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handoutMasterIdLst>
    <p:handoutMasterId r:id="rId33"/>
  </p:handoutMasterIdLst>
  <p:sldIdLst>
    <p:sldId id="256" r:id="rId2"/>
    <p:sldId id="291" r:id="rId3"/>
    <p:sldId id="264" r:id="rId4"/>
    <p:sldId id="267" r:id="rId5"/>
    <p:sldId id="269" r:id="rId6"/>
    <p:sldId id="268" r:id="rId7"/>
    <p:sldId id="258" r:id="rId8"/>
    <p:sldId id="259" r:id="rId9"/>
    <p:sldId id="260" r:id="rId10"/>
    <p:sldId id="261" r:id="rId11"/>
    <p:sldId id="262" r:id="rId12"/>
    <p:sldId id="263" r:id="rId13"/>
    <p:sldId id="266" r:id="rId14"/>
    <p:sldId id="273" r:id="rId15"/>
    <p:sldId id="265" r:id="rId16"/>
    <p:sldId id="301" r:id="rId17"/>
    <p:sldId id="314" r:id="rId18"/>
    <p:sldId id="270" r:id="rId19"/>
    <p:sldId id="302" r:id="rId20"/>
    <p:sldId id="303" r:id="rId21"/>
    <p:sldId id="304" r:id="rId22"/>
    <p:sldId id="305" r:id="rId23"/>
    <p:sldId id="306" r:id="rId24"/>
    <p:sldId id="307" r:id="rId25"/>
    <p:sldId id="308" r:id="rId26"/>
    <p:sldId id="309" r:id="rId27"/>
    <p:sldId id="310" r:id="rId28"/>
    <p:sldId id="311" r:id="rId29"/>
    <p:sldId id="312" r:id="rId30"/>
    <p:sldId id="313"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650" autoAdjust="0"/>
  </p:normalViewPr>
  <p:slideViewPr>
    <p:cSldViewPr>
      <p:cViewPr varScale="1">
        <p:scale>
          <a:sx n="72" d="100"/>
          <a:sy n="72" d="100"/>
        </p:scale>
        <p:origin x="-1104" y="-84"/>
      </p:cViewPr>
      <p:guideLst>
        <p:guide orient="horz" pos="2160"/>
        <p:guide pos="2880"/>
      </p:guideLst>
    </p:cSldViewPr>
  </p:slideViewPr>
  <p:notesTextViewPr>
    <p:cViewPr>
      <p:scale>
        <a:sx n="1" d="1"/>
        <a:sy n="1" d="1"/>
      </p:scale>
      <p:origin x="0" y="0"/>
    </p:cViewPr>
  </p:notesTextViewPr>
  <p:notesViewPr>
    <p:cSldViewPr>
      <p:cViewPr varScale="1">
        <p:scale>
          <a:sx n="114" d="100"/>
          <a:sy n="114" d="100"/>
        </p:scale>
        <p:origin x="-2706" y="-11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CE6CE37-C56E-4228-B7A9-00123B4CF8D7}" type="datetimeFigureOut">
              <a:rPr lang="en-US" smtClean="0"/>
              <a:pPr/>
              <a:t>9/22/2011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D33DEA-6CFA-4CA2-A19B-F00641618D85}" type="slidenum">
              <a:rPr lang="en-US" smtClean="0"/>
              <a:pPr/>
              <a:t>‹#›</a:t>
            </a:fld>
            <a:endParaRPr lang="en-US"/>
          </a:p>
        </p:txBody>
      </p:sp>
    </p:spTree>
    <p:extLst>
      <p:ext uri="{BB962C8B-B14F-4D97-AF65-F5344CB8AC3E}">
        <p14:creationId xmlns:p14="http://schemas.microsoft.com/office/powerpoint/2010/main" xmlns="" val="3620479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12C7D0-2B50-4045-8B01-572DD30B6BF9}" type="datetimeFigureOut">
              <a:rPr lang="en-US" smtClean="0"/>
              <a:pPr/>
              <a:t>9/22/2011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5C65AB-51CE-4B58-B883-408C92A1C552}" type="slidenum">
              <a:rPr lang="en-US" smtClean="0"/>
              <a:pPr/>
              <a:t>‹#›</a:t>
            </a:fld>
            <a:endParaRPr lang="en-US"/>
          </a:p>
        </p:txBody>
      </p:sp>
    </p:spTree>
    <p:extLst>
      <p:ext uri="{BB962C8B-B14F-4D97-AF65-F5344CB8AC3E}">
        <p14:creationId xmlns:p14="http://schemas.microsoft.com/office/powerpoint/2010/main" xmlns="" val="501575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Standard</a:t>
            </a:r>
            <a:r>
              <a:rPr lang="en-US" baseline="0" dirty="0" smtClean="0"/>
              <a:t> deviation for </a:t>
            </a:r>
            <a:endParaRPr lang="en-US" dirty="0"/>
          </a:p>
        </p:txBody>
      </p:sp>
      <p:sp>
        <p:nvSpPr>
          <p:cNvPr id="4" name="Slide Number Placeholder 3"/>
          <p:cNvSpPr>
            <a:spLocks noGrp="1"/>
          </p:cNvSpPr>
          <p:nvPr>
            <p:ph type="sldNum" sz="quarter" idx="10"/>
          </p:nvPr>
        </p:nvSpPr>
        <p:spPr/>
        <p:txBody>
          <a:bodyPr/>
          <a:lstStyle/>
          <a:p>
            <a:fld id="{8B5C65AB-51CE-4B58-B883-408C92A1C552}" type="slidenum">
              <a:rPr lang="en-US" smtClean="0"/>
              <a:pPr/>
              <a:t>3</a:t>
            </a:fld>
            <a:endParaRPr lang="en-US"/>
          </a:p>
        </p:txBody>
      </p:sp>
    </p:spTree>
    <p:extLst>
      <p:ext uri="{BB962C8B-B14F-4D97-AF65-F5344CB8AC3E}">
        <p14:creationId xmlns:p14="http://schemas.microsoft.com/office/powerpoint/2010/main" xmlns="" val="2708064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Standardization</a:t>
            </a:r>
            <a:r>
              <a:rPr lang="en-US" baseline="0" dirty="0" smtClean="0"/>
              <a:t> within subgroups has the same problem and shouldn’t be done.</a:t>
            </a:r>
            <a:endParaRPr lang="en-US" dirty="0"/>
          </a:p>
        </p:txBody>
      </p:sp>
      <p:sp>
        <p:nvSpPr>
          <p:cNvPr id="4" name="Slide Number Placeholder 3"/>
          <p:cNvSpPr>
            <a:spLocks noGrp="1"/>
          </p:cNvSpPr>
          <p:nvPr>
            <p:ph type="sldNum" sz="quarter" idx="10"/>
          </p:nvPr>
        </p:nvSpPr>
        <p:spPr/>
        <p:txBody>
          <a:bodyPr/>
          <a:lstStyle/>
          <a:p>
            <a:fld id="{8B5C65AB-51CE-4B58-B883-408C92A1C552}"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xmlns="" val="1414215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Standardization</a:t>
            </a:r>
            <a:r>
              <a:rPr lang="en-US" baseline="0" dirty="0" smtClean="0"/>
              <a:t> within subgroups has the same problem and shouldn’t be done.</a:t>
            </a:r>
            <a:endParaRPr lang="en-US" dirty="0"/>
          </a:p>
        </p:txBody>
      </p:sp>
      <p:sp>
        <p:nvSpPr>
          <p:cNvPr id="4" name="Slide Number Placeholder 3"/>
          <p:cNvSpPr>
            <a:spLocks noGrp="1"/>
          </p:cNvSpPr>
          <p:nvPr>
            <p:ph type="sldNum" sz="quarter" idx="10"/>
          </p:nvPr>
        </p:nvSpPr>
        <p:spPr/>
        <p:txBody>
          <a:bodyPr/>
          <a:lstStyle/>
          <a:p>
            <a:fld id="{8B5C65AB-51CE-4B58-B883-408C92A1C552}"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xmlns="" val="1414215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5C65AB-51CE-4B58-B883-408C92A1C552}" type="slidenum">
              <a:rPr lang="en-US" smtClean="0">
                <a:solidFill>
                  <a:prstClr val="black"/>
                </a:solidFill>
              </a:rPr>
              <a:pPr/>
              <a:t>28</a:t>
            </a:fld>
            <a:endParaRPr lang="en-US">
              <a:solidFill>
                <a:prstClr val="black"/>
              </a:solidFill>
            </a:endParaRPr>
          </a:p>
        </p:txBody>
      </p:sp>
    </p:spTree>
    <p:extLst>
      <p:ext uri="{BB962C8B-B14F-4D97-AF65-F5344CB8AC3E}">
        <p14:creationId xmlns:p14="http://schemas.microsoft.com/office/powerpoint/2010/main" xmlns="" val="2643598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5C65AB-51CE-4B58-B883-408C92A1C552}" type="slidenum">
              <a:rPr lang="en-US" smtClean="0">
                <a:solidFill>
                  <a:prstClr val="black"/>
                </a:solidFill>
              </a:rPr>
              <a:pPr/>
              <a:t>29</a:t>
            </a:fld>
            <a:endParaRPr lang="en-US">
              <a:solidFill>
                <a:prstClr val="black"/>
              </a:solidFill>
            </a:endParaRPr>
          </a:p>
        </p:txBody>
      </p:sp>
    </p:spTree>
    <p:extLst>
      <p:ext uri="{BB962C8B-B14F-4D97-AF65-F5344CB8AC3E}">
        <p14:creationId xmlns:p14="http://schemas.microsoft.com/office/powerpoint/2010/main" xmlns="" val="2643598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Linear coefficient misleading as is the quartiles. Note</a:t>
            </a:r>
            <a:r>
              <a:rPr lang="en-US" baseline="0" dirty="0" smtClean="0"/>
              <a:t> similar HR’s for middle two quartiles. Also, comment on early versus late events.</a:t>
            </a:r>
            <a:endParaRPr lang="en-US" dirty="0"/>
          </a:p>
        </p:txBody>
      </p:sp>
      <p:sp>
        <p:nvSpPr>
          <p:cNvPr id="4" name="Slide Number Placeholder 3"/>
          <p:cNvSpPr>
            <a:spLocks noGrp="1"/>
          </p:cNvSpPr>
          <p:nvPr>
            <p:ph type="sldNum" sz="quarter" idx="10"/>
          </p:nvPr>
        </p:nvSpPr>
        <p:spPr/>
        <p:txBody>
          <a:bodyPr/>
          <a:lstStyle/>
          <a:p>
            <a:fld id="{8B5C65AB-51CE-4B58-B883-408C92A1C552}" type="slidenum">
              <a:rPr lang="en-US" smtClean="0"/>
              <a:pPr/>
              <a:t>15</a:t>
            </a:fld>
            <a:endParaRPr lang="en-US"/>
          </a:p>
        </p:txBody>
      </p:sp>
    </p:spTree>
    <p:extLst>
      <p:ext uri="{BB962C8B-B14F-4D97-AF65-F5344CB8AC3E}">
        <p14:creationId xmlns:p14="http://schemas.microsoft.com/office/powerpoint/2010/main" xmlns="" val="576376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5C65AB-51CE-4B58-B883-408C92A1C552}"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xmlns="" val="34285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5C65AB-51CE-4B58-B883-408C92A1C552}" type="slidenum">
              <a:rPr lang="en-US" smtClean="0"/>
              <a:pPr/>
              <a:t>18</a:t>
            </a:fld>
            <a:endParaRPr lang="en-US"/>
          </a:p>
        </p:txBody>
      </p:sp>
    </p:spTree>
    <p:extLst>
      <p:ext uri="{BB962C8B-B14F-4D97-AF65-F5344CB8AC3E}">
        <p14:creationId xmlns:p14="http://schemas.microsoft.com/office/powerpoint/2010/main" xmlns="" val="2606887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5C65AB-51CE-4B58-B883-408C92A1C552}"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xmlns="" val="1175316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Highly significant linear term, non-significant for quartiles!  Mention that quartiles are a transformation that has unpredictable effects on the relationship.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similar HR’s for middle interval due</a:t>
            </a:r>
            <a:r>
              <a:rPr lang="en-US" baseline="0" dirty="0" smtClean="0"/>
              <a:t> to small absolute difference in creatinine between people in these quartiles</a:t>
            </a:r>
            <a:r>
              <a:rPr lang="en-US" dirty="0" smtClean="0"/>
              <a:t>.</a:t>
            </a:r>
            <a:r>
              <a:rPr lang="en-US" baseline="0" dirty="0" smtClean="0"/>
              <a:t> Also, quartiles are not exactly quartiles because of discreteness of creatinine.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Last interval is much wider than other quartile intervals.</a:t>
            </a:r>
            <a:endParaRPr lang="en-US" dirty="0" smtClean="0"/>
          </a:p>
          <a:p>
            <a:endParaRPr lang="en-US" baseline="0" dirty="0" smtClean="0"/>
          </a:p>
        </p:txBody>
      </p:sp>
      <p:sp>
        <p:nvSpPr>
          <p:cNvPr id="4" name="Slide Number Placeholder 3"/>
          <p:cNvSpPr>
            <a:spLocks noGrp="1"/>
          </p:cNvSpPr>
          <p:nvPr>
            <p:ph type="sldNum" sz="quarter" idx="10"/>
          </p:nvPr>
        </p:nvSpPr>
        <p:spPr/>
        <p:txBody>
          <a:bodyPr/>
          <a:lstStyle/>
          <a:p>
            <a:fld id="{8B5C65AB-51CE-4B58-B883-408C92A1C552}"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xmlns="" val="1169686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GAM</a:t>
            </a:r>
            <a:r>
              <a:rPr lang="en-US" baseline="0" dirty="0" smtClean="0"/>
              <a:t> – generalized additive model!  Winsorized fancy term for pulling in extreme values to a single value (&gt;3.0 are set to 3.0, - 20 participants, .4 set to .5 (1 person who had a CHF event).</a:t>
            </a:r>
          </a:p>
          <a:p>
            <a:r>
              <a:rPr lang="en-US" baseline="0" dirty="0" smtClean="0"/>
              <a:t>HR have a reference group of creatinine =1.  Creatinine measured to one significant digit.  </a:t>
            </a:r>
          </a:p>
          <a:p>
            <a:r>
              <a:rPr lang="en-US" baseline="0" dirty="0" smtClean="0"/>
              <a:t>Note flattening of curve on left, possibly due to competing risk of death.</a:t>
            </a:r>
            <a:endParaRPr lang="en-US" dirty="0"/>
          </a:p>
        </p:txBody>
      </p:sp>
      <p:sp>
        <p:nvSpPr>
          <p:cNvPr id="4" name="Slide Number Placeholder 3"/>
          <p:cNvSpPr>
            <a:spLocks noGrp="1"/>
          </p:cNvSpPr>
          <p:nvPr>
            <p:ph type="sldNum" sz="quarter" idx="10"/>
          </p:nvPr>
        </p:nvSpPr>
        <p:spPr/>
        <p:txBody>
          <a:bodyPr/>
          <a:lstStyle/>
          <a:p>
            <a:fld id="{8B5C65AB-51CE-4B58-B883-408C92A1C552}"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xmlns="" val="3819018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GAM</a:t>
            </a:r>
            <a:r>
              <a:rPr lang="en-US" baseline="0" dirty="0" smtClean="0"/>
              <a:t> – generalized additive model!  Winsorized fancy term for pulling in extreme values to a single value (&gt;3.0 are set to 3.0, - 20 participants, .4 set to .5 (1 person who had a CHF event).</a:t>
            </a:r>
          </a:p>
          <a:p>
            <a:r>
              <a:rPr lang="en-US" baseline="0" dirty="0" smtClean="0"/>
              <a:t>HR have a reference group of creatinine =1.  Creatinine measured to one significant digit.  </a:t>
            </a:r>
          </a:p>
          <a:p>
            <a:r>
              <a:rPr lang="en-US" baseline="0" dirty="0" smtClean="0"/>
              <a:t>Note flattening of curve on left, possibly due to competing risk of death.</a:t>
            </a:r>
            <a:endParaRPr lang="en-US" dirty="0"/>
          </a:p>
        </p:txBody>
      </p:sp>
      <p:sp>
        <p:nvSpPr>
          <p:cNvPr id="4" name="Slide Number Placeholder 3"/>
          <p:cNvSpPr>
            <a:spLocks noGrp="1"/>
          </p:cNvSpPr>
          <p:nvPr>
            <p:ph type="sldNum" sz="quarter" idx="10"/>
          </p:nvPr>
        </p:nvSpPr>
        <p:spPr/>
        <p:txBody>
          <a:bodyPr/>
          <a:lstStyle/>
          <a:p>
            <a:fld id="{8B5C65AB-51CE-4B58-B883-408C92A1C552}"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xmlns="" val="3819018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MESA only about 2.4% of participants have creatinine</a:t>
            </a:r>
            <a:r>
              <a:rPr lang="en-US" baseline="0" dirty="0" smtClean="0"/>
              <a:t> &gt;1.4 mg/dl.</a:t>
            </a:r>
          </a:p>
          <a:p>
            <a:r>
              <a:rPr lang="en-US" baseline="0" dirty="0" smtClean="0"/>
              <a:t>Framingham conclusions that: Thus, even mild functional derangement of a noncardiac organ system, which in itself is not severe enough to produce symptoms, may accelerate the manifestation of overt HF, particularly when other organ systems are also involved.</a:t>
            </a:r>
            <a:endParaRPr lang="en-US" dirty="0"/>
          </a:p>
        </p:txBody>
      </p:sp>
      <p:sp>
        <p:nvSpPr>
          <p:cNvPr id="4" name="Slide Number Placeholder 3"/>
          <p:cNvSpPr>
            <a:spLocks noGrp="1"/>
          </p:cNvSpPr>
          <p:nvPr>
            <p:ph type="sldNum" sz="quarter" idx="10"/>
          </p:nvPr>
        </p:nvSpPr>
        <p:spPr/>
        <p:txBody>
          <a:bodyPr/>
          <a:lstStyle/>
          <a:p>
            <a:fld id="{8B5C65AB-51CE-4B58-B883-408C92A1C552}"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xmlns="" val="34285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AB68A62-0A81-4FE0-A60B-504312B3B0D9}"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1A89B03D-D59D-45B8-A746-DE1075291F8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B68A62-0A81-4FE0-A60B-504312B3B0D9}"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9B03D-D59D-45B8-A746-DE1075291F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B68A62-0A81-4FE0-A60B-504312B3B0D9}"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9B03D-D59D-45B8-A746-DE1075291F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B68A62-0A81-4FE0-A60B-504312B3B0D9}" type="datetimeFigureOut">
              <a:rPr lang="en-US" smtClean="0"/>
              <a:pPr/>
              <a:t>9/22/2011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9B03D-D59D-45B8-A746-DE1075291F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AB68A62-0A81-4FE0-A60B-504312B3B0D9}" type="datetimeFigureOut">
              <a:rPr lang="en-US" smtClean="0"/>
              <a:pPr/>
              <a:t>9/22/2011</a:t>
            </a:fld>
            <a:endParaRPr lang="en-US"/>
          </a:p>
        </p:txBody>
      </p:sp>
      <p:sp>
        <p:nvSpPr>
          <p:cNvPr id="8" name="Slide Number Placeholder 7"/>
          <p:cNvSpPr>
            <a:spLocks noGrp="1"/>
          </p:cNvSpPr>
          <p:nvPr>
            <p:ph type="sldNum" sz="quarter" idx="11"/>
          </p:nvPr>
        </p:nvSpPr>
        <p:spPr/>
        <p:txBody>
          <a:bodyPr/>
          <a:lstStyle/>
          <a:p>
            <a:fld id="{1A89B03D-D59D-45B8-A746-DE1075291F87}"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B68A62-0A81-4FE0-A60B-504312B3B0D9}" type="datetimeFigureOut">
              <a:rPr lang="en-US" smtClean="0"/>
              <a:pPr/>
              <a:t>9/22/2011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9B03D-D59D-45B8-A746-DE1075291F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AB68A62-0A81-4FE0-A60B-504312B3B0D9}" type="datetimeFigureOut">
              <a:rPr lang="en-US" smtClean="0"/>
              <a:pPr/>
              <a:t>9/22/2011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89B03D-D59D-45B8-A746-DE1075291F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B68A62-0A81-4FE0-A60B-504312B3B0D9}" type="datetimeFigureOut">
              <a:rPr lang="en-US" smtClean="0"/>
              <a:pPr/>
              <a:t>9/22/2011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89B03D-D59D-45B8-A746-DE1075291F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B68A62-0A81-4FE0-A60B-504312B3B0D9}" type="datetimeFigureOut">
              <a:rPr lang="en-US" smtClean="0"/>
              <a:pPr/>
              <a:t>9/22/2011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89B03D-D59D-45B8-A746-DE1075291F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B68A62-0A81-4FE0-A60B-504312B3B0D9}" type="datetimeFigureOut">
              <a:rPr lang="en-US" smtClean="0"/>
              <a:pPr/>
              <a:t>9/22/2011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9B03D-D59D-45B8-A746-DE1075291F87}"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B68A62-0A81-4FE0-A60B-504312B3B0D9}" type="datetimeFigureOut">
              <a:rPr lang="en-US" smtClean="0"/>
              <a:pPr/>
              <a:t>9/22/2011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1A89B03D-D59D-45B8-A746-DE1075291F87}"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B68A62-0A81-4FE0-A60B-504312B3B0D9}" type="datetimeFigureOut">
              <a:rPr lang="en-US" smtClean="0"/>
              <a:pPr/>
              <a:t>9/22/2011</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1A89B03D-D59D-45B8-A746-DE1075291F87}"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7200" dirty="0" smtClean="0"/>
              <a:t>The Use and Misuse of </a:t>
            </a:r>
            <a:r>
              <a:rPr lang="en-US" sz="7200" dirty="0" err="1" smtClean="0"/>
              <a:t>Quantiles</a:t>
            </a:r>
            <a:endParaRPr lang="en-US" sz="7200" dirty="0"/>
          </a:p>
        </p:txBody>
      </p:sp>
      <p:sp>
        <p:nvSpPr>
          <p:cNvPr id="3" name="Subtitle 2"/>
          <p:cNvSpPr>
            <a:spLocks noGrp="1"/>
          </p:cNvSpPr>
          <p:nvPr>
            <p:ph type="subTitle" idx="1"/>
          </p:nvPr>
        </p:nvSpPr>
        <p:spPr/>
        <p:txBody>
          <a:bodyPr/>
          <a:lstStyle/>
          <a:p>
            <a:r>
              <a:rPr lang="en-US" dirty="0" smtClean="0"/>
              <a:t>(‘</a:t>
            </a:r>
            <a:r>
              <a:rPr lang="en-US" dirty="0" err="1" smtClean="0"/>
              <a:t>bitiles</a:t>
            </a:r>
            <a:r>
              <a:rPr lang="en-US" dirty="0" smtClean="0"/>
              <a:t>’, </a:t>
            </a:r>
            <a:r>
              <a:rPr lang="en-US" dirty="0" err="1" smtClean="0"/>
              <a:t>tertiles</a:t>
            </a:r>
            <a:r>
              <a:rPr lang="en-US" dirty="0" smtClean="0"/>
              <a:t>, quartiles, quintiles, etc.)</a:t>
            </a:r>
            <a:endParaRPr lang="en-US" dirty="0"/>
          </a:p>
        </p:txBody>
      </p:sp>
    </p:spTree>
    <p:extLst>
      <p:ext uri="{BB962C8B-B14F-4D97-AF65-F5344CB8AC3E}">
        <p14:creationId xmlns:p14="http://schemas.microsoft.com/office/powerpoint/2010/main" xmlns="" val="2996365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239000" cy="1447482"/>
          </a:xfrm>
        </p:spPr>
        <p:txBody>
          <a:bodyPr>
            <a:noAutofit/>
          </a:bodyPr>
          <a:lstStyle/>
          <a:p>
            <a:r>
              <a:rPr lang="en-US" sz="2000" dirty="0"/>
              <a:t>TABLE 5</a:t>
            </a:r>
            <a:r>
              <a:rPr lang="en-US" sz="2000" dirty="0" smtClean="0"/>
              <a:t>. The </a:t>
            </a:r>
            <a:r>
              <a:rPr lang="en-US" sz="2000" dirty="0"/>
              <a:t>Number of New Cardiovascular</a:t>
            </a:r>
            <a:br>
              <a:rPr lang="en-US" sz="2000" dirty="0"/>
            </a:br>
            <a:r>
              <a:rPr lang="en-US" sz="2000" dirty="0"/>
              <a:t>Complications by Sex and Age Groups as </a:t>
            </a:r>
            <a:r>
              <a:rPr lang="en-US" sz="2000" dirty="0" smtClean="0"/>
              <a:t>Categorized According </a:t>
            </a:r>
            <a:r>
              <a:rPr lang="en-US" sz="2000" dirty="0"/>
              <a:t>to Quartile Values of Cholesterol</a:t>
            </a:r>
          </a:p>
        </p:txBody>
      </p:sp>
      <p:sp>
        <p:nvSpPr>
          <p:cNvPr id="3" name="Content Placeholder 2"/>
          <p:cNvSpPr>
            <a:spLocks noGrp="1"/>
          </p:cNvSpPr>
          <p:nvPr>
            <p:ph idx="1"/>
          </p:nvPr>
        </p:nvSpPr>
        <p:spPr>
          <a:xfrm>
            <a:off x="457200" y="1600200"/>
            <a:ext cx="7620000" cy="4525963"/>
          </a:xfrm>
        </p:spPr>
        <p:txBody>
          <a:bodyPr/>
          <a:lstStyle/>
          <a:p>
            <a:endParaRPr lang="en-US" dirty="0" smtClean="0"/>
          </a:p>
          <a:p>
            <a:endParaRPr lang="en-US" dirty="0"/>
          </a:p>
          <a:p>
            <a:endParaRPr lang="en-US" dirty="0"/>
          </a:p>
        </p:txBody>
      </p:sp>
      <p:pic>
        <p:nvPicPr>
          <p:cNvPr id="4" name="Picture 3"/>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276" y="1600200"/>
            <a:ext cx="3571324" cy="4868863"/>
          </a:xfrm>
          <a:prstGeom prst="rect">
            <a:avLst/>
          </a:prstGeom>
          <a:noFill/>
          <a:ln>
            <a:noFill/>
          </a:ln>
        </p:spPr>
      </p:pic>
      <p:pic>
        <p:nvPicPr>
          <p:cNvPr id="5" name="Picture 4"/>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038600" y="2962983"/>
            <a:ext cx="3657600" cy="3668936"/>
          </a:xfrm>
          <a:prstGeom prst="rect">
            <a:avLst/>
          </a:prstGeom>
          <a:noFill/>
          <a:ln>
            <a:noFill/>
          </a:ln>
        </p:spPr>
      </p:pic>
      <p:pic>
        <p:nvPicPr>
          <p:cNvPr id="6" name="Picture 5"/>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267200" y="1600200"/>
            <a:ext cx="3352800" cy="1370970"/>
          </a:xfrm>
          <a:prstGeom prst="rect">
            <a:avLst/>
          </a:prstGeom>
          <a:noFill/>
          <a:ln>
            <a:noFill/>
          </a:ln>
        </p:spPr>
      </p:pic>
    </p:spTree>
    <p:extLst>
      <p:ext uri="{BB962C8B-B14F-4D97-AF65-F5344CB8AC3E}">
        <p14:creationId xmlns:p14="http://schemas.microsoft.com/office/powerpoint/2010/main" xmlns="" val="25344147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from Framingham Paper</a:t>
            </a:r>
            <a:endParaRPr lang="en-US" dirty="0"/>
          </a:p>
        </p:txBody>
      </p:sp>
      <p:sp>
        <p:nvSpPr>
          <p:cNvPr id="3" name="Content Placeholder 2"/>
          <p:cNvSpPr>
            <a:spLocks noGrp="1"/>
          </p:cNvSpPr>
          <p:nvPr>
            <p:ph idx="1"/>
          </p:nvPr>
        </p:nvSpPr>
        <p:spPr/>
        <p:txBody>
          <a:bodyPr>
            <a:normAutofit/>
          </a:bodyPr>
          <a:lstStyle/>
          <a:p>
            <a:r>
              <a:rPr lang="en-US" sz="2400" dirty="0" smtClean="0"/>
              <a:t>“When </a:t>
            </a:r>
            <a:r>
              <a:rPr lang="en-US" sz="2400" dirty="0"/>
              <a:t>the analysis was performed by quartiles, more than 50 per cent of the complications occurred in patients whose lipid determinations were above the median. These differences were significant for the males 60 and over and for females 40 to 59</a:t>
            </a:r>
            <a:r>
              <a:rPr lang="en-US" sz="2400" dirty="0" smtClean="0"/>
              <a:t>.”</a:t>
            </a:r>
          </a:p>
          <a:p>
            <a:pPr marL="342900" indent="-342900">
              <a:buFont typeface="Arial" pitchFamily="34" charset="0"/>
              <a:buChar char="•"/>
            </a:pPr>
            <a:r>
              <a:rPr lang="en-US" sz="2400" i="1" dirty="0" smtClean="0"/>
              <a:t>Actual tests of significance for each subgroup above gives p-values for Fishers </a:t>
            </a:r>
            <a:r>
              <a:rPr lang="en-US" sz="2400" i="1" dirty="0"/>
              <a:t>e</a:t>
            </a:r>
            <a:r>
              <a:rPr lang="en-US" sz="2400" i="1" dirty="0" smtClean="0"/>
              <a:t>xact test of 0.25 (males 60 and over) and 0.10 (females 40-59).</a:t>
            </a:r>
            <a:endParaRPr lang="en-US" sz="2400" i="1" dirty="0"/>
          </a:p>
        </p:txBody>
      </p:sp>
    </p:spTree>
    <p:extLst>
      <p:ext uri="{BB962C8B-B14F-4D97-AF65-F5344CB8AC3E}">
        <p14:creationId xmlns:p14="http://schemas.microsoft.com/office/powerpoint/2010/main" xmlns="" val="3750507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MESA – Risk of CHF as predicted by LV Mass percent predicted </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608748198"/>
              </p:ext>
            </p:extLst>
          </p:nvPr>
        </p:nvGraphicFramePr>
        <p:xfrm>
          <a:off x="457200" y="1554059"/>
          <a:ext cx="7162800" cy="3901440"/>
        </p:xfrm>
        <a:graphic>
          <a:graphicData uri="http://schemas.openxmlformats.org/drawingml/2006/table">
            <a:tbl>
              <a:tblPr firstRow="1" firstCol="1" lastRow="1" lastCol="1" bandRow="1" bandCol="1">
                <a:tableStyleId>{5A111915-BE36-4E01-A7E5-04B1672EAD32}</a:tableStyleId>
              </a:tblPr>
              <a:tblGrid>
                <a:gridCol w="3628524"/>
                <a:gridCol w="1649330"/>
                <a:gridCol w="942473"/>
                <a:gridCol w="942473"/>
              </a:tblGrid>
              <a:tr h="189770">
                <a:tc gridSpan="4">
                  <a:txBody>
                    <a:bodyPr/>
                    <a:lstStyle/>
                    <a:p>
                      <a:pPr marL="0" marR="0" algn="l">
                        <a:spcBef>
                          <a:spcPts val="0"/>
                        </a:spcBef>
                        <a:spcAft>
                          <a:spcPts val="0"/>
                        </a:spcAft>
                      </a:pPr>
                      <a:r>
                        <a:rPr lang="en-US" sz="1600" dirty="0">
                          <a:effectLst/>
                          <a:latin typeface="+mn-lt"/>
                          <a:cs typeface="Times New Roman" pitchFamily="18" charset="0"/>
                        </a:rPr>
                        <a:t>Cox Models for Incident CHF </a:t>
                      </a:r>
                      <a:endParaRPr lang="en-US" sz="1600" dirty="0">
                        <a:effectLst/>
                        <a:latin typeface="+mn-lt"/>
                        <a:ea typeface="Times New Roman"/>
                        <a:cs typeface="Times New Roman" pitchFamily="18" charset="0"/>
                      </a:endParaRPr>
                    </a:p>
                  </a:txBody>
                  <a:tcPr marL="66647" marR="66647" marT="0" marB="0"/>
                </a:tc>
                <a:tc hMerge="1">
                  <a:txBody>
                    <a:bodyPr/>
                    <a:lstStyle/>
                    <a:p>
                      <a:endParaRPr lang="en-US"/>
                    </a:p>
                  </a:txBody>
                  <a:tcPr/>
                </a:tc>
                <a:tc hMerge="1">
                  <a:txBody>
                    <a:bodyPr/>
                    <a:lstStyle/>
                    <a:p>
                      <a:endParaRPr lang="en-US"/>
                    </a:p>
                  </a:txBody>
                  <a:tcPr/>
                </a:tc>
                <a:tc hMerge="1">
                  <a:txBody>
                    <a:bodyPr/>
                    <a:lstStyle/>
                    <a:p>
                      <a:endParaRPr lang="en-US"/>
                    </a:p>
                  </a:txBody>
                  <a:tcPr/>
                </a:tc>
              </a:tr>
              <a:tr h="198541">
                <a:tc gridSpan="4">
                  <a:txBody>
                    <a:bodyPr/>
                    <a:lstStyle/>
                    <a:p>
                      <a:pPr marL="0" marR="0" algn="l">
                        <a:spcBef>
                          <a:spcPts val="0"/>
                        </a:spcBef>
                        <a:spcAft>
                          <a:spcPts val="0"/>
                        </a:spcAft>
                      </a:pPr>
                      <a:r>
                        <a:rPr lang="en-US" sz="1600" dirty="0">
                          <a:effectLst/>
                          <a:latin typeface="+mn-lt"/>
                          <a:cs typeface="Times New Roman" pitchFamily="18" charset="0"/>
                        </a:rPr>
                        <a:t> </a:t>
                      </a:r>
                      <a:r>
                        <a:rPr lang="en-US" sz="1600" b="1" dirty="0" smtClean="0">
                          <a:effectLst/>
                          <a:latin typeface="+mn-lt"/>
                          <a:cs typeface="Times New Roman" pitchFamily="18" charset="0"/>
                        </a:rPr>
                        <a:t>From MESA paper* (48</a:t>
                      </a:r>
                      <a:r>
                        <a:rPr lang="en-US" sz="1600" b="1" baseline="0" dirty="0" smtClean="0">
                          <a:effectLst/>
                          <a:latin typeface="+mn-lt"/>
                          <a:cs typeface="Times New Roman" pitchFamily="18" charset="0"/>
                        </a:rPr>
                        <a:t> events, 4 years median follow-up)</a:t>
                      </a:r>
                      <a:endParaRPr lang="en-US" sz="1600" b="1" dirty="0">
                        <a:effectLst/>
                        <a:latin typeface="+mn-lt"/>
                        <a:ea typeface="Times New Roman"/>
                        <a:cs typeface="Times New Roman" pitchFamily="18" charset="0"/>
                      </a:endParaRPr>
                    </a:p>
                  </a:txBody>
                  <a:tcPr marL="66647" marR="66647" marT="0" marB="0"/>
                </a:tc>
                <a:tc hMerge="1">
                  <a:txBody>
                    <a:bodyPr/>
                    <a:lstStyle/>
                    <a:p>
                      <a:pPr marL="0" marR="0" algn="ctr">
                        <a:spcBef>
                          <a:spcPts val="0"/>
                        </a:spcBef>
                        <a:spcAft>
                          <a:spcPts val="0"/>
                        </a:spcAft>
                      </a:pPr>
                      <a:endParaRPr lang="en-US" sz="1800" b="1" dirty="0">
                        <a:effectLst/>
                        <a:latin typeface="Times New Roman" pitchFamily="18" charset="0"/>
                        <a:ea typeface="Times New Roman"/>
                        <a:cs typeface="Times New Roman" pitchFamily="18" charset="0"/>
                      </a:endParaRPr>
                    </a:p>
                  </a:txBody>
                  <a:tcPr marL="66647" marR="66647" marT="0" marB="0"/>
                </a:tc>
                <a:tc hMerge="1">
                  <a:txBody>
                    <a:bodyPr/>
                    <a:lstStyle/>
                    <a:p>
                      <a:endParaRPr lang="en-US"/>
                    </a:p>
                  </a:txBody>
                  <a:tcPr/>
                </a:tc>
                <a:tc hMerge="1">
                  <a:txBody>
                    <a:bodyPr/>
                    <a:lstStyle/>
                    <a:p>
                      <a:endParaRPr lang="en-US"/>
                    </a:p>
                  </a:txBody>
                  <a:tcPr/>
                </a:tc>
              </a:tr>
              <a:tr h="569311">
                <a:tc>
                  <a:txBody>
                    <a:bodyPr/>
                    <a:lstStyle/>
                    <a:p>
                      <a:pPr marL="0" marR="0" algn="ctr">
                        <a:spcBef>
                          <a:spcPts val="0"/>
                        </a:spcBef>
                        <a:spcAft>
                          <a:spcPts val="0"/>
                        </a:spcAft>
                      </a:pPr>
                      <a:r>
                        <a:rPr lang="en-US" sz="1600" dirty="0">
                          <a:effectLst/>
                          <a:latin typeface="+mn-lt"/>
                          <a:cs typeface="Times New Roman" pitchFamily="18" charset="0"/>
                        </a:rPr>
                        <a:t>Model</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HR (95% CI)</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Test Statistic (Z)</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p-value</a:t>
                      </a:r>
                      <a:endParaRPr lang="en-US" sz="1600" dirty="0">
                        <a:effectLst/>
                        <a:latin typeface="+mn-lt"/>
                        <a:ea typeface="Times New Roman"/>
                        <a:cs typeface="Times New Roman" pitchFamily="18" charset="0"/>
                      </a:endParaRPr>
                    </a:p>
                  </a:txBody>
                  <a:tcPr marL="66647" marR="66647" marT="0" marB="0"/>
                </a:tc>
              </a:tr>
              <a:tr h="189770">
                <a:tc>
                  <a:txBody>
                    <a:bodyPr/>
                    <a:lstStyle/>
                    <a:p>
                      <a:pPr marL="0" marR="0" algn="ctr">
                        <a:spcBef>
                          <a:spcPts val="0"/>
                        </a:spcBef>
                        <a:spcAft>
                          <a:spcPts val="0"/>
                        </a:spcAft>
                      </a:pPr>
                      <a:r>
                        <a:rPr lang="en-US" sz="1600" dirty="0">
                          <a:effectLst/>
                          <a:latin typeface="+mn-lt"/>
                          <a:cs typeface="Times New Roman" pitchFamily="18" charset="0"/>
                        </a:rPr>
                        <a:t>LV Mass % </a:t>
                      </a:r>
                      <a:r>
                        <a:rPr lang="en-US" sz="1600" dirty="0" smtClean="0">
                          <a:effectLst/>
                          <a:latin typeface="+mn-lt"/>
                          <a:cs typeface="Times New Roman" pitchFamily="18" charset="0"/>
                        </a:rPr>
                        <a:t>predicted (per 10%)</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1.4 (1.3, 1.5)</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9.77</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a:effectLst/>
                          <a:latin typeface="+mn-lt"/>
                          <a:cs typeface="Times New Roman" pitchFamily="18" charset="0"/>
                        </a:rPr>
                        <a:t>&lt;0.0001</a:t>
                      </a:r>
                      <a:endParaRPr lang="en-US" sz="1600">
                        <a:effectLst/>
                        <a:latin typeface="+mn-lt"/>
                        <a:ea typeface="Times New Roman"/>
                        <a:cs typeface="Times New Roman" pitchFamily="18" charset="0"/>
                      </a:endParaRPr>
                    </a:p>
                  </a:txBody>
                  <a:tcPr marL="66647" marR="66647" marT="0" marB="0"/>
                </a:tc>
              </a:tr>
              <a:tr h="207022">
                <a:tc>
                  <a:txBody>
                    <a:bodyPr/>
                    <a:lstStyle/>
                    <a:p>
                      <a:pPr marL="0" marR="0" algn="ctr">
                        <a:spcBef>
                          <a:spcPts val="0"/>
                        </a:spcBef>
                        <a:spcAft>
                          <a:spcPts val="0"/>
                        </a:spcAft>
                      </a:pPr>
                      <a:r>
                        <a:rPr lang="en-US" sz="1600" dirty="0">
                          <a:effectLst/>
                          <a:latin typeface="+mn-lt"/>
                          <a:cs typeface="Times New Roman" pitchFamily="18" charset="0"/>
                        </a:rPr>
                        <a:t>LV </a:t>
                      </a:r>
                      <a:r>
                        <a:rPr lang="en-US" sz="1600" dirty="0" smtClean="0">
                          <a:effectLst/>
                          <a:latin typeface="+mn-lt"/>
                          <a:cs typeface="Times New Roman" pitchFamily="18" charset="0"/>
                        </a:rPr>
                        <a:t>Mass</a:t>
                      </a:r>
                      <a:r>
                        <a:rPr lang="en-US" sz="1600" baseline="0" dirty="0" smtClean="0">
                          <a:effectLst/>
                          <a:latin typeface="+mn-lt"/>
                          <a:cs typeface="Times New Roman" pitchFamily="18" charset="0"/>
                        </a:rPr>
                        <a:t> </a:t>
                      </a:r>
                      <a:r>
                        <a:rPr lang="en-US" sz="1600" dirty="0" smtClean="0">
                          <a:effectLst/>
                          <a:latin typeface="+mn-lt"/>
                          <a:cs typeface="Times New Roman" pitchFamily="18" charset="0"/>
                        </a:rPr>
                        <a:t>% predicted Quartiles</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endParaRPr lang="en-US" sz="1600" dirty="0">
                        <a:effectLst/>
                        <a:latin typeface="+mn-lt"/>
                        <a:ea typeface="Times New Roman"/>
                        <a:cs typeface="Times New Roman" pitchFamily="18" charset="0"/>
                      </a:endParaRPr>
                    </a:p>
                  </a:txBody>
                  <a:tcPr marL="66647" marR="66647" marT="0" marB="0"/>
                </a:tc>
              </a:tr>
              <a:tr h="215828">
                <a:tc>
                  <a:txBody>
                    <a:bodyPr/>
                    <a:lstStyle/>
                    <a:p>
                      <a:pPr marL="0" marR="0" algn="ctr" defTabSz="914400" rtl="0" eaLnBrk="1" latinLnBrk="0" hangingPunct="1">
                        <a:spcBef>
                          <a:spcPts val="0"/>
                        </a:spcBef>
                        <a:spcAft>
                          <a:spcPts val="0"/>
                        </a:spcAft>
                      </a:pPr>
                      <a:r>
                        <a:rPr lang="en-US" sz="1600" b="1" kern="1200" dirty="0" smtClean="0">
                          <a:solidFill>
                            <a:schemeClr val="tx1"/>
                          </a:solidFill>
                          <a:effectLst/>
                          <a:latin typeface="+mn-lt"/>
                          <a:ea typeface="+mn-ea"/>
                          <a:cs typeface="Times New Roman" pitchFamily="18" charset="0"/>
                        </a:rPr>
                        <a:t>≤25th </a:t>
                      </a:r>
                      <a:r>
                        <a:rPr lang="en-US" sz="1600" b="1" kern="1200" dirty="0">
                          <a:solidFill>
                            <a:schemeClr val="tx1"/>
                          </a:solidFill>
                          <a:effectLst/>
                          <a:latin typeface="+mn-lt"/>
                          <a:ea typeface="+mn-ea"/>
                          <a:cs typeface="Times New Roman" pitchFamily="18" charset="0"/>
                        </a:rPr>
                        <a:t>percentile </a:t>
                      </a:r>
                      <a:r>
                        <a:rPr lang="en-US" sz="1600" b="1" kern="1200" dirty="0" smtClean="0">
                          <a:solidFill>
                            <a:schemeClr val="tx1"/>
                          </a:solidFill>
                          <a:effectLst/>
                          <a:latin typeface="+mn-lt"/>
                          <a:ea typeface="+mn-ea"/>
                          <a:cs typeface="Times New Roman" pitchFamily="18" charset="0"/>
                        </a:rPr>
                        <a:t>(</a:t>
                      </a:r>
                      <a:r>
                        <a:rPr lang="en-US" sz="1600" b="1" u="none" kern="1200" dirty="0" smtClean="0">
                          <a:solidFill>
                            <a:schemeClr val="tx1"/>
                          </a:solidFill>
                          <a:effectLst/>
                          <a:latin typeface="+mn-lt"/>
                          <a:ea typeface="+mn-ea"/>
                          <a:cs typeface="Times New Roman" pitchFamily="18" charset="0"/>
                        </a:rPr>
                        <a:t>≤</a:t>
                      </a:r>
                      <a:r>
                        <a:rPr lang="en-US" sz="1600" b="1" kern="1200" dirty="0" smtClean="0">
                          <a:solidFill>
                            <a:schemeClr val="tx1"/>
                          </a:solidFill>
                          <a:effectLst/>
                          <a:latin typeface="+mn-lt"/>
                          <a:ea typeface="+mn-ea"/>
                          <a:cs typeface="Times New Roman" pitchFamily="18" charset="0"/>
                        </a:rPr>
                        <a:t>91%)</a:t>
                      </a:r>
                      <a:endParaRPr lang="en-US" sz="1600" b="1" kern="1200" dirty="0">
                        <a:solidFill>
                          <a:schemeClr val="tx1"/>
                        </a:solidFill>
                        <a:effectLst/>
                        <a:latin typeface="+mn-lt"/>
                        <a:ea typeface="+mn-ea"/>
                        <a:cs typeface="Times New Roman" pitchFamily="18" charset="0"/>
                      </a:endParaRPr>
                    </a:p>
                  </a:txBody>
                  <a:tcPr marL="66647" marR="6664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effectLst/>
                          <a:latin typeface="+mn-lt"/>
                          <a:ea typeface="+mn-ea"/>
                          <a:cs typeface="Times New Roman" pitchFamily="18" charset="0"/>
                        </a:rPr>
                        <a:t>1.0 (Reference)</a:t>
                      </a:r>
                      <a:endParaRPr lang="en-US" sz="1600"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endParaRPr lang="en-US" sz="1600"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endParaRPr lang="en-US" sz="1600" kern="1200" dirty="0">
                        <a:solidFill>
                          <a:schemeClr val="tx1"/>
                        </a:solidFill>
                        <a:effectLst/>
                        <a:latin typeface="+mn-lt"/>
                        <a:ea typeface="+mn-ea"/>
                        <a:cs typeface="Times New Roman" pitchFamily="18" charset="0"/>
                      </a:endParaRPr>
                    </a:p>
                  </a:txBody>
                  <a:tcPr marL="66647" marR="66647" marT="0" marB="0"/>
                </a:tc>
              </a:tr>
              <a:tr h="241526">
                <a:tc>
                  <a:txBody>
                    <a:bodyPr/>
                    <a:lstStyle/>
                    <a:p>
                      <a:pPr marL="0" marR="0" algn="ctr" defTabSz="914400" rtl="0" eaLnBrk="1" latinLnBrk="0" hangingPunct="1">
                        <a:spcBef>
                          <a:spcPts val="0"/>
                        </a:spcBef>
                        <a:spcAft>
                          <a:spcPts val="0"/>
                        </a:spcAft>
                      </a:pPr>
                      <a:r>
                        <a:rPr lang="en-US" sz="1600" b="1" kern="1200" dirty="0" smtClean="0">
                          <a:solidFill>
                            <a:schemeClr val="tx1"/>
                          </a:solidFill>
                          <a:effectLst/>
                          <a:latin typeface="+mn-lt"/>
                          <a:ea typeface="+mn-ea"/>
                          <a:cs typeface="Times New Roman" pitchFamily="18" charset="0"/>
                        </a:rPr>
                        <a:t>25th-50th percentile (91- 100%)</a:t>
                      </a:r>
                      <a:endParaRPr lang="en-US" sz="1600" b="1"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11.2 </a:t>
                      </a:r>
                      <a:r>
                        <a:rPr lang="en-US" sz="1600" kern="1200" dirty="0">
                          <a:solidFill>
                            <a:schemeClr val="tx1"/>
                          </a:solidFill>
                          <a:effectLst/>
                          <a:latin typeface="+mn-lt"/>
                          <a:ea typeface="+mn-ea"/>
                          <a:cs typeface="Times New Roman" pitchFamily="18" charset="0"/>
                        </a:rPr>
                        <a:t>(</a:t>
                      </a:r>
                      <a:r>
                        <a:rPr lang="en-US" sz="1600" kern="1200" dirty="0" smtClean="0">
                          <a:solidFill>
                            <a:schemeClr val="tx1"/>
                          </a:solidFill>
                          <a:effectLst/>
                          <a:latin typeface="+mn-lt"/>
                          <a:ea typeface="+mn-ea"/>
                          <a:cs typeface="Times New Roman" pitchFamily="18" charset="0"/>
                        </a:rPr>
                        <a:t>1.4, 86.7)</a:t>
                      </a:r>
                      <a:endParaRPr lang="en-US" sz="1600"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2.31</a:t>
                      </a:r>
                      <a:endParaRPr lang="en-US" sz="1600"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0.02</a:t>
                      </a:r>
                      <a:endParaRPr lang="en-US" sz="1600" kern="1200" dirty="0">
                        <a:solidFill>
                          <a:schemeClr val="tx1"/>
                        </a:solidFill>
                        <a:effectLst/>
                        <a:latin typeface="+mn-lt"/>
                        <a:ea typeface="+mn-ea"/>
                        <a:cs typeface="Times New Roman" pitchFamily="18" charset="0"/>
                      </a:endParaRPr>
                    </a:p>
                  </a:txBody>
                  <a:tcPr marL="66647" marR="66647" marT="0" marB="0" anchor="ctr"/>
                </a:tc>
              </a:tr>
              <a:tr h="189770">
                <a:tc>
                  <a:txBody>
                    <a:bodyPr/>
                    <a:lstStyle/>
                    <a:p>
                      <a:pPr marL="0" marR="0" algn="ctr" defTabSz="914400" rtl="0" eaLnBrk="1" latinLnBrk="0" hangingPunct="1">
                        <a:spcBef>
                          <a:spcPts val="0"/>
                        </a:spcBef>
                        <a:spcAft>
                          <a:spcPts val="0"/>
                        </a:spcAft>
                      </a:pPr>
                      <a:r>
                        <a:rPr lang="en-US" sz="1600" b="1" kern="1200" dirty="0" smtClean="0">
                          <a:solidFill>
                            <a:schemeClr val="tx1"/>
                          </a:solidFill>
                          <a:effectLst/>
                          <a:latin typeface="+mn-lt"/>
                          <a:ea typeface="+mn-ea"/>
                          <a:cs typeface="Times New Roman" pitchFamily="18" charset="0"/>
                        </a:rPr>
                        <a:t>50-75th percentile  (100-114%)</a:t>
                      </a:r>
                      <a:endParaRPr lang="en-US" sz="1600" b="1"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7.1 (0.9, 57.6)</a:t>
                      </a:r>
                      <a:endParaRPr lang="en-US" sz="1600"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1.83</a:t>
                      </a:r>
                      <a:endParaRPr lang="en-US" sz="1600"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0.07</a:t>
                      </a:r>
                      <a:endParaRPr lang="en-US" sz="1600" kern="1200" dirty="0">
                        <a:solidFill>
                          <a:schemeClr val="tx1"/>
                        </a:solidFill>
                        <a:effectLst/>
                        <a:latin typeface="+mn-lt"/>
                        <a:ea typeface="+mn-ea"/>
                        <a:cs typeface="Times New Roman" pitchFamily="18" charset="0"/>
                      </a:endParaRPr>
                    </a:p>
                  </a:txBody>
                  <a:tcPr marL="66647" marR="66647" marT="0" marB="0"/>
                </a:tc>
              </a:tr>
              <a:tr h="189770">
                <a:tc>
                  <a:txBody>
                    <a:bodyPr/>
                    <a:lstStyle/>
                    <a:p>
                      <a:pPr marL="0" marR="0" algn="ctr" defTabSz="914400" rtl="0" eaLnBrk="1" latinLnBrk="0" hangingPunct="1">
                        <a:spcBef>
                          <a:spcPts val="0"/>
                        </a:spcBef>
                        <a:spcAft>
                          <a:spcPts val="0"/>
                        </a:spcAft>
                      </a:pPr>
                      <a:r>
                        <a:rPr lang="en-US" sz="1600" b="1" kern="1200" dirty="0" smtClean="0">
                          <a:solidFill>
                            <a:schemeClr val="tx1"/>
                          </a:solidFill>
                          <a:effectLst/>
                          <a:latin typeface="+mn-lt"/>
                          <a:ea typeface="+mn-ea"/>
                          <a:cs typeface="Times New Roman" pitchFamily="18" charset="0"/>
                        </a:rPr>
                        <a:t>&gt;75th  percentile (&gt;114%)</a:t>
                      </a:r>
                      <a:endParaRPr lang="en-US" sz="1600" b="1"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30.5 (4.2,224.4)</a:t>
                      </a:r>
                      <a:endParaRPr lang="en-US" sz="1600"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3.36</a:t>
                      </a:r>
                      <a:endParaRPr lang="en-US" sz="1600"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0.001</a:t>
                      </a:r>
                      <a:endParaRPr lang="en-US" sz="1600" kern="1200" dirty="0">
                        <a:solidFill>
                          <a:schemeClr val="tx1"/>
                        </a:solidFill>
                        <a:effectLst/>
                        <a:latin typeface="+mn-lt"/>
                        <a:ea typeface="+mn-ea"/>
                        <a:cs typeface="Times New Roman" pitchFamily="18" charset="0"/>
                      </a:endParaRPr>
                    </a:p>
                  </a:txBody>
                  <a:tcPr marL="66647" marR="66647" marT="0" marB="0"/>
                </a:tc>
              </a:tr>
              <a:tr h="241526">
                <a:tc>
                  <a:txBody>
                    <a:bodyPr/>
                    <a:lstStyle/>
                    <a:p>
                      <a:pPr marL="0" marR="0" algn="ctr">
                        <a:spcBef>
                          <a:spcPts val="0"/>
                        </a:spcBef>
                        <a:spcAft>
                          <a:spcPts val="0"/>
                        </a:spcAft>
                      </a:pPr>
                      <a:r>
                        <a:rPr lang="en-US" sz="1600" dirty="0">
                          <a:effectLst/>
                          <a:latin typeface="+mn-lt"/>
                          <a:cs typeface="Times New Roman" pitchFamily="18" charset="0"/>
                        </a:rPr>
                        <a:t>LV Mass % Predicted In </a:t>
                      </a:r>
                      <a:r>
                        <a:rPr lang="en-US" sz="1600" dirty="0" smtClean="0">
                          <a:effectLst/>
                          <a:latin typeface="+mn-lt"/>
                          <a:cs typeface="Times New Roman" pitchFamily="18" charset="0"/>
                        </a:rPr>
                        <a:t>Intervals</a:t>
                      </a:r>
                      <a:endParaRPr lang="en-US" sz="1600" dirty="0">
                        <a:effectLst/>
                        <a:latin typeface="+mn-lt"/>
                        <a:ea typeface="Times New Roman"/>
                        <a:cs typeface="Times New Roman" pitchFamily="18" charset="0"/>
                      </a:endParaRPr>
                    </a:p>
                  </a:txBody>
                  <a:tcPr marL="66647" marR="66647" marT="0" marB="0" anchor="ctr"/>
                </a:tc>
                <a:tc>
                  <a:txBody>
                    <a:bodyPr/>
                    <a:lstStyle/>
                    <a:p>
                      <a:pPr marL="0" marR="0" algn="ctr">
                        <a:spcBef>
                          <a:spcPts val="0"/>
                        </a:spcBef>
                        <a:spcAft>
                          <a:spcPts val="0"/>
                        </a:spcAft>
                      </a:pPr>
                      <a:endParaRPr lang="en-US" sz="1600" dirty="0">
                        <a:effectLst/>
                        <a:latin typeface="+mn-lt"/>
                        <a:ea typeface="Times New Roman"/>
                        <a:cs typeface="Times New Roman" pitchFamily="18" charset="0"/>
                      </a:endParaRPr>
                    </a:p>
                  </a:txBody>
                  <a:tcPr marL="66647" marR="66647" marT="0" marB="0" anchor="ctr"/>
                </a:tc>
                <a:tc>
                  <a:txBody>
                    <a:bodyPr/>
                    <a:lstStyle/>
                    <a:p>
                      <a:pPr marL="0" marR="0" algn="ctr">
                        <a:spcBef>
                          <a:spcPts val="0"/>
                        </a:spcBef>
                        <a:spcAft>
                          <a:spcPts val="0"/>
                        </a:spcAft>
                      </a:pPr>
                      <a:endParaRPr lang="en-US" sz="1600" dirty="0">
                        <a:effectLst/>
                        <a:latin typeface="+mn-lt"/>
                        <a:ea typeface="Times New Roman"/>
                        <a:cs typeface="Times New Roman" pitchFamily="18" charset="0"/>
                      </a:endParaRPr>
                    </a:p>
                  </a:txBody>
                  <a:tcPr marL="66647" marR="66647" marT="0" marB="0" anchor="ctr"/>
                </a:tc>
                <a:tc>
                  <a:txBody>
                    <a:bodyPr/>
                    <a:lstStyle/>
                    <a:p>
                      <a:pPr marL="0" marR="0" algn="ctr">
                        <a:spcBef>
                          <a:spcPts val="0"/>
                        </a:spcBef>
                        <a:spcAft>
                          <a:spcPts val="0"/>
                        </a:spcAft>
                      </a:pPr>
                      <a:r>
                        <a:rPr lang="en-US" sz="1600" dirty="0">
                          <a:effectLst/>
                          <a:latin typeface="+mn-lt"/>
                          <a:cs typeface="Times New Roman" pitchFamily="18" charset="0"/>
                        </a:rPr>
                        <a:t> </a:t>
                      </a:r>
                      <a:endParaRPr lang="en-US" sz="1600" dirty="0">
                        <a:effectLst/>
                        <a:latin typeface="+mn-lt"/>
                        <a:ea typeface="Times New Roman"/>
                        <a:cs typeface="Times New Roman" pitchFamily="18" charset="0"/>
                      </a:endParaRPr>
                    </a:p>
                  </a:txBody>
                  <a:tcPr marL="66647" marR="66647" marT="0" marB="0" anchor="ctr"/>
                </a:tc>
              </a:tr>
              <a:tr h="189770">
                <a:tc>
                  <a:txBody>
                    <a:bodyPr/>
                    <a:lstStyle/>
                    <a:p>
                      <a:pPr marL="0" marR="0" algn="ctr">
                        <a:spcBef>
                          <a:spcPts val="0"/>
                        </a:spcBef>
                        <a:spcAft>
                          <a:spcPts val="0"/>
                        </a:spcAft>
                      </a:pPr>
                      <a:r>
                        <a:rPr lang="en-US" sz="1600" dirty="0" smtClean="0">
                          <a:effectLst/>
                          <a:latin typeface="+mn-lt"/>
                          <a:cs typeface="Times New Roman" pitchFamily="18" charset="0"/>
                        </a:rPr>
                        <a:t>≤50</a:t>
                      </a:r>
                      <a:r>
                        <a:rPr lang="en-US" sz="1600" baseline="30000" dirty="0" smtClean="0">
                          <a:effectLst/>
                          <a:latin typeface="+mn-lt"/>
                          <a:cs typeface="Times New Roman" pitchFamily="18" charset="0"/>
                        </a:rPr>
                        <a:t>th</a:t>
                      </a:r>
                      <a:r>
                        <a:rPr lang="en-US" sz="1600" dirty="0" smtClean="0">
                          <a:effectLst/>
                          <a:latin typeface="+mn-lt"/>
                          <a:cs typeface="Times New Roman" pitchFamily="18" charset="0"/>
                        </a:rPr>
                        <a:t> </a:t>
                      </a:r>
                      <a:r>
                        <a:rPr lang="en-US" sz="1600" dirty="0">
                          <a:effectLst/>
                          <a:latin typeface="+mn-lt"/>
                          <a:cs typeface="Times New Roman" pitchFamily="18" charset="0"/>
                        </a:rPr>
                        <a:t>percentile </a:t>
                      </a:r>
                      <a:r>
                        <a:rPr lang="en-US" sz="1600" dirty="0" smtClean="0">
                          <a:effectLst/>
                          <a:latin typeface="+mn-lt"/>
                          <a:cs typeface="Times New Roman" pitchFamily="18" charset="0"/>
                        </a:rPr>
                        <a:t> (≤100%)</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1.0 (Reference)</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 </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 </a:t>
                      </a:r>
                      <a:endParaRPr lang="en-US" sz="1600" dirty="0">
                        <a:effectLst/>
                        <a:latin typeface="+mn-lt"/>
                        <a:ea typeface="Times New Roman"/>
                        <a:cs typeface="Times New Roman" pitchFamily="18" charset="0"/>
                      </a:endParaRPr>
                    </a:p>
                  </a:txBody>
                  <a:tcPr marL="66647" marR="66647" marT="0" marB="0"/>
                </a:tc>
              </a:tr>
              <a:tr h="189770">
                <a:tc>
                  <a:txBody>
                    <a:bodyPr/>
                    <a:lstStyle/>
                    <a:p>
                      <a:pPr marL="0" marR="0" algn="ctr">
                        <a:spcBef>
                          <a:spcPts val="0"/>
                        </a:spcBef>
                        <a:spcAft>
                          <a:spcPts val="0"/>
                        </a:spcAft>
                      </a:pPr>
                      <a:r>
                        <a:rPr lang="en-US" sz="1600" dirty="0">
                          <a:effectLst/>
                          <a:latin typeface="+mn-lt"/>
                          <a:cs typeface="Times New Roman" pitchFamily="18" charset="0"/>
                        </a:rPr>
                        <a:t>50</a:t>
                      </a:r>
                      <a:r>
                        <a:rPr lang="en-US" sz="1600" baseline="30000" dirty="0">
                          <a:effectLst/>
                          <a:latin typeface="+mn-lt"/>
                          <a:cs typeface="Times New Roman" pitchFamily="18" charset="0"/>
                        </a:rPr>
                        <a:t>th</a:t>
                      </a:r>
                      <a:r>
                        <a:rPr lang="en-US" sz="1600" dirty="0">
                          <a:effectLst/>
                          <a:latin typeface="+mn-lt"/>
                          <a:cs typeface="Times New Roman" pitchFamily="18" charset="0"/>
                        </a:rPr>
                        <a:t>-90</a:t>
                      </a:r>
                      <a:r>
                        <a:rPr lang="en-US" sz="1600" baseline="30000" dirty="0">
                          <a:effectLst/>
                          <a:latin typeface="+mn-lt"/>
                          <a:cs typeface="Times New Roman" pitchFamily="18" charset="0"/>
                        </a:rPr>
                        <a:t>th</a:t>
                      </a:r>
                      <a:r>
                        <a:rPr lang="en-US" sz="1600" dirty="0">
                          <a:effectLst/>
                          <a:latin typeface="+mn-lt"/>
                          <a:cs typeface="Times New Roman" pitchFamily="18" charset="0"/>
                        </a:rPr>
                        <a:t> </a:t>
                      </a:r>
                      <a:r>
                        <a:rPr lang="en-US" sz="1600" dirty="0" smtClean="0">
                          <a:effectLst/>
                          <a:latin typeface="+mn-lt"/>
                          <a:cs typeface="Times New Roman" pitchFamily="18" charset="0"/>
                        </a:rPr>
                        <a:t>percentile (100-125%)</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1.7 (0.8, 3.7)</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1.27</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0.21</a:t>
                      </a:r>
                      <a:endParaRPr lang="en-US" sz="1600" dirty="0">
                        <a:effectLst/>
                        <a:latin typeface="+mn-lt"/>
                        <a:ea typeface="Times New Roman"/>
                        <a:cs typeface="Times New Roman" pitchFamily="18" charset="0"/>
                      </a:endParaRPr>
                    </a:p>
                  </a:txBody>
                  <a:tcPr marL="66647" marR="66647" marT="0" marB="0"/>
                </a:tc>
              </a:tr>
              <a:tr h="189770">
                <a:tc>
                  <a:txBody>
                    <a:bodyPr/>
                    <a:lstStyle/>
                    <a:p>
                      <a:pPr marL="0" marR="0" algn="ctr">
                        <a:spcBef>
                          <a:spcPts val="0"/>
                        </a:spcBef>
                        <a:spcAft>
                          <a:spcPts val="0"/>
                        </a:spcAft>
                      </a:pPr>
                      <a:r>
                        <a:rPr lang="en-US" sz="1600" dirty="0">
                          <a:effectLst/>
                          <a:latin typeface="+mn-lt"/>
                          <a:cs typeface="Times New Roman" pitchFamily="18" charset="0"/>
                        </a:rPr>
                        <a:t>90-95</a:t>
                      </a:r>
                      <a:r>
                        <a:rPr lang="en-US" sz="1600" baseline="30000" dirty="0">
                          <a:effectLst/>
                          <a:latin typeface="+mn-lt"/>
                          <a:cs typeface="Times New Roman" pitchFamily="18" charset="0"/>
                        </a:rPr>
                        <a:t>th</a:t>
                      </a:r>
                      <a:r>
                        <a:rPr lang="en-US" sz="1600" dirty="0">
                          <a:effectLst/>
                          <a:latin typeface="+mn-lt"/>
                          <a:cs typeface="Times New Roman" pitchFamily="18" charset="0"/>
                        </a:rPr>
                        <a:t> </a:t>
                      </a:r>
                      <a:r>
                        <a:rPr lang="en-US" sz="1600" dirty="0" smtClean="0">
                          <a:effectLst/>
                          <a:latin typeface="+mn-lt"/>
                          <a:cs typeface="Times New Roman" pitchFamily="18" charset="0"/>
                        </a:rPr>
                        <a:t>percentile (125-133%)</a:t>
                      </a:r>
                      <a:endParaRPr lang="en-US" sz="1600" dirty="0">
                        <a:effectLst/>
                        <a:latin typeface="+mn-lt"/>
                        <a:ea typeface="Times New Roman"/>
                        <a:cs typeface="Times New Roman" pitchFamily="18" charset="0"/>
                      </a:endParaRPr>
                    </a:p>
                  </a:txBody>
                  <a:tcPr marL="66647" marR="66647" marT="0" marB="0">
                    <a:lnB w="635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mn-lt"/>
                          <a:cs typeface="Times New Roman" pitchFamily="18" charset="0"/>
                        </a:rPr>
                        <a:t>2.7 (0.6, 12.3)</a:t>
                      </a:r>
                      <a:endParaRPr lang="en-US" sz="1600" dirty="0">
                        <a:effectLst/>
                        <a:latin typeface="+mn-lt"/>
                        <a:ea typeface="Times New Roman"/>
                        <a:cs typeface="Times New Roman" pitchFamily="18" charset="0"/>
                      </a:endParaRPr>
                    </a:p>
                  </a:txBody>
                  <a:tcPr marL="66647" marR="66647" marT="0" marB="0">
                    <a:lnB w="635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mn-lt"/>
                          <a:cs typeface="Times New Roman" pitchFamily="18" charset="0"/>
                        </a:rPr>
                        <a:t>1.29</a:t>
                      </a:r>
                      <a:endParaRPr lang="en-US" sz="1600" dirty="0">
                        <a:effectLst/>
                        <a:latin typeface="+mn-lt"/>
                        <a:ea typeface="Times New Roman"/>
                        <a:cs typeface="Times New Roman" pitchFamily="18" charset="0"/>
                      </a:endParaRPr>
                    </a:p>
                  </a:txBody>
                  <a:tcPr marL="66647" marR="66647" marT="0" marB="0">
                    <a:lnB w="635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r>
                        <a:rPr lang="en-US" sz="1600" dirty="0">
                          <a:effectLst/>
                          <a:latin typeface="+mn-lt"/>
                          <a:cs typeface="Times New Roman" pitchFamily="18" charset="0"/>
                        </a:rPr>
                        <a:t>0.20</a:t>
                      </a:r>
                      <a:endParaRPr lang="en-US" sz="1600" dirty="0">
                        <a:effectLst/>
                        <a:latin typeface="+mn-lt"/>
                        <a:ea typeface="Times New Roman"/>
                        <a:cs typeface="Times New Roman" pitchFamily="18" charset="0"/>
                      </a:endParaRPr>
                    </a:p>
                  </a:txBody>
                  <a:tcPr marL="66647" marR="66647" marT="0" marB="0">
                    <a:lnB w="6350" cap="flat" cmpd="sng" algn="ctr">
                      <a:solidFill>
                        <a:schemeClr val="tx2"/>
                      </a:solidFill>
                      <a:prstDash val="solid"/>
                      <a:round/>
                      <a:headEnd type="none" w="med" len="med"/>
                      <a:tailEnd type="none" w="med" len="med"/>
                    </a:lnB>
                  </a:tcPr>
                </a:tc>
              </a:tr>
              <a:tr h="207022">
                <a:tc>
                  <a:txBody>
                    <a:bodyPr/>
                    <a:lstStyle/>
                    <a:p>
                      <a:pPr marL="0" marR="0" algn="ctr" defTabSz="914400" rtl="0" eaLnBrk="1" latinLnBrk="0" hangingPunct="1">
                        <a:spcBef>
                          <a:spcPts val="0"/>
                        </a:spcBef>
                        <a:spcAft>
                          <a:spcPts val="0"/>
                        </a:spcAft>
                      </a:pPr>
                      <a:r>
                        <a:rPr lang="en-US" sz="1600" kern="1200" dirty="0">
                          <a:effectLst/>
                          <a:latin typeface="+mn-lt"/>
                          <a:cs typeface="Times New Roman" pitchFamily="18" charset="0"/>
                        </a:rPr>
                        <a:t>&gt;</a:t>
                      </a:r>
                      <a:r>
                        <a:rPr lang="en-US" sz="1600" kern="1200" dirty="0" smtClean="0">
                          <a:effectLst/>
                          <a:latin typeface="+mn-lt"/>
                          <a:cs typeface="Times New Roman" pitchFamily="18" charset="0"/>
                        </a:rPr>
                        <a:t>95</a:t>
                      </a:r>
                      <a:r>
                        <a:rPr lang="en-US" sz="1600" kern="1200" baseline="30000" dirty="0" smtClean="0">
                          <a:effectLst/>
                          <a:latin typeface="+mn-lt"/>
                          <a:cs typeface="Times New Roman" pitchFamily="18" charset="0"/>
                        </a:rPr>
                        <a:t>th</a:t>
                      </a:r>
                      <a:r>
                        <a:rPr lang="en-US" sz="1600" kern="1200" dirty="0" smtClean="0">
                          <a:effectLst/>
                          <a:latin typeface="+mn-lt"/>
                          <a:cs typeface="Times New Roman" pitchFamily="18" charset="0"/>
                        </a:rPr>
                        <a:t>  percentile (&gt;133%)</a:t>
                      </a:r>
                      <a:endParaRPr lang="en-US" sz="1600" b="0" kern="1200" dirty="0">
                        <a:solidFill>
                          <a:schemeClr val="tx1"/>
                        </a:solidFill>
                        <a:effectLst/>
                        <a:latin typeface="+mn-lt"/>
                        <a:ea typeface="+mn-ea"/>
                        <a:cs typeface="Times New Roman" pitchFamily="18" charset="0"/>
                      </a:endParaRPr>
                    </a:p>
                  </a:txBody>
                  <a:tcPr marL="66647" marR="66647" marT="0" marB="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600" b="0" kern="1200" dirty="0">
                          <a:effectLst/>
                          <a:latin typeface="+mn-lt"/>
                          <a:cs typeface="Times New Roman" pitchFamily="18" charset="0"/>
                        </a:rPr>
                        <a:t>13.0 (6.1, 27.7)</a:t>
                      </a:r>
                      <a:endParaRPr lang="en-US" sz="1600" b="0" kern="1200" dirty="0">
                        <a:solidFill>
                          <a:schemeClr val="tx1"/>
                        </a:solidFill>
                        <a:effectLst/>
                        <a:latin typeface="+mn-lt"/>
                        <a:ea typeface="+mn-ea"/>
                        <a:cs typeface="Times New Roman" pitchFamily="18" charset="0"/>
                      </a:endParaRPr>
                    </a:p>
                  </a:txBody>
                  <a:tcPr marL="66647" marR="66647" marT="0" marB="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600" b="0" kern="1200" dirty="0">
                          <a:effectLst/>
                          <a:latin typeface="+mn-lt"/>
                          <a:cs typeface="Times New Roman" pitchFamily="18" charset="0"/>
                        </a:rPr>
                        <a:t>6.61</a:t>
                      </a:r>
                      <a:endParaRPr lang="en-US" sz="1600" b="0" kern="1200" dirty="0">
                        <a:solidFill>
                          <a:schemeClr val="tx1"/>
                        </a:solidFill>
                        <a:effectLst/>
                        <a:latin typeface="+mn-lt"/>
                        <a:ea typeface="+mn-ea"/>
                        <a:cs typeface="Times New Roman" pitchFamily="18" charset="0"/>
                      </a:endParaRPr>
                    </a:p>
                  </a:txBody>
                  <a:tcPr marL="66647" marR="66647" marT="0" marB="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600" b="1" kern="1200" dirty="0">
                          <a:effectLst/>
                          <a:latin typeface="+mn-lt"/>
                          <a:cs typeface="Times New Roman" pitchFamily="18" charset="0"/>
                        </a:rPr>
                        <a:t>&lt;0.0001</a:t>
                      </a:r>
                      <a:endParaRPr lang="en-US" sz="1600" b="1" kern="1200" dirty="0">
                        <a:solidFill>
                          <a:schemeClr val="tx1"/>
                        </a:solidFill>
                        <a:effectLst/>
                        <a:latin typeface="+mn-lt"/>
                        <a:ea typeface="+mn-ea"/>
                        <a:cs typeface="Times New Roman" pitchFamily="18" charset="0"/>
                      </a:endParaRPr>
                    </a:p>
                  </a:txBody>
                  <a:tcPr marL="66647" marR="66647" marT="0" marB="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bl>
          </a:graphicData>
        </a:graphic>
      </p:graphicFrame>
      <p:sp>
        <p:nvSpPr>
          <p:cNvPr id="3" name="TextBox 2"/>
          <p:cNvSpPr txBox="1"/>
          <p:nvPr/>
        </p:nvSpPr>
        <p:spPr>
          <a:xfrm>
            <a:off x="609599" y="6216134"/>
            <a:ext cx="7543801" cy="646331"/>
          </a:xfrm>
          <a:prstGeom prst="rect">
            <a:avLst/>
          </a:prstGeom>
          <a:noFill/>
        </p:spPr>
        <p:txBody>
          <a:bodyPr wrap="square" rtlCol="0">
            <a:spAutoFit/>
          </a:bodyPr>
          <a:lstStyle/>
          <a:p>
            <a:r>
              <a:rPr lang="en-US" dirty="0" smtClean="0"/>
              <a:t>*The </a:t>
            </a:r>
            <a:r>
              <a:rPr lang="en-US" dirty="0"/>
              <a:t>Relationship of Left Ventricular </a:t>
            </a:r>
            <a:r>
              <a:rPr lang="en-US" dirty="0" smtClean="0"/>
              <a:t>Mass and </a:t>
            </a:r>
            <a:r>
              <a:rPr lang="en-US" dirty="0"/>
              <a:t>Geometry to Incident Cardiovascular </a:t>
            </a:r>
            <a:r>
              <a:rPr lang="en-US" dirty="0" smtClean="0"/>
              <a:t>Events – Bluemke, Kronmal, et. al. JACC 2008</a:t>
            </a:r>
            <a:endParaRPr lang="en-US" dirty="0"/>
          </a:p>
        </p:txBody>
      </p:sp>
    </p:spTree>
    <p:extLst>
      <p:ext uri="{BB962C8B-B14F-4D97-AF65-F5344CB8AC3E}">
        <p14:creationId xmlns:p14="http://schemas.microsoft.com/office/powerpoint/2010/main" xmlns="" val="24428725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solidFill>
                  <a:srgbClr val="D1282E"/>
                </a:solidFill>
              </a:rPr>
              <a:t>MESA – Risk of CHF as predicted by LV Mass percent predicted </a:t>
            </a:r>
            <a:endParaRPr lang="en-US" dirty="0"/>
          </a:p>
        </p:txBody>
      </p:sp>
      <p:sp>
        <p:nvSpPr>
          <p:cNvPr id="3" name="Content Placeholder 2"/>
          <p:cNvSpPr>
            <a:spLocks noGrp="1"/>
          </p:cNvSpPr>
          <p:nvPr>
            <p:ph idx="1"/>
          </p:nvPr>
        </p:nvSpPr>
        <p:spPr/>
        <p:txBody>
          <a:bodyPr/>
          <a:lstStyle/>
          <a:p>
            <a:r>
              <a:rPr lang="en-US" dirty="0" smtClean="0"/>
              <a:t>Our justification for not using the quartiles:</a:t>
            </a:r>
          </a:p>
          <a:p>
            <a:r>
              <a:rPr lang="en-US" dirty="0" smtClean="0"/>
              <a:t>“Because </a:t>
            </a:r>
            <a:r>
              <a:rPr lang="en-US" dirty="0"/>
              <a:t>only 1 CHF event occurred in the reference group (1</a:t>
            </a:r>
            <a:r>
              <a:rPr lang="en-US" baseline="30000" dirty="0"/>
              <a:t>st</a:t>
            </a:r>
            <a:r>
              <a:rPr lang="en-US" dirty="0"/>
              <a:t> quartile of LV mass), the HR ratio estimates with this reference group were unstable.  Most events occurred in participants with body-size adjusted LV mass greater than or equal to 90% of predicted based on height and weight.  In order to examine the gradient of relative risk, 4 categories of LV mass index were compared:  below the median (50</a:t>
            </a:r>
            <a:r>
              <a:rPr lang="en-US" baseline="30000" dirty="0"/>
              <a:t>th</a:t>
            </a:r>
            <a:r>
              <a:rPr lang="en-US" dirty="0"/>
              <a:t>) percentile of LV mass index (reference category), the 50-89 percentile, the 90-94</a:t>
            </a:r>
            <a:r>
              <a:rPr lang="en-US" baseline="30000" dirty="0"/>
              <a:t>th</a:t>
            </a:r>
            <a:r>
              <a:rPr lang="en-US" dirty="0"/>
              <a:t> percentile and greater than or equal to the 95</a:t>
            </a:r>
            <a:r>
              <a:rPr lang="en-US" baseline="30000" dirty="0"/>
              <a:t>th</a:t>
            </a:r>
            <a:r>
              <a:rPr lang="en-US" dirty="0"/>
              <a:t> percentile of LV mass index (frequently taken to be the clinical definition of LV hypertrophy</a:t>
            </a:r>
            <a:r>
              <a:rPr lang="en-US" dirty="0" smtClean="0"/>
              <a:t>).”  </a:t>
            </a:r>
            <a:endParaRPr lang="en-US" dirty="0"/>
          </a:p>
          <a:p>
            <a:endParaRPr lang="en-US" dirty="0"/>
          </a:p>
        </p:txBody>
      </p:sp>
    </p:spTree>
    <p:extLst>
      <p:ext uri="{BB962C8B-B14F-4D97-AF65-F5344CB8AC3E}">
        <p14:creationId xmlns:p14="http://schemas.microsoft.com/office/powerpoint/2010/main" xmlns="" val="1501231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010400" cy="1371600"/>
          </a:xfrm>
        </p:spPr>
        <p:txBody>
          <a:bodyPr>
            <a:normAutofit/>
          </a:bodyPr>
          <a:lstStyle/>
          <a:p>
            <a:r>
              <a:rPr lang="en-US" sz="2400" dirty="0" err="1" smtClean="0"/>
              <a:t>GaM</a:t>
            </a:r>
            <a:r>
              <a:rPr lang="en-US" sz="2400" dirty="0" smtClean="0"/>
              <a:t> (Generalized Additive Model) Plot of Probability of CHF as a function of </a:t>
            </a:r>
            <a:r>
              <a:rPr lang="en-US" sz="2400" dirty="0" err="1" smtClean="0"/>
              <a:t>LVM%Predicted</a:t>
            </a:r>
            <a:endParaRPr lang="en-US" sz="24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 y="1447798"/>
            <a:ext cx="6858000" cy="50189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333409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solidFill>
                  <a:srgbClr val="D1282E"/>
                </a:solidFill>
              </a:rPr>
              <a:t>MESA – Risk of CHF as predicted by LV Mass percent predicted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116360170"/>
              </p:ext>
            </p:extLst>
          </p:nvPr>
        </p:nvGraphicFramePr>
        <p:xfrm>
          <a:off x="533400" y="2133600"/>
          <a:ext cx="7712047" cy="4114800"/>
        </p:xfrm>
        <a:graphic>
          <a:graphicData uri="http://schemas.openxmlformats.org/drawingml/2006/table">
            <a:tbl>
              <a:tblPr firstRow="1" firstCol="1" lastRow="1" lastCol="1" bandRow="1" bandCol="1">
                <a:tableStyleId>{5A111915-BE36-4E01-A7E5-04B1672EAD32}</a:tableStyleId>
              </a:tblPr>
              <a:tblGrid>
                <a:gridCol w="3276600"/>
                <a:gridCol w="1676400"/>
                <a:gridCol w="1692247"/>
                <a:gridCol w="1066800"/>
              </a:tblGrid>
              <a:tr h="380999">
                <a:tc gridSpan="4">
                  <a:txBody>
                    <a:bodyPr/>
                    <a:lstStyle/>
                    <a:p>
                      <a:pPr marL="0" marR="0" algn="l">
                        <a:spcBef>
                          <a:spcPts val="0"/>
                        </a:spcBef>
                        <a:spcAft>
                          <a:spcPts val="0"/>
                        </a:spcAft>
                      </a:pPr>
                      <a:r>
                        <a:rPr lang="en-US" sz="2400" dirty="0">
                          <a:effectLst/>
                          <a:latin typeface="+mn-lt"/>
                          <a:cs typeface="Times New Roman" pitchFamily="18" charset="0"/>
                        </a:rPr>
                        <a:t>Cox Models for Incident CHF </a:t>
                      </a:r>
                      <a:endParaRPr lang="en-US" sz="2400" dirty="0">
                        <a:effectLst/>
                        <a:latin typeface="+mn-lt"/>
                        <a:ea typeface="Times New Roman"/>
                        <a:cs typeface="Times New Roman" pitchFamily="18" charset="0"/>
                      </a:endParaRPr>
                    </a:p>
                  </a:txBody>
                  <a:tcPr marL="66647" marR="66647" marT="0" marB="0"/>
                </a:tc>
                <a:tc hMerge="1">
                  <a:txBody>
                    <a:bodyPr/>
                    <a:lstStyle/>
                    <a:p>
                      <a:endParaRPr lang="en-US" dirty="0"/>
                    </a:p>
                  </a:txBody>
                  <a:tcPr marL="66647" marR="66647" marT="0" marB="0"/>
                </a:tc>
                <a:tc hMerge="1">
                  <a:txBody>
                    <a:bodyPr/>
                    <a:lstStyle/>
                    <a:p>
                      <a:endParaRPr lang="en-US"/>
                    </a:p>
                  </a:txBody>
                  <a:tcPr/>
                </a:tc>
                <a:tc hMerge="1">
                  <a:txBody>
                    <a:bodyPr/>
                    <a:lstStyle/>
                    <a:p>
                      <a:endParaRPr lang="en-US"/>
                    </a:p>
                  </a:txBody>
                  <a:tcPr/>
                </a:tc>
              </a:tr>
              <a:tr h="488746">
                <a:tc>
                  <a:txBody>
                    <a:bodyPr/>
                    <a:lstStyle/>
                    <a:p>
                      <a:pPr marL="0" marR="0" algn="ctr">
                        <a:spcBef>
                          <a:spcPts val="0"/>
                        </a:spcBef>
                        <a:spcAft>
                          <a:spcPts val="0"/>
                        </a:spcAft>
                      </a:pPr>
                      <a:r>
                        <a:rPr lang="en-US" sz="1600" dirty="0">
                          <a:effectLst/>
                          <a:latin typeface="+mn-lt"/>
                          <a:cs typeface="Times New Roman" pitchFamily="18" charset="0"/>
                        </a:rPr>
                        <a:t>Model</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HR (95% CI)</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Test Statistic (Z)</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p-value</a:t>
                      </a:r>
                      <a:endParaRPr lang="en-US" sz="1600" dirty="0">
                        <a:effectLst/>
                        <a:latin typeface="+mn-lt"/>
                        <a:ea typeface="Times New Roman"/>
                        <a:cs typeface="Times New Roman" pitchFamily="18" charset="0"/>
                      </a:endParaRPr>
                    </a:p>
                  </a:txBody>
                  <a:tcPr marL="66647" marR="66647" marT="0" marB="0"/>
                </a:tc>
              </a:tr>
              <a:tr h="162915">
                <a:tc gridSpan="4">
                  <a:txBody>
                    <a:bodyPr/>
                    <a:lstStyle/>
                    <a:p>
                      <a:pPr marL="0" marR="0" algn="ctr">
                        <a:spcBef>
                          <a:spcPts val="0"/>
                        </a:spcBef>
                        <a:spcAft>
                          <a:spcPts val="0"/>
                        </a:spcAft>
                      </a:pPr>
                      <a:r>
                        <a:rPr lang="en-US" sz="1600" dirty="0" smtClean="0">
                          <a:effectLst/>
                          <a:latin typeface="+mn-lt"/>
                          <a:cs typeface="Times New Roman" pitchFamily="18" charset="0"/>
                        </a:rPr>
                        <a:t> </a:t>
                      </a:r>
                      <a:r>
                        <a:rPr lang="en-US" sz="1600" b="1" dirty="0" smtClean="0">
                          <a:effectLst/>
                          <a:latin typeface="+mn-lt"/>
                          <a:cs typeface="Times New Roman" pitchFamily="18" charset="0"/>
                        </a:rPr>
                        <a:t>From paper (48</a:t>
                      </a:r>
                      <a:r>
                        <a:rPr lang="en-US" sz="1600" b="1" baseline="0" dirty="0" smtClean="0">
                          <a:effectLst/>
                          <a:latin typeface="+mn-lt"/>
                          <a:cs typeface="Times New Roman" pitchFamily="18" charset="0"/>
                        </a:rPr>
                        <a:t> events, median 4 years follow-up)</a:t>
                      </a:r>
                      <a:endParaRPr lang="en-US" sz="1600" b="1" dirty="0">
                        <a:effectLst/>
                        <a:latin typeface="+mn-lt"/>
                        <a:ea typeface="Times New Roman"/>
                        <a:cs typeface="Times New Roman" pitchFamily="18" charset="0"/>
                      </a:endParaRPr>
                    </a:p>
                  </a:txBody>
                  <a:tcPr marL="66647" marR="66647" marT="0" marB="0"/>
                </a:tc>
                <a:tc hMerge="1">
                  <a:txBody>
                    <a:bodyPr/>
                    <a:lstStyle/>
                    <a:p>
                      <a:endParaRPr lang="en-US"/>
                    </a:p>
                  </a:txBody>
                  <a:tcPr/>
                </a:tc>
                <a:tc hMerge="1">
                  <a:txBody>
                    <a:bodyPr/>
                    <a:lstStyle/>
                    <a:p>
                      <a:endParaRPr lang="en-US"/>
                    </a:p>
                  </a:txBody>
                  <a:tcPr/>
                </a:tc>
                <a:tc hMerge="1">
                  <a:txBody>
                    <a:bodyPr/>
                    <a:lstStyle/>
                    <a:p>
                      <a:endParaRPr lang="en-US"/>
                    </a:p>
                  </a:txBody>
                  <a:tcPr/>
                </a:tc>
              </a:tr>
              <a:tr h="162915">
                <a:tc>
                  <a:txBody>
                    <a:bodyPr/>
                    <a:lstStyle/>
                    <a:p>
                      <a:pPr marL="0" marR="0" algn="ctr">
                        <a:spcBef>
                          <a:spcPts val="0"/>
                        </a:spcBef>
                        <a:spcAft>
                          <a:spcPts val="0"/>
                        </a:spcAft>
                      </a:pPr>
                      <a:r>
                        <a:rPr lang="en-US" sz="1600" dirty="0">
                          <a:effectLst/>
                          <a:latin typeface="+mn-lt"/>
                          <a:cs typeface="Times New Roman" pitchFamily="18" charset="0"/>
                        </a:rPr>
                        <a:t>LV Mass % </a:t>
                      </a:r>
                      <a:r>
                        <a:rPr lang="en-US" sz="1600" dirty="0" smtClean="0">
                          <a:effectLst/>
                          <a:latin typeface="+mn-lt"/>
                          <a:cs typeface="Times New Roman" pitchFamily="18" charset="0"/>
                        </a:rPr>
                        <a:t>predicted (per 10%)</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1.4 (1.3, 1.5)</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9.77</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&lt;0.0001</a:t>
                      </a:r>
                      <a:endParaRPr lang="en-US" sz="1600" dirty="0">
                        <a:effectLst/>
                        <a:latin typeface="+mn-lt"/>
                        <a:ea typeface="Times New Roman"/>
                        <a:cs typeface="Times New Roman" pitchFamily="18" charset="0"/>
                      </a:endParaRPr>
                    </a:p>
                  </a:txBody>
                  <a:tcPr marL="66647" marR="66647" marT="0" marB="0"/>
                </a:tc>
              </a:tr>
              <a:tr h="198120">
                <a:tc>
                  <a:txBody>
                    <a:bodyPr/>
                    <a:lstStyle/>
                    <a:p>
                      <a:pPr marL="0" marR="0" algn="ctr">
                        <a:spcBef>
                          <a:spcPts val="0"/>
                        </a:spcBef>
                        <a:spcAft>
                          <a:spcPts val="0"/>
                        </a:spcAft>
                      </a:pPr>
                      <a:r>
                        <a:rPr lang="en-US" sz="1600" dirty="0">
                          <a:effectLst/>
                          <a:latin typeface="+mn-lt"/>
                          <a:cs typeface="Times New Roman" pitchFamily="18" charset="0"/>
                        </a:rPr>
                        <a:t>LV </a:t>
                      </a:r>
                      <a:r>
                        <a:rPr lang="en-US" sz="1600" dirty="0" smtClean="0">
                          <a:effectLst/>
                          <a:latin typeface="+mn-lt"/>
                          <a:cs typeface="Times New Roman" pitchFamily="18" charset="0"/>
                        </a:rPr>
                        <a:t>Mass</a:t>
                      </a:r>
                      <a:r>
                        <a:rPr lang="en-US" sz="1600" baseline="0" dirty="0" smtClean="0">
                          <a:effectLst/>
                          <a:latin typeface="+mn-lt"/>
                          <a:cs typeface="Times New Roman" pitchFamily="18" charset="0"/>
                        </a:rPr>
                        <a:t> </a:t>
                      </a:r>
                      <a:r>
                        <a:rPr lang="en-US" sz="1600" dirty="0" smtClean="0">
                          <a:effectLst/>
                          <a:latin typeface="+mn-lt"/>
                          <a:cs typeface="Times New Roman" pitchFamily="18" charset="0"/>
                        </a:rPr>
                        <a:t>% predicted Quartiles</a:t>
                      </a:r>
                      <a:endParaRPr lang="en-US" sz="1600" dirty="0">
                        <a:effectLst/>
                        <a:latin typeface="+mn-lt"/>
                        <a:ea typeface="Times New Roman"/>
                        <a:cs typeface="Times New Roman" pitchFamily="18" charset="0"/>
                      </a:endParaRPr>
                    </a:p>
                  </a:txBody>
                  <a:tcPr marL="66647" marR="66647" marT="0" marB="0"/>
                </a:tc>
                <a:tc>
                  <a:txBody>
                    <a:bodyPr/>
                    <a:lstStyle/>
                    <a:p>
                      <a:endParaRPr lang="en-US" sz="1600" dirty="0"/>
                    </a:p>
                  </a:txBody>
                  <a:tcPr marL="66647" marR="66647" marT="0" marB="0"/>
                </a:tc>
                <a:tc>
                  <a:txBody>
                    <a:bodyPr/>
                    <a:lstStyle/>
                    <a:p>
                      <a:endParaRPr lang="en-US"/>
                    </a:p>
                  </a:txBody>
                  <a:tcPr marL="66647" marR="66647" marT="0" marB="0"/>
                </a:tc>
                <a:tc>
                  <a:txBody>
                    <a:bodyPr/>
                    <a:lstStyle/>
                    <a:p>
                      <a:endParaRPr lang="en-US" sz="1600"/>
                    </a:p>
                  </a:txBody>
                  <a:tcPr marL="66647" marR="66647" marT="0" marB="0"/>
                </a:tc>
              </a:tr>
              <a:tr h="190659">
                <a:tc>
                  <a:txBody>
                    <a:bodyPr/>
                    <a:lstStyle/>
                    <a:p>
                      <a:pPr marL="0" marR="0" algn="ctr" defTabSz="914400" rtl="0" eaLnBrk="1" latinLnBrk="0" hangingPunct="1">
                        <a:spcBef>
                          <a:spcPts val="0"/>
                        </a:spcBef>
                        <a:spcAft>
                          <a:spcPts val="0"/>
                        </a:spcAft>
                      </a:pPr>
                      <a:r>
                        <a:rPr lang="en-US" sz="1600" b="1" kern="1200" dirty="0" smtClean="0">
                          <a:solidFill>
                            <a:schemeClr val="tx1"/>
                          </a:solidFill>
                          <a:effectLst/>
                          <a:latin typeface="+mn-lt"/>
                          <a:ea typeface="+mn-ea"/>
                          <a:cs typeface="Times New Roman" pitchFamily="18" charset="0"/>
                        </a:rPr>
                        <a:t>&lt;25th </a:t>
                      </a:r>
                      <a:r>
                        <a:rPr lang="en-US" sz="1600" b="1" kern="1200" dirty="0">
                          <a:solidFill>
                            <a:schemeClr val="tx1"/>
                          </a:solidFill>
                          <a:effectLst/>
                          <a:latin typeface="+mn-lt"/>
                          <a:ea typeface="+mn-ea"/>
                          <a:cs typeface="Times New Roman" pitchFamily="18" charset="0"/>
                        </a:rPr>
                        <a:t>percentile </a:t>
                      </a:r>
                      <a:r>
                        <a:rPr lang="en-US" sz="1600" b="1" kern="1200" dirty="0" smtClean="0">
                          <a:solidFill>
                            <a:schemeClr val="tx1"/>
                          </a:solidFill>
                          <a:effectLst/>
                          <a:latin typeface="+mn-lt"/>
                          <a:ea typeface="+mn-ea"/>
                          <a:cs typeface="Times New Roman" pitchFamily="18" charset="0"/>
                        </a:rPr>
                        <a:t>(</a:t>
                      </a:r>
                      <a:r>
                        <a:rPr lang="en-US" sz="1600" b="1" u="sng" kern="1200" dirty="0" smtClean="0">
                          <a:solidFill>
                            <a:schemeClr val="tx1"/>
                          </a:solidFill>
                          <a:effectLst/>
                          <a:latin typeface="+mn-lt"/>
                          <a:ea typeface="+mn-ea"/>
                          <a:cs typeface="Times New Roman" pitchFamily="18" charset="0"/>
                        </a:rPr>
                        <a:t>&lt;</a:t>
                      </a:r>
                      <a:r>
                        <a:rPr lang="en-US" sz="1600" b="1" kern="1200" dirty="0" smtClean="0">
                          <a:solidFill>
                            <a:schemeClr val="tx1"/>
                          </a:solidFill>
                          <a:effectLst/>
                          <a:latin typeface="+mn-lt"/>
                          <a:ea typeface="+mn-ea"/>
                          <a:cs typeface="Times New Roman" pitchFamily="18" charset="0"/>
                        </a:rPr>
                        <a:t>91%)</a:t>
                      </a:r>
                      <a:endParaRPr lang="en-US" sz="1600" b="1" kern="1200" dirty="0">
                        <a:solidFill>
                          <a:schemeClr val="tx1"/>
                        </a:solidFill>
                        <a:effectLst/>
                        <a:latin typeface="+mn-lt"/>
                        <a:ea typeface="+mn-ea"/>
                        <a:cs typeface="Times New Roman" pitchFamily="18" charset="0"/>
                      </a:endParaRPr>
                    </a:p>
                  </a:txBody>
                  <a:tcPr marL="66647" marR="6664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effectLst/>
                          <a:latin typeface="+mn-lt"/>
                          <a:ea typeface="+mn-ea"/>
                          <a:cs typeface="Times New Roman" pitchFamily="18" charset="0"/>
                        </a:rPr>
                        <a:t>1.0 (Reference)</a:t>
                      </a:r>
                      <a:endParaRPr lang="en-US" sz="1600" kern="1200" dirty="0">
                        <a:solidFill>
                          <a:schemeClr val="tx1"/>
                        </a:solidFill>
                        <a:effectLst/>
                        <a:latin typeface="+mn-lt"/>
                        <a:ea typeface="+mn-ea"/>
                        <a:cs typeface="Times New Roman" pitchFamily="18" charset="0"/>
                      </a:endParaRPr>
                    </a:p>
                  </a:txBody>
                  <a:tcPr marL="66647" marR="66647" marT="0" marB="0"/>
                </a:tc>
                <a:tc>
                  <a:txBody>
                    <a:bodyPr/>
                    <a:lstStyle/>
                    <a:p>
                      <a:endParaRPr lang="en-US" sz="1600" kern="1200" dirty="0">
                        <a:solidFill>
                          <a:schemeClr val="tx1"/>
                        </a:solidFill>
                        <a:effectLst/>
                        <a:latin typeface="+mn-lt"/>
                        <a:ea typeface="+mn-ea"/>
                        <a:cs typeface="Times New Roman" pitchFamily="18" charset="0"/>
                      </a:endParaRPr>
                    </a:p>
                  </a:txBody>
                  <a:tcPr marL="66647" marR="66647" marT="0" marB="0"/>
                </a:tc>
                <a:tc>
                  <a:txBody>
                    <a:bodyPr/>
                    <a:lstStyle/>
                    <a:p>
                      <a:endParaRPr lang="en-US" sz="1600" kern="1200">
                        <a:solidFill>
                          <a:schemeClr val="tx1"/>
                        </a:solidFill>
                        <a:effectLst/>
                        <a:latin typeface="+mn-lt"/>
                        <a:ea typeface="+mn-ea"/>
                        <a:cs typeface="Times New Roman" pitchFamily="18" charset="0"/>
                      </a:endParaRPr>
                    </a:p>
                  </a:txBody>
                  <a:tcPr marL="66647" marR="66647" marT="0" marB="0"/>
                </a:tc>
              </a:tr>
              <a:tr h="213360">
                <a:tc>
                  <a:txBody>
                    <a:bodyPr/>
                    <a:lstStyle/>
                    <a:p>
                      <a:pPr marL="0" marR="0" algn="ctr" defTabSz="914400" rtl="0" eaLnBrk="1" latinLnBrk="0" hangingPunct="1">
                        <a:spcBef>
                          <a:spcPts val="0"/>
                        </a:spcBef>
                        <a:spcAft>
                          <a:spcPts val="0"/>
                        </a:spcAft>
                      </a:pPr>
                      <a:r>
                        <a:rPr lang="en-US" sz="1600" b="1" kern="1200" dirty="0" smtClean="0">
                          <a:solidFill>
                            <a:schemeClr val="tx1"/>
                          </a:solidFill>
                          <a:effectLst/>
                          <a:latin typeface="+mn-lt"/>
                          <a:ea typeface="+mn-ea"/>
                          <a:cs typeface="Times New Roman" pitchFamily="18" charset="0"/>
                        </a:rPr>
                        <a:t>25th-50th percentile (91- 100%)</a:t>
                      </a:r>
                      <a:endParaRPr lang="en-US" sz="1600" b="1"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11.2 </a:t>
                      </a:r>
                      <a:r>
                        <a:rPr lang="en-US" sz="1600" kern="1200" dirty="0">
                          <a:solidFill>
                            <a:schemeClr val="tx1"/>
                          </a:solidFill>
                          <a:effectLst/>
                          <a:latin typeface="+mn-lt"/>
                          <a:ea typeface="+mn-ea"/>
                          <a:cs typeface="Times New Roman" pitchFamily="18" charset="0"/>
                        </a:rPr>
                        <a:t>(</a:t>
                      </a:r>
                      <a:r>
                        <a:rPr lang="en-US" sz="1600" kern="1200" dirty="0" smtClean="0">
                          <a:solidFill>
                            <a:schemeClr val="tx1"/>
                          </a:solidFill>
                          <a:effectLst/>
                          <a:latin typeface="+mn-lt"/>
                          <a:ea typeface="+mn-ea"/>
                          <a:cs typeface="Times New Roman" pitchFamily="18" charset="0"/>
                        </a:rPr>
                        <a:t>1.4, 86.7)</a:t>
                      </a:r>
                      <a:endParaRPr lang="en-US" sz="1600"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2.31</a:t>
                      </a:r>
                      <a:endParaRPr lang="en-US" sz="1600"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0.02</a:t>
                      </a:r>
                      <a:endParaRPr lang="en-US" sz="1600" kern="1200" dirty="0">
                        <a:solidFill>
                          <a:schemeClr val="tx1"/>
                        </a:solidFill>
                        <a:effectLst/>
                        <a:latin typeface="+mn-lt"/>
                        <a:ea typeface="+mn-ea"/>
                        <a:cs typeface="Times New Roman" pitchFamily="18" charset="0"/>
                      </a:endParaRPr>
                    </a:p>
                  </a:txBody>
                  <a:tcPr marL="66647" marR="66647" marT="0" marB="0" anchor="ctr"/>
                </a:tc>
              </a:tr>
              <a:tr h="162915">
                <a:tc>
                  <a:txBody>
                    <a:bodyPr/>
                    <a:lstStyle/>
                    <a:p>
                      <a:pPr marL="0" marR="0" algn="ctr" defTabSz="914400" rtl="0" eaLnBrk="1" latinLnBrk="0" hangingPunct="1">
                        <a:spcBef>
                          <a:spcPts val="0"/>
                        </a:spcBef>
                        <a:spcAft>
                          <a:spcPts val="0"/>
                        </a:spcAft>
                      </a:pPr>
                      <a:r>
                        <a:rPr lang="en-US" sz="1600" b="1" kern="1200" dirty="0" smtClean="0">
                          <a:solidFill>
                            <a:schemeClr val="tx1"/>
                          </a:solidFill>
                          <a:effectLst/>
                          <a:latin typeface="+mn-lt"/>
                          <a:ea typeface="+mn-ea"/>
                          <a:cs typeface="Times New Roman" pitchFamily="18" charset="0"/>
                        </a:rPr>
                        <a:t>50-75th percentile  (100-114%)</a:t>
                      </a:r>
                      <a:endParaRPr lang="en-US" sz="1600" b="1"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7.1 (0.9, 57.6)</a:t>
                      </a:r>
                      <a:endParaRPr lang="en-US" sz="1600"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1.83</a:t>
                      </a:r>
                      <a:endParaRPr lang="en-US" sz="1600"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0.07</a:t>
                      </a:r>
                      <a:endParaRPr lang="en-US" sz="1600" kern="1200" dirty="0">
                        <a:solidFill>
                          <a:schemeClr val="tx1"/>
                        </a:solidFill>
                        <a:effectLst/>
                        <a:latin typeface="+mn-lt"/>
                        <a:ea typeface="+mn-ea"/>
                        <a:cs typeface="Times New Roman" pitchFamily="18" charset="0"/>
                      </a:endParaRPr>
                    </a:p>
                  </a:txBody>
                  <a:tcPr marL="66647" marR="66647" marT="0" marB="0"/>
                </a:tc>
              </a:tr>
              <a:tr h="162915">
                <a:tc>
                  <a:txBody>
                    <a:bodyPr/>
                    <a:lstStyle/>
                    <a:p>
                      <a:pPr marL="0" marR="0" algn="ctr" defTabSz="914400" rtl="0" eaLnBrk="1" latinLnBrk="0" hangingPunct="1">
                        <a:spcBef>
                          <a:spcPts val="0"/>
                        </a:spcBef>
                        <a:spcAft>
                          <a:spcPts val="0"/>
                        </a:spcAft>
                      </a:pPr>
                      <a:r>
                        <a:rPr lang="en-US" sz="1600" b="1" kern="1200" dirty="0" smtClean="0">
                          <a:solidFill>
                            <a:schemeClr val="tx1"/>
                          </a:solidFill>
                          <a:effectLst/>
                          <a:latin typeface="+mn-lt"/>
                          <a:ea typeface="+mn-ea"/>
                          <a:cs typeface="Times New Roman" pitchFamily="18" charset="0"/>
                        </a:rPr>
                        <a:t>&gt;75th  percentile (&gt;114%)</a:t>
                      </a:r>
                      <a:endParaRPr lang="en-US" sz="1600" b="1"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30.5 (4.2,224.4)</a:t>
                      </a:r>
                      <a:endParaRPr lang="en-US" sz="1600"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3.36</a:t>
                      </a:r>
                      <a:endParaRPr lang="en-US" sz="1600"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600" kern="1200" dirty="0" smtClean="0">
                          <a:solidFill>
                            <a:schemeClr val="tx1"/>
                          </a:solidFill>
                          <a:effectLst/>
                          <a:latin typeface="+mn-lt"/>
                          <a:ea typeface="+mn-ea"/>
                          <a:cs typeface="Times New Roman" pitchFamily="18" charset="0"/>
                        </a:rPr>
                        <a:t>0.001</a:t>
                      </a:r>
                      <a:endParaRPr lang="en-US" sz="1600" kern="1200" dirty="0">
                        <a:solidFill>
                          <a:schemeClr val="tx1"/>
                        </a:solidFill>
                        <a:effectLst/>
                        <a:latin typeface="+mn-lt"/>
                        <a:ea typeface="+mn-ea"/>
                        <a:cs typeface="Times New Roman" pitchFamily="18" charset="0"/>
                      </a:endParaRPr>
                    </a:p>
                  </a:txBody>
                  <a:tcPr marL="66647" marR="66647" marT="0" marB="0"/>
                </a:tc>
              </a:tr>
              <a:tr h="21336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effectLst/>
                          <a:latin typeface="+mn-lt"/>
                          <a:cs typeface="Times New Roman" pitchFamily="18" charset="0"/>
                        </a:rPr>
                        <a:t>From</a:t>
                      </a:r>
                      <a:r>
                        <a:rPr lang="en-US" sz="1600" baseline="0" dirty="0" smtClean="0">
                          <a:effectLst/>
                          <a:latin typeface="+mn-lt"/>
                          <a:cs typeface="Times New Roman" pitchFamily="18" charset="0"/>
                        </a:rPr>
                        <a:t> current data (112  events, median 7.6  years of follow-up )</a:t>
                      </a:r>
                      <a:endParaRPr lang="en-US" sz="1600" dirty="0" smtClean="0">
                        <a:effectLst/>
                        <a:latin typeface="+mn-lt"/>
                        <a:ea typeface="Times New Roman"/>
                        <a:cs typeface="Times New Roman" pitchFamily="18" charset="0"/>
                      </a:endParaRPr>
                    </a:p>
                  </a:txBody>
                  <a:tcPr marL="66647" marR="66647"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213360">
                <a:tc>
                  <a:txBody>
                    <a:bodyPr/>
                    <a:lstStyle/>
                    <a:p>
                      <a:pPr marL="0" marR="0" algn="ctr">
                        <a:spcBef>
                          <a:spcPts val="0"/>
                        </a:spcBef>
                        <a:spcAft>
                          <a:spcPts val="0"/>
                        </a:spcAft>
                      </a:pPr>
                      <a:r>
                        <a:rPr lang="en-US" sz="1600" dirty="0">
                          <a:effectLst/>
                          <a:latin typeface="+mn-lt"/>
                          <a:cs typeface="Times New Roman" pitchFamily="18" charset="0"/>
                        </a:rPr>
                        <a:t>LV Mass % </a:t>
                      </a:r>
                      <a:r>
                        <a:rPr lang="en-US" sz="1600">
                          <a:effectLst/>
                          <a:latin typeface="+mn-lt"/>
                          <a:cs typeface="Times New Roman" pitchFamily="18" charset="0"/>
                        </a:rPr>
                        <a:t>Predicted </a:t>
                      </a:r>
                      <a:r>
                        <a:rPr lang="en-US" sz="1600" smtClean="0">
                          <a:effectLst/>
                          <a:latin typeface="+mn-lt"/>
                          <a:cs typeface="Times New Roman" pitchFamily="18" charset="0"/>
                        </a:rPr>
                        <a:t>Quintiles</a:t>
                      </a:r>
                      <a:endParaRPr lang="en-US" sz="1600" dirty="0">
                        <a:effectLst/>
                        <a:latin typeface="+mn-lt"/>
                        <a:ea typeface="Times New Roman"/>
                        <a:cs typeface="Times New Roman" pitchFamily="18" charset="0"/>
                      </a:endParaRPr>
                    </a:p>
                  </a:txBody>
                  <a:tcPr marL="66647" marR="66647" marT="0" marB="0" anchor="ctr"/>
                </a:tc>
                <a:tc>
                  <a:txBody>
                    <a:bodyPr/>
                    <a:lstStyle/>
                    <a:p>
                      <a:endParaRPr lang="en-US" sz="1600" dirty="0"/>
                    </a:p>
                  </a:txBody>
                  <a:tcPr marL="66647" marR="66647" marT="0" marB="0" anchor="ctr"/>
                </a:tc>
                <a:tc>
                  <a:txBody>
                    <a:bodyPr/>
                    <a:lstStyle/>
                    <a:p>
                      <a:endParaRPr lang="en-US" dirty="0"/>
                    </a:p>
                  </a:txBody>
                  <a:tcPr marL="66647" marR="66647" marT="0" marB="0" anchor="ctr"/>
                </a:tc>
                <a:tc>
                  <a:txBody>
                    <a:bodyPr/>
                    <a:lstStyle/>
                    <a:p>
                      <a:pPr marL="0" marR="0" algn="ctr">
                        <a:spcBef>
                          <a:spcPts val="0"/>
                        </a:spcBef>
                        <a:spcAft>
                          <a:spcPts val="0"/>
                        </a:spcAft>
                      </a:pPr>
                      <a:r>
                        <a:rPr lang="en-US" sz="1600" dirty="0">
                          <a:effectLst/>
                          <a:latin typeface="+mn-lt"/>
                          <a:cs typeface="Times New Roman" pitchFamily="18" charset="0"/>
                        </a:rPr>
                        <a:t> </a:t>
                      </a:r>
                      <a:endParaRPr lang="en-US" sz="1600" dirty="0">
                        <a:effectLst/>
                        <a:latin typeface="+mn-lt"/>
                        <a:ea typeface="Times New Roman"/>
                        <a:cs typeface="Times New Roman" pitchFamily="18" charset="0"/>
                      </a:endParaRPr>
                    </a:p>
                  </a:txBody>
                  <a:tcPr marL="66647" marR="66647" marT="0" marB="0" anchor="ctr"/>
                </a:tc>
              </a:tr>
              <a:tr h="162915">
                <a:tc>
                  <a:txBody>
                    <a:bodyPr/>
                    <a:lstStyle/>
                    <a:p>
                      <a:pPr marL="0" marR="0" algn="ctr" defTabSz="914400" rtl="0" eaLnBrk="1" latinLnBrk="0" hangingPunct="1">
                        <a:spcBef>
                          <a:spcPts val="0"/>
                        </a:spcBef>
                        <a:spcAft>
                          <a:spcPts val="0"/>
                        </a:spcAft>
                      </a:pPr>
                      <a:r>
                        <a:rPr lang="en-US" sz="1600" b="1" kern="1200" dirty="0" smtClean="0">
                          <a:solidFill>
                            <a:schemeClr val="tx1"/>
                          </a:solidFill>
                          <a:effectLst/>
                          <a:latin typeface="+mn-lt"/>
                          <a:ea typeface="+mn-ea"/>
                          <a:cs typeface="Times New Roman" pitchFamily="18" charset="0"/>
                        </a:rPr>
                        <a:t>&lt;25th </a:t>
                      </a:r>
                      <a:r>
                        <a:rPr lang="en-US" sz="1600" b="1" kern="1200" dirty="0">
                          <a:solidFill>
                            <a:schemeClr val="tx1"/>
                          </a:solidFill>
                          <a:effectLst/>
                          <a:latin typeface="+mn-lt"/>
                          <a:ea typeface="+mn-ea"/>
                          <a:cs typeface="Times New Roman" pitchFamily="18" charset="0"/>
                        </a:rPr>
                        <a:t>percentile </a:t>
                      </a:r>
                      <a:r>
                        <a:rPr lang="en-US" sz="1600" b="1" kern="1200" dirty="0" smtClean="0">
                          <a:solidFill>
                            <a:schemeClr val="tx1"/>
                          </a:solidFill>
                          <a:effectLst/>
                          <a:latin typeface="+mn-lt"/>
                          <a:ea typeface="+mn-ea"/>
                          <a:cs typeface="Times New Roman" pitchFamily="18" charset="0"/>
                        </a:rPr>
                        <a:t>(</a:t>
                      </a:r>
                      <a:r>
                        <a:rPr lang="en-US" sz="1600" b="1" u="sng" kern="1200" dirty="0" smtClean="0">
                          <a:solidFill>
                            <a:schemeClr val="tx1"/>
                          </a:solidFill>
                          <a:effectLst/>
                          <a:latin typeface="+mn-lt"/>
                          <a:ea typeface="+mn-ea"/>
                          <a:cs typeface="Times New Roman" pitchFamily="18" charset="0"/>
                        </a:rPr>
                        <a:t>&lt;</a:t>
                      </a:r>
                      <a:r>
                        <a:rPr lang="en-US" sz="1600" b="1" kern="1200" dirty="0" smtClean="0">
                          <a:solidFill>
                            <a:schemeClr val="tx1"/>
                          </a:solidFill>
                          <a:effectLst/>
                          <a:latin typeface="+mn-lt"/>
                          <a:ea typeface="+mn-ea"/>
                          <a:cs typeface="Times New Roman" pitchFamily="18" charset="0"/>
                        </a:rPr>
                        <a:t>91%)</a:t>
                      </a:r>
                      <a:endParaRPr lang="en-US" sz="1600" b="1" kern="1200" dirty="0">
                        <a:solidFill>
                          <a:schemeClr val="tx1"/>
                        </a:solidFill>
                        <a:effectLst/>
                        <a:latin typeface="+mn-lt"/>
                        <a:ea typeface="+mn-ea"/>
                        <a:cs typeface="Times New Roman" pitchFamily="18" charset="0"/>
                      </a:endParaRPr>
                    </a:p>
                  </a:txBody>
                  <a:tcPr marL="66647" marR="6664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kern="1200" dirty="0" smtClean="0">
                          <a:solidFill>
                            <a:schemeClr val="tx1"/>
                          </a:solidFill>
                          <a:effectLst/>
                          <a:latin typeface="+mn-lt"/>
                          <a:ea typeface="+mn-ea"/>
                          <a:cs typeface="Times New Roman" pitchFamily="18" charset="0"/>
                        </a:rPr>
                        <a:t>1.0 (Reference)</a:t>
                      </a:r>
                      <a:endParaRPr lang="en-US" sz="1600" b="0" kern="1200" dirty="0">
                        <a:solidFill>
                          <a:schemeClr val="tx1"/>
                        </a:solidFill>
                        <a:effectLst/>
                        <a:latin typeface="+mn-lt"/>
                        <a:ea typeface="+mn-ea"/>
                        <a:cs typeface="Times New Roman" pitchFamily="18" charset="0"/>
                      </a:endParaRPr>
                    </a:p>
                  </a:txBody>
                  <a:tcPr marL="66647" marR="6664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0"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endParaRPr lang="en-US" sz="1600" b="1" kern="1200" dirty="0">
                        <a:solidFill>
                          <a:schemeClr val="tx1"/>
                        </a:solidFill>
                        <a:effectLst/>
                        <a:latin typeface="+mn-lt"/>
                        <a:ea typeface="+mn-ea"/>
                        <a:cs typeface="Times New Roman" pitchFamily="18" charset="0"/>
                      </a:endParaRPr>
                    </a:p>
                  </a:txBody>
                  <a:tcPr marL="66647" marR="66647" marT="0" marB="0"/>
                </a:tc>
              </a:tr>
              <a:tr h="162915">
                <a:tc>
                  <a:txBody>
                    <a:bodyPr/>
                    <a:lstStyle/>
                    <a:p>
                      <a:pPr marL="0" marR="0" algn="ctr" defTabSz="914400" rtl="0" eaLnBrk="1" latinLnBrk="0" hangingPunct="1">
                        <a:spcBef>
                          <a:spcPts val="0"/>
                        </a:spcBef>
                        <a:spcAft>
                          <a:spcPts val="0"/>
                        </a:spcAft>
                      </a:pPr>
                      <a:r>
                        <a:rPr lang="en-US" sz="1600" b="1" kern="1200" dirty="0" smtClean="0">
                          <a:solidFill>
                            <a:schemeClr val="tx1"/>
                          </a:solidFill>
                          <a:effectLst/>
                          <a:latin typeface="+mn-lt"/>
                          <a:ea typeface="+mn-ea"/>
                          <a:cs typeface="Times New Roman" pitchFamily="18" charset="0"/>
                        </a:rPr>
                        <a:t>25th-50th percentile (91- 100%)</a:t>
                      </a:r>
                      <a:endParaRPr lang="en-US" sz="1600" b="1"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r>
                        <a:rPr lang="en-US" sz="1600" b="0" kern="1200" dirty="0" smtClean="0">
                          <a:solidFill>
                            <a:schemeClr val="tx1"/>
                          </a:solidFill>
                          <a:effectLst/>
                          <a:latin typeface="+mn-lt"/>
                          <a:ea typeface="+mn-ea"/>
                          <a:cs typeface="Times New Roman" pitchFamily="18" charset="0"/>
                        </a:rPr>
                        <a:t>1.3 (0.6,2.7)</a:t>
                      </a:r>
                      <a:endParaRPr lang="en-US" sz="1600" b="0"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r>
                        <a:rPr lang="en-US" sz="1600" b="0" kern="1200" dirty="0" smtClean="0">
                          <a:solidFill>
                            <a:schemeClr val="tx1"/>
                          </a:solidFill>
                          <a:effectLst/>
                          <a:latin typeface="+mn-lt"/>
                          <a:ea typeface="+mn-ea"/>
                          <a:cs typeface="Times New Roman" pitchFamily="18" charset="0"/>
                        </a:rPr>
                        <a:t>0.76</a:t>
                      </a:r>
                      <a:endParaRPr lang="en-US" sz="1600" b="0"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r>
                        <a:rPr lang="en-US" sz="1600" b="1" kern="1200" dirty="0" smtClean="0">
                          <a:solidFill>
                            <a:schemeClr val="tx1"/>
                          </a:solidFill>
                          <a:effectLst/>
                          <a:latin typeface="+mn-lt"/>
                          <a:ea typeface="+mn-ea"/>
                          <a:cs typeface="Times New Roman" pitchFamily="18" charset="0"/>
                        </a:rPr>
                        <a:t>0.45</a:t>
                      </a:r>
                      <a:endParaRPr lang="en-US" sz="1600" b="1" kern="1200" dirty="0">
                        <a:solidFill>
                          <a:schemeClr val="tx1"/>
                        </a:solidFill>
                        <a:effectLst/>
                        <a:latin typeface="+mn-lt"/>
                        <a:ea typeface="+mn-ea"/>
                        <a:cs typeface="Times New Roman" pitchFamily="18" charset="0"/>
                      </a:endParaRPr>
                    </a:p>
                  </a:txBody>
                  <a:tcPr marL="66647" marR="66647" marT="0" marB="0" anchor="ctr"/>
                </a:tc>
              </a:tr>
              <a:tr h="162915">
                <a:tc>
                  <a:txBody>
                    <a:bodyPr/>
                    <a:lstStyle/>
                    <a:p>
                      <a:pPr marL="0" marR="0" algn="ctr" defTabSz="914400" rtl="0" eaLnBrk="1" latinLnBrk="0" hangingPunct="1">
                        <a:spcBef>
                          <a:spcPts val="0"/>
                        </a:spcBef>
                        <a:spcAft>
                          <a:spcPts val="0"/>
                        </a:spcAft>
                      </a:pPr>
                      <a:r>
                        <a:rPr lang="en-US" sz="1600" b="1" kern="1200" dirty="0" smtClean="0">
                          <a:solidFill>
                            <a:schemeClr val="tx1"/>
                          </a:solidFill>
                          <a:effectLst/>
                          <a:latin typeface="+mn-lt"/>
                          <a:ea typeface="+mn-ea"/>
                          <a:cs typeface="Times New Roman" pitchFamily="18" charset="0"/>
                        </a:rPr>
                        <a:t>50-75th percentile  (100-114%)</a:t>
                      </a:r>
                      <a:endParaRPr lang="en-US" sz="1600" b="1" kern="1200" dirty="0">
                        <a:solidFill>
                          <a:schemeClr val="tx1"/>
                        </a:solidFill>
                        <a:effectLst/>
                        <a:latin typeface="+mn-lt"/>
                        <a:ea typeface="+mn-ea"/>
                        <a:cs typeface="Times New Roman" pitchFamily="18" charset="0"/>
                      </a:endParaRPr>
                    </a:p>
                  </a:txBody>
                  <a:tcPr marL="66647" marR="66647" marT="0" marB="0">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600" b="0" kern="1200" dirty="0" smtClean="0">
                          <a:solidFill>
                            <a:schemeClr val="tx1"/>
                          </a:solidFill>
                          <a:effectLst/>
                          <a:latin typeface="+mn-lt"/>
                          <a:ea typeface="+mn-ea"/>
                          <a:cs typeface="Times New Roman" pitchFamily="18" charset="0"/>
                        </a:rPr>
                        <a:t>1.7 (0.9,3.4)</a:t>
                      </a:r>
                      <a:endParaRPr lang="en-US" sz="1600" b="0" kern="1200" dirty="0">
                        <a:solidFill>
                          <a:schemeClr val="tx1"/>
                        </a:solidFill>
                        <a:effectLst/>
                        <a:latin typeface="+mn-lt"/>
                        <a:ea typeface="+mn-ea"/>
                        <a:cs typeface="Times New Roman" pitchFamily="18" charset="0"/>
                      </a:endParaRPr>
                    </a:p>
                  </a:txBody>
                  <a:tcPr marL="66647" marR="66647" marT="0" marB="0">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600" b="0" kern="1200" dirty="0" smtClean="0">
                          <a:solidFill>
                            <a:schemeClr val="tx1"/>
                          </a:solidFill>
                          <a:effectLst/>
                          <a:latin typeface="+mn-lt"/>
                          <a:ea typeface="+mn-ea"/>
                          <a:cs typeface="Times New Roman" pitchFamily="18" charset="0"/>
                        </a:rPr>
                        <a:t>1.53</a:t>
                      </a:r>
                      <a:endParaRPr lang="en-US" sz="1600" b="0" kern="1200" dirty="0">
                        <a:solidFill>
                          <a:schemeClr val="tx1"/>
                        </a:solidFill>
                        <a:effectLst/>
                        <a:latin typeface="+mn-lt"/>
                        <a:ea typeface="+mn-ea"/>
                        <a:cs typeface="Times New Roman" pitchFamily="18" charset="0"/>
                      </a:endParaRPr>
                    </a:p>
                  </a:txBody>
                  <a:tcPr marL="66647" marR="66647" marT="0" marB="0">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600" b="1" kern="1200" dirty="0" smtClean="0">
                          <a:solidFill>
                            <a:schemeClr val="tx1"/>
                          </a:solidFill>
                          <a:effectLst/>
                          <a:latin typeface="+mn-lt"/>
                          <a:ea typeface="+mn-ea"/>
                          <a:cs typeface="Times New Roman" pitchFamily="18" charset="0"/>
                        </a:rPr>
                        <a:t>0.13</a:t>
                      </a:r>
                      <a:endParaRPr lang="en-US" sz="1600" b="1" kern="1200" dirty="0">
                        <a:solidFill>
                          <a:schemeClr val="tx1"/>
                        </a:solidFill>
                        <a:effectLst/>
                        <a:latin typeface="+mn-lt"/>
                        <a:ea typeface="+mn-ea"/>
                        <a:cs typeface="Times New Roman" pitchFamily="18" charset="0"/>
                      </a:endParaRPr>
                    </a:p>
                  </a:txBody>
                  <a:tcPr marL="66647" marR="66647" marT="0" marB="0">
                    <a:lnB w="6350" cap="flat" cmpd="sng" algn="ctr">
                      <a:solidFill>
                        <a:schemeClr val="tx2"/>
                      </a:solidFill>
                      <a:prstDash val="solid"/>
                      <a:round/>
                      <a:headEnd type="none" w="med" len="med"/>
                      <a:tailEnd type="none" w="med" len="med"/>
                    </a:lnB>
                  </a:tcPr>
                </a:tc>
              </a:tr>
              <a:tr h="258015">
                <a:tc>
                  <a:txBody>
                    <a:bodyPr/>
                    <a:lstStyle/>
                    <a:p>
                      <a:pPr marL="0" marR="0" algn="ctr" defTabSz="914400" rtl="0" eaLnBrk="1" latinLnBrk="0" hangingPunct="1">
                        <a:spcBef>
                          <a:spcPts val="0"/>
                        </a:spcBef>
                        <a:spcAft>
                          <a:spcPts val="0"/>
                        </a:spcAft>
                      </a:pPr>
                      <a:r>
                        <a:rPr lang="en-US" sz="1600" b="1" kern="1200" dirty="0" smtClean="0">
                          <a:solidFill>
                            <a:schemeClr val="tx1"/>
                          </a:solidFill>
                          <a:effectLst/>
                          <a:latin typeface="+mn-lt"/>
                          <a:ea typeface="+mn-ea"/>
                          <a:cs typeface="Times New Roman" pitchFamily="18" charset="0"/>
                        </a:rPr>
                        <a:t>&gt;75th  percentile (&gt;114%)</a:t>
                      </a:r>
                      <a:endParaRPr lang="en-US" sz="1600" b="1" kern="1200" dirty="0">
                        <a:solidFill>
                          <a:schemeClr val="tx1"/>
                        </a:solidFill>
                        <a:effectLst/>
                        <a:latin typeface="+mn-lt"/>
                        <a:ea typeface="+mn-ea"/>
                        <a:cs typeface="Times New Roman" pitchFamily="18" charset="0"/>
                      </a:endParaRPr>
                    </a:p>
                  </a:txBody>
                  <a:tcPr marL="66647" marR="66647" marT="0" marB="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600" b="0" kern="1200" dirty="0" smtClean="0">
                          <a:solidFill>
                            <a:schemeClr val="tx1"/>
                          </a:solidFill>
                          <a:effectLst/>
                          <a:latin typeface="+mn-lt"/>
                          <a:ea typeface="+mn-ea"/>
                          <a:cs typeface="Times New Roman" pitchFamily="18" charset="0"/>
                        </a:rPr>
                        <a:t>4.9 (2.7,8.9)</a:t>
                      </a:r>
                      <a:endParaRPr lang="en-US" sz="1600" b="0" kern="1200" dirty="0">
                        <a:solidFill>
                          <a:schemeClr val="tx1"/>
                        </a:solidFill>
                        <a:effectLst/>
                        <a:latin typeface="+mn-lt"/>
                        <a:ea typeface="+mn-ea"/>
                        <a:cs typeface="Times New Roman" pitchFamily="18" charset="0"/>
                      </a:endParaRPr>
                    </a:p>
                  </a:txBody>
                  <a:tcPr marL="66647" marR="66647" marT="0" marB="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600" b="0" kern="1200" dirty="0" smtClean="0">
                          <a:solidFill>
                            <a:schemeClr val="tx1"/>
                          </a:solidFill>
                          <a:effectLst/>
                          <a:latin typeface="+mn-lt"/>
                          <a:ea typeface="+mn-ea"/>
                          <a:cs typeface="Times New Roman" pitchFamily="18" charset="0"/>
                        </a:rPr>
                        <a:t>5.19</a:t>
                      </a:r>
                      <a:endParaRPr lang="en-US" sz="1600" b="0" kern="1200" dirty="0">
                        <a:solidFill>
                          <a:schemeClr val="tx1"/>
                        </a:solidFill>
                        <a:effectLst/>
                        <a:latin typeface="+mn-lt"/>
                        <a:ea typeface="+mn-ea"/>
                        <a:cs typeface="Times New Roman" pitchFamily="18" charset="0"/>
                      </a:endParaRPr>
                    </a:p>
                  </a:txBody>
                  <a:tcPr marL="66647" marR="66647" marT="0" marB="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tx1"/>
                          </a:solidFill>
                          <a:effectLst/>
                          <a:latin typeface="+mn-lt"/>
                          <a:ea typeface="+mn-ea"/>
                          <a:cs typeface="Times New Roman" pitchFamily="18" charset="0"/>
                        </a:rPr>
                        <a:t>&lt;0.0001</a:t>
                      </a:r>
                    </a:p>
                  </a:txBody>
                  <a:tcPr marL="66647" marR="66647" marT="0" marB="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4602080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MESA – Risk of CHF as predicted by LV Mass percent predicted </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58699404"/>
              </p:ext>
            </p:extLst>
          </p:nvPr>
        </p:nvGraphicFramePr>
        <p:xfrm>
          <a:off x="457200" y="1554056"/>
          <a:ext cx="7543801" cy="4673193"/>
        </p:xfrm>
        <a:graphic>
          <a:graphicData uri="http://schemas.openxmlformats.org/drawingml/2006/table">
            <a:tbl>
              <a:tblPr firstRow="1" firstCol="1" lastRow="1" lastCol="1" bandRow="1" bandCol="1">
                <a:tableStyleId>{5A111915-BE36-4E01-A7E5-04B1672EAD32}</a:tableStyleId>
              </a:tblPr>
              <a:tblGrid>
                <a:gridCol w="3821531"/>
                <a:gridCol w="1737060"/>
                <a:gridCol w="992605"/>
                <a:gridCol w="992605"/>
              </a:tblGrid>
              <a:tr h="283318">
                <a:tc gridSpan="4">
                  <a:txBody>
                    <a:bodyPr/>
                    <a:lstStyle/>
                    <a:p>
                      <a:pPr marL="0" marR="0" algn="l">
                        <a:spcBef>
                          <a:spcPts val="0"/>
                        </a:spcBef>
                        <a:spcAft>
                          <a:spcPts val="0"/>
                        </a:spcAft>
                      </a:pPr>
                      <a:r>
                        <a:rPr lang="en-US" sz="2400" dirty="0">
                          <a:effectLst/>
                          <a:latin typeface="+mn-lt"/>
                          <a:cs typeface="Times New Roman" pitchFamily="18" charset="0"/>
                        </a:rPr>
                        <a:t>Cox Models for Incident CHF </a:t>
                      </a:r>
                      <a:endParaRPr lang="en-US" sz="2400" dirty="0">
                        <a:effectLst/>
                        <a:latin typeface="+mn-lt"/>
                        <a:ea typeface="Times New Roman"/>
                        <a:cs typeface="Times New Roman" pitchFamily="18" charset="0"/>
                      </a:endParaRPr>
                    </a:p>
                  </a:txBody>
                  <a:tcPr marL="66647" marR="66647" marT="0" marB="0"/>
                </a:tc>
                <a:tc hMerge="1">
                  <a:txBody>
                    <a:bodyPr/>
                    <a:lstStyle/>
                    <a:p>
                      <a:endParaRPr lang="en-US"/>
                    </a:p>
                  </a:txBody>
                  <a:tcPr/>
                </a:tc>
                <a:tc hMerge="1">
                  <a:txBody>
                    <a:bodyPr/>
                    <a:lstStyle/>
                    <a:p>
                      <a:endParaRPr lang="en-US"/>
                    </a:p>
                  </a:txBody>
                  <a:tcPr/>
                </a:tc>
                <a:tc hMerge="1">
                  <a:txBody>
                    <a:bodyPr/>
                    <a:lstStyle/>
                    <a:p>
                      <a:endParaRPr lang="en-US"/>
                    </a:p>
                  </a:txBody>
                  <a:tcPr/>
                </a:tc>
              </a:tr>
              <a:tr h="849953">
                <a:tc>
                  <a:txBody>
                    <a:bodyPr/>
                    <a:lstStyle/>
                    <a:p>
                      <a:pPr marL="0" marR="0" algn="ctr">
                        <a:spcBef>
                          <a:spcPts val="0"/>
                        </a:spcBef>
                        <a:spcAft>
                          <a:spcPts val="0"/>
                        </a:spcAft>
                      </a:pPr>
                      <a:r>
                        <a:rPr lang="en-US" sz="1600" dirty="0">
                          <a:effectLst/>
                          <a:latin typeface="+mn-lt"/>
                          <a:cs typeface="Times New Roman" pitchFamily="18" charset="0"/>
                        </a:rPr>
                        <a:t>Model</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HR (95% CI)</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Test Statistic (Z)</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p-value</a:t>
                      </a:r>
                      <a:endParaRPr lang="en-US" sz="1600" dirty="0">
                        <a:effectLst/>
                        <a:latin typeface="+mn-lt"/>
                        <a:ea typeface="Times New Roman"/>
                        <a:cs typeface="Times New Roman" pitchFamily="18" charset="0"/>
                      </a:endParaRPr>
                    </a:p>
                  </a:txBody>
                  <a:tcPr marL="66647" marR="66647" marT="0" marB="0"/>
                </a:tc>
              </a:tr>
              <a:tr h="240539">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effectLst/>
                          <a:latin typeface="+mn-lt"/>
                          <a:cs typeface="Times New Roman" pitchFamily="18" charset="0"/>
                        </a:rPr>
                        <a:t> </a:t>
                      </a:r>
                      <a:r>
                        <a:rPr lang="en-US" sz="1600" b="1" dirty="0" smtClean="0">
                          <a:effectLst/>
                          <a:latin typeface="+mn-lt"/>
                          <a:cs typeface="Times New Roman" pitchFamily="18" charset="0"/>
                        </a:rPr>
                        <a:t>From MESA paper* (48</a:t>
                      </a:r>
                      <a:r>
                        <a:rPr lang="en-US" sz="1600" b="1" baseline="0" dirty="0" smtClean="0">
                          <a:effectLst/>
                          <a:latin typeface="+mn-lt"/>
                          <a:cs typeface="Times New Roman" pitchFamily="18" charset="0"/>
                        </a:rPr>
                        <a:t> events, 4 years median follow-up)</a:t>
                      </a:r>
                      <a:endParaRPr lang="en-US" sz="1600" b="1" dirty="0" smtClean="0">
                        <a:effectLst/>
                        <a:latin typeface="+mn-lt"/>
                        <a:ea typeface="Times New Roman"/>
                        <a:cs typeface="Times New Roman" pitchFamily="18" charset="0"/>
                      </a:endParaRPr>
                    </a:p>
                  </a:txBody>
                  <a:tcPr marL="66647" marR="66647" marT="0" marB="0"/>
                </a:tc>
                <a:tc hMerge="1">
                  <a:txBody>
                    <a:bodyPr/>
                    <a:lstStyle/>
                    <a:p>
                      <a:pPr marL="0" marR="0" algn="ctr">
                        <a:spcBef>
                          <a:spcPts val="0"/>
                        </a:spcBef>
                        <a:spcAft>
                          <a:spcPts val="0"/>
                        </a:spcAft>
                      </a:pPr>
                      <a:endParaRPr lang="en-US" sz="1200" dirty="0">
                        <a:effectLst/>
                        <a:latin typeface="+mn-lt"/>
                        <a:ea typeface="Times New Roman"/>
                        <a:cs typeface="Times New Roman" pitchFamily="18" charset="0"/>
                      </a:endParaRPr>
                    </a:p>
                  </a:txBody>
                  <a:tcPr marL="66647" marR="66647" marT="0" marB="0"/>
                </a:tc>
                <a:tc hMerge="1">
                  <a:txBody>
                    <a:bodyPr/>
                    <a:lstStyle/>
                    <a:p>
                      <a:pPr marL="0" marR="0" algn="ctr">
                        <a:spcBef>
                          <a:spcPts val="0"/>
                        </a:spcBef>
                        <a:spcAft>
                          <a:spcPts val="0"/>
                        </a:spcAft>
                      </a:pPr>
                      <a:endParaRPr lang="en-US" sz="1200" dirty="0">
                        <a:effectLst/>
                        <a:latin typeface="+mn-lt"/>
                        <a:ea typeface="Times New Roman"/>
                        <a:cs typeface="Times New Roman" pitchFamily="18" charset="0"/>
                      </a:endParaRPr>
                    </a:p>
                  </a:txBody>
                  <a:tcPr marL="66647" marR="66647" marT="0" marB="0"/>
                </a:tc>
                <a:tc hMerge="1">
                  <a:txBody>
                    <a:bodyPr/>
                    <a:lstStyle/>
                    <a:p>
                      <a:pPr marL="0" marR="0" algn="ctr">
                        <a:spcBef>
                          <a:spcPts val="0"/>
                        </a:spcBef>
                        <a:spcAft>
                          <a:spcPts val="0"/>
                        </a:spcAft>
                      </a:pPr>
                      <a:endParaRPr lang="en-US" sz="1200" dirty="0">
                        <a:effectLst/>
                        <a:latin typeface="+mn-lt"/>
                        <a:ea typeface="Times New Roman"/>
                        <a:cs typeface="Times New Roman" pitchFamily="18" charset="0"/>
                      </a:endParaRPr>
                    </a:p>
                  </a:txBody>
                  <a:tcPr marL="66647" marR="66647" marT="0" marB="0"/>
                </a:tc>
              </a:tr>
              <a:tr h="240539">
                <a:tc>
                  <a:txBody>
                    <a:bodyPr/>
                    <a:lstStyle/>
                    <a:p>
                      <a:pPr marL="0" marR="0" algn="ctr">
                        <a:spcBef>
                          <a:spcPts val="0"/>
                        </a:spcBef>
                        <a:spcAft>
                          <a:spcPts val="0"/>
                        </a:spcAft>
                      </a:pPr>
                      <a:r>
                        <a:rPr lang="en-US" sz="1600" dirty="0">
                          <a:effectLst/>
                          <a:latin typeface="+mn-lt"/>
                          <a:cs typeface="Times New Roman" pitchFamily="18" charset="0"/>
                        </a:rPr>
                        <a:t>LV Mass % </a:t>
                      </a:r>
                      <a:r>
                        <a:rPr lang="en-US" sz="1600" dirty="0" smtClean="0">
                          <a:effectLst/>
                          <a:latin typeface="+mn-lt"/>
                          <a:cs typeface="Times New Roman" pitchFamily="18" charset="0"/>
                        </a:rPr>
                        <a:t>predicted (per 10%)</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1.4 (1.3, 1.5)</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9.77</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&lt;0.0001</a:t>
                      </a:r>
                      <a:endParaRPr lang="en-US" sz="1600" dirty="0">
                        <a:effectLst/>
                        <a:latin typeface="+mn-lt"/>
                        <a:ea typeface="Times New Roman"/>
                        <a:cs typeface="Times New Roman" pitchFamily="18" charset="0"/>
                      </a:endParaRPr>
                    </a:p>
                  </a:txBody>
                  <a:tcPr marL="66647" marR="66647" marT="0" marB="0"/>
                </a:tc>
              </a:tr>
              <a:tr h="250771">
                <a:tc>
                  <a:txBody>
                    <a:bodyPr/>
                    <a:lstStyle/>
                    <a:p>
                      <a:pPr marL="0" marR="0" algn="ctr">
                        <a:spcBef>
                          <a:spcPts val="0"/>
                        </a:spcBef>
                        <a:spcAft>
                          <a:spcPts val="0"/>
                        </a:spcAft>
                      </a:pPr>
                      <a:r>
                        <a:rPr lang="en-US" sz="1600" dirty="0">
                          <a:effectLst/>
                          <a:latin typeface="+mn-lt"/>
                          <a:cs typeface="Times New Roman" pitchFamily="18" charset="0"/>
                        </a:rPr>
                        <a:t>LV Mass % Predicted In </a:t>
                      </a:r>
                      <a:r>
                        <a:rPr lang="en-US" sz="1600" dirty="0" smtClean="0">
                          <a:effectLst/>
                          <a:latin typeface="+mn-lt"/>
                          <a:cs typeface="Times New Roman" pitchFamily="18" charset="0"/>
                        </a:rPr>
                        <a:t>Intervals</a:t>
                      </a:r>
                      <a:endParaRPr lang="en-US" sz="1600" dirty="0">
                        <a:effectLst/>
                        <a:latin typeface="+mn-lt"/>
                        <a:ea typeface="Times New Roman"/>
                        <a:cs typeface="Times New Roman" pitchFamily="18" charset="0"/>
                      </a:endParaRPr>
                    </a:p>
                  </a:txBody>
                  <a:tcPr marL="66647" marR="66647" marT="0" marB="0" anchor="ctr"/>
                </a:tc>
                <a:tc>
                  <a:txBody>
                    <a:bodyPr/>
                    <a:lstStyle/>
                    <a:p>
                      <a:pPr marL="0" marR="0" algn="ctr">
                        <a:spcBef>
                          <a:spcPts val="0"/>
                        </a:spcBef>
                        <a:spcAft>
                          <a:spcPts val="0"/>
                        </a:spcAft>
                      </a:pPr>
                      <a:endParaRPr lang="en-US" sz="1600" dirty="0">
                        <a:effectLst/>
                        <a:latin typeface="+mn-lt"/>
                        <a:ea typeface="Times New Roman"/>
                        <a:cs typeface="Times New Roman" pitchFamily="18" charset="0"/>
                      </a:endParaRPr>
                    </a:p>
                  </a:txBody>
                  <a:tcPr marL="66647" marR="66647" marT="0" marB="0" anchor="ctr"/>
                </a:tc>
                <a:tc>
                  <a:txBody>
                    <a:bodyPr/>
                    <a:lstStyle/>
                    <a:p>
                      <a:pPr marL="0" marR="0" algn="ctr">
                        <a:spcBef>
                          <a:spcPts val="0"/>
                        </a:spcBef>
                        <a:spcAft>
                          <a:spcPts val="0"/>
                        </a:spcAft>
                      </a:pPr>
                      <a:endParaRPr lang="en-US" sz="1600" dirty="0">
                        <a:effectLst/>
                        <a:latin typeface="+mn-lt"/>
                        <a:ea typeface="Times New Roman"/>
                        <a:cs typeface="Times New Roman" pitchFamily="18" charset="0"/>
                      </a:endParaRPr>
                    </a:p>
                  </a:txBody>
                  <a:tcPr marL="66647" marR="66647" marT="0" marB="0" anchor="ctr"/>
                </a:tc>
                <a:tc>
                  <a:txBody>
                    <a:bodyPr/>
                    <a:lstStyle/>
                    <a:p>
                      <a:pPr marL="0" marR="0" algn="ctr">
                        <a:spcBef>
                          <a:spcPts val="0"/>
                        </a:spcBef>
                        <a:spcAft>
                          <a:spcPts val="0"/>
                        </a:spcAft>
                      </a:pPr>
                      <a:r>
                        <a:rPr lang="en-US" sz="1600" dirty="0">
                          <a:effectLst/>
                          <a:latin typeface="+mn-lt"/>
                          <a:cs typeface="Times New Roman" pitchFamily="18" charset="0"/>
                        </a:rPr>
                        <a:t> </a:t>
                      </a:r>
                      <a:endParaRPr lang="en-US" sz="1600" dirty="0">
                        <a:effectLst/>
                        <a:latin typeface="+mn-lt"/>
                        <a:ea typeface="Times New Roman"/>
                        <a:cs typeface="Times New Roman" pitchFamily="18" charset="0"/>
                      </a:endParaRPr>
                    </a:p>
                  </a:txBody>
                  <a:tcPr marL="66647" marR="66647" marT="0" marB="0" anchor="ctr"/>
                </a:tc>
              </a:tr>
              <a:tr h="183706">
                <a:tc>
                  <a:txBody>
                    <a:bodyPr/>
                    <a:lstStyle/>
                    <a:p>
                      <a:pPr marL="0" marR="0" algn="ctr">
                        <a:spcBef>
                          <a:spcPts val="0"/>
                        </a:spcBef>
                        <a:spcAft>
                          <a:spcPts val="0"/>
                        </a:spcAft>
                      </a:pPr>
                      <a:r>
                        <a:rPr lang="en-US" sz="1600" dirty="0">
                          <a:effectLst/>
                          <a:latin typeface="+mn-lt"/>
                          <a:cs typeface="Times New Roman" pitchFamily="18" charset="0"/>
                        </a:rPr>
                        <a:t>&lt;50</a:t>
                      </a:r>
                      <a:r>
                        <a:rPr lang="en-US" sz="1600" baseline="30000" dirty="0">
                          <a:effectLst/>
                          <a:latin typeface="+mn-lt"/>
                          <a:cs typeface="Times New Roman" pitchFamily="18" charset="0"/>
                        </a:rPr>
                        <a:t>th</a:t>
                      </a:r>
                      <a:r>
                        <a:rPr lang="en-US" sz="1600" dirty="0">
                          <a:effectLst/>
                          <a:latin typeface="+mn-lt"/>
                          <a:cs typeface="Times New Roman" pitchFamily="18" charset="0"/>
                        </a:rPr>
                        <a:t> percentile </a:t>
                      </a:r>
                      <a:r>
                        <a:rPr lang="en-US" sz="1600" dirty="0" smtClean="0">
                          <a:effectLst/>
                          <a:latin typeface="+mn-lt"/>
                          <a:cs typeface="Times New Roman" pitchFamily="18" charset="0"/>
                        </a:rPr>
                        <a:t> (</a:t>
                      </a:r>
                      <a:r>
                        <a:rPr lang="en-US" sz="1600" u="sng" dirty="0" smtClean="0">
                          <a:effectLst/>
                          <a:latin typeface="+mn-lt"/>
                          <a:cs typeface="Times New Roman" pitchFamily="18" charset="0"/>
                        </a:rPr>
                        <a:t>&lt;</a:t>
                      </a:r>
                      <a:r>
                        <a:rPr lang="en-US" sz="1600" dirty="0" smtClean="0">
                          <a:effectLst/>
                          <a:latin typeface="+mn-lt"/>
                          <a:cs typeface="Times New Roman" pitchFamily="18" charset="0"/>
                        </a:rPr>
                        <a:t>100%)</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1.0 (Reference)</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 </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 </a:t>
                      </a:r>
                      <a:endParaRPr lang="en-US" sz="1600" dirty="0">
                        <a:effectLst/>
                        <a:latin typeface="+mn-lt"/>
                        <a:ea typeface="Times New Roman"/>
                        <a:cs typeface="Times New Roman" pitchFamily="18" charset="0"/>
                      </a:endParaRPr>
                    </a:p>
                  </a:txBody>
                  <a:tcPr marL="66647" marR="66647" marT="0" marB="0"/>
                </a:tc>
              </a:tr>
              <a:tr h="220494">
                <a:tc>
                  <a:txBody>
                    <a:bodyPr/>
                    <a:lstStyle/>
                    <a:p>
                      <a:pPr marL="0" marR="0" algn="ctr">
                        <a:spcBef>
                          <a:spcPts val="0"/>
                        </a:spcBef>
                        <a:spcAft>
                          <a:spcPts val="0"/>
                        </a:spcAft>
                      </a:pPr>
                      <a:r>
                        <a:rPr lang="en-US" sz="1600" dirty="0">
                          <a:effectLst/>
                          <a:latin typeface="+mn-lt"/>
                          <a:cs typeface="Times New Roman" pitchFamily="18" charset="0"/>
                        </a:rPr>
                        <a:t>50</a:t>
                      </a:r>
                      <a:r>
                        <a:rPr lang="en-US" sz="1600" baseline="30000" dirty="0">
                          <a:effectLst/>
                          <a:latin typeface="+mn-lt"/>
                          <a:cs typeface="Times New Roman" pitchFamily="18" charset="0"/>
                        </a:rPr>
                        <a:t>th</a:t>
                      </a:r>
                      <a:r>
                        <a:rPr lang="en-US" sz="1600" dirty="0">
                          <a:effectLst/>
                          <a:latin typeface="+mn-lt"/>
                          <a:cs typeface="Times New Roman" pitchFamily="18" charset="0"/>
                        </a:rPr>
                        <a:t>-90</a:t>
                      </a:r>
                      <a:r>
                        <a:rPr lang="en-US" sz="1600" baseline="30000" dirty="0">
                          <a:effectLst/>
                          <a:latin typeface="+mn-lt"/>
                          <a:cs typeface="Times New Roman" pitchFamily="18" charset="0"/>
                        </a:rPr>
                        <a:t>th</a:t>
                      </a:r>
                      <a:r>
                        <a:rPr lang="en-US" sz="1600" dirty="0">
                          <a:effectLst/>
                          <a:latin typeface="+mn-lt"/>
                          <a:cs typeface="Times New Roman" pitchFamily="18" charset="0"/>
                        </a:rPr>
                        <a:t> </a:t>
                      </a:r>
                      <a:r>
                        <a:rPr lang="en-US" sz="1600" dirty="0" smtClean="0">
                          <a:effectLst/>
                          <a:latin typeface="+mn-lt"/>
                          <a:cs typeface="Times New Roman" pitchFamily="18" charset="0"/>
                        </a:rPr>
                        <a:t>percentile (100-125%)</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1.7 (0.8, 3.7)</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1.27</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0.21</a:t>
                      </a:r>
                      <a:endParaRPr lang="en-US" sz="1600" dirty="0">
                        <a:effectLst/>
                        <a:latin typeface="+mn-lt"/>
                        <a:ea typeface="Times New Roman"/>
                        <a:cs typeface="Times New Roman" pitchFamily="18" charset="0"/>
                      </a:endParaRPr>
                    </a:p>
                  </a:txBody>
                  <a:tcPr marL="66647" marR="66647" marT="0" marB="0"/>
                </a:tc>
              </a:tr>
              <a:tr h="236706">
                <a:tc>
                  <a:txBody>
                    <a:bodyPr/>
                    <a:lstStyle/>
                    <a:p>
                      <a:pPr marL="0" marR="0" algn="ctr">
                        <a:spcBef>
                          <a:spcPts val="0"/>
                        </a:spcBef>
                        <a:spcAft>
                          <a:spcPts val="0"/>
                        </a:spcAft>
                      </a:pPr>
                      <a:r>
                        <a:rPr lang="en-US" sz="1600" dirty="0">
                          <a:effectLst/>
                          <a:latin typeface="+mn-lt"/>
                          <a:cs typeface="Times New Roman" pitchFamily="18" charset="0"/>
                        </a:rPr>
                        <a:t>90-95</a:t>
                      </a:r>
                      <a:r>
                        <a:rPr lang="en-US" sz="1600" baseline="30000" dirty="0">
                          <a:effectLst/>
                          <a:latin typeface="+mn-lt"/>
                          <a:cs typeface="Times New Roman" pitchFamily="18" charset="0"/>
                        </a:rPr>
                        <a:t>th</a:t>
                      </a:r>
                      <a:r>
                        <a:rPr lang="en-US" sz="1600" dirty="0">
                          <a:effectLst/>
                          <a:latin typeface="+mn-lt"/>
                          <a:cs typeface="Times New Roman" pitchFamily="18" charset="0"/>
                        </a:rPr>
                        <a:t> </a:t>
                      </a:r>
                      <a:r>
                        <a:rPr lang="en-US" sz="1600" dirty="0" smtClean="0">
                          <a:effectLst/>
                          <a:latin typeface="+mn-lt"/>
                          <a:cs typeface="Times New Roman" pitchFamily="18" charset="0"/>
                        </a:rPr>
                        <a:t>percentile (125-133%)</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2.7 (0.6, 12.3)</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1.29</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0.20</a:t>
                      </a:r>
                      <a:endParaRPr lang="en-US" sz="1600" dirty="0">
                        <a:effectLst/>
                        <a:latin typeface="+mn-lt"/>
                        <a:ea typeface="Times New Roman"/>
                        <a:cs typeface="Times New Roman" pitchFamily="18" charset="0"/>
                      </a:endParaRPr>
                    </a:p>
                  </a:txBody>
                  <a:tcPr marL="66647" marR="66647" marT="0" marB="0"/>
                </a:tc>
              </a:tr>
              <a:tr h="22049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effectLst/>
                          <a:latin typeface="+mn-lt"/>
                          <a:cs typeface="Times New Roman" pitchFamily="18" charset="0"/>
                        </a:rPr>
                        <a:t>&gt;95</a:t>
                      </a:r>
                      <a:r>
                        <a:rPr lang="en-US" sz="1600" kern="1200" baseline="30000" dirty="0" smtClean="0">
                          <a:effectLst/>
                          <a:latin typeface="+mn-lt"/>
                          <a:cs typeface="Times New Roman" pitchFamily="18" charset="0"/>
                        </a:rPr>
                        <a:t>th</a:t>
                      </a:r>
                      <a:r>
                        <a:rPr lang="en-US" sz="1600" kern="1200" dirty="0" smtClean="0">
                          <a:effectLst/>
                          <a:latin typeface="+mn-lt"/>
                          <a:cs typeface="Times New Roman" pitchFamily="18" charset="0"/>
                        </a:rPr>
                        <a:t>  percentile (&gt;133%)</a:t>
                      </a:r>
                      <a:endParaRPr lang="en-US" sz="1600" b="0" kern="1200" dirty="0" smtClean="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600" b="0" kern="1200" dirty="0">
                          <a:effectLst/>
                          <a:latin typeface="+mn-lt"/>
                          <a:cs typeface="Times New Roman" pitchFamily="18" charset="0"/>
                        </a:rPr>
                        <a:t>13.0 (6.1, 27.7)</a:t>
                      </a:r>
                      <a:endParaRPr lang="en-US" sz="1600" b="0"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600" b="0" kern="1200" dirty="0">
                          <a:effectLst/>
                          <a:latin typeface="+mn-lt"/>
                          <a:cs typeface="Times New Roman" pitchFamily="18" charset="0"/>
                        </a:rPr>
                        <a:t>6.61</a:t>
                      </a:r>
                      <a:endParaRPr lang="en-US" sz="1600" b="0"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600" b="1" kern="1200" dirty="0">
                          <a:effectLst/>
                          <a:latin typeface="+mn-lt"/>
                          <a:cs typeface="Times New Roman" pitchFamily="18" charset="0"/>
                        </a:rPr>
                        <a:t>&lt;0.0001</a:t>
                      </a:r>
                      <a:endParaRPr lang="en-US" sz="1600" b="1" kern="1200" dirty="0">
                        <a:solidFill>
                          <a:schemeClr val="tx1"/>
                        </a:solidFill>
                        <a:effectLst/>
                        <a:latin typeface="+mn-lt"/>
                        <a:ea typeface="+mn-ea"/>
                        <a:cs typeface="Times New Roman" pitchFamily="18" charset="0"/>
                      </a:endParaRPr>
                    </a:p>
                  </a:txBody>
                  <a:tcPr marL="66647" marR="66647" marT="0" marB="0"/>
                </a:tc>
              </a:tr>
              <a:tr h="280629">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effectLst/>
                          <a:latin typeface="+mn-lt"/>
                          <a:cs typeface="Times New Roman" pitchFamily="18" charset="0"/>
                        </a:rPr>
                        <a:t>From</a:t>
                      </a:r>
                      <a:r>
                        <a:rPr lang="en-US" sz="1600" baseline="0" dirty="0" smtClean="0">
                          <a:effectLst/>
                          <a:latin typeface="+mn-lt"/>
                          <a:cs typeface="Times New Roman" pitchFamily="18" charset="0"/>
                        </a:rPr>
                        <a:t> current data (112 events, median 7.6  years of follow-up )</a:t>
                      </a:r>
                      <a:endParaRPr lang="en-US" sz="1600" dirty="0" smtClean="0">
                        <a:effectLst/>
                        <a:latin typeface="+mn-lt"/>
                        <a:ea typeface="Times New Roman"/>
                        <a:cs typeface="Times New Roman" pitchFamily="18" charset="0"/>
                      </a:endParaRPr>
                    </a:p>
                  </a:txBody>
                  <a:tcPr marL="66647" marR="66647" marT="0" marB="0" anchor="ctr"/>
                </a:tc>
                <a:tc hMerge="1">
                  <a:txBody>
                    <a:bodyPr/>
                    <a:lstStyle/>
                    <a:p>
                      <a:pPr marL="0" marR="0" algn="ctr">
                        <a:spcBef>
                          <a:spcPts val="0"/>
                        </a:spcBef>
                        <a:spcAft>
                          <a:spcPts val="0"/>
                        </a:spcAft>
                      </a:pPr>
                      <a:endParaRPr lang="en-US" sz="1200" dirty="0">
                        <a:effectLst/>
                        <a:latin typeface="+mn-lt"/>
                        <a:ea typeface="Times New Roman"/>
                        <a:cs typeface="Times New Roman" pitchFamily="18" charset="0"/>
                      </a:endParaRPr>
                    </a:p>
                  </a:txBody>
                  <a:tcPr marL="66647" marR="66647" marT="0" marB="0" anchor="ctr"/>
                </a:tc>
                <a:tc hMerge="1">
                  <a:txBody>
                    <a:bodyPr/>
                    <a:lstStyle/>
                    <a:p>
                      <a:pPr marL="0" marR="0" algn="ctr">
                        <a:spcBef>
                          <a:spcPts val="0"/>
                        </a:spcBef>
                        <a:spcAft>
                          <a:spcPts val="0"/>
                        </a:spcAft>
                      </a:pPr>
                      <a:endParaRPr lang="en-US" sz="1200" dirty="0">
                        <a:effectLst/>
                        <a:latin typeface="+mn-lt"/>
                        <a:ea typeface="Times New Roman"/>
                        <a:cs typeface="Times New Roman" pitchFamily="18" charset="0"/>
                      </a:endParaRPr>
                    </a:p>
                  </a:txBody>
                  <a:tcPr marL="66647" marR="66647" marT="0" marB="0" anchor="ctr"/>
                </a:tc>
                <a:tc hMerge="1">
                  <a:txBody>
                    <a:bodyPr/>
                    <a:lstStyle/>
                    <a:p>
                      <a:pPr marL="0" marR="0" algn="ctr">
                        <a:spcBef>
                          <a:spcPts val="0"/>
                        </a:spcBef>
                        <a:spcAft>
                          <a:spcPts val="0"/>
                        </a:spcAft>
                      </a:pPr>
                      <a:endParaRPr lang="en-US" sz="1200" dirty="0">
                        <a:effectLst/>
                        <a:latin typeface="+mn-lt"/>
                        <a:ea typeface="Times New Roman"/>
                        <a:cs typeface="Times New Roman" pitchFamily="18" charset="0"/>
                      </a:endParaRPr>
                    </a:p>
                  </a:txBody>
                  <a:tcPr marL="66647" marR="66647" marT="0" marB="0" anchor="ctr"/>
                </a:tc>
              </a:tr>
              <a:tr h="220494">
                <a:tc>
                  <a:txBody>
                    <a:bodyPr/>
                    <a:lstStyle/>
                    <a:p>
                      <a:pPr marL="0" marR="0" algn="ctr">
                        <a:spcBef>
                          <a:spcPts val="0"/>
                        </a:spcBef>
                        <a:spcAft>
                          <a:spcPts val="0"/>
                        </a:spcAft>
                      </a:pPr>
                      <a:r>
                        <a:rPr lang="en-US" sz="1600" dirty="0">
                          <a:effectLst/>
                          <a:latin typeface="+mn-lt"/>
                          <a:cs typeface="Times New Roman" pitchFamily="18" charset="0"/>
                        </a:rPr>
                        <a:t>LV Mass % </a:t>
                      </a:r>
                      <a:r>
                        <a:rPr lang="en-US" sz="1600" dirty="0" smtClean="0">
                          <a:effectLst/>
                          <a:latin typeface="+mn-lt"/>
                          <a:cs typeface="Times New Roman" pitchFamily="18" charset="0"/>
                        </a:rPr>
                        <a:t>predicted (per 10%)</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1.4 (</a:t>
                      </a:r>
                      <a:r>
                        <a:rPr lang="en-US" sz="1600" dirty="0" smtClean="0">
                          <a:effectLst/>
                          <a:latin typeface="+mn-lt"/>
                          <a:cs typeface="Times New Roman" pitchFamily="18" charset="0"/>
                        </a:rPr>
                        <a:t>1.3, 1.43)</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smtClean="0">
                          <a:effectLst/>
                          <a:latin typeface="+mn-lt"/>
                          <a:cs typeface="Times New Roman" pitchFamily="18" charset="0"/>
                        </a:rPr>
                        <a:t>12.72</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b="1" dirty="0">
                          <a:effectLst/>
                          <a:latin typeface="+mn-lt"/>
                          <a:cs typeface="Times New Roman" pitchFamily="18" charset="0"/>
                        </a:rPr>
                        <a:t>&lt;0.0001</a:t>
                      </a:r>
                      <a:endParaRPr lang="en-US" sz="1600" b="1" dirty="0">
                        <a:effectLst/>
                        <a:latin typeface="+mn-lt"/>
                        <a:ea typeface="Times New Roman"/>
                        <a:cs typeface="Times New Roman" pitchFamily="18" charset="0"/>
                      </a:endParaRPr>
                    </a:p>
                  </a:txBody>
                  <a:tcPr marL="66647" marR="66647" marT="0" marB="0"/>
                </a:tc>
              </a:tr>
              <a:tr h="220494">
                <a:tc>
                  <a:txBody>
                    <a:bodyPr/>
                    <a:lstStyle/>
                    <a:p>
                      <a:pPr marL="0" marR="0" algn="ctr">
                        <a:spcBef>
                          <a:spcPts val="0"/>
                        </a:spcBef>
                        <a:spcAft>
                          <a:spcPts val="0"/>
                        </a:spcAft>
                      </a:pPr>
                      <a:r>
                        <a:rPr lang="en-US" sz="1600" dirty="0">
                          <a:effectLst/>
                          <a:latin typeface="+mn-lt"/>
                          <a:cs typeface="Times New Roman" pitchFamily="18" charset="0"/>
                        </a:rPr>
                        <a:t>LV Mass % Predicted In </a:t>
                      </a:r>
                      <a:r>
                        <a:rPr lang="en-US" sz="1600" dirty="0" smtClean="0">
                          <a:effectLst/>
                          <a:latin typeface="+mn-lt"/>
                          <a:cs typeface="Times New Roman" pitchFamily="18" charset="0"/>
                        </a:rPr>
                        <a:t>Intervals</a:t>
                      </a:r>
                      <a:endParaRPr lang="en-US" sz="1600" dirty="0">
                        <a:effectLst/>
                        <a:latin typeface="+mn-lt"/>
                        <a:ea typeface="Times New Roman"/>
                        <a:cs typeface="Times New Roman" pitchFamily="18" charset="0"/>
                      </a:endParaRPr>
                    </a:p>
                  </a:txBody>
                  <a:tcPr marL="66647" marR="66647" marT="0" marB="0" anchor="ctr"/>
                </a:tc>
                <a:tc>
                  <a:txBody>
                    <a:bodyPr/>
                    <a:lstStyle/>
                    <a:p>
                      <a:pPr marL="0" marR="0" algn="ctr">
                        <a:spcBef>
                          <a:spcPts val="0"/>
                        </a:spcBef>
                        <a:spcAft>
                          <a:spcPts val="0"/>
                        </a:spcAft>
                      </a:pPr>
                      <a:endParaRPr lang="en-US" sz="1600" dirty="0">
                        <a:effectLst/>
                        <a:latin typeface="+mn-lt"/>
                        <a:ea typeface="Times New Roman"/>
                        <a:cs typeface="Times New Roman" pitchFamily="18" charset="0"/>
                      </a:endParaRPr>
                    </a:p>
                  </a:txBody>
                  <a:tcPr marL="66647" marR="66647" marT="0" marB="0" anchor="ctr"/>
                </a:tc>
                <a:tc>
                  <a:txBody>
                    <a:bodyPr/>
                    <a:lstStyle/>
                    <a:p>
                      <a:pPr marL="0" marR="0" algn="ctr">
                        <a:spcBef>
                          <a:spcPts val="0"/>
                        </a:spcBef>
                        <a:spcAft>
                          <a:spcPts val="0"/>
                        </a:spcAft>
                      </a:pPr>
                      <a:endParaRPr lang="en-US" sz="1600" dirty="0">
                        <a:effectLst/>
                        <a:latin typeface="+mn-lt"/>
                        <a:ea typeface="Times New Roman"/>
                        <a:cs typeface="Times New Roman" pitchFamily="18" charset="0"/>
                      </a:endParaRPr>
                    </a:p>
                  </a:txBody>
                  <a:tcPr marL="66647" marR="66647" marT="0" marB="0" anchor="ctr"/>
                </a:tc>
                <a:tc>
                  <a:txBody>
                    <a:bodyPr/>
                    <a:lstStyle/>
                    <a:p>
                      <a:pPr marL="0" marR="0" algn="ctr">
                        <a:spcBef>
                          <a:spcPts val="0"/>
                        </a:spcBef>
                        <a:spcAft>
                          <a:spcPts val="0"/>
                        </a:spcAft>
                      </a:pPr>
                      <a:r>
                        <a:rPr lang="en-US" sz="1600" dirty="0">
                          <a:effectLst/>
                          <a:latin typeface="+mn-lt"/>
                          <a:cs typeface="Times New Roman" pitchFamily="18" charset="0"/>
                        </a:rPr>
                        <a:t> </a:t>
                      </a:r>
                      <a:endParaRPr lang="en-US" sz="1600" dirty="0">
                        <a:effectLst/>
                        <a:latin typeface="+mn-lt"/>
                        <a:ea typeface="Times New Roman"/>
                        <a:cs typeface="Times New Roman" pitchFamily="18" charset="0"/>
                      </a:endParaRPr>
                    </a:p>
                  </a:txBody>
                  <a:tcPr marL="66647" marR="66647" marT="0" marB="0" anchor="ctr"/>
                </a:tc>
              </a:tr>
              <a:tr h="220494">
                <a:tc>
                  <a:txBody>
                    <a:bodyPr/>
                    <a:lstStyle/>
                    <a:p>
                      <a:pPr marL="0" marR="0" algn="ctr">
                        <a:spcBef>
                          <a:spcPts val="0"/>
                        </a:spcBef>
                        <a:spcAft>
                          <a:spcPts val="0"/>
                        </a:spcAft>
                      </a:pPr>
                      <a:r>
                        <a:rPr lang="en-US" sz="1600" dirty="0">
                          <a:effectLst/>
                          <a:latin typeface="+mn-lt"/>
                          <a:cs typeface="Times New Roman" pitchFamily="18" charset="0"/>
                        </a:rPr>
                        <a:t>&lt;50</a:t>
                      </a:r>
                      <a:r>
                        <a:rPr lang="en-US" sz="1600" baseline="30000" dirty="0">
                          <a:effectLst/>
                          <a:latin typeface="+mn-lt"/>
                          <a:cs typeface="Times New Roman" pitchFamily="18" charset="0"/>
                        </a:rPr>
                        <a:t>th</a:t>
                      </a:r>
                      <a:r>
                        <a:rPr lang="en-US" sz="1600" dirty="0">
                          <a:effectLst/>
                          <a:latin typeface="+mn-lt"/>
                          <a:cs typeface="Times New Roman" pitchFamily="18" charset="0"/>
                        </a:rPr>
                        <a:t> percentile </a:t>
                      </a:r>
                      <a:r>
                        <a:rPr lang="en-US" sz="1600" dirty="0" smtClean="0">
                          <a:effectLst/>
                          <a:latin typeface="+mn-lt"/>
                          <a:cs typeface="Times New Roman" pitchFamily="18" charset="0"/>
                        </a:rPr>
                        <a:t> (</a:t>
                      </a:r>
                      <a:r>
                        <a:rPr lang="en-US" sz="1600" u="sng" dirty="0" smtClean="0">
                          <a:effectLst/>
                          <a:latin typeface="+mn-lt"/>
                          <a:cs typeface="Times New Roman" pitchFamily="18" charset="0"/>
                        </a:rPr>
                        <a:t>&lt;</a:t>
                      </a:r>
                      <a:r>
                        <a:rPr lang="en-US" sz="1600" dirty="0" smtClean="0">
                          <a:effectLst/>
                          <a:latin typeface="+mn-lt"/>
                          <a:cs typeface="Times New Roman" pitchFamily="18" charset="0"/>
                        </a:rPr>
                        <a:t>100%)</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1.0 (Reference)</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dirty="0">
                          <a:effectLst/>
                          <a:latin typeface="+mn-lt"/>
                          <a:cs typeface="Times New Roman" pitchFamily="18" charset="0"/>
                        </a:rPr>
                        <a:t> </a:t>
                      </a:r>
                      <a:endParaRPr lang="en-US" sz="16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600" b="0" dirty="0">
                          <a:effectLst/>
                          <a:latin typeface="+mn-lt"/>
                          <a:cs typeface="Times New Roman" pitchFamily="18" charset="0"/>
                        </a:rPr>
                        <a:t> </a:t>
                      </a:r>
                      <a:endParaRPr lang="en-US" sz="1600" b="0" dirty="0">
                        <a:effectLst/>
                        <a:latin typeface="+mn-lt"/>
                        <a:ea typeface="Times New Roman"/>
                        <a:cs typeface="Times New Roman" pitchFamily="18" charset="0"/>
                      </a:endParaRPr>
                    </a:p>
                  </a:txBody>
                  <a:tcPr marL="66647" marR="66647" marT="0" marB="0"/>
                </a:tc>
              </a:tr>
              <a:tr h="220494">
                <a:tc>
                  <a:txBody>
                    <a:bodyPr/>
                    <a:lstStyle/>
                    <a:p>
                      <a:pPr marL="0" marR="0" algn="ctr">
                        <a:spcBef>
                          <a:spcPts val="0"/>
                        </a:spcBef>
                        <a:spcAft>
                          <a:spcPts val="0"/>
                        </a:spcAft>
                      </a:pPr>
                      <a:r>
                        <a:rPr lang="en-US" sz="1600" dirty="0">
                          <a:effectLst/>
                          <a:latin typeface="+mn-lt"/>
                          <a:cs typeface="Times New Roman" pitchFamily="18" charset="0"/>
                        </a:rPr>
                        <a:t>50</a:t>
                      </a:r>
                      <a:r>
                        <a:rPr lang="en-US" sz="1600" baseline="30000" dirty="0">
                          <a:effectLst/>
                          <a:latin typeface="+mn-lt"/>
                          <a:cs typeface="Times New Roman" pitchFamily="18" charset="0"/>
                        </a:rPr>
                        <a:t>th</a:t>
                      </a:r>
                      <a:r>
                        <a:rPr lang="en-US" sz="1600" dirty="0">
                          <a:effectLst/>
                          <a:latin typeface="+mn-lt"/>
                          <a:cs typeface="Times New Roman" pitchFamily="18" charset="0"/>
                        </a:rPr>
                        <a:t>-90</a:t>
                      </a:r>
                      <a:r>
                        <a:rPr lang="en-US" sz="1600" baseline="30000" dirty="0">
                          <a:effectLst/>
                          <a:latin typeface="+mn-lt"/>
                          <a:cs typeface="Times New Roman" pitchFamily="18" charset="0"/>
                        </a:rPr>
                        <a:t>th</a:t>
                      </a:r>
                      <a:r>
                        <a:rPr lang="en-US" sz="1600" dirty="0">
                          <a:effectLst/>
                          <a:latin typeface="+mn-lt"/>
                          <a:cs typeface="Times New Roman" pitchFamily="18" charset="0"/>
                        </a:rPr>
                        <a:t> </a:t>
                      </a:r>
                      <a:r>
                        <a:rPr lang="en-US" sz="1600" dirty="0" smtClean="0">
                          <a:effectLst/>
                          <a:latin typeface="+mn-lt"/>
                          <a:cs typeface="Times New Roman" pitchFamily="18" charset="0"/>
                        </a:rPr>
                        <a:t>percentile (100-125%)</a:t>
                      </a:r>
                      <a:endParaRPr lang="en-US" sz="1600" dirty="0">
                        <a:effectLst/>
                        <a:latin typeface="+mn-lt"/>
                        <a:ea typeface="Times New Roman"/>
                        <a:cs typeface="Times New Roman" pitchFamily="18" charset="0"/>
                      </a:endParaRPr>
                    </a:p>
                  </a:txBody>
                  <a:tcPr marL="66647" marR="66647" marT="0" marB="0">
                    <a:lnB w="635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cs typeface="Times New Roman" pitchFamily="18" charset="0"/>
                        </a:rPr>
                        <a:t>1.6  </a:t>
                      </a:r>
                      <a:r>
                        <a:rPr lang="en-US" sz="1600" dirty="0">
                          <a:effectLst/>
                          <a:latin typeface="+mn-lt"/>
                          <a:cs typeface="Times New Roman" pitchFamily="18" charset="0"/>
                        </a:rPr>
                        <a:t>(</a:t>
                      </a:r>
                      <a:r>
                        <a:rPr lang="en-US" sz="1600" dirty="0" smtClean="0">
                          <a:effectLst/>
                          <a:latin typeface="+mn-lt"/>
                          <a:cs typeface="Times New Roman" pitchFamily="18" charset="0"/>
                        </a:rPr>
                        <a:t>0.1.0, 2.6)</a:t>
                      </a:r>
                      <a:endParaRPr lang="en-US" sz="1600" dirty="0">
                        <a:effectLst/>
                        <a:latin typeface="+mn-lt"/>
                        <a:ea typeface="Times New Roman"/>
                        <a:cs typeface="Times New Roman" pitchFamily="18" charset="0"/>
                      </a:endParaRPr>
                    </a:p>
                  </a:txBody>
                  <a:tcPr marL="66647" marR="66647" marT="0" marB="0">
                    <a:lnB w="635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cs typeface="Times New Roman" pitchFamily="18" charset="0"/>
                        </a:rPr>
                        <a:t>1.91</a:t>
                      </a:r>
                      <a:endParaRPr lang="en-US" sz="1600" dirty="0">
                        <a:effectLst/>
                        <a:latin typeface="+mn-lt"/>
                        <a:ea typeface="Times New Roman"/>
                        <a:cs typeface="Times New Roman" pitchFamily="18" charset="0"/>
                      </a:endParaRPr>
                    </a:p>
                  </a:txBody>
                  <a:tcPr marL="66647" marR="66647" marT="0" marB="0">
                    <a:lnB w="635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r>
                        <a:rPr lang="en-US" sz="1600" b="1" dirty="0" smtClean="0">
                          <a:effectLst/>
                          <a:latin typeface="+mn-lt"/>
                          <a:ea typeface="+mn-ea"/>
                          <a:cs typeface="Times New Roman" pitchFamily="18" charset="0"/>
                        </a:rPr>
                        <a:t>0.06</a:t>
                      </a:r>
                      <a:endParaRPr lang="en-US" sz="1600" b="1" dirty="0">
                        <a:effectLst/>
                        <a:latin typeface="+mn-lt"/>
                        <a:ea typeface="Times New Roman"/>
                        <a:cs typeface="Times New Roman" pitchFamily="18" charset="0"/>
                      </a:endParaRPr>
                    </a:p>
                  </a:txBody>
                  <a:tcPr marL="66647" marR="66647" marT="0" marB="0">
                    <a:lnB w="6350" cap="flat" cmpd="sng" algn="ctr">
                      <a:solidFill>
                        <a:schemeClr val="tx2"/>
                      </a:solidFill>
                      <a:prstDash val="solid"/>
                      <a:round/>
                      <a:headEnd type="none" w="med" len="med"/>
                      <a:tailEnd type="none" w="med" len="med"/>
                    </a:lnB>
                  </a:tcPr>
                </a:tc>
              </a:tr>
              <a:tr h="240539">
                <a:tc>
                  <a:txBody>
                    <a:bodyPr/>
                    <a:lstStyle/>
                    <a:p>
                      <a:pPr marL="0" marR="0" algn="ctr">
                        <a:spcBef>
                          <a:spcPts val="0"/>
                        </a:spcBef>
                        <a:spcAft>
                          <a:spcPts val="0"/>
                        </a:spcAft>
                      </a:pPr>
                      <a:r>
                        <a:rPr lang="en-US" sz="1600" dirty="0">
                          <a:effectLst/>
                          <a:latin typeface="+mn-lt"/>
                          <a:cs typeface="Times New Roman" pitchFamily="18" charset="0"/>
                        </a:rPr>
                        <a:t>90-95</a:t>
                      </a:r>
                      <a:r>
                        <a:rPr lang="en-US" sz="1600" baseline="30000" dirty="0">
                          <a:effectLst/>
                          <a:latin typeface="+mn-lt"/>
                          <a:cs typeface="Times New Roman" pitchFamily="18" charset="0"/>
                        </a:rPr>
                        <a:t>th</a:t>
                      </a:r>
                      <a:r>
                        <a:rPr lang="en-US" sz="1600" dirty="0">
                          <a:effectLst/>
                          <a:latin typeface="+mn-lt"/>
                          <a:cs typeface="Times New Roman" pitchFamily="18" charset="0"/>
                        </a:rPr>
                        <a:t> </a:t>
                      </a:r>
                      <a:r>
                        <a:rPr lang="en-US" sz="1600" dirty="0" smtClean="0">
                          <a:effectLst/>
                          <a:latin typeface="+mn-lt"/>
                          <a:cs typeface="Times New Roman" pitchFamily="18" charset="0"/>
                        </a:rPr>
                        <a:t>percentile (125-133%)</a:t>
                      </a:r>
                      <a:endParaRPr lang="en-US" sz="1600" dirty="0">
                        <a:effectLst/>
                        <a:latin typeface="+mn-lt"/>
                        <a:ea typeface="Times New Roman"/>
                        <a:cs typeface="Times New Roman" pitchFamily="18" charset="0"/>
                      </a:endParaRPr>
                    </a:p>
                  </a:txBody>
                  <a:tcPr marL="66647" marR="66647" marT="0" marB="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r>
                        <a:rPr lang="en-US" sz="1600" baseline="0" dirty="0" smtClean="0">
                          <a:effectLst/>
                          <a:latin typeface="+mn-lt"/>
                          <a:cs typeface="Times New Roman" pitchFamily="18" charset="0"/>
                        </a:rPr>
                        <a:t>3.7 </a:t>
                      </a:r>
                      <a:r>
                        <a:rPr lang="en-US" sz="1600" dirty="0" smtClean="0">
                          <a:effectLst/>
                          <a:latin typeface="+mn-lt"/>
                          <a:cs typeface="Times New Roman" pitchFamily="18" charset="0"/>
                        </a:rPr>
                        <a:t> (1.8, 7.5)</a:t>
                      </a:r>
                      <a:endParaRPr lang="en-US" sz="1600" dirty="0">
                        <a:effectLst/>
                        <a:latin typeface="+mn-lt"/>
                        <a:ea typeface="Times New Roman"/>
                        <a:cs typeface="Times New Roman" pitchFamily="18" charset="0"/>
                      </a:endParaRPr>
                    </a:p>
                  </a:txBody>
                  <a:tcPr marL="66647" marR="66647" marT="0" marB="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r>
                        <a:rPr lang="en-US" sz="1600" dirty="0" smtClean="0">
                          <a:effectLst/>
                          <a:latin typeface="+mn-lt"/>
                          <a:ea typeface="Times New Roman"/>
                          <a:cs typeface="Times New Roman" pitchFamily="18" charset="0"/>
                        </a:rPr>
                        <a:t>3.54</a:t>
                      </a:r>
                      <a:endParaRPr lang="en-US" sz="1600" dirty="0">
                        <a:effectLst/>
                        <a:latin typeface="+mn-lt"/>
                        <a:ea typeface="Times New Roman"/>
                        <a:cs typeface="Times New Roman" pitchFamily="18" charset="0"/>
                      </a:endParaRPr>
                    </a:p>
                  </a:txBody>
                  <a:tcPr marL="66647" marR="66647" marT="0" marB="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600" b="1" kern="1200" dirty="0" smtClean="0">
                          <a:effectLst/>
                          <a:latin typeface="+mn-lt"/>
                          <a:cs typeface="Times New Roman" pitchFamily="18" charset="0"/>
                        </a:rPr>
                        <a:t>&lt;0.0001</a:t>
                      </a:r>
                      <a:endParaRPr lang="en-US" sz="1600" b="1" kern="1200" dirty="0">
                        <a:solidFill>
                          <a:schemeClr val="tx1"/>
                        </a:solidFill>
                        <a:effectLst/>
                        <a:latin typeface="+mn-lt"/>
                        <a:ea typeface="+mn-ea"/>
                        <a:cs typeface="Times New Roman" pitchFamily="18" charset="0"/>
                      </a:endParaRPr>
                    </a:p>
                  </a:txBody>
                  <a:tcPr marL="66647" marR="66647" marT="0" marB="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r h="240539">
                <a:tc>
                  <a:txBody>
                    <a:bodyPr/>
                    <a:lstStyle/>
                    <a:p>
                      <a:pPr marL="0" marR="0" algn="ctr" defTabSz="914400" rtl="0" eaLnBrk="1" latinLnBrk="0" hangingPunct="1">
                        <a:spcBef>
                          <a:spcPts val="0"/>
                        </a:spcBef>
                        <a:spcAft>
                          <a:spcPts val="0"/>
                        </a:spcAft>
                      </a:pPr>
                      <a:r>
                        <a:rPr lang="en-US" sz="1600" kern="1200" dirty="0">
                          <a:effectLst/>
                          <a:latin typeface="+mn-lt"/>
                          <a:cs typeface="Times New Roman" pitchFamily="18" charset="0"/>
                        </a:rPr>
                        <a:t>&gt;</a:t>
                      </a:r>
                      <a:r>
                        <a:rPr lang="en-US" sz="1600" kern="1200" dirty="0" smtClean="0">
                          <a:effectLst/>
                          <a:latin typeface="+mn-lt"/>
                          <a:cs typeface="Times New Roman" pitchFamily="18" charset="0"/>
                        </a:rPr>
                        <a:t>95</a:t>
                      </a:r>
                      <a:r>
                        <a:rPr lang="en-US" sz="1600" kern="1200" baseline="30000" dirty="0" smtClean="0">
                          <a:effectLst/>
                          <a:latin typeface="+mn-lt"/>
                          <a:cs typeface="Times New Roman" pitchFamily="18" charset="0"/>
                        </a:rPr>
                        <a:t>th</a:t>
                      </a:r>
                      <a:r>
                        <a:rPr lang="en-US" sz="1600" kern="1200" dirty="0" smtClean="0">
                          <a:effectLst/>
                          <a:latin typeface="+mn-lt"/>
                          <a:cs typeface="Times New Roman" pitchFamily="18" charset="0"/>
                        </a:rPr>
                        <a:t>  percentile (&gt;133%)</a:t>
                      </a:r>
                      <a:endParaRPr lang="en-US" sz="1600" b="0" kern="1200" dirty="0">
                        <a:solidFill>
                          <a:schemeClr val="tx1"/>
                        </a:solidFill>
                        <a:effectLst/>
                        <a:latin typeface="+mn-lt"/>
                        <a:ea typeface="+mn-ea"/>
                        <a:cs typeface="Times New Roman" pitchFamily="18" charset="0"/>
                      </a:endParaRPr>
                    </a:p>
                  </a:txBody>
                  <a:tcPr marL="66647" marR="66647" marT="0" marB="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600" b="0" kern="1200" dirty="0" smtClean="0">
                          <a:effectLst/>
                          <a:latin typeface="+mn-lt"/>
                          <a:cs typeface="Times New Roman" pitchFamily="18" charset="0"/>
                        </a:rPr>
                        <a:t>12.7  (7.8, 20.9)</a:t>
                      </a:r>
                      <a:endParaRPr lang="en-US" sz="1600" b="0" kern="1200" dirty="0">
                        <a:solidFill>
                          <a:schemeClr val="tx1"/>
                        </a:solidFill>
                        <a:effectLst/>
                        <a:latin typeface="+mn-lt"/>
                        <a:ea typeface="+mn-ea"/>
                        <a:cs typeface="Times New Roman" pitchFamily="18" charset="0"/>
                      </a:endParaRPr>
                    </a:p>
                  </a:txBody>
                  <a:tcPr marL="66647" marR="66647" marT="0" marB="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600" b="0" kern="1200" dirty="0" smtClean="0">
                          <a:solidFill>
                            <a:schemeClr val="tx1"/>
                          </a:solidFill>
                          <a:effectLst/>
                          <a:latin typeface="+mn-lt"/>
                          <a:ea typeface="+mn-ea"/>
                          <a:cs typeface="Times New Roman" pitchFamily="18" charset="0"/>
                        </a:rPr>
                        <a:t>10.16</a:t>
                      </a:r>
                      <a:endParaRPr lang="en-US" sz="1600" b="0" kern="1200" dirty="0">
                        <a:solidFill>
                          <a:schemeClr val="tx1"/>
                        </a:solidFill>
                        <a:effectLst/>
                        <a:latin typeface="+mn-lt"/>
                        <a:ea typeface="+mn-ea"/>
                        <a:cs typeface="Times New Roman" pitchFamily="18" charset="0"/>
                      </a:endParaRPr>
                    </a:p>
                  </a:txBody>
                  <a:tcPr marL="66647" marR="66647" marT="0" marB="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600" b="1" kern="1200" dirty="0">
                          <a:effectLst/>
                          <a:latin typeface="+mn-lt"/>
                          <a:cs typeface="Times New Roman" pitchFamily="18" charset="0"/>
                        </a:rPr>
                        <a:t>&lt;0.0001</a:t>
                      </a:r>
                      <a:endParaRPr lang="en-US" sz="1600" b="1" kern="1200" dirty="0">
                        <a:solidFill>
                          <a:schemeClr val="tx1"/>
                        </a:solidFill>
                        <a:effectLst/>
                        <a:latin typeface="+mn-lt"/>
                        <a:ea typeface="+mn-ea"/>
                        <a:cs typeface="Times New Roman" pitchFamily="18" charset="0"/>
                      </a:endParaRPr>
                    </a:p>
                  </a:txBody>
                  <a:tcPr marL="66647" marR="66647" marT="0" marB="0">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1011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772400" cy="1371600"/>
          </a:xfrm>
        </p:spPr>
        <p:txBody>
          <a:bodyPr>
            <a:normAutofit/>
          </a:bodyPr>
          <a:lstStyle/>
          <a:p>
            <a:r>
              <a:rPr lang="en-US" sz="2800" dirty="0">
                <a:solidFill>
                  <a:srgbClr val="D1282E"/>
                </a:solidFill>
              </a:rPr>
              <a:t>MESA – Risk of CHF as predicted by LV Mass percent predicted </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674590855"/>
              </p:ext>
            </p:extLst>
          </p:nvPr>
        </p:nvGraphicFramePr>
        <p:xfrm>
          <a:off x="457200" y="1676400"/>
          <a:ext cx="7940647" cy="3048000"/>
        </p:xfrm>
        <a:graphic>
          <a:graphicData uri="http://schemas.openxmlformats.org/drawingml/2006/table">
            <a:tbl>
              <a:tblPr firstRow="1" firstCol="1" lastRow="1" lastCol="1" bandRow="1" bandCol="1">
                <a:tableStyleId>{5A111915-BE36-4E01-A7E5-04B1672EAD32}</a:tableStyleId>
              </a:tblPr>
              <a:tblGrid>
                <a:gridCol w="3810000"/>
                <a:gridCol w="2073247"/>
                <a:gridCol w="1066800"/>
                <a:gridCol w="990600"/>
              </a:tblGrid>
              <a:tr h="194233">
                <a:tc gridSpan="4">
                  <a:txBody>
                    <a:bodyPr/>
                    <a:lstStyle/>
                    <a:p>
                      <a:pPr marL="0" marR="0" algn="l">
                        <a:spcBef>
                          <a:spcPts val="0"/>
                        </a:spcBef>
                        <a:spcAft>
                          <a:spcPts val="0"/>
                        </a:spcAft>
                      </a:pPr>
                      <a:r>
                        <a:rPr lang="en-US" sz="2000" dirty="0" smtClean="0">
                          <a:effectLst/>
                          <a:latin typeface="+mn-lt"/>
                          <a:cs typeface="Times New Roman" pitchFamily="18" charset="0"/>
                        </a:rPr>
                        <a:t>Cox Models for Incident CHF</a:t>
                      </a:r>
                      <a:endParaRPr lang="en-US" sz="2000" dirty="0">
                        <a:effectLst/>
                        <a:latin typeface="+mn-lt"/>
                        <a:ea typeface="Times New Roman"/>
                        <a:cs typeface="Times New Roman" pitchFamily="18" charset="0"/>
                      </a:endParaRPr>
                    </a:p>
                  </a:txBody>
                  <a:tcPr marL="66647" marR="66647" marT="0" marB="0">
                    <a:lnB w="12700" cap="flat" cmpd="sng" algn="ctr">
                      <a:solidFill>
                        <a:schemeClr val="tx2"/>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582698">
                <a:tc>
                  <a:txBody>
                    <a:bodyPr/>
                    <a:lstStyle/>
                    <a:p>
                      <a:pPr marL="0" marR="0" algn="ctr">
                        <a:spcBef>
                          <a:spcPts val="0"/>
                        </a:spcBef>
                        <a:spcAft>
                          <a:spcPts val="0"/>
                        </a:spcAft>
                      </a:pPr>
                      <a:r>
                        <a:rPr lang="en-US" sz="1800" dirty="0" smtClean="0">
                          <a:effectLst/>
                          <a:latin typeface="+mn-lt"/>
                          <a:cs typeface="Times New Roman" pitchFamily="18" charset="0"/>
                        </a:rPr>
                        <a:t>Model*</a:t>
                      </a:r>
                      <a:endParaRPr lang="en-US" sz="1800" dirty="0">
                        <a:effectLst/>
                        <a:latin typeface="+mn-lt"/>
                        <a:ea typeface="Times New Roman"/>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mn-lt"/>
                          <a:cs typeface="Times New Roman" pitchFamily="18" charset="0"/>
                        </a:rPr>
                        <a:t>HR (95% CI)</a:t>
                      </a:r>
                      <a:endParaRPr lang="en-US" sz="1800" dirty="0">
                        <a:effectLst/>
                        <a:latin typeface="+mn-lt"/>
                        <a:ea typeface="Times New Roman"/>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mn-lt"/>
                          <a:cs typeface="Times New Roman" pitchFamily="18" charset="0"/>
                        </a:rPr>
                        <a:t>Test Statistic (Z)</a:t>
                      </a:r>
                      <a:endParaRPr lang="en-US" sz="1800" dirty="0">
                        <a:effectLst/>
                        <a:latin typeface="+mn-lt"/>
                        <a:ea typeface="Times New Roman"/>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mn-lt"/>
                          <a:cs typeface="Times New Roman" pitchFamily="18" charset="0"/>
                        </a:rPr>
                        <a:t>p-value</a:t>
                      </a:r>
                      <a:endParaRPr lang="en-US" sz="1800" dirty="0">
                        <a:effectLst/>
                        <a:latin typeface="+mn-lt"/>
                        <a:ea typeface="Times New Roman"/>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11890">
                <a:tc grid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mn-lt"/>
                          <a:cs typeface="Times New Roman" pitchFamily="18" charset="0"/>
                        </a:rPr>
                        <a:t>From</a:t>
                      </a:r>
                      <a:r>
                        <a:rPr lang="en-US" sz="1800" baseline="0" dirty="0" smtClean="0">
                          <a:effectLst/>
                          <a:latin typeface="+mn-lt"/>
                          <a:cs typeface="Times New Roman" pitchFamily="18" charset="0"/>
                        </a:rPr>
                        <a:t> current data (112 events, median 7.6 years of follow-up )</a:t>
                      </a:r>
                      <a:endParaRPr lang="en-US" sz="1800" dirty="0" smtClean="0">
                        <a:effectLst/>
                        <a:latin typeface="+mn-lt"/>
                        <a:ea typeface="Times New Roman"/>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hMerge="1">
                  <a:txBody>
                    <a:bodyPr/>
                    <a:lstStyle/>
                    <a:p>
                      <a:endParaRPr lang="en-US"/>
                    </a:p>
                  </a:txBody>
                  <a:tcPr/>
                </a:tc>
                <a:tc hMerge="1">
                  <a:txBody>
                    <a:bodyPr/>
                    <a:lstStyle/>
                    <a:p>
                      <a:pPr marL="0" marR="0" algn="ctr" defTabSz="914400" rtl="0" eaLnBrk="1" latinLnBrk="0" hangingPunct="1">
                        <a:spcBef>
                          <a:spcPts val="0"/>
                        </a:spcBef>
                        <a:spcAft>
                          <a:spcPts val="0"/>
                        </a:spcAft>
                      </a:pPr>
                      <a:endParaRPr lang="en-US" sz="180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hMerge="1">
                  <a:txBody>
                    <a:bodyPr/>
                    <a:lstStyle/>
                    <a:p>
                      <a:pPr marL="0" marR="0" algn="ctr" defTabSz="914400" rtl="0" eaLnBrk="1" latinLnBrk="0" hangingPunct="1">
                        <a:spcBef>
                          <a:spcPts val="0"/>
                        </a:spcBef>
                        <a:spcAft>
                          <a:spcPts val="0"/>
                        </a:spcAft>
                      </a:pPr>
                      <a:endParaRPr lang="en-US" sz="180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47205">
                <a:tc>
                  <a:txBody>
                    <a:bodyPr/>
                    <a:lstStyle/>
                    <a:p>
                      <a:pPr marL="0" marR="0" algn="ctr" defTabSz="914400" rtl="0" eaLnBrk="1" latinLnBrk="0" hangingPunct="1">
                        <a:spcBef>
                          <a:spcPts val="0"/>
                        </a:spcBef>
                        <a:spcAft>
                          <a:spcPts val="0"/>
                        </a:spcAft>
                      </a:pPr>
                      <a:r>
                        <a:rPr lang="en-US" sz="1800" dirty="0" smtClean="0">
                          <a:effectLst/>
                          <a:latin typeface="+mn-lt"/>
                          <a:cs typeface="Times New Roman" pitchFamily="18" charset="0"/>
                        </a:rPr>
                        <a:t>LVM % predicted</a:t>
                      </a:r>
                      <a:r>
                        <a:rPr lang="en-US" sz="1800" baseline="0" dirty="0" smtClean="0">
                          <a:effectLst/>
                          <a:latin typeface="+mn-lt"/>
                          <a:cs typeface="Times New Roman" pitchFamily="18" charset="0"/>
                        </a:rPr>
                        <a:t> in intervals</a:t>
                      </a:r>
                      <a:endParaRPr lang="en-US" sz="1800" b="1" kern="1200" dirty="0">
                        <a:solidFill>
                          <a:schemeClr val="tx1"/>
                        </a:solidFill>
                        <a:effectLst/>
                        <a:latin typeface="+mn-lt"/>
                        <a:ea typeface="+mn-ea"/>
                        <a:cs typeface="Times New Roman" pitchFamily="18" charset="0"/>
                      </a:endParaRPr>
                    </a:p>
                  </a:txBody>
                  <a:tcPr marL="66647" marR="66647"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endParaRPr lang="en-US" dirty="0"/>
                    </a:p>
                  </a:txBody>
                  <a:tcPr marL="66647" marR="66647"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endParaRPr lang="en-US" sz="1800" dirty="0">
                        <a:effectLst/>
                        <a:latin typeface="+mn-lt"/>
                        <a:ea typeface="Times New Roman"/>
                        <a:cs typeface="Times New Roman" pitchFamily="18" charset="0"/>
                      </a:endParaRPr>
                    </a:p>
                  </a:txBody>
                  <a:tcPr marL="66647" marR="66647"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mn-lt"/>
                          <a:cs typeface="Times New Roman" pitchFamily="18" charset="0"/>
                        </a:rPr>
                        <a:t> </a:t>
                      </a:r>
                      <a:endParaRPr lang="en-US" sz="1800" dirty="0">
                        <a:effectLst/>
                        <a:latin typeface="+mn-lt"/>
                        <a:ea typeface="Times New Roman"/>
                        <a:cs typeface="Times New Roman" pitchFamily="18" charset="0"/>
                      </a:endParaRPr>
                    </a:p>
                  </a:txBody>
                  <a:tcPr marL="66647" marR="66647"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194233">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&lt;100% (32 events)</a:t>
                      </a:r>
                      <a:endParaRPr lang="en-US" sz="1800" b="1"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1.00 (Ref.)</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en-US" sz="1800" b="1"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194233">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100-125% (36 events)</a:t>
                      </a:r>
                      <a:endParaRPr lang="en-US" sz="1800" b="1"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1.5 (0.7,2.1)</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1.58</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0.12</a:t>
                      </a:r>
                      <a:endParaRPr lang="en-US" sz="1800" b="1"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194233">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125-150% (28</a:t>
                      </a:r>
                      <a:r>
                        <a:rPr lang="en-US" sz="1800" b="1" kern="1200" baseline="0" dirty="0" smtClean="0">
                          <a:solidFill>
                            <a:schemeClr val="tx1"/>
                          </a:solidFill>
                          <a:effectLst/>
                          <a:latin typeface="+mn-lt"/>
                          <a:ea typeface="+mn-ea"/>
                          <a:cs typeface="Times New Roman" pitchFamily="18" charset="0"/>
                        </a:rPr>
                        <a:t> events)</a:t>
                      </a:r>
                      <a:endParaRPr lang="en-US" sz="1800" b="1" kern="1200" dirty="0">
                        <a:solidFill>
                          <a:schemeClr val="tx1"/>
                        </a:solidFill>
                        <a:effectLst/>
                        <a:latin typeface="+mn-lt"/>
                        <a:ea typeface="+mn-ea"/>
                        <a:cs typeface="Times New Roman" pitchFamily="18" charset="0"/>
                      </a:endParaRPr>
                    </a:p>
                  </a:txBody>
                  <a:tcPr marL="66647" marR="66647"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6.0 (3.6,</a:t>
                      </a:r>
                      <a:r>
                        <a:rPr lang="en-US" sz="1800" b="0" kern="1200" baseline="0" dirty="0" smtClean="0">
                          <a:solidFill>
                            <a:schemeClr val="tx1"/>
                          </a:solidFill>
                          <a:effectLst/>
                          <a:latin typeface="+mn-lt"/>
                          <a:ea typeface="+mn-ea"/>
                          <a:cs typeface="Times New Roman" pitchFamily="18" charset="0"/>
                        </a:rPr>
                        <a:t> 9.9</a:t>
                      </a:r>
                      <a:r>
                        <a:rPr lang="en-US" sz="1800" b="0" kern="1200" dirty="0" smtClean="0">
                          <a:solidFill>
                            <a:schemeClr val="tx1"/>
                          </a:solidFill>
                          <a:effectLst/>
                          <a:latin typeface="+mn-lt"/>
                          <a:ea typeface="+mn-ea"/>
                          <a:cs typeface="Times New Roman" pitchFamily="18" charset="0"/>
                        </a:rPr>
                        <a:t>)</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6.90</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effectLst/>
                          <a:latin typeface="+mn-lt"/>
                          <a:ea typeface="+mn-ea"/>
                          <a:cs typeface="Times New Roman" pitchFamily="18" charset="0"/>
                        </a:rPr>
                        <a:t>&lt;0.0001</a:t>
                      </a: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r>
              <a:tr h="194233">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150-175% (7 events)</a:t>
                      </a:r>
                      <a:endParaRPr lang="en-US" sz="1800" b="1"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11.0</a:t>
                      </a:r>
                      <a:r>
                        <a:rPr lang="en-US" sz="1800" b="0" kern="1200" baseline="0" dirty="0" smtClean="0">
                          <a:solidFill>
                            <a:schemeClr val="tx1"/>
                          </a:solidFill>
                          <a:effectLst/>
                          <a:latin typeface="+mn-lt"/>
                          <a:ea typeface="+mn-ea"/>
                          <a:cs typeface="Times New Roman" pitchFamily="18" charset="0"/>
                        </a:rPr>
                        <a:t> </a:t>
                      </a:r>
                      <a:r>
                        <a:rPr lang="en-US" sz="1800" b="0" kern="1200" dirty="0" smtClean="0">
                          <a:solidFill>
                            <a:schemeClr val="tx1"/>
                          </a:solidFill>
                          <a:effectLst/>
                          <a:latin typeface="+mn-lt"/>
                          <a:ea typeface="+mn-ea"/>
                          <a:cs typeface="Times New Roman" pitchFamily="18" charset="0"/>
                        </a:rPr>
                        <a:t> (4.8,24.9)</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5.74</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effectLst/>
                          <a:latin typeface="+mn-lt"/>
                          <a:ea typeface="+mn-ea"/>
                          <a:cs typeface="Times New Roman" pitchFamily="18" charset="0"/>
                        </a:rPr>
                        <a:t>&lt;0.0001</a:t>
                      </a: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194233">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≥175% (9 events)</a:t>
                      </a:r>
                      <a:endParaRPr lang="en-US" sz="1800" b="1"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65.0 (30.1,136.2)</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11.05</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&lt;0.0001</a:t>
                      </a:r>
                      <a:endParaRPr lang="en-US" sz="1800" b="1"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9854492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Another Framingham Example – Circ. 2011</a:t>
            </a:r>
            <a:endParaRPr lang="en-US" dirty="0"/>
          </a:p>
        </p:txBody>
      </p:sp>
      <p:sp>
        <p:nvSpPr>
          <p:cNvPr id="3" name="Content Placeholder 2"/>
          <p:cNvSpPr>
            <a:spLocks noGrp="1"/>
          </p:cNvSpPr>
          <p:nvPr>
            <p:ph idx="1"/>
          </p:nvPr>
        </p:nvSpPr>
        <p:spPr/>
        <p:txBody>
          <a:bodyPr>
            <a:normAutofit fontScale="92500" lnSpcReduction="10000"/>
          </a:bodyPr>
          <a:lstStyle/>
          <a:p>
            <a:r>
              <a:rPr lang="en-US" dirty="0"/>
              <a:t>Cardiac Dysfunction and Noncardiac Dysfunction as Precursors of Heart Failure With Reduced and Preserved Ejection Fraction in the Community - Circulation 2011, 124:24-30:</a:t>
            </a:r>
          </a:p>
          <a:p>
            <a:r>
              <a:rPr lang="en-US" dirty="0" smtClean="0"/>
              <a:t>From statistical section: </a:t>
            </a:r>
          </a:p>
          <a:p>
            <a:r>
              <a:rPr lang="en-US" dirty="0" smtClean="0"/>
              <a:t>“For </a:t>
            </a:r>
            <a:r>
              <a:rPr lang="en-US" dirty="0"/>
              <a:t>each noncardiac function variable (including those found to be not significant), we initially examined generalized additive models with penalized splines to assess the potential nonlinearity of the association.  None of the associations was found to be nonlinear. Therefore, we proceeded to model linear associations in Cox models. In the absence of any nonlinearity of the associations, we also used a priori cut points based on the lower 25th or upper 75th percentile of each continuous variable to create binary variables defining organ dysfunction for incorporation into a risk score</a:t>
            </a:r>
            <a:r>
              <a:rPr lang="en-US" dirty="0" smtClean="0"/>
              <a:t>.” </a:t>
            </a:r>
            <a:endParaRPr lang="en-US" dirty="0"/>
          </a:p>
          <a:p>
            <a:endParaRPr lang="en-US" dirty="0"/>
          </a:p>
        </p:txBody>
      </p:sp>
    </p:spTree>
    <p:extLst>
      <p:ext uri="{BB962C8B-B14F-4D97-AF65-F5344CB8AC3E}">
        <p14:creationId xmlns:p14="http://schemas.microsoft.com/office/powerpoint/2010/main" xmlns="" val="11476206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Another Framingham Example – Circ. 2011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255850209"/>
              </p:ext>
            </p:extLst>
          </p:nvPr>
        </p:nvGraphicFramePr>
        <p:xfrm>
          <a:off x="254042" y="2667000"/>
          <a:ext cx="8585157" cy="2243328"/>
        </p:xfrm>
        <a:graphic>
          <a:graphicData uri="http://schemas.openxmlformats.org/drawingml/2006/table">
            <a:tbl>
              <a:tblPr>
                <a:tableStyleId>{5C22544A-7EE6-4342-B048-85BDC9FD1C3A}</a:tableStyleId>
              </a:tblPr>
              <a:tblGrid>
                <a:gridCol w="1724671"/>
                <a:gridCol w="1949217"/>
                <a:gridCol w="796470"/>
                <a:gridCol w="1067834"/>
                <a:gridCol w="2056366"/>
                <a:gridCol w="990599"/>
              </a:tblGrid>
              <a:tr h="234530">
                <a:tc>
                  <a:txBody>
                    <a:bodyPr/>
                    <a:lstStyle/>
                    <a:p>
                      <a:pPr marL="0" marR="0">
                        <a:lnSpc>
                          <a:spcPct val="115000"/>
                        </a:lnSpc>
                        <a:spcBef>
                          <a:spcPts val="0"/>
                        </a:spcBef>
                        <a:spcAft>
                          <a:spcPts val="0"/>
                        </a:spcAft>
                      </a:pPr>
                      <a:r>
                        <a:rPr lang="en-US" sz="1600" dirty="0">
                          <a:effectLst/>
                        </a:rPr>
                        <a:t> </a:t>
                      </a:r>
                      <a:endParaRPr lang="en-US" sz="1600" dirty="0">
                        <a:effectLst/>
                        <a:latin typeface="Calibri"/>
                        <a:ea typeface="Calibri"/>
                        <a:cs typeface="Times New Roman"/>
                      </a:endParaRPr>
                    </a:p>
                  </a:txBody>
                  <a:tcPr marL="0" marR="0" marT="0" marB="0"/>
                </a:tc>
                <a:tc>
                  <a:txBody>
                    <a:bodyPr/>
                    <a:lstStyle/>
                    <a:p>
                      <a:pPr marL="413385" marR="0">
                        <a:lnSpc>
                          <a:spcPct val="115000"/>
                        </a:lnSpc>
                        <a:spcBef>
                          <a:spcPts val="250"/>
                        </a:spcBef>
                        <a:spcAft>
                          <a:spcPts val="0"/>
                        </a:spcAft>
                      </a:pPr>
                      <a:r>
                        <a:rPr lang="en-US" sz="1600">
                          <a:effectLst/>
                        </a:rPr>
                        <a:t>Hazard</a:t>
                      </a:r>
                      <a:r>
                        <a:rPr lang="en-US" sz="1600" spc="65">
                          <a:effectLst/>
                        </a:rPr>
                        <a:t> </a:t>
                      </a:r>
                      <a:r>
                        <a:rPr lang="en-US" sz="1600">
                          <a:effectLst/>
                        </a:rPr>
                        <a:t>Ratio</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 </a:t>
                      </a:r>
                      <a:endParaRPr lang="en-US" sz="1600">
                        <a:effectLst/>
                        <a:latin typeface="Calibri"/>
                        <a:ea typeface="Calibri"/>
                        <a:cs typeface="Times New Roman"/>
                      </a:endParaRPr>
                    </a:p>
                  </a:txBody>
                  <a:tcPr marL="0" marR="0" marT="0" marB="0"/>
                </a:tc>
                <a:tc>
                  <a:txBody>
                    <a:bodyPr/>
                    <a:lstStyle/>
                    <a:p>
                      <a:pPr marL="219075" marR="0">
                        <a:lnSpc>
                          <a:spcPct val="115000"/>
                        </a:lnSpc>
                        <a:spcBef>
                          <a:spcPts val="250"/>
                        </a:spcBef>
                        <a:spcAft>
                          <a:spcPts val="0"/>
                        </a:spcAft>
                      </a:pPr>
                      <a:r>
                        <a:rPr lang="en-US" sz="1600">
                          <a:effectLst/>
                        </a:rPr>
                        <a:t>Cutoff</a:t>
                      </a:r>
                      <a:endParaRPr lang="en-US" sz="1600">
                        <a:effectLst/>
                        <a:latin typeface="Calibri"/>
                        <a:ea typeface="Calibri"/>
                        <a:cs typeface="Times New Roman"/>
                      </a:endParaRPr>
                    </a:p>
                  </a:txBody>
                  <a:tcPr marL="0" marR="0" marT="0" marB="0"/>
                </a:tc>
                <a:tc>
                  <a:txBody>
                    <a:bodyPr/>
                    <a:lstStyle/>
                    <a:p>
                      <a:pPr marL="0" marR="0">
                        <a:lnSpc>
                          <a:spcPct val="115000"/>
                        </a:lnSpc>
                        <a:spcBef>
                          <a:spcPts val="0"/>
                        </a:spcBef>
                        <a:spcAft>
                          <a:spcPts val="0"/>
                        </a:spcAft>
                      </a:pPr>
                      <a:r>
                        <a:rPr lang="en-US" sz="1600">
                          <a:effectLst/>
                        </a:rPr>
                        <a:t> </a:t>
                      </a:r>
                      <a:endParaRPr lang="en-US" sz="1600">
                        <a:effectLst/>
                        <a:latin typeface="Calibri"/>
                        <a:ea typeface="Calibri"/>
                        <a:cs typeface="Times New Roman"/>
                      </a:endParaRPr>
                    </a:p>
                  </a:txBody>
                  <a:tcPr marL="0" marR="0" marT="0" marB="0"/>
                </a:tc>
                <a:tc>
                  <a:txBody>
                    <a:bodyPr/>
                    <a:lstStyle/>
                    <a:p>
                      <a:pPr marL="194945" marR="0">
                        <a:lnSpc>
                          <a:spcPct val="115000"/>
                        </a:lnSpc>
                        <a:spcBef>
                          <a:spcPts val="250"/>
                        </a:spcBef>
                        <a:spcAft>
                          <a:spcPts val="0"/>
                        </a:spcAft>
                      </a:pPr>
                      <a:r>
                        <a:rPr lang="en-US" sz="1600">
                          <a:effectLst/>
                        </a:rPr>
                        <a:t>Points</a:t>
                      </a:r>
                      <a:endParaRPr lang="en-US" sz="1600">
                        <a:effectLst/>
                        <a:latin typeface="Calibri"/>
                        <a:ea typeface="Calibri"/>
                        <a:cs typeface="Times New Roman"/>
                      </a:endParaRPr>
                    </a:p>
                  </a:txBody>
                  <a:tcPr marL="0" marR="0" marT="0" marB="0"/>
                </a:tc>
              </a:tr>
              <a:tr h="323453">
                <a:tc>
                  <a:txBody>
                    <a:bodyPr/>
                    <a:lstStyle/>
                    <a:p>
                      <a:pPr marL="25400" marR="0">
                        <a:lnSpc>
                          <a:spcPct val="115000"/>
                        </a:lnSpc>
                        <a:spcBef>
                          <a:spcPts val="0"/>
                        </a:spcBef>
                        <a:spcAft>
                          <a:spcPts val="0"/>
                        </a:spcAft>
                      </a:pPr>
                      <a:r>
                        <a:rPr lang="en-US" sz="1600" dirty="0">
                          <a:effectLst/>
                        </a:rPr>
                        <a:t>Characteristic</a:t>
                      </a:r>
                      <a:endParaRPr lang="en-US" sz="1600" dirty="0">
                        <a:effectLst/>
                        <a:latin typeface="Calibri"/>
                        <a:ea typeface="Calibri"/>
                        <a:cs typeface="Times New Roman"/>
                      </a:endParaRPr>
                    </a:p>
                  </a:txBody>
                  <a:tcPr marL="0" marR="0" marT="0" marB="0"/>
                </a:tc>
                <a:tc>
                  <a:txBody>
                    <a:bodyPr/>
                    <a:lstStyle/>
                    <a:p>
                      <a:pPr marL="144145" marR="0">
                        <a:lnSpc>
                          <a:spcPct val="115000"/>
                        </a:lnSpc>
                        <a:spcBef>
                          <a:spcPts val="0"/>
                        </a:spcBef>
                        <a:spcAft>
                          <a:spcPts val="0"/>
                        </a:spcAft>
                      </a:pPr>
                      <a:r>
                        <a:rPr lang="en-US" sz="1600" dirty="0">
                          <a:effectLst/>
                        </a:rPr>
                        <a:t>(95%</a:t>
                      </a:r>
                      <a:r>
                        <a:rPr lang="en-US" sz="1600" spc="105" dirty="0">
                          <a:effectLst/>
                        </a:rPr>
                        <a:t> </a:t>
                      </a:r>
                      <a:r>
                        <a:rPr lang="en-US" sz="1600" dirty="0">
                          <a:effectLst/>
                        </a:rPr>
                        <a:t>Confidence</a:t>
                      </a:r>
                      <a:r>
                        <a:rPr lang="en-US" sz="1600" spc="45" dirty="0">
                          <a:effectLst/>
                        </a:rPr>
                        <a:t> </a:t>
                      </a:r>
                      <a:r>
                        <a:rPr lang="en-US" sz="1600" dirty="0">
                          <a:effectLst/>
                        </a:rPr>
                        <a:t>Interval)*</a:t>
                      </a:r>
                      <a:endParaRPr lang="en-US" sz="1600" dirty="0">
                        <a:effectLst/>
                        <a:latin typeface="Calibri"/>
                        <a:ea typeface="Calibri"/>
                        <a:cs typeface="Times New Roman"/>
                      </a:endParaRPr>
                    </a:p>
                  </a:txBody>
                  <a:tcPr marL="0" marR="0" marT="0" marB="0"/>
                </a:tc>
                <a:tc>
                  <a:txBody>
                    <a:bodyPr/>
                    <a:lstStyle/>
                    <a:p>
                      <a:pPr marL="233680" marR="221615" algn="ctr">
                        <a:lnSpc>
                          <a:spcPct val="115000"/>
                        </a:lnSpc>
                        <a:spcBef>
                          <a:spcPts val="0"/>
                        </a:spcBef>
                        <a:spcAft>
                          <a:spcPts val="0"/>
                        </a:spcAft>
                      </a:pPr>
                      <a:r>
                        <a:rPr lang="en-US" sz="1600">
                          <a:effectLst/>
                        </a:rPr>
                        <a:t>P*</a:t>
                      </a:r>
                      <a:endParaRPr lang="en-US" sz="1600">
                        <a:effectLst/>
                        <a:latin typeface="Calibri"/>
                        <a:ea typeface="Calibri"/>
                        <a:cs typeface="Times New Roman"/>
                      </a:endParaRPr>
                    </a:p>
                  </a:txBody>
                  <a:tcPr marL="0" marR="0" marT="0" marB="0"/>
                </a:tc>
                <a:tc>
                  <a:txBody>
                    <a:bodyPr/>
                    <a:lstStyle/>
                    <a:p>
                      <a:pPr marL="144780" marR="0">
                        <a:lnSpc>
                          <a:spcPct val="115000"/>
                        </a:lnSpc>
                        <a:spcBef>
                          <a:spcPts val="0"/>
                        </a:spcBef>
                        <a:spcAft>
                          <a:spcPts val="0"/>
                        </a:spcAft>
                      </a:pPr>
                      <a:r>
                        <a:rPr lang="en-US" sz="1600">
                          <a:effectLst/>
                        </a:rPr>
                        <a:t>Percentile</a:t>
                      </a:r>
                      <a:endParaRPr lang="en-US" sz="1600">
                        <a:effectLst/>
                        <a:latin typeface="Calibri"/>
                        <a:ea typeface="Calibri"/>
                        <a:cs typeface="Times New Roman"/>
                      </a:endParaRPr>
                    </a:p>
                  </a:txBody>
                  <a:tcPr marL="0" marR="0" marT="0" marB="0"/>
                </a:tc>
                <a:tc>
                  <a:txBody>
                    <a:bodyPr/>
                    <a:lstStyle/>
                    <a:p>
                      <a:pPr marL="479425" marR="466725" algn="ctr">
                        <a:lnSpc>
                          <a:spcPct val="115000"/>
                        </a:lnSpc>
                        <a:spcBef>
                          <a:spcPts val="0"/>
                        </a:spcBef>
                        <a:spcAft>
                          <a:spcPts val="0"/>
                        </a:spcAft>
                      </a:pPr>
                      <a:r>
                        <a:rPr lang="en-US" sz="1600">
                          <a:effectLst/>
                        </a:rPr>
                        <a:t>Cutoff </a:t>
                      </a:r>
                      <a:r>
                        <a:rPr lang="en-US" sz="1600" spc="5">
                          <a:effectLst/>
                        </a:rPr>
                        <a:t> </a:t>
                      </a:r>
                      <a:r>
                        <a:rPr lang="en-US" sz="1600">
                          <a:effectLst/>
                        </a:rPr>
                        <a:t>Value</a:t>
                      </a:r>
                      <a:endParaRPr lang="en-US" sz="1600">
                        <a:effectLst/>
                        <a:latin typeface="Calibri"/>
                        <a:ea typeface="Calibri"/>
                        <a:cs typeface="Times New Roman"/>
                      </a:endParaRPr>
                    </a:p>
                  </a:txBody>
                  <a:tcPr marL="0" marR="0" marT="0" marB="0"/>
                </a:tc>
                <a:tc>
                  <a:txBody>
                    <a:bodyPr/>
                    <a:lstStyle/>
                    <a:p>
                      <a:pPr marL="144145" marR="0">
                        <a:lnSpc>
                          <a:spcPct val="115000"/>
                        </a:lnSpc>
                        <a:spcBef>
                          <a:spcPts val="0"/>
                        </a:spcBef>
                        <a:spcAft>
                          <a:spcPts val="0"/>
                        </a:spcAft>
                      </a:pPr>
                      <a:r>
                        <a:rPr lang="en-US" sz="1600">
                          <a:effectLst/>
                        </a:rPr>
                        <a:t>Awarded</a:t>
                      </a:r>
                      <a:endParaRPr lang="en-US" sz="1600">
                        <a:effectLst/>
                        <a:latin typeface="Calibri"/>
                        <a:ea typeface="Calibri"/>
                        <a:cs typeface="Times New Roman"/>
                      </a:endParaRPr>
                    </a:p>
                  </a:txBody>
                  <a:tcPr marL="0" marR="0" marT="0" marB="0"/>
                </a:tc>
              </a:tr>
              <a:tr h="210388">
                <a:tc>
                  <a:txBody>
                    <a:bodyPr/>
                    <a:lstStyle/>
                    <a:p>
                      <a:pPr marL="25400" marR="0">
                        <a:lnSpc>
                          <a:spcPct val="115000"/>
                        </a:lnSpc>
                        <a:spcBef>
                          <a:spcPts val="225"/>
                        </a:spcBef>
                        <a:spcAft>
                          <a:spcPts val="0"/>
                        </a:spcAft>
                      </a:pPr>
                      <a:r>
                        <a:rPr lang="en-US" sz="1600">
                          <a:effectLst/>
                        </a:rPr>
                        <a:t>Serum</a:t>
                      </a:r>
                      <a:r>
                        <a:rPr lang="en-US" sz="1600" spc="85">
                          <a:effectLst/>
                        </a:rPr>
                        <a:t> </a:t>
                      </a:r>
                      <a:r>
                        <a:rPr lang="en-US" sz="1600">
                          <a:effectLst/>
                        </a:rPr>
                        <a:t>creatinine</a:t>
                      </a:r>
                      <a:endParaRPr lang="en-US" sz="1600">
                        <a:effectLst/>
                        <a:latin typeface="Calibri"/>
                        <a:ea typeface="Calibri"/>
                        <a:cs typeface="Times New Roman"/>
                      </a:endParaRPr>
                    </a:p>
                  </a:txBody>
                  <a:tcPr marL="0" marR="0" marT="0" marB="0"/>
                </a:tc>
                <a:tc>
                  <a:txBody>
                    <a:bodyPr/>
                    <a:lstStyle/>
                    <a:p>
                      <a:pPr marL="337820" marR="0">
                        <a:lnSpc>
                          <a:spcPct val="115000"/>
                        </a:lnSpc>
                        <a:spcBef>
                          <a:spcPts val="225"/>
                        </a:spcBef>
                        <a:spcAft>
                          <a:spcPts val="0"/>
                        </a:spcAft>
                      </a:pPr>
                      <a:r>
                        <a:rPr lang="en-US" sz="1600" dirty="0">
                          <a:effectLst/>
                        </a:rPr>
                        <a:t>1.21 (1.01–1.45)</a:t>
                      </a:r>
                      <a:endParaRPr lang="en-US" sz="1600" dirty="0">
                        <a:effectLst/>
                        <a:latin typeface="Calibri"/>
                        <a:ea typeface="Calibri"/>
                        <a:cs typeface="Times New Roman"/>
                      </a:endParaRPr>
                    </a:p>
                  </a:txBody>
                  <a:tcPr marL="0" marR="0" marT="0" marB="0"/>
                </a:tc>
                <a:tc>
                  <a:txBody>
                    <a:bodyPr/>
                    <a:lstStyle/>
                    <a:p>
                      <a:pPr marL="229235" marR="0">
                        <a:lnSpc>
                          <a:spcPct val="115000"/>
                        </a:lnSpc>
                        <a:spcBef>
                          <a:spcPts val="225"/>
                        </a:spcBef>
                        <a:spcAft>
                          <a:spcPts val="0"/>
                        </a:spcAft>
                      </a:pPr>
                      <a:r>
                        <a:rPr lang="en-US" sz="1600" dirty="0">
                          <a:effectLst/>
                        </a:rPr>
                        <a:t>0.036</a:t>
                      </a:r>
                      <a:endParaRPr lang="en-US" sz="1600" dirty="0">
                        <a:effectLst/>
                        <a:latin typeface="Calibri"/>
                        <a:ea typeface="Calibri"/>
                        <a:cs typeface="Times New Roman"/>
                      </a:endParaRPr>
                    </a:p>
                  </a:txBody>
                  <a:tcPr marL="0" marR="0" marT="0" marB="0"/>
                </a:tc>
                <a:tc>
                  <a:txBody>
                    <a:bodyPr/>
                    <a:lstStyle/>
                    <a:p>
                      <a:pPr marL="203200" marR="0">
                        <a:lnSpc>
                          <a:spcPct val="115000"/>
                        </a:lnSpc>
                        <a:spcBef>
                          <a:spcPts val="225"/>
                        </a:spcBef>
                        <a:spcAft>
                          <a:spcPts val="0"/>
                        </a:spcAft>
                      </a:pPr>
                      <a:r>
                        <a:rPr lang="en-US" sz="1600" dirty="0">
                          <a:effectLst/>
                        </a:rPr>
                        <a:t>&gt;75th</a:t>
                      </a:r>
                      <a:endParaRPr lang="en-US" sz="1600" dirty="0">
                        <a:effectLst/>
                        <a:latin typeface="Calibri"/>
                        <a:ea typeface="Calibri"/>
                        <a:cs typeface="Times New Roman"/>
                      </a:endParaRPr>
                    </a:p>
                  </a:txBody>
                  <a:tcPr marL="0" marR="0" marT="0" marB="0"/>
                </a:tc>
                <a:tc>
                  <a:txBody>
                    <a:bodyPr/>
                    <a:lstStyle/>
                    <a:p>
                      <a:pPr marL="144780" marR="0">
                        <a:lnSpc>
                          <a:spcPct val="115000"/>
                        </a:lnSpc>
                        <a:spcBef>
                          <a:spcPts val="225"/>
                        </a:spcBef>
                        <a:spcAft>
                          <a:spcPts val="0"/>
                        </a:spcAft>
                      </a:pPr>
                      <a:r>
                        <a:rPr lang="en-US" sz="1600" dirty="0">
                          <a:effectLst/>
                        </a:rPr>
                        <a:t>&gt;1.05</a:t>
                      </a:r>
                      <a:r>
                        <a:rPr lang="en-US" sz="1600" spc="45" dirty="0">
                          <a:effectLst/>
                        </a:rPr>
                        <a:t> </a:t>
                      </a:r>
                      <a:r>
                        <a:rPr lang="en-US" sz="1600" dirty="0">
                          <a:effectLst/>
                        </a:rPr>
                        <a:t>mg/</a:t>
                      </a:r>
                      <a:r>
                        <a:rPr lang="en-US" sz="1600" dirty="0" err="1">
                          <a:effectLst/>
                        </a:rPr>
                        <a:t>dL</a:t>
                      </a:r>
                      <a:r>
                        <a:rPr lang="en-US" sz="1600" spc="5" dirty="0">
                          <a:effectLst/>
                        </a:rPr>
                        <a:t> </a:t>
                      </a:r>
                      <a:r>
                        <a:rPr lang="en-US" sz="1600" dirty="0">
                          <a:effectLst/>
                        </a:rPr>
                        <a:t>(&gt;92.8</a:t>
                      </a:r>
                      <a:r>
                        <a:rPr lang="en-US" sz="1600" spc="45" dirty="0">
                          <a:effectLst/>
                        </a:rPr>
                        <a:t> </a:t>
                      </a:r>
                      <a:r>
                        <a:rPr lang="en-US" sz="1600" dirty="0" err="1" smtClean="0">
                          <a:effectLst/>
                        </a:rPr>
                        <a:t>mmol</a:t>
                      </a:r>
                      <a:r>
                        <a:rPr lang="en-US" sz="1600" dirty="0" smtClean="0">
                          <a:effectLst/>
                        </a:rPr>
                        <a:t>/L</a:t>
                      </a:r>
                      <a:r>
                        <a:rPr lang="en-US" sz="1600" dirty="0">
                          <a:effectLst/>
                        </a:rPr>
                        <a:t>)</a:t>
                      </a:r>
                      <a:endParaRPr lang="en-US" sz="1600" dirty="0">
                        <a:effectLst/>
                        <a:latin typeface="Calibri"/>
                        <a:ea typeface="Calibri"/>
                        <a:cs typeface="Times New Roman"/>
                      </a:endParaRPr>
                    </a:p>
                  </a:txBody>
                  <a:tcPr marL="0" marR="0" marT="0" marB="0"/>
                </a:tc>
                <a:tc>
                  <a:txBody>
                    <a:bodyPr/>
                    <a:lstStyle/>
                    <a:p>
                      <a:pPr marL="285750" marR="0">
                        <a:lnSpc>
                          <a:spcPct val="115000"/>
                        </a:lnSpc>
                        <a:spcBef>
                          <a:spcPts val="225"/>
                        </a:spcBef>
                        <a:spcAft>
                          <a:spcPts val="0"/>
                        </a:spcAft>
                      </a:pPr>
                      <a:r>
                        <a:rPr lang="en-US" sz="1600" dirty="0">
                          <a:effectLst/>
                        </a:rPr>
                        <a:t>1</a:t>
                      </a:r>
                      <a:endParaRPr lang="en-US" sz="1600" dirty="0">
                        <a:effectLst/>
                        <a:latin typeface="Calibri"/>
                        <a:ea typeface="Calibri"/>
                        <a:cs typeface="Times New Roman"/>
                      </a:endParaRPr>
                    </a:p>
                  </a:txBody>
                  <a:tcPr marL="0" marR="0" marT="0" marB="0"/>
                </a:tc>
              </a:tr>
              <a:tr h="203577">
                <a:tc>
                  <a:txBody>
                    <a:bodyPr/>
                    <a:lstStyle/>
                    <a:p>
                      <a:pPr marL="25400" marR="0">
                        <a:lnSpc>
                          <a:spcPct val="115000"/>
                        </a:lnSpc>
                        <a:spcBef>
                          <a:spcPts val="135"/>
                        </a:spcBef>
                        <a:spcAft>
                          <a:spcPts val="0"/>
                        </a:spcAft>
                      </a:pPr>
                      <a:r>
                        <a:rPr lang="en-US" sz="1600">
                          <a:effectLst/>
                        </a:rPr>
                        <a:t>FEV1:FVC</a:t>
                      </a:r>
                      <a:r>
                        <a:rPr lang="en-US" sz="1600" spc="45">
                          <a:effectLst/>
                        </a:rPr>
                        <a:t> </a:t>
                      </a:r>
                      <a:r>
                        <a:rPr lang="en-US" sz="1600">
                          <a:effectLst/>
                        </a:rPr>
                        <a:t>ratio</a:t>
                      </a:r>
                      <a:endParaRPr lang="en-US" sz="1600">
                        <a:effectLst/>
                        <a:latin typeface="Calibri"/>
                        <a:ea typeface="Calibri"/>
                        <a:cs typeface="Times New Roman"/>
                      </a:endParaRPr>
                    </a:p>
                  </a:txBody>
                  <a:tcPr marL="0" marR="0" marT="0" marB="0"/>
                </a:tc>
                <a:tc>
                  <a:txBody>
                    <a:bodyPr/>
                    <a:lstStyle/>
                    <a:p>
                      <a:pPr marL="337820" marR="0">
                        <a:lnSpc>
                          <a:spcPct val="115000"/>
                        </a:lnSpc>
                        <a:spcBef>
                          <a:spcPts val="135"/>
                        </a:spcBef>
                        <a:spcAft>
                          <a:spcPts val="0"/>
                        </a:spcAft>
                      </a:pPr>
                      <a:r>
                        <a:rPr lang="en-US" sz="1600" dirty="0">
                          <a:effectLst/>
                        </a:rPr>
                        <a:t>1.21 (1.02–1.43)</a:t>
                      </a:r>
                      <a:endParaRPr lang="en-US" sz="1600" dirty="0">
                        <a:effectLst/>
                        <a:latin typeface="Calibri"/>
                        <a:ea typeface="Calibri"/>
                        <a:cs typeface="Times New Roman"/>
                      </a:endParaRPr>
                    </a:p>
                  </a:txBody>
                  <a:tcPr marL="0" marR="0" marT="0" marB="0"/>
                </a:tc>
                <a:tc>
                  <a:txBody>
                    <a:bodyPr/>
                    <a:lstStyle/>
                    <a:p>
                      <a:pPr marL="229235" marR="0">
                        <a:lnSpc>
                          <a:spcPct val="115000"/>
                        </a:lnSpc>
                        <a:spcBef>
                          <a:spcPts val="135"/>
                        </a:spcBef>
                        <a:spcAft>
                          <a:spcPts val="0"/>
                        </a:spcAft>
                      </a:pPr>
                      <a:r>
                        <a:rPr lang="en-US" sz="1600" dirty="0">
                          <a:effectLst/>
                        </a:rPr>
                        <a:t>0.029</a:t>
                      </a:r>
                      <a:endParaRPr lang="en-US" sz="1600" dirty="0">
                        <a:effectLst/>
                        <a:latin typeface="Calibri"/>
                        <a:ea typeface="Calibri"/>
                        <a:cs typeface="Times New Roman"/>
                      </a:endParaRPr>
                    </a:p>
                  </a:txBody>
                  <a:tcPr marL="0" marR="0" marT="0" marB="0"/>
                </a:tc>
                <a:tc>
                  <a:txBody>
                    <a:bodyPr/>
                    <a:lstStyle/>
                    <a:p>
                      <a:pPr marL="203200" marR="0">
                        <a:lnSpc>
                          <a:spcPct val="115000"/>
                        </a:lnSpc>
                        <a:spcBef>
                          <a:spcPts val="135"/>
                        </a:spcBef>
                        <a:spcAft>
                          <a:spcPts val="0"/>
                        </a:spcAft>
                      </a:pPr>
                      <a:r>
                        <a:rPr lang="en-US" sz="1600">
                          <a:effectLst/>
                        </a:rPr>
                        <a:t>&lt;25th</a:t>
                      </a:r>
                      <a:endParaRPr lang="en-US" sz="1600">
                        <a:effectLst/>
                        <a:latin typeface="Calibri"/>
                        <a:ea typeface="Calibri"/>
                        <a:cs typeface="Times New Roman"/>
                      </a:endParaRPr>
                    </a:p>
                  </a:txBody>
                  <a:tcPr marL="0" marR="0" marT="0" marB="0"/>
                </a:tc>
                <a:tc>
                  <a:txBody>
                    <a:bodyPr/>
                    <a:lstStyle/>
                    <a:p>
                      <a:pPr marL="408305" marR="0">
                        <a:lnSpc>
                          <a:spcPct val="115000"/>
                        </a:lnSpc>
                        <a:spcBef>
                          <a:spcPts val="135"/>
                        </a:spcBef>
                        <a:spcAft>
                          <a:spcPts val="0"/>
                        </a:spcAft>
                      </a:pPr>
                      <a:r>
                        <a:rPr lang="en-US" sz="1600">
                          <a:effectLst/>
                        </a:rPr>
                        <a:t>&lt;91%</a:t>
                      </a:r>
                      <a:r>
                        <a:rPr lang="en-US" sz="1600" spc="45">
                          <a:effectLst/>
                        </a:rPr>
                        <a:t> </a:t>
                      </a:r>
                      <a:r>
                        <a:rPr lang="en-US" sz="1600">
                          <a:effectLst/>
                        </a:rPr>
                        <a:t>predicted</a:t>
                      </a:r>
                      <a:endParaRPr lang="en-US" sz="1600">
                        <a:effectLst/>
                        <a:latin typeface="Calibri"/>
                        <a:ea typeface="Calibri"/>
                        <a:cs typeface="Times New Roman"/>
                      </a:endParaRPr>
                    </a:p>
                  </a:txBody>
                  <a:tcPr marL="0" marR="0" marT="0" marB="0"/>
                </a:tc>
                <a:tc>
                  <a:txBody>
                    <a:bodyPr/>
                    <a:lstStyle/>
                    <a:p>
                      <a:pPr marL="285750" marR="0">
                        <a:lnSpc>
                          <a:spcPct val="115000"/>
                        </a:lnSpc>
                        <a:spcBef>
                          <a:spcPts val="135"/>
                        </a:spcBef>
                        <a:spcAft>
                          <a:spcPts val="0"/>
                        </a:spcAft>
                      </a:pPr>
                      <a:r>
                        <a:rPr lang="en-US" sz="1600">
                          <a:effectLst/>
                        </a:rPr>
                        <a:t>1</a:t>
                      </a:r>
                      <a:endParaRPr lang="en-US" sz="1600">
                        <a:effectLst/>
                        <a:latin typeface="Calibri"/>
                        <a:ea typeface="Calibri"/>
                        <a:cs typeface="Times New Roman"/>
                      </a:endParaRPr>
                    </a:p>
                  </a:txBody>
                  <a:tcPr marL="0" marR="0" marT="0" marB="0"/>
                </a:tc>
              </a:tr>
              <a:tr h="323453">
                <a:tc>
                  <a:txBody>
                    <a:bodyPr/>
                    <a:lstStyle/>
                    <a:p>
                      <a:pPr marL="25400" marR="0">
                        <a:lnSpc>
                          <a:spcPct val="115000"/>
                        </a:lnSpc>
                        <a:spcBef>
                          <a:spcPts val="90"/>
                        </a:spcBef>
                        <a:spcAft>
                          <a:spcPts val="0"/>
                        </a:spcAft>
                      </a:pPr>
                      <a:r>
                        <a:rPr lang="en-US" sz="1600">
                          <a:effectLst/>
                        </a:rPr>
                        <a:t>Hemoglobin</a:t>
                      </a:r>
                      <a:r>
                        <a:rPr lang="en-US" sz="1600" spc="40">
                          <a:effectLst/>
                        </a:rPr>
                        <a:t> </a:t>
                      </a:r>
                      <a:r>
                        <a:rPr lang="en-US" sz="1600">
                          <a:effectLst/>
                        </a:rPr>
                        <a:t>concentration</a:t>
                      </a:r>
                      <a:endParaRPr lang="en-US" sz="1600">
                        <a:effectLst/>
                        <a:latin typeface="Calibri"/>
                        <a:ea typeface="Calibri"/>
                        <a:cs typeface="Times New Roman"/>
                      </a:endParaRPr>
                    </a:p>
                  </a:txBody>
                  <a:tcPr marL="0" marR="0" marT="0" marB="0"/>
                </a:tc>
                <a:tc>
                  <a:txBody>
                    <a:bodyPr/>
                    <a:lstStyle/>
                    <a:p>
                      <a:pPr marL="337820" marR="0">
                        <a:lnSpc>
                          <a:spcPct val="115000"/>
                        </a:lnSpc>
                        <a:spcBef>
                          <a:spcPts val="90"/>
                        </a:spcBef>
                        <a:spcAft>
                          <a:spcPts val="0"/>
                        </a:spcAft>
                      </a:pPr>
                      <a:r>
                        <a:rPr lang="en-US" sz="1600" dirty="0">
                          <a:effectLst/>
                        </a:rPr>
                        <a:t>1.24 (1.09–1.40)</a:t>
                      </a:r>
                      <a:endParaRPr lang="en-US" sz="1600" dirty="0">
                        <a:effectLst/>
                        <a:latin typeface="Calibri"/>
                        <a:ea typeface="Calibri"/>
                        <a:cs typeface="Times New Roman"/>
                      </a:endParaRPr>
                    </a:p>
                  </a:txBody>
                  <a:tcPr marL="0" marR="0" marT="0" marB="0"/>
                </a:tc>
                <a:tc>
                  <a:txBody>
                    <a:bodyPr/>
                    <a:lstStyle/>
                    <a:p>
                      <a:pPr marL="144145" marR="0">
                        <a:lnSpc>
                          <a:spcPct val="115000"/>
                        </a:lnSpc>
                        <a:spcBef>
                          <a:spcPts val="90"/>
                        </a:spcBef>
                        <a:spcAft>
                          <a:spcPts val="0"/>
                        </a:spcAft>
                      </a:pPr>
                      <a:r>
                        <a:rPr lang="en-US" sz="1600">
                          <a:effectLst/>
                        </a:rPr>
                        <a:t>&lt;0.001</a:t>
                      </a:r>
                      <a:endParaRPr lang="en-US" sz="1600">
                        <a:effectLst/>
                        <a:latin typeface="Calibri"/>
                        <a:ea typeface="Calibri"/>
                        <a:cs typeface="Times New Roman"/>
                      </a:endParaRPr>
                    </a:p>
                  </a:txBody>
                  <a:tcPr marL="0" marR="0" marT="0" marB="0"/>
                </a:tc>
                <a:tc>
                  <a:txBody>
                    <a:bodyPr/>
                    <a:lstStyle/>
                    <a:p>
                      <a:pPr marL="203200" marR="0">
                        <a:lnSpc>
                          <a:spcPct val="115000"/>
                        </a:lnSpc>
                        <a:spcBef>
                          <a:spcPts val="90"/>
                        </a:spcBef>
                        <a:spcAft>
                          <a:spcPts val="0"/>
                        </a:spcAft>
                      </a:pPr>
                      <a:r>
                        <a:rPr lang="en-US" sz="1600">
                          <a:effectLst/>
                        </a:rPr>
                        <a:t>&lt;25th</a:t>
                      </a:r>
                      <a:endParaRPr lang="en-US" sz="1600">
                        <a:effectLst/>
                        <a:latin typeface="Calibri"/>
                        <a:ea typeface="Calibri"/>
                        <a:cs typeface="Times New Roman"/>
                      </a:endParaRPr>
                    </a:p>
                  </a:txBody>
                  <a:tcPr marL="0" marR="0" marT="0" marB="0"/>
                </a:tc>
                <a:tc>
                  <a:txBody>
                    <a:bodyPr/>
                    <a:lstStyle/>
                    <a:p>
                      <a:pPr marL="518160" marR="506095" algn="ctr">
                        <a:lnSpc>
                          <a:spcPct val="115000"/>
                        </a:lnSpc>
                        <a:spcBef>
                          <a:spcPts val="90"/>
                        </a:spcBef>
                        <a:spcAft>
                          <a:spcPts val="0"/>
                        </a:spcAft>
                      </a:pPr>
                      <a:r>
                        <a:rPr lang="en-US" sz="1600">
                          <a:effectLst/>
                        </a:rPr>
                        <a:t>&lt;13</a:t>
                      </a:r>
                      <a:r>
                        <a:rPr lang="en-US" sz="1600" spc="45">
                          <a:effectLst/>
                        </a:rPr>
                        <a:t> </a:t>
                      </a:r>
                      <a:r>
                        <a:rPr lang="en-US" sz="1600">
                          <a:effectLst/>
                        </a:rPr>
                        <a:t>g/dL</a:t>
                      </a:r>
                      <a:endParaRPr lang="en-US" sz="1600">
                        <a:effectLst/>
                        <a:latin typeface="Calibri"/>
                        <a:ea typeface="Calibri"/>
                        <a:cs typeface="Times New Roman"/>
                      </a:endParaRPr>
                    </a:p>
                  </a:txBody>
                  <a:tcPr marL="0" marR="0" marT="0" marB="0"/>
                </a:tc>
                <a:tc>
                  <a:txBody>
                    <a:bodyPr/>
                    <a:lstStyle/>
                    <a:p>
                      <a:pPr marL="285750" marR="0">
                        <a:lnSpc>
                          <a:spcPct val="115000"/>
                        </a:lnSpc>
                        <a:spcBef>
                          <a:spcPts val="90"/>
                        </a:spcBef>
                        <a:spcAft>
                          <a:spcPts val="0"/>
                        </a:spcAft>
                      </a:pPr>
                      <a:r>
                        <a:rPr lang="en-US" sz="1600" dirty="0">
                          <a:effectLst/>
                        </a:rPr>
                        <a:t>1</a:t>
                      </a:r>
                      <a:endParaRPr lang="en-US" sz="1600" dirty="0">
                        <a:effectLst/>
                        <a:latin typeface="Calibri"/>
                        <a:ea typeface="Calibri"/>
                        <a:cs typeface="Times New Roman"/>
                      </a:endParaRPr>
                    </a:p>
                  </a:txBody>
                  <a:tcPr marL="0" marR="0" marT="0" marB="0"/>
                </a:tc>
              </a:tr>
            </a:tbl>
          </a:graphicData>
        </a:graphic>
      </p:graphicFrame>
      <p:sp>
        <p:nvSpPr>
          <p:cNvPr id="5" name="Rectangle 2"/>
          <p:cNvSpPr>
            <a:spLocks noChangeArrowheads="1"/>
          </p:cNvSpPr>
          <p:nvPr/>
        </p:nvSpPr>
        <p:spPr bwMode="auto">
          <a:xfrm>
            <a:off x="234363" y="5181600"/>
            <a:ext cx="7378943" cy="150810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sz="2000" dirty="0">
                <a:solidFill>
                  <a:srgbClr val="231F20"/>
                </a:solidFill>
                <a:ea typeface="Calibri" pitchFamily="34" charset="0"/>
                <a:cs typeface="Arial" pitchFamily="34" charset="0"/>
              </a:rPr>
              <a:t>*</a:t>
            </a:r>
            <a:r>
              <a:rPr lang="en-US" dirty="0">
                <a:solidFill>
                  <a:srgbClr val="231F20"/>
                </a:solidFill>
                <a:ea typeface="Calibri" pitchFamily="34" charset="0"/>
                <a:cs typeface="Arial" pitchFamily="34" charset="0"/>
              </a:rPr>
              <a:t>Hazard ratios are for a 1-SD increase in serum creatinine, </a:t>
            </a:r>
          </a:p>
          <a:p>
            <a:pPr eaLnBrk="0" fontAlgn="base" hangingPunct="0">
              <a:spcBef>
                <a:spcPct val="0"/>
              </a:spcBef>
              <a:spcAft>
                <a:spcPct val="0"/>
              </a:spcAft>
            </a:pPr>
            <a:r>
              <a:rPr lang="en-US" dirty="0">
                <a:solidFill>
                  <a:srgbClr val="231F20"/>
                </a:solidFill>
                <a:ea typeface="Calibri" pitchFamily="34" charset="0"/>
                <a:cs typeface="Arial" pitchFamily="34" charset="0"/>
              </a:rPr>
              <a:t>1-SD decrease in FEV1:FVC ratio, and 1-unit decrease in hemoglobin </a:t>
            </a:r>
          </a:p>
          <a:p>
            <a:pPr eaLnBrk="0" fontAlgn="base" hangingPunct="0">
              <a:spcBef>
                <a:spcPct val="0"/>
              </a:spcBef>
              <a:spcAft>
                <a:spcPct val="0"/>
              </a:spcAft>
            </a:pPr>
            <a:r>
              <a:rPr lang="en-US" dirty="0">
                <a:solidFill>
                  <a:srgbClr val="231F20"/>
                </a:solidFill>
                <a:ea typeface="Calibri" pitchFamily="34" charset="0"/>
                <a:cs typeface="Arial" pitchFamily="34" charset="0"/>
              </a:rPr>
              <a:t>concentration after adjustment  for age, sex, …  in 676 participants </a:t>
            </a:r>
          </a:p>
          <a:p>
            <a:pPr eaLnBrk="0" fontAlgn="base" hangingPunct="0">
              <a:spcBef>
                <a:spcPct val="0"/>
              </a:spcBef>
              <a:spcAft>
                <a:spcPct val="0"/>
              </a:spcAft>
            </a:pPr>
            <a:r>
              <a:rPr lang="en-US" dirty="0">
                <a:solidFill>
                  <a:srgbClr val="231F20"/>
                </a:solidFill>
                <a:ea typeface="Calibri" pitchFamily="34" charset="0"/>
                <a:cs typeface="Arial" pitchFamily="34" charset="0"/>
              </a:rPr>
              <a:t>without any missing variables (170 heart failure events).</a:t>
            </a:r>
            <a:endParaRPr lang="en-US" dirty="0">
              <a:solidFill>
                <a:srgbClr val="000000"/>
              </a:solidFill>
              <a:cs typeface="Arial" pitchFamily="34" charset="0"/>
            </a:endParaRPr>
          </a:p>
          <a:p>
            <a:pPr eaLnBrk="0" fontAlgn="base" hangingPunct="0">
              <a:spcBef>
                <a:spcPct val="0"/>
              </a:spcBef>
              <a:spcAft>
                <a:spcPct val="0"/>
              </a:spcAft>
            </a:pPr>
            <a:endParaRPr lang="en-US" dirty="0">
              <a:solidFill>
                <a:srgbClr val="000000"/>
              </a:solidFill>
              <a:cs typeface="Arial" pitchFamily="34" charset="0"/>
            </a:endParaRPr>
          </a:p>
        </p:txBody>
      </p:sp>
      <p:sp>
        <p:nvSpPr>
          <p:cNvPr id="6" name="Rectangle 5"/>
          <p:cNvSpPr/>
          <p:nvPr/>
        </p:nvSpPr>
        <p:spPr>
          <a:xfrm>
            <a:off x="304800" y="1752600"/>
            <a:ext cx="8102642" cy="646331"/>
          </a:xfrm>
          <a:prstGeom prst="rect">
            <a:avLst/>
          </a:prstGeom>
        </p:spPr>
        <p:txBody>
          <a:bodyPr wrap="square">
            <a:spAutoFit/>
          </a:bodyPr>
          <a:lstStyle/>
          <a:p>
            <a:pPr fontAlgn="base">
              <a:spcBef>
                <a:spcPct val="0"/>
              </a:spcBef>
              <a:spcAft>
                <a:spcPct val="0"/>
              </a:spcAft>
            </a:pPr>
            <a:r>
              <a:rPr lang="en-US" b="1" dirty="0">
                <a:solidFill>
                  <a:srgbClr val="231F20"/>
                </a:solidFill>
                <a:ea typeface="Calibri" pitchFamily="34" charset="0"/>
                <a:cs typeface="Arial" pitchFamily="34" charset="0"/>
              </a:rPr>
              <a:t>Table 3.    Noncardiac Risk Factors and Risk Score for </a:t>
            </a:r>
          </a:p>
          <a:p>
            <a:pPr fontAlgn="base">
              <a:spcBef>
                <a:spcPct val="0"/>
              </a:spcBef>
              <a:spcAft>
                <a:spcPct val="0"/>
              </a:spcAft>
            </a:pPr>
            <a:r>
              <a:rPr lang="en-US" b="1" dirty="0">
                <a:solidFill>
                  <a:srgbClr val="231F20"/>
                </a:solidFill>
                <a:ea typeface="Calibri" pitchFamily="34" charset="0"/>
                <a:cs typeface="Arial" pitchFamily="34" charset="0"/>
              </a:rPr>
              <a:t>Incident Heart Failure</a:t>
            </a:r>
            <a:endParaRPr lang="en-US" dirty="0">
              <a:solidFill>
                <a:srgbClr val="000000"/>
              </a:solidFill>
              <a:cs typeface="Arial" pitchFamily="34" charset="0"/>
            </a:endParaRPr>
          </a:p>
        </p:txBody>
      </p:sp>
    </p:spTree>
    <p:extLst>
      <p:ext uri="{BB962C8B-B14F-4D97-AF65-F5344CB8AC3E}">
        <p14:creationId xmlns:p14="http://schemas.microsoft.com/office/powerpoint/2010/main" xmlns="" val="3978676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pPr marL="457200" indent="-457200">
              <a:buAutoNum type="arabicPeriod"/>
            </a:pPr>
            <a:r>
              <a:rPr lang="en-US" dirty="0" smtClean="0"/>
              <a:t>I have engaged in some of the practices that I describe as less than optimal in this talk.  </a:t>
            </a:r>
          </a:p>
          <a:p>
            <a:pPr marL="457200" indent="-457200">
              <a:buFont typeface="Arial" pitchFamily="34" charset="0"/>
              <a:buAutoNum type="arabicPeriod"/>
            </a:pPr>
            <a:r>
              <a:rPr lang="en-US" dirty="0"/>
              <a:t>I </a:t>
            </a:r>
            <a:r>
              <a:rPr lang="en-US" dirty="0" smtClean="0"/>
              <a:t>will </a:t>
            </a:r>
            <a:r>
              <a:rPr lang="en-US" dirty="0"/>
              <a:t>likely do so in the future although with some feeling of guilt.</a:t>
            </a:r>
          </a:p>
          <a:p>
            <a:pPr marL="457200" indent="-457200">
              <a:buAutoNum type="arabicPeriod"/>
            </a:pPr>
            <a:r>
              <a:rPr lang="en-US" dirty="0" smtClean="0"/>
              <a:t>I’ve never used </a:t>
            </a:r>
            <a:r>
              <a:rPr lang="en-US" dirty="0" err="1" smtClean="0"/>
              <a:t>tertiles</a:t>
            </a:r>
            <a:r>
              <a:rPr lang="en-US" dirty="0" smtClean="0"/>
              <a:t> and never will.  </a:t>
            </a:r>
          </a:p>
          <a:p>
            <a:pPr marL="457200" indent="-457200">
              <a:buAutoNum type="arabicPeriod"/>
            </a:pPr>
            <a:r>
              <a:rPr lang="en-US" dirty="0" smtClean="0"/>
              <a:t>I have only used ‘</a:t>
            </a:r>
            <a:r>
              <a:rPr lang="en-US" dirty="0" err="1" smtClean="0"/>
              <a:t>bitiles</a:t>
            </a:r>
            <a:r>
              <a:rPr lang="en-US" dirty="0" smtClean="0"/>
              <a:t>’ when there was a good medical or statistical reason to do so.</a:t>
            </a:r>
          </a:p>
          <a:p>
            <a:pPr marL="457200" indent="-457200">
              <a:buAutoNum type="arabicPeriod"/>
            </a:pPr>
            <a:r>
              <a:rPr lang="en-US" dirty="0" smtClean="0"/>
              <a:t>I am not trying to pick on the Framingham Study.</a:t>
            </a:r>
          </a:p>
          <a:p>
            <a:pPr marL="457200" indent="-457200">
              <a:buAutoNum type="arabicPeriod"/>
            </a:pPr>
            <a:r>
              <a:rPr lang="en-US" dirty="0" smtClean="0"/>
              <a:t>I have the highest regard for Circulation.</a:t>
            </a:r>
          </a:p>
          <a:p>
            <a:pPr marL="457200" indent="-457200">
              <a:buAutoNum type="arabicPeriod"/>
            </a:pPr>
            <a:endParaRPr lang="en-US" dirty="0" smtClean="0"/>
          </a:p>
        </p:txBody>
      </p:sp>
    </p:spTree>
    <p:extLst>
      <p:ext uri="{BB962C8B-B14F-4D97-AF65-F5344CB8AC3E}">
        <p14:creationId xmlns:p14="http://schemas.microsoft.com/office/powerpoint/2010/main" xmlns="" val="1507758790"/>
      </p:ext>
    </p:extLst>
  </p:cSld>
  <p:clrMapOvr>
    <a:masterClrMapping/>
  </p:clrMapOvr>
  <mc:AlternateContent xmlns:mc="http://schemas.openxmlformats.org/markup-compatibility/2006">
    <mc:Choice xmlns:p14="http://schemas.microsoft.com/office/powerpoint/2010/main" xmlns=""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75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75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75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75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75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75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7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Another Framingham Example – Circ. 2011</a:t>
            </a:r>
          </a:p>
        </p:txBody>
      </p:sp>
      <p:pic>
        <p:nvPicPr>
          <p:cNvPr id="4" name="Picture 1"/>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295400" y="1752600"/>
            <a:ext cx="6248399" cy="3291278"/>
          </a:xfrm>
          <a:prstGeom prst="rect">
            <a:avLst/>
          </a:prstGeom>
          <a:noFill/>
          <a:extLst>
            <a:ext uri="{909E8E84-426E-40DD-AFC4-6F175D3DCCD1}">
              <a14:hiddenFill xmlns:a14="http://schemas.microsoft.com/office/drawing/2010/main" xmlns="">
                <a:solidFill>
                  <a:srgbClr val="FFFFFF"/>
                </a:solidFill>
              </a14:hiddenFill>
            </a:ext>
          </a:extLst>
        </p:spPr>
      </p:pic>
      <p:sp>
        <p:nvSpPr>
          <p:cNvPr id="3" name="Rectangle 2"/>
          <p:cNvSpPr/>
          <p:nvPr/>
        </p:nvSpPr>
        <p:spPr>
          <a:xfrm>
            <a:off x="1066800" y="5029200"/>
            <a:ext cx="7620000" cy="1477328"/>
          </a:xfrm>
          <a:prstGeom prst="rect">
            <a:avLst/>
          </a:prstGeom>
        </p:spPr>
        <p:txBody>
          <a:bodyPr wrap="square">
            <a:spAutoFit/>
          </a:bodyPr>
          <a:lstStyle/>
          <a:p>
            <a:r>
              <a:rPr lang="en-US" b="1" dirty="0">
                <a:solidFill>
                  <a:srgbClr val="000000"/>
                </a:solidFill>
              </a:rPr>
              <a:t>Figure 2. </a:t>
            </a:r>
            <a:r>
              <a:rPr lang="en-US" dirty="0">
                <a:solidFill>
                  <a:srgbClr val="000000"/>
                </a:solidFill>
              </a:rPr>
              <a:t>Cumulative incidence of incident heart failure according</a:t>
            </a:r>
          </a:p>
          <a:p>
            <a:r>
              <a:rPr lang="en-US" dirty="0">
                <a:solidFill>
                  <a:srgbClr val="000000"/>
                </a:solidFill>
              </a:rPr>
              <a:t>to noncardiac major organ system dysfunction risk score. …</a:t>
            </a:r>
          </a:p>
          <a:p>
            <a:r>
              <a:rPr lang="en-US" dirty="0">
                <a:solidFill>
                  <a:srgbClr val="000000"/>
                </a:solidFill>
              </a:rPr>
              <a:t>Increasing noncardiac risk score at baseline was associated</a:t>
            </a:r>
          </a:p>
          <a:p>
            <a:r>
              <a:rPr lang="en-US" dirty="0">
                <a:solidFill>
                  <a:srgbClr val="000000"/>
                </a:solidFill>
              </a:rPr>
              <a:t>with increasing risk of incident heart failure in our community based</a:t>
            </a:r>
          </a:p>
          <a:p>
            <a:r>
              <a:rPr lang="en-US" dirty="0">
                <a:solidFill>
                  <a:srgbClr val="000000"/>
                </a:solidFill>
              </a:rPr>
              <a:t>sample (log rank </a:t>
            </a:r>
            <a:r>
              <a:rPr lang="en-US" i="1" dirty="0">
                <a:solidFill>
                  <a:srgbClr val="000000"/>
                </a:solidFill>
              </a:rPr>
              <a:t>P&lt;</a:t>
            </a:r>
            <a:r>
              <a:rPr lang="en-US" dirty="0">
                <a:solidFill>
                  <a:srgbClr val="000000"/>
                </a:solidFill>
              </a:rPr>
              <a:t>0.013).</a:t>
            </a:r>
          </a:p>
        </p:txBody>
      </p:sp>
    </p:spTree>
    <p:extLst>
      <p:ext uri="{BB962C8B-B14F-4D97-AF65-F5344CB8AC3E}">
        <p14:creationId xmlns:p14="http://schemas.microsoft.com/office/powerpoint/2010/main" xmlns="" val="30979382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Framingham conclusions</a:t>
            </a:r>
            <a:endParaRPr lang="en-US" dirty="0"/>
          </a:p>
        </p:txBody>
      </p:sp>
      <p:sp>
        <p:nvSpPr>
          <p:cNvPr id="3" name="Content Placeholder 2"/>
          <p:cNvSpPr>
            <a:spLocks noGrp="1"/>
          </p:cNvSpPr>
          <p:nvPr>
            <p:ph idx="1"/>
          </p:nvPr>
        </p:nvSpPr>
        <p:spPr/>
        <p:txBody>
          <a:bodyPr>
            <a:noAutofit/>
          </a:bodyPr>
          <a:lstStyle/>
          <a:p>
            <a:r>
              <a:rPr lang="en-US" sz="2800" b="0" dirty="0"/>
              <a:t>After adjustment </a:t>
            </a:r>
            <a:r>
              <a:rPr lang="en-US" sz="2800" b="0" dirty="0" smtClean="0"/>
              <a:t>for cardiac </a:t>
            </a:r>
            <a:r>
              <a:rPr lang="en-US" sz="2800" b="0" dirty="0"/>
              <a:t>dysfunction, higher serum creatinine, lower FEV1:FVC ratios, and lower hemoglobin concentrations </a:t>
            </a:r>
            <a:r>
              <a:rPr lang="en-US" sz="2800" b="0" dirty="0" smtClean="0"/>
              <a:t>were associated </a:t>
            </a:r>
            <a:r>
              <a:rPr lang="en-US" sz="2800" b="0" dirty="0"/>
              <a:t>with increased HF risk (all </a:t>
            </a:r>
            <a:r>
              <a:rPr lang="en-US" sz="2800" b="0" i="1" dirty="0" smtClean="0"/>
              <a:t>P</a:t>
            </a:r>
            <a:r>
              <a:rPr lang="en-US" sz="2800" b="0" dirty="0" smtClean="0"/>
              <a:t>&lt;0.05</a:t>
            </a:r>
            <a:r>
              <a:rPr lang="en-US" sz="2800" b="0" dirty="0"/>
              <a:t>); serum albumin and white blood cell count were not. </a:t>
            </a:r>
            <a:r>
              <a:rPr lang="en-US" sz="2800" b="0" dirty="0" smtClean="0">
                <a:solidFill>
                  <a:srgbClr val="FF0000"/>
                </a:solidFill>
              </a:rPr>
              <a:t>Subclinical dysfunction </a:t>
            </a:r>
            <a:r>
              <a:rPr lang="en-US" sz="2800" b="0" dirty="0">
                <a:solidFill>
                  <a:srgbClr val="FF0000"/>
                </a:solidFill>
              </a:rPr>
              <a:t>in each noncardiac organ system was associated with a 30% increased risk of HF </a:t>
            </a:r>
            <a:r>
              <a:rPr lang="en-US" sz="2800" b="0" dirty="0" smtClean="0">
                <a:solidFill>
                  <a:srgbClr val="FF0000"/>
                </a:solidFill>
              </a:rPr>
              <a:t>(log rank </a:t>
            </a:r>
            <a:r>
              <a:rPr lang="en-US" sz="2800" b="0" i="1" dirty="0" smtClean="0">
                <a:solidFill>
                  <a:srgbClr val="FF0000"/>
                </a:solidFill>
              </a:rPr>
              <a:t>P&lt;</a:t>
            </a:r>
            <a:r>
              <a:rPr lang="en-US" sz="2800" b="0" dirty="0" smtClean="0">
                <a:solidFill>
                  <a:srgbClr val="FF0000"/>
                </a:solidFill>
              </a:rPr>
              <a:t>0.013</a:t>
            </a:r>
            <a:r>
              <a:rPr lang="en-US" sz="2800" b="0" dirty="0">
                <a:solidFill>
                  <a:srgbClr val="FF0000"/>
                </a:solidFill>
              </a:rPr>
              <a:t>).</a:t>
            </a:r>
            <a:endParaRPr lang="en-US" sz="2800" dirty="0">
              <a:solidFill>
                <a:srgbClr val="FF0000"/>
              </a:solidFill>
            </a:endParaRPr>
          </a:p>
        </p:txBody>
      </p:sp>
    </p:spTree>
    <p:extLst>
      <p:ext uri="{BB962C8B-B14F-4D97-AF65-F5344CB8AC3E}">
        <p14:creationId xmlns:p14="http://schemas.microsoft.com/office/powerpoint/2010/main" xmlns="" val="31997782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772400" cy="1371600"/>
          </a:xfrm>
        </p:spPr>
        <p:txBody>
          <a:bodyPr>
            <a:normAutofit/>
          </a:bodyPr>
          <a:lstStyle/>
          <a:p>
            <a:r>
              <a:rPr lang="en-US" sz="2800" dirty="0" smtClean="0"/>
              <a:t>Cardiovascular Health Study - Creatinine as Predictor of CHF risk</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746695307"/>
              </p:ext>
            </p:extLst>
          </p:nvPr>
        </p:nvGraphicFramePr>
        <p:xfrm>
          <a:off x="152400" y="1828800"/>
          <a:ext cx="8610601" cy="3308169"/>
        </p:xfrm>
        <a:graphic>
          <a:graphicData uri="http://schemas.openxmlformats.org/drawingml/2006/table">
            <a:tbl>
              <a:tblPr firstRow="1" firstCol="1" lastRow="1" lastCol="1" bandRow="1" bandCol="1">
                <a:tableStyleId>{5A111915-BE36-4E01-A7E5-04B1672EAD32}</a:tableStyleId>
              </a:tblPr>
              <a:tblGrid>
                <a:gridCol w="4724401"/>
                <a:gridCol w="1816344"/>
                <a:gridCol w="993531"/>
                <a:gridCol w="1076325"/>
              </a:tblGrid>
              <a:tr h="277586">
                <a:tc gridSpan="4">
                  <a:txBody>
                    <a:bodyPr/>
                    <a:lstStyle/>
                    <a:p>
                      <a:pPr marL="0" marR="0" algn="l">
                        <a:spcBef>
                          <a:spcPts val="0"/>
                        </a:spcBef>
                        <a:spcAft>
                          <a:spcPts val="0"/>
                        </a:spcAft>
                      </a:pPr>
                      <a:r>
                        <a:rPr lang="en-US" sz="1800" dirty="0">
                          <a:effectLst/>
                          <a:latin typeface="+mn-lt"/>
                          <a:cs typeface="Times New Roman" pitchFamily="18" charset="0"/>
                        </a:rPr>
                        <a:t>Cox Models for Incident CHF </a:t>
                      </a:r>
                      <a:r>
                        <a:rPr lang="en-US" sz="1800" b="1" dirty="0" smtClean="0">
                          <a:effectLst/>
                          <a:latin typeface="+mn-lt"/>
                          <a:cs typeface="Times New Roman" pitchFamily="18" charset="0"/>
                        </a:rPr>
                        <a:t>(1120 Events, N=5613)</a:t>
                      </a:r>
                      <a:endParaRPr lang="en-US" sz="1800" dirty="0">
                        <a:effectLst/>
                        <a:latin typeface="+mn-lt"/>
                        <a:ea typeface="Times New Roman"/>
                        <a:cs typeface="Times New Roman" pitchFamily="18" charset="0"/>
                      </a:endParaRPr>
                    </a:p>
                  </a:txBody>
                  <a:tcPr marL="66647" marR="66647" marT="0" marB="0"/>
                </a:tc>
                <a:tc hMerge="1">
                  <a:txBody>
                    <a:bodyPr/>
                    <a:lstStyle/>
                    <a:p>
                      <a:endParaRPr lang="en-US"/>
                    </a:p>
                  </a:txBody>
                  <a:tcPr/>
                </a:tc>
                <a:tc hMerge="1">
                  <a:txBody>
                    <a:bodyPr/>
                    <a:lstStyle/>
                    <a:p>
                      <a:endParaRPr lang="en-US"/>
                    </a:p>
                  </a:txBody>
                  <a:tcPr/>
                </a:tc>
                <a:tc hMerge="1">
                  <a:txBody>
                    <a:bodyPr/>
                    <a:lstStyle/>
                    <a:p>
                      <a:endParaRPr lang="en-US"/>
                    </a:p>
                  </a:txBody>
                  <a:tcPr/>
                </a:tc>
              </a:tr>
              <a:tr h="277586">
                <a:tc>
                  <a:txBody>
                    <a:bodyPr/>
                    <a:lstStyle/>
                    <a:p>
                      <a:pPr marL="0" marR="0" algn="l">
                        <a:spcBef>
                          <a:spcPts val="0"/>
                        </a:spcBef>
                        <a:spcAft>
                          <a:spcPts val="0"/>
                        </a:spcAft>
                      </a:pPr>
                      <a:r>
                        <a:rPr lang="en-US" sz="1800" dirty="0">
                          <a:effectLst/>
                          <a:latin typeface="+mn-lt"/>
                          <a:cs typeface="Times New Roman" pitchFamily="18" charset="0"/>
                        </a:rPr>
                        <a:t> </a:t>
                      </a:r>
                      <a:endParaRPr lang="en-US" sz="1800" dirty="0">
                        <a:effectLst/>
                        <a:latin typeface="+mn-lt"/>
                        <a:ea typeface="Times New Roman"/>
                        <a:cs typeface="Times New Roman" pitchFamily="18" charset="0"/>
                      </a:endParaRPr>
                    </a:p>
                  </a:txBody>
                  <a:tcPr marL="66647" marR="66647" marT="0" marB="0"/>
                </a:tc>
                <a:tc gridSpan="3">
                  <a:txBody>
                    <a:bodyPr/>
                    <a:lstStyle/>
                    <a:p>
                      <a:pPr marL="0" marR="0" algn="ctr">
                        <a:spcBef>
                          <a:spcPts val="0"/>
                        </a:spcBef>
                        <a:spcAft>
                          <a:spcPts val="0"/>
                        </a:spcAft>
                      </a:pPr>
                      <a:endParaRPr lang="en-US" sz="1800" b="1" dirty="0">
                        <a:effectLst/>
                        <a:latin typeface="+mn-lt"/>
                        <a:ea typeface="Times New Roman"/>
                        <a:cs typeface="Times New Roman" pitchFamily="18" charset="0"/>
                      </a:endParaRPr>
                    </a:p>
                  </a:txBody>
                  <a:tcPr marL="66647" marR="66647" marT="0" marB="0"/>
                </a:tc>
                <a:tc hMerge="1">
                  <a:txBody>
                    <a:bodyPr/>
                    <a:lstStyle/>
                    <a:p>
                      <a:endParaRPr lang="en-US"/>
                    </a:p>
                  </a:txBody>
                  <a:tcPr/>
                </a:tc>
                <a:tc hMerge="1">
                  <a:txBody>
                    <a:bodyPr/>
                    <a:lstStyle/>
                    <a:p>
                      <a:endParaRPr lang="en-US"/>
                    </a:p>
                  </a:txBody>
                  <a:tcPr/>
                </a:tc>
              </a:tr>
              <a:tr h="832757">
                <a:tc>
                  <a:txBody>
                    <a:bodyPr/>
                    <a:lstStyle/>
                    <a:p>
                      <a:pPr marL="0" marR="0" algn="ctr">
                        <a:spcBef>
                          <a:spcPts val="0"/>
                        </a:spcBef>
                        <a:spcAft>
                          <a:spcPts val="0"/>
                        </a:spcAft>
                      </a:pPr>
                      <a:r>
                        <a:rPr lang="en-US" sz="1800" dirty="0" smtClean="0">
                          <a:effectLst/>
                          <a:latin typeface="+mn-lt"/>
                          <a:cs typeface="Times New Roman" pitchFamily="18" charset="0"/>
                        </a:rPr>
                        <a:t>Model*</a:t>
                      </a:r>
                      <a:endParaRPr lang="en-US" sz="18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800" dirty="0">
                          <a:effectLst/>
                          <a:latin typeface="+mn-lt"/>
                          <a:cs typeface="Times New Roman" pitchFamily="18" charset="0"/>
                        </a:rPr>
                        <a:t>HR (95% CI)</a:t>
                      </a:r>
                      <a:endParaRPr lang="en-US" sz="1800" dirty="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800">
                          <a:effectLst/>
                          <a:latin typeface="+mn-lt"/>
                          <a:cs typeface="Times New Roman" pitchFamily="18" charset="0"/>
                        </a:rPr>
                        <a:t>Test Statistic (Z)</a:t>
                      </a:r>
                      <a:endParaRPr lang="en-US" sz="1800">
                        <a:effectLst/>
                        <a:latin typeface="+mn-lt"/>
                        <a:ea typeface="Times New Roman"/>
                        <a:cs typeface="Times New Roman" pitchFamily="18" charset="0"/>
                      </a:endParaRPr>
                    </a:p>
                  </a:txBody>
                  <a:tcPr marL="66647" marR="66647" marT="0" marB="0"/>
                </a:tc>
                <a:tc>
                  <a:txBody>
                    <a:bodyPr/>
                    <a:lstStyle/>
                    <a:p>
                      <a:pPr marL="0" marR="0" algn="ctr">
                        <a:spcBef>
                          <a:spcPts val="0"/>
                        </a:spcBef>
                        <a:spcAft>
                          <a:spcPts val="0"/>
                        </a:spcAft>
                      </a:pPr>
                      <a:r>
                        <a:rPr lang="en-US" sz="1800">
                          <a:effectLst/>
                          <a:latin typeface="+mn-lt"/>
                          <a:cs typeface="Times New Roman" pitchFamily="18" charset="0"/>
                        </a:rPr>
                        <a:t>p-value</a:t>
                      </a:r>
                      <a:endParaRPr lang="en-US" sz="1800">
                        <a:effectLst/>
                        <a:latin typeface="+mn-lt"/>
                        <a:ea typeface="Times New Roman"/>
                        <a:cs typeface="Times New Roman" pitchFamily="18" charset="0"/>
                      </a:endParaRPr>
                    </a:p>
                  </a:txBody>
                  <a:tcPr marL="66647" marR="66647" marT="0" marB="0"/>
                </a:tc>
              </a:tr>
              <a:tr h="0">
                <a:tc>
                  <a:txBody>
                    <a:bodyPr/>
                    <a:lstStyle/>
                    <a:p>
                      <a:pPr marL="0" marR="0" algn="ctr" defTabSz="914400" rtl="0" eaLnBrk="1" latinLnBrk="0" hangingPunct="1">
                        <a:spcBef>
                          <a:spcPts val="0"/>
                        </a:spcBef>
                        <a:spcAft>
                          <a:spcPts val="0"/>
                        </a:spcAft>
                      </a:pPr>
                      <a:r>
                        <a:rPr lang="en-US" sz="1800" kern="1200" dirty="0" smtClean="0">
                          <a:solidFill>
                            <a:schemeClr val="tx1"/>
                          </a:solidFill>
                          <a:effectLst/>
                          <a:latin typeface="+mn-lt"/>
                          <a:ea typeface="+mn-ea"/>
                          <a:cs typeface="Times New Roman" pitchFamily="18" charset="0"/>
                        </a:rPr>
                        <a:t>Creatinine in mg/dl</a:t>
                      </a:r>
                      <a:endParaRPr lang="en-US" sz="1800"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800" kern="1200" dirty="0" smtClean="0">
                          <a:solidFill>
                            <a:schemeClr val="tx1"/>
                          </a:solidFill>
                          <a:effectLst/>
                          <a:latin typeface="+mn-lt"/>
                          <a:ea typeface="+mn-ea"/>
                          <a:cs typeface="Times New Roman" pitchFamily="18" charset="0"/>
                        </a:rPr>
                        <a:t>1.48 (1.25,1.76)</a:t>
                      </a:r>
                      <a:endParaRPr lang="en-US" sz="1800"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800" kern="1200" dirty="0" smtClean="0">
                          <a:solidFill>
                            <a:schemeClr val="tx1"/>
                          </a:solidFill>
                          <a:effectLst/>
                          <a:latin typeface="+mn-lt"/>
                          <a:ea typeface="+mn-ea"/>
                          <a:cs typeface="Times New Roman" pitchFamily="18" charset="0"/>
                        </a:rPr>
                        <a:t>4.46</a:t>
                      </a:r>
                      <a:endParaRPr lang="en-US" sz="1800" kern="1200" dirty="0">
                        <a:solidFill>
                          <a:schemeClr val="tx1"/>
                        </a:solidFill>
                        <a:effectLst/>
                        <a:latin typeface="+mn-lt"/>
                        <a:ea typeface="+mn-ea"/>
                        <a:cs typeface="Times New Roman" pitchFamily="18" charset="0"/>
                      </a:endParaRPr>
                    </a:p>
                  </a:txBody>
                  <a:tcPr marL="66647" marR="66647" marT="0" marB="0"/>
                </a:tc>
                <a:tc>
                  <a:txBody>
                    <a:bodyPr/>
                    <a:lstStyle/>
                    <a:p>
                      <a:pPr marL="0" marR="0" algn="ctr" defTabSz="914400" rtl="0" eaLnBrk="1" latinLnBrk="0" hangingPunct="1">
                        <a:spcBef>
                          <a:spcPts val="0"/>
                        </a:spcBef>
                        <a:spcAft>
                          <a:spcPts val="0"/>
                        </a:spcAft>
                      </a:pPr>
                      <a:r>
                        <a:rPr lang="en-US" sz="1800" kern="1200" dirty="0" smtClean="0">
                          <a:solidFill>
                            <a:schemeClr val="tx1"/>
                          </a:solidFill>
                          <a:effectLst/>
                          <a:latin typeface="+mn-lt"/>
                          <a:ea typeface="+mn-ea"/>
                          <a:cs typeface="Times New Roman" pitchFamily="18" charset="0"/>
                        </a:rPr>
                        <a:t>&lt;0.0001</a:t>
                      </a:r>
                      <a:endParaRPr lang="en-US" sz="1800" kern="1200" dirty="0">
                        <a:solidFill>
                          <a:schemeClr val="tx1"/>
                        </a:solidFill>
                        <a:effectLst/>
                        <a:latin typeface="+mn-lt"/>
                        <a:ea typeface="+mn-ea"/>
                        <a:cs typeface="Times New Roman" pitchFamily="18" charset="0"/>
                      </a:endParaRPr>
                    </a:p>
                  </a:txBody>
                  <a:tcPr marL="66647" marR="66647" marT="0" marB="0"/>
                </a:tc>
              </a:tr>
              <a:tr h="0">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Creatinine in Quartiles (limits, % in interval)</a:t>
                      </a:r>
                      <a:endParaRPr lang="en-US" sz="1800" b="1"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endParaRPr lang="en-US" sz="1800" b="1"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endParaRPr lang="en-US" sz="1800" b="1"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Times New Roman" pitchFamily="18" charset="0"/>
                        </a:rPr>
                        <a:t> </a:t>
                      </a:r>
                    </a:p>
                  </a:txBody>
                  <a:tcPr marL="66647" marR="66647" marT="0" marB="0" anchor="ctr"/>
                </a:tc>
              </a:tr>
              <a:tr h="0">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&lt;25th percentile (0.4-0.7 mg/dl, 11%)</a:t>
                      </a:r>
                      <a:endParaRPr lang="en-US" sz="1800" b="1"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1.00 </a:t>
                      </a:r>
                      <a:r>
                        <a:rPr lang="en-US" sz="1800" b="0" kern="1200" dirty="0">
                          <a:solidFill>
                            <a:schemeClr val="tx1"/>
                          </a:solidFill>
                          <a:effectLst/>
                          <a:latin typeface="+mn-lt"/>
                          <a:ea typeface="+mn-ea"/>
                          <a:cs typeface="Times New Roman" pitchFamily="18" charset="0"/>
                        </a:rPr>
                        <a:t>(</a:t>
                      </a:r>
                      <a:r>
                        <a:rPr lang="en-US" sz="1800" b="0" kern="1200" dirty="0" smtClean="0">
                          <a:solidFill>
                            <a:schemeClr val="tx1"/>
                          </a:solidFill>
                          <a:effectLst/>
                          <a:latin typeface="+mn-lt"/>
                          <a:ea typeface="+mn-ea"/>
                          <a:cs typeface="Times New Roman" pitchFamily="18" charset="0"/>
                        </a:rPr>
                        <a:t>Ref.)</a:t>
                      </a:r>
                      <a:endParaRPr lang="en-US" sz="1800" b="0"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r>
                        <a:rPr lang="en-US" sz="1800" b="0" kern="1200" dirty="0">
                          <a:solidFill>
                            <a:schemeClr val="tx1"/>
                          </a:solidFill>
                          <a:effectLst/>
                          <a:latin typeface="+mn-lt"/>
                          <a:ea typeface="+mn-ea"/>
                          <a:cs typeface="Times New Roman" pitchFamily="18" charset="0"/>
                        </a:rPr>
                        <a:t> </a:t>
                      </a:r>
                    </a:p>
                  </a:txBody>
                  <a:tcPr marL="66647" marR="66647" marT="0" marB="0" anchor="ct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Times New Roman" pitchFamily="18" charset="0"/>
                        </a:rPr>
                        <a:t> </a:t>
                      </a:r>
                    </a:p>
                  </a:txBody>
                  <a:tcPr marL="66647" marR="66647" marT="0" marB="0" anchor="ctr"/>
                </a:tc>
              </a:tr>
              <a:tr h="0">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25th-50th percentile (0.8-0.9 mg/dl, 29%)</a:t>
                      </a:r>
                      <a:endParaRPr lang="en-US" sz="1800" b="1"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0.86 (0.65,1.00)</a:t>
                      </a:r>
                      <a:endParaRPr lang="en-US" sz="1800" b="0"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-1.97</a:t>
                      </a:r>
                      <a:endParaRPr lang="en-US" sz="1800" b="0" kern="1200" dirty="0">
                        <a:solidFill>
                          <a:schemeClr val="tx1"/>
                        </a:solidFill>
                        <a:effectLst/>
                        <a:latin typeface="+mn-lt"/>
                        <a:ea typeface="+mn-ea"/>
                        <a:cs typeface="Times New Roman" pitchFamily="18" charset="0"/>
                      </a:endParaRPr>
                    </a:p>
                  </a:txBody>
                  <a:tcPr marL="66647" marR="66647" marT="0" marB="0" anchor="ctr"/>
                </a:tc>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0.05</a:t>
                      </a:r>
                      <a:endParaRPr lang="en-US" sz="1800" b="1" kern="1200" dirty="0">
                        <a:solidFill>
                          <a:schemeClr val="tx1"/>
                        </a:solidFill>
                        <a:effectLst/>
                        <a:latin typeface="+mn-lt"/>
                        <a:ea typeface="+mn-ea"/>
                        <a:cs typeface="Times New Roman" pitchFamily="18" charset="0"/>
                      </a:endParaRPr>
                    </a:p>
                  </a:txBody>
                  <a:tcPr marL="66647" marR="66647" marT="0" marB="0" anchor="ctr"/>
                </a:tc>
              </a:tr>
              <a:tr h="0">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50-75th percentile (1.0-1.1 mg/dl, 28%)</a:t>
                      </a:r>
                      <a:endParaRPr lang="en-US" sz="1800" b="1" kern="1200" dirty="0">
                        <a:solidFill>
                          <a:schemeClr val="tx1"/>
                        </a:solidFill>
                        <a:effectLst/>
                        <a:latin typeface="+mn-lt"/>
                        <a:ea typeface="+mn-ea"/>
                        <a:cs typeface="Times New Roman" pitchFamily="18" charset="0"/>
                      </a:endParaRPr>
                    </a:p>
                  </a:txBody>
                  <a:tcPr marL="66647" marR="66647" marT="0" marB="0" anchor="ctr">
                    <a:lnB w="6350" cap="flat" cmpd="sng" algn="ctr">
                      <a:solidFill>
                        <a:schemeClr val="tx2"/>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tx1"/>
                          </a:solidFill>
                          <a:effectLst/>
                          <a:latin typeface="+mn-lt"/>
                          <a:ea typeface="+mn-ea"/>
                          <a:cs typeface="Times New Roman" pitchFamily="18" charset="0"/>
                        </a:rPr>
                        <a:t>0.90 (0.69,1.07)</a:t>
                      </a:r>
                      <a:endParaRPr lang="en-US" sz="1800" b="0" kern="1200" dirty="0">
                        <a:solidFill>
                          <a:schemeClr val="tx1"/>
                        </a:solidFill>
                        <a:effectLst/>
                        <a:latin typeface="+mn-lt"/>
                        <a:ea typeface="+mn-ea"/>
                        <a:cs typeface="Times New Roman" pitchFamily="18" charset="0"/>
                      </a:endParaRPr>
                    </a:p>
                  </a:txBody>
                  <a:tcPr marL="66647" marR="66647" marT="0" marB="0" anchor="ctr">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-0.34</a:t>
                      </a:r>
                      <a:endParaRPr lang="en-US" sz="1800" b="0" kern="1200" dirty="0">
                        <a:solidFill>
                          <a:schemeClr val="tx1"/>
                        </a:solidFill>
                        <a:effectLst/>
                        <a:latin typeface="+mn-lt"/>
                        <a:ea typeface="+mn-ea"/>
                        <a:cs typeface="Times New Roman" pitchFamily="18" charset="0"/>
                      </a:endParaRPr>
                    </a:p>
                  </a:txBody>
                  <a:tcPr marL="66647" marR="66647" marT="0" marB="0" anchor="ctr">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0.19</a:t>
                      </a:r>
                      <a:endParaRPr lang="en-US" sz="1800" b="1" kern="1200" dirty="0">
                        <a:solidFill>
                          <a:schemeClr val="tx1"/>
                        </a:solidFill>
                        <a:effectLst/>
                        <a:latin typeface="+mn-lt"/>
                        <a:ea typeface="+mn-ea"/>
                        <a:cs typeface="Times New Roman" pitchFamily="18" charset="0"/>
                      </a:endParaRPr>
                    </a:p>
                  </a:txBody>
                  <a:tcPr marL="66647" marR="66647" marT="0" marB="0" anchor="ctr">
                    <a:lnB w="6350" cap="flat" cmpd="sng" algn="ctr">
                      <a:solidFill>
                        <a:schemeClr val="tx2"/>
                      </a:solidFill>
                      <a:prstDash val="solid"/>
                      <a:round/>
                      <a:headEnd type="none" w="med" len="med"/>
                      <a:tailEnd type="none" w="med" len="med"/>
                    </a:lnB>
                  </a:tcPr>
                </a:tc>
              </a:tr>
              <a:tr h="0">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&gt;75th  percentile (≥1.2 mg/dl, 32%)</a:t>
                      </a:r>
                      <a:endParaRPr lang="en-US" sz="1800" b="1" kern="1200" dirty="0">
                        <a:solidFill>
                          <a:schemeClr val="tx1"/>
                        </a:solidFill>
                        <a:effectLst/>
                        <a:latin typeface="+mn-lt"/>
                        <a:ea typeface="+mn-ea"/>
                        <a:cs typeface="Times New Roman" pitchFamily="18" charset="0"/>
                      </a:endParaRPr>
                    </a:p>
                  </a:txBody>
                  <a:tcPr marL="66647" marR="66647"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1.02 (0.81,1.29)</a:t>
                      </a:r>
                      <a:endParaRPr lang="en-US" sz="1800" b="0" kern="1200" dirty="0">
                        <a:solidFill>
                          <a:schemeClr val="tx1"/>
                        </a:solidFill>
                        <a:effectLst/>
                        <a:latin typeface="+mn-lt"/>
                        <a:ea typeface="+mn-ea"/>
                        <a:cs typeface="Times New Roman" pitchFamily="18" charset="0"/>
                      </a:endParaRPr>
                    </a:p>
                  </a:txBody>
                  <a:tcPr marL="66647" marR="66647"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0.20</a:t>
                      </a:r>
                      <a:endParaRPr lang="en-US" sz="1800" b="0" kern="1200" dirty="0">
                        <a:solidFill>
                          <a:schemeClr val="tx1"/>
                        </a:solidFill>
                        <a:effectLst/>
                        <a:latin typeface="+mn-lt"/>
                        <a:ea typeface="+mn-ea"/>
                        <a:cs typeface="Times New Roman" pitchFamily="18" charset="0"/>
                      </a:endParaRPr>
                    </a:p>
                  </a:txBody>
                  <a:tcPr marL="66647" marR="66647"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0.84</a:t>
                      </a:r>
                      <a:endParaRPr lang="en-US" sz="1800" b="1" kern="1200" dirty="0">
                        <a:solidFill>
                          <a:schemeClr val="tx1"/>
                        </a:solidFill>
                        <a:effectLst/>
                        <a:latin typeface="+mn-lt"/>
                        <a:ea typeface="+mn-ea"/>
                        <a:cs typeface="Times New Roman" pitchFamily="18" charset="0"/>
                      </a:endParaRPr>
                    </a:p>
                  </a:txBody>
                  <a:tcPr marL="66647" marR="66647" marT="0" marB="0" anchor="ctr">
                    <a:lnL w="6350" cap="flat" cmpd="sng" algn="ctr">
                      <a:solidFill>
                        <a:schemeClr val="tx2"/>
                      </a:solidFill>
                      <a:prstDash val="solid"/>
                      <a:round/>
                      <a:headEnd type="none" w="med" len="med"/>
                      <a:tailEnd type="none" w="med" len="med"/>
                    </a:lnL>
                    <a:lnR w="6350" cap="flat" cmpd="sng" algn="ctr">
                      <a:solidFill>
                        <a:schemeClr val="tx2"/>
                      </a:solidFill>
                      <a:prstDash val="solid"/>
                      <a:round/>
                      <a:headEnd type="none" w="med" len="med"/>
                      <a:tailEnd type="none" w="med" len="med"/>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tcPr>
                </a:tc>
              </a:tr>
            </a:tbl>
          </a:graphicData>
        </a:graphic>
      </p:graphicFrame>
      <p:sp>
        <p:nvSpPr>
          <p:cNvPr id="3" name="TextBox 2"/>
          <p:cNvSpPr txBox="1"/>
          <p:nvPr/>
        </p:nvSpPr>
        <p:spPr>
          <a:xfrm>
            <a:off x="533400" y="5827931"/>
            <a:ext cx="7956024" cy="646331"/>
          </a:xfrm>
          <a:prstGeom prst="rect">
            <a:avLst/>
          </a:prstGeom>
          <a:noFill/>
        </p:spPr>
        <p:txBody>
          <a:bodyPr wrap="none" rtlCol="0">
            <a:spAutoFit/>
          </a:bodyPr>
          <a:lstStyle/>
          <a:p>
            <a:r>
              <a:rPr lang="en-US" dirty="0">
                <a:solidFill>
                  <a:srgbClr val="000000"/>
                </a:solidFill>
              </a:rPr>
              <a:t>*Adjusted for age, gender, race, history of MI, history of diabetes, use of </a:t>
            </a:r>
          </a:p>
          <a:p>
            <a:r>
              <a:rPr lang="en-US" dirty="0">
                <a:solidFill>
                  <a:srgbClr val="000000"/>
                </a:solidFill>
              </a:rPr>
              <a:t>anti-hypertensive medications, systolic blood pressure, cholesterol and BMI. </a:t>
            </a:r>
          </a:p>
        </p:txBody>
      </p:sp>
    </p:spTree>
    <p:extLst>
      <p:ext uri="{BB962C8B-B14F-4D97-AF65-F5344CB8AC3E}">
        <p14:creationId xmlns:p14="http://schemas.microsoft.com/office/powerpoint/2010/main" xmlns="" val="1501407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772400" cy="1371600"/>
          </a:xfrm>
        </p:spPr>
        <p:txBody>
          <a:bodyPr>
            <a:normAutofit/>
          </a:bodyPr>
          <a:lstStyle/>
          <a:p>
            <a:r>
              <a:rPr lang="en-US" sz="2800" dirty="0" smtClean="0"/>
              <a:t>Cardiovascular Health Study - Creatinine as Predictor of CHF risk</a:t>
            </a:r>
            <a:endParaRPr lang="en-US" sz="2800" dirty="0"/>
          </a:p>
        </p:txBody>
      </p:sp>
      <p:sp>
        <p:nvSpPr>
          <p:cNvPr id="9" name="TextBox 8"/>
          <p:cNvSpPr txBox="1"/>
          <p:nvPr/>
        </p:nvSpPr>
        <p:spPr>
          <a:xfrm>
            <a:off x="1066800" y="5562600"/>
            <a:ext cx="7626831" cy="923330"/>
          </a:xfrm>
          <a:prstGeom prst="rect">
            <a:avLst/>
          </a:prstGeom>
          <a:noFill/>
        </p:spPr>
        <p:txBody>
          <a:bodyPr wrap="none" rtlCol="0">
            <a:spAutoFit/>
          </a:bodyPr>
          <a:lstStyle/>
          <a:p>
            <a:r>
              <a:rPr lang="en-US" dirty="0">
                <a:solidFill>
                  <a:srgbClr val="000000"/>
                </a:solidFill>
              </a:rPr>
              <a:t>P-value for non-linearity = 0.001</a:t>
            </a:r>
          </a:p>
          <a:p>
            <a:r>
              <a:rPr lang="en-US" dirty="0">
                <a:solidFill>
                  <a:srgbClr val="000000"/>
                </a:solidFill>
              </a:rPr>
              <a:t>Note that 90.6% of the participants had creatinine values ≤ 1.4 and </a:t>
            </a:r>
          </a:p>
          <a:p>
            <a:r>
              <a:rPr lang="en-US" dirty="0">
                <a:solidFill>
                  <a:srgbClr val="000000"/>
                </a:solidFill>
              </a:rPr>
              <a:t>of those in the top ‘quartile’ (actually 32%), 22% have values 1.2, 1.3,1.4 .</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62000" y="1502744"/>
            <a:ext cx="6875060" cy="391698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426024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772400" cy="1371600"/>
          </a:xfrm>
        </p:spPr>
        <p:txBody>
          <a:bodyPr>
            <a:normAutofit/>
          </a:bodyPr>
          <a:lstStyle/>
          <a:p>
            <a:r>
              <a:rPr lang="en-US" sz="2800" dirty="0" smtClean="0"/>
              <a:t>Cardiovascular Health Study - Creatinine as Predictor of CHF risk</a:t>
            </a:r>
            <a:endParaRPr lang="en-US" sz="2800" dirty="0"/>
          </a:p>
        </p:txBody>
      </p:sp>
      <p:pic>
        <p:nvPicPr>
          <p:cNvPr id="1026" name="Picture 2"/>
          <p:cNvPicPr>
            <a:picLocks noGrp="1" noChangeAspect="1" noChangeArrowheads="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73624" y="1523999"/>
            <a:ext cx="6393976" cy="46799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213186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772400" cy="1371600"/>
          </a:xfrm>
        </p:spPr>
        <p:txBody>
          <a:bodyPr>
            <a:normAutofit/>
          </a:bodyPr>
          <a:lstStyle/>
          <a:p>
            <a:r>
              <a:rPr lang="en-US" sz="2800" dirty="0" smtClean="0"/>
              <a:t>Cardiovascular Health Study - Creatinine as Predictor of CHF risk</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309460357"/>
              </p:ext>
            </p:extLst>
          </p:nvPr>
        </p:nvGraphicFramePr>
        <p:xfrm>
          <a:off x="457200" y="1676400"/>
          <a:ext cx="7924800" cy="3048000"/>
        </p:xfrm>
        <a:graphic>
          <a:graphicData uri="http://schemas.openxmlformats.org/drawingml/2006/table">
            <a:tbl>
              <a:tblPr firstRow="1" firstCol="1" lastRow="1" lastCol="1" bandRow="1" bandCol="1">
                <a:tableStyleId>{5A111915-BE36-4E01-A7E5-04B1672EAD32}</a:tableStyleId>
              </a:tblPr>
              <a:tblGrid>
                <a:gridCol w="4038600"/>
                <a:gridCol w="1828800"/>
                <a:gridCol w="1066800"/>
                <a:gridCol w="990600"/>
              </a:tblGrid>
              <a:tr h="194233">
                <a:tc gridSpan="4">
                  <a:txBody>
                    <a:bodyPr/>
                    <a:lstStyle/>
                    <a:p>
                      <a:pPr marL="0" marR="0" algn="l">
                        <a:spcBef>
                          <a:spcPts val="0"/>
                        </a:spcBef>
                        <a:spcAft>
                          <a:spcPts val="0"/>
                        </a:spcAft>
                      </a:pPr>
                      <a:r>
                        <a:rPr lang="en-US" sz="2000" dirty="0" smtClean="0">
                          <a:effectLst/>
                          <a:latin typeface="+mn-lt"/>
                          <a:cs typeface="Times New Roman" pitchFamily="18" charset="0"/>
                        </a:rPr>
                        <a:t>Cox Models for Incident CHF </a:t>
                      </a:r>
                      <a:r>
                        <a:rPr lang="en-US" sz="2000" b="1" dirty="0" smtClean="0">
                          <a:effectLst/>
                          <a:latin typeface="+mn-lt"/>
                          <a:cs typeface="Times New Roman" pitchFamily="18" charset="0"/>
                        </a:rPr>
                        <a:t>(1120 Events, N=5613)</a:t>
                      </a:r>
                      <a:endParaRPr lang="en-US" sz="2000" dirty="0">
                        <a:effectLst/>
                        <a:latin typeface="+mn-lt"/>
                        <a:ea typeface="Times New Roman"/>
                        <a:cs typeface="Times New Roman" pitchFamily="18" charset="0"/>
                      </a:endParaRPr>
                    </a:p>
                  </a:txBody>
                  <a:tcPr marL="66647" marR="66647" marT="0" marB="0">
                    <a:lnB w="12700" cap="flat" cmpd="sng" algn="ctr">
                      <a:solidFill>
                        <a:schemeClr val="tx2"/>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582698">
                <a:tc>
                  <a:txBody>
                    <a:bodyPr/>
                    <a:lstStyle/>
                    <a:p>
                      <a:pPr marL="0" marR="0" algn="ctr">
                        <a:spcBef>
                          <a:spcPts val="0"/>
                        </a:spcBef>
                        <a:spcAft>
                          <a:spcPts val="0"/>
                        </a:spcAft>
                      </a:pPr>
                      <a:r>
                        <a:rPr lang="en-US" sz="1800" dirty="0" smtClean="0">
                          <a:effectLst/>
                          <a:latin typeface="+mn-lt"/>
                          <a:cs typeface="Times New Roman" pitchFamily="18" charset="0"/>
                        </a:rPr>
                        <a:t>Model*</a:t>
                      </a:r>
                      <a:endParaRPr lang="en-US" sz="1800" dirty="0">
                        <a:effectLst/>
                        <a:latin typeface="+mn-lt"/>
                        <a:ea typeface="Times New Roman"/>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mn-lt"/>
                          <a:cs typeface="Times New Roman" pitchFamily="18" charset="0"/>
                        </a:rPr>
                        <a:t>HR (95% CI)</a:t>
                      </a:r>
                      <a:endParaRPr lang="en-US" sz="1800" dirty="0">
                        <a:effectLst/>
                        <a:latin typeface="+mn-lt"/>
                        <a:ea typeface="Times New Roman"/>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mn-lt"/>
                          <a:cs typeface="Times New Roman" pitchFamily="18" charset="0"/>
                        </a:rPr>
                        <a:t>Test Statistic (Z)</a:t>
                      </a:r>
                      <a:endParaRPr lang="en-US" sz="1800" dirty="0">
                        <a:effectLst/>
                        <a:latin typeface="+mn-lt"/>
                        <a:ea typeface="Times New Roman"/>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mn-lt"/>
                          <a:cs typeface="Times New Roman" pitchFamily="18" charset="0"/>
                        </a:rPr>
                        <a:t>p-value</a:t>
                      </a:r>
                      <a:endParaRPr lang="en-US" sz="1800" dirty="0">
                        <a:effectLst/>
                        <a:latin typeface="+mn-lt"/>
                        <a:ea typeface="Times New Roman"/>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11890">
                <a:tc>
                  <a:txBody>
                    <a:bodyPr/>
                    <a:lstStyle/>
                    <a:p>
                      <a:pPr marL="0" marR="0" algn="ctr" defTabSz="914400" rtl="0" eaLnBrk="1" latinLnBrk="0" hangingPunct="1">
                        <a:spcBef>
                          <a:spcPts val="0"/>
                        </a:spcBef>
                        <a:spcAft>
                          <a:spcPts val="0"/>
                        </a:spcAft>
                      </a:pPr>
                      <a:r>
                        <a:rPr lang="en-US" sz="1800" kern="1200" dirty="0" smtClean="0">
                          <a:solidFill>
                            <a:schemeClr val="tx1"/>
                          </a:solidFill>
                          <a:effectLst/>
                          <a:latin typeface="+mn-lt"/>
                          <a:ea typeface="+mn-ea"/>
                          <a:cs typeface="Times New Roman" pitchFamily="18" charset="0"/>
                        </a:rPr>
                        <a:t>Creatinine in mg/dl</a:t>
                      </a:r>
                      <a:endParaRPr lang="en-US" sz="180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kern="1200" dirty="0" smtClean="0">
                          <a:solidFill>
                            <a:schemeClr val="tx1"/>
                          </a:solidFill>
                          <a:effectLst/>
                          <a:latin typeface="+mn-lt"/>
                          <a:ea typeface="+mn-ea"/>
                          <a:cs typeface="Times New Roman" pitchFamily="18" charset="0"/>
                        </a:rPr>
                        <a:t>1.48 (1.25,1.76)</a:t>
                      </a:r>
                      <a:endParaRPr lang="en-US" sz="180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kern="1200" dirty="0" smtClean="0">
                          <a:solidFill>
                            <a:schemeClr val="tx1"/>
                          </a:solidFill>
                          <a:effectLst/>
                          <a:latin typeface="+mn-lt"/>
                          <a:ea typeface="+mn-ea"/>
                          <a:cs typeface="Times New Roman" pitchFamily="18" charset="0"/>
                        </a:rPr>
                        <a:t>4.46</a:t>
                      </a:r>
                      <a:endParaRPr lang="en-US" sz="180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kern="1200" dirty="0" smtClean="0">
                          <a:solidFill>
                            <a:schemeClr val="tx1"/>
                          </a:solidFill>
                          <a:effectLst/>
                          <a:latin typeface="+mn-lt"/>
                          <a:ea typeface="+mn-ea"/>
                          <a:cs typeface="Times New Roman" pitchFamily="18" charset="0"/>
                        </a:rPr>
                        <a:t>&lt;0.0001</a:t>
                      </a:r>
                      <a:endParaRPr lang="en-US" sz="180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47205">
                <a:tc>
                  <a:txBody>
                    <a:bodyPr/>
                    <a:lstStyle/>
                    <a:p>
                      <a:pPr marL="0" marR="0" algn="ctr" defTabSz="914400" rtl="0" eaLnBrk="1" latinLnBrk="0" hangingPunct="1">
                        <a:spcBef>
                          <a:spcPts val="0"/>
                        </a:spcBef>
                        <a:spcAft>
                          <a:spcPts val="0"/>
                        </a:spcAft>
                      </a:pPr>
                      <a:r>
                        <a:rPr lang="en-US" sz="1800" dirty="0" smtClean="0">
                          <a:effectLst/>
                          <a:latin typeface="+mn-lt"/>
                          <a:cs typeface="Times New Roman" pitchFamily="18" charset="0"/>
                        </a:rPr>
                        <a:t>Creatinine</a:t>
                      </a:r>
                      <a:r>
                        <a:rPr lang="en-US" sz="1800" baseline="0" dirty="0" smtClean="0">
                          <a:effectLst/>
                          <a:latin typeface="+mn-lt"/>
                          <a:cs typeface="Times New Roman" pitchFamily="18" charset="0"/>
                        </a:rPr>
                        <a:t> in intervals (inclusive)</a:t>
                      </a:r>
                      <a:endParaRPr lang="en-US" sz="1800" b="1" kern="1200" dirty="0">
                        <a:solidFill>
                          <a:schemeClr val="tx1"/>
                        </a:solidFill>
                        <a:effectLst/>
                        <a:latin typeface="+mn-lt"/>
                        <a:ea typeface="+mn-ea"/>
                        <a:cs typeface="Times New Roman" pitchFamily="18" charset="0"/>
                      </a:endParaRPr>
                    </a:p>
                  </a:txBody>
                  <a:tcPr marL="66647" marR="66647"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endParaRPr lang="en-US" sz="1800" dirty="0">
                        <a:effectLst/>
                        <a:latin typeface="+mn-lt"/>
                        <a:ea typeface="Times New Roman"/>
                        <a:cs typeface="Times New Roman" pitchFamily="18" charset="0"/>
                      </a:endParaRPr>
                    </a:p>
                  </a:txBody>
                  <a:tcPr marL="66647" marR="66647"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endParaRPr lang="en-US" sz="1800" dirty="0">
                        <a:effectLst/>
                        <a:latin typeface="+mn-lt"/>
                        <a:ea typeface="Times New Roman"/>
                        <a:cs typeface="Times New Roman" pitchFamily="18" charset="0"/>
                      </a:endParaRPr>
                    </a:p>
                  </a:txBody>
                  <a:tcPr marL="66647" marR="66647"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a:spcBef>
                          <a:spcPts val="0"/>
                        </a:spcBef>
                        <a:spcAft>
                          <a:spcPts val="0"/>
                        </a:spcAft>
                      </a:pPr>
                      <a:r>
                        <a:rPr lang="en-US" sz="1800" dirty="0">
                          <a:effectLst/>
                          <a:latin typeface="+mn-lt"/>
                          <a:cs typeface="Times New Roman" pitchFamily="18" charset="0"/>
                        </a:rPr>
                        <a:t> </a:t>
                      </a:r>
                      <a:endParaRPr lang="en-US" sz="1800" dirty="0">
                        <a:effectLst/>
                        <a:latin typeface="+mn-lt"/>
                        <a:ea typeface="Times New Roman"/>
                        <a:cs typeface="Times New Roman" pitchFamily="18" charset="0"/>
                      </a:endParaRPr>
                    </a:p>
                  </a:txBody>
                  <a:tcPr marL="66647" marR="66647"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194233">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≤0.7 mg/dl</a:t>
                      </a:r>
                      <a:endParaRPr lang="en-US" sz="1800" b="1"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1.10 (0.87,1.39)</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a:solidFill>
                            <a:schemeClr val="tx1"/>
                          </a:solidFill>
                          <a:effectLst/>
                          <a:latin typeface="+mn-lt"/>
                          <a:ea typeface="+mn-ea"/>
                          <a:cs typeface="Times New Roman" pitchFamily="18" charset="0"/>
                        </a:rPr>
                        <a:t> </a:t>
                      </a:r>
                      <a:r>
                        <a:rPr lang="en-US" sz="1800" b="0" kern="1200" dirty="0" smtClean="0">
                          <a:solidFill>
                            <a:schemeClr val="tx1"/>
                          </a:solidFill>
                          <a:effectLst/>
                          <a:latin typeface="+mn-lt"/>
                          <a:ea typeface="+mn-ea"/>
                          <a:cs typeface="Times New Roman" pitchFamily="18" charset="0"/>
                        </a:rPr>
                        <a:t>0.82</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0.41</a:t>
                      </a:r>
                      <a:r>
                        <a:rPr lang="en-US" sz="1800" b="1" kern="1200" dirty="0">
                          <a:solidFill>
                            <a:schemeClr val="tx1"/>
                          </a:solidFill>
                          <a:effectLst/>
                          <a:latin typeface="+mn-lt"/>
                          <a:ea typeface="+mn-ea"/>
                          <a:cs typeface="Times New Roman" pitchFamily="18" charset="0"/>
                        </a:rPr>
                        <a:t> </a:t>
                      </a: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194233">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0.8-1.1</a:t>
                      </a:r>
                      <a:r>
                        <a:rPr lang="en-US" sz="1800" b="1" kern="1200" baseline="0" dirty="0" smtClean="0">
                          <a:solidFill>
                            <a:schemeClr val="tx1"/>
                          </a:solidFill>
                          <a:effectLst/>
                          <a:latin typeface="+mn-lt"/>
                          <a:ea typeface="+mn-ea"/>
                          <a:cs typeface="Times New Roman" pitchFamily="18" charset="0"/>
                        </a:rPr>
                        <a:t> mg/dl</a:t>
                      </a:r>
                      <a:endParaRPr lang="en-US" sz="1800" b="1"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1.00 (Ref.)</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en-US" sz="1800" b="1"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194233">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1.2-1.5 mg/dl</a:t>
                      </a:r>
                      <a:endParaRPr lang="en-US" sz="1800" b="1" kern="1200" dirty="0">
                        <a:solidFill>
                          <a:schemeClr val="tx1"/>
                        </a:solidFill>
                        <a:effectLst/>
                        <a:latin typeface="+mn-lt"/>
                        <a:ea typeface="+mn-ea"/>
                        <a:cs typeface="Times New Roman" pitchFamily="18" charset="0"/>
                      </a:endParaRPr>
                    </a:p>
                  </a:txBody>
                  <a:tcPr marL="66647" marR="66647"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0.92 (0.79,1.06)</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-1.17</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0.24</a:t>
                      </a:r>
                      <a:endParaRPr lang="en-US" sz="1800" b="1"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r>
              <a:tr h="194233">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1.6-1.9 mg/dl</a:t>
                      </a:r>
                      <a:endParaRPr lang="en-US" sz="1800" b="1"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1.67 (1.29,2.14)</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3.97</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tx1"/>
                          </a:solidFill>
                          <a:effectLst/>
                          <a:latin typeface="+mn-lt"/>
                          <a:ea typeface="+mn-ea"/>
                          <a:cs typeface="Times New Roman" pitchFamily="18" charset="0"/>
                        </a:rPr>
                        <a:t>&lt;0.0001</a:t>
                      </a: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194233">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≥2.0 mg/dl</a:t>
                      </a:r>
                      <a:endParaRPr lang="en-US" sz="1800" b="1"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2.30 (1.60,3.30)</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0" kern="1200" dirty="0" smtClean="0">
                          <a:solidFill>
                            <a:schemeClr val="tx1"/>
                          </a:solidFill>
                          <a:effectLst/>
                          <a:latin typeface="+mn-lt"/>
                          <a:ea typeface="+mn-ea"/>
                          <a:cs typeface="Times New Roman" pitchFamily="18" charset="0"/>
                        </a:rPr>
                        <a:t>4.51</a:t>
                      </a:r>
                      <a:endParaRPr lang="en-US" sz="1800" b="0"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mn-lt"/>
                          <a:ea typeface="+mn-ea"/>
                          <a:cs typeface="Times New Roman" pitchFamily="18" charset="0"/>
                        </a:rPr>
                        <a:t>&lt;0.0001</a:t>
                      </a:r>
                      <a:endParaRPr lang="en-US" sz="1800" b="1" kern="1200" dirty="0">
                        <a:solidFill>
                          <a:schemeClr val="tx1"/>
                        </a:solidFill>
                        <a:effectLst/>
                        <a:latin typeface="+mn-lt"/>
                        <a:ea typeface="+mn-ea"/>
                        <a:cs typeface="Times New Roman" pitchFamily="18" charset="0"/>
                      </a:endParaRPr>
                    </a:p>
                  </a:txBody>
                  <a:tcPr marL="66647" marR="66647" marT="0" marB="0">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sp>
        <p:nvSpPr>
          <p:cNvPr id="3" name="TextBox 2"/>
          <p:cNvSpPr txBox="1"/>
          <p:nvPr/>
        </p:nvSpPr>
        <p:spPr>
          <a:xfrm>
            <a:off x="533400" y="5334000"/>
            <a:ext cx="7956024" cy="646331"/>
          </a:xfrm>
          <a:prstGeom prst="rect">
            <a:avLst/>
          </a:prstGeom>
          <a:noFill/>
        </p:spPr>
        <p:txBody>
          <a:bodyPr wrap="none" rtlCol="0">
            <a:spAutoFit/>
          </a:bodyPr>
          <a:lstStyle/>
          <a:p>
            <a:r>
              <a:rPr lang="en-US" dirty="0">
                <a:solidFill>
                  <a:srgbClr val="000000"/>
                </a:solidFill>
              </a:rPr>
              <a:t>*Adjusted for age, gender, race, history of MI, history of diabetes, use of </a:t>
            </a:r>
          </a:p>
          <a:p>
            <a:r>
              <a:rPr lang="en-US" dirty="0">
                <a:solidFill>
                  <a:srgbClr val="000000"/>
                </a:solidFill>
              </a:rPr>
              <a:t>anti-hypertensive medications, systolic blood pressure, cholesterol and BMI. </a:t>
            </a:r>
          </a:p>
        </p:txBody>
      </p:sp>
    </p:spTree>
    <p:extLst>
      <p:ext uri="{BB962C8B-B14F-4D97-AF65-F5344CB8AC3E}">
        <p14:creationId xmlns:p14="http://schemas.microsoft.com/office/powerpoint/2010/main" xmlns="" val="12374873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smtClean="0"/>
              <a:t>Reexamination of Why </a:t>
            </a:r>
            <a:r>
              <a:rPr lang="en-US" sz="3000" dirty="0" err="1" smtClean="0"/>
              <a:t>reseachers</a:t>
            </a:r>
            <a:r>
              <a:rPr lang="en-US" sz="3000" dirty="0" smtClean="0"/>
              <a:t> </a:t>
            </a:r>
            <a:r>
              <a:rPr lang="en-US" sz="3000" dirty="0"/>
              <a:t>use </a:t>
            </a:r>
            <a:r>
              <a:rPr lang="en-US" sz="3000" dirty="0" err="1" smtClean="0"/>
              <a:t>Quantiles</a:t>
            </a:r>
            <a:endParaRPr lang="en-US" sz="3000" dirty="0"/>
          </a:p>
        </p:txBody>
      </p:sp>
      <p:sp>
        <p:nvSpPr>
          <p:cNvPr id="3" name="Content Placeholder 2"/>
          <p:cNvSpPr>
            <a:spLocks noGrp="1"/>
          </p:cNvSpPr>
          <p:nvPr>
            <p:ph idx="1"/>
          </p:nvPr>
        </p:nvSpPr>
        <p:spPr/>
        <p:txBody>
          <a:bodyPr>
            <a:normAutofit/>
          </a:bodyPr>
          <a:lstStyle/>
          <a:p>
            <a:pPr marL="457200" indent="-457200">
              <a:buAutoNum type="arabicPeriod" startAt="5"/>
            </a:pPr>
            <a:r>
              <a:rPr lang="en-US" dirty="0" err="1" smtClean="0"/>
              <a:t>Quantiles</a:t>
            </a:r>
            <a:r>
              <a:rPr lang="en-US" dirty="0" smtClean="0"/>
              <a:t> </a:t>
            </a:r>
            <a:r>
              <a:rPr lang="en-US" dirty="0"/>
              <a:t>within subgroups provide a good way to adjust for the subgroup</a:t>
            </a:r>
            <a:r>
              <a:rPr lang="en-US" dirty="0" smtClean="0"/>
              <a:t>.*</a:t>
            </a:r>
          </a:p>
          <a:p>
            <a:pPr marL="914400" lvl="1" indent="-457200">
              <a:buFont typeface="Wingdings" pitchFamily="2" charset="2"/>
              <a:buChar char="§"/>
            </a:pPr>
            <a:r>
              <a:rPr lang="en-US" dirty="0" smtClean="0"/>
              <a:t>This will only be true if the relative position of the person within the subgroup is the best way to predict the outcome.  This may or may not be true.  In any event it shouldn’t be assumed.</a:t>
            </a:r>
          </a:p>
          <a:p>
            <a:pPr marL="914400" lvl="1" indent="-457200">
              <a:buFont typeface="Wingdings" pitchFamily="2" charset="2"/>
              <a:buChar char="§"/>
            </a:pPr>
            <a:r>
              <a:rPr lang="en-US" dirty="0" smtClean="0"/>
              <a:t>Standard regression methods based on the original scale or reasonable transformation of the scale (e.g. log) provide a better way to assess the need for subgroup adjustment and what form that should take.</a:t>
            </a:r>
            <a:endParaRPr lang="en-US" dirty="0"/>
          </a:p>
          <a:p>
            <a:endParaRPr lang="en-US" dirty="0" smtClean="0"/>
          </a:p>
          <a:p>
            <a:endParaRPr lang="en-US" dirty="0"/>
          </a:p>
        </p:txBody>
      </p:sp>
      <p:sp>
        <p:nvSpPr>
          <p:cNvPr id="4" name="TextBox 3"/>
          <p:cNvSpPr txBox="1"/>
          <p:nvPr/>
        </p:nvSpPr>
        <p:spPr>
          <a:xfrm>
            <a:off x="533400" y="5257800"/>
            <a:ext cx="8229600" cy="1354217"/>
          </a:xfrm>
          <a:prstGeom prst="rect">
            <a:avLst/>
          </a:prstGeom>
          <a:noFill/>
        </p:spPr>
        <p:txBody>
          <a:bodyPr wrap="square" rtlCol="0">
            <a:spAutoFit/>
          </a:bodyPr>
          <a:lstStyle/>
          <a:p>
            <a:r>
              <a:rPr lang="en-US" sz="1600" dirty="0">
                <a:solidFill>
                  <a:srgbClr val="000000"/>
                </a:solidFill>
              </a:rPr>
              <a:t>*Coronary calcium predicts events better with absolute calcium scores than  age-sex-race/ethnicity percentiles: MESA (Multi-Ethnic Study of Atherosclerosis).</a:t>
            </a:r>
          </a:p>
          <a:p>
            <a:r>
              <a:rPr lang="en-US" sz="1600" dirty="0">
                <a:solidFill>
                  <a:srgbClr val="000000"/>
                </a:solidFill>
              </a:rPr>
              <a:t>by Budoff,  Nasir, McClelland, Detrano, Wong, Blumenthal, </a:t>
            </a:r>
            <a:r>
              <a:rPr lang="en-US" sz="1600" dirty="0" err="1">
                <a:solidFill>
                  <a:srgbClr val="000000"/>
                </a:solidFill>
              </a:rPr>
              <a:t>Kondos</a:t>
            </a:r>
            <a:r>
              <a:rPr lang="en-US" sz="1600" dirty="0">
                <a:solidFill>
                  <a:srgbClr val="000000"/>
                </a:solidFill>
              </a:rPr>
              <a:t>, Kronmal</a:t>
            </a:r>
          </a:p>
          <a:p>
            <a:r>
              <a:rPr lang="en-US" sz="1600" dirty="0">
                <a:solidFill>
                  <a:srgbClr val="000000"/>
                </a:solidFill>
              </a:rPr>
              <a:t>Journal of the American College of Cardiology (2009).</a:t>
            </a:r>
          </a:p>
          <a:p>
            <a:endParaRPr lang="en-US" dirty="0">
              <a:solidFill>
                <a:srgbClr val="000000"/>
              </a:solidFill>
            </a:endParaRPr>
          </a:p>
        </p:txBody>
      </p:sp>
    </p:spTree>
    <p:extLst>
      <p:ext uri="{BB962C8B-B14F-4D97-AF65-F5344CB8AC3E}">
        <p14:creationId xmlns:p14="http://schemas.microsoft.com/office/powerpoint/2010/main" xmlns="" val="37008428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smtClean="0"/>
              <a:t>Reexamination of Why </a:t>
            </a:r>
            <a:r>
              <a:rPr lang="en-US" sz="3000" dirty="0" err="1" smtClean="0"/>
              <a:t>reseachers</a:t>
            </a:r>
            <a:r>
              <a:rPr lang="en-US" sz="3000" dirty="0" smtClean="0"/>
              <a:t> </a:t>
            </a:r>
            <a:r>
              <a:rPr lang="en-US" sz="3000" dirty="0"/>
              <a:t>use </a:t>
            </a:r>
            <a:r>
              <a:rPr lang="en-US" sz="3000" dirty="0" err="1" smtClean="0"/>
              <a:t>Quantiles</a:t>
            </a:r>
            <a:endParaRPr lang="en-US" sz="3000" dirty="0"/>
          </a:p>
        </p:txBody>
      </p:sp>
      <p:sp>
        <p:nvSpPr>
          <p:cNvPr id="3" name="Content Placeholder 2"/>
          <p:cNvSpPr>
            <a:spLocks noGrp="1"/>
          </p:cNvSpPr>
          <p:nvPr>
            <p:ph idx="1"/>
          </p:nvPr>
        </p:nvSpPr>
        <p:spPr/>
        <p:txBody>
          <a:bodyPr>
            <a:normAutofit fontScale="92500" lnSpcReduction="20000"/>
          </a:bodyPr>
          <a:lstStyle/>
          <a:p>
            <a:pPr marL="457200" indent="-457200">
              <a:buFont typeface="+mj-lt"/>
              <a:buAutoNum type="arabicPeriod" startAt="4"/>
            </a:pPr>
            <a:r>
              <a:rPr lang="en-US" dirty="0" err="1"/>
              <a:t>Quantiles</a:t>
            </a:r>
            <a:r>
              <a:rPr lang="en-US" dirty="0"/>
              <a:t> are a good way of discovering and modeling non-</a:t>
            </a:r>
            <a:r>
              <a:rPr lang="en-US" dirty="0" err="1"/>
              <a:t>linearities</a:t>
            </a:r>
            <a:r>
              <a:rPr lang="en-US" dirty="0"/>
              <a:t> or dealing with non-normality.</a:t>
            </a:r>
          </a:p>
          <a:p>
            <a:pPr marL="914400" lvl="1" indent="-457200">
              <a:buFont typeface="Wingdings" pitchFamily="2" charset="2"/>
              <a:buChar char="§"/>
            </a:pPr>
            <a:r>
              <a:rPr lang="en-US" dirty="0" smtClean="0"/>
              <a:t>The </a:t>
            </a:r>
            <a:r>
              <a:rPr lang="en-US" dirty="0" err="1" smtClean="0"/>
              <a:t>quantiles</a:t>
            </a:r>
            <a:r>
              <a:rPr lang="en-US" dirty="0" smtClean="0"/>
              <a:t> are a transformation of the data.  As the examples showed it isn’t possible to tell from the </a:t>
            </a:r>
            <a:r>
              <a:rPr lang="en-US" dirty="0" err="1" smtClean="0"/>
              <a:t>quantiles</a:t>
            </a:r>
            <a:r>
              <a:rPr lang="en-US" dirty="0" smtClean="0"/>
              <a:t> whether the relationship on the original scale was linear or not.</a:t>
            </a:r>
          </a:p>
          <a:p>
            <a:pPr marL="914400" lvl="1" indent="-457200">
              <a:buFont typeface="Wingdings" pitchFamily="2" charset="2"/>
              <a:buChar char="§"/>
            </a:pPr>
            <a:r>
              <a:rPr lang="en-US" dirty="0" smtClean="0"/>
              <a:t>Generally using a limited number of intervals on the </a:t>
            </a:r>
            <a:r>
              <a:rPr lang="en-US" dirty="0" err="1" smtClean="0"/>
              <a:t>quantile</a:t>
            </a:r>
            <a:r>
              <a:rPr lang="en-US" dirty="0" smtClean="0"/>
              <a:t> scale will give an appearance of non-linearity even if the relationship on the original scale was linear.  This is because the intervals (i.e. quartiles) will be of different sizes and distances apart on the original scale.</a:t>
            </a:r>
          </a:p>
          <a:p>
            <a:pPr marL="914400" lvl="1" indent="-457200">
              <a:buFont typeface="Wingdings" pitchFamily="2" charset="2"/>
              <a:buChar char="§"/>
            </a:pPr>
            <a:r>
              <a:rPr lang="en-US" dirty="0" smtClean="0"/>
              <a:t>Non-normality is not a concern for most regression situations.  However, outliers may be important and </a:t>
            </a:r>
            <a:r>
              <a:rPr lang="en-US" dirty="0" err="1" smtClean="0"/>
              <a:t>quantiles</a:t>
            </a:r>
            <a:r>
              <a:rPr lang="en-US" dirty="0" smtClean="0"/>
              <a:t> may have limited usefulness in this situation.  However, there are better methods for dealing with outliers than the transformation to the ranks.</a:t>
            </a:r>
            <a:endParaRPr lang="en-US" dirty="0"/>
          </a:p>
          <a:p>
            <a:endParaRPr lang="en-US" dirty="0"/>
          </a:p>
        </p:txBody>
      </p:sp>
    </p:spTree>
    <p:extLst>
      <p:ext uri="{BB962C8B-B14F-4D97-AF65-F5344CB8AC3E}">
        <p14:creationId xmlns:p14="http://schemas.microsoft.com/office/powerpoint/2010/main" xmlns="" val="7856643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Reexamination of Why </a:t>
            </a:r>
            <a:r>
              <a:rPr lang="en-US" sz="3000" dirty="0" err="1"/>
              <a:t>reseachers</a:t>
            </a:r>
            <a:r>
              <a:rPr lang="en-US" sz="3000" dirty="0"/>
              <a:t> use </a:t>
            </a:r>
            <a:r>
              <a:rPr lang="en-US" sz="3000" dirty="0" err="1"/>
              <a:t>Quantiles</a:t>
            </a:r>
            <a:endParaRPr lang="en-US" sz="3000" dirty="0"/>
          </a:p>
        </p:txBody>
      </p:sp>
      <p:sp>
        <p:nvSpPr>
          <p:cNvPr id="3" name="Content Placeholder 2"/>
          <p:cNvSpPr>
            <a:spLocks noGrp="1"/>
          </p:cNvSpPr>
          <p:nvPr>
            <p:ph idx="1"/>
          </p:nvPr>
        </p:nvSpPr>
        <p:spPr/>
        <p:txBody>
          <a:bodyPr>
            <a:normAutofit fontScale="92500" lnSpcReduction="10000"/>
          </a:bodyPr>
          <a:lstStyle/>
          <a:p>
            <a:pPr marL="457200" indent="-457200">
              <a:buAutoNum type="arabicPeriod" startAt="3"/>
            </a:pPr>
            <a:r>
              <a:rPr lang="en-US" dirty="0" smtClean="0"/>
              <a:t>Results </a:t>
            </a:r>
            <a:r>
              <a:rPr lang="en-US" dirty="0"/>
              <a:t>using </a:t>
            </a:r>
            <a:r>
              <a:rPr lang="en-US" dirty="0" err="1"/>
              <a:t>quantiles</a:t>
            </a:r>
            <a:r>
              <a:rPr lang="en-US" dirty="0"/>
              <a:t> are generalizable</a:t>
            </a:r>
            <a:r>
              <a:rPr lang="en-US" dirty="0" smtClean="0"/>
              <a:t>.</a:t>
            </a:r>
          </a:p>
          <a:p>
            <a:pPr marL="914400" lvl="1" indent="-457200"/>
            <a:r>
              <a:rPr lang="en-US" dirty="0" err="1" smtClean="0"/>
              <a:t>Quantiles</a:t>
            </a:r>
            <a:r>
              <a:rPr lang="en-US" dirty="0" smtClean="0"/>
              <a:t> are dependent on the distribution of the variable in the population sampled.  For example, for creatinine, the 75</a:t>
            </a:r>
            <a:r>
              <a:rPr lang="en-US" baseline="30000" dirty="0" smtClean="0"/>
              <a:t>th</a:t>
            </a:r>
            <a:r>
              <a:rPr lang="en-US" dirty="0" smtClean="0"/>
              <a:t> percentile in Framingham was &gt;1.05 mg/dl.  For CHS it is about 1.2.   Cohorts will differ in many ways that will affect the distribution of most variables and thus the </a:t>
            </a:r>
            <a:r>
              <a:rPr lang="en-US" dirty="0" err="1" smtClean="0"/>
              <a:t>quantiles</a:t>
            </a:r>
            <a:r>
              <a:rPr lang="en-US" dirty="0" smtClean="0"/>
              <a:t>.</a:t>
            </a:r>
          </a:p>
          <a:p>
            <a:pPr marL="914400" lvl="1" indent="-457200"/>
            <a:r>
              <a:rPr lang="en-US" dirty="0" smtClean="0"/>
              <a:t>The discreteness of many biological measures will result in many ties and therefor the number of people in various percentile intervals will not correspond to the interval width.  For example, the top quartile of creatinine for CHS actually includes 32% of the cohort and the 1</a:t>
            </a:r>
            <a:r>
              <a:rPr lang="en-US" baseline="30000" dirty="0" smtClean="0"/>
              <a:t>st</a:t>
            </a:r>
            <a:r>
              <a:rPr lang="en-US" dirty="0" smtClean="0"/>
              <a:t> quartile has only 11% of the cohort.</a:t>
            </a:r>
          </a:p>
          <a:p>
            <a:pPr marL="914400" lvl="1" indent="-457200"/>
            <a:r>
              <a:rPr lang="en-US" dirty="0" smtClean="0"/>
              <a:t>For these reasons it is difficult to generalize from the </a:t>
            </a:r>
            <a:r>
              <a:rPr lang="en-US" dirty="0" err="1" smtClean="0"/>
              <a:t>quanitle</a:t>
            </a:r>
            <a:r>
              <a:rPr lang="en-US" dirty="0" smtClean="0"/>
              <a:t> based results or to compare the results based on </a:t>
            </a:r>
            <a:r>
              <a:rPr lang="en-US" dirty="0" err="1" smtClean="0"/>
              <a:t>quantiles</a:t>
            </a:r>
            <a:r>
              <a:rPr lang="en-US" dirty="0" smtClean="0"/>
              <a:t> from different studies.</a:t>
            </a:r>
            <a:endParaRPr lang="en-US" dirty="0"/>
          </a:p>
        </p:txBody>
      </p:sp>
    </p:spTree>
    <p:extLst>
      <p:ext uri="{BB962C8B-B14F-4D97-AF65-F5344CB8AC3E}">
        <p14:creationId xmlns:p14="http://schemas.microsoft.com/office/powerpoint/2010/main" xmlns="" val="10190664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Reexamination of Why </a:t>
            </a:r>
            <a:r>
              <a:rPr lang="en-US" sz="3000" dirty="0" err="1"/>
              <a:t>reseachers</a:t>
            </a:r>
            <a:r>
              <a:rPr lang="en-US" sz="3000" dirty="0"/>
              <a:t> use </a:t>
            </a:r>
            <a:r>
              <a:rPr lang="en-US" sz="3000" dirty="0" err="1"/>
              <a:t>Quantiles</a:t>
            </a:r>
            <a:endParaRPr lang="en-US" sz="3000" dirty="0"/>
          </a:p>
        </p:txBody>
      </p:sp>
      <p:sp>
        <p:nvSpPr>
          <p:cNvPr id="3" name="Content Placeholder 2"/>
          <p:cNvSpPr>
            <a:spLocks noGrp="1"/>
          </p:cNvSpPr>
          <p:nvPr>
            <p:ph idx="1"/>
          </p:nvPr>
        </p:nvSpPr>
        <p:spPr/>
        <p:txBody>
          <a:bodyPr>
            <a:normAutofit fontScale="92500" lnSpcReduction="20000"/>
          </a:bodyPr>
          <a:lstStyle/>
          <a:p>
            <a:pPr marL="457200" indent="-457200">
              <a:buAutoNum type="arabicPeriod"/>
            </a:pPr>
            <a:r>
              <a:rPr lang="en-US" dirty="0"/>
              <a:t>They provide a good way of describing the findings.</a:t>
            </a:r>
          </a:p>
          <a:p>
            <a:pPr marL="457200" indent="-457200">
              <a:buFont typeface="Arial" pitchFamily="34" charset="0"/>
              <a:buAutoNum type="arabicPeriod"/>
            </a:pPr>
            <a:r>
              <a:rPr lang="en-US" dirty="0"/>
              <a:t>The results using </a:t>
            </a:r>
            <a:r>
              <a:rPr lang="en-US" dirty="0" err="1"/>
              <a:t>quantiles</a:t>
            </a:r>
            <a:r>
              <a:rPr lang="en-US" dirty="0"/>
              <a:t> are understandable even if we have little or no understanding of the variable involved. It isn’t necessary to consider the shape of the regression function, e.g. linear, log linear, etc</a:t>
            </a:r>
            <a:r>
              <a:rPr lang="en-US" dirty="0" smtClean="0"/>
              <a:t>.</a:t>
            </a:r>
          </a:p>
          <a:p>
            <a:pPr marL="914400" lvl="1" indent="-457200"/>
            <a:r>
              <a:rPr lang="en-US" dirty="0" smtClean="0"/>
              <a:t>Both of these are partially correct.  If the reader has a clear understanding of the variable and it’s distribution, then 1 is reasonable.  However, as the examples show the description based on </a:t>
            </a:r>
            <a:r>
              <a:rPr lang="en-US" dirty="0" err="1" smtClean="0"/>
              <a:t>quantiles</a:t>
            </a:r>
            <a:r>
              <a:rPr lang="en-US" dirty="0" smtClean="0"/>
              <a:t> may be misleading; implying linearity or non-linearity when the converse is true; misidentifying who is at increased risk because of the large range in the lowest or highest interval; providing highly unreliable estimates of effect sizes, etc.</a:t>
            </a:r>
          </a:p>
          <a:p>
            <a:pPr marL="914400" lvl="1" indent="-457200"/>
            <a:r>
              <a:rPr lang="en-US" dirty="0" smtClean="0"/>
              <a:t>While 2 is true, the understanding based on the </a:t>
            </a:r>
            <a:r>
              <a:rPr lang="en-US" dirty="0" err="1" smtClean="0"/>
              <a:t>quantiles</a:t>
            </a:r>
            <a:r>
              <a:rPr lang="en-US" dirty="0" smtClean="0"/>
              <a:t> is superficial and shouldn’t be accepted as adequate or complet</a:t>
            </a:r>
            <a:r>
              <a:rPr lang="en-US" dirty="0"/>
              <a:t>e</a:t>
            </a:r>
            <a:r>
              <a:rPr lang="en-US" dirty="0" smtClean="0"/>
              <a:t>.</a:t>
            </a:r>
            <a:endParaRPr lang="en-US" dirty="0"/>
          </a:p>
          <a:p>
            <a:pPr marL="342900" indent="-342900">
              <a:buFont typeface="Arial" pitchFamily="34" charset="0"/>
              <a:buChar char="•"/>
            </a:pPr>
            <a:endParaRPr lang="en-US" dirty="0"/>
          </a:p>
        </p:txBody>
      </p:sp>
    </p:spTree>
    <p:extLst>
      <p:ext uri="{BB962C8B-B14F-4D97-AF65-F5344CB8AC3E}">
        <p14:creationId xmlns:p14="http://schemas.microsoft.com/office/powerpoint/2010/main" xmlns="" val="3156741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Summary of this talk</a:t>
            </a:r>
            <a:endParaRPr lang="en-US" dirty="0"/>
          </a:p>
        </p:txBody>
      </p:sp>
      <p:sp>
        <p:nvSpPr>
          <p:cNvPr id="3" name="Content Placeholder 2"/>
          <p:cNvSpPr>
            <a:spLocks noGrp="1"/>
          </p:cNvSpPr>
          <p:nvPr>
            <p:ph idx="1"/>
          </p:nvPr>
        </p:nvSpPr>
        <p:spPr/>
        <p:txBody>
          <a:bodyPr>
            <a:normAutofit fontScale="85000" lnSpcReduction="10000"/>
          </a:bodyPr>
          <a:lstStyle/>
          <a:p>
            <a:pPr marL="457200" indent="-457200">
              <a:buFont typeface="+mj-lt"/>
              <a:buAutoNum type="arabicPeriod"/>
            </a:pPr>
            <a:r>
              <a:rPr lang="en-US" dirty="0" smtClean="0"/>
              <a:t>Define and illustrate how </a:t>
            </a:r>
            <a:r>
              <a:rPr lang="en-US" dirty="0" err="1" smtClean="0"/>
              <a:t>quantiles</a:t>
            </a:r>
            <a:r>
              <a:rPr lang="en-US" dirty="0" smtClean="0"/>
              <a:t> are computed.</a:t>
            </a:r>
          </a:p>
          <a:p>
            <a:pPr marL="457200" indent="-457200">
              <a:buFont typeface="+mj-lt"/>
              <a:buAutoNum type="arabicPeriod"/>
            </a:pPr>
            <a:r>
              <a:rPr lang="en-US" dirty="0" smtClean="0"/>
              <a:t>Discuss why researchers use </a:t>
            </a:r>
            <a:r>
              <a:rPr lang="en-US" dirty="0" err="1" smtClean="0"/>
              <a:t>quantiles</a:t>
            </a:r>
            <a:r>
              <a:rPr lang="en-US" dirty="0" smtClean="0"/>
              <a:t>.</a:t>
            </a:r>
          </a:p>
          <a:p>
            <a:pPr marL="457200" indent="-457200">
              <a:buFont typeface="+mj-lt"/>
              <a:buAutoNum type="arabicPeriod"/>
            </a:pPr>
            <a:r>
              <a:rPr lang="en-US" dirty="0" smtClean="0"/>
              <a:t>Provide an early example from the literature of the use of quartiles.</a:t>
            </a:r>
          </a:p>
          <a:p>
            <a:pPr marL="457200" indent="-457200">
              <a:buFont typeface="+mj-lt"/>
              <a:buAutoNum type="arabicPeriod"/>
            </a:pPr>
            <a:r>
              <a:rPr lang="en-US" dirty="0" smtClean="0"/>
              <a:t>Use examples from MESA, CHS and from the medical literature to illustrate some of the issues that need to be considered when using </a:t>
            </a:r>
            <a:r>
              <a:rPr lang="en-US" dirty="0" err="1" smtClean="0"/>
              <a:t>quantiles</a:t>
            </a:r>
            <a:r>
              <a:rPr lang="en-US" dirty="0" smtClean="0"/>
              <a:t>.</a:t>
            </a:r>
          </a:p>
          <a:p>
            <a:pPr marL="457200" indent="-457200">
              <a:buFont typeface="+mj-lt"/>
              <a:buAutoNum type="arabicPeriod"/>
            </a:pPr>
            <a:r>
              <a:rPr lang="en-US" dirty="0" smtClean="0"/>
              <a:t>All of the examples have as the outcome variable an event and involve Cox models.</a:t>
            </a:r>
          </a:p>
          <a:p>
            <a:pPr marL="457200" indent="-457200">
              <a:buFont typeface="+mj-lt"/>
              <a:buAutoNum type="arabicPeriod"/>
            </a:pPr>
            <a:r>
              <a:rPr lang="en-US" dirty="0" smtClean="0"/>
              <a:t>Because of time constraints I won’t discuss the issues arising from the use of </a:t>
            </a:r>
            <a:r>
              <a:rPr lang="en-US" dirty="0" err="1" smtClean="0"/>
              <a:t>quantiles</a:t>
            </a:r>
            <a:r>
              <a:rPr lang="en-US" dirty="0" smtClean="0"/>
              <a:t> as outcomes or when the outcome variable is a continuous variable and </a:t>
            </a:r>
            <a:r>
              <a:rPr lang="en-US" dirty="0" err="1" smtClean="0"/>
              <a:t>quantiles</a:t>
            </a:r>
            <a:r>
              <a:rPr lang="en-US" dirty="0" smtClean="0"/>
              <a:t> are used for one or more predictor variables.</a:t>
            </a:r>
          </a:p>
          <a:p>
            <a:pPr marL="457200" indent="-457200">
              <a:buFont typeface="+mj-lt"/>
              <a:buAutoNum type="arabicPeriod"/>
            </a:pPr>
            <a:r>
              <a:rPr lang="en-US" dirty="0" smtClean="0"/>
              <a:t>Relate the examples to the earlier discussion of why researchers use </a:t>
            </a:r>
            <a:r>
              <a:rPr lang="en-US" dirty="0" err="1" smtClean="0"/>
              <a:t>quantiles</a:t>
            </a:r>
            <a:r>
              <a:rPr lang="en-US" dirty="0" smtClean="0"/>
              <a:t> and make recommendation concerning their use.</a:t>
            </a:r>
          </a:p>
          <a:p>
            <a:pPr marL="457200" indent="-457200">
              <a:buFont typeface="+mj-lt"/>
              <a:buAutoNum type="arabicPeriod"/>
            </a:pPr>
            <a:endParaRPr lang="en-US" dirty="0"/>
          </a:p>
        </p:txBody>
      </p:sp>
    </p:spTree>
    <p:extLst>
      <p:ext uri="{BB962C8B-B14F-4D97-AF65-F5344CB8AC3E}">
        <p14:creationId xmlns:p14="http://schemas.microsoft.com/office/powerpoint/2010/main" xmlns="" val="26063296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p:txBody>
          <a:bodyPr>
            <a:normAutofit fontScale="92500" lnSpcReduction="20000"/>
          </a:bodyPr>
          <a:lstStyle/>
          <a:p>
            <a:pPr marL="457200" indent="-457200">
              <a:buFont typeface="+mj-lt"/>
              <a:buAutoNum type="arabicPeriod"/>
            </a:pPr>
            <a:r>
              <a:rPr lang="en-US" dirty="0" err="1" smtClean="0"/>
              <a:t>Quantiles</a:t>
            </a:r>
            <a:r>
              <a:rPr lang="en-US" dirty="0" smtClean="0"/>
              <a:t> should be used only for description, not for inference.</a:t>
            </a:r>
          </a:p>
          <a:p>
            <a:pPr marL="457200" indent="-457200">
              <a:buFont typeface="+mj-lt"/>
              <a:buAutoNum type="arabicPeriod"/>
            </a:pPr>
            <a:r>
              <a:rPr lang="en-US" dirty="0" smtClean="0"/>
              <a:t>It isn’t necessary to restrict the intervals for the </a:t>
            </a:r>
            <a:r>
              <a:rPr lang="en-US" dirty="0" err="1" smtClean="0"/>
              <a:t>quantiles</a:t>
            </a:r>
            <a:r>
              <a:rPr lang="en-US" dirty="0" smtClean="0"/>
              <a:t> to equal numbers e.g. </a:t>
            </a:r>
            <a:r>
              <a:rPr lang="en-US" dirty="0" err="1" smtClean="0"/>
              <a:t>tertiles</a:t>
            </a:r>
            <a:r>
              <a:rPr lang="en-US" dirty="0" smtClean="0"/>
              <a:t>, quartiles, etc.</a:t>
            </a:r>
          </a:p>
          <a:p>
            <a:pPr marL="457200" indent="-457200">
              <a:buFont typeface="+mj-lt"/>
              <a:buAutoNum type="arabicPeriod"/>
            </a:pPr>
            <a:r>
              <a:rPr lang="en-US" smtClean="0"/>
              <a:t>Consider using </a:t>
            </a:r>
            <a:r>
              <a:rPr lang="en-US" dirty="0" smtClean="0"/>
              <a:t>equally spaced intervals as an alternative to </a:t>
            </a:r>
            <a:r>
              <a:rPr lang="en-US" dirty="0" err="1" smtClean="0"/>
              <a:t>tertiles</a:t>
            </a:r>
            <a:r>
              <a:rPr lang="en-US" dirty="0" smtClean="0"/>
              <a:t>, quartile, etc.</a:t>
            </a:r>
          </a:p>
          <a:p>
            <a:pPr marL="457200" indent="-457200">
              <a:buFont typeface="+mj-lt"/>
              <a:buAutoNum type="arabicPeriod"/>
            </a:pPr>
            <a:r>
              <a:rPr lang="en-US" dirty="0" smtClean="0"/>
              <a:t>Be wary of small numbers of events in any interval.  Redefine the intervals to have sufficient events.</a:t>
            </a:r>
          </a:p>
          <a:p>
            <a:pPr marL="457200" indent="-457200">
              <a:buFont typeface="+mj-lt"/>
              <a:buAutoNum type="arabicPeriod"/>
            </a:pPr>
            <a:r>
              <a:rPr lang="en-US" dirty="0" smtClean="0"/>
              <a:t>There is a loss of information when </a:t>
            </a:r>
            <a:r>
              <a:rPr lang="en-US" dirty="0" err="1" smtClean="0"/>
              <a:t>quantiles</a:t>
            </a:r>
            <a:r>
              <a:rPr lang="en-US" dirty="0" smtClean="0"/>
              <a:t> are used.  Don’t dichotomize continuous variables, unless there is a sound medical reason.  Usually, there will be a considerable loss of power when this is done.</a:t>
            </a:r>
          </a:p>
          <a:p>
            <a:pPr marL="457200" indent="-457200">
              <a:buFont typeface="+mj-lt"/>
              <a:buAutoNum type="arabicPeriod"/>
            </a:pPr>
            <a:r>
              <a:rPr lang="en-US" dirty="0" smtClean="0"/>
              <a:t>Plot your data!  Non-linearity is not uncommon and is often detectable by standard statistical methods.</a:t>
            </a:r>
            <a:endParaRPr lang="en-US" dirty="0"/>
          </a:p>
        </p:txBody>
      </p:sp>
    </p:spTree>
    <p:extLst>
      <p:ext uri="{BB962C8B-B14F-4D97-AF65-F5344CB8AC3E}">
        <p14:creationId xmlns:p14="http://schemas.microsoft.com/office/powerpoint/2010/main" xmlns="" val="1723570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 collect </a:t>
            </a:r>
            <a:r>
              <a:rPr lang="en-US" dirty="0" err="1" smtClean="0"/>
              <a:t>datA</a:t>
            </a:r>
            <a:r>
              <a:rPr lang="en-US" dirty="0" smtClean="0"/>
              <a:t/>
            </a:r>
            <a:br>
              <a:rPr lang="en-US" dirty="0" smtClean="0"/>
            </a:br>
            <a:r>
              <a:rPr lang="en-US" dirty="0" smtClean="0"/>
              <a:t>Example from MRI</a:t>
            </a:r>
            <a:endParaRPr lang="en-US" dirty="0"/>
          </a:p>
        </p:txBody>
      </p:sp>
      <p:sp>
        <p:nvSpPr>
          <p:cNvPr id="4" name="Content Placeholder 3"/>
          <p:cNvSpPr>
            <a:spLocks noGrp="1"/>
          </p:cNvSpPr>
          <p:nvPr>
            <p:ph idx="1"/>
          </p:nvPr>
        </p:nvSpPr>
        <p:spPr/>
        <p:txBody>
          <a:bodyPr/>
          <a:lstStyle/>
          <a:p>
            <a:endParaRPr lang="en-US" dirty="0"/>
          </a:p>
        </p:txBody>
      </p:sp>
      <p:pic>
        <p:nvPicPr>
          <p:cNvPr id="2053" name="Picture 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69026" y="1740310"/>
            <a:ext cx="4628920" cy="43222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767317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Histogram of </a:t>
            </a:r>
            <a:r>
              <a:rPr lang="en-US" dirty="0" err="1"/>
              <a:t>LVM%predicted</a:t>
            </a:r>
            <a:endParaRPr lang="en-US" dirty="0"/>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66800" y="2066685"/>
            <a:ext cx="6172200" cy="451763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091257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Histogram of Percentile of </a:t>
            </a:r>
            <a:r>
              <a:rPr lang="en-US" sz="2800" dirty="0" err="1" smtClean="0"/>
              <a:t>LVM%predicted</a:t>
            </a:r>
            <a:endParaRPr lang="en-US" sz="2800" dirty="0"/>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71600" y="2066685"/>
            <a:ext cx="6019800" cy="44060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6986901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do </a:t>
            </a:r>
            <a:r>
              <a:rPr lang="en-US" dirty="0" err="1" smtClean="0"/>
              <a:t>reseachers</a:t>
            </a:r>
            <a:r>
              <a:rPr lang="en-US" dirty="0" smtClean="0"/>
              <a:t> use </a:t>
            </a:r>
            <a:r>
              <a:rPr lang="en-US" dirty="0" err="1" smtClean="0"/>
              <a:t>Quantiles</a:t>
            </a:r>
            <a:r>
              <a:rPr lang="en-US" dirty="0" smtClean="0"/>
              <a:t>?</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They provide a good way of describing the findings.</a:t>
            </a:r>
          </a:p>
          <a:p>
            <a:pPr marL="457200" indent="-457200">
              <a:buAutoNum type="arabicPeriod"/>
            </a:pPr>
            <a:r>
              <a:rPr lang="en-US" dirty="0" smtClean="0"/>
              <a:t>The results using </a:t>
            </a:r>
            <a:r>
              <a:rPr lang="en-US" dirty="0" err="1" smtClean="0"/>
              <a:t>quantiles</a:t>
            </a:r>
            <a:r>
              <a:rPr lang="en-US" dirty="0" smtClean="0"/>
              <a:t> are understandable even if we have little or no understanding of the variable involved.  It isn’t necessary to consider the shape of the regression function, e.g. linear, log linear, etc.</a:t>
            </a:r>
          </a:p>
          <a:p>
            <a:pPr marL="457200" indent="-457200">
              <a:buAutoNum type="arabicPeriod"/>
            </a:pPr>
            <a:r>
              <a:rPr lang="en-US" dirty="0" smtClean="0"/>
              <a:t>Results using </a:t>
            </a:r>
            <a:r>
              <a:rPr lang="en-US" dirty="0" err="1" smtClean="0"/>
              <a:t>quantiles</a:t>
            </a:r>
            <a:r>
              <a:rPr lang="en-US" dirty="0" smtClean="0"/>
              <a:t> are generalizable.</a:t>
            </a:r>
          </a:p>
          <a:p>
            <a:pPr marL="457200" indent="-457200">
              <a:buAutoNum type="arabicPeriod"/>
            </a:pPr>
            <a:r>
              <a:rPr lang="en-US" dirty="0" err="1" smtClean="0"/>
              <a:t>Quantiles</a:t>
            </a:r>
            <a:r>
              <a:rPr lang="en-US" dirty="0" smtClean="0"/>
              <a:t> are a good way of discovering and modeling non-</a:t>
            </a:r>
            <a:r>
              <a:rPr lang="en-US" dirty="0" err="1" smtClean="0"/>
              <a:t>linearities</a:t>
            </a:r>
            <a:r>
              <a:rPr lang="en-US" dirty="0" smtClean="0"/>
              <a:t> or dealing with non-normality.</a:t>
            </a:r>
          </a:p>
          <a:p>
            <a:pPr marL="457200" indent="-457200">
              <a:buFont typeface="Arial" pitchFamily="34" charset="0"/>
              <a:buAutoNum type="arabicPeriod"/>
            </a:pPr>
            <a:r>
              <a:rPr lang="en-US" dirty="0" err="1"/>
              <a:t>Quantiles</a:t>
            </a:r>
            <a:r>
              <a:rPr lang="en-US" dirty="0"/>
              <a:t> within subgroups provide a good way to adjust for the subgroup.</a:t>
            </a:r>
          </a:p>
          <a:p>
            <a:endParaRPr lang="en-US" dirty="0"/>
          </a:p>
        </p:txBody>
      </p:sp>
    </p:spTree>
    <p:extLst>
      <p:ext uri="{BB962C8B-B14F-4D97-AF65-F5344CB8AC3E}">
        <p14:creationId xmlns:p14="http://schemas.microsoft.com/office/powerpoint/2010/main" xmlns="" val="963794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 Use of Quartiles</a:t>
            </a:r>
            <a:endParaRPr lang="en-US" dirty="0"/>
          </a:p>
        </p:txBody>
      </p:sp>
      <p:sp>
        <p:nvSpPr>
          <p:cNvPr id="3" name="Content Placeholder 2"/>
          <p:cNvSpPr>
            <a:spLocks noGrp="1"/>
          </p:cNvSpPr>
          <p:nvPr>
            <p:ph idx="1"/>
          </p:nvPr>
        </p:nvSpPr>
        <p:spPr/>
        <p:txBody>
          <a:bodyPr>
            <a:normAutofit fontScale="92500" lnSpcReduction="10000"/>
          </a:bodyPr>
          <a:lstStyle/>
          <a:p>
            <a:r>
              <a:rPr lang="en-US" i="1" dirty="0"/>
              <a:t>Predictive Value of Lipoprotein and Cholesterol Determinations in Diabetic Patients who Developed Cardiovascular Complications</a:t>
            </a:r>
          </a:p>
          <a:p>
            <a:r>
              <a:rPr lang="en-US" dirty="0" smtClean="0"/>
              <a:t>By </a:t>
            </a:r>
            <a:r>
              <a:rPr lang="en-US" dirty="0"/>
              <a:t>ALEXANDER D. </a:t>
            </a:r>
            <a:r>
              <a:rPr lang="en-US" dirty="0" smtClean="0"/>
              <a:t>Lowy, </a:t>
            </a:r>
            <a:r>
              <a:rPr lang="en-US" dirty="0"/>
              <a:t>JR., M.D., AND JOSEPH H. BARACH, M.D</a:t>
            </a:r>
            <a:r>
              <a:rPr lang="en-US" dirty="0" smtClean="0"/>
              <a:t>.</a:t>
            </a:r>
            <a:endParaRPr lang="en-US" dirty="0"/>
          </a:p>
          <a:p>
            <a:r>
              <a:rPr lang="en-US" dirty="0"/>
              <a:t>With the statistical assistance of </a:t>
            </a:r>
            <a:r>
              <a:rPr lang="en-US" dirty="0" err="1"/>
              <a:t>Zdenek</a:t>
            </a:r>
            <a:r>
              <a:rPr lang="en-US" dirty="0"/>
              <a:t> </a:t>
            </a:r>
            <a:r>
              <a:rPr lang="en-US" dirty="0" err="1"/>
              <a:t>Hrubec</a:t>
            </a:r>
            <a:r>
              <a:rPr lang="en-US" dirty="0"/>
              <a:t>, A.B.</a:t>
            </a:r>
          </a:p>
          <a:p>
            <a:r>
              <a:rPr lang="en-US" dirty="0" smtClean="0"/>
              <a:t>Circulation</a:t>
            </a:r>
            <a:r>
              <a:rPr lang="en-US" dirty="0"/>
              <a:t>, Volume XVII, January 1958</a:t>
            </a:r>
          </a:p>
          <a:p>
            <a:r>
              <a:rPr lang="en-US" dirty="0"/>
              <a:t> </a:t>
            </a:r>
          </a:p>
          <a:p>
            <a:r>
              <a:rPr lang="en-US" dirty="0" smtClean="0"/>
              <a:t>A </a:t>
            </a:r>
            <a:r>
              <a:rPr lang="en-US" dirty="0"/>
              <a:t>follow-up study was performed on 690 white diabetic patients 2 to 5 years after their blood had been analyzed for lipoprotein and cholesterol to determine if these lipid measures had any predictive value for development of future cardiovascular complications</a:t>
            </a:r>
            <a:r>
              <a:rPr lang="en-US" dirty="0" smtClean="0"/>
              <a:t>.</a:t>
            </a:r>
            <a:endParaRPr lang="en-US" dirty="0"/>
          </a:p>
          <a:p>
            <a:endParaRPr lang="en-US" dirty="0"/>
          </a:p>
        </p:txBody>
      </p:sp>
    </p:spTree>
    <p:extLst>
      <p:ext uri="{BB962C8B-B14F-4D97-AF65-F5344CB8AC3E}">
        <p14:creationId xmlns:p14="http://schemas.microsoft.com/office/powerpoint/2010/main" xmlns="" val="109820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 Use of Quartiles</a:t>
            </a:r>
          </a:p>
        </p:txBody>
      </p:sp>
      <p:sp>
        <p:nvSpPr>
          <p:cNvPr id="3" name="Content Placeholder 2"/>
          <p:cNvSpPr>
            <a:spLocks noGrp="1"/>
          </p:cNvSpPr>
          <p:nvPr>
            <p:ph idx="1"/>
          </p:nvPr>
        </p:nvSpPr>
        <p:spPr/>
        <p:txBody>
          <a:bodyPr/>
          <a:lstStyle/>
          <a:p>
            <a:endParaRPr lang="en-US" dirty="0" smtClean="0"/>
          </a:p>
          <a:p>
            <a:r>
              <a:rPr lang="en-US" dirty="0" smtClean="0"/>
              <a:t>From the Statistical analysis description</a:t>
            </a:r>
            <a:endParaRPr lang="en-US" dirty="0"/>
          </a:p>
          <a:p>
            <a:r>
              <a:rPr lang="en-US" dirty="0" smtClean="0"/>
              <a:t>“In </a:t>
            </a:r>
            <a:r>
              <a:rPr lang="en-US" dirty="0"/>
              <a:t>drawing any specific conclusions from these data, it should be remembered that because of the large variability of the measurements the examination of differences between means tells nothing definite concerning a lipid determination for a single individual. In order to analyze the data more effectively, therefore, the percentage of patients with cardiovascular complications in each quartile of the distribution of the lipid measure was also examined</a:t>
            </a:r>
            <a:r>
              <a:rPr lang="en-US" dirty="0" smtClean="0"/>
              <a:t>.”</a:t>
            </a:r>
            <a:endParaRPr lang="en-US" dirty="0"/>
          </a:p>
          <a:p>
            <a:endParaRPr lang="en-US" dirty="0"/>
          </a:p>
        </p:txBody>
      </p:sp>
    </p:spTree>
    <p:extLst>
      <p:ext uri="{BB962C8B-B14F-4D97-AF65-F5344CB8AC3E}">
        <p14:creationId xmlns:p14="http://schemas.microsoft.com/office/powerpoint/2010/main" xmlns="" val="31986282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11490</TotalTime>
  <Words>3094</Words>
  <Application>Microsoft Office PowerPoint</Application>
  <PresentationFormat>On-screen Show (4:3)</PresentationFormat>
  <Paragraphs>387</Paragraphs>
  <Slides>30</Slides>
  <Notes>13</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Essential</vt:lpstr>
      <vt:lpstr>The Use and Misuse of Quantiles</vt:lpstr>
      <vt:lpstr>Disclaimer</vt:lpstr>
      <vt:lpstr>Summary of this talk</vt:lpstr>
      <vt:lpstr>We collect datA Example from MRI</vt:lpstr>
      <vt:lpstr>Histogram of LVM%predicted</vt:lpstr>
      <vt:lpstr>Histogram of Percentile of LVM%predicted</vt:lpstr>
      <vt:lpstr>Why do reseachers use Quantiles?</vt:lpstr>
      <vt:lpstr>First (?) Use of Quartiles</vt:lpstr>
      <vt:lpstr>First (?) Use of Quartiles</vt:lpstr>
      <vt:lpstr>TABLE 5. The Number of New Cardiovascular Complications by Sex and Age Groups as Categorized According to Quartile Values of Cholesterol</vt:lpstr>
      <vt:lpstr>Conclusions from Framingham Paper</vt:lpstr>
      <vt:lpstr>MESA – Risk of CHF as predicted by LV Mass percent predicted </vt:lpstr>
      <vt:lpstr>MESA – Risk of CHF as predicted by LV Mass percent predicted </vt:lpstr>
      <vt:lpstr>GaM (Generalized Additive Model) Plot of Probability of CHF as a function of LVM%Predicted</vt:lpstr>
      <vt:lpstr>MESA – Risk of CHF as predicted by LV Mass percent predicted </vt:lpstr>
      <vt:lpstr>MESA – Risk of CHF as predicted by LV Mass percent predicted </vt:lpstr>
      <vt:lpstr>MESA – Risk of CHF as predicted by LV Mass percent predicted </vt:lpstr>
      <vt:lpstr> Another Framingham Example – Circ. 2011</vt:lpstr>
      <vt:lpstr>Another Framingham Example – Circ. 2011</vt:lpstr>
      <vt:lpstr>Another Framingham Example – Circ. 2011</vt:lpstr>
      <vt:lpstr>Framingham conclusions</vt:lpstr>
      <vt:lpstr>Cardiovascular Health Study - Creatinine as Predictor of CHF risk</vt:lpstr>
      <vt:lpstr>Cardiovascular Health Study - Creatinine as Predictor of CHF risk</vt:lpstr>
      <vt:lpstr>Cardiovascular Health Study - Creatinine as Predictor of CHF risk</vt:lpstr>
      <vt:lpstr>Cardiovascular Health Study - Creatinine as Predictor of CHF risk</vt:lpstr>
      <vt:lpstr>Reexamination of Why reseachers use Quantiles</vt:lpstr>
      <vt:lpstr>Reexamination of Why reseachers use Quantiles</vt:lpstr>
      <vt:lpstr>Reexamination of Why reseachers use Quantiles</vt:lpstr>
      <vt:lpstr>Reexamination of Why reseachers use Quantiles</vt:lpstr>
      <vt:lpstr>Recommendations</vt:lpstr>
    </vt:vector>
  </TitlesOfParts>
  <Company>University of Washington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Use and Misuse of Quantiles</dc:title>
  <dc:creator>Richard A. Kronmal</dc:creator>
  <cp:lastModifiedBy>kronmal</cp:lastModifiedBy>
  <cp:revision>122</cp:revision>
  <dcterms:created xsi:type="dcterms:W3CDTF">2011-08-30T16:41:59Z</dcterms:created>
  <dcterms:modified xsi:type="dcterms:W3CDTF">2011-09-23T02:05:17Z</dcterms:modified>
</cp:coreProperties>
</file>