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8" r:id="rId3"/>
    <p:sldId id="259" r:id="rId4"/>
    <p:sldId id="262" r:id="rId5"/>
    <p:sldId id="263" r:id="rId6"/>
    <p:sldId id="264" r:id="rId7"/>
    <p:sldId id="260" r:id="rId8"/>
    <p:sldId id="261" r:id="rId9"/>
    <p:sldId id="267" r:id="rId10"/>
    <p:sldId id="265" r:id="rId11"/>
    <p:sldId id="266" r:id="rId12"/>
    <p:sldId id="268" r:id="rId13"/>
    <p:sldId id="269" r:id="rId14"/>
    <p:sldId id="271" r:id="rId15"/>
    <p:sldId id="272" r:id="rId16"/>
    <p:sldId id="273" r:id="rId17"/>
    <p:sldId id="274" r:id="rId18"/>
    <p:sldId id="275"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141" autoAdjust="0"/>
  </p:normalViewPr>
  <p:slideViewPr>
    <p:cSldViewPr>
      <p:cViewPr>
        <p:scale>
          <a:sx n="114" d="100"/>
          <a:sy n="114" d="100"/>
        </p:scale>
        <p:origin x="-1542" y="720"/>
      </p:cViewPr>
      <p:guideLst>
        <p:guide orient="horz" pos="2160"/>
        <p:guide pos="2880"/>
      </p:guideLst>
    </p:cSldViewPr>
  </p:slideViewPr>
  <p:notesTextViewPr>
    <p:cViewPr>
      <p:scale>
        <a:sx n="1" d="1"/>
        <a:sy n="1" d="1"/>
      </p:scale>
      <p:origin x="0" y="0"/>
    </p:cViewPr>
  </p:notesTextViewPr>
  <p:notesViewPr>
    <p:cSldViewPr>
      <p:cViewPr varScale="1">
        <p:scale>
          <a:sx n="101" d="100"/>
          <a:sy n="101" d="100"/>
        </p:scale>
        <p:origin x="-35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57EBBA6-E7C3-4A3B-B5E3-982A0066B895}" type="datetimeFigureOut">
              <a:rPr lang="en-US" smtClean="0"/>
              <a:pPr/>
              <a:t>4/25/2013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195431-64DF-4B4E-91FE-44FF42A7880E}" type="slidenum">
              <a:rPr lang="en-US" smtClean="0"/>
              <a:pPr/>
              <a:t>‹#›</a:t>
            </a:fld>
            <a:endParaRPr lang="en-US"/>
          </a:p>
        </p:txBody>
      </p:sp>
    </p:spTree>
    <p:extLst>
      <p:ext uri="{BB962C8B-B14F-4D97-AF65-F5344CB8AC3E}">
        <p14:creationId xmlns:p14="http://schemas.microsoft.com/office/powerpoint/2010/main" val="6818579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51901E-7BB9-41D7-B864-EA52B65E9735}" type="datetimeFigureOut">
              <a:rPr lang="en-US" smtClean="0"/>
              <a:pPr/>
              <a:t>4/25/2013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9AC2C5-E868-4277-866E-E7C639E4E9D7}" type="slidenum">
              <a:rPr lang="en-US" smtClean="0"/>
              <a:pPr/>
              <a:t>‹#›</a:t>
            </a:fld>
            <a:endParaRPr lang="en-US"/>
          </a:p>
        </p:txBody>
      </p:sp>
    </p:spTree>
    <p:extLst>
      <p:ext uri="{BB962C8B-B14F-4D97-AF65-F5344CB8AC3E}">
        <p14:creationId xmlns:p14="http://schemas.microsoft.com/office/powerpoint/2010/main" val="1318176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9AC2C5-E868-4277-866E-E7C639E4E9D7}" type="slidenum">
              <a:rPr lang="en-US" smtClean="0"/>
              <a:pPr/>
              <a:t>4</a:t>
            </a:fld>
            <a:endParaRPr lang="en-US"/>
          </a:p>
        </p:txBody>
      </p:sp>
    </p:spTree>
    <p:extLst>
      <p:ext uri="{BB962C8B-B14F-4D97-AF65-F5344CB8AC3E}">
        <p14:creationId xmlns:p14="http://schemas.microsoft.com/office/powerpoint/2010/main" val="2243764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FE9AC2C5-E868-4277-866E-E7C639E4E9D7}" type="slidenum">
              <a:rPr lang="en-US" smtClean="0"/>
              <a:pPr/>
              <a:t>5</a:t>
            </a:fld>
            <a:endParaRPr lang="en-US"/>
          </a:p>
        </p:txBody>
      </p:sp>
    </p:spTree>
    <p:extLst>
      <p:ext uri="{BB962C8B-B14F-4D97-AF65-F5344CB8AC3E}">
        <p14:creationId xmlns:p14="http://schemas.microsoft.com/office/powerpoint/2010/main" val="1914944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9AC2C5-E868-4277-866E-E7C639E4E9D7}" type="slidenum">
              <a:rPr lang="en-US" smtClean="0"/>
              <a:pPr/>
              <a:t>6</a:t>
            </a:fld>
            <a:endParaRPr lang="en-US"/>
          </a:p>
        </p:txBody>
      </p:sp>
    </p:spTree>
    <p:extLst>
      <p:ext uri="{BB962C8B-B14F-4D97-AF65-F5344CB8AC3E}">
        <p14:creationId xmlns:p14="http://schemas.microsoft.com/office/powerpoint/2010/main" val="2243764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9AC2C5-E868-4277-866E-E7C639E4E9D7}" type="slidenum">
              <a:rPr lang="en-US" smtClean="0"/>
              <a:pPr/>
              <a:t>9</a:t>
            </a:fld>
            <a:endParaRPr lang="en-US"/>
          </a:p>
        </p:txBody>
      </p:sp>
    </p:spTree>
    <p:extLst>
      <p:ext uri="{BB962C8B-B14F-4D97-AF65-F5344CB8AC3E}">
        <p14:creationId xmlns:p14="http://schemas.microsoft.com/office/powerpoint/2010/main" val="1287122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E9AC2C5-E868-4277-866E-E7C639E4E9D7}" type="slidenum">
              <a:rPr lang="en-US" smtClean="0"/>
              <a:pPr/>
              <a:t>14</a:t>
            </a:fld>
            <a:endParaRPr lang="en-US"/>
          </a:p>
        </p:txBody>
      </p:sp>
    </p:spTree>
    <p:extLst>
      <p:ext uri="{BB962C8B-B14F-4D97-AF65-F5344CB8AC3E}">
        <p14:creationId xmlns:p14="http://schemas.microsoft.com/office/powerpoint/2010/main" val="1914944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47593C-CA17-47D9-976A-4DEDCEE3B79D}" type="datetimeFigureOut">
              <a:rPr lang="en-US" smtClean="0"/>
              <a:pPr/>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E7E59-295F-4A3F-A760-7C3F4CCCEDF0}" type="slidenum">
              <a:rPr lang="en-US" smtClean="0"/>
              <a:pPr/>
              <a:t>‹#›</a:t>
            </a:fld>
            <a:endParaRPr lang="en-US"/>
          </a:p>
        </p:txBody>
      </p:sp>
    </p:spTree>
    <p:extLst>
      <p:ext uri="{BB962C8B-B14F-4D97-AF65-F5344CB8AC3E}">
        <p14:creationId xmlns:p14="http://schemas.microsoft.com/office/powerpoint/2010/main" val="2787812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47593C-CA17-47D9-976A-4DEDCEE3B79D}" type="datetimeFigureOut">
              <a:rPr lang="en-US" smtClean="0"/>
              <a:pPr/>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E7E59-295F-4A3F-A760-7C3F4CCCEDF0}" type="slidenum">
              <a:rPr lang="en-US" smtClean="0"/>
              <a:pPr/>
              <a:t>‹#›</a:t>
            </a:fld>
            <a:endParaRPr lang="en-US"/>
          </a:p>
        </p:txBody>
      </p:sp>
    </p:spTree>
    <p:extLst>
      <p:ext uri="{BB962C8B-B14F-4D97-AF65-F5344CB8AC3E}">
        <p14:creationId xmlns:p14="http://schemas.microsoft.com/office/powerpoint/2010/main" val="275502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47593C-CA17-47D9-976A-4DEDCEE3B79D}" type="datetimeFigureOut">
              <a:rPr lang="en-US" smtClean="0"/>
              <a:pPr/>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E7E59-295F-4A3F-A760-7C3F4CCCEDF0}" type="slidenum">
              <a:rPr lang="en-US" smtClean="0"/>
              <a:pPr/>
              <a:t>‹#›</a:t>
            </a:fld>
            <a:endParaRPr lang="en-US"/>
          </a:p>
        </p:txBody>
      </p:sp>
    </p:spTree>
    <p:extLst>
      <p:ext uri="{BB962C8B-B14F-4D97-AF65-F5344CB8AC3E}">
        <p14:creationId xmlns:p14="http://schemas.microsoft.com/office/powerpoint/2010/main" val="3426372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buFont typeface="Wingdings" pitchFamily="2" charset="2"/>
              <a:buChar char="§"/>
              <a:defRPr/>
            </a:lvl2pPr>
            <a:lvl3pPr>
              <a:buFont typeface="Wingdings" pitchFamily="2" charset="2"/>
              <a:buChar char="Ø"/>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dirty="0" smtClean="0"/>
              <a:t>4/25/2013</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E7E59-295F-4A3F-A760-7C3F4CCCEDF0}" type="slidenum">
              <a:rPr lang="en-US" smtClean="0"/>
              <a:pPr/>
              <a:t>‹#›</a:t>
            </a:fld>
            <a:endParaRPr lang="en-US"/>
          </a:p>
        </p:txBody>
      </p:sp>
      <p:pic>
        <p:nvPicPr>
          <p:cNvPr id="7" name="Picture 6" descr="mesalogo.png"/>
          <p:cNvPicPr>
            <a:picLocks noChangeAspect="1"/>
          </p:cNvPicPr>
          <p:nvPr userDrawn="1"/>
        </p:nvPicPr>
        <p:blipFill>
          <a:blip r:embed="rId2" cstate="print"/>
          <a:stretch>
            <a:fillRect/>
          </a:stretch>
        </p:blipFill>
        <p:spPr>
          <a:xfrm>
            <a:off x="8254767" y="6358156"/>
            <a:ext cx="836859" cy="457199"/>
          </a:xfrm>
          <a:prstGeom prst="rect">
            <a:avLst/>
          </a:prstGeom>
        </p:spPr>
      </p:pic>
    </p:spTree>
    <p:extLst>
      <p:ext uri="{BB962C8B-B14F-4D97-AF65-F5344CB8AC3E}">
        <p14:creationId xmlns:p14="http://schemas.microsoft.com/office/powerpoint/2010/main" val="4166901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47593C-CA17-47D9-976A-4DEDCEE3B79D}" type="datetimeFigureOut">
              <a:rPr lang="en-US" smtClean="0"/>
              <a:pPr/>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E7E59-295F-4A3F-A760-7C3F4CCCEDF0}" type="slidenum">
              <a:rPr lang="en-US" smtClean="0"/>
              <a:pPr/>
              <a:t>‹#›</a:t>
            </a:fld>
            <a:endParaRPr lang="en-US"/>
          </a:p>
        </p:txBody>
      </p:sp>
    </p:spTree>
    <p:extLst>
      <p:ext uri="{BB962C8B-B14F-4D97-AF65-F5344CB8AC3E}">
        <p14:creationId xmlns:p14="http://schemas.microsoft.com/office/powerpoint/2010/main" val="3649825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47593C-CA17-47D9-976A-4DEDCEE3B79D}" type="datetimeFigureOut">
              <a:rPr lang="en-US" smtClean="0"/>
              <a:pPr/>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5E7E59-295F-4A3F-A760-7C3F4CCCEDF0}" type="slidenum">
              <a:rPr lang="en-US" smtClean="0"/>
              <a:pPr/>
              <a:t>‹#›</a:t>
            </a:fld>
            <a:endParaRPr lang="en-US"/>
          </a:p>
        </p:txBody>
      </p:sp>
    </p:spTree>
    <p:extLst>
      <p:ext uri="{BB962C8B-B14F-4D97-AF65-F5344CB8AC3E}">
        <p14:creationId xmlns:p14="http://schemas.microsoft.com/office/powerpoint/2010/main" val="65750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47593C-CA17-47D9-976A-4DEDCEE3B79D}" type="datetimeFigureOut">
              <a:rPr lang="en-US" smtClean="0"/>
              <a:pPr/>
              <a:t>4/25/2013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5E7E59-295F-4A3F-A760-7C3F4CCCEDF0}" type="slidenum">
              <a:rPr lang="en-US" smtClean="0"/>
              <a:pPr/>
              <a:t>‹#›</a:t>
            </a:fld>
            <a:endParaRPr lang="en-US"/>
          </a:p>
        </p:txBody>
      </p:sp>
    </p:spTree>
    <p:extLst>
      <p:ext uri="{BB962C8B-B14F-4D97-AF65-F5344CB8AC3E}">
        <p14:creationId xmlns:p14="http://schemas.microsoft.com/office/powerpoint/2010/main" val="3210830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47593C-CA17-47D9-976A-4DEDCEE3B79D}" type="datetimeFigureOut">
              <a:rPr lang="en-US" smtClean="0"/>
              <a:pPr/>
              <a:t>4/25/2013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5E7E59-295F-4A3F-A760-7C3F4CCCEDF0}" type="slidenum">
              <a:rPr lang="en-US" smtClean="0"/>
              <a:pPr/>
              <a:t>‹#›</a:t>
            </a:fld>
            <a:endParaRPr lang="en-US"/>
          </a:p>
        </p:txBody>
      </p:sp>
    </p:spTree>
    <p:extLst>
      <p:ext uri="{BB962C8B-B14F-4D97-AF65-F5344CB8AC3E}">
        <p14:creationId xmlns:p14="http://schemas.microsoft.com/office/powerpoint/2010/main" val="841362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47593C-CA17-47D9-976A-4DEDCEE3B79D}" type="datetimeFigureOut">
              <a:rPr lang="en-US" smtClean="0"/>
              <a:pPr/>
              <a:t>4/25/2013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5E7E59-295F-4A3F-A760-7C3F4CCCEDF0}" type="slidenum">
              <a:rPr lang="en-US" smtClean="0"/>
              <a:pPr/>
              <a:t>‹#›</a:t>
            </a:fld>
            <a:endParaRPr lang="en-US"/>
          </a:p>
        </p:txBody>
      </p:sp>
    </p:spTree>
    <p:extLst>
      <p:ext uri="{BB962C8B-B14F-4D97-AF65-F5344CB8AC3E}">
        <p14:creationId xmlns:p14="http://schemas.microsoft.com/office/powerpoint/2010/main" val="4241888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47593C-CA17-47D9-976A-4DEDCEE3B79D}" type="datetimeFigureOut">
              <a:rPr lang="en-US" smtClean="0"/>
              <a:pPr/>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5E7E59-295F-4A3F-A760-7C3F4CCCEDF0}" type="slidenum">
              <a:rPr lang="en-US" smtClean="0"/>
              <a:pPr/>
              <a:t>‹#›</a:t>
            </a:fld>
            <a:endParaRPr lang="en-US"/>
          </a:p>
        </p:txBody>
      </p:sp>
    </p:spTree>
    <p:extLst>
      <p:ext uri="{BB962C8B-B14F-4D97-AF65-F5344CB8AC3E}">
        <p14:creationId xmlns:p14="http://schemas.microsoft.com/office/powerpoint/2010/main" val="434964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47593C-CA17-47D9-976A-4DEDCEE3B79D}" type="datetimeFigureOut">
              <a:rPr lang="en-US" smtClean="0"/>
              <a:pPr/>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5E7E59-295F-4A3F-A760-7C3F4CCCEDF0}" type="slidenum">
              <a:rPr lang="en-US" smtClean="0"/>
              <a:pPr/>
              <a:t>‹#›</a:t>
            </a:fld>
            <a:endParaRPr lang="en-US"/>
          </a:p>
        </p:txBody>
      </p:sp>
    </p:spTree>
    <p:extLst>
      <p:ext uri="{BB962C8B-B14F-4D97-AF65-F5344CB8AC3E}">
        <p14:creationId xmlns:p14="http://schemas.microsoft.com/office/powerpoint/2010/main" val="1090846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47593C-CA17-47D9-976A-4DEDCEE3B79D}" type="datetimeFigureOut">
              <a:rPr lang="en-US" smtClean="0"/>
              <a:pPr/>
              <a:t>4/25/2013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5E7E59-295F-4A3F-A760-7C3F4CCCEDF0}" type="slidenum">
              <a:rPr lang="en-US" smtClean="0"/>
              <a:pPr/>
              <a:t>‹#›</a:t>
            </a:fld>
            <a:endParaRPr lang="en-US"/>
          </a:p>
        </p:txBody>
      </p:sp>
    </p:spTree>
    <p:extLst>
      <p:ext uri="{BB962C8B-B14F-4D97-AF65-F5344CB8AC3E}">
        <p14:creationId xmlns:p14="http://schemas.microsoft.com/office/powerpoint/2010/main" val="3524632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An analytic approach for</a:t>
            </a:r>
            <a:br>
              <a:rPr lang="en-US" dirty="0" smtClean="0"/>
            </a:br>
            <a:r>
              <a:rPr lang="en-US" dirty="0" smtClean="0"/>
              <a:t>MI classification from CMS data in MESA</a:t>
            </a:r>
            <a:endParaRPr lang="en-US" dirty="0"/>
          </a:p>
        </p:txBody>
      </p:sp>
      <p:sp>
        <p:nvSpPr>
          <p:cNvPr id="3" name="Subtitle 2"/>
          <p:cNvSpPr>
            <a:spLocks noGrp="1"/>
          </p:cNvSpPr>
          <p:nvPr>
            <p:ph type="subTitle" idx="1"/>
          </p:nvPr>
        </p:nvSpPr>
        <p:spPr/>
        <p:txBody>
          <a:bodyPr>
            <a:normAutofit fontScale="92500" lnSpcReduction="20000"/>
          </a:bodyPr>
          <a:lstStyle/>
          <a:p>
            <a:endParaRPr lang="en-US" dirty="0" smtClean="0"/>
          </a:p>
          <a:p>
            <a:r>
              <a:rPr lang="en-US" dirty="0" smtClean="0"/>
              <a:t>Richard A. Kronmal</a:t>
            </a:r>
          </a:p>
          <a:p>
            <a:endParaRPr lang="en-US" dirty="0" smtClean="0"/>
          </a:p>
          <a:p>
            <a:r>
              <a:rPr lang="en-US" sz="2400" dirty="0" smtClean="0"/>
              <a:t>04/25/2013</a:t>
            </a:r>
            <a:endParaRPr lang="en-US" sz="2400" dirty="0"/>
          </a:p>
        </p:txBody>
      </p:sp>
      <p:pic>
        <p:nvPicPr>
          <p:cNvPr id="4" name="Picture 3" descr="mesalogo.png"/>
          <p:cNvPicPr>
            <a:picLocks noChangeAspect="1"/>
          </p:cNvPicPr>
          <p:nvPr/>
        </p:nvPicPr>
        <p:blipFill>
          <a:blip r:embed="rId2" cstate="print"/>
          <a:stretch>
            <a:fillRect/>
          </a:stretch>
        </p:blipFill>
        <p:spPr>
          <a:xfrm>
            <a:off x="3505200" y="609600"/>
            <a:ext cx="2191519" cy="1197290"/>
          </a:xfrm>
          <a:prstGeom prst="rect">
            <a:avLst/>
          </a:prstGeom>
        </p:spPr>
      </p:pic>
      <p:pic>
        <p:nvPicPr>
          <p:cNvPr id="19458" name="Picture 2" descr="http://www.uwchscc.org/siteblocks/images/CHSCCLogo.gif"/>
          <p:cNvPicPr>
            <a:picLocks noChangeAspect="1" noChangeArrowheads="1"/>
          </p:cNvPicPr>
          <p:nvPr/>
        </p:nvPicPr>
        <p:blipFill>
          <a:blip r:embed="rId3" cstate="print"/>
          <a:srcRect/>
          <a:stretch>
            <a:fillRect/>
          </a:stretch>
        </p:blipFill>
        <p:spPr bwMode="auto">
          <a:xfrm>
            <a:off x="2514600" y="6045543"/>
            <a:ext cx="4114800" cy="583857"/>
          </a:xfrm>
          <a:prstGeom prst="rect">
            <a:avLst/>
          </a:prstGeom>
          <a:noFill/>
        </p:spPr>
      </p:pic>
    </p:spTree>
    <p:extLst>
      <p:ext uri="{BB962C8B-B14F-4D97-AF65-F5344CB8AC3E}">
        <p14:creationId xmlns:p14="http://schemas.microsoft.com/office/powerpoint/2010/main" val="40749113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Construction of Classification Rule for MI’s ascertained from CMS Claims</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05989049"/>
              </p:ext>
            </p:extLst>
          </p:nvPr>
        </p:nvGraphicFramePr>
        <p:xfrm>
          <a:off x="990600" y="1676400"/>
          <a:ext cx="7467600" cy="4206240"/>
        </p:xfrm>
        <a:graphic>
          <a:graphicData uri="http://schemas.openxmlformats.org/drawingml/2006/table">
            <a:tbl>
              <a:tblPr firstRow="1" bandRow="1">
                <a:tableStyleId>{5C22544A-7EE6-4342-B048-85BDC9FD1C3A}</a:tableStyleId>
              </a:tblPr>
              <a:tblGrid>
                <a:gridCol w="3429000"/>
                <a:gridCol w="1577687"/>
                <a:gridCol w="1546513"/>
                <a:gridCol w="914400"/>
              </a:tblGrid>
              <a:tr h="688521">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Table</a:t>
                      </a:r>
                      <a:r>
                        <a:rPr lang="en-US" sz="2400" baseline="0" dirty="0" smtClean="0"/>
                        <a:t> 5.  Count of carrier only (no hospital claims) CMS MI  claims versus MESA ascertained MI’s when MESA hospital records exist for the date (±30 days) of the CMS MI claim.</a:t>
                      </a:r>
                      <a:endParaRPr lang="en-US" sz="2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389164">
                <a:tc>
                  <a:txBody>
                    <a:bodyPr/>
                    <a:lstStyle/>
                    <a:p>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2400" dirty="0" smtClean="0"/>
                        <a:t>MESA MI </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a:txBody>
                    <a:bodyPr/>
                    <a:lstStyle/>
                    <a:p>
                      <a:r>
                        <a:rPr lang="en-US" sz="2400" dirty="0" smtClean="0"/>
                        <a:t>Total</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1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 of CMS Carrier</a:t>
                      </a:r>
                      <a:r>
                        <a:rPr lang="en-US" sz="2400" baseline="0" dirty="0" smtClean="0"/>
                        <a:t> only </a:t>
                      </a:r>
                      <a:r>
                        <a:rPr lang="en-US" sz="2400" dirty="0" smtClean="0"/>
                        <a:t>Hospital</a:t>
                      </a:r>
                      <a:r>
                        <a:rPr lang="en-US" sz="2400" baseline="0" dirty="0" smtClean="0"/>
                        <a:t> </a:t>
                      </a:r>
                      <a:r>
                        <a:rPr lang="en-US" sz="2400" dirty="0" smtClean="0"/>
                        <a:t>MI</a:t>
                      </a:r>
                      <a:r>
                        <a:rPr lang="en-US" sz="2400" baseline="0" dirty="0" smtClean="0"/>
                        <a:t> Claims</a:t>
                      </a:r>
                      <a:endParaRPr lang="en-US" sz="2400" dirty="0" smtClean="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No</a:t>
                      </a:r>
                      <a:endParaRPr 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Yes</a:t>
                      </a:r>
                      <a:endParaRPr 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164">
                <a:tc>
                  <a:txBody>
                    <a:bodyPr/>
                    <a:lstStyle/>
                    <a:p>
                      <a:pPr algn="r"/>
                      <a:r>
                        <a:rPr lang="en-US" sz="2400" dirty="0" smtClean="0"/>
                        <a:t>1 </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17 (85%)</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3 (15%)</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20</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164">
                <a:tc>
                  <a:txBody>
                    <a:bodyPr/>
                    <a:lstStyle/>
                    <a:p>
                      <a:pPr algn="r"/>
                      <a:r>
                        <a:rPr lang="en-US" sz="2400" dirty="0" smtClean="0"/>
                        <a:t>&gt;1</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3 (23%)</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10 (77%)</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13</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164">
                <a:tc>
                  <a:txBody>
                    <a:bodyPr/>
                    <a:lstStyle/>
                    <a:p>
                      <a:r>
                        <a:rPr lang="en-US" sz="2400" dirty="0" smtClean="0"/>
                        <a:t>Total</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20 (60.6%)</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400" dirty="0" smtClean="0"/>
                        <a:t>13 (39.4%)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33</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09063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Classification Rule for CMS MI’s that are not MESA MI’s</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smtClean="0"/>
              <a:t>Rule to be applied to CMS MI participants for whom there are no MESA hospitalizations that correspond to the CMS MI date and no MESA MI.</a:t>
            </a:r>
          </a:p>
          <a:p>
            <a:pPr marL="514350" indent="-514350">
              <a:buFont typeface="+mj-lt"/>
              <a:buAutoNum type="arabicPeriod"/>
            </a:pPr>
            <a:r>
              <a:rPr lang="en-US" dirty="0" smtClean="0"/>
              <a:t>If there are CMS hospital inpatient claims use one of the two strategies below:</a:t>
            </a:r>
          </a:p>
          <a:p>
            <a:pPr marL="914400" lvl="1" indent="-514350">
              <a:buFont typeface="+mj-lt"/>
              <a:buAutoNum type="alphaLcPeriod"/>
            </a:pPr>
            <a:r>
              <a:rPr lang="en-US" dirty="0" smtClean="0"/>
              <a:t>Classify all CMS MI’s as true MI’s.  </a:t>
            </a:r>
          </a:p>
          <a:p>
            <a:pPr marL="914400" lvl="1" indent="-514350">
              <a:buFont typeface="+mj-lt"/>
              <a:buAutoNum type="alphaLcPeriod"/>
            </a:pPr>
            <a:r>
              <a:rPr lang="en-US" dirty="0" smtClean="0"/>
              <a:t>A strategy that would increase the classification accuracy would be to use weights for each CMS MI in proportion to the estimated probability from Table 4.</a:t>
            </a:r>
          </a:p>
          <a:p>
            <a:pPr marL="1314450" lvl="2" indent="-514350">
              <a:buFont typeface="+mj-lt"/>
              <a:buAutoNum type="arabicParenR"/>
            </a:pPr>
            <a:r>
              <a:rPr lang="en-US" dirty="0" smtClean="0"/>
              <a:t>If the number of claims is 1, use a weight of 0.88.</a:t>
            </a:r>
          </a:p>
          <a:p>
            <a:pPr marL="1314450" lvl="2" indent="-514350">
              <a:buFont typeface="+mj-lt"/>
              <a:buAutoNum type="arabicParenR"/>
            </a:pPr>
            <a:r>
              <a:rPr lang="en-US" dirty="0" smtClean="0"/>
              <a:t>If the number of claims is &gt;1, use a weight of 1.00.</a:t>
            </a:r>
          </a:p>
          <a:p>
            <a:pPr marL="1314450" lvl="2" indent="-514350">
              <a:buFont typeface="+mj-lt"/>
              <a:buAutoNum type="arabicParenR"/>
            </a:pPr>
            <a:endParaRPr lang="en-US" dirty="0" smtClean="0"/>
          </a:p>
        </p:txBody>
      </p:sp>
    </p:spTree>
    <p:extLst>
      <p:ext uri="{BB962C8B-B14F-4D97-AF65-F5344CB8AC3E}">
        <p14:creationId xmlns:p14="http://schemas.microsoft.com/office/powerpoint/2010/main" val="6022377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Classification Rule for CMS MI’s that are not MESA MI’s</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3"/>
            </a:pPr>
            <a:r>
              <a:rPr lang="en-US" dirty="0" smtClean="0"/>
              <a:t>Rule for carrier only claims – two possible rules.</a:t>
            </a:r>
          </a:p>
          <a:p>
            <a:pPr marL="914400" lvl="1" indent="-514350">
              <a:buFont typeface="+mj-lt"/>
              <a:buAutoNum type="alphaLcPeriod"/>
            </a:pPr>
            <a:r>
              <a:rPr lang="en-US" dirty="0" smtClean="0"/>
              <a:t>Don’t count any MI’s that only have carrier claims.</a:t>
            </a:r>
          </a:p>
          <a:p>
            <a:pPr marL="914400" lvl="1" indent="-514350">
              <a:buFont typeface="+mj-lt"/>
              <a:buAutoNum type="alphaLcPeriod"/>
            </a:pPr>
            <a:r>
              <a:rPr lang="en-US" dirty="0" smtClean="0"/>
              <a:t>Count MI’s when the number of carrier claims are 2 or more.  This could be done with or without weighting.  If weighting is used, for these MI’s the weight would be 0.77.</a:t>
            </a:r>
          </a:p>
          <a:p>
            <a:pPr marL="914400" lvl="1" indent="-514350">
              <a:buFont typeface="+mj-lt"/>
              <a:buAutoNum type="alphaLcPeriod"/>
            </a:pPr>
            <a:endParaRPr lang="en-US" dirty="0"/>
          </a:p>
        </p:txBody>
      </p:sp>
    </p:spTree>
    <p:extLst>
      <p:ext uri="{BB962C8B-B14F-4D97-AF65-F5344CB8AC3E}">
        <p14:creationId xmlns:p14="http://schemas.microsoft.com/office/powerpoint/2010/main" val="2577429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Applying the Classification Rule</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Hospital inpatient MI claims</a:t>
            </a:r>
          </a:p>
          <a:p>
            <a:pPr marL="914400" lvl="1" indent="-514350">
              <a:buFont typeface="+mj-lt"/>
              <a:buAutoNum type="alphaLcPeriod"/>
            </a:pPr>
            <a:r>
              <a:rPr lang="en-US" dirty="0" smtClean="0"/>
              <a:t>Count all MI’s = 17 MI’s with 1 claim, 5 with 2 =22 added MI’s.</a:t>
            </a:r>
          </a:p>
          <a:p>
            <a:pPr marL="914400" lvl="1" indent="-514350">
              <a:buFont typeface="+mj-lt"/>
              <a:buAutoNum type="alphaLcPeriod"/>
            </a:pPr>
            <a:r>
              <a:rPr lang="en-US" dirty="0" smtClean="0"/>
              <a:t>Use weighting – 0.88 x 17 + 1.00 x 5 = 19.96 added MI’s</a:t>
            </a:r>
          </a:p>
          <a:p>
            <a:pPr marL="514350" indent="-514350">
              <a:buFont typeface="+mj-lt"/>
              <a:buAutoNum type="arabicPeriod"/>
            </a:pPr>
            <a:r>
              <a:rPr lang="en-US" dirty="0" smtClean="0"/>
              <a:t>For carrier only MI claims</a:t>
            </a:r>
          </a:p>
          <a:p>
            <a:pPr marL="914400" lvl="1" indent="-514350">
              <a:buFont typeface="+mj-lt"/>
              <a:buAutoNum type="alphaLcPeriod"/>
            </a:pPr>
            <a:r>
              <a:rPr lang="en-US" dirty="0" smtClean="0"/>
              <a:t>Using first rule - Count 0 of the 17 carrier MI’s </a:t>
            </a:r>
          </a:p>
          <a:p>
            <a:pPr marL="914400" lvl="1" indent="-514350">
              <a:buFont typeface="+mj-lt"/>
              <a:buAutoNum type="alphaLcPeriod"/>
            </a:pPr>
            <a:r>
              <a:rPr lang="en-US" dirty="0" smtClean="0"/>
              <a:t>5 of the 17 MI’s had &gt;1 claim. Either count all MI’s with &gt;1 claim = 5 added MI’s or use weighting  --  0.77*5=3.85 added MI’s</a:t>
            </a:r>
            <a:endParaRPr lang="en-US" dirty="0"/>
          </a:p>
        </p:txBody>
      </p:sp>
    </p:spTree>
    <p:extLst>
      <p:ext uri="{BB962C8B-B14F-4D97-AF65-F5344CB8AC3E}">
        <p14:creationId xmlns:p14="http://schemas.microsoft.com/office/powerpoint/2010/main" val="2856505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Impact of adding CMS MI events</a:t>
            </a:r>
            <a:br>
              <a:rPr lang="en-US" sz="3600" dirty="0" smtClean="0"/>
            </a:br>
            <a:r>
              <a:rPr lang="en-US" sz="3600" dirty="0" smtClean="0"/>
              <a:t> All CMS hospital events and carrier events with counts of &gt;1 (no weighting)</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30443084"/>
              </p:ext>
            </p:extLst>
          </p:nvPr>
        </p:nvGraphicFramePr>
        <p:xfrm>
          <a:off x="533400" y="1752600"/>
          <a:ext cx="8077200" cy="4114800"/>
        </p:xfrm>
        <a:graphic>
          <a:graphicData uri="http://schemas.openxmlformats.org/drawingml/2006/table">
            <a:tbl>
              <a:tblPr firstRow="1" bandRow="1">
                <a:tableStyleId>{5C22544A-7EE6-4342-B048-85BDC9FD1C3A}</a:tableStyleId>
              </a:tblPr>
              <a:tblGrid>
                <a:gridCol w="2692400"/>
                <a:gridCol w="2692400"/>
                <a:gridCol w="2692400"/>
              </a:tblGrid>
              <a:tr h="325464">
                <a:tc gridSpan="3">
                  <a:txBody>
                    <a:bodyPr/>
                    <a:lstStyle/>
                    <a:p>
                      <a:pPr algn="l"/>
                      <a:r>
                        <a:rPr lang="en-US" sz="2400" b="1" dirty="0" smtClean="0"/>
                        <a:t>Table 6. </a:t>
                      </a:r>
                      <a:r>
                        <a:rPr lang="en-US" sz="2400" b="1" baseline="0" dirty="0" smtClean="0"/>
                        <a:t>Site By MESA + CMS MI’s for MESA CMS Eligible</a:t>
                      </a:r>
                      <a:endParaRPr lang="en-US" sz="2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342">
                <a:tc>
                  <a:txBody>
                    <a:bodyPr/>
                    <a:lstStyle/>
                    <a:p>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MESA MI only</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MESA MI + CMS MI</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3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Wake Forest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29 (4.0%)</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29 (4.0%)</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342">
                <a:tc>
                  <a:txBody>
                    <a:bodyPr/>
                    <a:lstStyle/>
                    <a:p>
                      <a:r>
                        <a:rPr lang="en-US" sz="2400" dirty="0" smtClean="0"/>
                        <a:t>Colombia</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20 (2.9%)</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22 (3.2%)</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342">
                <a:tc>
                  <a:txBody>
                    <a:bodyPr/>
                    <a:lstStyle/>
                    <a:p>
                      <a:r>
                        <a:rPr lang="en-US" sz="2400" dirty="0" smtClean="0"/>
                        <a:t>Johns Hopkins</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14 (1.9%)</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20 (2.7%)</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342">
                <a:tc>
                  <a:txBody>
                    <a:bodyPr/>
                    <a:lstStyle/>
                    <a:p>
                      <a:r>
                        <a:rPr lang="en-US" sz="2400" dirty="0" smtClean="0"/>
                        <a:t>Minnesota</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29 (4.6%)</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29 (4.6%)</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342">
                <a:tc>
                  <a:txBody>
                    <a:bodyPr/>
                    <a:lstStyle/>
                    <a:p>
                      <a:r>
                        <a:rPr lang="en-US" sz="2400" dirty="0" smtClean="0"/>
                        <a:t>Northwestern</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18 (2.4%)</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27 (3.6%)</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342">
                <a:tc>
                  <a:txBody>
                    <a:bodyPr/>
                    <a:lstStyle/>
                    <a:p>
                      <a:r>
                        <a:rPr lang="en-US" sz="2400" dirty="0" smtClean="0"/>
                        <a:t>UCLA</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27 (3.1%)</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37 (4.2%)</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342">
                <a:tc>
                  <a:txBody>
                    <a:bodyPr/>
                    <a:lstStyle/>
                    <a:p>
                      <a:r>
                        <a:rPr lang="en-US" sz="2400" dirty="0" smtClean="0"/>
                        <a:t>Total</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2400" dirty="0" smtClean="0"/>
                        <a:t>137 (3.1%)</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2400" dirty="0" smtClean="0"/>
                        <a:t>164 (3.7%)</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685800" y="5943600"/>
            <a:ext cx="6019800" cy="707886"/>
          </a:xfrm>
          <a:prstGeom prst="rect">
            <a:avLst/>
          </a:prstGeom>
          <a:noFill/>
        </p:spPr>
        <p:txBody>
          <a:bodyPr wrap="square" rtlCol="0">
            <a:spAutoFit/>
          </a:bodyPr>
          <a:lstStyle/>
          <a:p>
            <a:r>
              <a:rPr lang="en-US" sz="2000" dirty="0" smtClean="0"/>
              <a:t>Site Differences MESA MI’s only – p-value=0.032</a:t>
            </a:r>
          </a:p>
          <a:p>
            <a:r>
              <a:rPr lang="en-US" sz="2000" dirty="0" smtClean="0"/>
              <a:t>Site Differences MESA + CMS MI’s – p-value=0.39</a:t>
            </a:r>
          </a:p>
        </p:txBody>
      </p:sp>
    </p:spTree>
    <p:extLst>
      <p:ext uri="{BB962C8B-B14F-4D97-AF65-F5344CB8AC3E}">
        <p14:creationId xmlns:p14="http://schemas.microsoft.com/office/powerpoint/2010/main" val="22785257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Adding the CMS MI’s according to the rule proposed increases the number of MI’s by about 20% with an ‘acceptable’ level of misclassification.</a:t>
            </a:r>
          </a:p>
          <a:p>
            <a:r>
              <a:rPr lang="en-US" dirty="0" smtClean="0"/>
              <a:t>Future follow-up might decrease the number of events added due to our ascertainment of events missed in earlier follow-up.</a:t>
            </a:r>
          </a:p>
          <a:p>
            <a:r>
              <a:rPr lang="en-US" dirty="0" smtClean="0"/>
              <a:t>In the future we may not gain proportionally as many events as the results presented here are for about 9 years of follow-up. However, in the future more of our participants will be using CMS and more will be lost to follow-up, thus potentially increasing the importance of the CMS event ascertainment.</a:t>
            </a:r>
          </a:p>
          <a:p>
            <a:endParaRPr lang="en-US" dirty="0"/>
          </a:p>
        </p:txBody>
      </p:sp>
    </p:spTree>
    <p:extLst>
      <p:ext uri="{BB962C8B-B14F-4D97-AF65-F5344CB8AC3E}">
        <p14:creationId xmlns:p14="http://schemas.microsoft.com/office/powerpoint/2010/main" val="20314055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classification rule is based on a small sample of events and therefor is subject to sampling error and thus imprecise estimates of the misclassification rates.</a:t>
            </a:r>
          </a:p>
          <a:p>
            <a:r>
              <a:rPr lang="en-US" dirty="0" smtClean="0"/>
              <a:t>The rule suggested needs to be tested on a new sample from another study.</a:t>
            </a:r>
          </a:p>
          <a:p>
            <a:r>
              <a:rPr lang="en-US" dirty="0" smtClean="0"/>
              <a:t>While using a weighting adjustment for the new events would provide an unbiased classification rule, it has the disadvantage of complexity in the analyses using the new events and would be more difficult to explain to users of the events and journal reviewers.  The gain from using the weights would likely be small.</a:t>
            </a:r>
            <a:endParaRPr lang="en-US" dirty="0"/>
          </a:p>
        </p:txBody>
      </p:sp>
    </p:spTree>
    <p:extLst>
      <p:ext uri="{BB962C8B-B14F-4D97-AF65-F5344CB8AC3E}">
        <p14:creationId xmlns:p14="http://schemas.microsoft.com/office/powerpoint/2010/main" val="28362465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we can get CMS and IRB permission to obtain the hospital records for the CMS MI events not found in the MESA follow-up, this would result in more accurate determination of the true events and is thus desirable.</a:t>
            </a:r>
          </a:p>
          <a:p>
            <a:r>
              <a:rPr lang="en-US" dirty="0" smtClean="0"/>
              <a:t>Other events may require different rules than the one suggested for MI.  This is particularly true for events that frequently occur in the outpatient setting (CHF) or for which we have no gold standard for the event (atrial fibrillation). </a:t>
            </a:r>
          </a:p>
          <a:p>
            <a:endParaRPr lang="en-US" dirty="0"/>
          </a:p>
        </p:txBody>
      </p:sp>
    </p:spTree>
    <p:extLst>
      <p:ext uri="{BB962C8B-B14F-4D97-AF65-F5344CB8AC3E}">
        <p14:creationId xmlns:p14="http://schemas.microsoft.com/office/powerpoint/2010/main" val="6316695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Use of CMS follow-up will result in increased follow-up time for some of our participants.  In order for our follow-up to be consistent for participants who are using or not using CMS, we recommend that our follow-up event files be done on a calendar year basis rather than on a follow-up phone call schedule.</a:t>
            </a:r>
            <a:endParaRPr lang="en-US" dirty="0"/>
          </a:p>
        </p:txBody>
      </p:sp>
    </p:spTree>
    <p:extLst>
      <p:ext uri="{BB962C8B-B14F-4D97-AF65-F5344CB8AC3E}">
        <p14:creationId xmlns:p14="http://schemas.microsoft.com/office/powerpoint/2010/main" val="27753976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will be investigating the classification of the other major CVD events from the CMS data in the coming months.  This is a long and complex activity and requires careful checking so it will be a while before we can incorporate the new CMS events into the MESA event files</a:t>
            </a:r>
            <a:r>
              <a:rPr lang="en-US" dirty="0" smtClean="0"/>
              <a:t>.</a:t>
            </a:r>
          </a:p>
          <a:p>
            <a:r>
              <a:rPr lang="en-US" dirty="0" smtClean="0"/>
              <a:t>We will validate and improve the rule using data from CHS.</a:t>
            </a:r>
            <a:endParaRPr lang="en-US" dirty="0" smtClean="0"/>
          </a:p>
          <a:p>
            <a:r>
              <a:rPr lang="en-US" dirty="0" smtClean="0"/>
              <a:t>We </a:t>
            </a:r>
            <a:r>
              <a:rPr lang="en-US" dirty="0" smtClean="0"/>
              <a:t>expect to receive soon the CMS files for 2010 and </a:t>
            </a:r>
            <a:r>
              <a:rPr lang="en-US" dirty="0" smtClean="0"/>
              <a:t>2011 and will incorp</a:t>
            </a:r>
            <a:r>
              <a:rPr lang="en-US" dirty="0" smtClean="0"/>
              <a:t>orate these </a:t>
            </a:r>
            <a:r>
              <a:rPr lang="en-US" smtClean="0"/>
              <a:t>into our CMS events files</a:t>
            </a:r>
            <a:r>
              <a:rPr lang="en-US" smtClean="0"/>
              <a:t>.</a:t>
            </a:r>
            <a:endParaRPr lang="en-US" dirty="0" smtClean="0"/>
          </a:p>
        </p:txBody>
      </p:sp>
    </p:spTree>
    <p:extLst>
      <p:ext uri="{BB962C8B-B14F-4D97-AF65-F5344CB8AC3E}">
        <p14:creationId xmlns:p14="http://schemas.microsoft.com/office/powerpoint/2010/main" val="12899095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Considerations</a:t>
            </a:r>
            <a:endParaRPr lang="en-US" dirty="0"/>
          </a:p>
        </p:txBody>
      </p:sp>
      <p:sp>
        <p:nvSpPr>
          <p:cNvPr id="3" name="Content Placeholder 2"/>
          <p:cNvSpPr>
            <a:spLocks noGrp="1"/>
          </p:cNvSpPr>
          <p:nvPr>
            <p:ph idx="1"/>
          </p:nvPr>
        </p:nvSpPr>
        <p:spPr>
          <a:ln>
            <a:solidFill>
              <a:schemeClr val="accent1"/>
            </a:solidFill>
          </a:ln>
        </p:spPr>
        <p:txBody>
          <a:bodyPr>
            <a:normAutofit fontScale="92500" lnSpcReduction="20000"/>
          </a:bodyPr>
          <a:lstStyle/>
          <a:p>
            <a:pPr marL="571500" indent="-571500">
              <a:buFont typeface="+mj-lt"/>
              <a:buAutoNum type="romanUcPeriod"/>
            </a:pPr>
            <a:r>
              <a:rPr lang="en-US" dirty="0" smtClean="0"/>
              <a:t>How many additional events? </a:t>
            </a:r>
          </a:p>
          <a:p>
            <a:pPr marL="571500" indent="-571500">
              <a:buFont typeface="+mj-lt"/>
              <a:buAutoNum type="romanUcPeriod"/>
            </a:pPr>
            <a:r>
              <a:rPr lang="en-US" dirty="0" smtClean="0"/>
              <a:t>Benefit of adding CMS events.</a:t>
            </a:r>
          </a:p>
          <a:p>
            <a:pPr marL="971550" lvl="1" indent="-571500">
              <a:buFont typeface="+mj-lt"/>
              <a:buAutoNum type="alphaUcPeriod"/>
            </a:pPr>
            <a:r>
              <a:rPr lang="en-US" dirty="0" smtClean="0"/>
              <a:t>Improvement of precision.  Likely to be small.</a:t>
            </a:r>
          </a:p>
          <a:p>
            <a:pPr marL="971550" lvl="1" indent="-571500">
              <a:buFont typeface="+mj-lt"/>
              <a:buAutoNum type="alphaUcPeriod"/>
            </a:pPr>
            <a:r>
              <a:rPr lang="en-US" dirty="0" smtClean="0"/>
              <a:t>Diminish bias.  Can be quite important.</a:t>
            </a:r>
          </a:p>
          <a:p>
            <a:pPr marL="971550" lvl="1" indent="-571500">
              <a:buFont typeface="+mj-lt"/>
              <a:buAutoNum type="alphaUcPeriod"/>
            </a:pPr>
            <a:r>
              <a:rPr lang="en-US" dirty="0" smtClean="0"/>
              <a:t>Improve follow-up time for participants who are lost to follow-up.</a:t>
            </a:r>
          </a:p>
          <a:p>
            <a:pPr marL="571500" indent="-571500">
              <a:buFont typeface="+mj-lt"/>
              <a:buAutoNum type="romanUcPeriod"/>
            </a:pPr>
            <a:r>
              <a:rPr lang="en-US" dirty="0" smtClean="0"/>
              <a:t>If many of the added CMS events are not ‘true’ events</a:t>
            </a:r>
          </a:p>
          <a:p>
            <a:pPr marL="914400" lvl="1" indent="-514350">
              <a:buFont typeface="+mj-lt"/>
              <a:buAutoNum type="alphaUcPeriod"/>
            </a:pPr>
            <a:r>
              <a:rPr lang="en-US" dirty="0" smtClean="0"/>
              <a:t>Bias toward the null will be added which might nullify any bias reduction from adding the events.</a:t>
            </a:r>
          </a:p>
          <a:p>
            <a:pPr marL="914400" lvl="1" indent="-514350">
              <a:buFont typeface="+mj-lt"/>
              <a:buAutoNum type="alphaUcPeriod"/>
            </a:pPr>
            <a:r>
              <a:rPr lang="en-US" dirty="0" smtClean="0"/>
              <a:t>Similarly, there may be a loss of precision. </a:t>
            </a:r>
          </a:p>
          <a:p>
            <a:pPr marL="514350" indent="-514350">
              <a:buFont typeface="+mj-lt"/>
              <a:buAutoNum type="romanUcPeriod"/>
            </a:pPr>
            <a:endParaRPr lang="en-US" dirty="0" smtClean="0"/>
          </a:p>
          <a:p>
            <a:pPr marL="571500" indent="-571500">
              <a:buFont typeface="+mj-lt"/>
              <a:buAutoNum type="romanUcPeriod"/>
            </a:pPr>
            <a:endParaRPr lang="en-US" dirty="0" smtClean="0"/>
          </a:p>
          <a:p>
            <a:pPr marL="571500" indent="-571500">
              <a:buFont typeface="+mj-lt"/>
              <a:buAutoNum type="romanUcPeriod"/>
            </a:pPr>
            <a:endParaRPr lang="en-US" dirty="0" smtClean="0"/>
          </a:p>
          <a:p>
            <a:pPr marL="971550" lvl="1" indent="-571500">
              <a:buFont typeface="+mj-lt"/>
              <a:buAutoNum type="alphaUcPeriod"/>
            </a:pPr>
            <a:endParaRPr lang="en-US" dirty="0" smtClean="0"/>
          </a:p>
        </p:txBody>
      </p:sp>
    </p:spTree>
    <p:extLst>
      <p:ext uri="{BB962C8B-B14F-4D97-AF65-F5344CB8AC3E}">
        <p14:creationId xmlns:p14="http://schemas.microsoft.com/office/powerpoint/2010/main" val="31583069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Define a CMS Participant</a:t>
            </a:r>
            <a:endParaRPr lang="en-US" sz="3600" dirty="0"/>
          </a:p>
        </p:txBody>
      </p:sp>
      <p:sp>
        <p:nvSpPr>
          <p:cNvPr id="3" name="Content Placeholder 2"/>
          <p:cNvSpPr>
            <a:spLocks noGrp="1"/>
          </p:cNvSpPr>
          <p:nvPr>
            <p:ph idx="1"/>
          </p:nvPr>
        </p:nvSpPr>
        <p:spPr/>
        <p:txBody>
          <a:bodyPr>
            <a:normAutofit lnSpcReduction="10000"/>
          </a:bodyPr>
          <a:lstStyle/>
          <a:p>
            <a:pPr marL="571500" indent="-571500">
              <a:buFont typeface="+mj-lt"/>
              <a:buAutoNum type="romanUcPeriod"/>
            </a:pPr>
            <a:r>
              <a:rPr lang="en-US" dirty="0" smtClean="0"/>
              <a:t>Determine which MESA participants are ‘eligible’ for CMS membership and those that actually use CMS for their medical care.</a:t>
            </a:r>
          </a:p>
          <a:p>
            <a:pPr marL="971550" lvl="1" indent="-571500">
              <a:buFont typeface="+mj-lt"/>
              <a:buAutoNum type="alphaUcPeriod"/>
            </a:pPr>
            <a:r>
              <a:rPr lang="en-US" dirty="0" smtClean="0"/>
              <a:t>Definition of eligible is a participant whose age is ≥ 65 prior to January 1, 2010 (CMS file includes claims from 2000 to the end of 2009).</a:t>
            </a:r>
          </a:p>
          <a:p>
            <a:pPr marL="971550" lvl="1" indent="-571500">
              <a:buFont typeface="+mj-lt"/>
              <a:buAutoNum type="alphaUcPeriod"/>
            </a:pPr>
            <a:r>
              <a:rPr lang="en-US" dirty="0" smtClean="0"/>
              <a:t>A user of CMS is defined to be a participant with at least one CMS claim for medical services.</a:t>
            </a:r>
          </a:p>
          <a:p>
            <a:pPr marL="971550" lvl="1" indent="-571500">
              <a:buFont typeface="+mj-lt"/>
              <a:buAutoNum type="alphaUcPeriod"/>
            </a:pPr>
            <a:r>
              <a:rPr lang="en-US" dirty="0" smtClean="0"/>
              <a:t>Table 1 shows the number of participants that fall into the categories defined by A &amp; B above.</a:t>
            </a:r>
          </a:p>
          <a:p>
            <a:pPr marL="971550" lvl="1" indent="-571500">
              <a:buFont typeface="+mj-lt"/>
              <a:buAutoNum type="alphaUcPeriod"/>
            </a:pPr>
            <a:endParaRPr lang="en-US" dirty="0" smtClean="0"/>
          </a:p>
          <a:p>
            <a:pPr marL="971550" lvl="1" indent="-571500">
              <a:buFont typeface="+mj-lt"/>
              <a:buAutoNum type="alphaUcPeriod"/>
            </a:pPr>
            <a:endParaRPr lang="en-US" dirty="0" smtClean="0"/>
          </a:p>
          <a:p>
            <a:pPr marL="571500" indent="-571500">
              <a:buFont typeface="+mj-lt"/>
              <a:buAutoNum type="romanUcPeriod"/>
            </a:pPr>
            <a:endParaRPr lang="en-US" dirty="0" smtClean="0"/>
          </a:p>
        </p:txBody>
      </p:sp>
    </p:spTree>
    <p:extLst>
      <p:ext uri="{BB962C8B-B14F-4D97-AF65-F5344CB8AC3E}">
        <p14:creationId xmlns:p14="http://schemas.microsoft.com/office/powerpoint/2010/main" val="114572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CMS Participants</a:t>
            </a: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2359264287"/>
              </p:ext>
            </p:extLst>
          </p:nvPr>
        </p:nvGraphicFramePr>
        <p:xfrm>
          <a:off x="381000" y="1524000"/>
          <a:ext cx="8610600" cy="3981266"/>
        </p:xfrm>
        <a:graphic>
          <a:graphicData uri="http://schemas.openxmlformats.org/drawingml/2006/table">
            <a:tbl>
              <a:tblPr firstRow="1" bandRow="1">
                <a:tableStyleId>{5C22544A-7EE6-4342-B048-85BDC9FD1C3A}</a:tableStyleId>
              </a:tblPr>
              <a:tblGrid>
                <a:gridCol w="7848600"/>
                <a:gridCol w="762000"/>
              </a:tblGrid>
              <a:tr h="762000">
                <a:tc>
                  <a:txBody>
                    <a:bodyPr/>
                    <a:lstStyle/>
                    <a:p>
                      <a:pPr marL="0" marR="0" algn="l" defTabSz="914400" rtl="0" eaLnBrk="1" latinLnBrk="0" hangingPunct="1">
                        <a:lnSpc>
                          <a:spcPct val="115000"/>
                        </a:lnSpc>
                        <a:spcBef>
                          <a:spcPts val="0"/>
                        </a:spcBef>
                        <a:spcAft>
                          <a:spcPts val="0"/>
                        </a:spcAft>
                      </a:pPr>
                      <a:r>
                        <a:rPr kumimoji="0" lang="en-US" sz="2800" u="none" strike="noStrike" kern="1200" cap="none" spc="0" normalizeH="0" baseline="0" noProof="0" dirty="0" smtClean="0">
                          <a:ln>
                            <a:noFill/>
                          </a:ln>
                          <a:effectLst/>
                          <a:uLnTx/>
                          <a:uFillTx/>
                        </a:rPr>
                        <a:t>Table 1. Summary of MESA and CMS participants</a:t>
                      </a:r>
                      <a:endParaRPr lang="en-US" sz="2000" b="1" kern="1200" dirty="0">
                        <a:solidFill>
                          <a:schemeClr val="dk1"/>
                        </a:solidFill>
                        <a:latin typeface="Arial" pitchFamily="34" charset="0"/>
                        <a:ea typeface="+mn-ea"/>
                        <a:cs typeface="Arial" pitchFamily="34" charset="0"/>
                      </a:endParaRPr>
                    </a:p>
                  </a:txBody>
                  <a:tcPr marL="68580" marR="68580" marT="0" marB="0" anchor="ctr"/>
                </a:tc>
                <a:tc>
                  <a:txBody>
                    <a:bodyPr/>
                    <a:lstStyle/>
                    <a:p>
                      <a:pPr marL="0" marR="0" algn="r" defTabSz="914400" rtl="0" eaLnBrk="1" latinLnBrk="0" hangingPunct="1">
                        <a:lnSpc>
                          <a:spcPct val="115000"/>
                        </a:lnSpc>
                        <a:spcBef>
                          <a:spcPts val="0"/>
                        </a:spcBef>
                        <a:spcAft>
                          <a:spcPts val="0"/>
                        </a:spcAft>
                      </a:pPr>
                      <a:endParaRPr lang="en-US" sz="2000" b="1" kern="1200" dirty="0">
                        <a:solidFill>
                          <a:schemeClr val="dk1"/>
                        </a:solidFill>
                        <a:latin typeface="Arial" pitchFamily="34" charset="0"/>
                        <a:ea typeface="+mn-ea"/>
                        <a:cs typeface="Arial" pitchFamily="34" charset="0"/>
                      </a:endParaRPr>
                    </a:p>
                  </a:txBody>
                  <a:tcPr marL="68580" marR="68580" marT="0" marB="0" anchor="ctr"/>
                </a:tc>
              </a:tr>
              <a:tr h="666277">
                <a:tc>
                  <a:txBody>
                    <a:bodyPr/>
                    <a:lstStyle/>
                    <a:p>
                      <a:pPr marL="0" marR="0" algn="l" defTabSz="914400" rtl="0" eaLnBrk="1" latinLnBrk="0" hangingPunct="1">
                        <a:lnSpc>
                          <a:spcPct val="115000"/>
                        </a:lnSpc>
                        <a:spcBef>
                          <a:spcPts val="0"/>
                        </a:spcBef>
                        <a:spcAft>
                          <a:spcPts val="0"/>
                        </a:spcAft>
                      </a:pPr>
                      <a:r>
                        <a:rPr lang="en-US" sz="2400" kern="1200" dirty="0"/>
                        <a:t># </a:t>
                      </a:r>
                      <a:r>
                        <a:rPr lang="en-US" sz="2400" kern="1200" dirty="0" smtClean="0"/>
                        <a:t>of MESA participants eligible </a:t>
                      </a:r>
                      <a:r>
                        <a:rPr lang="en-US" sz="2400" kern="1200" dirty="0"/>
                        <a:t>for CMS prior to last day of 2009</a:t>
                      </a:r>
                      <a:endParaRPr lang="en-US" sz="2400" b="1" kern="1200" dirty="0">
                        <a:solidFill>
                          <a:schemeClr val="dk1"/>
                        </a:solidFill>
                        <a:latin typeface="Arial" pitchFamily="34" charset="0"/>
                        <a:ea typeface="+mn-ea"/>
                        <a:cs typeface="Arial" pitchFamily="34" charset="0"/>
                      </a:endParaRPr>
                    </a:p>
                  </a:txBody>
                  <a:tcPr marL="68580" marR="68580" marT="0" marB="0" anchor="ctr"/>
                </a:tc>
                <a:tc>
                  <a:txBody>
                    <a:bodyPr/>
                    <a:lstStyle/>
                    <a:p>
                      <a:pPr marL="0" marR="0" algn="r" defTabSz="914400" rtl="0" eaLnBrk="1" latinLnBrk="0" hangingPunct="1">
                        <a:lnSpc>
                          <a:spcPct val="115000"/>
                        </a:lnSpc>
                        <a:spcBef>
                          <a:spcPts val="0"/>
                        </a:spcBef>
                        <a:spcAft>
                          <a:spcPts val="0"/>
                        </a:spcAft>
                      </a:pPr>
                      <a:r>
                        <a:rPr lang="en-US" sz="2400" kern="1200" dirty="0" smtClean="0"/>
                        <a:t>4491</a:t>
                      </a:r>
                      <a:endParaRPr lang="en-US" sz="2400" b="1" kern="1200" dirty="0">
                        <a:solidFill>
                          <a:schemeClr val="dk1"/>
                        </a:solidFill>
                        <a:latin typeface="Arial" pitchFamily="34" charset="0"/>
                        <a:ea typeface="+mn-ea"/>
                        <a:cs typeface="Arial" pitchFamily="34" charset="0"/>
                      </a:endParaRPr>
                    </a:p>
                  </a:txBody>
                  <a:tcPr marL="68580" marR="68580" marT="0" marB="0" anchor="ctr"/>
                </a:tc>
              </a:tr>
              <a:tr h="476723">
                <a:tc>
                  <a:txBody>
                    <a:bodyPr/>
                    <a:lstStyle/>
                    <a:p>
                      <a:pPr marL="457200" marR="0" lvl="1" indent="0" algn="l" defTabSz="914400" rtl="0" eaLnBrk="1" fontAlgn="auto" latinLnBrk="0" hangingPunct="1">
                        <a:lnSpc>
                          <a:spcPct val="115000"/>
                        </a:lnSpc>
                        <a:spcBef>
                          <a:spcPts val="0"/>
                        </a:spcBef>
                        <a:spcAft>
                          <a:spcPts val="0"/>
                        </a:spcAft>
                        <a:buClrTx/>
                        <a:buSzTx/>
                        <a:buFontTx/>
                        <a:buNone/>
                        <a:tabLst/>
                        <a:defRPr/>
                      </a:pPr>
                      <a:r>
                        <a:rPr lang="en-US" sz="2400" kern="1200" dirty="0" smtClean="0"/>
                        <a:t> # of participants</a:t>
                      </a:r>
                      <a:r>
                        <a:rPr lang="en-US" sz="2400" kern="1200" baseline="0" dirty="0" smtClean="0"/>
                        <a:t> with CMS MI’s prior to entry into MESA</a:t>
                      </a:r>
                      <a:endParaRPr lang="en-US" sz="2400" b="1" kern="1200" dirty="0">
                        <a:solidFill>
                          <a:schemeClr val="dk1"/>
                        </a:solidFill>
                        <a:latin typeface="Arial" pitchFamily="34" charset="0"/>
                        <a:ea typeface="+mn-ea"/>
                        <a:cs typeface="Arial" pitchFamily="34" charset="0"/>
                      </a:endParaRPr>
                    </a:p>
                  </a:txBody>
                  <a:tcPr/>
                </a:tc>
                <a:tc>
                  <a:txBody>
                    <a:bodyPr/>
                    <a:lstStyle/>
                    <a:p>
                      <a:pPr marL="0" marR="0" algn="r" defTabSz="914400" rtl="0" eaLnBrk="1" latinLnBrk="0" hangingPunct="1">
                        <a:lnSpc>
                          <a:spcPct val="115000"/>
                        </a:lnSpc>
                        <a:spcBef>
                          <a:spcPts val="0"/>
                        </a:spcBef>
                        <a:spcAft>
                          <a:spcPts val="0"/>
                        </a:spcAft>
                      </a:pPr>
                      <a:r>
                        <a:rPr lang="en-US" sz="2400" kern="1200" dirty="0" smtClean="0"/>
                        <a:t>  -43</a:t>
                      </a:r>
                      <a:endParaRPr lang="en-US" sz="2400" b="1" kern="1200" dirty="0">
                        <a:solidFill>
                          <a:schemeClr val="dk1"/>
                        </a:solidFill>
                        <a:latin typeface="Arial" pitchFamily="34" charset="0"/>
                        <a:ea typeface="+mn-ea"/>
                        <a:cs typeface="Arial" pitchFamily="34" charset="0"/>
                      </a:endParaRPr>
                    </a:p>
                  </a:txBody>
                  <a:tcPr/>
                </a:tc>
              </a:tr>
              <a:tr h="533400">
                <a:tc>
                  <a:txBody>
                    <a:bodyPr/>
                    <a:lstStyle/>
                    <a:p>
                      <a:pPr marL="457200" marR="0" lvl="1" algn="l" defTabSz="914400" rtl="0" eaLnBrk="1" latinLnBrk="0" hangingPunct="1">
                        <a:lnSpc>
                          <a:spcPct val="115000"/>
                        </a:lnSpc>
                        <a:spcBef>
                          <a:spcPts val="0"/>
                        </a:spcBef>
                        <a:spcAft>
                          <a:spcPts val="0"/>
                        </a:spcAft>
                      </a:pPr>
                      <a:r>
                        <a:rPr lang="en-US" sz="2400" kern="1200" dirty="0" smtClean="0"/>
                        <a:t> # with no MESA follow-up</a:t>
                      </a:r>
                      <a:endParaRPr lang="en-US" sz="2400" b="1" kern="1200" dirty="0">
                        <a:solidFill>
                          <a:schemeClr val="dk1"/>
                        </a:solidFill>
                        <a:latin typeface="Arial" pitchFamily="34" charset="0"/>
                        <a:ea typeface="+mn-ea"/>
                        <a:cs typeface="Arial" pitchFamily="34" charset="0"/>
                      </a:endParaRPr>
                    </a:p>
                  </a:txBody>
                  <a:tcPr/>
                </a:tc>
                <a:tc>
                  <a:txBody>
                    <a:bodyPr/>
                    <a:lstStyle/>
                    <a:p>
                      <a:pPr marL="0" marR="0" algn="r" defTabSz="914400" rtl="0" eaLnBrk="1" latinLnBrk="0" hangingPunct="1">
                        <a:lnSpc>
                          <a:spcPct val="115000"/>
                        </a:lnSpc>
                        <a:spcBef>
                          <a:spcPts val="0"/>
                        </a:spcBef>
                        <a:spcAft>
                          <a:spcPts val="0"/>
                        </a:spcAft>
                      </a:pPr>
                      <a:r>
                        <a:rPr lang="en-US" sz="2400" kern="1200" dirty="0" smtClean="0"/>
                        <a:t>  -17 </a:t>
                      </a:r>
                      <a:endParaRPr lang="en-US" sz="2400" b="1" kern="1200" dirty="0">
                        <a:solidFill>
                          <a:schemeClr val="dk1"/>
                        </a:solidFill>
                        <a:latin typeface="Arial" pitchFamily="34" charset="0"/>
                        <a:ea typeface="+mn-ea"/>
                        <a:cs typeface="Arial" pitchFamily="34" charset="0"/>
                      </a:endParaRPr>
                    </a:p>
                  </a:txBody>
                  <a:tcPr/>
                </a:tc>
              </a:tr>
              <a:tr h="666277">
                <a:tc>
                  <a:txBody>
                    <a:bodyPr/>
                    <a:lstStyle/>
                    <a:p>
                      <a:pPr marL="0" marR="0" algn="l" defTabSz="914400" rtl="0" eaLnBrk="1" latinLnBrk="0" hangingPunct="1">
                        <a:lnSpc>
                          <a:spcPct val="115000"/>
                        </a:lnSpc>
                        <a:spcBef>
                          <a:spcPts val="0"/>
                        </a:spcBef>
                        <a:spcAft>
                          <a:spcPts val="0"/>
                        </a:spcAft>
                      </a:pPr>
                      <a:r>
                        <a:rPr lang="en-US" sz="2400" kern="1200" dirty="0" smtClean="0"/>
                        <a:t>Total eligible MESA</a:t>
                      </a:r>
                      <a:r>
                        <a:rPr lang="en-US" sz="2400" kern="1200" baseline="0" dirty="0" smtClean="0"/>
                        <a:t> participants</a:t>
                      </a:r>
                      <a:endParaRPr lang="en-US" sz="2400" b="1" kern="1200" dirty="0">
                        <a:solidFill>
                          <a:schemeClr val="dk1"/>
                        </a:solidFill>
                        <a:latin typeface="Arial" pitchFamily="34" charset="0"/>
                        <a:ea typeface="+mn-ea"/>
                        <a:cs typeface="Arial" pitchFamily="34" charset="0"/>
                      </a:endParaRPr>
                    </a:p>
                  </a:txBody>
                  <a:tcPr marL="68580" marR="68580" marT="0" marB="0" anchor="ctr"/>
                </a:tc>
                <a:tc>
                  <a:txBody>
                    <a:bodyPr/>
                    <a:lstStyle/>
                    <a:p>
                      <a:pPr marL="0" marR="0" algn="r" defTabSz="914400" rtl="0" eaLnBrk="1" latinLnBrk="0" hangingPunct="1">
                        <a:lnSpc>
                          <a:spcPct val="115000"/>
                        </a:lnSpc>
                        <a:spcBef>
                          <a:spcPts val="0"/>
                        </a:spcBef>
                        <a:spcAft>
                          <a:spcPts val="0"/>
                        </a:spcAft>
                      </a:pPr>
                      <a:r>
                        <a:rPr lang="en-US" sz="2400" kern="1200" dirty="0" smtClean="0"/>
                        <a:t>4431</a:t>
                      </a:r>
                      <a:endParaRPr lang="en-US" sz="2400" b="1" kern="1200" dirty="0">
                        <a:solidFill>
                          <a:schemeClr val="dk1"/>
                        </a:solidFill>
                        <a:latin typeface="Arial" pitchFamily="34" charset="0"/>
                        <a:ea typeface="+mn-ea"/>
                        <a:cs typeface="Arial" pitchFamily="34" charset="0"/>
                      </a:endParaRPr>
                    </a:p>
                  </a:txBody>
                  <a:tcPr marL="68580" marR="68580" marT="0" marB="0" anchor="ctr"/>
                </a:tc>
              </a:tr>
              <a:tr h="666277">
                <a:tc>
                  <a:txBody>
                    <a:bodyPr/>
                    <a:lstStyle/>
                    <a:p>
                      <a:pPr marL="0" marR="0" algn="l" defTabSz="914400" rtl="0" eaLnBrk="1" latinLnBrk="0" hangingPunct="1">
                        <a:lnSpc>
                          <a:spcPct val="115000"/>
                        </a:lnSpc>
                        <a:spcBef>
                          <a:spcPts val="0"/>
                        </a:spcBef>
                        <a:spcAft>
                          <a:spcPts val="0"/>
                        </a:spcAft>
                      </a:pPr>
                      <a:r>
                        <a:rPr lang="en-US" sz="2400" kern="1200" dirty="0"/>
                        <a:t># </a:t>
                      </a:r>
                      <a:r>
                        <a:rPr lang="en-US" sz="2400" kern="1200" dirty="0" smtClean="0"/>
                        <a:t>with </a:t>
                      </a:r>
                      <a:r>
                        <a:rPr lang="en-US" sz="2400" kern="1200" dirty="0"/>
                        <a:t>at least one CMS claim</a:t>
                      </a:r>
                      <a:endParaRPr lang="en-US" sz="2400" b="1" kern="1200" dirty="0">
                        <a:solidFill>
                          <a:schemeClr val="dk1"/>
                        </a:solidFill>
                        <a:latin typeface="Arial" pitchFamily="34" charset="0"/>
                        <a:ea typeface="+mn-ea"/>
                        <a:cs typeface="Arial" pitchFamily="34" charset="0"/>
                      </a:endParaRPr>
                    </a:p>
                  </a:txBody>
                  <a:tcPr marL="68580" marR="68580" marT="0" marB="0" anchor="ctr"/>
                </a:tc>
                <a:tc>
                  <a:txBody>
                    <a:bodyPr/>
                    <a:lstStyle/>
                    <a:p>
                      <a:pPr marL="0" marR="0" algn="r" defTabSz="914400" rtl="0" eaLnBrk="1" latinLnBrk="0" hangingPunct="1">
                        <a:lnSpc>
                          <a:spcPct val="115000"/>
                        </a:lnSpc>
                        <a:spcBef>
                          <a:spcPts val="0"/>
                        </a:spcBef>
                        <a:spcAft>
                          <a:spcPts val="0"/>
                        </a:spcAft>
                      </a:pPr>
                      <a:r>
                        <a:rPr lang="en-US" sz="2400" kern="1200" dirty="0" smtClean="0"/>
                        <a:t>3016</a:t>
                      </a:r>
                      <a:endParaRPr lang="en-US" sz="2400" b="1" kern="1200" dirty="0">
                        <a:solidFill>
                          <a:schemeClr val="dk1"/>
                        </a:solidFill>
                        <a:latin typeface="Arial" pitchFamily="34" charset="0"/>
                        <a:ea typeface="+mn-ea"/>
                        <a:cs typeface="Arial" pitchFamily="34" charset="0"/>
                      </a:endParaRPr>
                    </a:p>
                  </a:txBody>
                  <a:tcPr marL="68580" marR="68580" marT="0" marB="0" anchor="ctr"/>
                </a:tc>
              </a:tr>
            </a:tbl>
          </a:graphicData>
        </a:graphic>
      </p:graphicFrame>
    </p:spTree>
    <p:extLst>
      <p:ext uri="{BB962C8B-B14F-4D97-AF65-F5344CB8AC3E}">
        <p14:creationId xmlns:p14="http://schemas.microsoft.com/office/powerpoint/2010/main" val="2317061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Participants in CMS among eligible MESA participants by Site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33323386"/>
              </p:ext>
            </p:extLst>
          </p:nvPr>
        </p:nvGraphicFramePr>
        <p:xfrm>
          <a:off x="533400" y="1752600"/>
          <a:ext cx="8077200" cy="4114800"/>
        </p:xfrm>
        <a:graphic>
          <a:graphicData uri="http://schemas.openxmlformats.org/drawingml/2006/table">
            <a:tbl>
              <a:tblPr firstRow="1" bandRow="1">
                <a:tableStyleId>{5C22544A-7EE6-4342-B048-85BDC9FD1C3A}</a:tableStyleId>
              </a:tblPr>
              <a:tblGrid>
                <a:gridCol w="2692400"/>
                <a:gridCol w="2692400"/>
                <a:gridCol w="2692400"/>
              </a:tblGrid>
              <a:tr h="325464">
                <a:tc gridSpan="3">
                  <a:txBody>
                    <a:bodyPr/>
                    <a:lstStyle/>
                    <a:p>
                      <a:pPr algn="l"/>
                      <a:r>
                        <a:rPr lang="en-US" sz="2400" b="1" dirty="0" smtClean="0"/>
                        <a:t>Table 2. CMS</a:t>
                      </a:r>
                      <a:r>
                        <a:rPr lang="en-US" sz="2400" b="1" baseline="0" dirty="0" smtClean="0"/>
                        <a:t>  Membership by Site</a:t>
                      </a:r>
                      <a:endParaRPr lang="en-US" sz="2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342">
                <a:tc>
                  <a:txBody>
                    <a:bodyPr/>
                    <a:lstStyle/>
                    <a:p>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Not in CMS</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In CMS</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3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Wake Forest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276 (38.0%)</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451 (62.0%)</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342">
                <a:tc>
                  <a:txBody>
                    <a:bodyPr/>
                    <a:lstStyle/>
                    <a:p>
                      <a:r>
                        <a:rPr lang="en-US" sz="2400" dirty="0" smtClean="0"/>
                        <a:t>Colombia</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209 (30.6%)</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475 (69.4%)</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342">
                <a:tc>
                  <a:txBody>
                    <a:bodyPr/>
                    <a:lstStyle/>
                    <a:p>
                      <a:r>
                        <a:rPr lang="en-US" sz="2400" dirty="0" smtClean="0"/>
                        <a:t>Johns Hopkins</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193 (25.6%)</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561 (74.4%)</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342">
                <a:tc>
                  <a:txBody>
                    <a:bodyPr/>
                    <a:lstStyle/>
                    <a:p>
                      <a:r>
                        <a:rPr lang="en-US" sz="2400" dirty="0" smtClean="0"/>
                        <a:t>Minnesota</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197 (31.5%)</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428 (68.5%)</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342">
                <a:tc>
                  <a:txBody>
                    <a:bodyPr/>
                    <a:lstStyle/>
                    <a:p>
                      <a:r>
                        <a:rPr lang="en-US" sz="2400" dirty="0" smtClean="0"/>
                        <a:t>Northwestern</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151 (19.8%)</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610 (80.2%)</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342">
                <a:tc>
                  <a:txBody>
                    <a:bodyPr/>
                    <a:lstStyle/>
                    <a:p>
                      <a:r>
                        <a:rPr lang="en-US" sz="2400" dirty="0" smtClean="0"/>
                        <a:t>UCLA</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2400" dirty="0" smtClean="0"/>
                        <a:t>389 (44.2%)</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2400" dirty="0" smtClean="0"/>
                        <a:t>491 (55.8%)</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298342">
                <a:tc>
                  <a:txBody>
                    <a:bodyPr/>
                    <a:lstStyle/>
                    <a:p>
                      <a:r>
                        <a:rPr lang="en-US" sz="2400" dirty="0" smtClean="0"/>
                        <a:t>Total</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1415 (31.9%)</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3016 (68.1%)</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55162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CMS Participants – MI Status</a:t>
            </a: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1888539238"/>
              </p:ext>
            </p:extLst>
          </p:nvPr>
        </p:nvGraphicFramePr>
        <p:xfrm>
          <a:off x="381000" y="1498854"/>
          <a:ext cx="8610600" cy="4199382"/>
        </p:xfrm>
        <a:graphic>
          <a:graphicData uri="http://schemas.openxmlformats.org/drawingml/2006/table">
            <a:tbl>
              <a:tblPr firstRow="1" bandRow="1">
                <a:tableStyleId>{5C22544A-7EE6-4342-B048-85BDC9FD1C3A}</a:tableStyleId>
              </a:tblPr>
              <a:tblGrid>
                <a:gridCol w="7848600"/>
                <a:gridCol w="762000"/>
              </a:tblGrid>
              <a:tr h="762000">
                <a:tc gridSpan="2">
                  <a:txBody>
                    <a:bodyPr/>
                    <a:lstStyle/>
                    <a:p>
                      <a:pPr marL="0" marR="0">
                        <a:lnSpc>
                          <a:spcPct val="115000"/>
                        </a:lnSpc>
                        <a:spcBef>
                          <a:spcPts val="0"/>
                        </a:spcBef>
                        <a:spcAft>
                          <a:spcPts val="0"/>
                        </a:spcAft>
                      </a:pPr>
                      <a:r>
                        <a:rPr lang="en-US" sz="2400" dirty="0" smtClean="0">
                          <a:effectLst/>
                          <a:latin typeface="Calibri"/>
                          <a:ea typeface="Calibri"/>
                          <a:cs typeface="Times New Roman"/>
                        </a:rPr>
                        <a:t>Table 3.  Breakdown</a:t>
                      </a:r>
                      <a:r>
                        <a:rPr lang="en-US" sz="2400" baseline="0" dirty="0" smtClean="0">
                          <a:effectLst/>
                          <a:latin typeface="Calibri"/>
                          <a:ea typeface="Calibri"/>
                          <a:cs typeface="Times New Roman"/>
                        </a:rPr>
                        <a:t> of MI status  by CMS Claims or MESA Events Ascertainment among CMS Participants (at least one claim)</a:t>
                      </a:r>
                      <a:endParaRPr lang="en-US" sz="2400" dirty="0">
                        <a:effectLst/>
                        <a:latin typeface="Calibri"/>
                        <a:ea typeface="Calibri"/>
                        <a:cs typeface="Times New Roman"/>
                      </a:endParaRPr>
                    </a:p>
                  </a:txBody>
                  <a:tcPr marL="68580" marR="68580" marT="0" marB="0" anchor="ctr"/>
                </a:tc>
                <a:tc hMerge="1">
                  <a:txBody>
                    <a:bodyPr/>
                    <a:lstStyle/>
                    <a:p>
                      <a:pPr marL="0" marR="0" algn="r">
                        <a:lnSpc>
                          <a:spcPct val="115000"/>
                        </a:lnSpc>
                        <a:spcBef>
                          <a:spcPts val="0"/>
                        </a:spcBef>
                        <a:spcAft>
                          <a:spcPts val="0"/>
                        </a:spcAft>
                      </a:pPr>
                      <a:endParaRPr lang="en-US" sz="2400" dirty="0">
                        <a:effectLst/>
                        <a:latin typeface="Calibri"/>
                        <a:ea typeface="Calibri"/>
                        <a:cs typeface="Times New Roman"/>
                      </a:endParaRPr>
                    </a:p>
                  </a:txBody>
                  <a:tcPr marL="68580" marR="68580" marT="0" marB="0" anchor="ctr"/>
                </a:tc>
              </a:tr>
              <a:tr h="533400">
                <a:tc>
                  <a:txBody>
                    <a:bodyPr/>
                    <a:lstStyle/>
                    <a:p>
                      <a:pPr marL="0" marR="0">
                        <a:lnSpc>
                          <a:spcPct val="115000"/>
                        </a:lnSpc>
                        <a:spcBef>
                          <a:spcPts val="0"/>
                        </a:spcBef>
                        <a:spcAft>
                          <a:spcPts val="0"/>
                        </a:spcAft>
                      </a:pPr>
                      <a:r>
                        <a:rPr lang="en-US" sz="2000" b="0" i="0" dirty="0">
                          <a:solidFill>
                            <a:srgbClr val="000000"/>
                          </a:solidFill>
                          <a:effectLst/>
                          <a:latin typeface="Calibri" pitchFamily="34" charset="0"/>
                          <a:ea typeface="Calibri"/>
                          <a:cs typeface="Times New Roman"/>
                        </a:rPr>
                        <a:t>MESA </a:t>
                      </a:r>
                      <a:r>
                        <a:rPr lang="en-US" sz="2000" b="0" i="0" dirty="0" smtClean="0">
                          <a:solidFill>
                            <a:srgbClr val="000000"/>
                          </a:solidFill>
                          <a:effectLst/>
                          <a:latin typeface="Calibri" pitchFamily="34" charset="0"/>
                          <a:ea typeface="Calibri"/>
                          <a:cs typeface="Times New Roman"/>
                        </a:rPr>
                        <a:t>MI</a:t>
                      </a:r>
                      <a:r>
                        <a:rPr lang="en-US" sz="2000" b="0" i="0" baseline="0" dirty="0" smtClean="0">
                          <a:solidFill>
                            <a:srgbClr val="000000"/>
                          </a:solidFill>
                          <a:effectLst/>
                          <a:latin typeface="Calibri" pitchFamily="34" charset="0"/>
                          <a:ea typeface="Calibri"/>
                          <a:cs typeface="Times New Roman"/>
                        </a:rPr>
                        <a:t> event</a:t>
                      </a:r>
                      <a:r>
                        <a:rPr lang="en-US" sz="2000" b="0" i="0" dirty="0" smtClean="0">
                          <a:solidFill>
                            <a:srgbClr val="000000"/>
                          </a:solidFill>
                          <a:effectLst/>
                          <a:latin typeface="Calibri" pitchFamily="34" charset="0"/>
                          <a:ea typeface="Calibri"/>
                          <a:cs typeface="Times New Roman"/>
                        </a:rPr>
                        <a:t> </a:t>
                      </a:r>
                      <a:r>
                        <a:rPr lang="en-US" sz="2000" b="0" i="0" dirty="0">
                          <a:solidFill>
                            <a:srgbClr val="000000"/>
                          </a:solidFill>
                          <a:effectLst/>
                          <a:latin typeface="Calibri" pitchFamily="34" charset="0"/>
                          <a:ea typeface="Calibri"/>
                          <a:cs typeface="Times New Roman"/>
                        </a:rPr>
                        <a:t>prior to last day of 2009</a:t>
                      </a:r>
                      <a:endParaRPr lang="en-US" sz="2000" b="0" i="0" dirty="0">
                        <a:effectLst/>
                        <a:latin typeface="Calibri" pitchFamily="34" charset="0"/>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2000" b="0" i="0" dirty="0">
                          <a:solidFill>
                            <a:srgbClr val="000000"/>
                          </a:solidFill>
                          <a:effectLst/>
                          <a:latin typeface="Calibri" pitchFamily="34" charset="0"/>
                          <a:ea typeface="Calibri"/>
                          <a:cs typeface="Times New Roman"/>
                        </a:rPr>
                        <a:t>111</a:t>
                      </a:r>
                      <a:endParaRPr lang="en-US" sz="2000" b="0" i="0" dirty="0">
                        <a:effectLst/>
                        <a:latin typeface="Calibri" pitchFamily="34" charset="0"/>
                        <a:ea typeface="Calibri"/>
                        <a:cs typeface="Times New Roman"/>
                      </a:endParaRPr>
                    </a:p>
                  </a:txBody>
                  <a:tcPr marL="68580" marR="68580" marT="0" marB="0" anchor="ctr"/>
                </a:tc>
              </a:tr>
              <a:tr h="381000">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2000" dirty="0" smtClean="0">
                          <a:solidFill>
                            <a:srgbClr val="000000"/>
                          </a:solidFill>
                          <a:effectLst/>
                          <a:latin typeface="+mn-lt"/>
                          <a:ea typeface="Calibri"/>
                        </a:rPr>
                        <a:t>      Prevalent MI per CMS (Parts A or B) =5</a:t>
                      </a:r>
                      <a:endParaRPr lang="en-US" sz="2000" b="0" i="0" kern="1200" dirty="0">
                        <a:solidFill>
                          <a:schemeClr val="dk1"/>
                        </a:solidFill>
                        <a:latin typeface="+mn-lt"/>
                        <a:ea typeface="+mn-ea"/>
                        <a:cs typeface="Arial" pitchFamily="34" charset="0"/>
                      </a:endParaRPr>
                    </a:p>
                  </a:txBody>
                  <a:tcPr/>
                </a:tc>
                <a:tc>
                  <a:txBody>
                    <a:bodyPr/>
                    <a:lstStyle/>
                    <a:p>
                      <a:pPr marL="0" marR="0" algn="r" defTabSz="914400" rtl="0" eaLnBrk="1" latinLnBrk="0" hangingPunct="1">
                        <a:lnSpc>
                          <a:spcPct val="115000"/>
                        </a:lnSpc>
                        <a:spcBef>
                          <a:spcPts val="0"/>
                        </a:spcBef>
                        <a:spcAft>
                          <a:spcPts val="0"/>
                        </a:spcAft>
                      </a:pPr>
                      <a:r>
                        <a:rPr lang="en-US" sz="2000" b="0" i="0" kern="1200" dirty="0" smtClean="0">
                          <a:solidFill>
                            <a:schemeClr val="dk1"/>
                          </a:solidFill>
                          <a:latin typeface="Calibri" pitchFamily="34" charset="0"/>
                          <a:ea typeface="+mn-ea"/>
                          <a:cs typeface="Arial" pitchFamily="34" charset="0"/>
                        </a:rPr>
                        <a:t>-5</a:t>
                      </a:r>
                      <a:endParaRPr lang="en-US" sz="2000" b="0" i="0" kern="1200" dirty="0">
                        <a:solidFill>
                          <a:schemeClr val="dk1"/>
                        </a:solidFill>
                        <a:latin typeface="Calibri" pitchFamily="34" charset="0"/>
                        <a:ea typeface="+mn-ea"/>
                        <a:cs typeface="Arial" pitchFamily="34" charset="0"/>
                      </a:endParaRPr>
                    </a:p>
                  </a:txBody>
                  <a:tcPr/>
                </a:tc>
              </a:tr>
              <a:tr h="416814">
                <a:tc>
                  <a:txBody>
                    <a:bodyPr/>
                    <a:lstStyle/>
                    <a:p>
                      <a:pPr marL="0" marR="0">
                        <a:lnSpc>
                          <a:spcPct val="115000"/>
                        </a:lnSpc>
                        <a:spcBef>
                          <a:spcPts val="0"/>
                        </a:spcBef>
                        <a:spcAft>
                          <a:spcPts val="0"/>
                        </a:spcAft>
                      </a:pPr>
                      <a:r>
                        <a:rPr lang="en-US" sz="2000" dirty="0">
                          <a:solidFill>
                            <a:srgbClr val="000000"/>
                          </a:solidFill>
                          <a:effectLst/>
                          <a:latin typeface="+mn-lt"/>
                          <a:ea typeface="Calibri"/>
                          <a:cs typeface="Times New Roman"/>
                        </a:rPr>
                        <a:t>MI events from MESA </a:t>
                      </a:r>
                      <a:endParaRPr lang="en-US" sz="2000" dirty="0">
                        <a:effectLst/>
                        <a:latin typeface="+mn-lt"/>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2000" dirty="0" smtClean="0">
                          <a:solidFill>
                            <a:srgbClr val="000000"/>
                          </a:solidFill>
                          <a:effectLst/>
                          <a:latin typeface="+mn-lt"/>
                          <a:ea typeface="Calibri"/>
                          <a:cs typeface="Times New Roman"/>
                        </a:rPr>
                        <a:t>106</a:t>
                      </a:r>
                      <a:endParaRPr lang="en-US" sz="2000" dirty="0">
                        <a:effectLst/>
                        <a:latin typeface="+mn-lt"/>
                        <a:ea typeface="Calibri"/>
                        <a:cs typeface="Times New Roman"/>
                      </a:endParaRPr>
                    </a:p>
                  </a:txBody>
                  <a:tcPr marL="68580" marR="68580" marT="0" marB="0" anchor="ctr"/>
                </a:tc>
              </a:tr>
              <a:tr h="381000">
                <a:tc>
                  <a:txBody>
                    <a:bodyPr/>
                    <a:lstStyle/>
                    <a:p>
                      <a:pPr marL="0" marR="0" lvl="0" algn="l" defTabSz="914400" rtl="0" eaLnBrk="1" latinLnBrk="0" hangingPunct="1">
                        <a:lnSpc>
                          <a:spcPct val="115000"/>
                        </a:lnSpc>
                        <a:spcBef>
                          <a:spcPts val="0"/>
                        </a:spcBef>
                        <a:spcAft>
                          <a:spcPts val="0"/>
                        </a:spcAft>
                      </a:pPr>
                      <a:r>
                        <a:rPr lang="en-US" sz="2000" kern="1200" dirty="0" smtClean="0">
                          <a:solidFill>
                            <a:srgbClr val="000000"/>
                          </a:solidFill>
                          <a:effectLst/>
                          <a:latin typeface="+mn-lt"/>
                          <a:ea typeface="Calibri"/>
                          <a:cs typeface="Times New Roman"/>
                        </a:rPr>
                        <a:t>       MI </a:t>
                      </a:r>
                      <a:r>
                        <a:rPr lang="en-US" sz="2000" kern="1200" dirty="0">
                          <a:solidFill>
                            <a:srgbClr val="000000"/>
                          </a:solidFill>
                          <a:effectLst/>
                          <a:latin typeface="+mn-lt"/>
                          <a:ea typeface="Calibri"/>
                          <a:cs typeface="Times New Roman"/>
                        </a:rPr>
                        <a:t>MESA only</a:t>
                      </a:r>
                    </a:p>
                  </a:txBody>
                  <a:tcPr marL="68580" marR="68580" marT="0" marB="0" anchor="ctr"/>
                </a:tc>
                <a:tc>
                  <a:txBody>
                    <a:bodyPr/>
                    <a:lstStyle/>
                    <a:p>
                      <a:pPr marL="0" marR="0" algn="r" defTabSz="914400" rtl="0" eaLnBrk="1" latinLnBrk="0" hangingPunct="1">
                        <a:lnSpc>
                          <a:spcPct val="115000"/>
                        </a:lnSpc>
                        <a:spcBef>
                          <a:spcPts val="0"/>
                        </a:spcBef>
                        <a:spcAft>
                          <a:spcPts val="0"/>
                        </a:spcAft>
                      </a:pPr>
                      <a:r>
                        <a:rPr lang="en-US" sz="2000" kern="1200" dirty="0" smtClean="0">
                          <a:solidFill>
                            <a:srgbClr val="000000"/>
                          </a:solidFill>
                          <a:effectLst/>
                          <a:latin typeface="+mn-lt"/>
                          <a:ea typeface="Calibri"/>
                          <a:cs typeface="Times New Roman"/>
                        </a:rPr>
                        <a:t>34</a:t>
                      </a:r>
                      <a:endParaRPr lang="en-US" sz="2000" kern="1200" dirty="0">
                        <a:solidFill>
                          <a:srgbClr val="000000"/>
                        </a:solidFill>
                        <a:effectLst/>
                        <a:latin typeface="+mn-lt"/>
                        <a:ea typeface="Calibri"/>
                        <a:cs typeface="Times New Roman"/>
                      </a:endParaRPr>
                    </a:p>
                  </a:txBody>
                  <a:tcPr marL="68580" marR="68580" marT="0" marB="0" anchor="ctr"/>
                </a:tc>
              </a:tr>
              <a:tr h="533400">
                <a:tc>
                  <a:txBody>
                    <a:bodyPr/>
                    <a:lstStyle/>
                    <a:p>
                      <a:pPr marL="0" marR="0" lvl="0">
                        <a:lnSpc>
                          <a:spcPct val="115000"/>
                        </a:lnSpc>
                        <a:spcBef>
                          <a:spcPts val="0"/>
                        </a:spcBef>
                        <a:spcAft>
                          <a:spcPts val="0"/>
                        </a:spcAft>
                      </a:pPr>
                      <a:r>
                        <a:rPr lang="en-US" sz="2000" dirty="0" smtClean="0">
                          <a:solidFill>
                            <a:srgbClr val="000000"/>
                          </a:solidFill>
                          <a:effectLst/>
                          <a:latin typeface="+mn-lt"/>
                          <a:ea typeface="Calibri"/>
                          <a:cs typeface="Times New Roman"/>
                        </a:rPr>
                        <a:t>       CMS MI claims </a:t>
                      </a:r>
                      <a:r>
                        <a:rPr lang="en-US" sz="2000" dirty="0">
                          <a:solidFill>
                            <a:srgbClr val="000000"/>
                          </a:solidFill>
                          <a:effectLst/>
                          <a:latin typeface="+mn-lt"/>
                          <a:ea typeface="Calibri"/>
                          <a:cs typeface="Times New Roman"/>
                        </a:rPr>
                        <a:t>&amp; MESA </a:t>
                      </a:r>
                      <a:r>
                        <a:rPr lang="en-US" sz="2000" dirty="0" smtClean="0">
                          <a:solidFill>
                            <a:srgbClr val="000000"/>
                          </a:solidFill>
                          <a:effectLst/>
                          <a:latin typeface="+mn-lt"/>
                          <a:ea typeface="Calibri"/>
                          <a:cs typeface="Times New Roman"/>
                        </a:rPr>
                        <a:t>MI Event</a:t>
                      </a:r>
                      <a:endParaRPr lang="en-US" sz="2000" dirty="0">
                        <a:effectLst/>
                        <a:latin typeface="+mn-lt"/>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2000" dirty="0" smtClean="0">
                          <a:solidFill>
                            <a:srgbClr val="000000"/>
                          </a:solidFill>
                          <a:effectLst/>
                          <a:latin typeface="+mn-lt"/>
                          <a:ea typeface="Calibri"/>
                          <a:cs typeface="Times New Roman"/>
                        </a:rPr>
                        <a:t>72</a:t>
                      </a:r>
                      <a:endParaRPr lang="en-US" sz="2000" dirty="0">
                        <a:effectLst/>
                        <a:latin typeface="+mn-lt"/>
                        <a:ea typeface="Calibri"/>
                        <a:cs typeface="Times New Roman"/>
                      </a:endParaRPr>
                    </a:p>
                  </a:txBody>
                  <a:tcPr marL="68580" marR="68580" marT="0" marB="0" anchor="ctr"/>
                </a:tc>
              </a:tr>
              <a:tr h="304800">
                <a:tc>
                  <a:txBody>
                    <a:bodyPr/>
                    <a:lstStyle/>
                    <a:p>
                      <a:pPr marL="0" marR="0" lvl="0" algn="l" defTabSz="914400" rtl="0" eaLnBrk="1" latinLnBrk="0" hangingPunct="1">
                        <a:lnSpc>
                          <a:spcPct val="115000"/>
                        </a:lnSpc>
                        <a:spcBef>
                          <a:spcPts val="0"/>
                        </a:spcBef>
                        <a:spcAft>
                          <a:spcPts val="0"/>
                        </a:spcAft>
                      </a:pPr>
                      <a:r>
                        <a:rPr lang="en-US" sz="2000" kern="1200" dirty="0" smtClean="0">
                          <a:solidFill>
                            <a:srgbClr val="000000"/>
                          </a:solidFill>
                          <a:effectLst/>
                          <a:latin typeface="+mn-lt"/>
                          <a:ea typeface="Calibri"/>
                          <a:cs typeface="Times New Roman"/>
                        </a:rPr>
                        <a:t>CMS MI claims, no MESA MI event </a:t>
                      </a:r>
                      <a:endParaRPr lang="en-US" sz="2000" kern="1200" dirty="0">
                        <a:solidFill>
                          <a:srgbClr val="000000"/>
                        </a:solidFill>
                        <a:effectLst/>
                        <a:latin typeface="+mn-lt"/>
                        <a:ea typeface="Calibri"/>
                        <a:cs typeface="Times New Roman"/>
                      </a:endParaRPr>
                    </a:p>
                  </a:txBody>
                  <a:tcPr marL="68580" marR="68580" marT="0" marB="0" anchor="ctr"/>
                </a:tc>
                <a:tc>
                  <a:txBody>
                    <a:bodyPr/>
                    <a:lstStyle/>
                    <a:p>
                      <a:pPr marL="0" marR="0" algn="r" defTabSz="914400" rtl="0" eaLnBrk="1" latinLnBrk="0" hangingPunct="1">
                        <a:lnSpc>
                          <a:spcPct val="115000"/>
                        </a:lnSpc>
                        <a:spcBef>
                          <a:spcPts val="0"/>
                        </a:spcBef>
                        <a:spcAft>
                          <a:spcPts val="0"/>
                        </a:spcAft>
                      </a:pPr>
                      <a:r>
                        <a:rPr lang="en-US" sz="2000" kern="1200" dirty="0" smtClean="0">
                          <a:solidFill>
                            <a:srgbClr val="000000"/>
                          </a:solidFill>
                          <a:effectLst/>
                          <a:latin typeface="+mn-lt"/>
                          <a:ea typeface="Calibri"/>
                          <a:cs typeface="Times New Roman"/>
                        </a:rPr>
                        <a:t>65</a:t>
                      </a:r>
                      <a:endParaRPr lang="en-US" sz="2000" kern="1200" dirty="0">
                        <a:solidFill>
                          <a:srgbClr val="000000"/>
                        </a:solidFill>
                        <a:effectLst/>
                        <a:latin typeface="+mn-lt"/>
                        <a:ea typeface="Calibri"/>
                        <a:cs typeface="Times New Roman"/>
                      </a:endParaRPr>
                    </a:p>
                  </a:txBody>
                  <a:tcPr marL="68580" marR="68580" marT="0" marB="0" anchor="ctr"/>
                </a:tc>
              </a:tr>
              <a:tr h="304800">
                <a:tc>
                  <a:txBody>
                    <a:bodyPr/>
                    <a:lstStyle/>
                    <a:p>
                      <a:pPr marL="0" marR="0" algn="l" defTabSz="914400" rtl="0" eaLnBrk="1" latinLnBrk="0" hangingPunct="1">
                        <a:lnSpc>
                          <a:spcPct val="115000"/>
                        </a:lnSpc>
                        <a:spcBef>
                          <a:spcPts val="0"/>
                        </a:spcBef>
                        <a:spcAft>
                          <a:spcPts val="0"/>
                        </a:spcAft>
                      </a:pPr>
                      <a:r>
                        <a:rPr lang="en-US" sz="2000" kern="1200" dirty="0">
                          <a:solidFill>
                            <a:srgbClr val="000000"/>
                          </a:solidFill>
                          <a:effectLst/>
                          <a:latin typeface="+mn-lt"/>
                          <a:ea typeface="Calibri"/>
                          <a:cs typeface="Times New Roman"/>
                        </a:rPr>
                        <a:t>     </a:t>
                      </a:r>
                      <a:r>
                        <a:rPr lang="en-US" sz="2000" kern="1200" dirty="0" smtClean="0">
                          <a:solidFill>
                            <a:srgbClr val="000000"/>
                          </a:solidFill>
                          <a:effectLst/>
                          <a:latin typeface="+mn-lt"/>
                          <a:ea typeface="Calibri"/>
                          <a:cs typeface="Times New Roman"/>
                        </a:rPr>
                        <a:t>  CMS </a:t>
                      </a:r>
                      <a:r>
                        <a:rPr lang="en-US" sz="2000" kern="1200" dirty="0">
                          <a:solidFill>
                            <a:srgbClr val="000000"/>
                          </a:solidFill>
                          <a:effectLst/>
                          <a:latin typeface="+mn-lt"/>
                          <a:ea typeface="Calibri"/>
                          <a:cs typeface="Times New Roman"/>
                        </a:rPr>
                        <a:t>MI claims (Part A Inpatient) </a:t>
                      </a:r>
                    </a:p>
                  </a:txBody>
                  <a:tcPr marL="68580" marR="68580" marT="0" marB="0" anchor="ctr"/>
                </a:tc>
                <a:tc>
                  <a:txBody>
                    <a:bodyPr/>
                    <a:lstStyle/>
                    <a:p>
                      <a:pPr marL="0" marR="0" algn="r" defTabSz="914400" rtl="0" eaLnBrk="1" latinLnBrk="0" hangingPunct="1">
                        <a:lnSpc>
                          <a:spcPct val="115000"/>
                        </a:lnSpc>
                        <a:spcBef>
                          <a:spcPts val="0"/>
                        </a:spcBef>
                        <a:spcAft>
                          <a:spcPts val="0"/>
                        </a:spcAft>
                      </a:pPr>
                      <a:r>
                        <a:rPr lang="en-US" sz="2000" kern="1200" dirty="0" smtClean="0">
                          <a:solidFill>
                            <a:srgbClr val="000000"/>
                          </a:solidFill>
                          <a:effectLst/>
                          <a:latin typeface="+mn-lt"/>
                          <a:ea typeface="Calibri"/>
                          <a:cs typeface="Times New Roman"/>
                        </a:rPr>
                        <a:t>27</a:t>
                      </a:r>
                      <a:endParaRPr lang="en-US" sz="2000" kern="1200" dirty="0">
                        <a:solidFill>
                          <a:srgbClr val="000000"/>
                        </a:solidFill>
                        <a:effectLst/>
                        <a:latin typeface="+mn-lt"/>
                        <a:ea typeface="Calibri"/>
                        <a:cs typeface="Times New Roman"/>
                      </a:endParaRPr>
                    </a:p>
                  </a:txBody>
                  <a:tcPr marL="68580" marR="68580" marT="0" marB="0" anchor="ctr"/>
                </a:tc>
              </a:tr>
              <a:tr h="304800">
                <a:tc>
                  <a:txBody>
                    <a:bodyPr/>
                    <a:lstStyle/>
                    <a:p>
                      <a:pPr marL="0" marR="0" algn="l" defTabSz="914400" rtl="0" eaLnBrk="1" latinLnBrk="0" hangingPunct="1">
                        <a:lnSpc>
                          <a:spcPct val="115000"/>
                        </a:lnSpc>
                        <a:spcBef>
                          <a:spcPts val="0"/>
                        </a:spcBef>
                        <a:spcAft>
                          <a:spcPts val="0"/>
                        </a:spcAft>
                      </a:pPr>
                      <a:r>
                        <a:rPr lang="en-US" sz="2000" kern="1200" dirty="0">
                          <a:solidFill>
                            <a:srgbClr val="000000"/>
                          </a:solidFill>
                          <a:effectLst/>
                          <a:latin typeface="+mn-lt"/>
                          <a:ea typeface="Calibri"/>
                          <a:cs typeface="Times New Roman"/>
                        </a:rPr>
                        <a:t>     </a:t>
                      </a:r>
                      <a:r>
                        <a:rPr lang="en-US" sz="2000" kern="1200" dirty="0" smtClean="0">
                          <a:solidFill>
                            <a:srgbClr val="000000"/>
                          </a:solidFill>
                          <a:effectLst/>
                          <a:latin typeface="+mn-lt"/>
                          <a:ea typeface="Calibri"/>
                          <a:cs typeface="Times New Roman"/>
                        </a:rPr>
                        <a:t>  CMS </a:t>
                      </a:r>
                      <a:r>
                        <a:rPr lang="en-US" sz="2000" kern="1200" dirty="0">
                          <a:solidFill>
                            <a:srgbClr val="000000"/>
                          </a:solidFill>
                          <a:effectLst/>
                          <a:latin typeface="+mn-lt"/>
                          <a:ea typeface="Calibri"/>
                          <a:cs typeface="Times New Roman"/>
                        </a:rPr>
                        <a:t>MI claims (Part B Carrier Inpatient Place of Service only)  </a:t>
                      </a:r>
                    </a:p>
                  </a:txBody>
                  <a:tcPr marL="68580" marR="68580" marT="0" marB="0" anchor="ctr"/>
                </a:tc>
                <a:tc>
                  <a:txBody>
                    <a:bodyPr/>
                    <a:lstStyle/>
                    <a:p>
                      <a:pPr marL="0" marR="0" algn="r" defTabSz="914400" rtl="0" eaLnBrk="1" latinLnBrk="0" hangingPunct="1">
                        <a:lnSpc>
                          <a:spcPct val="115000"/>
                        </a:lnSpc>
                        <a:spcBef>
                          <a:spcPts val="0"/>
                        </a:spcBef>
                        <a:spcAft>
                          <a:spcPts val="0"/>
                        </a:spcAft>
                      </a:pPr>
                      <a:r>
                        <a:rPr lang="en-US" sz="2000" kern="1200" dirty="0" smtClean="0">
                          <a:solidFill>
                            <a:srgbClr val="000000"/>
                          </a:solidFill>
                          <a:effectLst/>
                          <a:latin typeface="+mn-lt"/>
                          <a:ea typeface="Calibri"/>
                          <a:cs typeface="Times New Roman"/>
                        </a:rPr>
                        <a:t>38</a:t>
                      </a:r>
                      <a:endParaRPr lang="en-US" sz="2000" kern="1200" dirty="0">
                        <a:solidFill>
                          <a:srgbClr val="000000"/>
                        </a:solidFill>
                        <a:effectLst/>
                        <a:latin typeface="+mn-lt"/>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3092796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Construction of Classification Rule for MI’s ascertained from CMS Claims</a:t>
            </a:r>
            <a:endParaRPr lang="en-US" dirty="0"/>
          </a:p>
        </p:txBody>
      </p:sp>
      <p:sp>
        <p:nvSpPr>
          <p:cNvPr id="3" name="Content Placeholder 2"/>
          <p:cNvSpPr>
            <a:spLocks noGrp="1"/>
          </p:cNvSpPr>
          <p:nvPr>
            <p:ph idx="1"/>
          </p:nvPr>
        </p:nvSpPr>
        <p:spPr>
          <a:xfrm>
            <a:off x="381000" y="1600200"/>
            <a:ext cx="8305800" cy="5105400"/>
          </a:xfrm>
        </p:spPr>
        <p:txBody>
          <a:bodyPr>
            <a:noAutofit/>
          </a:bodyPr>
          <a:lstStyle/>
          <a:p>
            <a:pPr marL="571500" indent="-571500">
              <a:buFont typeface="+mj-lt"/>
              <a:buAutoNum type="romanUcPeriod"/>
            </a:pPr>
            <a:r>
              <a:rPr lang="en-US" sz="2000" dirty="0" smtClean="0"/>
              <a:t>How do we determine a rule for classifying a CMS claim for an MI as a ‘true’ MI?</a:t>
            </a:r>
          </a:p>
          <a:p>
            <a:pPr marL="571500" indent="-571500">
              <a:buFont typeface="+mj-lt"/>
              <a:buAutoNum type="romanUcPeriod"/>
            </a:pPr>
            <a:r>
              <a:rPr lang="en-US" sz="2000" dirty="0" smtClean="0"/>
              <a:t>Find MESA hospitalizations with dates close in time to CMS inpatient (hospital or carrier) claims for MI.</a:t>
            </a:r>
          </a:p>
          <a:p>
            <a:pPr marL="971550" lvl="1" indent="-571500">
              <a:buFont typeface="+mj-lt"/>
              <a:buAutoNum type="alphaUcPeriod"/>
            </a:pPr>
            <a:r>
              <a:rPr lang="en-US" sz="2000" dirty="0" smtClean="0"/>
              <a:t>Determine count of separate inpatient and carrier hospital claims for above participants .</a:t>
            </a:r>
          </a:p>
          <a:p>
            <a:pPr marL="971550" lvl="1" indent="-571500">
              <a:buFont typeface="+mj-lt"/>
              <a:buAutoNum type="alphaUcPeriod"/>
            </a:pPr>
            <a:r>
              <a:rPr lang="en-US" sz="2000" dirty="0" smtClean="0"/>
              <a:t>Assume that MESA adjudicated MI is always correct, e.g. is the gold standard.</a:t>
            </a:r>
          </a:p>
          <a:p>
            <a:pPr marL="971550" lvl="1" indent="-571500">
              <a:buFont typeface="+mj-lt"/>
              <a:buAutoNum type="alphaUcPeriod"/>
            </a:pPr>
            <a:r>
              <a:rPr lang="en-US" sz="2000" dirty="0" smtClean="0"/>
              <a:t>Tabulate CMS count of MI hospital claims versus MESA MI classification. Two tables are done.</a:t>
            </a:r>
          </a:p>
          <a:p>
            <a:pPr marL="1371600" lvl="2" indent="-571500">
              <a:buFont typeface="+mj-lt"/>
              <a:buAutoNum type="alphaLcPeriod"/>
            </a:pPr>
            <a:r>
              <a:rPr lang="en-US" sz="2000" dirty="0" smtClean="0"/>
              <a:t>Table 3 shows the count of MI inpatient hospital claims versus the MESA MI classification.</a:t>
            </a:r>
          </a:p>
          <a:p>
            <a:pPr marL="1371600" lvl="2" indent="-571500">
              <a:buFont typeface="+mj-lt"/>
              <a:buAutoNum type="alphaLcPeriod"/>
            </a:pPr>
            <a:r>
              <a:rPr lang="en-US" sz="2000" dirty="0" smtClean="0"/>
              <a:t>Table 4 shows the count of carrier inpatient claims (no hospital inpatient claims) versus the MESA MI classification.</a:t>
            </a:r>
          </a:p>
          <a:p>
            <a:pPr marL="571500" indent="-571500">
              <a:buFont typeface="+mj-lt"/>
              <a:buAutoNum type="romanUcPeriod"/>
            </a:pPr>
            <a:r>
              <a:rPr lang="en-US" sz="2000" dirty="0" smtClean="0"/>
              <a:t>Define a rule based on the data in Tables 4 &amp; 5.</a:t>
            </a:r>
            <a:endParaRPr lang="en-US" sz="2000" dirty="0"/>
          </a:p>
        </p:txBody>
      </p:sp>
    </p:spTree>
    <p:extLst>
      <p:ext uri="{BB962C8B-B14F-4D97-AF65-F5344CB8AC3E}">
        <p14:creationId xmlns:p14="http://schemas.microsoft.com/office/powerpoint/2010/main" val="2002460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Construction of Classification Rule for MI’s ascertained from CMS Claims</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59718682"/>
              </p:ext>
            </p:extLst>
          </p:nvPr>
        </p:nvGraphicFramePr>
        <p:xfrm>
          <a:off x="990600" y="1676400"/>
          <a:ext cx="7467600" cy="3840480"/>
        </p:xfrm>
        <a:graphic>
          <a:graphicData uri="http://schemas.openxmlformats.org/drawingml/2006/table">
            <a:tbl>
              <a:tblPr firstRow="1" bandRow="1">
                <a:tableStyleId>{5C22544A-7EE6-4342-B048-85BDC9FD1C3A}</a:tableStyleId>
              </a:tblPr>
              <a:tblGrid>
                <a:gridCol w="3648941"/>
                <a:gridCol w="1357746"/>
                <a:gridCol w="1546513"/>
                <a:gridCol w="914400"/>
              </a:tblGrid>
              <a:tr h="688521">
                <a:tc gridSpan="4">
                  <a:txBody>
                    <a:bodyPr/>
                    <a:lstStyle/>
                    <a:p>
                      <a:r>
                        <a:rPr lang="en-US" sz="2400" dirty="0" smtClean="0"/>
                        <a:t>Table</a:t>
                      </a:r>
                      <a:r>
                        <a:rPr lang="en-US" sz="2400" baseline="0" dirty="0" smtClean="0"/>
                        <a:t> 4.  Count of hospital inpatient CMS MI  claims versus MESA ascertained MI’s when MESA hospital records exist for the date (±30 days) of the CMS MI claim</a:t>
                      </a:r>
                      <a:endParaRPr lang="en-US" sz="2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389164">
                <a:tc>
                  <a:txBody>
                    <a:bodyPr/>
                    <a:lstStyle/>
                    <a:p>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2400" dirty="0" smtClean="0"/>
                        <a:t>MESA MI </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a:txBody>
                    <a:bodyPr/>
                    <a:lstStyle/>
                    <a:p>
                      <a:r>
                        <a:rPr lang="en-US" sz="2400" dirty="0" smtClean="0"/>
                        <a:t>Total</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1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 of CMS Hospital</a:t>
                      </a:r>
                      <a:r>
                        <a:rPr lang="en-US" sz="2400" baseline="0" dirty="0" smtClean="0"/>
                        <a:t> </a:t>
                      </a:r>
                      <a:r>
                        <a:rPr lang="en-US" sz="2400" dirty="0" smtClean="0"/>
                        <a:t>MI</a:t>
                      </a:r>
                      <a:r>
                        <a:rPr lang="en-US" sz="2400" baseline="0" dirty="0" smtClean="0"/>
                        <a:t> Claims</a:t>
                      </a:r>
                      <a:endParaRPr lang="en-US" sz="2400" dirty="0" smtClean="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No</a:t>
                      </a:r>
                      <a:endParaRPr 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smtClean="0"/>
                        <a:t>Yes</a:t>
                      </a:r>
                      <a:endParaRPr 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164">
                <a:tc>
                  <a:txBody>
                    <a:bodyPr/>
                    <a:lstStyle/>
                    <a:p>
                      <a:pPr algn="r"/>
                      <a:r>
                        <a:rPr lang="en-US" sz="2400" dirty="0" smtClean="0"/>
                        <a:t>1</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6 (12%)</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44 (88%)</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50</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164">
                <a:tc>
                  <a:txBody>
                    <a:bodyPr/>
                    <a:lstStyle/>
                    <a:p>
                      <a:pPr algn="r"/>
                      <a:r>
                        <a:rPr lang="en-US" sz="2400" dirty="0" smtClean="0"/>
                        <a:t>&gt;1</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0 (0%)</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14 (100%)</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14</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164">
                <a:tc>
                  <a:txBody>
                    <a:bodyPr/>
                    <a:lstStyle/>
                    <a:p>
                      <a:r>
                        <a:rPr lang="en-US" sz="2400" dirty="0" smtClean="0"/>
                        <a:t>Total</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6 (9.4%)</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400" dirty="0" smtClean="0"/>
                        <a:t>58 (90.6%)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400" dirty="0" smtClean="0"/>
                        <a:t>64</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757934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Description of 6 participants with CMS MI, but no MESA MI</a:t>
            </a:r>
            <a:endParaRPr lang="en-US" dirty="0"/>
          </a:p>
        </p:txBody>
      </p:sp>
      <p:sp>
        <p:nvSpPr>
          <p:cNvPr id="3" name="Content Placeholder 2"/>
          <p:cNvSpPr>
            <a:spLocks noGrp="1"/>
          </p:cNvSpPr>
          <p:nvPr>
            <p:ph idx="1"/>
          </p:nvPr>
        </p:nvSpPr>
        <p:spPr/>
        <p:txBody>
          <a:bodyPr>
            <a:normAutofit fontScale="92500"/>
          </a:bodyPr>
          <a:lstStyle/>
          <a:p>
            <a:pPr marL="514350" lvl="0" indent="-514350">
              <a:buFont typeface="+mj-lt"/>
              <a:buAutoNum type="arabicPeriod"/>
            </a:pPr>
            <a:r>
              <a:rPr lang="en-US" dirty="0"/>
              <a:t>Unstable </a:t>
            </a:r>
            <a:r>
              <a:rPr lang="en-US" dirty="0" smtClean="0"/>
              <a:t>angina</a:t>
            </a:r>
            <a:r>
              <a:rPr lang="en-US" dirty="0"/>
              <a:t>, CABG</a:t>
            </a:r>
          </a:p>
          <a:p>
            <a:pPr marL="514350" lvl="0" indent="-514350">
              <a:buFont typeface="+mj-lt"/>
              <a:buAutoNum type="arabicPeriod"/>
            </a:pPr>
            <a:r>
              <a:rPr lang="en-US" dirty="0"/>
              <a:t>Mild elevation of cardiac enzymes, </a:t>
            </a:r>
            <a:r>
              <a:rPr lang="en-US" dirty="0" smtClean="0"/>
              <a:t>acute </a:t>
            </a:r>
            <a:r>
              <a:rPr lang="en-US" dirty="0"/>
              <a:t>non-</a:t>
            </a:r>
            <a:r>
              <a:rPr lang="en-US" dirty="0" err="1"/>
              <a:t>st</a:t>
            </a:r>
            <a:r>
              <a:rPr lang="en-US" dirty="0"/>
              <a:t> </a:t>
            </a:r>
            <a:r>
              <a:rPr lang="en-US" dirty="0" smtClean="0"/>
              <a:t>MI</a:t>
            </a:r>
            <a:endParaRPr lang="en-US" dirty="0"/>
          </a:p>
          <a:p>
            <a:pPr marL="514350" lvl="0" indent="-514350">
              <a:buFont typeface="+mj-lt"/>
              <a:buAutoNum type="arabicPeriod"/>
            </a:pPr>
            <a:r>
              <a:rPr lang="en-US" dirty="0"/>
              <a:t>Unstable </a:t>
            </a:r>
            <a:r>
              <a:rPr lang="en-US" dirty="0" smtClean="0"/>
              <a:t>angina</a:t>
            </a:r>
            <a:r>
              <a:rPr lang="en-US" dirty="0"/>
              <a:t>, CABG</a:t>
            </a:r>
          </a:p>
          <a:p>
            <a:pPr marL="514350" lvl="0" indent="-514350">
              <a:buFont typeface="+mj-lt"/>
              <a:buAutoNum type="arabicPeriod"/>
            </a:pPr>
            <a:r>
              <a:rPr lang="en-US" dirty="0"/>
              <a:t>Unstable </a:t>
            </a:r>
            <a:r>
              <a:rPr lang="en-US" dirty="0" smtClean="0"/>
              <a:t>angina</a:t>
            </a:r>
            <a:r>
              <a:rPr lang="en-US" dirty="0"/>
              <a:t>, CABG</a:t>
            </a:r>
          </a:p>
          <a:p>
            <a:pPr marL="514350" lvl="0" indent="-514350">
              <a:buFont typeface="+mj-lt"/>
              <a:buAutoNum type="arabicPeriod"/>
            </a:pPr>
            <a:r>
              <a:rPr lang="en-US" dirty="0"/>
              <a:t>Possible MI, ruled out on basis of catherization</a:t>
            </a:r>
          </a:p>
          <a:p>
            <a:pPr marL="514350" lvl="0" indent="-514350">
              <a:buFont typeface="+mj-lt"/>
              <a:buAutoNum type="arabicPeriod"/>
            </a:pPr>
            <a:r>
              <a:rPr lang="en-US" dirty="0"/>
              <a:t>Chest Pain, jump in troponin from .2 to </a:t>
            </a:r>
            <a:r>
              <a:rPr lang="en-US" dirty="0" smtClean="0"/>
              <a:t>4.9, three </a:t>
            </a:r>
            <a:r>
              <a:rPr lang="en-US" dirty="0"/>
              <a:t>vessel </a:t>
            </a:r>
            <a:r>
              <a:rPr lang="en-US" dirty="0" smtClean="0"/>
              <a:t>disease,  </a:t>
            </a:r>
            <a:r>
              <a:rPr lang="en-US" dirty="0"/>
              <a:t>CABG  </a:t>
            </a:r>
          </a:p>
          <a:p>
            <a:pPr marL="514350" indent="-514350">
              <a:buFont typeface="+mj-lt"/>
              <a:buAutoNum type="arabicPeriod"/>
            </a:pPr>
            <a:endParaRPr lang="en-US" dirty="0"/>
          </a:p>
        </p:txBody>
      </p:sp>
    </p:spTree>
    <p:extLst>
      <p:ext uri="{BB962C8B-B14F-4D97-AF65-F5344CB8AC3E}">
        <p14:creationId xmlns:p14="http://schemas.microsoft.com/office/powerpoint/2010/main" val="3523307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6277</TotalTime>
  <Words>1635</Words>
  <Application>Microsoft Office PowerPoint</Application>
  <PresentationFormat>On-screen Show (4:3)</PresentationFormat>
  <Paragraphs>199</Paragraphs>
  <Slides>19</Slides>
  <Notes>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An analytic approach for MI classification from CMS data in MESA</vt:lpstr>
      <vt:lpstr>Important Considerations</vt:lpstr>
      <vt:lpstr>Define a CMS Participant</vt:lpstr>
      <vt:lpstr>CMS Participants</vt:lpstr>
      <vt:lpstr>Participants in CMS among eligible MESA participants by Site</vt:lpstr>
      <vt:lpstr>CMS Participants – MI Status</vt:lpstr>
      <vt:lpstr>Construction of Classification Rule for MI’s ascertained from CMS Claims</vt:lpstr>
      <vt:lpstr>Construction of Classification Rule for MI’s ascertained from CMS Claims</vt:lpstr>
      <vt:lpstr>Description of 6 participants with CMS MI, but no MESA MI</vt:lpstr>
      <vt:lpstr>Construction of Classification Rule for MI’s ascertained from CMS Claims</vt:lpstr>
      <vt:lpstr>Classification Rule for CMS MI’s that are not MESA MI’s</vt:lpstr>
      <vt:lpstr>Classification Rule for CMS MI’s that are not MESA MI’s</vt:lpstr>
      <vt:lpstr>Applying the Classification Rule</vt:lpstr>
      <vt:lpstr>Impact of adding CMS MI events  All CMS hospital events and carrier events with counts of &gt;1 (no weighting)</vt:lpstr>
      <vt:lpstr>Discussion</vt:lpstr>
      <vt:lpstr>Discussion</vt:lpstr>
      <vt:lpstr>Discussion</vt:lpstr>
      <vt:lpstr>Discussion</vt:lpstr>
      <vt:lpstr>Next Steps</vt:lpstr>
    </vt:vector>
  </TitlesOfParts>
  <Company>University of Washington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Dick Kronmal</dc:creator>
  <cp:lastModifiedBy>Dick</cp:lastModifiedBy>
  <cp:revision>70</cp:revision>
  <dcterms:created xsi:type="dcterms:W3CDTF">2013-03-25T22:17:27Z</dcterms:created>
  <dcterms:modified xsi:type="dcterms:W3CDTF">2013-04-25T13:53:30Z</dcterms:modified>
</cp:coreProperties>
</file>