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336" r:id="rId4"/>
    <p:sldId id="288" r:id="rId5"/>
    <p:sldId id="289" r:id="rId6"/>
    <p:sldId id="334" r:id="rId7"/>
    <p:sldId id="335" r:id="rId8"/>
    <p:sldId id="292" r:id="rId9"/>
    <p:sldId id="293" r:id="rId10"/>
    <p:sldId id="311" r:id="rId11"/>
    <p:sldId id="301" r:id="rId12"/>
    <p:sldId id="313" r:id="rId13"/>
    <p:sldId id="312" r:id="rId14"/>
    <p:sldId id="314" r:id="rId15"/>
    <p:sldId id="287" r:id="rId16"/>
    <p:sldId id="302" r:id="rId17"/>
    <p:sldId id="280" r:id="rId18"/>
    <p:sldId id="303" r:id="rId19"/>
    <p:sldId id="306" r:id="rId20"/>
    <p:sldId id="307" r:id="rId21"/>
    <p:sldId id="308" r:id="rId22"/>
    <p:sldId id="299" r:id="rId23"/>
    <p:sldId id="315" r:id="rId24"/>
    <p:sldId id="316" r:id="rId25"/>
    <p:sldId id="317" r:id="rId26"/>
    <p:sldId id="319" r:id="rId27"/>
    <p:sldId id="318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7" r:id="rId38"/>
    <p:sldId id="329" r:id="rId39"/>
    <p:sldId id="330" r:id="rId40"/>
    <p:sldId id="331" r:id="rId41"/>
    <p:sldId id="309" r:id="rId42"/>
    <p:sldId id="333" r:id="rId43"/>
    <p:sldId id="295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ED37C2-87DD-440F-9794-EE2A99EB0E6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078413-B70D-48CE-970F-48E6DF0AD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8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Risk Prediction, </a:t>
            </a:r>
            <a:br>
              <a:rPr lang="en-US" dirty="0" smtClean="0"/>
            </a:br>
            <a:r>
              <a:rPr lang="en-US" dirty="0" smtClean="0"/>
              <a:t>Novel Biomarkers, </a:t>
            </a:r>
            <a:br>
              <a:rPr lang="en-US" dirty="0" smtClean="0"/>
            </a:br>
            <a:r>
              <a:rPr lang="en-US" dirty="0" smtClean="0"/>
              <a:t>and New and Improved (?)</a:t>
            </a:r>
            <a:br>
              <a:rPr lang="en-US" dirty="0" smtClean="0"/>
            </a:br>
            <a:r>
              <a:rPr lang="en-US" dirty="0" smtClean="0"/>
              <a:t>Measures of Incremental Value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Kathleen Kerr</a:t>
            </a:r>
          </a:p>
          <a:p>
            <a:r>
              <a:rPr lang="en-US" dirty="0" smtClean="0"/>
              <a:t>Department of Biostatistics</a:t>
            </a:r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829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en-US" dirty="0" smtClean="0"/>
              <a:t>AUC  (AUC</a:t>
            </a:r>
            <a:r>
              <a:rPr lang="en-US" baseline="-25000" dirty="0" smtClean="0"/>
              <a:t>X,Y</a:t>
            </a:r>
            <a:r>
              <a:rPr lang="en-US" dirty="0" smtClean="0"/>
              <a:t> compared to AUC</a:t>
            </a:r>
            <a:r>
              <a:rPr lang="en-US" baseline="-25000" dirty="0" smtClean="0"/>
              <a:t>X</a:t>
            </a:r>
            <a:r>
              <a:rPr lang="en-US" dirty="0" smtClean="0"/>
              <a:t>).  Many investigators consider this metric to be “insensitive”</a:t>
            </a:r>
          </a:p>
          <a:p>
            <a:pPr marL="742950" lvl="2" indent="-342900"/>
            <a:r>
              <a:rPr lang="en-US" dirty="0" smtClean="0"/>
              <a:t>This usually means their favorite biomarker produced a disappointing </a:t>
            </a:r>
            <a:r>
              <a:rPr lang="el-GR" dirty="0" smtClean="0"/>
              <a:t>Δ</a:t>
            </a:r>
            <a:r>
              <a:rPr lang="en-US" dirty="0" smtClean="0"/>
              <a:t>AUC.</a:t>
            </a:r>
          </a:p>
          <a:p>
            <a:pPr marL="742950" lvl="2" indent="-342900"/>
            <a:r>
              <a:rPr lang="en-US" dirty="0" smtClean="0"/>
              <a:t>“Sensitivity” of </a:t>
            </a:r>
            <a:r>
              <a:rPr lang="el-GR" dirty="0" smtClean="0"/>
              <a:t>Δ</a:t>
            </a:r>
            <a:r>
              <a:rPr lang="en-US" dirty="0" smtClean="0"/>
              <a:t>AUC is probably not the problem.  The real problems are</a:t>
            </a:r>
          </a:p>
          <a:p>
            <a:pPr marL="1200150" lvl="3" indent="-342900"/>
            <a:r>
              <a:rPr lang="en-US" dirty="0" smtClean="0"/>
              <a:t>it’s fundamentally hard to improve upon a risk model that has moderately good predictive ability</a:t>
            </a:r>
          </a:p>
          <a:p>
            <a:pPr marL="1200150" lvl="3" indent="-342900"/>
            <a:r>
              <a:rPr lang="en-US" dirty="0" smtClean="0"/>
              <a:t>p-values computed for </a:t>
            </a:r>
            <a:r>
              <a:rPr lang="el-GR" dirty="0" smtClean="0"/>
              <a:t>Δ</a:t>
            </a:r>
            <a:r>
              <a:rPr lang="en-US" dirty="0" smtClean="0"/>
              <a:t>AUC are based on incorrect methodology  that tends to produce too-large p-values</a:t>
            </a:r>
          </a:p>
          <a:p>
            <a:pPr marL="1200150" lvl="3" indent="-342900"/>
            <a:r>
              <a:rPr lang="en-US" dirty="0" smtClean="0"/>
              <a:t>The scale of AUC is such that an increase of 0.02 is “large”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new approach:  Reclassification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(Cook, </a:t>
            </a:r>
            <a:r>
              <a:rPr lang="en-US" i="1" dirty="0" smtClean="0">
                <a:solidFill>
                  <a:srgbClr val="7030A0"/>
                </a:solidFill>
              </a:rPr>
              <a:t>Circulation </a:t>
            </a:r>
            <a:r>
              <a:rPr lang="en-US" dirty="0" smtClean="0">
                <a:solidFill>
                  <a:srgbClr val="7030A0"/>
                </a:solidFill>
              </a:rPr>
              <a:t>2007)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05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Proposes that a new marker is useful if it re-classifies lots of people</a:t>
            </a:r>
          </a:p>
          <a:p>
            <a:pPr lvl="1"/>
            <a:r>
              <a:rPr lang="en-US" dirty="0" smtClean="0"/>
              <a:t>reclassification table, next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833" t="30667" r="13056" b="20667"/>
          <a:stretch>
            <a:fillRect/>
          </a:stretch>
        </p:blipFill>
        <p:spPr bwMode="auto">
          <a:xfrm>
            <a:off x="576197" y="0"/>
            <a:ext cx="814400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Integrated Discrimination Improvement (IDI) and Net Reclassification Index (NRI)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05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in 2008 </a:t>
            </a:r>
          </a:p>
          <a:p>
            <a:r>
              <a:rPr lang="en-US" dirty="0" smtClean="0"/>
              <a:t>Followed on the heals of Cook’s paper</a:t>
            </a:r>
          </a:p>
          <a:p>
            <a:r>
              <a:rPr lang="en-US" dirty="0" smtClean="0"/>
              <a:t>NRI is really a family of statistics</a:t>
            </a:r>
          </a:p>
          <a:p>
            <a:pPr lvl="1"/>
            <a:r>
              <a:rPr lang="en-US" dirty="0" smtClean="0"/>
              <a:t>There are several NRIs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IDI and NRI terminology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447800"/>
          <a:ext cx="7848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562600"/>
              </a:tblGrid>
              <a:tr h="137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777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event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Person with the condition or destined to have the condition (“case”)</a:t>
                      </a:r>
                      <a:endParaRPr lang="en-US" sz="3200" dirty="0"/>
                    </a:p>
                  </a:txBody>
                  <a:tcPr/>
                </a:tc>
              </a:tr>
              <a:tr h="55054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nonevent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</a:t>
                      </a:r>
                      <a:r>
                        <a:rPr lang="en-US" sz="3200" baseline="0" dirty="0" smtClean="0"/>
                        <a:t> an event (“control”)</a:t>
                      </a:r>
                      <a:endParaRPr lang="en-US" sz="3200" dirty="0"/>
                    </a:p>
                  </a:txBody>
                  <a:tcPr/>
                </a:tc>
              </a:tr>
              <a:tr h="101416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old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risk model with established predictors</a:t>
                      </a:r>
                      <a:endParaRPr lang="en-US" sz="3200" dirty="0"/>
                    </a:p>
                  </a:txBody>
                  <a:tcPr/>
                </a:tc>
              </a:tr>
              <a:tr h="101416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risk model with established predictors </a:t>
                      </a:r>
                      <a:r>
                        <a:rPr lang="en-US" sz="3200" u="sng" dirty="0" smtClean="0"/>
                        <a:t>and</a:t>
                      </a:r>
                      <a:r>
                        <a:rPr lang="en-US" sz="3200" dirty="0" smtClean="0"/>
                        <a:t> new predictor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945" t="27928" r="29550" b="66667"/>
          <a:stretch>
            <a:fillRect/>
          </a:stretch>
        </p:blipFill>
        <p:spPr bwMode="auto">
          <a:xfrm>
            <a:off x="609600" y="914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2286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“new” refers to the predictive model that contains the new marker</a:t>
            </a:r>
          </a:p>
          <a:p>
            <a:r>
              <a:rPr lang="en-US" sz="2000" dirty="0" smtClean="0"/>
              <a:t>“old” is the model without the new marker</a:t>
            </a:r>
          </a:p>
          <a:p>
            <a:r>
              <a:rPr lang="en-US" sz="2000" dirty="0" smtClean="0"/>
              <a:t>IS </a:t>
            </a:r>
            <a:r>
              <a:rPr lang="en-US" sz="2000" dirty="0" err="1" smtClean="0"/>
              <a:t>is</a:t>
            </a:r>
            <a:r>
              <a:rPr lang="en-US" sz="2000" dirty="0" smtClean="0"/>
              <a:t> the integral over sensitivity</a:t>
            </a:r>
          </a:p>
          <a:p>
            <a:r>
              <a:rPr lang="en-US" sz="2000" dirty="0" smtClean="0"/>
              <a:t>IP is the integral over the false negative rate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Pencina</a:t>
            </a:r>
            <a:r>
              <a:rPr lang="en-US" sz="2000" dirty="0" smtClean="0"/>
              <a:t> et al provide the following estimator of the IDI: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81250" r="17396" b="10156"/>
          <a:stretch>
            <a:fillRect/>
          </a:stretch>
        </p:blipFill>
        <p:spPr bwMode="auto">
          <a:xfrm>
            <a:off x="152400" y="48006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Integrated Discrimination Improvement (IDI)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“new” refers to the predictive model that contains the new marker</a:t>
            </a:r>
          </a:p>
          <a:p>
            <a:r>
              <a:rPr lang="en-US" sz="2000" dirty="0" smtClean="0"/>
              <a:t>“old” is the model without the new marker</a:t>
            </a:r>
          </a:p>
          <a:p>
            <a:r>
              <a:rPr lang="en-US" sz="2000" dirty="0" smtClean="0"/>
              <a:t>“event” is a case</a:t>
            </a:r>
          </a:p>
          <a:p>
            <a:r>
              <a:rPr lang="en-US" sz="2000" dirty="0" smtClean="0"/>
              <a:t>“nonevent” is a control</a:t>
            </a:r>
          </a:p>
          <a:p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81250" r="17396" b="10156"/>
          <a:stretch>
            <a:fillRect/>
          </a:stretch>
        </p:blipFill>
        <p:spPr bwMode="auto">
          <a:xfrm>
            <a:off x="152400" y="6858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28906" r="45000" b="60156"/>
          <a:stretch>
            <a:fillRect/>
          </a:stretch>
        </p:blipFill>
        <p:spPr bwMode="auto">
          <a:xfrm>
            <a:off x="1600200" y="1905000"/>
            <a:ext cx="55081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5210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Proposed statistic to test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:IDI=0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28906" r="20000" b="46875"/>
          <a:stretch>
            <a:fillRect/>
          </a:stretch>
        </p:blipFill>
        <p:spPr bwMode="auto">
          <a:xfrm>
            <a:off x="76200" y="1447800"/>
            <a:ext cx="906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52400" y="3048000"/>
            <a:ext cx="7848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72400" y="2743200"/>
            <a:ext cx="129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Inulldist.jpg"/>
          <p:cNvPicPr>
            <a:picLocks noChangeAspect="1"/>
          </p:cNvPicPr>
          <p:nvPr/>
        </p:nvPicPr>
        <p:blipFill>
          <a:blip r:embed="rId2" cstate="print"/>
          <a:srcRect l="53849" t="46560" r="6071" b="4548"/>
          <a:stretch>
            <a:fillRect/>
          </a:stretch>
        </p:blipFill>
        <p:spPr>
          <a:xfrm>
            <a:off x="4571999" y="2133600"/>
            <a:ext cx="4414283" cy="4038600"/>
          </a:xfrm>
          <a:prstGeom prst="rect">
            <a:avLst/>
          </a:prstGeom>
        </p:spPr>
      </p:pic>
      <p:pic>
        <p:nvPicPr>
          <p:cNvPr id="4" name="Picture 3" descr="IDInulldist.jpg"/>
          <p:cNvPicPr>
            <a:picLocks noChangeAspect="1"/>
          </p:cNvPicPr>
          <p:nvPr/>
        </p:nvPicPr>
        <p:blipFill>
          <a:blip r:embed="rId2" cstate="print"/>
          <a:srcRect l="9380" t="46560" r="51392" b="2274"/>
          <a:stretch>
            <a:fillRect/>
          </a:stretch>
        </p:blipFill>
        <p:spPr>
          <a:xfrm>
            <a:off x="152401" y="2150166"/>
            <a:ext cx="4267200" cy="4174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Null distribution of IDI and </a:t>
            </a:r>
            <a:r>
              <a:rPr lang="en-US" sz="3200" dirty="0" err="1" smtClean="0">
                <a:latin typeface="+mj-lt"/>
              </a:rPr>
              <a:t>z</a:t>
            </a:r>
            <a:r>
              <a:rPr lang="en-US" sz="3200" baseline="-25000" dirty="0" err="1" smtClean="0">
                <a:latin typeface="+mj-lt"/>
              </a:rPr>
              <a:t>IDI</a:t>
            </a:r>
            <a:r>
              <a:rPr lang="en-US" sz="3200" dirty="0" smtClean="0">
                <a:latin typeface="+mj-lt"/>
              </a:rPr>
              <a:t> from a simple simulation model</a:t>
            </a:r>
            <a:endParaRPr lang="en-US" sz="32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1400" y="533400"/>
            <a:ext cx="304800" cy="152400"/>
            <a:chOff x="3505200" y="304800"/>
            <a:chExt cx="457200" cy="228600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3733800" y="304800"/>
              <a:ext cx="228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505200" y="304800"/>
              <a:ext cx="228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the Incremental Value of a Biomarker</a:t>
            </a:r>
          </a:p>
          <a:p>
            <a:r>
              <a:rPr lang="en-US" dirty="0" smtClean="0"/>
              <a:t>The Integrated Discrimination Improvement (IDI) Index</a:t>
            </a:r>
          </a:p>
          <a:p>
            <a:r>
              <a:rPr lang="en-US" dirty="0" smtClean="0"/>
              <a:t>Net Reclassification Indices (NRI)</a:t>
            </a:r>
          </a:p>
          <a:p>
            <a:r>
              <a:rPr lang="en-US" dirty="0" smtClean="0"/>
              <a:t>“Historical” context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9906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Simulation Model: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logit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P(D=1|X,Y)= -6.2 + 0.5 ∙X +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∙ 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X~N(65,10)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Y~N(0,1)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Simulate 10000 datasets of size n=1000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=0, 0.1, 0.2, 0.3, 0.4, 0.6, 0.8 ….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Examine the sampling distribution of IDI estimates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Ilarge_gammas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0699" y="2667000"/>
            <a:ext cx="4873301" cy="3657600"/>
          </a:xfrm>
          <a:prstGeom prst="rect">
            <a:avLst/>
          </a:prstGeom>
        </p:spPr>
      </p:pic>
      <p:pic>
        <p:nvPicPr>
          <p:cNvPr id="7" name="Picture 6" descr="IDIsmall_gamma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47752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Sampling distributions of IDI for new marker of different strengths</a:t>
            </a:r>
            <a:endParaRPr lang="en-US" sz="32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533400"/>
            <a:ext cx="304800" cy="152400"/>
            <a:chOff x="3505200" y="304800"/>
            <a:chExt cx="457200" cy="228600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3733800" y="304800"/>
              <a:ext cx="228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505200" y="304800"/>
              <a:ext cx="228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IDI: 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sampling distribution of IDI changes in shape and scale with small changes in predictive capacity</a:t>
            </a:r>
          </a:p>
          <a:p>
            <a:pPr lvl="1"/>
            <a:r>
              <a:rPr lang="en-US" dirty="0" smtClean="0"/>
              <a:t>problematic from a statistical point of view</a:t>
            </a:r>
          </a:p>
          <a:p>
            <a:r>
              <a:rPr lang="en-US" dirty="0" smtClean="0"/>
              <a:t>Statistical Inference for the IDI is difficult</a:t>
            </a:r>
          </a:p>
          <a:p>
            <a:pPr lvl="1"/>
            <a:r>
              <a:rPr lang="en-US" dirty="0" smtClean="0"/>
              <a:t>bootstrapping OK as long as we are away from the null</a:t>
            </a:r>
          </a:p>
          <a:p>
            <a:r>
              <a:rPr lang="en-US" dirty="0" smtClean="0"/>
              <a:t>Not every statistic is asymptotically Normal</a:t>
            </a:r>
          </a:p>
          <a:p>
            <a:pPr lvl="1"/>
            <a:r>
              <a:rPr lang="en-US" dirty="0" smtClean="0"/>
              <a:t>Don’t believe everything you read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638800" y="1524000"/>
            <a:ext cx="304800" cy="152400"/>
            <a:chOff x="3505200" y="304800"/>
            <a:chExt cx="457200" cy="2286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3733800" y="304800"/>
              <a:ext cx="228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3505200" y="304800"/>
              <a:ext cx="228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43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“up” means an individual moves to a higher risk category</a:t>
            </a:r>
          </a:p>
          <a:p>
            <a:r>
              <a:rPr lang="en-US" sz="2400" dirty="0" smtClean="0"/>
              <a:t>“down” means an individual moves to a lower risk category</a:t>
            </a:r>
          </a:p>
          <a:p>
            <a:endParaRPr lang="en-US" sz="2400" dirty="0" smtClean="0"/>
          </a:p>
          <a:p>
            <a:r>
              <a:rPr lang="en-US" sz="2400" dirty="0" smtClean="0"/>
              <a:t>Original Definition:  apply this formula to fixed risk categories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Net Reclassification Improvement (NRI)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NRI = P( up | event ) - P( down | event ) + P( down | nonevent ) - P( up | nonevent 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133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NRI</a:t>
            </a:r>
            <a:r>
              <a:rPr lang="en-US" sz="2400" dirty="0" smtClean="0"/>
              <a:t> is the sum of the “event </a:t>
            </a:r>
            <a:r>
              <a:rPr lang="en-US" sz="2400" i="1" dirty="0" smtClean="0"/>
              <a:t>NRI</a:t>
            </a:r>
            <a:r>
              <a:rPr lang="en-US" sz="2400" dirty="0" smtClean="0"/>
              <a:t>” and the </a:t>
            </a:r>
            <a:r>
              <a:rPr lang="en-US" sz="2400" i="1" dirty="0" smtClean="0"/>
              <a:t>“</a:t>
            </a:r>
            <a:r>
              <a:rPr lang="en-US" sz="2400" dirty="0" smtClean="0"/>
              <a:t>nonevent </a:t>
            </a:r>
            <a:r>
              <a:rPr lang="en-US" sz="2400" i="1" dirty="0" smtClean="0"/>
              <a:t>NRI”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Net Reclassification Improvement (NRI)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NRI</a:t>
            </a:r>
            <a:r>
              <a:rPr lang="en-US" sz="3200" baseline="-25000" dirty="0" err="1" smtClean="0"/>
              <a:t>e</a:t>
            </a:r>
            <a:r>
              <a:rPr lang="en-US" sz="3200" dirty="0" smtClean="0"/>
              <a:t> = P( up | event ) - P( down | event 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NRI</a:t>
            </a:r>
            <a:r>
              <a:rPr lang="en-US" sz="3200" baseline="-25000" dirty="0" err="1" smtClean="0"/>
              <a:t>ne</a:t>
            </a:r>
            <a:r>
              <a:rPr lang="en-US" sz="3200" dirty="0" smtClean="0"/>
              <a:t> = P( down | nonevent ) - P( up | nonevent )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05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Risk categories:  Low Risk, High Risk</a:t>
            </a:r>
          </a:p>
          <a:p>
            <a:endParaRPr lang="en-US" sz="2800" dirty="0" smtClean="0"/>
          </a:p>
          <a:p>
            <a:r>
              <a:rPr lang="en-US" sz="2800" dirty="0" smtClean="0"/>
              <a:t>Three Risk categories:  Low, Medium, High Risk</a:t>
            </a:r>
          </a:p>
          <a:p>
            <a:endParaRPr lang="en-US" sz="2800" dirty="0" smtClean="0"/>
          </a:p>
          <a:p>
            <a:r>
              <a:rPr lang="en-US" sz="2800" dirty="0" smtClean="0"/>
              <a:t>4 Risk categories:   etc….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Fixed Risk Categories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43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``category-free NRI’’ interprets this formula for any upward or downward movement in predicted risk.  Denote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NRI</a:t>
            </a:r>
            <a:r>
              <a:rPr lang="en-US" sz="2800" baseline="30000" dirty="0" smtClean="0">
                <a:solidFill>
                  <a:schemeClr val="accent4">
                    <a:lumMod val="75000"/>
                  </a:schemeClr>
                </a:solidFill>
              </a:rPr>
              <a:t>&gt;0</a:t>
            </a:r>
          </a:p>
          <a:p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Net Reclassification Improvement (NRI)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NRI = P( up | event ) - P( down | event ) + P( down | nonevent ) - P( up | nonevent 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43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NRI</a:t>
            </a:r>
            <a:r>
              <a:rPr lang="en-US" sz="2400" dirty="0" smtClean="0"/>
              <a:t> is a linear combination of four proportions.</a:t>
            </a:r>
          </a:p>
          <a:p>
            <a:endParaRPr lang="en-US" sz="2400" dirty="0" smtClean="0"/>
          </a:p>
          <a:p>
            <a:r>
              <a:rPr lang="en-US" sz="2400" dirty="0" smtClean="0"/>
              <a:t>Theoretical maximum value is 2.</a:t>
            </a:r>
          </a:p>
          <a:p>
            <a:endParaRPr lang="en-US" sz="2400" dirty="0" smtClean="0"/>
          </a:p>
          <a:p>
            <a:r>
              <a:rPr lang="en-US" sz="2400" dirty="0" smtClean="0"/>
              <a:t>Can be negative.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Interpreting NRI:  NRI is not a proportion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219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NRI = P( up | event ) - P( down | event ) + P( down | nonevent ) - P( up | nonevent 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contrast to the NRI, the “event </a:t>
            </a:r>
            <a:r>
              <a:rPr lang="en-US" sz="2800" i="1" dirty="0" smtClean="0"/>
              <a:t>NRI”</a:t>
            </a:r>
            <a:r>
              <a:rPr lang="en-US" sz="2800" dirty="0" smtClean="0"/>
              <a:t> and </a:t>
            </a:r>
            <a:r>
              <a:rPr lang="en-US" sz="2800" i="1" dirty="0" smtClean="0"/>
              <a:t>“</a:t>
            </a:r>
            <a:r>
              <a:rPr lang="en-US" sz="2800" dirty="0" smtClean="0"/>
              <a:t>nonevent </a:t>
            </a:r>
            <a:r>
              <a:rPr lang="en-US" sz="2800" i="1" dirty="0" smtClean="0"/>
              <a:t>NRI</a:t>
            </a:r>
            <a:r>
              <a:rPr lang="en-US" sz="2800" dirty="0" smtClean="0"/>
              <a:t>” have straightforward interpretations.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Interpreting NRI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699808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differences in proportions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err="1" smtClean="0"/>
              <a:t>NRI</a:t>
            </a:r>
            <a:r>
              <a:rPr lang="en-US" sz="2800" i="1" baseline="-25000" dirty="0" err="1" smtClean="0"/>
              <a:t>e</a:t>
            </a:r>
            <a:r>
              <a:rPr lang="en-US" sz="2800" dirty="0" smtClean="0"/>
              <a:t> is the net proportion of events assigned a higher risk or risk category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err="1" smtClean="0"/>
              <a:t>NRI</a:t>
            </a:r>
            <a:r>
              <a:rPr lang="en-US" sz="2800" i="1" baseline="-25000" dirty="0" err="1" smtClean="0"/>
              <a:t>ne</a:t>
            </a:r>
            <a:r>
              <a:rPr lang="en-US" sz="2800" dirty="0" smtClean="0"/>
              <a:t> is the net proportion of nonevents assigned a lower risk or risk category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“net” is an important word</a:t>
            </a:r>
          </a:p>
          <a:p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23165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NRI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= P( up | event ) - P( down | event 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NRI</a:t>
            </a:r>
            <a:r>
              <a:rPr lang="en-US" sz="2400" baseline="-25000" dirty="0" err="1" smtClean="0"/>
              <a:t>ne</a:t>
            </a:r>
            <a:r>
              <a:rPr lang="en-US" sz="2400" dirty="0" smtClean="0"/>
              <a:t> = P( down | nonevent ) - P( up | nonevent )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432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If they must be combined, then weighting by the population prevalence makes more sense.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…  or a weighting that accounts for the costs of a misclassification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But why combine at all?</a:t>
            </a:r>
          </a:p>
          <a:p>
            <a:pPr lvl="1">
              <a:buFont typeface="Calibri" pitchFamily="34" charset="0"/>
              <a:buChar char="─"/>
            </a:pPr>
            <a:r>
              <a:rPr lang="en-US" sz="3200" dirty="0" err="1" smtClean="0"/>
              <a:t>NRI</a:t>
            </a:r>
            <a:r>
              <a:rPr lang="en-US" sz="3200" baseline="-25000" dirty="0" err="1" smtClean="0"/>
              <a:t>e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give information about events</a:t>
            </a:r>
          </a:p>
          <a:p>
            <a:pPr lvl="1">
              <a:buFont typeface="Calibri" pitchFamily="34" charset="0"/>
              <a:buChar char="─"/>
            </a:pPr>
            <a:r>
              <a:rPr lang="en-US" sz="3200" dirty="0" err="1" smtClean="0"/>
              <a:t>NRI</a:t>
            </a:r>
            <a:r>
              <a:rPr lang="en-US" sz="3200" baseline="-25000" dirty="0" err="1" smtClean="0"/>
              <a:t>ne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gives information about nonevent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Why the simple sum of </a:t>
            </a:r>
            <a:r>
              <a:rPr lang="en-US" sz="3200" dirty="0" err="1" smtClean="0">
                <a:solidFill>
                  <a:schemeClr val="tx2"/>
                </a:solidFill>
              </a:rPr>
              <a:t>NRI</a:t>
            </a:r>
            <a:r>
              <a:rPr lang="en-US" sz="3200" baseline="-25000" dirty="0" err="1" smtClean="0">
                <a:solidFill>
                  <a:schemeClr val="tx2"/>
                </a:solidFill>
              </a:rPr>
              <a:t>e</a:t>
            </a:r>
            <a:r>
              <a:rPr lang="en-US" sz="3200" dirty="0" smtClean="0">
                <a:solidFill>
                  <a:schemeClr val="tx2"/>
                </a:solidFill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</a:rPr>
              <a:t>NRI</a:t>
            </a:r>
            <a:r>
              <a:rPr lang="en-US" sz="3200" baseline="-25000" dirty="0" err="1" smtClean="0">
                <a:solidFill>
                  <a:schemeClr val="tx2"/>
                </a:solidFill>
              </a:rPr>
              <a:t>ne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219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NRI = P( up | event ) - P( down | event ) + P( down | nonevent ) - P( up | nonevent 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439" t="15172" r="24688" b="54603"/>
          <a:stretch>
            <a:fillRect/>
          </a:stretch>
        </p:blipFill>
        <p:spPr bwMode="auto">
          <a:xfrm>
            <a:off x="3126922" y="4038600"/>
            <a:ext cx="58524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MESA example:  </a:t>
            </a:r>
            <a:r>
              <a:rPr lang="en-US" sz="3200" dirty="0" err="1" smtClean="0">
                <a:solidFill>
                  <a:schemeClr val="tx2"/>
                </a:solidFill>
              </a:rPr>
              <a:t>Polonsky</a:t>
            </a:r>
            <a:r>
              <a:rPr lang="en-US" sz="3200" dirty="0" smtClean="0">
                <a:solidFill>
                  <a:schemeClr val="tx2"/>
                </a:solidFill>
              </a:rPr>
              <a:t> et al, JAMA 2010</a:t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25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Considered Coronary Artery Calcium Score (CACS) as a biomarker in addition to Framingham risk factors to predict risk for CHD events.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215" t="27131" r="59502" b="67442"/>
          <a:stretch>
            <a:fillRect/>
          </a:stretch>
        </p:blipFill>
        <p:spPr bwMode="auto">
          <a:xfrm>
            <a:off x="6096000" y="3581400"/>
            <a:ext cx="2819400" cy="4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Most of the subjects are nonevents, but overall NRI is positive.</a:t>
            </a:r>
          </a:p>
          <a:p>
            <a:endParaRPr lang="en-US" sz="3200" dirty="0" smtClean="0"/>
          </a:p>
          <a:p>
            <a:r>
              <a:rPr lang="en-US" sz="3200" dirty="0" smtClean="0"/>
              <a:t>Using the prevalence 3.6%, the weighted sum </a:t>
            </a:r>
          </a:p>
          <a:p>
            <a:r>
              <a:rPr lang="en-US" sz="3200" dirty="0" smtClean="0"/>
              <a:t>is -0.020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CACS </a:t>
            </a:r>
            <a:r>
              <a:rPr lang="en-US" dirty="0" smtClean="0">
                <a:solidFill>
                  <a:schemeClr val="tx2"/>
                </a:solidFill>
              </a:rPr>
              <a:t>in MESA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1295400"/>
          <a:ext cx="3028950" cy="2168878"/>
        </p:xfrm>
        <a:graphic>
          <a:graphicData uri="http://schemas.openxmlformats.org/presentationml/2006/ole">
            <p:oleObj spid="_x0000_s1028" name="Equation" r:id="rId3" imgW="1028700" imgH="73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“Further research is needed to determine meaningful or sufficient degree of improvement” in NRI</a:t>
            </a:r>
            <a:r>
              <a:rPr lang="en-US" sz="2800" baseline="30000" dirty="0" smtClean="0"/>
              <a:t>&gt;0</a:t>
            </a:r>
            <a:r>
              <a:rPr lang="en-US" sz="2800" dirty="0" smtClean="0"/>
              <a:t> – </a:t>
            </a:r>
            <a:r>
              <a:rPr lang="en-US" sz="2800" dirty="0" err="1" smtClean="0"/>
              <a:t>Pencina</a:t>
            </a:r>
            <a:r>
              <a:rPr lang="en-US" sz="2800" dirty="0" smtClean="0"/>
              <a:t> et al,</a:t>
            </a:r>
            <a:r>
              <a:rPr lang="en-US" sz="2800" i="1" dirty="0" smtClean="0"/>
              <a:t> American Journal of Epidemiology</a:t>
            </a:r>
            <a:r>
              <a:rPr lang="en-US" sz="2800" dirty="0" smtClean="0"/>
              <a:t> 2012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Large and small values for NRI</a:t>
            </a:r>
            <a:r>
              <a:rPr lang="en-US" sz="3200" baseline="30000" dirty="0" smtClean="0">
                <a:solidFill>
                  <a:schemeClr val="tx2"/>
                </a:solidFill>
              </a:rPr>
              <a:t>&gt;0</a:t>
            </a:r>
            <a:r>
              <a:rPr lang="en-US" sz="3200" dirty="0" smtClean="0">
                <a:solidFill>
                  <a:schemeClr val="tx2"/>
                </a:solidFill>
              </a:rPr>
              <a:t> are undefined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Biomarkers\NRI\paper\sameNRI4AUC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4" y="2286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Biomarkers\NRI\paper\sameNRI4AUCx_densities.jpg"/>
          <p:cNvPicPr>
            <a:picLocks noChangeAspect="1" noChangeArrowheads="1"/>
          </p:cNvPicPr>
          <p:nvPr/>
        </p:nvPicPr>
        <p:blipFill>
          <a:blip r:embed="rId2" cstate="print"/>
          <a:srcRect l="7960" r="7960" b="5195"/>
          <a:stretch>
            <a:fillRect/>
          </a:stretch>
        </p:blipFill>
        <p:spPr bwMode="auto">
          <a:xfrm>
            <a:off x="157841" y="38914"/>
            <a:ext cx="8681359" cy="666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For three categories, “up” can mean</a:t>
            </a:r>
          </a:p>
          <a:p>
            <a:pPr lvl="1">
              <a:buFont typeface="Calibri" pitchFamily="34" charset="0"/>
              <a:buChar char="─"/>
            </a:pPr>
            <a:r>
              <a:rPr lang="en-US" sz="2800" dirty="0" smtClean="0"/>
              <a:t>low risk to medium risk</a:t>
            </a:r>
          </a:p>
          <a:p>
            <a:pPr lvl="1">
              <a:buFont typeface="Calibri" pitchFamily="34" charset="0"/>
              <a:buChar char="─"/>
            </a:pPr>
            <a:r>
              <a:rPr lang="en-US" sz="2800" dirty="0" smtClean="0"/>
              <a:t>medium risk to high risk</a:t>
            </a:r>
          </a:p>
          <a:p>
            <a:pPr lvl="1">
              <a:buFont typeface="Calibri" pitchFamily="34" charset="0"/>
              <a:buChar char="─"/>
            </a:pPr>
            <a:r>
              <a:rPr lang="en-US" sz="2800" dirty="0" smtClean="0"/>
              <a:t>low risk to high risk</a:t>
            </a:r>
          </a:p>
          <a:p>
            <a:r>
              <a:rPr lang="en-US" sz="2800" dirty="0" smtClean="0"/>
              <a:t>NRI treats all of these the same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For three categories, “down” can mean</a:t>
            </a:r>
          </a:p>
          <a:p>
            <a:pPr lvl="1">
              <a:buFont typeface="Calibri" pitchFamily="34" charset="0"/>
              <a:buChar char="─"/>
            </a:pPr>
            <a:r>
              <a:rPr lang="en-US" sz="2800" dirty="0" smtClean="0"/>
              <a:t>high risk to medium risk</a:t>
            </a:r>
          </a:p>
          <a:p>
            <a:pPr lvl="1">
              <a:buFont typeface="Calibri" pitchFamily="34" charset="0"/>
              <a:buChar char="─"/>
            </a:pPr>
            <a:r>
              <a:rPr lang="en-US" sz="2800" dirty="0" smtClean="0"/>
              <a:t>medium risk to low risk</a:t>
            </a:r>
          </a:p>
          <a:p>
            <a:pPr lvl="1">
              <a:buFont typeface="Calibri" pitchFamily="34" charset="0"/>
              <a:buChar char="─"/>
            </a:pPr>
            <a:r>
              <a:rPr lang="en-US" sz="2800" dirty="0" smtClean="0"/>
              <a:t>high risk to low risk</a:t>
            </a:r>
          </a:p>
          <a:p>
            <a:r>
              <a:rPr lang="en-US" sz="2800" dirty="0" smtClean="0"/>
              <a:t>NRI treats all of these the same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For 3 or more categories, NRI weights reclassifications indiscriminately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When risk categories correspond to treatment decisions, the nature of reclassification matters, not just the direction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Suppose: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2743200"/>
          <a:ext cx="55626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248"/>
                <a:gridCol w="3963353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risk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Lifestyle changes +</a:t>
                      </a:r>
                      <a:r>
                        <a:rPr lang="en-US" sz="2000" baseline="0" dirty="0" smtClean="0"/>
                        <a:t> Rx</a:t>
                      </a:r>
                      <a:endParaRPr lang="en-US" sz="20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 risk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Lifestyle changes</a:t>
                      </a:r>
                      <a:endParaRPr lang="en-US" sz="20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r>
                        <a:rPr lang="en-US" sz="2000" baseline="0" dirty="0" smtClean="0"/>
                        <a:t> risk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intervention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1148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new marker that moves a nonevent from “high risk” to “medium risk” improves risk prediction for that person, and that benefit is arguably greater than moving a nonevent from “medium risk” to “low risk.”</a:t>
            </a:r>
          </a:p>
          <a:p>
            <a:endParaRPr lang="en-US" sz="2800" dirty="0" smtClean="0"/>
          </a:p>
          <a:p>
            <a:r>
              <a:rPr lang="en-US" sz="2800" dirty="0" smtClean="0"/>
              <a:t>NRI counts these movements equally.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It is easy to see that for two risk categories (“low risk” and “high risk”)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err="1" smtClean="0"/>
              <a:t>NRI</a:t>
            </a:r>
            <a:r>
              <a:rPr lang="en-US" sz="2800" baseline="-25000" dirty="0" err="1" smtClean="0"/>
              <a:t>event</a:t>
            </a:r>
            <a:r>
              <a:rPr lang="en-US" sz="2800" dirty="0" smtClean="0"/>
              <a:t> is the change in the True Positive rate (sensitivity)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err="1" smtClean="0"/>
              <a:t>NRI</a:t>
            </a:r>
            <a:r>
              <a:rPr lang="en-US" sz="2800" baseline="-25000" dirty="0" err="1" smtClean="0"/>
              <a:t>nonevent</a:t>
            </a:r>
            <a:r>
              <a:rPr lang="en-US" sz="2800" dirty="0" smtClean="0"/>
              <a:t> is the change in the False Positive Rate (specificity)</a:t>
            </a:r>
          </a:p>
          <a:p>
            <a:pPr lvl="1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For 2-categories there is also a weighted NRI, </a:t>
            </a:r>
            <a:r>
              <a:rPr lang="en-US" sz="2800" dirty="0" err="1" smtClean="0"/>
              <a:t>wNRI</a:t>
            </a:r>
            <a:r>
              <a:rPr lang="en-US" sz="2800" dirty="0" smtClean="0"/>
              <a:t>, that takes into account the costs/benefits of correct/incorrect classifications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err="1" smtClean="0"/>
              <a:t>wNRI</a:t>
            </a:r>
            <a:r>
              <a:rPr lang="en-US" sz="2800" dirty="0" smtClean="0"/>
              <a:t> is the change as the change in Net Benefit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2-category NRI:  new names for existing measures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006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Over-fit models for a useless new marker tend to give positive values for the NRI, even on an independent “test” dataset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NRI makes poorly calibrated models look good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96" t="30587" r="48811" b="44722"/>
          <a:stretch/>
        </p:blipFill>
        <p:spPr bwMode="auto">
          <a:xfrm>
            <a:off x="689993" y="1981200"/>
            <a:ext cx="5794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12" t="16389" r="37915" b="74403"/>
          <a:stretch/>
        </p:blipFill>
        <p:spPr bwMode="auto">
          <a:xfrm>
            <a:off x="689994" y="1273284"/>
            <a:ext cx="4491606" cy="63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20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Risk categories 0-3%, 3-10%, &gt;10%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model with CACS reclassifies 26% of the sample</a:t>
            </a:r>
          </a:p>
          <a:p>
            <a:r>
              <a:rPr lang="en-US" sz="2800" dirty="0" smtClean="0"/>
              <a:t>estimated 3-category </a:t>
            </a:r>
            <a:r>
              <a:rPr lang="en-US" sz="2800" dirty="0" err="1" smtClean="0"/>
              <a:t>NRI</a:t>
            </a:r>
            <a:r>
              <a:rPr lang="en-US" sz="2800" baseline="-25000" dirty="0" err="1" smtClean="0"/>
              <a:t>event</a:t>
            </a:r>
            <a:r>
              <a:rPr lang="en-US" sz="2800" dirty="0" smtClean="0"/>
              <a:t> = 0.23</a:t>
            </a:r>
          </a:p>
          <a:p>
            <a:r>
              <a:rPr lang="en-US" sz="2800" dirty="0" smtClean="0"/>
              <a:t>estimated 3-category </a:t>
            </a:r>
            <a:r>
              <a:rPr lang="en-US" sz="2800" dirty="0" err="1" smtClean="0"/>
              <a:t>NRI</a:t>
            </a:r>
            <a:r>
              <a:rPr lang="en-US" sz="2800" baseline="-25000" dirty="0" err="1" smtClean="0"/>
              <a:t>nonevent</a:t>
            </a:r>
            <a:r>
              <a:rPr lang="en-US" sz="2800" dirty="0" smtClean="0"/>
              <a:t>= 0.02</a:t>
            </a:r>
          </a:p>
          <a:p>
            <a:r>
              <a:rPr lang="en-US" sz="2800" dirty="0" smtClean="0"/>
              <a:t>These are summaries of the reclassification tables (next slide)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estimated IDI = 0.0256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How do we interpret these NRIs or IDIs?  Do they help us understand the clinical or public health benefit of incorporating CACS into the model?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MESA example:  </a:t>
            </a:r>
            <a:r>
              <a:rPr lang="en-US" sz="3200" dirty="0" err="1" smtClean="0">
                <a:solidFill>
                  <a:schemeClr val="tx2"/>
                </a:solidFill>
              </a:rPr>
              <a:t>Polonsky</a:t>
            </a:r>
            <a:r>
              <a:rPr lang="en-US" sz="3200" dirty="0" smtClean="0">
                <a:solidFill>
                  <a:schemeClr val="tx2"/>
                </a:solidFill>
              </a:rPr>
              <a:t> et al, JAMA 2010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Adding CACS to Framingham risk factors to predict CHD events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8" y="152398"/>
          <a:ext cx="5715003" cy="6618525"/>
        </p:xfrm>
        <a:graphic>
          <a:graphicData uri="http://schemas.openxmlformats.org/drawingml/2006/table">
            <a:tbl>
              <a:tblPr/>
              <a:tblGrid>
                <a:gridCol w="1142881"/>
                <a:gridCol w="1142881"/>
                <a:gridCol w="1142881"/>
                <a:gridCol w="1142881"/>
                <a:gridCol w="1143479"/>
              </a:tblGrid>
              <a:tr h="18505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Nonevents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Old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Model with CACS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Model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0-3%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3-10%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&gt;10%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0–3%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58%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3276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408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65%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3–10%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697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791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244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31%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&gt;10%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71%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22%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5669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11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Events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Old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Model with CACS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Model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0-3%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3-10%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&gt;10%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0–3%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3–10%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55%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&gt;10%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39%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37%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209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Incremental Value</a:t>
            </a:r>
            <a:r>
              <a:rPr lang="en-US" dirty="0" smtClean="0"/>
              <a:t>:  the improvement in prediction from using a new marker in addition to existing markers.</a:t>
            </a:r>
          </a:p>
          <a:p>
            <a:r>
              <a:rPr lang="en-US" dirty="0" err="1" smtClean="0"/>
              <a:t>Kattan</a:t>
            </a:r>
            <a:r>
              <a:rPr lang="en-US" dirty="0" smtClean="0"/>
              <a:t> (2008):  “Markers should be judged on their ability to improve an already optimized prediction model.”</a:t>
            </a:r>
          </a:p>
          <a:p>
            <a:r>
              <a:rPr lang="en-US" dirty="0" smtClean="0"/>
              <a:t>How exactly does one implement this?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066800"/>
          <a:ext cx="6080760" cy="4876800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Old risk model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New risk model (model with CACS)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nonevent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event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nonevent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event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0-3%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67.1%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27.3%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70.6%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24.4%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3–10%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30.6%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55.0%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22.3%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38.8%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&gt;10%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4.4%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17.7%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7.1%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36.8%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5669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5669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IDI and NRI do not help us understand the value new markers add to risk prediction</a:t>
            </a:r>
          </a:p>
          <a:p>
            <a:r>
              <a:rPr lang="en-US" dirty="0" smtClean="0"/>
              <a:t>The most useful NRI statistics are re-named versions of existing measures</a:t>
            </a:r>
          </a:p>
          <a:p>
            <a:r>
              <a:rPr lang="en-US" dirty="0" smtClean="0"/>
              <a:t>Category-free NRI has many of the same problems as </a:t>
            </a:r>
            <a:r>
              <a:rPr lang="el-GR" dirty="0" smtClean="0"/>
              <a:t>Δ </a:t>
            </a:r>
            <a:r>
              <a:rPr lang="en-US" dirty="0" smtClean="0"/>
              <a:t>AUC</a:t>
            </a:r>
          </a:p>
          <a:p>
            <a:pPr lvl="1"/>
            <a:r>
              <a:rPr lang="en-US" dirty="0" smtClean="0"/>
              <a:t>and its own problem of being hard to interpret</a:t>
            </a:r>
          </a:p>
          <a:p>
            <a:r>
              <a:rPr lang="en-US" dirty="0" smtClean="0"/>
              <a:t>Statistical problems with these </a:t>
            </a:r>
            <a:r>
              <a:rPr lang="en-US" dirty="0" smtClean="0"/>
              <a:t>measures</a:t>
            </a:r>
            <a:endParaRPr lang="en-US" dirty="0" smtClean="0"/>
          </a:p>
          <a:p>
            <a:pPr lvl="1"/>
            <a:r>
              <a:rPr lang="en-US" dirty="0" smtClean="0"/>
              <a:t>cannot rely on p-values or confidence intervals computed from published formulas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>
            <a:off x="2118359" y="1341120"/>
            <a:ext cx="1524000" cy="17068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rot="16200000" flipH="1" flipV="1">
            <a:off x="6187440" y="1341120"/>
            <a:ext cx="1524000" cy="17068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16200000">
            <a:off x="2118359" y="4038600"/>
            <a:ext cx="1524000" cy="17068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flipH="1" flipV="1">
            <a:off x="6187440" y="4038600"/>
            <a:ext cx="1524000" cy="17068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3528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AUC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Reclassification Measures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00829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Categorical NRI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42359" y="5181600"/>
            <a:ext cx="28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IDI</a:t>
            </a:r>
          </a:p>
          <a:p>
            <a:pPr algn="ctr"/>
            <a:r>
              <a:rPr lang="en-US" sz="2800" dirty="0" smtClean="0"/>
              <a:t>Category-free NRI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insensitive</a:t>
            </a:r>
          </a:p>
          <a:p>
            <a:pPr algn="r"/>
            <a:r>
              <a:rPr lang="en-US" dirty="0" smtClean="0"/>
              <a:t>not clinically relevant</a:t>
            </a:r>
          </a:p>
          <a:p>
            <a:pPr algn="r"/>
            <a:r>
              <a:rPr lang="en-US" dirty="0" smtClean="0"/>
              <a:t>incorporates irrelevant 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52400"/>
            <a:ext cx="209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reclassification should be in the right direction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715000"/>
            <a:ext cx="209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want to rely on pre-specified risk categories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Elizabeth </a:t>
            </a:r>
            <a:r>
              <a:rPr lang="en-US" dirty="0" smtClean="0"/>
              <a:t>Brown, Thomas Lumley</a:t>
            </a:r>
          </a:p>
          <a:p>
            <a:r>
              <a:rPr lang="en-US" dirty="0" err="1" smtClean="0"/>
              <a:t>Aasthaa</a:t>
            </a:r>
            <a:r>
              <a:rPr lang="en-US" dirty="0" smtClean="0"/>
              <a:t> </a:t>
            </a:r>
            <a:r>
              <a:rPr lang="en-US" dirty="0" err="1" smtClean="0"/>
              <a:t>Bansal</a:t>
            </a:r>
            <a:r>
              <a:rPr lang="en-US" dirty="0" smtClean="0"/>
              <a:t>, </a:t>
            </a:r>
            <a:r>
              <a:rPr lang="en-US" dirty="0" err="1" smtClean="0"/>
              <a:t>Zheyu</a:t>
            </a:r>
            <a:r>
              <a:rPr lang="en-US" dirty="0" smtClean="0"/>
              <a:t> Wang</a:t>
            </a:r>
            <a:endParaRPr lang="en-US" dirty="0" smtClean="0"/>
          </a:p>
          <a:p>
            <a:r>
              <a:rPr lang="en-US" dirty="0" smtClean="0"/>
              <a:t>Robyn </a:t>
            </a:r>
            <a:r>
              <a:rPr lang="en-US" dirty="0" smtClean="0"/>
              <a:t>McClelland</a:t>
            </a:r>
          </a:p>
          <a:p>
            <a:r>
              <a:rPr lang="en-US" dirty="0" smtClean="0"/>
              <a:t>Bruce </a:t>
            </a:r>
            <a:r>
              <a:rPr lang="en-US" dirty="0" err="1" smtClean="0"/>
              <a:t>Psaty</a:t>
            </a:r>
            <a:endParaRPr lang="en-US" dirty="0" smtClean="0"/>
          </a:p>
          <a:p>
            <a:r>
              <a:rPr lang="en-US" dirty="0" smtClean="0"/>
              <a:t>Holly </a:t>
            </a:r>
            <a:r>
              <a:rPr lang="en-US" dirty="0" err="1" smtClean="0"/>
              <a:t>Janes</a:t>
            </a:r>
            <a:endParaRPr lang="en-US" dirty="0" smtClean="0"/>
          </a:p>
          <a:p>
            <a:r>
              <a:rPr lang="en-US" dirty="0" smtClean="0"/>
              <a:t>Margaret </a:t>
            </a:r>
            <a:r>
              <a:rPr lang="en-US" dirty="0" err="1" smtClean="0"/>
              <a:t>Pepe</a:t>
            </a:r>
            <a:endParaRPr lang="en-US" dirty="0" smtClean="0"/>
          </a:p>
          <a:p>
            <a:r>
              <a:rPr lang="en-US" dirty="0" smtClean="0"/>
              <a:t>MESA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two-stage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regression model to estimate P(D| X, Y ) where X is the established predictor(s) and Y is the new marker</a:t>
            </a:r>
          </a:p>
          <a:p>
            <a:pPr>
              <a:buNone/>
            </a:pPr>
            <a:r>
              <a:rPr lang="en-US" dirty="0" smtClean="0"/>
              <a:t>		e.g.,  </a:t>
            </a:r>
            <a:r>
              <a:rPr lang="en-US" dirty="0" err="1" smtClean="0">
                <a:cs typeface="Arial" pitchFamily="34" charset="0"/>
              </a:rPr>
              <a:t>logit</a:t>
            </a:r>
            <a:r>
              <a:rPr lang="en-US" dirty="0" smtClean="0">
                <a:cs typeface="Arial" pitchFamily="34" charset="0"/>
              </a:rPr>
              <a:t> P(D=1|X,Y)=</a:t>
            </a:r>
            <a:r>
              <a:rPr lang="el-GR" dirty="0" smtClean="0">
                <a:cs typeface="Arial" pitchFamily="34" charset="0"/>
              </a:rPr>
              <a:t>β</a:t>
            </a:r>
            <a:r>
              <a:rPr lang="en-US" baseline="-25000" dirty="0" smtClean="0">
                <a:cs typeface="Arial" pitchFamily="34" charset="0"/>
              </a:rPr>
              <a:t>0</a:t>
            </a:r>
            <a:r>
              <a:rPr lang="en-US" dirty="0" smtClean="0">
                <a:cs typeface="Arial" pitchFamily="34" charset="0"/>
              </a:rPr>
              <a:t>+</a:t>
            </a:r>
            <a:r>
              <a:rPr lang="el-GR" dirty="0" smtClean="0">
                <a:cs typeface="Arial" pitchFamily="34" charset="0"/>
              </a:rPr>
              <a:t>β</a:t>
            </a:r>
            <a:r>
              <a:rPr lang="en-US" baseline="-25000" dirty="0" smtClean="0">
                <a:cs typeface="Arial" pitchFamily="34" charset="0"/>
              </a:rPr>
              <a:t>1</a:t>
            </a:r>
            <a:r>
              <a:rPr lang="en-US" dirty="0" smtClean="0">
                <a:cs typeface="Arial" pitchFamily="34" charset="0"/>
              </a:rPr>
              <a:t>X+</a:t>
            </a:r>
            <a:r>
              <a:rPr lang="el-GR" dirty="0" smtClean="0">
                <a:cs typeface="Arial" pitchFamily="34" charset="0"/>
              </a:rPr>
              <a:t>β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Y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	Test H</a:t>
            </a:r>
            <a:r>
              <a:rPr lang="en-US" baseline="-25000" dirty="0" smtClean="0">
                <a:cs typeface="Arial" pitchFamily="34" charset="0"/>
              </a:rPr>
              <a:t>0</a:t>
            </a:r>
            <a:r>
              <a:rPr lang="en-US" dirty="0" smtClean="0">
                <a:cs typeface="Arial" pitchFamily="34" charset="0"/>
              </a:rPr>
              <a:t>:  </a:t>
            </a:r>
            <a:r>
              <a:rPr lang="el-GR" dirty="0" smtClean="0">
                <a:cs typeface="Arial" pitchFamily="34" charset="0"/>
              </a:rPr>
              <a:t>β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=0</a:t>
            </a:r>
          </a:p>
          <a:p>
            <a:r>
              <a:rPr lang="en-US" dirty="0" smtClean="0">
                <a:cs typeface="Arial" pitchFamily="34" charset="0"/>
              </a:rPr>
              <a:t>If the null hypothesis is rejected, then examine AUC</a:t>
            </a:r>
            <a:r>
              <a:rPr lang="en-US" baseline="-25000" dirty="0" smtClean="0">
                <a:cs typeface="Arial" pitchFamily="34" charset="0"/>
              </a:rPr>
              <a:t>X,Y</a:t>
            </a:r>
            <a:r>
              <a:rPr lang="en-US" dirty="0" smtClean="0">
                <a:cs typeface="Arial" pitchFamily="34" charset="0"/>
              </a:rPr>
              <a:t>(∙) and test </a:t>
            </a:r>
          </a:p>
          <a:p>
            <a:pPr lvl="1" algn="ctr">
              <a:buNone/>
            </a:pPr>
            <a:r>
              <a:rPr lang="en-US" sz="3200" dirty="0" smtClean="0">
                <a:cs typeface="Arial" pitchFamily="34" charset="0"/>
              </a:rPr>
              <a:t>H</a:t>
            </a:r>
            <a:r>
              <a:rPr lang="en-US" sz="3200" baseline="-25000" dirty="0" smtClean="0">
                <a:cs typeface="Arial" pitchFamily="34" charset="0"/>
              </a:rPr>
              <a:t>0</a:t>
            </a:r>
            <a:r>
              <a:rPr lang="en-US" sz="3200" dirty="0" smtClean="0">
                <a:cs typeface="Arial" pitchFamily="34" charset="0"/>
              </a:rPr>
              <a:t>: AUC</a:t>
            </a:r>
            <a:r>
              <a:rPr lang="en-US" sz="3200" baseline="-25000" dirty="0" smtClean="0">
                <a:cs typeface="Arial" pitchFamily="34" charset="0"/>
              </a:rPr>
              <a:t>X,Y</a:t>
            </a:r>
            <a:r>
              <a:rPr lang="en-US" sz="3200" dirty="0" smtClean="0">
                <a:cs typeface="Arial" pitchFamily="34" charset="0"/>
              </a:rPr>
              <a:t>(∙) = AUC</a:t>
            </a:r>
            <a:r>
              <a:rPr lang="en-US" sz="3200" baseline="-25000" dirty="0" smtClean="0">
                <a:cs typeface="Arial" pitchFamily="34" charset="0"/>
              </a:rPr>
              <a:t>X</a:t>
            </a:r>
            <a:r>
              <a:rPr lang="en-US" sz="3200" dirty="0" smtClean="0">
                <a:cs typeface="Arial" pitchFamily="34" charset="0"/>
              </a:rPr>
              <a:t>(∙)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ECB1C-013D-4353-8531-CD703EDCD6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7" t="17778" r="4206" b="35833"/>
          <a:stretch/>
        </p:blipFill>
        <p:spPr bwMode="auto">
          <a:xfrm>
            <a:off x="228600" y="1026610"/>
            <a:ext cx="7467600" cy="263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61" t="19021" r="7727" b="20556"/>
          <a:stretch/>
        </p:blipFill>
        <p:spPr bwMode="auto">
          <a:xfrm>
            <a:off x="2019300" y="3616534"/>
            <a:ext cx="7048500" cy="32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50" y="226367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Empirical argument against the two-stage approach: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" y="487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Theoretical argument: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Problem with the two-stage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r>
              <a:rPr lang="en-US" dirty="0" smtClean="0"/>
              <a:t>Testing the same null hypothesis twice</a:t>
            </a:r>
          </a:p>
          <a:p>
            <a:pPr lvl="1"/>
            <a:r>
              <a:rPr lang="en-US" dirty="0" smtClean="0"/>
              <a:t>first, with a well-developed, powerful test</a:t>
            </a:r>
          </a:p>
          <a:p>
            <a:pPr lvl="1"/>
            <a:r>
              <a:rPr lang="en-US" dirty="0" smtClean="0"/>
              <a:t>second, with an under-developed test with poor power (p-value your software gives should not be trusted, may be excessively conservative)</a:t>
            </a:r>
          </a:p>
          <a:p>
            <a:pPr lvl="1"/>
            <a:r>
              <a:rPr lang="en-US" dirty="0" smtClean="0"/>
              <a:t>Illogical scientific approach</a:t>
            </a:r>
          </a:p>
          <a:p>
            <a:r>
              <a:rPr lang="en-US" dirty="0" smtClean="0"/>
              <a:t>Hypothesis testing is of limit value anyway</a:t>
            </a:r>
          </a:p>
          <a:p>
            <a:pPr lvl="1"/>
            <a:r>
              <a:rPr lang="en-US" dirty="0" smtClean="0"/>
              <a:t>much more important to quantify the improvement offered by the new predictor</a:t>
            </a:r>
          </a:p>
          <a:p>
            <a:pPr lvl="1"/>
            <a:r>
              <a:rPr lang="en-US" smtClean="0"/>
              <a:t>the </a:t>
            </a:r>
            <a:r>
              <a:rPr lang="en-US" dirty="0" smtClean="0"/>
              <a:t>strength of evidence to establish whether a new predictor is useful far exceeds what is needed to establish </a:t>
            </a:r>
            <a:r>
              <a:rPr lang="en-US" smtClean="0"/>
              <a:t>statistical significance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68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Vs.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statistical test examines the evidence that a marker has </a:t>
            </a:r>
            <a:r>
              <a:rPr lang="en-US" i="1" dirty="0" smtClean="0"/>
              <a:t>any</a:t>
            </a:r>
            <a:r>
              <a:rPr lang="en-US" dirty="0" smtClean="0"/>
              <a:t> incremental value.</a:t>
            </a:r>
          </a:p>
          <a:p>
            <a:r>
              <a:rPr lang="en-US" dirty="0" smtClean="0"/>
              <a:t>However, the real challenge is finding markers that offer a clinically important improvement in prediction.</a:t>
            </a:r>
          </a:p>
          <a:p>
            <a:r>
              <a:rPr lang="en-US" dirty="0" smtClean="0"/>
              <a:t>Quantifying incremental value is much more important than hypothesis testing.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No consensus on how to quantify incremental </a:t>
            </a:r>
            <a:r>
              <a:rPr lang="en-US" dirty="0" smtClean="0"/>
              <a:t>value</a:t>
            </a:r>
            <a:endParaRPr lang="en-US" dirty="0" smtClean="0"/>
          </a:p>
          <a:p>
            <a:pPr lvl="1"/>
            <a:r>
              <a:rPr lang="en-US" dirty="0" smtClean="0"/>
              <a:t>AUC</a:t>
            </a:r>
            <a:r>
              <a:rPr lang="en-US" baseline="-25000" dirty="0" smtClean="0"/>
              <a:t>X,Y</a:t>
            </a:r>
            <a:r>
              <a:rPr lang="en-US" dirty="0" smtClean="0"/>
              <a:t> compared to AUC</a:t>
            </a:r>
            <a:r>
              <a:rPr lang="en-US" baseline="-25000" dirty="0" smtClean="0"/>
              <a:t>X    </a:t>
            </a:r>
            <a:r>
              <a:rPr lang="en-US" dirty="0" smtClean="0"/>
              <a:t>(</a:t>
            </a:r>
            <a:r>
              <a:rPr lang="el-GR" dirty="0" smtClean="0"/>
              <a:t>Δ </a:t>
            </a:r>
            <a:r>
              <a:rPr lang="en-US" dirty="0" smtClean="0"/>
              <a:t>AUC)</a:t>
            </a:r>
            <a:endParaRPr lang="en-US" baseline="-25000" dirty="0" smtClean="0"/>
          </a:p>
          <a:p>
            <a:pPr lvl="1"/>
            <a:r>
              <a:rPr lang="en-US" dirty="0" smtClean="0"/>
              <a:t>AUC</a:t>
            </a:r>
            <a:r>
              <a:rPr lang="en-US" baseline="-25000" dirty="0" smtClean="0"/>
              <a:t>Y|X</a:t>
            </a:r>
            <a:r>
              <a:rPr lang="en-US" dirty="0" smtClean="0"/>
              <a:t> compared to null value (0.5)</a:t>
            </a:r>
            <a:endParaRPr lang="en-US" baseline="-25000" dirty="0" smtClean="0"/>
          </a:p>
          <a:p>
            <a:pPr lvl="1"/>
            <a:r>
              <a:rPr lang="en-US" dirty="0" smtClean="0"/>
              <a:t>Proportions of cases and controls with risks in specific categories</a:t>
            </a:r>
          </a:p>
          <a:p>
            <a:pPr lvl="1"/>
            <a:r>
              <a:rPr lang="en-US" dirty="0" smtClean="0"/>
              <a:t>Improvement in the </a:t>
            </a:r>
            <a:r>
              <a:rPr lang="en-US" dirty="0" err="1" smtClean="0"/>
              <a:t>predictiveness</a:t>
            </a:r>
            <a:r>
              <a:rPr lang="en-US" dirty="0" smtClean="0"/>
              <a:t> curve</a:t>
            </a:r>
          </a:p>
          <a:p>
            <a:pPr lvl="1"/>
            <a:r>
              <a:rPr lang="en-US" dirty="0" smtClean="0"/>
              <a:t>Increase in sensitivity at fixed specificity</a:t>
            </a:r>
          </a:p>
          <a:p>
            <a:pPr lvl="1"/>
            <a:r>
              <a:rPr lang="en-US" dirty="0" smtClean="0"/>
              <a:t>Increase in specificity at fixed sensitivity</a:t>
            </a:r>
          </a:p>
          <a:p>
            <a:pPr lvl="1"/>
            <a:r>
              <a:rPr lang="en-US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1893</Words>
  <Application>Microsoft Office PowerPoint</Application>
  <PresentationFormat>On-screen Show (4:3)</PresentationFormat>
  <Paragraphs>334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Risk Prediction,  Novel Biomarkers,  and New and Improved (?) Measures of Incremental Value </vt:lpstr>
      <vt:lpstr>Outline</vt:lpstr>
      <vt:lpstr>MESA example:  Polonsky et al, JAMA 2010 </vt:lpstr>
      <vt:lpstr>New Biomarkers</vt:lpstr>
      <vt:lpstr>A two-stage approach</vt:lpstr>
      <vt:lpstr>Slide 6</vt:lpstr>
      <vt:lpstr>Problem with the two-stage approach</vt:lpstr>
      <vt:lpstr>Testing Vs. Estimation</vt:lpstr>
      <vt:lpstr>Slide 9</vt:lpstr>
      <vt:lpstr>Slide 10</vt:lpstr>
      <vt:lpstr>A new approach:  Reclassification  (Cook, Circulation 2007)</vt:lpstr>
      <vt:lpstr>Slide 12</vt:lpstr>
      <vt:lpstr>Integrated Discrimination Improvement (IDI) and Net Reclassification Index (NRI)</vt:lpstr>
      <vt:lpstr>IDI and NRI terminology</vt:lpstr>
      <vt:lpstr>Integrated Discrimination Improvement (IDI)</vt:lpstr>
      <vt:lpstr>Slide 16</vt:lpstr>
      <vt:lpstr>Slide 17</vt:lpstr>
      <vt:lpstr>Slide 18</vt:lpstr>
      <vt:lpstr>Slide 19</vt:lpstr>
      <vt:lpstr>Slide 20</vt:lpstr>
      <vt:lpstr>Slide 21</vt:lpstr>
      <vt:lpstr>IDI:  Comments</vt:lpstr>
      <vt:lpstr>Net Reclassification Improvement (NRI)</vt:lpstr>
      <vt:lpstr>Net Reclassification Improvement (NRI)</vt:lpstr>
      <vt:lpstr>Fixed Risk Categories</vt:lpstr>
      <vt:lpstr>Net Reclassification Improvement (NRI)</vt:lpstr>
      <vt:lpstr>Interpreting NRI:  NRI is not a proportion</vt:lpstr>
      <vt:lpstr>Interpreting NRI</vt:lpstr>
      <vt:lpstr>Why the simple sum of NRIe and NRIne?</vt:lpstr>
      <vt:lpstr>CACS in MESA</vt:lpstr>
      <vt:lpstr>Large and small values for NRI&gt;0 are undefined</vt:lpstr>
      <vt:lpstr>Slide 32</vt:lpstr>
      <vt:lpstr>Slide 33</vt:lpstr>
      <vt:lpstr>For 3 or more categories, NRI weights reclassifications indiscriminately</vt:lpstr>
      <vt:lpstr>Slide 35</vt:lpstr>
      <vt:lpstr>2-category NRI:  new names for existing measures</vt:lpstr>
      <vt:lpstr>NRI makes poorly calibrated models look good</vt:lpstr>
      <vt:lpstr>MESA example:  Polonsky et al, JAMA 2010 Adding CACS to Framingham risk factors to predict CHD events</vt:lpstr>
      <vt:lpstr>Slide 39</vt:lpstr>
      <vt:lpstr>Slide 40</vt:lpstr>
      <vt:lpstr>Summary</vt:lpstr>
      <vt:lpstr>Slide 42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Covariates in Evaluating Predictive Markers</dc:title>
  <dc:creator>Katie Kerr</dc:creator>
  <cp:lastModifiedBy>Katie Kerr</cp:lastModifiedBy>
  <cp:revision>450</cp:revision>
  <dcterms:created xsi:type="dcterms:W3CDTF">2006-08-16T00:00:00Z</dcterms:created>
  <dcterms:modified xsi:type="dcterms:W3CDTF">2013-04-24T20:46:30Z</dcterms:modified>
</cp:coreProperties>
</file>