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4" r:id="rId5"/>
    <p:sldId id="262" r:id="rId6"/>
    <p:sldId id="263" r:id="rId7"/>
    <p:sldId id="266" r:id="rId8"/>
    <p:sldId id="261" r:id="rId9"/>
    <p:sldId id="267" r:id="rId10"/>
    <p:sldId id="257" r:id="rId11"/>
    <p:sldId id="268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022F-DD44-413A-B739-702F1C7BB78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AB34-4E88-4C30-A28B-4740D550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MESA Air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13, 2012</a:t>
            </a:r>
          </a:p>
          <a:p>
            <a:r>
              <a:rPr lang="en-US" dirty="0" smtClean="0"/>
              <a:t>MESA Steering Committee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Air Pollution Metrics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405555"/>
              </p:ext>
            </p:extLst>
          </p:nvPr>
        </p:nvGraphicFramePr>
        <p:xfrm>
          <a:off x="152400" y="677738"/>
          <a:ext cx="8915399" cy="6152040"/>
        </p:xfrm>
        <a:graphic>
          <a:graphicData uri="http://schemas.openxmlformats.org/drawingml/2006/table">
            <a:tbl>
              <a:tblPr/>
              <a:tblGrid>
                <a:gridCol w="3219450"/>
                <a:gridCol w="3005266"/>
                <a:gridCol w="2690683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in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published MESA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manuscripts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covered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Predictions not specific to MESA Air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Nearest monitor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Roadway proximity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to A1, A2, A3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Binary near-roadway metric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Michigan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1982-2002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1982-2002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MESA Air predictions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pragmatic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2000-2006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pragmatic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1999-2009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Likelihood-based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Individual-level (incorporating infiltration &amp; time location)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(outdoor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likelihood-based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1999-2009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likelihood-based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1999-2011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pollutants (outdoor)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Likelihood-based EC/OC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2007-2008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Likelihood-based elements 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2007-2008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Likelihood-based LAC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2006-2008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10-2.5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(MESA Coarse)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5 MESA Air Completion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11294"/>
              </p:ext>
            </p:extLst>
          </p:nvPr>
        </p:nvGraphicFramePr>
        <p:xfrm>
          <a:off x="457200" y="14478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r>
                        <a:rPr lang="en-US" baseline="0" dirty="0" smtClean="0"/>
                        <a:t> Air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r>
                        <a:rPr lang="en-US" baseline="0" dirty="0" smtClean="0"/>
                        <a:t>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MESA</a:t>
                      </a:r>
                      <a:r>
                        <a:rPr lang="en-US" baseline="0" dirty="0" smtClean="0"/>
                        <a:t> Classic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Wake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Johns</a:t>
                      </a:r>
                      <a:r>
                        <a:rPr lang="en-US" baseline="0" dirty="0" smtClean="0"/>
                        <a:t> Hopkins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Northwestern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MESA Air New</a:t>
                      </a:r>
                      <a:r>
                        <a:rPr lang="en-US" baseline="0" dirty="0" smtClean="0"/>
                        <a:t> Recruits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Rockland,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Riverside,</a:t>
                      </a:r>
                      <a:r>
                        <a:rPr lang="en-US" baseline="0" dirty="0" smtClean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Coastal</a:t>
                      </a:r>
                      <a:r>
                        <a:rPr lang="en-US" baseline="0" dirty="0" smtClean="0"/>
                        <a:t> LA,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4562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3295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3624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F5E9-3669-43A5-9CE8-AB073D73992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Subclinical Progression Analysis</a:t>
            </a:r>
            <a:b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(primary focus of current efforts)</a:t>
            </a:r>
          </a:p>
        </p:txBody>
      </p:sp>
      <p:sp>
        <p:nvSpPr>
          <p:cNvPr id="1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1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58" name="Object 134"/>
          <p:cNvGraphicFramePr>
            <a:graphicFrameLocks noChangeAspect="1"/>
          </p:cNvGraphicFramePr>
          <p:nvPr/>
        </p:nvGraphicFramePr>
        <p:xfrm>
          <a:off x="1600200" y="1760538"/>
          <a:ext cx="58499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3238500" imgH="457200" progId="">
                  <p:embed/>
                </p:oleObj>
              </mc:Choice>
              <mc:Fallback>
                <p:oleObj name="Equation" r:id="rId3" imgW="32385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60538"/>
                        <a:ext cx="5849938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4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73072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Indices: subject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area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, follow-up duration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Outcome: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X-sectional: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      exposure at baseline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	 cross-sectional covariates at baseline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	 error in the intercept model (mean 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Longitudinal:           follow-up duration since baseline (in years)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	 exposure during follow-up (time-constant)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		 longitudinal covariates during follow-up (time-constant)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	 error in the longitudinal model (mean 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Transient:                 time-varying covariates to adjust for transient effects </a:t>
            </a:r>
          </a:p>
        </p:txBody>
      </p:sp>
      <p:sp>
        <p:nvSpPr>
          <p:cNvPr id="11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6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9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1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2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83" name="Group 34"/>
          <p:cNvGrpSpPr>
            <a:grpSpLocks/>
          </p:cNvGrpSpPr>
          <p:nvPr/>
        </p:nvGrpSpPr>
        <p:grpSpPr bwMode="auto">
          <a:xfrm>
            <a:off x="1828800" y="3276600"/>
            <a:ext cx="587375" cy="3351213"/>
            <a:chOff x="1152" y="2064"/>
            <a:chExt cx="370" cy="2111"/>
          </a:xfrm>
        </p:grpSpPr>
        <p:graphicFrame>
          <p:nvGraphicFramePr>
            <p:cNvPr id="1159" name="Object 135"/>
            <p:cNvGraphicFramePr>
              <a:graphicFrameLocks noChangeAspect="1"/>
            </p:cNvGraphicFramePr>
            <p:nvPr/>
          </p:nvGraphicFramePr>
          <p:xfrm>
            <a:off x="1152" y="2352"/>
            <a:ext cx="336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5" imgW="330200" imgH="228600" progId="">
                    <p:embed/>
                  </p:oleObj>
                </mc:Choice>
                <mc:Fallback>
                  <p:oleObj name="Equation" r:id="rId5" imgW="3302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352"/>
                          <a:ext cx="336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0" name="Object 136"/>
            <p:cNvGraphicFramePr>
              <a:graphicFrameLocks noChangeAspect="1"/>
            </p:cNvGraphicFramePr>
            <p:nvPr/>
          </p:nvGraphicFramePr>
          <p:xfrm>
            <a:off x="1152" y="2064"/>
            <a:ext cx="28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7" imgW="266584" imgH="228501" progId="">
                    <p:embed/>
                  </p:oleObj>
                </mc:Choice>
                <mc:Fallback>
                  <p:oleObj name="Equation" r:id="rId7" imgW="266584" imgH="228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64"/>
                          <a:ext cx="288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1" name="Object 137"/>
            <p:cNvGraphicFramePr>
              <a:graphicFrameLocks noChangeAspect="1"/>
            </p:cNvGraphicFramePr>
            <p:nvPr/>
          </p:nvGraphicFramePr>
          <p:xfrm>
            <a:off x="1152" y="2496"/>
            <a:ext cx="33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9" imgW="291973" imgH="228501" progId="">
                    <p:embed/>
                  </p:oleObj>
                </mc:Choice>
                <mc:Fallback>
                  <p:oleObj name="Equation" r:id="rId9" imgW="291973" imgH="228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96"/>
                          <a:ext cx="336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2" name="Object 138"/>
            <p:cNvGraphicFramePr>
              <a:graphicFrameLocks noChangeAspect="1"/>
            </p:cNvGraphicFramePr>
            <p:nvPr/>
          </p:nvGraphicFramePr>
          <p:xfrm>
            <a:off x="1221" y="3216"/>
            <a:ext cx="294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11" imgW="266584" imgH="228501" progId="">
                    <p:embed/>
                  </p:oleObj>
                </mc:Choice>
                <mc:Fallback>
                  <p:oleObj name="Equation" r:id="rId11" imgW="266584" imgH="228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1" y="3216"/>
                          <a:ext cx="294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3" name="Object 139"/>
            <p:cNvGraphicFramePr>
              <a:graphicFrameLocks noChangeAspect="1"/>
            </p:cNvGraphicFramePr>
            <p:nvPr/>
          </p:nvGraphicFramePr>
          <p:xfrm>
            <a:off x="1214" y="3408"/>
            <a:ext cx="308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13" imgW="279400" imgH="228600" progId="">
                    <p:embed/>
                  </p:oleObj>
                </mc:Choice>
                <mc:Fallback>
                  <p:oleObj name="Equation" r:id="rId13" imgW="2794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" y="3408"/>
                          <a:ext cx="308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4" name="Object 140"/>
            <p:cNvGraphicFramePr>
              <a:graphicFrameLocks noChangeAspect="1"/>
            </p:cNvGraphicFramePr>
            <p:nvPr/>
          </p:nvGraphicFramePr>
          <p:xfrm>
            <a:off x="1200" y="393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Equation" r:id="rId15" imgW="279400" imgH="228600" progId="">
                    <p:embed/>
                  </p:oleObj>
                </mc:Choice>
                <mc:Fallback>
                  <p:oleObj name="Equation" r:id="rId15" imgW="2794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936"/>
                          <a:ext cx="288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5" name="Object 141"/>
            <p:cNvGraphicFramePr>
              <a:graphicFrameLocks noChangeAspect="1"/>
            </p:cNvGraphicFramePr>
            <p:nvPr/>
          </p:nvGraphicFramePr>
          <p:xfrm>
            <a:off x="1322" y="3094"/>
            <a:ext cx="9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Equation" r:id="rId17" imgW="101468" imgH="177569" progId="">
                    <p:embed/>
                  </p:oleObj>
                </mc:Choice>
                <mc:Fallback>
                  <p:oleObj name="Equation" r:id="rId17" imgW="101468" imgH="17756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" y="3094"/>
                          <a:ext cx="92" cy="1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6" name="Object 142"/>
            <p:cNvGraphicFramePr>
              <a:graphicFrameLocks noChangeAspect="1"/>
            </p:cNvGraphicFramePr>
            <p:nvPr/>
          </p:nvGraphicFramePr>
          <p:xfrm>
            <a:off x="1152" y="2688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Equation" r:id="rId19" imgW="228600" imgH="228600" progId="">
                    <p:embed/>
                  </p:oleObj>
                </mc:Choice>
                <mc:Fallback>
                  <p:oleObj name="Equation" r:id="rId19" imgW="2286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688"/>
                          <a:ext cx="24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7" name="Object 143"/>
            <p:cNvGraphicFramePr>
              <a:graphicFrameLocks noChangeAspect="1"/>
            </p:cNvGraphicFramePr>
            <p:nvPr/>
          </p:nvGraphicFramePr>
          <p:xfrm>
            <a:off x="1200" y="3600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Equation" r:id="rId21" imgW="228600" imgH="228600" progId="">
                    <p:embed/>
                  </p:oleObj>
                </mc:Choice>
                <mc:Fallback>
                  <p:oleObj name="Equation" r:id="rId21" imgW="2286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00"/>
                          <a:ext cx="24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4" name="Rectangle 2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68" name="Object 144"/>
          <p:cNvGraphicFramePr>
            <a:graphicFrameLocks noChangeAspect="1"/>
          </p:cNvGraphicFramePr>
          <p:nvPr/>
        </p:nvGraphicFramePr>
        <p:xfrm>
          <a:off x="5715000" y="2971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23" imgW="190500" imgH="228600" progId="">
                  <p:embed/>
                </p:oleObj>
              </mc:Choice>
              <mc:Fallback>
                <p:oleObj name="Equation" r:id="rId23" imgW="190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69" name="Object 145"/>
          <p:cNvGraphicFramePr>
            <a:graphicFrameLocks noChangeAspect="1"/>
          </p:cNvGraphicFramePr>
          <p:nvPr/>
        </p:nvGraphicFramePr>
        <p:xfrm>
          <a:off x="5715000" y="3314700"/>
          <a:ext cx="349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25" imgW="190500" imgH="228600" progId="">
                  <p:embed/>
                </p:oleObj>
              </mc:Choice>
              <mc:Fallback>
                <p:oleObj name="Equation" r:id="rId25" imgW="190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14700"/>
                        <a:ext cx="3492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6" name="Text Box 32"/>
          <p:cNvSpPr txBox="1">
            <a:spLocks noChangeArrowheads="1"/>
          </p:cNvSpPr>
          <p:nvPr/>
        </p:nvSpPr>
        <p:spPr bwMode="auto">
          <a:xfrm>
            <a:off x="5181600" y="2743200"/>
            <a:ext cx="372427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Effect per unit change in exposure: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	Cumulative at baseline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	For a one year increment</a:t>
            </a:r>
          </a:p>
        </p:txBody>
      </p:sp>
    </p:spTree>
    <p:extLst>
      <p:ext uri="{BB962C8B-B14F-4D97-AF65-F5344CB8AC3E}">
        <p14:creationId xmlns:p14="http://schemas.microsoft.com/office/powerpoint/2010/main" val="8234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 of Recently Published / In Press 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prospective study of particulate air pollution exposures, subclinical atherosclerosis, and clinical cardiovascular disease </a:t>
            </a:r>
            <a:r>
              <a:rPr lang="en-US" dirty="0" smtClean="0"/>
              <a:t>(AJE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 alternative method of quantifying coronary artery calcium (Liang et al., BMC Medical Imaging)</a:t>
            </a:r>
          </a:p>
          <a:p>
            <a:r>
              <a:rPr lang="en-US" dirty="0" smtClean="0"/>
              <a:t>Systemic vascular responses to short and long term residential outdoor air pollution concentrations (Krishnan et al., JACC)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Center for Clean Air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Indoor, outdoor, personal and in-vehicle monitoring to understand the contribution of time-in-transit to individual exposure</a:t>
            </a:r>
          </a:p>
          <a:p>
            <a:r>
              <a:rPr lang="en-US" dirty="0" smtClean="0"/>
              <a:t>GPS data-logging of travel patterns</a:t>
            </a:r>
          </a:p>
          <a:p>
            <a:pPr lvl="1"/>
            <a:r>
              <a:rPr lang="en-US" dirty="0" smtClean="0"/>
              <a:t>Proximity monitors in home and in cars</a:t>
            </a:r>
          </a:p>
          <a:p>
            <a:pPr lvl="1"/>
            <a:r>
              <a:rPr lang="en-US" dirty="0" smtClean="0"/>
              <a:t>Personal time-location diary</a:t>
            </a:r>
          </a:p>
          <a:p>
            <a:r>
              <a:rPr lang="en-US" dirty="0" smtClean="0"/>
              <a:t>48 participants in each Winston-Salem and UCLA for 2 weeks during each of 2 seasons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Exposure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PM</a:t>
            </a:r>
            <a:r>
              <a:rPr lang="en-US" sz="2700" baseline="-25000" dirty="0" smtClean="0"/>
              <a:t>2.5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inal “maximum likelihood-based” estimates using all available data, 1999-2011</a:t>
            </a:r>
          </a:p>
          <a:p>
            <a:pPr lvl="1"/>
            <a:r>
              <a:rPr lang="en-US" sz="2400" dirty="0" smtClean="0"/>
              <a:t>Published infiltration model employ data from Air Questionnaires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4" y="1676400"/>
            <a:ext cx="88582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10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44" y="1177448"/>
            <a:ext cx="6748463" cy="6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Exposure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PM</a:t>
            </a:r>
            <a:r>
              <a:rPr lang="en-US" sz="2700" baseline="-25000" dirty="0" smtClean="0">
                <a:solidFill>
                  <a:schemeClr val="bg1">
                    <a:lumMod val="75000"/>
                  </a:schemeClr>
                </a:solidFill>
              </a:rPr>
              <a:t>2.5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inal “maximum likelihood-based” estimates using all available data, 1999-2011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Published infiltration model employ data from Air Questionnaires</a:t>
            </a:r>
          </a:p>
          <a:p>
            <a:r>
              <a:rPr lang="en-US" sz="2700" dirty="0" smtClean="0"/>
              <a:t>Oxides of nitrogen (NO</a:t>
            </a:r>
            <a:r>
              <a:rPr lang="en-US" sz="2700" baseline="-25000" dirty="0" smtClean="0"/>
              <a:t>X</a:t>
            </a:r>
            <a:r>
              <a:rPr lang="en-US" sz="2700" dirty="0" smtClean="0"/>
              <a:t>)</a:t>
            </a:r>
          </a:p>
          <a:p>
            <a:pPr lvl="1"/>
            <a:r>
              <a:rPr lang="en-US" sz="2400" dirty="0" smtClean="0"/>
              <a:t>Final “maximum likelihood-based” estimates using all available data, 1999-2011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37853"/>
              </p:ext>
            </p:extLst>
          </p:nvPr>
        </p:nvGraphicFramePr>
        <p:xfrm>
          <a:off x="381000" y="1371600"/>
          <a:ext cx="84582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637"/>
                <a:gridCol w="1004935"/>
                <a:gridCol w="725679"/>
                <a:gridCol w="949213"/>
                <a:gridCol w="1000946"/>
                <a:gridCol w="984996"/>
                <a:gridCol w="861375"/>
                <a:gridCol w="1172420"/>
              </a:tblGrid>
              <a:tr h="573314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Qu.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Qu.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Cross-validated R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0.81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St. Paul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0.92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128.5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0.94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24542">
                <a:tc>
                  <a:txBody>
                    <a:bodyPr/>
                    <a:lstStyle/>
                    <a:p>
                      <a:r>
                        <a:rPr lang="en-US" dirty="0" smtClean="0"/>
                        <a:t>LA – Coastal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99.3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LA-Riverside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74.7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York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155.3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0.79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Rockland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99.2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Baltimore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0.93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dirty="0" smtClean="0"/>
                        <a:t>Winston-Salem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0.84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NO</a:t>
            </a:r>
            <a:r>
              <a:rPr lang="en-US" sz="4000" baseline="-25000" dirty="0" err="1" smtClean="0"/>
              <a:t>x</a:t>
            </a:r>
            <a:r>
              <a:rPr lang="en-US" sz="4000" baseline="-25000" dirty="0" smtClean="0"/>
              <a:t> </a:t>
            </a:r>
            <a:r>
              <a:rPr lang="en-US" sz="4000" dirty="0" smtClean="0"/>
              <a:t>Predictions (ppb)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w</a:t>
            </a:r>
            <a:r>
              <a:rPr lang="en-US" sz="3100" dirty="0" smtClean="0"/>
              <a:t>eighted by residential location during the year 2000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5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MAIDS\Transfer\AnneHo\V4 prediction maps\NOx IL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94607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Exposure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PM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2.5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inal “maximum likelihood-based” estimates using all available data, 1999-2011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Published infiltration model employ data from Air Questionnaires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Oxides of nitrogen (NO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Final “maximum likelihood-based” estimates using all available data, 1999-2011</a:t>
            </a:r>
          </a:p>
          <a:p>
            <a:r>
              <a:rPr lang="en-US" dirty="0" smtClean="0"/>
              <a:t>Light absorption coefficient (LAC, “black carbon”)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“maximum likelihood-based” LAC predictions to represent a long-term exposure (averaged over 2006-2008)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46255"/>
              </p:ext>
            </p:extLst>
          </p:nvPr>
        </p:nvGraphicFramePr>
        <p:xfrm>
          <a:off x="228600" y="1371600"/>
          <a:ext cx="87630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009"/>
                <a:gridCol w="867624"/>
                <a:gridCol w="780861"/>
                <a:gridCol w="1041149"/>
                <a:gridCol w="1041149"/>
                <a:gridCol w="1127911"/>
                <a:gridCol w="939297"/>
                <a:gridCol w="1143001"/>
              </a:tblGrid>
              <a:tr h="573314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Qu.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Qu.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Cross-validated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St. Paul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0.82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1.87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0.90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LA–Coastal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LA-Riverside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York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2.50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Rockland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Baltimore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0.81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dirty="0" smtClean="0"/>
                        <a:t>Winston-Salem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0.84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 Predictions </a:t>
            </a:r>
            <a:r>
              <a:rPr lang="en-US" sz="2800" dirty="0" smtClean="0"/>
              <a:t>(10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weighted by residential location during the year 2000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MAIDS\Transfer\AnneHo\V4 prediction maps\LAC IL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4000"/>
            <a:ext cx="494607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664</Words>
  <Application>Microsoft Office PowerPoint</Application>
  <PresentationFormat>On-screen Show (4:3)</PresentationFormat>
  <Paragraphs>305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MESA Air Update</vt:lpstr>
      <vt:lpstr>Advances in Exposure Predictions</vt:lpstr>
      <vt:lpstr>PowerPoint Presentation</vt:lpstr>
      <vt:lpstr>Advances in Exposure Predictions</vt:lpstr>
      <vt:lpstr>NOx Predictions (ppb) weighted by residential location during the year 2000</vt:lpstr>
      <vt:lpstr>PowerPoint Presentation</vt:lpstr>
      <vt:lpstr>Advances in Exposure Predictions</vt:lpstr>
      <vt:lpstr>LAC Predictions (10-5 m-1) weighted by residential location during the year 2000</vt:lpstr>
      <vt:lpstr>PowerPoint Presentation</vt:lpstr>
      <vt:lpstr>Available Air Pollution Metrics</vt:lpstr>
      <vt:lpstr>Exam 5 MESA Air Completion</vt:lpstr>
      <vt:lpstr>Subclinical Progression Analysis (primary focus of current efforts)</vt:lpstr>
      <vt:lpstr>Highlights of Recently Published / In Press Manuscripts</vt:lpstr>
      <vt:lpstr>UW Center for Clean Air Research</vt:lpstr>
    </vt:vector>
  </TitlesOfParts>
  <Company>DEOHS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Curl</dc:creator>
  <cp:lastModifiedBy>Joel D Kaufman</cp:lastModifiedBy>
  <cp:revision>11</cp:revision>
  <dcterms:created xsi:type="dcterms:W3CDTF">2012-09-11T18:35:00Z</dcterms:created>
  <dcterms:modified xsi:type="dcterms:W3CDTF">2012-09-13T12:37:44Z</dcterms:modified>
</cp:coreProperties>
</file>