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256" r:id="rId4"/>
    <p:sldId id="282" r:id="rId5"/>
    <p:sldId id="283" r:id="rId6"/>
    <p:sldId id="269" r:id="rId7"/>
    <p:sldId id="257" r:id="rId8"/>
    <p:sldId id="258" r:id="rId9"/>
    <p:sldId id="259" r:id="rId10"/>
    <p:sldId id="263" r:id="rId11"/>
    <p:sldId id="260" r:id="rId12"/>
    <p:sldId id="272" r:id="rId13"/>
    <p:sldId id="261" r:id="rId14"/>
    <p:sldId id="273" r:id="rId15"/>
    <p:sldId id="268" r:id="rId16"/>
    <p:sldId id="267" r:id="rId17"/>
    <p:sldId id="274" r:id="rId18"/>
    <p:sldId id="279" r:id="rId19"/>
    <p:sldId id="265" r:id="rId20"/>
    <p:sldId id="270" r:id="rId21"/>
    <p:sldId id="277" r:id="rId22"/>
    <p:sldId id="278" r:id="rId23"/>
    <p:sldId id="284" r:id="rId24"/>
    <p:sldId id="280" r:id="rId25"/>
    <p:sldId id="281" r:id="rId26"/>
    <p:sldId id="276" r:id="rId27"/>
  </p:sldIdLst>
  <p:sldSz cx="9144000" cy="6858000" type="screen4x3"/>
  <p:notesSz cx="6858000" cy="9144000"/>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8" autoAdjust="0"/>
    <p:restoredTop sz="86376" autoAdjust="0"/>
  </p:normalViewPr>
  <p:slideViewPr>
    <p:cSldViewPr>
      <p:cViewPr varScale="1">
        <p:scale>
          <a:sx n="84" d="100"/>
          <a:sy n="84" d="100"/>
        </p:scale>
        <p:origin x="-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55E4A-78B4-4DB3-A81D-A3798ED72603}" type="datetimeFigureOut">
              <a:rPr lang="en-US" smtClean="0"/>
              <a:t>9/12/2012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D7DC7-0AD6-4CEB-AA42-3E7E6E369E56}" type="slidenum">
              <a:rPr lang="en-US" smtClean="0"/>
              <a:t>‹#›</a:t>
            </a:fld>
            <a:endParaRPr lang="en-US"/>
          </a:p>
        </p:txBody>
      </p:sp>
    </p:spTree>
    <p:extLst>
      <p:ext uri="{BB962C8B-B14F-4D97-AF65-F5344CB8AC3E}">
        <p14:creationId xmlns:p14="http://schemas.microsoft.com/office/powerpoint/2010/main" val="2986510595"/>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3"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8"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Institute of Environmental Health Science (NIEHS) just released their new strategic plan.</a:t>
            </a:r>
            <a:endParaRPr lang="en-US" dirty="0"/>
          </a:p>
        </p:txBody>
      </p:sp>
      <p:sp>
        <p:nvSpPr>
          <p:cNvPr id="4" name="Slide Number Placeholder 3"/>
          <p:cNvSpPr>
            <a:spLocks noGrp="1"/>
          </p:cNvSpPr>
          <p:nvPr>
            <p:ph type="sldNum" sz="quarter" idx="10"/>
          </p:nvPr>
        </p:nvSpPr>
        <p:spPr/>
        <p:txBody>
          <a:bodyPr/>
          <a:lstStyle/>
          <a:p>
            <a:fld id="{845D7DC7-0AD6-4CEB-AA42-3E7E6E369E56}" type="slidenum">
              <a:rPr lang="en-US" smtClean="0"/>
              <a:t>4</a:t>
            </a:fld>
            <a:endParaRPr lang="en-US"/>
          </a:p>
        </p:txBody>
      </p:sp>
    </p:spTree>
    <p:extLst>
      <p:ext uri="{BB962C8B-B14F-4D97-AF65-F5344CB8AC3E}">
        <p14:creationId xmlns:p14="http://schemas.microsoft.com/office/powerpoint/2010/main" val="159966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D7DC7-0AD6-4CEB-AA42-3E7E6E369E56}" type="slidenum">
              <a:rPr lang="en-US" smtClean="0"/>
              <a:t>6</a:t>
            </a:fld>
            <a:endParaRPr lang="en-US"/>
          </a:p>
        </p:txBody>
      </p:sp>
    </p:spTree>
    <p:extLst>
      <p:ext uri="{BB962C8B-B14F-4D97-AF65-F5344CB8AC3E}">
        <p14:creationId xmlns:p14="http://schemas.microsoft.com/office/powerpoint/2010/main" val="73418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GB" dirty="0">
              <a:latin typeface="Arial" charset="0"/>
              <a:ea typeface="msgothic" charset="0"/>
              <a:cs typeface="ms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714923-B2D8-418B-82A3-6CC1C450AF96}"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1F868-D488-4DF8-8DFC-2741F839C21C}" type="slidenum">
              <a:rPr lang="en-US" smtClean="0"/>
              <a:t>‹#›</a:t>
            </a:fld>
            <a:endParaRPr lang="en-US"/>
          </a:p>
        </p:txBody>
      </p:sp>
    </p:spTree>
    <p:extLst>
      <p:ext uri="{BB962C8B-B14F-4D97-AF65-F5344CB8AC3E}">
        <p14:creationId xmlns:p14="http://schemas.microsoft.com/office/powerpoint/2010/main" val="240632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14923-B2D8-418B-82A3-6CC1C450AF96}"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1F868-D488-4DF8-8DFC-2741F839C21C}" type="slidenum">
              <a:rPr lang="en-US" smtClean="0"/>
              <a:t>‹#›</a:t>
            </a:fld>
            <a:endParaRPr lang="en-US"/>
          </a:p>
        </p:txBody>
      </p:sp>
    </p:spTree>
    <p:extLst>
      <p:ext uri="{BB962C8B-B14F-4D97-AF65-F5344CB8AC3E}">
        <p14:creationId xmlns:p14="http://schemas.microsoft.com/office/powerpoint/2010/main" val="279974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14923-B2D8-418B-82A3-6CC1C450AF96}"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1F868-D488-4DF8-8DFC-2741F839C21C}" type="slidenum">
              <a:rPr lang="en-US" smtClean="0"/>
              <a:t>‹#›</a:t>
            </a:fld>
            <a:endParaRPr lang="en-US"/>
          </a:p>
        </p:txBody>
      </p:sp>
    </p:spTree>
    <p:extLst>
      <p:ext uri="{BB962C8B-B14F-4D97-AF65-F5344CB8AC3E}">
        <p14:creationId xmlns:p14="http://schemas.microsoft.com/office/powerpoint/2010/main" val="369744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BCBC53-BC88-4E56-83E8-B2B29B4FD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9027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47CD8F-4676-4434-ABB0-1A2ED5A10A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822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CD7306-3A6B-4C4B-8284-FAAE329ABE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289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516B84-B019-412F-88CF-F0FDD43BBC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343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1D917B-F416-4E5E-8FEA-F1C808DCF4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6390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462B4EC-8DE0-4DD5-8E42-5A7E13ADC4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013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22F410-49BD-495A-B985-2546CE1ABB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538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2849AC-F18A-4A31-B981-0A1C751385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766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14923-B2D8-418B-82A3-6CC1C450AF96}"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1F868-D488-4DF8-8DFC-2741F839C21C}" type="slidenum">
              <a:rPr lang="en-US" smtClean="0"/>
              <a:t>‹#›</a:t>
            </a:fld>
            <a:endParaRPr lang="en-US"/>
          </a:p>
        </p:txBody>
      </p:sp>
    </p:spTree>
    <p:extLst>
      <p:ext uri="{BB962C8B-B14F-4D97-AF65-F5344CB8AC3E}">
        <p14:creationId xmlns:p14="http://schemas.microsoft.com/office/powerpoint/2010/main" val="1680641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2B1F02-FAA1-4D53-A5E6-B47563CB7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0893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76A64B-B79E-4BB4-B5B9-672E37C00C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6041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D792A5-2126-4455-94D5-DDEB52A09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683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5272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3015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Tree>
    <p:extLst>
      <p:ext uri="{BB962C8B-B14F-4D97-AF65-F5344CB8AC3E}">
        <p14:creationId xmlns:p14="http://schemas.microsoft.com/office/powerpoint/2010/main" val="1886850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0340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2023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9253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50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14923-B2D8-418B-82A3-6CC1C450AF96}"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1F868-D488-4DF8-8DFC-2741F839C21C}" type="slidenum">
              <a:rPr lang="en-US" smtClean="0"/>
              <a:t>‹#›</a:t>
            </a:fld>
            <a:endParaRPr lang="en-US"/>
          </a:p>
        </p:txBody>
      </p:sp>
    </p:spTree>
    <p:extLst>
      <p:ext uri="{BB962C8B-B14F-4D97-AF65-F5344CB8AC3E}">
        <p14:creationId xmlns:p14="http://schemas.microsoft.com/office/powerpoint/2010/main" val="1134922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2365416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3262459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663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41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14923-B2D8-418B-82A3-6CC1C450AF96}"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1F868-D488-4DF8-8DFC-2741F839C21C}" type="slidenum">
              <a:rPr lang="en-US" smtClean="0"/>
              <a:t>‹#›</a:t>
            </a:fld>
            <a:endParaRPr lang="en-US"/>
          </a:p>
        </p:txBody>
      </p:sp>
    </p:spTree>
    <p:extLst>
      <p:ext uri="{BB962C8B-B14F-4D97-AF65-F5344CB8AC3E}">
        <p14:creationId xmlns:p14="http://schemas.microsoft.com/office/powerpoint/2010/main" val="300233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14923-B2D8-418B-82A3-6CC1C450AF96}" type="datetimeFigureOut">
              <a:rPr lang="en-US" smtClean="0"/>
              <a:t>9/12/2012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1F868-D488-4DF8-8DFC-2741F839C21C}" type="slidenum">
              <a:rPr lang="en-US" smtClean="0"/>
              <a:t>‹#›</a:t>
            </a:fld>
            <a:endParaRPr lang="en-US"/>
          </a:p>
        </p:txBody>
      </p:sp>
    </p:spTree>
    <p:extLst>
      <p:ext uri="{BB962C8B-B14F-4D97-AF65-F5344CB8AC3E}">
        <p14:creationId xmlns:p14="http://schemas.microsoft.com/office/powerpoint/2010/main" val="286298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14923-B2D8-418B-82A3-6CC1C450AF96}" type="datetimeFigureOut">
              <a:rPr lang="en-US" smtClean="0"/>
              <a:t>9/12/2012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1F868-D488-4DF8-8DFC-2741F839C21C}" type="slidenum">
              <a:rPr lang="en-US" smtClean="0"/>
              <a:t>‹#›</a:t>
            </a:fld>
            <a:endParaRPr lang="en-US"/>
          </a:p>
        </p:txBody>
      </p:sp>
    </p:spTree>
    <p:extLst>
      <p:ext uri="{BB962C8B-B14F-4D97-AF65-F5344CB8AC3E}">
        <p14:creationId xmlns:p14="http://schemas.microsoft.com/office/powerpoint/2010/main" val="261451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14923-B2D8-418B-82A3-6CC1C450AF96}" type="datetimeFigureOut">
              <a:rPr lang="en-US" smtClean="0"/>
              <a:t>9/12/2012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1F868-D488-4DF8-8DFC-2741F839C21C}" type="slidenum">
              <a:rPr lang="en-US" smtClean="0"/>
              <a:t>‹#›</a:t>
            </a:fld>
            <a:endParaRPr lang="en-US"/>
          </a:p>
        </p:txBody>
      </p:sp>
    </p:spTree>
    <p:extLst>
      <p:ext uri="{BB962C8B-B14F-4D97-AF65-F5344CB8AC3E}">
        <p14:creationId xmlns:p14="http://schemas.microsoft.com/office/powerpoint/2010/main" val="249479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14923-B2D8-418B-82A3-6CC1C450AF96}"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1F868-D488-4DF8-8DFC-2741F839C21C}" type="slidenum">
              <a:rPr lang="en-US" smtClean="0"/>
              <a:t>‹#›</a:t>
            </a:fld>
            <a:endParaRPr lang="en-US"/>
          </a:p>
        </p:txBody>
      </p:sp>
    </p:spTree>
    <p:extLst>
      <p:ext uri="{BB962C8B-B14F-4D97-AF65-F5344CB8AC3E}">
        <p14:creationId xmlns:p14="http://schemas.microsoft.com/office/powerpoint/2010/main" val="286706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14923-B2D8-418B-82A3-6CC1C450AF96}"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1F868-D488-4DF8-8DFC-2741F839C21C}" type="slidenum">
              <a:rPr lang="en-US" smtClean="0"/>
              <a:t>‹#›</a:t>
            </a:fld>
            <a:endParaRPr lang="en-US"/>
          </a:p>
        </p:txBody>
      </p:sp>
    </p:spTree>
    <p:extLst>
      <p:ext uri="{BB962C8B-B14F-4D97-AF65-F5344CB8AC3E}">
        <p14:creationId xmlns:p14="http://schemas.microsoft.com/office/powerpoint/2010/main" val="4050322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75714923-B2D8-418B-82A3-6CC1C450AF96}" type="datetimeFigureOut">
              <a:rPr lang="en-US" smtClean="0"/>
              <a:t>9/12/2012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C7F1F868-D488-4DF8-8DFC-2741F839C21C}" type="slidenum">
              <a:rPr lang="en-US" smtClean="0"/>
              <a:t>‹#›</a:t>
            </a:fld>
            <a:endParaRPr lang="en-US"/>
          </a:p>
        </p:txBody>
      </p:sp>
    </p:spTree>
    <p:extLst>
      <p:ext uri="{BB962C8B-B14F-4D97-AF65-F5344CB8AC3E}">
        <p14:creationId xmlns:p14="http://schemas.microsoft.com/office/powerpoint/2010/main" val="317717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30" tIns="45715" rIns="91430" bIns="45715"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eaLnBrk="1" hangingPunct="1">
              <a:defRPr sz="1400" smtClean="0">
                <a:latin typeface="+mn-lt"/>
              </a:defRPr>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ctr" eaLnBrk="1" hangingPunct="1">
              <a:defRPr sz="1400" smtClean="0">
                <a:latin typeface="+mn-lt"/>
              </a:defRPr>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eaLnBrk="1" hangingPunct="1">
              <a:defRPr sz="1400" smtClean="0">
                <a:latin typeface="+mn-lt"/>
              </a:defRPr>
            </a:lvl1pPr>
          </a:lstStyle>
          <a:p>
            <a:pPr fontAlgn="base">
              <a:spcBef>
                <a:spcPct val="0"/>
              </a:spcBef>
              <a:spcAft>
                <a:spcPct val="0"/>
              </a:spcAft>
              <a:defRPr/>
            </a:pPr>
            <a:fld id="{0B058B72-0F64-4E35-AF5E-A60760B2022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94229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3" algn="ctr" rtl="0" fontAlgn="base">
        <a:spcBef>
          <a:spcPct val="0"/>
        </a:spcBef>
        <a:spcAft>
          <a:spcPct val="0"/>
        </a:spcAft>
        <a:defRPr sz="4400">
          <a:solidFill>
            <a:schemeClr val="tx2"/>
          </a:solidFill>
          <a:latin typeface="Arial" charset="0"/>
        </a:defRPr>
      </a:lvl6pPr>
      <a:lvl7pPr marL="914305" algn="ctr" rtl="0" fontAlgn="base">
        <a:spcBef>
          <a:spcPct val="0"/>
        </a:spcBef>
        <a:spcAft>
          <a:spcPct val="0"/>
        </a:spcAft>
        <a:defRPr sz="4400">
          <a:solidFill>
            <a:schemeClr val="tx2"/>
          </a:solidFill>
          <a:latin typeface="Arial" charset="0"/>
        </a:defRPr>
      </a:lvl7pPr>
      <a:lvl8pPr marL="1371458" algn="ctr" rtl="0" fontAlgn="base">
        <a:spcBef>
          <a:spcPct val="0"/>
        </a:spcBef>
        <a:spcAft>
          <a:spcPct val="0"/>
        </a:spcAft>
        <a:defRPr sz="4400">
          <a:solidFill>
            <a:schemeClr val="tx2"/>
          </a:solidFill>
          <a:latin typeface="Arial" charset="0"/>
        </a:defRPr>
      </a:lvl8pPr>
      <a:lvl9pPr marL="1828610" algn="ctr" rtl="0" fontAlgn="base">
        <a:spcBef>
          <a:spcPct val="0"/>
        </a:spcBef>
        <a:spcAft>
          <a:spcPct val="0"/>
        </a:spcAft>
        <a:defRPr sz="4400">
          <a:solidFill>
            <a:schemeClr val="tx2"/>
          </a:solidFill>
          <a:latin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n-ea"/>
          <a:cs typeface="+mn-cs"/>
        </a:defRPr>
      </a:lvl1pPr>
      <a:lvl2pPr marL="742873" indent="-285720" algn="l" rtl="0" eaLnBrk="0" fontAlgn="base" hangingPunct="0">
        <a:spcBef>
          <a:spcPct val="20000"/>
        </a:spcBef>
        <a:spcAft>
          <a:spcPct val="0"/>
        </a:spcAft>
        <a:buChar char="–"/>
        <a:defRPr sz="2800">
          <a:solidFill>
            <a:schemeClr val="tx1"/>
          </a:solidFill>
          <a:latin typeface="+mn-lt"/>
        </a:defRPr>
      </a:lvl2pPr>
      <a:lvl3pPr marL="1142882" indent="-228577" algn="l" rtl="0" eaLnBrk="0" fontAlgn="base" hangingPunct="0">
        <a:spcBef>
          <a:spcPct val="20000"/>
        </a:spcBef>
        <a:spcAft>
          <a:spcPct val="0"/>
        </a:spcAft>
        <a:buChar char="•"/>
        <a:defRPr sz="2400">
          <a:solidFill>
            <a:schemeClr val="tx1"/>
          </a:solidFill>
          <a:latin typeface="+mn-lt"/>
        </a:defRPr>
      </a:lvl3pPr>
      <a:lvl4pPr marL="1600034" indent="-228577" algn="l" rtl="0" eaLnBrk="0" fontAlgn="base" hangingPunct="0">
        <a:spcBef>
          <a:spcPct val="20000"/>
        </a:spcBef>
        <a:spcAft>
          <a:spcPct val="0"/>
        </a:spcAft>
        <a:buChar char="–"/>
        <a:defRPr sz="2000">
          <a:solidFill>
            <a:schemeClr val="tx1"/>
          </a:solidFill>
          <a:latin typeface="+mn-lt"/>
        </a:defRPr>
      </a:lvl4pPr>
      <a:lvl5pPr marL="2057187" indent="-228577" algn="l" rtl="0" eaLnBrk="0" fontAlgn="base" hangingPunct="0">
        <a:spcBef>
          <a:spcPct val="20000"/>
        </a:spcBef>
        <a:spcAft>
          <a:spcPct val="0"/>
        </a:spcAft>
        <a:buChar char="»"/>
        <a:defRPr sz="2000">
          <a:solidFill>
            <a:schemeClr val="tx1"/>
          </a:solidFill>
          <a:latin typeface="+mn-lt"/>
        </a:defRPr>
      </a:lvl5pPr>
      <a:lvl6pPr marL="2514340" indent="-228577" algn="l" rtl="0" fontAlgn="base">
        <a:spcBef>
          <a:spcPct val="20000"/>
        </a:spcBef>
        <a:spcAft>
          <a:spcPct val="0"/>
        </a:spcAft>
        <a:buChar char="»"/>
        <a:defRPr sz="2000">
          <a:solidFill>
            <a:schemeClr val="tx1"/>
          </a:solidFill>
          <a:latin typeface="+mn-lt"/>
        </a:defRPr>
      </a:lvl6pPr>
      <a:lvl7pPr marL="2971492" indent="-228577" algn="l" rtl="0" fontAlgn="base">
        <a:spcBef>
          <a:spcPct val="20000"/>
        </a:spcBef>
        <a:spcAft>
          <a:spcPct val="0"/>
        </a:spcAft>
        <a:buChar char="»"/>
        <a:defRPr sz="2000">
          <a:solidFill>
            <a:schemeClr val="tx1"/>
          </a:solidFill>
          <a:latin typeface="+mn-lt"/>
        </a:defRPr>
      </a:lvl7pPr>
      <a:lvl8pPr marL="3428645" indent="-228577" algn="l" rtl="0" fontAlgn="base">
        <a:spcBef>
          <a:spcPct val="20000"/>
        </a:spcBef>
        <a:spcAft>
          <a:spcPct val="0"/>
        </a:spcAft>
        <a:buChar char="»"/>
        <a:defRPr sz="2000">
          <a:solidFill>
            <a:schemeClr val="tx1"/>
          </a:solidFill>
          <a:latin typeface="+mn-lt"/>
        </a:defRPr>
      </a:lvl8pPr>
      <a:lvl9pPr marL="3885797" indent="-22857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3610469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Future Environmental Health </a:t>
            </a:r>
            <a:r>
              <a:rPr lang="en-US" dirty="0" smtClean="0"/>
              <a:t>Initiatives in </a:t>
            </a:r>
            <a:r>
              <a:rPr lang="en-US" dirty="0" smtClean="0"/>
              <a:t>MESA</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07645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8649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638800" y="3412067"/>
            <a:ext cx="3048000" cy="1219200"/>
          </a:xfrm>
          <a:prstGeom prst="ellipse">
            <a:avLst/>
          </a:prstGeom>
          <a:noFill/>
          <a:ln w="57150">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Tree>
    <p:extLst>
      <p:ext uri="{BB962C8B-B14F-4D97-AF65-F5344CB8AC3E}">
        <p14:creationId xmlns:p14="http://schemas.microsoft.com/office/powerpoint/2010/main" val="273844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Translational Science</a:t>
            </a:r>
            <a:endParaRPr lang="en-US" dirty="0"/>
          </a:p>
        </p:txBody>
      </p:sp>
      <p:sp>
        <p:nvSpPr>
          <p:cNvPr id="3" name="Content Placeholder 2"/>
          <p:cNvSpPr>
            <a:spLocks noGrp="1"/>
          </p:cNvSpPr>
          <p:nvPr>
            <p:ph idx="1"/>
          </p:nvPr>
        </p:nvSpPr>
        <p:spPr/>
        <p:txBody>
          <a:bodyPr/>
          <a:lstStyle/>
          <a:p>
            <a:r>
              <a:rPr lang="en-US" dirty="0" smtClean="0"/>
              <a:t>“Research that moves a basic science observation into a public health or medical application”…..“applied, outcome-oriented research”</a:t>
            </a:r>
          </a:p>
          <a:p>
            <a:pPr lvl="1"/>
            <a:r>
              <a:rPr lang="en-US" dirty="0" smtClean="0"/>
              <a:t>Gene-Environment interactions</a:t>
            </a:r>
          </a:p>
          <a:p>
            <a:pPr lvl="1"/>
            <a:r>
              <a:rPr lang="en-US" dirty="0" smtClean="0"/>
              <a:t>Air pollution policy implications</a:t>
            </a:r>
          </a:p>
          <a:p>
            <a:pPr lvl="1"/>
            <a:r>
              <a:rPr lang="en-US" dirty="0" smtClean="0"/>
              <a:t>“Bench-to-beside”: clinical recommendations</a:t>
            </a:r>
            <a:endParaRPr lang="en-US" dirty="0"/>
          </a:p>
        </p:txBody>
      </p:sp>
    </p:spTree>
    <p:extLst>
      <p:ext uri="{BB962C8B-B14F-4D97-AF65-F5344CB8AC3E}">
        <p14:creationId xmlns:p14="http://schemas.microsoft.com/office/powerpoint/2010/main" val="3902851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8649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602445" y="4495800"/>
            <a:ext cx="6093755" cy="1524000"/>
          </a:xfrm>
          <a:prstGeom prst="ellipse">
            <a:avLst/>
          </a:prstGeom>
          <a:noFill/>
          <a:ln w="57150">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Tree>
    <p:extLst>
      <p:ext uri="{BB962C8B-B14F-4D97-AF65-F5344CB8AC3E}">
        <p14:creationId xmlns:p14="http://schemas.microsoft.com/office/powerpoint/2010/main" val="3844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Disparities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“It has long been recognized that individuals and communities that are socioeconomically disadvantaged also tend to suffer inequalities in both health and environmental burdens.  It is also known that characteristics such as age, gender and occupation can be factors in vulnerability…..NIEHS endeavors to support environmental justice research…by studying chemical and nonchemical stressors at the community level.”</a:t>
            </a:r>
            <a:endParaRPr lang="en-US" dirty="0"/>
          </a:p>
        </p:txBody>
      </p:sp>
    </p:spTree>
    <p:extLst>
      <p:ext uri="{BB962C8B-B14F-4D97-AF65-F5344CB8AC3E}">
        <p14:creationId xmlns:p14="http://schemas.microsoft.com/office/powerpoint/2010/main" val="78434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smtClean="0"/>
              <a:t>Unique Aspects of MESA: Informing our Understanding of Health Disparities</a:t>
            </a:r>
            <a:endParaRPr lang="en-US" dirty="0"/>
          </a:p>
        </p:txBody>
      </p:sp>
      <p:sp>
        <p:nvSpPr>
          <p:cNvPr id="3" name="Content Placeholder 2"/>
          <p:cNvSpPr>
            <a:spLocks noGrp="1"/>
          </p:cNvSpPr>
          <p:nvPr>
            <p:ph idx="1"/>
          </p:nvPr>
        </p:nvSpPr>
        <p:spPr/>
        <p:txBody>
          <a:bodyPr>
            <a:normAutofit/>
          </a:bodyPr>
          <a:lstStyle/>
          <a:p>
            <a:r>
              <a:rPr lang="en-US" dirty="0" smtClean="0"/>
              <a:t>MESA Classic</a:t>
            </a:r>
          </a:p>
          <a:p>
            <a:pPr lvl="1"/>
            <a:r>
              <a:rPr lang="en-US" dirty="0" smtClean="0"/>
              <a:t>Multi-ethnic nature</a:t>
            </a:r>
          </a:p>
          <a:p>
            <a:pPr lvl="1"/>
            <a:r>
              <a:rPr lang="en-US" dirty="0" smtClean="0"/>
              <a:t>Older population</a:t>
            </a:r>
            <a:endParaRPr lang="en-US" dirty="0"/>
          </a:p>
          <a:p>
            <a:r>
              <a:rPr lang="en-US" dirty="0" smtClean="0"/>
              <a:t>MESA Neighborhood </a:t>
            </a:r>
          </a:p>
          <a:p>
            <a:pPr lvl="1"/>
            <a:r>
              <a:rPr lang="en-US" dirty="0" smtClean="0"/>
              <a:t>Individual- and neighborhood SES</a:t>
            </a:r>
          </a:p>
          <a:p>
            <a:pPr lvl="1"/>
            <a:r>
              <a:rPr lang="en-US" dirty="0" smtClean="0"/>
              <a:t>Built environment</a:t>
            </a:r>
          </a:p>
          <a:p>
            <a:r>
              <a:rPr lang="en-US" dirty="0" smtClean="0"/>
              <a:t>MESA Occupation</a:t>
            </a:r>
          </a:p>
          <a:p>
            <a:pPr lvl="1"/>
            <a:r>
              <a:rPr lang="en-US" dirty="0" smtClean="0"/>
              <a:t>Work-related exposures</a:t>
            </a:r>
          </a:p>
          <a:p>
            <a:pPr marL="0" indent="0">
              <a:buNone/>
            </a:pPr>
            <a:endParaRPr lang="en-US" dirty="0" smtClean="0"/>
          </a:p>
        </p:txBody>
      </p:sp>
    </p:spTree>
    <p:extLst>
      <p:ext uri="{BB962C8B-B14F-4D97-AF65-F5344CB8AC3E}">
        <p14:creationId xmlns:p14="http://schemas.microsoft.com/office/powerpoint/2010/main" val="2987205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NIEHS Strategic Goal #1</a:t>
            </a:r>
            <a:endParaRPr lang="en-US" dirty="0"/>
          </a:p>
        </p:txBody>
      </p:sp>
      <p:sp>
        <p:nvSpPr>
          <p:cNvPr id="3" name="Content Placeholder 2"/>
          <p:cNvSpPr>
            <a:spLocks noGrp="1"/>
          </p:cNvSpPr>
          <p:nvPr>
            <p:ph idx="1"/>
          </p:nvPr>
        </p:nvSpPr>
        <p:spPr/>
        <p:txBody>
          <a:bodyPr/>
          <a:lstStyle/>
          <a:p>
            <a:r>
              <a:rPr lang="en-US" dirty="0" smtClean="0"/>
              <a:t>“Identify and understand fundamental shared mechanisms or common biological pathways, e.g., inflammation, epigenetic changes, oxidative stress, mutagenesis, etc.”</a:t>
            </a:r>
          </a:p>
          <a:p>
            <a:r>
              <a:rPr lang="en-US" dirty="0" smtClean="0"/>
              <a:t>We can use the rich health data in MESA alongside our understanding of biological from basic research to map pathways</a:t>
            </a:r>
            <a:endParaRPr lang="en-US" dirty="0"/>
          </a:p>
        </p:txBody>
      </p:sp>
    </p:spTree>
    <p:extLst>
      <p:ext uri="{BB962C8B-B14F-4D97-AF65-F5344CB8AC3E}">
        <p14:creationId xmlns:p14="http://schemas.microsoft.com/office/powerpoint/2010/main" val="1608695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0999"/>
            <a:ext cx="8153400" cy="62930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911560" y="6702336"/>
            <a:ext cx="32324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1100" b="1" dirty="0">
                <a:latin typeface="Arial" charset="0"/>
              </a:rPr>
              <a:t>Brook R D et al. Circulation 2010;121:2331-2378</a:t>
            </a:r>
          </a:p>
        </p:txBody>
      </p:sp>
    </p:spTree>
    <p:extLst>
      <p:ext uri="{BB962C8B-B14F-4D97-AF65-F5344CB8AC3E}">
        <p14:creationId xmlns:p14="http://schemas.microsoft.com/office/powerpoint/2010/main" val="27654179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flipV="1">
            <a:off x="4978401" y="1544638"/>
            <a:ext cx="587375"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39" name="Line 3"/>
          <p:cNvSpPr>
            <a:spLocks noChangeShapeType="1"/>
          </p:cNvSpPr>
          <p:nvPr/>
        </p:nvSpPr>
        <p:spPr bwMode="auto">
          <a:xfrm flipH="1" flipV="1">
            <a:off x="3657600" y="1544638"/>
            <a:ext cx="1828800"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0" name="Line 4"/>
          <p:cNvSpPr>
            <a:spLocks noChangeShapeType="1"/>
          </p:cNvSpPr>
          <p:nvPr/>
        </p:nvSpPr>
        <p:spPr bwMode="auto">
          <a:xfrm>
            <a:off x="6608763" y="2589213"/>
            <a:ext cx="234950"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1" name="Line 5"/>
          <p:cNvSpPr>
            <a:spLocks noChangeShapeType="1"/>
          </p:cNvSpPr>
          <p:nvPr/>
        </p:nvSpPr>
        <p:spPr bwMode="auto">
          <a:xfrm flipH="1">
            <a:off x="5986464" y="2589213"/>
            <a:ext cx="731837"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2" name="Line 6"/>
          <p:cNvSpPr>
            <a:spLocks noChangeShapeType="1"/>
          </p:cNvSpPr>
          <p:nvPr/>
        </p:nvSpPr>
        <p:spPr bwMode="auto">
          <a:xfrm>
            <a:off x="381000" y="3048000"/>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3" name="Line 7"/>
          <p:cNvSpPr>
            <a:spLocks noChangeShapeType="1"/>
          </p:cNvSpPr>
          <p:nvPr/>
        </p:nvSpPr>
        <p:spPr bwMode="auto">
          <a:xfrm>
            <a:off x="1600200" y="3048000"/>
            <a:ext cx="1066800" cy="952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4" name="Line 8"/>
          <p:cNvSpPr>
            <a:spLocks noChangeShapeType="1"/>
          </p:cNvSpPr>
          <p:nvPr/>
        </p:nvSpPr>
        <p:spPr bwMode="auto">
          <a:xfrm>
            <a:off x="381000" y="5575301"/>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5" name="Line 9"/>
          <p:cNvSpPr>
            <a:spLocks noChangeShapeType="1"/>
          </p:cNvSpPr>
          <p:nvPr/>
        </p:nvSpPr>
        <p:spPr bwMode="auto">
          <a:xfrm>
            <a:off x="4194175" y="4173538"/>
            <a:ext cx="0" cy="0"/>
          </a:xfrm>
          <a:prstGeom prst="line">
            <a:avLst/>
          </a:prstGeom>
          <a:noFill/>
          <a:ln w="9525">
            <a:solidFill>
              <a:schemeClr val="tx1"/>
            </a:solidFill>
            <a:round/>
            <a:headEnd/>
            <a:tailEnd type="triangle" w="med" len="med"/>
          </a:ln>
          <a:effectLst/>
        </p:spPr>
        <p:txBody>
          <a:bodyPr lIns="91430" tIns="45715" rIns="91430" bIns="45715"/>
          <a:lstStyle/>
          <a:p>
            <a:endParaRPr lang="en-US"/>
          </a:p>
        </p:txBody>
      </p:sp>
      <p:sp>
        <p:nvSpPr>
          <p:cNvPr id="14346" name="Line 10"/>
          <p:cNvSpPr>
            <a:spLocks noChangeShapeType="1"/>
          </p:cNvSpPr>
          <p:nvPr/>
        </p:nvSpPr>
        <p:spPr bwMode="auto">
          <a:xfrm flipH="1">
            <a:off x="4570414" y="3160713"/>
            <a:ext cx="3175" cy="836612"/>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7" name="Line 11"/>
          <p:cNvSpPr>
            <a:spLocks noChangeShapeType="1"/>
          </p:cNvSpPr>
          <p:nvPr/>
        </p:nvSpPr>
        <p:spPr bwMode="auto">
          <a:xfrm>
            <a:off x="5878514" y="5080000"/>
            <a:ext cx="141287"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8" name="Line 12"/>
          <p:cNvSpPr>
            <a:spLocks noChangeShapeType="1"/>
          </p:cNvSpPr>
          <p:nvPr/>
        </p:nvSpPr>
        <p:spPr bwMode="auto">
          <a:xfrm flipH="1">
            <a:off x="5657850" y="5080000"/>
            <a:ext cx="255588"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9" name="Line 13"/>
          <p:cNvSpPr>
            <a:spLocks noChangeShapeType="1"/>
          </p:cNvSpPr>
          <p:nvPr/>
        </p:nvSpPr>
        <p:spPr bwMode="auto">
          <a:xfrm>
            <a:off x="8610600" y="3024189"/>
            <a:ext cx="0" cy="1698625"/>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0" name="Line 14"/>
          <p:cNvSpPr>
            <a:spLocks noChangeShapeType="1"/>
          </p:cNvSpPr>
          <p:nvPr/>
        </p:nvSpPr>
        <p:spPr bwMode="auto">
          <a:xfrm>
            <a:off x="6113464" y="4381500"/>
            <a:ext cx="211137"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1" name="Line 15"/>
          <p:cNvSpPr>
            <a:spLocks noChangeShapeType="1"/>
          </p:cNvSpPr>
          <p:nvPr/>
        </p:nvSpPr>
        <p:spPr bwMode="auto">
          <a:xfrm flipH="1">
            <a:off x="5657851" y="4381500"/>
            <a:ext cx="539750"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2" name="Line 16"/>
          <p:cNvSpPr>
            <a:spLocks noChangeShapeType="1"/>
          </p:cNvSpPr>
          <p:nvPr/>
        </p:nvSpPr>
        <p:spPr bwMode="auto">
          <a:xfrm rot="-5400000">
            <a:off x="7180263" y="3084513"/>
            <a:ext cx="117475"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3" name="Line 17"/>
          <p:cNvSpPr>
            <a:spLocks noChangeShapeType="1"/>
          </p:cNvSpPr>
          <p:nvPr/>
        </p:nvSpPr>
        <p:spPr bwMode="auto">
          <a:xfrm>
            <a:off x="1905000" y="2589213"/>
            <a:ext cx="1233488"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4" name="Text Box 18"/>
          <p:cNvSpPr txBox="1">
            <a:spLocks noChangeArrowheads="1"/>
          </p:cNvSpPr>
          <p:nvPr/>
        </p:nvSpPr>
        <p:spPr bwMode="auto">
          <a:xfrm>
            <a:off x="136525" y="1254126"/>
            <a:ext cx="3429000" cy="571500"/>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Systemic Oxidative Stress and Inflammation</a:t>
            </a:r>
          </a:p>
          <a:p>
            <a:pPr marL="114288" lvl="1" eaLnBrk="0" hangingPunct="0"/>
            <a:endParaRPr lang="en-US" sz="1300" dirty="0">
              <a:latin typeface="Calibri" pitchFamily="34" charset="0"/>
            </a:endParaRPr>
          </a:p>
        </p:txBody>
      </p:sp>
      <p:sp>
        <p:nvSpPr>
          <p:cNvPr id="14355" name="Text Box 19"/>
          <p:cNvSpPr txBox="1">
            <a:spLocks noChangeArrowheads="1"/>
          </p:cNvSpPr>
          <p:nvPr/>
        </p:nvSpPr>
        <p:spPr bwMode="auto">
          <a:xfrm>
            <a:off x="5621338" y="1257300"/>
            <a:ext cx="3427412" cy="571500"/>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ANS Imbalance</a:t>
            </a:r>
          </a:p>
        </p:txBody>
      </p:sp>
      <p:sp>
        <p:nvSpPr>
          <p:cNvPr id="14356" name="Text Box 20"/>
          <p:cNvSpPr txBox="1">
            <a:spLocks noChangeArrowheads="1"/>
          </p:cNvSpPr>
          <p:nvPr/>
        </p:nvSpPr>
        <p:spPr bwMode="auto">
          <a:xfrm>
            <a:off x="136525" y="2055813"/>
            <a:ext cx="1690688" cy="952500"/>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Metabolism</a:t>
            </a:r>
          </a:p>
        </p:txBody>
      </p:sp>
      <p:sp>
        <p:nvSpPr>
          <p:cNvPr id="14357" name="Text Box 21"/>
          <p:cNvSpPr txBox="1">
            <a:spLocks noChangeArrowheads="1"/>
          </p:cNvSpPr>
          <p:nvPr/>
        </p:nvSpPr>
        <p:spPr bwMode="auto">
          <a:xfrm>
            <a:off x="6854826" y="2055813"/>
            <a:ext cx="1831975" cy="952500"/>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Hypertension</a:t>
            </a:r>
          </a:p>
        </p:txBody>
      </p:sp>
      <p:sp>
        <p:nvSpPr>
          <p:cNvPr id="14358" name="Text Box 22"/>
          <p:cNvSpPr txBox="1">
            <a:spLocks noChangeArrowheads="1"/>
          </p:cNvSpPr>
          <p:nvPr/>
        </p:nvSpPr>
        <p:spPr bwMode="auto">
          <a:xfrm>
            <a:off x="3198813" y="2055813"/>
            <a:ext cx="2741612" cy="1066800"/>
          </a:xfrm>
          <a:prstGeom prst="rect">
            <a:avLst/>
          </a:prstGeom>
          <a:noFill/>
          <a:ln w="9525">
            <a:solidFill>
              <a:schemeClr val="tx1"/>
            </a:solidFill>
            <a:miter lim="800000"/>
            <a:headEnd/>
            <a:tailEnd/>
          </a:ln>
          <a:effectLst/>
        </p:spPr>
        <p:txBody>
          <a:bodyPr lIns="91430" tIns="0" rIns="91430" bIns="0"/>
          <a:lstStyle/>
          <a:p>
            <a:pPr algn="ctr" eaLnBrk="0" hangingPunct="0"/>
            <a:r>
              <a:rPr lang="en-US" sz="1400" u="sng" dirty="0">
                <a:solidFill>
                  <a:srgbClr val="CC0000"/>
                </a:solidFill>
                <a:latin typeface="Calibri" pitchFamily="34" charset="0"/>
              </a:rPr>
              <a:t>Endothelial Function</a:t>
            </a:r>
          </a:p>
        </p:txBody>
      </p:sp>
      <p:sp>
        <p:nvSpPr>
          <p:cNvPr id="14359" name="Text Box 23"/>
          <p:cNvSpPr txBox="1">
            <a:spLocks noChangeArrowheads="1"/>
          </p:cNvSpPr>
          <p:nvPr/>
        </p:nvSpPr>
        <p:spPr bwMode="auto">
          <a:xfrm>
            <a:off x="2211388" y="4075114"/>
            <a:ext cx="3427412" cy="1487487"/>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Atherosclerosis</a:t>
            </a:r>
          </a:p>
        </p:txBody>
      </p:sp>
      <p:sp>
        <p:nvSpPr>
          <p:cNvPr id="14360" name="Line 24"/>
          <p:cNvSpPr>
            <a:spLocks noChangeShapeType="1"/>
          </p:cNvSpPr>
          <p:nvPr/>
        </p:nvSpPr>
        <p:spPr bwMode="auto">
          <a:xfrm>
            <a:off x="2819400" y="1843088"/>
            <a:ext cx="0" cy="2157412"/>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1" name="Line 25"/>
          <p:cNvSpPr>
            <a:spLocks noChangeShapeType="1"/>
          </p:cNvSpPr>
          <p:nvPr/>
        </p:nvSpPr>
        <p:spPr bwMode="auto">
          <a:xfrm>
            <a:off x="8839200" y="1843089"/>
            <a:ext cx="0" cy="2879725"/>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2" name="Text Box 26"/>
          <p:cNvSpPr txBox="1">
            <a:spLocks noChangeArrowheads="1"/>
          </p:cNvSpPr>
          <p:nvPr/>
        </p:nvSpPr>
        <p:spPr bwMode="auto">
          <a:xfrm>
            <a:off x="136525" y="6132513"/>
            <a:ext cx="2743200" cy="609600"/>
          </a:xfrm>
          <a:prstGeom prst="rect">
            <a:avLst/>
          </a:prstGeom>
          <a:solidFill>
            <a:schemeClr val="bg1"/>
          </a:solid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Ischemic Events</a:t>
            </a:r>
          </a:p>
        </p:txBody>
      </p:sp>
      <p:sp>
        <p:nvSpPr>
          <p:cNvPr id="14363" name="Text Box 27"/>
          <p:cNvSpPr txBox="1">
            <a:spLocks noChangeArrowheads="1"/>
          </p:cNvSpPr>
          <p:nvPr/>
        </p:nvSpPr>
        <p:spPr bwMode="auto">
          <a:xfrm>
            <a:off x="6261100" y="6132513"/>
            <a:ext cx="2741613" cy="609600"/>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Cardiomyopathy</a:t>
            </a:r>
          </a:p>
        </p:txBody>
      </p:sp>
      <p:sp>
        <p:nvSpPr>
          <p:cNvPr id="14364" name="Text Box 28"/>
          <p:cNvSpPr txBox="1">
            <a:spLocks noChangeArrowheads="1"/>
          </p:cNvSpPr>
          <p:nvPr/>
        </p:nvSpPr>
        <p:spPr bwMode="auto">
          <a:xfrm>
            <a:off x="3203575" y="6132513"/>
            <a:ext cx="2741613" cy="609600"/>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Peripheral Vascular Disease</a:t>
            </a:r>
          </a:p>
        </p:txBody>
      </p:sp>
      <p:sp>
        <p:nvSpPr>
          <p:cNvPr id="14365" name="Text Box 29"/>
          <p:cNvSpPr txBox="1">
            <a:spLocks noChangeArrowheads="1"/>
          </p:cNvSpPr>
          <p:nvPr/>
        </p:nvSpPr>
        <p:spPr bwMode="auto">
          <a:xfrm>
            <a:off x="6078538" y="4724401"/>
            <a:ext cx="2925762" cy="1185863"/>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Altered Cardiac Structure and Function</a:t>
            </a:r>
          </a:p>
        </p:txBody>
      </p:sp>
      <p:sp>
        <p:nvSpPr>
          <p:cNvPr id="14366" name="Text Box 30"/>
          <p:cNvSpPr txBox="1">
            <a:spLocks noChangeArrowheads="1"/>
          </p:cNvSpPr>
          <p:nvPr/>
        </p:nvSpPr>
        <p:spPr bwMode="auto">
          <a:xfrm>
            <a:off x="6324600" y="3479801"/>
            <a:ext cx="2133600" cy="1031051"/>
          </a:xfrm>
          <a:prstGeom prst="rect">
            <a:avLst/>
          </a:prstGeom>
          <a:noFill/>
          <a:ln w="9525">
            <a:solidFill>
              <a:schemeClr val="tx1"/>
            </a:solidFill>
            <a:miter lim="800000"/>
            <a:headEnd/>
            <a:tailEnd/>
          </a:ln>
          <a:effectLst/>
        </p:spPr>
        <p:txBody>
          <a:bodyPr lIns="0" tIns="0" rIns="0" bIns="0">
            <a:spAutoFit/>
          </a:bodyPr>
          <a:lstStyle/>
          <a:p>
            <a:pPr algn="ctr" eaLnBrk="0" hangingPunct="0"/>
            <a:r>
              <a:rPr lang="en-US" sz="1400" u="sng" dirty="0">
                <a:solidFill>
                  <a:srgbClr val="CC0000"/>
                </a:solidFill>
                <a:latin typeface="Calibri" pitchFamily="34" charset="0"/>
              </a:rPr>
              <a:t>Vascular Compliance</a:t>
            </a:r>
          </a:p>
          <a:p>
            <a:pPr algn="ctr" eaLnBrk="0" hangingPunct="0"/>
            <a:endParaRPr lang="en-US" sz="1400" u="sng" dirty="0">
              <a:solidFill>
                <a:srgbClr val="CC0000"/>
              </a:solidFill>
              <a:latin typeface="Calibri" pitchFamily="34" charset="0"/>
            </a:endParaRPr>
          </a:p>
          <a:p>
            <a:pPr algn="ctr" eaLnBrk="0" hangingPunct="0"/>
            <a:endParaRPr lang="en-US" sz="1100" u="sng" dirty="0">
              <a:solidFill>
                <a:srgbClr val="CC0000"/>
              </a:solidFill>
              <a:latin typeface="Calibri" pitchFamily="34" charset="0"/>
            </a:endParaRPr>
          </a:p>
          <a:p>
            <a:pPr algn="ctr" eaLnBrk="0" hangingPunct="0"/>
            <a:endParaRPr lang="en-US" sz="1400" u="sng" dirty="0">
              <a:solidFill>
                <a:srgbClr val="CC0000"/>
              </a:solidFill>
              <a:latin typeface="Calibri" pitchFamily="34" charset="0"/>
            </a:endParaRPr>
          </a:p>
          <a:p>
            <a:pPr algn="ctr" eaLnBrk="0" hangingPunct="0"/>
            <a:endParaRPr lang="en-US" sz="1400" u="sng" dirty="0">
              <a:solidFill>
                <a:srgbClr val="CC0000"/>
              </a:solidFill>
              <a:latin typeface="Calibri" pitchFamily="34" charset="0"/>
            </a:endParaRPr>
          </a:p>
        </p:txBody>
      </p:sp>
      <p:sp>
        <p:nvSpPr>
          <p:cNvPr id="14367" name="Line 31"/>
          <p:cNvSpPr>
            <a:spLocks noChangeShapeType="1"/>
          </p:cNvSpPr>
          <p:nvPr/>
        </p:nvSpPr>
        <p:spPr bwMode="auto">
          <a:xfrm flipH="1">
            <a:off x="1676400" y="1843089"/>
            <a:ext cx="612775" cy="1736725"/>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8" name="Line 32"/>
          <p:cNvSpPr>
            <a:spLocks noChangeShapeType="1"/>
          </p:cNvSpPr>
          <p:nvPr/>
        </p:nvSpPr>
        <p:spPr bwMode="auto">
          <a:xfrm>
            <a:off x="4570413" y="5575301"/>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9" name="Line 33"/>
          <p:cNvSpPr>
            <a:spLocks noChangeShapeType="1"/>
          </p:cNvSpPr>
          <p:nvPr/>
        </p:nvSpPr>
        <p:spPr bwMode="auto">
          <a:xfrm flipH="1">
            <a:off x="5105401" y="2730500"/>
            <a:ext cx="1676400" cy="12700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0" name="Text Box 34"/>
          <p:cNvSpPr txBox="1">
            <a:spLocks noChangeArrowheads="1"/>
          </p:cNvSpPr>
          <p:nvPr/>
        </p:nvSpPr>
        <p:spPr bwMode="auto">
          <a:xfrm>
            <a:off x="152400" y="3619500"/>
            <a:ext cx="1690688" cy="1943100"/>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Thrombosis</a:t>
            </a:r>
          </a:p>
        </p:txBody>
      </p:sp>
      <p:grpSp>
        <p:nvGrpSpPr>
          <p:cNvPr id="14371" name="Group 35"/>
          <p:cNvGrpSpPr>
            <a:grpSpLocks/>
          </p:cNvGrpSpPr>
          <p:nvPr/>
        </p:nvGrpSpPr>
        <p:grpSpPr bwMode="auto">
          <a:xfrm rot="2016817" flipV="1">
            <a:off x="4954588" y="3567113"/>
            <a:ext cx="1484312" cy="85725"/>
            <a:chOff x="2400" y="3120"/>
            <a:chExt cx="624" cy="0"/>
          </a:xfrm>
        </p:grpSpPr>
        <p:sp>
          <p:nvSpPr>
            <p:cNvPr id="14383" name="Line 36"/>
            <p:cNvSpPr>
              <a:spLocks noChangeShapeType="1"/>
            </p:cNvSpPr>
            <p:nvPr/>
          </p:nvSpPr>
          <p:spPr bwMode="auto">
            <a:xfrm>
              <a:off x="2832" y="3120"/>
              <a:ext cx="192" cy="0"/>
            </a:xfrm>
            <a:prstGeom prst="line">
              <a:avLst/>
            </a:prstGeom>
            <a:noFill/>
            <a:ln w="50800">
              <a:solidFill>
                <a:schemeClr val="tx1"/>
              </a:solidFill>
              <a:round/>
              <a:headEnd/>
              <a:tailEnd type="triangle" w="med" len="med"/>
            </a:ln>
            <a:effectLst/>
          </p:spPr>
          <p:txBody>
            <a:bodyPr/>
            <a:lstStyle/>
            <a:p>
              <a:endParaRPr lang="en-US"/>
            </a:p>
          </p:txBody>
        </p:sp>
        <p:sp>
          <p:nvSpPr>
            <p:cNvPr id="14384" name="Line 37"/>
            <p:cNvSpPr>
              <a:spLocks noChangeShapeType="1"/>
            </p:cNvSpPr>
            <p:nvPr/>
          </p:nvSpPr>
          <p:spPr bwMode="auto">
            <a:xfrm flipH="1">
              <a:off x="2400" y="3120"/>
              <a:ext cx="528" cy="0"/>
            </a:xfrm>
            <a:prstGeom prst="line">
              <a:avLst/>
            </a:prstGeom>
            <a:noFill/>
            <a:ln w="50800">
              <a:solidFill>
                <a:schemeClr val="tx1"/>
              </a:solidFill>
              <a:round/>
              <a:headEnd/>
              <a:tailEnd type="triangle" w="med" len="med"/>
            </a:ln>
            <a:effectLst/>
          </p:spPr>
          <p:txBody>
            <a:bodyPr/>
            <a:lstStyle/>
            <a:p>
              <a:endParaRPr lang="en-US"/>
            </a:p>
          </p:txBody>
        </p:sp>
      </p:grpSp>
      <p:sp>
        <p:nvSpPr>
          <p:cNvPr id="14372" name="Line 38"/>
          <p:cNvSpPr>
            <a:spLocks noChangeShapeType="1"/>
          </p:cNvSpPr>
          <p:nvPr/>
        </p:nvSpPr>
        <p:spPr bwMode="auto">
          <a:xfrm>
            <a:off x="2593975" y="5575301"/>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3" name="Line 39"/>
          <p:cNvSpPr>
            <a:spLocks noChangeShapeType="1"/>
          </p:cNvSpPr>
          <p:nvPr/>
        </p:nvSpPr>
        <p:spPr bwMode="auto">
          <a:xfrm>
            <a:off x="381000" y="1843088"/>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4" name="Text Box 40"/>
          <p:cNvSpPr txBox="1">
            <a:spLocks noChangeArrowheads="1"/>
          </p:cNvSpPr>
          <p:nvPr/>
        </p:nvSpPr>
        <p:spPr bwMode="auto">
          <a:xfrm>
            <a:off x="2741613" y="114301"/>
            <a:ext cx="3656012" cy="455613"/>
          </a:xfrm>
          <a:prstGeom prst="rect">
            <a:avLst/>
          </a:prstGeom>
          <a:noFill/>
          <a:ln w="9525">
            <a:solidFill>
              <a:schemeClr val="tx1"/>
            </a:solidFill>
            <a:miter lim="800000"/>
            <a:headEnd/>
            <a:tailEnd/>
          </a:ln>
          <a:effectLst/>
        </p:spPr>
        <p:txBody>
          <a:bodyPr lIns="0" tIns="45715" rIns="45715" bIns="45715"/>
          <a:lstStyle/>
          <a:p>
            <a:pPr algn="ctr" eaLnBrk="0" hangingPunct="0"/>
            <a:r>
              <a:rPr lang="en-US" sz="1300" dirty="0">
                <a:solidFill>
                  <a:srgbClr val="990000"/>
                </a:solidFill>
                <a:latin typeface="Calibri" pitchFamily="34" charset="0"/>
              </a:rPr>
              <a:t>   </a:t>
            </a:r>
            <a:r>
              <a:rPr lang="en-US" sz="1400" u="sng" dirty="0">
                <a:solidFill>
                  <a:srgbClr val="CC0000"/>
                </a:solidFill>
                <a:latin typeface="Calibri" pitchFamily="34" charset="0"/>
              </a:rPr>
              <a:t>Air Pollution Exposures</a:t>
            </a:r>
          </a:p>
          <a:p>
            <a:pPr algn="ctr" eaLnBrk="0" hangingPunct="0"/>
            <a:r>
              <a:rPr lang="en-US" sz="1300" dirty="0">
                <a:latin typeface="Calibri" pitchFamily="34" charset="0"/>
              </a:rPr>
              <a:t>(Particulate Matter and Traffic-Related Agents)</a:t>
            </a:r>
          </a:p>
        </p:txBody>
      </p:sp>
      <p:sp>
        <p:nvSpPr>
          <p:cNvPr id="14375" name="Line 41"/>
          <p:cNvSpPr>
            <a:spLocks noChangeShapeType="1"/>
          </p:cNvSpPr>
          <p:nvPr/>
        </p:nvSpPr>
        <p:spPr bwMode="auto">
          <a:xfrm flipH="1">
            <a:off x="3198814" y="608014"/>
            <a:ext cx="611187" cy="571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6" name="Line 42"/>
          <p:cNvSpPr>
            <a:spLocks noChangeShapeType="1"/>
          </p:cNvSpPr>
          <p:nvPr/>
        </p:nvSpPr>
        <p:spPr bwMode="auto">
          <a:xfrm>
            <a:off x="5181601" y="608014"/>
            <a:ext cx="612775" cy="571500"/>
          </a:xfrm>
          <a:prstGeom prst="line">
            <a:avLst/>
          </a:prstGeom>
          <a:noFill/>
          <a:ln w="50800">
            <a:solidFill>
              <a:srgbClr val="000000"/>
            </a:solidFill>
            <a:round/>
            <a:headEnd/>
            <a:tailEnd type="triangle" w="med" len="med"/>
          </a:ln>
          <a:effectLst/>
        </p:spPr>
        <p:txBody>
          <a:bodyPr lIns="91430" tIns="45715" rIns="91430" bIns="45715"/>
          <a:lstStyle/>
          <a:p>
            <a:endParaRPr lang="en-US"/>
          </a:p>
        </p:txBody>
      </p:sp>
      <p:sp>
        <p:nvSpPr>
          <p:cNvPr id="14377" name="Line 43"/>
          <p:cNvSpPr>
            <a:spLocks noChangeShapeType="1"/>
          </p:cNvSpPr>
          <p:nvPr/>
        </p:nvSpPr>
        <p:spPr bwMode="auto">
          <a:xfrm>
            <a:off x="3429000" y="18415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8" name="Line 44"/>
          <p:cNvSpPr>
            <a:spLocks noChangeShapeType="1"/>
          </p:cNvSpPr>
          <p:nvPr/>
        </p:nvSpPr>
        <p:spPr bwMode="auto">
          <a:xfrm>
            <a:off x="5711825" y="18415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9" name="Line 45"/>
          <p:cNvSpPr>
            <a:spLocks noChangeShapeType="1"/>
          </p:cNvSpPr>
          <p:nvPr/>
        </p:nvSpPr>
        <p:spPr bwMode="auto">
          <a:xfrm>
            <a:off x="8610600" y="18415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80" name="Line 46"/>
          <p:cNvSpPr>
            <a:spLocks noChangeShapeType="1"/>
          </p:cNvSpPr>
          <p:nvPr/>
        </p:nvSpPr>
        <p:spPr bwMode="auto">
          <a:xfrm>
            <a:off x="7239000" y="59182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81" name="Line 47"/>
          <p:cNvSpPr>
            <a:spLocks noChangeShapeType="1"/>
          </p:cNvSpPr>
          <p:nvPr/>
        </p:nvSpPr>
        <p:spPr bwMode="auto">
          <a:xfrm>
            <a:off x="7239000" y="4533900"/>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82" name="Line 48"/>
          <p:cNvSpPr>
            <a:spLocks noChangeShapeType="1"/>
          </p:cNvSpPr>
          <p:nvPr/>
        </p:nvSpPr>
        <p:spPr bwMode="auto">
          <a:xfrm>
            <a:off x="7239000" y="3084514"/>
            <a:ext cx="0" cy="344487"/>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Tree>
    <p:extLst>
      <p:ext uri="{BB962C8B-B14F-4D97-AF65-F5344CB8AC3E}">
        <p14:creationId xmlns:p14="http://schemas.microsoft.com/office/powerpoint/2010/main" val="2511801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flipV="1">
            <a:off x="4978401" y="1544638"/>
            <a:ext cx="587375"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39" name="Line 3"/>
          <p:cNvSpPr>
            <a:spLocks noChangeShapeType="1"/>
          </p:cNvSpPr>
          <p:nvPr/>
        </p:nvSpPr>
        <p:spPr bwMode="auto">
          <a:xfrm flipH="1" flipV="1">
            <a:off x="3657600" y="1544638"/>
            <a:ext cx="1828800"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0" name="Line 4"/>
          <p:cNvSpPr>
            <a:spLocks noChangeShapeType="1"/>
          </p:cNvSpPr>
          <p:nvPr/>
        </p:nvSpPr>
        <p:spPr bwMode="auto">
          <a:xfrm>
            <a:off x="6608763" y="2589213"/>
            <a:ext cx="234950"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1" name="Line 5"/>
          <p:cNvSpPr>
            <a:spLocks noChangeShapeType="1"/>
          </p:cNvSpPr>
          <p:nvPr/>
        </p:nvSpPr>
        <p:spPr bwMode="auto">
          <a:xfrm flipH="1">
            <a:off x="5986464" y="2589213"/>
            <a:ext cx="731837"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2" name="Line 6"/>
          <p:cNvSpPr>
            <a:spLocks noChangeShapeType="1"/>
          </p:cNvSpPr>
          <p:nvPr/>
        </p:nvSpPr>
        <p:spPr bwMode="auto">
          <a:xfrm>
            <a:off x="381000" y="3048000"/>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3" name="Line 7"/>
          <p:cNvSpPr>
            <a:spLocks noChangeShapeType="1"/>
          </p:cNvSpPr>
          <p:nvPr/>
        </p:nvSpPr>
        <p:spPr bwMode="auto">
          <a:xfrm>
            <a:off x="1600200" y="3048000"/>
            <a:ext cx="1066800" cy="952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4" name="Line 8"/>
          <p:cNvSpPr>
            <a:spLocks noChangeShapeType="1"/>
          </p:cNvSpPr>
          <p:nvPr/>
        </p:nvSpPr>
        <p:spPr bwMode="auto">
          <a:xfrm>
            <a:off x="381000" y="5575301"/>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5" name="Line 9"/>
          <p:cNvSpPr>
            <a:spLocks noChangeShapeType="1"/>
          </p:cNvSpPr>
          <p:nvPr/>
        </p:nvSpPr>
        <p:spPr bwMode="auto">
          <a:xfrm>
            <a:off x="4194175" y="4173538"/>
            <a:ext cx="0" cy="0"/>
          </a:xfrm>
          <a:prstGeom prst="line">
            <a:avLst/>
          </a:prstGeom>
          <a:noFill/>
          <a:ln w="9525">
            <a:solidFill>
              <a:schemeClr val="tx1"/>
            </a:solidFill>
            <a:round/>
            <a:headEnd/>
            <a:tailEnd type="triangle" w="med" len="med"/>
          </a:ln>
          <a:effectLst/>
        </p:spPr>
        <p:txBody>
          <a:bodyPr lIns="91430" tIns="45715" rIns="91430" bIns="45715"/>
          <a:lstStyle/>
          <a:p>
            <a:endParaRPr lang="en-US"/>
          </a:p>
        </p:txBody>
      </p:sp>
      <p:sp>
        <p:nvSpPr>
          <p:cNvPr id="14346" name="Line 10"/>
          <p:cNvSpPr>
            <a:spLocks noChangeShapeType="1"/>
          </p:cNvSpPr>
          <p:nvPr/>
        </p:nvSpPr>
        <p:spPr bwMode="auto">
          <a:xfrm flipH="1">
            <a:off x="4570414" y="3160713"/>
            <a:ext cx="3175" cy="836612"/>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7" name="Line 11"/>
          <p:cNvSpPr>
            <a:spLocks noChangeShapeType="1"/>
          </p:cNvSpPr>
          <p:nvPr/>
        </p:nvSpPr>
        <p:spPr bwMode="auto">
          <a:xfrm>
            <a:off x="5878514" y="5080000"/>
            <a:ext cx="141287"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8" name="Line 12"/>
          <p:cNvSpPr>
            <a:spLocks noChangeShapeType="1"/>
          </p:cNvSpPr>
          <p:nvPr/>
        </p:nvSpPr>
        <p:spPr bwMode="auto">
          <a:xfrm flipH="1">
            <a:off x="5657850" y="5080000"/>
            <a:ext cx="255588"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9" name="Line 13"/>
          <p:cNvSpPr>
            <a:spLocks noChangeShapeType="1"/>
          </p:cNvSpPr>
          <p:nvPr/>
        </p:nvSpPr>
        <p:spPr bwMode="auto">
          <a:xfrm>
            <a:off x="8610600" y="3024189"/>
            <a:ext cx="0" cy="1698625"/>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0" name="Line 14"/>
          <p:cNvSpPr>
            <a:spLocks noChangeShapeType="1"/>
          </p:cNvSpPr>
          <p:nvPr/>
        </p:nvSpPr>
        <p:spPr bwMode="auto">
          <a:xfrm>
            <a:off x="6113464" y="4381500"/>
            <a:ext cx="211137"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1" name="Line 15"/>
          <p:cNvSpPr>
            <a:spLocks noChangeShapeType="1"/>
          </p:cNvSpPr>
          <p:nvPr/>
        </p:nvSpPr>
        <p:spPr bwMode="auto">
          <a:xfrm flipH="1">
            <a:off x="5657851" y="4381500"/>
            <a:ext cx="539750"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2" name="Line 16"/>
          <p:cNvSpPr>
            <a:spLocks noChangeShapeType="1"/>
          </p:cNvSpPr>
          <p:nvPr/>
        </p:nvSpPr>
        <p:spPr bwMode="auto">
          <a:xfrm rot="-5400000">
            <a:off x="7180263" y="3084513"/>
            <a:ext cx="117475"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3" name="Line 17"/>
          <p:cNvSpPr>
            <a:spLocks noChangeShapeType="1"/>
          </p:cNvSpPr>
          <p:nvPr/>
        </p:nvSpPr>
        <p:spPr bwMode="auto">
          <a:xfrm>
            <a:off x="1905000" y="2589213"/>
            <a:ext cx="1233488"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4" name="Text Box 18"/>
          <p:cNvSpPr txBox="1">
            <a:spLocks noChangeArrowheads="1"/>
          </p:cNvSpPr>
          <p:nvPr/>
        </p:nvSpPr>
        <p:spPr bwMode="auto">
          <a:xfrm>
            <a:off x="136525" y="1254126"/>
            <a:ext cx="3429000" cy="571500"/>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Systemic Oxidative Stress and Inflammation</a:t>
            </a:r>
          </a:p>
          <a:p>
            <a:pPr marL="114288" lvl="1" algn="ctr" eaLnBrk="0" hangingPunct="0"/>
            <a:r>
              <a:rPr lang="en-US" sz="1300">
                <a:latin typeface="Calibri" pitchFamily="34" charset="0"/>
              </a:rPr>
              <a:t>CRP, IL-6, fibrinogen</a:t>
            </a:r>
          </a:p>
          <a:p>
            <a:pPr marL="114288" lvl="1" eaLnBrk="0" hangingPunct="0"/>
            <a:endParaRPr lang="en-US" sz="1300">
              <a:latin typeface="Calibri" pitchFamily="34" charset="0"/>
            </a:endParaRPr>
          </a:p>
        </p:txBody>
      </p:sp>
      <p:sp>
        <p:nvSpPr>
          <p:cNvPr id="14355" name="Text Box 19"/>
          <p:cNvSpPr txBox="1">
            <a:spLocks noChangeArrowheads="1"/>
          </p:cNvSpPr>
          <p:nvPr/>
        </p:nvSpPr>
        <p:spPr bwMode="auto">
          <a:xfrm>
            <a:off x="5621338" y="1257300"/>
            <a:ext cx="3427412" cy="571500"/>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ANS Imbalance</a:t>
            </a:r>
          </a:p>
          <a:p>
            <a:pPr algn="ctr"/>
            <a:r>
              <a:rPr lang="en-US" sz="1300">
                <a:latin typeface="Calibri" pitchFamily="34" charset="0"/>
              </a:rPr>
              <a:t>Heart rate variability, retinal vascular caliber</a:t>
            </a:r>
            <a:endParaRPr lang="en-US" sz="1300">
              <a:solidFill>
                <a:srgbClr val="CC3300"/>
              </a:solidFill>
              <a:latin typeface="Calibri" pitchFamily="34" charset="0"/>
            </a:endParaRPr>
          </a:p>
        </p:txBody>
      </p:sp>
      <p:sp>
        <p:nvSpPr>
          <p:cNvPr id="14356" name="Text Box 20"/>
          <p:cNvSpPr txBox="1">
            <a:spLocks noChangeArrowheads="1"/>
          </p:cNvSpPr>
          <p:nvPr/>
        </p:nvSpPr>
        <p:spPr bwMode="auto">
          <a:xfrm>
            <a:off x="136525" y="2055813"/>
            <a:ext cx="1690688" cy="992187"/>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Metabolism</a:t>
            </a:r>
          </a:p>
          <a:p>
            <a:pPr algn="ctr" eaLnBrk="0" hangingPunct="0"/>
            <a:r>
              <a:rPr lang="en-US" sz="1300" dirty="0">
                <a:latin typeface="Calibri" pitchFamily="34" charset="0"/>
              </a:rPr>
              <a:t>Pericardial fat, diabetes, hepatic fat, lipid profile, </a:t>
            </a:r>
          </a:p>
          <a:p>
            <a:pPr algn="ctr" eaLnBrk="0" hangingPunct="0"/>
            <a:r>
              <a:rPr lang="en-US" sz="1300" dirty="0">
                <a:latin typeface="Calibri" pitchFamily="34" charset="0"/>
              </a:rPr>
              <a:t> metabolic syndrome</a:t>
            </a:r>
          </a:p>
          <a:p>
            <a:pPr algn="ctr" eaLnBrk="0" hangingPunct="0"/>
            <a:r>
              <a:rPr lang="en-US" sz="1300" dirty="0">
                <a:latin typeface="Calibri" pitchFamily="34" charset="0"/>
              </a:rPr>
              <a:t>HOMA-IR </a:t>
            </a:r>
          </a:p>
        </p:txBody>
      </p:sp>
      <p:sp>
        <p:nvSpPr>
          <p:cNvPr id="14357" name="Text Box 21"/>
          <p:cNvSpPr txBox="1">
            <a:spLocks noChangeArrowheads="1"/>
          </p:cNvSpPr>
          <p:nvPr/>
        </p:nvSpPr>
        <p:spPr bwMode="auto">
          <a:xfrm>
            <a:off x="6854826" y="2055813"/>
            <a:ext cx="1831975" cy="952500"/>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Hypertension</a:t>
            </a:r>
          </a:p>
          <a:p>
            <a:pPr algn="ctr" eaLnBrk="0" hangingPunct="0"/>
            <a:r>
              <a:rPr lang="en-US" sz="1300">
                <a:latin typeface="Calibri" pitchFamily="34" charset="0"/>
              </a:rPr>
              <a:t>Blood pressure, hypertensive treatment</a:t>
            </a:r>
          </a:p>
        </p:txBody>
      </p:sp>
      <p:sp>
        <p:nvSpPr>
          <p:cNvPr id="14358" name="Text Box 22"/>
          <p:cNvSpPr txBox="1">
            <a:spLocks noChangeArrowheads="1"/>
          </p:cNvSpPr>
          <p:nvPr/>
        </p:nvSpPr>
        <p:spPr bwMode="auto">
          <a:xfrm>
            <a:off x="3198813" y="2055813"/>
            <a:ext cx="2741612" cy="1066800"/>
          </a:xfrm>
          <a:prstGeom prst="rect">
            <a:avLst/>
          </a:prstGeom>
          <a:noFill/>
          <a:ln w="9525">
            <a:solidFill>
              <a:schemeClr val="tx1"/>
            </a:solidFill>
            <a:miter lim="800000"/>
            <a:headEnd/>
            <a:tailEnd/>
          </a:ln>
          <a:effectLst/>
        </p:spPr>
        <p:txBody>
          <a:bodyPr lIns="91430" tIns="0" rIns="91430" bIns="0"/>
          <a:lstStyle/>
          <a:p>
            <a:pPr algn="ctr" eaLnBrk="0" hangingPunct="0"/>
            <a:r>
              <a:rPr lang="en-US" sz="1400" u="sng">
                <a:solidFill>
                  <a:srgbClr val="CC0000"/>
                </a:solidFill>
                <a:latin typeface="Calibri" pitchFamily="34" charset="0"/>
              </a:rPr>
              <a:t>Endothelial Function</a:t>
            </a:r>
          </a:p>
          <a:p>
            <a:pPr algn="ctr" eaLnBrk="0" hangingPunct="0"/>
            <a:r>
              <a:rPr lang="en-US" sz="1300">
                <a:latin typeface="Calibri" pitchFamily="34" charset="0"/>
              </a:rPr>
              <a:t>ICAM-1, VCAM-1, E-selectin, flow-mediated brachial artery dilation, retinal vascular caliber</a:t>
            </a:r>
          </a:p>
        </p:txBody>
      </p:sp>
      <p:sp>
        <p:nvSpPr>
          <p:cNvPr id="14359" name="Text Box 23"/>
          <p:cNvSpPr txBox="1">
            <a:spLocks noChangeArrowheads="1"/>
          </p:cNvSpPr>
          <p:nvPr/>
        </p:nvSpPr>
        <p:spPr bwMode="auto">
          <a:xfrm>
            <a:off x="2211388" y="4075114"/>
            <a:ext cx="3427412" cy="1487487"/>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Atherosclerosis</a:t>
            </a:r>
          </a:p>
          <a:p>
            <a:pPr algn="ctr" eaLnBrk="0" hangingPunct="0"/>
            <a:r>
              <a:rPr lang="en-US" sz="1300">
                <a:latin typeface="Calibri" pitchFamily="34" charset="0"/>
              </a:rPr>
              <a:t>Coronary artery calcium (CAC), calcified coronary artery plaque, plaques with lipid core, extracoronary calcifications, intima-medial thickness (IMT), aortic and coronary wall thickness, ankle-brachial index, coronary artery remodeling, CABG, PCI</a:t>
            </a:r>
          </a:p>
        </p:txBody>
      </p:sp>
      <p:sp>
        <p:nvSpPr>
          <p:cNvPr id="14360" name="Line 24"/>
          <p:cNvSpPr>
            <a:spLocks noChangeShapeType="1"/>
          </p:cNvSpPr>
          <p:nvPr/>
        </p:nvSpPr>
        <p:spPr bwMode="auto">
          <a:xfrm>
            <a:off x="2819400" y="1843088"/>
            <a:ext cx="0" cy="2157412"/>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1" name="Line 25"/>
          <p:cNvSpPr>
            <a:spLocks noChangeShapeType="1"/>
          </p:cNvSpPr>
          <p:nvPr/>
        </p:nvSpPr>
        <p:spPr bwMode="auto">
          <a:xfrm>
            <a:off x="8839200" y="1843089"/>
            <a:ext cx="0" cy="2879725"/>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2" name="Text Box 26"/>
          <p:cNvSpPr txBox="1">
            <a:spLocks noChangeArrowheads="1"/>
          </p:cNvSpPr>
          <p:nvPr/>
        </p:nvSpPr>
        <p:spPr bwMode="auto">
          <a:xfrm>
            <a:off x="136525" y="6132513"/>
            <a:ext cx="2743200" cy="609600"/>
          </a:xfrm>
          <a:prstGeom prst="rect">
            <a:avLst/>
          </a:prstGeom>
          <a:solidFill>
            <a:schemeClr val="bg1"/>
          </a:solid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Ischemic Events</a:t>
            </a:r>
          </a:p>
          <a:p>
            <a:pPr algn="ctr" eaLnBrk="0" hangingPunct="0"/>
            <a:r>
              <a:rPr lang="en-US" sz="1300">
                <a:latin typeface="Calibri" pitchFamily="34" charset="0"/>
              </a:rPr>
              <a:t>MI, ischemic stroke, ECG (Q wave), gadolinium enhancement</a:t>
            </a:r>
          </a:p>
        </p:txBody>
      </p:sp>
      <p:sp>
        <p:nvSpPr>
          <p:cNvPr id="14363" name="Text Box 27"/>
          <p:cNvSpPr txBox="1">
            <a:spLocks noChangeArrowheads="1"/>
          </p:cNvSpPr>
          <p:nvPr/>
        </p:nvSpPr>
        <p:spPr bwMode="auto">
          <a:xfrm>
            <a:off x="6261100" y="6132513"/>
            <a:ext cx="2741613" cy="609600"/>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Cardiomyopathy</a:t>
            </a:r>
          </a:p>
          <a:p>
            <a:pPr algn="ctr" eaLnBrk="0" hangingPunct="0"/>
            <a:r>
              <a:rPr lang="en-US" sz="1300">
                <a:latin typeface="Calibri" pitchFamily="34" charset="0"/>
              </a:rPr>
              <a:t>Congestive heart failure</a:t>
            </a:r>
          </a:p>
        </p:txBody>
      </p:sp>
      <p:sp>
        <p:nvSpPr>
          <p:cNvPr id="14364" name="Text Box 28"/>
          <p:cNvSpPr txBox="1">
            <a:spLocks noChangeArrowheads="1"/>
          </p:cNvSpPr>
          <p:nvPr/>
        </p:nvSpPr>
        <p:spPr bwMode="auto">
          <a:xfrm>
            <a:off x="3203575" y="6132513"/>
            <a:ext cx="2741613" cy="609600"/>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Peripheral Vascular Disease</a:t>
            </a:r>
          </a:p>
          <a:p>
            <a:pPr algn="ctr" eaLnBrk="0" hangingPunct="0"/>
            <a:r>
              <a:rPr lang="en-US" sz="1300">
                <a:latin typeface="Calibri" pitchFamily="34" charset="0"/>
              </a:rPr>
              <a:t>Ankle-brachial index, peripheral revascularization</a:t>
            </a:r>
          </a:p>
        </p:txBody>
      </p:sp>
      <p:sp>
        <p:nvSpPr>
          <p:cNvPr id="14365" name="Text Box 29"/>
          <p:cNvSpPr txBox="1">
            <a:spLocks noChangeArrowheads="1"/>
          </p:cNvSpPr>
          <p:nvPr/>
        </p:nvSpPr>
        <p:spPr bwMode="auto">
          <a:xfrm>
            <a:off x="6078538" y="4724401"/>
            <a:ext cx="2925762" cy="1185863"/>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Altered Cardiac Structure and Function</a:t>
            </a:r>
          </a:p>
          <a:p>
            <a:pPr algn="ctr" eaLnBrk="0" hangingPunct="0"/>
            <a:r>
              <a:rPr lang="en-US" sz="1300">
                <a:latin typeface="Calibri" pitchFamily="34" charset="0"/>
              </a:rPr>
              <a:t>Ventricular mass and function, concentric remodeling, LV hypertrophy &amp; papillary muscle mass, stroke volume, ejection fraction, cardiac output, ECG (QT,R waves, axis)</a:t>
            </a:r>
          </a:p>
        </p:txBody>
      </p:sp>
      <p:sp>
        <p:nvSpPr>
          <p:cNvPr id="14366" name="Text Box 30"/>
          <p:cNvSpPr txBox="1">
            <a:spLocks noChangeArrowheads="1"/>
          </p:cNvSpPr>
          <p:nvPr/>
        </p:nvSpPr>
        <p:spPr bwMode="auto">
          <a:xfrm>
            <a:off x="6324600" y="3479800"/>
            <a:ext cx="2133600" cy="1016000"/>
          </a:xfrm>
          <a:prstGeom prst="rect">
            <a:avLst/>
          </a:prstGeom>
          <a:noFill/>
          <a:ln w="9525">
            <a:solidFill>
              <a:schemeClr val="tx1"/>
            </a:solidFill>
            <a:miter lim="800000"/>
            <a:headEnd/>
            <a:tailEnd/>
          </a:ln>
          <a:effectLst/>
        </p:spPr>
        <p:txBody>
          <a:bodyPr lIns="0" tIns="0" rIns="0" bIns="0">
            <a:spAutoFit/>
          </a:bodyPr>
          <a:lstStyle/>
          <a:p>
            <a:pPr algn="ctr" eaLnBrk="0" hangingPunct="0"/>
            <a:r>
              <a:rPr lang="en-US" sz="1400" u="sng">
                <a:solidFill>
                  <a:srgbClr val="CC0000"/>
                </a:solidFill>
                <a:latin typeface="Calibri" pitchFamily="34" charset="0"/>
              </a:rPr>
              <a:t>Vascular Compliance</a:t>
            </a:r>
          </a:p>
          <a:p>
            <a:pPr algn="ctr" eaLnBrk="0" hangingPunct="0"/>
            <a:r>
              <a:rPr lang="en-US" sz="1300">
                <a:latin typeface="Calibri" pitchFamily="34" charset="0"/>
              </a:rPr>
              <a:t>Carotid and aortic distensibility, brachial   imaging,  radial pulse wave analysis – small &amp; large vessel</a:t>
            </a:r>
          </a:p>
        </p:txBody>
      </p:sp>
      <p:sp>
        <p:nvSpPr>
          <p:cNvPr id="14367" name="Line 31"/>
          <p:cNvSpPr>
            <a:spLocks noChangeShapeType="1"/>
          </p:cNvSpPr>
          <p:nvPr/>
        </p:nvSpPr>
        <p:spPr bwMode="auto">
          <a:xfrm flipH="1">
            <a:off x="1676400" y="1843089"/>
            <a:ext cx="612775" cy="1736725"/>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8" name="Line 32"/>
          <p:cNvSpPr>
            <a:spLocks noChangeShapeType="1"/>
          </p:cNvSpPr>
          <p:nvPr/>
        </p:nvSpPr>
        <p:spPr bwMode="auto">
          <a:xfrm>
            <a:off x="4570413" y="5575301"/>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9" name="Line 33"/>
          <p:cNvSpPr>
            <a:spLocks noChangeShapeType="1"/>
          </p:cNvSpPr>
          <p:nvPr/>
        </p:nvSpPr>
        <p:spPr bwMode="auto">
          <a:xfrm flipH="1">
            <a:off x="5105401" y="2730500"/>
            <a:ext cx="1676400" cy="12700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0" name="Text Box 34"/>
          <p:cNvSpPr txBox="1">
            <a:spLocks noChangeArrowheads="1"/>
          </p:cNvSpPr>
          <p:nvPr/>
        </p:nvSpPr>
        <p:spPr bwMode="auto">
          <a:xfrm>
            <a:off x="152400" y="3619500"/>
            <a:ext cx="1690688" cy="1943100"/>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Thrombosis</a:t>
            </a:r>
          </a:p>
          <a:p>
            <a:pPr algn="ctr" eaLnBrk="0" hangingPunct="0"/>
            <a:r>
              <a:rPr lang="en-US" sz="1300">
                <a:latin typeface="Calibri" pitchFamily="34" charset="0"/>
              </a:rPr>
              <a:t>Fibrinogen, Factor VIII, PAI-1, Plasmin-antiplasmin, D-Dimer, Von Willebrand factor, soluble tissue factor, tissue factor pathway inhibitor, thrombotic stroke</a:t>
            </a:r>
          </a:p>
        </p:txBody>
      </p:sp>
      <p:grpSp>
        <p:nvGrpSpPr>
          <p:cNvPr id="14371" name="Group 35"/>
          <p:cNvGrpSpPr>
            <a:grpSpLocks/>
          </p:cNvGrpSpPr>
          <p:nvPr/>
        </p:nvGrpSpPr>
        <p:grpSpPr bwMode="auto">
          <a:xfrm rot="2016817" flipV="1">
            <a:off x="4954588" y="3567113"/>
            <a:ext cx="1484312" cy="85725"/>
            <a:chOff x="2400" y="3120"/>
            <a:chExt cx="624" cy="0"/>
          </a:xfrm>
        </p:grpSpPr>
        <p:sp>
          <p:nvSpPr>
            <p:cNvPr id="14383" name="Line 36"/>
            <p:cNvSpPr>
              <a:spLocks noChangeShapeType="1"/>
            </p:cNvSpPr>
            <p:nvPr/>
          </p:nvSpPr>
          <p:spPr bwMode="auto">
            <a:xfrm>
              <a:off x="2832" y="3120"/>
              <a:ext cx="192" cy="0"/>
            </a:xfrm>
            <a:prstGeom prst="line">
              <a:avLst/>
            </a:prstGeom>
            <a:noFill/>
            <a:ln w="50800">
              <a:solidFill>
                <a:schemeClr val="tx1"/>
              </a:solidFill>
              <a:round/>
              <a:headEnd/>
              <a:tailEnd type="triangle" w="med" len="med"/>
            </a:ln>
            <a:effectLst/>
          </p:spPr>
          <p:txBody>
            <a:bodyPr/>
            <a:lstStyle/>
            <a:p>
              <a:endParaRPr lang="en-US"/>
            </a:p>
          </p:txBody>
        </p:sp>
        <p:sp>
          <p:nvSpPr>
            <p:cNvPr id="14384" name="Line 37"/>
            <p:cNvSpPr>
              <a:spLocks noChangeShapeType="1"/>
            </p:cNvSpPr>
            <p:nvPr/>
          </p:nvSpPr>
          <p:spPr bwMode="auto">
            <a:xfrm flipH="1">
              <a:off x="2400" y="3120"/>
              <a:ext cx="528" cy="0"/>
            </a:xfrm>
            <a:prstGeom prst="line">
              <a:avLst/>
            </a:prstGeom>
            <a:noFill/>
            <a:ln w="50800">
              <a:solidFill>
                <a:schemeClr val="tx1"/>
              </a:solidFill>
              <a:round/>
              <a:headEnd/>
              <a:tailEnd type="triangle" w="med" len="med"/>
            </a:ln>
            <a:effectLst/>
          </p:spPr>
          <p:txBody>
            <a:bodyPr/>
            <a:lstStyle/>
            <a:p>
              <a:endParaRPr lang="en-US"/>
            </a:p>
          </p:txBody>
        </p:sp>
      </p:grpSp>
      <p:sp>
        <p:nvSpPr>
          <p:cNvPr id="14372" name="Line 38"/>
          <p:cNvSpPr>
            <a:spLocks noChangeShapeType="1"/>
          </p:cNvSpPr>
          <p:nvPr/>
        </p:nvSpPr>
        <p:spPr bwMode="auto">
          <a:xfrm>
            <a:off x="2593975" y="5575301"/>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3" name="Line 39"/>
          <p:cNvSpPr>
            <a:spLocks noChangeShapeType="1"/>
          </p:cNvSpPr>
          <p:nvPr/>
        </p:nvSpPr>
        <p:spPr bwMode="auto">
          <a:xfrm>
            <a:off x="381000" y="1843088"/>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4" name="Text Box 40"/>
          <p:cNvSpPr txBox="1">
            <a:spLocks noChangeArrowheads="1"/>
          </p:cNvSpPr>
          <p:nvPr/>
        </p:nvSpPr>
        <p:spPr bwMode="auto">
          <a:xfrm>
            <a:off x="2741613" y="114301"/>
            <a:ext cx="3656012" cy="455613"/>
          </a:xfrm>
          <a:prstGeom prst="rect">
            <a:avLst/>
          </a:prstGeom>
          <a:noFill/>
          <a:ln w="9525">
            <a:solidFill>
              <a:schemeClr val="tx1"/>
            </a:solidFill>
            <a:miter lim="800000"/>
            <a:headEnd/>
            <a:tailEnd/>
          </a:ln>
          <a:effectLst/>
        </p:spPr>
        <p:txBody>
          <a:bodyPr lIns="0" tIns="45715" rIns="45715" bIns="45715"/>
          <a:lstStyle/>
          <a:p>
            <a:pPr algn="ctr" eaLnBrk="0" hangingPunct="0"/>
            <a:r>
              <a:rPr lang="en-US" sz="1300">
                <a:solidFill>
                  <a:srgbClr val="990000"/>
                </a:solidFill>
                <a:latin typeface="Calibri" pitchFamily="34" charset="0"/>
              </a:rPr>
              <a:t>   </a:t>
            </a:r>
            <a:r>
              <a:rPr lang="en-US" sz="1400" u="sng">
                <a:solidFill>
                  <a:srgbClr val="CC0000"/>
                </a:solidFill>
                <a:latin typeface="Calibri" pitchFamily="34" charset="0"/>
              </a:rPr>
              <a:t>Air Pollution Exposures</a:t>
            </a:r>
          </a:p>
          <a:p>
            <a:pPr algn="ctr" eaLnBrk="0" hangingPunct="0"/>
            <a:r>
              <a:rPr lang="en-US" sz="1300">
                <a:latin typeface="Calibri" pitchFamily="34" charset="0"/>
              </a:rPr>
              <a:t>(Particulate Matter and Traffic-Related Agents)</a:t>
            </a:r>
          </a:p>
        </p:txBody>
      </p:sp>
      <p:sp>
        <p:nvSpPr>
          <p:cNvPr id="14375" name="Line 41"/>
          <p:cNvSpPr>
            <a:spLocks noChangeShapeType="1"/>
          </p:cNvSpPr>
          <p:nvPr/>
        </p:nvSpPr>
        <p:spPr bwMode="auto">
          <a:xfrm flipH="1">
            <a:off x="3198814" y="608014"/>
            <a:ext cx="611187" cy="571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6" name="Line 42"/>
          <p:cNvSpPr>
            <a:spLocks noChangeShapeType="1"/>
          </p:cNvSpPr>
          <p:nvPr/>
        </p:nvSpPr>
        <p:spPr bwMode="auto">
          <a:xfrm>
            <a:off x="5181601" y="608014"/>
            <a:ext cx="612775" cy="571500"/>
          </a:xfrm>
          <a:prstGeom prst="line">
            <a:avLst/>
          </a:prstGeom>
          <a:noFill/>
          <a:ln w="50800">
            <a:solidFill>
              <a:srgbClr val="000000"/>
            </a:solidFill>
            <a:round/>
            <a:headEnd/>
            <a:tailEnd type="triangle" w="med" len="med"/>
          </a:ln>
          <a:effectLst/>
        </p:spPr>
        <p:txBody>
          <a:bodyPr lIns="91430" tIns="45715" rIns="91430" bIns="45715"/>
          <a:lstStyle/>
          <a:p>
            <a:endParaRPr lang="en-US"/>
          </a:p>
        </p:txBody>
      </p:sp>
      <p:sp>
        <p:nvSpPr>
          <p:cNvPr id="14377" name="Line 43"/>
          <p:cNvSpPr>
            <a:spLocks noChangeShapeType="1"/>
          </p:cNvSpPr>
          <p:nvPr/>
        </p:nvSpPr>
        <p:spPr bwMode="auto">
          <a:xfrm>
            <a:off x="3429000" y="18415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8" name="Line 44"/>
          <p:cNvSpPr>
            <a:spLocks noChangeShapeType="1"/>
          </p:cNvSpPr>
          <p:nvPr/>
        </p:nvSpPr>
        <p:spPr bwMode="auto">
          <a:xfrm>
            <a:off x="5711825" y="18415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9" name="Line 45"/>
          <p:cNvSpPr>
            <a:spLocks noChangeShapeType="1"/>
          </p:cNvSpPr>
          <p:nvPr/>
        </p:nvSpPr>
        <p:spPr bwMode="auto">
          <a:xfrm>
            <a:off x="8610600" y="18415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80" name="Line 46"/>
          <p:cNvSpPr>
            <a:spLocks noChangeShapeType="1"/>
          </p:cNvSpPr>
          <p:nvPr/>
        </p:nvSpPr>
        <p:spPr bwMode="auto">
          <a:xfrm>
            <a:off x="7239000" y="59182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81" name="Line 47"/>
          <p:cNvSpPr>
            <a:spLocks noChangeShapeType="1"/>
          </p:cNvSpPr>
          <p:nvPr/>
        </p:nvSpPr>
        <p:spPr bwMode="auto">
          <a:xfrm>
            <a:off x="7239000" y="4533900"/>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82" name="Line 48"/>
          <p:cNvSpPr>
            <a:spLocks noChangeShapeType="1"/>
          </p:cNvSpPr>
          <p:nvPr/>
        </p:nvSpPr>
        <p:spPr bwMode="auto">
          <a:xfrm>
            <a:off x="7239000" y="3084514"/>
            <a:ext cx="0" cy="344487"/>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Tree>
    <p:extLst>
      <p:ext uri="{BB962C8B-B14F-4D97-AF65-F5344CB8AC3E}">
        <p14:creationId xmlns:p14="http://schemas.microsoft.com/office/powerpoint/2010/main" val="2860189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Line 2"/>
          <p:cNvSpPr>
            <a:spLocks noChangeShapeType="1"/>
          </p:cNvSpPr>
          <p:nvPr/>
        </p:nvSpPr>
        <p:spPr bwMode="auto">
          <a:xfrm flipV="1">
            <a:off x="4978401" y="1544638"/>
            <a:ext cx="587375" cy="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15" name="Line 3"/>
          <p:cNvSpPr>
            <a:spLocks noChangeShapeType="1"/>
          </p:cNvSpPr>
          <p:nvPr/>
        </p:nvSpPr>
        <p:spPr bwMode="auto">
          <a:xfrm flipH="1" flipV="1">
            <a:off x="3657600" y="1544638"/>
            <a:ext cx="1828800" cy="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16" name="Line 4"/>
          <p:cNvSpPr>
            <a:spLocks noChangeShapeType="1"/>
          </p:cNvSpPr>
          <p:nvPr/>
        </p:nvSpPr>
        <p:spPr bwMode="auto">
          <a:xfrm>
            <a:off x="6608763" y="2589213"/>
            <a:ext cx="234950" cy="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17" name="Line 5"/>
          <p:cNvSpPr>
            <a:spLocks noChangeShapeType="1"/>
          </p:cNvSpPr>
          <p:nvPr/>
        </p:nvSpPr>
        <p:spPr bwMode="auto">
          <a:xfrm flipH="1">
            <a:off x="5986464" y="2589213"/>
            <a:ext cx="731837" cy="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18" name="Line 6"/>
          <p:cNvSpPr>
            <a:spLocks noChangeShapeType="1"/>
          </p:cNvSpPr>
          <p:nvPr/>
        </p:nvSpPr>
        <p:spPr bwMode="auto">
          <a:xfrm>
            <a:off x="381000" y="3048000"/>
            <a:ext cx="0" cy="5334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19" name="Line 7"/>
          <p:cNvSpPr>
            <a:spLocks noChangeShapeType="1"/>
          </p:cNvSpPr>
          <p:nvPr/>
        </p:nvSpPr>
        <p:spPr bwMode="auto">
          <a:xfrm>
            <a:off x="1600200" y="3048000"/>
            <a:ext cx="1066800" cy="9525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20" name="Line 8"/>
          <p:cNvSpPr>
            <a:spLocks noChangeShapeType="1"/>
          </p:cNvSpPr>
          <p:nvPr/>
        </p:nvSpPr>
        <p:spPr bwMode="auto">
          <a:xfrm>
            <a:off x="381000" y="5575301"/>
            <a:ext cx="0" cy="5334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21" name="Line 9"/>
          <p:cNvSpPr>
            <a:spLocks noChangeShapeType="1"/>
          </p:cNvSpPr>
          <p:nvPr/>
        </p:nvSpPr>
        <p:spPr bwMode="auto">
          <a:xfrm>
            <a:off x="4194175" y="4173538"/>
            <a:ext cx="0" cy="0"/>
          </a:xfrm>
          <a:prstGeom prst="line">
            <a:avLst/>
          </a:prstGeom>
          <a:noFill/>
          <a:ln w="9525">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22" name="Line 10"/>
          <p:cNvSpPr>
            <a:spLocks noChangeShapeType="1"/>
          </p:cNvSpPr>
          <p:nvPr/>
        </p:nvSpPr>
        <p:spPr bwMode="auto">
          <a:xfrm flipH="1">
            <a:off x="4570414" y="3160713"/>
            <a:ext cx="3175" cy="836612"/>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23" name="Line 11"/>
          <p:cNvSpPr>
            <a:spLocks noChangeShapeType="1"/>
          </p:cNvSpPr>
          <p:nvPr/>
        </p:nvSpPr>
        <p:spPr bwMode="auto">
          <a:xfrm>
            <a:off x="5878514" y="5080000"/>
            <a:ext cx="141287" cy="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24" name="Line 12"/>
          <p:cNvSpPr>
            <a:spLocks noChangeShapeType="1"/>
          </p:cNvSpPr>
          <p:nvPr/>
        </p:nvSpPr>
        <p:spPr bwMode="auto">
          <a:xfrm flipH="1">
            <a:off x="5657850" y="5080000"/>
            <a:ext cx="255588" cy="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25" name="Line 13"/>
          <p:cNvSpPr>
            <a:spLocks noChangeShapeType="1"/>
          </p:cNvSpPr>
          <p:nvPr/>
        </p:nvSpPr>
        <p:spPr bwMode="auto">
          <a:xfrm>
            <a:off x="8610600" y="3024189"/>
            <a:ext cx="0" cy="1698625"/>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26" name="Line 14"/>
          <p:cNvSpPr>
            <a:spLocks noChangeShapeType="1"/>
          </p:cNvSpPr>
          <p:nvPr/>
        </p:nvSpPr>
        <p:spPr bwMode="auto">
          <a:xfrm>
            <a:off x="6113464" y="4381500"/>
            <a:ext cx="211137" cy="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27" name="Line 15"/>
          <p:cNvSpPr>
            <a:spLocks noChangeShapeType="1"/>
          </p:cNvSpPr>
          <p:nvPr/>
        </p:nvSpPr>
        <p:spPr bwMode="auto">
          <a:xfrm flipH="1">
            <a:off x="5657851" y="4381500"/>
            <a:ext cx="539750" cy="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28" name="Line 16"/>
          <p:cNvSpPr>
            <a:spLocks noChangeShapeType="1"/>
          </p:cNvSpPr>
          <p:nvPr/>
        </p:nvSpPr>
        <p:spPr bwMode="auto">
          <a:xfrm rot="-5400000">
            <a:off x="7180263" y="3084513"/>
            <a:ext cx="117475" cy="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29" name="Line 17"/>
          <p:cNvSpPr>
            <a:spLocks noChangeShapeType="1"/>
          </p:cNvSpPr>
          <p:nvPr/>
        </p:nvSpPr>
        <p:spPr bwMode="auto">
          <a:xfrm>
            <a:off x="1905000" y="2589213"/>
            <a:ext cx="1233488" cy="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30" name="Text Box 18"/>
          <p:cNvSpPr txBox="1">
            <a:spLocks noChangeArrowheads="1"/>
          </p:cNvSpPr>
          <p:nvPr/>
        </p:nvSpPr>
        <p:spPr bwMode="auto">
          <a:xfrm>
            <a:off x="136525" y="1254126"/>
            <a:ext cx="3429000" cy="571500"/>
          </a:xfrm>
          <a:prstGeom prst="rect">
            <a:avLst/>
          </a:prstGeom>
          <a:noFill/>
          <a:ln w="9525">
            <a:solidFill>
              <a:schemeClr val="tx1"/>
            </a:solidFill>
            <a:miter lim="800000"/>
            <a:headEnd/>
            <a:tailEnd/>
          </a:ln>
          <a:effectLst/>
        </p:spPr>
        <p:txBody>
          <a:bodyPr lIns="0" tIns="0" rIns="0" bIns="0"/>
          <a:lstStyle/>
          <a:p>
            <a:pPr algn="ctr" eaLnBrk="0" fontAlgn="base" hangingPunct="0">
              <a:spcBef>
                <a:spcPct val="0"/>
              </a:spcBef>
              <a:spcAft>
                <a:spcPct val="0"/>
              </a:spcAft>
            </a:pPr>
            <a:r>
              <a:rPr lang="en-US" sz="1400" u="sng">
                <a:solidFill>
                  <a:srgbClr val="CC0000"/>
                </a:solidFill>
                <a:latin typeface="Calibri" pitchFamily="34" charset="0"/>
              </a:rPr>
              <a:t>Systemic Oxidative Stress and Inflammation</a:t>
            </a:r>
          </a:p>
          <a:p>
            <a:pPr marL="114288" lvl="1" algn="ctr" eaLnBrk="0" fontAlgn="base" hangingPunct="0">
              <a:spcBef>
                <a:spcPct val="0"/>
              </a:spcBef>
              <a:spcAft>
                <a:spcPct val="0"/>
              </a:spcAft>
            </a:pPr>
            <a:r>
              <a:rPr lang="en-US" sz="1300" b="1">
                <a:solidFill>
                  <a:srgbClr val="333399"/>
                </a:solidFill>
                <a:latin typeface="Calibri" pitchFamily="34" charset="0"/>
              </a:rPr>
              <a:t>CRP, IL-6, fibrinogen</a:t>
            </a:r>
          </a:p>
          <a:p>
            <a:pPr marL="114288" lvl="1" eaLnBrk="0" fontAlgn="base" hangingPunct="0">
              <a:spcBef>
                <a:spcPct val="0"/>
              </a:spcBef>
              <a:spcAft>
                <a:spcPct val="0"/>
              </a:spcAft>
            </a:pPr>
            <a:endParaRPr lang="en-US" sz="1300" b="1">
              <a:solidFill>
                <a:srgbClr val="333399"/>
              </a:solidFill>
              <a:latin typeface="Calibri" pitchFamily="34" charset="0"/>
            </a:endParaRPr>
          </a:p>
        </p:txBody>
      </p:sp>
      <p:sp>
        <p:nvSpPr>
          <p:cNvPr id="13331" name="Text Box 19"/>
          <p:cNvSpPr txBox="1">
            <a:spLocks noChangeArrowheads="1"/>
          </p:cNvSpPr>
          <p:nvPr/>
        </p:nvSpPr>
        <p:spPr bwMode="auto">
          <a:xfrm>
            <a:off x="5621338" y="1257300"/>
            <a:ext cx="3427412" cy="571500"/>
          </a:xfrm>
          <a:prstGeom prst="rect">
            <a:avLst/>
          </a:prstGeom>
          <a:noFill/>
          <a:ln w="9525">
            <a:solidFill>
              <a:schemeClr val="tx1"/>
            </a:solidFill>
            <a:miter lim="800000"/>
            <a:headEnd/>
            <a:tailEnd/>
          </a:ln>
          <a:effectLst/>
        </p:spPr>
        <p:txBody>
          <a:bodyPr lIns="0" tIns="0" rIns="0" bIns="0"/>
          <a:lstStyle/>
          <a:p>
            <a:pPr algn="ctr" eaLnBrk="0" fontAlgn="base" hangingPunct="0">
              <a:spcBef>
                <a:spcPct val="0"/>
              </a:spcBef>
              <a:spcAft>
                <a:spcPct val="0"/>
              </a:spcAft>
            </a:pPr>
            <a:r>
              <a:rPr lang="en-US" sz="1400" u="sng">
                <a:solidFill>
                  <a:srgbClr val="CC0000"/>
                </a:solidFill>
                <a:latin typeface="Calibri" pitchFamily="34" charset="0"/>
              </a:rPr>
              <a:t>ANS Imbalance</a:t>
            </a:r>
          </a:p>
          <a:p>
            <a:pPr algn="ctr" fontAlgn="base">
              <a:spcBef>
                <a:spcPct val="0"/>
              </a:spcBef>
              <a:spcAft>
                <a:spcPct val="0"/>
              </a:spcAft>
            </a:pPr>
            <a:r>
              <a:rPr lang="en-US" sz="1300" b="1">
                <a:solidFill>
                  <a:srgbClr val="333399"/>
                </a:solidFill>
                <a:latin typeface="Calibri" pitchFamily="34" charset="0"/>
              </a:rPr>
              <a:t>Heart rate variability, retinal vascular caliber</a:t>
            </a:r>
          </a:p>
        </p:txBody>
      </p:sp>
      <p:sp>
        <p:nvSpPr>
          <p:cNvPr id="13332" name="Text Box 20"/>
          <p:cNvSpPr txBox="1">
            <a:spLocks noChangeArrowheads="1"/>
          </p:cNvSpPr>
          <p:nvPr/>
        </p:nvSpPr>
        <p:spPr bwMode="auto">
          <a:xfrm>
            <a:off x="136525" y="2055813"/>
            <a:ext cx="1690688" cy="992187"/>
          </a:xfrm>
          <a:prstGeom prst="rect">
            <a:avLst/>
          </a:prstGeom>
          <a:noFill/>
          <a:ln w="9525">
            <a:solidFill>
              <a:schemeClr val="tx1"/>
            </a:solidFill>
            <a:miter lim="800000"/>
            <a:headEnd/>
            <a:tailEnd/>
          </a:ln>
          <a:effectLst/>
        </p:spPr>
        <p:txBody>
          <a:bodyPr lIns="0" tIns="0" rIns="0" bIns="0"/>
          <a:lstStyle/>
          <a:p>
            <a:pPr algn="ctr" eaLnBrk="0" fontAlgn="base" hangingPunct="0">
              <a:spcBef>
                <a:spcPct val="0"/>
              </a:spcBef>
              <a:spcAft>
                <a:spcPct val="0"/>
              </a:spcAft>
            </a:pPr>
            <a:r>
              <a:rPr lang="en-US" sz="1400" u="sng" dirty="0">
                <a:solidFill>
                  <a:srgbClr val="CC0000"/>
                </a:solidFill>
                <a:latin typeface="Calibri" pitchFamily="34" charset="0"/>
              </a:rPr>
              <a:t>Metabolism</a:t>
            </a:r>
          </a:p>
          <a:p>
            <a:pPr algn="ctr" eaLnBrk="0" fontAlgn="base" hangingPunct="0">
              <a:spcBef>
                <a:spcPct val="0"/>
              </a:spcBef>
              <a:spcAft>
                <a:spcPct val="0"/>
              </a:spcAft>
            </a:pPr>
            <a:r>
              <a:rPr lang="en-US" sz="1300" dirty="0">
                <a:solidFill>
                  <a:srgbClr val="000000"/>
                </a:solidFill>
                <a:latin typeface="Calibri" pitchFamily="34" charset="0"/>
              </a:rPr>
              <a:t>Pericardial fat, </a:t>
            </a:r>
            <a:r>
              <a:rPr lang="en-US" sz="1300" b="1" dirty="0">
                <a:solidFill>
                  <a:srgbClr val="333399"/>
                </a:solidFill>
                <a:latin typeface="Calibri" pitchFamily="34" charset="0"/>
              </a:rPr>
              <a:t>diabetes,</a:t>
            </a:r>
            <a:r>
              <a:rPr lang="en-US" sz="1300" dirty="0">
                <a:solidFill>
                  <a:srgbClr val="000000"/>
                </a:solidFill>
                <a:latin typeface="Calibri" pitchFamily="34" charset="0"/>
              </a:rPr>
              <a:t> hepatic fat, lipid profile, </a:t>
            </a:r>
          </a:p>
          <a:p>
            <a:pPr algn="ctr" eaLnBrk="0" fontAlgn="base" hangingPunct="0">
              <a:spcBef>
                <a:spcPct val="0"/>
              </a:spcBef>
              <a:spcAft>
                <a:spcPct val="0"/>
              </a:spcAft>
            </a:pPr>
            <a:r>
              <a:rPr lang="en-US" sz="1300" dirty="0">
                <a:solidFill>
                  <a:srgbClr val="000000"/>
                </a:solidFill>
                <a:latin typeface="Calibri" pitchFamily="34" charset="0"/>
              </a:rPr>
              <a:t> metabolic syndrome</a:t>
            </a:r>
          </a:p>
          <a:p>
            <a:pPr algn="ctr" eaLnBrk="0" fontAlgn="base" hangingPunct="0">
              <a:spcBef>
                <a:spcPct val="0"/>
              </a:spcBef>
              <a:spcAft>
                <a:spcPct val="0"/>
              </a:spcAft>
            </a:pPr>
            <a:r>
              <a:rPr lang="en-US" sz="1300" dirty="0">
                <a:solidFill>
                  <a:srgbClr val="000000"/>
                </a:solidFill>
                <a:latin typeface="Calibri" pitchFamily="34" charset="0"/>
              </a:rPr>
              <a:t>HOMA-IR </a:t>
            </a:r>
          </a:p>
        </p:txBody>
      </p:sp>
      <p:sp>
        <p:nvSpPr>
          <p:cNvPr id="13333" name="Text Box 21"/>
          <p:cNvSpPr txBox="1">
            <a:spLocks noChangeArrowheads="1"/>
          </p:cNvSpPr>
          <p:nvPr/>
        </p:nvSpPr>
        <p:spPr bwMode="auto">
          <a:xfrm>
            <a:off x="6854826" y="2055813"/>
            <a:ext cx="1831975" cy="952500"/>
          </a:xfrm>
          <a:prstGeom prst="rect">
            <a:avLst/>
          </a:prstGeom>
          <a:noFill/>
          <a:ln w="9525">
            <a:solidFill>
              <a:schemeClr val="tx1"/>
            </a:solidFill>
            <a:miter lim="800000"/>
            <a:headEnd/>
            <a:tailEnd/>
          </a:ln>
          <a:effectLst/>
        </p:spPr>
        <p:txBody>
          <a:bodyPr lIns="0" tIns="0" rIns="0" bIns="0"/>
          <a:lstStyle/>
          <a:p>
            <a:pPr algn="ctr" eaLnBrk="0" fontAlgn="base" hangingPunct="0">
              <a:spcBef>
                <a:spcPct val="0"/>
              </a:spcBef>
              <a:spcAft>
                <a:spcPct val="0"/>
              </a:spcAft>
            </a:pPr>
            <a:r>
              <a:rPr lang="en-US" sz="1400" u="sng">
                <a:solidFill>
                  <a:srgbClr val="CC0000"/>
                </a:solidFill>
                <a:latin typeface="Calibri" pitchFamily="34" charset="0"/>
              </a:rPr>
              <a:t>Hypertension</a:t>
            </a:r>
          </a:p>
          <a:p>
            <a:pPr algn="ctr" eaLnBrk="0" fontAlgn="base" hangingPunct="0">
              <a:spcBef>
                <a:spcPct val="0"/>
              </a:spcBef>
              <a:spcAft>
                <a:spcPct val="0"/>
              </a:spcAft>
            </a:pPr>
            <a:r>
              <a:rPr lang="en-US" sz="1300" b="1">
                <a:solidFill>
                  <a:srgbClr val="333399"/>
                </a:solidFill>
                <a:latin typeface="Calibri" pitchFamily="34" charset="0"/>
              </a:rPr>
              <a:t>Blood pressure</a:t>
            </a:r>
            <a:r>
              <a:rPr lang="en-US" sz="1300">
                <a:solidFill>
                  <a:srgbClr val="333399"/>
                </a:solidFill>
                <a:latin typeface="Calibri" pitchFamily="34" charset="0"/>
              </a:rPr>
              <a:t>,</a:t>
            </a:r>
            <a:r>
              <a:rPr lang="en-US" sz="1300">
                <a:solidFill>
                  <a:srgbClr val="000000"/>
                </a:solidFill>
                <a:latin typeface="Calibri" pitchFamily="34" charset="0"/>
              </a:rPr>
              <a:t> hypertensive treatment</a:t>
            </a:r>
          </a:p>
        </p:txBody>
      </p:sp>
      <p:sp>
        <p:nvSpPr>
          <p:cNvPr id="13334" name="Text Box 22"/>
          <p:cNvSpPr txBox="1">
            <a:spLocks noChangeArrowheads="1"/>
          </p:cNvSpPr>
          <p:nvPr/>
        </p:nvSpPr>
        <p:spPr bwMode="auto">
          <a:xfrm>
            <a:off x="3198813" y="2055813"/>
            <a:ext cx="2741612" cy="1066800"/>
          </a:xfrm>
          <a:prstGeom prst="rect">
            <a:avLst/>
          </a:prstGeom>
          <a:noFill/>
          <a:ln w="9525">
            <a:solidFill>
              <a:schemeClr val="tx1"/>
            </a:solidFill>
            <a:miter lim="800000"/>
            <a:headEnd/>
            <a:tailEnd/>
          </a:ln>
          <a:effectLst/>
        </p:spPr>
        <p:txBody>
          <a:bodyPr lIns="91430" tIns="0" rIns="91430" bIns="0"/>
          <a:lstStyle/>
          <a:p>
            <a:pPr algn="ctr" eaLnBrk="0" fontAlgn="base" hangingPunct="0">
              <a:spcBef>
                <a:spcPct val="0"/>
              </a:spcBef>
              <a:spcAft>
                <a:spcPct val="0"/>
              </a:spcAft>
            </a:pPr>
            <a:r>
              <a:rPr lang="en-US" sz="1400" u="sng">
                <a:solidFill>
                  <a:srgbClr val="CC0000"/>
                </a:solidFill>
                <a:latin typeface="Calibri" pitchFamily="34" charset="0"/>
              </a:rPr>
              <a:t>Endothelial Function</a:t>
            </a:r>
          </a:p>
          <a:p>
            <a:pPr algn="ctr" eaLnBrk="0" fontAlgn="base" hangingPunct="0">
              <a:spcBef>
                <a:spcPct val="0"/>
              </a:spcBef>
              <a:spcAft>
                <a:spcPct val="0"/>
              </a:spcAft>
            </a:pPr>
            <a:r>
              <a:rPr lang="en-US" sz="1300" b="1">
                <a:solidFill>
                  <a:srgbClr val="333399"/>
                </a:solidFill>
                <a:latin typeface="Calibri" pitchFamily="34" charset="0"/>
              </a:rPr>
              <a:t>ICAM-1,</a:t>
            </a:r>
            <a:r>
              <a:rPr lang="en-US" sz="1300">
                <a:solidFill>
                  <a:srgbClr val="000000"/>
                </a:solidFill>
                <a:latin typeface="Calibri" pitchFamily="34" charset="0"/>
              </a:rPr>
              <a:t> VCAM-1, </a:t>
            </a:r>
            <a:r>
              <a:rPr lang="en-US" sz="1300" b="1">
                <a:solidFill>
                  <a:srgbClr val="333399"/>
                </a:solidFill>
                <a:latin typeface="Calibri" pitchFamily="34" charset="0"/>
              </a:rPr>
              <a:t>E-selectin, flow-mediated brachial artery dilation, retinal vascular caliber</a:t>
            </a:r>
          </a:p>
        </p:txBody>
      </p:sp>
      <p:sp>
        <p:nvSpPr>
          <p:cNvPr id="13335" name="Text Box 23"/>
          <p:cNvSpPr txBox="1">
            <a:spLocks noChangeArrowheads="1"/>
          </p:cNvSpPr>
          <p:nvPr/>
        </p:nvSpPr>
        <p:spPr bwMode="auto">
          <a:xfrm>
            <a:off x="2211388" y="4075114"/>
            <a:ext cx="3427412" cy="1487487"/>
          </a:xfrm>
          <a:prstGeom prst="rect">
            <a:avLst/>
          </a:prstGeom>
          <a:noFill/>
          <a:ln w="9525">
            <a:solidFill>
              <a:schemeClr val="tx1"/>
            </a:solidFill>
            <a:miter lim="800000"/>
            <a:headEnd/>
            <a:tailEnd/>
          </a:ln>
          <a:effectLst/>
        </p:spPr>
        <p:txBody>
          <a:bodyPr lIns="0" tIns="0" rIns="0" bIns="0"/>
          <a:lstStyle/>
          <a:p>
            <a:pPr algn="ctr" eaLnBrk="0" fontAlgn="base" hangingPunct="0">
              <a:spcBef>
                <a:spcPct val="0"/>
              </a:spcBef>
              <a:spcAft>
                <a:spcPct val="0"/>
              </a:spcAft>
            </a:pPr>
            <a:r>
              <a:rPr lang="en-US" sz="1400" u="sng">
                <a:solidFill>
                  <a:srgbClr val="CC0000"/>
                </a:solidFill>
                <a:latin typeface="Calibri" pitchFamily="34" charset="0"/>
              </a:rPr>
              <a:t>Atherosclerosis</a:t>
            </a:r>
          </a:p>
          <a:p>
            <a:pPr algn="ctr" eaLnBrk="0" fontAlgn="base" hangingPunct="0">
              <a:spcBef>
                <a:spcPct val="0"/>
              </a:spcBef>
              <a:spcAft>
                <a:spcPct val="0"/>
              </a:spcAft>
            </a:pPr>
            <a:r>
              <a:rPr lang="en-US" sz="1300" b="1">
                <a:solidFill>
                  <a:srgbClr val="333399"/>
                </a:solidFill>
                <a:latin typeface="Calibri" pitchFamily="34" charset="0"/>
              </a:rPr>
              <a:t>Coronary artery calcium (CAC),</a:t>
            </a:r>
            <a:r>
              <a:rPr lang="en-US" sz="1300">
                <a:solidFill>
                  <a:srgbClr val="000000"/>
                </a:solidFill>
                <a:latin typeface="Calibri" pitchFamily="34" charset="0"/>
              </a:rPr>
              <a:t> calcified coronary artery plaque, plaques with lipid core, extracoronary calcifications, </a:t>
            </a:r>
            <a:r>
              <a:rPr lang="en-US" sz="1300" b="1">
                <a:solidFill>
                  <a:srgbClr val="333399"/>
                </a:solidFill>
                <a:latin typeface="Calibri" pitchFamily="34" charset="0"/>
              </a:rPr>
              <a:t>intima-medial thickness (IMT),</a:t>
            </a:r>
            <a:r>
              <a:rPr lang="en-US" sz="1300">
                <a:solidFill>
                  <a:srgbClr val="000000"/>
                </a:solidFill>
                <a:latin typeface="Calibri" pitchFamily="34" charset="0"/>
              </a:rPr>
              <a:t> aortic and coronary wall thickness, </a:t>
            </a:r>
            <a:r>
              <a:rPr lang="en-US" sz="1300" b="1">
                <a:solidFill>
                  <a:srgbClr val="333399"/>
                </a:solidFill>
                <a:latin typeface="Calibri" pitchFamily="34" charset="0"/>
              </a:rPr>
              <a:t>ankle-brachial index,</a:t>
            </a:r>
            <a:r>
              <a:rPr lang="en-US" sz="1300">
                <a:solidFill>
                  <a:srgbClr val="000000"/>
                </a:solidFill>
                <a:latin typeface="Calibri" pitchFamily="34" charset="0"/>
              </a:rPr>
              <a:t> coronary artery remodeling, CABG, PCI</a:t>
            </a:r>
          </a:p>
        </p:txBody>
      </p:sp>
      <p:sp>
        <p:nvSpPr>
          <p:cNvPr id="13336" name="Line 24"/>
          <p:cNvSpPr>
            <a:spLocks noChangeShapeType="1"/>
          </p:cNvSpPr>
          <p:nvPr/>
        </p:nvSpPr>
        <p:spPr bwMode="auto">
          <a:xfrm>
            <a:off x="2819400" y="1843088"/>
            <a:ext cx="0" cy="2157412"/>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37" name="Line 25"/>
          <p:cNvSpPr>
            <a:spLocks noChangeShapeType="1"/>
          </p:cNvSpPr>
          <p:nvPr/>
        </p:nvSpPr>
        <p:spPr bwMode="auto">
          <a:xfrm>
            <a:off x="8839200" y="1843089"/>
            <a:ext cx="0" cy="2879725"/>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38" name="Text Box 26"/>
          <p:cNvSpPr txBox="1">
            <a:spLocks noChangeArrowheads="1"/>
          </p:cNvSpPr>
          <p:nvPr/>
        </p:nvSpPr>
        <p:spPr bwMode="auto">
          <a:xfrm>
            <a:off x="136525" y="6132513"/>
            <a:ext cx="2743200" cy="609600"/>
          </a:xfrm>
          <a:prstGeom prst="rect">
            <a:avLst/>
          </a:prstGeom>
          <a:solidFill>
            <a:schemeClr val="bg1"/>
          </a:solidFill>
          <a:ln w="9525">
            <a:solidFill>
              <a:schemeClr val="tx1"/>
            </a:solidFill>
            <a:miter lim="800000"/>
            <a:headEnd/>
            <a:tailEnd/>
          </a:ln>
          <a:effectLst/>
        </p:spPr>
        <p:txBody>
          <a:bodyPr lIns="0" tIns="0" rIns="0" bIns="0"/>
          <a:lstStyle/>
          <a:p>
            <a:pPr algn="ctr" eaLnBrk="0" fontAlgn="base" hangingPunct="0">
              <a:spcBef>
                <a:spcPct val="0"/>
              </a:spcBef>
              <a:spcAft>
                <a:spcPct val="0"/>
              </a:spcAft>
            </a:pPr>
            <a:r>
              <a:rPr lang="en-US" sz="1400" u="sng">
                <a:solidFill>
                  <a:srgbClr val="CC0000"/>
                </a:solidFill>
                <a:latin typeface="Calibri" pitchFamily="34" charset="0"/>
              </a:rPr>
              <a:t>Ischemic Events</a:t>
            </a:r>
          </a:p>
          <a:p>
            <a:pPr algn="ctr" eaLnBrk="0" fontAlgn="base" hangingPunct="0">
              <a:spcBef>
                <a:spcPct val="0"/>
              </a:spcBef>
              <a:spcAft>
                <a:spcPct val="0"/>
              </a:spcAft>
            </a:pPr>
            <a:r>
              <a:rPr lang="en-US" sz="1300">
                <a:solidFill>
                  <a:srgbClr val="000000"/>
                </a:solidFill>
                <a:latin typeface="Calibri" pitchFamily="34" charset="0"/>
              </a:rPr>
              <a:t>MI, ischemic stroke, </a:t>
            </a:r>
            <a:r>
              <a:rPr lang="en-US" sz="1300" b="1">
                <a:solidFill>
                  <a:srgbClr val="333399"/>
                </a:solidFill>
                <a:latin typeface="Calibri" pitchFamily="34" charset="0"/>
              </a:rPr>
              <a:t>ECG (Q wave),</a:t>
            </a:r>
            <a:r>
              <a:rPr lang="en-US" sz="1300">
                <a:solidFill>
                  <a:srgbClr val="000000"/>
                </a:solidFill>
                <a:latin typeface="Calibri" pitchFamily="34" charset="0"/>
              </a:rPr>
              <a:t> gadolinium enhancement</a:t>
            </a:r>
          </a:p>
        </p:txBody>
      </p:sp>
      <p:sp>
        <p:nvSpPr>
          <p:cNvPr id="13339" name="Text Box 27"/>
          <p:cNvSpPr txBox="1">
            <a:spLocks noChangeArrowheads="1"/>
          </p:cNvSpPr>
          <p:nvPr/>
        </p:nvSpPr>
        <p:spPr bwMode="auto">
          <a:xfrm>
            <a:off x="6261100" y="6132513"/>
            <a:ext cx="2741613" cy="609600"/>
          </a:xfrm>
          <a:prstGeom prst="rect">
            <a:avLst/>
          </a:prstGeom>
          <a:noFill/>
          <a:ln w="9525">
            <a:solidFill>
              <a:schemeClr val="tx1"/>
            </a:solidFill>
            <a:miter lim="800000"/>
            <a:headEnd/>
            <a:tailEnd/>
          </a:ln>
          <a:effectLst/>
        </p:spPr>
        <p:txBody>
          <a:bodyPr lIns="0" tIns="0" rIns="0" bIns="0"/>
          <a:lstStyle/>
          <a:p>
            <a:pPr algn="ctr" eaLnBrk="0" fontAlgn="base" hangingPunct="0">
              <a:spcBef>
                <a:spcPct val="0"/>
              </a:spcBef>
              <a:spcAft>
                <a:spcPct val="0"/>
              </a:spcAft>
            </a:pPr>
            <a:r>
              <a:rPr lang="en-US" sz="1400" u="sng">
                <a:solidFill>
                  <a:srgbClr val="CC0000"/>
                </a:solidFill>
                <a:latin typeface="Calibri" pitchFamily="34" charset="0"/>
              </a:rPr>
              <a:t>Cardiomyopathy</a:t>
            </a:r>
          </a:p>
          <a:p>
            <a:pPr algn="ctr" eaLnBrk="0" fontAlgn="base" hangingPunct="0">
              <a:spcBef>
                <a:spcPct val="0"/>
              </a:spcBef>
              <a:spcAft>
                <a:spcPct val="0"/>
              </a:spcAft>
            </a:pPr>
            <a:r>
              <a:rPr lang="en-US" sz="1300">
                <a:solidFill>
                  <a:srgbClr val="000000"/>
                </a:solidFill>
                <a:latin typeface="Calibri" pitchFamily="34" charset="0"/>
              </a:rPr>
              <a:t>Congestive heart failure</a:t>
            </a:r>
          </a:p>
        </p:txBody>
      </p:sp>
      <p:sp>
        <p:nvSpPr>
          <p:cNvPr id="13340" name="Text Box 28"/>
          <p:cNvSpPr txBox="1">
            <a:spLocks noChangeArrowheads="1"/>
          </p:cNvSpPr>
          <p:nvPr/>
        </p:nvSpPr>
        <p:spPr bwMode="auto">
          <a:xfrm>
            <a:off x="3203575" y="6132513"/>
            <a:ext cx="2741613" cy="609600"/>
          </a:xfrm>
          <a:prstGeom prst="rect">
            <a:avLst/>
          </a:prstGeom>
          <a:noFill/>
          <a:ln w="9525">
            <a:solidFill>
              <a:schemeClr val="tx1"/>
            </a:solidFill>
            <a:miter lim="800000"/>
            <a:headEnd/>
            <a:tailEnd/>
          </a:ln>
          <a:effectLst/>
        </p:spPr>
        <p:txBody>
          <a:bodyPr lIns="0" tIns="0" rIns="0" bIns="0"/>
          <a:lstStyle/>
          <a:p>
            <a:pPr algn="ctr" eaLnBrk="0" fontAlgn="base" hangingPunct="0">
              <a:spcBef>
                <a:spcPct val="0"/>
              </a:spcBef>
              <a:spcAft>
                <a:spcPct val="0"/>
              </a:spcAft>
            </a:pPr>
            <a:r>
              <a:rPr lang="en-US" sz="1400" u="sng">
                <a:solidFill>
                  <a:srgbClr val="CC0000"/>
                </a:solidFill>
                <a:latin typeface="Calibri" pitchFamily="34" charset="0"/>
              </a:rPr>
              <a:t>Peripheral Vascular Disease</a:t>
            </a:r>
          </a:p>
          <a:p>
            <a:pPr algn="ctr" eaLnBrk="0" fontAlgn="base" hangingPunct="0">
              <a:spcBef>
                <a:spcPct val="0"/>
              </a:spcBef>
              <a:spcAft>
                <a:spcPct val="0"/>
              </a:spcAft>
            </a:pPr>
            <a:r>
              <a:rPr lang="en-US" sz="1300" b="1">
                <a:solidFill>
                  <a:srgbClr val="333399"/>
                </a:solidFill>
                <a:latin typeface="Calibri" pitchFamily="34" charset="0"/>
              </a:rPr>
              <a:t>Ankle-brachial index,</a:t>
            </a:r>
            <a:r>
              <a:rPr lang="en-US" sz="1300">
                <a:solidFill>
                  <a:srgbClr val="000000"/>
                </a:solidFill>
                <a:latin typeface="Calibri" pitchFamily="34" charset="0"/>
              </a:rPr>
              <a:t> peripheral revascularization</a:t>
            </a:r>
          </a:p>
        </p:txBody>
      </p:sp>
      <p:sp>
        <p:nvSpPr>
          <p:cNvPr id="13341" name="Text Box 29"/>
          <p:cNvSpPr txBox="1">
            <a:spLocks noChangeArrowheads="1"/>
          </p:cNvSpPr>
          <p:nvPr/>
        </p:nvSpPr>
        <p:spPr bwMode="auto">
          <a:xfrm>
            <a:off x="6078538" y="4724401"/>
            <a:ext cx="2925762" cy="1185863"/>
          </a:xfrm>
          <a:prstGeom prst="rect">
            <a:avLst/>
          </a:prstGeom>
          <a:noFill/>
          <a:ln w="9525">
            <a:solidFill>
              <a:schemeClr val="tx1"/>
            </a:solidFill>
            <a:miter lim="800000"/>
            <a:headEnd/>
            <a:tailEnd/>
          </a:ln>
          <a:effectLst/>
        </p:spPr>
        <p:txBody>
          <a:bodyPr lIns="0" tIns="0" rIns="0" bIns="0"/>
          <a:lstStyle/>
          <a:p>
            <a:pPr algn="ctr" eaLnBrk="0" fontAlgn="base" hangingPunct="0">
              <a:spcBef>
                <a:spcPct val="0"/>
              </a:spcBef>
              <a:spcAft>
                <a:spcPct val="0"/>
              </a:spcAft>
            </a:pPr>
            <a:r>
              <a:rPr lang="en-US" sz="1400" u="sng">
                <a:solidFill>
                  <a:srgbClr val="CC0000"/>
                </a:solidFill>
                <a:latin typeface="Calibri" pitchFamily="34" charset="0"/>
              </a:rPr>
              <a:t>Altered Cardiac Structure and Function</a:t>
            </a:r>
          </a:p>
          <a:p>
            <a:pPr algn="ctr" eaLnBrk="0" fontAlgn="base" hangingPunct="0">
              <a:spcBef>
                <a:spcPct val="0"/>
              </a:spcBef>
              <a:spcAft>
                <a:spcPct val="0"/>
              </a:spcAft>
            </a:pPr>
            <a:r>
              <a:rPr lang="en-US" sz="1300" b="1">
                <a:solidFill>
                  <a:srgbClr val="333399"/>
                </a:solidFill>
                <a:latin typeface="Calibri" pitchFamily="34" charset="0"/>
              </a:rPr>
              <a:t>Ventricular mass and function,</a:t>
            </a:r>
            <a:r>
              <a:rPr lang="en-US" sz="1300">
                <a:solidFill>
                  <a:srgbClr val="000000"/>
                </a:solidFill>
                <a:latin typeface="Calibri" pitchFamily="34" charset="0"/>
              </a:rPr>
              <a:t> concentric remodeling, LV hypertrophy &amp; papillary muscle mass, stroke volume, ejection fraction, cardiac output, </a:t>
            </a:r>
            <a:r>
              <a:rPr lang="en-US" sz="1300" b="1">
                <a:solidFill>
                  <a:srgbClr val="333399"/>
                </a:solidFill>
                <a:latin typeface="Calibri" pitchFamily="34" charset="0"/>
              </a:rPr>
              <a:t>ECG (QT,R waves, axis)</a:t>
            </a:r>
          </a:p>
        </p:txBody>
      </p:sp>
      <p:sp>
        <p:nvSpPr>
          <p:cNvPr id="13342" name="Text Box 30"/>
          <p:cNvSpPr txBox="1">
            <a:spLocks noChangeArrowheads="1"/>
          </p:cNvSpPr>
          <p:nvPr/>
        </p:nvSpPr>
        <p:spPr bwMode="auto">
          <a:xfrm>
            <a:off x="6324600" y="3479800"/>
            <a:ext cx="2133600" cy="1016000"/>
          </a:xfrm>
          <a:prstGeom prst="rect">
            <a:avLst/>
          </a:prstGeom>
          <a:noFill/>
          <a:ln w="9525">
            <a:solidFill>
              <a:schemeClr val="tx1"/>
            </a:solidFill>
            <a:miter lim="800000"/>
            <a:headEnd/>
            <a:tailEnd/>
          </a:ln>
          <a:effectLst/>
        </p:spPr>
        <p:txBody>
          <a:bodyPr lIns="0" tIns="0" rIns="0" bIns="0">
            <a:spAutoFit/>
          </a:bodyPr>
          <a:lstStyle/>
          <a:p>
            <a:pPr algn="ctr" eaLnBrk="0" fontAlgn="base" hangingPunct="0">
              <a:spcBef>
                <a:spcPct val="0"/>
              </a:spcBef>
              <a:spcAft>
                <a:spcPct val="0"/>
              </a:spcAft>
            </a:pPr>
            <a:r>
              <a:rPr lang="en-US" sz="1400" u="sng">
                <a:solidFill>
                  <a:srgbClr val="CC0000"/>
                </a:solidFill>
                <a:latin typeface="Calibri" pitchFamily="34" charset="0"/>
              </a:rPr>
              <a:t>Vascular Compliance</a:t>
            </a:r>
          </a:p>
          <a:p>
            <a:pPr algn="ctr" eaLnBrk="0" fontAlgn="base" hangingPunct="0">
              <a:spcBef>
                <a:spcPct val="0"/>
              </a:spcBef>
              <a:spcAft>
                <a:spcPct val="0"/>
              </a:spcAft>
            </a:pPr>
            <a:r>
              <a:rPr lang="en-US" sz="1300" b="1">
                <a:solidFill>
                  <a:srgbClr val="333399"/>
                </a:solidFill>
                <a:latin typeface="Calibri" pitchFamily="34" charset="0"/>
              </a:rPr>
              <a:t>Carotid and aortic distensibility, brachial imaging,  radial pulse wave analysis – small &amp; large vessel</a:t>
            </a:r>
          </a:p>
        </p:txBody>
      </p:sp>
      <p:sp>
        <p:nvSpPr>
          <p:cNvPr id="13343" name="Line 31"/>
          <p:cNvSpPr>
            <a:spLocks noChangeShapeType="1"/>
          </p:cNvSpPr>
          <p:nvPr/>
        </p:nvSpPr>
        <p:spPr bwMode="auto">
          <a:xfrm flipH="1">
            <a:off x="1676400" y="1843089"/>
            <a:ext cx="612775" cy="1736725"/>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44" name="Line 32"/>
          <p:cNvSpPr>
            <a:spLocks noChangeShapeType="1"/>
          </p:cNvSpPr>
          <p:nvPr/>
        </p:nvSpPr>
        <p:spPr bwMode="auto">
          <a:xfrm>
            <a:off x="4570413" y="5575301"/>
            <a:ext cx="0" cy="5334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45" name="Line 33"/>
          <p:cNvSpPr>
            <a:spLocks noChangeShapeType="1"/>
          </p:cNvSpPr>
          <p:nvPr/>
        </p:nvSpPr>
        <p:spPr bwMode="auto">
          <a:xfrm flipH="1">
            <a:off x="5105401" y="2730500"/>
            <a:ext cx="1676400" cy="12700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46" name="Text Box 34"/>
          <p:cNvSpPr txBox="1">
            <a:spLocks noChangeArrowheads="1"/>
          </p:cNvSpPr>
          <p:nvPr/>
        </p:nvSpPr>
        <p:spPr bwMode="auto">
          <a:xfrm>
            <a:off x="152400" y="3619500"/>
            <a:ext cx="1690688" cy="1943100"/>
          </a:xfrm>
          <a:prstGeom prst="rect">
            <a:avLst/>
          </a:prstGeom>
          <a:noFill/>
          <a:ln w="9525">
            <a:solidFill>
              <a:schemeClr val="tx1"/>
            </a:solidFill>
            <a:miter lim="800000"/>
            <a:headEnd/>
            <a:tailEnd/>
          </a:ln>
          <a:effectLst/>
        </p:spPr>
        <p:txBody>
          <a:bodyPr lIns="0" tIns="0" rIns="0" bIns="0"/>
          <a:lstStyle/>
          <a:p>
            <a:pPr algn="ctr" eaLnBrk="0" fontAlgn="base" hangingPunct="0">
              <a:spcBef>
                <a:spcPct val="0"/>
              </a:spcBef>
              <a:spcAft>
                <a:spcPct val="0"/>
              </a:spcAft>
            </a:pPr>
            <a:r>
              <a:rPr lang="en-US" sz="1400" u="sng">
                <a:solidFill>
                  <a:srgbClr val="CC0000"/>
                </a:solidFill>
                <a:latin typeface="Calibri" pitchFamily="34" charset="0"/>
              </a:rPr>
              <a:t>Thrombosis</a:t>
            </a:r>
          </a:p>
          <a:p>
            <a:pPr algn="ctr" eaLnBrk="0" fontAlgn="base" hangingPunct="0">
              <a:spcBef>
                <a:spcPct val="0"/>
              </a:spcBef>
              <a:spcAft>
                <a:spcPct val="0"/>
              </a:spcAft>
            </a:pPr>
            <a:r>
              <a:rPr lang="en-US" sz="1300" b="1">
                <a:solidFill>
                  <a:srgbClr val="333399"/>
                </a:solidFill>
                <a:latin typeface="Calibri" pitchFamily="34" charset="0"/>
              </a:rPr>
              <a:t>Fibrinogen,</a:t>
            </a:r>
            <a:r>
              <a:rPr lang="en-US" sz="1300">
                <a:solidFill>
                  <a:srgbClr val="000000"/>
                </a:solidFill>
                <a:latin typeface="Calibri" pitchFamily="34" charset="0"/>
              </a:rPr>
              <a:t> Factor VIII, PAI-1, Plasmin-antiplasmin, </a:t>
            </a:r>
            <a:r>
              <a:rPr lang="en-US" sz="1300" b="1">
                <a:solidFill>
                  <a:srgbClr val="333399"/>
                </a:solidFill>
                <a:latin typeface="Calibri" pitchFamily="34" charset="0"/>
              </a:rPr>
              <a:t>D-Dimer,</a:t>
            </a:r>
            <a:r>
              <a:rPr lang="en-US" sz="1300">
                <a:solidFill>
                  <a:srgbClr val="000000"/>
                </a:solidFill>
                <a:latin typeface="Calibri" pitchFamily="34" charset="0"/>
              </a:rPr>
              <a:t> Von Willebrand factor, soluble tissue factor, tissue factor pathway inhibitor, thrombotic stroke</a:t>
            </a:r>
          </a:p>
        </p:txBody>
      </p:sp>
      <p:grpSp>
        <p:nvGrpSpPr>
          <p:cNvPr id="13347" name="Group 35"/>
          <p:cNvGrpSpPr>
            <a:grpSpLocks/>
          </p:cNvGrpSpPr>
          <p:nvPr/>
        </p:nvGrpSpPr>
        <p:grpSpPr bwMode="auto">
          <a:xfrm rot="2016817" flipV="1">
            <a:off x="4954588" y="3567113"/>
            <a:ext cx="1484312" cy="85725"/>
            <a:chOff x="2400" y="3120"/>
            <a:chExt cx="624" cy="0"/>
          </a:xfrm>
        </p:grpSpPr>
        <p:sp>
          <p:nvSpPr>
            <p:cNvPr id="13360" name="Line 36"/>
            <p:cNvSpPr>
              <a:spLocks noChangeShapeType="1"/>
            </p:cNvSpPr>
            <p:nvPr/>
          </p:nvSpPr>
          <p:spPr bwMode="auto">
            <a:xfrm>
              <a:off x="2832" y="3120"/>
              <a:ext cx="192" cy="0"/>
            </a:xfrm>
            <a:prstGeom prst="line">
              <a:avLst/>
            </a:prstGeom>
            <a:noFill/>
            <a:ln w="50800">
              <a:solidFill>
                <a:schemeClr val="tx1"/>
              </a:solidFill>
              <a:round/>
              <a:headEnd/>
              <a:tailEnd type="triangle" w="med" len="med"/>
            </a:ln>
            <a:effec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61" name="Line 37"/>
            <p:cNvSpPr>
              <a:spLocks noChangeShapeType="1"/>
            </p:cNvSpPr>
            <p:nvPr/>
          </p:nvSpPr>
          <p:spPr bwMode="auto">
            <a:xfrm flipH="1">
              <a:off x="2400" y="3120"/>
              <a:ext cx="528" cy="0"/>
            </a:xfrm>
            <a:prstGeom prst="line">
              <a:avLst/>
            </a:prstGeom>
            <a:noFill/>
            <a:ln w="50800">
              <a:solidFill>
                <a:schemeClr val="tx1"/>
              </a:solidFill>
              <a:round/>
              <a:headEnd/>
              <a:tailEnd type="triangle" w="med" len="med"/>
            </a:ln>
            <a:effec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13348" name="Line 38"/>
          <p:cNvSpPr>
            <a:spLocks noChangeShapeType="1"/>
          </p:cNvSpPr>
          <p:nvPr/>
        </p:nvSpPr>
        <p:spPr bwMode="auto">
          <a:xfrm>
            <a:off x="2593975" y="5575301"/>
            <a:ext cx="0" cy="5334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49" name="Line 39"/>
          <p:cNvSpPr>
            <a:spLocks noChangeShapeType="1"/>
          </p:cNvSpPr>
          <p:nvPr/>
        </p:nvSpPr>
        <p:spPr bwMode="auto">
          <a:xfrm>
            <a:off x="381000" y="1843088"/>
            <a:ext cx="0" cy="1905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50" name="Line 41"/>
          <p:cNvSpPr>
            <a:spLocks noChangeShapeType="1"/>
          </p:cNvSpPr>
          <p:nvPr/>
        </p:nvSpPr>
        <p:spPr bwMode="auto">
          <a:xfrm flipH="1">
            <a:off x="3198814" y="608014"/>
            <a:ext cx="611187" cy="5715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51" name="Line 42"/>
          <p:cNvSpPr>
            <a:spLocks noChangeShapeType="1"/>
          </p:cNvSpPr>
          <p:nvPr/>
        </p:nvSpPr>
        <p:spPr bwMode="auto">
          <a:xfrm>
            <a:off x="5181601" y="608014"/>
            <a:ext cx="612775" cy="571500"/>
          </a:xfrm>
          <a:prstGeom prst="line">
            <a:avLst/>
          </a:prstGeom>
          <a:noFill/>
          <a:ln w="50800">
            <a:solidFill>
              <a:srgbClr val="000000"/>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52" name="Line 43"/>
          <p:cNvSpPr>
            <a:spLocks noChangeShapeType="1"/>
          </p:cNvSpPr>
          <p:nvPr/>
        </p:nvSpPr>
        <p:spPr bwMode="auto">
          <a:xfrm>
            <a:off x="3429000" y="1841501"/>
            <a:ext cx="0" cy="1905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53" name="Line 44"/>
          <p:cNvSpPr>
            <a:spLocks noChangeShapeType="1"/>
          </p:cNvSpPr>
          <p:nvPr/>
        </p:nvSpPr>
        <p:spPr bwMode="auto">
          <a:xfrm>
            <a:off x="5711825" y="1841501"/>
            <a:ext cx="0" cy="1905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54" name="Line 45"/>
          <p:cNvSpPr>
            <a:spLocks noChangeShapeType="1"/>
          </p:cNvSpPr>
          <p:nvPr/>
        </p:nvSpPr>
        <p:spPr bwMode="auto">
          <a:xfrm>
            <a:off x="8610600" y="1841501"/>
            <a:ext cx="0" cy="1905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55" name="Line 46"/>
          <p:cNvSpPr>
            <a:spLocks noChangeShapeType="1"/>
          </p:cNvSpPr>
          <p:nvPr/>
        </p:nvSpPr>
        <p:spPr bwMode="auto">
          <a:xfrm>
            <a:off x="7239000" y="5918201"/>
            <a:ext cx="0" cy="1905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56" name="Line 47"/>
          <p:cNvSpPr>
            <a:spLocks noChangeShapeType="1"/>
          </p:cNvSpPr>
          <p:nvPr/>
        </p:nvSpPr>
        <p:spPr bwMode="auto">
          <a:xfrm>
            <a:off x="7239000" y="4533900"/>
            <a:ext cx="0" cy="190500"/>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57" name="Line 48"/>
          <p:cNvSpPr>
            <a:spLocks noChangeShapeType="1"/>
          </p:cNvSpPr>
          <p:nvPr/>
        </p:nvSpPr>
        <p:spPr bwMode="auto">
          <a:xfrm>
            <a:off x="7239000" y="3084514"/>
            <a:ext cx="0" cy="344487"/>
          </a:xfrm>
          <a:prstGeom prst="line">
            <a:avLst/>
          </a:prstGeom>
          <a:noFill/>
          <a:ln w="50800">
            <a:solidFill>
              <a:schemeClr val="tx1"/>
            </a:solidFill>
            <a:round/>
            <a:headEnd/>
            <a:tailEnd type="triangle" w="med" len="med"/>
          </a:ln>
          <a:effectLst/>
        </p:spPr>
        <p:txBody>
          <a:bodyPr lIns="91430" tIns="45715" rIns="91430" bIns="45715"/>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358" name="Text Box 49"/>
          <p:cNvSpPr txBox="1">
            <a:spLocks noChangeArrowheads="1"/>
          </p:cNvSpPr>
          <p:nvPr/>
        </p:nvSpPr>
        <p:spPr bwMode="auto">
          <a:xfrm>
            <a:off x="6934200" y="369888"/>
            <a:ext cx="1905000" cy="696912"/>
          </a:xfrm>
          <a:prstGeom prst="rect">
            <a:avLst/>
          </a:prstGeom>
          <a:noFill/>
          <a:ln w="9525">
            <a:solidFill>
              <a:srgbClr val="C0C0C0"/>
            </a:solidFill>
            <a:miter lim="800000"/>
            <a:headEnd/>
            <a:tailEnd/>
          </a:ln>
          <a:effectLst/>
        </p:spPr>
        <p:txBody>
          <a:bodyPr lIns="91430" tIns="45715" rIns="91430" bIns="45715">
            <a:spAutoFit/>
          </a:bodyPr>
          <a:lstStyle/>
          <a:p>
            <a:pPr fontAlgn="base">
              <a:spcBef>
                <a:spcPct val="0"/>
              </a:spcBef>
              <a:spcAft>
                <a:spcPct val="0"/>
              </a:spcAft>
            </a:pPr>
            <a:r>
              <a:rPr lang="en-US" sz="1300" b="1">
                <a:solidFill>
                  <a:srgbClr val="333399"/>
                </a:solidFill>
                <a:latin typeface="Tahoma" pitchFamily="34" charset="0"/>
              </a:rPr>
              <a:t>Manuscript in preparation or published</a:t>
            </a:r>
          </a:p>
        </p:txBody>
      </p:sp>
      <p:sp>
        <p:nvSpPr>
          <p:cNvPr id="13359" name="Text Box 40"/>
          <p:cNvSpPr txBox="1">
            <a:spLocks noChangeArrowheads="1"/>
          </p:cNvSpPr>
          <p:nvPr/>
        </p:nvSpPr>
        <p:spPr bwMode="auto">
          <a:xfrm>
            <a:off x="2741613" y="114301"/>
            <a:ext cx="3656012" cy="455613"/>
          </a:xfrm>
          <a:prstGeom prst="rect">
            <a:avLst/>
          </a:prstGeom>
          <a:noFill/>
          <a:ln w="9525">
            <a:solidFill>
              <a:schemeClr val="tx1"/>
            </a:solidFill>
            <a:miter lim="800000"/>
            <a:headEnd/>
            <a:tailEnd/>
          </a:ln>
          <a:effectLst/>
        </p:spPr>
        <p:txBody>
          <a:bodyPr lIns="0" tIns="45715" rIns="45715" bIns="45715"/>
          <a:lstStyle/>
          <a:p>
            <a:pPr algn="ctr" eaLnBrk="0" fontAlgn="base" hangingPunct="0">
              <a:spcBef>
                <a:spcPct val="0"/>
              </a:spcBef>
              <a:spcAft>
                <a:spcPct val="0"/>
              </a:spcAft>
            </a:pPr>
            <a:r>
              <a:rPr lang="en-US" sz="1300">
                <a:solidFill>
                  <a:srgbClr val="990000"/>
                </a:solidFill>
                <a:latin typeface="Calibri" pitchFamily="34" charset="0"/>
              </a:rPr>
              <a:t>   </a:t>
            </a:r>
            <a:r>
              <a:rPr lang="en-US" sz="1400" u="sng">
                <a:solidFill>
                  <a:srgbClr val="CC0000"/>
                </a:solidFill>
                <a:latin typeface="Calibri" pitchFamily="34" charset="0"/>
              </a:rPr>
              <a:t>Air Pollution Exposures</a:t>
            </a:r>
          </a:p>
          <a:p>
            <a:pPr algn="ctr" eaLnBrk="0" fontAlgn="base" hangingPunct="0">
              <a:spcBef>
                <a:spcPct val="0"/>
              </a:spcBef>
              <a:spcAft>
                <a:spcPct val="0"/>
              </a:spcAft>
            </a:pPr>
            <a:r>
              <a:rPr lang="en-US" sz="1300">
                <a:solidFill>
                  <a:srgbClr val="000000"/>
                </a:solidFill>
                <a:latin typeface="Calibri" pitchFamily="34" charset="0"/>
              </a:rPr>
              <a:t>(Particulate Matter and Traffic-Related Agents)</a:t>
            </a:r>
          </a:p>
        </p:txBody>
      </p:sp>
    </p:spTree>
    <p:extLst>
      <p:ext uri="{BB962C8B-B14F-4D97-AF65-F5344CB8AC3E}">
        <p14:creationId xmlns:p14="http://schemas.microsoft.com/office/powerpoint/2010/main" val="4116528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Environmental Stuff?</a:t>
            </a:r>
            <a:endParaRPr lang="en-US" dirty="0"/>
          </a:p>
        </p:txBody>
      </p:sp>
      <p:sp>
        <p:nvSpPr>
          <p:cNvPr id="3" name="Content Placeholder 2"/>
          <p:cNvSpPr>
            <a:spLocks noGrp="1"/>
          </p:cNvSpPr>
          <p:nvPr>
            <p:ph idx="1"/>
          </p:nvPr>
        </p:nvSpPr>
        <p:spPr/>
        <p:txBody>
          <a:bodyPr/>
          <a:lstStyle/>
          <a:p>
            <a:r>
              <a:rPr lang="en-US" dirty="0" smtClean="0"/>
              <a:t>MESA Air represented unusual investment in a cohort study</a:t>
            </a:r>
          </a:p>
          <a:p>
            <a:pPr lvl="1"/>
            <a:r>
              <a:rPr lang="en-US" dirty="0" smtClean="0"/>
              <a:t>High profile, and attention now on the cohort</a:t>
            </a:r>
          </a:p>
          <a:p>
            <a:endParaRPr lang="en-US" dirty="0"/>
          </a:p>
          <a:p>
            <a:r>
              <a:rPr lang="en-US" dirty="0" smtClean="0"/>
              <a:t>Other ancillary studies ongoing</a:t>
            </a:r>
          </a:p>
          <a:p>
            <a:pPr lvl="1"/>
            <a:r>
              <a:rPr lang="en-US" dirty="0" smtClean="0"/>
              <a:t>Credit to supportive and collaborative nature of MESA investigators</a:t>
            </a:r>
            <a:endParaRPr lang="en-US" dirty="0"/>
          </a:p>
        </p:txBody>
      </p:sp>
    </p:spTree>
    <p:extLst>
      <p:ext uri="{BB962C8B-B14F-4D97-AF65-F5344CB8AC3E}">
        <p14:creationId xmlns:p14="http://schemas.microsoft.com/office/powerpoint/2010/main" val="2003193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flipV="1">
            <a:off x="4978401" y="1544638"/>
            <a:ext cx="587375"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39" name="Line 3"/>
          <p:cNvSpPr>
            <a:spLocks noChangeShapeType="1"/>
          </p:cNvSpPr>
          <p:nvPr/>
        </p:nvSpPr>
        <p:spPr bwMode="auto">
          <a:xfrm flipH="1" flipV="1">
            <a:off x="3657600" y="1544638"/>
            <a:ext cx="1828800"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0" name="Line 4"/>
          <p:cNvSpPr>
            <a:spLocks noChangeShapeType="1"/>
          </p:cNvSpPr>
          <p:nvPr/>
        </p:nvSpPr>
        <p:spPr bwMode="auto">
          <a:xfrm>
            <a:off x="6608763" y="2589213"/>
            <a:ext cx="234950"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1" name="Line 5"/>
          <p:cNvSpPr>
            <a:spLocks noChangeShapeType="1"/>
          </p:cNvSpPr>
          <p:nvPr/>
        </p:nvSpPr>
        <p:spPr bwMode="auto">
          <a:xfrm flipH="1">
            <a:off x="5986464" y="2589213"/>
            <a:ext cx="731837"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2" name="Line 6"/>
          <p:cNvSpPr>
            <a:spLocks noChangeShapeType="1"/>
          </p:cNvSpPr>
          <p:nvPr/>
        </p:nvSpPr>
        <p:spPr bwMode="auto">
          <a:xfrm>
            <a:off x="381000" y="3048000"/>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3" name="Line 7"/>
          <p:cNvSpPr>
            <a:spLocks noChangeShapeType="1"/>
          </p:cNvSpPr>
          <p:nvPr/>
        </p:nvSpPr>
        <p:spPr bwMode="auto">
          <a:xfrm>
            <a:off x="1600200" y="3048000"/>
            <a:ext cx="1066800" cy="952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4" name="Line 8"/>
          <p:cNvSpPr>
            <a:spLocks noChangeShapeType="1"/>
          </p:cNvSpPr>
          <p:nvPr/>
        </p:nvSpPr>
        <p:spPr bwMode="auto">
          <a:xfrm>
            <a:off x="381000" y="5575301"/>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5" name="Line 9"/>
          <p:cNvSpPr>
            <a:spLocks noChangeShapeType="1"/>
          </p:cNvSpPr>
          <p:nvPr/>
        </p:nvSpPr>
        <p:spPr bwMode="auto">
          <a:xfrm>
            <a:off x="4194175" y="4173538"/>
            <a:ext cx="0" cy="0"/>
          </a:xfrm>
          <a:prstGeom prst="line">
            <a:avLst/>
          </a:prstGeom>
          <a:noFill/>
          <a:ln w="9525">
            <a:solidFill>
              <a:schemeClr val="tx1"/>
            </a:solidFill>
            <a:round/>
            <a:headEnd/>
            <a:tailEnd type="triangle" w="med" len="med"/>
          </a:ln>
          <a:effectLst/>
        </p:spPr>
        <p:txBody>
          <a:bodyPr lIns="91430" tIns="45715" rIns="91430" bIns="45715"/>
          <a:lstStyle/>
          <a:p>
            <a:endParaRPr lang="en-US"/>
          </a:p>
        </p:txBody>
      </p:sp>
      <p:sp>
        <p:nvSpPr>
          <p:cNvPr id="14346" name="Line 10"/>
          <p:cNvSpPr>
            <a:spLocks noChangeShapeType="1"/>
          </p:cNvSpPr>
          <p:nvPr/>
        </p:nvSpPr>
        <p:spPr bwMode="auto">
          <a:xfrm flipH="1">
            <a:off x="4570414" y="3160713"/>
            <a:ext cx="3175" cy="836612"/>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7" name="Line 11"/>
          <p:cNvSpPr>
            <a:spLocks noChangeShapeType="1"/>
          </p:cNvSpPr>
          <p:nvPr/>
        </p:nvSpPr>
        <p:spPr bwMode="auto">
          <a:xfrm>
            <a:off x="5878514" y="5080000"/>
            <a:ext cx="141287"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8" name="Line 12"/>
          <p:cNvSpPr>
            <a:spLocks noChangeShapeType="1"/>
          </p:cNvSpPr>
          <p:nvPr/>
        </p:nvSpPr>
        <p:spPr bwMode="auto">
          <a:xfrm flipH="1">
            <a:off x="5657850" y="5080000"/>
            <a:ext cx="255588"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49" name="Line 13"/>
          <p:cNvSpPr>
            <a:spLocks noChangeShapeType="1"/>
          </p:cNvSpPr>
          <p:nvPr/>
        </p:nvSpPr>
        <p:spPr bwMode="auto">
          <a:xfrm>
            <a:off x="8610600" y="3024189"/>
            <a:ext cx="0" cy="1698625"/>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0" name="Line 14"/>
          <p:cNvSpPr>
            <a:spLocks noChangeShapeType="1"/>
          </p:cNvSpPr>
          <p:nvPr/>
        </p:nvSpPr>
        <p:spPr bwMode="auto">
          <a:xfrm>
            <a:off x="6113464" y="4381500"/>
            <a:ext cx="211137"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1" name="Line 15"/>
          <p:cNvSpPr>
            <a:spLocks noChangeShapeType="1"/>
          </p:cNvSpPr>
          <p:nvPr/>
        </p:nvSpPr>
        <p:spPr bwMode="auto">
          <a:xfrm flipH="1">
            <a:off x="5657851" y="4381500"/>
            <a:ext cx="539750"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2" name="Line 16"/>
          <p:cNvSpPr>
            <a:spLocks noChangeShapeType="1"/>
          </p:cNvSpPr>
          <p:nvPr/>
        </p:nvSpPr>
        <p:spPr bwMode="auto">
          <a:xfrm rot="-5400000">
            <a:off x="7180263" y="3084513"/>
            <a:ext cx="117475"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3" name="Line 17"/>
          <p:cNvSpPr>
            <a:spLocks noChangeShapeType="1"/>
          </p:cNvSpPr>
          <p:nvPr/>
        </p:nvSpPr>
        <p:spPr bwMode="auto">
          <a:xfrm>
            <a:off x="1905000" y="2589213"/>
            <a:ext cx="1233488" cy="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54" name="Text Box 18"/>
          <p:cNvSpPr txBox="1">
            <a:spLocks noChangeArrowheads="1"/>
          </p:cNvSpPr>
          <p:nvPr/>
        </p:nvSpPr>
        <p:spPr bwMode="auto">
          <a:xfrm>
            <a:off x="136525" y="1254126"/>
            <a:ext cx="3429000" cy="571500"/>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Systemic Oxidative Stress and Inflammation</a:t>
            </a:r>
          </a:p>
          <a:p>
            <a:pPr marL="114288" lvl="1" algn="ctr" eaLnBrk="0" hangingPunct="0"/>
            <a:r>
              <a:rPr lang="en-US" sz="1300">
                <a:latin typeface="Calibri" pitchFamily="34" charset="0"/>
              </a:rPr>
              <a:t>CRP, IL-6, fibrinogen</a:t>
            </a:r>
          </a:p>
          <a:p>
            <a:pPr marL="114288" lvl="1" eaLnBrk="0" hangingPunct="0"/>
            <a:endParaRPr lang="en-US" sz="1300">
              <a:latin typeface="Calibri" pitchFamily="34" charset="0"/>
            </a:endParaRPr>
          </a:p>
        </p:txBody>
      </p:sp>
      <p:sp>
        <p:nvSpPr>
          <p:cNvPr id="14355" name="Text Box 19"/>
          <p:cNvSpPr txBox="1">
            <a:spLocks noChangeArrowheads="1"/>
          </p:cNvSpPr>
          <p:nvPr/>
        </p:nvSpPr>
        <p:spPr bwMode="auto">
          <a:xfrm>
            <a:off x="5621338" y="1257300"/>
            <a:ext cx="3427412" cy="571500"/>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ANS Imbalance</a:t>
            </a:r>
          </a:p>
          <a:p>
            <a:pPr algn="ctr"/>
            <a:r>
              <a:rPr lang="en-US" sz="1300">
                <a:latin typeface="Calibri" pitchFamily="34" charset="0"/>
              </a:rPr>
              <a:t>Heart rate variability, retinal vascular caliber</a:t>
            </a:r>
            <a:endParaRPr lang="en-US" sz="1300">
              <a:solidFill>
                <a:srgbClr val="CC3300"/>
              </a:solidFill>
              <a:latin typeface="Calibri" pitchFamily="34" charset="0"/>
            </a:endParaRPr>
          </a:p>
        </p:txBody>
      </p:sp>
      <p:sp>
        <p:nvSpPr>
          <p:cNvPr id="14356" name="Text Box 20"/>
          <p:cNvSpPr txBox="1">
            <a:spLocks noChangeArrowheads="1"/>
          </p:cNvSpPr>
          <p:nvPr/>
        </p:nvSpPr>
        <p:spPr bwMode="auto">
          <a:xfrm>
            <a:off x="136525" y="2055813"/>
            <a:ext cx="1690688" cy="992187"/>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Metabolism</a:t>
            </a:r>
          </a:p>
          <a:p>
            <a:pPr algn="ctr" eaLnBrk="0" hangingPunct="0"/>
            <a:r>
              <a:rPr lang="en-US" sz="1300" dirty="0">
                <a:latin typeface="Calibri" pitchFamily="34" charset="0"/>
              </a:rPr>
              <a:t>Pericardial fat, diabetes, hepatic fat, lipid profile, </a:t>
            </a:r>
          </a:p>
          <a:p>
            <a:pPr algn="ctr" eaLnBrk="0" hangingPunct="0"/>
            <a:r>
              <a:rPr lang="en-US" sz="1300" dirty="0">
                <a:latin typeface="Calibri" pitchFamily="34" charset="0"/>
              </a:rPr>
              <a:t> metabolic syndrome</a:t>
            </a:r>
          </a:p>
          <a:p>
            <a:pPr algn="ctr" eaLnBrk="0" hangingPunct="0"/>
            <a:r>
              <a:rPr lang="en-US" sz="1300" dirty="0">
                <a:latin typeface="Calibri" pitchFamily="34" charset="0"/>
              </a:rPr>
              <a:t>HOMA-IR </a:t>
            </a:r>
          </a:p>
        </p:txBody>
      </p:sp>
      <p:sp>
        <p:nvSpPr>
          <p:cNvPr id="14357" name="Text Box 21"/>
          <p:cNvSpPr txBox="1">
            <a:spLocks noChangeArrowheads="1"/>
          </p:cNvSpPr>
          <p:nvPr/>
        </p:nvSpPr>
        <p:spPr bwMode="auto">
          <a:xfrm>
            <a:off x="6854826" y="2055813"/>
            <a:ext cx="1831975" cy="952500"/>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Hypertension</a:t>
            </a:r>
          </a:p>
          <a:p>
            <a:pPr algn="ctr" eaLnBrk="0" hangingPunct="0"/>
            <a:r>
              <a:rPr lang="en-US" sz="1300">
                <a:latin typeface="Calibri" pitchFamily="34" charset="0"/>
              </a:rPr>
              <a:t>Blood pressure, hypertensive treatment</a:t>
            </a:r>
          </a:p>
        </p:txBody>
      </p:sp>
      <p:sp>
        <p:nvSpPr>
          <p:cNvPr id="14358" name="Text Box 22"/>
          <p:cNvSpPr txBox="1">
            <a:spLocks noChangeArrowheads="1"/>
          </p:cNvSpPr>
          <p:nvPr/>
        </p:nvSpPr>
        <p:spPr bwMode="auto">
          <a:xfrm>
            <a:off x="3198813" y="2055813"/>
            <a:ext cx="2741612" cy="1066800"/>
          </a:xfrm>
          <a:prstGeom prst="rect">
            <a:avLst/>
          </a:prstGeom>
          <a:noFill/>
          <a:ln w="9525">
            <a:solidFill>
              <a:schemeClr val="tx1"/>
            </a:solidFill>
            <a:miter lim="800000"/>
            <a:headEnd/>
            <a:tailEnd/>
          </a:ln>
          <a:effectLst/>
        </p:spPr>
        <p:txBody>
          <a:bodyPr lIns="91430" tIns="0" rIns="91430" bIns="0"/>
          <a:lstStyle/>
          <a:p>
            <a:pPr algn="ctr" eaLnBrk="0" hangingPunct="0"/>
            <a:r>
              <a:rPr lang="en-US" sz="1400" u="sng" dirty="0">
                <a:solidFill>
                  <a:srgbClr val="CC0000"/>
                </a:solidFill>
                <a:latin typeface="Calibri" pitchFamily="34" charset="0"/>
              </a:rPr>
              <a:t>Endothelial Function</a:t>
            </a:r>
          </a:p>
          <a:p>
            <a:pPr algn="ctr" eaLnBrk="0" hangingPunct="0"/>
            <a:r>
              <a:rPr lang="en-US" sz="1300" dirty="0">
                <a:latin typeface="Calibri" pitchFamily="34" charset="0"/>
              </a:rPr>
              <a:t>ICAM-1, VCAM-1, E-</a:t>
            </a:r>
            <a:r>
              <a:rPr lang="en-US" sz="1300" dirty="0" err="1">
                <a:latin typeface="Calibri" pitchFamily="34" charset="0"/>
              </a:rPr>
              <a:t>selectin</a:t>
            </a:r>
            <a:r>
              <a:rPr lang="en-US" sz="1300" dirty="0">
                <a:latin typeface="Calibri" pitchFamily="34" charset="0"/>
              </a:rPr>
              <a:t>, flow-mediated brachial artery dilation, retinal vascular caliber, </a:t>
            </a:r>
          </a:p>
          <a:p>
            <a:pPr algn="ctr" eaLnBrk="0" hangingPunct="0"/>
            <a:r>
              <a:rPr lang="en-US" sz="1300" dirty="0">
                <a:latin typeface="Calibri" pitchFamily="34" charset="0"/>
              </a:rPr>
              <a:t>erectile dysfunction</a:t>
            </a:r>
          </a:p>
        </p:txBody>
      </p:sp>
      <p:sp>
        <p:nvSpPr>
          <p:cNvPr id="14359" name="Text Box 23"/>
          <p:cNvSpPr txBox="1">
            <a:spLocks noChangeArrowheads="1"/>
          </p:cNvSpPr>
          <p:nvPr/>
        </p:nvSpPr>
        <p:spPr bwMode="auto">
          <a:xfrm>
            <a:off x="2211388" y="4075114"/>
            <a:ext cx="3427412" cy="1487487"/>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Atherosclerosis</a:t>
            </a:r>
          </a:p>
          <a:p>
            <a:pPr algn="ctr" eaLnBrk="0" hangingPunct="0"/>
            <a:r>
              <a:rPr lang="en-US" sz="1300" dirty="0">
                <a:latin typeface="Calibri" pitchFamily="34" charset="0"/>
              </a:rPr>
              <a:t>Coronary artery calcium (CAC), calcified coronary artery plaque, plaques with lipid core, </a:t>
            </a:r>
            <a:r>
              <a:rPr lang="en-US" sz="1300" dirty="0" err="1">
                <a:latin typeface="Calibri" pitchFamily="34" charset="0"/>
              </a:rPr>
              <a:t>extracoronary</a:t>
            </a:r>
            <a:r>
              <a:rPr lang="en-US" sz="1300" dirty="0">
                <a:latin typeface="Calibri" pitchFamily="34" charset="0"/>
              </a:rPr>
              <a:t> calcifications, intima-medial thickness (IMT), aortic and coronary wall thickness, ankle-brachial index, coronary artery remodeling, CABG, PCI</a:t>
            </a:r>
          </a:p>
        </p:txBody>
      </p:sp>
      <p:sp>
        <p:nvSpPr>
          <p:cNvPr id="14360" name="Line 24"/>
          <p:cNvSpPr>
            <a:spLocks noChangeShapeType="1"/>
          </p:cNvSpPr>
          <p:nvPr/>
        </p:nvSpPr>
        <p:spPr bwMode="auto">
          <a:xfrm>
            <a:off x="2819400" y="1843088"/>
            <a:ext cx="0" cy="2157412"/>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1" name="Line 25"/>
          <p:cNvSpPr>
            <a:spLocks noChangeShapeType="1"/>
          </p:cNvSpPr>
          <p:nvPr/>
        </p:nvSpPr>
        <p:spPr bwMode="auto">
          <a:xfrm>
            <a:off x="8839200" y="1843089"/>
            <a:ext cx="0" cy="2879725"/>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2" name="Text Box 26"/>
          <p:cNvSpPr txBox="1">
            <a:spLocks noChangeArrowheads="1"/>
          </p:cNvSpPr>
          <p:nvPr/>
        </p:nvSpPr>
        <p:spPr bwMode="auto">
          <a:xfrm>
            <a:off x="136525" y="6132513"/>
            <a:ext cx="2743200" cy="609600"/>
          </a:xfrm>
          <a:prstGeom prst="rect">
            <a:avLst/>
          </a:prstGeom>
          <a:solidFill>
            <a:schemeClr val="bg1"/>
          </a:solid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Ischemic Events</a:t>
            </a:r>
          </a:p>
          <a:p>
            <a:pPr algn="ctr" eaLnBrk="0" hangingPunct="0"/>
            <a:r>
              <a:rPr lang="en-US" sz="1300" dirty="0">
                <a:latin typeface="Calibri" pitchFamily="34" charset="0"/>
              </a:rPr>
              <a:t>MI, ischemic stroke, ECG (Q wave), gadolinium </a:t>
            </a:r>
            <a:r>
              <a:rPr lang="en-US" sz="1300" dirty="0" smtClean="0">
                <a:latin typeface="Calibri" pitchFamily="34" charset="0"/>
              </a:rPr>
              <a:t>enhancement, RMD</a:t>
            </a:r>
            <a:endParaRPr lang="en-US" sz="1300" dirty="0">
              <a:latin typeface="Calibri" pitchFamily="34" charset="0"/>
            </a:endParaRPr>
          </a:p>
        </p:txBody>
      </p:sp>
      <p:sp>
        <p:nvSpPr>
          <p:cNvPr id="14363" name="Text Box 27"/>
          <p:cNvSpPr txBox="1">
            <a:spLocks noChangeArrowheads="1"/>
          </p:cNvSpPr>
          <p:nvPr/>
        </p:nvSpPr>
        <p:spPr bwMode="auto">
          <a:xfrm>
            <a:off x="6261100" y="6132513"/>
            <a:ext cx="2741613" cy="609600"/>
          </a:xfrm>
          <a:prstGeom prst="rect">
            <a:avLst/>
          </a:prstGeom>
          <a:noFill/>
          <a:ln w="9525">
            <a:solidFill>
              <a:schemeClr val="tx1"/>
            </a:solidFill>
            <a:miter lim="800000"/>
            <a:headEnd/>
            <a:tailEnd/>
          </a:ln>
          <a:effectLst/>
        </p:spPr>
        <p:txBody>
          <a:bodyPr lIns="0" tIns="0" rIns="0" bIns="0"/>
          <a:lstStyle/>
          <a:p>
            <a:pPr algn="ctr" eaLnBrk="0" hangingPunct="0"/>
            <a:r>
              <a:rPr lang="en-US" sz="1400" u="sng" dirty="0">
                <a:solidFill>
                  <a:srgbClr val="CC0000"/>
                </a:solidFill>
                <a:latin typeface="Calibri" pitchFamily="34" charset="0"/>
              </a:rPr>
              <a:t>Cardiomyopathy</a:t>
            </a:r>
          </a:p>
          <a:p>
            <a:pPr algn="ctr" eaLnBrk="0" hangingPunct="0"/>
            <a:r>
              <a:rPr lang="en-US" sz="1300" dirty="0">
                <a:latin typeface="Calibri" pitchFamily="34" charset="0"/>
              </a:rPr>
              <a:t>Congestive heart failure</a:t>
            </a:r>
          </a:p>
        </p:txBody>
      </p:sp>
      <p:sp>
        <p:nvSpPr>
          <p:cNvPr id="14364" name="Text Box 28"/>
          <p:cNvSpPr txBox="1">
            <a:spLocks noChangeArrowheads="1"/>
          </p:cNvSpPr>
          <p:nvPr/>
        </p:nvSpPr>
        <p:spPr bwMode="auto">
          <a:xfrm>
            <a:off x="3203575" y="6132513"/>
            <a:ext cx="2741613" cy="609600"/>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Peripheral Vascular Disease</a:t>
            </a:r>
          </a:p>
          <a:p>
            <a:pPr algn="ctr" eaLnBrk="0" hangingPunct="0"/>
            <a:r>
              <a:rPr lang="en-US" sz="1300">
                <a:latin typeface="Calibri" pitchFamily="34" charset="0"/>
              </a:rPr>
              <a:t>Ankle-brachial index, peripheral revascularization</a:t>
            </a:r>
          </a:p>
        </p:txBody>
      </p:sp>
      <p:sp>
        <p:nvSpPr>
          <p:cNvPr id="14365" name="Text Box 29"/>
          <p:cNvSpPr txBox="1">
            <a:spLocks noChangeArrowheads="1"/>
          </p:cNvSpPr>
          <p:nvPr/>
        </p:nvSpPr>
        <p:spPr bwMode="auto">
          <a:xfrm>
            <a:off x="6078538" y="4724401"/>
            <a:ext cx="2925762" cy="1185863"/>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Altered Cardiac Structure and Function</a:t>
            </a:r>
          </a:p>
          <a:p>
            <a:pPr algn="ctr" eaLnBrk="0" hangingPunct="0"/>
            <a:r>
              <a:rPr lang="en-US" sz="1300">
                <a:latin typeface="Calibri" pitchFamily="34" charset="0"/>
              </a:rPr>
              <a:t>Ventricular mass and function, concentric remodeling, LV hypertrophy &amp; papillary muscle mass, stroke volume, ejection fraction, cardiac output, ECG (QT,R waves, axis)</a:t>
            </a:r>
          </a:p>
        </p:txBody>
      </p:sp>
      <p:sp>
        <p:nvSpPr>
          <p:cNvPr id="14366" name="Text Box 30"/>
          <p:cNvSpPr txBox="1">
            <a:spLocks noChangeArrowheads="1"/>
          </p:cNvSpPr>
          <p:nvPr/>
        </p:nvSpPr>
        <p:spPr bwMode="auto">
          <a:xfrm>
            <a:off x="6324600" y="3479800"/>
            <a:ext cx="2133600" cy="1016000"/>
          </a:xfrm>
          <a:prstGeom prst="rect">
            <a:avLst/>
          </a:prstGeom>
          <a:noFill/>
          <a:ln w="9525">
            <a:solidFill>
              <a:schemeClr val="tx1"/>
            </a:solidFill>
            <a:miter lim="800000"/>
            <a:headEnd/>
            <a:tailEnd/>
          </a:ln>
          <a:effectLst/>
        </p:spPr>
        <p:txBody>
          <a:bodyPr lIns="0" tIns="0" rIns="0" bIns="0">
            <a:spAutoFit/>
          </a:bodyPr>
          <a:lstStyle/>
          <a:p>
            <a:pPr algn="ctr" eaLnBrk="0" hangingPunct="0"/>
            <a:r>
              <a:rPr lang="en-US" sz="1400" u="sng">
                <a:solidFill>
                  <a:srgbClr val="CC0000"/>
                </a:solidFill>
                <a:latin typeface="Calibri" pitchFamily="34" charset="0"/>
              </a:rPr>
              <a:t>Vascular Compliance</a:t>
            </a:r>
          </a:p>
          <a:p>
            <a:pPr algn="ctr" eaLnBrk="0" hangingPunct="0"/>
            <a:r>
              <a:rPr lang="en-US" sz="1300">
                <a:latin typeface="Calibri" pitchFamily="34" charset="0"/>
              </a:rPr>
              <a:t>Carotid and aortic distensibility, brachial   imaging,  radial pulse wave analysis – small &amp; large vessel</a:t>
            </a:r>
          </a:p>
        </p:txBody>
      </p:sp>
      <p:sp>
        <p:nvSpPr>
          <p:cNvPr id="14367" name="Line 31"/>
          <p:cNvSpPr>
            <a:spLocks noChangeShapeType="1"/>
          </p:cNvSpPr>
          <p:nvPr/>
        </p:nvSpPr>
        <p:spPr bwMode="auto">
          <a:xfrm flipH="1">
            <a:off x="1676400" y="1843089"/>
            <a:ext cx="612775" cy="1736725"/>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8" name="Line 32"/>
          <p:cNvSpPr>
            <a:spLocks noChangeShapeType="1"/>
          </p:cNvSpPr>
          <p:nvPr/>
        </p:nvSpPr>
        <p:spPr bwMode="auto">
          <a:xfrm>
            <a:off x="4570413" y="5575301"/>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69" name="Line 33"/>
          <p:cNvSpPr>
            <a:spLocks noChangeShapeType="1"/>
          </p:cNvSpPr>
          <p:nvPr/>
        </p:nvSpPr>
        <p:spPr bwMode="auto">
          <a:xfrm flipH="1">
            <a:off x="5105401" y="2730500"/>
            <a:ext cx="1676400" cy="12700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0" name="Text Box 34"/>
          <p:cNvSpPr txBox="1">
            <a:spLocks noChangeArrowheads="1"/>
          </p:cNvSpPr>
          <p:nvPr/>
        </p:nvSpPr>
        <p:spPr bwMode="auto">
          <a:xfrm>
            <a:off x="152400" y="3619500"/>
            <a:ext cx="1690688" cy="1943100"/>
          </a:xfrm>
          <a:prstGeom prst="rect">
            <a:avLst/>
          </a:prstGeom>
          <a:noFill/>
          <a:ln w="9525">
            <a:solidFill>
              <a:schemeClr val="tx1"/>
            </a:solidFill>
            <a:miter lim="800000"/>
            <a:headEnd/>
            <a:tailEnd/>
          </a:ln>
          <a:effectLst/>
        </p:spPr>
        <p:txBody>
          <a:bodyPr lIns="0" tIns="0" rIns="0" bIns="0"/>
          <a:lstStyle/>
          <a:p>
            <a:pPr algn="ctr" eaLnBrk="0" hangingPunct="0"/>
            <a:r>
              <a:rPr lang="en-US" sz="1400" u="sng">
                <a:solidFill>
                  <a:srgbClr val="CC0000"/>
                </a:solidFill>
                <a:latin typeface="Calibri" pitchFamily="34" charset="0"/>
              </a:rPr>
              <a:t>Thrombosis</a:t>
            </a:r>
          </a:p>
          <a:p>
            <a:pPr algn="ctr" eaLnBrk="0" hangingPunct="0"/>
            <a:r>
              <a:rPr lang="en-US" sz="1300">
                <a:latin typeface="Calibri" pitchFamily="34" charset="0"/>
              </a:rPr>
              <a:t>Fibrinogen, Factor VIII, PAI-1, Plasmin-antiplasmin, D-Dimer, Von Willebrand factor, soluble tissue factor, tissue factor pathway inhibitor, thrombotic stroke</a:t>
            </a:r>
          </a:p>
        </p:txBody>
      </p:sp>
      <p:grpSp>
        <p:nvGrpSpPr>
          <p:cNvPr id="14371" name="Group 35"/>
          <p:cNvGrpSpPr>
            <a:grpSpLocks/>
          </p:cNvGrpSpPr>
          <p:nvPr/>
        </p:nvGrpSpPr>
        <p:grpSpPr bwMode="auto">
          <a:xfrm rot="2016817" flipV="1">
            <a:off x="4954588" y="3567113"/>
            <a:ext cx="1484312" cy="85725"/>
            <a:chOff x="2400" y="3120"/>
            <a:chExt cx="624" cy="0"/>
          </a:xfrm>
        </p:grpSpPr>
        <p:sp>
          <p:nvSpPr>
            <p:cNvPr id="14383" name="Line 36"/>
            <p:cNvSpPr>
              <a:spLocks noChangeShapeType="1"/>
            </p:cNvSpPr>
            <p:nvPr/>
          </p:nvSpPr>
          <p:spPr bwMode="auto">
            <a:xfrm>
              <a:off x="2832" y="3120"/>
              <a:ext cx="192" cy="0"/>
            </a:xfrm>
            <a:prstGeom prst="line">
              <a:avLst/>
            </a:prstGeom>
            <a:noFill/>
            <a:ln w="50800">
              <a:solidFill>
                <a:schemeClr val="tx1"/>
              </a:solidFill>
              <a:round/>
              <a:headEnd/>
              <a:tailEnd type="triangle" w="med" len="med"/>
            </a:ln>
            <a:effectLst/>
          </p:spPr>
          <p:txBody>
            <a:bodyPr/>
            <a:lstStyle/>
            <a:p>
              <a:endParaRPr lang="en-US"/>
            </a:p>
          </p:txBody>
        </p:sp>
        <p:sp>
          <p:nvSpPr>
            <p:cNvPr id="14384" name="Line 37"/>
            <p:cNvSpPr>
              <a:spLocks noChangeShapeType="1"/>
            </p:cNvSpPr>
            <p:nvPr/>
          </p:nvSpPr>
          <p:spPr bwMode="auto">
            <a:xfrm flipH="1">
              <a:off x="2400" y="3120"/>
              <a:ext cx="528" cy="0"/>
            </a:xfrm>
            <a:prstGeom prst="line">
              <a:avLst/>
            </a:prstGeom>
            <a:noFill/>
            <a:ln w="50800">
              <a:solidFill>
                <a:schemeClr val="tx1"/>
              </a:solidFill>
              <a:round/>
              <a:headEnd/>
              <a:tailEnd type="triangle" w="med" len="med"/>
            </a:ln>
            <a:effectLst/>
          </p:spPr>
          <p:txBody>
            <a:bodyPr/>
            <a:lstStyle/>
            <a:p>
              <a:endParaRPr lang="en-US"/>
            </a:p>
          </p:txBody>
        </p:sp>
      </p:grpSp>
      <p:sp>
        <p:nvSpPr>
          <p:cNvPr id="14372" name="Line 38"/>
          <p:cNvSpPr>
            <a:spLocks noChangeShapeType="1"/>
          </p:cNvSpPr>
          <p:nvPr/>
        </p:nvSpPr>
        <p:spPr bwMode="auto">
          <a:xfrm>
            <a:off x="2593975" y="5575301"/>
            <a:ext cx="0" cy="5334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3" name="Line 39"/>
          <p:cNvSpPr>
            <a:spLocks noChangeShapeType="1"/>
          </p:cNvSpPr>
          <p:nvPr/>
        </p:nvSpPr>
        <p:spPr bwMode="auto">
          <a:xfrm>
            <a:off x="381000" y="1843088"/>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4" name="Text Box 40"/>
          <p:cNvSpPr txBox="1">
            <a:spLocks noChangeArrowheads="1"/>
          </p:cNvSpPr>
          <p:nvPr/>
        </p:nvSpPr>
        <p:spPr bwMode="auto">
          <a:xfrm>
            <a:off x="2741613" y="114301"/>
            <a:ext cx="3656012" cy="455613"/>
          </a:xfrm>
          <a:prstGeom prst="rect">
            <a:avLst/>
          </a:prstGeom>
          <a:noFill/>
          <a:ln w="9525">
            <a:solidFill>
              <a:schemeClr val="tx1"/>
            </a:solidFill>
            <a:miter lim="800000"/>
            <a:headEnd/>
            <a:tailEnd/>
          </a:ln>
          <a:effectLst/>
        </p:spPr>
        <p:txBody>
          <a:bodyPr lIns="0" tIns="45715" rIns="45715" bIns="45715"/>
          <a:lstStyle/>
          <a:p>
            <a:pPr algn="ctr" eaLnBrk="0" hangingPunct="0"/>
            <a:r>
              <a:rPr lang="en-US" sz="1300" dirty="0" smtClean="0">
                <a:solidFill>
                  <a:srgbClr val="990000"/>
                </a:solidFill>
                <a:latin typeface="Calibri" pitchFamily="34" charset="0"/>
              </a:rPr>
              <a:t>INSERT YOUR FAVORITE ENVIRONMENTAL EXPOSURE HERE</a:t>
            </a:r>
            <a:endParaRPr lang="en-US" sz="1300" dirty="0">
              <a:latin typeface="Calibri" pitchFamily="34" charset="0"/>
            </a:endParaRPr>
          </a:p>
        </p:txBody>
      </p:sp>
      <p:sp>
        <p:nvSpPr>
          <p:cNvPr id="14375" name="Line 41"/>
          <p:cNvSpPr>
            <a:spLocks noChangeShapeType="1"/>
          </p:cNvSpPr>
          <p:nvPr/>
        </p:nvSpPr>
        <p:spPr bwMode="auto">
          <a:xfrm flipH="1">
            <a:off x="3198814" y="608014"/>
            <a:ext cx="611187" cy="571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6" name="Line 42"/>
          <p:cNvSpPr>
            <a:spLocks noChangeShapeType="1"/>
          </p:cNvSpPr>
          <p:nvPr/>
        </p:nvSpPr>
        <p:spPr bwMode="auto">
          <a:xfrm>
            <a:off x="5181601" y="608014"/>
            <a:ext cx="612775" cy="571500"/>
          </a:xfrm>
          <a:prstGeom prst="line">
            <a:avLst/>
          </a:prstGeom>
          <a:noFill/>
          <a:ln w="50800">
            <a:solidFill>
              <a:srgbClr val="000000"/>
            </a:solidFill>
            <a:round/>
            <a:headEnd/>
            <a:tailEnd type="triangle" w="med" len="med"/>
          </a:ln>
          <a:effectLst/>
        </p:spPr>
        <p:txBody>
          <a:bodyPr lIns="91430" tIns="45715" rIns="91430" bIns="45715"/>
          <a:lstStyle/>
          <a:p>
            <a:endParaRPr lang="en-US"/>
          </a:p>
        </p:txBody>
      </p:sp>
      <p:sp>
        <p:nvSpPr>
          <p:cNvPr id="14377" name="Line 43"/>
          <p:cNvSpPr>
            <a:spLocks noChangeShapeType="1"/>
          </p:cNvSpPr>
          <p:nvPr/>
        </p:nvSpPr>
        <p:spPr bwMode="auto">
          <a:xfrm>
            <a:off x="3429000" y="18415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8" name="Line 44"/>
          <p:cNvSpPr>
            <a:spLocks noChangeShapeType="1"/>
          </p:cNvSpPr>
          <p:nvPr/>
        </p:nvSpPr>
        <p:spPr bwMode="auto">
          <a:xfrm>
            <a:off x="5711825" y="18415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79" name="Line 45"/>
          <p:cNvSpPr>
            <a:spLocks noChangeShapeType="1"/>
          </p:cNvSpPr>
          <p:nvPr/>
        </p:nvSpPr>
        <p:spPr bwMode="auto">
          <a:xfrm>
            <a:off x="8610600" y="18415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80" name="Line 46"/>
          <p:cNvSpPr>
            <a:spLocks noChangeShapeType="1"/>
          </p:cNvSpPr>
          <p:nvPr/>
        </p:nvSpPr>
        <p:spPr bwMode="auto">
          <a:xfrm>
            <a:off x="7239000" y="5918201"/>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81" name="Line 47"/>
          <p:cNvSpPr>
            <a:spLocks noChangeShapeType="1"/>
          </p:cNvSpPr>
          <p:nvPr/>
        </p:nvSpPr>
        <p:spPr bwMode="auto">
          <a:xfrm>
            <a:off x="7239000" y="4533900"/>
            <a:ext cx="0" cy="190500"/>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
        <p:nvSpPr>
          <p:cNvPr id="14382" name="Line 48"/>
          <p:cNvSpPr>
            <a:spLocks noChangeShapeType="1"/>
          </p:cNvSpPr>
          <p:nvPr/>
        </p:nvSpPr>
        <p:spPr bwMode="auto">
          <a:xfrm>
            <a:off x="7239000" y="3084514"/>
            <a:ext cx="0" cy="344487"/>
          </a:xfrm>
          <a:prstGeom prst="line">
            <a:avLst/>
          </a:prstGeom>
          <a:noFill/>
          <a:ln w="50800">
            <a:solidFill>
              <a:schemeClr val="tx1"/>
            </a:solidFill>
            <a:round/>
            <a:headEnd/>
            <a:tailEnd type="triangle" w="med" len="med"/>
          </a:ln>
          <a:effectLst/>
        </p:spPr>
        <p:txBody>
          <a:bodyPr lIns="91430" tIns="45715" rIns="91430" bIns="45715"/>
          <a:lstStyle/>
          <a:p>
            <a:endParaRPr lang="en-US"/>
          </a:p>
        </p:txBody>
      </p:sp>
    </p:spTree>
    <p:extLst>
      <p:ext uri="{BB962C8B-B14F-4D97-AF65-F5344CB8AC3E}">
        <p14:creationId xmlns:p14="http://schemas.microsoft.com/office/powerpoint/2010/main" val="1208361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Examining</a:t>
            </a:r>
            <a:r>
              <a:rPr lang="en-US" baseline="0" dirty="0" smtClean="0"/>
              <a:t> Novel Outcomes in EH Research</a:t>
            </a:r>
            <a:endParaRPr lang="en-US" dirty="0"/>
          </a:p>
        </p:txBody>
      </p:sp>
      <p:sp>
        <p:nvSpPr>
          <p:cNvPr id="3" name="Text Placeholder 2"/>
          <p:cNvSpPr>
            <a:spLocks noGrp="1"/>
          </p:cNvSpPr>
          <p:nvPr>
            <p:ph type="body" idx="4294967295"/>
          </p:nvPr>
        </p:nvSpPr>
        <p:spPr/>
        <p:txBody>
          <a:bodyPr/>
          <a:lstStyle/>
          <a:p>
            <a:r>
              <a:rPr lang="en-US" dirty="0" smtClean="0"/>
              <a:t>MESA first to publish</a:t>
            </a:r>
            <a:r>
              <a:rPr lang="en-US" baseline="0" dirty="0" smtClean="0"/>
              <a:t> analysis of Environmental Exposures and</a:t>
            </a:r>
          </a:p>
          <a:p>
            <a:pPr lvl="1"/>
            <a:r>
              <a:rPr lang="en-US" dirty="0" smtClean="0"/>
              <a:t>Retinal microvasculature</a:t>
            </a:r>
          </a:p>
          <a:p>
            <a:pPr lvl="1"/>
            <a:r>
              <a:rPr lang="en-US" dirty="0" smtClean="0"/>
              <a:t>MRI cardiac structure</a:t>
            </a:r>
          </a:p>
          <a:p>
            <a:pPr lvl="1"/>
            <a:r>
              <a:rPr lang="en-US" dirty="0" smtClean="0"/>
              <a:t>Aortic</a:t>
            </a:r>
            <a:r>
              <a:rPr lang="en-US" baseline="0" dirty="0" smtClean="0"/>
              <a:t> atherosclerosis</a:t>
            </a:r>
          </a:p>
          <a:p>
            <a:pPr lvl="1"/>
            <a:endParaRPr lang="en-US" dirty="0"/>
          </a:p>
        </p:txBody>
      </p:sp>
    </p:spTree>
    <p:extLst>
      <p:ext uri="{BB962C8B-B14F-4D97-AF65-F5344CB8AC3E}">
        <p14:creationId xmlns:p14="http://schemas.microsoft.com/office/powerpoint/2010/main" val="733181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Manuscripts that can be written with existing data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00986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to be Encouraged</a:t>
            </a:r>
            <a:endParaRPr lang="en-US" dirty="0"/>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smtClean="0"/>
              <a:t>Analysis of biological markers of exposure</a:t>
            </a:r>
          </a:p>
          <a:p>
            <a:pPr marL="457153" lvl="1" indent="0">
              <a:buNone/>
            </a:pPr>
            <a:r>
              <a:rPr lang="en-US" dirty="0" smtClean="0"/>
              <a:t>In relation to plausible MESA phenotypes (current or future)</a:t>
            </a:r>
            <a:endParaRPr lang="en-US" dirty="0"/>
          </a:p>
          <a:p>
            <a:pPr lvl="1"/>
            <a:r>
              <a:rPr lang="en-US" dirty="0" smtClean="0"/>
              <a:t>Metals in whole blood (stored from exam 5)</a:t>
            </a:r>
          </a:p>
          <a:p>
            <a:pPr lvl="1"/>
            <a:r>
              <a:rPr lang="en-US" dirty="0" smtClean="0"/>
              <a:t>Tobacco exposure biomarkers</a:t>
            </a:r>
          </a:p>
          <a:p>
            <a:pPr lvl="1"/>
            <a:r>
              <a:rPr lang="en-US" dirty="0" smtClean="0"/>
              <a:t>Persistent organic pollutants (POPs)</a:t>
            </a:r>
          </a:p>
          <a:p>
            <a:pPr lvl="1"/>
            <a:r>
              <a:rPr lang="en-US" dirty="0" smtClean="0"/>
              <a:t>“Endocrine Disrupting” Agents</a:t>
            </a:r>
          </a:p>
          <a:p>
            <a:pPr lvl="2"/>
            <a:r>
              <a:rPr lang="en-US" dirty="0" smtClean="0"/>
              <a:t>Phthalates</a:t>
            </a:r>
          </a:p>
          <a:p>
            <a:pPr lvl="2"/>
            <a:r>
              <a:rPr lang="en-US" dirty="0" err="1" smtClean="0"/>
              <a:t>Bisphenol</a:t>
            </a:r>
            <a:r>
              <a:rPr lang="en-US" dirty="0" smtClean="0"/>
              <a:t> A</a:t>
            </a:r>
          </a:p>
          <a:p>
            <a:pPr lvl="2"/>
            <a:r>
              <a:rPr lang="en-US" dirty="0" smtClean="0"/>
              <a:t>others</a:t>
            </a:r>
          </a:p>
          <a:p>
            <a:r>
              <a:rPr lang="en-US" dirty="0" smtClean="0"/>
              <a:t>Projects that Expand Tools to Understand </a:t>
            </a:r>
            <a:r>
              <a:rPr lang="en-US" dirty="0" err="1" smtClean="0"/>
              <a:t>GxE</a:t>
            </a:r>
            <a:r>
              <a:rPr lang="en-US" dirty="0" smtClean="0"/>
              <a:t> in relatively small sample size</a:t>
            </a:r>
            <a:endParaRPr lang="en-US" dirty="0"/>
          </a:p>
        </p:txBody>
      </p:sp>
    </p:spTree>
    <p:extLst>
      <p:ext uri="{BB962C8B-B14F-4D97-AF65-F5344CB8AC3E}">
        <p14:creationId xmlns:p14="http://schemas.microsoft.com/office/powerpoint/2010/main" val="502986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for next steps in MESA </a:t>
            </a:r>
            <a:br>
              <a:rPr lang="en-US" dirty="0" smtClean="0"/>
            </a:br>
            <a:r>
              <a:rPr lang="en-US" dirty="0" smtClean="0"/>
              <a:t>(Exam or otherwise)</a:t>
            </a:r>
            <a:endParaRPr lang="en-US" dirty="0"/>
          </a:p>
        </p:txBody>
      </p:sp>
      <p:sp>
        <p:nvSpPr>
          <p:cNvPr id="3" name="Content Placeholder 2"/>
          <p:cNvSpPr>
            <a:spLocks noGrp="1"/>
          </p:cNvSpPr>
          <p:nvPr>
            <p:ph idx="1"/>
          </p:nvPr>
        </p:nvSpPr>
        <p:spPr>
          <a:xfrm>
            <a:off x="457200" y="1600201"/>
            <a:ext cx="8229600" cy="5105399"/>
          </a:xfrm>
        </p:spPr>
        <p:txBody>
          <a:bodyPr>
            <a:normAutofit fontScale="85000" lnSpcReduction="20000"/>
          </a:bodyPr>
          <a:lstStyle/>
          <a:p>
            <a:r>
              <a:rPr lang="en-US" dirty="0" smtClean="0"/>
              <a:t>Health endpoints suspected to have environmental contributors</a:t>
            </a:r>
            <a:r>
              <a:rPr lang="en-US" dirty="0" smtClean="0"/>
              <a:t>? (other than </a:t>
            </a:r>
            <a:r>
              <a:rPr lang="en-US" dirty="0" err="1" smtClean="0"/>
              <a:t>athero</a:t>
            </a:r>
            <a:r>
              <a:rPr lang="en-US" dirty="0" smtClean="0"/>
              <a:t>/ CV function)</a:t>
            </a:r>
            <a:endParaRPr lang="en-US" dirty="0" smtClean="0"/>
          </a:p>
          <a:p>
            <a:pPr lvl="1"/>
            <a:r>
              <a:rPr lang="en-US" dirty="0" smtClean="0"/>
              <a:t>Brain Impacts</a:t>
            </a:r>
          </a:p>
          <a:p>
            <a:pPr lvl="2"/>
            <a:r>
              <a:rPr lang="en-US" dirty="0" smtClean="0"/>
              <a:t>Cognition </a:t>
            </a:r>
          </a:p>
          <a:p>
            <a:pPr lvl="2"/>
            <a:r>
              <a:rPr lang="en-US" dirty="0" smtClean="0"/>
              <a:t>cranial MRI (functional?)</a:t>
            </a:r>
          </a:p>
          <a:p>
            <a:pPr lvl="2"/>
            <a:r>
              <a:rPr lang="en-US" dirty="0" smtClean="0"/>
              <a:t>Olfactory assessment</a:t>
            </a:r>
          </a:p>
          <a:p>
            <a:pPr lvl="1"/>
            <a:r>
              <a:rPr lang="en-US" dirty="0"/>
              <a:t>Metabolic Impacts</a:t>
            </a:r>
          </a:p>
          <a:p>
            <a:pPr lvl="1"/>
            <a:r>
              <a:rPr lang="en-US" dirty="0" smtClean="0"/>
              <a:t>Renal function</a:t>
            </a:r>
          </a:p>
          <a:p>
            <a:r>
              <a:rPr lang="en-US" dirty="0" smtClean="0"/>
              <a:t>Additional biological </a:t>
            </a:r>
            <a:r>
              <a:rPr lang="en-US" dirty="0" smtClean="0"/>
              <a:t>samples to allow exposure assessment?</a:t>
            </a:r>
          </a:p>
          <a:p>
            <a:pPr lvl="1"/>
            <a:r>
              <a:rPr lang="en-US" dirty="0" smtClean="0"/>
              <a:t>Adipose tissue</a:t>
            </a:r>
          </a:p>
          <a:p>
            <a:pPr lvl="1"/>
            <a:r>
              <a:rPr lang="en-US" dirty="0"/>
              <a:t>N</a:t>
            </a:r>
            <a:r>
              <a:rPr lang="en-US" dirty="0" smtClean="0"/>
              <a:t>ails</a:t>
            </a:r>
          </a:p>
          <a:p>
            <a:r>
              <a:rPr lang="en-US" dirty="0" smtClean="0"/>
              <a:t>Support investigator efforts to include environmental exposures </a:t>
            </a:r>
          </a:p>
          <a:p>
            <a:endParaRPr lang="en-US" dirty="0" smtClean="0"/>
          </a:p>
          <a:p>
            <a:pPr marL="457153" lvl="1" indent="0">
              <a:buNone/>
            </a:pPr>
            <a:endParaRPr lang="en-US" dirty="0" smtClean="0"/>
          </a:p>
        </p:txBody>
      </p:sp>
    </p:spTree>
    <p:extLst>
      <p:ext uri="{BB962C8B-B14F-4D97-AF65-F5344CB8AC3E}">
        <p14:creationId xmlns:p14="http://schemas.microsoft.com/office/powerpoint/2010/main" val="1712229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E in G x 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Major focus on </a:t>
            </a:r>
            <a:r>
              <a:rPr lang="en-US" dirty="0" err="1" smtClean="0"/>
              <a:t>phenotyping</a:t>
            </a:r>
            <a:r>
              <a:rPr lang="en-US" dirty="0" smtClean="0"/>
              <a:t> in MESA</a:t>
            </a:r>
          </a:p>
          <a:p>
            <a:r>
              <a:rPr lang="en-US" dirty="0" smtClean="0"/>
              <a:t>Major focus on genotyping in MESA</a:t>
            </a:r>
          </a:p>
          <a:p>
            <a:r>
              <a:rPr lang="en-US" dirty="0" smtClean="0"/>
              <a:t>Is that enough?</a:t>
            </a:r>
          </a:p>
          <a:p>
            <a:endParaRPr lang="en-US" dirty="0"/>
          </a:p>
          <a:p>
            <a:r>
              <a:rPr lang="en-US" dirty="0" smtClean="0"/>
              <a:t>Among Environmental aspects, most focus historically on those with more individual-level control</a:t>
            </a:r>
          </a:p>
          <a:p>
            <a:pPr lvl="1"/>
            <a:r>
              <a:rPr lang="en-US" dirty="0" smtClean="0"/>
              <a:t>Diet</a:t>
            </a:r>
          </a:p>
          <a:p>
            <a:pPr lvl="1"/>
            <a:r>
              <a:rPr lang="en-US" dirty="0" smtClean="0"/>
              <a:t>Smoking</a:t>
            </a:r>
          </a:p>
          <a:p>
            <a:pPr lvl="1"/>
            <a:r>
              <a:rPr lang="en-US" dirty="0" smtClean="0"/>
              <a:t>Exercise habits</a:t>
            </a:r>
          </a:p>
          <a:p>
            <a:r>
              <a:rPr lang="en-US" dirty="0" smtClean="0"/>
              <a:t>Interest in agents for which exposure is not a choice or “lifestyle”</a:t>
            </a:r>
          </a:p>
          <a:p>
            <a:pPr lvl="1"/>
            <a:endParaRPr lang="en-US" dirty="0" smtClean="0"/>
          </a:p>
          <a:p>
            <a:endParaRPr lang="en-US" dirty="0"/>
          </a:p>
        </p:txBody>
      </p:sp>
    </p:spTree>
    <p:extLst>
      <p:ext uri="{BB962C8B-B14F-4D97-AF65-F5344CB8AC3E}">
        <p14:creationId xmlns:p14="http://schemas.microsoft.com/office/powerpoint/2010/main" val="210131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354" y="381000"/>
            <a:ext cx="800704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797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8649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638800" y="1981200"/>
            <a:ext cx="3048000" cy="1219200"/>
          </a:xfrm>
          <a:prstGeom prst="ellipse">
            <a:avLst/>
          </a:prstGeom>
          <a:noFill/>
          <a:ln w="57150">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Tree>
    <p:extLst>
      <p:ext uri="{BB962C8B-B14F-4D97-AF65-F5344CB8AC3E}">
        <p14:creationId xmlns:p14="http://schemas.microsoft.com/office/powerpoint/2010/main" val="166848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Exposure Research</a:t>
            </a:r>
            <a:endParaRPr lang="en-US" dirty="0"/>
          </a:p>
        </p:txBody>
      </p:sp>
      <p:sp>
        <p:nvSpPr>
          <p:cNvPr id="3" name="Content Placeholder 2"/>
          <p:cNvSpPr>
            <a:spLocks noGrp="1"/>
          </p:cNvSpPr>
          <p:nvPr>
            <p:ph idx="1"/>
          </p:nvPr>
        </p:nvSpPr>
        <p:spPr/>
        <p:txBody>
          <a:bodyPr/>
          <a:lstStyle/>
          <a:p>
            <a:pPr marL="0" indent="0">
              <a:buNone/>
            </a:pPr>
            <a:r>
              <a:rPr lang="en-US" dirty="0" smtClean="0"/>
              <a:t>“This theme focuses </a:t>
            </a:r>
            <a:r>
              <a:rPr lang="en-US" dirty="0"/>
              <a:t>on the study of environmental exposures themselves — internal and external — not just chemical environmental pollutants, but also exposures arising from a variety of sources, such as the </a:t>
            </a:r>
            <a:r>
              <a:rPr lang="en-US" dirty="0" err="1"/>
              <a:t>microbiome</a:t>
            </a:r>
            <a:r>
              <a:rPr lang="en-US" dirty="0"/>
              <a:t>, infectious agents, nutritional sources, and stress</a:t>
            </a:r>
            <a:r>
              <a:rPr lang="en-US" dirty="0" smtClean="0"/>
              <a:t>.”</a:t>
            </a:r>
          </a:p>
        </p:txBody>
      </p:sp>
    </p:spTree>
    <p:extLst>
      <p:ext uri="{BB962C8B-B14F-4D97-AF65-F5344CB8AC3E}">
        <p14:creationId xmlns:p14="http://schemas.microsoft.com/office/powerpoint/2010/main" val="776871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Unique Data Sources in MESA: Measuring Exposure</a:t>
            </a:r>
            <a:endParaRPr lang="en-US" dirty="0"/>
          </a:p>
        </p:txBody>
      </p:sp>
      <p:sp>
        <p:nvSpPr>
          <p:cNvPr id="3" name="Content Placeholder 2"/>
          <p:cNvSpPr>
            <a:spLocks noGrp="1"/>
          </p:cNvSpPr>
          <p:nvPr>
            <p:ph idx="1"/>
          </p:nvPr>
        </p:nvSpPr>
        <p:spPr>
          <a:xfrm>
            <a:off x="457200" y="1600201"/>
            <a:ext cx="8229600" cy="4800600"/>
          </a:xfrm>
        </p:spPr>
        <p:txBody>
          <a:bodyPr>
            <a:normAutofit fontScale="77500" lnSpcReduction="20000"/>
          </a:bodyPr>
          <a:lstStyle/>
          <a:p>
            <a:r>
              <a:rPr lang="en-US" dirty="0" smtClean="0"/>
              <a:t>MESA Classic</a:t>
            </a:r>
          </a:p>
          <a:p>
            <a:pPr lvl="1"/>
            <a:r>
              <a:rPr lang="en-US" dirty="0" smtClean="0"/>
              <a:t>Biological samples (blood, urine)</a:t>
            </a:r>
          </a:p>
          <a:p>
            <a:pPr lvl="1"/>
            <a:r>
              <a:rPr lang="en-US" dirty="0" smtClean="0"/>
              <a:t>Dietary data</a:t>
            </a:r>
            <a:endParaRPr lang="en-US" dirty="0"/>
          </a:p>
          <a:p>
            <a:r>
              <a:rPr lang="en-US" dirty="0" smtClean="0"/>
              <a:t>MESA Neighborhood </a:t>
            </a:r>
          </a:p>
          <a:p>
            <a:pPr lvl="1"/>
            <a:r>
              <a:rPr lang="en-US" dirty="0" smtClean="0"/>
              <a:t>Residential history</a:t>
            </a:r>
          </a:p>
          <a:p>
            <a:pPr lvl="1"/>
            <a:r>
              <a:rPr lang="en-US" dirty="0" smtClean="0"/>
              <a:t>Stress</a:t>
            </a:r>
          </a:p>
          <a:p>
            <a:r>
              <a:rPr lang="en-US" dirty="0" smtClean="0"/>
              <a:t>MESA Air</a:t>
            </a:r>
          </a:p>
          <a:p>
            <a:pPr lvl="1"/>
            <a:r>
              <a:rPr lang="en-US" dirty="0" smtClean="0"/>
              <a:t>Ambient air pollution exposure estimates</a:t>
            </a:r>
          </a:p>
          <a:p>
            <a:pPr lvl="1"/>
            <a:r>
              <a:rPr lang="en-US" dirty="0" smtClean="0"/>
              <a:t>Home characteristics / air pollution infiltration</a:t>
            </a:r>
          </a:p>
          <a:p>
            <a:pPr lvl="1"/>
            <a:r>
              <a:rPr lang="en-US" dirty="0" smtClean="0"/>
              <a:t>Time-location information</a:t>
            </a:r>
          </a:p>
          <a:p>
            <a:pPr lvl="1"/>
            <a:r>
              <a:rPr lang="en-US" dirty="0" smtClean="0"/>
              <a:t>Second-hand smoke</a:t>
            </a:r>
          </a:p>
          <a:p>
            <a:r>
              <a:rPr lang="en-US" dirty="0" smtClean="0"/>
              <a:t>UW Center for Clean Air Research</a:t>
            </a:r>
          </a:p>
          <a:p>
            <a:pPr lvl="1"/>
            <a:r>
              <a:rPr lang="en-US" dirty="0" smtClean="0"/>
              <a:t>Detailed information on location and transit</a:t>
            </a:r>
          </a:p>
        </p:txBody>
      </p:sp>
    </p:spTree>
    <p:extLst>
      <p:ext uri="{BB962C8B-B14F-4D97-AF65-F5344CB8AC3E}">
        <p14:creationId xmlns:p14="http://schemas.microsoft.com/office/powerpoint/2010/main" val="347166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Agents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Air pollutants</a:t>
            </a:r>
          </a:p>
          <a:p>
            <a:pPr lvl="1"/>
            <a:r>
              <a:rPr lang="en-US" dirty="0" smtClean="0"/>
              <a:t>PM</a:t>
            </a:r>
            <a:r>
              <a:rPr lang="en-US" baseline="-25000" dirty="0" smtClean="0"/>
              <a:t>2.5</a:t>
            </a:r>
            <a:r>
              <a:rPr lang="en-US" dirty="0" smtClean="0"/>
              <a:t>, PM</a:t>
            </a:r>
            <a:r>
              <a:rPr lang="en-US" baseline="-25000" dirty="0" smtClean="0"/>
              <a:t>10-2.5</a:t>
            </a:r>
            <a:r>
              <a:rPr lang="en-US" dirty="0" smtClean="0"/>
              <a:t>, NO</a:t>
            </a:r>
            <a:r>
              <a:rPr lang="en-US" baseline="-25000" dirty="0" smtClean="0"/>
              <a:t>X</a:t>
            </a:r>
            <a:r>
              <a:rPr lang="en-US" dirty="0" smtClean="0"/>
              <a:t>, NO</a:t>
            </a:r>
            <a:r>
              <a:rPr lang="en-US" baseline="-25000" dirty="0" smtClean="0"/>
              <a:t>2</a:t>
            </a:r>
            <a:r>
              <a:rPr lang="en-US" dirty="0" smtClean="0"/>
              <a:t>, black carbon, O</a:t>
            </a:r>
            <a:r>
              <a:rPr lang="en-US" baseline="-25000" dirty="0" smtClean="0"/>
              <a:t>3</a:t>
            </a:r>
          </a:p>
          <a:p>
            <a:r>
              <a:rPr lang="en-US" dirty="0" smtClean="0"/>
              <a:t>Metals</a:t>
            </a:r>
          </a:p>
          <a:p>
            <a:pPr lvl="1"/>
            <a:r>
              <a:rPr lang="en-US" dirty="0" smtClean="0"/>
              <a:t>Air, biological samples</a:t>
            </a:r>
          </a:p>
          <a:p>
            <a:r>
              <a:rPr lang="en-US" dirty="0" smtClean="0"/>
              <a:t>Pesticides</a:t>
            </a:r>
          </a:p>
          <a:p>
            <a:pPr lvl="1"/>
            <a:r>
              <a:rPr lang="en-US" dirty="0" smtClean="0"/>
              <a:t>Diet, biological samples</a:t>
            </a:r>
          </a:p>
          <a:p>
            <a:r>
              <a:rPr lang="en-US" dirty="0" smtClean="0"/>
              <a:t>Persistent organic compounds</a:t>
            </a:r>
          </a:p>
          <a:p>
            <a:r>
              <a:rPr lang="en-US" dirty="0" err="1" smtClean="0"/>
              <a:t>Bisphenol</a:t>
            </a:r>
            <a:r>
              <a:rPr lang="en-US" dirty="0" smtClean="0"/>
              <a:t> A</a:t>
            </a:r>
          </a:p>
          <a:p>
            <a:r>
              <a:rPr lang="en-US" dirty="0" err="1" smtClean="0"/>
              <a:t>Perfluroalkyl</a:t>
            </a:r>
            <a:r>
              <a:rPr lang="en-US" dirty="0" smtClean="0"/>
              <a:t> chemicals</a:t>
            </a:r>
          </a:p>
        </p:txBody>
      </p:sp>
    </p:spTree>
    <p:extLst>
      <p:ext uri="{BB962C8B-B14F-4D97-AF65-F5344CB8AC3E}">
        <p14:creationId xmlns:p14="http://schemas.microsoft.com/office/powerpoint/2010/main" val="3473023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Unique Data Sources in MESA: Assessing Relevant Health Outcomes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Quantitative Phenotypes in Several Domains</a:t>
            </a:r>
          </a:p>
          <a:p>
            <a:pPr lvl="1"/>
            <a:r>
              <a:rPr lang="en-US" dirty="0" smtClean="0"/>
              <a:t>Often serial measurements</a:t>
            </a:r>
          </a:p>
          <a:p>
            <a:pPr lvl="1"/>
            <a:r>
              <a:rPr lang="en-US" dirty="0" smtClean="0"/>
              <a:t>Atherosclerosis</a:t>
            </a:r>
            <a:endParaRPr lang="en-US" dirty="0" smtClean="0"/>
          </a:p>
          <a:p>
            <a:r>
              <a:rPr lang="en-US" dirty="0" smtClean="0"/>
              <a:t>Well-characterized incident outcomes</a:t>
            </a:r>
            <a:endParaRPr lang="en-US" dirty="0" smtClean="0"/>
          </a:p>
          <a:p>
            <a:r>
              <a:rPr lang="en-US" dirty="0" smtClean="0"/>
              <a:t>Genetics</a:t>
            </a:r>
          </a:p>
          <a:p>
            <a:r>
              <a:rPr lang="en-US" dirty="0" smtClean="0"/>
              <a:t>Epigenetics</a:t>
            </a:r>
          </a:p>
          <a:p>
            <a:r>
              <a:rPr lang="en-US" dirty="0" smtClean="0"/>
              <a:t>Telomere length</a:t>
            </a:r>
          </a:p>
          <a:p>
            <a:r>
              <a:rPr lang="en-US" dirty="0" smtClean="0"/>
              <a:t>Cognition</a:t>
            </a:r>
          </a:p>
          <a:p>
            <a:r>
              <a:rPr lang="en-US" dirty="0" smtClean="0"/>
              <a:t>Emphysema/Lung function</a:t>
            </a:r>
          </a:p>
          <a:p>
            <a:endParaRPr lang="en-US" dirty="0" smtClean="0"/>
          </a:p>
          <a:p>
            <a:endParaRPr lang="en-US" dirty="0"/>
          </a:p>
        </p:txBody>
      </p:sp>
    </p:spTree>
    <p:extLst>
      <p:ext uri="{BB962C8B-B14F-4D97-AF65-F5344CB8AC3E}">
        <p14:creationId xmlns:p14="http://schemas.microsoft.com/office/powerpoint/2010/main" val="4240125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1297</TotalTime>
  <Words>1305</Words>
  <Application>Microsoft Office PowerPoint</Application>
  <PresentationFormat>On-screen Show (4:3)</PresentationFormat>
  <Paragraphs>206</Paragraphs>
  <Slides>24</Slides>
  <Notes>3</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Default Design</vt:lpstr>
      <vt:lpstr>1_Office Theme</vt:lpstr>
      <vt:lpstr>Future Environmental Health Initiatives in MESA</vt:lpstr>
      <vt:lpstr>More Environmental Stuff?</vt:lpstr>
      <vt:lpstr>Understanding the E in G x E</vt:lpstr>
      <vt:lpstr>PowerPoint Presentation</vt:lpstr>
      <vt:lpstr>PowerPoint Presentation</vt:lpstr>
      <vt:lpstr>Theme: Exposure Research</vt:lpstr>
      <vt:lpstr>Unique Data Sources in MESA: Measuring Exposure</vt:lpstr>
      <vt:lpstr>Potential Agents</vt:lpstr>
      <vt:lpstr>Unique Data Sources in MESA: Assessing Relevant Health Outcomes</vt:lpstr>
      <vt:lpstr>PowerPoint Presentation</vt:lpstr>
      <vt:lpstr>Theme: Translational Science</vt:lpstr>
      <vt:lpstr>PowerPoint Presentation</vt:lpstr>
      <vt:lpstr>Health Disparities</vt:lpstr>
      <vt:lpstr>Unique Aspects of MESA: Informing our Understanding of Health Disparities</vt:lpstr>
      <vt:lpstr>NIEHS Strategic Goal #1</vt:lpstr>
      <vt:lpstr>PowerPoint Presentation</vt:lpstr>
      <vt:lpstr>PowerPoint Presentation</vt:lpstr>
      <vt:lpstr>PowerPoint Presentation</vt:lpstr>
      <vt:lpstr>PowerPoint Presentation</vt:lpstr>
      <vt:lpstr>PowerPoint Presentation</vt:lpstr>
      <vt:lpstr>Examining Novel Outcomes in EH Research</vt:lpstr>
      <vt:lpstr>Manuscripts that can be written with existing data</vt:lpstr>
      <vt:lpstr>Projects to be Encouraged</vt:lpstr>
      <vt:lpstr>Ideas for next steps in MESA  (Exam or otherwise)</vt:lpstr>
    </vt:vector>
  </TitlesOfParts>
  <Company>DEOHS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Curl</dc:creator>
  <cp:lastModifiedBy>Joel D Kaufman</cp:lastModifiedBy>
  <cp:revision>23</cp:revision>
  <dcterms:created xsi:type="dcterms:W3CDTF">2012-09-05T21:02:54Z</dcterms:created>
  <dcterms:modified xsi:type="dcterms:W3CDTF">2012-09-13T12:38:36Z</dcterms:modified>
</cp:coreProperties>
</file>