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66" r:id="rId2"/>
    <p:sldId id="1044" r:id="rId3"/>
    <p:sldId id="1043" r:id="rId4"/>
    <p:sldId id="970" r:id="rId5"/>
    <p:sldId id="972" r:id="rId6"/>
    <p:sldId id="1024" r:id="rId7"/>
    <p:sldId id="978" r:id="rId8"/>
    <p:sldId id="1077" r:id="rId9"/>
    <p:sldId id="1041" r:id="rId10"/>
    <p:sldId id="1048" r:id="rId11"/>
    <p:sldId id="1049" r:id="rId12"/>
    <p:sldId id="975" r:id="rId13"/>
    <p:sldId id="980" r:id="rId14"/>
    <p:sldId id="1074" r:id="rId15"/>
    <p:sldId id="1075" r:id="rId16"/>
    <p:sldId id="983" r:id="rId17"/>
    <p:sldId id="1033" r:id="rId18"/>
    <p:sldId id="1010" r:id="rId19"/>
    <p:sldId id="1038" r:id="rId20"/>
    <p:sldId id="1070" r:id="rId21"/>
    <p:sldId id="1078" r:id="rId22"/>
    <p:sldId id="1054" r:id="rId23"/>
    <p:sldId id="1032" r:id="rId24"/>
    <p:sldId id="1040" r:id="rId25"/>
    <p:sldId id="1035" r:id="rId26"/>
    <p:sldId id="1065" r:id="rId2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can David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22"/>
    <a:srgbClr val="FF9900"/>
    <a:srgbClr val="FF66CC"/>
    <a:srgbClr val="FF00FF"/>
    <a:srgbClr val="DDDDDD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558" autoAdjust="0"/>
  </p:normalViewPr>
  <p:slideViewPr>
    <p:cSldViewPr>
      <p:cViewPr>
        <p:scale>
          <a:sx n="90" d="100"/>
          <a:sy n="90" d="100"/>
        </p:scale>
        <p:origin x="-18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08" y="-90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9D5D924-330D-4EC7-BB96-C706648F0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9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2F31681-67DB-4137-88E5-B31369843EDA}" type="slidenum">
              <a:rPr lang="en-US"/>
              <a:pPr eaLnBrk="0" hangingPunct="0"/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R2 for 805301</a:t>
            </a:r>
            <a:r>
              <a:rPr lang="en-US" baseline="0" dirty="0" smtClean="0"/>
              <a:t> and 707974 in CEU = r2 = 0.059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latin typeface="Arial" charset="0"/>
                <a:ea typeface="ＭＳ Ｐゴシック" pitchFamily="34" charset="-128"/>
              </a:rPr>
              <a:t>Kristin M Burkart, MD, MSc                        Assistant Professor of Clinical Medicine                                                                                    September  2006 </a:t>
            </a:r>
          </a:p>
        </p:txBody>
      </p:sp>
      <p:sp>
        <p:nvSpPr>
          <p:cNvPr id="47108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November 2006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A638CF2-074A-4A1C-A024-D56C8A23ECAE}" type="slidenum">
              <a:rPr lang="en-US">
                <a:latin typeface="Arial" charset="0"/>
                <a:ea typeface="ＭＳ Ｐゴシック" pitchFamily="34" charset="-128"/>
              </a:rPr>
              <a:pPr eaLnBrk="0" hangingPunct="0"/>
              <a:t>16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87388"/>
            <a:ext cx="4603750" cy="3454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68800"/>
            <a:ext cx="5565775" cy="414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41" tIns="45020" rIns="90041" bIns="4502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1225" eaLnBrk="0" hangingPunct="0"/>
            <a:fld id="{5FEEF826-9178-422F-8852-1440CBD77D8A}" type="slidenum">
              <a:rPr lang="en-US" sz="1200">
                <a:latin typeface="Arial" charset="0"/>
              </a:rPr>
              <a:pPr algn="r" defTabSz="911225" eaLnBrk="0" hangingPunct="0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Every 10mg increase in HDL we see a 0.53% increase in percent emphysema.  Relationship is non-linear (p = 0.0003)</a:t>
            </a:r>
          </a:p>
          <a:p>
            <a:r>
              <a:rPr lang="en-US" dirty="0" smtClean="0"/>
              <a:t>No effect modification by age &gt;</a:t>
            </a:r>
            <a:r>
              <a:rPr lang="en-US" baseline="0" dirty="0" smtClean="0"/>
              <a:t> 65 or race.  </a:t>
            </a:r>
          </a:p>
          <a:p>
            <a:r>
              <a:rPr lang="en-US" baseline="0" dirty="0" smtClean="0"/>
              <a:t>Modified by gender p = 0.024, male 0.68m female 0.47 %</a:t>
            </a:r>
          </a:p>
          <a:p>
            <a:r>
              <a:rPr lang="en-US" baseline="0" dirty="0" smtClean="0"/>
              <a:t>Loess smoothing function in a </a:t>
            </a:r>
            <a:r>
              <a:rPr lang="en-US" baseline="0" dirty="0" err="1" smtClean="0"/>
              <a:t>genearalized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addtive</a:t>
            </a:r>
            <a:r>
              <a:rPr lang="en-US" baseline="0" dirty="0" smtClean="0"/>
              <a:t> model.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80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70264"/>
            <a:ext cx="5487022" cy="4139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95" tIns="45047" rIns="90095" bIns="45047"/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7400" cy="34480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0" y="4370264"/>
            <a:ext cx="5487022" cy="4139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95" tIns="45047" rIns="90095" bIns="45047"/>
          <a:lstStyle/>
          <a:p>
            <a:endParaRPr lang="en-US" smtClean="0"/>
          </a:p>
        </p:txBody>
      </p:sp>
      <p:sp>
        <p:nvSpPr>
          <p:cNvPr id="23555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2007" cy="4606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95" tIns="45047" rIns="90095" bIns="45047"/>
          <a:lstStyle/>
          <a:p>
            <a:pPr defTabSz="913564"/>
            <a:r>
              <a:rPr lang="en-US"/>
              <a:t>Kristin M Burkart, MD, MSc                        Assistant Professor of Clinical Medicine                                                                                    September  2006 </a:t>
            </a:r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4439" y="0"/>
            <a:ext cx="2972007" cy="4606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95" tIns="45047" rIns="90095" bIns="45047"/>
          <a:lstStyle/>
          <a:p>
            <a:pPr defTabSz="913564"/>
            <a:r>
              <a:rPr lang="en-US"/>
              <a:t>November 2006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39" y="8737384"/>
            <a:ext cx="2972007" cy="4606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95" tIns="45047" rIns="90095" bIns="45047"/>
          <a:lstStyle/>
          <a:p>
            <a:pPr defTabSz="913564"/>
            <a:fld id="{6A56B492-3407-4DFF-9265-86B03089F8BD}" type="slidenum">
              <a:rPr lang="en-US"/>
              <a:pPr defTabSz="913564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endParaRPr lang="en-US" smtClean="0"/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Kristin M Burkart, MD, MSc                        Assistant Professor of Clinical Medicine                                                                                    September  2006 </a:t>
            </a:r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November 2006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8D1D8AAF-D47D-47D3-9FA7-C8669938DB90}" type="slidenum">
              <a:rPr lang="en-US"/>
              <a:pPr eaLnBrk="0" hangingPunct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223838" lvl="1" indent="-223838">
              <a:lnSpc>
                <a:spcPct val="80000"/>
              </a:lnSpc>
            </a:pPr>
            <a:endParaRPr lang="en-US" sz="800" dirty="0" smtClean="0"/>
          </a:p>
        </p:txBody>
      </p:sp>
      <p:sp>
        <p:nvSpPr>
          <p:cNvPr id="3072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911225" eaLnBrk="0" hangingPunct="0"/>
            <a:r>
              <a:rPr lang="en-US" sz="1200">
                <a:latin typeface="Arial" charset="0"/>
              </a:rPr>
              <a:t>Kristin M Burkart, MD, MSc                        Assistant Professor of Clinical Medicine                                                                                    September  2006 </a:t>
            </a:r>
          </a:p>
        </p:txBody>
      </p:sp>
      <p:sp>
        <p:nvSpPr>
          <p:cNvPr id="30724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911225" eaLnBrk="0" hangingPunct="0"/>
            <a:r>
              <a:rPr lang="en-US" sz="1200">
                <a:latin typeface="Arial" charset="0"/>
              </a:rPr>
              <a:t>November 2006</a:t>
            </a:r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1225" eaLnBrk="0" hangingPunct="0"/>
            <a:fld id="{FE6A7636-5FF2-46E5-95FB-2C7A1BCD8879}" type="slidenum">
              <a:rPr lang="en-US" sz="1200">
                <a:latin typeface="Arial" charset="0"/>
              </a:rPr>
              <a:pPr algn="r" defTabSz="911225" eaLnBrk="0" hangingPunct="0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1225" eaLnBrk="0" hangingPunct="0"/>
            <a:fld id="{5FEEF826-9178-422F-8852-1440CBD77D8A}" type="slidenum">
              <a:rPr lang="en-US" sz="1200">
                <a:latin typeface="Arial" charset="0"/>
              </a:rPr>
              <a:pPr algn="r" defTabSz="911225" eaLnBrk="0" hangingPunct="0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1225" eaLnBrk="0" hangingPunct="0"/>
            <a:fld id="{6F1FE1DA-E183-41E0-A414-92498501BFB1}" type="slidenum">
              <a:rPr lang="en-US" sz="1200">
                <a:latin typeface="Arial" charset="0"/>
              </a:rPr>
              <a:pPr algn="r" defTabSz="911225" eaLnBrk="0" hangingPunct="0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2F31681-67DB-4137-88E5-B31369843EDA}" type="slidenum">
              <a:rPr lang="en-US"/>
              <a:pPr eaLnBrk="0" hangingPunct="0"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2F31681-67DB-4137-88E5-B31369843EDA}" type="slidenum">
              <a:rPr lang="en-US"/>
              <a:pPr eaLnBrk="0" hangingPunct="0"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0808-1E28-48F6-824E-394293E7F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EB4B-D042-4D60-B064-538278AC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8A8F-A528-4D05-994E-68674BED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9BBB-E765-432A-A751-BCAE3FD42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4625-7EAF-4B87-BCE8-77DC1D0B8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FD06-67E1-4E5D-981F-F960350F3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01A7-E233-46AE-AA17-780A50462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9F0-0BEA-43AD-841F-B7629AB29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7D9B-ED73-4FEB-AB04-212FC6940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09F0-D718-437F-9922-1EB1D1F0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46D3-3285-4ABA-93EC-2DEB25CD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7526-BCDB-41FD-A722-18271F578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44B7-0CD3-4934-9394-DCDFE6E58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3F3B-6F44-40BA-B63C-A9AA8A8B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59C9-AC9E-4A6C-B7E1-79B0E277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2A2688C-E0A1-4753-8B42-4975BE2D6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http://mesa-nhlbi.org/siteblocks/images/MesaLogo-100x61.gif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ChangeArrowheads="1"/>
          </p:cNvSpPr>
          <p:nvPr/>
        </p:nvSpPr>
        <p:spPr bwMode="auto">
          <a:xfrm>
            <a:off x="533400" y="1066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000" dirty="0" smtClean="0">
                <a:solidFill>
                  <a:srgbClr val="FFFF00"/>
                </a:solidFill>
                <a:latin typeface="Arial" charset="0"/>
              </a:rPr>
              <a:t>Cardiovascular Candidate Genes, HDL and the Lung</a:t>
            </a:r>
            <a:endParaRPr lang="en-US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1219200" y="28194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3600" dirty="0">
                <a:solidFill>
                  <a:srgbClr val="FFFFFF"/>
                </a:solidFill>
                <a:latin typeface="Arial" charset="0"/>
              </a:rPr>
              <a:t>Kristin M Burkart, MD MSc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36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Department of Medicine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Division of Pulmonary &amp; Critical Care Medicine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Columbia University Medical Center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20000" y="200025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4701" y="291414"/>
            <a:ext cx="990600" cy="742950"/>
            <a:chOff x="3960" y="2344"/>
            <a:chExt cx="4581" cy="3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gbf010.mc.cumc.columbia.edu\dom_dgm_ru$\MESA-Lung\kb2319\KB2319_CARe\CWAS\CWAS Manuscript\Results\mht_QQplots\IBC_B_Ratio_Mht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b="4182"/>
          <a:stretch/>
        </p:blipFill>
        <p:spPr bwMode="auto">
          <a:xfrm>
            <a:off x="1143000" y="1676400"/>
            <a:ext cx="7162800" cy="47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91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Manhattan Plots </a:t>
            </a:r>
            <a:r>
              <a:rPr lang="en-US" dirty="0" smtClean="0">
                <a:latin typeface="Arial" charset="0"/>
              </a:rPr>
              <a:t>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 African-</a:t>
            </a:r>
            <a:r>
              <a:rPr lang="en-US" dirty="0" smtClean="0">
                <a:latin typeface="Arial" charset="0"/>
              </a:rPr>
              <a:t>Americans 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 rot="-5400000">
            <a:off x="-487362" y="3611563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-log(P-value)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733800" y="63849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Chromosome</a:t>
            </a:r>
          </a:p>
        </p:txBody>
      </p:sp>
      <p:pic>
        <p:nvPicPr>
          <p:cNvPr id="35851" name="Picture 5"/>
          <p:cNvPicPr>
            <a:picLocks noChangeAspect="1"/>
          </p:cNvPicPr>
          <p:nvPr/>
        </p:nvPicPr>
        <p:blipFill>
          <a:blip r:embed="rId4"/>
          <a:srcRect l="25000" t="38235" r="28789" b="32353"/>
          <a:stretch>
            <a:fillRect/>
          </a:stretch>
        </p:blipFill>
        <p:spPr bwMode="auto">
          <a:xfrm>
            <a:off x="77724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2209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5</a:t>
            </a:r>
            <a:endParaRPr lang="en-US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75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91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Manhattan Plots </a:t>
            </a:r>
            <a:r>
              <a:rPr lang="en-US" dirty="0" smtClean="0">
                <a:latin typeface="Arial" charset="0"/>
              </a:rPr>
              <a:t>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Combined Races 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 rot="-5400000">
            <a:off x="-487362" y="3611563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-log(P-value)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733800" y="63849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Chromosome</a:t>
            </a:r>
          </a:p>
        </p:txBody>
      </p:sp>
      <p:pic>
        <p:nvPicPr>
          <p:cNvPr id="35851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7724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pic>
        <p:nvPicPr>
          <p:cNvPr id="6" name="Picture 2" descr="\\sgbf010.mc.cumc.columbia.edu\dom_dgm_ru$\MESA-Lung\kb2319\KB2319_CARe\CWAS\CWAS Manuscript\Results\mht_QQplots\IBC_WB_Ratio_M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b="4440"/>
          <a:stretch/>
        </p:blipFill>
        <p:spPr bwMode="auto">
          <a:xfrm>
            <a:off x="1066800" y="1600201"/>
            <a:ext cx="7167747" cy="47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2046" y="3729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4556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3237"/>
            <a:ext cx="8229600" cy="10969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SNPs associated with FEV</a:t>
            </a:r>
            <a:r>
              <a:rPr lang="en-US" baseline="-25000" dirty="0" smtClean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/FVC</a:t>
            </a: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685800" y="4114800"/>
            <a:ext cx="259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Arial" charset="0"/>
              </a:rPr>
              <a:t>African-Americans</a:t>
            </a:r>
            <a:endParaRPr lang="en-US" sz="2200" dirty="0">
              <a:latin typeface="Arial" charset="0"/>
            </a:endParaRPr>
          </a:p>
        </p:txBody>
      </p:sp>
      <p:graphicFrame>
        <p:nvGraphicFramePr>
          <p:cNvPr id="34933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47321"/>
              </p:ext>
            </p:extLst>
          </p:nvPr>
        </p:nvGraphicFramePr>
        <p:xfrm>
          <a:off x="762000" y="1905000"/>
          <a:ext cx="7467600" cy="1838328"/>
        </p:xfrm>
        <a:graphic>
          <a:graphicData uri="http://schemas.openxmlformats.org/drawingml/2006/table">
            <a:tbl>
              <a:tblPr/>
              <a:tblGrid>
                <a:gridCol w="1295400"/>
                <a:gridCol w="762000"/>
                <a:gridCol w="1524000"/>
                <a:gridCol w="914400"/>
                <a:gridCol w="1143000"/>
                <a:gridCol w="182880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β -Estimate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rs2070600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AGER/RNF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+ 0.162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2.19 x 10</a:t>
                      </a:r>
                      <a:r>
                        <a:rPr lang="en-US" sz="1600" b="1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-10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rs805301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BAT3/APOM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- 0.054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1.32 x 10</a:t>
                      </a:r>
                      <a:r>
                        <a:rPr lang="en-US" sz="160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rs1286664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RARB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+ 0.067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2.07 x 10</a:t>
                      </a:r>
                      <a:r>
                        <a:rPr lang="en-US" sz="160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rs6941112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STK19/C4B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+ 0.053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2.90 x 10</a:t>
                      </a:r>
                      <a:r>
                        <a:rPr lang="en-US" sz="160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rs3117582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BAT3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-0.081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5.23 x 10</a:t>
                      </a:r>
                      <a:r>
                        <a:rPr lang="en-US" sz="160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020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848600" y="152401"/>
            <a:ext cx="1142999" cy="56309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graphicFrame>
        <p:nvGraphicFramePr>
          <p:cNvPr id="6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30684"/>
              </p:ext>
            </p:extLst>
          </p:nvPr>
        </p:nvGraphicFramePr>
        <p:xfrm>
          <a:off x="762000" y="4648200"/>
          <a:ext cx="7543800" cy="1905000"/>
        </p:xfrm>
        <a:graphic>
          <a:graphicData uri="http://schemas.openxmlformats.org/drawingml/2006/table">
            <a:tbl>
              <a:tblPr/>
              <a:tblGrid>
                <a:gridCol w="1143000"/>
                <a:gridCol w="762000"/>
                <a:gridCol w="1981200"/>
                <a:gridCol w="1066801"/>
                <a:gridCol w="1295399"/>
                <a:gridCol w="12954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β -Estimate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rs1951269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NG/NFKBIA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0.22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+ 0.097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4.08 x 10</a:t>
                      </a:r>
                      <a:r>
                        <a:rPr lang="en-US" sz="1600" baseline="300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-6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rs707974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C6orf47/APOM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+ 0.291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5.17 x 10</a:t>
                      </a:r>
                      <a:r>
                        <a:rPr lang="en-US" sz="1600" b="1" baseline="300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-6</a:t>
                      </a:r>
                      <a:endParaRPr lang="en-US" sz="1600" b="1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rs565436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PCSK9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0.40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-0.083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9.32 x 10</a:t>
                      </a:r>
                      <a:r>
                        <a:rPr lang="en-US" sz="1600" baseline="300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-6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rs533375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PCSK9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0.25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- 0.083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5.29 x 10</a:t>
                      </a:r>
                      <a:r>
                        <a:rPr lang="en-US" sz="1600" baseline="300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-5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rs7156874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PSMA6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0.02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+0.271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7.33 x 10</a:t>
                      </a:r>
                      <a:r>
                        <a:rPr lang="en-US" sz="1600" baseline="300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-5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447800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Arial" charset="0"/>
              </a:rPr>
              <a:t>European-Americans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762000" y="190053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Arial" charset="0"/>
              </a:rPr>
              <a:t>Combined European-Americans and African-Americans</a:t>
            </a:r>
            <a:endParaRPr lang="en-US" dirty="0">
              <a:latin typeface="Arial" charset="0"/>
            </a:endParaRPr>
          </a:p>
        </p:txBody>
      </p:sp>
      <p:pic>
        <p:nvPicPr>
          <p:cNvPr id="42056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908878" y="152400"/>
            <a:ext cx="1082722" cy="533400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SNPs </a:t>
            </a:r>
            <a:r>
              <a:rPr lang="en-US" dirty="0">
                <a:latin typeface="Arial" charset="0"/>
              </a:rPr>
              <a:t>associated with FEV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/FVC </a:t>
            </a:r>
            <a:endParaRPr lang="en-US" dirty="0"/>
          </a:p>
        </p:txBody>
      </p:sp>
      <p:graphicFrame>
        <p:nvGraphicFramePr>
          <p:cNvPr id="6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72099"/>
              </p:ext>
            </p:extLst>
          </p:nvPr>
        </p:nvGraphicFramePr>
        <p:xfrm>
          <a:off x="762000" y="2809872"/>
          <a:ext cx="7467600" cy="1838328"/>
        </p:xfrm>
        <a:graphic>
          <a:graphicData uri="http://schemas.openxmlformats.org/drawingml/2006/table">
            <a:tbl>
              <a:tblPr/>
              <a:tblGrid>
                <a:gridCol w="1295400"/>
                <a:gridCol w="762000"/>
                <a:gridCol w="1524000"/>
                <a:gridCol w="914400"/>
                <a:gridCol w="1143000"/>
                <a:gridCol w="182880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β -Estimate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rs2070600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AGER/RNF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+ 0.168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8.37 x 10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rs1286664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RARB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+ 0.067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1.60 x 10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rs805301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BAT3/APOM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- 0.050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1.26 x 10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rs707974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C6orf47/APOM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0.10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+ 0.088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1.38 x 10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rs6941112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STK19/C4B</a:t>
                      </a: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+ 0.053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1.22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229600" cy="10668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APOM </a:t>
            </a:r>
            <a:r>
              <a:rPr lang="en-US" sz="3600" dirty="0" smtClean="0">
                <a:latin typeface="Arial" charset="0"/>
              </a:rPr>
              <a:t>SNPs and FEV</a:t>
            </a:r>
            <a:r>
              <a:rPr lang="en-US" sz="3600" baseline="-25000" dirty="0" smtClean="0">
                <a:latin typeface="Arial" charset="0"/>
              </a:rPr>
              <a:t>1</a:t>
            </a:r>
            <a:r>
              <a:rPr lang="en-US" sz="3600" dirty="0" smtClean="0">
                <a:latin typeface="Arial" charset="0"/>
              </a:rPr>
              <a:t>/FVC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2860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African-Americans</a:t>
            </a:r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228600" y="15240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Arial" charset="0"/>
              </a:rPr>
              <a:t>European-Americans</a:t>
            </a:r>
            <a:endParaRPr lang="en-US">
              <a:latin typeface="Arial" charset="0"/>
            </a:endParaRPr>
          </a:p>
        </p:txBody>
      </p:sp>
      <p:graphicFrame>
        <p:nvGraphicFramePr>
          <p:cNvPr id="4305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92120"/>
              </p:ext>
            </p:extLst>
          </p:nvPr>
        </p:nvGraphicFramePr>
        <p:xfrm>
          <a:off x="152400" y="2057400"/>
          <a:ext cx="3778250" cy="883500"/>
        </p:xfrm>
        <a:graphic>
          <a:graphicData uri="http://schemas.openxmlformats.org/drawingml/2006/table">
            <a:tbl>
              <a:tblPr/>
              <a:tblGrid>
                <a:gridCol w="958850"/>
                <a:gridCol w="762000"/>
                <a:gridCol w="914400"/>
                <a:gridCol w="11430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 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rs805301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0.37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- 0.054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1.32 x 10</a:t>
                      </a:r>
                      <a:r>
                        <a:rPr lang="en-US" sz="1600" b="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b="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rs707974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+ 0.73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sz="1600" b="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2.84 x 10</a:t>
                      </a:r>
                      <a:r>
                        <a:rPr lang="en-US" sz="1600" b="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-5</a:t>
                      </a:r>
                      <a:r>
                        <a:rPr lang="en-US" sz="1600" b="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765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65048"/>
              </p:ext>
            </p:extLst>
          </p:nvPr>
        </p:nvGraphicFramePr>
        <p:xfrm>
          <a:off x="152400" y="5067300"/>
          <a:ext cx="3797300" cy="952500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908050"/>
                <a:gridCol w="98425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  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rs707974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+0.291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sz="1600" b="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5.17 x 10</a:t>
                      </a:r>
                      <a:r>
                        <a:rPr lang="en-US" sz="1600" b="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600" b="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rs805301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-0.039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0.036</a:t>
                      </a:r>
                      <a:r>
                        <a:rPr lang="en-US" sz="1600" b="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44062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44065" name="Text Box 183"/>
          <p:cNvSpPr txBox="1">
            <a:spLocks noChangeArrowheads="1"/>
          </p:cNvSpPr>
          <p:nvPr/>
        </p:nvSpPr>
        <p:spPr bwMode="auto">
          <a:xfrm>
            <a:off x="5029200" y="3733800"/>
            <a:ext cx="322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Position on chromosome 6</a:t>
            </a:r>
          </a:p>
        </p:txBody>
      </p:sp>
      <p:sp>
        <p:nvSpPr>
          <p:cNvPr id="44066" name="Text Box 184"/>
          <p:cNvSpPr txBox="1">
            <a:spLocks noChangeArrowheads="1"/>
          </p:cNvSpPr>
          <p:nvPr/>
        </p:nvSpPr>
        <p:spPr bwMode="auto">
          <a:xfrm>
            <a:off x="5084763" y="6381750"/>
            <a:ext cx="322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Position on chromosome 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10679" r="8423" b="37043"/>
          <a:stretch/>
        </p:blipFill>
        <p:spPr bwMode="auto">
          <a:xfrm>
            <a:off x="4106333" y="1600200"/>
            <a:ext cx="49614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12533" r="7948" b="37453"/>
          <a:stretch/>
        </p:blipFill>
        <p:spPr bwMode="auto">
          <a:xfrm>
            <a:off x="4114800" y="4355531"/>
            <a:ext cx="4953000" cy="204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07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229600" cy="10668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PCSK9 SNPs and FEV</a:t>
            </a:r>
            <a:r>
              <a:rPr lang="en-US" sz="3600" baseline="-25000" dirty="0" smtClean="0">
                <a:latin typeface="Arial" charset="0"/>
              </a:rPr>
              <a:t>1</a:t>
            </a:r>
            <a:r>
              <a:rPr lang="en-US" sz="3600" dirty="0" smtClean="0">
                <a:latin typeface="Arial" charset="0"/>
              </a:rPr>
              <a:t>/FVC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2860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Arial" charset="0"/>
              </a:rPr>
              <a:t>Asian-Americans</a:t>
            </a:r>
            <a:endParaRPr lang="en-US" dirty="0">
              <a:latin typeface="Arial" charset="0"/>
            </a:endParaRPr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228600" y="1524000"/>
            <a:ext cx="271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African-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Americans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4305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19899"/>
              </p:ext>
            </p:extLst>
          </p:nvPr>
        </p:nvGraphicFramePr>
        <p:xfrm>
          <a:off x="260350" y="2057400"/>
          <a:ext cx="3930650" cy="1545654"/>
        </p:xfrm>
        <a:graphic>
          <a:graphicData uri="http://schemas.openxmlformats.org/drawingml/2006/table">
            <a:tbl>
              <a:tblPr/>
              <a:tblGrid>
                <a:gridCol w="1122363"/>
                <a:gridCol w="674687"/>
                <a:gridCol w="914400"/>
                <a:gridCol w="12192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 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rs565436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0.40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-0.083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9.32 x 10</a:t>
                      </a:r>
                      <a:r>
                        <a:rPr lang="en-US" sz="1600" baseline="300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-6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rs533375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0.25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- 0.083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5.29 x 10</a:t>
                      </a:r>
                      <a:r>
                        <a:rPr lang="en-US" sz="1600" baseline="300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-5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rs643257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rs631220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765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72640"/>
              </p:ext>
            </p:extLst>
          </p:nvPr>
        </p:nvGraphicFramePr>
        <p:xfrm>
          <a:off x="228600" y="5067300"/>
          <a:ext cx="3797300" cy="1587500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908050"/>
                <a:gridCol w="98425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SNP  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rs565436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-0.177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rs533375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0.006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-0.759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rs643257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0.007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-0.775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rs631220</a:t>
                      </a: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0.007</a:t>
                      </a:r>
                      <a:endParaRPr lang="en-US" sz="1600" dirty="0" smtClean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-0.775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422" marR="9422" marT="9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44062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44065" name="Text Box 183"/>
          <p:cNvSpPr txBox="1">
            <a:spLocks noChangeArrowheads="1"/>
          </p:cNvSpPr>
          <p:nvPr/>
        </p:nvSpPr>
        <p:spPr bwMode="auto">
          <a:xfrm>
            <a:off x="5029200" y="3946525"/>
            <a:ext cx="322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Position on chromosome </a:t>
            </a:r>
            <a:r>
              <a:rPr lang="en-US" sz="2000" dirty="0" smtClean="0">
                <a:latin typeface="Arial" charset="0"/>
              </a:rPr>
              <a:t>1</a:t>
            </a:r>
            <a:endParaRPr lang="en-US" sz="2000" dirty="0">
              <a:latin typeface="Arial" charset="0"/>
            </a:endParaRPr>
          </a:p>
        </p:txBody>
      </p:sp>
      <p:sp>
        <p:nvSpPr>
          <p:cNvPr id="44066" name="Text Box 184"/>
          <p:cNvSpPr txBox="1">
            <a:spLocks noChangeArrowheads="1"/>
          </p:cNvSpPr>
          <p:nvPr/>
        </p:nvSpPr>
        <p:spPr bwMode="auto">
          <a:xfrm>
            <a:off x="5084763" y="6308725"/>
            <a:ext cx="322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Position on chromosome </a:t>
            </a:r>
            <a:r>
              <a:rPr lang="en-US" sz="2000" dirty="0" smtClean="0">
                <a:latin typeface="Arial" charset="0"/>
              </a:rPr>
              <a:t>1</a:t>
            </a:r>
            <a:endParaRPr lang="en-US" sz="2000" dirty="0"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18277" r="9337" b="12978"/>
          <a:stretch/>
        </p:blipFill>
        <p:spPr bwMode="auto">
          <a:xfrm>
            <a:off x="4648200" y="1693333"/>
            <a:ext cx="4041422" cy="22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49811" r="8722" b="-1023"/>
          <a:stretch/>
        </p:blipFill>
        <p:spPr bwMode="auto">
          <a:xfrm>
            <a:off x="4557339" y="4572000"/>
            <a:ext cx="4358061" cy="179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8683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Apolipoprotein M</a:t>
            </a:r>
          </a:p>
        </p:txBody>
      </p:sp>
      <p:sp>
        <p:nvSpPr>
          <p:cNvPr id="46082" name="Text Placeholder 10"/>
          <p:cNvSpPr>
            <a:spLocks noGrp="1"/>
          </p:cNvSpPr>
          <p:nvPr>
            <p:ph type="body" sz="half" idx="2"/>
          </p:nvPr>
        </p:nvSpPr>
        <p:spPr>
          <a:xfrm>
            <a:off x="609600" y="16764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APOM </a:t>
            </a:r>
            <a:r>
              <a:rPr lang="en-US" dirty="0" smtClean="0">
                <a:latin typeface="Arial" charset="0"/>
              </a:rPr>
              <a:t>gene encodes for </a:t>
            </a:r>
            <a:r>
              <a:rPr lang="en-US" dirty="0" err="1" smtClean="0">
                <a:latin typeface="Arial" charset="0"/>
              </a:rPr>
              <a:t>Apolipoprotein</a:t>
            </a:r>
            <a:r>
              <a:rPr lang="en-US" dirty="0" smtClean="0">
                <a:latin typeface="Arial" charset="0"/>
              </a:rPr>
              <a:t> M, a lipoprotein-associated plasma protein</a:t>
            </a:r>
          </a:p>
          <a:p>
            <a:pPr>
              <a:lnSpc>
                <a:spcPct val="90000"/>
              </a:lnSpc>
            </a:pPr>
            <a:endParaRPr lang="en-US" sz="16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Predominantly a component of HDL</a:t>
            </a:r>
          </a:p>
          <a:p>
            <a:pPr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 genetically modified mice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ApoM</a:t>
            </a:r>
            <a:r>
              <a:rPr lang="en-US" dirty="0" smtClean="0">
                <a:latin typeface="Arial" charset="0"/>
              </a:rPr>
              <a:t> transgenic  </a:t>
            </a:r>
            <a:r>
              <a:rPr lang="en-US" dirty="0" smtClean="0">
                <a:latin typeface="Arial" charset="0"/>
                <a:sym typeface="Wingdings" pitchFamily="2" charset="2"/>
              </a:rPr>
              <a:t> increase in Cholesterol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  <a:sym typeface="Wingdings" pitchFamily="2" charset="2"/>
              </a:rPr>
              <a:t>ApoM</a:t>
            </a:r>
            <a:r>
              <a:rPr lang="en-US" dirty="0" smtClean="0">
                <a:latin typeface="Arial" charset="0"/>
                <a:sym typeface="Wingdings" pitchFamily="2" charset="2"/>
              </a:rPr>
              <a:t> knock-out  decrease in Cholesterol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  <a:sym typeface="Wingdings" pitchFamily="2" charset="2"/>
              </a:rPr>
              <a:t>ApoM</a:t>
            </a:r>
            <a:r>
              <a:rPr lang="en-US" dirty="0" smtClean="0">
                <a:latin typeface="Arial" charset="0"/>
                <a:sym typeface="Wingdings" pitchFamily="2" charset="2"/>
              </a:rPr>
              <a:t> might affect quality rather than quantity of HDL in murine models</a:t>
            </a:r>
            <a:endParaRPr lang="en-US" dirty="0" smtClean="0">
              <a:latin typeface="Arial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181600" y="6170613"/>
            <a:ext cx="3810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600">
                <a:latin typeface="Arial" charset="0"/>
                <a:cs typeface="Arial" charset="0"/>
              </a:rPr>
              <a:t>Christoffersen </a:t>
            </a:r>
            <a:r>
              <a:rPr lang="en-US" sz="1600" i="1">
                <a:latin typeface="Arial" charset="0"/>
                <a:cs typeface="Arial" charset="0"/>
              </a:rPr>
              <a:t>et al. J of Biol Chem</a:t>
            </a:r>
            <a:r>
              <a:rPr lang="en-US" sz="1600">
                <a:latin typeface="Arial" charset="0"/>
                <a:cs typeface="Arial" charset="0"/>
              </a:rPr>
              <a:t> 2008</a:t>
            </a:r>
          </a:p>
          <a:p>
            <a:pPr defTabSz="828675" eaLnBrk="0" hangingPunct="0"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endParaRPr lang="en-US" sz="300">
              <a:latin typeface="Arial" charset="0"/>
              <a:cs typeface="Arial" charset="0"/>
            </a:endParaRPr>
          </a:p>
          <a:p>
            <a:pPr defTabSz="828675" eaLnBrk="0" hangingPunct="0">
              <a:buFontTx/>
              <a:buChar char="-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600">
                <a:latin typeface="Arial" charset="0"/>
                <a:cs typeface="Arial" charset="0"/>
              </a:rPr>
              <a:t>Christoffersen </a:t>
            </a:r>
            <a:r>
              <a:rPr lang="en-GB" sz="1600" i="1">
                <a:latin typeface="Arial" charset="0"/>
                <a:cs typeface="Arial" charset="0"/>
              </a:rPr>
              <a:t>et al.</a:t>
            </a:r>
            <a:r>
              <a:rPr lang="en-GB" sz="1600">
                <a:latin typeface="Arial" charset="0"/>
                <a:cs typeface="Arial" charset="0"/>
              </a:rPr>
              <a:t> </a:t>
            </a:r>
            <a:r>
              <a:rPr lang="en-GB" sz="1600" i="1">
                <a:latin typeface="Arial" charset="0"/>
                <a:cs typeface="Arial" charset="0"/>
              </a:rPr>
              <a:t>Circ Res </a:t>
            </a:r>
            <a:r>
              <a:rPr lang="en-GB" sz="1600">
                <a:latin typeface="Arial" charset="0"/>
                <a:cs typeface="Arial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Arial" charset="0"/>
              </a:rPr>
              <a:t>HDL Inhibits Endothelial Cell Sphingosine Kinase</a:t>
            </a:r>
          </a:p>
        </p:txBody>
      </p:sp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5486400" y="6326188"/>
            <a:ext cx="343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anchor="b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Adapted from Xia, J Biol Chem, 1999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2514600" y="1676400"/>
            <a:ext cx="3297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Sphingomyelin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3048000" y="2768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Ceramide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2514600" y="3911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Sphingosine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249613" y="5283200"/>
            <a:ext cx="1855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S1-P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725988" y="2363788"/>
            <a:ext cx="205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SM-</a:t>
            </a:r>
            <a:r>
              <a:rPr lang="en-US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ase</a:t>
            </a: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4649788" y="4673600"/>
            <a:ext cx="319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Sph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Kinase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8137" name="AutoShape 26"/>
          <p:cNvSpPr>
            <a:spLocks noChangeArrowheads="1"/>
          </p:cNvSpPr>
          <p:nvPr/>
        </p:nvSpPr>
        <p:spPr bwMode="auto">
          <a:xfrm rot="5400000">
            <a:off x="3898106" y="2394744"/>
            <a:ext cx="515938" cy="457200"/>
          </a:xfrm>
          <a:prstGeom prst="rightArrow">
            <a:avLst>
              <a:gd name="adj1" fmla="val 37593"/>
              <a:gd name="adj2" fmla="val 46879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138" name="AutoShape 27"/>
          <p:cNvSpPr>
            <a:spLocks noChangeArrowheads="1"/>
          </p:cNvSpPr>
          <p:nvPr/>
        </p:nvSpPr>
        <p:spPr bwMode="auto">
          <a:xfrm rot="5400000">
            <a:off x="3898106" y="3475832"/>
            <a:ext cx="515937" cy="457200"/>
          </a:xfrm>
          <a:prstGeom prst="rightArrow">
            <a:avLst>
              <a:gd name="adj1" fmla="val 37593"/>
              <a:gd name="adj2" fmla="val 46879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139" name="AutoShape 28"/>
          <p:cNvSpPr>
            <a:spLocks noChangeArrowheads="1"/>
          </p:cNvSpPr>
          <p:nvPr/>
        </p:nvSpPr>
        <p:spPr bwMode="auto">
          <a:xfrm rot="5400000">
            <a:off x="3731419" y="4756944"/>
            <a:ext cx="849312" cy="457200"/>
          </a:xfrm>
          <a:prstGeom prst="rightArrow">
            <a:avLst>
              <a:gd name="adj1" fmla="val 37593"/>
              <a:gd name="adj2" fmla="val 77169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3894138" y="4540250"/>
            <a:ext cx="522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X</a:t>
            </a:r>
          </a:p>
        </p:txBody>
      </p:sp>
      <p:cxnSp>
        <p:nvCxnSpPr>
          <p:cNvPr id="48141" name="Straight Arrow Connector 30"/>
          <p:cNvCxnSpPr>
            <a:cxnSpLocks noChangeShapeType="1"/>
          </p:cNvCxnSpPr>
          <p:nvPr/>
        </p:nvCxnSpPr>
        <p:spPr bwMode="auto">
          <a:xfrm rot="16200000" flipH="1">
            <a:off x="1371600" y="4038600"/>
            <a:ext cx="685800" cy="228600"/>
          </a:xfrm>
          <a:prstGeom prst="straightConnector1">
            <a:avLst/>
          </a:prstGeom>
          <a:noFill/>
          <a:ln w="53975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sp>
        <p:nvSpPr>
          <p:cNvPr id="48142" name="TextBox 31"/>
          <p:cNvSpPr txBox="1">
            <a:spLocks noChangeArrowheads="1"/>
          </p:cNvSpPr>
          <p:nvPr/>
        </p:nvSpPr>
        <p:spPr bwMode="auto">
          <a:xfrm>
            <a:off x="762000" y="3149600"/>
            <a:ext cx="180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APOM</a:t>
            </a:r>
          </a:p>
        </p:txBody>
      </p:sp>
      <p:sp>
        <p:nvSpPr>
          <p:cNvPr id="48143" name="TextBox 17"/>
          <p:cNvSpPr txBox="1">
            <a:spLocks noChangeArrowheads="1"/>
          </p:cNvSpPr>
          <p:nvPr/>
        </p:nvSpPr>
        <p:spPr bwMode="auto">
          <a:xfrm>
            <a:off x="1544638" y="4521200"/>
            <a:ext cx="1808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HDL</a:t>
            </a:r>
          </a:p>
        </p:txBody>
      </p:sp>
      <p:cxnSp>
        <p:nvCxnSpPr>
          <p:cNvPr id="48144" name="Straight Arrow Connector 18"/>
          <p:cNvCxnSpPr>
            <a:cxnSpLocks noChangeShapeType="1"/>
          </p:cNvCxnSpPr>
          <p:nvPr/>
        </p:nvCxnSpPr>
        <p:spPr bwMode="auto">
          <a:xfrm>
            <a:off x="2514600" y="4826000"/>
            <a:ext cx="1371600" cy="1588"/>
          </a:xfrm>
          <a:prstGeom prst="straightConnector1">
            <a:avLst/>
          </a:prstGeom>
          <a:noFill/>
          <a:ln w="53975" algn="ctr">
            <a:solidFill>
              <a:schemeClr val="tx2"/>
            </a:solidFill>
            <a:round/>
            <a:headEnd type="none" w="sm" len="sm"/>
            <a:tailEnd/>
          </a:ln>
        </p:spPr>
      </p:cxnSp>
      <p:cxnSp>
        <p:nvCxnSpPr>
          <p:cNvPr id="48145" name="Straight Arrow Connector 21"/>
          <p:cNvCxnSpPr>
            <a:cxnSpLocks noChangeShapeType="1"/>
          </p:cNvCxnSpPr>
          <p:nvPr/>
        </p:nvCxnSpPr>
        <p:spPr bwMode="auto">
          <a:xfrm rot="5400000">
            <a:off x="3696494" y="4837906"/>
            <a:ext cx="381000" cy="1588"/>
          </a:xfrm>
          <a:prstGeom prst="straightConnector1">
            <a:avLst/>
          </a:prstGeom>
          <a:noFill/>
          <a:ln w="53975" algn="ctr">
            <a:solidFill>
              <a:schemeClr val="tx2"/>
            </a:solidFill>
            <a:round/>
            <a:headEnd type="none" w="sm" len="sm"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4400" smtClean="0">
                <a:latin typeface="Arial" charset="0"/>
              </a:rPr>
              <a:t>Ceramide</a:t>
            </a:r>
            <a:endParaRPr lang="en-US" smtClean="0">
              <a:latin typeface="Arial" charset="0"/>
            </a:endParaRPr>
          </a:p>
        </p:txBody>
      </p:sp>
      <p:sp>
        <p:nvSpPr>
          <p:cNvPr id="50178" name="Text Box 18"/>
          <p:cNvSpPr txBox="1">
            <a:spLocks noChangeArrowheads="1"/>
          </p:cNvSpPr>
          <p:nvPr/>
        </p:nvSpPr>
        <p:spPr bwMode="auto">
          <a:xfrm>
            <a:off x="6629400" y="6477000"/>
            <a:ext cx="240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Petrache, Nature Med, 2005</a:t>
            </a:r>
          </a:p>
        </p:txBody>
      </p:sp>
      <p:sp>
        <p:nvSpPr>
          <p:cNvPr id="50179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>
                <a:latin typeface="Arial" charset="0"/>
              </a:rPr>
              <a:t>Triggers endothelial apoptosis</a:t>
            </a:r>
          </a:p>
          <a:p>
            <a:pPr marL="342900" indent="-342900"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>
                <a:latin typeface="Arial" charset="0"/>
              </a:rPr>
              <a:t>Causes emphysema in mice </a:t>
            </a:r>
          </a:p>
          <a:p>
            <a:pPr marL="342900" indent="-342900" eaLnBrk="0" hangingPunct="0">
              <a:spcBef>
                <a:spcPct val="50000"/>
              </a:spcBef>
              <a:buSzPct val="100000"/>
              <a:buFontTx/>
              <a:buChar char="•"/>
            </a:pPr>
            <a:endParaRPr lang="en-US" sz="3200">
              <a:latin typeface="Arial" charset="0"/>
            </a:endParaRPr>
          </a:p>
        </p:txBody>
      </p:sp>
      <p:pic>
        <p:nvPicPr>
          <p:cNvPr id="50180" name="Picture 11"/>
          <p:cNvPicPr>
            <a:picLocks noChangeAspect="1" noChangeArrowheads="1"/>
          </p:cNvPicPr>
          <p:nvPr/>
        </p:nvPicPr>
        <p:blipFill>
          <a:blip r:embed="rId3"/>
          <a:srcRect l="6000" t="40553" r="34000" b="38380"/>
          <a:stretch>
            <a:fillRect/>
          </a:stretch>
        </p:blipFill>
        <p:spPr bwMode="auto">
          <a:xfrm>
            <a:off x="1828800" y="3276600"/>
            <a:ext cx="4572000" cy="304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0181" name="Text Box 18"/>
          <p:cNvSpPr txBox="1">
            <a:spLocks noChangeArrowheads="1"/>
          </p:cNvSpPr>
          <p:nvPr/>
        </p:nvSpPr>
        <p:spPr bwMode="auto">
          <a:xfrm>
            <a:off x="2438400" y="28194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Arial" charset="0"/>
              </a:rPr>
              <a:t>Control	Ceramide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Sphingosine 1-Phosphate (S1P)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600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Augmentation of S1P signaling prevents airspace enlargement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 t="14458" b="2008"/>
          <a:stretch>
            <a:fillRect/>
          </a:stretch>
        </p:blipFill>
        <p:spPr bwMode="auto">
          <a:xfrm>
            <a:off x="228600" y="3889375"/>
            <a:ext cx="8686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974725" y="342900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Control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0" y="34290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VEGFR-inh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172200" y="3352800"/>
            <a:ext cx="263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Sph + VEGFR-inh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6699250" y="6477000"/>
            <a:ext cx="232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- Diab et al. AJRCCM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Background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Chronic Lower Respiratory Disease </a:t>
            </a:r>
            <a:r>
              <a:rPr lang="en-US" sz="2800" dirty="0" smtClean="0">
                <a:latin typeface="Arial" charset="0"/>
                <a:cs typeface="Arial" charset="0"/>
              </a:rPr>
              <a:t>recently </a:t>
            </a:r>
            <a:r>
              <a:rPr lang="en-US" sz="2800" dirty="0">
                <a:latin typeface="Arial" charset="0"/>
                <a:cs typeface="Arial" charset="0"/>
              </a:rPr>
              <a:t>overtook stroke as the third-leading cause of death</a:t>
            </a:r>
          </a:p>
          <a:p>
            <a:pPr>
              <a:lnSpc>
                <a:spcPct val="90000"/>
              </a:lnSpc>
            </a:pPr>
            <a:endParaRPr lang="en-US" sz="15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Endothelial dysfunction is implicated in the pathogenesis of emphysema and COPD</a:t>
            </a:r>
          </a:p>
          <a:p>
            <a:pPr>
              <a:lnSpc>
                <a:spcPct val="90000"/>
              </a:lnSpc>
            </a:pPr>
            <a:endParaRPr lang="en-US" sz="15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Patients with COPD have an increased risk of cardiovascular disease (CVD) </a:t>
            </a:r>
            <a:endParaRPr lang="en-US" sz="1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Lung function, COPD and CVD are heritable traits</a:t>
            </a:r>
          </a:p>
          <a:p>
            <a:pPr>
              <a:lnSpc>
                <a:spcPct val="80000"/>
              </a:lnSpc>
            </a:pPr>
            <a:endParaRPr lang="en-US" sz="15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GWAS have identified loci associated with lung function in people of European Ancestry </a:t>
            </a:r>
          </a:p>
          <a:p>
            <a:pPr>
              <a:lnSpc>
                <a:spcPct val="80000"/>
              </a:lnSpc>
            </a:pPr>
            <a:endParaRPr lang="en-US" sz="1200" dirty="0" smtClean="0">
              <a:latin typeface="Arial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942350" y="6477000"/>
            <a:ext cx="6820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200" dirty="0" err="1"/>
              <a:t>Petrache</a:t>
            </a:r>
            <a:r>
              <a:rPr lang="en-US" sz="1200" dirty="0"/>
              <a:t>, et al. Nature Med, </a:t>
            </a:r>
            <a:r>
              <a:rPr lang="en-US" sz="1200" dirty="0" smtClean="0"/>
              <a:t>2005, </a:t>
            </a:r>
            <a:r>
              <a:rPr lang="en-US" sz="1200" dirty="0" err="1" smtClean="0"/>
              <a:t>Curkendall</a:t>
            </a:r>
            <a:r>
              <a:rPr lang="en-US" sz="1200" dirty="0"/>
              <a:t>, et al. Annals of </a:t>
            </a:r>
            <a:r>
              <a:rPr lang="en-US" sz="1200" dirty="0" err="1"/>
              <a:t>Epi</a:t>
            </a:r>
            <a:r>
              <a:rPr lang="en-US" sz="1200" dirty="0"/>
              <a:t>, </a:t>
            </a:r>
            <a:r>
              <a:rPr lang="en-US" sz="1200" dirty="0" smtClean="0"/>
              <a:t>2006,  -Hancock Nature </a:t>
            </a:r>
            <a:r>
              <a:rPr lang="en-US" sz="1200" dirty="0"/>
              <a:t>Genetics, </a:t>
            </a:r>
            <a:r>
              <a:rPr lang="en-US" sz="1200" dirty="0" smtClean="0"/>
              <a:t>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83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H</a:t>
            </a:r>
            <a:r>
              <a:rPr lang="en-US" dirty="0" smtClean="0">
                <a:latin typeface="Arial"/>
                <a:cs typeface="Arial"/>
              </a:rPr>
              <a:t>ypothesis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APOM would be associated with emphysema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There would be an association between HDL and emphysema.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0772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Characteristics: MESA SHARe</a:t>
            </a:r>
          </a:p>
        </p:txBody>
      </p:sp>
      <p:graphicFrame>
        <p:nvGraphicFramePr>
          <p:cNvPr id="3184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01573"/>
              </p:ext>
            </p:extLst>
          </p:nvPr>
        </p:nvGraphicFramePr>
        <p:xfrm>
          <a:off x="304801" y="1676400"/>
          <a:ext cx="8534400" cy="4533900"/>
        </p:xfrm>
        <a:graphic>
          <a:graphicData uri="http://schemas.openxmlformats.org/drawingml/2006/table">
            <a:tbl>
              <a:tblPr/>
              <a:tblGrid>
                <a:gridCol w="3352799"/>
                <a:gridCol w="990600"/>
                <a:gridCol w="1066801"/>
                <a:gridCol w="1066800"/>
                <a:gridCol w="1066799"/>
                <a:gridCol w="990601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White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Black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Chinese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Hispanic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No. </a:t>
                      </a:r>
                      <a:r>
                        <a:rPr lang="en-US" sz="1600" b="1" dirty="0" err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ApoM</a:t>
                      </a: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genotype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No. genotype + </a:t>
                      </a:r>
                      <a:r>
                        <a:rPr lang="en-US" sz="1600" b="1" dirty="0" err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CT%emphysema</a:t>
                      </a:r>
                      <a:endParaRPr lang="en-US" sz="1600" b="1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No. </a:t>
                      </a:r>
                      <a:r>
                        <a:rPr lang="en-US" sz="1600" b="1" dirty="0" err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genotpe</a:t>
                      </a: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+ HDL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No. genotype + HDL </a:t>
                      </a:r>
                      <a:r>
                        <a:rPr lang="en-US" sz="1600" b="1" dirty="0" err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subfractions</a:t>
                      </a:r>
                      <a:endParaRPr lang="en-US" sz="1600" b="1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No. overlap with </a:t>
                      </a:r>
                      <a:r>
                        <a:rPr lang="en-US" sz="1600" b="1" dirty="0" err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CARe</a:t>
                      </a:r>
                      <a:r>
                        <a:rPr lang="en-US" sz="16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2,684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2,552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2,579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2,433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2,547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2,457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2,551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1,598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777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707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2,140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2,071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2,127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1,425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8,148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7,787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7,962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6,161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3,023</a:t>
                      </a: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Age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63 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 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 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en-US" sz="16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</a:t>
                      </a:r>
                      <a:endParaRPr lang="en-US" sz="16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Male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Sex 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BMI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lang="en-US" sz="1600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en-US" sz="1600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lang="en-US" sz="1600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en-US" sz="1600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lang="en-US" sz="1600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Ever  smoker 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Pack-years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ppFEV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FEV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/FVC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Airflow Obstruction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*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(%)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840" name="Text Box 106"/>
          <p:cNvSpPr txBox="1">
            <a:spLocks noChangeArrowheads="1"/>
          </p:cNvSpPr>
          <p:nvPr/>
        </p:nvSpPr>
        <p:spPr bwMode="auto">
          <a:xfrm>
            <a:off x="25400" y="6457421"/>
            <a:ext cx="450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*</a:t>
            </a:r>
            <a:r>
              <a:rPr lang="en-US" sz="1600" dirty="0">
                <a:latin typeface="Arial" charset="0"/>
              </a:rPr>
              <a:t>Defined as FEV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/FVC &lt; 0.70 &amp; FEV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pp</a:t>
            </a:r>
            <a:r>
              <a:rPr lang="en-US" sz="1600" dirty="0">
                <a:latin typeface="Arial" charset="0"/>
              </a:rPr>
              <a:t> &lt; 80%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153400" y="476250"/>
            <a:ext cx="990600" cy="742950"/>
            <a:chOff x="3960" y="2344"/>
            <a:chExt cx="4581" cy="39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7329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APOM candidate gene analysis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53400" y="476250"/>
            <a:ext cx="990600" cy="742950"/>
            <a:chOff x="3960" y="2344"/>
            <a:chExt cx="4581" cy="3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  <p:graphicFrame>
        <p:nvGraphicFramePr>
          <p:cNvPr id="12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88424"/>
              </p:ext>
            </p:extLst>
          </p:nvPr>
        </p:nvGraphicFramePr>
        <p:xfrm>
          <a:off x="381000" y="2171192"/>
          <a:ext cx="8458200" cy="2553208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  <a:gridCol w="1066800"/>
                <a:gridCol w="1447800"/>
                <a:gridCol w="152400"/>
                <a:gridCol w="1295400"/>
                <a:gridCol w="15240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22"/>
                        </a:solidFill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European-American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22"/>
                        </a:solidFill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African-American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Phenotype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SNP ID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β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β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22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FEV</a:t>
                      </a:r>
                      <a:r>
                        <a:rPr lang="en-US" sz="1800" kern="1200" baseline="-25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/FVC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rs805301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rs707974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- 0.054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+ 0.073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 smtClean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1.32 x 10</a:t>
                      </a:r>
                      <a:r>
                        <a:rPr lang="en-US" sz="1800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2.84 x 10</a:t>
                      </a:r>
                      <a:r>
                        <a:rPr lang="en-US" sz="1800" b="1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-5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0.039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+0.291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0.036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5.17  x 10</a:t>
                      </a:r>
                      <a:r>
                        <a:rPr lang="en-US" sz="1800" b="1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-6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Percent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emphysema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rs805301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rs707974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 smtClean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-0.247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 smtClean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0.47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1.26 x 10</a:t>
                      </a:r>
                      <a:r>
                        <a:rPr lang="en-US" sz="1800" b="1" kern="1200" baseline="300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-4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 smtClean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+ 0.058 </a:t>
                      </a:r>
                      <a:endParaRPr lang="en-US" sz="1800" dirty="0" smtClean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-0.335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0.016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HDL</a:t>
                      </a:r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rs805301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rs707974</a:t>
                      </a:r>
                      <a:r>
                        <a:rPr lang="en-US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 smtClean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+0.026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0.03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22"/>
                        </a:solidFill>
                        <a:latin typeface="Arial"/>
                        <a:cs typeface="Arial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0.002 </a:t>
                      </a:r>
                    </a:p>
                    <a:p>
                      <a:pPr marL="171450" marR="0" indent="-171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0.008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0.75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0.76</a:t>
                      </a: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1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08033" y="457200"/>
            <a:ext cx="8077200" cy="1143000"/>
          </a:xfrm>
        </p:spPr>
        <p:txBody>
          <a:bodyPr/>
          <a:lstStyle/>
          <a:p>
            <a:r>
              <a:rPr lang="en-US" sz="3800" dirty="0" smtClean="0">
                <a:latin typeface="Arial" charset="0"/>
              </a:rPr>
              <a:t>HDL-c  and CT Percent Emphysema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886200" y="571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CC00"/>
                </a:solidFill>
                <a:latin typeface="Arial" charset="0"/>
              </a:rPr>
              <a:t>HDL, 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CC00"/>
                </a:solidFill>
                <a:latin typeface="Arial" charset="0"/>
              </a:rPr>
              <a:t>mg/dl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142844" y="3541068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CC00"/>
                </a:solidFill>
                <a:latin typeface="Arial" charset="0"/>
              </a:rPr>
              <a:t>CT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CC00"/>
                </a:solidFill>
                <a:latin typeface="Arial" charset="0"/>
              </a:rPr>
              <a:t>Percent 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CC00"/>
                </a:solidFill>
                <a:latin typeface="Arial" charset="0"/>
              </a:rPr>
              <a:t>Emphysema  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CC00"/>
              </a:solidFill>
              <a:latin typeface="Arial" charset="0"/>
            </a:endParaRP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8077200" y="152400"/>
            <a:ext cx="990600" cy="742950"/>
            <a:chOff x="3960" y="2344"/>
            <a:chExt cx="4581" cy="3913"/>
          </a:xfrm>
        </p:grpSpPr>
        <p:sp>
          <p:nvSpPr>
            <p:cNvPr id="53257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626370 w 920"/>
                <a:gd name="T1" fmla="*/ 1597602 h 2116"/>
                <a:gd name="T2" fmla="*/ 2626370 w 920"/>
                <a:gd name="T3" fmla="*/ 532691 h 2116"/>
                <a:gd name="T4" fmla="*/ 2095655 w 920"/>
                <a:gd name="T5" fmla="*/ 0 h 2116"/>
                <a:gd name="T6" fmla="*/ 1563936 w 920"/>
                <a:gd name="T7" fmla="*/ 532691 h 2116"/>
                <a:gd name="T8" fmla="*/ 1032145 w 920"/>
                <a:gd name="T9" fmla="*/ 1597602 h 2116"/>
                <a:gd name="T10" fmla="*/ 501448 w 920"/>
                <a:gd name="T11" fmla="*/ 3726501 h 2116"/>
                <a:gd name="T12" fmla="*/ 288797 w 920"/>
                <a:gd name="T13" fmla="*/ 6175053 h 2116"/>
                <a:gd name="T14" fmla="*/ 2235545 w 920"/>
                <a:gd name="T15" fmla="*/ 4223910 h 2116"/>
                <a:gd name="T16" fmla="*/ 2626370 w 920"/>
                <a:gd name="T17" fmla="*/ 1597602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259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0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381000" y="6215063"/>
            <a:ext cx="876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latin typeface="Arial" charset="0"/>
                <a:cs typeface="Arial" charset="0"/>
              </a:rPr>
              <a:t>Adjusted for </a:t>
            </a:r>
            <a:r>
              <a:rPr lang="en-US" sz="1600" dirty="0">
                <a:latin typeface="Arial" charset="0"/>
                <a:cs typeface="Arial" charset="0"/>
              </a:rPr>
              <a:t>age, gender, height, weight, race, CT type, smoking status, pack years, cotinine, asthma, education, total cholesterol, exercise, alcohol use, ICS, lipid lowering agents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7380288" y="5943600"/>
            <a:ext cx="1692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Burkart, ATS, 2010</a:t>
            </a:r>
          </a:p>
        </p:txBody>
      </p:sp>
      <p:pic>
        <p:nvPicPr>
          <p:cNvPr id="4098" name="Picture 2" descr="\\sgbf010.mc.cumc.columbia.edu\dom_dgm_ru$\MESA-Lung\kb2319\KB2319_CARe\CWAS\CWAS Manuscript\Tables\Figure 3. HDL_%emp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9545" b="7078"/>
          <a:stretch/>
        </p:blipFill>
        <p:spPr bwMode="auto">
          <a:xfrm>
            <a:off x="2470068" y="1826821"/>
            <a:ext cx="4387932" cy="38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8669" y="4415135"/>
            <a:ext cx="143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(p &lt; 0.0001</a:t>
            </a:r>
            <a:r>
              <a:rPr lang="en-US" sz="1800" dirty="0" smtClean="0">
                <a:latin typeface="Arial"/>
                <a:cs typeface="Arial"/>
              </a:rPr>
              <a:t>) 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Conclusions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SNPs in APOM are associated with an obstructive pattern of </a:t>
            </a:r>
            <a:r>
              <a:rPr lang="en-US" dirty="0" err="1" smtClean="0">
                <a:latin typeface="Arial" charset="0"/>
                <a:cs typeface="Arial" charset="0"/>
              </a:rPr>
              <a:t>spirometry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and emphysema on CT scan among </a:t>
            </a:r>
            <a:r>
              <a:rPr lang="en-US" dirty="0" smtClean="0">
                <a:latin typeface="Arial" charset="0"/>
                <a:cs typeface="Arial" charset="0"/>
              </a:rPr>
              <a:t>European- and African-</a:t>
            </a:r>
            <a:r>
              <a:rPr lang="en-US" dirty="0" smtClean="0">
                <a:latin typeface="Arial" charset="0"/>
                <a:cs typeface="Arial" charset="0"/>
              </a:rPr>
              <a:t>Americans</a:t>
            </a:r>
          </a:p>
          <a:p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HDL </a:t>
            </a:r>
            <a:r>
              <a:rPr lang="en-US" dirty="0" smtClean="0">
                <a:latin typeface="Arial" charset="0"/>
                <a:cs typeface="Arial" charset="0"/>
              </a:rPr>
              <a:t>is </a:t>
            </a:r>
            <a:r>
              <a:rPr lang="en-US" i="1" dirty="0" smtClean="0">
                <a:latin typeface="Arial" charset="0"/>
                <a:cs typeface="Arial" charset="0"/>
              </a:rPr>
              <a:t>positively</a:t>
            </a:r>
            <a:r>
              <a:rPr lang="en-US" dirty="0" smtClean="0">
                <a:latin typeface="Arial" charset="0"/>
                <a:cs typeface="Arial" charset="0"/>
              </a:rPr>
              <a:t> associated with emphysema on CT scan</a:t>
            </a: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These findings </a:t>
            </a:r>
            <a:r>
              <a:rPr lang="en-US" dirty="0" smtClean="0">
                <a:latin typeface="Arial" charset="0"/>
                <a:cs typeface="Arial" charset="0"/>
              </a:rPr>
              <a:t>suggest </a:t>
            </a:r>
            <a:r>
              <a:rPr lang="en-US" dirty="0" smtClean="0">
                <a:latin typeface="Arial" charset="0"/>
                <a:cs typeface="Arial" charset="0"/>
              </a:rPr>
              <a:t>a novel effect of </a:t>
            </a:r>
            <a:r>
              <a:rPr lang="en-US" dirty="0" smtClean="0">
                <a:latin typeface="Arial" charset="0"/>
                <a:cs typeface="Arial" charset="0"/>
              </a:rPr>
              <a:t>HDL pathway </a:t>
            </a:r>
            <a:r>
              <a:rPr lang="en-US" dirty="0" smtClean="0">
                <a:latin typeface="Arial" charset="0"/>
                <a:cs typeface="Arial" charset="0"/>
              </a:rPr>
              <a:t>in the pathogenesis of </a:t>
            </a:r>
            <a:r>
              <a:rPr lang="en-US" dirty="0" smtClean="0">
                <a:latin typeface="Arial" charset="0"/>
                <a:cs typeface="Arial" charset="0"/>
              </a:rPr>
              <a:t>CLRD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latin typeface="Arial" charset="0"/>
              </a:rPr>
              <a:t>Acknowledgements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876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u="sng" smtClean="0">
                <a:latin typeface="Arial" charset="0"/>
              </a:rPr>
              <a:t>MESA Lung Study and MESA Lung SHARe</a:t>
            </a:r>
            <a:r>
              <a:rPr lang="en-US" sz="1600" smtClean="0">
                <a:latin typeface="Arial" charset="0"/>
              </a:rPr>
              <a:t>	</a:t>
            </a:r>
            <a:endParaRPr lang="en-US" sz="1600" u="sng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Columbia 		Firas Ahmed, MD MPH		   	Rui Jiang, MD DrPH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   	Joe Schwartz, PhD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Johns Hopkins	Wendy Post, MD PhD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Northwestern 	Kiang Liu, PhD	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	Lewis Smith, MD	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Wake Forest	Jeff Carr, MD MS	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Univ Arizona	Paul Enright, MD	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	Eyal Shahar, MD MS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Univ Iowa		Eric Hoffman, PhD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Univ Virginia	Ani Manichaikul,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	Steve Rich,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Univ Vermont	Russell Tracy, PhD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Univ Washington	Richard Kronmal, PhD	</a:t>
            </a:r>
            <a:endParaRPr lang="en-US" sz="1600" i="1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	Karen Hinckley, MS	</a:t>
            </a:r>
            <a:endParaRPr lang="en-US" sz="1600" i="1" u="sng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UCLA 		Matt Budoff, MD 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			Karol Watson, MD PhD 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600" smtClean="0">
                <a:latin typeface="Arial Unicode MS" pitchFamily="34" charset="-128"/>
              </a:rPr>
              <a:t>Other		John Hankinson, PhD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endParaRPr lang="en-US" sz="50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pt-BR" sz="1600" smtClean="0">
                <a:latin typeface="Arial Unicode MS" pitchFamily="34" charset="-128"/>
              </a:rPr>
              <a:t>NHLBI R01s HL077612, HL075476, HL093081; RC1-HL100543</a:t>
            </a:r>
            <a:endParaRPr lang="en-US" sz="1600" b="1" smtClean="0">
              <a:latin typeface="Arial Unicode MS" pitchFamily="34" charset="-128"/>
            </a:endParaRP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6019800" y="457200"/>
            <a:ext cx="990600" cy="742950"/>
            <a:chOff x="3960" y="2344"/>
            <a:chExt cx="4581" cy="3913"/>
          </a:xfrm>
        </p:grpSpPr>
        <p:sp>
          <p:nvSpPr>
            <p:cNvPr id="57350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352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 r:link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5181600" y="1447800"/>
            <a:ext cx="381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600" b="1" u="sng">
                <a:latin typeface="Arial" charset="0"/>
                <a:cs typeface="Arial" charset="0"/>
              </a:rPr>
              <a:t>NHLBI/CARe Lung </a:t>
            </a:r>
            <a:r>
              <a:rPr lang="en-US" sz="1600" b="1">
                <a:latin typeface="Arial" charset="0"/>
                <a:cs typeface="Arial" charset="0"/>
              </a:rPr>
              <a:t>	</a:t>
            </a:r>
            <a:endParaRPr lang="en-US" sz="1600" b="1" u="sng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Columbia 		R Graham Barr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Elizabeth Oelsner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Sri Raghavan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Dan Rabinowitz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Harvard		Jemma Wilk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Susan Redline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Boston Univ	George O’Connor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Johns Hopkins	Nadia Hansel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UNC		Laura Loehr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Stephanie London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Univ Mississipi 	Marcy Petrini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Demondes Haynes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			Wendy White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latin typeface="Arial" charset="0"/>
                <a:cs typeface="Arial" charset="0"/>
              </a:rPr>
              <a:t>Univ Washington	Susan Heckbert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endParaRPr lang="en-US" sz="16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endParaRPr lang="en-US" sz="16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endParaRPr lang="pt-BR" sz="16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</a:pPr>
            <a:r>
              <a:rPr lang="pt-BR" sz="1600">
                <a:latin typeface="Arial" charset="0"/>
                <a:cs typeface="Arial" charset="0"/>
              </a:rPr>
              <a:t>NHLBI N01-HC065226</a:t>
            </a:r>
            <a:endParaRPr lang="en-US" sz="1600" b="1">
              <a:latin typeface="Arial" charset="0"/>
              <a:cs typeface="Arial" charset="0"/>
            </a:endParaRP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5"/>
          <a:srcRect l="25000" t="38235" r="28789" b="32353"/>
          <a:stretch>
            <a:fillRect/>
          </a:stretch>
        </p:blipFill>
        <p:spPr bwMode="auto">
          <a:xfrm>
            <a:off x="7162800" y="504825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Hypothesis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85800" y="1828800"/>
            <a:ext cx="7772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Arial" charset="0"/>
              </a:rPr>
              <a:t>There are shared mechanisms for the development of </a:t>
            </a:r>
            <a:r>
              <a:rPr lang="en-US" sz="3600" dirty="0" smtClean="0">
                <a:latin typeface="Arial" charset="0"/>
              </a:rPr>
              <a:t>CLRD </a:t>
            </a:r>
            <a:r>
              <a:rPr lang="en-US" sz="3600" dirty="0">
                <a:latin typeface="Arial" charset="0"/>
              </a:rPr>
              <a:t>and Cardiovascular Diseases</a:t>
            </a:r>
          </a:p>
          <a:p>
            <a:pPr algn="ctr"/>
            <a:endParaRPr lang="en-US" sz="4400" dirty="0">
              <a:latin typeface="Arial" charset="0"/>
            </a:endParaRPr>
          </a:p>
          <a:p>
            <a:r>
              <a:rPr lang="en-US" sz="3600" dirty="0">
                <a:latin typeface="Arial" charset="0"/>
              </a:rPr>
              <a:t>Candidate genes for cardiovascular disease will be associated with an obstructive pattern </a:t>
            </a:r>
            <a:r>
              <a:rPr lang="en-US" sz="3600" dirty="0" smtClean="0">
                <a:latin typeface="Arial" charset="0"/>
              </a:rPr>
              <a:t>on </a:t>
            </a:r>
            <a:r>
              <a:rPr lang="en-US" sz="3600" dirty="0" err="1">
                <a:latin typeface="Arial" charset="0"/>
              </a:rPr>
              <a:t>spirometry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9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Candidate-gene Association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Resource (CARe) Consortium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76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7 NHLBI cohorts with spirometry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Atherosclerosis Risk in Communities (ARIC)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Coronary Artery Risk Development in Young Adults (CARDIA)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Cleveland Family Study (CFS)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Cardiovascular Health Study (CHS)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Framingham Heart Study (FHS)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Jackson Heart Study (JHS)	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Multi-Ethnic Study of Atherosclerosis (MESA)</a:t>
            </a:r>
          </a:p>
          <a:p>
            <a:pPr lvl="1"/>
            <a:endParaRPr lang="en-US" sz="1000" smtClean="0">
              <a:latin typeface="Arial" charset="0"/>
              <a:cs typeface="Arial" charset="0"/>
            </a:endParaRPr>
          </a:p>
          <a:p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IBC Chip: 50K SNPs in ~2100 candidate genes for cardiovascular disease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8305800" cy="4876800"/>
          </a:xfrm>
        </p:spPr>
        <p:txBody>
          <a:bodyPr/>
          <a:lstStyle/>
          <a:p>
            <a:r>
              <a:rPr lang="en-US" sz="3000" dirty="0" smtClean="0">
                <a:latin typeface="Arial" charset="0"/>
                <a:cs typeface="Arial" charset="0"/>
              </a:rPr>
              <a:t>Excluded restrictive </a:t>
            </a:r>
            <a:r>
              <a:rPr lang="en-US" sz="3000" dirty="0" err="1" smtClean="0">
                <a:latin typeface="Arial" charset="0"/>
                <a:cs typeface="Arial" charset="0"/>
              </a:rPr>
              <a:t>ventilatory</a:t>
            </a:r>
            <a:r>
              <a:rPr lang="en-US" sz="3000" dirty="0" smtClean="0">
                <a:latin typeface="Arial" charset="0"/>
                <a:cs typeface="Arial" charset="0"/>
              </a:rPr>
              <a:t> defects</a:t>
            </a:r>
          </a:p>
          <a:p>
            <a:r>
              <a:rPr lang="en-US" sz="3000" dirty="0" smtClean="0">
                <a:latin typeface="Arial" charset="0"/>
                <a:cs typeface="Arial" charset="0"/>
              </a:rPr>
              <a:t>Analyses stratified by race/ethnicity</a:t>
            </a:r>
          </a:p>
          <a:p>
            <a:r>
              <a:rPr lang="en-US" sz="3000" dirty="0" smtClean="0">
                <a:latin typeface="Arial" charset="0"/>
                <a:cs typeface="Arial" charset="0"/>
              </a:rPr>
              <a:t>Linear regression adjusted for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age, sex, height, 10 principal components, smoking status, pack-years</a:t>
            </a:r>
            <a:endParaRPr lang="en-US" sz="800" dirty="0" smtClean="0">
              <a:latin typeface="Arial" charset="0"/>
              <a:cs typeface="Arial" charset="0"/>
            </a:endParaRPr>
          </a:p>
          <a:p>
            <a:r>
              <a:rPr lang="en-US" sz="3000" dirty="0" smtClean="0">
                <a:latin typeface="Arial" charset="0"/>
                <a:cs typeface="Arial" charset="0"/>
              </a:rPr>
              <a:t>Additive genetic model</a:t>
            </a:r>
          </a:p>
          <a:p>
            <a:r>
              <a:rPr lang="en-US" sz="3000" dirty="0" smtClean="0">
                <a:latin typeface="Arial" charset="0"/>
                <a:cs typeface="Arial" charset="0"/>
              </a:rPr>
              <a:t>Meta-analyzed across cohorts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Genomic control 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SNPs filtered for MAF &lt; 10/n </a:t>
            </a:r>
            <a:r>
              <a:rPr lang="en-US" sz="2400" dirty="0" smtClean="0">
                <a:latin typeface="Arial" charset="0"/>
                <a:cs typeface="Arial" charset="0"/>
              </a:rPr>
              <a:t>or </a:t>
            </a:r>
            <a:r>
              <a:rPr lang="en-US" sz="2400" dirty="0" smtClean="0">
                <a:latin typeface="Arial" charset="0"/>
                <a:cs typeface="Arial" charset="0"/>
              </a:rPr>
              <a:t>HWE p &lt; 5 x 10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-5</a:t>
            </a:r>
            <a:endParaRPr lang="en-US" sz="800" dirty="0" smtClean="0">
              <a:latin typeface="Arial" charset="0"/>
              <a:cs typeface="Arial" charset="0"/>
            </a:endParaRPr>
          </a:p>
          <a:p>
            <a:r>
              <a:rPr lang="en-US" sz="3000" dirty="0" err="1" smtClean="0">
                <a:latin typeface="Arial" charset="0"/>
                <a:cs typeface="Arial" charset="0"/>
              </a:rPr>
              <a:t>Bonferroni</a:t>
            </a:r>
            <a:r>
              <a:rPr lang="en-US" sz="3000" dirty="0" smtClean="0">
                <a:latin typeface="Arial" charset="0"/>
                <a:cs typeface="Arial" charset="0"/>
              </a:rPr>
              <a:t> correction (p&lt; </a:t>
            </a:r>
            <a:r>
              <a:rPr lang="en-US" sz="3000" dirty="0" smtClean="0">
                <a:latin typeface="Arial" charset="0"/>
                <a:cs typeface="Arial" charset="0"/>
              </a:rPr>
              <a:t>1.3 </a:t>
            </a:r>
            <a:r>
              <a:rPr lang="en-US" sz="3000" dirty="0" smtClean="0">
                <a:latin typeface="Arial" charset="0"/>
                <a:cs typeface="Arial" charset="0"/>
              </a:rPr>
              <a:t>x10</a:t>
            </a:r>
            <a:r>
              <a:rPr lang="en-US" sz="3000" baseline="30000" dirty="0" smtClean="0">
                <a:latin typeface="Arial" charset="0"/>
                <a:cs typeface="Arial" charset="0"/>
              </a:rPr>
              <a:t>-6</a:t>
            </a:r>
            <a:r>
              <a:rPr lang="en-US" sz="30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698" name="Title 4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8229600" cy="838200"/>
          </a:xfrm>
        </p:spPr>
        <p:txBody>
          <a:bodyPr/>
          <a:lstStyle/>
          <a:p>
            <a:r>
              <a:rPr lang="en-US" sz="4400" smtClean="0">
                <a:latin typeface="Arial" charset="0"/>
              </a:rPr>
              <a:t>Statistical Analysis</a:t>
            </a: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0772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Characteristics: European-Americans</a:t>
            </a:r>
          </a:p>
        </p:txBody>
      </p:sp>
      <p:graphicFrame>
        <p:nvGraphicFramePr>
          <p:cNvPr id="3184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52327"/>
              </p:ext>
            </p:extLst>
          </p:nvPr>
        </p:nvGraphicFramePr>
        <p:xfrm>
          <a:off x="457200" y="1676400"/>
          <a:ext cx="8229600" cy="4419600"/>
        </p:xfrm>
        <a:graphic>
          <a:graphicData uri="http://schemas.openxmlformats.org/drawingml/2006/table">
            <a:tbl>
              <a:tblPr/>
              <a:tblGrid>
                <a:gridCol w="1828800"/>
                <a:gridCol w="762000"/>
                <a:gridCol w="984424"/>
                <a:gridCol w="910036"/>
                <a:gridCol w="961741"/>
                <a:gridCol w="961741"/>
                <a:gridCol w="895263"/>
                <a:gridCol w="925595"/>
              </a:tblGrid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ARIC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CARDIA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CFS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CHS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FHS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MESA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N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8,932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1,233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180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3,571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5,427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1,068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20,411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Age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51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Male Sex (%)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44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46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51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46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BMI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679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Ever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smoker (%)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6679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Pack-years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ppFEV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92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6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FEV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/FVC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0.77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0.69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0.73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0.74</a:t>
                      </a: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005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Airflow Obstruction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*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(%)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899" marR="8899" marT="88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13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25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13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1839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31840" name="Text Box 106"/>
          <p:cNvSpPr txBox="1">
            <a:spLocks noChangeArrowheads="1"/>
          </p:cNvSpPr>
          <p:nvPr/>
        </p:nvSpPr>
        <p:spPr bwMode="auto">
          <a:xfrm>
            <a:off x="152400" y="6462713"/>
            <a:ext cx="450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*</a:t>
            </a:r>
            <a:r>
              <a:rPr lang="en-US" sz="1600" dirty="0">
                <a:latin typeface="Arial" charset="0"/>
              </a:rPr>
              <a:t>Defined as FEV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/FVC &lt; 0.70 &amp; FEV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pp</a:t>
            </a:r>
            <a:r>
              <a:rPr lang="en-US" sz="1600" dirty="0">
                <a:latin typeface="Arial" charset="0"/>
              </a:rPr>
              <a:t> &lt; 80%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Characteristics: African-Americans</a:t>
            </a:r>
          </a:p>
        </p:txBody>
      </p:sp>
      <p:graphicFrame>
        <p:nvGraphicFramePr>
          <p:cNvPr id="3797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93600"/>
              </p:ext>
            </p:extLst>
          </p:nvPr>
        </p:nvGraphicFramePr>
        <p:xfrm>
          <a:off x="304800" y="1828800"/>
          <a:ext cx="8610600" cy="4075728"/>
        </p:xfrm>
        <a:graphic>
          <a:graphicData uri="http://schemas.openxmlformats.org/drawingml/2006/table">
            <a:tbl>
              <a:tblPr/>
              <a:tblGrid>
                <a:gridCol w="1752600"/>
                <a:gridCol w="685800"/>
                <a:gridCol w="1295400"/>
                <a:gridCol w="990600"/>
                <a:gridCol w="1046163"/>
                <a:gridCol w="1017587"/>
                <a:gridCol w="908050"/>
                <a:gridCol w="9144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ARIC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CARDIA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CFS 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CHS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JHS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MESA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N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2808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1057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210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532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1619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820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7046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Age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73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Male Sex (%)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40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41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36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38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39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BMI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Ever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Smokers (%)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51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Packyears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ppFEV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97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92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91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95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94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96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FEV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/FVC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0.81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0.78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0.75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0.77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Airflow 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obstruction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*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(%)</a:t>
                      </a:r>
                    </a:p>
                  </a:txBody>
                  <a:tcPr marL="10944" marR="10944" marT="109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14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12</a:t>
                      </a:r>
                      <a:endParaRPr lang="en-US" sz="180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22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US" sz="1800" dirty="0">
                        <a:solidFill>
                          <a:srgbClr val="0000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3877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6962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sp>
        <p:nvSpPr>
          <p:cNvPr id="33878" name="Text Box 92"/>
          <p:cNvSpPr txBox="1">
            <a:spLocks noChangeArrowheads="1"/>
          </p:cNvSpPr>
          <p:nvPr/>
        </p:nvSpPr>
        <p:spPr bwMode="auto">
          <a:xfrm>
            <a:off x="136525" y="5943600"/>
            <a:ext cx="450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*</a:t>
            </a:r>
            <a:r>
              <a:rPr lang="en-US" sz="1600">
                <a:latin typeface="Arial" charset="0"/>
              </a:rPr>
              <a:t>Defined as FEV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/FVC &lt; 0.70 &amp; FEV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pp &lt; 80%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1143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FEV</a:t>
            </a:r>
            <a:r>
              <a:rPr lang="en-US" baseline="-25000" dirty="0"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FVC Quantile-Quantile Plots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\\sgbf010.mc.cumc.columbia.edu\dom_dgm_ru$\MESA-Lung\kb2319\KB2319_CARe\CWAS\CWAS Manuscript\Results\mht_QQplots\IBC_W_Ratio_q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8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357735"/>
            <a:ext cx="118814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err="1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gc</a:t>
            </a:r>
            <a:r>
              <a:rPr lang="en-US" baseline="-25000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=1.080</a:t>
            </a:r>
            <a:endParaRPr lang="en-US" dirty="0">
              <a:solidFill>
                <a:srgbClr val="00002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\\sgbf010.mc.cumc.columbia.edu\dom_dgm_ru$\MESA-Lung\kb2319\KB2319_CARe\CWAS\CWAS Manuscript\Results\mht_QQplots\IBC_W_Ratio_q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752601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6400" y="2357735"/>
            <a:ext cx="136153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err="1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gc</a:t>
            </a:r>
            <a:r>
              <a:rPr lang="en-US" baseline="-25000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=1.028</a:t>
            </a:r>
            <a:endParaRPr lang="en-US" dirty="0">
              <a:solidFill>
                <a:srgbClr val="00002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848600" y="152401"/>
            <a:ext cx="1143000" cy="563096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pic>
        <p:nvPicPr>
          <p:cNvPr id="9" name="Picture 2" descr="\\sgbf010.mc.cumc.columbia.edu\dom_dgm_ru$\MESA-Lung\kb2319\KB2319_CARe\CWAS\CWAS Manuscript\Results\mht_QQplots\IBC_WB_ratio_q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688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5100935"/>
            <a:ext cx="120137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err="1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gc</a:t>
            </a:r>
            <a:r>
              <a:rPr lang="en-US" baseline="-25000" dirty="0" smtClean="0">
                <a:solidFill>
                  <a:srgbClr val="000022"/>
                </a:solidFill>
                <a:latin typeface="Arial" pitchFamily="34" charset="0"/>
                <a:cs typeface="Arial" pitchFamily="34" charset="0"/>
              </a:rPr>
              <a:t>=1.054</a:t>
            </a:r>
            <a:endParaRPr lang="en-US" dirty="0">
              <a:solidFill>
                <a:srgbClr val="0000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916668"/>
            <a:ext cx="22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22"/>
                </a:solidFill>
                <a:latin typeface="Arial"/>
                <a:cs typeface="Arial"/>
              </a:rPr>
              <a:t>European-American</a:t>
            </a:r>
            <a:endParaRPr lang="en-US" sz="1800" dirty="0">
              <a:solidFill>
                <a:srgbClr val="00002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3813" y="1916668"/>
            <a:ext cx="196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22"/>
                </a:solidFill>
                <a:latin typeface="Arial"/>
                <a:cs typeface="Arial"/>
              </a:rPr>
              <a:t>African-American</a:t>
            </a:r>
            <a:endParaRPr lang="en-US" sz="1800" dirty="0">
              <a:solidFill>
                <a:srgbClr val="00002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1213" y="4507468"/>
            <a:ext cx="123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22"/>
                </a:solidFill>
                <a:latin typeface="Arial"/>
                <a:cs typeface="Arial"/>
              </a:rPr>
              <a:t>Combined</a:t>
            </a:r>
            <a:endParaRPr lang="en-US" sz="1800" dirty="0">
              <a:solidFill>
                <a:srgbClr val="0000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70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91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Manhattan Plots </a:t>
            </a:r>
            <a:r>
              <a:rPr lang="en-US" dirty="0" smtClean="0">
                <a:latin typeface="Arial" charset="0"/>
              </a:rPr>
              <a:t>and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European-Americans 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 rot="-5400000">
            <a:off x="-639762" y="3611563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-log(P-value)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733800" y="63849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Chromosome</a:t>
            </a:r>
          </a:p>
        </p:txBody>
      </p:sp>
      <p:pic>
        <p:nvPicPr>
          <p:cNvPr id="35851" name="Picture 5"/>
          <p:cNvPicPr>
            <a:picLocks noChangeAspect="1"/>
          </p:cNvPicPr>
          <p:nvPr/>
        </p:nvPicPr>
        <p:blipFill>
          <a:blip r:embed="rId3"/>
          <a:srcRect l="25000" t="38235" r="28789" b="32353"/>
          <a:stretch>
            <a:fillRect/>
          </a:stretch>
        </p:blipFill>
        <p:spPr bwMode="auto">
          <a:xfrm>
            <a:off x="7772400" y="152400"/>
            <a:ext cx="1295400" cy="638175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</p:pic>
      <p:pic>
        <p:nvPicPr>
          <p:cNvPr id="13" name="Picture 2" descr="\\sgbf010.mc.cumc.columbia.edu\dom_dgm_ru$\MESA-Lung\kb2319\KB2319_CARe\CWAS\CWAS Manuscript\Results\mht_QQplots\IBC_W_Ratio_M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2778" b="3939"/>
          <a:stretch/>
        </p:blipFill>
        <p:spPr bwMode="auto">
          <a:xfrm>
            <a:off x="1219201" y="1815593"/>
            <a:ext cx="6640872" cy="45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0546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H:\Asthma\template.ppt</Template>
  <TotalTime>35736</TotalTime>
  <Words>1646</Words>
  <Application>Microsoft Macintosh PowerPoint</Application>
  <PresentationFormat>On-screen Show (4:3)</PresentationFormat>
  <Paragraphs>659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</vt:lpstr>
      <vt:lpstr>PowerPoint Presentation</vt:lpstr>
      <vt:lpstr>Background</vt:lpstr>
      <vt:lpstr>Hypothesis</vt:lpstr>
      <vt:lpstr>Candidate-gene Association  Resource (CARe) Consortium</vt:lpstr>
      <vt:lpstr>Statistical Analysis</vt:lpstr>
      <vt:lpstr>Characteristics: European-Americans</vt:lpstr>
      <vt:lpstr>Characteristics: African-Americans</vt:lpstr>
      <vt:lpstr>FEV1/FVC Quantile-Quantile Plots </vt:lpstr>
      <vt:lpstr>Manhattan Plots and in European-Americans </vt:lpstr>
      <vt:lpstr>Manhattan Plots and  in African-Americans </vt:lpstr>
      <vt:lpstr>Manhattan Plots and  in Combined Races </vt:lpstr>
      <vt:lpstr>SNPs associated with FEV1/FVC</vt:lpstr>
      <vt:lpstr>SNPs associated with FEV1/FVC </vt:lpstr>
      <vt:lpstr>APOM SNPs and FEV1/FVC</vt:lpstr>
      <vt:lpstr>PCSK9 SNPs and FEV1/FVC</vt:lpstr>
      <vt:lpstr>Apolipoprotein M</vt:lpstr>
      <vt:lpstr>HDL Inhibits Endothelial Cell Sphingosine Kinase</vt:lpstr>
      <vt:lpstr>Ceramide</vt:lpstr>
      <vt:lpstr>Sphingosine 1-Phosphate (S1P)</vt:lpstr>
      <vt:lpstr>Hypothesis</vt:lpstr>
      <vt:lpstr>Characteristics: MESA SHARe</vt:lpstr>
      <vt:lpstr>APOM candidate gene analysis</vt:lpstr>
      <vt:lpstr>HDL-c  and CT Percent Emphysema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Information System</dc:creator>
  <cp:lastModifiedBy>Kristin Burkart</cp:lastModifiedBy>
  <cp:revision>1256</cp:revision>
  <cp:lastPrinted>2000-06-07T19:00:41Z</cp:lastPrinted>
  <dcterms:created xsi:type="dcterms:W3CDTF">2011-03-24T00:24:27Z</dcterms:created>
  <dcterms:modified xsi:type="dcterms:W3CDTF">2011-09-23T11:56:12Z</dcterms:modified>
</cp:coreProperties>
</file>