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34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A7497-6D17-4E28-B2AB-181192562D85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B3DEE-B6B4-4DA3-AEC0-05C1CD0B2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B3DEE-B6B4-4DA3-AEC0-05C1CD0B21E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3B65-C7B4-4C6A-ACF1-671D17113A4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916A-671A-4DA9-9B36-0FC5C7BC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3B65-C7B4-4C6A-ACF1-671D17113A4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916A-671A-4DA9-9B36-0FC5C7BC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3B65-C7B4-4C6A-ACF1-671D17113A4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916A-671A-4DA9-9B36-0FC5C7BC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3B65-C7B4-4C6A-ACF1-671D17113A4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916A-671A-4DA9-9B36-0FC5C7BC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3B65-C7B4-4C6A-ACF1-671D17113A4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916A-671A-4DA9-9B36-0FC5C7BC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3B65-C7B4-4C6A-ACF1-671D17113A4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916A-671A-4DA9-9B36-0FC5C7BC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3B65-C7B4-4C6A-ACF1-671D17113A4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916A-671A-4DA9-9B36-0FC5C7BC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3B65-C7B4-4C6A-ACF1-671D17113A4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916A-671A-4DA9-9B36-0FC5C7BC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3B65-C7B4-4C6A-ACF1-671D17113A4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916A-671A-4DA9-9B36-0FC5C7BC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3B65-C7B4-4C6A-ACF1-671D17113A4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916A-671A-4DA9-9B36-0FC5C7BC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3B65-C7B4-4C6A-ACF1-671D17113A4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1F916A-671A-4DA9-9B36-0FC5C7BC53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E13B65-C7B4-4C6A-ACF1-671D17113A4B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1F916A-671A-4DA9-9B36-0FC5C7BC538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dirty="0" smtClean="0"/>
              <a:t>MESA Elasticity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077200" cy="4953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PIs: David Jacobs and Daniel </a:t>
            </a:r>
            <a:r>
              <a:rPr lang="en-US" dirty="0" err="1" smtClean="0"/>
              <a:t>Duprez</a:t>
            </a:r>
            <a:r>
              <a:rPr lang="en-US" dirty="0" smtClean="0"/>
              <a:t> (</a:t>
            </a:r>
            <a:r>
              <a:rPr lang="en-US" dirty="0" err="1" smtClean="0"/>
              <a:t>Univ</a:t>
            </a:r>
            <a:r>
              <a:rPr lang="en-US" dirty="0" smtClean="0"/>
              <a:t> MN)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Lyn </a:t>
            </a:r>
            <a:r>
              <a:rPr lang="en-US" dirty="0" err="1" smtClean="0"/>
              <a:t>Brumback</a:t>
            </a:r>
            <a:r>
              <a:rPr lang="en-US" dirty="0" smtClean="0"/>
              <a:t> UW </a:t>
            </a:r>
            <a:r>
              <a:rPr lang="en-US" dirty="0" err="1" smtClean="0"/>
              <a:t>CoC</a:t>
            </a:r>
            <a:r>
              <a:rPr lang="en-US" dirty="0" smtClean="0"/>
              <a:t> and Craig Johnson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Small artery elasticity predicts incident hypertension (Peralta et al AJE 2010) and CVD events (</a:t>
            </a:r>
            <a:r>
              <a:rPr lang="en-US" dirty="0" err="1" smtClean="0"/>
              <a:t>Duprez</a:t>
            </a:r>
            <a:r>
              <a:rPr lang="en-US" dirty="0" smtClean="0"/>
              <a:t> et al AJE resubmitted)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Grant proposal received 2</a:t>
            </a:r>
            <a:r>
              <a:rPr lang="en-US" baseline="30000" dirty="0" smtClean="0"/>
              <a:t>nd</a:t>
            </a:r>
            <a:r>
              <a:rPr lang="en-US" dirty="0" smtClean="0"/>
              <a:t> percentile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Subcontracts to be sent any day now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Plan to repeat </a:t>
            </a:r>
            <a:r>
              <a:rPr lang="en-US" dirty="0" err="1" smtClean="0"/>
              <a:t>tonometry</a:t>
            </a:r>
            <a:r>
              <a:rPr lang="en-US" dirty="0" smtClean="0"/>
              <a:t> with the HDI, Inc device used at Exam 1 fell through due to fears in the company about looking more deeply at their measures and related measures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MESA Elasticity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066800"/>
            <a:ext cx="8077200" cy="5562600"/>
          </a:xfrm>
        </p:spPr>
        <p:txBody>
          <a:bodyPr>
            <a:normAutofit fontScale="925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Millar </a:t>
            </a:r>
            <a:r>
              <a:rPr lang="en-US" dirty="0" err="1" smtClean="0"/>
              <a:t>tonometer</a:t>
            </a:r>
            <a:r>
              <a:rPr lang="en-US" dirty="0" smtClean="0"/>
              <a:t> system devised/assembled by consulting bioengineer Andres </a:t>
            </a:r>
            <a:r>
              <a:rPr lang="en-US" dirty="0" err="1" smtClean="0"/>
              <a:t>Belalcazar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Equivalent waveform assessment to HDI, SAE calculation in process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Advantage of the Millar device – systolic and diastolic part can be more easily analyzed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Under 15 minute exam time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MN started early August, 56 </a:t>
            </a:r>
            <a:r>
              <a:rPr lang="en-US" dirty="0" err="1" smtClean="0">
                <a:solidFill>
                  <a:srgbClr val="FFFF00"/>
                </a:solidFill>
              </a:rPr>
              <a:t>ppts</a:t>
            </a:r>
            <a:r>
              <a:rPr lang="en-US" dirty="0" smtClean="0">
                <a:solidFill>
                  <a:srgbClr val="FFFF00"/>
                </a:solidFill>
              </a:rPr>
              <a:t> seen to date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Columbia training August 25,26, first 3 </a:t>
            </a:r>
            <a:r>
              <a:rPr lang="en-US" dirty="0" err="1" smtClean="0">
                <a:solidFill>
                  <a:srgbClr val="FFFF00"/>
                </a:solidFill>
              </a:rPr>
              <a:t>ppts</a:t>
            </a:r>
            <a:r>
              <a:rPr lang="en-US" dirty="0" smtClean="0">
                <a:solidFill>
                  <a:srgbClr val="FFFF00"/>
                </a:solidFill>
              </a:rPr>
              <a:t> Sept 13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WFU training Sept 13,14, first </a:t>
            </a:r>
            <a:r>
              <a:rPr lang="en-US" dirty="0" err="1" smtClean="0">
                <a:solidFill>
                  <a:srgbClr val="FFFF00"/>
                </a:solidFill>
              </a:rPr>
              <a:t>ppts</a:t>
            </a:r>
            <a:r>
              <a:rPr lang="en-US" dirty="0" smtClean="0">
                <a:solidFill>
                  <a:srgbClr val="FFFF00"/>
                </a:solidFill>
              </a:rPr>
              <a:t> Sept 14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JHU, UCLA, Northwestern training is scheduled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Post certification, repeat at least 1/week until IRB approval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Plan to see all MESA </a:t>
            </a:r>
            <a:r>
              <a:rPr lang="en-US" dirty="0" err="1" smtClean="0"/>
              <a:t>ppts</a:t>
            </a:r>
            <a:r>
              <a:rPr lang="en-US" dirty="0" smtClean="0"/>
              <a:t>, recalling as needed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295400"/>
          </a:xfrm>
        </p:spPr>
        <p:txBody>
          <a:bodyPr>
            <a:noAutofit/>
          </a:bodyPr>
          <a:lstStyle/>
          <a:p>
            <a:r>
              <a:rPr lang="en-US" sz="4800" dirty="0" smtClean="0"/>
              <a:t>Main Finding to Date: SAE predicts incident CVD, PVD, HF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828800"/>
            <a:ext cx="8610600" cy="51054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/>
              <a:t>CVD in 5.8 yr median </a:t>
            </a:r>
            <a:r>
              <a:rPr lang="en-US" dirty="0" err="1" smtClean="0"/>
              <a:t>followup</a:t>
            </a:r>
            <a:r>
              <a:rPr lang="en-US" dirty="0" smtClean="0"/>
              <a:t>: 		454/6235</a:t>
            </a:r>
          </a:p>
          <a:p>
            <a:pPr algn="l"/>
            <a:r>
              <a:rPr lang="en-US" dirty="0" smtClean="0"/>
              <a:t>Stiffest </a:t>
            </a:r>
            <a:r>
              <a:rPr lang="en-US" dirty="0" err="1" smtClean="0"/>
              <a:t>vs</a:t>
            </a:r>
            <a:r>
              <a:rPr lang="en-US" dirty="0" smtClean="0"/>
              <a:t> most elastic quartile: 		HR 2.28 (95% CI: 1.55,3.36)</a:t>
            </a:r>
          </a:p>
          <a:p>
            <a:pPr algn="l"/>
            <a:r>
              <a:rPr lang="en-US" dirty="0" smtClean="0"/>
              <a:t>Per SD: 					HR 0.71 (95% CI: 0.61,0.83)</a:t>
            </a:r>
          </a:p>
          <a:p>
            <a:pPr algn="l"/>
            <a:r>
              <a:rPr lang="en-US" dirty="0" smtClean="0"/>
              <a:t>Similar for each CVD subset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NRI: improvement by adding SAE in </a:t>
            </a:r>
          </a:p>
          <a:p>
            <a:pPr algn="l"/>
            <a:r>
              <a:rPr lang="en-US" dirty="0" smtClean="0"/>
              <a:t>P(correct dir. of reclassification) –  P(incorrect dir. of reclassification)</a:t>
            </a:r>
          </a:p>
          <a:p>
            <a:pPr algn="l"/>
            <a:r>
              <a:rPr lang="en-US" dirty="0" smtClean="0"/>
              <a:t>Base risk			NRI   (SE)	p</a:t>
            </a:r>
          </a:p>
          <a:p>
            <a:pPr algn="l"/>
            <a:r>
              <a:rPr lang="en-US" dirty="0" smtClean="0"/>
              <a:t>Q1				</a:t>
            </a:r>
            <a:r>
              <a:rPr lang="pl-PL" dirty="0" smtClean="0"/>
              <a:t>0.27 (0.137)	0.04</a:t>
            </a:r>
          </a:p>
          <a:p>
            <a:pPr algn="l"/>
            <a:r>
              <a:rPr lang="en-US" dirty="0" smtClean="0"/>
              <a:t>Q2				</a:t>
            </a:r>
            <a:r>
              <a:rPr lang="pl-PL" dirty="0" smtClean="0"/>
              <a:t>0.05 (0.058)	0.36</a:t>
            </a:r>
          </a:p>
          <a:p>
            <a:pPr algn="l"/>
            <a:r>
              <a:rPr lang="en-US" dirty="0" smtClean="0"/>
              <a:t>Q3				</a:t>
            </a:r>
            <a:r>
              <a:rPr lang="pl-PL" dirty="0" smtClean="0"/>
              <a:t>0.09 (0.036)	0.013</a:t>
            </a:r>
          </a:p>
          <a:p>
            <a:pPr algn="l"/>
            <a:r>
              <a:rPr lang="en-US" dirty="0" smtClean="0"/>
              <a:t>Q4				</a:t>
            </a:r>
            <a:r>
              <a:rPr lang="pl-PL" dirty="0" smtClean="0"/>
              <a:t>0.04 (0.016)	0.014</a:t>
            </a:r>
          </a:p>
          <a:p>
            <a:pPr algn="l"/>
            <a:r>
              <a:rPr lang="en-US" dirty="0" smtClean="0"/>
              <a:t>Mean				</a:t>
            </a:r>
            <a:r>
              <a:rPr lang="pl-PL" dirty="0" smtClean="0"/>
              <a:t>0.11 (0.015)	&lt;0.0001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err="1" smtClean="0"/>
              <a:t>Unstratified</a:t>
            </a:r>
            <a:r>
              <a:rPr lang="en-US" dirty="0" smtClean="0"/>
              <a:t>			-0.01 (0.016)	0.72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Waveform and Several Aspects</a:t>
            </a:r>
            <a:endParaRPr lang="en-US" sz="4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219200"/>
            <a:ext cx="5257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4419600" y="4419600"/>
            <a:ext cx="838200" cy="990600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91400" y="1676400"/>
            <a:ext cx="381000" cy="3962400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5562600" y="3886200"/>
            <a:ext cx="914400" cy="762000"/>
          </a:xfrm>
          <a:prstGeom prst="triangl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28600" y="1371600"/>
            <a:ext cx="3048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Diastolic portion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28600" y="2362200"/>
            <a:ext cx="29718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Electromechanical delay – like Pulse Wave Velocity (</a:t>
            </a:r>
            <a:r>
              <a:rPr lang="en-US" sz="2800" dirty="0" err="1" smtClean="0"/>
              <a:t>Belalcazar</a:t>
            </a:r>
            <a:r>
              <a:rPr lang="en-US" sz="2800" dirty="0" smtClean="0"/>
              <a:t>)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28600" y="4648200"/>
            <a:ext cx="29718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Systolic wave reflection– like Augmentation Index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build="p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8001000" cy="762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Understanding the Main Finding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3962400" cy="1524000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Diastole decomposed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/>
              <a:t>LAE comes mostly from the change in pressure during diastole</a:t>
            </a:r>
          </a:p>
          <a:p>
            <a:pPr lvl="1" algn="l">
              <a:buFont typeface="Arial" pitchFamily="34" charset="0"/>
              <a:buChar char="•"/>
            </a:pPr>
            <a:endParaRPr lang="en-US" dirty="0" smtClean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 l="69566" t="-4615" r="5797"/>
          <a:stretch>
            <a:fillRect/>
          </a:stretch>
        </p:blipFill>
        <p:spPr bwMode="auto">
          <a:xfrm>
            <a:off x="4724400" y="914400"/>
            <a:ext cx="426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7086600" y="5295900"/>
            <a:ext cx="1524000" cy="457200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7086600" y="5562600"/>
            <a:ext cx="1466850" cy="230641"/>
          </a:xfrm>
          <a:custGeom>
            <a:avLst/>
            <a:gdLst>
              <a:gd name="connsiteX0" fmla="*/ 0 w 1466850"/>
              <a:gd name="connsiteY0" fmla="*/ 158853 h 230641"/>
              <a:gd name="connsiteX1" fmla="*/ 19050 w 1466850"/>
              <a:gd name="connsiteY1" fmla="*/ 101703 h 230641"/>
              <a:gd name="connsiteX2" fmla="*/ 209550 w 1466850"/>
              <a:gd name="connsiteY2" fmla="*/ 63603 h 230641"/>
              <a:gd name="connsiteX3" fmla="*/ 228600 w 1466850"/>
              <a:gd name="connsiteY3" fmla="*/ 120753 h 230641"/>
              <a:gd name="connsiteX4" fmla="*/ 285750 w 1466850"/>
              <a:gd name="connsiteY4" fmla="*/ 139803 h 230641"/>
              <a:gd name="connsiteX5" fmla="*/ 495300 w 1466850"/>
              <a:gd name="connsiteY5" fmla="*/ 120753 h 230641"/>
              <a:gd name="connsiteX6" fmla="*/ 514350 w 1466850"/>
              <a:gd name="connsiteY6" fmla="*/ 63603 h 230641"/>
              <a:gd name="connsiteX7" fmla="*/ 781050 w 1466850"/>
              <a:gd name="connsiteY7" fmla="*/ 101703 h 230641"/>
              <a:gd name="connsiteX8" fmla="*/ 800100 w 1466850"/>
              <a:gd name="connsiteY8" fmla="*/ 158853 h 230641"/>
              <a:gd name="connsiteX9" fmla="*/ 1009650 w 1466850"/>
              <a:gd name="connsiteY9" fmla="*/ 177903 h 230641"/>
              <a:gd name="connsiteX10" fmla="*/ 1104900 w 1466850"/>
              <a:gd name="connsiteY10" fmla="*/ 63603 h 230641"/>
              <a:gd name="connsiteX11" fmla="*/ 1162050 w 1466850"/>
              <a:gd name="connsiteY11" fmla="*/ 44553 h 230641"/>
              <a:gd name="connsiteX12" fmla="*/ 1257300 w 1466850"/>
              <a:gd name="connsiteY12" fmla="*/ 63603 h 230641"/>
              <a:gd name="connsiteX13" fmla="*/ 1352550 w 1466850"/>
              <a:gd name="connsiteY13" fmla="*/ 158853 h 230641"/>
              <a:gd name="connsiteX14" fmla="*/ 1466850 w 1466850"/>
              <a:gd name="connsiteY14" fmla="*/ 177903 h 230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66850" h="230641">
                <a:moveTo>
                  <a:pt x="0" y="158853"/>
                </a:moveTo>
                <a:cubicBezTo>
                  <a:pt x="6350" y="139803"/>
                  <a:pt x="10070" y="119664"/>
                  <a:pt x="19050" y="101703"/>
                </a:cubicBezTo>
                <a:cubicBezTo>
                  <a:pt x="69901" y="0"/>
                  <a:pt x="69418" y="46087"/>
                  <a:pt x="209550" y="63603"/>
                </a:cubicBezTo>
                <a:cubicBezTo>
                  <a:pt x="215900" y="82653"/>
                  <a:pt x="214401" y="106554"/>
                  <a:pt x="228600" y="120753"/>
                </a:cubicBezTo>
                <a:cubicBezTo>
                  <a:pt x="242799" y="134952"/>
                  <a:pt x="265670" y="139803"/>
                  <a:pt x="285750" y="139803"/>
                </a:cubicBezTo>
                <a:cubicBezTo>
                  <a:pt x="355888" y="139803"/>
                  <a:pt x="425450" y="127103"/>
                  <a:pt x="495300" y="120753"/>
                </a:cubicBezTo>
                <a:cubicBezTo>
                  <a:pt x="501650" y="101703"/>
                  <a:pt x="494543" y="66904"/>
                  <a:pt x="514350" y="63603"/>
                </a:cubicBezTo>
                <a:cubicBezTo>
                  <a:pt x="625646" y="45054"/>
                  <a:pt x="691217" y="71759"/>
                  <a:pt x="781050" y="101703"/>
                </a:cubicBezTo>
                <a:cubicBezTo>
                  <a:pt x="787400" y="120753"/>
                  <a:pt x="787556" y="143173"/>
                  <a:pt x="800100" y="158853"/>
                </a:cubicBezTo>
                <a:cubicBezTo>
                  <a:pt x="857530" y="230641"/>
                  <a:pt x="929155" y="187965"/>
                  <a:pt x="1009650" y="177903"/>
                </a:cubicBezTo>
                <a:cubicBezTo>
                  <a:pt x="1037763" y="135733"/>
                  <a:pt x="1060896" y="92939"/>
                  <a:pt x="1104900" y="63603"/>
                </a:cubicBezTo>
                <a:cubicBezTo>
                  <a:pt x="1121608" y="52464"/>
                  <a:pt x="1143000" y="50903"/>
                  <a:pt x="1162050" y="44553"/>
                </a:cubicBezTo>
                <a:cubicBezTo>
                  <a:pt x="1193800" y="50903"/>
                  <a:pt x="1226983" y="52234"/>
                  <a:pt x="1257300" y="63603"/>
                </a:cubicBezTo>
                <a:cubicBezTo>
                  <a:pt x="1364876" y="103944"/>
                  <a:pt x="1270374" y="93112"/>
                  <a:pt x="1352550" y="158853"/>
                </a:cubicBezTo>
                <a:cubicBezTo>
                  <a:pt x="1383893" y="183927"/>
                  <a:pt x="1431248" y="177903"/>
                  <a:pt x="1466850" y="177903"/>
                </a:cubicBezTo>
              </a:path>
            </a:pathLst>
          </a:cu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304800" y="2590800"/>
            <a:ext cx="39624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SAE comes mostly from the oscillations during diastole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28600" y="3886200"/>
            <a:ext cx="39624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SAE/Oscillations predict incident CVD in all its forms, capacity of the arterial system to withstand actions in vasculature and LV when LV is “at rest”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2" grpId="0" animBg="1"/>
      <p:bldP spid="24" grpId="0"/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306</TotalTime>
  <Words>281</Words>
  <Application>Microsoft Office PowerPoint</Application>
  <PresentationFormat>On-screen Show (4:3)</PresentationFormat>
  <Paragraphs>44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MESA Elasticity</vt:lpstr>
      <vt:lpstr>MESA Elasticity</vt:lpstr>
      <vt:lpstr>Main Finding to Date: SAE predicts incident CVD, PVD, HF</vt:lpstr>
      <vt:lpstr>Waveform and Several Aspects</vt:lpstr>
      <vt:lpstr>Understanding the Main Finding</vt:lpstr>
    </vt:vector>
  </TitlesOfParts>
  <Company>University Of Minnesota - Epidemiology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 Elasticity</dc:title>
  <dc:creator>David Jacobs</dc:creator>
  <cp:lastModifiedBy>David Jacobs</cp:lastModifiedBy>
  <cp:revision>12</cp:revision>
  <dcterms:created xsi:type="dcterms:W3CDTF">2010-09-12T16:54:02Z</dcterms:created>
  <dcterms:modified xsi:type="dcterms:W3CDTF">2010-09-15T13:37:55Z</dcterms:modified>
</cp:coreProperties>
</file>