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129.xml" ContentType="application/vnd.openxmlformats-officedocument.presentationml.slide+xml"/>
  <Override PartName="/ppt/charts/chart7.xml" ContentType="application/vnd.openxmlformats-officedocument.drawingml.chart+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10.xml" ContentType="application/vnd.openxmlformats-officedocument.drawingml.char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Default Extension="package" ContentType="application/vnd.openxmlformats-officedocument.package"/>
  <Override PartName="/ppt/charts/chart6.xml" ContentType="application/vnd.openxmlformats-officedocument.drawingml.char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132"/>
  </p:notesMasterIdLst>
  <p:sldIdLst>
    <p:sldId id="440" r:id="rId3"/>
    <p:sldId id="446" r:id="rId4"/>
    <p:sldId id="449" r:id="rId5"/>
    <p:sldId id="441" r:id="rId6"/>
    <p:sldId id="442" r:id="rId7"/>
    <p:sldId id="447" r:id="rId8"/>
    <p:sldId id="375" r:id="rId9"/>
    <p:sldId id="408" r:id="rId10"/>
    <p:sldId id="409" r:id="rId11"/>
    <p:sldId id="410" r:id="rId12"/>
    <p:sldId id="479" r:id="rId13"/>
    <p:sldId id="478" r:id="rId14"/>
    <p:sldId id="398" r:id="rId15"/>
    <p:sldId id="427" r:id="rId16"/>
    <p:sldId id="428" r:id="rId17"/>
    <p:sldId id="429" r:id="rId18"/>
    <p:sldId id="430" r:id="rId19"/>
    <p:sldId id="450" r:id="rId20"/>
    <p:sldId id="455" r:id="rId21"/>
    <p:sldId id="422" r:id="rId22"/>
    <p:sldId id="451" r:id="rId23"/>
    <p:sldId id="452" r:id="rId24"/>
    <p:sldId id="483" r:id="rId25"/>
    <p:sldId id="498" r:id="rId26"/>
    <p:sldId id="454" r:id="rId27"/>
    <p:sldId id="481" r:id="rId28"/>
    <p:sldId id="482" r:id="rId29"/>
    <p:sldId id="500" r:id="rId30"/>
    <p:sldId id="499" r:id="rId31"/>
    <p:sldId id="480" r:id="rId32"/>
    <p:sldId id="453" r:id="rId33"/>
    <p:sldId id="497" r:id="rId34"/>
    <p:sldId id="456" r:id="rId35"/>
    <p:sldId id="457" r:id="rId36"/>
    <p:sldId id="407" r:id="rId37"/>
    <p:sldId id="477" r:id="rId38"/>
    <p:sldId id="458" r:id="rId39"/>
    <p:sldId id="459" r:id="rId40"/>
    <p:sldId id="460" r:id="rId41"/>
    <p:sldId id="461" r:id="rId42"/>
    <p:sldId id="462" r:id="rId43"/>
    <p:sldId id="463" r:id="rId44"/>
    <p:sldId id="464" r:id="rId45"/>
    <p:sldId id="465" r:id="rId46"/>
    <p:sldId id="466" r:id="rId47"/>
    <p:sldId id="467" r:id="rId48"/>
    <p:sldId id="468" r:id="rId49"/>
    <p:sldId id="469" r:id="rId50"/>
    <p:sldId id="470" r:id="rId51"/>
    <p:sldId id="471" r:id="rId52"/>
    <p:sldId id="472" r:id="rId53"/>
    <p:sldId id="473" r:id="rId54"/>
    <p:sldId id="474" r:id="rId55"/>
    <p:sldId id="475" r:id="rId56"/>
    <p:sldId id="476" r:id="rId57"/>
    <p:sldId id="432" r:id="rId58"/>
    <p:sldId id="425" r:id="rId59"/>
    <p:sldId id="426" r:id="rId60"/>
    <p:sldId id="391" r:id="rId61"/>
    <p:sldId id="345" r:id="rId62"/>
    <p:sldId id="294" r:id="rId63"/>
    <p:sldId id="311" r:id="rId64"/>
    <p:sldId id="387" r:id="rId65"/>
    <p:sldId id="317" r:id="rId66"/>
    <p:sldId id="436" r:id="rId67"/>
    <p:sldId id="417" r:id="rId68"/>
    <p:sldId id="418" r:id="rId69"/>
    <p:sldId id="419" r:id="rId70"/>
    <p:sldId id="350" r:id="rId71"/>
    <p:sldId id="435" r:id="rId72"/>
    <p:sldId id="421" r:id="rId73"/>
    <p:sldId id="415" r:id="rId74"/>
    <p:sldId id="411" r:id="rId75"/>
    <p:sldId id="412" r:id="rId76"/>
    <p:sldId id="414" r:id="rId77"/>
    <p:sldId id="330" r:id="rId78"/>
    <p:sldId id="379" r:id="rId79"/>
    <p:sldId id="381" r:id="rId80"/>
    <p:sldId id="380" r:id="rId81"/>
    <p:sldId id="393" r:id="rId82"/>
    <p:sldId id="388" r:id="rId83"/>
    <p:sldId id="389" r:id="rId84"/>
    <p:sldId id="413" r:id="rId85"/>
    <p:sldId id="340" r:id="rId86"/>
    <p:sldId id="390" r:id="rId87"/>
    <p:sldId id="284" r:id="rId88"/>
    <p:sldId id="376" r:id="rId89"/>
    <p:sldId id="291" r:id="rId90"/>
    <p:sldId id="323" r:id="rId91"/>
    <p:sldId id="326" r:id="rId92"/>
    <p:sldId id="325" r:id="rId93"/>
    <p:sldId id="360" r:id="rId94"/>
    <p:sldId id="351" r:id="rId95"/>
    <p:sldId id="322" r:id="rId96"/>
    <p:sldId id="368" r:id="rId97"/>
    <p:sldId id="338" r:id="rId98"/>
    <p:sldId id="364" r:id="rId99"/>
    <p:sldId id="324" r:id="rId100"/>
    <p:sldId id="374" r:id="rId101"/>
    <p:sldId id="318" r:id="rId102"/>
    <p:sldId id="309" r:id="rId103"/>
    <p:sldId id="328" r:id="rId104"/>
    <p:sldId id="394" r:id="rId105"/>
    <p:sldId id="395" r:id="rId106"/>
    <p:sldId id="396" r:id="rId107"/>
    <p:sldId id="397" r:id="rId108"/>
    <p:sldId id="399" r:id="rId109"/>
    <p:sldId id="400" r:id="rId110"/>
    <p:sldId id="401" r:id="rId111"/>
    <p:sldId id="402" r:id="rId112"/>
    <p:sldId id="403" r:id="rId113"/>
    <p:sldId id="404" r:id="rId114"/>
    <p:sldId id="443" r:id="rId115"/>
    <p:sldId id="444" r:id="rId116"/>
    <p:sldId id="484" r:id="rId117"/>
    <p:sldId id="485" r:id="rId118"/>
    <p:sldId id="486" r:id="rId119"/>
    <p:sldId id="487" r:id="rId120"/>
    <p:sldId id="488" r:id="rId121"/>
    <p:sldId id="489" r:id="rId122"/>
    <p:sldId id="490" r:id="rId123"/>
    <p:sldId id="491" r:id="rId124"/>
    <p:sldId id="492" r:id="rId125"/>
    <p:sldId id="493" r:id="rId126"/>
    <p:sldId id="494" r:id="rId127"/>
    <p:sldId id="495" r:id="rId128"/>
    <p:sldId id="496" r:id="rId129"/>
    <p:sldId id="405" r:id="rId130"/>
    <p:sldId id="431" r:id="rId1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00"/>
    <a:srgbClr val="F4F6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5620"/>
    <p:restoredTop sz="94660"/>
  </p:normalViewPr>
  <p:slideViewPr>
    <p:cSldViewPr snapToGrid="0">
      <p:cViewPr varScale="1">
        <p:scale>
          <a:sx n="76" d="100"/>
          <a:sy n="76" d="100"/>
        </p:scale>
        <p:origin x="-98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044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_rels/viewProps.xml.rels><?xml version="1.0" encoding="UTF-8" standalone="yes"?>
<Relationships xmlns="http://schemas.openxmlformats.org/package/2006/relationships"><Relationship Id="rId1" Type="http://schemas.openxmlformats.org/officeDocument/2006/relationships/slide" Target="slides/slide10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herring\My%20Documents\RTI\nhe65-1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dherring\My%20Documents\RTI\nhe65-1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dherring\My%20Documents\RTI\nhe65-19.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1.package"/></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2.package"/></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herring\My%20Documents\RTI\nhe65-1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dherring\My%20Documents\RTI\nhe65-1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dherring\My%20Documents\RTI\nhe65-1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dherring\My%20Documents\RTI\nhe65-1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dherring\My%20Documents\RTI\nhe65-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9508642500768726E-2"/>
          <c:y val="2.5038360589541772E-2"/>
          <c:w val="0.86471826156865561"/>
          <c:h val="0.88824772864930379"/>
        </c:manualLayout>
      </c:layout>
      <c:scatterChart>
        <c:scatterStyle val="smoothMarker"/>
        <c:ser>
          <c:idx val="0"/>
          <c:order val="0"/>
          <c:tx>
            <c:strRef>
              <c:f>'nhe65-19'!$E$8</c:f>
              <c:strCache>
                <c:ptCount val="1"/>
                <c:pt idx="0">
                  <c:v>Actual</c:v>
                </c:pt>
              </c:strCache>
            </c:strRef>
          </c:tx>
          <c:spPr>
            <a:ln w="50800"/>
          </c:spPr>
          <c:marker>
            <c:symbol val="none"/>
          </c:marker>
          <c:xVal>
            <c:numRef>
              <c:f>'nhe65-19'!$C$9:$C$63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xVal>
          <c:yVal>
            <c:numRef>
              <c:f>'nhe65-19'!$E$9:$E$63</c:f>
              <c:numCache>
                <c:formatCode>General</c:formatCode>
                <c:ptCount val="55"/>
                <c:pt idx="0">
                  <c:v>4.2160000000000031E-2</c:v>
                </c:pt>
                <c:pt idx="1">
                  <c:v>4.6411000000000008E-2</c:v>
                </c:pt>
                <c:pt idx="2">
                  <c:v>5.2033000000000086E-2</c:v>
                </c:pt>
                <c:pt idx="3">
                  <c:v>5.896700000000004E-2</c:v>
                </c:pt>
                <c:pt idx="4">
                  <c:v>6.6345000000000001E-2</c:v>
                </c:pt>
                <c:pt idx="5">
                  <c:v>7.4857000000000118E-2</c:v>
                </c:pt>
                <c:pt idx="6">
                  <c:v>8.3237000000000061E-2</c:v>
                </c:pt>
                <c:pt idx="7">
                  <c:v>9.2929000000000025E-2</c:v>
                </c:pt>
                <c:pt idx="8">
                  <c:v>0.10297500000000002</c:v>
                </c:pt>
                <c:pt idx="9">
                  <c:v>0.11674800000000002</c:v>
                </c:pt>
                <c:pt idx="10">
                  <c:v>0.133021</c:v>
                </c:pt>
                <c:pt idx="11">
                  <c:v>0.15232999999999999</c:v>
                </c:pt>
                <c:pt idx="12">
                  <c:v>0.17279400000000025</c:v>
                </c:pt>
                <c:pt idx="13">
                  <c:v>0.19416500000000003</c:v>
                </c:pt>
                <c:pt idx="14">
                  <c:v>0.21991500000000047</c:v>
                </c:pt>
                <c:pt idx="15">
                  <c:v>0.25339</c:v>
                </c:pt>
                <c:pt idx="16">
                  <c:v>0.29356800000000038</c:v>
                </c:pt>
                <c:pt idx="17">
                  <c:v>0.33076500000000031</c:v>
                </c:pt>
                <c:pt idx="18">
                  <c:v>0.3646970000000001</c:v>
                </c:pt>
                <c:pt idx="19">
                  <c:v>0.40154200000000001</c:v>
                </c:pt>
                <c:pt idx="20">
                  <c:v>0.43928500000000031</c:v>
                </c:pt>
                <c:pt idx="21">
                  <c:v>0.47131700000000032</c:v>
                </c:pt>
                <c:pt idx="22">
                  <c:v>0.512961</c:v>
                </c:pt>
                <c:pt idx="23">
                  <c:v>0.57399900000000115</c:v>
                </c:pt>
                <c:pt idx="24">
                  <c:v>0.63878699999999999</c:v>
                </c:pt>
                <c:pt idx="25">
                  <c:v>0.714171000000001</c:v>
                </c:pt>
                <c:pt idx="26">
                  <c:v>0.78159299999999898</c:v>
                </c:pt>
                <c:pt idx="27">
                  <c:v>0.84906599999999999</c:v>
                </c:pt>
                <c:pt idx="28">
                  <c:v>0.91247500000000004</c:v>
                </c:pt>
                <c:pt idx="29">
                  <c:v>0.96212699999999951</c:v>
                </c:pt>
                <c:pt idx="30">
                  <c:v>1.016632</c:v>
                </c:pt>
                <c:pt idx="31">
                  <c:v>1.068476</c:v>
                </c:pt>
                <c:pt idx="32">
                  <c:v>1.125122</c:v>
                </c:pt>
                <c:pt idx="33">
                  <c:v>1.1899939999999998</c:v>
                </c:pt>
                <c:pt idx="34">
                  <c:v>1.2651889999999999</c:v>
                </c:pt>
                <c:pt idx="35">
                  <c:v>1.3528549999999999</c:v>
                </c:pt>
                <c:pt idx="36">
                  <c:v>1.4692179999999999</c:v>
                </c:pt>
                <c:pt idx="37">
                  <c:v>1.6023909999999999</c:v>
                </c:pt>
                <c:pt idx="38">
                  <c:v>1.735201</c:v>
                </c:pt>
                <c:pt idx="39">
                  <c:v>1.855389</c:v>
                </c:pt>
                <c:pt idx="40">
                  <c:v>1.982542000000002</c:v>
                </c:pt>
                <c:pt idx="41">
                  <c:v>2.1125399999999988</c:v>
                </c:pt>
                <c:pt idx="42">
                  <c:v>2.2397100000000001</c:v>
                </c:pt>
                <c:pt idx="43">
                  <c:v>2.3387459999999956</c:v>
                </c:pt>
              </c:numCache>
            </c:numRef>
          </c:yVal>
          <c:smooth val="1"/>
        </c:ser>
        <c:ser>
          <c:idx val="1"/>
          <c:order val="1"/>
          <c:tx>
            <c:strRef>
              <c:f>'nhe65-19'!$F$8</c:f>
              <c:strCache>
                <c:ptCount val="1"/>
                <c:pt idx="0">
                  <c:v>Projected</c:v>
                </c:pt>
              </c:strCache>
            </c:strRef>
          </c:tx>
          <c:spPr>
            <a:ln w="50800">
              <a:prstDash val="dash"/>
            </a:ln>
          </c:spPr>
          <c:marker>
            <c:symbol val="none"/>
          </c:marker>
          <c:xVal>
            <c:numRef>
              <c:f>'nhe65-19'!$C$9:$C$63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xVal>
          <c:yVal>
            <c:numRef>
              <c:f>'nhe65-19'!$F$9:$F$63</c:f>
              <c:numCache>
                <c:formatCode>General</c:formatCode>
                <c:ptCount val="55"/>
                <c:pt idx="43">
                  <c:v>2.3387459999999956</c:v>
                </c:pt>
                <c:pt idx="44">
                  <c:v>2.472206999999996</c:v>
                </c:pt>
                <c:pt idx="45">
                  <c:v>2.5695960000000002</c:v>
                </c:pt>
                <c:pt idx="46">
                  <c:v>2.7028569999999967</c:v>
                </c:pt>
                <c:pt idx="47">
                  <c:v>2.850231</c:v>
                </c:pt>
                <c:pt idx="48">
                  <c:v>3.024718</c:v>
                </c:pt>
                <c:pt idx="49">
                  <c:v>3.2253210000000045</c:v>
                </c:pt>
                <c:pt idx="50">
                  <c:v>3.4418499999999961</c:v>
                </c:pt>
                <c:pt idx="51">
                  <c:v>3.6838220000000002</c:v>
                </c:pt>
                <c:pt idx="52">
                  <c:v>3.9359669999999967</c:v>
                </c:pt>
                <c:pt idx="53">
                  <c:v>4.2035879999999946</c:v>
                </c:pt>
                <c:pt idx="54">
                  <c:v>4.4826959999999998</c:v>
                </c:pt>
              </c:numCache>
            </c:numRef>
          </c:yVal>
          <c:smooth val="1"/>
        </c:ser>
        <c:ser>
          <c:idx val="2"/>
          <c:order val="2"/>
          <c:tx>
            <c:strRef>
              <c:f>'nhe65-19'!$L$8</c:f>
              <c:strCache>
                <c:ptCount val="1"/>
                <c:pt idx="0">
                  <c:v>Public</c:v>
                </c:pt>
              </c:strCache>
            </c:strRef>
          </c:tx>
          <c:spPr>
            <a:ln w="50800"/>
          </c:spPr>
          <c:marker>
            <c:symbol val="none"/>
          </c:marker>
          <c:xVal>
            <c:numRef>
              <c:f>'nhe65-19'!$C$9:$C$63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xVal>
          <c:yVal>
            <c:numRef>
              <c:f>'nhe65-19'!$L$9:$L$63</c:f>
              <c:numCache>
                <c:formatCode>General</c:formatCode>
                <c:ptCount val="55"/>
                <c:pt idx="0">
                  <c:v>1.0470000000000002E-2</c:v>
                </c:pt>
                <c:pt idx="1">
                  <c:v>1.3919000000000003E-2</c:v>
                </c:pt>
                <c:pt idx="2">
                  <c:v>1.9297000000000005E-2</c:v>
                </c:pt>
                <c:pt idx="3">
                  <c:v>2.2152000000000002E-2</c:v>
                </c:pt>
                <c:pt idx="4">
                  <c:v>2.490100000000001E-2</c:v>
                </c:pt>
                <c:pt idx="5">
                  <c:v>2.8094000000000001E-2</c:v>
                </c:pt>
                <c:pt idx="6">
                  <c:v>3.2069000000000049E-2</c:v>
                </c:pt>
                <c:pt idx="7">
                  <c:v>3.5733000000000056E-2</c:v>
                </c:pt>
                <c:pt idx="8">
                  <c:v>4.0167000000000029E-2</c:v>
                </c:pt>
                <c:pt idx="9">
                  <c:v>4.744300000000002E-2</c:v>
                </c:pt>
                <c:pt idx="10">
                  <c:v>5.5779000000000009E-2</c:v>
                </c:pt>
                <c:pt idx="11">
                  <c:v>6.3055E-2</c:v>
                </c:pt>
                <c:pt idx="12">
                  <c:v>7.0574000000000012E-2</c:v>
                </c:pt>
                <c:pt idx="13">
                  <c:v>8.0434000000000019E-2</c:v>
                </c:pt>
                <c:pt idx="14">
                  <c:v>9.1426000000000035E-2</c:v>
                </c:pt>
                <c:pt idx="15">
                  <c:v>0.10636400000000011</c:v>
                </c:pt>
                <c:pt idx="16">
                  <c:v>0.12259100000000014</c:v>
                </c:pt>
                <c:pt idx="17">
                  <c:v>0.13566700000000001</c:v>
                </c:pt>
                <c:pt idx="18">
                  <c:v>0.14966900000000022</c:v>
                </c:pt>
                <c:pt idx="19">
                  <c:v>0.16309700000000002</c:v>
                </c:pt>
                <c:pt idx="20">
                  <c:v>0.17735600000000001</c:v>
                </c:pt>
                <c:pt idx="21">
                  <c:v>0.19382400000000002</c:v>
                </c:pt>
                <c:pt idx="22">
                  <c:v>0.21238599999999999</c:v>
                </c:pt>
                <c:pt idx="23">
                  <c:v>0.23001199999999999</c:v>
                </c:pt>
                <c:pt idx="24">
                  <c:v>0.25600700000000004</c:v>
                </c:pt>
                <c:pt idx="25">
                  <c:v>0.28678200000000031</c:v>
                </c:pt>
                <c:pt idx="26">
                  <c:v>0.32550000000000051</c:v>
                </c:pt>
                <c:pt idx="27">
                  <c:v>0.36367600000000044</c:v>
                </c:pt>
                <c:pt idx="28">
                  <c:v>0.40015100000000003</c:v>
                </c:pt>
                <c:pt idx="29">
                  <c:v>0.43601700000000032</c:v>
                </c:pt>
                <c:pt idx="30">
                  <c:v>0.465285</c:v>
                </c:pt>
                <c:pt idx="31">
                  <c:v>0.48860600000000032</c:v>
                </c:pt>
                <c:pt idx="32">
                  <c:v>0.51159699999999897</c:v>
                </c:pt>
                <c:pt idx="33">
                  <c:v>0.52788100000000004</c:v>
                </c:pt>
                <c:pt idx="34">
                  <c:v>0.55596999999999996</c:v>
                </c:pt>
                <c:pt idx="35">
                  <c:v>0.59639699999999896</c:v>
                </c:pt>
                <c:pt idx="36">
                  <c:v>0.66218200000000005</c:v>
                </c:pt>
                <c:pt idx="37">
                  <c:v>0.72178399999999998</c:v>
                </c:pt>
                <c:pt idx="38">
                  <c:v>0.77855599999999991</c:v>
                </c:pt>
                <c:pt idx="39">
                  <c:v>0.83992999999999995</c:v>
                </c:pt>
                <c:pt idx="40">
                  <c:v>0.89977700000000016</c:v>
                </c:pt>
                <c:pt idx="41">
                  <c:v>0.97571000000000052</c:v>
                </c:pt>
                <c:pt idx="42">
                  <c:v>1.0387329999999999</c:v>
                </c:pt>
                <c:pt idx="43">
                  <c:v>1.106716</c:v>
                </c:pt>
                <c:pt idx="44">
                  <c:v>1.2034429999999998</c:v>
                </c:pt>
                <c:pt idx="45">
                  <c:v>1.2656859999999999</c:v>
                </c:pt>
                <c:pt idx="46">
                  <c:v>1.3498219999999979</c:v>
                </c:pt>
                <c:pt idx="47">
                  <c:v>1.4436439999999982</c:v>
                </c:pt>
                <c:pt idx="48">
                  <c:v>1.540651</c:v>
                </c:pt>
                <c:pt idx="49">
                  <c:v>1.6416359999999999</c:v>
                </c:pt>
                <c:pt idx="50">
                  <c:v>1.744496</c:v>
                </c:pt>
                <c:pt idx="51">
                  <c:v>1.869837</c:v>
                </c:pt>
                <c:pt idx="52">
                  <c:v>2.0097990000000001</c:v>
                </c:pt>
                <c:pt idx="53">
                  <c:v>2.1636799999999998</c:v>
                </c:pt>
                <c:pt idx="54">
                  <c:v>2.3282689999999966</c:v>
                </c:pt>
              </c:numCache>
            </c:numRef>
          </c:yVal>
          <c:smooth val="1"/>
        </c:ser>
        <c:axId val="26983424"/>
        <c:axId val="27427584"/>
      </c:scatterChart>
      <c:valAx>
        <c:axId val="26983424"/>
        <c:scaling>
          <c:orientation val="minMax"/>
          <c:max val="2020"/>
        </c:scaling>
        <c:axPos val="b"/>
        <c:numFmt formatCode="General" sourceLinked="1"/>
        <c:tickLblPos val="nextTo"/>
        <c:txPr>
          <a:bodyPr/>
          <a:lstStyle/>
          <a:p>
            <a:pPr>
              <a:defRPr sz="1600" b="1" i="0" baseline="0"/>
            </a:pPr>
            <a:endParaRPr lang="en-US"/>
          </a:p>
        </c:txPr>
        <c:crossAx val="27427584"/>
        <c:crosses val="autoZero"/>
        <c:crossBetween val="midCat"/>
      </c:valAx>
      <c:valAx>
        <c:axId val="27427584"/>
        <c:scaling>
          <c:orientation val="minMax"/>
          <c:min val="0"/>
        </c:scaling>
        <c:axPos val="l"/>
        <c:title>
          <c:tx>
            <c:rich>
              <a:bodyPr rot="-5400000" vert="horz"/>
              <a:lstStyle/>
              <a:p>
                <a:pPr>
                  <a:defRPr sz="1600" b="1" i="0" baseline="0"/>
                </a:pPr>
                <a:r>
                  <a:rPr lang="en-US" sz="1600" b="1" i="0" baseline="0"/>
                  <a:t>$ (tillions)</a:t>
                </a:r>
              </a:p>
            </c:rich>
          </c:tx>
        </c:title>
        <c:numFmt formatCode="#,##0.0" sourceLinked="0"/>
        <c:tickLblPos val="nextTo"/>
        <c:txPr>
          <a:bodyPr/>
          <a:lstStyle/>
          <a:p>
            <a:pPr>
              <a:defRPr sz="1600" b="1" i="0" baseline="0"/>
            </a:pPr>
            <a:endParaRPr lang="en-US"/>
          </a:p>
        </c:txPr>
        <c:crossAx val="26983424"/>
        <c:crosses val="autoZero"/>
        <c:crossBetween val="midCat"/>
      </c:valAx>
    </c:plotArea>
    <c:legend>
      <c:legendPos val="r"/>
      <c:layout>
        <c:manualLayout>
          <c:xMode val="edge"/>
          <c:yMode val="edge"/>
          <c:x val="0.10830436735948545"/>
          <c:y val="3.2664647688269904E-2"/>
          <c:w val="0.21279177602799709"/>
          <c:h val="0.25115157480314959"/>
        </c:manualLayout>
      </c:layout>
      <c:overlay val="1"/>
      <c:txPr>
        <a:bodyPr/>
        <a:lstStyle/>
        <a:p>
          <a:pPr>
            <a:defRPr sz="1600" b="1" i="0" baseline="0"/>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strRef>
              <c:f>'nhe65-19'!$E$8</c:f>
              <c:strCache>
                <c:ptCount val="1"/>
                <c:pt idx="0">
                  <c:v>Actual</c:v>
                </c:pt>
              </c:strCache>
            </c:strRef>
          </c:tx>
          <c:spPr>
            <a:ln w="50800">
              <a:solidFill>
                <a:srgbClr val="FFFF00"/>
              </a:solidFill>
            </a:ln>
          </c:spPr>
          <c:marker>
            <c:symbol val="none"/>
          </c:marker>
          <c:xVal>
            <c:numRef>
              <c:f>'nhe65-19'!$C$9:$C$63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xVal>
          <c:yVal>
            <c:numRef>
              <c:f>'nhe65-19'!$E$9:$E$63</c:f>
              <c:numCache>
                <c:formatCode>General</c:formatCode>
                <c:ptCount val="55"/>
                <c:pt idx="0">
                  <c:v>4.2160000000000024E-2</c:v>
                </c:pt>
                <c:pt idx="1">
                  <c:v>4.6411000000000001E-2</c:v>
                </c:pt>
                <c:pt idx="2">
                  <c:v>5.2033000000000079E-2</c:v>
                </c:pt>
                <c:pt idx="3">
                  <c:v>5.8967000000000033E-2</c:v>
                </c:pt>
                <c:pt idx="4">
                  <c:v>6.6345000000000001E-2</c:v>
                </c:pt>
                <c:pt idx="5">
                  <c:v>7.4857000000000104E-2</c:v>
                </c:pt>
                <c:pt idx="6">
                  <c:v>8.3237000000000047E-2</c:v>
                </c:pt>
                <c:pt idx="7">
                  <c:v>9.2929000000000025E-2</c:v>
                </c:pt>
                <c:pt idx="8">
                  <c:v>0.10297500000000002</c:v>
                </c:pt>
                <c:pt idx="9">
                  <c:v>0.116748</c:v>
                </c:pt>
                <c:pt idx="10">
                  <c:v>0.133021</c:v>
                </c:pt>
                <c:pt idx="11">
                  <c:v>0.15232999999999999</c:v>
                </c:pt>
                <c:pt idx="12">
                  <c:v>0.17279400000000025</c:v>
                </c:pt>
                <c:pt idx="13">
                  <c:v>0.194165</c:v>
                </c:pt>
                <c:pt idx="14">
                  <c:v>0.21991500000000047</c:v>
                </c:pt>
                <c:pt idx="15">
                  <c:v>0.25339</c:v>
                </c:pt>
                <c:pt idx="16">
                  <c:v>0.29356800000000038</c:v>
                </c:pt>
                <c:pt idx="17">
                  <c:v>0.33076500000000031</c:v>
                </c:pt>
                <c:pt idx="18">
                  <c:v>0.3646970000000001</c:v>
                </c:pt>
                <c:pt idx="19">
                  <c:v>0.40154200000000001</c:v>
                </c:pt>
                <c:pt idx="20">
                  <c:v>0.43928500000000031</c:v>
                </c:pt>
                <c:pt idx="21">
                  <c:v>0.47131700000000032</c:v>
                </c:pt>
                <c:pt idx="22">
                  <c:v>0.512961</c:v>
                </c:pt>
                <c:pt idx="23">
                  <c:v>0.57399900000000115</c:v>
                </c:pt>
                <c:pt idx="24">
                  <c:v>0.63878699999999999</c:v>
                </c:pt>
                <c:pt idx="25">
                  <c:v>0.714171000000001</c:v>
                </c:pt>
                <c:pt idx="26">
                  <c:v>0.78159299999999898</c:v>
                </c:pt>
                <c:pt idx="27">
                  <c:v>0.84906599999999999</c:v>
                </c:pt>
                <c:pt idx="28">
                  <c:v>0.91247500000000004</c:v>
                </c:pt>
                <c:pt idx="29">
                  <c:v>0.96212699999999951</c:v>
                </c:pt>
                <c:pt idx="30">
                  <c:v>1.016632</c:v>
                </c:pt>
                <c:pt idx="31">
                  <c:v>1.068476</c:v>
                </c:pt>
                <c:pt idx="32">
                  <c:v>1.125122</c:v>
                </c:pt>
                <c:pt idx="33">
                  <c:v>1.1899939999999998</c:v>
                </c:pt>
                <c:pt idx="34">
                  <c:v>1.2651889999999999</c:v>
                </c:pt>
                <c:pt idx="35">
                  <c:v>1.3528549999999999</c:v>
                </c:pt>
                <c:pt idx="36">
                  <c:v>1.4692179999999999</c:v>
                </c:pt>
                <c:pt idx="37">
                  <c:v>1.6023909999999999</c:v>
                </c:pt>
                <c:pt idx="38">
                  <c:v>1.7352009999999998</c:v>
                </c:pt>
                <c:pt idx="39">
                  <c:v>1.855389</c:v>
                </c:pt>
                <c:pt idx="40">
                  <c:v>1.9825420000000022</c:v>
                </c:pt>
                <c:pt idx="41">
                  <c:v>2.1125399999999988</c:v>
                </c:pt>
                <c:pt idx="42">
                  <c:v>2.2397100000000001</c:v>
                </c:pt>
                <c:pt idx="43">
                  <c:v>2.3387459999999956</c:v>
                </c:pt>
              </c:numCache>
            </c:numRef>
          </c:yVal>
          <c:smooth val="1"/>
        </c:ser>
        <c:ser>
          <c:idx val="1"/>
          <c:order val="1"/>
          <c:tx>
            <c:strRef>
              <c:f>'nhe65-19'!$F$8</c:f>
              <c:strCache>
                <c:ptCount val="1"/>
                <c:pt idx="0">
                  <c:v>Projected</c:v>
                </c:pt>
              </c:strCache>
            </c:strRef>
          </c:tx>
          <c:spPr>
            <a:ln w="47625">
              <a:prstDash val="sysDash"/>
            </a:ln>
          </c:spPr>
          <c:marker>
            <c:symbol val="none"/>
          </c:marker>
          <c:xVal>
            <c:numRef>
              <c:f>'nhe65-19'!$C$9:$C$63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xVal>
          <c:yVal>
            <c:numRef>
              <c:f>'nhe65-19'!$F$9:$F$63</c:f>
              <c:numCache>
                <c:formatCode>General</c:formatCode>
                <c:ptCount val="55"/>
                <c:pt idx="43">
                  <c:v>2.3387459999999956</c:v>
                </c:pt>
                <c:pt idx="44">
                  <c:v>2.472206999999996</c:v>
                </c:pt>
                <c:pt idx="45">
                  <c:v>2.5695960000000002</c:v>
                </c:pt>
                <c:pt idx="46">
                  <c:v>2.7028569999999967</c:v>
                </c:pt>
                <c:pt idx="47">
                  <c:v>2.850231</c:v>
                </c:pt>
                <c:pt idx="48">
                  <c:v>3.024718</c:v>
                </c:pt>
                <c:pt idx="49">
                  <c:v>3.2253210000000045</c:v>
                </c:pt>
                <c:pt idx="50">
                  <c:v>3.4418499999999961</c:v>
                </c:pt>
                <c:pt idx="51">
                  <c:v>3.6838220000000002</c:v>
                </c:pt>
                <c:pt idx="52">
                  <c:v>3.9359669999999967</c:v>
                </c:pt>
                <c:pt idx="53">
                  <c:v>4.2035879999999946</c:v>
                </c:pt>
                <c:pt idx="54">
                  <c:v>4.4826959999999998</c:v>
                </c:pt>
              </c:numCache>
            </c:numRef>
          </c:yVal>
          <c:smooth val="1"/>
        </c:ser>
        <c:axId val="38788480"/>
        <c:axId val="38798464"/>
      </c:scatterChart>
      <c:valAx>
        <c:axId val="38788480"/>
        <c:scaling>
          <c:orientation val="minMax"/>
          <c:max val="2020"/>
        </c:scaling>
        <c:axPos val="b"/>
        <c:numFmt formatCode="General" sourceLinked="1"/>
        <c:tickLblPos val="nextTo"/>
        <c:spPr>
          <a:ln w="25400"/>
        </c:spPr>
        <c:txPr>
          <a:bodyPr/>
          <a:lstStyle/>
          <a:p>
            <a:pPr>
              <a:defRPr sz="1600" b="1" i="0" baseline="0"/>
            </a:pPr>
            <a:endParaRPr lang="en-US"/>
          </a:p>
        </c:txPr>
        <c:crossAx val="38798464"/>
        <c:crosses val="autoZero"/>
        <c:crossBetween val="midCat"/>
      </c:valAx>
      <c:valAx>
        <c:axId val="38798464"/>
        <c:scaling>
          <c:orientation val="minMax"/>
        </c:scaling>
        <c:axPos val="l"/>
        <c:title>
          <c:tx>
            <c:rich>
              <a:bodyPr rot="-5400000" vert="horz"/>
              <a:lstStyle/>
              <a:p>
                <a:pPr>
                  <a:defRPr sz="1600" b="1" i="0" baseline="0"/>
                </a:pPr>
                <a:r>
                  <a:rPr lang="en-US" sz="1600" b="1" i="0" baseline="0" dirty="0"/>
                  <a:t>$ </a:t>
                </a:r>
                <a:r>
                  <a:rPr lang="en-US" sz="1600" b="1" i="0" baseline="0" dirty="0" smtClean="0"/>
                  <a:t>(trillions</a:t>
                </a:r>
                <a:r>
                  <a:rPr lang="en-US" sz="1600" b="1" i="0" baseline="0" dirty="0"/>
                  <a:t>)</a:t>
                </a:r>
              </a:p>
            </c:rich>
          </c:tx>
        </c:title>
        <c:numFmt formatCode="#,##0.0" sourceLinked="0"/>
        <c:tickLblPos val="nextTo"/>
        <c:spPr>
          <a:ln w="25400"/>
        </c:spPr>
        <c:txPr>
          <a:bodyPr/>
          <a:lstStyle/>
          <a:p>
            <a:pPr>
              <a:defRPr sz="1600" b="1" i="0" baseline="0"/>
            </a:pPr>
            <a:endParaRPr lang="en-US"/>
          </a:p>
        </c:txPr>
        <c:crossAx val="38788480"/>
        <c:crosses val="autoZero"/>
        <c:crossBetween val="midCat"/>
      </c:valAx>
      <c:spPr>
        <a:solidFill>
          <a:schemeClr val="bg2"/>
        </a:solidFill>
        <a:ln>
          <a:solidFill>
            <a:srgbClr val="FFFFFF"/>
          </a:solidFill>
        </a:ln>
      </c:spPr>
    </c:plotArea>
    <c:legend>
      <c:legendPos val="r"/>
      <c:layout>
        <c:manualLayout>
          <c:xMode val="edge"/>
          <c:yMode val="edge"/>
          <c:x val="0.72887489063867583"/>
          <c:y val="0.65239391951006165"/>
          <c:w val="0.21279177602799726"/>
          <c:h val="0.16743438320210074"/>
        </c:manualLayout>
      </c:layout>
      <c:overlay val="1"/>
      <c:txPr>
        <a:bodyPr/>
        <a:lstStyle/>
        <a:p>
          <a:pPr>
            <a:defRPr sz="1400" b="1" i="0" baseline="0"/>
          </a:pPr>
          <a:endParaRPr lang="en-US"/>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cat>
            <c:numRef>
              <c:f>'[Chart in Microsoft Office PowerPoint]Sheet1'!$D$2:$D$11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'[Chart in Microsoft Office PowerPoint]Sheet1'!$E$2:$E$11</c:f>
              <c:numCache>
                <c:formatCode>General</c:formatCode>
                <c:ptCount val="10"/>
                <c:pt idx="0">
                  <c:v>84</c:v>
                </c:pt>
                <c:pt idx="1">
                  <c:v>96</c:v>
                </c:pt>
                <c:pt idx="2">
                  <c:v>119</c:v>
                </c:pt>
                <c:pt idx="3">
                  <c:v>162</c:v>
                </c:pt>
                <c:pt idx="4">
                  <c:v>199</c:v>
                </c:pt>
                <c:pt idx="5">
                  <c:v>351</c:v>
                </c:pt>
                <c:pt idx="6">
                  <c:v>407</c:v>
                </c:pt>
                <c:pt idx="7">
                  <c:v>657</c:v>
                </c:pt>
                <c:pt idx="8">
                  <c:v>1394</c:v>
                </c:pt>
                <c:pt idx="9">
                  <c:v>2632</c:v>
                </c:pt>
              </c:numCache>
            </c:numRef>
          </c:val>
        </c:ser>
        <c:axId val="39103104"/>
        <c:axId val="39248256"/>
      </c:barChart>
      <c:catAx>
        <c:axId val="39103104"/>
        <c:scaling>
          <c:orientation val="minMax"/>
        </c:scaling>
        <c:axPos val="b"/>
        <c:numFmt formatCode="General" sourceLinked="1"/>
        <c:tickLblPos val="nextTo"/>
        <c:txPr>
          <a:bodyPr/>
          <a:lstStyle/>
          <a:p>
            <a:pPr>
              <a:defRPr sz="1600" b="1" i="0" baseline="0"/>
            </a:pPr>
            <a:endParaRPr lang="en-US"/>
          </a:p>
        </c:txPr>
        <c:crossAx val="39248256"/>
        <c:crosses val="autoZero"/>
        <c:auto val="1"/>
        <c:lblAlgn val="ctr"/>
        <c:lblOffset val="100"/>
      </c:catAx>
      <c:valAx>
        <c:axId val="39248256"/>
        <c:scaling>
          <c:orientation val="minMax"/>
        </c:scaling>
        <c:axPos val="l"/>
        <c:title>
          <c:tx>
            <c:rich>
              <a:bodyPr rot="-5400000" vert="horz"/>
              <a:lstStyle/>
              <a:p>
                <a:pPr>
                  <a:defRPr sz="1600" baseline="0"/>
                </a:pPr>
                <a:r>
                  <a:rPr lang="en-US" sz="1600" baseline="0" dirty="0" smtClean="0"/>
                  <a:t>Publications (#)</a:t>
                </a:r>
                <a:endParaRPr lang="en-US" sz="1600" baseline="0" dirty="0"/>
              </a:p>
            </c:rich>
          </c:tx>
        </c:title>
        <c:numFmt formatCode="General" sourceLinked="1"/>
        <c:tickLblPos val="nextTo"/>
        <c:txPr>
          <a:bodyPr/>
          <a:lstStyle/>
          <a:p>
            <a:pPr>
              <a:defRPr sz="1600" b="1" i="0" baseline="0"/>
            </a:pPr>
            <a:endParaRPr lang="en-US"/>
          </a:p>
        </c:txPr>
        <c:crossAx val="39103104"/>
        <c:crosses val="autoZero"/>
        <c:crossBetween val="between"/>
      </c:valAx>
      <c:spPr>
        <a:solidFill>
          <a:schemeClr val="bg2"/>
        </a:solidFill>
        <a:ln>
          <a:solidFill>
            <a:schemeClr val="tx1"/>
          </a:solidFill>
        </a:ln>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9508642500768754E-2"/>
          <c:y val="2.5038360589541789E-2"/>
          <c:w val="0.86471826156865561"/>
          <c:h val="0.88824772864930368"/>
        </c:manualLayout>
      </c:layout>
      <c:scatterChart>
        <c:scatterStyle val="smoothMarker"/>
        <c:ser>
          <c:idx val="0"/>
          <c:order val="0"/>
          <c:tx>
            <c:strRef>
              <c:f>'nhe65-19'!$E$8</c:f>
              <c:strCache>
                <c:ptCount val="1"/>
                <c:pt idx="0">
                  <c:v>Actual</c:v>
                </c:pt>
              </c:strCache>
            </c:strRef>
          </c:tx>
          <c:spPr>
            <a:ln w="50800"/>
          </c:spPr>
          <c:marker>
            <c:symbol val="none"/>
          </c:marker>
          <c:xVal>
            <c:numRef>
              <c:f>'nhe65-19'!$C$9:$C$63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xVal>
          <c:yVal>
            <c:numRef>
              <c:f>'nhe65-19'!$E$9:$E$63</c:f>
              <c:numCache>
                <c:formatCode>General</c:formatCode>
                <c:ptCount val="55"/>
                <c:pt idx="0">
                  <c:v>4.2160000000000024E-2</c:v>
                </c:pt>
                <c:pt idx="1">
                  <c:v>4.6411000000000001E-2</c:v>
                </c:pt>
                <c:pt idx="2">
                  <c:v>5.2033000000000079E-2</c:v>
                </c:pt>
                <c:pt idx="3">
                  <c:v>5.8967000000000033E-2</c:v>
                </c:pt>
                <c:pt idx="4">
                  <c:v>6.6345000000000001E-2</c:v>
                </c:pt>
                <c:pt idx="5">
                  <c:v>7.4857000000000104E-2</c:v>
                </c:pt>
                <c:pt idx="6">
                  <c:v>8.3237000000000047E-2</c:v>
                </c:pt>
                <c:pt idx="7">
                  <c:v>9.2929000000000025E-2</c:v>
                </c:pt>
                <c:pt idx="8">
                  <c:v>0.10297500000000002</c:v>
                </c:pt>
                <c:pt idx="9">
                  <c:v>0.116748</c:v>
                </c:pt>
                <c:pt idx="10">
                  <c:v>0.133021</c:v>
                </c:pt>
                <c:pt idx="11">
                  <c:v>0.15232999999999999</c:v>
                </c:pt>
                <c:pt idx="12">
                  <c:v>0.17279400000000025</c:v>
                </c:pt>
                <c:pt idx="13">
                  <c:v>0.194165</c:v>
                </c:pt>
                <c:pt idx="14">
                  <c:v>0.21991500000000047</c:v>
                </c:pt>
                <c:pt idx="15">
                  <c:v>0.25339</c:v>
                </c:pt>
                <c:pt idx="16">
                  <c:v>0.29356800000000038</c:v>
                </c:pt>
                <c:pt idx="17">
                  <c:v>0.33076500000000031</c:v>
                </c:pt>
                <c:pt idx="18">
                  <c:v>0.3646970000000001</c:v>
                </c:pt>
                <c:pt idx="19">
                  <c:v>0.40154200000000001</c:v>
                </c:pt>
                <c:pt idx="20">
                  <c:v>0.43928500000000031</c:v>
                </c:pt>
                <c:pt idx="21">
                  <c:v>0.47131700000000032</c:v>
                </c:pt>
                <c:pt idx="22">
                  <c:v>0.512961</c:v>
                </c:pt>
                <c:pt idx="23">
                  <c:v>0.57399900000000115</c:v>
                </c:pt>
                <c:pt idx="24">
                  <c:v>0.63878699999999999</c:v>
                </c:pt>
                <c:pt idx="25">
                  <c:v>0.714171000000001</c:v>
                </c:pt>
                <c:pt idx="26">
                  <c:v>0.78159299999999898</c:v>
                </c:pt>
                <c:pt idx="27">
                  <c:v>0.84906599999999999</c:v>
                </c:pt>
                <c:pt idx="28">
                  <c:v>0.91247500000000004</c:v>
                </c:pt>
                <c:pt idx="29">
                  <c:v>0.96212699999999951</c:v>
                </c:pt>
                <c:pt idx="30">
                  <c:v>1.016632</c:v>
                </c:pt>
                <c:pt idx="31">
                  <c:v>1.068476</c:v>
                </c:pt>
                <c:pt idx="32">
                  <c:v>1.125122</c:v>
                </c:pt>
                <c:pt idx="33">
                  <c:v>1.1899939999999998</c:v>
                </c:pt>
                <c:pt idx="34">
                  <c:v>1.2651889999999999</c:v>
                </c:pt>
                <c:pt idx="35">
                  <c:v>1.3528549999999999</c:v>
                </c:pt>
                <c:pt idx="36">
                  <c:v>1.4692179999999999</c:v>
                </c:pt>
                <c:pt idx="37">
                  <c:v>1.6023909999999999</c:v>
                </c:pt>
                <c:pt idx="38">
                  <c:v>1.7352009999999998</c:v>
                </c:pt>
                <c:pt idx="39">
                  <c:v>1.855389</c:v>
                </c:pt>
                <c:pt idx="40">
                  <c:v>1.9825420000000022</c:v>
                </c:pt>
                <c:pt idx="41">
                  <c:v>2.1125399999999988</c:v>
                </c:pt>
                <c:pt idx="42">
                  <c:v>2.2397100000000001</c:v>
                </c:pt>
                <c:pt idx="43">
                  <c:v>2.3387459999999956</c:v>
                </c:pt>
              </c:numCache>
            </c:numRef>
          </c:yVal>
          <c:smooth val="1"/>
        </c:ser>
        <c:ser>
          <c:idx val="1"/>
          <c:order val="1"/>
          <c:tx>
            <c:strRef>
              <c:f>'nhe65-19'!$F$8</c:f>
              <c:strCache>
                <c:ptCount val="1"/>
                <c:pt idx="0">
                  <c:v>Projected</c:v>
                </c:pt>
              </c:strCache>
            </c:strRef>
          </c:tx>
          <c:spPr>
            <a:ln w="50800">
              <a:prstDash val="dash"/>
            </a:ln>
          </c:spPr>
          <c:marker>
            <c:symbol val="none"/>
          </c:marker>
          <c:xVal>
            <c:numRef>
              <c:f>'nhe65-19'!$C$9:$C$63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xVal>
          <c:yVal>
            <c:numRef>
              <c:f>'nhe65-19'!$F$9:$F$63</c:f>
              <c:numCache>
                <c:formatCode>General</c:formatCode>
                <c:ptCount val="55"/>
                <c:pt idx="43">
                  <c:v>2.3387459999999956</c:v>
                </c:pt>
                <c:pt idx="44">
                  <c:v>2.472206999999996</c:v>
                </c:pt>
                <c:pt idx="45">
                  <c:v>2.5695960000000002</c:v>
                </c:pt>
                <c:pt idx="46">
                  <c:v>2.7028569999999967</c:v>
                </c:pt>
                <c:pt idx="47">
                  <c:v>2.850231</c:v>
                </c:pt>
                <c:pt idx="48">
                  <c:v>3.024718</c:v>
                </c:pt>
                <c:pt idx="49">
                  <c:v>3.2253210000000045</c:v>
                </c:pt>
                <c:pt idx="50">
                  <c:v>3.4418499999999961</c:v>
                </c:pt>
                <c:pt idx="51">
                  <c:v>3.6838220000000002</c:v>
                </c:pt>
                <c:pt idx="52">
                  <c:v>3.9359669999999967</c:v>
                </c:pt>
                <c:pt idx="53">
                  <c:v>4.2035879999999946</c:v>
                </c:pt>
                <c:pt idx="54">
                  <c:v>4.4826959999999998</c:v>
                </c:pt>
              </c:numCache>
            </c:numRef>
          </c:yVal>
          <c:smooth val="1"/>
        </c:ser>
        <c:ser>
          <c:idx val="2"/>
          <c:order val="2"/>
          <c:tx>
            <c:strRef>
              <c:f>'nhe65-19'!$L$8</c:f>
              <c:strCache>
                <c:ptCount val="1"/>
                <c:pt idx="0">
                  <c:v>Public</c:v>
                </c:pt>
              </c:strCache>
            </c:strRef>
          </c:tx>
          <c:spPr>
            <a:ln w="50800"/>
          </c:spPr>
          <c:marker>
            <c:symbol val="none"/>
          </c:marker>
          <c:xVal>
            <c:numRef>
              <c:f>'nhe65-19'!$C$9:$C$63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xVal>
          <c:yVal>
            <c:numRef>
              <c:f>'nhe65-19'!$L$9:$L$63</c:f>
              <c:numCache>
                <c:formatCode>General</c:formatCode>
                <c:ptCount val="55"/>
                <c:pt idx="0">
                  <c:v>1.047E-2</c:v>
                </c:pt>
                <c:pt idx="1">
                  <c:v>1.3919000000000001E-2</c:v>
                </c:pt>
                <c:pt idx="2">
                  <c:v>1.9297000000000005E-2</c:v>
                </c:pt>
                <c:pt idx="3">
                  <c:v>2.2152000000000002E-2</c:v>
                </c:pt>
                <c:pt idx="4">
                  <c:v>2.4901000000000006E-2</c:v>
                </c:pt>
                <c:pt idx="5">
                  <c:v>2.8094000000000001E-2</c:v>
                </c:pt>
                <c:pt idx="6">
                  <c:v>3.2069000000000042E-2</c:v>
                </c:pt>
                <c:pt idx="7">
                  <c:v>3.5733000000000056E-2</c:v>
                </c:pt>
                <c:pt idx="8">
                  <c:v>4.0167000000000022E-2</c:v>
                </c:pt>
                <c:pt idx="9">
                  <c:v>4.7443000000000013E-2</c:v>
                </c:pt>
                <c:pt idx="10">
                  <c:v>5.5779000000000002E-2</c:v>
                </c:pt>
                <c:pt idx="11">
                  <c:v>6.3055E-2</c:v>
                </c:pt>
                <c:pt idx="12">
                  <c:v>7.0573999999999998E-2</c:v>
                </c:pt>
                <c:pt idx="13">
                  <c:v>8.0434000000000005E-2</c:v>
                </c:pt>
                <c:pt idx="14">
                  <c:v>9.1426000000000021E-2</c:v>
                </c:pt>
                <c:pt idx="15">
                  <c:v>0.10636400000000011</c:v>
                </c:pt>
                <c:pt idx="16">
                  <c:v>0.12259100000000014</c:v>
                </c:pt>
                <c:pt idx="17">
                  <c:v>0.13566700000000001</c:v>
                </c:pt>
                <c:pt idx="18">
                  <c:v>0.14966900000000022</c:v>
                </c:pt>
                <c:pt idx="19">
                  <c:v>0.16309699999999999</c:v>
                </c:pt>
                <c:pt idx="20">
                  <c:v>0.17735600000000001</c:v>
                </c:pt>
                <c:pt idx="21">
                  <c:v>0.193824</c:v>
                </c:pt>
                <c:pt idx="22">
                  <c:v>0.21238599999999999</c:v>
                </c:pt>
                <c:pt idx="23">
                  <c:v>0.23001199999999999</c:v>
                </c:pt>
                <c:pt idx="24">
                  <c:v>0.25600700000000004</c:v>
                </c:pt>
                <c:pt idx="25">
                  <c:v>0.28678200000000031</c:v>
                </c:pt>
                <c:pt idx="26">
                  <c:v>0.32550000000000051</c:v>
                </c:pt>
                <c:pt idx="27">
                  <c:v>0.36367600000000044</c:v>
                </c:pt>
                <c:pt idx="28">
                  <c:v>0.40015100000000003</c:v>
                </c:pt>
                <c:pt idx="29">
                  <c:v>0.43601700000000032</c:v>
                </c:pt>
                <c:pt idx="30">
                  <c:v>0.465285</c:v>
                </c:pt>
                <c:pt idx="31">
                  <c:v>0.48860600000000032</c:v>
                </c:pt>
                <c:pt idx="32">
                  <c:v>0.51159699999999897</c:v>
                </c:pt>
                <c:pt idx="33">
                  <c:v>0.52788100000000004</c:v>
                </c:pt>
                <c:pt idx="34">
                  <c:v>0.55596999999999996</c:v>
                </c:pt>
                <c:pt idx="35">
                  <c:v>0.59639699999999884</c:v>
                </c:pt>
                <c:pt idx="36">
                  <c:v>0.66218200000000005</c:v>
                </c:pt>
                <c:pt idx="37">
                  <c:v>0.72178399999999998</c:v>
                </c:pt>
                <c:pt idx="38">
                  <c:v>0.77855600000000003</c:v>
                </c:pt>
                <c:pt idx="39">
                  <c:v>0.83992999999999995</c:v>
                </c:pt>
                <c:pt idx="40">
                  <c:v>0.89977700000000005</c:v>
                </c:pt>
                <c:pt idx="41">
                  <c:v>0.97571000000000063</c:v>
                </c:pt>
                <c:pt idx="42">
                  <c:v>1.0387329999999999</c:v>
                </c:pt>
                <c:pt idx="43">
                  <c:v>1.106716</c:v>
                </c:pt>
                <c:pt idx="44">
                  <c:v>1.2034429999999998</c:v>
                </c:pt>
                <c:pt idx="45">
                  <c:v>1.2656859999999999</c:v>
                </c:pt>
                <c:pt idx="46">
                  <c:v>1.3498219999999979</c:v>
                </c:pt>
                <c:pt idx="47">
                  <c:v>1.4436439999999982</c:v>
                </c:pt>
                <c:pt idx="48">
                  <c:v>1.540651</c:v>
                </c:pt>
                <c:pt idx="49">
                  <c:v>1.6416359999999999</c:v>
                </c:pt>
                <c:pt idx="50">
                  <c:v>1.7444959999999998</c:v>
                </c:pt>
                <c:pt idx="51">
                  <c:v>1.869837</c:v>
                </c:pt>
                <c:pt idx="52">
                  <c:v>2.0097990000000001</c:v>
                </c:pt>
                <c:pt idx="53">
                  <c:v>2.1636799999999998</c:v>
                </c:pt>
                <c:pt idx="54">
                  <c:v>2.3282689999999966</c:v>
                </c:pt>
              </c:numCache>
            </c:numRef>
          </c:yVal>
          <c:smooth val="1"/>
        </c:ser>
        <c:axId val="27656192"/>
        <c:axId val="27657728"/>
      </c:scatterChart>
      <c:valAx>
        <c:axId val="27656192"/>
        <c:scaling>
          <c:orientation val="minMax"/>
          <c:max val="2020"/>
        </c:scaling>
        <c:axPos val="b"/>
        <c:numFmt formatCode="General" sourceLinked="1"/>
        <c:tickLblPos val="nextTo"/>
        <c:txPr>
          <a:bodyPr/>
          <a:lstStyle/>
          <a:p>
            <a:pPr>
              <a:defRPr sz="1600" b="1" i="0" baseline="0"/>
            </a:pPr>
            <a:endParaRPr lang="en-US"/>
          </a:p>
        </c:txPr>
        <c:crossAx val="27657728"/>
        <c:crosses val="autoZero"/>
        <c:crossBetween val="midCat"/>
      </c:valAx>
      <c:valAx>
        <c:axId val="27657728"/>
        <c:scaling>
          <c:orientation val="minMax"/>
          <c:min val="0"/>
        </c:scaling>
        <c:axPos val="l"/>
        <c:title>
          <c:tx>
            <c:rich>
              <a:bodyPr rot="-5400000" vert="horz"/>
              <a:lstStyle/>
              <a:p>
                <a:pPr>
                  <a:defRPr sz="1600" b="1" i="0" baseline="0"/>
                </a:pPr>
                <a:r>
                  <a:rPr lang="en-US" sz="1600" b="1" i="0" baseline="0"/>
                  <a:t>$ (tillions)</a:t>
                </a:r>
              </a:p>
            </c:rich>
          </c:tx>
        </c:title>
        <c:numFmt formatCode="#,##0.0" sourceLinked="0"/>
        <c:tickLblPos val="nextTo"/>
        <c:txPr>
          <a:bodyPr/>
          <a:lstStyle/>
          <a:p>
            <a:pPr>
              <a:defRPr sz="1600" b="1" i="0" baseline="0"/>
            </a:pPr>
            <a:endParaRPr lang="en-US"/>
          </a:p>
        </c:txPr>
        <c:crossAx val="27656192"/>
        <c:crosses val="autoZero"/>
        <c:crossBetween val="midCat"/>
      </c:valAx>
    </c:plotArea>
    <c:legend>
      <c:legendPos val="r"/>
      <c:layout>
        <c:manualLayout>
          <c:xMode val="edge"/>
          <c:yMode val="edge"/>
          <c:x val="0.10830436735948545"/>
          <c:y val="3.2664647688269925E-2"/>
          <c:w val="0.21279177602799718"/>
          <c:h val="0.25115157480314959"/>
        </c:manualLayout>
      </c:layout>
      <c:overlay val="1"/>
      <c:txPr>
        <a:bodyPr/>
        <a:lstStyle/>
        <a:p>
          <a:pPr>
            <a:defRPr sz="1600" b="1" i="0" baseline="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771364829396341"/>
          <c:y val="3.8384871622307554E-2"/>
          <c:w val="0.8156196850393721"/>
          <c:h val="0.7587366926540775"/>
        </c:manualLayout>
      </c:layout>
      <c:barChart>
        <c:barDir val="col"/>
        <c:grouping val="stacked"/>
        <c:ser>
          <c:idx val="0"/>
          <c:order val="0"/>
          <c:tx>
            <c:strRef>
              <c:f>Sheet1!$B$1</c:f>
              <c:strCache>
                <c:ptCount val="1"/>
                <c:pt idx="0">
                  <c:v>Column1</c:v>
                </c:pt>
              </c:strCache>
            </c:strRef>
          </c:tx>
          <c:spPr>
            <a:ln w="31723">
              <a:solidFill>
                <a:schemeClr val="bg2"/>
              </a:solidFill>
            </a:ln>
          </c:spPr>
          <c:dLbls>
            <c:dLblPos val="inEnd"/>
            <c:showVal val="1"/>
          </c:dLbls>
          <c:cat>
            <c:strRef>
              <c:f>Sheet1!$A$2:$A$3</c:f>
              <c:strCache>
                <c:ptCount val="2"/>
                <c:pt idx="0">
                  <c:v>ASA</c:v>
                </c:pt>
                <c:pt idx="1">
                  <c:v>ASA+ clopidogrel</c:v>
                </c:pt>
              </c:strCache>
            </c:strRef>
          </c:cat>
          <c:val>
            <c:numRef>
              <c:f>Sheet1!$B$2:$B$3</c:f>
              <c:numCache>
                <c:formatCode>General</c:formatCode>
                <c:ptCount val="2"/>
                <c:pt idx="0">
                  <c:v>12.6</c:v>
                </c:pt>
                <c:pt idx="1">
                  <c:v>8.8000000000000007</c:v>
                </c:pt>
              </c:numCache>
            </c:numRef>
          </c:val>
        </c:ser>
        <c:overlap val="100"/>
        <c:axId val="34977280"/>
        <c:axId val="34978816"/>
      </c:barChart>
      <c:catAx>
        <c:axId val="34977280"/>
        <c:scaling>
          <c:orientation val="minMax"/>
        </c:scaling>
        <c:axPos val="b"/>
        <c:numFmt formatCode="General" sourceLinked="1"/>
        <c:tickLblPos val="nextTo"/>
        <c:crossAx val="34978816"/>
        <c:crosses val="autoZero"/>
        <c:auto val="1"/>
        <c:lblAlgn val="ctr"/>
        <c:lblOffset val="100"/>
      </c:catAx>
      <c:valAx>
        <c:axId val="34978816"/>
        <c:scaling>
          <c:orientation val="minMax"/>
        </c:scaling>
        <c:axPos val="l"/>
        <c:numFmt formatCode="General" sourceLinked="1"/>
        <c:tickLblPos val="nextTo"/>
        <c:crossAx val="34977280"/>
        <c:crosses val="autoZero"/>
        <c:crossBetween val="between"/>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104698162729747"/>
          <c:y val="4.4670794496013813E-2"/>
          <c:w val="0.83895301837270364"/>
          <c:h val="0.75827106873750161"/>
        </c:manualLayout>
      </c:layout>
      <c:barChart>
        <c:barDir val="col"/>
        <c:grouping val="stacked"/>
        <c:ser>
          <c:idx val="0"/>
          <c:order val="0"/>
          <c:tx>
            <c:strRef>
              <c:f>Sheet1!$B$1</c:f>
              <c:strCache>
                <c:ptCount val="1"/>
                <c:pt idx="0">
                  <c:v>Column1</c:v>
                </c:pt>
              </c:strCache>
            </c:strRef>
          </c:tx>
          <c:spPr>
            <a:ln w="25376">
              <a:solidFill>
                <a:schemeClr val="bg2"/>
              </a:solidFill>
            </a:ln>
          </c:spPr>
          <c:dLbls>
            <c:showVal val="1"/>
          </c:dLbls>
          <c:cat>
            <c:strRef>
              <c:f>Sheet1!$A$2:$A$3</c:f>
              <c:strCache>
                <c:ptCount val="2"/>
                <c:pt idx="0">
                  <c:v>ASA</c:v>
                </c:pt>
                <c:pt idx="1">
                  <c:v>ASA+ clopidogrel</c:v>
                </c:pt>
              </c:strCache>
            </c:strRef>
          </c:cat>
          <c:val>
            <c:numRef>
              <c:f>Sheet1!$B$2:$B$3</c:f>
              <c:numCache>
                <c:formatCode>General</c:formatCode>
                <c:ptCount val="2"/>
                <c:pt idx="0">
                  <c:v>12.6</c:v>
                </c:pt>
                <c:pt idx="1">
                  <c:v>8.8000000000000007</c:v>
                </c:pt>
              </c:numCache>
            </c:numRef>
          </c:val>
        </c:ser>
        <c:ser>
          <c:idx val="1"/>
          <c:order val="1"/>
          <c:tx>
            <c:strRef>
              <c:f>Sheet1!$C$1</c:f>
              <c:strCache>
                <c:ptCount val="1"/>
                <c:pt idx="0">
                  <c:v>Column2</c:v>
                </c:pt>
              </c:strCache>
            </c:strRef>
          </c:tx>
          <c:spPr>
            <a:ln w="25376">
              <a:solidFill>
                <a:srgbClr val="000000"/>
              </a:solidFill>
            </a:ln>
          </c:spPr>
          <c:dLbls>
            <c:showVal val="1"/>
          </c:dLbls>
          <c:cat>
            <c:strRef>
              <c:f>Sheet1!$A$2:$A$3</c:f>
              <c:strCache>
                <c:ptCount val="2"/>
                <c:pt idx="0">
                  <c:v>ASA</c:v>
                </c:pt>
                <c:pt idx="1">
                  <c:v>ASA+ clopidogrel</c:v>
                </c:pt>
              </c:strCache>
            </c:strRef>
          </c:cat>
          <c:val>
            <c:numRef>
              <c:f>Sheet1!$C$2:$C$3</c:f>
              <c:numCache>
                <c:formatCode>General</c:formatCode>
                <c:ptCount val="2"/>
                <c:pt idx="0">
                  <c:v>87.4</c:v>
                </c:pt>
                <c:pt idx="1">
                  <c:v>91.2</c:v>
                </c:pt>
              </c:numCache>
            </c:numRef>
          </c:val>
        </c:ser>
        <c:overlap val="100"/>
        <c:axId val="36410112"/>
        <c:axId val="36411648"/>
      </c:barChart>
      <c:catAx>
        <c:axId val="36410112"/>
        <c:scaling>
          <c:orientation val="minMax"/>
        </c:scaling>
        <c:axPos val="b"/>
        <c:numFmt formatCode="General" sourceLinked="1"/>
        <c:tickLblPos val="nextTo"/>
        <c:crossAx val="36411648"/>
        <c:crosses val="autoZero"/>
        <c:auto val="1"/>
        <c:lblAlgn val="ctr"/>
        <c:lblOffset val="100"/>
      </c:catAx>
      <c:valAx>
        <c:axId val="36411648"/>
        <c:scaling>
          <c:orientation val="minMax"/>
          <c:max val="100"/>
          <c:min val="0"/>
        </c:scaling>
        <c:axPos val="l"/>
        <c:numFmt formatCode="General" sourceLinked="1"/>
        <c:tickLblPos val="nextTo"/>
        <c:crossAx val="36410112"/>
        <c:crosses val="autoZero"/>
        <c:crossBetween val="between"/>
        <c:majorUnit val="20"/>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pPr>
            <a:r>
              <a:rPr lang="en-US" sz="1800"/>
              <a:t>Percent  with &gt; 14 Days of Activity Limitation Due to Poor Health:</a:t>
            </a:r>
          </a:p>
          <a:p>
            <a:pPr>
              <a:defRPr sz="1800"/>
            </a:pPr>
            <a:r>
              <a:rPr lang="en-US" sz="1800"/>
              <a:t> 1990-2008</a:t>
            </a:r>
          </a:p>
        </c:rich>
      </c:tx>
      <c:layout>
        <c:manualLayout>
          <c:xMode val="edge"/>
          <c:yMode val="edge"/>
          <c:x val="0.13900699912510944"/>
          <c:y val="4.0773504375402414E-3"/>
        </c:manualLayout>
      </c:layout>
    </c:title>
    <c:plotArea>
      <c:layout>
        <c:manualLayout>
          <c:layoutTarget val="inner"/>
          <c:xMode val="edge"/>
          <c:yMode val="edge"/>
          <c:x val="0.12930791545793621"/>
          <c:y val="0.31413891306421304"/>
          <c:w val="0.81197681539807764"/>
          <c:h val="0.54386653830563436"/>
        </c:manualLayout>
      </c:layout>
      <c:scatterChart>
        <c:scatterStyle val="smoothMarker"/>
        <c:ser>
          <c:idx val="0"/>
          <c:order val="0"/>
          <c:tx>
            <c:strRef>
              <c:f>'nhe65-19'!$AI$41</c:f>
              <c:strCache>
                <c:ptCount val="1"/>
                <c:pt idx="0">
                  <c:v>% with &gt; 14 Days of activity Limitation Due to Poor health</c:v>
                </c:pt>
              </c:strCache>
            </c:strRef>
          </c:tx>
          <c:spPr>
            <a:ln w="50800"/>
          </c:spPr>
          <c:marker>
            <c:symbol val="none"/>
          </c:marker>
          <c:dLbls>
            <c:dLbl>
              <c:idx val="0"/>
              <c:dLblPos val="t"/>
              <c:showVal val="1"/>
            </c:dLbl>
            <c:dLbl>
              <c:idx val="15"/>
              <c:dLblPos val="t"/>
              <c:showVal val="1"/>
            </c:dLbl>
            <c:delete val="1"/>
          </c:dLbls>
          <c:xVal>
            <c:numRef>
              <c:f>'nhe65-19'!$AG$42:$AG$57</c:f>
              <c:numCache>
                <c:formatCode>General</c:formatCode>
                <c:ptCount val="1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numCache>
            </c:numRef>
          </c:xVal>
          <c:yVal>
            <c:numRef>
              <c:f>'nhe65-19'!$AI$42:$AI$57</c:f>
              <c:numCache>
                <c:formatCode>General</c:formatCode>
                <c:ptCount val="16"/>
                <c:pt idx="0">
                  <c:v>4.8</c:v>
                </c:pt>
                <c:pt idx="1">
                  <c:v>4.9000000000000004</c:v>
                </c:pt>
                <c:pt idx="2">
                  <c:v>5.0999999999999996</c:v>
                </c:pt>
                <c:pt idx="3">
                  <c:v>5.2</c:v>
                </c:pt>
                <c:pt idx="4">
                  <c:v>5.2</c:v>
                </c:pt>
                <c:pt idx="5">
                  <c:v>5.6</c:v>
                </c:pt>
                <c:pt idx="6">
                  <c:v>5.7</c:v>
                </c:pt>
                <c:pt idx="7">
                  <c:v>5.8</c:v>
                </c:pt>
                <c:pt idx="8">
                  <c:v>6.2</c:v>
                </c:pt>
                <c:pt idx="10">
                  <c:v>6.7</c:v>
                </c:pt>
                <c:pt idx="11">
                  <c:v>6.6</c:v>
                </c:pt>
                <c:pt idx="12">
                  <c:v>6.5</c:v>
                </c:pt>
                <c:pt idx="13">
                  <c:v>6.7</c:v>
                </c:pt>
                <c:pt idx="14">
                  <c:v>6.8</c:v>
                </c:pt>
                <c:pt idx="15">
                  <c:v>7</c:v>
                </c:pt>
              </c:numCache>
            </c:numRef>
          </c:yVal>
          <c:smooth val="1"/>
        </c:ser>
        <c:axId val="36631680"/>
        <c:axId val="36633216"/>
      </c:scatterChart>
      <c:valAx>
        <c:axId val="36631680"/>
        <c:scaling>
          <c:orientation val="minMax"/>
        </c:scaling>
        <c:axPos val="b"/>
        <c:numFmt formatCode="General" sourceLinked="1"/>
        <c:tickLblPos val="nextTo"/>
        <c:crossAx val="36633216"/>
        <c:crosses val="autoZero"/>
        <c:crossBetween val="midCat"/>
      </c:valAx>
      <c:valAx>
        <c:axId val="36633216"/>
        <c:scaling>
          <c:orientation val="minMax"/>
          <c:max val="10"/>
        </c:scaling>
        <c:axPos val="l"/>
        <c:title>
          <c:tx>
            <c:rich>
              <a:bodyPr rot="-5400000" vert="horz"/>
              <a:lstStyle/>
              <a:p>
                <a:pPr>
                  <a:defRPr/>
                </a:pPr>
                <a:r>
                  <a:rPr lang="en-US"/>
                  <a:t>%</a:t>
                </a:r>
              </a:p>
            </c:rich>
          </c:tx>
        </c:title>
        <c:numFmt formatCode="General" sourceLinked="1"/>
        <c:tickLblPos val="nextTo"/>
        <c:crossAx val="36631680"/>
        <c:crosses val="autoZero"/>
        <c:crossBetween val="midCat"/>
        <c:majorUnit val="2"/>
      </c:valAx>
      <c:spPr>
        <a:solidFill>
          <a:srgbClr val="000000"/>
        </a:solidFill>
        <a:ln>
          <a:solidFill>
            <a:srgbClr val="FFFFFF"/>
          </a:solidFill>
        </a:ln>
      </c:spPr>
    </c:plotArea>
    <c:plotVisOnly val="1"/>
  </c:chart>
  <c:spPr>
    <a:ln>
      <a:noFill/>
    </a:ln>
  </c:spPr>
  <c:txPr>
    <a:bodyPr/>
    <a:lstStyle/>
    <a:p>
      <a:pPr>
        <a:defRPr sz="1200" b="1" i="0" baseline="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pPr>
            <a:r>
              <a:rPr lang="en-US" sz="1800" dirty="0"/>
              <a:t>Avg. Life Expectancy at Birth:</a:t>
            </a:r>
          </a:p>
          <a:p>
            <a:pPr>
              <a:defRPr sz="1800"/>
            </a:pPr>
            <a:r>
              <a:rPr lang="en-US" sz="1800" dirty="0"/>
              <a:t>1965-2008</a:t>
            </a:r>
          </a:p>
        </c:rich>
      </c:tx>
      <c:layout>
        <c:manualLayout>
          <c:xMode val="edge"/>
          <c:yMode val="edge"/>
          <c:x val="0.15698308544765277"/>
          <c:y val="0"/>
        </c:manualLayout>
      </c:layout>
    </c:title>
    <c:plotArea>
      <c:layout>
        <c:manualLayout>
          <c:layoutTarget val="inner"/>
          <c:xMode val="edge"/>
          <c:yMode val="edge"/>
          <c:x val="0.14484951881014874"/>
          <c:y val="0.2522722711131698"/>
          <c:w val="0.79087970253718598"/>
          <c:h val="0.61587231743090964"/>
        </c:manualLayout>
      </c:layout>
      <c:scatterChart>
        <c:scatterStyle val="smoothMarker"/>
        <c:ser>
          <c:idx val="0"/>
          <c:order val="0"/>
          <c:tx>
            <c:strRef>
              <c:f>'nhe65-19'!$Y$8</c:f>
              <c:strCache>
                <c:ptCount val="1"/>
                <c:pt idx="0">
                  <c:v>life expectancy</c:v>
                </c:pt>
              </c:strCache>
            </c:strRef>
          </c:tx>
          <c:spPr>
            <a:ln w="50800"/>
          </c:spPr>
          <c:marker>
            <c:symbol val="none"/>
          </c:marker>
          <c:dLbls>
            <c:dLbl>
              <c:idx val="0"/>
              <c:dLblPos val="t"/>
              <c:showVal val="1"/>
            </c:dLbl>
            <c:dLbl>
              <c:idx val="43"/>
              <c:dLblPos val="t"/>
              <c:showVal val="1"/>
            </c:dLbl>
            <c:delete val="1"/>
          </c:dLbls>
          <c:xVal>
            <c:numRef>
              <c:f>'nhe65-19'!$C$9:$C$52</c:f>
              <c:numCache>
                <c:formatCode>General</c:formatCode>
                <c:ptCount val="44"/>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numCache>
            </c:numRef>
          </c:xVal>
          <c:yVal>
            <c:numRef>
              <c:f>'nhe65-19'!$Y$9:$Y$52</c:f>
              <c:numCache>
                <c:formatCode>0.00</c:formatCode>
                <c:ptCount val="44"/>
                <c:pt idx="0">
                  <c:v>70.214634200000134</c:v>
                </c:pt>
                <c:pt idx="1">
                  <c:v>70.212195100000002</c:v>
                </c:pt>
                <c:pt idx="2">
                  <c:v>70.560975600000006</c:v>
                </c:pt>
                <c:pt idx="3">
                  <c:v>69.95121950000015</c:v>
                </c:pt>
                <c:pt idx="4">
                  <c:v>70.50731709999998</c:v>
                </c:pt>
                <c:pt idx="5">
                  <c:v>70.807317099999949</c:v>
                </c:pt>
                <c:pt idx="6">
                  <c:v>71.107317099999989</c:v>
                </c:pt>
                <c:pt idx="7">
                  <c:v>71.156097599999796</c:v>
                </c:pt>
                <c:pt idx="8">
                  <c:v>71.35609759999987</c:v>
                </c:pt>
                <c:pt idx="9">
                  <c:v>71.956097600000007</c:v>
                </c:pt>
                <c:pt idx="10">
                  <c:v>72.604878099999794</c:v>
                </c:pt>
                <c:pt idx="11">
                  <c:v>72.85609759999987</c:v>
                </c:pt>
                <c:pt idx="12">
                  <c:v>73.256097600000004</c:v>
                </c:pt>
                <c:pt idx="13">
                  <c:v>73.35609759999987</c:v>
                </c:pt>
                <c:pt idx="14">
                  <c:v>73.80487809999984</c:v>
                </c:pt>
                <c:pt idx="15">
                  <c:v>73.658536599999806</c:v>
                </c:pt>
                <c:pt idx="16">
                  <c:v>74.00731709999998</c:v>
                </c:pt>
                <c:pt idx="17">
                  <c:v>74.360975600000003</c:v>
                </c:pt>
                <c:pt idx="18">
                  <c:v>74.463414599999993</c:v>
                </c:pt>
                <c:pt idx="19">
                  <c:v>74.563414600000129</c:v>
                </c:pt>
                <c:pt idx="20">
                  <c:v>74.563414600000129</c:v>
                </c:pt>
                <c:pt idx="21">
                  <c:v>74.614634199999998</c:v>
                </c:pt>
                <c:pt idx="22">
                  <c:v>74.765853699999994</c:v>
                </c:pt>
                <c:pt idx="23">
                  <c:v>74.765853699999994</c:v>
                </c:pt>
                <c:pt idx="24">
                  <c:v>75.017073199999999</c:v>
                </c:pt>
                <c:pt idx="25">
                  <c:v>75.214634200000134</c:v>
                </c:pt>
                <c:pt idx="26">
                  <c:v>75.365853700000002</c:v>
                </c:pt>
                <c:pt idx="27">
                  <c:v>75.642195099999981</c:v>
                </c:pt>
                <c:pt idx="28">
                  <c:v>75.419512200000113</c:v>
                </c:pt>
                <c:pt idx="29">
                  <c:v>75.57439019999984</c:v>
                </c:pt>
                <c:pt idx="30">
                  <c:v>75.62195119999987</c:v>
                </c:pt>
                <c:pt idx="31">
                  <c:v>75.996585400000129</c:v>
                </c:pt>
                <c:pt idx="32">
                  <c:v>76.126829299999983</c:v>
                </c:pt>
                <c:pt idx="33">
                  <c:v>76.586097600000002</c:v>
                </c:pt>
                <c:pt idx="34">
                  <c:v>76.934146299999995</c:v>
                </c:pt>
                <c:pt idx="35">
                  <c:v>77.034146300000003</c:v>
                </c:pt>
                <c:pt idx="36">
                  <c:v>77.034146300000003</c:v>
                </c:pt>
                <c:pt idx="37">
                  <c:v>77.236585399999981</c:v>
                </c:pt>
                <c:pt idx="38">
                  <c:v>77.140731699999989</c:v>
                </c:pt>
                <c:pt idx="39">
                  <c:v>77.425122000000002</c:v>
                </c:pt>
                <c:pt idx="40">
                  <c:v>77.736585399999981</c:v>
                </c:pt>
                <c:pt idx="41">
                  <c:v>77.985365900000005</c:v>
                </c:pt>
                <c:pt idx="42">
                  <c:v>78.175609799999989</c:v>
                </c:pt>
                <c:pt idx="43">
                  <c:v>78.439024399999994</c:v>
                </c:pt>
              </c:numCache>
            </c:numRef>
          </c:yVal>
          <c:smooth val="1"/>
        </c:ser>
        <c:axId val="36650368"/>
        <c:axId val="36656256"/>
      </c:scatterChart>
      <c:valAx>
        <c:axId val="36650368"/>
        <c:scaling>
          <c:orientation val="minMax"/>
          <c:max val="2010"/>
        </c:scaling>
        <c:axPos val="b"/>
        <c:numFmt formatCode="General" sourceLinked="1"/>
        <c:tickLblPos val="nextTo"/>
        <c:crossAx val="36656256"/>
        <c:crosses val="autoZero"/>
        <c:crossBetween val="midCat"/>
      </c:valAx>
      <c:valAx>
        <c:axId val="36656256"/>
        <c:scaling>
          <c:orientation val="minMax"/>
          <c:max val="100"/>
          <c:min val="50"/>
        </c:scaling>
        <c:axPos val="l"/>
        <c:title>
          <c:tx>
            <c:rich>
              <a:bodyPr rot="-5400000" vert="horz"/>
              <a:lstStyle/>
              <a:p>
                <a:pPr>
                  <a:defRPr/>
                </a:pPr>
                <a:r>
                  <a:rPr lang="en-US"/>
                  <a:t>years</a:t>
                </a:r>
              </a:p>
            </c:rich>
          </c:tx>
        </c:title>
        <c:numFmt formatCode="#,##0" sourceLinked="0"/>
        <c:tickLblPos val="nextTo"/>
        <c:crossAx val="36650368"/>
        <c:crosses val="autoZero"/>
        <c:crossBetween val="midCat"/>
        <c:majorUnit val="10"/>
      </c:valAx>
      <c:spPr>
        <a:solidFill>
          <a:srgbClr val="000000"/>
        </a:solidFill>
        <a:ln>
          <a:solidFill>
            <a:srgbClr val="FFFFFF"/>
          </a:solidFill>
        </a:ln>
      </c:spPr>
    </c:plotArea>
    <c:plotVisOnly val="1"/>
  </c:chart>
  <c:spPr>
    <a:ln>
      <a:noFill/>
    </a:ln>
  </c:spPr>
  <c:txPr>
    <a:bodyPr/>
    <a:lstStyle/>
    <a:p>
      <a:pPr>
        <a:defRPr sz="1200" b="1" i="0" baseline="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Crude Death Rate (per 1,000</a:t>
            </a:r>
            <a:r>
              <a:rPr lang="en-US" dirty="0" smtClean="0"/>
              <a:t>):</a:t>
            </a:r>
          </a:p>
          <a:p>
            <a:pPr>
              <a:defRPr/>
            </a:pPr>
            <a:r>
              <a:rPr lang="en-US" dirty="0" smtClean="0"/>
              <a:t>1960-2008</a:t>
            </a:r>
            <a:endParaRPr lang="en-US" dirty="0"/>
          </a:p>
        </c:rich>
      </c:tx>
      <c:layout>
        <c:manualLayout>
          <c:xMode val="edge"/>
          <c:yMode val="edge"/>
          <c:x val="0.13097210070963353"/>
          <c:y val="4.9019607843137488E-3"/>
        </c:manualLayout>
      </c:layout>
    </c:title>
    <c:plotArea>
      <c:layout>
        <c:manualLayout>
          <c:layoutTarget val="inner"/>
          <c:xMode val="edge"/>
          <c:yMode val="edge"/>
          <c:x val="0.16577160493827162"/>
          <c:y val="0.23186274509803922"/>
          <c:w val="0.76324074074074078"/>
          <c:h val="0.62102941176470694"/>
        </c:manualLayout>
      </c:layout>
      <c:scatterChart>
        <c:scatterStyle val="smoothMarker"/>
        <c:ser>
          <c:idx val="0"/>
          <c:order val="0"/>
          <c:tx>
            <c:strRef>
              <c:f>'nhe65-19'!$AJ$8</c:f>
              <c:strCache>
                <c:ptCount val="1"/>
                <c:pt idx="0">
                  <c:v>Death rate, crude (per 1,000 people)</c:v>
                </c:pt>
              </c:strCache>
            </c:strRef>
          </c:tx>
          <c:spPr>
            <a:ln w="50800"/>
          </c:spPr>
          <c:marker>
            <c:symbol val="none"/>
          </c:marker>
          <c:dLbls>
            <c:dLbl>
              <c:idx val="0"/>
              <c:dLblPos val="t"/>
              <c:showVal val="1"/>
            </c:dLbl>
            <c:dLbl>
              <c:idx val="48"/>
              <c:dLblPos val="t"/>
              <c:showVal val="1"/>
            </c:dLbl>
            <c:delete val="1"/>
          </c:dLbls>
          <c:xVal>
            <c:numRef>
              <c:f>'nhe65-19'!$AG$9:$AG$57</c:f>
              <c:numCache>
                <c:formatCode>General</c:formatCode>
                <c:ptCount val="4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numCache>
            </c:numRef>
          </c:xVal>
          <c:yVal>
            <c:numRef>
              <c:f>'nhe65-19'!$AJ$9:$AJ$57</c:f>
              <c:numCache>
                <c:formatCode>General</c:formatCode>
                <c:ptCount val="49"/>
                <c:pt idx="0">
                  <c:v>9.5</c:v>
                </c:pt>
                <c:pt idx="1">
                  <c:v>9.3000000000000007</c:v>
                </c:pt>
                <c:pt idx="2">
                  <c:v>9.5</c:v>
                </c:pt>
                <c:pt idx="3">
                  <c:v>9.6</c:v>
                </c:pt>
                <c:pt idx="4">
                  <c:v>9.4</c:v>
                </c:pt>
                <c:pt idx="5">
                  <c:v>9.4</c:v>
                </c:pt>
                <c:pt idx="6">
                  <c:v>9.5</c:v>
                </c:pt>
                <c:pt idx="7">
                  <c:v>9.4</c:v>
                </c:pt>
                <c:pt idx="8">
                  <c:v>9.8000000000000007</c:v>
                </c:pt>
                <c:pt idx="9">
                  <c:v>9.5</c:v>
                </c:pt>
                <c:pt idx="10">
                  <c:v>9.5</c:v>
                </c:pt>
                <c:pt idx="11">
                  <c:v>9.3000000000000007</c:v>
                </c:pt>
                <c:pt idx="12">
                  <c:v>9.4</c:v>
                </c:pt>
                <c:pt idx="13">
                  <c:v>9.3000000000000007</c:v>
                </c:pt>
                <c:pt idx="14">
                  <c:v>9.1</c:v>
                </c:pt>
                <c:pt idx="15">
                  <c:v>8.8000000000000007</c:v>
                </c:pt>
                <c:pt idx="16">
                  <c:v>8.8000000000000007</c:v>
                </c:pt>
                <c:pt idx="17">
                  <c:v>8.6</c:v>
                </c:pt>
                <c:pt idx="18">
                  <c:v>8.7000000000000011</c:v>
                </c:pt>
                <c:pt idx="19">
                  <c:v>8.5</c:v>
                </c:pt>
                <c:pt idx="20">
                  <c:v>8.8000000000000007</c:v>
                </c:pt>
                <c:pt idx="21">
                  <c:v>8.6</c:v>
                </c:pt>
                <c:pt idx="22">
                  <c:v>8.5</c:v>
                </c:pt>
                <c:pt idx="23">
                  <c:v>8.6</c:v>
                </c:pt>
                <c:pt idx="24">
                  <c:v>8.7000000000000011</c:v>
                </c:pt>
                <c:pt idx="25">
                  <c:v>8.7000000000000011</c:v>
                </c:pt>
                <c:pt idx="26">
                  <c:v>8.7000000000000011</c:v>
                </c:pt>
                <c:pt idx="27">
                  <c:v>8.6</c:v>
                </c:pt>
                <c:pt idx="28">
                  <c:v>8.9</c:v>
                </c:pt>
                <c:pt idx="29">
                  <c:v>8.8000000000000007</c:v>
                </c:pt>
                <c:pt idx="30">
                  <c:v>8.6</c:v>
                </c:pt>
                <c:pt idx="31">
                  <c:v>8.6</c:v>
                </c:pt>
                <c:pt idx="32">
                  <c:v>8.5</c:v>
                </c:pt>
                <c:pt idx="33">
                  <c:v>8.8000000000000007</c:v>
                </c:pt>
                <c:pt idx="34">
                  <c:v>8.8000000000000007</c:v>
                </c:pt>
                <c:pt idx="35">
                  <c:v>8.8000000000000007</c:v>
                </c:pt>
                <c:pt idx="36">
                  <c:v>8.8000000000000007</c:v>
                </c:pt>
                <c:pt idx="37">
                  <c:v>8.7000000000000011</c:v>
                </c:pt>
                <c:pt idx="38">
                  <c:v>8.6</c:v>
                </c:pt>
                <c:pt idx="39">
                  <c:v>8.64</c:v>
                </c:pt>
                <c:pt idx="40">
                  <c:v>8.7000000000000011</c:v>
                </c:pt>
                <c:pt idx="41">
                  <c:v>8.5</c:v>
                </c:pt>
                <c:pt idx="42">
                  <c:v>8.5</c:v>
                </c:pt>
                <c:pt idx="43">
                  <c:v>8.44</c:v>
                </c:pt>
                <c:pt idx="44">
                  <c:v>8.34</c:v>
                </c:pt>
                <c:pt idx="45">
                  <c:v>8.26</c:v>
                </c:pt>
                <c:pt idx="46">
                  <c:v>8.1</c:v>
                </c:pt>
                <c:pt idx="47">
                  <c:v>8.1622786000000005</c:v>
                </c:pt>
                <c:pt idx="48">
                  <c:v>8.087803000000001</c:v>
                </c:pt>
              </c:numCache>
            </c:numRef>
          </c:yVal>
          <c:smooth val="1"/>
        </c:ser>
        <c:axId val="36684928"/>
        <c:axId val="36686464"/>
      </c:scatterChart>
      <c:valAx>
        <c:axId val="36684928"/>
        <c:scaling>
          <c:orientation val="minMax"/>
          <c:max val="2010"/>
          <c:min val="1955"/>
        </c:scaling>
        <c:axPos val="b"/>
        <c:numFmt formatCode="General" sourceLinked="1"/>
        <c:tickLblPos val="nextTo"/>
        <c:txPr>
          <a:bodyPr/>
          <a:lstStyle/>
          <a:p>
            <a:pPr>
              <a:defRPr sz="1200" b="1" i="0" baseline="0"/>
            </a:pPr>
            <a:endParaRPr lang="en-US"/>
          </a:p>
        </c:txPr>
        <c:crossAx val="36686464"/>
        <c:crosses val="autoZero"/>
        <c:crossBetween val="midCat"/>
      </c:valAx>
      <c:valAx>
        <c:axId val="36686464"/>
        <c:scaling>
          <c:orientation val="minMax"/>
        </c:scaling>
        <c:axPos val="l"/>
        <c:title>
          <c:tx>
            <c:rich>
              <a:bodyPr rot="-5400000" vert="horz"/>
              <a:lstStyle/>
              <a:p>
                <a:pPr>
                  <a:defRPr/>
                </a:pPr>
                <a:r>
                  <a:rPr lang="en-US"/>
                  <a:t># of</a:t>
                </a:r>
                <a:r>
                  <a:rPr lang="en-US" baseline="0"/>
                  <a:t> deaths</a:t>
                </a:r>
                <a:endParaRPr lang="en-US"/>
              </a:p>
            </c:rich>
          </c:tx>
        </c:title>
        <c:numFmt formatCode="General" sourceLinked="1"/>
        <c:tickLblPos val="nextTo"/>
        <c:txPr>
          <a:bodyPr/>
          <a:lstStyle/>
          <a:p>
            <a:pPr>
              <a:defRPr sz="1200" b="1" i="0" baseline="0"/>
            </a:pPr>
            <a:endParaRPr lang="en-US"/>
          </a:p>
        </c:txPr>
        <c:crossAx val="36684928"/>
        <c:crosses val="autoZero"/>
        <c:crossBetween val="midCat"/>
      </c:valAx>
      <c:spPr>
        <a:solidFill>
          <a:srgbClr val="000000"/>
        </a:solidFill>
        <a:ln>
          <a:solidFill>
            <a:srgbClr val="FFFFFF"/>
          </a:solidFill>
        </a:ln>
      </c:spPr>
    </c:plotArea>
    <c:plotVisOnly val="1"/>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3200" dirty="0">
                <a:solidFill>
                  <a:srgbClr val="FFFF00"/>
                </a:solidFill>
              </a:rPr>
              <a:t>National Health Expenditure:</a:t>
            </a:r>
          </a:p>
          <a:p>
            <a:pPr>
              <a:defRPr/>
            </a:pPr>
            <a:r>
              <a:rPr lang="en-US" sz="3200" dirty="0">
                <a:solidFill>
                  <a:srgbClr val="FFFF00"/>
                </a:solidFill>
              </a:rPr>
              <a:t>1960-2008 (% GDP) </a:t>
            </a:r>
          </a:p>
        </c:rich>
      </c:tx>
    </c:title>
    <c:plotArea>
      <c:layout/>
      <c:scatterChart>
        <c:scatterStyle val="smoothMarker"/>
        <c:ser>
          <c:idx val="0"/>
          <c:order val="0"/>
          <c:tx>
            <c:strRef>
              <c:f>'nhe65-19'!$AF$8</c:f>
              <c:strCache>
                <c:ptCount val="1"/>
                <c:pt idx="0">
                  <c:v>National Health Expenditures (% GDP) </c:v>
                </c:pt>
              </c:strCache>
            </c:strRef>
          </c:tx>
          <c:spPr>
            <a:ln w="50800">
              <a:solidFill>
                <a:srgbClr val="FFFF00"/>
              </a:solidFill>
            </a:ln>
          </c:spPr>
          <c:marker>
            <c:symbol val="none"/>
          </c:marker>
          <c:dLbls>
            <c:dLbl>
              <c:idx val="1"/>
              <c:tx>
                <c:rich>
                  <a:bodyPr/>
                  <a:lstStyle/>
                  <a:p>
                    <a:r>
                      <a:rPr lang="en-US" sz="1600" baseline="0" dirty="0" smtClean="0"/>
                      <a:t>5.4 %</a:t>
                    </a:r>
                    <a:endParaRPr lang="en-US" sz="1600" baseline="0" dirty="0"/>
                  </a:p>
                </c:rich>
              </c:tx>
              <c:dLblPos val="t"/>
              <c:showVal val="1"/>
            </c:dLbl>
            <c:dLbl>
              <c:idx val="48"/>
              <c:layout>
                <c:manualLayout>
                  <c:x val="-2.9891042443044524E-2"/>
                  <c:y val="1.9358407501184761E-3"/>
                </c:manualLayout>
              </c:layout>
              <c:tx>
                <c:rich>
                  <a:bodyPr/>
                  <a:lstStyle/>
                  <a:p>
                    <a:r>
                      <a:rPr lang="en-US" sz="1600" baseline="0" dirty="0" smtClean="0"/>
                      <a:t>16.2 %</a:t>
                    </a:r>
                    <a:endParaRPr lang="en-US" sz="1600" baseline="0" dirty="0"/>
                  </a:p>
                </c:rich>
              </c:tx>
              <c:dLblPos val="t"/>
              <c:showVal val="1"/>
            </c:dLbl>
            <c:delete val="1"/>
          </c:dLbls>
          <c:xVal>
            <c:numRef>
              <c:f>'nhe65-19'!$AG$9:$AG$57</c:f>
              <c:numCache>
                <c:formatCode>General</c:formatCode>
                <c:ptCount val="4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numCache>
            </c:numRef>
          </c:xVal>
          <c:yVal>
            <c:numRef>
              <c:f>'nhe65-19'!$AF$9:$AF$57</c:f>
              <c:numCache>
                <c:formatCode>General</c:formatCode>
                <c:ptCount val="49"/>
                <c:pt idx="0">
                  <c:v>5.2</c:v>
                </c:pt>
                <c:pt idx="1">
                  <c:v>5.4</c:v>
                </c:pt>
                <c:pt idx="2">
                  <c:v>5.5</c:v>
                </c:pt>
                <c:pt idx="3">
                  <c:v>5.6</c:v>
                </c:pt>
                <c:pt idx="4">
                  <c:v>5.8</c:v>
                </c:pt>
                <c:pt idx="5">
                  <c:v>5.9</c:v>
                </c:pt>
                <c:pt idx="6">
                  <c:v>5.9</c:v>
                </c:pt>
                <c:pt idx="7">
                  <c:v>6.3</c:v>
                </c:pt>
                <c:pt idx="8">
                  <c:v>6.5</c:v>
                </c:pt>
                <c:pt idx="9">
                  <c:v>6.7</c:v>
                </c:pt>
                <c:pt idx="10">
                  <c:v>7.2</c:v>
                </c:pt>
                <c:pt idx="11">
                  <c:v>7.4</c:v>
                </c:pt>
                <c:pt idx="12">
                  <c:v>7.5</c:v>
                </c:pt>
                <c:pt idx="13">
                  <c:v>7.4</c:v>
                </c:pt>
                <c:pt idx="14">
                  <c:v>7.8</c:v>
                </c:pt>
                <c:pt idx="15">
                  <c:v>8.1</c:v>
                </c:pt>
                <c:pt idx="16">
                  <c:v>8.3000000000000007</c:v>
                </c:pt>
                <c:pt idx="17">
                  <c:v>8.5</c:v>
                </c:pt>
                <c:pt idx="18">
                  <c:v>8.5</c:v>
                </c:pt>
                <c:pt idx="19">
                  <c:v>8.6</c:v>
                </c:pt>
                <c:pt idx="20">
                  <c:v>9.1</c:v>
                </c:pt>
                <c:pt idx="21">
                  <c:v>9.4</c:v>
                </c:pt>
                <c:pt idx="22">
                  <c:v>10.200000000000001</c:v>
                </c:pt>
                <c:pt idx="23">
                  <c:v>10.3</c:v>
                </c:pt>
                <c:pt idx="24">
                  <c:v>10.200000000000001</c:v>
                </c:pt>
                <c:pt idx="25">
                  <c:v>10.4</c:v>
                </c:pt>
                <c:pt idx="26">
                  <c:v>10.6</c:v>
                </c:pt>
                <c:pt idx="27">
                  <c:v>10.8</c:v>
                </c:pt>
                <c:pt idx="28">
                  <c:v>11.3</c:v>
                </c:pt>
                <c:pt idx="29">
                  <c:v>11.7</c:v>
                </c:pt>
                <c:pt idx="30">
                  <c:v>12.3</c:v>
                </c:pt>
                <c:pt idx="31">
                  <c:v>13</c:v>
                </c:pt>
                <c:pt idx="32">
                  <c:v>13.4</c:v>
                </c:pt>
                <c:pt idx="33">
                  <c:v>13.7</c:v>
                </c:pt>
                <c:pt idx="34">
                  <c:v>13.6</c:v>
                </c:pt>
                <c:pt idx="35">
                  <c:v>13.7</c:v>
                </c:pt>
                <c:pt idx="36">
                  <c:v>13.6</c:v>
                </c:pt>
                <c:pt idx="37">
                  <c:v>13.5</c:v>
                </c:pt>
                <c:pt idx="38">
                  <c:v>13.5</c:v>
                </c:pt>
                <c:pt idx="39">
                  <c:v>13.5</c:v>
                </c:pt>
                <c:pt idx="40">
                  <c:v>13.6</c:v>
                </c:pt>
                <c:pt idx="41">
                  <c:v>14.3</c:v>
                </c:pt>
                <c:pt idx="42">
                  <c:v>15.1</c:v>
                </c:pt>
                <c:pt idx="43">
                  <c:v>15.6</c:v>
                </c:pt>
                <c:pt idx="44">
                  <c:v>15.6</c:v>
                </c:pt>
                <c:pt idx="45">
                  <c:v>15.7</c:v>
                </c:pt>
                <c:pt idx="46">
                  <c:v>15.8</c:v>
                </c:pt>
                <c:pt idx="47">
                  <c:v>15.9</c:v>
                </c:pt>
                <c:pt idx="48">
                  <c:v>16.2</c:v>
                </c:pt>
              </c:numCache>
            </c:numRef>
          </c:yVal>
          <c:smooth val="1"/>
        </c:ser>
        <c:axId val="20383616"/>
        <c:axId val="20385152"/>
      </c:scatterChart>
      <c:valAx>
        <c:axId val="20383616"/>
        <c:scaling>
          <c:orientation val="minMax"/>
          <c:max val="2010"/>
          <c:min val="1955"/>
        </c:scaling>
        <c:axPos val="b"/>
        <c:numFmt formatCode="General" sourceLinked="1"/>
        <c:tickLblPos val="nextTo"/>
        <c:txPr>
          <a:bodyPr/>
          <a:lstStyle/>
          <a:p>
            <a:pPr>
              <a:defRPr sz="1600" baseline="0"/>
            </a:pPr>
            <a:endParaRPr lang="en-US"/>
          </a:p>
        </c:txPr>
        <c:crossAx val="20385152"/>
        <c:crosses val="autoZero"/>
        <c:crossBetween val="midCat"/>
      </c:valAx>
      <c:valAx>
        <c:axId val="20385152"/>
        <c:scaling>
          <c:orientation val="minMax"/>
        </c:scaling>
        <c:axPos val="l"/>
        <c:title>
          <c:tx>
            <c:rich>
              <a:bodyPr rot="-5400000" vert="horz"/>
              <a:lstStyle/>
              <a:p>
                <a:pPr>
                  <a:defRPr/>
                </a:pPr>
                <a:r>
                  <a:rPr lang="en-US"/>
                  <a:t>%</a:t>
                </a:r>
              </a:p>
            </c:rich>
          </c:tx>
        </c:title>
        <c:numFmt formatCode="General" sourceLinked="1"/>
        <c:tickLblPos val="nextTo"/>
        <c:txPr>
          <a:bodyPr/>
          <a:lstStyle/>
          <a:p>
            <a:pPr>
              <a:defRPr sz="1600" baseline="0"/>
            </a:pPr>
            <a:endParaRPr lang="en-US"/>
          </a:p>
        </c:txPr>
        <c:crossAx val="20383616"/>
        <c:crosses val="autoZero"/>
        <c:crossBetween val="midCat"/>
      </c:valAx>
      <c:spPr>
        <a:solidFill>
          <a:srgbClr val="000000"/>
        </a:solidFill>
        <a:ln>
          <a:solidFill>
            <a:schemeClr val="tx1"/>
          </a:solidFill>
        </a:ln>
      </c:spPr>
    </c:plotArea>
    <c:plotVisOnly val="1"/>
  </c:chart>
  <c:spPr>
    <a:noFill/>
    <a:ln w="25400">
      <a:noFill/>
    </a:ln>
  </c:spPr>
  <c:txPr>
    <a:bodyPr/>
    <a:lstStyle/>
    <a:p>
      <a:pPr>
        <a:defRPr sz="1400" b="1" i="0" baseline="0">
          <a:solidFill>
            <a:schemeClr val="tx1"/>
          </a:solidFil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strRef>
              <c:f>'nhe65-19'!$E$8</c:f>
              <c:strCache>
                <c:ptCount val="1"/>
                <c:pt idx="0">
                  <c:v>Actual</c:v>
                </c:pt>
              </c:strCache>
            </c:strRef>
          </c:tx>
          <c:spPr>
            <a:ln w="50800">
              <a:solidFill>
                <a:srgbClr val="FFFF00"/>
              </a:solidFill>
            </a:ln>
          </c:spPr>
          <c:marker>
            <c:symbol val="none"/>
          </c:marker>
          <c:xVal>
            <c:numRef>
              <c:f>'nhe65-19'!$C$9:$C$63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xVal>
          <c:yVal>
            <c:numRef>
              <c:f>'nhe65-19'!$E$9:$E$63</c:f>
              <c:numCache>
                <c:formatCode>General</c:formatCode>
                <c:ptCount val="55"/>
                <c:pt idx="0">
                  <c:v>4.2160000000000024E-2</c:v>
                </c:pt>
                <c:pt idx="1">
                  <c:v>4.6411000000000001E-2</c:v>
                </c:pt>
                <c:pt idx="2">
                  <c:v>5.2033000000000079E-2</c:v>
                </c:pt>
                <c:pt idx="3">
                  <c:v>5.8967000000000033E-2</c:v>
                </c:pt>
                <c:pt idx="4">
                  <c:v>6.6345000000000001E-2</c:v>
                </c:pt>
                <c:pt idx="5">
                  <c:v>7.4857000000000104E-2</c:v>
                </c:pt>
                <c:pt idx="6">
                  <c:v>8.3237000000000047E-2</c:v>
                </c:pt>
                <c:pt idx="7">
                  <c:v>9.2929000000000025E-2</c:v>
                </c:pt>
                <c:pt idx="8">
                  <c:v>0.10297500000000002</c:v>
                </c:pt>
                <c:pt idx="9">
                  <c:v>0.116748</c:v>
                </c:pt>
                <c:pt idx="10">
                  <c:v>0.133021</c:v>
                </c:pt>
                <c:pt idx="11">
                  <c:v>0.15232999999999999</c:v>
                </c:pt>
                <c:pt idx="12">
                  <c:v>0.17279400000000025</c:v>
                </c:pt>
                <c:pt idx="13">
                  <c:v>0.194165</c:v>
                </c:pt>
                <c:pt idx="14">
                  <c:v>0.21991500000000047</c:v>
                </c:pt>
                <c:pt idx="15">
                  <c:v>0.25339</c:v>
                </c:pt>
                <c:pt idx="16">
                  <c:v>0.29356800000000038</c:v>
                </c:pt>
                <c:pt idx="17">
                  <c:v>0.33076500000000031</c:v>
                </c:pt>
                <c:pt idx="18">
                  <c:v>0.3646970000000001</c:v>
                </c:pt>
                <c:pt idx="19">
                  <c:v>0.40154200000000001</c:v>
                </c:pt>
                <c:pt idx="20">
                  <c:v>0.43928500000000031</c:v>
                </c:pt>
                <c:pt idx="21">
                  <c:v>0.47131700000000032</c:v>
                </c:pt>
                <c:pt idx="22">
                  <c:v>0.512961</c:v>
                </c:pt>
                <c:pt idx="23">
                  <c:v>0.57399900000000115</c:v>
                </c:pt>
                <c:pt idx="24">
                  <c:v>0.63878699999999999</c:v>
                </c:pt>
                <c:pt idx="25">
                  <c:v>0.714171000000001</c:v>
                </c:pt>
                <c:pt idx="26">
                  <c:v>0.78159299999999898</c:v>
                </c:pt>
                <c:pt idx="27">
                  <c:v>0.84906599999999999</c:v>
                </c:pt>
                <c:pt idx="28">
                  <c:v>0.91247500000000004</c:v>
                </c:pt>
                <c:pt idx="29">
                  <c:v>0.96212699999999951</c:v>
                </c:pt>
                <c:pt idx="30">
                  <c:v>1.016632</c:v>
                </c:pt>
                <c:pt idx="31">
                  <c:v>1.068476</c:v>
                </c:pt>
                <c:pt idx="32">
                  <c:v>1.125122</c:v>
                </c:pt>
                <c:pt idx="33">
                  <c:v>1.1899939999999998</c:v>
                </c:pt>
                <c:pt idx="34">
                  <c:v>1.2651889999999999</c:v>
                </c:pt>
                <c:pt idx="35">
                  <c:v>1.3528549999999999</c:v>
                </c:pt>
                <c:pt idx="36">
                  <c:v>1.4692179999999999</c:v>
                </c:pt>
                <c:pt idx="37">
                  <c:v>1.6023909999999999</c:v>
                </c:pt>
                <c:pt idx="38">
                  <c:v>1.7352009999999998</c:v>
                </c:pt>
                <c:pt idx="39">
                  <c:v>1.855389</c:v>
                </c:pt>
                <c:pt idx="40">
                  <c:v>1.9825420000000022</c:v>
                </c:pt>
                <c:pt idx="41">
                  <c:v>2.1125399999999988</c:v>
                </c:pt>
                <c:pt idx="42">
                  <c:v>2.2397100000000001</c:v>
                </c:pt>
                <c:pt idx="43">
                  <c:v>2.3387459999999956</c:v>
                </c:pt>
              </c:numCache>
            </c:numRef>
          </c:yVal>
          <c:smooth val="1"/>
        </c:ser>
        <c:ser>
          <c:idx val="1"/>
          <c:order val="1"/>
          <c:tx>
            <c:strRef>
              <c:f>'nhe65-19'!$F$8</c:f>
              <c:strCache>
                <c:ptCount val="1"/>
                <c:pt idx="0">
                  <c:v>Projected</c:v>
                </c:pt>
              </c:strCache>
            </c:strRef>
          </c:tx>
          <c:spPr>
            <a:ln w="47625">
              <a:prstDash val="sysDash"/>
            </a:ln>
          </c:spPr>
          <c:marker>
            <c:symbol val="none"/>
          </c:marker>
          <c:xVal>
            <c:numRef>
              <c:f>'nhe65-19'!$C$9:$C$63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xVal>
          <c:yVal>
            <c:numRef>
              <c:f>'nhe65-19'!$F$9:$F$63</c:f>
              <c:numCache>
                <c:formatCode>General</c:formatCode>
                <c:ptCount val="55"/>
                <c:pt idx="43">
                  <c:v>2.3387459999999956</c:v>
                </c:pt>
                <c:pt idx="44">
                  <c:v>2.472206999999996</c:v>
                </c:pt>
                <c:pt idx="45">
                  <c:v>2.5695960000000002</c:v>
                </c:pt>
                <c:pt idx="46">
                  <c:v>2.7028569999999967</c:v>
                </c:pt>
                <c:pt idx="47">
                  <c:v>2.850231</c:v>
                </c:pt>
                <c:pt idx="48">
                  <c:v>3.024718</c:v>
                </c:pt>
                <c:pt idx="49">
                  <c:v>3.2253210000000045</c:v>
                </c:pt>
                <c:pt idx="50">
                  <c:v>3.4418499999999961</c:v>
                </c:pt>
                <c:pt idx="51">
                  <c:v>3.6838220000000002</c:v>
                </c:pt>
                <c:pt idx="52">
                  <c:v>3.9359669999999967</c:v>
                </c:pt>
                <c:pt idx="53">
                  <c:v>4.2035879999999946</c:v>
                </c:pt>
                <c:pt idx="54">
                  <c:v>4.4826959999999998</c:v>
                </c:pt>
              </c:numCache>
            </c:numRef>
          </c:yVal>
          <c:smooth val="1"/>
        </c:ser>
        <c:axId val="38637568"/>
        <c:axId val="38639104"/>
      </c:scatterChart>
      <c:valAx>
        <c:axId val="38637568"/>
        <c:scaling>
          <c:orientation val="minMax"/>
          <c:max val="2020"/>
        </c:scaling>
        <c:axPos val="b"/>
        <c:numFmt formatCode="General" sourceLinked="1"/>
        <c:tickLblPos val="nextTo"/>
        <c:spPr>
          <a:ln w="25400"/>
        </c:spPr>
        <c:txPr>
          <a:bodyPr/>
          <a:lstStyle/>
          <a:p>
            <a:pPr>
              <a:defRPr sz="1600" b="1" i="0" baseline="0"/>
            </a:pPr>
            <a:endParaRPr lang="en-US"/>
          </a:p>
        </c:txPr>
        <c:crossAx val="38639104"/>
        <c:crosses val="autoZero"/>
        <c:crossBetween val="midCat"/>
      </c:valAx>
      <c:valAx>
        <c:axId val="38639104"/>
        <c:scaling>
          <c:orientation val="minMax"/>
        </c:scaling>
        <c:axPos val="l"/>
        <c:title>
          <c:tx>
            <c:rich>
              <a:bodyPr rot="-5400000" vert="horz"/>
              <a:lstStyle/>
              <a:p>
                <a:pPr>
                  <a:defRPr sz="1600" b="1" i="0" baseline="0"/>
                </a:pPr>
                <a:r>
                  <a:rPr lang="en-US" sz="1600" b="1" i="0" baseline="0" dirty="0"/>
                  <a:t>$ </a:t>
                </a:r>
                <a:r>
                  <a:rPr lang="en-US" sz="1600" b="1" i="0" baseline="0" dirty="0" smtClean="0"/>
                  <a:t>(trillions</a:t>
                </a:r>
                <a:r>
                  <a:rPr lang="en-US" sz="1600" b="1" i="0" baseline="0" dirty="0"/>
                  <a:t>)</a:t>
                </a:r>
              </a:p>
            </c:rich>
          </c:tx>
        </c:title>
        <c:numFmt formatCode="#,##0.0" sourceLinked="0"/>
        <c:tickLblPos val="nextTo"/>
        <c:spPr>
          <a:ln w="25400"/>
        </c:spPr>
        <c:txPr>
          <a:bodyPr/>
          <a:lstStyle/>
          <a:p>
            <a:pPr>
              <a:defRPr sz="1600" b="1" i="0" baseline="0"/>
            </a:pPr>
            <a:endParaRPr lang="en-US"/>
          </a:p>
        </c:txPr>
        <c:crossAx val="38637568"/>
        <c:crosses val="autoZero"/>
        <c:crossBetween val="midCat"/>
      </c:valAx>
      <c:spPr>
        <a:solidFill>
          <a:schemeClr val="bg2"/>
        </a:solidFill>
        <a:ln>
          <a:solidFill>
            <a:srgbClr val="FFFFFF"/>
          </a:solidFill>
        </a:ln>
      </c:spPr>
    </c:plotArea>
    <c:legend>
      <c:legendPos val="r"/>
      <c:layout>
        <c:manualLayout>
          <c:xMode val="edge"/>
          <c:yMode val="edge"/>
          <c:x val="0.72887489063867583"/>
          <c:y val="0.65239391951006165"/>
          <c:w val="0.21279177602799726"/>
          <c:h val="0.16743438320210074"/>
        </c:manualLayout>
      </c:layout>
      <c:overlay val="1"/>
      <c:txPr>
        <a:bodyPr/>
        <a:lstStyle/>
        <a:p>
          <a:pPr>
            <a:defRPr sz="1400" b="1" i="0" baseline="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BDF7C7-9CF3-4970-9752-09C7B593F0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411BA033-066D-400F-BF37-75A707B08B33}" type="slidenum">
              <a:rPr lang="en-US" smtClean="0"/>
              <a:pPr/>
              <a:t>10</a:t>
            </a:fld>
            <a:endParaRPr lang="en-US" smtClean="0"/>
          </a:p>
        </p:txBody>
      </p:sp>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280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8B5D21C-E190-4FE3-B628-636F292EAA09}"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p:spPr>
        <p:txBody>
          <a:bodyPr/>
          <a:lstStyle/>
          <a:p>
            <a:fld id="{CD6DF505-C682-47C0-BBF3-6C44D704F9AD}" type="slidenum">
              <a:rPr lang="en-US" smtClean="0">
                <a:latin typeface="Arial" charset="0"/>
              </a:rPr>
              <a:pPr/>
              <a:t>105</a:t>
            </a:fld>
            <a:endParaRPr lang="en-US" smtClean="0">
              <a:latin typeface="Arial" charset="0"/>
            </a:endParaRPr>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p:spPr>
        <p:txBody>
          <a:bodyPr/>
          <a:lstStyle/>
          <a:p>
            <a:fld id="{668EF9AD-CCC9-458F-BAE5-074D282F45FF}" type="slidenum">
              <a:rPr lang="en-US" smtClean="0"/>
              <a:pPr/>
              <a:t>113</a:t>
            </a:fld>
            <a:endParaRPr lang="en-US" smtClean="0"/>
          </a:p>
        </p:txBody>
      </p:sp>
      <p:sp>
        <p:nvSpPr>
          <p:cNvPr id="316418" name="Rectangle 2"/>
          <p:cNvSpPr>
            <a:spLocks noGrp="1" noRot="1" noChangeArrowheads="1" noTextEdit="1"/>
          </p:cNvSpPr>
          <p:nvPr>
            <p:ph type="sldImg"/>
          </p:nvPr>
        </p:nvSpPr>
        <p:spPr>
          <a:ln/>
        </p:spPr>
      </p:sp>
      <p:sp>
        <p:nvSpPr>
          <p:cNvPr id="316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p:spPr>
        <p:txBody>
          <a:bodyPr/>
          <a:lstStyle/>
          <a:p>
            <a:fld id="{FE117387-32E8-4BB7-A8B2-B240CFBB20C9}" type="slidenum">
              <a:rPr lang="en-US" smtClean="0"/>
              <a:pPr/>
              <a:t>114</a:t>
            </a:fld>
            <a:endParaRPr lang="en-US" smtClean="0"/>
          </a:p>
        </p:txBody>
      </p:sp>
      <p:sp>
        <p:nvSpPr>
          <p:cNvPr id="318466" name="Rectangle 2"/>
          <p:cNvSpPr>
            <a:spLocks noGrp="1" noRo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5A7D0CB-A347-49B9-9A50-01207DA28032}" type="slidenum">
              <a:rPr lang="en-US" sz="1200"/>
              <a:pPr algn="r"/>
              <a:t>123</a:t>
            </a:fld>
            <a:endParaRPr lang="en-US" sz="1200"/>
          </a:p>
        </p:txBody>
      </p:sp>
      <p:sp>
        <p:nvSpPr>
          <p:cNvPr id="337923" name="Rectangle 1"/>
          <p:cNvSpPr>
            <a:spLocks noGrp="1" noRot="1" noChangeAspect="1" noChangeArrowheads="1" noTextEdit="1"/>
          </p:cNvSpPr>
          <p:nvPr>
            <p:ph type="sldImg"/>
          </p:nvPr>
        </p:nvSpPr>
        <p:spPr>
          <a:xfrm>
            <a:off x="993775" y="641350"/>
            <a:ext cx="4217988" cy="3163888"/>
          </a:xfrm>
          <a:solidFill>
            <a:srgbClr val="FFFFFF"/>
          </a:solidFill>
          <a:ln/>
        </p:spPr>
      </p:sp>
      <p:sp>
        <p:nvSpPr>
          <p:cNvPr id="337924" name="Text Box 2"/>
          <p:cNvSpPr>
            <a:spLocks noGrp="1" noChangeArrowheads="1"/>
          </p:cNvSpPr>
          <p:nvPr>
            <p:ph type="body" idx="1"/>
          </p:nvPr>
        </p:nvSpPr>
        <p:spPr>
          <a:xfrm>
            <a:off x="620713" y="4008438"/>
            <a:ext cx="4965700" cy="3798887"/>
          </a:xfrm>
          <a:noFill/>
          <a:ln/>
        </p:spPr>
        <p:txBody>
          <a:bodyPr lIns="0" tIns="0" rIns="0" bIns="0"/>
          <a:lstStyle/>
          <a:p>
            <a:pPr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US" sz="900" smtClean="0">
                <a:latin typeface="Arial Unicode MS" pitchFamily="34" charset="-128"/>
                <a:ea typeface="Arial Unicode MS" pitchFamily="34" charset="-128"/>
                <a:cs typeface="Arial Unicode MS" pitchFamily="34" charset="-128"/>
              </a:rPr>
              <a:t>Figure 3. Genomewide Associations Reported through March 2010. Circles indicate the chromosomal location of nearly 800 single-nucleotide polymorphisms (SNPs) significantly associated (P&lt;5×10−8) with a disease or trait and reported in the literature (545 studies published through March 2010 yielded the associations depicted). Each disease type or trait is coded by color. Adapted from the National Human Genome Research Institute. 4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CD7E0C1A-0D9F-4E07-BA1A-55DAF29C5C95}" type="slidenum">
              <a:rPr lang="en-US" smtClean="0">
                <a:latin typeface="Arial" charset="0"/>
              </a:rPr>
              <a:pPr/>
              <a:t>128</a:t>
            </a:fld>
            <a:endParaRPr lang="en-US" smtClean="0">
              <a:latin typeface="Arial"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AEC51936-238E-4877-B6E6-4CE7D1F420E6}" type="slidenum">
              <a:rPr lang="en-US" smtClean="0">
                <a:latin typeface="Arial" charset="0"/>
              </a:rPr>
              <a:pPr/>
              <a:t>129</a:t>
            </a:fld>
            <a:endParaRPr lang="en-US" smtClean="0">
              <a:latin typeface="Arial" charset="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2EF29E5-97BE-47CF-BF89-368344B6C9B3}" type="slidenum">
              <a:rPr lang="en-US" sz="1200"/>
              <a:pPr algn="r"/>
              <a:t>11</a:t>
            </a:fld>
            <a:endParaRPr lang="en-US" sz="1200"/>
          </a:p>
        </p:txBody>
      </p:sp>
      <p:sp>
        <p:nvSpPr>
          <p:cNvPr id="321539" name="Rectangle 1"/>
          <p:cNvSpPr>
            <a:spLocks noGrp="1" noRot="1" noChangeAspect="1" noChangeArrowheads="1" noTextEdit="1"/>
          </p:cNvSpPr>
          <p:nvPr>
            <p:ph type="sldImg"/>
          </p:nvPr>
        </p:nvSpPr>
        <p:spPr>
          <a:xfrm>
            <a:off x="0" y="303213"/>
            <a:ext cx="1588" cy="1587"/>
          </a:xfrm>
          <a:solidFill>
            <a:srgbClr val="FFFFFF"/>
          </a:solidFill>
          <a:ln/>
        </p:spPr>
      </p:sp>
      <p:sp>
        <p:nvSpPr>
          <p:cNvPr id="321540" name="Rectangle 2"/>
          <p:cNvSpPr>
            <a:spLocks noGrp="1" noChangeArrowheads="1"/>
          </p:cNvSpPr>
          <p:nvPr>
            <p:ph type="body" idx="1"/>
          </p:nvPr>
        </p:nvSpPr>
        <p:spPr>
          <a:xfrm>
            <a:off x="503238" y="4316413"/>
            <a:ext cx="5856287" cy="4060825"/>
          </a:xfrm>
          <a:noFill/>
          <a:ln/>
        </p:spPr>
        <p:txBody>
          <a:bodyPr wrap="none" anchor="ct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EAA6684-7E38-43BF-AC28-9A190F5BA61D}" type="slidenum">
              <a:rPr lang="en-US" sz="1200">
                <a:latin typeface="Arial" charset="0"/>
              </a:rPr>
              <a:pPr algn="r"/>
              <a:t>26</a:t>
            </a:fld>
            <a:endParaRPr lang="en-US" sz="1200">
              <a:latin typeface="Arial" charset="0"/>
            </a:endParaRPr>
          </a:p>
        </p:txBody>
      </p:sp>
      <p:sp>
        <p:nvSpPr>
          <p:cNvPr id="325635" name="Slide Image Placeholder 1"/>
          <p:cNvSpPr>
            <a:spLocks noGrp="1" noRot="1" noChangeAspect="1" noTextEdit="1"/>
          </p:cNvSpPr>
          <p:nvPr>
            <p:ph type="sldImg"/>
          </p:nvPr>
        </p:nvSpPr>
        <p:spPr>
          <a:ln/>
        </p:spPr>
      </p:sp>
      <p:sp>
        <p:nvSpPr>
          <p:cNvPr id="325636" name="Notes Placeholder 2"/>
          <p:cNvSpPr>
            <a:spLocks noGrp="1"/>
          </p:cNvSpPr>
          <p:nvPr>
            <p:ph type="body" idx="1"/>
          </p:nvPr>
        </p:nvSpPr>
        <p:spPr>
          <a:noFill/>
          <a:ln/>
        </p:spPr>
        <p:txBody>
          <a:bodyPr/>
          <a:lstStyle/>
          <a:p>
            <a:pPr eaLnBrk="1" hangingPunct="1">
              <a:spcBef>
                <a:spcPct val="0"/>
              </a:spcBef>
            </a:pPr>
            <a:endParaRPr lang="en-US" smtClean="0">
              <a:latin typeface="Arial" charset="0"/>
            </a:endParaRPr>
          </a:p>
        </p:txBody>
      </p:sp>
      <p:sp>
        <p:nvSpPr>
          <p:cNvPr id="32563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1E2B5F0-D341-413E-8ADC-7CC277C28428}" type="slidenum">
              <a:rPr lang="en-US" sz="1200">
                <a:latin typeface="Calibri" pitchFamily="34" charset="0"/>
              </a:rPr>
              <a:pPr algn="r"/>
              <a:t>26</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E2B8C754-41A5-4664-8716-45A7DE6CF15F}" type="slidenum">
              <a:rPr lang="en-US" smtClean="0"/>
              <a:pPr/>
              <a:t>68</a:t>
            </a:fld>
            <a:endParaRPr lang="en-US" smtClean="0"/>
          </a:p>
        </p:txBody>
      </p:sp>
      <p:sp>
        <p:nvSpPr>
          <p:cNvPr id="258051" name="Rectangle 1"/>
          <p:cNvSpPr>
            <a:spLocks noGrp="1" noRot="1" noChangeAspect="1" noChangeArrowheads="1" noTextEdit="1"/>
          </p:cNvSpPr>
          <p:nvPr>
            <p:ph type="sldImg"/>
          </p:nvPr>
        </p:nvSpPr>
        <p:spPr>
          <a:xfrm>
            <a:off x="0" y="303213"/>
            <a:ext cx="1588" cy="1587"/>
          </a:xfrm>
          <a:solidFill>
            <a:srgbClr val="FFFFFF"/>
          </a:solidFill>
          <a:ln/>
        </p:spPr>
      </p:sp>
      <p:sp>
        <p:nvSpPr>
          <p:cNvPr id="258052" name="Rectangle 2"/>
          <p:cNvSpPr>
            <a:spLocks noGrp="1" noChangeArrowheads="1"/>
          </p:cNvSpPr>
          <p:nvPr>
            <p:ph type="body" idx="1"/>
          </p:nvPr>
        </p:nvSpPr>
        <p:spPr>
          <a:xfrm>
            <a:off x="503238" y="4316413"/>
            <a:ext cx="5856287" cy="4060825"/>
          </a:xfrm>
          <a:noFill/>
          <a:ln/>
        </p:spPr>
        <p:txBody>
          <a:bodyPr wrap="none" anchor="ct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A0CF6D16-E4A6-42EE-BB09-8ABAFD252DE5}" type="slidenum">
              <a:rPr lang="en-US" smtClean="0"/>
              <a:pPr/>
              <a:t>83</a:t>
            </a:fld>
            <a:endParaRPr lang="en-US" smtClean="0"/>
          </a:p>
        </p:txBody>
      </p:sp>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78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9916E83-81ED-4A0D-9427-C0FB31DB5C35}" type="slidenum">
              <a:rPr lang="en-US" sz="1200">
                <a:latin typeface="Calibri" pitchFamily="34" charset="0"/>
              </a:rPr>
              <a:pPr algn="r"/>
              <a:t>83</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p:spPr>
        <p:txBody>
          <a:bodyPr/>
          <a:lstStyle/>
          <a:p>
            <a:fld id="{17E468C7-9D54-41FD-B2D4-A57C8B6AF1CE}" type="slidenum">
              <a:rPr lang="en-US" smtClean="0"/>
              <a:pPr/>
              <a:t>85</a:t>
            </a:fld>
            <a:endParaRPr lang="en-US" smtClean="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xfrm>
            <a:off x="914400" y="4343400"/>
            <a:ext cx="5029200" cy="4114800"/>
          </a:xfrm>
          <a:noFill/>
          <a:ln/>
        </p:spPr>
        <p:txBody>
          <a:bodyPr/>
          <a:lstStyle/>
          <a:p>
            <a:pPr eaLnBrk="1" hangingPunct="1"/>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p:spPr>
        <p:txBody>
          <a:bodyPr/>
          <a:lstStyle/>
          <a:p>
            <a:fld id="{BFC10E2B-C210-44B7-AF7D-72E79C31D606}" type="slidenum">
              <a:rPr lang="en-US" smtClean="0"/>
              <a:pPr/>
              <a:t>99</a:t>
            </a:fld>
            <a:endParaRPr lang="en-US" smtClean="0"/>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p:spPr>
        <p:txBody>
          <a:bodyPr/>
          <a:lstStyle/>
          <a:p>
            <a:fld id="{72ABE208-E63A-41A1-BD27-A9A893A50ED6}" type="slidenum">
              <a:rPr lang="en-US" smtClean="0">
                <a:latin typeface="Arial" charset="0"/>
              </a:rPr>
              <a:pPr/>
              <a:t>103</a:t>
            </a:fld>
            <a:endParaRPr lang="en-US" smtClean="0">
              <a:latin typeface="Arial" charset="0"/>
            </a:endParaRP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a:noFill/>
        </p:spPr>
        <p:txBody>
          <a:bodyPr/>
          <a:lstStyle/>
          <a:p>
            <a:fld id="{828A38A0-7D85-43E8-8532-6BBACB7FF58D}" type="slidenum">
              <a:rPr lang="en-US" smtClean="0">
                <a:latin typeface="Arial" charset="0"/>
              </a:rPr>
              <a:pPr/>
              <a:t>104</a:t>
            </a:fld>
            <a:endParaRPr lang="en-US" smtClean="0">
              <a:latin typeface="Arial" charset="0"/>
            </a:endParaRPr>
          </a:p>
        </p:txBody>
      </p:sp>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p:spPr>
        <p:txBody>
          <a:bodyPr/>
          <a:lstStyle/>
          <a:p>
            <a:pPr eaLnBrk="1" hangingPunct="1">
              <a:spcBef>
                <a:spcPct val="0"/>
              </a:spcBef>
            </a:pPr>
            <a:endParaRPr lang="en-US" smtClean="0">
              <a:latin typeface="Arial" charset="0"/>
            </a:endParaRPr>
          </a:p>
        </p:txBody>
      </p:sp>
      <p:sp>
        <p:nvSpPr>
          <p:cNvPr id="305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C56C19E-6E62-431E-A593-AE0DEF12F05B}" type="slidenum">
              <a:rPr lang="en-US" sz="1200">
                <a:latin typeface="Calibri" pitchFamily="34" charset="0"/>
              </a:rPr>
              <a:pPr algn="r"/>
              <a:t>104</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E5D024BA-BD53-4A77-BBBE-347219E29B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4859F3FE-D0DD-4ABE-B55A-47C7B7A315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771A673C-FF63-4F5D-B661-ACA40F414B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322263"/>
            <a:ext cx="7772400" cy="8413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31963"/>
            <a:ext cx="7772400" cy="4364037"/>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1B873548-1F29-4097-B140-568AC86BEBB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2018E8A1-3E53-4BFE-990F-BD1CC931ACA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D54E3282-8B93-4761-8B80-B2B9788A740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5900"/>
            <a:ext cx="6021388"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C1FE2AB4-8F7B-4B32-9A81-7D2E367200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C85C43D8-ECD4-42B6-84C2-56BE23207D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375248A7-FB1F-442E-A6BE-6224C33E3F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57E6E978-A5E7-401D-85C1-6505CA09E1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4B6196E9-9023-47F5-BFF2-DCFE31ED9F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B416EFAB-AB16-4C97-8EBF-145D51642E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D81EFEC6-454E-487F-96F8-77E4519BC3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lvl1pPr>
          </a:lstStyle>
          <a:p>
            <a:pPr>
              <a:defRPr/>
            </a:pPr>
            <a:endParaRPr lang="en-US"/>
          </a:p>
        </p:txBody>
      </p:sp>
      <p:sp>
        <p:nvSpPr>
          <p:cNvPr id="4099"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endParaRPr lang="en-US"/>
          </a:p>
        </p:txBody>
      </p:sp>
      <p:sp>
        <p:nvSpPr>
          <p:cNvPr id="4100"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3B85B318-7D8A-41FB-827F-BC439ECD53D7}" type="slidenum">
              <a:rPr lang="en-US"/>
              <a:pPr>
                <a:defRPr/>
              </a:pPr>
              <a:t>‹#›</a:t>
            </a:fld>
            <a:endParaRPr lang="en-US"/>
          </a:p>
        </p:txBody>
      </p:sp>
      <p:sp>
        <p:nvSpPr>
          <p:cNvPr id="410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0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 id="2147483665"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AFD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rgbClr val="FAFD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rgbClr val="FAFD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rgbClr val="FAFD00"/>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b="1">
          <a:solidFill>
            <a:srgbClr val="FAFD00"/>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b="1">
          <a:solidFill>
            <a:srgbClr val="FAFD00"/>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b="1">
          <a:solidFill>
            <a:srgbClr val="FAFD00"/>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b="1">
          <a:solidFill>
            <a:srgbClr val="FAFD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FFFFFF"/>
        </a:buClr>
        <a:buSzPct val="100000"/>
        <a:buFont typeface="Wingdings" pitchFamily="2" charset="2"/>
        <a:buChar char="w"/>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FF"/>
        </a:buClr>
        <a:buSzPct val="100000"/>
        <a:buFont typeface="Wingdings" pitchFamily="2" charset="2"/>
        <a:buChar char="Ÿ"/>
        <a:defRPr sz="3200">
          <a:solidFill>
            <a:srgbClr val="FFFFFF"/>
          </a:solidFill>
          <a:latin typeface="+mn-lt"/>
        </a:defRPr>
      </a:lvl2pPr>
      <a:lvl3pPr marL="1143000" indent="-228600" algn="l" rtl="0" eaLnBrk="0" fontAlgn="base" hangingPunct="0">
        <a:spcBef>
          <a:spcPct val="20000"/>
        </a:spcBef>
        <a:spcAft>
          <a:spcPct val="0"/>
        </a:spcAft>
        <a:buClr>
          <a:srgbClr val="FFFFFF"/>
        </a:buClr>
        <a:buSzPct val="100000"/>
        <a:buFont typeface="Wingdings" pitchFamily="2" charset="2"/>
        <a:buChar char="Ÿ"/>
        <a:defRPr sz="3200">
          <a:solidFill>
            <a:srgbClr val="FFFFFF"/>
          </a:solidFill>
          <a:latin typeface="+mn-lt"/>
        </a:defRPr>
      </a:lvl3pPr>
      <a:lvl4pPr marL="1600200" indent="-228600" algn="l" rtl="0" eaLnBrk="0" fontAlgn="base" hangingPunct="0">
        <a:spcBef>
          <a:spcPct val="20000"/>
        </a:spcBef>
        <a:spcAft>
          <a:spcPct val="0"/>
        </a:spcAft>
        <a:buClr>
          <a:srgbClr val="FFFFFF"/>
        </a:buClr>
        <a:buSzPct val="100000"/>
        <a:buFont typeface="Wingdings" pitchFamily="2" charset="2"/>
        <a:buChar char="Ÿ"/>
        <a:defRPr sz="3200">
          <a:solidFill>
            <a:srgbClr val="FFFFFF"/>
          </a:solidFill>
          <a:latin typeface="+mn-lt"/>
        </a:defRPr>
      </a:lvl4pPr>
      <a:lvl5pPr marL="2057400" indent="-228600" algn="l" rtl="0" eaLnBrk="0" fontAlgn="base" hangingPunct="0">
        <a:spcBef>
          <a:spcPct val="20000"/>
        </a:spcBef>
        <a:spcAft>
          <a:spcPct val="0"/>
        </a:spcAft>
        <a:buClr>
          <a:srgbClr val="FFFFFF"/>
        </a:buClr>
        <a:buSzPct val="100000"/>
        <a:buFont typeface="Wingdings" pitchFamily="2" charset="2"/>
        <a:buChar char="Ÿ"/>
        <a:defRPr sz="3200">
          <a:solidFill>
            <a:srgbClr val="FFFFFF"/>
          </a:solidFill>
          <a:latin typeface="+mn-lt"/>
        </a:defRPr>
      </a:lvl5pPr>
      <a:lvl6pPr marL="2514600" indent="-228600" algn="l" rtl="0" eaLnBrk="0" fontAlgn="base" hangingPunct="0">
        <a:spcBef>
          <a:spcPct val="20000"/>
        </a:spcBef>
        <a:spcAft>
          <a:spcPct val="0"/>
        </a:spcAft>
        <a:buClr>
          <a:srgbClr val="FFFFFF"/>
        </a:buClr>
        <a:buSzPct val="100000"/>
        <a:buFont typeface="Wingdings" pitchFamily="2" charset="2"/>
        <a:buChar char="Ÿ"/>
        <a:defRPr sz="3200">
          <a:solidFill>
            <a:srgbClr val="FFFFFF"/>
          </a:solidFill>
          <a:latin typeface="+mn-lt"/>
        </a:defRPr>
      </a:lvl6pPr>
      <a:lvl7pPr marL="2971800" indent="-228600" algn="l" rtl="0" eaLnBrk="0" fontAlgn="base" hangingPunct="0">
        <a:spcBef>
          <a:spcPct val="20000"/>
        </a:spcBef>
        <a:spcAft>
          <a:spcPct val="0"/>
        </a:spcAft>
        <a:buClr>
          <a:srgbClr val="FFFFFF"/>
        </a:buClr>
        <a:buSzPct val="100000"/>
        <a:buFont typeface="Wingdings" pitchFamily="2" charset="2"/>
        <a:buChar char="Ÿ"/>
        <a:defRPr sz="3200">
          <a:solidFill>
            <a:srgbClr val="FFFFFF"/>
          </a:solidFill>
          <a:latin typeface="+mn-lt"/>
        </a:defRPr>
      </a:lvl7pPr>
      <a:lvl8pPr marL="3429000" indent="-228600" algn="l" rtl="0" eaLnBrk="0" fontAlgn="base" hangingPunct="0">
        <a:spcBef>
          <a:spcPct val="20000"/>
        </a:spcBef>
        <a:spcAft>
          <a:spcPct val="0"/>
        </a:spcAft>
        <a:buClr>
          <a:srgbClr val="FFFFFF"/>
        </a:buClr>
        <a:buSzPct val="100000"/>
        <a:buFont typeface="Wingdings" pitchFamily="2" charset="2"/>
        <a:buChar char="Ÿ"/>
        <a:defRPr sz="3200">
          <a:solidFill>
            <a:srgbClr val="FFFFFF"/>
          </a:solidFill>
          <a:latin typeface="+mn-lt"/>
        </a:defRPr>
      </a:lvl8pPr>
      <a:lvl9pPr marL="3886200" indent="-228600" algn="l" rtl="0" eaLnBrk="0" fontAlgn="base" hangingPunct="0">
        <a:spcBef>
          <a:spcPct val="20000"/>
        </a:spcBef>
        <a:spcAft>
          <a:spcPct val="0"/>
        </a:spcAft>
        <a:buClr>
          <a:srgbClr val="FFFFFF"/>
        </a:buClr>
        <a:buSzPct val="100000"/>
        <a:buFont typeface="Wingdings" pitchFamily="2" charset="2"/>
        <a:buChar char="Ÿ"/>
        <a:defRPr sz="32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5362" name="Picture 14" descr="top_headers"/>
          <p:cNvPicPr>
            <a:picLocks noChangeAspect="1" noChangeArrowheads="1"/>
          </p:cNvPicPr>
          <p:nvPr/>
        </p:nvPicPr>
        <p:blipFill>
          <a:blip r:embed="rId14"/>
          <a:srcRect/>
          <a:stretch>
            <a:fillRect/>
          </a:stretch>
        </p:blipFill>
        <p:spPr bwMode="auto">
          <a:xfrm>
            <a:off x="304800" y="127000"/>
            <a:ext cx="8559800" cy="752475"/>
          </a:xfrm>
          <a:prstGeom prst="rect">
            <a:avLst/>
          </a:prstGeom>
          <a:noFill/>
          <a:ln w="9525">
            <a:noFill/>
            <a:miter lim="800000"/>
            <a:headEnd/>
            <a:tailEnd/>
          </a:ln>
        </p:spPr>
      </p:pic>
      <p:pic>
        <p:nvPicPr>
          <p:cNvPr id="15363" name="Picture 10" descr="logo1"/>
          <p:cNvPicPr>
            <a:picLocks noChangeAspect="1" noChangeArrowheads="1"/>
          </p:cNvPicPr>
          <p:nvPr/>
        </p:nvPicPr>
        <p:blipFill>
          <a:blip r:embed="rId15"/>
          <a:srcRect/>
          <a:stretch>
            <a:fillRect/>
          </a:stretch>
        </p:blipFill>
        <p:spPr bwMode="auto">
          <a:xfrm>
            <a:off x="393700" y="6080125"/>
            <a:ext cx="368300" cy="371475"/>
          </a:xfrm>
          <a:prstGeom prst="rect">
            <a:avLst/>
          </a:prstGeom>
          <a:noFill/>
          <a:ln w="9525">
            <a:noFill/>
            <a:miter lim="800000"/>
            <a:headEnd/>
            <a:tailEnd/>
          </a:ln>
        </p:spPr>
      </p:pic>
      <p:pic>
        <p:nvPicPr>
          <p:cNvPr id="15364" name="Picture 11" descr="logo2"/>
          <p:cNvPicPr>
            <a:picLocks noChangeAspect="1" noChangeArrowheads="1"/>
          </p:cNvPicPr>
          <p:nvPr/>
        </p:nvPicPr>
        <p:blipFill>
          <a:blip r:embed="rId16"/>
          <a:srcRect/>
          <a:stretch>
            <a:fillRect/>
          </a:stretch>
        </p:blipFill>
        <p:spPr bwMode="auto">
          <a:xfrm>
            <a:off x="838200" y="6080125"/>
            <a:ext cx="381000" cy="371475"/>
          </a:xfrm>
          <a:prstGeom prst="rect">
            <a:avLst/>
          </a:prstGeom>
          <a:noFill/>
          <a:ln w="9525">
            <a:noFill/>
            <a:miter lim="800000"/>
            <a:headEnd/>
            <a:tailEnd/>
          </a:ln>
        </p:spPr>
      </p:pic>
      <p:pic>
        <p:nvPicPr>
          <p:cNvPr id="15365" name="Picture 12" descr="oer"/>
          <p:cNvPicPr>
            <a:picLocks noChangeAspect="1" noChangeArrowheads="1"/>
          </p:cNvPicPr>
          <p:nvPr/>
        </p:nvPicPr>
        <p:blipFill>
          <a:blip r:embed="rId17"/>
          <a:srcRect/>
          <a:stretch>
            <a:fillRect/>
          </a:stretch>
        </p:blipFill>
        <p:spPr bwMode="auto">
          <a:xfrm>
            <a:off x="342900" y="114300"/>
            <a:ext cx="723900" cy="723900"/>
          </a:xfrm>
          <a:prstGeom prst="rect">
            <a:avLst/>
          </a:prstGeom>
          <a:noFill/>
          <a:ln w="9525">
            <a:noFill/>
            <a:miter lim="800000"/>
            <a:headEnd/>
            <a:tailEnd/>
          </a:ln>
        </p:spPr>
      </p:pic>
      <p:sp>
        <p:nvSpPr>
          <p:cNvPr id="111622" name="Text Box 15"/>
          <p:cNvSpPr txBox="1">
            <a:spLocks noChangeArrowheads="1"/>
          </p:cNvSpPr>
          <p:nvPr/>
        </p:nvSpPr>
        <p:spPr bwMode="auto">
          <a:xfrm>
            <a:off x="198438" y="6659563"/>
            <a:ext cx="2447925" cy="201612"/>
          </a:xfrm>
          <a:prstGeom prst="rect">
            <a:avLst/>
          </a:prstGeom>
          <a:noFill/>
          <a:ln w="9525">
            <a:noFill/>
            <a:miter lim="800000"/>
            <a:headEnd/>
            <a:tailEnd/>
          </a:ln>
        </p:spPr>
        <p:txBody>
          <a:bodyPr wrap="none">
            <a:spAutoFit/>
          </a:bodyPr>
          <a:lstStyle/>
          <a:p>
            <a:pPr eaLnBrk="0" hangingPunct="0">
              <a:defRPr/>
            </a:pPr>
            <a:r>
              <a:rPr lang="en-US" sz="700">
                <a:solidFill>
                  <a:schemeClr val="bg1"/>
                </a:solidFill>
                <a:latin typeface="Arial" charset="0"/>
              </a:rPr>
              <a:t>NIH Data Book – (http://report.nih.gov/ndb/index.aspx)</a:t>
            </a:r>
          </a:p>
        </p:txBody>
      </p:sp>
      <p:sp>
        <p:nvSpPr>
          <p:cNvPr id="111623" name="Text Box 15"/>
          <p:cNvSpPr txBox="1">
            <a:spLocks noChangeArrowheads="1"/>
          </p:cNvSpPr>
          <p:nvPr userDrawn="1"/>
        </p:nvSpPr>
        <p:spPr bwMode="auto">
          <a:xfrm>
            <a:off x="5880100" y="6659563"/>
            <a:ext cx="3011488" cy="201612"/>
          </a:xfrm>
          <a:prstGeom prst="rect">
            <a:avLst/>
          </a:prstGeom>
          <a:noFill/>
          <a:ln w="9525">
            <a:noFill/>
            <a:miter lim="800000"/>
            <a:headEnd/>
            <a:tailEnd/>
          </a:ln>
        </p:spPr>
        <p:txBody>
          <a:bodyPr wrap="none">
            <a:spAutoFit/>
          </a:bodyPr>
          <a:lstStyle/>
          <a:p>
            <a:pPr eaLnBrk="0" hangingPunct="0">
              <a:defRPr/>
            </a:pPr>
            <a:r>
              <a:rPr lang="en-US" sz="700">
                <a:solidFill>
                  <a:schemeClr val="bg1"/>
                </a:solidFill>
                <a:latin typeface="Arial" charset="0"/>
              </a:rPr>
              <a:t>Data provided by the Division of Information Services, Reporting Branch</a:t>
            </a:r>
          </a:p>
        </p:txBody>
      </p:sp>
      <p:sp>
        <p:nvSpPr>
          <p:cNvPr id="15368" name="Rectangle 9"/>
          <p:cNvSpPr>
            <a:spLocks noGrp="1" noChangeArrowheads="1"/>
          </p:cNvSpPr>
          <p:nvPr>
            <p:ph type="body" idx="1"/>
          </p:nvPr>
        </p:nvSpPr>
        <p:spPr bwMode="auto">
          <a:xfrm>
            <a:off x="457200" y="11430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9" name="Rectangle 8"/>
          <p:cNvSpPr>
            <a:spLocks noGrp="1" noChangeArrowheads="1"/>
          </p:cNvSpPr>
          <p:nvPr>
            <p:ph type="title"/>
          </p:nvPr>
        </p:nvSpPr>
        <p:spPr bwMode="auto">
          <a:xfrm>
            <a:off x="1068388" y="215900"/>
            <a:ext cx="7620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HERE TO EDIT MASTER SLIDE 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timing>
    <p:tnLst>
      <p:par>
        <p:cTn id="1" dur="indefinite" restart="never" nodeType="tmRoot"/>
      </p:par>
    </p:tnLst>
  </p:timing>
  <p:txStyles>
    <p:titleStyle>
      <a:lvl1pPr algn="r" rtl="0" eaLnBrk="0" fontAlgn="base" hangingPunct="0">
        <a:spcBef>
          <a:spcPct val="0"/>
        </a:spcBef>
        <a:spcAft>
          <a:spcPct val="0"/>
        </a:spcAft>
        <a:defRPr sz="4400" b="1">
          <a:solidFill>
            <a:schemeClr val="bg1"/>
          </a:solidFill>
          <a:latin typeface="+mj-lt"/>
          <a:ea typeface="+mj-ea"/>
          <a:cs typeface="+mj-cs"/>
        </a:defRPr>
      </a:lvl1pPr>
      <a:lvl2pPr algn="r" rtl="0" eaLnBrk="0" fontAlgn="base" hangingPunct="0">
        <a:spcBef>
          <a:spcPct val="0"/>
        </a:spcBef>
        <a:spcAft>
          <a:spcPct val="0"/>
        </a:spcAft>
        <a:defRPr sz="4400" b="1">
          <a:solidFill>
            <a:schemeClr val="bg1"/>
          </a:solidFill>
          <a:latin typeface="Calibri" pitchFamily="34" charset="0"/>
        </a:defRPr>
      </a:lvl2pPr>
      <a:lvl3pPr algn="r" rtl="0" eaLnBrk="0" fontAlgn="base" hangingPunct="0">
        <a:spcBef>
          <a:spcPct val="0"/>
        </a:spcBef>
        <a:spcAft>
          <a:spcPct val="0"/>
        </a:spcAft>
        <a:defRPr sz="4400" b="1">
          <a:solidFill>
            <a:schemeClr val="bg1"/>
          </a:solidFill>
          <a:latin typeface="Calibri" pitchFamily="34" charset="0"/>
        </a:defRPr>
      </a:lvl3pPr>
      <a:lvl4pPr algn="r" rtl="0" eaLnBrk="0" fontAlgn="base" hangingPunct="0">
        <a:spcBef>
          <a:spcPct val="0"/>
        </a:spcBef>
        <a:spcAft>
          <a:spcPct val="0"/>
        </a:spcAft>
        <a:defRPr sz="4400" b="1">
          <a:solidFill>
            <a:schemeClr val="bg1"/>
          </a:solidFill>
          <a:latin typeface="Calibri" pitchFamily="34" charset="0"/>
        </a:defRPr>
      </a:lvl4pPr>
      <a:lvl5pPr algn="r" rtl="0" eaLnBrk="0" fontAlgn="base" hangingPunct="0">
        <a:spcBef>
          <a:spcPct val="0"/>
        </a:spcBef>
        <a:spcAft>
          <a:spcPct val="0"/>
        </a:spcAft>
        <a:defRPr sz="4400" b="1">
          <a:solidFill>
            <a:schemeClr val="bg1"/>
          </a:solidFill>
          <a:latin typeface="Calibri" pitchFamily="34" charset="0"/>
        </a:defRPr>
      </a:lvl5pPr>
      <a:lvl6pPr marL="457200" algn="r" rtl="0" eaLnBrk="0" fontAlgn="base" hangingPunct="0">
        <a:spcBef>
          <a:spcPct val="0"/>
        </a:spcBef>
        <a:spcAft>
          <a:spcPct val="0"/>
        </a:spcAft>
        <a:defRPr sz="4400" b="1">
          <a:solidFill>
            <a:schemeClr val="bg1"/>
          </a:solidFill>
          <a:latin typeface="Calibri" pitchFamily="34" charset="0"/>
        </a:defRPr>
      </a:lvl6pPr>
      <a:lvl7pPr marL="914400" algn="r" rtl="0" eaLnBrk="0" fontAlgn="base" hangingPunct="0">
        <a:spcBef>
          <a:spcPct val="0"/>
        </a:spcBef>
        <a:spcAft>
          <a:spcPct val="0"/>
        </a:spcAft>
        <a:defRPr sz="4400" b="1">
          <a:solidFill>
            <a:schemeClr val="bg1"/>
          </a:solidFill>
          <a:latin typeface="Calibri" pitchFamily="34" charset="0"/>
        </a:defRPr>
      </a:lvl7pPr>
      <a:lvl8pPr marL="1371600" algn="r" rtl="0" eaLnBrk="0" fontAlgn="base" hangingPunct="0">
        <a:spcBef>
          <a:spcPct val="0"/>
        </a:spcBef>
        <a:spcAft>
          <a:spcPct val="0"/>
        </a:spcAft>
        <a:defRPr sz="4400" b="1">
          <a:solidFill>
            <a:schemeClr val="bg1"/>
          </a:solidFill>
          <a:latin typeface="Calibri" pitchFamily="34" charset="0"/>
        </a:defRPr>
      </a:lvl8pPr>
      <a:lvl9pPr marL="1828800" algn="r" rtl="0" eaLnBrk="0" fontAlgn="base" hangingPunct="0">
        <a:spcBef>
          <a:spcPct val="0"/>
        </a:spcBef>
        <a:spcAft>
          <a:spcPct val="0"/>
        </a:spcAft>
        <a:defRPr sz="44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25.jpeg"/><Relationship Id="rId7" Type="http://schemas.openxmlformats.org/officeDocument/2006/relationships/image" Target="../media/image129.jpe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s>
</file>

<file path=ppt/slides/_rels/slide10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8" Type="http://schemas.openxmlformats.org/officeDocument/2006/relationships/hyperlink" Target="http://www.ncbi.nlm.nih.gov/entrez/query.fcgi?db=gene&amp;cmd=search&amp;term=LOC728640" TargetMode="External"/><Relationship Id="rId13" Type="http://schemas.openxmlformats.org/officeDocument/2006/relationships/hyperlink" Target="http://www.ncbi.nlm.nih.gov/entrez/query.fcgi?db=gene&amp;cmd=Retrieve&amp;dopt=Graphics&amp;list_uids=131034" TargetMode="External"/><Relationship Id="rId18" Type="http://schemas.openxmlformats.org/officeDocument/2006/relationships/hyperlink" Target="http://www.ncbi.nlm.nih.gov/entrez/query.fcgi?db=gene&amp;cmd=search&amp;term=C13orf37" TargetMode="External"/><Relationship Id="rId26" Type="http://schemas.openxmlformats.org/officeDocument/2006/relationships/hyperlink" Target="http://www.ncbi.nlm.nih.gov/mapview/map_search.cgi?taxid=9606&amp;query=rs2456731" TargetMode="External"/><Relationship Id="rId3" Type="http://schemas.openxmlformats.org/officeDocument/2006/relationships/hyperlink" Target="http://www.ncbi.nlm.nih.gov/entrez/query.fcgi?db=gene&amp;cmd=search&amp;term=DMRTA1" TargetMode="External"/><Relationship Id="rId21" Type="http://schemas.openxmlformats.org/officeDocument/2006/relationships/hyperlink" Target="http://www.ncbi.nlm.nih.gov/mapview/map_search.cgi?taxid=9606&amp;query=rs16964148" TargetMode="External"/><Relationship Id="rId7" Type="http://schemas.openxmlformats.org/officeDocument/2006/relationships/hyperlink" Target="http://www.ncbi.nlm.nih.gov/entrez/query.fcgi?db=gene&amp;cmd=search&amp;term=PHYHIPL" TargetMode="External"/><Relationship Id="rId12" Type="http://schemas.openxmlformats.org/officeDocument/2006/relationships/hyperlink" Target="http://www.ncbi.nlm.nih.gov/mapview/map_search.cgi?taxid=9606&amp;query=rs1870712" TargetMode="External"/><Relationship Id="rId17" Type="http://schemas.openxmlformats.org/officeDocument/2006/relationships/hyperlink" Target="http://www.ncbi.nlm.nih.gov/mapview/map_search.cgi?taxid=9606&amp;query=rs7335989" TargetMode="External"/><Relationship Id="rId25" Type="http://schemas.openxmlformats.org/officeDocument/2006/relationships/hyperlink" Target="http://www.ncbi.nlm.nih.gov/entrez/query.fcgi?db=gene&amp;cmd=search&amp;term=CDKN2A" TargetMode="External"/><Relationship Id="rId2" Type="http://schemas.openxmlformats.org/officeDocument/2006/relationships/hyperlink" Target="http://www.ncbi.nlm.nih.gov/mapview/map_search.cgi?taxid=9606&amp;query=rs4977574" TargetMode="External"/><Relationship Id="rId16" Type="http://schemas.openxmlformats.org/officeDocument/2006/relationships/hyperlink" Target="http://www.ncbi.nlm.nih.gov/mapview/map_search.cgi?taxid=9606&amp;query=rs7865618" TargetMode="External"/><Relationship Id="rId20" Type="http://schemas.openxmlformats.org/officeDocument/2006/relationships/hyperlink" Target="http://www.ncbi.nlm.nih.gov/mapview/map_search.cgi?taxid=9606&amp;query=rs1017621" TargetMode="External"/><Relationship Id="rId29" Type="http://schemas.openxmlformats.org/officeDocument/2006/relationships/hyperlink" Target="http://www.ncbi.nlm.nih.gov/entrez/query.fcgi?db=gene&amp;cmd=Retrieve&amp;dopt=Graphics&amp;list_uids=10799" TargetMode="External"/><Relationship Id="rId1" Type="http://schemas.openxmlformats.org/officeDocument/2006/relationships/slideLayout" Target="../slideLayouts/slideLayout6.xml"/><Relationship Id="rId6" Type="http://schemas.openxmlformats.org/officeDocument/2006/relationships/hyperlink" Target="http://www.ncbi.nlm.nih.gov/mapview/map_search.cgi?taxid=9606&amp;query=rs12412348" TargetMode="External"/><Relationship Id="rId11" Type="http://schemas.openxmlformats.org/officeDocument/2006/relationships/hyperlink" Target="http://www.ncbi.nlm.nih.gov/mapview/map_search.cgi?taxid=9606&amp;query=rs1246979" TargetMode="External"/><Relationship Id="rId24" Type="http://schemas.openxmlformats.org/officeDocument/2006/relationships/hyperlink" Target="http://www.ncbi.nlm.nih.gov/mapview/map_search.cgi?taxid=9606&amp;query=rs523096" TargetMode="External"/><Relationship Id="rId5" Type="http://schemas.openxmlformats.org/officeDocument/2006/relationships/hyperlink" Target="http://www.ncbi.nlm.nih.gov/mapview/map_search.cgi?taxid=9606&amp;query=rs1333049" TargetMode="External"/><Relationship Id="rId15" Type="http://schemas.openxmlformats.org/officeDocument/2006/relationships/hyperlink" Target="http://www.ncbi.nlm.nih.gov/mapview/map_search.cgi?taxid=9606&amp;query=rs17647684" TargetMode="External"/><Relationship Id="rId23" Type="http://schemas.openxmlformats.org/officeDocument/2006/relationships/hyperlink" Target="http://www.ncbi.nlm.nih.gov/entrez/query.fcgi?db=gene&amp;cmd=Retrieve&amp;dopt=Graphics&amp;list_uids=9760" TargetMode="External"/><Relationship Id="rId28" Type="http://schemas.openxmlformats.org/officeDocument/2006/relationships/hyperlink" Target="http://www.ncbi.nlm.nih.gov/mapview/map_search.cgi?taxid=9606&amp;query=rs1749147" TargetMode="External"/><Relationship Id="rId10" Type="http://schemas.openxmlformats.org/officeDocument/2006/relationships/hyperlink" Target="http://www.ncbi.nlm.nih.gov/entrez/query.fcgi?db=gene&amp;cmd=search&amp;term=RPP40" TargetMode="External"/><Relationship Id="rId19" Type="http://schemas.openxmlformats.org/officeDocument/2006/relationships/hyperlink" Target="http://www.ncbi.nlm.nih.gov/entrez/query.fcgi?db=gene&amp;cmd=search&amp;term=DACH1" TargetMode="External"/><Relationship Id="rId4" Type="http://schemas.openxmlformats.org/officeDocument/2006/relationships/hyperlink" Target="http://www.ncbi.nlm.nih.gov/entrez/query.fcgi?db=gene&amp;cmd=search&amp;term=CDKN2B" TargetMode="External"/><Relationship Id="rId9" Type="http://schemas.openxmlformats.org/officeDocument/2006/relationships/hyperlink" Target="http://www.ncbi.nlm.nih.gov/mapview/map_search.cgi?taxid=9606&amp;query=rs275240" TargetMode="External"/><Relationship Id="rId14" Type="http://schemas.openxmlformats.org/officeDocument/2006/relationships/hyperlink" Target="http://www.ncbi.nlm.nih.gov/mapview/map_search.cgi?taxid=9606&amp;query=rs547316" TargetMode="External"/><Relationship Id="rId22" Type="http://schemas.openxmlformats.org/officeDocument/2006/relationships/hyperlink" Target="http://www.ncbi.nlm.nih.gov/mapview/map_search.cgi?taxid=9606&amp;query=rs16924197" TargetMode="External"/><Relationship Id="rId27" Type="http://schemas.openxmlformats.org/officeDocument/2006/relationships/hyperlink" Target="http://www.ncbi.nlm.nih.gov/entrez/query.fcgi?db=gene&amp;cmd=Retrieve&amp;dopt=Graphics&amp;list_uids=29119"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Documents%20and%20Settings\dherring\My%20Documents\My%20Videos\SEA%20PC1-3.avi" TargetMode="Externa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image" Target="../media/image132.png"/></Relationships>
</file>

<file path=ppt/slides/_rels/slide10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19.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0.jpeg"/><Relationship Id="rId4" Type="http://schemas.openxmlformats.org/officeDocument/2006/relationships/image" Target="../media/image119.wmf"/></Relationships>
</file>

<file path=ppt/slides/_rels/slide1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8.jpeg"/></Relationships>
</file>

<file path=ppt/slides/_rels/slide12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 Id="rId4" Type="http://schemas.openxmlformats.org/officeDocument/2006/relationships/image" Target="../media/image145.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ideo" Target="file:///C:\Documents%20and%20Settings\TEMP\Desktop\MESA%203D%20PCs.av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upload.wikimedia.org/wikipedia/commons/9/92/Allostery.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ncbi.nlm.nih.gov/entrez/query.fcgi?db=gene&amp;cmd=search&amp;term=LOC728640" TargetMode="External"/><Relationship Id="rId13" Type="http://schemas.openxmlformats.org/officeDocument/2006/relationships/hyperlink" Target="http://www.ncbi.nlm.nih.gov/entrez/query.fcgi?db=gene&amp;cmd=Retrieve&amp;dopt=Graphics&amp;list_uids=131034" TargetMode="External"/><Relationship Id="rId18" Type="http://schemas.openxmlformats.org/officeDocument/2006/relationships/hyperlink" Target="http://www.ncbi.nlm.nih.gov/entrez/query.fcgi?db=gene&amp;cmd=search&amp;term=C13orf37" TargetMode="External"/><Relationship Id="rId26" Type="http://schemas.openxmlformats.org/officeDocument/2006/relationships/hyperlink" Target="http://www.ncbi.nlm.nih.gov/mapview/map_search.cgi?taxid=9606&amp;query=rs2456731" TargetMode="External"/><Relationship Id="rId3" Type="http://schemas.openxmlformats.org/officeDocument/2006/relationships/hyperlink" Target="http://www.ncbi.nlm.nih.gov/entrez/query.fcgi?db=gene&amp;cmd=search&amp;term=DMRTA1" TargetMode="External"/><Relationship Id="rId21" Type="http://schemas.openxmlformats.org/officeDocument/2006/relationships/hyperlink" Target="http://www.ncbi.nlm.nih.gov/mapview/map_search.cgi?taxid=9606&amp;query=rs16964148" TargetMode="External"/><Relationship Id="rId7" Type="http://schemas.openxmlformats.org/officeDocument/2006/relationships/hyperlink" Target="http://www.ncbi.nlm.nih.gov/entrez/query.fcgi?db=gene&amp;cmd=search&amp;term=PHYHIPL" TargetMode="External"/><Relationship Id="rId12" Type="http://schemas.openxmlformats.org/officeDocument/2006/relationships/hyperlink" Target="http://www.ncbi.nlm.nih.gov/mapview/map_search.cgi?taxid=9606&amp;query=rs1870712" TargetMode="External"/><Relationship Id="rId17" Type="http://schemas.openxmlformats.org/officeDocument/2006/relationships/hyperlink" Target="http://www.ncbi.nlm.nih.gov/mapview/map_search.cgi?taxid=9606&amp;query=rs7335989" TargetMode="External"/><Relationship Id="rId25" Type="http://schemas.openxmlformats.org/officeDocument/2006/relationships/hyperlink" Target="http://www.ncbi.nlm.nih.gov/entrez/query.fcgi?db=gene&amp;cmd=search&amp;term=CDKN2A" TargetMode="External"/><Relationship Id="rId2" Type="http://schemas.openxmlformats.org/officeDocument/2006/relationships/hyperlink" Target="http://www.ncbi.nlm.nih.gov/mapview/map_search.cgi?taxid=9606&amp;query=rs4977574" TargetMode="External"/><Relationship Id="rId16" Type="http://schemas.openxmlformats.org/officeDocument/2006/relationships/hyperlink" Target="http://www.ncbi.nlm.nih.gov/mapview/map_search.cgi?taxid=9606&amp;query=rs7865618" TargetMode="External"/><Relationship Id="rId20" Type="http://schemas.openxmlformats.org/officeDocument/2006/relationships/hyperlink" Target="http://www.ncbi.nlm.nih.gov/mapview/map_search.cgi?taxid=9606&amp;query=rs1017621" TargetMode="External"/><Relationship Id="rId29" Type="http://schemas.openxmlformats.org/officeDocument/2006/relationships/hyperlink" Target="http://www.ncbi.nlm.nih.gov/entrez/query.fcgi?db=gene&amp;cmd=Retrieve&amp;dopt=Graphics&amp;list_uids=10799" TargetMode="External"/><Relationship Id="rId1" Type="http://schemas.openxmlformats.org/officeDocument/2006/relationships/slideLayout" Target="../slideLayouts/slideLayout7.xml"/><Relationship Id="rId6" Type="http://schemas.openxmlformats.org/officeDocument/2006/relationships/hyperlink" Target="http://www.ncbi.nlm.nih.gov/mapview/map_search.cgi?taxid=9606&amp;query=rs12412348" TargetMode="External"/><Relationship Id="rId11" Type="http://schemas.openxmlformats.org/officeDocument/2006/relationships/hyperlink" Target="http://www.ncbi.nlm.nih.gov/mapview/map_search.cgi?taxid=9606&amp;query=rs1246979" TargetMode="External"/><Relationship Id="rId24" Type="http://schemas.openxmlformats.org/officeDocument/2006/relationships/hyperlink" Target="http://www.ncbi.nlm.nih.gov/mapview/map_search.cgi?taxid=9606&amp;query=rs523096" TargetMode="External"/><Relationship Id="rId5" Type="http://schemas.openxmlformats.org/officeDocument/2006/relationships/hyperlink" Target="http://www.ncbi.nlm.nih.gov/mapview/map_search.cgi?taxid=9606&amp;query=rs1333049" TargetMode="External"/><Relationship Id="rId15" Type="http://schemas.openxmlformats.org/officeDocument/2006/relationships/hyperlink" Target="http://www.ncbi.nlm.nih.gov/mapview/map_search.cgi?taxid=9606&amp;query=rs17647684" TargetMode="External"/><Relationship Id="rId23" Type="http://schemas.openxmlformats.org/officeDocument/2006/relationships/hyperlink" Target="http://www.ncbi.nlm.nih.gov/entrez/query.fcgi?db=gene&amp;cmd=Retrieve&amp;dopt=Graphics&amp;list_uids=9760" TargetMode="External"/><Relationship Id="rId28" Type="http://schemas.openxmlformats.org/officeDocument/2006/relationships/hyperlink" Target="http://www.ncbi.nlm.nih.gov/mapview/map_search.cgi?taxid=9606&amp;query=rs1749147" TargetMode="External"/><Relationship Id="rId10" Type="http://schemas.openxmlformats.org/officeDocument/2006/relationships/hyperlink" Target="http://www.ncbi.nlm.nih.gov/entrez/query.fcgi?db=gene&amp;cmd=search&amp;term=RPP40" TargetMode="External"/><Relationship Id="rId19" Type="http://schemas.openxmlformats.org/officeDocument/2006/relationships/hyperlink" Target="http://www.ncbi.nlm.nih.gov/entrez/query.fcgi?db=gene&amp;cmd=search&amp;term=DACH1" TargetMode="External"/><Relationship Id="rId4" Type="http://schemas.openxmlformats.org/officeDocument/2006/relationships/hyperlink" Target="http://www.ncbi.nlm.nih.gov/entrez/query.fcgi?db=gene&amp;cmd=search&amp;term=CDKN2B" TargetMode="External"/><Relationship Id="rId9" Type="http://schemas.openxmlformats.org/officeDocument/2006/relationships/hyperlink" Target="http://www.ncbi.nlm.nih.gov/mapview/map_search.cgi?taxid=9606&amp;query=rs275240" TargetMode="External"/><Relationship Id="rId14" Type="http://schemas.openxmlformats.org/officeDocument/2006/relationships/hyperlink" Target="http://www.ncbi.nlm.nih.gov/mapview/map_search.cgi?taxid=9606&amp;query=rs547316" TargetMode="External"/><Relationship Id="rId22" Type="http://schemas.openxmlformats.org/officeDocument/2006/relationships/hyperlink" Target="http://www.ncbi.nlm.nih.gov/mapview/map_search.cgi?taxid=9606&amp;query=rs16924197" TargetMode="External"/><Relationship Id="rId27" Type="http://schemas.openxmlformats.org/officeDocument/2006/relationships/hyperlink" Target="http://www.ncbi.nlm.nih.gov/entrez/query.fcgi?db=gene&amp;cmd=Retrieve&amp;dopt=Graphics&amp;list_uids=29119"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ncbi.nlm.nih.gov/entrez/query.fcgi?db=gene&amp;cmd=search&amp;term=LOC728640" TargetMode="External"/><Relationship Id="rId13" Type="http://schemas.openxmlformats.org/officeDocument/2006/relationships/hyperlink" Target="http://www.ncbi.nlm.nih.gov/entrez/query.fcgi?db=gene&amp;cmd=Retrieve&amp;dopt=Graphics&amp;list_uids=131034" TargetMode="External"/><Relationship Id="rId18" Type="http://schemas.openxmlformats.org/officeDocument/2006/relationships/hyperlink" Target="http://www.ncbi.nlm.nih.gov/entrez/query.fcgi?db=gene&amp;cmd=search&amp;term=C13orf37" TargetMode="External"/><Relationship Id="rId26" Type="http://schemas.openxmlformats.org/officeDocument/2006/relationships/hyperlink" Target="http://www.ncbi.nlm.nih.gov/mapview/map_search.cgi?taxid=9606&amp;query=rs2456731" TargetMode="External"/><Relationship Id="rId3" Type="http://schemas.openxmlformats.org/officeDocument/2006/relationships/hyperlink" Target="http://www.ncbi.nlm.nih.gov/entrez/query.fcgi?db=gene&amp;cmd=search&amp;term=DMRTA1" TargetMode="External"/><Relationship Id="rId21" Type="http://schemas.openxmlformats.org/officeDocument/2006/relationships/hyperlink" Target="http://www.ncbi.nlm.nih.gov/mapview/map_search.cgi?taxid=9606&amp;query=rs16964148" TargetMode="External"/><Relationship Id="rId7" Type="http://schemas.openxmlformats.org/officeDocument/2006/relationships/hyperlink" Target="http://www.ncbi.nlm.nih.gov/entrez/query.fcgi?db=gene&amp;cmd=search&amp;term=PHYHIPL" TargetMode="External"/><Relationship Id="rId12" Type="http://schemas.openxmlformats.org/officeDocument/2006/relationships/hyperlink" Target="http://www.ncbi.nlm.nih.gov/mapview/map_search.cgi?taxid=9606&amp;query=rs1870712" TargetMode="External"/><Relationship Id="rId17" Type="http://schemas.openxmlformats.org/officeDocument/2006/relationships/hyperlink" Target="http://www.ncbi.nlm.nih.gov/mapview/map_search.cgi?taxid=9606&amp;query=rs7335989" TargetMode="External"/><Relationship Id="rId25" Type="http://schemas.openxmlformats.org/officeDocument/2006/relationships/hyperlink" Target="http://www.ncbi.nlm.nih.gov/entrez/query.fcgi?db=gene&amp;cmd=search&amp;term=CDKN2A" TargetMode="External"/><Relationship Id="rId2" Type="http://schemas.openxmlformats.org/officeDocument/2006/relationships/hyperlink" Target="http://www.ncbi.nlm.nih.gov/mapview/map_search.cgi?taxid=9606&amp;query=rs4977574" TargetMode="External"/><Relationship Id="rId16" Type="http://schemas.openxmlformats.org/officeDocument/2006/relationships/hyperlink" Target="http://www.ncbi.nlm.nih.gov/mapview/map_search.cgi?taxid=9606&amp;query=rs7865618" TargetMode="External"/><Relationship Id="rId20" Type="http://schemas.openxmlformats.org/officeDocument/2006/relationships/hyperlink" Target="http://www.ncbi.nlm.nih.gov/mapview/map_search.cgi?taxid=9606&amp;query=rs1017621" TargetMode="External"/><Relationship Id="rId29" Type="http://schemas.openxmlformats.org/officeDocument/2006/relationships/hyperlink" Target="http://www.ncbi.nlm.nih.gov/entrez/query.fcgi?db=gene&amp;cmd=Retrieve&amp;dopt=Graphics&amp;list_uids=10799" TargetMode="External"/><Relationship Id="rId1" Type="http://schemas.openxmlformats.org/officeDocument/2006/relationships/slideLayout" Target="../slideLayouts/slideLayout7.xml"/><Relationship Id="rId6" Type="http://schemas.openxmlformats.org/officeDocument/2006/relationships/hyperlink" Target="http://www.ncbi.nlm.nih.gov/mapview/map_search.cgi?taxid=9606&amp;query=rs12412348" TargetMode="External"/><Relationship Id="rId11" Type="http://schemas.openxmlformats.org/officeDocument/2006/relationships/hyperlink" Target="http://www.ncbi.nlm.nih.gov/mapview/map_search.cgi?taxid=9606&amp;query=rs1246979" TargetMode="External"/><Relationship Id="rId24" Type="http://schemas.openxmlformats.org/officeDocument/2006/relationships/hyperlink" Target="http://www.ncbi.nlm.nih.gov/mapview/map_search.cgi?taxid=9606&amp;query=rs523096" TargetMode="External"/><Relationship Id="rId5" Type="http://schemas.openxmlformats.org/officeDocument/2006/relationships/hyperlink" Target="http://www.ncbi.nlm.nih.gov/mapview/map_search.cgi?taxid=9606&amp;query=rs1333049" TargetMode="External"/><Relationship Id="rId15" Type="http://schemas.openxmlformats.org/officeDocument/2006/relationships/hyperlink" Target="http://www.ncbi.nlm.nih.gov/mapview/map_search.cgi?taxid=9606&amp;query=rs17647684" TargetMode="External"/><Relationship Id="rId23" Type="http://schemas.openxmlformats.org/officeDocument/2006/relationships/hyperlink" Target="http://www.ncbi.nlm.nih.gov/entrez/query.fcgi?db=gene&amp;cmd=Retrieve&amp;dopt=Graphics&amp;list_uids=9760" TargetMode="External"/><Relationship Id="rId28" Type="http://schemas.openxmlformats.org/officeDocument/2006/relationships/hyperlink" Target="http://www.ncbi.nlm.nih.gov/mapview/map_search.cgi?taxid=9606&amp;query=rs1749147" TargetMode="External"/><Relationship Id="rId10" Type="http://schemas.openxmlformats.org/officeDocument/2006/relationships/hyperlink" Target="http://www.ncbi.nlm.nih.gov/entrez/query.fcgi?db=gene&amp;cmd=search&amp;term=RPP40" TargetMode="External"/><Relationship Id="rId19" Type="http://schemas.openxmlformats.org/officeDocument/2006/relationships/hyperlink" Target="http://www.ncbi.nlm.nih.gov/entrez/query.fcgi?db=gene&amp;cmd=search&amp;term=DACH1" TargetMode="External"/><Relationship Id="rId4" Type="http://schemas.openxmlformats.org/officeDocument/2006/relationships/hyperlink" Target="http://www.ncbi.nlm.nih.gov/entrez/query.fcgi?db=gene&amp;cmd=search&amp;term=CDKN2B" TargetMode="External"/><Relationship Id="rId9" Type="http://schemas.openxmlformats.org/officeDocument/2006/relationships/hyperlink" Target="http://www.ncbi.nlm.nih.gov/mapview/map_search.cgi?taxid=9606&amp;query=rs275240" TargetMode="External"/><Relationship Id="rId14" Type="http://schemas.openxmlformats.org/officeDocument/2006/relationships/hyperlink" Target="http://www.ncbi.nlm.nih.gov/mapview/map_search.cgi?taxid=9606&amp;query=rs547316" TargetMode="External"/><Relationship Id="rId22" Type="http://schemas.openxmlformats.org/officeDocument/2006/relationships/hyperlink" Target="http://www.ncbi.nlm.nih.gov/mapview/map_search.cgi?taxid=9606&amp;query=rs16924197" TargetMode="External"/><Relationship Id="rId27" Type="http://schemas.openxmlformats.org/officeDocument/2006/relationships/hyperlink" Target="http://www.ncbi.nlm.nih.gov/entrez/query.fcgi?db=gene&amp;cmd=Retrieve&amp;dopt=Graphics&amp;list_uids=29119"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www.ncbi.nlm.nih.gov/entrez/query.fcgi?db=gene&amp;cmd=search&amp;term=LOC728640" TargetMode="External"/><Relationship Id="rId13" Type="http://schemas.openxmlformats.org/officeDocument/2006/relationships/hyperlink" Target="http://www.ncbi.nlm.nih.gov/entrez/query.fcgi?db=gene&amp;cmd=Retrieve&amp;dopt=Graphics&amp;list_uids=131034" TargetMode="External"/><Relationship Id="rId18" Type="http://schemas.openxmlformats.org/officeDocument/2006/relationships/hyperlink" Target="http://www.ncbi.nlm.nih.gov/entrez/query.fcgi?db=gene&amp;cmd=search&amp;term=C13orf37" TargetMode="External"/><Relationship Id="rId26" Type="http://schemas.openxmlformats.org/officeDocument/2006/relationships/hyperlink" Target="http://www.ncbi.nlm.nih.gov/mapview/map_search.cgi?taxid=9606&amp;query=rs2456731" TargetMode="External"/><Relationship Id="rId3" Type="http://schemas.openxmlformats.org/officeDocument/2006/relationships/hyperlink" Target="http://www.ncbi.nlm.nih.gov/entrez/query.fcgi?db=gene&amp;cmd=search&amp;term=DMRTA1" TargetMode="External"/><Relationship Id="rId21" Type="http://schemas.openxmlformats.org/officeDocument/2006/relationships/hyperlink" Target="http://www.ncbi.nlm.nih.gov/mapview/map_search.cgi?taxid=9606&amp;query=rs16964148" TargetMode="External"/><Relationship Id="rId7" Type="http://schemas.openxmlformats.org/officeDocument/2006/relationships/hyperlink" Target="http://www.ncbi.nlm.nih.gov/entrez/query.fcgi?db=gene&amp;cmd=search&amp;term=PHYHIPL" TargetMode="External"/><Relationship Id="rId12" Type="http://schemas.openxmlformats.org/officeDocument/2006/relationships/hyperlink" Target="http://www.ncbi.nlm.nih.gov/mapview/map_search.cgi?taxid=9606&amp;query=rs1870712" TargetMode="External"/><Relationship Id="rId17" Type="http://schemas.openxmlformats.org/officeDocument/2006/relationships/hyperlink" Target="http://www.ncbi.nlm.nih.gov/mapview/map_search.cgi?taxid=9606&amp;query=rs7335989" TargetMode="External"/><Relationship Id="rId25" Type="http://schemas.openxmlformats.org/officeDocument/2006/relationships/hyperlink" Target="http://www.ncbi.nlm.nih.gov/entrez/query.fcgi?db=gene&amp;cmd=search&amp;term=CDKN2A" TargetMode="External"/><Relationship Id="rId2" Type="http://schemas.openxmlformats.org/officeDocument/2006/relationships/hyperlink" Target="http://www.ncbi.nlm.nih.gov/mapview/map_search.cgi?taxid=9606&amp;query=rs4977574" TargetMode="External"/><Relationship Id="rId16" Type="http://schemas.openxmlformats.org/officeDocument/2006/relationships/hyperlink" Target="http://www.ncbi.nlm.nih.gov/mapview/map_search.cgi?taxid=9606&amp;query=rs7865618" TargetMode="External"/><Relationship Id="rId20" Type="http://schemas.openxmlformats.org/officeDocument/2006/relationships/hyperlink" Target="http://www.ncbi.nlm.nih.gov/mapview/map_search.cgi?taxid=9606&amp;query=rs1017621" TargetMode="External"/><Relationship Id="rId29" Type="http://schemas.openxmlformats.org/officeDocument/2006/relationships/hyperlink" Target="http://www.ncbi.nlm.nih.gov/entrez/query.fcgi?db=gene&amp;cmd=Retrieve&amp;dopt=Graphics&amp;list_uids=10799" TargetMode="External"/><Relationship Id="rId1" Type="http://schemas.openxmlformats.org/officeDocument/2006/relationships/slideLayout" Target="../slideLayouts/slideLayout7.xml"/><Relationship Id="rId6" Type="http://schemas.openxmlformats.org/officeDocument/2006/relationships/hyperlink" Target="http://www.ncbi.nlm.nih.gov/mapview/map_search.cgi?taxid=9606&amp;query=rs12412348" TargetMode="External"/><Relationship Id="rId11" Type="http://schemas.openxmlformats.org/officeDocument/2006/relationships/hyperlink" Target="http://www.ncbi.nlm.nih.gov/mapview/map_search.cgi?taxid=9606&amp;query=rs1246979" TargetMode="External"/><Relationship Id="rId24" Type="http://schemas.openxmlformats.org/officeDocument/2006/relationships/hyperlink" Target="http://www.ncbi.nlm.nih.gov/mapview/map_search.cgi?taxid=9606&amp;query=rs523096" TargetMode="External"/><Relationship Id="rId5" Type="http://schemas.openxmlformats.org/officeDocument/2006/relationships/hyperlink" Target="http://www.ncbi.nlm.nih.gov/mapview/map_search.cgi?taxid=9606&amp;query=rs1333049" TargetMode="External"/><Relationship Id="rId15" Type="http://schemas.openxmlformats.org/officeDocument/2006/relationships/hyperlink" Target="http://www.ncbi.nlm.nih.gov/mapview/map_search.cgi?taxid=9606&amp;query=rs17647684" TargetMode="External"/><Relationship Id="rId23" Type="http://schemas.openxmlformats.org/officeDocument/2006/relationships/hyperlink" Target="http://www.ncbi.nlm.nih.gov/entrez/query.fcgi?db=gene&amp;cmd=Retrieve&amp;dopt=Graphics&amp;list_uids=9760" TargetMode="External"/><Relationship Id="rId28" Type="http://schemas.openxmlformats.org/officeDocument/2006/relationships/hyperlink" Target="http://www.ncbi.nlm.nih.gov/mapview/map_search.cgi?taxid=9606&amp;query=rs1749147" TargetMode="External"/><Relationship Id="rId10" Type="http://schemas.openxmlformats.org/officeDocument/2006/relationships/hyperlink" Target="http://www.ncbi.nlm.nih.gov/entrez/query.fcgi?db=gene&amp;cmd=search&amp;term=RPP40" TargetMode="External"/><Relationship Id="rId19" Type="http://schemas.openxmlformats.org/officeDocument/2006/relationships/hyperlink" Target="http://www.ncbi.nlm.nih.gov/entrez/query.fcgi?db=gene&amp;cmd=search&amp;term=DACH1" TargetMode="External"/><Relationship Id="rId4" Type="http://schemas.openxmlformats.org/officeDocument/2006/relationships/hyperlink" Target="http://www.ncbi.nlm.nih.gov/entrez/query.fcgi?db=gene&amp;cmd=search&amp;term=CDKN2B" TargetMode="External"/><Relationship Id="rId9" Type="http://schemas.openxmlformats.org/officeDocument/2006/relationships/hyperlink" Target="http://www.ncbi.nlm.nih.gov/mapview/map_search.cgi?taxid=9606&amp;query=rs275240" TargetMode="External"/><Relationship Id="rId14" Type="http://schemas.openxmlformats.org/officeDocument/2006/relationships/hyperlink" Target="http://www.ncbi.nlm.nih.gov/mapview/map_search.cgi?taxid=9606&amp;query=rs547316" TargetMode="External"/><Relationship Id="rId22" Type="http://schemas.openxmlformats.org/officeDocument/2006/relationships/hyperlink" Target="http://www.ncbi.nlm.nih.gov/mapview/map_search.cgi?taxid=9606&amp;query=rs16924197" TargetMode="External"/><Relationship Id="rId27" Type="http://schemas.openxmlformats.org/officeDocument/2006/relationships/hyperlink" Target="http://www.ncbi.nlm.nih.gov/entrez/query.fcgi?db=gene&amp;cmd=Retrieve&amp;dopt=Graphics&amp;list_uids=29119"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8" Type="http://schemas.openxmlformats.org/officeDocument/2006/relationships/hyperlink" Target="http://www.ncbi.nlm.nih.gov/mapview/map_search.cgi?taxid=9606&amp;query=rs16964148" TargetMode="External"/><Relationship Id="rId13" Type="http://schemas.openxmlformats.org/officeDocument/2006/relationships/hyperlink" Target="http://www.ncbi.nlm.nih.gov/mapview/map_search.cgi?taxid=9606&amp;query=rs6746075" TargetMode="External"/><Relationship Id="rId3" Type="http://schemas.openxmlformats.org/officeDocument/2006/relationships/hyperlink" Target="http://www.ncbi.nlm.nih.gov/entrez/query.fcgi?db=gene&amp;cmd=Retrieve&amp;dopt=Graphics&amp;list_uids=727961" TargetMode="External"/><Relationship Id="rId7" Type="http://schemas.openxmlformats.org/officeDocument/2006/relationships/hyperlink" Target="http://www.ncbi.nlm.nih.gov/mapview/map_search.cgi?taxid=9606&amp;query=rs569772" TargetMode="External"/><Relationship Id="rId12" Type="http://schemas.openxmlformats.org/officeDocument/2006/relationships/hyperlink" Target="http://www.ncbi.nlm.nih.gov/entrez/query.fcgi?db=gene&amp;cmd=Retrieve&amp;dopt=Graphics&amp;list_uids=79875" TargetMode="External"/><Relationship Id="rId2" Type="http://schemas.openxmlformats.org/officeDocument/2006/relationships/hyperlink" Target="http://www.ncbi.nlm.nih.gov/mapview/map_search.cgi?taxid=9606&amp;query=rs17090062" TargetMode="External"/><Relationship Id="rId16" Type="http://schemas.openxmlformats.org/officeDocument/2006/relationships/hyperlink" Target="http://www.ncbi.nlm.nih.gov/mapview/map_search.cgi?taxid=9606&amp;query=rs1017621" TargetMode="External"/><Relationship Id="rId1" Type="http://schemas.openxmlformats.org/officeDocument/2006/relationships/slideLayout" Target="../slideLayouts/slideLayout7.xml"/><Relationship Id="rId6" Type="http://schemas.openxmlformats.org/officeDocument/2006/relationships/hyperlink" Target="http://www.ncbi.nlm.nih.gov/entrez/query.fcgi?db=gene&amp;cmd=search&amp;term=KRR1" TargetMode="External"/><Relationship Id="rId11" Type="http://schemas.openxmlformats.org/officeDocument/2006/relationships/hyperlink" Target="http://www.ncbi.nlm.nih.gov/mapview/map_search.cgi?taxid=9606&amp;query=rs12912393" TargetMode="External"/><Relationship Id="rId5" Type="http://schemas.openxmlformats.org/officeDocument/2006/relationships/hyperlink" Target="http://www.ncbi.nlm.nih.gov/entrez/query.fcgi?db=gene&amp;cmd=search&amp;term=PHLDA1" TargetMode="External"/><Relationship Id="rId15" Type="http://schemas.openxmlformats.org/officeDocument/2006/relationships/hyperlink" Target="http://www.ncbi.nlm.nih.gov/entrez/query.fcgi?db=gene&amp;cmd=search&amp;term=TACR1" TargetMode="External"/><Relationship Id="rId10" Type="http://schemas.openxmlformats.org/officeDocument/2006/relationships/hyperlink" Target="http://www.ncbi.nlm.nih.gov/mapview/map_search.cgi?taxid=9606&amp;query=rs17647684" TargetMode="External"/><Relationship Id="rId4" Type="http://schemas.openxmlformats.org/officeDocument/2006/relationships/hyperlink" Target="http://www.ncbi.nlm.nih.gov/mapview/map_search.cgi?taxid=9606&amp;query=rs17043605" TargetMode="External"/><Relationship Id="rId9" Type="http://schemas.openxmlformats.org/officeDocument/2006/relationships/hyperlink" Target="http://www.ncbi.nlm.nih.gov/mapview/map_search.cgi?taxid=9606&amp;query=rs512743" TargetMode="External"/><Relationship Id="rId14" Type="http://schemas.openxmlformats.org/officeDocument/2006/relationships/hyperlink" Target="http://www.ncbi.nlm.nih.gov/entrez/query.fcgi?db=gene&amp;cmd=search&amp;term=FAM176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8" Type="http://schemas.openxmlformats.org/officeDocument/2006/relationships/hyperlink" Target="http://www.ncbi.nlm.nih.gov/mapview/map_search.cgi?taxid=9606&amp;query=rs11624979" TargetMode="External"/><Relationship Id="rId3" Type="http://schemas.openxmlformats.org/officeDocument/2006/relationships/image" Target="../media/image78.png"/><Relationship Id="rId7" Type="http://schemas.openxmlformats.org/officeDocument/2006/relationships/hyperlink" Target="http://www.ncbi.nlm.nih.gov/entrez/query.fcgi?db=gene&amp;cmd=search&amp;term=OR6S1" TargetMode="External"/><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hyperlink" Target="http://www.ncbi.nlm.nih.gov/entrez/query.fcgi?db=gene&amp;cmd=search&amp;term=ANG" TargetMode="External"/><Relationship Id="rId11" Type="http://schemas.openxmlformats.org/officeDocument/2006/relationships/hyperlink" Target="http://www.ncbi.nlm.nih.gov/mapview/map_search.cgi?taxid=9606&amp;query=rs7188604" TargetMode="External"/><Relationship Id="rId5" Type="http://schemas.openxmlformats.org/officeDocument/2006/relationships/hyperlink" Target="http://www.ncbi.nlm.nih.gov/mapview/map_search.cgi?taxid=9606&amp;query=rs11624849" TargetMode="External"/><Relationship Id="rId10" Type="http://schemas.openxmlformats.org/officeDocument/2006/relationships/hyperlink" Target="http://www.ncbi.nlm.nih.gov/entrez/query.fcgi?db=gene&amp;cmd=Retrieve&amp;dopt=Graphics&amp;list_uids=10428" TargetMode="External"/><Relationship Id="rId4" Type="http://schemas.openxmlformats.org/officeDocument/2006/relationships/image" Target="../media/image79.png"/><Relationship Id="rId9" Type="http://schemas.openxmlformats.org/officeDocument/2006/relationships/hyperlink" Target="http://www.ncbi.nlm.nih.gov/mapview/map_search.cgi?taxid=9606&amp;query=rs4888416"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hyperlink" Target="http://www.nature.com/ng/journal/v42/n8/full/ng.628.html" TargetMode="Externa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59.xml.rels><?xml version="1.0" encoding="UTF-8" standalone="yes"?>
<Relationships xmlns="http://schemas.openxmlformats.org/package/2006/relationships"><Relationship Id="rId3" Type="http://schemas.openxmlformats.org/officeDocument/2006/relationships/hyperlink" Target="http://www.sciencemag.org/content/vol320/issue5875/images/large/320_495_F1.jpeg" TargetMode="External"/><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2.jpeg"/></Relationships>
</file>

<file path=ppt/slides/_rels/slide6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www.sciencedirect.com/science/journal/10548807" TargetMode="External"/><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8.png"/></Relationships>
</file>

<file path=ppt/slides/_rels/slide7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77.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hyperlink" Target="http://www.nature.com/ng/journal/v42/n8/full/ng.628.html" TargetMode="Externa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11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5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20.jpeg"/><Relationship Id="rId4" Type="http://schemas.openxmlformats.org/officeDocument/2006/relationships/image" Target="../media/image119.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19.wmf"/></Relationships>
</file>

<file path=ppt/slides/_rels/slide9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3063"/>
            <a:ext cx="7772400" cy="1143000"/>
          </a:xfrm>
        </p:spPr>
        <p:txBody>
          <a:bodyPr/>
          <a:lstStyle/>
          <a:p>
            <a:pPr>
              <a:defRPr/>
            </a:pPr>
            <a:r>
              <a:rPr lang="en-US" smtClean="0"/>
              <a:t>SNPs and Extent of Atherosclerosis (SEA) Study</a:t>
            </a:r>
          </a:p>
        </p:txBody>
      </p:sp>
      <p:sp>
        <p:nvSpPr>
          <p:cNvPr id="3" name="Content Placeholder 2"/>
          <p:cNvSpPr>
            <a:spLocks noGrp="1"/>
          </p:cNvSpPr>
          <p:nvPr>
            <p:ph idx="1"/>
          </p:nvPr>
        </p:nvSpPr>
        <p:spPr>
          <a:xfrm>
            <a:off x="558800" y="1979613"/>
            <a:ext cx="8026400" cy="3635375"/>
          </a:xfrm>
          <a:solidFill>
            <a:schemeClr val="bg2"/>
          </a:solidFill>
          <a:ln>
            <a:solidFill>
              <a:schemeClr val="tx1"/>
            </a:solidFill>
          </a:ln>
        </p:spPr>
        <p:txBody>
          <a:bodyPr/>
          <a:lstStyle/>
          <a:p>
            <a:pPr>
              <a:defRPr/>
            </a:pPr>
            <a:r>
              <a:rPr lang="en-US" sz="2800" dirty="0" smtClean="0"/>
              <a:t>Wake Forest: Herrington, Liu, Howard, Langefeld</a:t>
            </a:r>
          </a:p>
          <a:p>
            <a:pPr>
              <a:defRPr/>
            </a:pPr>
            <a:r>
              <a:rPr lang="en-US" sz="2800" dirty="0" smtClean="0"/>
              <a:t>LSU: Strong, Malcom, Vander Heide</a:t>
            </a:r>
          </a:p>
          <a:p>
            <a:pPr>
              <a:defRPr/>
            </a:pPr>
            <a:r>
              <a:rPr lang="en-US" sz="2800" dirty="0" smtClean="0"/>
              <a:t>UT Houston: Hixson</a:t>
            </a:r>
          </a:p>
          <a:p>
            <a:pPr>
              <a:defRPr/>
            </a:pPr>
            <a:r>
              <a:rPr lang="en-US" sz="2800" dirty="0" smtClean="0"/>
              <a:t>Cedars Sinai: Rotter, Chen, Guo</a:t>
            </a:r>
          </a:p>
          <a:p>
            <a:pPr>
              <a:defRPr/>
            </a:pPr>
            <a:r>
              <a:rPr lang="en-US" sz="2800" dirty="0" smtClean="0"/>
              <a:t>U of Washington: Johnson, Kronmal</a:t>
            </a:r>
          </a:p>
          <a:p>
            <a:pPr>
              <a:defRPr/>
            </a:pPr>
            <a:r>
              <a:rPr lang="en-US" sz="2800" dirty="0" err="1" smtClean="0"/>
              <a:t>Perlegen</a:t>
            </a:r>
            <a:r>
              <a:rPr lang="en-US" sz="2800" dirty="0" smtClean="0"/>
              <a:t>: Cox, </a:t>
            </a:r>
            <a:r>
              <a:rPr lang="en-US" sz="2800" dirty="0" err="1" smtClean="0"/>
              <a:t>Beliharz</a:t>
            </a:r>
            <a:endParaRPr lang="en-US" sz="2800" dirty="0" smtClean="0"/>
          </a:p>
          <a:p>
            <a:pPr>
              <a:defRPr/>
            </a:pPr>
            <a:r>
              <a:rPr lang="en-US" sz="2800" dirty="0" smtClean="0"/>
              <a:t>NHLBI: Paltoo, Papanicolaou, Applebaum-Bowden</a:t>
            </a:r>
            <a:endParaRPr lang="en-US" sz="2800" dirty="0"/>
          </a:p>
        </p:txBody>
      </p:sp>
      <p:pic>
        <p:nvPicPr>
          <p:cNvPr id="113667" name="Picture 2" descr="SEA Logo"/>
          <p:cNvPicPr>
            <a:picLocks noChangeAspect="1" noChangeArrowheads="1"/>
          </p:cNvPicPr>
          <p:nvPr/>
        </p:nvPicPr>
        <p:blipFill>
          <a:blip r:embed="rId2"/>
          <a:srcRect/>
          <a:stretch>
            <a:fillRect/>
          </a:stretch>
        </p:blipFill>
        <p:spPr bwMode="auto">
          <a:xfrm>
            <a:off x="0" y="6296025"/>
            <a:ext cx="329565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Box 10"/>
          <p:cNvSpPr txBox="1">
            <a:spLocks noChangeArrowheads="1"/>
          </p:cNvSpPr>
          <p:nvPr/>
        </p:nvSpPr>
        <p:spPr bwMode="auto">
          <a:xfrm>
            <a:off x="4275138" y="6438900"/>
            <a:ext cx="1095375" cy="274638"/>
          </a:xfrm>
          <a:prstGeom prst="rect">
            <a:avLst/>
          </a:prstGeom>
          <a:noFill/>
          <a:ln w="9525">
            <a:noFill/>
            <a:miter lim="800000"/>
            <a:headEnd/>
            <a:tailEnd/>
          </a:ln>
        </p:spPr>
        <p:txBody>
          <a:bodyPr wrap="none">
            <a:spAutoFit/>
          </a:bodyPr>
          <a:lstStyle/>
          <a:p>
            <a:r>
              <a:rPr lang="en-US" sz="1200">
                <a:latin typeface="Arial" charset="0"/>
                <a:cs typeface="Arial" charset="0"/>
              </a:rPr>
              <a:t>Chromosome</a:t>
            </a:r>
          </a:p>
        </p:txBody>
      </p:sp>
      <p:pic>
        <p:nvPicPr>
          <p:cNvPr id="126978" name="Picture 34" descr="Scatterplot Matrix.JPG"/>
          <p:cNvPicPr>
            <a:picLocks noChangeAspect="1"/>
          </p:cNvPicPr>
          <p:nvPr/>
        </p:nvPicPr>
        <p:blipFill>
          <a:blip r:embed="rId3"/>
          <a:srcRect t="2083" b="4036"/>
          <a:stretch>
            <a:fillRect/>
          </a:stretch>
        </p:blipFill>
        <p:spPr bwMode="auto">
          <a:xfrm>
            <a:off x="334963" y="1235075"/>
            <a:ext cx="8572500" cy="5149850"/>
          </a:xfrm>
          <a:prstGeom prst="rect">
            <a:avLst/>
          </a:prstGeom>
          <a:noFill/>
          <a:ln w="9525">
            <a:noFill/>
            <a:miter lim="800000"/>
            <a:headEnd/>
            <a:tailEnd/>
          </a:ln>
        </p:spPr>
      </p:pic>
      <p:grpSp>
        <p:nvGrpSpPr>
          <p:cNvPr id="126979" name="Group 35"/>
          <p:cNvGrpSpPr>
            <a:grpSpLocks/>
          </p:cNvGrpSpPr>
          <p:nvPr/>
        </p:nvGrpSpPr>
        <p:grpSpPr bwMode="auto">
          <a:xfrm>
            <a:off x="885825" y="6154738"/>
            <a:ext cx="7831138" cy="244475"/>
            <a:chOff x="711200" y="5675313"/>
            <a:chExt cx="7829919" cy="243064"/>
          </a:xfrm>
        </p:grpSpPr>
        <p:sp>
          <p:nvSpPr>
            <p:cNvPr id="127007" name="TextBox 11"/>
            <p:cNvSpPr txBox="1">
              <a:spLocks noChangeArrowheads="1"/>
            </p:cNvSpPr>
            <p:nvPr/>
          </p:nvSpPr>
          <p:spPr bwMode="auto">
            <a:xfrm>
              <a:off x="711200"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1</a:t>
              </a:r>
            </a:p>
          </p:txBody>
        </p:sp>
        <p:sp>
          <p:nvSpPr>
            <p:cNvPr id="127008" name="TextBox 12"/>
            <p:cNvSpPr txBox="1">
              <a:spLocks noChangeArrowheads="1"/>
            </p:cNvSpPr>
            <p:nvPr/>
          </p:nvSpPr>
          <p:spPr bwMode="auto">
            <a:xfrm>
              <a:off x="1390544"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2</a:t>
              </a:r>
            </a:p>
          </p:txBody>
        </p:sp>
        <p:sp>
          <p:nvSpPr>
            <p:cNvPr id="127009" name="TextBox 13"/>
            <p:cNvSpPr txBox="1">
              <a:spLocks noChangeArrowheads="1"/>
            </p:cNvSpPr>
            <p:nvPr/>
          </p:nvSpPr>
          <p:spPr bwMode="auto">
            <a:xfrm>
              <a:off x="1987351"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3</a:t>
              </a:r>
            </a:p>
          </p:txBody>
        </p:sp>
        <p:sp>
          <p:nvSpPr>
            <p:cNvPr id="127010" name="TextBox 14"/>
            <p:cNvSpPr txBox="1">
              <a:spLocks noChangeArrowheads="1"/>
            </p:cNvSpPr>
            <p:nvPr/>
          </p:nvSpPr>
          <p:spPr bwMode="auto">
            <a:xfrm>
              <a:off x="2523843"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4</a:t>
              </a:r>
            </a:p>
          </p:txBody>
        </p:sp>
        <p:sp>
          <p:nvSpPr>
            <p:cNvPr id="127011" name="TextBox 15"/>
            <p:cNvSpPr txBox="1">
              <a:spLocks noChangeArrowheads="1"/>
            </p:cNvSpPr>
            <p:nvPr/>
          </p:nvSpPr>
          <p:spPr bwMode="auto">
            <a:xfrm>
              <a:off x="3038113"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5</a:t>
              </a:r>
            </a:p>
          </p:txBody>
        </p:sp>
        <p:sp>
          <p:nvSpPr>
            <p:cNvPr id="127012" name="TextBox 16"/>
            <p:cNvSpPr txBox="1">
              <a:spLocks noChangeArrowheads="1"/>
            </p:cNvSpPr>
            <p:nvPr/>
          </p:nvSpPr>
          <p:spPr bwMode="auto">
            <a:xfrm>
              <a:off x="3520638"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6</a:t>
              </a:r>
            </a:p>
          </p:txBody>
        </p:sp>
        <p:sp>
          <p:nvSpPr>
            <p:cNvPr id="127013" name="TextBox 17"/>
            <p:cNvSpPr txBox="1">
              <a:spLocks noChangeArrowheads="1"/>
            </p:cNvSpPr>
            <p:nvPr/>
          </p:nvSpPr>
          <p:spPr bwMode="auto">
            <a:xfrm>
              <a:off x="3971418" y="5675313"/>
              <a:ext cx="249198" cy="243064"/>
            </a:xfrm>
            <a:prstGeom prst="rect">
              <a:avLst/>
            </a:prstGeom>
            <a:noFill/>
            <a:ln w="9525">
              <a:noFill/>
              <a:miter lim="800000"/>
              <a:headEnd/>
              <a:tailEnd/>
            </a:ln>
          </p:spPr>
          <p:txBody>
            <a:bodyPr wrap="none">
              <a:spAutoFit/>
            </a:bodyPr>
            <a:lstStyle/>
            <a:p>
              <a:r>
                <a:rPr lang="en-US" sz="1000">
                  <a:latin typeface="Calibri" pitchFamily="34" charset="0"/>
                </a:rPr>
                <a:t>7</a:t>
              </a:r>
            </a:p>
          </p:txBody>
        </p:sp>
        <p:sp>
          <p:nvSpPr>
            <p:cNvPr id="127014" name="TextBox 18"/>
            <p:cNvSpPr txBox="1">
              <a:spLocks noChangeArrowheads="1"/>
            </p:cNvSpPr>
            <p:nvPr/>
          </p:nvSpPr>
          <p:spPr bwMode="auto">
            <a:xfrm>
              <a:off x="4384103"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8</a:t>
              </a:r>
            </a:p>
          </p:txBody>
        </p:sp>
        <p:sp>
          <p:nvSpPr>
            <p:cNvPr id="127015" name="TextBox 19"/>
            <p:cNvSpPr txBox="1">
              <a:spLocks noChangeArrowheads="1"/>
            </p:cNvSpPr>
            <p:nvPr/>
          </p:nvSpPr>
          <p:spPr bwMode="auto">
            <a:xfrm>
              <a:off x="4777742"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9</a:t>
              </a:r>
            </a:p>
          </p:txBody>
        </p:sp>
        <p:sp>
          <p:nvSpPr>
            <p:cNvPr id="127016" name="TextBox 20"/>
            <p:cNvSpPr txBox="1">
              <a:spLocks noChangeArrowheads="1"/>
            </p:cNvSpPr>
            <p:nvPr/>
          </p:nvSpPr>
          <p:spPr bwMode="auto">
            <a:xfrm>
              <a:off x="5117414"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10</a:t>
              </a:r>
            </a:p>
          </p:txBody>
        </p:sp>
        <p:sp>
          <p:nvSpPr>
            <p:cNvPr id="127017" name="TextBox 21"/>
            <p:cNvSpPr txBox="1">
              <a:spLocks noChangeArrowheads="1"/>
            </p:cNvSpPr>
            <p:nvPr/>
          </p:nvSpPr>
          <p:spPr bwMode="auto">
            <a:xfrm>
              <a:off x="5485657"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11</a:t>
              </a:r>
            </a:p>
          </p:txBody>
        </p:sp>
        <p:sp>
          <p:nvSpPr>
            <p:cNvPr id="127018" name="TextBox 22"/>
            <p:cNvSpPr txBox="1">
              <a:spLocks noChangeArrowheads="1"/>
            </p:cNvSpPr>
            <p:nvPr/>
          </p:nvSpPr>
          <p:spPr bwMode="auto">
            <a:xfrm>
              <a:off x="5865010" y="5675313"/>
              <a:ext cx="314277" cy="243064"/>
            </a:xfrm>
            <a:prstGeom prst="rect">
              <a:avLst/>
            </a:prstGeom>
            <a:noFill/>
            <a:ln w="9525">
              <a:noFill/>
              <a:miter lim="800000"/>
              <a:headEnd/>
              <a:tailEnd/>
            </a:ln>
          </p:spPr>
          <p:txBody>
            <a:bodyPr wrap="none">
              <a:spAutoFit/>
            </a:bodyPr>
            <a:lstStyle/>
            <a:p>
              <a:r>
                <a:rPr lang="en-US" sz="1000">
                  <a:latin typeface="Calibri" pitchFamily="34" charset="0"/>
                </a:rPr>
                <a:t>12</a:t>
              </a:r>
            </a:p>
          </p:txBody>
        </p:sp>
        <p:sp>
          <p:nvSpPr>
            <p:cNvPr id="127019" name="TextBox 23"/>
            <p:cNvSpPr txBox="1">
              <a:spLocks noChangeArrowheads="1"/>
            </p:cNvSpPr>
            <p:nvPr/>
          </p:nvSpPr>
          <p:spPr bwMode="auto">
            <a:xfrm>
              <a:off x="6215793"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13</a:t>
              </a:r>
            </a:p>
          </p:txBody>
        </p:sp>
        <p:sp>
          <p:nvSpPr>
            <p:cNvPr id="127020" name="TextBox 24"/>
            <p:cNvSpPr txBox="1">
              <a:spLocks noChangeArrowheads="1"/>
            </p:cNvSpPr>
            <p:nvPr/>
          </p:nvSpPr>
          <p:spPr bwMode="auto">
            <a:xfrm>
              <a:off x="6464992"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14</a:t>
              </a:r>
            </a:p>
          </p:txBody>
        </p:sp>
        <p:sp>
          <p:nvSpPr>
            <p:cNvPr id="127021" name="TextBox 25"/>
            <p:cNvSpPr txBox="1">
              <a:spLocks noChangeArrowheads="1"/>
            </p:cNvSpPr>
            <p:nvPr/>
          </p:nvSpPr>
          <p:spPr bwMode="auto">
            <a:xfrm>
              <a:off x="6695144"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15</a:t>
              </a:r>
            </a:p>
          </p:txBody>
        </p:sp>
        <p:sp>
          <p:nvSpPr>
            <p:cNvPr id="127022" name="TextBox 26"/>
            <p:cNvSpPr txBox="1">
              <a:spLocks noChangeArrowheads="1"/>
            </p:cNvSpPr>
            <p:nvPr/>
          </p:nvSpPr>
          <p:spPr bwMode="auto">
            <a:xfrm>
              <a:off x="6922121"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16</a:t>
              </a:r>
            </a:p>
          </p:txBody>
        </p:sp>
        <p:sp>
          <p:nvSpPr>
            <p:cNvPr id="127023" name="TextBox 27"/>
            <p:cNvSpPr txBox="1">
              <a:spLocks noChangeArrowheads="1"/>
            </p:cNvSpPr>
            <p:nvPr/>
          </p:nvSpPr>
          <p:spPr bwMode="auto">
            <a:xfrm>
              <a:off x="7152273"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17</a:t>
              </a:r>
            </a:p>
          </p:txBody>
        </p:sp>
        <p:sp>
          <p:nvSpPr>
            <p:cNvPr id="127024" name="TextBox 28"/>
            <p:cNvSpPr txBox="1">
              <a:spLocks noChangeArrowheads="1"/>
            </p:cNvSpPr>
            <p:nvPr/>
          </p:nvSpPr>
          <p:spPr bwMode="auto">
            <a:xfrm>
              <a:off x="7361790"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18</a:t>
              </a:r>
            </a:p>
          </p:txBody>
        </p:sp>
        <p:sp>
          <p:nvSpPr>
            <p:cNvPr id="127025" name="TextBox 29"/>
            <p:cNvSpPr txBox="1">
              <a:spLocks noChangeArrowheads="1"/>
            </p:cNvSpPr>
            <p:nvPr/>
          </p:nvSpPr>
          <p:spPr bwMode="auto">
            <a:xfrm>
              <a:off x="7552260"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19</a:t>
              </a:r>
            </a:p>
          </p:txBody>
        </p:sp>
        <p:sp>
          <p:nvSpPr>
            <p:cNvPr id="127026" name="TextBox 30"/>
            <p:cNvSpPr txBox="1">
              <a:spLocks noChangeArrowheads="1"/>
            </p:cNvSpPr>
            <p:nvPr/>
          </p:nvSpPr>
          <p:spPr bwMode="auto">
            <a:xfrm>
              <a:off x="7731620"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20</a:t>
              </a:r>
            </a:p>
          </p:txBody>
        </p:sp>
        <p:sp>
          <p:nvSpPr>
            <p:cNvPr id="127027" name="TextBox 31"/>
            <p:cNvSpPr txBox="1">
              <a:spLocks noChangeArrowheads="1"/>
            </p:cNvSpPr>
            <p:nvPr/>
          </p:nvSpPr>
          <p:spPr bwMode="auto">
            <a:xfrm>
              <a:off x="7876379" y="5690701"/>
              <a:ext cx="287258" cy="215444"/>
            </a:xfrm>
            <a:prstGeom prst="rect">
              <a:avLst/>
            </a:prstGeom>
            <a:noFill/>
            <a:ln w="9525">
              <a:noFill/>
              <a:miter lim="800000"/>
              <a:headEnd/>
              <a:tailEnd/>
            </a:ln>
          </p:spPr>
          <p:txBody>
            <a:bodyPr wrap="none">
              <a:spAutoFit/>
            </a:bodyPr>
            <a:lstStyle/>
            <a:p>
              <a:r>
                <a:rPr lang="en-US" sz="800">
                  <a:latin typeface="Calibri" pitchFamily="34" charset="0"/>
                </a:rPr>
                <a:t>21</a:t>
              </a:r>
            </a:p>
          </p:txBody>
        </p:sp>
        <p:sp>
          <p:nvSpPr>
            <p:cNvPr id="127028" name="TextBox 32"/>
            <p:cNvSpPr txBox="1">
              <a:spLocks noChangeArrowheads="1"/>
            </p:cNvSpPr>
            <p:nvPr/>
          </p:nvSpPr>
          <p:spPr bwMode="auto">
            <a:xfrm>
              <a:off x="8004968" y="5690701"/>
              <a:ext cx="287258" cy="215444"/>
            </a:xfrm>
            <a:prstGeom prst="rect">
              <a:avLst/>
            </a:prstGeom>
            <a:noFill/>
            <a:ln w="9525">
              <a:noFill/>
              <a:miter lim="800000"/>
              <a:headEnd/>
              <a:tailEnd/>
            </a:ln>
          </p:spPr>
          <p:txBody>
            <a:bodyPr wrap="none">
              <a:spAutoFit/>
            </a:bodyPr>
            <a:lstStyle/>
            <a:p>
              <a:r>
                <a:rPr lang="en-US" sz="800">
                  <a:latin typeface="Calibri" pitchFamily="34" charset="0"/>
                </a:rPr>
                <a:t>22</a:t>
              </a:r>
            </a:p>
          </p:txBody>
        </p:sp>
        <p:sp>
          <p:nvSpPr>
            <p:cNvPr id="127029" name="TextBox 33"/>
            <p:cNvSpPr txBox="1">
              <a:spLocks noChangeArrowheads="1"/>
            </p:cNvSpPr>
            <p:nvPr/>
          </p:nvSpPr>
          <p:spPr bwMode="auto">
            <a:xfrm>
              <a:off x="8290333" y="5675313"/>
              <a:ext cx="250786" cy="243064"/>
            </a:xfrm>
            <a:prstGeom prst="rect">
              <a:avLst/>
            </a:prstGeom>
            <a:noFill/>
            <a:ln w="9525">
              <a:noFill/>
              <a:miter lim="800000"/>
              <a:headEnd/>
              <a:tailEnd/>
            </a:ln>
          </p:spPr>
          <p:txBody>
            <a:bodyPr wrap="none">
              <a:spAutoFit/>
            </a:bodyPr>
            <a:lstStyle/>
            <a:p>
              <a:r>
                <a:rPr lang="en-US" sz="1000">
                  <a:latin typeface="Calibri" pitchFamily="34" charset="0"/>
                </a:rPr>
                <a:t>X</a:t>
              </a:r>
            </a:p>
          </p:txBody>
        </p:sp>
      </p:grpSp>
      <p:sp>
        <p:nvSpPr>
          <p:cNvPr id="38" name="Title 37"/>
          <p:cNvSpPr>
            <a:spLocks noGrp="1"/>
          </p:cNvSpPr>
          <p:nvPr>
            <p:ph type="title" idx="4294967295"/>
          </p:nvPr>
        </p:nvSpPr>
        <p:spPr>
          <a:xfrm>
            <a:off x="482600" y="138113"/>
            <a:ext cx="8229600" cy="830262"/>
          </a:xfrm>
        </p:spPr>
        <p:txBody>
          <a:bodyPr lIns="91440" tIns="45720" rIns="91440" bIns="45720">
            <a:normAutofit/>
          </a:bodyPr>
          <a:lstStyle/>
          <a:p>
            <a:pPr>
              <a:defRPr/>
            </a:pPr>
            <a:r>
              <a:rPr lang="en-US" sz="3600" dirty="0"/>
              <a:t>Combined races, PC-adjusted p-values</a:t>
            </a:r>
          </a:p>
        </p:txBody>
      </p:sp>
      <p:grpSp>
        <p:nvGrpSpPr>
          <p:cNvPr id="3" name="Group 72"/>
          <p:cNvGrpSpPr>
            <a:grpSpLocks/>
          </p:cNvGrpSpPr>
          <p:nvPr/>
        </p:nvGrpSpPr>
        <p:grpSpPr bwMode="auto">
          <a:xfrm>
            <a:off x="5019675" y="1262063"/>
            <a:ext cx="3698875" cy="938212"/>
            <a:chOff x="6124577" y="1624013"/>
            <a:chExt cx="3698496" cy="938212"/>
          </a:xfrm>
        </p:grpSpPr>
        <p:sp>
          <p:nvSpPr>
            <p:cNvPr id="127005" name="TextBox 41"/>
            <p:cNvSpPr txBox="1">
              <a:spLocks noChangeArrowheads="1"/>
            </p:cNvSpPr>
            <p:nvPr/>
          </p:nvSpPr>
          <p:spPr bwMode="auto">
            <a:xfrm>
              <a:off x="6124577" y="1624013"/>
              <a:ext cx="3698496" cy="290512"/>
            </a:xfrm>
            <a:prstGeom prst="rect">
              <a:avLst/>
            </a:prstGeom>
            <a:noFill/>
            <a:ln w="15875">
              <a:solidFill>
                <a:srgbClr val="A26BC1"/>
              </a:solidFill>
              <a:miter lim="800000"/>
              <a:headEnd/>
              <a:tailEnd/>
            </a:ln>
          </p:spPr>
          <p:txBody>
            <a:bodyPr wrap="none">
              <a:spAutoFit/>
            </a:bodyPr>
            <a:lstStyle/>
            <a:p>
              <a:r>
                <a:rPr lang="en-US" sz="1200" u="sng">
                  <a:solidFill>
                    <a:schemeClr val="bg2"/>
                  </a:solidFill>
                  <a:latin typeface="Calibri" pitchFamily="34" charset="0"/>
                </a:rPr>
                <a:t>FLRT2 fibronectin leucine rich transmembrane protein 2</a:t>
              </a:r>
              <a:r>
                <a:rPr lang="en-US" sz="1200">
                  <a:solidFill>
                    <a:schemeClr val="bg2"/>
                  </a:solidFill>
                  <a:latin typeface="Calibri" pitchFamily="34" charset="0"/>
                </a:rPr>
                <a:t> </a:t>
              </a:r>
            </a:p>
          </p:txBody>
        </p:sp>
        <p:cxnSp>
          <p:nvCxnSpPr>
            <p:cNvPr id="46" name="Straight Arrow Connector 45"/>
            <p:cNvCxnSpPr>
              <a:stCxn id="127005" idx="2"/>
            </p:cNvCxnSpPr>
            <p:nvPr/>
          </p:nvCxnSpPr>
          <p:spPr>
            <a:xfrm rot="5400000">
              <a:off x="7643625" y="2228850"/>
              <a:ext cx="661987" cy="4763"/>
            </a:xfrm>
            <a:prstGeom prst="straightConnector1">
              <a:avLst/>
            </a:prstGeom>
            <a:ln>
              <a:solidFill>
                <a:srgbClr val="A26BC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0"/>
          <p:cNvGrpSpPr>
            <a:grpSpLocks/>
          </p:cNvGrpSpPr>
          <p:nvPr/>
        </p:nvGrpSpPr>
        <p:grpSpPr bwMode="auto">
          <a:xfrm>
            <a:off x="4362450" y="1249363"/>
            <a:ext cx="2278063" cy="315912"/>
            <a:chOff x="4171950" y="1221105"/>
            <a:chExt cx="2277618" cy="316992"/>
          </a:xfrm>
        </p:grpSpPr>
        <p:sp>
          <p:nvSpPr>
            <p:cNvPr id="36" name="TextBox 35"/>
            <p:cNvSpPr txBox="1"/>
            <p:nvPr/>
          </p:nvSpPr>
          <p:spPr>
            <a:xfrm>
              <a:off x="4776788" y="1243011"/>
              <a:ext cx="1652119" cy="276999"/>
            </a:xfrm>
            <a:prstGeom prst="rect">
              <a:avLst/>
            </a:prstGeom>
            <a:noFill/>
            <a:ln>
              <a:solidFill>
                <a:srgbClr val="7030A0"/>
              </a:solidFill>
            </a:ln>
            <a:scene3d>
              <a:camera prst="orthographicFront"/>
              <a:lightRig rig="threePt" dir="t"/>
            </a:scene3d>
            <a:sp3d>
              <a:bevelT w="165100" prst="coolSlant"/>
            </a:sp3d>
          </p:spPr>
          <p:txBody>
            <a:bodyPr wrap="none">
              <a:spAutoFit/>
            </a:bodyPr>
            <a:lstStyle/>
            <a:p>
              <a:pPr>
                <a:defRPr/>
              </a:pPr>
              <a:r>
                <a:rPr lang="pt-BR" sz="1200">
                  <a:solidFill>
                    <a:schemeClr val="bg2"/>
                  </a:solidFill>
                  <a:latin typeface="Calibri" pitchFamily="34" charset="0"/>
                </a:rPr>
                <a:t>124.8 kb from SEMA3E </a:t>
              </a:r>
              <a:endParaRPr lang="en-US" sz="1200">
                <a:solidFill>
                  <a:schemeClr val="bg2"/>
                </a:solidFill>
                <a:latin typeface="Calibri" pitchFamily="34" charset="0"/>
              </a:endParaRPr>
            </a:p>
          </p:txBody>
        </p:sp>
        <p:cxnSp>
          <p:nvCxnSpPr>
            <p:cNvPr id="49" name="Straight Arrow Connector 48"/>
            <p:cNvCxnSpPr>
              <a:stCxn id="0" idx="1"/>
            </p:cNvCxnSpPr>
            <p:nvPr/>
          </p:nvCxnSpPr>
          <p:spPr>
            <a:xfrm rot="10800000" flipV="1">
              <a:off x="4171950" y="1381990"/>
              <a:ext cx="604720" cy="11309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69"/>
          <p:cNvGrpSpPr>
            <a:grpSpLocks/>
          </p:cNvGrpSpPr>
          <p:nvPr/>
        </p:nvGrpSpPr>
        <p:grpSpPr bwMode="auto">
          <a:xfrm>
            <a:off x="4953000" y="1819275"/>
            <a:ext cx="2133600" cy="323850"/>
            <a:chOff x="3448051" y="1647825"/>
            <a:chExt cx="2134091" cy="323850"/>
          </a:xfrm>
        </p:grpSpPr>
        <p:sp>
          <p:nvSpPr>
            <p:cNvPr id="41" name="TextBox 40"/>
            <p:cNvSpPr txBox="1"/>
            <p:nvPr/>
          </p:nvSpPr>
          <p:spPr>
            <a:xfrm>
              <a:off x="4153063" y="1647825"/>
              <a:ext cx="1429079" cy="290513"/>
            </a:xfrm>
            <a:prstGeom prst="rect">
              <a:avLst/>
            </a:prstGeom>
            <a:noFill/>
            <a:ln w="15875">
              <a:solidFill>
                <a:schemeClr val="accent2">
                  <a:lumMod val="60000"/>
                  <a:lumOff val="40000"/>
                </a:schemeClr>
              </a:solidFill>
            </a:ln>
          </p:spPr>
          <p:txBody>
            <a:bodyPr wrap="none">
              <a:spAutoFit/>
            </a:bodyPr>
            <a:lstStyle/>
            <a:p>
              <a:pPr>
                <a:defRPr/>
              </a:pPr>
              <a:r>
                <a:rPr lang="en-US" sz="1200">
                  <a:solidFill>
                    <a:schemeClr val="bg2"/>
                  </a:solidFill>
                  <a:latin typeface="Calibri" pitchFamily="34" charset="0"/>
                </a:rPr>
                <a:t>162.9 kb from ZHX2</a:t>
              </a:r>
            </a:p>
          </p:txBody>
        </p:sp>
        <p:cxnSp>
          <p:nvCxnSpPr>
            <p:cNvPr id="53" name="Straight Arrow Connector 52"/>
            <p:cNvCxnSpPr/>
            <p:nvPr/>
          </p:nvCxnSpPr>
          <p:spPr>
            <a:xfrm rot="10800000" flipV="1">
              <a:off x="3448051" y="1833563"/>
              <a:ext cx="705012" cy="138112"/>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1"/>
          <p:cNvGrpSpPr>
            <a:grpSpLocks/>
          </p:cNvGrpSpPr>
          <p:nvPr/>
        </p:nvGrpSpPr>
        <p:grpSpPr bwMode="auto">
          <a:xfrm>
            <a:off x="5024438" y="1500188"/>
            <a:ext cx="2908300" cy="785812"/>
            <a:chOff x="4862703" y="1899666"/>
            <a:chExt cx="2907792" cy="786385"/>
          </a:xfrm>
        </p:grpSpPr>
        <p:sp>
          <p:nvSpPr>
            <p:cNvPr id="44" name="TextBox 43"/>
            <p:cNvSpPr txBox="1"/>
            <p:nvPr/>
          </p:nvSpPr>
          <p:spPr>
            <a:xfrm>
              <a:off x="4886325" y="1928811"/>
              <a:ext cx="2862130" cy="276999"/>
            </a:xfrm>
            <a:prstGeom prst="rect">
              <a:avLst/>
            </a:prstGeom>
            <a:noFill/>
            <a:ln w="15875">
              <a:solidFill>
                <a:srgbClr val="4DBBAE"/>
              </a:solidFill>
            </a:ln>
            <a:scene3d>
              <a:camera prst="orthographicFront"/>
              <a:lightRig rig="threePt" dir="t"/>
            </a:scene3d>
            <a:sp3d>
              <a:bevelT w="12700" h="12700"/>
            </a:sp3d>
          </p:spPr>
          <p:txBody>
            <a:bodyPr wrap="none">
              <a:spAutoFit/>
            </a:bodyPr>
            <a:lstStyle/>
            <a:p>
              <a:pPr>
                <a:defRPr/>
              </a:pPr>
              <a:r>
                <a:rPr lang="en-US" sz="1200" u="sng">
                  <a:solidFill>
                    <a:schemeClr val="bg2"/>
                  </a:solidFill>
                  <a:latin typeface="Calibri" pitchFamily="34" charset="0"/>
                </a:rPr>
                <a:t>POSTN periostin, osteoblast specific factor</a:t>
              </a:r>
              <a:r>
                <a:rPr lang="en-US" sz="1200">
                  <a:solidFill>
                    <a:schemeClr val="bg2"/>
                  </a:solidFill>
                  <a:latin typeface="Calibri" pitchFamily="34" charset="0"/>
                </a:rPr>
                <a:t> </a:t>
              </a:r>
            </a:p>
          </p:txBody>
        </p:sp>
        <p:cxnSp>
          <p:nvCxnSpPr>
            <p:cNvPr id="55" name="Straight Arrow Connector 54"/>
            <p:cNvCxnSpPr>
              <a:stCxn id="0" idx="2"/>
            </p:cNvCxnSpPr>
            <p:nvPr/>
          </p:nvCxnSpPr>
          <p:spPr>
            <a:xfrm rot="5400000">
              <a:off x="6075917" y="2445370"/>
              <a:ext cx="479775" cy="1588"/>
            </a:xfrm>
            <a:prstGeom prst="straightConnector1">
              <a:avLst/>
            </a:prstGeom>
            <a:ln>
              <a:solidFill>
                <a:srgbClr val="4DBBAE"/>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6"/>
          <p:cNvGrpSpPr>
            <a:grpSpLocks/>
          </p:cNvGrpSpPr>
          <p:nvPr/>
        </p:nvGrpSpPr>
        <p:grpSpPr bwMode="auto">
          <a:xfrm>
            <a:off x="1085850" y="1804988"/>
            <a:ext cx="2209800" cy="290512"/>
            <a:chOff x="-114300" y="1319213"/>
            <a:chExt cx="2210532" cy="291327"/>
          </a:xfrm>
        </p:grpSpPr>
        <p:sp>
          <p:nvSpPr>
            <p:cNvPr id="126993" name="TextBox 36"/>
            <p:cNvSpPr txBox="1">
              <a:spLocks noChangeArrowheads="1"/>
            </p:cNvSpPr>
            <p:nvPr/>
          </p:nvSpPr>
          <p:spPr bwMode="auto">
            <a:xfrm>
              <a:off x="500266" y="1319213"/>
              <a:ext cx="1595966" cy="291327"/>
            </a:xfrm>
            <a:prstGeom prst="rect">
              <a:avLst/>
            </a:prstGeom>
            <a:noFill/>
            <a:ln w="15875">
              <a:solidFill>
                <a:srgbClr val="FF0000"/>
              </a:solidFill>
              <a:miter lim="800000"/>
              <a:headEnd/>
              <a:tailEnd/>
            </a:ln>
          </p:spPr>
          <p:txBody>
            <a:bodyPr wrap="none">
              <a:spAutoFit/>
            </a:bodyPr>
            <a:lstStyle/>
            <a:p>
              <a:r>
                <a:rPr lang="en-US" sz="1200">
                  <a:solidFill>
                    <a:schemeClr val="bg2"/>
                  </a:solidFill>
                  <a:latin typeface="Calibri" pitchFamily="34" charset="0"/>
                </a:rPr>
                <a:t>463.5 kb from SPAG17</a:t>
              </a:r>
            </a:p>
          </p:txBody>
        </p:sp>
        <p:cxnSp>
          <p:nvCxnSpPr>
            <p:cNvPr id="57" name="Straight Arrow Connector 56"/>
            <p:cNvCxnSpPr>
              <a:stCxn id="126993" idx="1"/>
            </p:cNvCxnSpPr>
            <p:nvPr/>
          </p:nvCxnSpPr>
          <p:spPr>
            <a:xfrm rot="10800000" flipV="1">
              <a:off x="-114300" y="1457712"/>
              <a:ext cx="614567" cy="1337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7"/>
          <p:cNvGrpSpPr>
            <a:grpSpLocks/>
          </p:cNvGrpSpPr>
          <p:nvPr/>
        </p:nvGrpSpPr>
        <p:grpSpPr bwMode="auto">
          <a:xfrm>
            <a:off x="1414463" y="1262063"/>
            <a:ext cx="1547812" cy="823912"/>
            <a:chOff x="2290763" y="1657350"/>
            <a:chExt cx="1547812" cy="823912"/>
          </a:xfrm>
        </p:grpSpPr>
        <p:sp>
          <p:nvSpPr>
            <p:cNvPr id="126991" name="TextBox 38"/>
            <p:cNvSpPr txBox="1">
              <a:spLocks noChangeArrowheads="1"/>
            </p:cNvSpPr>
            <p:nvPr/>
          </p:nvSpPr>
          <p:spPr bwMode="auto">
            <a:xfrm>
              <a:off x="2290763" y="1657350"/>
              <a:ext cx="1428750" cy="290512"/>
            </a:xfrm>
            <a:prstGeom prst="rect">
              <a:avLst/>
            </a:prstGeom>
            <a:noFill/>
            <a:ln w="15875">
              <a:solidFill>
                <a:srgbClr val="00B050"/>
              </a:solidFill>
              <a:miter lim="800000"/>
              <a:headEnd/>
              <a:tailEnd/>
            </a:ln>
          </p:spPr>
          <p:txBody>
            <a:bodyPr wrap="none">
              <a:spAutoFit/>
            </a:bodyPr>
            <a:lstStyle/>
            <a:p>
              <a:r>
                <a:rPr lang="en-US" sz="1200">
                  <a:solidFill>
                    <a:schemeClr val="bg2"/>
                  </a:solidFill>
                  <a:latin typeface="Calibri" pitchFamily="34" charset="0"/>
                </a:rPr>
                <a:t> 8.2 kb from ENPP6 </a:t>
              </a:r>
            </a:p>
          </p:txBody>
        </p:sp>
        <p:cxnSp>
          <p:nvCxnSpPr>
            <p:cNvPr id="61" name="Straight Arrow Connector 60"/>
            <p:cNvCxnSpPr/>
            <p:nvPr/>
          </p:nvCxnSpPr>
          <p:spPr>
            <a:xfrm>
              <a:off x="3011488" y="1933575"/>
              <a:ext cx="827087" cy="54768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8"/>
          <p:cNvGrpSpPr>
            <a:grpSpLocks/>
          </p:cNvGrpSpPr>
          <p:nvPr/>
        </p:nvGrpSpPr>
        <p:grpSpPr bwMode="auto">
          <a:xfrm>
            <a:off x="2957513" y="1262063"/>
            <a:ext cx="947737" cy="671512"/>
            <a:chOff x="2681286" y="1309687"/>
            <a:chExt cx="947736" cy="671515"/>
          </a:xfrm>
        </p:grpSpPr>
        <p:sp>
          <p:nvSpPr>
            <p:cNvPr id="126989" name="TextBox 39"/>
            <p:cNvSpPr txBox="1">
              <a:spLocks noChangeArrowheads="1"/>
            </p:cNvSpPr>
            <p:nvPr/>
          </p:nvSpPr>
          <p:spPr bwMode="auto">
            <a:xfrm>
              <a:off x="2681286" y="1309687"/>
              <a:ext cx="947736" cy="290514"/>
            </a:xfrm>
            <a:prstGeom prst="rect">
              <a:avLst/>
            </a:prstGeom>
            <a:noFill/>
            <a:ln w="15875">
              <a:solidFill>
                <a:srgbClr val="1C2CA4"/>
              </a:solidFill>
              <a:miter lim="800000"/>
              <a:headEnd/>
              <a:tailEnd/>
            </a:ln>
          </p:spPr>
          <p:txBody>
            <a:bodyPr wrap="none">
              <a:spAutoFit/>
            </a:bodyPr>
            <a:lstStyle/>
            <a:p>
              <a:r>
                <a:rPr lang="en-US" sz="1200" u="sng">
                  <a:solidFill>
                    <a:schemeClr val="bg2"/>
                  </a:solidFill>
                  <a:latin typeface="Calibri" pitchFamily="34" charset="0"/>
                </a:rPr>
                <a:t>LOC728460 </a:t>
              </a:r>
              <a:endParaRPr lang="en-US" sz="1200">
                <a:solidFill>
                  <a:schemeClr val="bg2"/>
                </a:solidFill>
                <a:latin typeface="Calibri" pitchFamily="34" charset="0"/>
              </a:endParaRPr>
            </a:p>
          </p:txBody>
        </p:sp>
        <p:cxnSp>
          <p:nvCxnSpPr>
            <p:cNvPr id="63" name="Straight Arrow Connector 62"/>
            <p:cNvCxnSpPr>
              <a:stCxn id="126989" idx="2"/>
            </p:cNvCxnSpPr>
            <p:nvPr/>
          </p:nvCxnSpPr>
          <p:spPr>
            <a:xfrm rot="5400000">
              <a:off x="2967035" y="1781176"/>
              <a:ext cx="395289" cy="4763"/>
            </a:xfrm>
            <a:prstGeom prst="straightConnector1">
              <a:avLst/>
            </a:prstGeom>
            <a:ln>
              <a:solidFill>
                <a:srgbClr val="1C2CA4"/>
              </a:solidFill>
              <a:tailEnd type="arrow"/>
            </a:ln>
          </p:spPr>
          <p:style>
            <a:lnRef idx="1">
              <a:schemeClr val="accent1"/>
            </a:lnRef>
            <a:fillRef idx="0">
              <a:schemeClr val="accent1"/>
            </a:fillRef>
            <a:effectRef idx="0">
              <a:schemeClr val="accent1"/>
            </a:effectRef>
            <a:fontRef idx="minor">
              <a:schemeClr val="tx1"/>
            </a:fontRef>
          </p:style>
        </p:cxnSp>
      </p:grpSp>
      <p:sp>
        <p:nvSpPr>
          <p:cNvPr id="97" name="Rectangle 96"/>
          <p:cNvSpPr/>
          <p:nvPr/>
        </p:nvSpPr>
        <p:spPr>
          <a:xfrm>
            <a:off x="6448425" y="2428875"/>
            <a:ext cx="66675" cy="971550"/>
          </a:xfrm>
          <a:prstGeom prst="rect">
            <a:avLst/>
          </a:prstGeom>
          <a:solidFill>
            <a:srgbClr val="4DBBAE">
              <a:alpha val="14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par>
                                <p:cTn id="28" presetID="9"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par>
                                <p:cTn id="39" presetID="9" presetClass="exit" presetSubtype="0" fill="hold" nodeType="withEffect">
                                  <p:stCondLst>
                                    <p:cond delay="0"/>
                                  </p:stCondLst>
                                  <p:childTnLst>
                                    <p:animEffect transition="out" filter="dissolv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dissolve">
                                      <p:cBhvr>
                                        <p:cTn id="5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2805113" y="1358900"/>
            <a:ext cx="5081587" cy="484188"/>
          </a:xfrm>
        </p:spPr>
        <p:txBody>
          <a:bodyPr/>
          <a:lstStyle/>
          <a:p>
            <a:pPr>
              <a:spcBef>
                <a:spcPct val="205000"/>
              </a:spcBef>
              <a:buFont typeface="Wingdings" pitchFamily="2" charset="2"/>
              <a:buNone/>
              <a:defRPr/>
            </a:pPr>
            <a:r>
              <a:rPr lang="en-US" sz="2800" b="1" dirty="0"/>
              <a:t>Acute to Complex Chronic Conditions</a:t>
            </a:r>
          </a:p>
        </p:txBody>
      </p:sp>
      <p:sp>
        <p:nvSpPr>
          <p:cNvPr id="34819" name="Rectangle 3"/>
          <p:cNvSpPr>
            <a:spLocks noGrp="1" noChangeArrowheads="1"/>
          </p:cNvSpPr>
          <p:nvPr>
            <p:ph type="title"/>
          </p:nvPr>
        </p:nvSpPr>
        <p:spPr>
          <a:xfrm>
            <a:off x="304800" y="114300"/>
            <a:ext cx="8610600" cy="1143000"/>
          </a:xfrm>
        </p:spPr>
        <p:txBody>
          <a:bodyPr/>
          <a:lstStyle/>
          <a:p>
            <a:pPr>
              <a:lnSpc>
                <a:spcPct val="80000"/>
              </a:lnSpc>
              <a:spcBef>
                <a:spcPct val="20000"/>
              </a:spcBef>
              <a:defRPr/>
            </a:pPr>
            <a:r>
              <a:rPr lang="en-US" sz="4000">
                <a:solidFill>
                  <a:schemeClr val="tx1"/>
                </a:solidFill>
              </a:rPr>
              <a:t> </a:t>
            </a:r>
            <a:r>
              <a:rPr lang="en-US" sz="4000"/>
              <a:t>Evolving Public Health Challenges</a:t>
            </a:r>
          </a:p>
        </p:txBody>
      </p:sp>
      <p:grpSp>
        <p:nvGrpSpPr>
          <p:cNvPr id="299011" name="Group 4"/>
          <p:cNvGrpSpPr>
            <a:grpSpLocks/>
          </p:cNvGrpSpPr>
          <p:nvPr/>
        </p:nvGrpSpPr>
        <p:grpSpPr bwMode="auto">
          <a:xfrm>
            <a:off x="1265238" y="1293813"/>
            <a:ext cx="1538287" cy="5335587"/>
            <a:chOff x="512" y="815"/>
            <a:chExt cx="969" cy="3361"/>
          </a:xfrm>
        </p:grpSpPr>
        <p:pic>
          <p:nvPicPr>
            <p:cNvPr id="299017" name="Picture 5" descr="Mauve Transparent Box"/>
            <p:cNvPicPr>
              <a:picLocks noChangeAspect="1" noChangeArrowheads="1"/>
            </p:cNvPicPr>
            <p:nvPr/>
          </p:nvPicPr>
          <p:blipFill>
            <a:blip r:embed="rId2"/>
            <a:srcRect/>
            <a:stretch>
              <a:fillRect/>
            </a:stretch>
          </p:blipFill>
          <p:spPr bwMode="auto">
            <a:xfrm>
              <a:off x="512" y="815"/>
              <a:ext cx="969" cy="3361"/>
            </a:xfrm>
            <a:prstGeom prst="rect">
              <a:avLst/>
            </a:prstGeom>
            <a:noFill/>
            <a:ln w="9525">
              <a:noFill/>
              <a:miter lim="800000"/>
              <a:headEnd/>
              <a:tailEnd/>
            </a:ln>
          </p:spPr>
        </p:pic>
        <p:grpSp>
          <p:nvGrpSpPr>
            <p:cNvPr id="299018" name="Group 6"/>
            <p:cNvGrpSpPr>
              <a:grpSpLocks/>
            </p:cNvGrpSpPr>
            <p:nvPr/>
          </p:nvGrpSpPr>
          <p:grpSpPr bwMode="auto">
            <a:xfrm>
              <a:off x="564" y="864"/>
              <a:ext cx="864" cy="3252"/>
              <a:chOff x="599" y="768"/>
              <a:chExt cx="864" cy="3252"/>
            </a:xfrm>
          </p:grpSpPr>
          <p:pic>
            <p:nvPicPr>
              <p:cNvPr id="299019" name="Picture 7" descr="11ax"/>
              <p:cNvPicPr>
                <a:picLocks noChangeAspect="1" noChangeArrowheads="1"/>
              </p:cNvPicPr>
              <p:nvPr/>
            </p:nvPicPr>
            <p:blipFill>
              <a:blip r:embed="rId3"/>
              <a:srcRect/>
              <a:stretch>
                <a:fillRect/>
              </a:stretch>
            </p:blipFill>
            <p:spPr bwMode="auto">
              <a:xfrm>
                <a:off x="599" y="768"/>
                <a:ext cx="864" cy="576"/>
              </a:xfrm>
              <a:prstGeom prst="rect">
                <a:avLst/>
              </a:prstGeom>
              <a:noFill/>
              <a:ln w="9525">
                <a:noFill/>
                <a:miter lim="800000"/>
                <a:headEnd/>
                <a:tailEnd/>
              </a:ln>
            </p:spPr>
          </p:pic>
          <p:pic>
            <p:nvPicPr>
              <p:cNvPr id="299020" name="Picture 8" descr="11b alt 2x"/>
              <p:cNvPicPr>
                <a:picLocks noChangeAspect="1" noChangeArrowheads="1"/>
              </p:cNvPicPr>
              <p:nvPr/>
            </p:nvPicPr>
            <p:blipFill>
              <a:blip r:embed="rId4"/>
              <a:srcRect/>
              <a:stretch>
                <a:fillRect/>
              </a:stretch>
            </p:blipFill>
            <p:spPr bwMode="auto">
              <a:xfrm>
                <a:off x="599" y="1440"/>
                <a:ext cx="864" cy="576"/>
              </a:xfrm>
              <a:prstGeom prst="rect">
                <a:avLst/>
              </a:prstGeom>
              <a:noFill/>
              <a:ln w="9525">
                <a:noFill/>
                <a:miter lim="800000"/>
                <a:headEnd/>
                <a:tailEnd/>
              </a:ln>
            </p:spPr>
          </p:pic>
          <p:pic>
            <p:nvPicPr>
              <p:cNvPr id="299021" name="Picture 9" descr="11cx"/>
              <p:cNvPicPr>
                <a:picLocks noChangeAspect="1" noChangeArrowheads="1"/>
              </p:cNvPicPr>
              <p:nvPr/>
            </p:nvPicPr>
            <p:blipFill>
              <a:blip r:embed="rId5"/>
              <a:srcRect/>
              <a:stretch>
                <a:fillRect/>
              </a:stretch>
            </p:blipFill>
            <p:spPr bwMode="auto">
              <a:xfrm>
                <a:off x="599" y="2100"/>
                <a:ext cx="864" cy="576"/>
              </a:xfrm>
              <a:prstGeom prst="rect">
                <a:avLst/>
              </a:prstGeom>
              <a:noFill/>
              <a:ln w="9525">
                <a:noFill/>
                <a:miter lim="800000"/>
                <a:headEnd/>
                <a:tailEnd/>
              </a:ln>
            </p:spPr>
          </p:pic>
          <p:pic>
            <p:nvPicPr>
              <p:cNvPr id="299022" name="Picture 10" descr="11dx"/>
              <p:cNvPicPr>
                <a:picLocks noChangeAspect="1" noChangeArrowheads="1"/>
              </p:cNvPicPr>
              <p:nvPr/>
            </p:nvPicPr>
            <p:blipFill>
              <a:blip r:embed="rId6"/>
              <a:srcRect/>
              <a:stretch>
                <a:fillRect/>
              </a:stretch>
            </p:blipFill>
            <p:spPr bwMode="auto">
              <a:xfrm>
                <a:off x="599" y="2772"/>
                <a:ext cx="864" cy="576"/>
              </a:xfrm>
              <a:prstGeom prst="rect">
                <a:avLst/>
              </a:prstGeom>
              <a:noFill/>
              <a:ln w="9525">
                <a:noFill/>
                <a:miter lim="800000"/>
                <a:headEnd/>
                <a:tailEnd/>
              </a:ln>
            </p:spPr>
          </p:pic>
          <p:pic>
            <p:nvPicPr>
              <p:cNvPr id="299023" name="Picture 11" descr="11ex"/>
              <p:cNvPicPr>
                <a:picLocks noChangeAspect="1" noChangeArrowheads="1"/>
              </p:cNvPicPr>
              <p:nvPr/>
            </p:nvPicPr>
            <p:blipFill>
              <a:blip r:embed="rId7"/>
              <a:srcRect/>
              <a:stretch>
                <a:fillRect/>
              </a:stretch>
            </p:blipFill>
            <p:spPr bwMode="auto">
              <a:xfrm>
                <a:off x="599" y="3444"/>
                <a:ext cx="864" cy="576"/>
              </a:xfrm>
              <a:prstGeom prst="rect">
                <a:avLst/>
              </a:prstGeom>
              <a:noFill/>
              <a:ln w="9525">
                <a:noFill/>
                <a:miter lim="800000"/>
                <a:headEnd/>
                <a:tailEnd/>
              </a:ln>
            </p:spPr>
          </p:pic>
        </p:grpSp>
      </p:grpSp>
      <p:sp>
        <p:nvSpPr>
          <p:cNvPr id="34828" name="Rectangle 12"/>
          <p:cNvSpPr>
            <a:spLocks noChangeArrowheads="1"/>
          </p:cNvSpPr>
          <p:nvPr/>
        </p:nvSpPr>
        <p:spPr bwMode="auto">
          <a:xfrm>
            <a:off x="2843213" y="3727450"/>
            <a:ext cx="5380037" cy="381000"/>
          </a:xfrm>
          <a:prstGeom prst="rect">
            <a:avLst/>
          </a:prstGeom>
          <a:noFill/>
          <a:ln w="9525">
            <a:noFill/>
            <a:miter lim="800000"/>
            <a:headEnd/>
            <a:tailEnd/>
          </a:ln>
          <a:effectLst/>
        </p:spPr>
        <p:txBody>
          <a:bodyPr/>
          <a:lstStyle/>
          <a:p>
            <a:pPr marL="342900" indent="-342900">
              <a:spcBef>
                <a:spcPct val="205000"/>
              </a:spcBef>
              <a:defRPr/>
            </a:pPr>
            <a:r>
              <a:rPr lang="en-US" sz="2800" b="1" dirty="0">
                <a:effectLst>
                  <a:outerShdw blurRad="38100" dist="38100" dir="2700000" algn="tl">
                    <a:srgbClr val="000000">
                      <a:alpha val="43137"/>
                    </a:srgbClr>
                  </a:outerShdw>
                </a:effectLst>
                <a:latin typeface="+mn-lt"/>
              </a:rPr>
              <a:t>Health Disparities</a:t>
            </a:r>
          </a:p>
        </p:txBody>
      </p:sp>
      <p:sp>
        <p:nvSpPr>
          <p:cNvPr id="34829" name="Rectangle 13"/>
          <p:cNvSpPr>
            <a:spLocks noChangeArrowheads="1"/>
          </p:cNvSpPr>
          <p:nvPr/>
        </p:nvSpPr>
        <p:spPr bwMode="auto">
          <a:xfrm>
            <a:off x="2828925" y="4781550"/>
            <a:ext cx="5380038" cy="533400"/>
          </a:xfrm>
          <a:prstGeom prst="rect">
            <a:avLst/>
          </a:prstGeom>
          <a:noFill/>
          <a:ln w="9525">
            <a:noFill/>
            <a:miter lim="800000"/>
            <a:headEnd/>
            <a:tailEnd/>
          </a:ln>
          <a:effectLst/>
        </p:spPr>
        <p:txBody>
          <a:bodyPr/>
          <a:lstStyle/>
          <a:p>
            <a:pPr marL="342900" indent="-342900">
              <a:spcBef>
                <a:spcPct val="205000"/>
              </a:spcBef>
              <a:defRPr/>
            </a:pPr>
            <a:r>
              <a:rPr lang="en-US" sz="2800" b="1" dirty="0">
                <a:effectLst>
                  <a:outerShdw blurRad="38100" dist="38100" dir="2700000" algn="tl">
                    <a:srgbClr val="000000">
                      <a:alpha val="43137"/>
                    </a:srgbClr>
                  </a:outerShdw>
                </a:effectLst>
                <a:latin typeface="+mn-lt"/>
              </a:rPr>
              <a:t>Emerging Diseases</a:t>
            </a:r>
          </a:p>
        </p:txBody>
      </p:sp>
      <p:sp>
        <p:nvSpPr>
          <p:cNvPr id="34830" name="Rectangle 14"/>
          <p:cNvSpPr>
            <a:spLocks noChangeArrowheads="1"/>
          </p:cNvSpPr>
          <p:nvPr/>
        </p:nvSpPr>
        <p:spPr bwMode="auto">
          <a:xfrm>
            <a:off x="2871788" y="2657475"/>
            <a:ext cx="5380037" cy="457200"/>
          </a:xfrm>
          <a:prstGeom prst="rect">
            <a:avLst/>
          </a:prstGeom>
          <a:noFill/>
          <a:ln w="9525">
            <a:noFill/>
            <a:miter lim="800000"/>
            <a:headEnd/>
            <a:tailEnd/>
          </a:ln>
          <a:effectLst/>
        </p:spPr>
        <p:txBody>
          <a:bodyPr/>
          <a:lstStyle/>
          <a:p>
            <a:pPr marL="342900" indent="-342900">
              <a:spcBef>
                <a:spcPct val="205000"/>
              </a:spcBef>
              <a:defRPr/>
            </a:pPr>
            <a:r>
              <a:rPr lang="en-US" sz="2800" b="1" dirty="0">
                <a:effectLst>
                  <a:outerShdw blurRad="38100" dist="38100" dir="2700000" algn="tl">
                    <a:srgbClr val="000000">
                      <a:alpha val="43137"/>
                    </a:srgbClr>
                  </a:outerShdw>
                </a:effectLst>
                <a:latin typeface="+mn-lt"/>
              </a:rPr>
              <a:t>Aging Population</a:t>
            </a:r>
          </a:p>
        </p:txBody>
      </p:sp>
      <p:sp>
        <p:nvSpPr>
          <p:cNvPr id="34831" name="Rectangle 15"/>
          <p:cNvSpPr>
            <a:spLocks noChangeArrowheads="1"/>
          </p:cNvSpPr>
          <p:nvPr/>
        </p:nvSpPr>
        <p:spPr bwMode="auto">
          <a:xfrm>
            <a:off x="2843213" y="5861050"/>
            <a:ext cx="5380037" cy="417513"/>
          </a:xfrm>
          <a:prstGeom prst="rect">
            <a:avLst/>
          </a:prstGeom>
          <a:noFill/>
          <a:ln w="9525">
            <a:noFill/>
            <a:miter lim="800000"/>
            <a:headEnd/>
            <a:tailEnd/>
          </a:ln>
          <a:effectLst/>
        </p:spPr>
        <p:txBody>
          <a:bodyPr/>
          <a:lstStyle/>
          <a:p>
            <a:pPr marL="342900" indent="-342900">
              <a:spcBef>
                <a:spcPct val="205000"/>
              </a:spcBef>
              <a:defRPr/>
            </a:pPr>
            <a:r>
              <a:rPr lang="en-US" sz="2800" b="1" dirty="0" err="1">
                <a:effectLst>
                  <a:outerShdw blurRad="38100" dist="38100" dir="2700000" algn="tl">
                    <a:srgbClr val="000000">
                      <a:alpha val="43137"/>
                    </a:srgbClr>
                  </a:outerShdw>
                </a:effectLst>
                <a:latin typeface="+mn-lt"/>
              </a:rPr>
              <a:t>Biodefense</a:t>
            </a:r>
            <a:endParaRPr lang="en-US" sz="2800" b="1" dirty="0">
              <a:effectLst>
                <a:outerShdw blurRad="38100" dist="38100" dir="2700000" algn="tl">
                  <a:srgbClr val="000000">
                    <a:alpha val="43137"/>
                  </a:srgbClr>
                </a:outerShdw>
              </a:effectLst>
              <a:latin typeface="+mn-lt"/>
            </a:endParaRPr>
          </a:p>
        </p:txBody>
      </p:sp>
      <p:sp>
        <p:nvSpPr>
          <p:cNvPr id="299016" name="Text Box 16"/>
          <p:cNvSpPr txBox="1">
            <a:spLocks noChangeArrowheads="1"/>
          </p:cNvSpPr>
          <p:nvPr/>
        </p:nvSpPr>
        <p:spPr bwMode="auto">
          <a:xfrm>
            <a:off x="6343650" y="6521450"/>
            <a:ext cx="2800350" cy="336550"/>
          </a:xfrm>
          <a:prstGeom prst="rect">
            <a:avLst/>
          </a:prstGeom>
          <a:noFill/>
          <a:ln w="12700">
            <a:noFill/>
            <a:miter lim="800000"/>
            <a:headEnd type="none" w="sm" len="sm"/>
            <a:tailEnd type="none" w="sm" len="sm"/>
          </a:ln>
        </p:spPr>
        <p:txBody>
          <a:bodyPr wrap="none">
            <a:spAutoFit/>
          </a:bodyPr>
          <a:lstStyle/>
          <a:p>
            <a:pPr eaLnBrk="0" hangingPunct="0"/>
            <a:r>
              <a:rPr lang="en-US" sz="1600"/>
              <a:t>Adapted from E Zerhouni 2004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830"/>
                                        </p:tgtEl>
                                        <p:attrNameLst>
                                          <p:attrName>style.visibility</p:attrName>
                                        </p:attrNameLst>
                                      </p:cBhvr>
                                      <p:to>
                                        <p:strVal val="visible"/>
                                      </p:to>
                                    </p:set>
                                    <p:anim calcmode="lin" valueType="num">
                                      <p:cBhvr additive="base">
                                        <p:cTn id="13" dur="500" fill="hold"/>
                                        <p:tgtEl>
                                          <p:spTgt spid="34830"/>
                                        </p:tgtEl>
                                        <p:attrNameLst>
                                          <p:attrName>ppt_x</p:attrName>
                                        </p:attrNameLst>
                                      </p:cBhvr>
                                      <p:tavLst>
                                        <p:tav tm="0">
                                          <p:val>
                                            <p:strVal val="1+#ppt_w/2"/>
                                          </p:val>
                                        </p:tav>
                                        <p:tav tm="100000">
                                          <p:val>
                                            <p:strVal val="#ppt_x"/>
                                          </p:val>
                                        </p:tav>
                                      </p:tavLst>
                                    </p:anim>
                                    <p:anim calcmode="lin" valueType="num">
                                      <p:cBhvr additive="base">
                                        <p:cTn id="14" dur="500" fill="hold"/>
                                        <p:tgtEl>
                                          <p:spTgt spid="348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828"/>
                                        </p:tgtEl>
                                        <p:attrNameLst>
                                          <p:attrName>style.visibility</p:attrName>
                                        </p:attrNameLst>
                                      </p:cBhvr>
                                      <p:to>
                                        <p:strVal val="visible"/>
                                      </p:to>
                                    </p:set>
                                    <p:anim calcmode="lin" valueType="num">
                                      <p:cBhvr additive="base">
                                        <p:cTn id="19" dur="500" fill="hold"/>
                                        <p:tgtEl>
                                          <p:spTgt spid="34828"/>
                                        </p:tgtEl>
                                        <p:attrNameLst>
                                          <p:attrName>ppt_x</p:attrName>
                                        </p:attrNameLst>
                                      </p:cBhvr>
                                      <p:tavLst>
                                        <p:tav tm="0">
                                          <p:val>
                                            <p:strVal val="1+#ppt_w/2"/>
                                          </p:val>
                                        </p:tav>
                                        <p:tav tm="100000">
                                          <p:val>
                                            <p:strVal val="#ppt_x"/>
                                          </p:val>
                                        </p:tav>
                                      </p:tavLst>
                                    </p:anim>
                                    <p:anim calcmode="lin" valueType="num">
                                      <p:cBhvr additive="base">
                                        <p:cTn id="20" dur="500" fill="hold"/>
                                        <p:tgtEl>
                                          <p:spTgt spid="348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4829"/>
                                        </p:tgtEl>
                                        <p:attrNameLst>
                                          <p:attrName>style.visibility</p:attrName>
                                        </p:attrNameLst>
                                      </p:cBhvr>
                                      <p:to>
                                        <p:strVal val="visible"/>
                                      </p:to>
                                    </p:set>
                                    <p:anim calcmode="lin" valueType="num">
                                      <p:cBhvr additive="base">
                                        <p:cTn id="25" dur="500" fill="hold"/>
                                        <p:tgtEl>
                                          <p:spTgt spid="34829"/>
                                        </p:tgtEl>
                                        <p:attrNameLst>
                                          <p:attrName>ppt_x</p:attrName>
                                        </p:attrNameLst>
                                      </p:cBhvr>
                                      <p:tavLst>
                                        <p:tav tm="0">
                                          <p:val>
                                            <p:strVal val="1+#ppt_w/2"/>
                                          </p:val>
                                        </p:tav>
                                        <p:tav tm="100000">
                                          <p:val>
                                            <p:strVal val="#ppt_x"/>
                                          </p:val>
                                        </p:tav>
                                      </p:tavLst>
                                    </p:anim>
                                    <p:anim calcmode="lin" valueType="num">
                                      <p:cBhvr additive="base">
                                        <p:cTn id="26" dur="500" fill="hold"/>
                                        <p:tgtEl>
                                          <p:spTgt spid="348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4831"/>
                                        </p:tgtEl>
                                        <p:attrNameLst>
                                          <p:attrName>style.visibility</p:attrName>
                                        </p:attrNameLst>
                                      </p:cBhvr>
                                      <p:to>
                                        <p:strVal val="visible"/>
                                      </p:to>
                                    </p:set>
                                    <p:anim calcmode="lin" valueType="num">
                                      <p:cBhvr additive="base">
                                        <p:cTn id="31" dur="500" fill="hold"/>
                                        <p:tgtEl>
                                          <p:spTgt spid="34831"/>
                                        </p:tgtEl>
                                        <p:attrNameLst>
                                          <p:attrName>ppt_x</p:attrName>
                                        </p:attrNameLst>
                                      </p:cBhvr>
                                      <p:tavLst>
                                        <p:tav tm="0">
                                          <p:val>
                                            <p:strVal val="1+#ppt_w/2"/>
                                          </p:val>
                                        </p:tav>
                                        <p:tav tm="100000">
                                          <p:val>
                                            <p:strVal val="#ppt_x"/>
                                          </p:val>
                                        </p:tav>
                                      </p:tavLst>
                                    </p:anim>
                                    <p:anim calcmode="lin" valueType="num">
                                      <p:cBhvr additive="base">
                                        <p:cTn id="32" dur="500" fill="hold"/>
                                        <p:tgtEl>
                                          <p:spTgt spid="348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P spid="34828" grpId="0" autoUpdateAnimBg="0"/>
      <p:bldP spid="34829" grpId="0" autoUpdateAnimBg="0"/>
      <p:bldP spid="34830" grpId="0" autoUpdateAnimBg="0"/>
      <p:bldP spid="34831"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defRPr/>
            </a:pPr>
            <a:r>
              <a:rPr lang="en-US" sz="3200" dirty="0" smtClean="0"/>
              <a:t>What is the ROI for US Health Expenditures??</a:t>
            </a:r>
            <a:endParaRPr lang="en-US" sz="3200" dirty="0"/>
          </a:p>
        </p:txBody>
      </p:sp>
      <p:graphicFrame>
        <p:nvGraphicFramePr>
          <p:cNvPr id="4" name="Chart 3"/>
          <p:cNvGraphicFramePr/>
          <p:nvPr/>
        </p:nvGraphicFramePr>
        <p:xfrm>
          <a:off x="2438400" y="3969658"/>
          <a:ext cx="4343400" cy="26840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81000" y="1204686"/>
          <a:ext cx="4114800" cy="2605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648200" y="1219200"/>
          <a:ext cx="4114800" cy="2590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36538"/>
            <a:ext cx="5267325" cy="1143000"/>
          </a:xfrm>
        </p:spPr>
        <p:txBody>
          <a:bodyPr>
            <a:normAutofit fontScale="90000"/>
          </a:bodyPr>
          <a:lstStyle/>
          <a:p>
            <a:pPr>
              <a:defRPr/>
            </a:pPr>
            <a:r>
              <a:rPr lang="en-US" sz="3600" dirty="0" smtClean="0"/>
              <a:t>Association of MESA Athero Sub-Phenotypes with rs1333049 (9p21) </a:t>
            </a:r>
            <a:endParaRPr lang="en-US" sz="3600" dirty="0"/>
          </a:p>
        </p:txBody>
      </p:sp>
      <p:pic>
        <p:nvPicPr>
          <p:cNvPr id="301058" name="Picture 2"/>
          <p:cNvPicPr>
            <a:picLocks noChangeAspect="1" noChangeArrowheads="1"/>
          </p:cNvPicPr>
          <p:nvPr/>
        </p:nvPicPr>
        <p:blipFill>
          <a:blip r:embed="rId2"/>
          <a:srcRect/>
          <a:stretch>
            <a:fillRect/>
          </a:stretch>
        </p:blipFill>
        <p:spPr bwMode="auto">
          <a:xfrm>
            <a:off x="0" y="1698625"/>
            <a:ext cx="5381625" cy="4997450"/>
          </a:xfrm>
          <a:prstGeom prst="rect">
            <a:avLst/>
          </a:prstGeom>
          <a:noFill/>
          <a:ln w="9525">
            <a:noFill/>
            <a:miter lim="800000"/>
            <a:headEnd/>
            <a:tailEnd/>
          </a:ln>
        </p:spPr>
      </p:pic>
      <p:pic>
        <p:nvPicPr>
          <p:cNvPr id="301059" name="Picture 3"/>
          <p:cNvPicPr>
            <a:picLocks noChangeAspect="1" noChangeArrowheads="1"/>
          </p:cNvPicPr>
          <p:nvPr/>
        </p:nvPicPr>
        <p:blipFill>
          <a:blip r:embed="rId3"/>
          <a:srcRect/>
          <a:stretch>
            <a:fillRect/>
          </a:stretch>
        </p:blipFill>
        <p:spPr bwMode="auto">
          <a:xfrm>
            <a:off x="5781675" y="61913"/>
            <a:ext cx="3217863" cy="675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Oval 2"/>
          <p:cNvSpPr>
            <a:spLocks noChangeArrowheads="1"/>
          </p:cNvSpPr>
          <p:nvPr/>
        </p:nvSpPr>
        <p:spPr bwMode="auto">
          <a:xfrm>
            <a:off x="3579813" y="5076825"/>
            <a:ext cx="1268412" cy="1190625"/>
          </a:xfrm>
          <a:prstGeom prst="ellipse">
            <a:avLst/>
          </a:prstGeom>
          <a:solidFill>
            <a:schemeClr val="tx2"/>
          </a:solidFill>
          <a:ln w="12700">
            <a:solidFill>
              <a:schemeClr val="tx1"/>
            </a:solidFill>
            <a:round/>
            <a:headEnd type="none" w="sm" len="sm"/>
            <a:tailEnd type="none" w="sm" len="sm"/>
          </a:ln>
        </p:spPr>
        <p:txBody>
          <a:bodyPr wrap="none" anchor="ctr"/>
          <a:lstStyle/>
          <a:p>
            <a:pPr eaLnBrk="0" hangingPunct="0"/>
            <a:endParaRPr lang="en-US" sz="2000"/>
          </a:p>
        </p:txBody>
      </p:sp>
      <p:sp>
        <p:nvSpPr>
          <p:cNvPr id="302082" name="Oval 3"/>
          <p:cNvSpPr>
            <a:spLocks noChangeArrowheads="1"/>
          </p:cNvSpPr>
          <p:nvPr/>
        </p:nvSpPr>
        <p:spPr bwMode="auto">
          <a:xfrm>
            <a:off x="3609975" y="5094288"/>
            <a:ext cx="1042988" cy="985837"/>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controls</a:t>
            </a:r>
          </a:p>
          <a:p>
            <a:pPr eaLnBrk="0" hangingPunct="0"/>
            <a:r>
              <a:rPr lang="en-US" sz="2000"/>
              <a:t>N=750</a:t>
            </a:r>
          </a:p>
        </p:txBody>
      </p:sp>
      <p:sp>
        <p:nvSpPr>
          <p:cNvPr id="302083" name="Oval 4"/>
          <p:cNvSpPr>
            <a:spLocks noChangeArrowheads="1"/>
          </p:cNvSpPr>
          <p:nvPr/>
        </p:nvSpPr>
        <p:spPr bwMode="auto">
          <a:xfrm>
            <a:off x="3562350" y="3282950"/>
            <a:ext cx="1149350" cy="1073150"/>
          </a:xfrm>
          <a:prstGeom prst="ellipse">
            <a:avLst/>
          </a:prstGeom>
          <a:solidFill>
            <a:schemeClr val="tx2"/>
          </a:solidFill>
          <a:ln w="12700">
            <a:solidFill>
              <a:schemeClr val="tx1"/>
            </a:solidFill>
            <a:round/>
            <a:headEnd type="none" w="sm" len="sm"/>
            <a:tailEnd type="none" w="sm" len="sm"/>
          </a:ln>
        </p:spPr>
        <p:txBody>
          <a:bodyPr wrap="none" anchor="ctr"/>
          <a:lstStyle/>
          <a:p>
            <a:pPr eaLnBrk="0" hangingPunct="0"/>
            <a:endParaRPr lang="en-US" sz="2000"/>
          </a:p>
        </p:txBody>
      </p:sp>
      <p:sp>
        <p:nvSpPr>
          <p:cNvPr id="302084" name="Oval 5"/>
          <p:cNvSpPr>
            <a:spLocks noChangeArrowheads="1"/>
          </p:cNvSpPr>
          <p:nvPr/>
        </p:nvSpPr>
        <p:spPr bwMode="auto">
          <a:xfrm>
            <a:off x="849313" y="3330575"/>
            <a:ext cx="1030287" cy="97155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cases</a:t>
            </a:r>
          </a:p>
          <a:p>
            <a:pPr eaLnBrk="0" hangingPunct="0"/>
            <a:r>
              <a:rPr lang="en-US" sz="2000"/>
              <a:t>N=300</a:t>
            </a:r>
          </a:p>
        </p:txBody>
      </p:sp>
      <p:sp>
        <p:nvSpPr>
          <p:cNvPr id="302085" name="Oval 6"/>
          <p:cNvSpPr>
            <a:spLocks noChangeArrowheads="1"/>
          </p:cNvSpPr>
          <p:nvPr/>
        </p:nvSpPr>
        <p:spPr bwMode="auto">
          <a:xfrm>
            <a:off x="849313" y="5140325"/>
            <a:ext cx="1042987" cy="985838"/>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controls</a:t>
            </a:r>
          </a:p>
          <a:p>
            <a:pPr eaLnBrk="0" hangingPunct="0"/>
            <a:r>
              <a:rPr lang="en-US" sz="2000"/>
              <a:t>N=500</a:t>
            </a:r>
          </a:p>
        </p:txBody>
      </p:sp>
      <p:sp>
        <p:nvSpPr>
          <p:cNvPr id="302086" name="Oval 7"/>
          <p:cNvSpPr>
            <a:spLocks noChangeArrowheads="1"/>
          </p:cNvSpPr>
          <p:nvPr/>
        </p:nvSpPr>
        <p:spPr bwMode="auto">
          <a:xfrm>
            <a:off x="5683250" y="3182938"/>
            <a:ext cx="3105150" cy="30353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cxnSp>
        <p:nvCxnSpPr>
          <p:cNvPr id="302087" name="AutoShape 8"/>
          <p:cNvCxnSpPr>
            <a:cxnSpLocks noChangeShapeType="1"/>
            <a:stCxn id="302105" idx="3"/>
            <a:endCxn id="302086" idx="2"/>
          </p:cNvCxnSpPr>
          <p:nvPr/>
        </p:nvCxnSpPr>
        <p:spPr bwMode="auto">
          <a:xfrm>
            <a:off x="5189538" y="4691063"/>
            <a:ext cx="493712" cy="9525"/>
          </a:xfrm>
          <a:prstGeom prst="straightConnector1">
            <a:avLst/>
          </a:prstGeom>
          <a:noFill/>
          <a:ln w="25400">
            <a:solidFill>
              <a:schemeClr val="tx1"/>
            </a:solidFill>
            <a:round/>
            <a:headEnd type="none" w="sm" len="sm"/>
            <a:tailEnd type="triangle" w="lg" len="med"/>
          </a:ln>
        </p:spPr>
      </p:cxnSp>
      <p:sp>
        <p:nvSpPr>
          <p:cNvPr id="302088" name="AutoShape 9"/>
          <p:cNvSpPr>
            <a:spLocks/>
          </p:cNvSpPr>
          <p:nvPr/>
        </p:nvSpPr>
        <p:spPr bwMode="auto">
          <a:xfrm rot="5400000">
            <a:off x="1304925" y="2074863"/>
            <a:ext cx="333375" cy="1031875"/>
          </a:xfrm>
          <a:prstGeom prst="leftBrace">
            <a:avLst>
              <a:gd name="adj1" fmla="val 25794"/>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302089" name="AutoShape 10"/>
          <p:cNvSpPr>
            <a:spLocks/>
          </p:cNvSpPr>
          <p:nvPr/>
        </p:nvSpPr>
        <p:spPr bwMode="auto">
          <a:xfrm rot="5400000">
            <a:off x="3985419" y="1670844"/>
            <a:ext cx="333375" cy="1843087"/>
          </a:xfrm>
          <a:prstGeom prst="leftBrace">
            <a:avLst>
              <a:gd name="adj1" fmla="val 46071"/>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302090" name="AutoShape 11"/>
          <p:cNvSpPr>
            <a:spLocks/>
          </p:cNvSpPr>
          <p:nvPr/>
        </p:nvSpPr>
        <p:spPr bwMode="auto">
          <a:xfrm rot="5400000">
            <a:off x="7048500" y="1149351"/>
            <a:ext cx="333375" cy="2889250"/>
          </a:xfrm>
          <a:prstGeom prst="leftBrace">
            <a:avLst>
              <a:gd name="adj1" fmla="val 72222"/>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302091" name="Text Box 12"/>
          <p:cNvSpPr txBox="1">
            <a:spLocks noChangeArrowheads="1"/>
          </p:cNvSpPr>
          <p:nvPr/>
        </p:nvSpPr>
        <p:spPr bwMode="auto">
          <a:xfrm>
            <a:off x="4081463" y="1430338"/>
            <a:ext cx="3548062" cy="457200"/>
          </a:xfrm>
          <a:prstGeom prst="rect">
            <a:avLst/>
          </a:prstGeom>
          <a:noFill/>
          <a:ln w="12700">
            <a:noFill/>
            <a:miter lim="800000"/>
            <a:headEnd type="none" w="sm" len="sm"/>
            <a:tailEnd type="none" w="sm" len="sm"/>
          </a:ln>
        </p:spPr>
        <p:txBody>
          <a:bodyPr wrap="none">
            <a:spAutoFit/>
          </a:bodyPr>
          <a:lstStyle/>
          <a:p>
            <a:pPr eaLnBrk="0" hangingPunct="0"/>
            <a:r>
              <a:rPr lang="en-US"/>
              <a:t>Individual level genotyping</a:t>
            </a:r>
          </a:p>
        </p:txBody>
      </p:sp>
      <p:cxnSp>
        <p:nvCxnSpPr>
          <p:cNvPr id="302092" name="AutoShape 13"/>
          <p:cNvCxnSpPr>
            <a:cxnSpLocks noChangeShapeType="1"/>
            <a:stCxn id="302089" idx="1"/>
            <a:endCxn id="302091" idx="2"/>
          </p:cNvCxnSpPr>
          <p:nvPr/>
        </p:nvCxnSpPr>
        <p:spPr bwMode="auto">
          <a:xfrm rot="-5400000">
            <a:off x="4734719" y="1305719"/>
            <a:ext cx="539750" cy="1703388"/>
          </a:xfrm>
          <a:prstGeom prst="bentConnector3">
            <a:avLst>
              <a:gd name="adj1" fmla="val 50000"/>
            </a:avLst>
          </a:prstGeom>
          <a:noFill/>
          <a:ln w="12700">
            <a:solidFill>
              <a:schemeClr val="tx1"/>
            </a:solidFill>
            <a:miter lim="800000"/>
            <a:headEnd type="none" w="sm" len="sm"/>
            <a:tailEnd type="triangle" w="sm" len="sm"/>
          </a:ln>
        </p:spPr>
      </p:cxnSp>
      <p:cxnSp>
        <p:nvCxnSpPr>
          <p:cNvPr id="302093" name="AutoShape 14"/>
          <p:cNvCxnSpPr>
            <a:cxnSpLocks noChangeShapeType="1"/>
            <a:stCxn id="302090" idx="1"/>
            <a:endCxn id="302091" idx="2"/>
          </p:cNvCxnSpPr>
          <p:nvPr/>
        </p:nvCxnSpPr>
        <p:spPr bwMode="auto">
          <a:xfrm rot="5400000" flipH="1">
            <a:off x="6265863" y="1477963"/>
            <a:ext cx="539750" cy="1358900"/>
          </a:xfrm>
          <a:prstGeom prst="bentConnector3">
            <a:avLst>
              <a:gd name="adj1" fmla="val 50000"/>
            </a:avLst>
          </a:prstGeom>
          <a:noFill/>
          <a:ln w="12700">
            <a:solidFill>
              <a:schemeClr val="tx1"/>
            </a:solidFill>
            <a:miter lim="800000"/>
            <a:headEnd type="none" w="sm" len="sm"/>
            <a:tailEnd type="triangle" w="sm" len="sm"/>
          </a:ln>
        </p:spPr>
      </p:cxnSp>
      <p:sp>
        <p:nvSpPr>
          <p:cNvPr id="302094" name="Text Box 15"/>
          <p:cNvSpPr txBox="1">
            <a:spLocks noChangeArrowheads="1"/>
          </p:cNvSpPr>
          <p:nvPr/>
        </p:nvSpPr>
        <p:spPr bwMode="auto">
          <a:xfrm>
            <a:off x="228600" y="1444625"/>
            <a:ext cx="2476500" cy="457200"/>
          </a:xfrm>
          <a:prstGeom prst="rect">
            <a:avLst/>
          </a:prstGeom>
          <a:noFill/>
          <a:ln w="12700">
            <a:noFill/>
            <a:miter lim="800000"/>
            <a:headEnd type="none" w="sm" len="sm"/>
            <a:tailEnd type="none" w="sm" len="sm"/>
          </a:ln>
        </p:spPr>
        <p:txBody>
          <a:bodyPr>
            <a:spAutoFit/>
          </a:bodyPr>
          <a:lstStyle/>
          <a:p>
            <a:pPr eaLnBrk="0" hangingPunct="0"/>
            <a:r>
              <a:rPr lang="en-US"/>
              <a:t>Pooled genotyping</a:t>
            </a:r>
          </a:p>
        </p:txBody>
      </p:sp>
      <p:sp>
        <p:nvSpPr>
          <p:cNvPr id="302095" name="Text Box 16"/>
          <p:cNvSpPr txBox="1">
            <a:spLocks noChangeArrowheads="1"/>
          </p:cNvSpPr>
          <p:nvPr/>
        </p:nvSpPr>
        <p:spPr bwMode="auto">
          <a:xfrm>
            <a:off x="411163" y="4465638"/>
            <a:ext cx="1752600" cy="457200"/>
          </a:xfrm>
          <a:prstGeom prst="rect">
            <a:avLst/>
          </a:prstGeom>
          <a:noFill/>
          <a:ln w="12700">
            <a:noFill/>
            <a:miter lim="800000"/>
            <a:headEnd type="none" w="sm" len="sm"/>
            <a:tailEnd type="none" w="sm" len="sm"/>
          </a:ln>
        </p:spPr>
        <p:txBody>
          <a:bodyPr wrap="none">
            <a:spAutoFit/>
          </a:bodyPr>
          <a:lstStyle/>
          <a:p>
            <a:pPr eaLnBrk="0" hangingPunct="0"/>
            <a:r>
              <a:rPr lang="en-US"/>
              <a:t>PDAY pools</a:t>
            </a:r>
          </a:p>
        </p:txBody>
      </p:sp>
      <p:sp>
        <p:nvSpPr>
          <p:cNvPr id="302096" name="Text Box 17"/>
          <p:cNvSpPr txBox="1">
            <a:spLocks noChangeArrowheads="1"/>
          </p:cNvSpPr>
          <p:nvPr/>
        </p:nvSpPr>
        <p:spPr bwMode="auto">
          <a:xfrm>
            <a:off x="6553200" y="4203700"/>
            <a:ext cx="1338263" cy="822325"/>
          </a:xfrm>
          <a:prstGeom prst="rect">
            <a:avLst/>
          </a:prstGeom>
          <a:noFill/>
          <a:ln w="12700">
            <a:noFill/>
            <a:miter lim="800000"/>
            <a:headEnd type="none" w="sm" len="sm"/>
            <a:tailEnd type="none" w="sm" len="sm"/>
          </a:ln>
        </p:spPr>
        <p:txBody>
          <a:bodyPr wrap="none">
            <a:spAutoFit/>
          </a:bodyPr>
          <a:lstStyle/>
          <a:p>
            <a:pPr eaLnBrk="0" hangingPunct="0"/>
            <a:r>
              <a:rPr lang="en-US"/>
              <a:t>MESA</a:t>
            </a:r>
          </a:p>
          <a:p>
            <a:pPr eaLnBrk="0" hangingPunct="0"/>
            <a:r>
              <a:rPr lang="en-US"/>
              <a:t>N = 6500</a:t>
            </a:r>
          </a:p>
        </p:txBody>
      </p:sp>
      <p:cxnSp>
        <p:nvCxnSpPr>
          <p:cNvPr id="302097" name="AutoShape 18"/>
          <p:cNvCxnSpPr>
            <a:cxnSpLocks noChangeShapeType="1"/>
            <a:stCxn id="302088" idx="1"/>
            <a:endCxn id="302094" idx="2"/>
          </p:cNvCxnSpPr>
          <p:nvPr/>
        </p:nvCxnSpPr>
        <p:spPr bwMode="auto">
          <a:xfrm rot="5400000" flipH="1">
            <a:off x="1208088" y="2160587"/>
            <a:ext cx="522288" cy="4763"/>
          </a:xfrm>
          <a:prstGeom prst="bentConnector3">
            <a:avLst>
              <a:gd name="adj1" fmla="val 49847"/>
            </a:avLst>
          </a:prstGeom>
          <a:noFill/>
          <a:ln w="12700">
            <a:solidFill>
              <a:schemeClr val="tx1"/>
            </a:solidFill>
            <a:miter lim="800000"/>
            <a:headEnd type="triangle" w="lg" len="med"/>
            <a:tailEnd type="none" w="sm" len="sm"/>
          </a:ln>
        </p:spPr>
      </p:cxnSp>
      <p:sp>
        <p:nvSpPr>
          <p:cNvPr id="302098" name="Text Box 19"/>
          <p:cNvSpPr txBox="1">
            <a:spLocks noChangeArrowheads="1"/>
          </p:cNvSpPr>
          <p:nvPr/>
        </p:nvSpPr>
        <p:spPr bwMode="auto">
          <a:xfrm>
            <a:off x="963613" y="185738"/>
            <a:ext cx="7461250" cy="1066800"/>
          </a:xfrm>
          <a:prstGeom prst="rect">
            <a:avLst/>
          </a:prstGeom>
          <a:noFill/>
          <a:ln w="12700">
            <a:noFill/>
            <a:miter lim="800000"/>
            <a:headEnd type="none" w="sm" len="sm"/>
            <a:tailEnd type="none" w="sm" len="sm"/>
          </a:ln>
        </p:spPr>
        <p:txBody>
          <a:bodyPr wrap="none">
            <a:spAutoFit/>
          </a:bodyPr>
          <a:lstStyle/>
          <a:p>
            <a:pPr eaLnBrk="0" hangingPunct="0"/>
            <a:r>
              <a:rPr lang="en-US" sz="3200" b="1">
                <a:solidFill>
                  <a:schemeClr val="tx2"/>
                </a:solidFill>
              </a:rPr>
              <a:t>Staged Strategy for Identification of SNPs</a:t>
            </a:r>
          </a:p>
          <a:p>
            <a:pPr eaLnBrk="0" hangingPunct="0"/>
            <a:r>
              <a:rPr lang="en-US" sz="3200" b="1">
                <a:solidFill>
                  <a:schemeClr val="tx2"/>
                </a:solidFill>
              </a:rPr>
              <a:t> Associated with Atherosclerosis</a:t>
            </a:r>
          </a:p>
        </p:txBody>
      </p:sp>
      <p:sp>
        <p:nvSpPr>
          <p:cNvPr id="302099" name="Text Box 20"/>
          <p:cNvSpPr txBox="1">
            <a:spLocks noChangeArrowheads="1"/>
          </p:cNvSpPr>
          <p:nvPr/>
        </p:nvSpPr>
        <p:spPr bwMode="auto">
          <a:xfrm>
            <a:off x="6124575" y="2738438"/>
            <a:ext cx="2046288" cy="457200"/>
          </a:xfrm>
          <a:prstGeom prst="rect">
            <a:avLst/>
          </a:prstGeom>
          <a:noFill/>
          <a:ln w="9525">
            <a:noFill/>
            <a:miter lim="800000"/>
            <a:headEnd type="none" w="sm" len="sm"/>
            <a:tailEnd type="none" w="sm" len="sm"/>
          </a:ln>
        </p:spPr>
        <p:txBody>
          <a:bodyPr>
            <a:spAutoFit/>
          </a:bodyPr>
          <a:lstStyle/>
          <a:p>
            <a:pPr eaLnBrk="0" hangingPunct="0"/>
            <a:r>
              <a:rPr lang="en-US"/>
              <a:t>~ 1500 SNPs*</a:t>
            </a:r>
          </a:p>
        </p:txBody>
      </p:sp>
      <p:sp>
        <p:nvSpPr>
          <p:cNvPr id="302100" name="Text Box 21"/>
          <p:cNvSpPr txBox="1">
            <a:spLocks noChangeArrowheads="1"/>
          </p:cNvSpPr>
          <p:nvPr/>
        </p:nvSpPr>
        <p:spPr bwMode="auto">
          <a:xfrm>
            <a:off x="2911475" y="2849563"/>
            <a:ext cx="2303463" cy="457200"/>
          </a:xfrm>
          <a:prstGeom prst="rect">
            <a:avLst/>
          </a:prstGeom>
          <a:noFill/>
          <a:ln w="9525">
            <a:noFill/>
            <a:miter lim="800000"/>
            <a:headEnd type="none" w="sm" len="sm"/>
            <a:tailEnd type="none" w="sm" len="sm"/>
          </a:ln>
        </p:spPr>
        <p:txBody>
          <a:bodyPr>
            <a:spAutoFit/>
          </a:bodyPr>
          <a:lstStyle/>
          <a:p>
            <a:pPr eaLnBrk="0" hangingPunct="0"/>
            <a:r>
              <a:rPr lang="en-US"/>
              <a:t>120,000 SNPs*</a:t>
            </a:r>
          </a:p>
        </p:txBody>
      </p:sp>
      <p:sp>
        <p:nvSpPr>
          <p:cNvPr id="302101" name="Oval 22"/>
          <p:cNvSpPr>
            <a:spLocks noChangeArrowheads="1"/>
          </p:cNvSpPr>
          <p:nvPr/>
        </p:nvSpPr>
        <p:spPr bwMode="auto">
          <a:xfrm>
            <a:off x="3595688" y="3298825"/>
            <a:ext cx="1030287" cy="97155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cases</a:t>
            </a:r>
          </a:p>
          <a:p>
            <a:pPr eaLnBrk="0" hangingPunct="0"/>
            <a:r>
              <a:rPr lang="en-US" sz="2000"/>
              <a:t>N=350</a:t>
            </a:r>
          </a:p>
        </p:txBody>
      </p:sp>
      <p:sp>
        <p:nvSpPr>
          <p:cNvPr id="302102" name="Text Box 23"/>
          <p:cNvSpPr txBox="1">
            <a:spLocks noChangeArrowheads="1"/>
          </p:cNvSpPr>
          <p:nvPr/>
        </p:nvSpPr>
        <p:spPr bwMode="auto">
          <a:xfrm>
            <a:off x="209550" y="2846388"/>
            <a:ext cx="2324100" cy="457200"/>
          </a:xfrm>
          <a:prstGeom prst="rect">
            <a:avLst/>
          </a:prstGeom>
          <a:noFill/>
          <a:ln w="9525">
            <a:noFill/>
            <a:miter lim="800000"/>
            <a:headEnd type="none" w="sm" len="sm"/>
            <a:tailEnd type="none" w="sm" len="sm"/>
          </a:ln>
        </p:spPr>
        <p:txBody>
          <a:bodyPr wrap="none">
            <a:spAutoFit/>
          </a:bodyPr>
          <a:lstStyle/>
          <a:p>
            <a:pPr eaLnBrk="0" hangingPunct="0"/>
            <a:r>
              <a:rPr lang="en-US"/>
              <a:t>~2,000,000 SNPs</a:t>
            </a:r>
          </a:p>
        </p:txBody>
      </p:sp>
      <p:cxnSp>
        <p:nvCxnSpPr>
          <p:cNvPr id="302103" name="AutoShape 24"/>
          <p:cNvCxnSpPr>
            <a:cxnSpLocks noChangeShapeType="1"/>
            <a:stCxn id="302105" idx="1"/>
          </p:cNvCxnSpPr>
          <p:nvPr/>
        </p:nvCxnSpPr>
        <p:spPr bwMode="auto">
          <a:xfrm rot="10800000">
            <a:off x="2776538" y="4684713"/>
            <a:ext cx="339725" cy="6350"/>
          </a:xfrm>
          <a:prstGeom prst="bentConnector3">
            <a:avLst>
              <a:gd name="adj1" fmla="val 50000"/>
            </a:avLst>
          </a:prstGeom>
          <a:noFill/>
          <a:ln w="9525">
            <a:solidFill>
              <a:schemeClr val="tx1"/>
            </a:solidFill>
            <a:miter lim="800000"/>
            <a:headEnd type="triangle" w="lg" len="med"/>
            <a:tailEnd type="none" w="sm" len="sm"/>
          </a:ln>
        </p:spPr>
      </p:cxnSp>
      <p:cxnSp>
        <p:nvCxnSpPr>
          <p:cNvPr id="302104" name="AutoShape 25"/>
          <p:cNvCxnSpPr>
            <a:cxnSpLocks noChangeShapeType="1"/>
            <a:stCxn id="302105" idx="1"/>
            <a:endCxn id="302095" idx="3"/>
          </p:cNvCxnSpPr>
          <p:nvPr/>
        </p:nvCxnSpPr>
        <p:spPr bwMode="auto">
          <a:xfrm rot="10800000" flipV="1">
            <a:off x="2163763" y="4691063"/>
            <a:ext cx="952500" cy="3175"/>
          </a:xfrm>
          <a:prstGeom prst="bentConnector3">
            <a:avLst>
              <a:gd name="adj1" fmla="val 50000"/>
            </a:avLst>
          </a:prstGeom>
          <a:noFill/>
          <a:ln w="9525">
            <a:solidFill>
              <a:schemeClr val="tx1"/>
            </a:solidFill>
            <a:miter lim="800000"/>
            <a:headEnd type="triangle" w="lg" len="med"/>
            <a:tailEnd type="none" w="sm" len="sm"/>
          </a:ln>
        </p:spPr>
      </p:cxnSp>
      <p:sp>
        <p:nvSpPr>
          <p:cNvPr id="302105" name="Text Box 26"/>
          <p:cNvSpPr txBox="1">
            <a:spLocks noChangeArrowheads="1"/>
          </p:cNvSpPr>
          <p:nvPr/>
        </p:nvSpPr>
        <p:spPr bwMode="auto">
          <a:xfrm>
            <a:off x="3116263" y="4462463"/>
            <a:ext cx="2073275" cy="457200"/>
          </a:xfrm>
          <a:prstGeom prst="rect">
            <a:avLst/>
          </a:prstGeom>
          <a:noFill/>
          <a:ln w="12700">
            <a:noFill/>
            <a:miter lim="800000"/>
            <a:headEnd type="none" w="sm" len="sm"/>
            <a:tailEnd type="none" w="sm" len="sm"/>
          </a:ln>
        </p:spPr>
        <p:txBody>
          <a:bodyPr wrap="none">
            <a:spAutoFit/>
          </a:bodyPr>
          <a:lstStyle/>
          <a:p>
            <a:pPr eaLnBrk="0" hangingPunct="0"/>
            <a:r>
              <a:rPr lang="en-US"/>
              <a:t>PDAY subjects</a:t>
            </a:r>
          </a:p>
        </p:txBody>
      </p:sp>
      <p:sp>
        <p:nvSpPr>
          <p:cNvPr id="302106" name="Text Box 27"/>
          <p:cNvSpPr txBox="1">
            <a:spLocks noChangeArrowheads="1"/>
          </p:cNvSpPr>
          <p:nvPr/>
        </p:nvSpPr>
        <p:spPr bwMode="auto">
          <a:xfrm>
            <a:off x="4533900" y="6205538"/>
            <a:ext cx="4610100" cy="641350"/>
          </a:xfrm>
          <a:prstGeom prst="rect">
            <a:avLst/>
          </a:prstGeom>
          <a:noFill/>
          <a:ln w="9525">
            <a:noFill/>
            <a:miter lim="800000"/>
            <a:headEnd type="none" w="sm" len="sm"/>
            <a:tailEnd type="none" w="sm" len="sm"/>
          </a:ln>
        </p:spPr>
        <p:txBody>
          <a:bodyPr wrap="none">
            <a:spAutoFit/>
          </a:bodyPr>
          <a:lstStyle/>
          <a:p>
            <a:pPr eaLnBrk="0" hangingPunct="0"/>
            <a:r>
              <a:rPr lang="en-US" sz="1800"/>
              <a:t>*Framingham in-silico replication/meta analysis</a:t>
            </a:r>
          </a:p>
          <a:p>
            <a:pPr eaLnBrk="0" hangingPunct="0"/>
            <a:r>
              <a:rPr lang="en-US" sz="1800"/>
              <a:t>** replication of  other cohort SNPs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extBox 10"/>
          <p:cNvSpPr txBox="1">
            <a:spLocks noChangeArrowheads="1"/>
          </p:cNvSpPr>
          <p:nvPr/>
        </p:nvSpPr>
        <p:spPr bwMode="auto">
          <a:xfrm>
            <a:off x="4275138" y="6438900"/>
            <a:ext cx="1095375" cy="274638"/>
          </a:xfrm>
          <a:prstGeom prst="rect">
            <a:avLst/>
          </a:prstGeom>
          <a:noFill/>
          <a:ln w="9525">
            <a:noFill/>
            <a:miter lim="800000"/>
            <a:headEnd/>
            <a:tailEnd/>
          </a:ln>
        </p:spPr>
        <p:txBody>
          <a:bodyPr wrap="none">
            <a:spAutoFit/>
          </a:bodyPr>
          <a:lstStyle/>
          <a:p>
            <a:r>
              <a:rPr lang="en-US" sz="1200">
                <a:latin typeface="Arial" charset="0"/>
                <a:cs typeface="Arial" charset="0"/>
              </a:rPr>
              <a:t>Chromosome</a:t>
            </a:r>
          </a:p>
        </p:txBody>
      </p:sp>
      <p:pic>
        <p:nvPicPr>
          <p:cNvPr id="304130" name="Picture 34" descr="Scatterplot Matrix.JPG"/>
          <p:cNvPicPr>
            <a:picLocks noChangeAspect="1"/>
          </p:cNvPicPr>
          <p:nvPr/>
        </p:nvPicPr>
        <p:blipFill>
          <a:blip r:embed="rId3"/>
          <a:srcRect t="2083" b="4036"/>
          <a:stretch>
            <a:fillRect/>
          </a:stretch>
        </p:blipFill>
        <p:spPr bwMode="auto">
          <a:xfrm>
            <a:off x="334963" y="1235075"/>
            <a:ext cx="8572500" cy="5149850"/>
          </a:xfrm>
          <a:prstGeom prst="rect">
            <a:avLst/>
          </a:prstGeom>
          <a:noFill/>
          <a:ln w="9525">
            <a:noFill/>
            <a:miter lim="800000"/>
            <a:headEnd/>
            <a:tailEnd/>
          </a:ln>
        </p:spPr>
      </p:pic>
      <p:grpSp>
        <p:nvGrpSpPr>
          <p:cNvPr id="304131" name="Group 35"/>
          <p:cNvGrpSpPr>
            <a:grpSpLocks/>
          </p:cNvGrpSpPr>
          <p:nvPr/>
        </p:nvGrpSpPr>
        <p:grpSpPr bwMode="auto">
          <a:xfrm>
            <a:off x="885825" y="6154738"/>
            <a:ext cx="7831138" cy="244475"/>
            <a:chOff x="711200" y="5675313"/>
            <a:chExt cx="7829919" cy="243064"/>
          </a:xfrm>
        </p:grpSpPr>
        <p:sp>
          <p:nvSpPr>
            <p:cNvPr id="304159" name="TextBox 11"/>
            <p:cNvSpPr txBox="1">
              <a:spLocks noChangeArrowheads="1"/>
            </p:cNvSpPr>
            <p:nvPr/>
          </p:nvSpPr>
          <p:spPr bwMode="auto">
            <a:xfrm>
              <a:off x="711200"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1</a:t>
              </a:r>
            </a:p>
          </p:txBody>
        </p:sp>
        <p:sp>
          <p:nvSpPr>
            <p:cNvPr id="304160" name="TextBox 12"/>
            <p:cNvSpPr txBox="1">
              <a:spLocks noChangeArrowheads="1"/>
            </p:cNvSpPr>
            <p:nvPr/>
          </p:nvSpPr>
          <p:spPr bwMode="auto">
            <a:xfrm>
              <a:off x="1390544"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2</a:t>
              </a:r>
            </a:p>
          </p:txBody>
        </p:sp>
        <p:sp>
          <p:nvSpPr>
            <p:cNvPr id="304161" name="TextBox 13"/>
            <p:cNvSpPr txBox="1">
              <a:spLocks noChangeArrowheads="1"/>
            </p:cNvSpPr>
            <p:nvPr/>
          </p:nvSpPr>
          <p:spPr bwMode="auto">
            <a:xfrm>
              <a:off x="1987351"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3</a:t>
              </a:r>
            </a:p>
          </p:txBody>
        </p:sp>
        <p:sp>
          <p:nvSpPr>
            <p:cNvPr id="304162" name="TextBox 14"/>
            <p:cNvSpPr txBox="1">
              <a:spLocks noChangeArrowheads="1"/>
            </p:cNvSpPr>
            <p:nvPr/>
          </p:nvSpPr>
          <p:spPr bwMode="auto">
            <a:xfrm>
              <a:off x="2523843"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4</a:t>
              </a:r>
            </a:p>
          </p:txBody>
        </p:sp>
        <p:sp>
          <p:nvSpPr>
            <p:cNvPr id="304163" name="TextBox 15"/>
            <p:cNvSpPr txBox="1">
              <a:spLocks noChangeArrowheads="1"/>
            </p:cNvSpPr>
            <p:nvPr/>
          </p:nvSpPr>
          <p:spPr bwMode="auto">
            <a:xfrm>
              <a:off x="3038113"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5</a:t>
              </a:r>
            </a:p>
          </p:txBody>
        </p:sp>
        <p:sp>
          <p:nvSpPr>
            <p:cNvPr id="304164" name="TextBox 16"/>
            <p:cNvSpPr txBox="1">
              <a:spLocks noChangeArrowheads="1"/>
            </p:cNvSpPr>
            <p:nvPr/>
          </p:nvSpPr>
          <p:spPr bwMode="auto">
            <a:xfrm>
              <a:off x="3520638"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6</a:t>
              </a:r>
            </a:p>
          </p:txBody>
        </p:sp>
        <p:sp>
          <p:nvSpPr>
            <p:cNvPr id="304165" name="TextBox 17"/>
            <p:cNvSpPr txBox="1">
              <a:spLocks noChangeArrowheads="1"/>
            </p:cNvSpPr>
            <p:nvPr/>
          </p:nvSpPr>
          <p:spPr bwMode="auto">
            <a:xfrm>
              <a:off x="3971418" y="5675313"/>
              <a:ext cx="249198" cy="243064"/>
            </a:xfrm>
            <a:prstGeom prst="rect">
              <a:avLst/>
            </a:prstGeom>
            <a:noFill/>
            <a:ln w="9525">
              <a:noFill/>
              <a:miter lim="800000"/>
              <a:headEnd/>
              <a:tailEnd/>
            </a:ln>
          </p:spPr>
          <p:txBody>
            <a:bodyPr wrap="none">
              <a:spAutoFit/>
            </a:bodyPr>
            <a:lstStyle/>
            <a:p>
              <a:r>
                <a:rPr lang="en-US" sz="1000">
                  <a:latin typeface="Calibri" pitchFamily="34" charset="0"/>
                </a:rPr>
                <a:t>7</a:t>
              </a:r>
            </a:p>
          </p:txBody>
        </p:sp>
        <p:sp>
          <p:nvSpPr>
            <p:cNvPr id="304166" name="TextBox 18"/>
            <p:cNvSpPr txBox="1">
              <a:spLocks noChangeArrowheads="1"/>
            </p:cNvSpPr>
            <p:nvPr/>
          </p:nvSpPr>
          <p:spPr bwMode="auto">
            <a:xfrm>
              <a:off x="4384103"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8</a:t>
              </a:r>
            </a:p>
          </p:txBody>
        </p:sp>
        <p:sp>
          <p:nvSpPr>
            <p:cNvPr id="304167" name="TextBox 19"/>
            <p:cNvSpPr txBox="1">
              <a:spLocks noChangeArrowheads="1"/>
            </p:cNvSpPr>
            <p:nvPr/>
          </p:nvSpPr>
          <p:spPr bwMode="auto">
            <a:xfrm>
              <a:off x="4777742" y="5675313"/>
              <a:ext cx="249199" cy="243064"/>
            </a:xfrm>
            <a:prstGeom prst="rect">
              <a:avLst/>
            </a:prstGeom>
            <a:noFill/>
            <a:ln w="9525">
              <a:noFill/>
              <a:miter lim="800000"/>
              <a:headEnd/>
              <a:tailEnd/>
            </a:ln>
          </p:spPr>
          <p:txBody>
            <a:bodyPr wrap="none">
              <a:spAutoFit/>
            </a:bodyPr>
            <a:lstStyle/>
            <a:p>
              <a:r>
                <a:rPr lang="en-US" sz="1000">
                  <a:latin typeface="Calibri" pitchFamily="34" charset="0"/>
                </a:rPr>
                <a:t>9</a:t>
              </a:r>
            </a:p>
          </p:txBody>
        </p:sp>
        <p:sp>
          <p:nvSpPr>
            <p:cNvPr id="304168" name="TextBox 20"/>
            <p:cNvSpPr txBox="1">
              <a:spLocks noChangeArrowheads="1"/>
            </p:cNvSpPr>
            <p:nvPr/>
          </p:nvSpPr>
          <p:spPr bwMode="auto">
            <a:xfrm>
              <a:off x="5117414"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10</a:t>
              </a:r>
            </a:p>
          </p:txBody>
        </p:sp>
        <p:sp>
          <p:nvSpPr>
            <p:cNvPr id="304169" name="TextBox 21"/>
            <p:cNvSpPr txBox="1">
              <a:spLocks noChangeArrowheads="1"/>
            </p:cNvSpPr>
            <p:nvPr/>
          </p:nvSpPr>
          <p:spPr bwMode="auto">
            <a:xfrm>
              <a:off x="5485657"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11</a:t>
              </a:r>
            </a:p>
          </p:txBody>
        </p:sp>
        <p:sp>
          <p:nvSpPr>
            <p:cNvPr id="304170" name="TextBox 22"/>
            <p:cNvSpPr txBox="1">
              <a:spLocks noChangeArrowheads="1"/>
            </p:cNvSpPr>
            <p:nvPr/>
          </p:nvSpPr>
          <p:spPr bwMode="auto">
            <a:xfrm>
              <a:off x="5865010" y="5675313"/>
              <a:ext cx="314277" cy="243064"/>
            </a:xfrm>
            <a:prstGeom prst="rect">
              <a:avLst/>
            </a:prstGeom>
            <a:noFill/>
            <a:ln w="9525">
              <a:noFill/>
              <a:miter lim="800000"/>
              <a:headEnd/>
              <a:tailEnd/>
            </a:ln>
          </p:spPr>
          <p:txBody>
            <a:bodyPr wrap="none">
              <a:spAutoFit/>
            </a:bodyPr>
            <a:lstStyle/>
            <a:p>
              <a:r>
                <a:rPr lang="en-US" sz="1000">
                  <a:latin typeface="Calibri" pitchFamily="34" charset="0"/>
                </a:rPr>
                <a:t>12</a:t>
              </a:r>
            </a:p>
          </p:txBody>
        </p:sp>
        <p:sp>
          <p:nvSpPr>
            <p:cNvPr id="304171" name="TextBox 23"/>
            <p:cNvSpPr txBox="1">
              <a:spLocks noChangeArrowheads="1"/>
            </p:cNvSpPr>
            <p:nvPr/>
          </p:nvSpPr>
          <p:spPr bwMode="auto">
            <a:xfrm>
              <a:off x="6215793"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13</a:t>
              </a:r>
            </a:p>
          </p:txBody>
        </p:sp>
        <p:sp>
          <p:nvSpPr>
            <p:cNvPr id="304172" name="TextBox 24"/>
            <p:cNvSpPr txBox="1">
              <a:spLocks noChangeArrowheads="1"/>
            </p:cNvSpPr>
            <p:nvPr/>
          </p:nvSpPr>
          <p:spPr bwMode="auto">
            <a:xfrm>
              <a:off x="6464992"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14</a:t>
              </a:r>
            </a:p>
          </p:txBody>
        </p:sp>
        <p:sp>
          <p:nvSpPr>
            <p:cNvPr id="304173" name="TextBox 25"/>
            <p:cNvSpPr txBox="1">
              <a:spLocks noChangeArrowheads="1"/>
            </p:cNvSpPr>
            <p:nvPr/>
          </p:nvSpPr>
          <p:spPr bwMode="auto">
            <a:xfrm>
              <a:off x="6695144"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15</a:t>
              </a:r>
            </a:p>
          </p:txBody>
        </p:sp>
        <p:sp>
          <p:nvSpPr>
            <p:cNvPr id="304174" name="TextBox 26"/>
            <p:cNvSpPr txBox="1">
              <a:spLocks noChangeArrowheads="1"/>
            </p:cNvSpPr>
            <p:nvPr/>
          </p:nvSpPr>
          <p:spPr bwMode="auto">
            <a:xfrm>
              <a:off x="6922121"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16</a:t>
              </a:r>
            </a:p>
          </p:txBody>
        </p:sp>
        <p:sp>
          <p:nvSpPr>
            <p:cNvPr id="304175" name="TextBox 27"/>
            <p:cNvSpPr txBox="1">
              <a:spLocks noChangeArrowheads="1"/>
            </p:cNvSpPr>
            <p:nvPr/>
          </p:nvSpPr>
          <p:spPr bwMode="auto">
            <a:xfrm>
              <a:off x="7152273"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17</a:t>
              </a:r>
            </a:p>
          </p:txBody>
        </p:sp>
        <p:sp>
          <p:nvSpPr>
            <p:cNvPr id="304176" name="TextBox 28"/>
            <p:cNvSpPr txBox="1">
              <a:spLocks noChangeArrowheads="1"/>
            </p:cNvSpPr>
            <p:nvPr/>
          </p:nvSpPr>
          <p:spPr bwMode="auto">
            <a:xfrm>
              <a:off x="7361790"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18</a:t>
              </a:r>
            </a:p>
          </p:txBody>
        </p:sp>
        <p:sp>
          <p:nvSpPr>
            <p:cNvPr id="304177" name="TextBox 29"/>
            <p:cNvSpPr txBox="1">
              <a:spLocks noChangeArrowheads="1"/>
            </p:cNvSpPr>
            <p:nvPr/>
          </p:nvSpPr>
          <p:spPr bwMode="auto">
            <a:xfrm>
              <a:off x="7552260"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19</a:t>
              </a:r>
            </a:p>
          </p:txBody>
        </p:sp>
        <p:sp>
          <p:nvSpPr>
            <p:cNvPr id="304178" name="TextBox 30"/>
            <p:cNvSpPr txBox="1">
              <a:spLocks noChangeArrowheads="1"/>
            </p:cNvSpPr>
            <p:nvPr/>
          </p:nvSpPr>
          <p:spPr bwMode="auto">
            <a:xfrm>
              <a:off x="7731620" y="5675313"/>
              <a:ext cx="314276" cy="243064"/>
            </a:xfrm>
            <a:prstGeom prst="rect">
              <a:avLst/>
            </a:prstGeom>
            <a:noFill/>
            <a:ln w="9525">
              <a:noFill/>
              <a:miter lim="800000"/>
              <a:headEnd/>
              <a:tailEnd/>
            </a:ln>
          </p:spPr>
          <p:txBody>
            <a:bodyPr wrap="none">
              <a:spAutoFit/>
            </a:bodyPr>
            <a:lstStyle/>
            <a:p>
              <a:r>
                <a:rPr lang="en-US" sz="1000">
                  <a:latin typeface="Calibri" pitchFamily="34" charset="0"/>
                </a:rPr>
                <a:t>20</a:t>
              </a:r>
            </a:p>
          </p:txBody>
        </p:sp>
        <p:sp>
          <p:nvSpPr>
            <p:cNvPr id="304179" name="TextBox 31"/>
            <p:cNvSpPr txBox="1">
              <a:spLocks noChangeArrowheads="1"/>
            </p:cNvSpPr>
            <p:nvPr/>
          </p:nvSpPr>
          <p:spPr bwMode="auto">
            <a:xfrm>
              <a:off x="7876379" y="5690701"/>
              <a:ext cx="287258" cy="215444"/>
            </a:xfrm>
            <a:prstGeom prst="rect">
              <a:avLst/>
            </a:prstGeom>
            <a:noFill/>
            <a:ln w="9525">
              <a:noFill/>
              <a:miter lim="800000"/>
              <a:headEnd/>
              <a:tailEnd/>
            </a:ln>
          </p:spPr>
          <p:txBody>
            <a:bodyPr wrap="none">
              <a:spAutoFit/>
            </a:bodyPr>
            <a:lstStyle/>
            <a:p>
              <a:r>
                <a:rPr lang="en-US" sz="800">
                  <a:latin typeface="Calibri" pitchFamily="34" charset="0"/>
                </a:rPr>
                <a:t>21</a:t>
              </a:r>
            </a:p>
          </p:txBody>
        </p:sp>
        <p:sp>
          <p:nvSpPr>
            <p:cNvPr id="304180" name="TextBox 32"/>
            <p:cNvSpPr txBox="1">
              <a:spLocks noChangeArrowheads="1"/>
            </p:cNvSpPr>
            <p:nvPr/>
          </p:nvSpPr>
          <p:spPr bwMode="auto">
            <a:xfrm>
              <a:off x="8004968" y="5690701"/>
              <a:ext cx="287258" cy="215444"/>
            </a:xfrm>
            <a:prstGeom prst="rect">
              <a:avLst/>
            </a:prstGeom>
            <a:noFill/>
            <a:ln w="9525">
              <a:noFill/>
              <a:miter lim="800000"/>
              <a:headEnd/>
              <a:tailEnd/>
            </a:ln>
          </p:spPr>
          <p:txBody>
            <a:bodyPr wrap="none">
              <a:spAutoFit/>
            </a:bodyPr>
            <a:lstStyle/>
            <a:p>
              <a:r>
                <a:rPr lang="en-US" sz="800">
                  <a:latin typeface="Calibri" pitchFamily="34" charset="0"/>
                </a:rPr>
                <a:t>22</a:t>
              </a:r>
            </a:p>
          </p:txBody>
        </p:sp>
        <p:sp>
          <p:nvSpPr>
            <p:cNvPr id="304181" name="TextBox 33"/>
            <p:cNvSpPr txBox="1">
              <a:spLocks noChangeArrowheads="1"/>
            </p:cNvSpPr>
            <p:nvPr/>
          </p:nvSpPr>
          <p:spPr bwMode="auto">
            <a:xfrm>
              <a:off x="8290333" y="5675313"/>
              <a:ext cx="250786" cy="243064"/>
            </a:xfrm>
            <a:prstGeom prst="rect">
              <a:avLst/>
            </a:prstGeom>
            <a:noFill/>
            <a:ln w="9525">
              <a:noFill/>
              <a:miter lim="800000"/>
              <a:headEnd/>
              <a:tailEnd/>
            </a:ln>
          </p:spPr>
          <p:txBody>
            <a:bodyPr wrap="none">
              <a:spAutoFit/>
            </a:bodyPr>
            <a:lstStyle/>
            <a:p>
              <a:r>
                <a:rPr lang="en-US" sz="1000">
                  <a:latin typeface="Calibri" pitchFamily="34" charset="0"/>
                </a:rPr>
                <a:t>X</a:t>
              </a:r>
            </a:p>
          </p:txBody>
        </p:sp>
      </p:grpSp>
      <p:sp>
        <p:nvSpPr>
          <p:cNvPr id="38" name="Title 37"/>
          <p:cNvSpPr>
            <a:spLocks noGrp="1"/>
          </p:cNvSpPr>
          <p:nvPr>
            <p:ph type="title" idx="4294967295"/>
          </p:nvPr>
        </p:nvSpPr>
        <p:spPr>
          <a:xfrm>
            <a:off x="482600" y="138113"/>
            <a:ext cx="8229600" cy="1143000"/>
          </a:xfrm>
        </p:spPr>
        <p:txBody>
          <a:bodyPr lIns="91440" tIns="45720" rIns="91440" bIns="45720">
            <a:normAutofit/>
          </a:bodyPr>
          <a:lstStyle/>
          <a:p>
            <a:pPr>
              <a:defRPr/>
            </a:pPr>
            <a:r>
              <a:rPr lang="en-US" sz="3600" smtClean="0"/>
              <a:t>Combined races, PC-adjusted p-values</a:t>
            </a:r>
          </a:p>
        </p:txBody>
      </p:sp>
      <p:grpSp>
        <p:nvGrpSpPr>
          <p:cNvPr id="3" name="Group 72"/>
          <p:cNvGrpSpPr>
            <a:grpSpLocks/>
          </p:cNvGrpSpPr>
          <p:nvPr/>
        </p:nvGrpSpPr>
        <p:grpSpPr bwMode="auto">
          <a:xfrm>
            <a:off x="5019675" y="1262063"/>
            <a:ext cx="3698875" cy="938212"/>
            <a:chOff x="6124577" y="1624013"/>
            <a:chExt cx="3698496" cy="938212"/>
          </a:xfrm>
        </p:grpSpPr>
        <p:sp>
          <p:nvSpPr>
            <p:cNvPr id="304157" name="TextBox 41"/>
            <p:cNvSpPr txBox="1">
              <a:spLocks noChangeArrowheads="1"/>
            </p:cNvSpPr>
            <p:nvPr/>
          </p:nvSpPr>
          <p:spPr bwMode="auto">
            <a:xfrm>
              <a:off x="6124577" y="1624013"/>
              <a:ext cx="3698496" cy="290512"/>
            </a:xfrm>
            <a:prstGeom prst="rect">
              <a:avLst/>
            </a:prstGeom>
            <a:noFill/>
            <a:ln w="15875">
              <a:solidFill>
                <a:srgbClr val="A26BC1"/>
              </a:solidFill>
              <a:miter lim="800000"/>
              <a:headEnd/>
              <a:tailEnd/>
            </a:ln>
          </p:spPr>
          <p:txBody>
            <a:bodyPr wrap="none">
              <a:spAutoFit/>
            </a:bodyPr>
            <a:lstStyle/>
            <a:p>
              <a:r>
                <a:rPr lang="en-US" sz="1200" u="sng">
                  <a:solidFill>
                    <a:schemeClr val="bg2"/>
                  </a:solidFill>
                  <a:latin typeface="Calibri" pitchFamily="34" charset="0"/>
                </a:rPr>
                <a:t>FLRT2 fibronectin leucine rich transmembrane protein 2</a:t>
              </a:r>
              <a:r>
                <a:rPr lang="en-US" sz="1200">
                  <a:solidFill>
                    <a:schemeClr val="bg2"/>
                  </a:solidFill>
                  <a:latin typeface="Calibri" pitchFamily="34" charset="0"/>
                </a:rPr>
                <a:t> </a:t>
              </a:r>
            </a:p>
          </p:txBody>
        </p:sp>
        <p:cxnSp>
          <p:nvCxnSpPr>
            <p:cNvPr id="46" name="Straight Arrow Connector 45"/>
            <p:cNvCxnSpPr>
              <a:stCxn id="304157" idx="2"/>
            </p:cNvCxnSpPr>
            <p:nvPr/>
          </p:nvCxnSpPr>
          <p:spPr>
            <a:xfrm rot="5400000">
              <a:off x="7643625" y="2228850"/>
              <a:ext cx="661987" cy="4763"/>
            </a:xfrm>
            <a:prstGeom prst="straightConnector1">
              <a:avLst/>
            </a:prstGeom>
            <a:ln>
              <a:solidFill>
                <a:srgbClr val="A26BC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0"/>
          <p:cNvGrpSpPr>
            <a:grpSpLocks/>
          </p:cNvGrpSpPr>
          <p:nvPr/>
        </p:nvGrpSpPr>
        <p:grpSpPr bwMode="auto">
          <a:xfrm>
            <a:off x="4362450" y="1249363"/>
            <a:ext cx="2278063" cy="315912"/>
            <a:chOff x="4171950" y="1221105"/>
            <a:chExt cx="2277618" cy="316992"/>
          </a:xfrm>
        </p:grpSpPr>
        <p:sp>
          <p:nvSpPr>
            <p:cNvPr id="36" name="TextBox 35"/>
            <p:cNvSpPr txBox="1"/>
            <p:nvPr/>
          </p:nvSpPr>
          <p:spPr>
            <a:xfrm>
              <a:off x="4776788" y="1243011"/>
              <a:ext cx="1652119" cy="276999"/>
            </a:xfrm>
            <a:prstGeom prst="rect">
              <a:avLst/>
            </a:prstGeom>
            <a:noFill/>
            <a:ln>
              <a:solidFill>
                <a:srgbClr val="7030A0"/>
              </a:solidFill>
            </a:ln>
            <a:scene3d>
              <a:camera prst="orthographicFront"/>
              <a:lightRig rig="threePt" dir="t"/>
            </a:scene3d>
            <a:sp3d>
              <a:bevelT w="165100" prst="coolSlant"/>
            </a:sp3d>
          </p:spPr>
          <p:txBody>
            <a:bodyPr wrap="none">
              <a:spAutoFit/>
            </a:bodyPr>
            <a:lstStyle/>
            <a:p>
              <a:pPr>
                <a:defRPr/>
              </a:pPr>
              <a:r>
                <a:rPr lang="pt-BR" sz="1200">
                  <a:solidFill>
                    <a:schemeClr val="bg2"/>
                  </a:solidFill>
                  <a:latin typeface="Calibri" pitchFamily="34" charset="0"/>
                </a:rPr>
                <a:t>124.8 kb from SEMA3E </a:t>
              </a:r>
              <a:endParaRPr lang="en-US" sz="1200">
                <a:solidFill>
                  <a:schemeClr val="bg2"/>
                </a:solidFill>
                <a:latin typeface="Calibri" pitchFamily="34" charset="0"/>
              </a:endParaRPr>
            </a:p>
          </p:txBody>
        </p:sp>
        <p:cxnSp>
          <p:nvCxnSpPr>
            <p:cNvPr id="49" name="Straight Arrow Connector 48"/>
            <p:cNvCxnSpPr>
              <a:stCxn id="0" idx="1"/>
            </p:cNvCxnSpPr>
            <p:nvPr/>
          </p:nvCxnSpPr>
          <p:spPr>
            <a:xfrm rot="10800000" flipV="1">
              <a:off x="4171950" y="1381990"/>
              <a:ext cx="604720" cy="11309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69"/>
          <p:cNvGrpSpPr>
            <a:grpSpLocks/>
          </p:cNvGrpSpPr>
          <p:nvPr/>
        </p:nvGrpSpPr>
        <p:grpSpPr bwMode="auto">
          <a:xfrm>
            <a:off x="4953000" y="1819275"/>
            <a:ext cx="2133600" cy="323850"/>
            <a:chOff x="3448051" y="1647825"/>
            <a:chExt cx="2134091" cy="323850"/>
          </a:xfrm>
        </p:grpSpPr>
        <p:sp>
          <p:nvSpPr>
            <p:cNvPr id="41" name="TextBox 40"/>
            <p:cNvSpPr txBox="1"/>
            <p:nvPr/>
          </p:nvSpPr>
          <p:spPr>
            <a:xfrm>
              <a:off x="4153063" y="1647825"/>
              <a:ext cx="1429079" cy="290513"/>
            </a:xfrm>
            <a:prstGeom prst="rect">
              <a:avLst/>
            </a:prstGeom>
            <a:noFill/>
            <a:ln w="15875">
              <a:solidFill>
                <a:schemeClr val="accent2">
                  <a:lumMod val="60000"/>
                  <a:lumOff val="40000"/>
                </a:schemeClr>
              </a:solidFill>
            </a:ln>
          </p:spPr>
          <p:txBody>
            <a:bodyPr wrap="none">
              <a:spAutoFit/>
            </a:bodyPr>
            <a:lstStyle/>
            <a:p>
              <a:pPr>
                <a:defRPr/>
              </a:pPr>
              <a:r>
                <a:rPr lang="en-US" sz="1200">
                  <a:solidFill>
                    <a:schemeClr val="bg2"/>
                  </a:solidFill>
                  <a:latin typeface="Calibri" pitchFamily="34" charset="0"/>
                </a:rPr>
                <a:t>162.9 kb from ZHX2</a:t>
              </a:r>
            </a:p>
          </p:txBody>
        </p:sp>
        <p:cxnSp>
          <p:nvCxnSpPr>
            <p:cNvPr id="53" name="Straight Arrow Connector 52"/>
            <p:cNvCxnSpPr/>
            <p:nvPr/>
          </p:nvCxnSpPr>
          <p:spPr>
            <a:xfrm rot="10800000" flipV="1">
              <a:off x="3448051" y="1833563"/>
              <a:ext cx="705012" cy="138112"/>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1"/>
          <p:cNvGrpSpPr>
            <a:grpSpLocks/>
          </p:cNvGrpSpPr>
          <p:nvPr/>
        </p:nvGrpSpPr>
        <p:grpSpPr bwMode="auto">
          <a:xfrm>
            <a:off x="5024438" y="1500188"/>
            <a:ext cx="2908300" cy="785812"/>
            <a:chOff x="4862703" y="1899666"/>
            <a:chExt cx="2907792" cy="786385"/>
          </a:xfrm>
        </p:grpSpPr>
        <p:sp>
          <p:nvSpPr>
            <p:cNvPr id="44" name="TextBox 43"/>
            <p:cNvSpPr txBox="1"/>
            <p:nvPr/>
          </p:nvSpPr>
          <p:spPr>
            <a:xfrm>
              <a:off x="4886325" y="1928811"/>
              <a:ext cx="2862130" cy="276999"/>
            </a:xfrm>
            <a:prstGeom prst="rect">
              <a:avLst/>
            </a:prstGeom>
            <a:noFill/>
            <a:ln w="15875">
              <a:solidFill>
                <a:srgbClr val="4DBBAE"/>
              </a:solidFill>
            </a:ln>
            <a:scene3d>
              <a:camera prst="orthographicFront"/>
              <a:lightRig rig="threePt" dir="t"/>
            </a:scene3d>
            <a:sp3d>
              <a:bevelT w="12700" h="12700"/>
            </a:sp3d>
          </p:spPr>
          <p:txBody>
            <a:bodyPr wrap="none">
              <a:spAutoFit/>
            </a:bodyPr>
            <a:lstStyle/>
            <a:p>
              <a:pPr>
                <a:defRPr/>
              </a:pPr>
              <a:r>
                <a:rPr lang="en-US" sz="1200" u="sng">
                  <a:solidFill>
                    <a:schemeClr val="bg2"/>
                  </a:solidFill>
                  <a:latin typeface="Calibri" pitchFamily="34" charset="0"/>
                </a:rPr>
                <a:t>POSTN periostin, osteoblast specific factor</a:t>
              </a:r>
              <a:r>
                <a:rPr lang="en-US" sz="1200">
                  <a:solidFill>
                    <a:schemeClr val="bg2"/>
                  </a:solidFill>
                  <a:latin typeface="Calibri" pitchFamily="34" charset="0"/>
                </a:rPr>
                <a:t> </a:t>
              </a:r>
            </a:p>
          </p:txBody>
        </p:sp>
        <p:cxnSp>
          <p:nvCxnSpPr>
            <p:cNvPr id="55" name="Straight Arrow Connector 54"/>
            <p:cNvCxnSpPr>
              <a:stCxn id="0" idx="2"/>
            </p:cNvCxnSpPr>
            <p:nvPr/>
          </p:nvCxnSpPr>
          <p:spPr>
            <a:xfrm rot="5400000">
              <a:off x="6075917" y="2445370"/>
              <a:ext cx="479775" cy="1588"/>
            </a:xfrm>
            <a:prstGeom prst="straightConnector1">
              <a:avLst/>
            </a:prstGeom>
            <a:ln>
              <a:solidFill>
                <a:srgbClr val="4DBBAE"/>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6"/>
          <p:cNvGrpSpPr>
            <a:grpSpLocks/>
          </p:cNvGrpSpPr>
          <p:nvPr/>
        </p:nvGrpSpPr>
        <p:grpSpPr bwMode="auto">
          <a:xfrm>
            <a:off x="1085850" y="1804988"/>
            <a:ext cx="2209800" cy="290512"/>
            <a:chOff x="-114300" y="1319213"/>
            <a:chExt cx="2210532" cy="291327"/>
          </a:xfrm>
        </p:grpSpPr>
        <p:sp>
          <p:nvSpPr>
            <p:cNvPr id="304145" name="TextBox 36"/>
            <p:cNvSpPr txBox="1">
              <a:spLocks noChangeArrowheads="1"/>
            </p:cNvSpPr>
            <p:nvPr/>
          </p:nvSpPr>
          <p:spPr bwMode="auto">
            <a:xfrm>
              <a:off x="500266" y="1319213"/>
              <a:ext cx="1595966" cy="291327"/>
            </a:xfrm>
            <a:prstGeom prst="rect">
              <a:avLst/>
            </a:prstGeom>
            <a:noFill/>
            <a:ln w="15875">
              <a:solidFill>
                <a:srgbClr val="FF0000"/>
              </a:solidFill>
              <a:miter lim="800000"/>
              <a:headEnd/>
              <a:tailEnd/>
            </a:ln>
          </p:spPr>
          <p:txBody>
            <a:bodyPr wrap="none">
              <a:spAutoFit/>
            </a:bodyPr>
            <a:lstStyle/>
            <a:p>
              <a:r>
                <a:rPr lang="en-US" sz="1200">
                  <a:solidFill>
                    <a:schemeClr val="bg2"/>
                  </a:solidFill>
                  <a:latin typeface="Calibri" pitchFamily="34" charset="0"/>
                </a:rPr>
                <a:t>463.5 kb from SPAG17</a:t>
              </a:r>
            </a:p>
          </p:txBody>
        </p:sp>
        <p:cxnSp>
          <p:nvCxnSpPr>
            <p:cNvPr id="57" name="Straight Arrow Connector 56"/>
            <p:cNvCxnSpPr>
              <a:stCxn id="304145" idx="1"/>
            </p:cNvCxnSpPr>
            <p:nvPr/>
          </p:nvCxnSpPr>
          <p:spPr>
            <a:xfrm rot="10800000" flipV="1">
              <a:off x="-114300" y="1457712"/>
              <a:ext cx="614567" cy="1337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7"/>
          <p:cNvGrpSpPr>
            <a:grpSpLocks/>
          </p:cNvGrpSpPr>
          <p:nvPr/>
        </p:nvGrpSpPr>
        <p:grpSpPr bwMode="auto">
          <a:xfrm>
            <a:off x="1414463" y="1262063"/>
            <a:ext cx="1547812" cy="823912"/>
            <a:chOff x="2290763" y="1657350"/>
            <a:chExt cx="1547812" cy="823912"/>
          </a:xfrm>
        </p:grpSpPr>
        <p:sp>
          <p:nvSpPr>
            <p:cNvPr id="304143" name="TextBox 38"/>
            <p:cNvSpPr txBox="1">
              <a:spLocks noChangeArrowheads="1"/>
            </p:cNvSpPr>
            <p:nvPr/>
          </p:nvSpPr>
          <p:spPr bwMode="auto">
            <a:xfrm>
              <a:off x="2290763" y="1657350"/>
              <a:ext cx="1428750" cy="290512"/>
            </a:xfrm>
            <a:prstGeom prst="rect">
              <a:avLst/>
            </a:prstGeom>
            <a:noFill/>
            <a:ln w="15875">
              <a:solidFill>
                <a:srgbClr val="00B050"/>
              </a:solidFill>
              <a:miter lim="800000"/>
              <a:headEnd/>
              <a:tailEnd/>
            </a:ln>
          </p:spPr>
          <p:txBody>
            <a:bodyPr wrap="none">
              <a:spAutoFit/>
            </a:bodyPr>
            <a:lstStyle/>
            <a:p>
              <a:r>
                <a:rPr lang="en-US" sz="1200">
                  <a:solidFill>
                    <a:schemeClr val="bg2"/>
                  </a:solidFill>
                  <a:latin typeface="Calibri" pitchFamily="34" charset="0"/>
                </a:rPr>
                <a:t> 8.2 kb from ENPP6 </a:t>
              </a:r>
            </a:p>
          </p:txBody>
        </p:sp>
        <p:cxnSp>
          <p:nvCxnSpPr>
            <p:cNvPr id="61" name="Straight Arrow Connector 60"/>
            <p:cNvCxnSpPr/>
            <p:nvPr/>
          </p:nvCxnSpPr>
          <p:spPr>
            <a:xfrm>
              <a:off x="3011488" y="1933575"/>
              <a:ext cx="827087" cy="54768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8"/>
          <p:cNvGrpSpPr>
            <a:grpSpLocks/>
          </p:cNvGrpSpPr>
          <p:nvPr/>
        </p:nvGrpSpPr>
        <p:grpSpPr bwMode="auto">
          <a:xfrm>
            <a:off x="2957513" y="1262063"/>
            <a:ext cx="947737" cy="671512"/>
            <a:chOff x="2681286" y="1309687"/>
            <a:chExt cx="947736" cy="671515"/>
          </a:xfrm>
        </p:grpSpPr>
        <p:sp>
          <p:nvSpPr>
            <p:cNvPr id="304141" name="TextBox 39"/>
            <p:cNvSpPr txBox="1">
              <a:spLocks noChangeArrowheads="1"/>
            </p:cNvSpPr>
            <p:nvPr/>
          </p:nvSpPr>
          <p:spPr bwMode="auto">
            <a:xfrm>
              <a:off x="2681286" y="1309687"/>
              <a:ext cx="947736" cy="290514"/>
            </a:xfrm>
            <a:prstGeom prst="rect">
              <a:avLst/>
            </a:prstGeom>
            <a:noFill/>
            <a:ln w="15875">
              <a:solidFill>
                <a:srgbClr val="1C2CA4"/>
              </a:solidFill>
              <a:miter lim="800000"/>
              <a:headEnd/>
              <a:tailEnd/>
            </a:ln>
          </p:spPr>
          <p:txBody>
            <a:bodyPr wrap="none">
              <a:spAutoFit/>
            </a:bodyPr>
            <a:lstStyle/>
            <a:p>
              <a:r>
                <a:rPr lang="en-US" sz="1200" u="sng">
                  <a:solidFill>
                    <a:schemeClr val="bg2"/>
                  </a:solidFill>
                  <a:latin typeface="Calibri" pitchFamily="34" charset="0"/>
                </a:rPr>
                <a:t>LOC728460 </a:t>
              </a:r>
              <a:endParaRPr lang="en-US" sz="1200">
                <a:solidFill>
                  <a:schemeClr val="bg2"/>
                </a:solidFill>
                <a:latin typeface="Calibri" pitchFamily="34" charset="0"/>
              </a:endParaRPr>
            </a:p>
          </p:txBody>
        </p:sp>
        <p:cxnSp>
          <p:nvCxnSpPr>
            <p:cNvPr id="63" name="Straight Arrow Connector 62"/>
            <p:cNvCxnSpPr>
              <a:stCxn id="304141" idx="2"/>
            </p:cNvCxnSpPr>
            <p:nvPr/>
          </p:nvCxnSpPr>
          <p:spPr>
            <a:xfrm rot="5400000">
              <a:off x="2967035" y="1781176"/>
              <a:ext cx="395289" cy="4763"/>
            </a:xfrm>
            <a:prstGeom prst="straightConnector1">
              <a:avLst/>
            </a:prstGeom>
            <a:ln>
              <a:solidFill>
                <a:srgbClr val="1C2CA4"/>
              </a:solidFill>
              <a:tailEnd type="arrow"/>
            </a:ln>
          </p:spPr>
          <p:style>
            <a:lnRef idx="1">
              <a:schemeClr val="accent1"/>
            </a:lnRef>
            <a:fillRef idx="0">
              <a:schemeClr val="accent1"/>
            </a:fillRef>
            <a:effectRef idx="0">
              <a:schemeClr val="accent1"/>
            </a:effectRef>
            <a:fontRef idx="minor">
              <a:schemeClr val="tx1"/>
            </a:fontRef>
          </p:style>
        </p:cxnSp>
      </p:grpSp>
      <p:sp>
        <p:nvSpPr>
          <p:cNvPr id="97" name="Rectangle 96"/>
          <p:cNvSpPr/>
          <p:nvPr/>
        </p:nvSpPr>
        <p:spPr>
          <a:xfrm>
            <a:off x="6448425" y="2428875"/>
            <a:ext cx="66675" cy="971550"/>
          </a:xfrm>
          <a:prstGeom prst="rect">
            <a:avLst/>
          </a:prstGeom>
          <a:solidFill>
            <a:srgbClr val="4DBBAE">
              <a:alpha val="14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par>
                                <p:cTn id="28" presetID="9"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par>
                                <p:cTn id="39" presetID="9" presetClass="exit" presetSubtype="0" fill="hold" nodeType="withEffect">
                                  <p:stCondLst>
                                    <p:cond delay="0"/>
                                  </p:stCondLst>
                                  <p:childTnLst>
                                    <p:animEffect transition="out" filter="dissolv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dissolve">
                                      <p:cBhvr>
                                        <p:cTn id="5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Oval 2"/>
          <p:cNvSpPr>
            <a:spLocks noChangeArrowheads="1"/>
          </p:cNvSpPr>
          <p:nvPr/>
        </p:nvSpPr>
        <p:spPr bwMode="auto">
          <a:xfrm>
            <a:off x="3579813" y="5076825"/>
            <a:ext cx="1268412" cy="1190625"/>
          </a:xfrm>
          <a:prstGeom prst="ellipse">
            <a:avLst/>
          </a:prstGeom>
          <a:solidFill>
            <a:schemeClr val="tx2"/>
          </a:solidFill>
          <a:ln w="12700">
            <a:solidFill>
              <a:schemeClr val="tx1"/>
            </a:solidFill>
            <a:round/>
            <a:headEnd type="none" w="sm" len="sm"/>
            <a:tailEnd type="none" w="sm" len="sm"/>
          </a:ln>
        </p:spPr>
        <p:txBody>
          <a:bodyPr wrap="none" anchor="ctr"/>
          <a:lstStyle/>
          <a:p>
            <a:pPr eaLnBrk="0" hangingPunct="0"/>
            <a:endParaRPr lang="en-US" sz="2000"/>
          </a:p>
        </p:txBody>
      </p:sp>
      <p:sp>
        <p:nvSpPr>
          <p:cNvPr id="306178" name="Oval 3"/>
          <p:cNvSpPr>
            <a:spLocks noChangeArrowheads="1"/>
          </p:cNvSpPr>
          <p:nvPr/>
        </p:nvSpPr>
        <p:spPr bwMode="auto">
          <a:xfrm>
            <a:off x="3609975" y="5094288"/>
            <a:ext cx="1042988" cy="985837"/>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controls</a:t>
            </a:r>
          </a:p>
          <a:p>
            <a:pPr eaLnBrk="0" hangingPunct="0"/>
            <a:r>
              <a:rPr lang="en-US" sz="2000"/>
              <a:t>N=750</a:t>
            </a:r>
          </a:p>
        </p:txBody>
      </p:sp>
      <p:sp>
        <p:nvSpPr>
          <p:cNvPr id="306179" name="Oval 4"/>
          <p:cNvSpPr>
            <a:spLocks noChangeArrowheads="1"/>
          </p:cNvSpPr>
          <p:nvPr/>
        </p:nvSpPr>
        <p:spPr bwMode="auto">
          <a:xfrm>
            <a:off x="3562350" y="3282950"/>
            <a:ext cx="1149350" cy="1073150"/>
          </a:xfrm>
          <a:prstGeom prst="ellipse">
            <a:avLst/>
          </a:prstGeom>
          <a:solidFill>
            <a:schemeClr val="tx2"/>
          </a:solidFill>
          <a:ln w="12700">
            <a:solidFill>
              <a:schemeClr val="tx1"/>
            </a:solidFill>
            <a:round/>
            <a:headEnd type="none" w="sm" len="sm"/>
            <a:tailEnd type="none" w="sm" len="sm"/>
          </a:ln>
        </p:spPr>
        <p:txBody>
          <a:bodyPr wrap="none" anchor="ctr"/>
          <a:lstStyle/>
          <a:p>
            <a:pPr eaLnBrk="0" hangingPunct="0"/>
            <a:endParaRPr lang="en-US" sz="2000"/>
          </a:p>
        </p:txBody>
      </p:sp>
      <p:sp>
        <p:nvSpPr>
          <p:cNvPr id="306180" name="Oval 5"/>
          <p:cNvSpPr>
            <a:spLocks noChangeArrowheads="1"/>
          </p:cNvSpPr>
          <p:nvPr/>
        </p:nvSpPr>
        <p:spPr bwMode="auto">
          <a:xfrm>
            <a:off x="849313" y="3330575"/>
            <a:ext cx="1030287" cy="97155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cases</a:t>
            </a:r>
          </a:p>
          <a:p>
            <a:pPr eaLnBrk="0" hangingPunct="0"/>
            <a:r>
              <a:rPr lang="en-US" sz="2000"/>
              <a:t>N=300</a:t>
            </a:r>
          </a:p>
        </p:txBody>
      </p:sp>
      <p:sp>
        <p:nvSpPr>
          <p:cNvPr id="306181" name="Oval 6"/>
          <p:cNvSpPr>
            <a:spLocks noChangeArrowheads="1"/>
          </p:cNvSpPr>
          <p:nvPr/>
        </p:nvSpPr>
        <p:spPr bwMode="auto">
          <a:xfrm>
            <a:off x="849313" y="5140325"/>
            <a:ext cx="1042987" cy="985838"/>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controls</a:t>
            </a:r>
          </a:p>
          <a:p>
            <a:pPr eaLnBrk="0" hangingPunct="0"/>
            <a:r>
              <a:rPr lang="en-US" sz="2000"/>
              <a:t>N=500</a:t>
            </a:r>
          </a:p>
        </p:txBody>
      </p:sp>
      <p:sp>
        <p:nvSpPr>
          <p:cNvPr id="306182" name="Oval 7"/>
          <p:cNvSpPr>
            <a:spLocks noChangeArrowheads="1"/>
          </p:cNvSpPr>
          <p:nvPr/>
        </p:nvSpPr>
        <p:spPr bwMode="auto">
          <a:xfrm>
            <a:off x="5683250" y="3182938"/>
            <a:ext cx="3105150" cy="30353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cxnSp>
        <p:nvCxnSpPr>
          <p:cNvPr id="306183" name="AutoShape 8"/>
          <p:cNvCxnSpPr>
            <a:cxnSpLocks noChangeShapeType="1"/>
            <a:stCxn id="306201" idx="3"/>
            <a:endCxn id="306182" idx="2"/>
          </p:cNvCxnSpPr>
          <p:nvPr/>
        </p:nvCxnSpPr>
        <p:spPr bwMode="auto">
          <a:xfrm>
            <a:off x="5189538" y="4691063"/>
            <a:ext cx="493712" cy="9525"/>
          </a:xfrm>
          <a:prstGeom prst="straightConnector1">
            <a:avLst/>
          </a:prstGeom>
          <a:noFill/>
          <a:ln w="25400">
            <a:solidFill>
              <a:schemeClr val="tx1"/>
            </a:solidFill>
            <a:round/>
            <a:headEnd type="none" w="sm" len="sm"/>
            <a:tailEnd type="triangle" w="lg" len="med"/>
          </a:ln>
        </p:spPr>
      </p:cxnSp>
      <p:sp>
        <p:nvSpPr>
          <p:cNvPr id="306184" name="AutoShape 9"/>
          <p:cNvSpPr>
            <a:spLocks/>
          </p:cNvSpPr>
          <p:nvPr/>
        </p:nvSpPr>
        <p:spPr bwMode="auto">
          <a:xfrm rot="5400000">
            <a:off x="1304925" y="2074863"/>
            <a:ext cx="333375" cy="1031875"/>
          </a:xfrm>
          <a:prstGeom prst="leftBrace">
            <a:avLst>
              <a:gd name="adj1" fmla="val 25794"/>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306185" name="AutoShape 10"/>
          <p:cNvSpPr>
            <a:spLocks/>
          </p:cNvSpPr>
          <p:nvPr/>
        </p:nvSpPr>
        <p:spPr bwMode="auto">
          <a:xfrm rot="5400000">
            <a:off x="3985419" y="1670844"/>
            <a:ext cx="333375" cy="1843087"/>
          </a:xfrm>
          <a:prstGeom prst="leftBrace">
            <a:avLst>
              <a:gd name="adj1" fmla="val 46071"/>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306186" name="AutoShape 11"/>
          <p:cNvSpPr>
            <a:spLocks/>
          </p:cNvSpPr>
          <p:nvPr/>
        </p:nvSpPr>
        <p:spPr bwMode="auto">
          <a:xfrm rot="5400000">
            <a:off x="7048500" y="1149351"/>
            <a:ext cx="333375" cy="2889250"/>
          </a:xfrm>
          <a:prstGeom prst="leftBrace">
            <a:avLst>
              <a:gd name="adj1" fmla="val 72222"/>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306187" name="Text Box 12"/>
          <p:cNvSpPr txBox="1">
            <a:spLocks noChangeArrowheads="1"/>
          </p:cNvSpPr>
          <p:nvPr/>
        </p:nvSpPr>
        <p:spPr bwMode="auto">
          <a:xfrm>
            <a:off x="4081463" y="1430338"/>
            <a:ext cx="3548062" cy="457200"/>
          </a:xfrm>
          <a:prstGeom prst="rect">
            <a:avLst/>
          </a:prstGeom>
          <a:noFill/>
          <a:ln w="12700">
            <a:noFill/>
            <a:miter lim="800000"/>
            <a:headEnd type="none" w="sm" len="sm"/>
            <a:tailEnd type="none" w="sm" len="sm"/>
          </a:ln>
        </p:spPr>
        <p:txBody>
          <a:bodyPr wrap="none">
            <a:spAutoFit/>
          </a:bodyPr>
          <a:lstStyle/>
          <a:p>
            <a:pPr eaLnBrk="0" hangingPunct="0"/>
            <a:r>
              <a:rPr lang="en-US"/>
              <a:t>Individual level genotyping</a:t>
            </a:r>
          </a:p>
        </p:txBody>
      </p:sp>
      <p:cxnSp>
        <p:nvCxnSpPr>
          <p:cNvPr id="306188" name="AutoShape 13"/>
          <p:cNvCxnSpPr>
            <a:cxnSpLocks noChangeShapeType="1"/>
            <a:stCxn id="306185" idx="1"/>
            <a:endCxn id="306187" idx="2"/>
          </p:cNvCxnSpPr>
          <p:nvPr/>
        </p:nvCxnSpPr>
        <p:spPr bwMode="auto">
          <a:xfrm rot="-5400000">
            <a:off x="4734719" y="1305719"/>
            <a:ext cx="539750" cy="1703388"/>
          </a:xfrm>
          <a:prstGeom prst="bentConnector3">
            <a:avLst>
              <a:gd name="adj1" fmla="val 50000"/>
            </a:avLst>
          </a:prstGeom>
          <a:noFill/>
          <a:ln w="12700">
            <a:solidFill>
              <a:schemeClr val="tx1"/>
            </a:solidFill>
            <a:miter lim="800000"/>
            <a:headEnd type="none" w="sm" len="sm"/>
            <a:tailEnd type="triangle" w="sm" len="sm"/>
          </a:ln>
        </p:spPr>
      </p:cxnSp>
      <p:cxnSp>
        <p:nvCxnSpPr>
          <p:cNvPr id="306189" name="AutoShape 14"/>
          <p:cNvCxnSpPr>
            <a:cxnSpLocks noChangeShapeType="1"/>
            <a:stCxn id="306186" idx="1"/>
            <a:endCxn id="306187" idx="2"/>
          </p:cNvCxnSpPr>
          <p:nvPr/>
        </p:nvCxnSpPr>
        <p:spPr bwMode="auto">
          <a:xfrm rot="5400000" flipH="1">
            <a:off x="6265863" y="1477963"/>
            <a:ext cx="539750" cy="1358900"/>
          </a:xfrm>
          <a:prstGeom prst="bentConnector3">
            <a:avLst>
              <a:gd name="adj1" fmla="val 50000"/>
            </a:avLst>
          </a:prstGeom>
          <a:noFill/>
          <a:ln w="12700">
            <a:solidFill>
              <a:schemeClr val="tx1"/>
            </a:solidFill>
            <a:miter lim="800000"/>
            <a:headEnd type="none" w="sm" len="sm"/>
            <a:tailEnd type="triangle" w="sm" len="sm"/>
          </a:ln>
        </p:spPr>
      </p:cxnSp>
      <p:sp>
        <p:nvSpPr>
          <p:cNvPr id="306190" name="Text Box 15"/>
          <p:cNvSpPr txBox="1">
            <a:spLocks noChangeArrowheads="1"/>
          </p:cNvSpPr>
          <p:nvPr/>
        </p:nvSpPr>
        <p:spPr bwMode="auto">
          <a:xfrm>
            <a:off x="228600" y="1444625"/>
            <a:ext cx="2476500" cy="457200"/>
          </a:xfrm>
          <a:prstGeom prst="rect">
            <a:avLst/>
          </a:prstGeom>
          <a:noFill/>
          <a:ln w="12700">
            <a:noFill/>
            <a:miter lim="800000"/>
            <a:headEnd type="none" w="sm" len="sm"/>
            <a:tailEnd type="none" w="sm" len="sm"/>
          </a:ln>
        </p:spPr>
        <p:txBody>
          <a:bodyPr>
            <a:spAutoFit/>
          </a:bodyPr>
          <a:lstStyle/>
          <a:p>
            <a:pPr eaLnBrk="0" hangingPunct="0"/>
            <a:r>
              <a:rPr lang="en-US"/>
              <a:t>Pooled genotyping</a:t>
            </a:r>
          </a:p>
        </p:txBody>
      </p:sp>
      <p:sp>
        <p:nvSpPr>
          <p:cNvPr id="306191" name="Text Box 16"/>
          <p:cNvSpPr txBox="1">
            <a:spLocks noChangeArrowheads="1"/>
          </p:cNvSpPr>
          <p:nvPr/>
        </p:nvSpPr>
        <p:spPr bwMode="auto">
          <a:xfrm>
            <a:off x="411163" y="4465638"/>
            <a:ext cx="1752600" cy="457200"/>
          </a:xfrm>
          <a:prstGeom prst="rect">
            <a:avLst/>
          </a:prstGeom>
          <a:noFill/>
          <a:ln w="12700">
            <a:noFill/>
            <a:miter lim="800000"/>
            <a:headEnd type="none" w="sm" len="sm"/>
            <a:tailEnd type="none" w="sm" len="sm"/>
          </a:ln>
        </p:spPr>
        <p:txBody>
          <a:bodyPr wrap="none">
            <a:spAutoFit/>
          </a:bodyPr>
          <a:lstStyle/>
          <a:p>
            <a:pPr eaLnBrk="0" hangingPunct="0"/>
            <a:r>
              <a:rPr lang="en-US"/>
              <a:t>PDAY pools</a:t>
            </a:r>
          </a:p>
        </p:txBody>
      </p:sp>
      <p:sp>
        <p:nvSpPr>
          <p:cNvPr id="306192" name="Text Box 17"/>
          <p:cNvSpPr txBox="1">
            <a:spLocks noChangeArrowheads="1"/>
          </p:cNvSpPr>
          <p:nvPr/>
        </p:nvSpPr>
        <p:spPr bwMode="auto">
          <a:xfrm>
            <a:off x="6553200" y="4203700"/>
            <a:ext cx="1338263" cy="822325"/>
          </a:xfrm>
          <a:prstGeom prst="rect">
            <a:avLst/>
          </a:prstGeom>
          <a:noFill/>
          <a:ln w="12700">
            <a:noFill/>
            <a:miter lim="800000"/>
            <a:headEnd type="none" w="sm" len="sm"/>
            <a:tailEnd type="none" w="sm" len="sm"/>
          </a:ln>
        </p:spPr>
        <p:txBody>
          <a:bodyPr wrap="none">
            <a:spAutoFit/>
          </a:bodyPr>
          <a:lstStyle/>
          <a:p>
            <a:pPr eaLnBrk="0" hangingPunct="0"/>
            <a:r>
              <a:rPr lang="en-US"/>
              <a:t>MESA</a:t>
            </a:r>
          </a:p>
          <a:p>
            <a:pPr eaLnBrk="0" hangingPunct="0"/>
            <a:r>
              <a:rPr lang="en-US"/>
              <a:t>N = 6500</a:t>
            </a:r>
          </a:p>
        </p:txBody>
      </p:sp>
      <p:cxnSp>
        <p:nvCxnSpPr>
          <p:cNvPr id="306193" name="AutoShape 18"/>
          <p:cNvCxnSpPr>
            <a:cxnSpLocks noChangeShapeType="1"/>
            <a:stCxn id="306184" idx="1"/>
            <a:endCxn id="306190" idx="2"/>
          </p:cNvCxnSpPr>
          <p:nvPr/>
        </p:nvCxnSpPr>
        <p:spPr bwMode="auto">
          <a:xfrm rot="5400000" flipH="1">
            <a:off x="1208088" y="2160587"/>
            <a:ext cx="522288" cy="4763"/>
          </a:xfrm>
          <a:prstGeom prst="bentConnector3">
            <a:avLst>
              <a:gd name="adj1" fmla="val 49847"/>
            </a:avLst>
          </a:prstGeom>
          <a:noFill/>
          <a:ln w="12700">
            <a:solidFill>
              <a:schemeClr val="tx1"/>
            </a:solidFill>
            <a:miter lim="800000"/>
            <a:headEnd type="triangle" w="lg" len="med"/>
            <a:tailEnd type="none" w="sm" len="sm"/>
          </a:ln>
        </p:spPr>
      </p:cxnSp>
      <p:sp>
        <p:nvSpPr>
          <p:cNvPr id="306194" name="Text Box 19"/>
          <p:cNvSpPr txBox="1">
            <a:spLocks noChangeArrowheads="1"/>
          </p:cNvSpPr>
          <p:nvPr/>
        </p:nvSpPr>
        <p:spPr bwMode="auto">
          <a:xfrm>
            <a:off x="963613" y="185738"/>
            <a:ext cx="7461250" cy="1066800"/>
          </a:xfrm>
          <a:prstGeom prst="rect">
            <a:avLst/>
          </a:prstGeom>
          <a:noFill/>
          <a:ln w="12700">
            <a:noFill/>
            <a:miter lim="800000"/>
            <a:headEnd type="none" w="sm" len="sm"/>
            <a:tailEnd type="none" w="sm" len="sm"/>
          </a:ln>
        </p:spPr>
        <p:txBody>
          <a:bodyPr wrap="none">
            <a:spAutoFit/>
          </a:bodyPr>
          <a:lstStyle/>
          <a:p>
            <a:pPr eaLnBrk="0" hangingPunct="0"/>
            <a:r>
              <a:rPr lang="en-US" sz="3200" b="1">
                <a:solidFill>
                  <a:schemeClr val="tx2"/>
                </a:solidFill>
              </a:rPr>
              <a:t>Staged Strategy for Identification of SNPs</a:t>
            </a:r>
          </a:p>
          <a:p>
            <a:pPr eaLnBrk="0" hangingPunct="0"/>
            <a:r>
              <a:rPr lang="en-US" sz="3200" b="1">
                <a:solidFill>
                  <a:schemeClr val="tx2"/>
                </a:solidFill>
              </a:rPr>
              <a:t> Associated with Atherosclerosis</a:t>
            </a:r>
          </a:p>
        </p:txBody>
      </p:sp>
      <p:sp>
        <p:nvSpPr>
          <p:cNvPr id="306195" name="Text Box 20"/>
          <p:cNvSpPr txBox="1">
            <a:spLocks noChangeArrowheads="1"/>
          </p:cNvSpPr>
          <p:nvPr/>
        </p:nvSpPr>
        <p:spPr bwMode="auto">
          <a:xfrm>
            <a:off x="6124575" y="2738438"/>
            <a:ext cx="2046288" cy="457200"/>
          </a:xfrm>
          <a:prstGeom prst="rect">
            <a:avLst/>
          </a:prstGeom>
          <a:noFill/>
          <a:ln w="9525">
            <a:noFill/>
            <a:miter lim="800000"/>
            <a:headEnd type="none" w="sm" len="sm"/>
            <a:tailEnd type="none" w="sm" len="sm"/>
          </a:ln>
        </p:spPr>
        <p:txBody>
          <a:bodyPr>
            <a:spAutoFit/>
          </a:bodyPr>
          <a:lstStyle/>
          <a:p>
            <a:pPr eaLnBrk="0" hangingPunct="0"/>
            <a:r>
              <a:rPr lang="en-US"/>
              <a:t>~ 1500 SNPs*</a:t>
            </a:r>
          </a:p>
        </p:txBody>
      </p:sp>
      <p:sp>
        <p:nvSpPr>
          <p:cNvPr id="306196" name="Text Box 21"/>
          <p:cNvSpPr txBox="1">
            <a:spLocks noChangeArrowheads="1"/>
          </p:cNvSpPr>
          <p:nvPr/>
        </p:nvSpPr>
        <p:spPr bwMode="auto">
          <a:xfrm>
            <a:off x="2911475" y="2849563"/>
            <a:ext cx="2303463" cy="457200"/>
          </a:xfrm>
          <a:prstGeom prst="rect">
            <a:avLst/>
          </a:prstGeom>
          <a:noFill/>
          <a:ln w="9525">
            <a:noFill/>
            <a:miter lim="800000"/>
            <a:headEnd type="none" w="sm" len="sm"/>
            <a:tailEnd type="none" w="sm" len="sm"/>
          </a:ln>
        </p:spPr>
        <p:txBody>
          <a:bodyPr>
            <a:spAutoFit/>
          </a:bodyPr>
          <a:lstStyle/>
          <a:p>
            <a:pPr eaLnBrk="0" hangingPunct="0"/>
            <a:r>
              <a:rPr lang="en-US"/>
              <a:t>120,000 SNPs*</a:t>
            </a:r>
          </a:p>
        </p:txBody>
      </p:sp>
      <p:sp>
        <p:nvSpPr>
          <p:cNvPr id="306197" name="Oval 22"/>
          <p:cNvSpPr>
            <a:spLocks noChangeArrowheads="1"/>
          </p:cNvSpPr>
          <p:nvPr/>
        </p:nvSpPr>
        <p:spPr bwMode="auto">
          <a:xfrm>
            <a:off x="3595688" y="3298825"/>
            <a:ext cx="1030287" cy="97155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cases</a:t>
            </a:r>
          </a:p>
          <a:p>
            <a:pPr eaLnBrk="0" hangingPunct="0"/>
            <a:r>
              <a:rPr lang="en-US" sz="2000"/>
              <a:t>N=350</a:t>
            </a:r>
          </a:p>
        </p:txBody>
      </p:sp>
      <p:sp>
        <p:nvSpPr>
          <p:cNvPr id="306198" name="Text Box 23"/>
          <p:cNvSpPr txBox="1">
            <a:spLocks noChangeArrowheads="1"/>
          </p:cNvSpPr>
          <p:nvPr/>
        </p:nvSpPr>
        <p:spPr bwMode="auto">
          <a:xfrm>
            <a:off x="209550" y="2846388"/>
            <a:ext cx="2324100" cy="457200"/>
          </a:xfrm>
          <a:prstGeom prst="rect">
            <a:avLst/>
          </a:prstGeom>
          <a:noFill/>
          <a:ln w="9525">
            <a:noFill/>
            <a:miter lim="800000"/>
            <a:headEnd type="none" w="sm" len="sm"/>
            <a:tailEnd type="none" w="sm" len="sm"/>
          </a:ln>
        </p:spPr>
        <p:txBody>
          <a:bodyPr wrap="none">
            <a:spAutoFit/>
          </a:bodyPr>
          <a:lstStyle/>
          <a:p>
            <a:pPr eaLnBrk="0" hangingPunct="0"/>
            <a:r>
              <a:rPr lang="en-US"/>
              <a:t>~2,000,000 SNPs</a:t>
            </a:r>
          </a:p>
        </p:txBody>
      </p:sp>
      <p:cxnSp>
        <p:nvCxnSpPr>
          <p:cNvPr id="306199" name="AutoShape 24"/>
          <p:cNvCxnSpPr>
            <a:cxnSpLocks noChangeShapeType="1"/>
            <a:stCxn id="306201" idx="1"/>
          </p:cNvCxnSpPr>
          <p:nvPr/>
        </p:nvCxnSpPr>
        <p:spPr bwMode="auto">
          <a:xfrm rot="10800000">
            <a:off x="2776538" y="4684713"/>
            <a:ext cx="339725" cy="6350"/>
          </a:xfrm>
          <a:prstGeom prst="bentConnector3">
            <a:avLst>
              <a:gd name="adj1" fmla="val 50000"/>
            </a:avLst>
          </a:prstGeom>
          <a:noFill/>
          <a:ln w="9525">
            <a:solidFill>
              <a:schemeClr val="tx1"/>
            </a:solidFill>
            <a:miter lim="800000"/>
            <a:headEnd type="triangle" w="lg" len="med"/>
            <a:tailEnd type="none" w="sm" len="sm"/>
          </a:ln>
        </p:spPr>
      </p:cxnSp>
      <p:cxnSp>
        <p:nvCxnSpPr>
          <p:cNvPr id="306200" name="AutoShape 25"/>
          <p:cNvCxnSpPr>
            <a:cxnSpLocks noChangeShapeType="1"/>
            <a:stCxn id="306201" idx="1"/>
            <a:endCxn id="306191" idx="3"/>
          </p:cNvCxnSpPr>
          <p:nvPr/>
        </p:nvCxnSpPr>
        <p:spPr bwMode="auto">
          <a:xfrm rot="10800000" flipV="1">
            <a:off x="2163763" y="4691063"/>
            <a:ext cx="952500" cy="3175"/>
          </a:xfrm>
          <a:prstGeom prst="bentConnector3">
            <a:avLst>
              <a:gd name="adj1" fmla="val 50000"/>
            </a:avLst>
          </a:prstGeom>
          <a:noFill/>
          <a:ln w="9525">
            <a:solidFill>
              <a:schemeClr val="tx1"/>
            </a:solidFill>
            <a:miter lim="800000"/>
            <a:headEnd type="triangle" w="lg" len="med"/>
            <a:tailEnd type="none" w="sm" len="sm"/>
          </a:ln>
        </p:spPr>
      </p:cxnSp>
      <p:sp>
        <p:nvSpPr>
          <p:cNvPr id="306201" name="Text Box 26"/>
          <p:cNvSpPr txBox="1">
            <a:spLocks noChangeArrowheads="1"/>
          </p:cNvSpPr>
          <p:nvPr/>
        </p:nvSpPr>
        <p:spPr bwMode="auto">
          <a:xfrm>
            <a:off x="3116263" y="4462463"/>
            <a:ext cx="2073275" cy="457200"/>
          </a:xfrm>
          <a:prstGeom prst="rect">
            <a:avLst/>
          </a:prstGeom>
          <a:noFill/>
          <a:ln w="12700">
            <a:noFill/>
            <a:miter lim="800000"/>
            <a:headEnd type="none" w="sm" len="sm"/>
            <a:tailEnd type="none" w="sm" len="sm"/>
          </a:ln>
        </p:spPr>
        <p:txBody>
          <a:bodyPr wrap="none">
            <a:spAutoFit/>
          </a:bodyPr>
          <a:lstStyle/>
          <a:p>
            <a:pPr eaLnBrk="0" hangingPunct="0"/>
            <a:r>
              <a:rPr lang="en-US"/>
              <a:t>PDAY subjects</a:t>
            </a:r>
          </a:p>
        </p:txBody>
      </p:sp>
      <p:sp>
        <p:nvSpPr>
          <p:cNvPr id="306202" name="Text Box 27"/>
          <p:cNvSpPr txBox="1">
            <a:spLocks noChangeArrowheads="1"/>
          </p:cNvSpPr>
          <p:nvPr/>
        </p:nvSpPr>
        <p:spPr bwMode="auto">
          <a:xfrm>
            <a:off x="4533900" y="6205538"/>
            <a:ext cx="4610100" cy="641350"/>
          </a:xfrm>
          <a:prstGeom prst="rect">
            <a:avLst/>
          </a:prstGeom>
          <a:noFill/>
          <a:ln w="9525">
            <a:noFill/>
            <a:miter lim="800000"/>
            <a:headEnd type="none" w="sm" len="sm"/>
            <a:tailEnd type="none" w="sm" len="sm"/>
          </a:ln>
        </p:spPr>
        <p:txBody>
          <a:bodyPr wrap="none">
            <a:spAutoFit/>
          </a:bodyPr>
          <a:lstStyle/>
          <a:p>
            <a:pPr eaLnBrk="0" hangingPunct="0"/>
            <a:r>
              <a:rPr lang="en-US" sz="1800"/>
              <a:t>*Framingham in-silico replication/meta analysis</a:t>
            </a:r>
          </a:p>
          <a:p>
            <a:pPr eaLnBrk="0" hangingPunct="0"/>
            <a:r>
              <a:rPr lang="en-US" sz="1800"/>
              <a:t>** replication of  other cohort SNPs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468313"/>
          <a:ext cx="8867775" cy="6042025"/>
        </p:xfrm>
        <a:graphic>
          <a:graphicData uri="http://schemas.openxmlformats.org/drawingml/2006/table">
            <a:tbl>
              <a:tblPr/>
              <a:tblGrid>
                <a:gridCol w="647699"/>
                <a:gridCol w="266700"/>
                <a:gridCol w="607463"/>
                <a:gridCol w="1254229"/>
                <a:gridCol w="1299000"/>
                <a:gridCol w="480739"/>
                <a:gridCol w="1635419"/>
                <a:gridCol w="352425"/>
                <a:gridCol w="923925"/>
                <a:gridCol w="657225"/>
                <a:gridCol w="742950"/>
              </a:tblGrid>
              <a:tr h="362868">
                <a:tc>
                  <a:txBody>
                    <a:bodyPr/>
                    <a:lstStyle/>
                    <a:p>
                      <a:pPr algn="l" fontAlgn="b"/>
                      <a:r>
                        <a:rPr lang="en-US" sz="1000" b="1" i="0" u="none" strike="noStrike" dirty="0">
                          <a:solidFill>
                            <a:srgbClr val="000000"/>
                          </a:solidFill>
                          <a:latin typeface="Calibri"/>
                        </a:rPr>
                        <a:t>MARKER</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c>
                  <a:txBody>
                    <a:bodyPr/>
                    <a:lstStyle/>
                    <a:p>
                      <a:pPr algn="ctr" fontAlgn="b"/>
                      <a:r>
                        <a:rPr lang="en-US" sz="1000" b="1" i="0" u="none" strike="noStrike">
                          <a:solidFill>
                            <a:srgbClr val="000000"/>
                          </a:solidFill>
                          <a:latin typeface="Calibri"/>
                        </a:rPr>
                        <a:t>CHR</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c>
                  <a:txBody>
                    <a:bodyPr/>
                    <a:lstStyle/>
                    <a:p>
                      <a:pPr algn="l" fontAlgn="b"/>
                      <a:r>
                        <a:rPr lang="en-US" sz="1000" b="1" i="0" u="none" strike="noStrike">
                          <a:solidFill>
                            <a:srgbClr val="000000"/>
                          </a:solidFill>
                          <a:latin typeface="Calibri"/>
                        </a:rPr>
                        <a:t>POSITION</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c>
                  <a:txBody>
                    <a:bodyPr/>
                    <a:lstStyle/>
                    <a:p>
                      <a:pPr algn="l" fontAlgn="b"/>
                      <a:r>
                        <a:rPr lang="en-US" sz="1000" b="1" i="0" u="none" strike="noStrike">
                          <a:solidFill>
                            <a:srgbClr val="000000"/>
                          </a:solidFill>
                          <a:latin typeface="Calibri"/>
                        </a:rPr>
                        <a:t>NEARGENEU</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c>
                  <a:txBody>
                    <a:bodyPr/>
                    <a:lstStyle/>
                    <a:p>
                      <a:pPr algn="l" fontAlgn="b"/>
                      <a:r>
                        <a:rPr lang="en-US" sz="1000" b="1" i="0" u="none" strike="noStrike">
                          <a:solidFill>
                            <a:srgbClr val="000000"/>
                          </a:solidFill>
                          <a:latin typeface="Calibri"/>
                        </a:rPr>
                        <a:t>NEARGENED</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c>
                  <a:txBody>
                    <a:bodyPr/>
                    <a:lstStyle/>
                    <a:p>
                      <a:pPr algn="ctr" fontAlgn="b"/>
                      <a:r>
                        <a:rPr lang="en-US" sz="1000" b="1" i="0" u="none" strike="noStrike" dirty="0">
                          <a:solidFill>
                            <a:srgbClr val="000000"/>
                          </a:solidFill>
                          <a:latin typeface="Calibri"/>
                        </a:rPr>
                        <a:t>GENE NAME</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c>
                  <a:txBody>
                    <a:bodyPr/>
                    <a:lstStyle/>
                    <a:p>
                      <a:pPr algn="l" fontAlgn="b"/>
                      <a:r>
                        <a:rPr lang="en-US" sz="1000" b="1" i="0" u="none" strike="noStrike" dirty="0">
                          <a:solidFill>
                            <a:srgbClr val="000000"/>
                          </a:solidFill>
                          <a:latin typeface="Calibri"/>
                        </a:rPr>
                        <a:t>DESCRIPTION</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c>
                  <a:txBody>
                    <a:bodyPr/>
                    <a:lstStyle/>
                    <a:p>
                      <a:pPr algn="ctr" fontAlgn="b"/>
                      <a:r>
                        <a:rPr lang="en-US" sz="1000" b="1" i="0" u="none" strike="noStrike">
                          <a:solidFill>
                            <a:srgbClr val="000000"/>
                          </a:solidFill>
                          <a:latin typeface="Calibri"/>
                        </a:rPr>
                        <a:t>RISK</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c>
                  <a:txBody>
                    <a:bodyPr/>
                    <a:lstStyle/>
                    <a:p>
                      <a:pPr algn="l" fontAlgn="b"/>
                      <a:r>
                        <a:rPr lang="en-US" sz="1000" b="1" i="0" u="none" strike="noStrike">
                          <a:solidFill>
                            <a:srgbClr val="000000"/>
                          </a:solidFill>
                          <a:latin typeface="Calibri"/>
                        </a:rPr>
                        <a:t>FUNCTION</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c>
                  <a:txBody>
                    <a:bodyPr/>
                    <a:lstStyle/>
                    <a:p>
                      <a:pPr algn="ctr" fontAlgn="b"/>
                      <a:r>
                        <a:rPr lang="en-US" sz="1000" b="1" i="0" u="none" strike="noStrike" dirty="0" err="1">
                          <a:solidFill>
                            <a:srgbClr val="000000"/>
                          </a:solidFill>
                          <a:latin typeface="Calibri"/>
                        </a:rPr>
                        <a:t>CpGISLAND</a:t>
                      </a:r>
                      <a:endParaRPr lang="en-US" sz="1000" b="1" i="0" u="none" strike="noStrike" dirty="0">
                        <a:solidFill>
                          <a:srgbClr val="000000"/>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c>
                  <a:txBody>
                    <a:bodyPr/>
                    <a:lstStyle/>
                    <a:p>
                      <a:pPr algn="ctr" fontAlgn="b"/>
                      <a:r>
                        <a:rPr lang="en-US" sz="1000" b="1" i="0" u="none" strike="noStrike" dirty="0">
                          <a:solidFill>
                            <a:srgbClr val="000000"/>
                          </a:solidFill>
                          <a:latin typeface="Calibri"/>
                        </a:rPr>
                        <a:t>VARIATION</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7E38"/>
                    </a:solidFill>
                  </a:tcPr>
                </a:tc>
              </a:tr>
              <a:tr h="353798">
                <a:tc>
                  <a:txBody>
                    <a:bodyPr/>
                    <a:lstStyle/>
                    <a:p>
                      <a:pPr algn="l" fontAlgn="b"/>
                      <a:r>
                        <a:rPr lang="en-US" sz="1000" b="0" i="0" u="none" strike="noStrike" dirty="0">
                          <a:solidFill>
                            <a:srgbClr val="000000"/>
                          </a:solidFill>
                          <a:latin typeface="Calibri"/>
                        </a:rPr>
                        <a:t>rs4977574</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dirty="0">
                          <a:solidFill>
                            <a:srgbClr val="0000FF"/>
                          </a:solidFill>
                          <a:latin typeface="Calibri"/>
                          <a:hlinkClick r:id="rId2"/>
                        </a:rPr>
                        <a:t>9</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Calibri"/>
                        </a:rPr>
                        <a:t>22088574</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dirty="0">
                          <a:solidFill>
                            <a:srgbClr val="0000FF"/>
                          </a:solidFill>
                          <a:latin typeface="Calibri"/>
                          <a:hlinkClick r:id="rId3"/>
                        </a:rPr>
                        <a:t>358.265 kb from DMRTA1</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dirty="0">
                          <a:solidFill>
                            <a:srgbClr val="0000FF"/>
                          </a:solidFill>
                          <a:latin typeface="Calibri"/>
                          <a:hlinkClick r:id="rId4"/>
                        </a:rPr>
                        <a:t>79.262 kb from CDKN2B</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dirty="0">
                          <a:solidFill>
                            <a:srgbClr val="000000"/>
                          </a:solidFill>
                          <a:latin typeface="Calibri"/>
                        </a:rPr>
                        <a:t>rs1333049</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dirty="0">
                          <a:solidFill>
                            <a:srgbClr val="0000FF"/>
                          </a:solidFill>
                          <a:latin typeface="Calibri"/>
                          <a:hlinkClick r:id="rId5"/>
                        </a:rPr>
                        <a:t>9</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Calibri"/>
                        </a:rPr>
                        <a:t>22115503</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dirty="0">
                          <a:solidFill>
                            <a:srgbClr val="0000FF"/>
                          </a:solidFill>
                          <a:latin typeface="Calibri"/>
                          <a:hlinkClick r:id="rId3"/>
                        </a:rPr>
                        <a:t>331.336 kb from DMRTA1</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dirty="0">
                          <a:solidFill>
                            <a:srgbClr val="0000FF"/>
                          </a:solidFill>
                          <a:latin typeface="Calibri"/>
                          <a:hlinkClick r:id="rId4"/>
                        </a:rPr>
                        <a:t>106.191 kb from CDKN2B</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rs12412348</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6"/>
                        </a:rPr>
                        <a:t>10</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60550415</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a:solidFill>
                            <a:srgbClr val="0000FF"/>
                          </a:solidFill>
                          <a:latin typeface="Calibri"/>
                          <a:hlinkClick r:id="rId7"/>
                        </a:rPr>
                        <a:t>385.932 kb from PHYHIPL</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a:solidFill>
                            <a:srgbClr val="0000FF"/>
                          </a:solidFill>
                          <a:latin typeface="Calibri"/>
                          <a:hlinkClick r:id="rId8"/>
                        </a:rPr>
                        <a:t>73.124 kb from LOC728640</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err="1">
                          <a:solidFill>
                            <a:srgbClr val="000000"/>
                          </a:solidFill>
                          <a:latin typeface="Calibri"/>
                        </a:rPr>
                        <a:t>CopyNumber</a:t>
                      </a:r>
                      <a:endParaRPr lang="en-US" sz="1000" b="0" i="0" u="none" strike="noStrike" dirty="0">
                        <a:solidFill>
                          <a:srgbClr val="000000"/>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rs275240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9"/>
                        </a:rPr>
                        <a:t>6</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4933270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a:solidFill>
                            <a:srgbClr val="0000FF"/>
                          </a:solidFill>
                          <a:latin typeface="Calibri"/>
                          <a:hlinkClick r:id="rId10"/>
                        </a:rPr>
                        <a:t>62.01 kb from RPP40</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None within 500 kb</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15791</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err="1">
                          <a:solidFill>
                            <a:srgbClr val="000000"/>
                          </a:solidFill>
                          <a:latin typeface="Calibri"/>
                        </a:rPr>
                        <a:t>CopyNumber</a:t>
                      </a:r>
                      <a:endParaRPr lang="en-US" sz="1000" b="0" i="0" u="none" strike="noStrike" dirty="0">
                        <a:solidFill>
                          <a:srgbClr val="000000"/>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rs1246979</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11"/>
                        </a:rPr>
                        <a:t>6</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4936710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a:solidFill>
                            <a:srgbClr val="0000FF"/>
                          </a:solidFill>
                          <a:latin typeface="Calibri"/>
                          <a:hlinkClick r:id="rId10"/>
                        </a:rPr>
                        <a:t>58.57 kb from RPP40</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None within 500 kb</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12351</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err="1">
                          <a:solidFill>
                            <a:srgbClr val="000000"/>
                          </a:solidFill>
                          <a:latin typeface="Calibri"/>
                        </a:rPr>
                        <a:t>CopyNumber</a:t>
                      </a:r>
                      <a:endParaRPr lang="en-US" sz="1000" b="0" i="0" u="none" strike="noStrike" dirty="0">
                        <a:solidFill>
                          <a:srgbClr val="000000"/>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rs1870712</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12"/>
                        </a:rPr>
                        <a:t>3</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133157408</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dirty="0">
                          <a:solidFill>
                            <a:srgbClr val="0000FF"/>
                          </a:solidFill>
                          <a:latin typeface="Calibri"/>
                          <a:hlinkClick r:id="rId13"/>
                        </a:rPr>
                        <a:t>CPNE4</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copine IV</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Intronic Enhancer</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rs547316</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14"/>
                        </a:rPr>
                        <a:t>3</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80813052</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None within 500 kb.</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None within 500 kb</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err="1">
                          <a:solidFill>
                            <a:srgbClr val="000000"/>
                          </a:solidFill>
                          <a:latin typeface="Calibri"/>
                        </a:rPr>
                        <a:t>CopyNumber</a:t>
                      </a:r>
                      <a:endParaRPr lang="en-US" sz="1000" b="0" i="0" u="none" strike="noStrike" dirty="0">
                        <a:solidFill>
                          <a:srgbClr val="000000"/>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rs17647684</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15"/>
                        </a:rPr>
                        <a:t>5</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29983522</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None within 500 kb.</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None within 500 kb</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1019128</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dirty="0">
                          <a:solidFill>
                            <a:srgbClr val="000000"/>
                          </a:solidFill>
                          <a:latin typeface="Calibri"/>
                        </a:rPr>
                        <a:t>rs7865618</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dirty="0">
                          <a:solidFill>
                            <a:srgbClr val="0000FF"/>
                          </a:solidFill>
                          <a:latin typeface="Calibri"/>
                          <a:hlinkClick r:id="rId16"/>
                        </a:rPr>
                        <a:t>9</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Calibri"/>
                        </a:rPr>
                        <a:t>22021005</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dirty="0">
                          <a:solidFill>
                            <a:srgbClr val="0000FF"/>
                          </a:solidFill>
                          <a:latin typeface="Calibri"/>
                          <a:hlinkClick r:id="rId3"/>
                        </a:rPr>
                        <a:t>425.834 kb from DMRTA1</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dirty="0">
                          <a:solidFill>
                            <a:srgbClr val="0000FF"/>
                          </a:solidFill>
                          <a:latin typeface="Calibri"/>
                          <a:hlinkClick r:id="rId4"/>
                        </a:rPr>
                        <a:t>11.693 kb from CDKN2B</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err="1">
                          <a:solidFill>
                            <a:srgbClr val="000000"/>
                          </a:solidFill>
                          <a:latin typeface="Calibri"/>
                        </a:rPr>
                        <a:t>CopyNumber</a:t>
                      </a:r>
                      <a:endParaRPr lang="en-US" sz="1000" b="0" i="0" u="none" strike="noStrike" dirty="0">
                        <a:solidFill>
                          <a:srgbClr val="000000"/>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rs7335989</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17"/>
                        </a:rPr>
                        <a:t>13</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72832486</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a:solidFill>
                            <a:srgbClr val="0000FF"/>
                          </a:solidFill>
                          <a:latin typeface="Calibri"/>
                          <a:hlinkClick r:id="rId18"/>
                        </a:rPr>
                        <a:t>450.008 kb from C13orf37</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a:solidFill>
                            <a:srgbClr val="0000FF"/>
                          </a:solidFill>
                          <a:latin typeface="Calibri"/>
                          <a:hlinkClick r:id="rId19"/>
                        </a:rPr>
                        <a:t>391.156 kb from DACH1</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300115</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rs1017621</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20"/>
                        </a:rPr>
                        <a:t>5</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29987934</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None within 500 kb.</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None within 500 kb</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rs16964148</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21"/>
                        </a:rPr>
                        <a:t>17</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23374125</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None within 500 kb.</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None within 500 kb</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3">
                <a:tc>
                  <a:txBody>
                    <a:bodyPr/>
                    <a:lstStyle/>
                    <a:p>
                      <a:pPr algn="l" fontAlgn="b"/>
                      <a:r>
                        <a:rPr lang="en-US" sz="1000" b="0" i="0" u="none" strike="noStrike">
                          <a:solidFill>
                            <a:srgbClr val="000000"/>
                          </a:solidFill>
                          <a:latin typeface="Calibri"/>
                        </a:rPr>
                        <a:t>rs16924197</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22"/>
                        </a:rPr>
                        <a:t>8</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59964002</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dirty="0">
                          <a:solidFill>
                            <a:srgbClr val="0000FF"/>
                          </a:solidFill>
                          <a:latin typeface="Calibri"/>
                          <a:hlinkClick r:id="rId23"/>
                        </a:rPr>
                        <a:t>TOX</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thymocyte selection-associated high mobility group box</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Intronic Enhancer</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dirty="0">
                          <a:solidFill>
                            <a:srgbClr val="000000"/>
                          </a:solidFill>
                          <a:latin typeface="Calibri"/>
                        </a:rPr>
                        <a:t>rs523096</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dirty="0">
                          <a:solidFill>
                            <a:srgbClr val="0000FF"/>
                          </a:solidFill>
                          <a:latin typeface="Calibri"/>
                          <a:hlinkClick r:id="rId24"/>
                        </a:rPr>
                        <a:t>9</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22009129</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dirty="0">
                          <a:solidFill>
                            <a:srgbClr val="0000FF"/>
                          </a:solidFill>
                          <a:latin typeface="Calibri"/>
                          <a:hlinkClick r:id="rId3"/>
                        </a:rPr>
                        <a:t>437.71 kb from DMRTA1</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dirty="0">
                          <a:solidFill>
                            <a:srgbClr val="0000FF"/>
                          </a:solidFill>
                          <a:latin typeface="Calibri"/>
                          <a:hlinkClick r:id="rId25"/>
                        </a:rPr>
                        <a:t>14.639 kb from CDKN2A</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N/A</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err="1">
                          <a:solidFill>
                            <a:srgbClr val="000000"/>
                          </a:solidFill>
                          <a:latin typeface="Calibri"/>
                        </a:rPr>
                        <a:t>CopyNumber</a:t>
                      </a:r>
                      <a:endParaRPr lang="en-US" sz="1000" b="0" i="0" u="none" strike="noStrike" dirty="0">
                        <a:solidFill>
                          <a:srgbClr val="000000"/>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rs2456731</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26"/>
                        </a:rPr>
                        <a:t>10</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67823561</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dirty="0">
                          <a:solidFill>
                            <a:srgbClr val="0000FF"/>
                          </a:solidFill>
                          <a:latin typeface="Calibri"/>
                          <a:hlinkClick r:id="rId27"/>
                        </a:rPr>
                        <a:t>CTNNA3</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catenin (cadherin-associated protein), alpha 3</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Intronic Enhancer</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1339494</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err="1">
                          <a:solidFill>
                            <a:srgbClr val="000000"/>
                          </a:solidFill>
                          <a:latin typeface="Calibri"/>
                        </a:rPr>
                        <a:t>CopyNumber</a:t>
                      </a:r>
                      <a:endParaRPr lang="en-US" sz="1000" b="0" i="0" u="none" strike="noStrike" dirty="0">
                        <a:solidFill>
                          <a:srgbClr val="000000"/>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98">
                <a:tc>
                  <a:txBody>
                    <a:bodyPr/>
                    <a:lstStyle/>
                    <a:p>
                      <a:pPr algn="l" fontAlgn="b"/>
                      <a:r>
                        <a:rPr lang="en-US" sz="1000" b="0" i="0" u="none" strike="noStrike">
                          <a:solidFill>
                            <a:srgbClr val="000000"/>
                          </a:solidFill>
                          <a:latin typeface="Calibri"/>
                        </a:rPr>
                        <a:t>rs1749147</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latin typeface="Calibri"/>
                          <a:hlinkClick r:id="rId28"/>
                        </a:rPr>
                        <a:t>6</a:t>
                      </a:r>
                      <a:endParaRPr lang="en-US" sz="1000" b="0" i="0" u="sng" strike="noStrike">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4947736</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dirty="0">
                          <a:solidFill>
                            <a:srgbClr val="0000FF"/>
                          </a:solidFill>
                          <a:latin typeface="Calibri"/>
                          <a:hlinkClick r:id="rId29"/>
                        </a:rPr>
                        <a:t>RPP40</a:t>
                      </a:r>
                      <a:endParaRPr lang="en-US" sz="1000" b="0" i="0" u="sng" strike="noStrike" dirty="0">
                        <a:solidFill>
                          <a:srgbClr val="0000FF"/>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Calibri"/>
                        </a:rPr>
                        <a:t>ribonuclease</a:t>
                      </a:r>
                      <a:r>
                        <a:rPr lang="en-US" sz="1000" b="0" i="0" u="none" strike="noStrike" dirty="0">
                          <a:solidFill>
                            <a:srgbClr val="000000"/>
                          </a:solidFill>
                          <a:latin typeface="Calibri"/>
                        </a:rPr>
                        <a:t> P/MRP 40kDa subunit</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Intronic With No Known Function</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0</a:t>
                      </a: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err="1">
                          <a:solidFill>
                            <a:srgbClr val="000000"/>
                          </a:solidFill>
                          <a:latin typeface="Calibri"/>
                        </a:rPr>
                        <a:t>CopyNumber</a:t>
                      </a:r>
                      <a:endParaRPr lang="en-US" sz="1000" b="0" i="0" u="none" strike="noStrike" dirty="0">
                        <a:solidFill>
                          <a:srgbClr val="000000"/>
                        </a:solidFill>
                        <a:latin typeface="Calibri"/>
                      </a:endParaRPr>
                    </a:p>
                  </a:txBody>
                  <a:tcPr marL="5404" marR="5404" marT="5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08443" name="Title 4"/>
          <p:cNvSpPr>
            <a:spLocks noGrp="1"/>
          </p:cNvSpPr>
          <p:nvPr>
            <p:ph type="title"/>
          </p:nvPr>
        </p:nvSpPr>
        <p:spPr>
          <a:xfrm>
            <a:off x="66675" y="93663"/>
            <a:ext cx="8229600" cy="373062"/>
          </a:xfrm>
        </p:spPr>
        <p:txBody>
          <a:bodyPr/>
          <a:lstStyle/>
          <a:p>
            <a:pPr algn="l"/>
            <a:r>
              <a:rPr lang="en-US" sz="2000" smtClean="0">
                <a:solidFill>
                  <a:schemeClr val="bg2"/>
                </a:solidFill>
                <a:effectLst/>
              </a:rPr>
              <a:t>Phase III SNPs Associated with CAC (Y/N) in MESA  </a:t>
            </a:r>
          </a:p>
        </p:txBody>
      </p:sp>
      <p:sp>
        <p:nvSpPr>
          <p:cNvPr id="308444" name="TextBox 5"/>
          <p:cNvSpPr txBox="1">
            <a:spLocks noChangeArrowheads="1"/>
          </p:cNvSpPr>
          <p:nvPr/>
        </p:nvSpPr>
        <p:spPr bwMode="auto">
          <a:xfrm>
            <a:off x="5210175" y="6550025"/>
            <a:ext cx="3933825" cy="307975"/>
          </a:xfrm>
          <a:prstGeom prst="rect">
            <a:avLst/>
          </a:prstGeom>
          <a:noFill/>
          <a:ln w="9525">
            <a:noFill/>
            <a:miter lim="800000"/>
            <a:headEnd/>
            <a:tailEnd/>
          </a:ln>
        </p:spPr>
        <p:txBody>
          <a:bodyPr wrap="none">
            <a:spAutoFit/>
          </a:bodyPr>
          <a:lstStyle/>
          <a:p>
            <a:pPr eaLnBrk="0" hangingPunct="0"/>
            <a:r>
              <a:rPr lang="en-US" sz="1400" b="1"/>
              <a:t>https://wakegen.phs.wfubmc.edu/public/snpdoc/</a:t>
            </a:r>
          </a:p>
        </p:txBody>
      </p:sp>
      <p:sp>
        <p:nvSpPr>
          <p:cNvPr id="7" name="Rectangle 6"/>
          <p:cNvSpPr/>
          <p:nvPr/>
        </p:nvSpPr>
        <p:spPr>
          <a:xfrm>
            <a:off x="152400" y="847725"/>
            <a:ext cx="8858250" cy="685800"/>
          </a:xfrm>
          <a:prstGeom prst="rect">
            <a:avLst/>
          </a:prstGeom>
          <a:solidFill>
            <a:schemeClr val="accent1">
              <a:alpha val="41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152400" y="3667125"/>
            <a:ext cx="8858250" cy="352425"/>
          </a:xfrm>
          <a:prstGeom prst="rect">
            <a:avLst/>
          </a:prstGeom>
          <a:solidFill>
            <a:schemeClr val="accent1">
              <a:alpha val="41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 name="Rectangle 8"/>
          <p:cNvSpPr/>
          <p:nvPr/>
        </p:nvSpPr>
        <p:spPr>
          <a:xfrm>
            <a:off x="152400" y="5448300"/>
            <a:ext cx="8858250" cy="352425"/>
          </a:xfrm>
          <a:prstGeom prst="rect">
            <a:avLst/>
          </a:prstGeom>
          <a:solidFill>
            <a:schemeClr val="accent1">
              <a:alpha val="41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pPr>
              <a:defRPr/>
            </a:pPr>
            <a:r>
              <a:rPr lang="en-US" sz="3600" dirty="0" smtClean="0">
                <a:latin typeface="+mn-lt"/>
                <a:ea typeface="Calibri" pitchFamily="34" charset="0"/>
                <a:cs typeface="Arial" pitchFamily="34" charset="0"/>
              </a:rPr>
              <a:t>Ternary plot of uncorrelated Phase III SNPs on HapMap Data</a:t>
            </a:r>
            <a:br>
              <a:rPr lang="en-US" sz="3600" dirty="0" smtClean="0">
                <a:latin typeface="+mn-lt"/>
                <a:ea typeface="Calibri" pitchFamily="34" charset="0"/>
                <a:cs typeface="Arial" pitchFamily="34" charset="0"/>
              </a:rPr>
            </a:br>
            <a:r>
              <a:rPr lang="en-US" sz="2400" dirty="0" smtClean="0">
                <a:latin typeface="+mn-lt"/>
                <a:ea typeface="Calibri" pitchFamily="34" charset="0"/>
                <a:cs typeface="Arial" pitchFamily="34" charset="0"/>
              </a:rPr>
              <a:t>(release 23,</a:t>
            </a:r>
            <a:r>
              <a:rPr lang="en-US" sz="2400" dirty="0" smtClean="0">
                <a:latin typeface="+mn-lt"/>
                <a:ea typeface="Calibri" pitchFamily="34" charset="0"/>
                <a:cs typeface="Times New Roman" pitchFamily="18" charset="0"/>
              </a:rPr>
              <a:t> </a:t>
            </a:r>
            <a:r>
              <a:rPr lang="en-US" sz="2400" dirty="0" smtClean="0">
                <a:latin typeface="+mn-lt"/>
                <a:ea typeface="Calibri" pitchFamily="34" charset="0"/>
                <a:cs typeface="Arial" pitchFamily="34" charset="0"/>
              </a:rPr>
              <a:t>NCBI build 36)</a:t>
            </a:r>
            <a:endParaRPr lang="en-US" sz="2400" dirty="0">
              <a:latin typeface="+mn-lt"/>
            </a:endParaRPr>
          </a:p>
        </p:txBody>
      </p:sp>
      <p:pic>
        <p:nvPicPr>
          <p:cNvPr id="309250" name="Picture 1"/>
          <p:cNvPicPr>
            <a:picLocks noChangeAspect="1" noChangeArrowheads="1"/>
          </p:cNvPicPr>
          <p:nvPr/>
        </p:nvPicPr>
        <p:blipFill>
          <a:blip r:embed="rId2"/>
          <a:srcRect/>
          <a:stretch>
            <a:fillRect/>
          </a:stretch>
        </p:blipFill>
        <p:spPr bwMode="auto">
          <a:xfrm>
            <a:off x="762000" y="1905000"/>
            <a:ext cx="74930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defRPr/>
            </a:pPr>
            <a:r>
              <a:rPr lang="en-US" sz="3600" dirty="0" smtClean="0"/>
              <a:t>Ternary plot of Structure probabilities and 3-D plot of MESA PC1-PC3</a:t>
            </a:r>
            <a:endParaRPr lang="en-US" sz="3600" dirty="0"/>
          </a:p>
        </p:txBody>
      </p:sp>
      <p:pic>
        <p:nvPicPr>
          <p:cNvPr id="4" name="SEA PC1-3.avi">
            <a:hlinkClick r:id="" action="ppaction://media"/>
          </p:cNvPr>
          <p:cNvPicPr>
            <a:picLocks noRot="1" noChangeAspect="1"/>
          </p:cNvPicPr>
          <p:nvPr>
            <a:videoFile r:link="rId2"/>
          </p:nvPr>
        </p:nvPicPr>
        <p:blipFill>
          <a:blip r:embed="rId4"/>
          <a:srcRect/>
          <a:stretch>
            <a:fillRect/>
          </a:stretch>
        </p:blipFill>
        <p:spPr bwMode="auto">
          <a:xfrm>
            <a:off x="1920875" y="1395413"/>
            <a:ext cx="5108575" cy="4919662"/>
          </a:xfrm>
          <a:prstGeom prst="rect">
            <a:avLst/>
          </a:prstGeom>
          <a:noFill/>
          <a:ln w="9525">
            <a:noFill/>
            <a:miter lim="800000"/>
            <a:headEnd/>
            <a:tailEnd/>
          </a:ln>
        </p:spPr>
      </p:pic>
      <p:graphicFrame>
        <p:nvGraphicFramePr>
          <p:cNvPr id="291842" name="Object 2">
            <a:hlinkClick r:id="" action="ppaction://ole?verb=0"/>
          </p:cNvPr>
          <p:cNvGraphicFramePr>
            <a:graphicFrameLocks noChangeAspect="1"/>
          </p:cNvGraphicFramePr>
          <p:nvPr/>
        </p:nvGraphicFramePr>
        <p:xfrm>
          <a:off x="3171825" y="660400"/>
          <a:ext cx="5638800" cy="6010275"/>
        </p:xfrm>
        <a:graphic>
          <a:graphicData uri="http://schemas.openxmlformats.org/presentationml/2006/ole">
            <p:oleObj spid="_x0000_s291842" name="Video Clip" r:id="rId5" imgW="5638095" imgH="6009524" progId="AVIFil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1297" name="Group 4"/>
          <p:cNvGrpSpPr>
            <a:grpSpLocks/>
          </p:cNvGrpSpPr>
          <p:nvPr/>
        </p:nvGrpSpPr>
        <p:grpSpPr bwMode="auto">
          <a:xfrm>
            <a:off x="1476375" y="1362075"/>
            <a:ext cx="5743575" cy="5495925"/>
            <a:chOff x="1058152" y="304800"/>
            <a:chExt cx="7027697" cy="6553200"/>
          </a:xfrm>
        </p:grpSpPr>
        <p:pic>
          <p:nvPicPr>
            <p:cNvPr id="311304" name="Picture 4"/>
            <p:cNvPicPr>
              <a:picLocks noChangeAspect="1" noChangeArrowheads="1"/>
            </p:cNvPicPr>
            <p:nvPr/>
          </p:nvPicPr>
          <p:blipFill>
            <a:blip r:embed="rId2"/>
            <a:srcRect/>
            <a:stretch>
              <a:fillRect/>
            </a:stretch>
          </p:blipFill>
          <p:spPr bwMode="auto">
            <a:xfrm>
              <a:off x="1058152" y="304800"/>
              <a:ext cx="7027697" cy="6553200"/>
            </a:xfrm>
            <a:prstGeom prst="rect">
              <a:avLst/>
            </a:prstGeom>
            <a:noFill/>
            <a:ln w="9525">
              <a:noFill/>
              <a:miter lim="800000"/>
              <a:headEnd/>
              <a:tailEnd/>
            </a:ln>
          </p:spPr>
        </p:pic>
        <p:sp>
          <p:nvSpPr>
            <p:cNvPr id="311305" name="TextBox 3"/>
            <p:cNvSpPr txBox="1">
              <a:spLocks noChangeArrowheads="1"/>
            </p:cNvSpPr>
            <p:nvPr/>
          </p:nvSpPr>
          <p:spPr bwMode="auto">
            <a:xfrm>
              <a:off x="4729795" y="335570"/>
              <a:ext cx="3276600" cy="2312005"/>
            </a:xfrm>
            <a:prstGeom prst="rect">
              <a:avLst/>
            </a:prstGeom>
            <a:noFill/>
            <a:ln w="9525">
              <a:noFill/>
              <a:miter lim="800000"/>
              <a:headEnd/>
              <a:tailEnd/>
            </a:ln>
          </p:spPr>
          <p:txBody>
            <a:bodyPr>
              <a:spAutoFit/>
            </a:bodyPr>
            <a:lstStyle/>
            <a:p>
              <a:pPr algn="ctr" eaLnBrk="0" hangingPunct="0"/>
              <a:r>
                <a:rPr lang="en-US" sz="2000" u="sng">
                  <a:solidFill>
                    <a:schemeClr val="bg2"/>
                  </a:solidFill>
                </a:rPr>
                <a:t>MESA Self Reported Ethnicity</a:t>
              </a:r>
            </a:p>
            <a:p>
              <a:pPr algn="ctr" eaLnBrk="0" hangingPunct="0"/>
              <a:r>
                <a:rPr lang="en-US" sz="2000" b="1">
                  <a:solidFill>
                    <a:schemeClr val="accent1"/>
                  </a:solidFill>
                </a:rPr>
                <a:t>African-Am: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Chinese:</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European:</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FFC000"/>
                  </a:solidFill>
                </a:rPr>
                <a:t>Hispanic: </a:t>
              </a:r>
              <a:r>
                <a:rPr lang="en-US" sz="2000" b="1">
                  <a:solidFill>
                    <a:srgbClr val="FFC000"/>
                  </a:solidFill>
                  <a:cs typeface="Times New Roman" pitchFamily="18" charset="0"/>
                </a:rPr>
                <a:t>■</a:t>
              </a:r>
              <a:endParaRPr lang="en-US" sz="2000" b="1">
                <a:solidFill>
                  <a:srgbClr val="FFC000"/>
                </a:solidFill>
              </a:endParaRPr>
            </a:p>
          </p:txBody>
        </p:sp>
      </p:grpSp>
      <p:grpSp>
        <p:nvGrpSpPr>
          <p:cNvPr id="8" name="Group 9"/>
          <p:cNvGrpSpPr>
            <a:grpSpLocks/>
          </p:cNvGrpSpPr>
          <p:nvPr/>
        </p:nvGrpSpPr>
        <p:grpSpPr bwMode="auto">
          <a:xfrm>
            <a:off x="1522413" y="1371600"/>
            <a:ext cx="5689600" cy="5486400"/>
            <a:chOff x="1522245" y="1381124"/>
            <a:chExt cx="5689307" cy="5486401"/>
          </a:xfrm>
        </p:grpSpPr>
        <p:grpSp>
          <p:nvGrpSpPr>
            <p:cNvPr id="311300" name="Group 7"/>
            <p:cNvGrpSpPr>
              <a:grpSpLocks/>
            </p:cNvGrpSpPr>
            <p:nvPr/>
          </p:nvGrpSpPr>
          <p:grpSpPr bwMode="auto">
            <a:xfrm>
              <a:off x="1522245" y="1381124"/>
              <a:ext cx="5689307" cy="5486401"/>
              <a:chOff x="1522245" y="1381124"/>
              <a:chExt cx="5689307" cy="5486401"/>
            </a:xfrm>
          </p:grpSpPr>
          <p:pic>
            <p:nvPicPr>
              <p:cNvPr id="311302" name="Picture 5"/>
              <p:cNvPicPr>
                <a:picLocks noChangeAspect="1" noChangeArrowheads="1"/>
              </p:cNvPicPr>
              <p:nvPr/>
            </p:nvPicPr>
            <p:blipFill>
              <a:blip r:embed="rId3"/>
              <a:srcRect/>
              <a:stretch>
                <a:fillRect/>
              </a:stretch>
            </p:blipFill>
            <p:spPr bwMode="auto">
              <a:xfrm>
                <a:off x="1522245" y="1381124"/>
                <a:ext cx="5689307" cy="5486401"/>
              </a:xfrm>
              <a:prstGeom prst="rect">
                <a:avLst/>
              </a:prstGeom>
              <a:noFill/>
              <a:ln w="9525">
                <a:noFill/>
                <a:miter lim="800000"/>
                <a:headEnd/>
                <a:tailEnd/>
              </a:ln>
            </p:spPr>
          </p:pic>
          <p:sp>
            <p:nvSpPr>
              <p:cNvPr id="7" name="Rectangle 6"/>
              <p:cNvSpPr/>
              <p:nvPr/>
            </p:nvSpPr>
            <p:spPr>
              <a:xfrm>
                <a:off x="6390856" y="4676775"/>
                <a:ext cx="380980" cy="24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311301" name="TextBox 8"/>
            <p:cNvSpPr txBox="1">
              <a:spLocks noChangeArrowheads="1"/>
            </p:cNvSpPr>
            <p:nvPr/>
          </p:nvSpPr>
          <p:spPr bwMode="auto">
            <a:xfrm>
              <a:off x="4476790" y="1397406"/>
              <a:ext cx="2677481" cy="1938992"/>
            </a:xfrm>
            <a:prstGeom prst="rect">
              <a:avLst/>
            </a:prstGeom>
            <a:noFill/>
            <a:ln w="9525">
              <a:noFill/>
              <a:miter lim="800000"/>
              <a:headEnd/>
              <a:tailEnd/>
            </a:ln>
          </p:spPr>
          <p:txBody>
            <a:bodyPr>
              <a:spAutoFit/>
            </a:bodyPr>
            <a:lstStyle/>
            <a:p>
              <a:pPr algn="ctr" eaLnBrk="0" hangingPunct="0"/>
              <a:r>
                <a:rPr lang="en-US" sz="2000" u="sng">
                  <a:solidFill>
                    <a:schemeClr val="bg2"/>
                  </a:solidFill>
                </a:rPr>
                <a:t>MESA Self Reported Ethnicity</a:t>
              </a:r>
            </a:p>
            <a:p>
              <a:pPr algn="ctr" eaLnBrk="0" hangingPunct="0"/>
              <a:r>
                <a:rPr lang="en-US" sz="2000" b="1">
                  <a:solidFill>
                    <a:schemeClr val="accent1"/>
                  </a:solidFill>
                </a:rPr>
                <a:t>African-Am: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Chinese:</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European:</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FFC000"/>
                  </a:solidFill>
                </a:rPr>
                <a:t>Hispanic: </a:t>
              </a:r>
              <a:r>
                <a:rPr lang="en-US" sz="2000" b="1">
                  <a:solidFill>
                    <a:srgbClr val="FFC000"/>
                  </a:solidFill>
                  <a:cs typeface="Times New Roman" pitchFamily="18" charset="0"/>
                </a:rPr>
                <a:t>■</a:t>
              </a:r>
              <a:endParaRPr lang="en-US" sz="2000" b="1">
                <a:solidFill>
                  <a:srgbClr val="FFC000"/>
                </a:solidFill>
              </a:endParaRPr>
            </a:p>
          </p:txBody>
        </p:sp>
      </p:grpSp>
      <p:sp>
        <p:nvSpPr>
          <p:cNvPr id="2" name="Title 1"/>
          <p:cNvSpPr>
            <a:spLocks noGrp="1"/>
          </p:cNvSpPr>
          <p:nvPr>
            <p:ph type="title"/>
          </p:nvPr>
        </p:nvSpPr>
        <p:spPr>
          <a:xfrm>
            <a:off x="457200" y="103188"/>
            <a:ext cx="8229600" cy="1143000"/>
          </a:xfrm>
        </p:spPr>
        <p:txBody>
          <a:bodyPr>
            <a:noAutofit/>
          </a:bodyPr>
          <a:lstStyle/>
          <a:p>
            <a:pPr>
              <a:defRPr/>
            </a:pPr>
            <a:r>
              <a:rPr lang="en-US" sz="3600" dirty="0" smtClean="0"/>
              <a:t>Distribution of Hispanics by Genetic Ancestry in MESA</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3"/>
          <p:cNvPicPr>
            <a:picLocks noChangeAspect="1" noChangeArrowheads="1"/>
          </p:cNvPicPr>
          <p:nvPr/>
        </p:nvPicPr>
        <p:blipFill>
          <a:blip r:embed="rId3"/>
          <a:srcRect/>
          <a:stretch>
            <a:fillRect/>
          </a:stretch>
        </p:blipFill>
        <p:spPr bwMode="auto">
          <a:xfrm>
            <a:off x="790575" y="1085850"/>
            <a:ext cx="7600950" cy="5721350"/>
          </a:xfrm>
          <a:prstGeom prst="rect">
            <a:avLst/>
          </a:prstGeom>
          <a:noFill/>
          <a:ln w="9525">
            <a:noFill/>
            <a:miter lim="800000"/>
            <a:headEnd/>
            <a:tailEnd/>
          </a:ln>
        </p:spPr>
      </p:pic>
      <p:sp>
        <p:nvSpPr>
          <p:cNvPr id="320515" name="Text Box 5"/>
          <p:cNvSpPr txBox="1">
            <a:spLocks noChangeArrowheads="1"/>
          </p:cNvSpPr>
          <p:nvPr/>
        </p:nvSpPr>
        <p:spPr bwMode="auto">
          <a:xfrm>
            <a:off x="3551238" y="6529388"/>
            <a:ext cx="4797425" cy="177800"/>
          </a:xfrm>
          <a:prstGeom prst="rect">
            <a:avLst/>
          </a:prstGeom>
          <a:noFill/>
          <a:ln w="9525">
            <a:noFill/>
            <a:miter lim="800000"/>
            <a:headEnd/>
            <a:tailEnd/>
          </a:ln>
        </p:spPr>
        <p:txBody>
          <a:bodyPr lIns="0" tIns="0" rIns="0" bIns="0">
            <a:spAutoFit/>
          </a:bodyPr>
          <a:lstStyle/>
          <a:p>
            <a:pPr>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chemeClr val="bg2"/>
                </a:solidFill>
                <a:latin typeface="Sans Serif"/>
              </a:rPr>
              <a:t>Lindner, V. et al. Arterioscler Thromb Vasc Biol 2005;25:77-83</a:t>
            </a:r>
          </a:p>
        </p:txBody>
      </p:sp>
      <p:sp>
        <p:nvSpPr>
          <p:cNvPr id="320516" name="Text Box 6"/>
          <p:cNvSpPr txBox="1">
            <a:spLocks noChangeArrowheads="1"/>
          </p:cNvSpPr>
          <p:nvPr/>
        </p:nvSpPr>
        <p:spPr bwMode="auto">
          <a:xfrm>
            <a:off x="179388" y="-38100"/>
            <a:ext cx="8783637" cy="1066800"/>
          </a:xfrm>
          <a:prstGeom prst="rect">
            <a:avLst/>
          </a:prstGeom>
          <a:noFill/>
          <a:ln w="9525">
            <a:noFill/>
            <a:miter lim="800000"/>
            <a:headEnd/>
            <a:tailEnd/>
          </a:ln>
        </p:spPr>
        <p:txBody>
          <a:bodyPr lIns="0" tIns="0" rIns="0" bIns="0" anchor="ctr" anchorCtr="1">
            <a:spAutoFit/>
          </a:bodyPr>
          <a:lstStyle/>
          <a:p>
            <a:pPr algn="ctr">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chemeClr val="tx2"/>
                </a:solidFill>
              </a:rPr>
              <a:t>Periostin is Expressed by Adventitial and Neointimal Cells in Response to Injury</a:t>
            </a:r>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1" name="Picture 2"/>
          <p:cNvPicPr>
            <a:picLocks noChangeAspect="1" noChangeArrowheads="1"/>
          </p:cNvPicPr>
          <p:nvPr/>
        </p:nvPicPr>
        <p:blipFill>
          <a:blip r:embed="rId2"/>
          <a:srcRect/>
          <a:stretch>
            <a:fillRect/>
          </a:stretch>
        </p:blipFill>
        <p:spPr bwMode="auto">
          <a:xfrm>
            <a:off x="0" y="153988"/>
            <a:ext cx="6877050" cy="6704012"/>
          </a:xfrm>
          <a:prstGeom prst="rect">
            <a:avLst/>
          </a:prstGeom>
          <a:noFill/>
          <a:ln w="9525">
            <a:noFill/>
            <a:miter lim="800000"/>
            <a:headEnd/>
            <a:tailEnd/>
          </a:ln>
        </p:spPr>
      </p:pic>
      <p:sp>
        <p:nvSpPr>
          <p:cNvPr id="2" name="Title 1"/>
          <p:cNvSpPr>
            <a:spLocks noGrp="1"/>
          </p:cNvSpPr>
          <p:nvPr>
            <p:ph type="title"/>
          </p:nvPr>
        </p:nvSpPr>
        <p:spPr>
          <a:xfrm>
            <a:off x="3048000" y="617538"/>
            <a:ext cx="5857875" cy="1143000"/>
          </a:xfrm>
        </p:spPr>
        <p:txBody>
          <a:bodyPr>
            <a:noAutofit/>
          </a:bodyPr>
          <a:lstStyle/>
          <a:p>
            <a:pPr>
              <a:defRPr/>
            </a:pPr>
            <a:r>
              <a:rPr lang="en-US" sz="3600" dirty="0" smtClean="0">
                <a:solidFill>
                  <a:schemeClr val="bg2"/>
                </a:solidFill>
                <a:effectLst/>
              </a:rPr>
              <a:t>Principle Component Analysis of Phase III SNP Data in MESA</a:t>
            </a:r>
            <a:r>
              <a:rPr lang="en-US" sz="3600" dirty="0" smtClean="0"/>
              <a:t/>
            </a:r>
            <a:br>
              <a:rPr lang="en-US" sz="3600" dirty="0" smtClean="0"/>
            </a:br>
            <a:endParaRPr lang="en-US" sz="3600" dirty="0"/>
          </a:p>
        </p:txBody>
      </p:sp>
      <p:sp>
        <p:nvSpPr>
          <p:cNvPr id="312323" name="TextBox 4"/>
          <p:cNvSpPr txBox="1">
            <a:spLocks noChangeArrowheads="1"/>
          </p:cNvSpPr>
          <p:nvPr/>
        </p:nvSpPr>
        <p:spPr bwMode="auto">
          <a:xfrm>
            <a:off x="5638800" y="2819400"/>
            <a:ext cx="3276600" cy="1938338"/>
          </a:xfrm>
          <a:prstGeom prst="rect">
            <a:avLst/>
          </a:prstGeom>
          <a:noFill/>
          <a:ln w="9525">
            <a:noFill/>
            <a:miter lim="800000"/>
            <a:headEnd/>
            <a:tailEnd/>
          </a:ln>
        </p:spPr>
        <p:txBody>
          <a:bodyPr>
            <a:spAutoFit/>
          </a:bodyPr>
          <a:lstStyle/>
          <a:p>
            <a:pPr algn="ctr" eaLnBrk="0" hangingPunct="0"/>
            <a:r>
              <a:rPr lang="en-US" sz="2000" b="1" u="sng">
                <a:solidFill>
                  <a:schemeClr val="bg2"/>
                </a:solidFill>
              </a:rPr>
              <a:t>MESA Self Reported Ethnicity</a:t>
            </a:r>
          </a:p>
          <a:p>
            <a:pPr algn="ctr" eaLnBrk="0" hangingPunct="0"/>
            <a:r>
              <a:rPr lang="en-US" sz="2000" b="1">
                <a:solidFill>
                  <a:schemeClr val="accent1"/>
                </a:solidFill>
              </a:rPr>
              <a:t>African-Am: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Chinese:</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European:</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FFC000"/>
                </a:solidFill>
              </a:rPr>
              <a:t>Hispanic: </a:t>
            </a:r>
            <a:r>
              <a:rPr lang="en-US" sz="2000" b="1">
                <a:solidFill>
                  <a:srgbClr val="FFC000"/>
                </a:solidFill>
                <a:cs typeface="Times New Roman" pitchFamily="18" charset="0"/>
              </a:rPr>
              <a:t>■</a:t>
            </a:r>
            <a:endParaRPr lang="en-US" sz="2000" b="1">
              <a:solidFill>
                <a:srgbClr val="FFC0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925" y="941388"/>
            <a:ext cx="3657600" cy="1143000"/>
          </a:xfrm>
        </p:spPr>
        <p:txBody>
          <a:bodyPr>
            <a:noAutofit/>
          </a:bodyPr>
          <a:lstStyle/>
          <a:p>
            <a:pPr>
              <a:defRPr/>
            </a:pPr>
            <a:r>
              <a:rPr lang="en-US" sz="3600" dirty="0" smtClean="0"/>
              <a:t>Hierarchical Clustering of Phase III SNP </a:t>
            </a:r>
            <a:br>
              <a:rPr lang="en-US" sz="3600" dirty="0" smtClean="0"/>
            </a:br>
            <a:r>
              <a:rPr lang="en-US" sz="3600" dirty="0" smtClean="0"/>
              <a:t>PC1-PC10 in MESA  </a:t>
            </a:r>
            <a:endParaRPr lang="en-US" sz="3600" dirty="0"/>
          </a:p>
        </p:txBody>
      </p:sp>
      <p:pic>
        <p:nvPicPr>
          <p:cNvPr id="313346" name="Picture 2"/>
          <p:cNvPicPr>
            <a:picLocks noChangeAspect="1" noChangeArrowheads="1"/>
          </p:cNvPicPr>
          <p:nvPr/>
        </p:nvPicPr>
        <p:blipFill>
          <a:blip r:embed="rId2"/>
          <a:srcRect/>
          <a:stretch>
            <a:fillRect/>
          </a:stretch>
        </p:blipFill>
        <p:spPr bwMode="auto">
          <a:xfrm>
            <a:off x="360363" y="0"/>
            <a:ext cx="5259387" cy="6865938"/>
          </a:xfrm>
          <a:prstGeom prst="rect">
            <a:avLst/>
          </a:prstGeom>
          <a:noFill/>
          <a:ln w="9525">
            <a:noFill/>
            <a:miter lim="800000"/>
            <a:headEnd/>
            <a:tailEnd/>
          </a:ln>
        </p:spPr>
      </p:pic>
      <p:sp>
        <p:nvSpPr>
          <p:cNvPr id="313347" name="TextBox 3"/>
          <p:cNvSpPr txBox="1">
            <a:spLocks noChangeArrowheads="1"/>
          </p:cNvSpPr>
          <p:nvPr/>
        </p:nvSpPr>
        <p:spPr bwMode="auto">
          <a:xfrm>
            <a:off x="5734050" y="5095875"/>
            <a:ext cx="3276600" cy="1631950"/>
          </a:xfrm>
          <a:prstGeom prst="rect">
            <a:avLst/>
          </a:prstGeom>
          <a:noFill/>
          <a:ln w="9525">
            <a:noFill/>
            <a:miter lim="800000"/>
            <a:headEnd/>
            <a:tailEnd/>
          </a:ln>
        </p:spPr>
        <p:txBody>
          <a:bodyPr>
            <a:spAutoFit/>
          </a:bodyPr>
          <a:lstStyle/>
          <a:p>
            <a:pPr algn="ctr" eaLnBrk="0" hangingPunct="0"/>
            <a:r>
              <a:rPr lang="en-US" sz="2000" u="sng"/>
              <a:t>MESA  Hierarchical Clusters</a:t>
            </a:r>
          </a:p>
          <a:p>
            <a:pPr algn="ctr" eaLnBrk="0" hangingPunct="0"/>
            <a:r>
              <a:rPr lang="en-US" sz="2000" b="1">
                <a:solidFill>
                  <a:schemeClr val="accent1"/>
                </a:solidFill>
              </a:rPr>
              <a:t>HCluster1 (AA):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HCluster2 (CHN):</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HCluster3 (EUA):</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FFC000"/>
                </a:solidFill>
              </a:rPr>
              <a:t>HCluster4 (HIS): </a:t>
            </a:r>
            <a:r>
              <a:rPr lang="en-US" sz="2000" b="1">
                <a:solidFill>
                  <a:srgbClr val="FFC000"/>
                </a:solidFill>
                <a:cs typeface="Times New Roman" pitchFamily="18" charset="0"/>
              </a:rPr>
              <a:t>■</a:t>
            </a:r>
            <a:endParaRPr lang="en-US" sz="2000" b="1">
              <a:solidFill>
                <a:srgbClr val="FFC0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369" name="Group 9"/>
          <p:cNvGrpSpPr>
            <a:grpSpLocks/>
          </p:cNvGrpSpPr>
          <p:nvPr/>
        </p:nvGrpSpPr>
        <p:grpSpPr bwMode="auto">
          <a:xfrm>
            <a:off x="1590675" y="1193800"/>
            <a:ext cx="5715000" cy="5664200"/>
            <a:chOff x="1590675" y="1193397"/>
            <a:chExt cx="5715000" cy="5664603"/>
          </a:xfrm>
        </p:grpSpPr>
        <p:pic>
          <p:nvPicPr>
            <p:cNvPr id="314374" name="Picture 5"/>
            <p:cNvPicPr>
              <a:picLocks noChangeAspect="1" noChangeArrowheads="1"/>
            </p:cNvPicPr>
            <p:nvPr/>
          </p:nvPicPr>
          <p:blipFill>
            <a:blip r:embed="rId2"/>
            <a:srcRect/>
            <a:stretch>
              <a:fillRect/>
            </a:stretch>
          </p:blipFill>
          <p:spPr bwMode="auto">
            <a:xfrm>
              <a:off x="1590675" y="1193397"/>
              <a:ext cx="5715000" cy="5664603"/>
            </a:xfrm>
            <a:prstGeom prst="rect">
              <a:avLst/>
            </a:prstGeom>
            <a:noFill/>
            <a:ln w="9525">
              <a:noFill/>
              <a:miter lim="800000"/>
              <a:headEnd/>
              <a:tailEnd/>
            </a:ln>
          </p:spPr>
        </p:pic>
        <p:sp>
          <p:nvSpPr>
            <p:cNvPr id="314375" name="TextBox 8"/>
            <p:cNvSpPr txBox="1">
              <a:spLocks noChangeArrowheads="1"/>
            </p:cNvSpPr>
            <p:nvPr/>
          </p:nvSpPr>
          <p:spPr bwMode="auto">
            <a:xfrm>
              <a:off x="3905250" y="1447800"/>
              <a:ext cx="3276600" cy="1631216"/>
            </a:xfrm>
            <a:prstGeom prst="rect">
              <a:avLst/>
            </a:prstGeom>
            <a:noFill/>
            <a:ln w="9525">
              <a:noFill/>
              <a:miter lim="800000"/>
              <a:headEnd/>
              <a:tailEnd/>
            </a:ln>
          </p:spPr>
          <p:txBody>
            <a:bodyPr>
              <a:spAutoFit/>
            </a:bodyPr>
            <a:lstStyle/>
            <a:p>
              <a:pPr algn="ctr" eaLnBrk="0" hangingPunct="0"/>
              <a:r>
                <a:rPr lang="en-US" sz="2000" u="sng">
                  <a:solidFill>
                    <a:schemeClr val="bg2"/>
                  </a:solidFill>
                </a:rPr>
                <a:t>MESA  Hierarchical Clusters</a:t>
              </a:r>
            </a:p>
            <a:p>
              <a:pPr algn="ctr" eaLnBrk="0" hangingPunct="0"/>
              <a:r>
                <a:rPr lang="en-US" sz="2000" b="1">
                  <a:solidFill>
                    <a:schemeClr val="accent1"/>
                  </a:solidFill>
                </a:rPr>
                <a:t>HCluster1 (AA):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HCluster2 (CHN):</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HCluster3 (EUA):</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EAB200"/>
                  </a:solidFill>
                </a:rPr>
                <a:t>HCluster4 (HIS): </a:t>
              </a:r>
              <a:r>
                <a:rPr lang="en-US" sz="2000" b="1">
                  <a:solidFill>
                    <a:srgbClr val="EAB200"/>
                  </a:solidFill>
                  <a:cs typeface="Times New Roman" pitchFamily="18" charset="0"/>
                </a:rPr>
                <a:t>■</a:t>
              </a:r>
              <a:endParaRPr lang="en-US" sz="2000" b="1">
                <a:solidFill>
                  <a:srgbClr val="EAB200"/>
                </a:solidFill>
              </a:endParaRPr>
            </a:p>
          </p:txBody>
        </p:sp>
      </p:grpSp>
      <p:grpSp>
        <p:nvGrpSpPr>
          <p:cNvPr id="5" name="Group 7"/>
          <p:cNvGrpSpPr>
            <a:grpSpLocks/>
          </p:cNvGrpSpPr>
          <p:nvPr/>
        </p:nvGrpSpPr>
        <p:grpSpPr bwMode="auto">
          <a:xfrm>
            <a:off x="1557338" y="1398588"/>
            <a:ext cx="5724525" cy="5459412"/>
            <a:chOff x="1529760" y="1398644"/>
            <a:chExt cx="5791199" cy="5459356"/>
          </a:xfrm>
        </p:grpSpPr>
        <p:pic>
          <p:nvPicPr>
            <p:cNvPr id="314372" name="Picture 5"/>
            <p:cNvPicPr>
              <a:picLocks noChangeAspect="1" noChangeArrowheads="1"/>
            </p:cNvPicPr>
            <p:nvPr/>
          </p:nvPicPr>
          <p:blipFill>
            <a:blip r:embed="rId3"/>
            <a:srcRect/>
            <a:stretch>
              <a:fillRect/>
            </a:stretch>
          </p:blipFill>
          <p:spPr bwMode="auto">
            <a:xfrm>
              <a:off x="1529760" y="1398644"/>
              <a:ext cx="5791199" cy="5459356"/>
            </a:xfrm>
            <a:prstGeom prst="rect">
              <a:avLst/>
            </a:prstGeom>
            <a:noFill/>
            <a:ln w="9525">
              <a:noFill/>
              <a:miter lim="800000"/>
              <a:headEnd/>
              <a:tailEnd/>
            </a:ln>
          </p:spPr>
        </p:pic>
        <p:sp>
          <p:nvSpPr>
            <p:cNvPr id="314373" name="TextBox 6"/>
            <p:cNvSpPr txBox="1">
              <a:spLocks noChangeArrowheads="1"/>
            </p:cNvSpPr>
            <p:nvPr/>
          </p:nvSpPr>
          <p:spPr bwMode="auto">
            <a:xfrm>
              <a:off x="3886200" y="1476375"/>
              <a:ext cx="3276600" cy="1938992"/>
            </a:xfrm>
            <a:prstGeom prst="rect">
              <a:avLst/>
            </a:prstGeom>
            <a:noFill/>
            <a:ln w="9525">
              <a:noFill/>
              <a:miter lim="800000"/>
              <a:headEnd/>
              <a:tailEnd/>
            </a:ln>
          </p:spPr>
          <p:txBody>
            <a:bodyPr>
              <a:spAutoFit/>
            </a:bodyPr>
            <a:lstStyle/>
            <a:p>
              <a:pPr algn="ctr" eaLnBrk="0" hangingPunct="0"/>
              <a:r>
                <a:rPr lang="en-US" sz="2000" u="sng">
                  <a:solidFill>
                    <a:schemeClr val="bg2"/>
                  </a:solidFill>
                </a:rPr>
                <a:t>MESA Self Reported Ethnicity</a:t>
              </a:r>
            </a:p>
            <a:p>
              <a:pPr algn="ctr" eaLnBrk="0" hangingPunct="0"/>
              <a:r>
                <a:rPr lang="en-US" sz="2000" b="1">
                  <a:solidFill>
                    <a:schemeClr val="accent1"/>
                  </a:solidFill>
                </a:rPr>
                <a:t>African-Am: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Chinese:</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European:</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EAB200"/>
                  </a:solidFill>
                </a:rPr>
                <a:t>Hispanic: </a:t>
              </a:r>
              <a:r>
                <a:rPr lang="en-US" sz="2000" b="1">
                  <a:solidFill>
                    <a:srgbClr val="EAB200"/>
                  </a:solidFill>
                  <a:cs typeface="Times New Roman" pitchFamily="18" charset="0"/>
                </a:rPr>
                <a:t>■</a:t>
              </a:r>
              <a:endParaRPr lang="en-US" sz="2000" b="1">
                <a:solidFill>
                  <a:srgbClr val="EAB200"/>
                </a:solidFill>
              </a:endParaRPr>
            </a:p>
          </p:txBody>
        </p:sp>
      </p:grpSp>
      <p:sp>
        <p:nvSpPr>
          <p:cNvPr id="2" name="Title 1"/>
          <p:cNvSpPr>
            <a:spLocks noGrp="1"/>
          </p:cNvSpPr>
          <p:nvPr>
            <p:ph type="title"/>
          </p:nvPr>
        </p:nvSpPr>
        <p:spPr>
          <a:xfrm>
            <a:off x="457200" y="150813"/>
            <a:ext cx="8229600" cy="858837"/>
          </a:xfrm>
        </p:spPr>
        <p:txBody>
          <a:bodyPr>
            <a:normAutofit fontScale="90000"/>
          </a:bodyPr>
          <a:lstStyle/>
          <a:p>
            <a:pPr>
              <a:defRPr/>
            </a:pPr>
            <a:r>
              <a:rPr lang="en-US" sz="3600" dirty="0" smtClean="0"/>
              <a:t>Re-classification of MESA subjects to genetic ancestral clusters based on PC1-10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2:1 Frequency Matching For Controls Based on Race, Sex …</a:t>
            </a:r>
          </a:p>
        </p:txBody>
      </p:sp>
      <p:graphicFrame>
        <p:nvGraphicFramePr>
          <p:cNvPr id="37891" name="Group 3"/>
          <p:cNvGraphicFramePr>
            <a:graphicFrameLocks noGrp="1"/>
          </p:cNvGraphicFramePr>
          <p:nvPr>
            <p:ph type="tbl" idx="1"/>
          </p:nvPr>
        </p:nvGraphicFramePr>
        <p:xfrm>
          <a:off x="457200" y="1600200"/>
          <a:ext cx="8229600" cy="4800600"/>
        </p:xfrm>
        <a:graphic>
          <a:graphicData uri="http://schemas.openxmlformats.org/drawingml/2006/table">
            <a:tbl>
              <a:tblPr/>
              <a:tblGrid>
                <a:gridCol w="2743200"/>
                <a:gridCol w="2743200"/>
                <a:gridCol w="2743200"/>
              </a:tblGrid>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Cases</a:t>
                      </a:r>
                      <a:br>
                        <a:rPr kumimoji="0" lang="en-US" sz="28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(N=361)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Controls</a:t>
                      </a:r>
                      <a:br>
                        <a:rPr kumimoji="0" lang="en-US" sz="2800" b="0" i="0" u="none" strike="noStrike" cap="none" normalizeH="0" baseline="0" smtClean="0">
                          <a:ln>
                            <a:noFill/>
                          </a:ln>
                          <a:solidFill>
                            <a:schemeClr val="tx1"/>
                          </a:solidFill>
                          <a:effectLst/>
                          <a:latin typeface="Arial" charset="0"/>
                        </a:rPr>
                      </a:br>
                      <a:r>
                        <a:rPr kumimoji="0" lang="en-US" sz="2000" b="0" i="0" u="none" strike="noStrike" cap="none" normalizeH="0" baseline="0" smtClean="0">
                          <a:ln>
                            <a:noFill/>
                          </a:ln>
                          <a:solidFill>
                            <a:schemeClr val="tx1"/>
                          </a:solidFill>
                          <a:effectLst/>
                          <a:latin typeface="Arial" charset="0"/>
                        </a:rPr>
                        <a:t>(N=674)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Black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177 (49%)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325 (48%)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184 (51%)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349 (52%)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85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Female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76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140 (21%)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85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285 (79%)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534 (79%)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smtClean="0"/>
              <a:t>… and Age</a:t>
            </a:r>
          </a:p>
        </p:txBody>
      </p:sp>
      <p:graphicFrame>
        <p:nvGraphicFramePr>
          <p:cNvPr id="39939" name="Group 3"/>
          <p:cNvGraphicFramePr>
            <a:graphicFrameLocks noGrp="1"/>
          </p:cNvGraphicFramePr>
          <p:nvPr>
            <p:ph type="tbl" idx="1"/>
          </p:nvPr>
        </p:nvGraphicFramePr>
        <p:xfrm>
          <a:off x="457200" y="1600200"/>
          <a:ext cx="8229600" cy="4014788"/>
        </p:xfrm>
        <a:graphic>
          <a:graphicData uri="http://schemas.openxmlformats.org/drawingml/2006/table">
            <a:tbl>
              <a:tblPr/>
              <a:tblGrid>
                <a:gridCol w="2743200"/>
                <a:gridCol w="2743200"/>
                <a:gridCol w="2743200"/>
              </a:tblGrid>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Cases</a:t>
                      </a:r>
                      <a:br>
                        <a:rPr kumimoji="0" lang="en-US" sz="28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(N=361)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Controls</a:t>
                      </a:r>
                      <a:br>
                        <a:rPr kumimoji="0" lang="en-US" sz="2800" b="0" i="0" u="none" strike="noStrike" cap="none" normalizeH="0" baseline="0" smtClean="0">
                          <a:ln>
                            <a:noFill/>
                          </a:ln>
                          <a:solidFill>
                            <a:schemeClr val="tx1"/>
                          </a:solidFill>
                          <a:effectLst/>
                          <a:latin typeface="Arial" charset="0"/>
                        </a:rPr>
                      </a:br>
                      <a:r>
                        <a:rPr kumimoji="0" lang="en-US" sz="2000" b="0" i="0" u="none" strike="noStrike" cap="none" normalizeH="0" baseline="0" smtClean="0">
                          <a:ln>
                            <a:noFill/>
                          </a:ln>
                          <a:solidFill>
                            <a:schemeClr val="tx1"/>
                          </a:solidFill>
                          <a:effectLst/>
                          <a:latin typeface="Arial" charset="0"/>
                        </a:rPr>
                        <a:t>(N=674)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15-19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28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56 (8%)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20-24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55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104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25-29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134 (37%)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276 (41%)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85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30-35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144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238 (35%)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69918" y="195943"/>
          <a:ext cx="8497529" cy="6560457"/>
        </p:xfrm>
        <a:graphic>
          <a:graphicData uri="http://schemas.openxmlformats.org/drawingml/2006/chart">
            <c:chart xmlns:c="http://schemas.openxmlformats.org/drawingml/2006/chart" xmlns:r="http://schemas.openxmlformats.org/officeDocument/2006/relationships" r:id="rId2"/>
          </a:graphicData>
        </a:graphic>
      </p:graphicFrame>
      <p:sp>
        <p:nvSpPr>
          <p:cNvPr id="328707" name="TextBox 4"/>
          <p:cNvSpPr txBox="1">
            <a:spLocks noChangeArrowheads="1"/>
          </p:cNvSpPr>
          <p:nvPr/>
        </p:nvSpPr>
        <p:spPr bwMode="auto">
          <a:xfrm>
            <a:off x="4941888" y="4430713"/>
            <a:ext cx="2698750" cy="708025"/>
          </a:xfrm>
          <a:prstGeom prst="rect">
            <a:avLst/>
          </a:prstGeom>
          <a:noFill/>
          <a:ln w="9525">
            <a:solidFill>
              <a:schemeClr val="tx1"/>
            </a:solidFill>
            <a:miter lim="800000"/>
            <a:headEnd/>
            <a:tailEnd/>
          </a:ln>
        </p:spPr>
        <p:txBody>
          <a:bodyPr>
            <a:spAutoFit/>
          </a:bodyPr>
          <a:lstStyle/>
          <a:p>
            <a:pPr algn="ctr" eaLnBrk="0" hangingPunct="0"/>
            <a:r>
              <a:rPr lang="en-US" sz="2000"/>
              <a:t>300% increase from 1960 to 2008</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76200" y="1295400"/>
          <a:ext cx="8763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idx="4294967295"/>
          </p:nvPr>
        </p:nvSpPr>
        <p:spPr>
          <a:xfrm>
            <a:off x="457200" y="76200"/>
            <a:ext cx="8229600" cy="1143000"/>
          </a:xfrm>
        </p:spPr>
        <p:txBody>
          <a:bodyPr>
            <a:noAutofit/>
          </a:bodyPr>
          <a:lstStyle/>
          <a:p>
            <a:pPr>
              <a:defRPr/>
            </a:pPr>
            <a:r>
              <a:rPr lang="en-US" sz="3600" dirty="0" smtClean="0"/>
              <a:t>National Health Expenditures</a:t>
            </a:r>
            <a:br>
              <a:rPr lang="en-US" sz="3600" dirty="0" smtClean="0"/>
            </a:br>
            <a:r>
              <a:rPr lang="en-US" sz="3200" dirty="0" smtClean="0"/>
              <a:t> Actual and Projected: 1965-2019</a:t>
            </a:r>
            <a:endParaRPr lang="en-US" sz="3200" dirty="0"/>
          </a:p>
        </p:txBody>
      </p:sp>
      <p:sp>
        <p:nvSpPr>
          <p:cNvPr id="329732" name="TextBox 4"/>
          <p:cNvSpPr txBox="1">
            <a:spLocks noChangeArrowheads="1"/>
          </p:cNvSpPr>
          <p:nvPr/>
        </p:nvSpPr>
        <p:spPr bwMode="auto">
          <a:xfrm>
            <a:off x="5133975" y="6451600"/>
            <a:ext cx="4010025" cy="307975"/>
          </a:xfrm>
          <a:prstGeom prst="rect">
            <a:avLst/>
          </a:prstGeom>
          <a:noFill/>
          <a:ln w="9525">
            <a:noFill/>
            <a:miter lim="800000"/>
            <a:headEnd/>
            <a:tailEnd/>
          </a:ln>
        </p:spPr>
        <p:txBody>
          <a:bodyPr wrap="none">
            <a:spAutoFit/>
          </a:bodyPr>
          <a:lstStyle/>
          <a:p>
            <a:pPr eaLnBrk="0" hangingPunct="0"/>
            <a:r>
              <a:rPr lang="en-US" sz="1400"/>
              <a:t>Centers for Medicare &amp; Medicaid Services, Jan 2010</a:t>
            </a:r>
          </a:p>
        </p:txBody>
      </p:sp>
      <p:sp>
        <p:nvSpPr>
          <p:cNvPr id="329733" name="TextBox 11"/>
          <p:cNvSpPr txBox="1">
            <a:spLocks noChangeArrowheads="1"/>
          </p:cNvSpPr>
          <p:nvPr/>
        </p:nvSpPr>
        <p:spPr bwMode="auto">
          <a:xfrm>
            <a:off x="1182688" y="1677988"/>
            <a:ext cx="6051550" cy="831850"/>
          </a:xfrm>
          <a:prstGeom prst="rect">
            <a:avLst/>
          </a:prstGeom>
          <a:noFill/>
          <a:ln w="9525">
            <a:noFill/>
            <a:miter lim="800000"/>
            <a:headEnd/>
            <a:tailEnd/>
          </a:ln>
        </p:spPr>
        <p:txBody>
          <a:bodyPr>
            <a:spAutoFit/>
          </a:bodyPr>
          <a:lstStyle/>
          <a:p>
            <a:pPr eaLnBrk="0" hangingPunct="0"/>
            <a:r>
              <a:rPr lang="en-US"/>
              <a:t> Challenge: How to change the trajectory of</a:t>
            </a:r>
          </a:p>
          <a:p>
            <a:pPr eaLnBrk="0" hangingPunct="0"/>
            <a:r>
              <a:rPr lang="en-US"/>
              <a:t>  this pattern of escalating health expenditures?</a:t>
            </a:r>
          </a:p>
        </p:txBody>
      </p:sp>
      <p:sp>
        <p:nvSpPr>
          <p:cNvPr id="13" name="TextBox 12"/>
          <p:cNvSpPr txBox="1">
            <a:spLocks noChangeArrowheads="1"/>
          </p:cNvSpPr>
          <p:nvPr/>
        </p:nvSpPr>
        <p:spPr bwMode="auto">
          <a:xfrm>
            <a:off x="1182688" y="2592388"/>
            <a:ext cx="5886450" cy="646112"/>
          </a:xfrm>
          <a:prstGeom prst="rect">
            <a:avLst/>
          </a:prstGeom>
          <a:noFill/>
          <a:ln w="9525">
            <a:noFill/>
            <a:miter lim="800000"/>
            <a:headEnd/>
            <a:tailEnd/>
          </a:ln>
        </p:spPr>
        <p:txBody>
          <a:bodyPr wrap="none">
            <a:spAutoFit/>
          </a:bodyPr>
          <a:lstStyle/>
          <a:p>
            <a:pPr eaLnBrk="0" hangingPunct="0"/>
            <a:r>
              <a:rPr lang="en-US" sz="3600" b="1"/>
              <a:t>→</a:t>
            </a:r>
            <a:r>
              <a:rPr lang="en-US"/>
              <a:t> comparable health outcomes at lower cost</a:t>
            </a:r>
          </a:p>
        </p:txBody>
      </p:sp>
      <p:sp>
        <p:nvSpPr>
          <p:cNvPr id="15" name="TextBox 14"/>
          <p:cNvSpPr txBox="1">
            <a:spLocks noChangeArrowheads="1"/>
          </p:cNvSpPr>
          <p:nvPr/>
        </p:nvSpPr>
        <p:spPr bwMode="auto">
          <a:xfrm>
            <a:off x="1182688" y="2592388"/>
            <a:ext cx="6008687" cy="646112"/>
          </a:xfrm>
          <a:prstGeom prst="rect">
            <a:avLst/>
          </a:prstGeom>
          <a:noFill/>
          <a:ln w="9525">
            <a:noFill/>
            <a:miter lim="800000"/>
            <a:headEnd/>
            <a:tailEnd/>
          </a:ln>
        </p:spPr>
        <p:txBody>
          <a:bodyPr>
            <a:spAutoFit/>
          </a:bodyPr>
          <a:lstStyle/>
          <a:p>
            <a:pPr eaLnBrk="0" hangingPunct="0"/>
            <a:r>
              <a:rPr lang="en-US" sz="3600" b="1"/>
              <a:t>→</a:t>
            </a:r>
            <a:r>
              <a:rPr lang="en-US"/>
              <a:t> improve the ROI on our health care dollars</a:t>
            </a:r>
          </a:p>
        </p:txBody>
      </p:sp>
      <p:sp>
        <p:nvSpPr>
          <p:cNvPr id="16" name="TextBox 15"/>
          <p:cNvSpPr txBox="1">
            <a:spLocks noChangeArrowheads="1"/>
          </p:cNvSpPr>
          <p:nvPr/>
        </p:nvSpPr>
        <p:spPr bwMode="auto">
          <a:xfrm>
            <a:off x="1182688" y="2592388"/>
            <a:ext cx="6008687" cy="646112"/>
          </a:xfrm>
          <a:prstGeom prst="rect">
            <a:avLst/>
          </a:prstGeom>
          <a:noFill/>
          <a:ln w="9525">
            <a:noFill/>
            <a:miter lim="800000"/>
            <a:headEnd/>
            <a:tailEnd/>
          </a:ln>
        </p:spPr>
        <p:txBody>
          <a:bodyPr>
            <a:spAutoFit/>
          </a:bodyPr>
          <a:lstStyle/>
          <a:p>
            <a:pPr eaLnBrk="0" hangingPunct="0"/>
            <a:r>
              <a:rPr lang="en-US" sz="3600" b="1"/>
              <a:t>→ </a:t>
            </a:r>
            <a:r>
              <a:rPr lang="en-US"/>
              <a:t>achieve greater health care efficiency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idx="4294967295"/>
          </p:nvPr>
        </p:nvSpPr>
        <p:spPr>
          <a:xfrm>
            <a:off x="293688" y="381000"/>
            <a:ext cx="8469312" cy="1143000"/>
          </a:xfrm>
        </p:spPr>
        <p:txBody>
          <a:bodyPr/>
          <a:lstStyle/>
          <a:p>
            <a:pPr>
              <a:defRPr/>
            </a:pPr>
            <a:r>
              <a:rPr lang="en-US" sz="3600" smtClean="0"/>
              <a:t>Relative and Absolute Risk Reductions in HPS and AF/TX CAPS</a:t>
            </a:r>
          </a:p>
        </p:txBody>
      </p:sp>
      <p:graphicFrame>
        <p:nvGraphicFramePr>
          <p:cNvPr id="330755" name="Object 3"/>
          <p:cNvGraphicFramePr>
            <a:graphicFrameLocks noChangeAspect="1"/>
          </p:cNvGraphicFramePr>
          <p:nvPr>
            <p:ph idx="4294967295"/>
          </p:nvPr>
        </p:nvGraphicFramePr>
        <p:xfrm>
          <a:off x="357188" y="1989138"/>
          <a:ext cx="8329612" cy="4675187"/>
        </p:xfrm>
        <a:graphic>
          <a:graphicData uri="http://schemas.openxmlformats.org/presentationml/2006/ole">
            <p:oleObj spid="_x0000_s330755" name="Chart" r:id="rId3" imgW="8382190" imgH="4705350" progId="MSGraph.Chart.8">
              <p:embed followColorScheme="full"/>
            </p:oleObj>
          </a:graphicData>
        </a:graphic>
      </p:graphicFrame>
      <p:sp>
        <p:nvSpPr>
          <p:cNvPr id="479236" name="Text Box 4"/>
          <p:cNvSpPr txBox="1">
            <a:spLocks noChangeArrowheads="1"/>
          </p:cNvSpPr>
          <p:nvPr/>
        </p:nvSpPr>
        <p:spPr bwMode="auto">
          <a:xfrm>
            <a:off x="2822575" y="2316163"/>
            <a:ext cx="1647825" cy="1016000"/>
          </a:xfrm>
          <a:prstGeom prst="rect">
            <a:avLst/>
          </a:prstGeom>
          <a:noFill/>
          <a:ln w="12700">
            <a:noFill/>
            <a:miter lim="800000"/>
            <a:headEnd type="none" w="sm" len="sm"/>
            <a:tailEnd type="none" w="sm" len="sm"/>
          </a:ln>
        </p:spPr>
        <p:txBody>
          <a:bodyPr wrap="none">
            <a:spAutoFit/>
          </a:bodyPr>
          <a:lstStyle/>
          <a:p>
            <a:pPr eaLnBrk="0" hangingPunct="0"/>
            <a:r>
              <a:rPr lang="en-US" sz="2000"/>
              <a:t>RR = 0.78</a:t>
            </a:r>
          </a:p>
          <a:p>
            <a:pPr eaLnBrk="0" hangingPunct="0"/>
            <a:r>
              <a:rPr lang="en-US" sz="2000"/>
              <a:t>ARR = 1.08%</a:t>
            </a:r>
          </a:p>
          <a:p>
            <a:pPr eaLnBrk="0" hangingPunct="0"/>
            <a:r>
              <a:rPr lang="en-US" sz="2000"/>
              <a:t>NNT = 92</a:t>
            </a:r>
          </a:p>
        </p:txBody>
      </p:sp>
      <p:sp>
        <p:nvSpPr>
          <p:cNvPr id="479237" name="Text Box 5"/>
          <p:cNvSpPr txBox="1">
            <a:spLocks noChangeArrowheads="1"/>
          </p:cNvSpPr>
          <p:nvPr/>
        </p:nvSpPr>
        <p:spPr bwMode="auto">
          <a:xfrm>
            <a:off x="5426075" y="3908425"/>
            <a:ext cx="1647825" cy="1014413"/>
          </a:xfrm>
          <a:prstGeom prst="rect">
            <a:avLst/>
          </a:prstGeom>
          <a:noFill/>
          <a:ln w="12700">
            <a:noFill/>
            <a:miter lim="800000"/>
            <a:headEnd type="none" w="sm" len="sm"/>
            <a:tailEnd type="none" w="sm" len="sm"/>
          </a:ln>
        </p:spPr>
        <p:txBody>
          <a:bodyPr wrap="none">
            <a:spAutoFit/>
          </a:bodyPr>
          <a:lstStyle/>
          <a:p>
            <a:pPr eaLnBrk="0" hangingPunct="0"/>
            <a:r>
              <a:rPr lang="en-US" sz="2000"/>
              <a:t>RR = 0.62</a:t>
            </a:r>
          </a:p>
          <a:p>
            <a:pPr eaLnBrk="0" hangingPunct="0"/>
            <a:r>
              <a:rPr lang="en-US" sz="2000"/>
              <a:t>ARR = 0.41%</a:t>
            </a:r>
          </a:p>
          <a:p>
            <a:pPr eaLnBrk="0" hangingPunct="0"/>
            <a:r>
              <a:rPr lang="en-US" sz="2000"/>
              <a:t>NNT = 243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92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923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92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923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92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6" grpId="0" build="p"/>
      <p:bldP spid="479237"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idx="4294967295"/>
          </p:nvPr>
        </p:nvSpPr>
        <p:spPr>
          <a:xfrm>
            <a:off x="293688" y="381000"/>
            <a:ext cx="8469312" cy="1143000"/>
          </a:xfrm>
        </p:spPr>
        <p:txBody>
          <a:bodyPr/>
          <a:lstStyle/>
          <a:p>
            <a:pPr>
              <a:defRPr/>
            </a:pPr>
            <a:r>
              <a:rPr lang="en-US" sz="3600" dirty="0" smtClean="0"/>
              <a:t>Relative and Absolute Risk Reductions in HPS and AF/TX CAPS</a:t>
            </a:r>
          </a:p>
        </p:txBody>
      </p:sp>
      <p:graphicFrame>
        <p:nvGraphicFramePr>
          <p:cNvPr id="331779" name="Object 3"/>
          <p:cNvGraphicFramePr>
            <a:graphicFrameLocks noChangeAspect="1"/>
          </p:cNvGraphicFramePr>
          <p:nvPr>
            <p:ph idx="4294967295"/>
          </p:nvPr>
        </p:nvGraphicFramePr>
        <p:xfrm>
          <a:off x="357188" y="1985963"/>
          <a:ext cx="8329612" cy="4681537"/>
        </p:xfrm>
        <a:graphic>
          <a:graphicData uri="http://schemas.openxmlformats.org/presentationml/2006/ole">
            <p:oleObj spid="_x0000_s331779" name="Chart" r:id="rId3" imgW="8372475" imgH="4705350" progId="MSGraph.Chart.8">
              <p:embed followColorScheme="full"/>
            </p:oleObj>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5" name="Rectangle 5"/>
          <p:cNvSpPr>
            <a:spLocks noGrp="1" noChangeArrowheads="1"/>
          </p:cNvSpPr>
          <p:nvPr>
            <p:ph type="title" idx="4294967295"/>
          </p:nvPr>
        </p:nvSpPr>
        <p:spPr>
          <a:xfrm>
            <a:off x="649288" y="169863"/>
            <a:ext cx="8135937" cy="841375"/>
          </a:xfrm>
        </p:spPr>
        <p:txBody>
          <a:bodyPr/>
          <a:lstStyle/>
          <a:p>
            <a:pPr>
              <a:defRPr/>
            </a:pPr>
            <a:r>
              <a:rPr lang="en-US" sz="3200" dirty="0"/>
              <a:t>Winston Churchill, the Canonical Coronary Disease Resistance </a:t>
            </a:r>
            <a:r>
              <a:rPr lang="en-US" sz="3200" dirty="0" smtClean="0"/>
              <a:t>Phenotype</a:t>
            </a:r>
            <a:endParaRPr lang="en-US" sz="3200" dirty="0"/>
          </a:p>
        </p:txBody>
      </p:sp>
      <p:sp>
        <p:nvSpPr>
          <p:cNvPr id="506886" name="Rectangle 6"/>
          <p:cNvSpPr>
            <a:spLocks noChangeArrowheads="1"/>
          </p:cNvSpPr>
          <p:nvPr/>
        </p:nvSpPr>
        <p:spPr bwMode="auto">
          <a:xfrm>
            <a:off x="1282700" y="6324600"/>
            <a:ext cx="2852738" cy="492125"/>
          </a:xfrm>
          <a:prstGeom prst="rect">
            <a:avLst/>
          </a:prstGeom>
          <a:noFill/>
          <a:ln w="9525">
            <a:noFill/>
            <a:miter lim="800000"/>
            <a:headEnd/>
            <a:tailEnd/>
          </a:ln>
          <a:effectLst/>
        </p:spPr>
        <p:txBody>
          <a:bodyPr lIns="92075" tIns="46038" rIns="92075" bIns="46038" anchor="ctr"/>
          <a:lstStyle/>
          <a:p>
            <a:pPr eaLnBrk="0" hangingPunct="0">
              <a:defRPr/>
            </a:pPr>
            <a:r>
              <a:rPr lang="en-US" sz="2000" b="1" dirty="0">
                <a:effectLst>
                  <a:outerShdw blurRad="38100" dist="38100" dir="2700000" algn="tl">
                    <a:srgbClr val="000000"/>
                  </a:outerShdw>
                </a:effectLst>
              </a:rPr>
              <a:t>Winston Churchill 1945 </a:t>
            </a:r>
          </a:p>
        </p:txBody>
      </p:sp>
      <p:pic>
        <p:nvPicPr>
          <p:cNvPr id="332804" name="Picture 2"/>
          <p:cNvPicPr>
            <a:picLocks noChangeAspect="1" noChangeArrowheads="1"/>
          </p:cNvPicPr>
          <p:nvPr/>
        </p:nvPicPr>
        <p:blipFill>
          <a:blip r:embed="rId2"/>
          <a:srcRect/>
          <a:stretch>
            <a:fillRect/>
          </a:stretch>
        </p:blipFill>
        <p:spPr bwMode="auto">
          <a:xfrm>
            <a:off x="1593850" y="1241425"/>
            <a:ext cx="2252663" cy="5016500"/>
          </a:xfrm>
          <a:prstGeom prst="rect">
            <a:avLst/>
          </a:prstGeom>
          <a:noFill/>
          <a:ln w="12700" algn="ctr">
            <a:solidFill>
              <a:srgbClr val="FFFFFF"/>
            </a:solidFill>
            <a:miter lim="800000"/>
            <a:headEnd/>
            <a:tailEnd/>
          </a:ln>
        </p:spPr>
      </p:pic>
      <p:grpSp>
        <p:nvGrpSpPr>
          <p:cNvPr id="2" name="Group 7"/>
          <p:cNvGrpSpPr>
            <a:grpSpLocks/>
          </p:cNvGrpSpPr>
          <p:nvPr/>
        </p:nvGrpSpPr>
        <p:grpSpPr bwMode="auto">
          <a:xfrm>
            <a:off x="5311775" y="1241425"/>
            <a:ext cx="3179763" cy="5557838"/>
            <a:chOff x="5311486" y="1241571"/>
            <a:chExt cx="3180381" cy="5557706"/>
          </a:xfrm>
        </p:grpSpPr>
        <p:pic>
          <p:nvPicPr>
            <p:cNvPr id="332806" name="Picture 2" descr="http://vp.org/images/Jim%20Fix%202.jpg"/>
            <p:cNvPicPr>
              <a:picLocks noChangeAspect="1" noChangeArrowheads="1"/>
            </p:cNvPicPr>
            <p:nvPr/>
          </p:nvPicPr>
          <p:blipFill>
            <a:blip r:embed="rId3"/>
            <a:srcRect/>
            <a:stretch>
              <a:fillRect/>
            </a:stretch>
          </p:blipFill>
          <p:spPr bwMode="auto">
            <a:xfrm>
              <a:off x="5311486" y="1241571"/>
              <a:ext cx="2238607" cy="4999838"/>
            </a:xfrm>
            <a:prstGeom prst="rect">
              <a:avLst/>
            </a:prstGeom>
            <a:noFill/>
            <a:ln w="12700">
              <a:solidFill>
                <a:srgbClr val="FFFFFF"/>
              </a:solidFill>
              <a:miter lim="800000"/>
              <a:headEnd/>
              <a:tailEnd/>
            </a:ln>
          </p:spPr>
        </p:pic>
        <p:sp>
          <p:nvSpPr>
            <p:cNvPr id="7" name="Rectangle 6"/>
            <p:cNvSpPr>
              <a:spLocks noChangeArrowheads="1"/>
            </p:cNvSpPr>
            <p:nvPr/>
          </p:nvSpPr>
          <p:spPr bwMode="auto">
            <a:xfrm>
              <a:off x="5638575" y="6308751"/>
              <a:ext cx="2853292" cy="490526"/>
            </a:xfrm>
            <a:prstGeom prst="rect">
              <a:avLst/>
            </a:prstGeom>
            <a:noFill/>
            <a:ln w="9525">
              <a:noFill/>
              <a:miter lim="800000"/>
              <a:headEnd/>
              <a:tailEnd/>
            </a:ln>
            <a:effectLst/>
          </p:spPr>
          <p:txBody>
            <a:bodyPr lIns="92075" tIns="46038" rIns="92075" bIns="46038" anchor="ctr"/>
            <a:lstStyle/>
            <a:p>
              <a:pPr eaLnBrk="0" hangingPunct="0">
                <a:defRPr/>
              </a:pPr>
              <a:r>
                <a:rPr lang="en-US" sz="2000" b="1" dirty="0">
                  <a:effectLst>
                    <a:outerShdw blurRad="38100" dist="38100" dir="2700000" algn="tl">
                      <a:srgbClr val="000000"/>
                    </a:outerShdw>
                  </a:effectLst>
                </a:rPr>
                <a:t>Jim </a:t>
              </a:r>
              <a:r>
                <a:rPr lang="en-US" sz="2000" b="1" dirty="0" err="1">
                  <a:effectLst>
                    <a:outerShdw blurRad="38100" dist="38100" dir="2700000" algn="tl">
                      <a:srgbClr val="000000"/>
                    </a:outerShdw>
                  </a:effectLst>
                </a:rPr>
                <a:t>Fixx</a:t>
              </a:r>
              <a:r>
                <a:rPr lang="en-US" sz="2000" b="1" dirty="0">
                  <a:effectLst>
                    <a:outerShdw blurRad="38100" dist="38100" dir="2700000" algn="tl">
                      <a:srgbClr val="000000"/>
                    </a:outerShdw>
                  </a:effectLst>
                </a:rPr>
                <a:t> 1984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1" descr="quanhAregchr13.pdf"/>
          <p:cNvPicPr>
            <a:picLocks noChangeAspect="1"/>
          </p:cNvPicPr>
          <p:nvPr/>
        </p:nvPicPr>
        <p:blipFill>
          <a:blip r:embed="rId2"/>
          <a:srcRect/>
          <a:stretch>
            <a:fillRect/>
          </a:stretch>
        </p:blipFill>
        <p:spPr bwMode="auto">
          <a:xfrm>
            <a:off x="0" y="0"/>
            <a:ext cx="9144000" cy="6858000"/>
          </a:xfrm>
          <a:prstGeom prst="rect">
            <a:avLst/>
          </a:prstGeom>
          <a:solidFill>
            <a:schemeClr val="tx1"/>
          </a:solidFill>
          <a:ln w="9525">
            <a:noFill/>
            <a:miter lim="800000"/>
            <a:headEnd/>
            <a:tailEnd/>
          </a:ln>
        </p:spPr>
      </p:pic>
      <p:sp>
        <p:nvSpPr>
          <p:cNvPr id="319491" name="TextBox 2"/>
          <p:cNvSpPr txBox="1">
            <a:spLocks noChangeArrowheads="1"/>
          </p:cNvSpPr>
          <p:nvPr/>
        </p:nvSpPr>
        <p:spPr bwMode="auto">
          <a:xfrm>
            <a:off x="228600" y="127000"/>
            <a:ext cx="8915400" cy="1066800"/>
          </a:xfrm>
          <a:prstGeom prst="rect">
            <a:avLst/>
          </a:prstGeom>
          <a:solidFill>
            <a:schemeClr val="tx1"/>
          </a:solidFill>
          <a:ln w="9525">
            <a:noFill/>
            <a:miter lim="800000"/>
            <a:headEnd/>
            <a:tailEnd/>
          </a:ln>
        </p:spPr>
        <p:txBody>
          <a:bodyPr>
            <a:spAutoFit/>
          </a:bodyPr>
          <a:lstStyle/>
          <a:p>
            <a:pPr algn="ctr" defTabSz="457200" eaLnBrk="0" hangingPunct="0"/>
            <a:r>
              <a:rPr lang="en-US" sz="3200" b="1">
                <a:solidFill>
                  <a:schemeClr val="bg2"/>
                </a:solidFill>
                <a:latin typeface="Calibri" pitchFamily="34" charset="0"/>
                <a:ea typeface="MS PGothic"/>
                <a:cs typeface="MS PGothic"/>
              </a:rPr>
              <a:t>Linkage of Internal Carotid Intimal-Medial Thickness in MESA Family – HA Sample, Regression</a:t>
            </a:r>
          </a:p>
        </p:txBody>
      </p:sp>
      <p:cxnSp>
        <p:nvCxnSpPr>
          <p:cNvPr id="4" name="Straight Connector 3"/>
          <p:cNvCxnSpPr>
            <a:cxnSpLocks noChangeShapeType="1"/>
          </p:cNvCxnSpPr>
          <p:nvPr/>
        </p:nvCxnSpPr>
        <p:spPr bwMode="auto">
          <a:xfrm rot="5400000">
            <a:off x="2667794" y="5180806"/>
            <a:ext cx="762000" cy="1588"/>
          </a:xfrm>
          <a:prstGeom prst="line">
            <a:avLst/>
          </a:prstGeom>
          <a:noFill/>
          <a:ln w="76200">
            <a:solidFill>
              <a:srgbClr val="FF0000"/>
            </a:solidFill>
            <a:round/>
            <a:headEnd/>
            <a:tailEnd/>
          </a:ln>
          <a:effectLst>
            <a:outerShdw dist="20000" dir="5400000" rotWithShape="0">
              <a:srgbClr val="808080">
                <a:alpha val="37999"/>
              </a:srgbClr>
            </a:outerShdw>
          </a:effectLst>
        </p:spPr>
      </p:cxnSp>
      <p:sp>
        <p:nvSpPr>
          <p:cNvPr id="319493" name="TextBox 4"/>
          <p:cNvSpPr txBox="1">
            <a:spLocks noChangeArrowheads="1"/>
          </p:cNvSpPr>
          <p:nvPr/>
        </p:nvSpPr>
        <p:spPr bwMode="auto">
          <a:xfrm>
            <a:off x="3522663" y="4429125"/>
            <a:ext cx="1192212" cy="460375"/>
          </a:xfrm>
          <a:prstGeom prst="rect">
            <a:avLst/>
          </a:prstGeom>
          <a:solidFill>
            <a:srgbClr val="FFFFFF"/>
          </a:solidFill>
          <a:ln w="9525">
            <a:noFill/>
            <a:miter lim="800000"/>
            <a:headEnd/>
            <a:tailEnd/>
          </a:ln>
        </p:spPr>
        <p:txBody>
          <a:bodyPr>
            <a:spAutoFit/>
          </a:bodyPr>
          <a:lstStyle/>
          <a:p>
            <a:pPr defTabSz="457200" eaLnBrk="0" hangingPunct="0"/>
            <a:r>
              <a:rPr lang="en-US" b="1">
                <a:solidFill>
                  <a:srgbClr val="FF0000"/>
                </a:solidFill>
                <a:latin typeface="Calibri" pitchFamily="34" charset="0"/>
                <a:ea typeface="MS PGothic"/>
                <a:cs typeface="MS PGothic"/>
              </a:rPr>
              <a:t>POSTN</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76200" y="1295400"/>
          <a:ext cx="8763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33827" name="TextBox 5"/>
          <p:cNvSpPr txBox="1">
            <a:spLocks noChangeArrowheads="1"/>
          </p:cNvSpPr>
          <p:nvPr/>
        </p:nvSpPr>
        <p:spPr bwMode="auto">
          <a:xfrm>
            <a:off x="1476375" y="1900238"/>
            <a:ext cx="3987800" cy="1200150"/>
          </a:xfrm>
          <a:prstGeom prst="rect">
            <a:avLst/>
          </a:prstGeom>
          <a:noFill/>
          <a:ln w="9525">
            <a:solidFill>
              <a:schemeClr val="tx1"/>
            </a:solidFill>
            <a:miter lim="800000"/>
            <a:headEnd/>
            <a:tailEnd/>
          </a:ln>
        </p:spPr>
        <p:txBody>
          <a:bodyPr>
            <a:spAutoFit/>
          </a:bodyPr>
          <a:lstStyle/>
          <a:p>
            <a:pPr eaLnBrk="0" hangingPunct="0"/>
            <a:r>
              <a:rPr lang="en-US"/>
              <a:t>US Statin Utilization, 2005:</a:t>
            </a:r>
          </a:p>
          <a:p>
            <a:pPr eaLnBrk="0" hangingPunct="0">
              <a:buFont typeface="Arial" charset="0"/>
              <a:buChar char="•"/>
            </a:pPr>
            <a:r>
              <a:rPr lang="en-US"/>
              <a:t>  29.7 million users  </a:t>
            </a:r>
          </a:p>
          <a:p>
            <a:pPr eaLnBrk="0" hangingPunct="0">
              <a:buFont typeface="Arial" charset="0"/>
              <a:buChar char="•"/>
            </a:pPr>
            <a:r>
              <a:rPr lang="en-US"/>
              <a:t>  $19.7 billion total outpatient</a:t>
            </a:r>
          </a:p>
        </p:txBody>
      </p:sp>
      <p:sp>
        <p:nvSpPr>
          <p:cNvPr id="11" name="Straight Arrow Connector 10"/>
          <p:cNvSpPr/>
          <p:nvPr/>
        </p:nvSpPr>
        <p:spPr>
          <a:xfrm>
            <a:off x="4056063" y="3205163"/>
            <a:ext cx="2366962" cy="10017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eaLnBrk="0" hangingPunct="0">
              <a:defRPr/>
            </a:pPr>
            <a:endParaRPr lang="en-US"/>
          </a:p>
        </p:txBody>
      </p:sp>
      <p:sp>
        <p:nvSpPr>
          <p:cNvPr id="2" name="Title 1"/>
          <p:cNvSpPr>
            <a:spLocks noGrp="1"/>
          </p:cNvSpPr>
          <p:nvPr>
            <p:ph type="title" idx="4294967295"/>
          </p:nvPr>
        </p:nvSpPr>
        <p:spPr>
          <a:xfrm>
            <a:off x="457200" y="76200"/>
            <a:ext cx="8229600" cy="1143000"/>
          </a:xfrm>
        </p:spPr>
        <p:txBody>
          <a:bodyPr>
            <a:noAutofit/>
          </a:bodyPr>
          <a:lstStyle/>
          <a:p>
            <a:pPr>
              <a:defRPr/>
            </a:pPr>
            <a:r>
              <a:rPr lang="en-US" sz="3600" dirty="0" smtClean="0"/>
              <a:t>National Health Expenditures</a:t>
            </a:r>
            <a:br>
              <a:rPr lang="en-US" sz="3600" dirty="0" smtClean="0"/>
            </a:br>
            <a:r>
              <a:rPr lang="en-US" sz="3200" dirty="0" smtClean="0"/>
              <a:t> Actual and Projected: 1965-2019</a:t>
            </a:r>
            <a:endParaRPr lang="en-US" sz="3200" dirty="0"/>
          </a:p>
        </p:txBody>
      </p:sp>
      <p:sp>
        <p:nvSpPr>
          <p:cNvPr id="333830" name="Rectangle 13"/>
          <p:cNvSpPr>
            <a:spLocks noChangeArrowheads="1"/>
          </p:cNvSpPr>
          <p:nvPr/>
        </p:nvSpPr>
        <p:spPr bwMode="auto">
          <a:xfrm>
            <a:off x="4486275" y="6311900"/>
            <a:ext cx="4506913" cy="430213"/>
          </a:xfrm>
          <a:prstGeom prst="rect">
            <a:avLst/>
          </a:prstGeom>
          <a:noFill/>
          <a:ln w="9525">
            <a:noFill/>
            <a:miter lim="800000"/>
            <a:headEnd/>
            <a:tailEnd/>
          </a:ln>
        </p:spPr>
        <p:txBody>
          <a:bodyPr>
            <a:spAutoFit/>
          </a:bodyPr>
          <a:lstStyle/>
          <a:p>
            <a:pPr eaLnBrk="0" hangingPunct="0"/>
            <a:r>
              <a:rPr lang="en-US" sz="1100"/>
              <a:t>Source: Center for Financing, Access, and Cost Trends, AHRQ, Household Component of the Medical Expenditure Panel Survey, 2000 and 2005</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4850" name="Object 2"/>
          <p:cNvGraphicFramePr>
            <a:graphicFrameLocks noChangeAspect="1"/>
          </p:cNvGraphicFramePr>
          <p:nvPr>
            <p:ph idx="4294967295"/>
          </p:nvPr>
        </p:nvGraphicFramePr>
        <p:xfrm>
          <a:off x="-28575" y="1444625"/>
          <a:ext cx="7640638" cy="5097463"/>
        </p:xfrm>
        <a:graphic>
          <a:graphicData uri="http://schemas.openxmlformats.org/presentationml/2006/ole">
            <p:oleObj spid="_x0000_s334850" name="Chart" r:id="rId3" imgW="6096190" imgH="4067175" progId="MSGraph.Chart.8">
              <p:embed followColorScheme="full"/>
            </p:oleObj>
          </a:graphicData>
        </a:graphic>
      </p:graphicFrame>
      <p:sp>
        <p:nvSpPr>
          <p:cNvPr id="64523" name="Rectangle 11"/>
          <p:cNvSpPr>
            <a:spLocks noGrp="1" noChangeArrowheads="1"/>
          </p:cNvSpPr>
          <p:nvPr>
            <p:ph type="title" idx="4294967295"/>
          </p:nvPr>
        </p:nvSpPr>
        <p:spPr>
          <a:xfrm>
            <a:off x="657225" y="338138"/>
            <a:ext cx="7772400" cy="757237"/>
          </a:xfrm>
        </p:spPr>
        <p:txBody>
          <a:bodyPr/>
          <a:lstStyle/>
          <a:p>
            <a:pPr>
              <a:defRPr/>
            </a:pPr>
            <a:r>
              <a:rPr lang="en-US" sz="3600" dirty="0" smtClean="0"/>
              <a:t>Results From a Typical Randomized Clinical Trial</a:t>
            </a:r>
            <a:endParaRPr lang="en-US" sz="3600" dirty="0"/>
          </a:p>
        </p:txBody>
      </p:sp>
      <p:sp useBgFill="1">
        <p:nvSpPr>
          <p:cNvPr id="334852" name="Rectangle 37"/>
          <p:cNvSpPr>
            <a:spLocks noChangeArrowheads="1"/>
          </p:cNvSpPr>
          <p:nvPr/>
        </p:nvSpPr>
        <p:spPr bwMode="auto">
          <a:xfrm>
            <a:off x="5367338" y="1843088"/>
            <a:ext cx="2076450" cy="3943350"/>
          </a:xfrm>
          <a:prstGeom prst="rect">
            <a:avLst/>
          </a:prstGeom>
          <a:ln w="12700">
            <a:noFill/>
            <a:miter lim="800000"/>
            <a:headEnd type="none" w="sm" len="sm"/>
            <a:tailEnd type="none" w="sm" len="sm"/>
          </a:ln>
        </p:spPr>
        <p:txBody>
          <a:bodyPr wrap="none" anchor="ctr"/>
          <a:lstStyle/>
          <a:p>
            <a:pPr eaLnBrk="0" hangingPunct="0"/>
            <a:endParaRPr lang="en-US"/>
          </a:p>
        </p:txBody>
      </p:sp>
      <p:sp>
        <p:nvSpPr>
          <p:cNvPr id="334853" name="Line 38"/>
          <p:cNvSpPr>
            <a:spLocks noChangeShapeType="1"/>
          </p:cNvSpPr>
          <p:nvPr/>
        </p:nvSpPr>
        <p:spPr bwMode="auto">
          <a:xfrm>
            <a:off x="5357813" y="1843088"/>
            <a:ext cx="0" cy="3895725"/>
          </a:xfrm>
          <a:prstGeom prst="line">
            <a:avLst/>
          </a:prstGeom>
          <a:noFill/>
          <a:ln w="17780">
            <a:solidFill>
              <a:schemeClr val="tx1"/>
            </a:solidFill>
            <a:round/>
            <a:headEnd type="none" w="sm" len="sm"/>
            <a:tailEnd type="none" w="sm" len="sm"/>
          </a:ln>
        </p:spPr>
        <p:txBody>
          <a:bodyPr/>
          <a:lstStyle/>
          <a:p>
            <a:endParaRPr lang="en-US"/>
          </a:p>
        </p:txBody>
      </p:sp>
      <p:sp>
        <p:nvSpPr>
          <p:cNvPr id="64556" name="Oval 44"/>
          <p:cNvSpPr>
            <a:spLocks noChangeArrowheads="1"/>
          </p:cNvSpPr>
          <p:nvPr/>
        </p:nvSpPr>
        <p:spPr bwMode="auto">
          <a:xfrm>
            <a:off x="4637088" y="4705350"/>
            <a:ext cx="457200" cy="977900"/>
          </a:xfrm>
          <a:prstGeom prst="ellipse">
            <a:avLst/>
          </a:prstGeom>
          <a:noFill/>
          <a:ln w="38100">
            <a:solidFill>
              <a:schemeClr val="tx2"/>
            </a:solidFill>
            <a:round/>
            <a:headEnd type="none" w="sm" len="sm"/>
            <a:tailEnd type="none" w="sm" len="sm"/>
          </a:ln>
        </p:spPr>
        <p:txBody>
          <a:bodyPr wrap="none" anchor="ctr"/>
          <a:lstStyle/>
          <a:p>
            <a:pPr eaLnBrk="0" hangingPunct="0"/>
            <a:endParaRPr lang="en-US"/>
          </a:p>
        </p:txBody>
      </p:sp>
      <p:grpSp>
        <p:nvGrpSpPr>
          <p:cNvPr id="9" name="Group 88"/>
          <p:cNvGrpSpPr>
            <a:grpSpLocks/>
          </p:cNvGrpSpPr>
          <p:nvPr/>
        </p:nvGrpSpPr>
        <p:grpSpPr bwMode="auto">
          <a:xfrm>
            <a:off x="5076825" y="1911350"/>
            <a:ext cx="1595438" cy="1558925"/>
            <a:chOff x="3198" y="2210"/>
            <a:chExt cx="1005" cy="982"/>
          </a:xfrm>
        </p:grpSpPr>
        <p:pic>
          <p:nvPicPr>
            <p:cNvPr id="334856" name="Picture 84" descr="IN00647_[1]"/>
            <p:cNvPicPr>
              <a:picLocks noChangeAspect="1" noChangeArrowheads="1"/>
            </p:cNvPicPr>
            <p:nvPr/>
          </p:nvPicPr>
          <p:blipFill>
            <a:blip r:embed="rId4"/>
            <a:srcRect/>
            <a:stretch>
              <a:fillRect/>
            </a:stretch>
          </p:blipFill>
          <p:spPr bwMode="auto">
            <a:xfrm>
              <a:off x="3683" y="2210"/>
              <a:ext cx="520" cy="668"/>
            </a:xfrm>
            <a:prstGeom prst="rect">
              <a:avLst/>
            </a:prstGeom>
            <a:solidFill>
              <a:schemeClr val="accent1"/>
            </a:solidFill>
            <a:ln w="9525">
              <a:solidFill>
                <a:schemeClr val="bg2"/>
              </a:solidFill>
              <a:miter lim="800000"/>
              <a:headEnd/>
              <a:tailEnd/>
            </a:ln>
          </p:spPr>
        </p:pic>
        <p:sp>
          <p:nvSpPr>
            <p:cNvPr id="334857" name="AutoShape 87"/>
            <p:cNvSpPr>
              <a:spLocks noChangeArrowheads="1"/>
            </p:cNvSpPr>
            <p:nvPr/>
          </p:nvSpPr>
          <p:spPr bwMode="auto">
            <a:xfrm>
              <a:off x="3198" y="3006"/>
              <a:ext cx="348" cy="186"/>
            </a:xfrm>
            <a:prstGeom prst="rightArrow">
              <a:avLst>
                <a:gd name="adj1" fmla="val 50000"/>
                <a:gd name="adj2" fmla="val 46774"/>
              </a:avLst>
            </a:prstGeom>
            <a:solidFill>
              <a:schemeClr val="hlink"/>
            </a:solidFill>
            <a:ln w="12700">
              <a:solidFill>
                <a:schemeClr val="bg2"/>
              </a:solidFill>
              <a:miter lim="800000"/>
              <a:headEnd type="none" w="sm" len="sm"/>
              <a:tailEnd type="none" w="sm" len="sm"/>
            </a:ln>
          </p:spPr>
          <p:txBody>
            <a:bodyPr wrap="none" anchor="ctr"/>
            <a:lstStyle/>
            <a:p>
              <a:pPr eaLnBrk="0" hangingPunct="0"/>
              <a:endParaRPr lang="en-US"/>
            </a:p>
          </p:txBody>
        </p:sp>
      </p:grpSp>
      <p:sp>
        <p:nvSpPr>
          <p:cNvPr id="334858" name="Text Box 89"/>
          <p:cNvSpPr txBox="1">
            <a:spLocks noChangeArrowheads="1"/>
          </p:cNvSpPr>
          <p:nvPr/>
        </p:nvSpPr>
        <p:spPr bwMode="auto">
          <a:xfrm>
            <a:off x="3937000" y="2046288"/>
            <a:ext cx="1204913" cy="461962"/>
          </a:xfrm>
          <a:prstGeom prst="rect">
            <a:avLst/>
          </a:prstGeom>
          <a:noFill/>
          <a:ln w="12700">
            <a:noFill/>
            <a:miter lim="800000"/>
            <a:headEnd type="none" w="sm" len="sm"/>
            <a:tailEnd type="none" w="sm" len="sm"/>
          </a:ln>
        </p:spPr>
        <p:txBody>
          <a:bodyPr wrap="none">
            <a:spAutoFit/>
          </a:bodyPr>
          <a:lstStyle/>
          <a:p>
            <a:pPr eaLnBrk="0" hangingPunct="0"/>
            <a:r>
              <a:rPr lang="en-US"/>
              <a:t>p = 0.01</a:t>
            </a:r>
          </a:p>
        </p:txBody>
      </p:sp>
      <p:grpSp>
        <p:nvGrpSpPr>
          <p:cNvPr id="12" name="Group 103"/>
          <p:cNvGrpSpPr>
            <a:grpSpLocks/>
          </p:cNvGrpSpPr>
          <p:nvPr/>
        </p:nvGrpSpPr>
        <p:grpSpPr bwMode="auto">
          <a:xfrm>
            <a:off x="5170488" y="4949825"/>
            <a:ext cx="2606675" cy="457200"/>
            <a:chOff x="3261" y="2108"/>
            <a:chExt cx="1642" cy="288"/>
          </a:xfrm>
        </p:grpSpPr>
        <p:sp>
          <p:nvSpPr>
            <p:cNvPr id="334860" name="AutoShape 61"/>
            <p:cNvSpPr>
              <a:spLocks noChangeArrowheads="1"/>
            </p:cNvSpPr>
            <p:nvPr/>
          </p:nvSpPr>
          <p:spPr bwMode="auto">
            <a:xfrm>
              <a:off x="3261" y="2164"/>
              <a:ext cx="344" cy="196"/>
            </a:xfrm>
            <a:prstGeom prst="rightArrow">
              <a:avLst>
                <a:gd name="adj1" fmla="val 50000"/>
                <a:gd name="adj2" fmla="val 43878"/>
              </a:avLst>
            </a:prstGeom>
            <a:solidFill>
              <a:schemeClr val="tx2"/>
            </a:solidFill>
            <a:ln w="12700">
              <a:solidFill>
                <a:schemeClr val="bg2"/>
              </a:solidFill>
              <a:miter lim="800000"/>
              <a:headEnd type="none" w="sm" len="sm"/>
              <a:tailEnd type="none" w="sm" len="sm"/>
            </a:ln>
          </p:spPr>
          <p:txBody>
            <a:bodyPr wrap="none" anchor="ctr"/>
            <a:lstStyle/>
            <a:p>
              <a:pPr eaLnBrk="0" hangingPunct="0"/>
              <a:endParaRPr lang="en-US"/>
            </a:p>
          </p:txBody>
        </p:sp>
        <p:sp>
          <p:nvSpPr>
            <p:cNvPr id="64613" name="Text Box 101"/>
            <p:cNvSpPr txBox="1">
              <a:spLocks noChangeArrowheads="1"/>
            </p:cNvSpPr>
            <p:nvPr/>
          </p:nvSpPr>
          <p:spPr bwMode="auto">
            <a:xfrm>
              <a:off x="3684" y="2108"/>
              <a:ext cx="1219" cy="288"/>
            </a:xfrm>
            <a:prstGeom prst="rect">
              <a:avLst/>
            </a:prstGeom>
            <a:noFill/>
            <a:ln w="9525">
              <a:noFill/>
              <a:miter lim="800000"/>
              <a:headEnd type="none" w="sm" len="sm"/>
              <a:tailEnd type="none" w="sm" len="sm"/>
            </a:ln>
            <a:effectLst/>
          </p:spPr>
          <p:txBody>
            <a:bodyPr wrap="none">
              <a:spAutoFit/>
            </a:bodyPr>
            <a:lstStyle/>
            <a:p>
              <a:pPr eaLnBrk="0" hangingPunct="0">
                <a:defRPr/>
              </a:pPr>
              <a:r>
                <a:rPr lang="en-US" b="1" dirty="0">
                  <a:effectLst>
                    <a:outerShdw blurRad="38100" dist="38100" dir="2700000" algn="tl">
                      <a:srgbClr val="000000"/>
                    </a:outerShdw>
                  </a:effectLst>
                </a:rPr>
                <a:t>Drug efficacy</a:t>
              </a:r>
            </a:p>
          </p:txBody>
        </p:sp>
      </p:grpSp>
      <p:sp>
        <p:nvSpPr>
          <p:cNvPr id="64614" name="Text Box 102"/>
          <p:cNvSpPr txBox="1">
            <a:spLocks noChangeArrowheads="1"/>
          </p:cNvSpPr>
          <p:nvPr/>
        </p:nvSpPr>
        <p:spPr bwMode="auto">
          <a:xfrm>
            <a:off x="5824538" y="3068638"/>
            <a:ext cx="1700212" cy="457200"/>
          </a:xfrm>
          <a:prstGeom prst="rect">
            <a:avLst/>
          </a:prstGeom>
          <a:noFill/>
          <a:ln w="9525">
            <a:noFill/>
            <a:miter lim="800000"/>
            <a:headEnd type="none" w="sm" len="sm"/>
            <a:tailEnd type="none" w="sm" len="sm"/>
          </a:ln>
          <a:effectLst/>
        </p:spPr>
        <p:txBody>
          <a:bodyPr wrap="none">
            <a:spAutoFit/>
          </a:bodyPr>
          <a:lstStyle/>
          <a:p>
            <a:pPr eaLnBrk="0" hangingPunct="0">
              <a:defRPr/>
            </a:pPr>
            <a:r>
              <a:rPr lang="en-US" b="1" dirty="0">
                <a:effectLst>
                  <a:outerShdw blurRad="38100" dist="38100" dir="2700000" algn="tl">
                    <a:srgbClr val="000000"/>
                  </a:outerShdw>
                </a:effectLst>
              </a:rPr>
              <a:t>Drug safety</a:t>
            </a:r>
          </a:p>
        </p:txBody>
      </p:sp>
      <p:grpSp>
        <p:nvGrpSpPr>
          <p:cNvPr id="13" name="Group 66"/>
          <p:cNvGrpSpPr>
            <a:grpSpLocks/>
          </p:cNvGrpSpPr>
          <p:nvPr/>
        </p:nvGrpSpPr>
        <p:grpSpPr bwMode="auto">
          <a:xfrm>
            <a:off x="4681538" y="3273425"/>
            <a:ext cx="365125" cy="2378075"/>
            <a:chOff x="4681538" y="3273641"/>
            <a:chExt cx="365125" cy="2377861"/>
          </a:xfrm>
        </p:grpSpPr>
        <p:grpSp>
          <p:nvGrpSpPr>
            <p:cNvPr id="334864" name="Group 31"/>
            <p:cNvGrpSpPr>
              <a:grpSpLocks/>
            </p:cNvGrpSpPr>
            <p:nvPr/>
          </p:nvGrpSpPr>
          <p:grpSpPr bwMode="auto">
            <a:xfrm>
              <a:off x="4681538" y="3633789"/>
              <a:ext cx="365125" cy="2017713"/>
              <a:chOff x="4200" y="1437"/>
              <a:chExt cx="230" cy="1271"/>
            </a:xfrm>
          </p:grpSpPr>
          <p:sp>
            <p:nvSpPr>
              <p:cNvPr id="334865" name="Oval 18"/>
              <p:cNvSpPr>
                <a:spLocks noChangeArrowheads="1"/>
              </p:cNvSpPr>
              <p:nvPr/>
            </p:nvSpPr>
            <p:spPr bwMode="auto">
              <a:xfrm>
                <a:off x="4314" y="1848"/>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66" name="Oval 21"/>
              <p:cNvSpPr>
                <a:spLocks noChangeArrowheads="1"/>
              </p:cNvSpPr>
              <p:nvPr/>
            </p:nvSpPr>
            <p:spPr bwMode="auto">
              <a:xfrm>
                <a:off x="4269" y="192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nvGrpSpPr>
              <p:cNvPr id="334867" name="Group 30"/>
              <p:cNvGrpSpPr>
                <a:grpSpLocks/>
              </p:cNvGrpSpPr>
              <p:nvPr/>
            </p:nvGrpSpPr>
            <p:grpSpPr bwMode="auto">
              <a:xfrm>
                <a:off x="4200" y="1437"/>
                <a:ext cx="230" cy="1271"/>
                <a:chOff x="4200" y="1437"/>
                <a:chExt cx="230" cy="1271"/>
              </a:xfrm>
            </p:grpSpPr>
            <p:sp>
              <p:nvSpPr>
                <p:cNvPr id="334868" name="Oval 13"/>
                <p:cNvSpPr>
                  <a:spLocks noChangeArrowheads="1"/>
                </p:cNvSpPr>
                <p:nvPr/>
              </p:nvSpPr>
              <p:spPr bwMode="auto">
                <a:xfrm>
                  <a:off x="4275" y="248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69" name="Oval 14"/>
                <p:cNvSpPr>
                  <a:spLocks noChangeArrowheads="1"/>
                </p:cNvSpPr>
                <p:nvPr/>
              </p:nvSpPr>
              <p:spPr bwMode="auto">
                <a:xfrm>
                  <a:off x="4299" y="1437"/>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70" name="Oval 15"/>
                <p:cNvSpPr>
                  <a:spLocks noChangeArrowheads="1"/>
                </p:cNvSpPr>
                <p:nvPr/>
              </p:nvSpPr>
              <p:spPr bwMode="auto">
                <a:xfrm>
                  <a:off x="4296" y="156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71" name="Oval 16"/>
                <p:cNvSpPr>
                  <a:spLocks noChangeArrowheads="1"/>
                </p:cNvSpPr>
                <p:nvPr/>
              </p:nvSpPr>
              <p:spPr bwMode="auto">
                <a:xfrm>
                  <a:off x="4311" y="171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72" name="Oval 17"/>
                <p:cNvSpPr>
                  <a:spLocks noChangeArrowheads="1"/>
                </p:cNvSpPr>
                <p:nvPr/>
              </p:nvSpPr>
              <p:spPr bwMode="auto">
                <a:xfrm>
                  <a:off x="4245" y="171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73" name="Oval 19"/>
                <p:cNvSpPr>
                  <a:spLocks noChangeArrowheads="1"/>
                </p:cNvSpPr>
                <p:nvPr/>
              </p:nvSpPr>
              <p:spPr bwMode="auto">
                <a:xfrm>
                  <a:off x="4374" y="180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74" name="Oval 20"/>
                <p:cNvSpPr>
                  <a:spLocks noChangeArrowheads="1"/>
                </p:cNvSpPr>
                <p:nvPr/>
              </p:nvSpPr>
              <p:spPr bwMode="auto">
                <a:xfrm>
                  <a:off x="4200" y="1824"/>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75" name="Oval 22"/>
                <p:cNvSpPr>
                  <a:spLocks noChangeArrowheads="1"/>
                </p:cNvSpPr>
                <p:nvPr/>
              </p:nvSpPr>
              <p:spPr bwMode="auto">
                <a:xfrm>
                  <a:off x="4365" y="1953"/>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76" name="Oval 23"/>
                <p:cNvSpPr>
                  <a:spLocks noChangeArrowheads="1"/>
                </p:cNvSpPr>
                <p:nvPr/>
              </p:nvSpPr>
              <p:spPr bwMode="auto">
                <a:xfrm>
                  <a:off x="4200" y="1977"/>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77" name="Oval 24"/>
                <p:cNvSpPr>
                  <a:spLocks noChangeArrowheads="1"/>
                </p:cNvSpPr>
                <p:nvPr/>
              </p:nvSpPr>
              <p:spPr bwMode="auto">
                <a:xfrm>
                  <a:off x="4287" y="2091"/>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78" name="Oval 25"/>
                <p:cNvSpPr>
                  <a:spLocks noChangeArrowheads="1"/>
                </p:cNvSpPr>
                <p:nvPr/>
              </p:nvSpPr>
              <p:spPr bwMode="auto">
                <a:xfrm>
                  <a:off x="4293" y="234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79" name="Oval 26"/>
                <p:cNvSpPr>
                  <a:spLocks noChangeArrowheads="1"/>
                </p:cNvSpPr>
                <p:nvPr/>
              </p:nvSpPr>
              <p:spPr bwMode="auto">
                <a:xfrm>
                  <a:off x="4290" y="2652"/>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80" name="Oval 27"/>
                <p:cNvSpPr>
                  <a:spLocks noChangeArrowheads="1"/>
                </p:cNvSpPr>
                <p:nvPr/>
              </p:nvSpPr>
              <p:spPr bwMode="auto">
                <a:xfrm>
                  <a:off x="4320" y="2151"/>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334881" name="Oval 28"/>
                <p:cNvSpPr>
                  <a:spLocks noChangeArrowheads="1"/>
                </p:cNvSpPr>
                <p:nvPr/>
              </p:nvSpPr>
              <p:spPr bwMode="auto">
                <a:xfrm>
                  <a:off x="4353" y="189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334882" name="Oval 29"/>
              <p:cNvSpPr>
                <a:spLocks noChangeArrowheads="1"/>
              </p:cNvSpPr>
              <p:nvPr/>
            </p:nvSpPr>
            <p:spPr bwMode="auto">
              <a:xfrm>
                <a:off x="4287" y="183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334883" name="Oval 13"/>
            <p:cNvSpPr>
              <a:spLocks noChangeArrowheads="1"/>
            </p:cNvSpPr>
            <p:nvPr/>
          </p:nvSpPr>
          <p:spPr bwMode="auto">
            <a:xfrm>
              <a:off x="4810272" y="3273641"/>
              <a:ext cx="88900" cy="889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64598" name="Oval 86"/>
          <p:cNvSpPr>
            <a:spLocks noChangeArrowheads="1"/>
          </p:cNvSpPr>
          <p:nvPr/>
        </p:nvSpPr>
        <p:spPr bwMode="auto">
          <a:xfrm>
            <a:off x="4808538" y="3273425"/>
            <a:ext cx="95250" cy="88900"/>
          </a:xfrm>
          <a:prstGeom prst="ellipse">
            <a:avLst/>
          </a:prstGeom>
          <a:solidFill>
            <a:schemeClr val="hlink"/>
          </a:solidFill>
          <a:ln w="12700">
            <a:solidFill>
              <a:schemeClr val="tx1"/>
            </a:solidFill>
            <a:round/>
            <a:headEnd type="none" w="sm" len="sm"/>
            <a:tailEnd type="none" w="sm" len="sm"/>
          </a:ln>
        </p:spPr>
        <p:txBody>
          <a:bodyPr wrap="none" anchor="ctr"/>
          <a:lstStyle/>
          <a:p>
            <a:pPr eaLnBrk="0" hangingPunct="0"/>
            <a:endParaRPr lang="en-US"/>
          </a:p>
        </p:txBody>
      </p:sp>
      <p:sp>
        <p:nvSpPr>
          <p:cNvPr id="69" name="Text Box 26"/>
          <p:cNvSpPr txBox="1">
            <a:spLocks noChangeArrowheads="1"/>
          </p:cNvSpPr>
          <p:nvPr/>
        </p:nvSpPr>
        <p:spPr bwMode="auto">
          <a:xfrm>
            <a:off x="5749925" y="2603500"/>
            <a:ext cx="3049588" cy="2308225"/>
          </a:xfrm>
          <a:prstGeom prst="rect">
            <a:avLst/>
          </a:prstGeom>
          <a:solidFill>
            <a:schemeClr val="bg2"/>
          </a:solidFill>
          <a:ln w="12700">
            <a:solidFill>
              <a:schemeClr val="tx1"/>
            </a:solidFill>
            <a:miter lim="800000"/>
            <a:headEnd type="none" w="sm" len="sm"/>
            <a:tailEnd type="none" w="sm" len="sm"/>
          </a:ln>
          <a:effectLst/>
        </p:spPr>
        <p:txBody>
          <a:bodyPr>
            <a:spAutoFit/>
          </a:bodyPr>
          <a:lstStyle/>
          <a:p>
            <a:pPr eaLnBrk="0" hangingPunct="0">
              <a:defRPr/>
            </a:pPr>
            <a:r>
              <a:rPr lang="en-US" dirty="0">
                <a:effectLst>
                  <a:outerShdw blurRad="38100" dist="38100" dir="2700000" algn="tl">
                    <a:srgbClr val="000000"/>
                  </a:outerShdw>
                </a:effectLst>
              </a:rPr>
              <a:t>“Variation is absolute, and in physiology averages give nothing real.”  </a:t>
            </a:r>
          </a:p>
          <a:p>
            <a:pPr eaLnBrk="0" hangingPunct="0">
              <a:defRPr/>
            </a:pPr>
            <a:r>
              <a:rPr lang="en-US" dirty="0">
                <a:effectLst>
                  <a:outerShdw blurRad="38100" dist="38100" dir="2700000" algn="tl">
                    <a:srgbClr val="000000"/>
                  </a:outerShdw>
                </a:effectLst>
              </a:rPr>
              <a:t>            Claude Bernard</a:t>
            </a:r>
          </a:p>
          <a:p>
            <a:pPr eaLnBrk="0" hangingPunct="0">
              <a:defRPr/>
            </a:pPr>
            <a:r>
              <a:rPr lang="en-US" dirty="0">
                <a:effectLst>
                  <a:outerShdw blurRad="38100" dist="38100" dir="2700000" algn="tl">
                    <a:srgbClr val="000000"/>
                  </a:outerShdw>
                </a:effectLst>
              </a:rPr>
              <a:t>     Cahier Rouge, 1860</a:t>
            </a:r>
          </a:p>
        </p:txBody>
      </p:sp>
      <p:grpSp>
        <p:nvGrpSpPr>
          <p:cNvPr id="75" name="Group 43"/>
          <p:cNvGrpSpPr>
            <a:grpSpLocks/>
          </p:cNvGrpSpPr>
          <p:nvPr/>
        </p:nvGrpSpPr>
        <p:grpSpPr bwMode="auto">
          <a:xfrm>
            <a:off x="6318250" y="2986088"/>
            <a:ext cx="1828800" cy="2686050"/>
            <a:chOff x="4023" y="1881"/>
            <a:chExt cx="1152" cy="1692"/>
          </a:xfrm>
        </p:grpSpPr>
        <p:grpSp>
          <p:nvGrpSpPr>
            <p:cNvPr id="334887" name="Group 36"/>
            <p:cNvGrpSpPr>
              <a:grpSpLocks/>
            </p:cNvGrpSpPr>
            <p:nvPr/>
          </p:nvGrpSpPr>
          <p:grpSpPr bwMode="auto">
            <a:xfrm>
              <a:off x="4023" y="1881"/>
              <a:ext cx="1152" cy="1692"/>
              <a:chOff x="4833" y="1206"/>
              <a:chExt cx="801" cy="1638"/>
            </a:xfrm>
          </p:grpSpPr>
          <p:sp>
            <p:nvSpPr>
              <p:cNvPr id="334888" name="Rectangle 34"/>
              <p:cNvSpPr>
                <a:spLocks noChangeArrowheads="1"/>
              </p:cNvSpPr>
              <p:nvPr/>
            </p:nvSpPr>
            <p:spPr bwMode="auto">
              <a:xfrm>
                <a:off x="4833" y="1206"/>
                <a:ext cx="801" cy="1638"/>
              </a:xfrm>
              <a:prstGeom prst="rect">
                <a:avLst/>
              </a:prstGeom>
              <a:solidFill>
                <a:schemeClr val="bg2"/>
              </a:solidFill>
              <a:ln w="12700">
                <a:solidFill>
                  <a:schemeClr val="tx1"/>
                </a:solidFill>
                <a:miter lim="800000"/>
                <a:headEnd type="none" w="sm" len="sm"/>
                <a:tailEnd type="none" w="sm" len="sm"/>
              </a:ln>
            </p:spPr>
            <p:txBody>
              <a:bodyPr wrap="none" anchor="ctr"/>
              <a:lstStyle/>
              <a:p>
                <a:pPr eaLnBrk="0" hangingPunct="0"/>
                <a:endParaRPr lang="en-US"/>
              </a:p>
            </p:txBody>
          </p:sp>
          <p:sp>
            <p:nvSpPr>
              <p:cNvPr id="334889" name="Freeform 8"/>
              <p:cNvSpPr>
                <a:spLocks/>
              </p:cNvSpPr>
              <p:nvPr/>
            </p:nvSpPr>
            <p:spPr bwMode="auto">
              <a:xfrm rot="5400000">
                <a:off x="4410" y="1660"/>
                <a:ext cx="1606" cy="744"/>
              </a:xfrm>
              <a:custGeom>
                <a:avLst/>
                <a:gdLst>
                  <a:gd name="T0" fmla="*/ 0 w 1980"/>
                  <a:gd name="T1" fmla="*/ 476 h 1157"/>
                  <a:gd name="T2" fmla="*/ 134 w 1980"/>
                  <a:gd name="T3" fmla="*/ 466 h 1157"/>
                  <a:gd name="T4" fmla="*/ 268 w 1980"/>
                  <a:gd name="T5" fmla="*/ 408 h 1157"/>
                  <a:gd name="T6" fmla="*/ 399 w 1980"/>
                  <a:gd name="T7" fmla="*/ 269 h 1157"/>
                  <a:gd name="T8" fmla="*/ 497 w 1980"/>
                  <a:gd name="T9" fmla="*/ 136 h 1157"/>
                  <a:gd name="T10" fmla="*/ 578 w 1980"/>
                  <a:gd name="T11" fmla="*/ 41 h 1157"/>
                  <a:gd name="T12" fmla="*/ 659 w 1980"/>
                  <a:gd name="T13" fmla="*/ 3 h 1157"/>
                  <a:gd name="T14" fmla="*/ 754 w 1980"/>
                  <a:gd name="T15" fmla="*/ 62 h 1157"/>
                  <a:gd name="T16" fmla="*/ 835 w 1980"/>
                  <a:gd name="T17" fmla="*/ 179 h 1157"/>
                  <a:gd name="T18" fmla="*/ 932 w 1980"/>
                  <a:gd name="T19" fmla="*/ 317 h 1157"/>
                  <a:gd name="T20" fmla="*/ 1026 w 1980"/>
                  <a:gd name="T21" fmla="*/ 413 h 1157"/>
                  <a:gd name="T22" fmla="*/ 1127 w 1980"/>
                  <a:gd name="T23" fmla="*/ 457 h 1157"/>
                  <a:gd name="T24" fmla="*/ 1303 w 1980"/>
                  <a:gd name="T25" fmla="*/ 478 h 1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0"/>
                  <a:gd name="T40" fmla="*/ 0 h 1157"/>
                  <a:gd name="T41" fmla="*/ 1980 w 1980"/>
                  <a:gd name="T42" fmla="*/ 1157 h 11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0" h="1157">
                    <a:moveTo>
                      <a:pt x="0" y="1151"/>
                    </a:moveTo>
                    <a:cubicBezTo>
                      <a:pt x="68" y="1152"/>
                      <a:pt x="136" y="1154"/>
                      <a:pt x="204" y="1127"/>
                    </a:cubicBezTo>
                    <a:cubicBezTo>
                      <a:pt x="272" y="1100"/>
                      <a:pt x="341" y="1065"/>
                      <a:pt x="408" y="986"/>
                    </a:cubicBezTo>
                    <a:cubicBezTo>
                      <a:pt x="475" y="907"/>
                      <a:pt x="548" y="760"/>
                      <a:pt x="606" y="650"/>
                    </a:cubicBezTo>
                    <a:cubicBezTo>
                      <a:pt x="664" y="540"/>
                      <a:pt x="711" y="421"/>
                      <a:pt x="756" y="329"/>
                    </a:cubicBezTo>
                    <a:cubicBezTo>
                      <a:pt x="801" y="237"/>
                      <a:pt x="838" y="151"/>
                      <a:pt x="879" y="98"/>
                    </a:cubicBezTo>
                    <a:cubicBezTo>
                      <a:pt x="920" y="45"/>
                      <a:pt x="957" y="0"/>
                      <a:pt x="1002" y="8"/>
                    </a:cubicBezTo>
                    <a:cubicBezTo>
                      <a:pt x="1047" y="16"/>
                      <a:pt x="1102" y="78"/>
                      <a:pt x="1146" y="149"/>
                    </a:cubicBezTo>
                    <a:cubicBezTo>
                      <a:pt x="1190" y="220"/>
                      <a:pt x="1224" y="331"/>
                      <a:pt x="1269" y="434"/>
                    </a:cubicBezTo>
                    <a:cubicBezTo>
                      <a:pt x="1314" y="537"/>
                      <a:pt x="1368" y="673"/>
                      <a:pt x="1416" y="767"/>
                    </a:cubicBezTo>
                    <a:cubicBezTo>
                      <a:pt x="1464" y="861"/>
                      <a:pt x="1511" y="942"/>
                      <a:pt x="1560" y="998"/>
                    </a:cubicBezTo>
                    <a:cubicBezTo>
                      <a:pt x="1609" y="1054"/>
                      <a:pt x="1643" y="1080"/>
                      <a:pt x="1713" y="1106"/>
                    </a:cubicBezTo>
                    <a:cubicBezTo>
                      <a:pt x="1783" y="1132"/>
                      <a:pt x="1936" y="1149"/>
                      <a:pt x="1980" y="1157"/>
                    </a:cubicBezTo>
                  </a:path>
                </a:pathLst>
              </a:custGeom>
              <a:solidFill>
                <a:schemeClr val="accent1"/>
              </a:solidFill>
              <a:ln w="25400">
                <a:solidFill>
                  <a:schemeClr val="tx1"/>
                </a:solidFill>
                <a:round/>
                <a:headEnd type="none" w="sm" len="sm"/>
                <a:tailEnd type="none" w="sm" len="sm"/>
              </a:ln>
            </p:spPr>
            <p:txBody>
              <a:bodyPr/>
              <a:lstStyle/>
              <a:p>
                <a:pPr eaLnBrk="0" hangingPunct="0"/>
                <a:endParaRPr lang="en-US"/>
              </a:p>
            </p:txBody>
          </p:sp>
        </p:grpSp>
        <p:sp>
          <p:nvSpPr>
            <p:cNvPr id="77" name="Text Box 42"/>
            <p:cNvSpPr txBox="1">
              <a:spLocks noChangeArrowheads="1"/>
            </p:cNvSpPr>
            <p:nvPr/>
          </p:nvSpPr>
          <p:spPr bwMode="auto">
            <a:xfrm>
              <a:off x="4055" y="2423"/>
              <a:ext cx="797" cy="518"/>
            </a:xfrm>
            <a:prstGeom prst="rect">
              <a:avLst/>
            </a:prstGeom>
            <a:noFill/>
            <a:ln w="12700">
              <a:noFill/>
              <a:miter lim="800000"/>
              <a:headEnd type="none" w="sm" len="sm"/>
              <a:tailEnd type="none" w="sm" len="sm"/>
            </a:ln>
            <a:effectLst/>
          </p:spPr>
          <p:txBody>
            <a:bodyPr wrap="none">
              <a:spAutoFit/>
            </a:bodyPr>
            <a:lstStyle/>
            <a:p>
              <a:pPr eaLnBrk="0" hangingPunct="0">
                <a:defRPr/>
              </a:pPr>
              <a:r>
                <a:rPr lang="en-US">
                  <a:effectLst>
                    <a:outerShdw blurRad="38100" dist="38100" dir="2700000" algn="tl">
                      <a:srgbClr val="000000"/>
                    </a:outerShdw>
                  </a:effectLst>
                </a:rPr>
                <a:t>genetic </a:t>
              </a:r>
            </a:p>
            <a:p>
              <a:pPr eaLnBrk="0" hangingPunct="0">
                <a:defRPr/>
              </a:pPr>
              <a:r>
                <a:rPr lang="en-US">
                  <a:effectLst>
                    <a:outerShdw blurRad="38100" dist="38100" dir="2700000" algn="tl">
                      <a:srgbClr val="000000"/>
                    </a:outerShdw>
                  </a:effectLst>
                </a:rPr>
                <a:t>variation</a:t>
              </a:r>
            </a:p>
          </p:txBody>
        </p:sp>
      </p:grpSp>
      <p:grpSp>
        <p:nvGrpSpPr>
          <p:cNvPr id="80" name="Group 100"/>
          <p:cNvGrpSpPr>
            <a:grpSpLocks/>
          </p:cNvGrpSpPr>
          <p:nvPr/>
        </p:nvGrpSpPr>
        <p:grpSpPr bwMode="auto">
          <a:xfrm>
            <a:off x="5924550" y="1447800"/>
            <a:ext cx="3079750" cy="5040313"/>
            <a:chOff x="3732" y="912"/>
            <a:chExt cx="1940" cy="3175"/>
          </a:xfrm>
        </p:grpSpPr>
        <p:grpSp>
          <p:nvGrpSpPr>
            <p:cNvPr id="334892" name="Group 99"/>
            <p:cNvGrpSpPr>
              <a:grpSpLocks/>
            </p:cNvGrpSpPr>
            <p:nvPr/>
          </p:nvGrpSpPr>
          <p:grpSpPr bwMode="auto">
            <a:xfrm>
              <a:off x="3732" y="912"/>
              <a:ext cx="1940" cy="2907"/>
              <a:chOff x="3732" y="912"/>
              <a:chExt cx="1940" cy="2907"/>
            </a:xfrm>
          </p:grpSpPr>
          <p:pic>
            <p:nvPicPr>
              <p:cNvPr id="334893" name="Picture 92" descr="MiRP1 mutations"/>
              <p:cNvPicPr>
                <a:picLocks noChangeAspect="1" noChangeArrowheads="1"/>
              </p:cNvPicPr>
              <p:nvPr/>
            </p:nvPicPr>
            <p:blipFill>
              <a:blip r:embed="rId5"/>
              <a:srcRect/>
              <a:stretch>
                <a:fillRect/>
              </a:stretch>
            </p:blipFill>
            <p:spPr bwMode="auto">
              <a:xfrm>
                <a:off x="3935" y="1641"/>
                <a:ext cx="1341" cy="2178"/>
              </a:xfrm>
              <a:prstGeom prst="rect">
                <a:avLst/>
              </a:prstGeom>
              <a:noFill/>
              <a:ln w="9525">
                <a:solidFill>
                  <a:schemeClr val="bg2"/>
                </a:solidFill>
                <a:miter lim="800000"/>
                <a:headEnd/>
                <a:tailEnd/>
              </a:ln>
            </p:spPr>
          </p:pic>
          <p:sp>
            <p:nvSpPr>
              <p:cNvPr id="84" name="Text Box 94"/>
              <p:cNvSpPr txBox="1">
                <a:spLocks noChangeArrowheads="1"/>
              </p:cNvSpPr>
              <p:nvPr/>
            </p:nvSpPr>
            <p:spPr bwMode="auto">
              <a:xfrm>
                <a:off x="3732" y="912"/>
                <a:ext cx="1940" cy="596"/>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a:solidFill>
                      <a:schemeClr val="tx2"/>
                    </a:solidFill>
                    <a:effectLst>
                      <a:outerShdw blurRad="38100" dist="38100" dir="2700000" algn="tl">
                        <a:srgbClr val="000000"/>
                      </a:outerShdw>
                    </a:effectLst>
                  </a:rPr>
                  <a:t>Mutations in MiRP1 that </a:t>
                </a:r>
                <a:r>
                  <a:rPr lang="en-US" sz="2000" b="1">
                    <a:solidFill>
                      <a:schemeClr val="tx2"/>
                    </a:solidFill>
                    <a:effectLst>
                      <a:outerShdw blurRad="38100" dist="38100" dir="2700000" algn="tl">
                        <a:srgbClr val="000000"/>
                      </a:outerShdw>
                    </a:effectLst>
                  </a:rPr>
                  <a:t>increase</a:t>
                </a:r>
                <a:r>
                  <a:rPr lang="en-US" sz="1800" b="1">
                    <a:solidFill>
                      <a:schemeClr val="tx2"/>
                    </a:solidFill>
                    <a:effectLst>
                      <a:outerShdw blurRad="38100" dist="38100" dir="2700000" algn="tl">
                        <a:srgbClr val="000000"/>
                      </a:outerShdw>
                    </a:effectLst>
                  </a:rPr>
                  <a:t> risk for drug induced </a:t>
                </a:r>
                <a:r>
                  <a:rPr lang="en-US" sz="1800" b="1" i="1">
                    <a:solidFill>
                      <a:schemeClr val="tx2"/>
                    </a:solidFill>
                    <a:effectLst>
                      <a:outerShdw blurRad="38100" dist="38100" dir="2700000" algn="tl">
                        <a:srgbClr val="000000"/>
                      </a:outerShdw>
                    </a:effectLst>
                  </a:rPr>
                  <a:t>torsades de pointes</a:t>
                </a:r>
                <a:r>
                  <a:rPr lang="en-US" sz="1800" b="1">
                    <a:solidFill>
                      <a:schemeClr val="tx2"/>
                    </a:solidFill>
                    <a:effectLst>
                      <a:outerShdw blurRad="38100" dist="38100" dir="2700000" algn="tl">
                        <a:srgbClr val="000000"/>
                      </a:outerShdw>
                    </a:effectLst>
                  </a:rPr>
                  <a:t> </a:t>
                </a:r>
              </a:p>
            </p:txBody>
          </p:sp>
        </p:grpSp>
        <p:sp>
          <p:nvSpPr>
            <p:cNvPr id="82" name="Text Box 97"/>
            <p:cNvSpPr txBox="1">
              <a:spLocks noChangeArrowheads="1"/>
            </p:cNvSpPr>
            <p:nvPr/>
          </p:nvSpPr>
          <p:spPr bwMode="auto">
            <a:xfrm>
              <a:off x="4142" y="3895"/>
              <a:ext cx="1127" cy="19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dirty="0" err="1">
                  <a:effectLst>
                    <a:outerShdw blurRad="38100" dist="38100" dir="2700000" algn="tl">
                      <a:srgbClr val="000000"/>
                    </a:outerShdw>
                  </a:effectLst>
                </a:rPr>
                <a:t>Sesti</a:t>
              </a:r>
              <a:r>
                <a:rPr lang="en-US" sz="1400" dirty="0">
                  <a:effectLst>
                    <a:outerShdw blurRad="38100" dist="38100" dir="2700000" algn="tl">
                      <a:srgbClr val="000000"/>
                    </a:outerShdw>
                  </a:effectLst>
                </a:rPr>
                <a:t> et.al. </a:t>
              </a:r>
              <a:r>
                <a:rPr lang="en-US" sz="1400" i="1" dirty="0">
                  <a:effectLst>
                    <a:outerShdw blurRad="38100" dist="38100" dir="2700000" algn="tl">
                      <a:srgbClr val="000000"/>
                    </a:outerShdw>
                  </a:effectLst>
                </a:rPr>
                <a:t>PNAS</a:t>
              </a:r>
              <a:r>
                <a:rPr lang="en-US" sz="1400" dirty="0">
                  <a:effectLst>
                    <a:outerShdw blurRad="38100" dist="38100" dir="2700000" algn="tl">
                      <a:srgbClr val="000000"/>
                    </a:outerShdw>
                  </a:effectLst>
                </a:rPr>
                <a:t> 2000</a:t>
              </a:r>
            </a:p>
          </p:txBody>
        </p:sp>
      </p:grpSp>
      <p:grpSp>
        <p:nvGrpSpPr>
          <p:cNvPr id="85" name="Group 76"/>
          <p:cNvGrpSpPr>
            <a:grpSpLocks/>
          </p:cNvGrpSpPr>
          <p:nvPr/>
        </p:nvGrpSpPr>
        <p:grpSpPr bwMode="auto">
          <a:xfrm>
            <a:off x="5446713" y="1795463"/>
            <a:ext cx="3575050" cy="4092575"/>
            <a:chOff x="3463" y="1267"/>
            <a:chExt cx="2252" cy="2578"/>
          </a:xfrm>
        </p:grpSpPr>
        <p:grpSp>
          <p:nvGrpSpPr>
            <p:cNvPr id="334897" name="Group 57"/>
            <p:cNvGrpSpPr>
              <a:grpSpLocks/>
            </p:cNvGrpSpPr>
            <p:nvPr/>
          </p:nvGrpSpPr>
          <p:grpSpPr bwMode="auto">
            <a:xfrm>
              <a:off x="3870" y="2115"/>
              <a:ext cx="1719" cy="1494"/>
              <a:chOff x="3915" y="1602"/>
              <a:chExt cx="1719" cy="1494"/>
            </a:xfrm>
          </p:grpSpPr>
          <p:sp>
            <p:nvSpPr>
              <p:cNvPr id="334898" name="Rectangle 52"/>
              <p:cNvSpPr>
                <a:spLocks noChangeArrowheads="1"/>
              </p:cNvSpPr>
              <p:nvPr/>
            </p:nvSpPr>
            <p:spPr bwMode="auto">
              <a:xfrm>
                <a:off x="3915" y="1602"/>
                <a:ext cx="1719" cy="1494"/>
              </a:xfrm>
              <a:prstGeom prst="rect">
                <a:avLst/>
              </a:prstGeom>
              <a:solidFill>
                <a:schemeClr val="bg2"/>
              </a:solidFill>
              <a:ln w="12700">
                <a:solidFill>
                  <a:schemeClr val="tx1"/>
                </a:solidFill>
                <a:miter lim="800000"/>
                <a:headEnd type="none" w="sm" len="sm"/>
                <a:tailEnd type="none" w="sm" len="sm"/>
              </a:ln>
            </p:spPr>
            <p:txBody>
              <a:bodyPr wrap="none" anchor="ctr"/>
              <a:lstStyle/>
              <a:p>
                <a:pPr eaLnBrk="0" hangingPunct="0"/>
                <a:endParaRPr lang="en-US"/>
              </a:p>
            </p:txBody>
          </p:sp>
          <p:sp>
            <p:nvSpPr>
              <p:cNvPr id="334899" name="Rectangle 53"/>
              <p:cNvSpPr>
                <a:spLocks noChangeArrowheads="1"/>
              </p:cNvSpPr>
              <p:nvPr/>
            </p:nvSpPr>
            <p:spPr bwMode="auto">
              <a:xfrm>
                <a:off x="4167" y="1602"/>
                <a:ext cx="243" cy="360"/>
              </a:xfrm>
              <a:prstGeom prst="rect">
                <a:avLst/>
              </a:prstGeom>
              <a:solidFill>
                <a:schemeClr val="accent1"/>
              </a:solidFill>
              <a:ln w="12700">
                <a:solidFill>
                  <a:schemeClr val="tx1"/>
                </a:solidFill>
                <a:miter lim="800000"/>
                <a:headEnd type="none" w="sm" len="sm"/>
                <a:tailEnd type="none" w="sm" len="sm"/>
              </a:ln>
            </p:spPr>
            <p:txBody>
              <a:bodyPr wrap="none" anchor="ctr"/>
              <a:lstStyle/>
              <a:p>
                <a:pPr eaLnBrk="0" hangingPunct="0"/>
                <a:endParaRPr lang="en-US"/>
              </a:p>
            </p:txBody>
          </p:sp>
          <p:sp>
            <p:nvSpPr>
              <p:cNvPr id="334900" name="Rectangle 54"/>
              <p:cNvSpPr>
                <a:spLocks noChangeArrowheads="1"/>
              </p:cNvSpPr>
              <p:nvPr/>
            </p:nvSpPr>
            <p:spPr bwMode="auto">
              <a:xfrm>
                <a:off x="4653" y="1608"/>
                <a:ext cx="243" cy="630"/>
              </a:xfrm>
              <a:prstGeom prst="rect">
                <a:avLst/>
              </a:prstGeom>
              <a:solidFill>
                <a:schemeClr val="accent1"/>
              </a:solidFill>
              <a:ln w="12700">
                <a:solidFill>
                  <a:schemeClr val="tx1"/>
                </a:solidFill>
                <a:miter lim="800000"/>
                <a:headEnd type="none" w="sm" len="sm"/>
                <a:tailEnd type="none" w="sm" len="sm"/>
              </a:ln>
            </p:spPr>
            <p:txBody>
              <a:bodyPr wrap="none" anchor="ctr"/>
              <a:lstStyle/>
              <a:p>
                <a:pPr eaLnBrk="0" hangingPunct="0"/>
                <a:endParaRPr lang="en-US"/>
              </a:p>
            </p:txBody>
          </p:sp>
          <p:sp>
            <p:nvSpPr>
              <p:cNvPr id="334901" name="Rectangle 55"/>
              <p:cNvSpPr>
                <a:spLocks noChangeArrowheads="1"/>
              </p:cNvSpPr>
              <p:nvPr/>
            </p:nvSpPr>
            <p:spPr bwMode="auto">
              <a:xfrm>
                <a:off x="5151" y="1605"/>
                <a:ext cx="243" cy="1053"/>
              </a:xfrm>
              <a:prstGeom prst="rect">
                <a:avLst/>
              </a:prstGeom>
              <a:solidFill>
                <a:schemeClr val="accent1"/>
              </a:solidFill>
              <a:ln w="12700">
                <a:solidFill>
                  <a:schemeClr val="tx1"/>
                </a:solidFill>
                <a:miter lim="800000"/>
                <a:headEnd type="none" w="sm" len="sm"/>
                <a:tailEnd type="none" w="sm" len="sm"/>
              </a:ln>
            </p:spPr>
            <p:txBody>
              <a:bodyPr wrap="none" anchor="ctr"/>
              <a:lstStyle/>
              <a:p>
                <a:pPr eaLnBrk="0" hangingPunct="0"/>
                <a:endParaRPr lang="en-US"/>
              </a:p>
            </p:txBody>
          </p:sp>
        </p:grpSp>
        <p:sp>
          <p:nvSpPr>
            <p:cNvPr id="334902" name="Text Box 56"/>
            <p:cNvSpPr txBox="1">
              <a:spLocks noChangeArrowheads="1"/>
            </p:cNvSpPr>
            <p:nvPr/>
          </p:nvSpPr>
          <p:spPr bwMode="auto">
            <a:xfrm rot="-5400000">
              <a:off x="2926" y="2861"/>
              <a:ext cx="1285" cy="212"/>
            </a:xfrm>
            <a:prstGeom prst="rect">
              <a:avLst/>
            </a:prstGeom>
            <a:noFill/>
            <a:ln w="12700">
              <a:noFill/>
              <a:miter lim="800000"/>
              <a:headEnd type="none" w="sm" len="sm"/>
              <a:tailEnd type="none" w="sm" len="sm"/>
            </a:ln>
          </p:spPr>
          <p:txBody>
            <a:bodyPr wrap="none">
              <a:spAutoFit/>
            </a:bodyPr>
            <a:lstStyle/>
            <a:p>
              <a:pPr eaLnBrk="0" hangingPunct="0"/>
              <a:r>
                <a:rPr lang="en-US" sz="1600" b="1"/>
                <a:t>Diastolic BP (mmHg)</a:t>
              </a:r>
            </a:p>
          </p:txBody>
        </p:sp>
        <p:sp>
          <p:nvSpPr>
            <p:cNvPr id="334903" name="Text Box 58"/>
            <p:cNvSpPr txBox="1">
              <a:spLocks noChangeArrowheads="1"/>
            </p:cNvSpPr>
            <p:nvPr/>
          </p:nvSpPr>
          <p:spPr bwMode="auto">
            <a:xfrm>
              <a:off x="4075" y="3357"/>
              <a:ext cx="1305" cy="250"/>
            </a:xfrm>
            <a:prstGeom prst="rect">
              <a:avLst/>
            </a:prstGeom>
            <a:noFill/>
            <a:ln w="12700">
              <a:noFill/>
              <a:miter lim="800000"/>
              <a:headEnd type="none" w="sm" len="sm"/>
              <a:tailEnd type="none" w="sm" len="sm"/>
            </a:ln>
          </p:spPr>
          <p:txBody>
            <a:bodyPr wrap="none">
              <a:spAutoFit/>
            </a:bodyPr>
            <a:lstStyle/>
            <a:p>
              <a:pPr eaLnBrk="0" hangingPunct="0"/>
              <a:r>
                <a:rPr lang="en-US" sz="2000" b="1"/>
                <a:t>CC      CT       TT</a:t>
              </a:r>
            </a:p>
          </p:txBody>
        </p:sp>
        <p:sp>
          <p:nvSpPr>
            <p:cNvPr id="89" name="Text Box 59"/>
            <p:cNvSpPr txBox="1">
              <a:spLocks noChangeArrowheads="1"/>
            </p:cNvSpPr>
            <p:nvPr/>
          </p:nvSpPr>
          <p:spPr bwMode="auto">
            <a:xfrm>
              <a:off x="3697" y="1267"/>
              <a:ext cx="2018" cy="826"/>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2000" b="1">
                  <a:solidFill>
                    <a:schemeClr val="tx2"/>
                  </a:solidFill>
                  <a:effectLst>
                    <a:outerShdw blurRad="38100" dist="38100" dir="2700000" algn="tl">
                      <a:srgbClr val="000000"/>
                    </a:outerShdw>
                  </a:effectLst>
                </a:rPr>
                <a:t>Effects of the G-protein </a:t>
              </a:r>
            </a:p>
            <a:p>
              <a:pPr algn="ctr" eaLnBrk="0" hangingPunct="0">
                <a:defRPr/>
              </a:pPr>
              <a:r>
                <a:rPr lang="en-US" sz="2000" b="1">
                  <a:solidFill>
                    <a:schemeClr val="tx2"/>
                  </a:solidFill>
                  <a:effectLst>
                    <a:outerShdw blurRad="38100" dist="38100" dir="2700000" algn="tl">
                      <a:srgbClr val="000000"/>
                    </a:outerShdw>
                  </a:effectLst>
                </a:rPr>
                <a:t>subunit C825T Variant on</a:t>
              </a:r>
            </a:p>
            <a:p>
              <a:pPr algn="ctr" eaLnBrk="0" hangingPunct="0">
                <a:defRPr/>
              </a:pPr>
              <a:r>
                <a:rPr lang="en-US" sz="2000" b="1">
                  <a:solidFill>
                    <a:schemeClr val="tx2"/>
                  </a:solidFill>
                  <a:effectLst>
                    <a:outerShdw blurRad="38100" dist="38100" dir="2700000" algn="tl">
                      <a:srgbClr val="000000"/>
                    </a:outerShdw>
                  </a:effectLst>
                </a:rPr>
                <a:t> Response to Thiazide Diuretic</a:t>
              </a:r>
            </a:p>
          </p:txBody>
        </p:sp>
        <p:sp>
          <p:nvSpPr>
            <p:cNvPr id="90" name="Text Box 63"/>
            <p:cNvSpPr txBox="1">
              <a:spLocks noChangeArrowheads="1"/>
            </p:cNvSpPr>
            <p:nvPr/>
          </p:nvSpPr>
          <p:spPr bwMode="auto">
            <a:xfrm>
              <a:off x="4429" y="3653"/>
              <a:ext cx="1176" cy="19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a:effectLst>
                    <a:outerShdw blurRad="38100" dist="38100" dir="2700000" algn="tl">
                      <a:srgbClr val="000000"/>
                    </a:outerShdw>
                  </a:effectLst>
                </a:rPr>
                <a:t>Turner et.al. HTN 2001</a:t>
              </a:r>
            </a:p>
          </p:txBody>
        </p:sp>
        <p:sp>
          <p:nvSpPr>
            <p:cNvPr id="334906" name="Text Box 65"/>
            <p:cNvSpPr txBox="1">
              <a:spLocks noChangeArrowheads="1"/>
            </p:cNvSpPr>
            <p:nvPr/>
          </p:nvSpPr>
          <p:spPr bwMode="auto">
            <a:xfrm>
              <a:off x="3612" y="3044"/>
              <a:ext cx="287" cy="212"/>
            </a:xfrm>
            <a:prstGeom prst="rect">
              <a:avLst/>
            </a:prstGeom>
            <a:noFill/>
            <a:ln w="12700">
              <a:noFill/>
              <a:miter lim="800000"/>
              <a:headEnd type="none" w="sm" len="sm"/>
              <a:tailEnd type="none" w="sm" len="sm"/>
            </a:ln>
          </p:spPr>
          <p:txBody>
            <a:bodyPr wrap="none">
              <a:spAutoFit/>
            </a:bodyPr>
            <a:lstStyle/>
            <a:p>
              <a:pPr eaLnBrk="0" hangingPunct="0"/>
              <a:r>
                <a:rPr lang="en-US" sz="1600" b="1"/>
                <a:t>-10</a:t>
              </a:r>
            </a:p>
          </p:txBody>
        </p:sp>
        <p:sp>
          <p:nvSpPr>
            <p:cNvPr id="334907" name="Text Box 66"/>
            <p:cNvSpPr txBox="1">
              <a:spLocks noChangeArrowheads="1"/>
            </p:cNvSpPr>
            <p:nvPr/>
          </p:nvSpPr>
          <p:spPr bwMode="auto">
            <a:xfrm>
              <a:off x="3688" y="2388"/>
              <a:ext cx="223" cy="212"/>
            </a:xfrm>
            <a:prstGeom prst="rect">
              <a:avLst/>
            </a:prstGeom>
            <a:noFill/>
            <a:ln w="12700">
              <a:noFill/>
              <a:miter lim="800000"/>
              <a:headEnd type="none" w="sm" len="sm"/>
              <a:tailEnd type="none" w="sm" len="sm"/>
            </a:ln>
          </p:spPr>
          <p:txBody>
            <a:bodyPr wrap="none">
              <a:spAutoFit/>
            </a:bodyPr>
            <a:lstStyle/>
            <a:p>
              <a:pPr eaLnBrk="0" hangingPunct="0"/>
              <a:r>
                <a:rPr lang="en-US" sz="1600" b="1"/>
                <a:t>-5</a:t>
              </a:r>
            </a:p>
          </p:txBody>
        </p:sp>
        <p:grpSp>
          <p:nvGrpSpPr>
            <p:cNvPr id="334908" name="Group 69"/>
            <p:cNvGrpSpPr>
              <a:grpSpLocks/>
            </p:cNvGrpSpPr>
            <p:nvPr/>
          </p:nvGrpSpPr>
          <p:grpSpPr bwMode="auto">
            <a:xfrm>
              <a:off x="4206" y="2472"/>
              <a:ext cx="84" cy="96"/>
              <a:chOff x="4206" y="2448"/>
              <a:chExt cx="84" cy="96"/>
            </a:xfrm>
          </p:grpSpPr>
          <p:sp>
            <p:nvSpPr>
              <p:cNvPr id="334909" name="Line 67"/>
              <p:cNvSpPr>
                <a:spLocks noChangeShapeType="1"/>
              </p:cNvSpPr>
              <p:nvPr/>
            </p:nvSpPr>
            <p:spPr bwMode="auto">
              <a:xfrm>
                <a:off x="4248" y="2448"/>
                <a:ext cx="0" cy="90"/>
              </a:xfrm>
              <a:prstGeom prst="line">
                <a:avLst/>
              </a:prstGeom>
              <a:noFill/>
              <a:ln w="19050">
                <a:solidFill>
                  <a:schemeClr val="tx1"/>
                </a:solidFill>
                <a:round/>
                <a:headEnd type="none" w="sm" len="sm"/>
                <a:tailEnd type="none" w="sm" len="sm"/>
              </a:ln>
            </p:spPr>
            <p:txBody>
              <a:bodyPr/>
              <a:lstStyle/>
              <a:p>
                <a:endParaRPr lang="en-US"/>
              </a:p>
            </p:txBody>
          </p:sp>
          <p:sp>
            <p:nvSpPr>
              <p:cNvPr id="334910" name="Line 68"/>
              <p:cNvSpPr>
                <a:spLocks noChangeShapeType="1"/>
              </p:cNvSpPr>
              <p:nvPr/>
            </p:nvSpPr>
            <p:spPr bwMode="auto">
              <a:xfrm>
                <a:off x="4206" y="2544"/>
                <a:ext cx="84" cy="0"/>
              </a:xfrm>
              <a:prstGeom prst="line">
                <a:avLst/>
              </a:prstGeom>
              <a:noFill/>
              <a:ln w="19050">
                <a:solidFill>
                  <a:schemeClr val="tx1"/>
                </a:solidFill>
                <a:round/>
                <a:headEnd type="none" w="sm" len="sm"/>
                <a:tailEnd type="none" w="sm" len="sm"/>
              </a:ln>
            </p:spPr>
            <p:txBody>
              <a:bodyPr/>
              <a:lstStyle/>
              <a:p>
                <a:endParaRPr lang="en-US"/>
              </a:p>
            </p:txBody>
          </p:sp>
        </p:grpSp>
        <p:grpSp>
          <p:nvGrpSpPr>
            <p:cNvPr id="334911" name="Group 70"/>
            <p:cNvGrpSpPr>
              <a:grpSpLocks/>
            </p:cNvGrpSpPr>
            <p:nvPr/>
          </p:nvGrpSpPr>
          <p:grpSpPr bwMode="auto">
            <a:xfrm>
              <a:off x="4686" y="2754"/>
              <a:ext cx="84" cy="96"/>
              <a:chOff x="4206" y="2448"/>
              <a:chExt cx="84" cy="96"/>
            </a:xfrm>
          </p:grpSpPr>
          <p:sp>
            <p:nvSpPr>
              <p:cNvPr id="334912" name="Line 71"/>
              <p:cNvSpPr>
                <a:spLocks noChangeShapeType="1"/>
              </p:cNvSpPr>
              <p:nvPr/>
            </p:nvSpPr>
            <p:spPr bwMode="auto">
              <a:xfrm>
                <a:off x="4248" y="2448"/>
                <a:ext cx="0" cy="90"/>
              </a:xfrm>
              <a:prstGeom prst="line">
                <a:avLst/>
              </a:prstGeom>
              <a:noFill/>
              <a:ln w="19050">
                <a:solidFill>
                  <a:schemeClr val="tx1"/>
                </a:solidFill>
                <a:round/>
                <a:headEnd type="none" w="sm" len="sm"/>
                <a:tailEnd type="none" w="sm" len="sm"/>
              </a:ln>
            </p:spPr>
            <p:txBody>
              <a:bodyPr/>
              <a:lstStyle/>
              <a:p>
                <a:endParaRPr lang="en-US"/>
              </a:p>
            </p:txBody>
          </p:sp>
          <p:sp>
            <p:nvSpPr>
              <p:cNvPr id="334913" name="Line 72"/>
              <p:cNvSpPr>
                <a:spLocks noChangeShapeType="1"/>
              </p:cNvSpPr>
              <p:nvPr/>
            </p:nvSpPr>
            <p:spPr bwMode="auto">
              <a:xfrm>
                <a:off x="4206" y="2544"/>
                <a:ext cx="84" cy="0"/>
              </a:xfrm>
              <a:prstGeom prst="line">
                <a:avLst/>
              </a:prstGeom>
              <a:noFill/>
              <a:ln w="19050">
                <a:solidFill>
                  <a:schemeClr val="tx1"/>
                </a:solidFill>
                <a:round/>
                <a:headEnd type="none" w="sm" len="sm"/>
                <a:tailEnd type="none" w="sm" len="sm"/>
              </a:ln>
            </p:spPr>
            <p:txBody>
              <a:bodyPr/>
              <a:lstStyle/>
              <a:p>
                <a:endParaRPr lang="en-US"/>
              </a:p>
            </p:txBody>
          </p:sp>
        </p:grpSp>
        <p:grpSp>
          <p:nvGrpSpPr>
            <p:cNvPr id="334914" name="Group 73"/>
            <p:cNvGrpSpPr>
              <a:grpSpLocks/>
            </p:cNvGrpSpPr>
            <p:nvPr/>
          </p:nvGrpSpPr>
          <p:grpSpPr bwMode="auto">
            <a:xfrm>
              <a:off x="5190" y="3168"/>
              <a:ext cx="84" cy="96"/>
              <a:chOff x="4206" y="2448"/>
              <a:chExt cx="84" cy="96"/>
            </a:xfrm>
          </p:grpSpPr>
          <p:sp>
            <p:nvSpPr>
              <p:cNvPr id="334915" name="Line 74"/>
              <p:cNvSpPr>
                <a:spLocks noChangeShapeType="1"/>
              </p:cNvSpPr>
              <p:nvPr/>
            </p:nvSpPr>
            <p:spPr bwMode="auto">
              <a:xfrm>
                <a:off x="4248" y="2448"/>
                <a:ext cx="0" cy="90"/>
              </a:xfrm>
              <a:prstGeom prst="line">
                <a:avLst/>
              </a:prstGeom>
              <a:noFill/>
              <a:ln w="19050">
                <a:solidFill>
                  <a:schemeClr val="tx1"/>
                </a:solidFill>
                <a:round/>
                <a:headEnd type="none" w="sm" len="sm"/>
                <a:tailEnd type="none" w="sm" len="sm"/>
              </a:ln>
            </p:spPr>
            <p:txBody>
              <a:bodyPr/>
              <a:lstStyle/>
              <a:p>
                <a:endParaRPr lang="en-US"/>
              </a:p>
            </p:txBody>
          </p:sp>
          <p:sp>
            <p:nvSpPr>
              <p:cNvPr id="334916" name="Line 75"/>
              <p:cNvSpPr>
                <a:spLocks noChangeShapeType="1"/>
              </p:cNvSpPr>
              <p:nvPr/>
            </p:nvSpPr>
            <p:spPr bwMode="auto">
              <a:xfrm>
                <a:off x="4206" y="2544"/>
                <a:ext cx="84" cy="0"/>
              </a:xfrm>
              <a:prstGeom prst="line">
                <a:avLst/>
              </a:prstGeom>
              <a:noFill/>
              <a:ln w="19050">
                <a:solidFill>
                  <a:schemeClr val="tx1"/>
                </a:solidFill>
                <a:round/>
                <a:headEnd type="none" w="sm" len="sm"/>
                <a:tailEnd type="none" w="sm" len="sm"/>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455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5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6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459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46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p:cTn id="51" dur="500" fill="hold"/>
                                        <p:tgtEl>
                                          <p:spTgt spid="75"/>
                                        </p:tgtEl>
                                        <p:attrNameLst>
                                          <p:attrName>ppt_w</p:attrName>
                                        </p:attrNameLst>
                                      </p:cBhvr>
                                      <p:tavLst>
                                        <p:tav tm="0">
                                          <p:val>
                                            <p:strVal val="#ppt_w*0.70"/>
                                          </p:val>
                                        </p:tav>
                                        <p:tav tm="100000">
                                          <p:val>
                                            <p:strVal val="#ppt_w"/>
                                          </p:val>
                                        </p:tav>
                                      </p:tavLst>
                                    </p:anim>
                                    <p:anim calcmode="lin" valueType="num">
                                      <p:cBhvr>
                                        <p:cTn id="52" dur="500" fill="hold"/>
                                        <p:tgtEl>
                                          <p:spTgt spid="75"/>
                                        </p:tgtEl>
                                        <p:attrNameLst>
                                          <p:attrName>ppt_h</p:attrName>
                                        </p:attrNameLst>
                                      </p:cBhvr>
                                      <p:tavLst>
                                        <p:tav tm="0">
                                          <p:val>
                                            <p:strVal val="#ppt_h"/>
                                          </p:val>
                                        </p:tav>
                                        <p:tav tm="100000">
                                          <p:val>
                                            <p:strVal val="#ppt_h"/>
                                          </p:val>
                                        </p:tav>
                                      </p:tavLst>
                                    </p:anim>
                                    <p:animEffect transition="in" filter="fade">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75"/>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8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80"/>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8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85"/>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6" grpId="0" animBg="1"/>
      <p:bldP spid="64556" grpId="1" animBg="1"/>
      <p:bldP spid="64614" grpId="0"/>
      <p:bldP spid="64614" grpId="1"/>
      <p:bldP spid="64598" grpId="0" animBg="1"/>
      <p:bldP spid="64598" grpId="1" animBg="1"/>
      <p:bldP spid="69" grpId="0" animBg="1"/>
      <p:bldP spid="69" grpId="1"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4688" y="384175"/>
            <a:ext cx="7964487" cy="1143000"/>
          </a:xfrm>
        </p:spPr>
        <p:txBody>
          <a:bodyPr/>
          <a:lstStyle/>
          <a:p>
            <a:pPr>
              <a:defRPr/>
            </a:pPr>
            <a:r>
              <a:rPr lang="en-US" dirty="0" smtClean="0"/>
              <a:t>Genome-Wide Association Publications by Year: 2000-2009</a:t>
            </a:r>
            <a:endParaRPr lang="en-US" dirty="0"/>
          </a:p>
        </p:txBody>
      </p:sp>
      <p:graphicFrame>
        <p:nvGraphicFramePr>
          <p:cNvPr id="6" name="Chart 5"/>
          <p:cNvGraphicFramePr/>
          <p:nvPr/>
        </p:nvGraphicFramePr>
        <p:xfrm>
          <a:off x="333487" y="1678192"/>
          <a:ext cx="8229600" cy="48839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1"/>
          <p:cNvPicPr>
            <a:picLocks noChangeAspect="1" noChangeArrowheads="1"/>
          </p:cNvPicPr>
          <p:nvPr/>
        </p:nvPicPr>
        <p:blipFill>
          <a:blip r:embed="rId3"/>
          <a:srcRect/>
          <a:stretch>
            <a:fillRect/>
          </a:stretch>
        </p:blipFill>
        <p:spPr bwMode="auto">
          <a:xfrm>
            <a:off x="6249988" y="6256338"/>
            <a:ext cx="2530475" cy="379412"/>
          </a:xfrm>
          <a:prstGeom prst="rect">
            <a:avLst/>
          </a:prstGeom>
          <a:noFill/>
          <a:ln w="9525">
            <a:noFill/>
            <a:round/>
            <a:headEnd/>
            <a:tailEnd/>
          </a:ln>
        </p:spPr>
      </p:pic>
      <p:grpSp>
        <p:nvGrpSpPr>
          <p:cNvPr id="336899" name="Group 5"/>
          <p:cNvGrpSpPr>
            <a:grpSpLocks/>
          </p:cNvGrpSpPr>
          <p:nvPr/>
        </p:nvGrpSpPr>
        <p:grpSpPr bwMode="auto">
          <a:xfrm>
            <a:off x="163513" y="257175"/>
            <a:ext cx="8980487" cy="5476875"/>
            <a:chOff x="164026" y="161085"/>
            <a:chExt cx="8979974" cy="5475921"/>
          </a:xfrm>
        </p:grpSpPr>
        <p:pic>
          <p:nvPicPr>
            <p:cNvPr id="336900" name="Picture 2"/>
            <p:cNvPicPr>
              <a:picLocks noChangeAspect="1" noChangeArrowheads="1"/>
            </p:cNvPicPr>
            <p:nvPr/>
          </p:nvPicPr>
          <p:blipFill>
            <a:blip r:embed="rId4"/>
            <a:srcRect/>
            <a:stretch>
              <a:fillRect/>
            </a:stretch>
          </p:blipFill>
          <p:spPr bwMode="auto">
            <a:xfrm>
              <a:off x="164026" y="172121"/>
              <a:ext cx="8832043" cy="5464885"/>
            </a:xfrm>
            <a:prstGeom prst="rect">
              <a:avLst/>
            </a:prstGeom>
            <a:noFill/>
            <a:ln w="9525">
              <a:noFill/>
              <a:round/>
              <a:headEnd/>
              <a:tailEnd/>
            </a:ln>
          </p:spPr>
        </p:pic>
        <p:sp>
          <p:nvSpPr>
            <p:cNvPr id="336901" name="AutoShape 3"/>
            <p:cNvSpPr>
              <a:spLocks noChangeArrowheads="1"/>
            </p:cNvSpPr>
            <p:nvPr/>
          </p:nvSpPr>
          <p:spPr bwMode="auto">
            <a:xfrm>
              <a:off x="831273" y="161085"/>
              <a:ext cx="8312727" cy="645739"/>
            </a:xfrm>
            <a:custGeom>
              <a:avLst/>
              <a:gdLst>
                <a:gd name="T0" fmla="*/ 2147483647 w 21600"/>
                <a:gd name="T1" fmla="*/ 288558771 h 21600"/>
                <a:gd name="T2" fmla="*/ 2147483647 w 21600"/>
                <a:gd name="T3" fmla="*/ 577116586 h 21600"/>
                <a:gd name="T4" fmla="*/ 0 w 21600"/>
                <a:gd name="T5" fmla="*/ 288558771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0" tIns="0" rIns="0" bIns="0" anchor="ctr" anchorCtr="1"/>
            <a:lstStyle/>
            <a:p>
              <a:pPr algn="ctr" eaLnBrk="0" hangingPunct="0">
                <a:lnSpc>
                  <a:spcPct val="97000"/>
                </a:lnSpc>
                <a:buClr>
                  <a:srgbClr val="FFFFFF"/>
                </a:buClr>
                <a:tabLst>
                  <a:tab pos="649288" algn="l"/>
                  <a:tab pos="1298575" algn="l"/>
                  <a:tab pos="1947863" algn="l"/>
                  <a:tab pos="2597150" algn="l"/>
                  <a:tab pos="3248025" algn="l"/>
                  <a:tab pos="3897313" algn="l"/>
                  <a:tab pos="4546600" algn="l"/>
                  <a:tab pos="5195888" algn="l"/>
                  <a:tab pos="5845175" algn="l"/>
                  <a:tab pos="6496050" algn="l"/>
                  <a:tab pos="7145338" algn="l"/>
                  <a:tab pos="7794625" algn="l"/>
                </a:tabLst>
              </a:pPr>
              <a:r>
                <a:rPr lang="en-US" b="1">
                  <a:solidFill>
                    <a:schemeClr val="bg2"/>
                  </a:solidFill>
                  <a:ea typeface="Arial Unicode MS" pitchFamily="34" charset="-128"/>
                  <a:cs typeface="Arial Unicode MS" pitchFamily="34" charset="-128"/>
                </a:rPr>
                <a:t>Genome-wide Associations Reported through March 2010.</a:t>
              </a:r>
            </a:p>
          </p:txBody>
        </p:sp>
      </p:grpSp>
      <p:sp>
        <p:nvSpPr>
          <p:cNvPr id="336902" name="Text Box 4"/>
          <p:cNvSpPr txBox="1">
            <a:spLocks noChangeArrowheads="1"/>
          </p:cNvSpPr>
          <p:nvPr/>
        </p:nvSpPr>
        <p:spPr bwMode="auto">
          <a:xfrm>
            <a:off x="206375" y="6281738"/>
            <a:ext cx="5794375" cy="320675"/>
          </a:xfrm>
          <a:prstGeom prst="rect">
            <a:avLst/>
          </a:prstGeom>
          <a:noFill/>
          <a:ln w="9525">
            <a:noFill/>
            <a:round/>
            <a:headEnd/>
            <a:tailEnd/>
          </a:ln>
        </p:spPr>
        <p:txBody>
          <a:bodyPr lIns="0" tIns="0" rIns="0" bIns="0" anchor="ctr"/>
          <a:lstStyle/>
          <a:p>
            <a:pPr eaLnBrk="0" hangingPunct="0">
              <a:lnSpc>
                <a:spcPct val="93000"/>
              </a:lnSpc>
              <a:buClr>
                <a:srgbClr val="FFFFFF"/>
              </a:buClr>
              <a:tabLst>
                <a:tab pos="649288" algn="l"/>
                <a:tab pos="1298575" algn="l"/>
                <a:tab pos="1947863" algn="l"/>
                <a:tab pos="2597150" algn="l"/>
                <a:tab pos="3248025" algn="l"/>
                <a:tab pos="3897313" algn="l"/>
                <a:tab pos="4546600" algn="l"/>
                <a:tab pos="5195888" algn="l"/>
              </a:tabLst>
            </a:pPr>
            <a:r>
              <a:rPr lang="en-US" sz="1400" b="1">
                <a:solidFill>
                  <a:srgbClr val="FFFFFF"/>
                </a:solidFill>
                <a:ea typeface="Arial Unicode MS" pitchFamily="34" charset="-128"/>
                <a:cs typeface="Arial Unicode MS" pitchFamily="34" charset="-128"/>
              </a:rPr>
              <a:t>Feero WG et al. N Engl J Med 2010;363:166-176.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2250" y="131763"/>
            <a:ext cx="8651875" cy="1020762"/>
          </a:xfrm>
        </p:spPr>
        <p:txBody>
          <a:bodyPr/>
          <a:lstStyle/>
          <a:p>
            <a:pPr>
              <a:defRPr/>
            </a:pPr>
            <a:r>
              <a:rPr lang="en-US" sz="3600" dirty="0" smtClean="0"/>
              <a:t>Lessons Learned From Initial GWA Studies</a:t>
            </a:r>
            <a:endParaRPr lang="en-US" sz="3600" dirty="0"/>
          </a:p>
        </p:txBody>
      </p:sp>
      <p:sp>
        <p:nvSpPr>
          <p:cNvPr id="3" name="Title 1"/>
          <p:cNvSpPr txBox="1">
            <a:spLocks/>
          </p:cNvSpPr>
          <p:nvPr/>
        </p:nvSpPr>
        <p:spPr bwMode="auto">
          <a:xfrm>
            <a:off x="468313" y="1238250"/>
            <a:ext cx="8207375" cy="5516563"/>
          </a:xfrm>
          <a:prstGeom prst="rect">
            <a:avLst/>
          </a:prstGeom>
          <a:noFill/>
          <a:ln w="9525">
            <a:noFill/>
            <a:miter lim="800000"/>
            <a:headEnd/>
            <a:tailEnd/>
          </a:ln>
          <a:effectLst/>
        </p:spPr>
        <p:txBody>
          <a:bodyPr lIns="92075" tIns="46038" rIns="92075" bIns="46038"/>
          <a:lstStyle/>
          <a:p>
            <a:pPr eaLnBrk="0" hangingPunct="0">
              <a:defRPr/>
            </a:pPr>
            <a:r>
              <a:rPr lang="en-US" b="1" u="sng" kern="0" dirty="0">
                <a:effectLst>
                  <a:outerShdw blurRad="38100" dist="38100" dir="2700000" algn="tl">
                    <a:srgbClr val="000000"/>
                  </a:outerShdw>
                </a:effectLst>
                <a:latin typeface="+mj-lt"/>
                <a:ea typeface="+mj-ea"/>
                <a:cs typeface="+mj-cs"/>
              </a:rPr>
              <a:t>Signals in Previously Unsuspected Genes</a:t>
            </a:r>
          </a:p>
          <a:p>
            <a:pPr eaLnBrk="0" hangingPunct="0">
              <a:buFont typeface="Arial" pitchFamily="34" charset="0"/>
              <a:buChar char="•"/>
              <a:defRPr/>
            </a:pPr>
            <a:r>
              <a:rPr lang="en-US" sz="2000" kern="0" dirty="0">
                <a:effectLst>
                  <a:outerShdw blurRad="38100" dist="38100" dir="2700000" algn="tl">
                    <a:srgbClr val="000000"/>
                  </a:outerShdw>
                </a:effectLst>
                <a:latin typeface="+mj-lt"/>
                <a:ea typeface="+mj-ea"/>
                <a:cs typeface="+mj-cs"/>
              </a:rPr>
              <a:t>  Macular Degeneration				</a:t>
            </a:r>
            <a:r>
              <a:rPr lang="en-US" sz="2000" i="1" kern="0" dirty="0">
                <a:effectLst>
                  <a:outerShdw blurRad="38100" dist="38100" dir="2700000" algn="tl">
                    <a:srgbClr val="000000"/>
                  </a:outerShdw>
                </a:effectLst>
                <a:latin typeface="+mj-lt"/>
                <a:ea typeface="+mj-ea"/>
                <a:cs typeface="+mj-cs"/>
              </a:rPr>
              <a:t>CFH</a:t>
            </a:r>
          </a:p>
          <a:p>
            <a:pPr eaLnBrk="0" hangingPunct="0">
              <a:buFont typeface="Arial" pitchFamily="34" charset="0"/>
              <a:buChar char="•"/>
              <a:defRPr/>
            </a:pPr>
            <a:r>
              <a:rPr lang="en-US" sz="2000" kern="0" dirty="0">
                <a:effectLst>
                  <a:outerShdw blurRad="38100" dist="38100" dir="2700000" algn="tl">
                    <a:srgbClr val="000000"/>
                  </a:outerShdw>
                </a:effectLst>
                <a:latin typeface="+mj-lt"/>
                <a:ea typeface="+mj-ea"/>
                <a:cs typeface="+mj-cs"/>
              </a:rPr>
              <a:t>  Coronary Disease				</a:t>
            </a:r>
            <a:r>
              <a:rPr lang="en-US" sz="2000" i="1" kern="0" dirty="0">
                <a:effectLst>
                  <a:outerShdw blurRad="38100" dist="38100" dir="2700000" algn="tl">
                    <a:srgbClr val="000000"/>
                  </a:outerShdw>
                </a:effectLst>
                <a:latin typeface="+mj-lt"/>
                <a:ea typeface="+mj-ea"/>
                <a:cs typeface="+mj-cs"/>
              </a:rPr>
              <a:t>CDKN2A/2B</a:t>
            </a:r>
          </a:p>
          <a:p>
            <a:pPr eaLnBrk="0" hangingPunct="0">
              <a:buFont typeface="Arial" pitchFamily="34" charset="0"/>
              <a:buChar char="•"/>
              <a:defRPr/>
            </a:pPr>
            <a:r>
              <a:rPr lang="en-US" sz="2000" kern="0" dirty="0">
                <a:effectLst>
                  <a:outerShdw blurRad="38100" dist="38100" dir="2700000" algn="tl">
                    <a:srgbClr val="000000"/>
                  </a:outerShdw>
                </a:effectLst>
                <a:latin typeface="+mj-lt"/>
                <a:ea typeface="+mj-ea"/>
                <a:cs typeface="+mj-cs"/>
              </a:rPr>
              <a:t>  Childhood Asthma				</a:t>
            </a:r>
            <a:r>
              <a:rPr lang="en-US" sz="2000" i="1" kern="0" dirty="0">
                <a:effectLst>
                  <a:outerShdw blurRad="38100" dist="38100" dir="2700000" algn="tl">
                    <a:srgbClr val="000000"/>
                  </a:outerShdw>
                </a:effectLst>
                <a:latin typeface="+mj-lt"/>
                <a:ea typeface="+mj-ea"/>
                <a:cs typeface="+mj-cs"/>
              </a:rPr>
              <a:t>ORMDL3</a:t>
            </a:r>
          </a:p>
          <a:p>
            <a:pPr eaLnBrk="0" hangingPunct="0">
              <a:buFont typeface="Arial" pitchFamily="34" charset="0"/>
              <a:buChar char="•"/>
              <a:defRPr/>
            </a:pPr>
            <a:r>
              <a:rPr lang="en-US" sz="2000" kern="0" dirty="0">
                <a:effectLst>
                  <a:outerShdw blurRad="38100" dist="38100" dir="2700000" algn="tl">
                    <a:srgbClr val="000000"/>
                  </a:outerShdw>
                </a:effectLst>
                <a:latin typeface="+mj-lt"/>
                <a:ea typeface="+mj-ea"/>
                <a:cs typeface="+mj-cs"/>
              </a:rPr>
              <a:t>  Type II Diabetes				</a:t>
            </a:r>
            <a:r>
              <a:rPr lang="en-US" sz="2000" i="1" kern="0" dirty="0">
                <a:effectLst>
                  <a:outerShdw blurRad="38100" dist="38100" dir="2700000" algn="tl">
                    <a:srgbClr val="000000"/>
                  </a:outerShdw>
                </a:effectLst>
                <a:latin typeface="+mj-lt"/>
                <a:ea typeface="+mj-ea"/>
                <a:cs typeface="+mj-cs"/>
              </a:rPr>
              <a:t>CDKAL1</a:t>
            </a:r>
          </a:p>
          <a:p>
            <a:pPr eaLnBrk="0" hangingPunct="0">
              <a:buFont typeface="Arial" pitchFamily="34" charset="0"/>
              <a:buChar char="•"/>
              <a:defRPr/>
            </a:pPr>
            <a:r>
              <a:rPr lang="en-US" sz="2000" kern="0" dirty="0">
                <a:effectLst>
                  <a:outerShdw blurRad="38100" dist="38100" dir="2700000" algn="tl">
                    <a:srgbClr val="000000"/>
                  </a:outerShdw>
                </a:effectLst>
                <a:latin typeface="+mj-lt"/>
                <a:ea typeface="+mj-ea"/>
                <a:cs typeface="+mj-cs"/>
              </a:rPr>
              <a:t>  QT Duration					</a:t>
            </a:r>
            <a:r>
              <a:rPr lang="en-US" sz="2000" i="1" kern="0" dirty="0">
                <a:effectLst>
                  <a:outerShdw blurRad="38100" dist="38100" dir="2700000" algn="tl">
                    <a:srgbClr val="000000"/>
                  </a:outerShdw>
                </a:effectLst>
                <a:latin typeface="+mj-lt"/>
                <a:ea typeface="+mj-ea"/>
                <a:cs typeface="+mj-cs"/>
              </a:rPr>
              <a:t>NOS1AP</a:t>
            </a:r>
          </a:p>
          <a:p>
            <a:pPr eaLnBrk="0" hangingPunct="0">
              <a:buFont typeface="Arial" pitchFamily="34" charset="0"/>
              <a:buChar char="•"/>
              <a:defRPr/>
            </a:pPr>
            <a:endParaRPr lang="en-US" sz="2000" kern="0" dirty="0">
              <a:effectLst>
                <a:outerShdw blurRad="38100" dist="38100" dir="2700000" algn="tl">
                  <a:srgbClr val="000000"/>
                </a:outerShdw>
              </a:effectLst>
              <a:latin typeface="+mj-lt"/>
              <a:ea typeface="+mj-ea"/>
              <a:cs typeface="+mj-cs"/>
            </a:endParaRPr>
          </a:p>
          <a:p>
            <a:pPr eaLnBrk="0" hangingPunct="0">
              <a:defRPr/>
            </a:pPr>
            <a:r>
              <a:rPr lang="en-US" b="1" u="sng" kern="0" dirty="0">
                <a:effectLst>
                  <a:outerShdw blurRad="38100" dist="38100" dir="2700000" algn="tl">
                    <a:srgbClr val="000000"/>
                  </a:outerShdw>
                </a:effectLst>
              </a:rPr>
              <a:t>Signals in Gene “Deserts”</a:t>
            </a:r>
          </a:p>
          <a:p>
            <a:pPr eaLnBrk="0" hangingPunct="0">
              <a:buFont typeface="Arial" pitchFamily="34" charset="0"/>
              <a:buChar char="•"/>
              <a:defRPr/>
            </a:pPr>
            <a:r>
              <a:rPr lang="en-US" sz="2000" b="1" kern="0" dirty="0">
                <a:effectLst>
                  <a:outerShdw blurRad="38100" dist="38100" dir="2700000" algn="tl">
                    <a:srgbClr val="000000"/>
                  </a:outerShdw>
                </a:effectLst>
              </a:rPr>
              <a:t>  </a:t>
            </a:r>
            <a:r>
              <a:rPr lang="en-US" sz="2000" kern="0" dirty="0">
                <a:effectLst>
                  <a:outerShdw blurRad="38100" dist="38100" dir="2700000" algn="tl">
                    <a:srgbClr val="000000"/>
                  </a:outerShdw>
                </a:effectLst>
              </a:rPr>
              <a:t>Prostate Cancer					8p24</a:t>
            </a:r>
          </a:p>
          <a:p>
            <a:pPr eaLnBrk="0" hangingPunct="0">
              <a:buFont typeface="Arial" pitchFamily="34" charset="0"/>
              <a:buChar char="•"/>
              <a:defRPr/>
            </a:pPr>
            <a:r>
              <a:rPr lang="en-US" sz="2000" kern="0" dirty="0">
                <a:effectLst>
                  <a:outerShdw blurRad="38100" dist="38100" dir="2700000" algn="tl">
                    <a:srgbClr val="000000"/>
                  </a:outerShdw>
                </a:effectLst>
              </a:rPr>
              <a:t>  </a:t>
            </a:r>
            <a:r>
              <a:rPr lang="en-US" sz="2000" kern="0" dirty="0" err="1">
                <a:effectLst>
                  <a:outerShdw blurRad="38100" dist="38100" dir="2700000" algn="tl">
                    <a:srgbClr val="000000"/>
                  </a:outerShdw>
                </a:effectLst>
              </a:rPr>
              <a:t>Crohn’s</a:t>
            </a:r>
            <a:r>
              <a:rPr lang="en-US" sz="2000" kern="0" dirty="0">
                <a:effectLst>
                  <a:outerShdw blurRad="38100" dist="38100" dir="2700000" algn="tl">
                    <a:srgbClr val="000000"/>
                  </a:outerShdw>
                </a:effectLst>
              </a:rPr>
              <a:t> Disease			  	5p13.1, 1q31.2, 10p21</a:t>
            </a:r>
          </a:p>
          <a:p>
            <a:pPr eaLnBrk="0" hangingPunct="0">
              <a:buFont typeface="Arial" pitchFamily="34" charset="0"/>
              <a:buChar char="•"/>
              <a:defRPr/>
            </a:pPr>
            <a:endParaRPr lang="en-US" sz="2000" kern="0" dirty="0">
              <a:effectLst>
                <a:outerShdw blurRad="38100" dist="38100" dir="2700000" algn="tl">
                  <a:srgbClr val="000000"/>
                </a:outerShdw>
              </a:effectLst>
              <a:latin typeface="+mj-lt"/>
              <a:ea typeface="+mj-ea"/>
              <a:cs typeface="+mj-cs"/>
            </a:endParaRPr>
          </a:p>
          <a:p>
            <a:pPr eaLnBrk="0" hangingPunct="0">
              <a:defRPr/>
            </a:pPr>
            <a:r>
              <a:rPr lang="en-US" b="1" u="sng" kern="0" dirty="0">
                <a:effectLst>
                  <a:outerShdw blurRad="38100" dist="38100" dir="2700000" algn="tl">
                    <a:srgbClr val="000000"/>
                  </a:outerShdw>
                </a:effectLst>
              </a:rPr>
              <a:t>Signals in Common</a:t>
            </a:r>
          </a:p>
          <a:p>
            <a:pPr eaLnBrk="0" hangingPunct="0">
              <a:buFont typeface="Arial" pitchFamily="34" charset="0"/>
              <a:buChar char="•"/>
              <a:defRPr/>
            </a:pPr>
            <a:r>
              <a:rPr lang="en-US" sz="2000" b="1" kern="0" dirty="0">
                <a:effectLst>
                  <a:outerShdw blurRad="38100" dist="38100" dir="2700000" algn="tl">
                    <a:srgbClr val="000000"/>
                  </a:outerShdw>
                </a:effectLst>
              </a:rPr>
              <a:t>  </a:t>
            </a:r>
            <a:r>
              <a:rPr lang="en-US" sz="2000" kern="0" dirty="0">
                <a:effectLst>
                  <a:outerShdw blurRad="38100" dist="38100" dir="2700000" algn="tl">
                    <a:srgbClr val="000000"/>
                  </a:outerShdw>
                </a:effectLst>
              </a:rPr>
              <a:t>Diabetes, CHD, Melanoma, Frailty		</a:t>
            </a:r>
            <a:r>
              <a:rPr lang="en-US" sz="2000" i="1" kern="0" dirty="0">
                <a:effectLst>
                  <a:outerShdw blurRad="38100" dist="38100" dir="2700000" algn="tl">
                    <a:srgbClr val="000000"/>
                  </a:outerShdw>
                </a:effectLst>
              </a:rPr>
              <a:t>CDKN2A/2B</a:t>
            </a:r>
          </a:p>
          <a:p>
            <a:pPr eaLnBrk="0" hangingPunct="0">
              <a:buFont typeface="Arial" pitchFamily="34" charset="0"/>
              <a:buChar char="•"/>
              <a:defRPr/>
            </a:pPr>
            <a:r>
              <a:rPr lang="en-US" sz="2000" kern="0" dirty="0">
                <a:effectLst>
                  <a:outerShdw blurRad="38100" dist="38100" dir="2700000" algn="tl">
                    <a:srgbClr val="000000"/>
                  </a:outerShdw>
                </a:effectLst>
              </a:rPr>
              <a:t>  Prostate, Breast, Colorectal Cancer		8q24 Region</a:t>
            </a:r>
          </a:p>
          <a:p>
            <a:pPr eaLnBrk="0" hangingPunct="0">
              <a:buFont typeface="Arial" pitchFamily="34" charset="0"/>
              <a:buChar char="•"/>
              <a:defRPr/>
            </a:pPr>
            <a:r>
              <a:rPr lang="en-US" sz="2000" kern="0" dirty="0">
                <a:effectLst>
                  <a:outerShdw blurRad="38100" dist="38100" dir="2700000" algn="tl">
                    <a:srgbClr val="000000"/>
                  </a:outerShdw>
                </a:effectLst>
              </a:rPr>
              <a:t>  </a:t>
            </a:r>
            <a:r>
              <a:rPr lang="en-US" sz="2000" kern="0" dirty="0" err="1">
                <a:effectLst>
                  <a:outerShdw blurRad="38100" dist="38100" dir="2700000" algn="tl">
                    <a:srgbClr val="000000"/>
                  </a:outerShdw>
                </a:effectLst>
              </a:rPr>
              <a:t>Crohn’s</a:t>
            </a:r>
            <a:r>
              <a:rPr lang="en-US" sz="2000" kern="0" dirty="0">
                <a:effectLst>
                  <a:outerShdw blurRad="38100" dist="38100" dir="2700000" algn="tl">
                    <a:srgbClr val="000000"/>
                  </a:outerShdw>
                </a:effectLst>
              </a:rPr>
              <a:t> Disease, Psoriasis			</a:t>
            </a:r>
            <a:r>
              <a:rPr lang="en-US" sz="2000" i="1" kern="0" dirty="0">
                <a:effectLst>
                  <a:outerShdw blurRad="38100" dist="38100" dir="2700000" algn="tl">
                    <a:srgbClr val="000000"/>
                  </a:outerShdw>
                </a:effectLst>
              </a:rPr>
              <a:t>IL23R</a:t>
            </a:r>
          </a:p>
          <a:p>
            <a:pPr eaLnBrk="0" hangingPunct="0">
              <a:buFont typeface="Arial" pitchFamily="34" charset="0"/>
              <a:buChar char="•"/>
              <a:defRPr/>
            </a:pPr>
            <a:r>
              <a:rPr lang="en-US" sz="2000" kern="0" dirty="0">
                <a:effectLst>
                  <a:outerShdw blurRad="38100" dist="38100" dir="2700000" algn="tl">
                    <a:srgbClr val="000000"/>
                  </a:outerShdw>
                </a:effectLst>
              </a:rPr>
              <a:t>  </a:t>
            </a:r>
            <a:r>
              <a:rPr lang="en-US" sz="2000" kern="0" dirty="0" err="1">
                <a:effectLst>
                  <a:outerShdw blurRad="38100" dist="38100" dir="2700000" algn="tl">
                    <a:srgbClr val="000000"/>
                  </a:outerShdw>
                </a:effectLst>
              </a:rPr>
              <a:t>Crohn’s</a:t>
            </a:r>
            <a:r>
              <a:rPr lang="en-US" sz="2000" kern="0" dirty="0">
                <a:effectLst>
                  <a:outerShdw blurRad="38100" dist="38100" dir="2700000" algn="tl">
                    <a:srgbClr val="000000"/>
                  </a:outerShdw>
                </a:effectLst>
              </a:rPr>
              <a:t> Disease, Diabetes			</a:t>
            </a:r>
            <a:r>
              <a:rPr lang="en-US" sz="2000" i="1" kern="0" dirty="0">
                <a:effectLst>
                  <a:outerShdw blurRad="38100" dist="38100" dir="2700000" algn="tl">
                    <a:srgbClr val="000000"/>
                  </a:outerShdw>
                </a:effectLst>
              </a:rPr>
              <a:t>PTPN2</a:t>
            </a:r>
          </a:p>
          <a:p>
            <a:pPr eaLnBrk="0" hangingPunct="0">
              <a:buFont typeface="Arial" pitchFamily="34" charset="0"/>
              <a:buChar char="•"/>
              <a:defRPr/>
            </a:pPr>
            <a:r>
              <a:rPr lang="en-US" sz="2000" kern="0" dirty="0">
                <a:effectLst>
                  <a:outerShdw blurRad="38100" dist="38100" dir="2700000" algn="tl">
                    <a:srgbClr val="000000"/>
                  </a:outerShdw>
                </a:effectLst>
              </a:rPr>
              <a:t>  Rheumatoid Arthritis				</a:t>
            </a:r>
            <a:r>
              <a:rPr lang="en-US" sz="2000" i="1" kern="0" dirty="0">
                <a:effectLst>
                  <a:outerShdw blurRad="38100" dist="38100" dir="2700000" algn="tl">
                    <a:srgbClr val="000000"/>
                  </a:outerShdw>
                </a:effectLst>
              </a:rPr>
              <a:t>PTPN22	</a:t>
            </a:r>
          </a:p>
          <a:p>
            <a:pPr eaLnBrk="0" hangingPunct="0">
              <a:defRPr/>
            </a:pPr>
            <a:endParaRPr lang="en-US" sz="2000" kern="0" dirty="0">
              <a:effectLst>
                <a:outerShdw blurRad="38100" dist="38100" dir="2700000" algn="tl">
                  <a:srgbClr val="000000"/>
                </a:outerShdw>
              </a:effectLst>
              <a:latin typeface="+mj-lt"/>
              <a:ea typeface="+mj-ea"/>
              <a:cs typeface="+mj-cs"/>
            </a:endParaRPr>
          </a:p>
          <a:p>
            <a:pPr eaLnBrk="0" hangingPunct="0">
              <a:defRPr/>
            </a:pPr>
            <a:endParaRPr lang="en-US" sz="2000" kern="0" dirty="0">
              <a:effectLst>
                <a:outerShdw blurRad="38100" dist="38100" dir="2700000" algn="tl">
                  <a:srgbClr val="000000"/>
                </a:outerShdw>
              </a:effectLst>
              <a:latin typeface="+mj-lt"/>
              <a:ea typeface="+mj-ea"/>
              <a:cs typeface="+mj-cs"/>
            </a:endParaRPr>
          </a:p>
          <a:p>
            <a:pPr eaLnBrk="0" hangingPunct="0">
              <a:defRPr/>
            </a:pPr>
            <a:r>
              <a:rPr lang="en-US" kern="0" dirty="0">
                <a:effectLst>
                  <a:outerShdw blurRad="38100" dist="38100" dir="2700000" algn="tl">
                    <a:srgbClr val="000000"/>
                  </a:outerShdw>
                </a:effectLst>
                <a:latin typeface="+mj-lt"/>
                <a:ea typeface="+mj-ea"/>
                <a:cs typeface="+mj-cs"/>
              </a:rPr>
              <a:t>	</a:t>
            </a:r>
            <a:r>
              <a:rPr lang="en-US" b="1" kern="0" dirty="0">
                <a:effectLst>
                  <a:outerShdw blurRad="38100" dist="38100" dir="2700000" algn="tl">
                    <a:srgbClr val="000000"/>
                  </a:outerShdw>
                </a:effectLst>
                <a:latin typeface="+mj-lt"/>
                <a:ea typeface="+mj-ea"/>
                <a:cs typeface="+mj-cs"/>
              </a:rPr>
              <a:t>		 </a:t>
            </a:r>
          </a:p>
        </p:txBody>
      </p:sp>
      <p:sp>
        <p:nvSpPr>
          <p:cNvPr id="338948" name="TextBox 3"/>
          <p:cNvSpPr txBox="1">
            <a:spLocks noChangeArrowheads="1"/>
          </p:cNvSpPr>
          <p:nvPr/>
        </p:nvSpPr>
        <p:spPr bwMode="auto">
          <a:xfrm>
            <a:off x="7240588" y="6491288"/>
            <a:ext cx="1798637" cy="261937"/>
          </a:xfrm>
          <a:prstGeom prst="rect">
            <a:avLst/>
          </a:prstGeom>
          <a:noFill/>
          <a:ln w="9525">
            <a:noFill/>
            <a:miter lim="800000"/>
            <a:headEnd/>
            <a:tailEnd/>
          </a:ln>
        </p:spPr>
        <p:txBody>
          <a:bodyPr wrap="none">
            <a:spAutoFit/>
          </a:bodyPr>
          <a:lstStyle/>
          <a:p>
            <a:pPr eaLnBrk="0" hangingPunct="0"/>
            <a:r>
              <a:rPr lang="en-US" sz="1100"/>
              <a:t>Adapted from Manolio 2009</a:t>
            </a:r>
          </a:p>
        </p:txBody>
      </p:sp>
      <p:grpSp>
        <p:nvGrpSpPr>
          <p:cNvPr id="5" name="Group 4"/>
          <p:cNvGrpSpPr>
            <a:grpSpLocks/>
          </p:cNvGrpSpPr>
          <p:nvPr/>
        </p:nvGrpSpPr>
        <p:grpSpPr bwMode="auto">
          <a:xfrm>
            <a:off x="882650" y="3697288"/>
            <a:ext cx="7315200" cy="1724025"/>
            <a:chOff x="914400" y="2566988"/>
            <a:chExt cx="7315200" cy="1724025"/>
          </a:xfrm>
        </p:grpSpPr>
        <p:pic>
          <p:nvPicPr>
            <p:cNvPr id="338950" name="Picture 3"/>
            <p:cNvPicPr>
              <a:picLocks noChangeAspect="1" noChangeArrowheads="1"/>
            </p:cNvPicPr>
            <p:nvPr/>
          </p:nvPicPr>
          <p:blipFill>
            <a:blip r:embed="rId2"/>
            <a:srcRect/>
            <a:stretch>
              <a:fillRect/>
            </a:stretch>
          </p:blipFill>
          <p:spPr bwMode="auto">
            <a:xfrm>
              <a:off x="914400" y="2566988"/>
              <a:ext cx="7315200" cy="1724025"/>
            </a:xfrm>
            <a:prstGeom prst="rect">
              <a:avLst/>
            </a:prstGeom>
            <a:noFill/>
            <a:ln w="12700">
              <a:noFill/>
              <a:miter lim="800000"/>
              <a:headEnd type="none" w="sm" len="sm"/>
              <a:tailEnd type="none" w="sm" len="sm"/>
            </a:ln>
          </p:spPr>
        </p:pic>
        <p:pic>
          <p:nvPicPr>
            <p:cNvPr id="338951" name="Picture 2"/>
            <p:cNvPicPr>
              <a:picLocks noChangeAspect="1" noChangeArrowheads="1"/>
            </p:cNvPicPr>
            <p:nvPr/>
          </p:nvPicPr>
          <p:blipFill>
            <a:blip r:embed="rId3"/>
            <a:srcRect/>
            <a:stretch>
              <a:fillRect/>
            </a:stretch>
          </p:blipFill>
          <p:spPr bwMode="auto">
            <a:xfrm>
              <a:off x="6629527" y="2626238"/>
              <a:ext cx="1567801" cy="1644547"/>
            </a:xfrm>
            <a:prstGeom prst="rect">
              <a:avLst/>
            </a:prstGeom>
            <a:noFill/>
            <a:ln w="12700">
              <a:noFill/>
              <a:miter lim="800000"/>
              <a:headEnd type="none" w="sm" len="sm"/>
              <a:tailEnd type="none" w="sm" len="sm"/>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p:cNvPicPr>
            <a:picLocks noChangeAspect="1" noChangeArrowheads="1"/>
          </p:cNvPicPr>
          <p:nvPr/>
        </p:nvPicPr>
        <p:blipFill>
          <a:blip r:embed="rId2"/>
          <a:srcRect/>
          <a:stretch>
            <a:fillRect/>
          </a:stretch>
        </p:blipFill>
        <p:spPr bwMode="auto">
          <a:xfrm>
            <a:off x="0" y="0"/>
            <a:ext cx="9148763" cy="685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4" name="Picture 2"/>
          <p:cNvPicPr>
            <a:picLocks noChangeAspect="1" noChangeArrowheads="1"/>
          </p:cNvPicPr>
          <p:nvPr/>
        </p:nvPicPr>
        <p:blipFill>
          <a:blip r:embed="rId2"/>
          <a:srcRect/>
          <a:stretch>
            <a:fillRect/>
          </a:stretch>
        </p:blipFill>
        <p:spPr bwMode="auto">
          <a:xfrm>
            <a:off x="0" y="0"/>
            <a:ext cx="9148763" cy="6858000"/>
          </a:xfrm>
          <a:prstGeom prst="rect">
            <a:avLst/>
          </a:prstGeom>
          <a:noFill/>
          <a:ln w="9525" algn="ctr">
            <a:noFill/>
            <a:miter lim="800000"/>
            <a:headEnd/>
            <a:tailEnd/>
          </a:ln>
        </p:spPr>
      </p:pic>
      <p:sp useBgFill="1">
        <p:nvSpPr>
          <p:cNvPr id="340995" name="TextBox 2"/>
          <p:cNvSpPr txBox="1">
            <a:spLocks noChangeArrowheads="1"/>
          </p:cNvSpPr>
          <p:nvPr/>
        </p:nvSpPr>
        <p:spPr bwMode="auto">
          <a:xfrm>
            <a:off x="925513" y="322263"/>
            <a:ext cx="7777162" cy="1077912"/>
          </a:xfrm>
          <a:prstGeom prst="rect">
            <a:avLst/>
          </a:prstGeom>
          <a:ln w="9525">
            <a:noFill/>
            <a:miter lim="800000"/>
            <a:headEnd/>
            <a:tailEnd/>
          </a:ln>
        </p:spPr>
        <p:txBody>
          <a:bodyPr wrap="none">
            <a:spAutoFit/>
          </a:bodyPr>
          <a:lstStyle/>
          <a:p>
            <a:pPr algn="ctr" eaLnBrk="0" hangingPunct="0"/>
            <a:r>
              <a:rPr lang="en-US" sz="3200" b="1">
                <a:solidFill>
                  <a:srgbClr val="FFFF00"/>
                </a:solidFill>
              </a:rPr>
              <a:t>Distribution of ORs from the Genome-wide</a:t>
            </a:r>
          </a:p>
          <a:p>
            <a:pPr algn="ctr" eaLnBrk="0" hangingPunct="0"/>
            <a:r>
              <a:rPr lang="en-US" sz="3200" b="1">
                <a:solidFill>
                  <a:srgbClr val="FFFF00"/>
                </a:solidFill>
              </a:rPr>
              <a:t> Association Studies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8663" y="287338"/>
            <a:ext cx="7772400" cy="1143000"/>
          </a:xfrm>
        </p:spPr>
        <p:txBody>
          <a:bodyPr/>
          <a:lstStyle/>
          <a:p>
            <a:pPr>
              <a:defRPr/>
            </a:pPr>
            <a:r>
              <a:rPr lang="en-US" sz="4000" dirty="0" smtClean="0"/>
              <a:t>Consumer Genomics Hype</a:t>
            </a:r>
            <a:endParaRPr lang="en-US" sz="4000" dirty="0"/>
          </a:p>
        </p:txBody>
      </p:sp>
      <p:pic>
        <p:nvPicPr>
          <p:cNvPr id="342019" name="Picture 1"/>
          <p:cNvPicPr>
            <a:picLocks noChangeAspect="1" noChangeArrowheads="1"/>
          </p:cNvPicPr>
          <p:nvPr/>
        </p:nvPicPr>
        <p:blipFill>
          <a:blip r:embed="rId2"/>
          <a:srcRect/>
          <a:stretch>
            <a:fillRect/>
          </a:stretch>
        </p:blipFill>
        <p:spPr bwMode="auto">
          <a:xfrm>
            <a:off x="479425" y="3206750"/>
            <a:ext cx="4635500" cy="1100138"/>
          </a:xfrm>
          <a:prstGeom prst="rect">
            <a:avLst/>
          </a:prstGeom>
          <a:noFill/>
          <a:ln w="9525" algn="ctr">
            <a:noFill/>
            <a:miter lim="800000"/>
            <a:headEnd/>
            <a:tailEnd/>
          </a:ln>
        </p:spPr>
      </p:pic>
      <p:pic>
        <p:nvPicPr>
          <p:cNvPr id="342020" name="Picture 2"/>
          <p:cNvPicPr>
            <a:picLocks noChangeAspect="1" noChangeArrowheads="1"/>
          </p:cNvPicPr>
          <p:nvPr/>
        </p:nvPicPr>
        <p:blipFill>
          <a:blip r:embed="rId3"/>
          <a:srcRect/>
          <a:stretch>
            <a:fillRect/>
          </a:stretch>
        </p:blipFill>
        <p:spPr bwMode="auto">
          <a:xfrm>
            <a:off x="479425" y="1801813"/>
            <a:ext cx="4383088" cy="954087"/>
          </a:xfrm>
          <a:prstGeom prst="rect">
            <a:avLst/>
          </a:prstGeom>
          <a:noFill/>
          <a:ln w="9525" algn="ctr">
            <a:noFill/>
            <a:miter lim="800000"/>
            <a:headEnd/>
            <a:tailEnd/>
          </a:ln>
        </p:spPr>
      </p:pic>
      <p:pic>
        <p:nvPicPr>
          <p:cNvPr id="342021" name="Picture 3"/>
          <p:cNvPicPr>
            <a:picLocks noGrp="1" noChangeAspect="1" noChangeArrowheads="1"/>
          </p:cNvPicPr>
          <p:nvPr>
            <p:ph idx="4294967295"/>
          </p:nvPr>
        </p:nvPicPr>
        <p:blipFill>
          <a:blip r:embed="rId4"/>
          <a:srcRect/>
          <a:stretch>
            <a:fillRect/>
          </a:stretch>
        </p:blipFill>
        <p:spPr>
          <a:xfrm>
            <a:off x="479425" y="4859338"/>
            <a:ext cx="4327525" cy="1343025"/>
          </a:xfrm>
        </p:spPr>
      </p:pic>
      <p:sp>
        <p:nvSpPr>
          <p:cNvPr id="342022" name="TextBox 6"/>
          <p:cNvSpPr txBox="1">
            <a:spLocks noChangeArrowheads="1"/>
          </p:cNvSpPr>
          <p:nvPr/>
        </p:nvSpPr>
        <p:spPr bwMode="auto">
          <a:xfrm>
            <a:off x="5327650" y="1679575"/>
            <a:ext cx="3617913" cy="2247900"/>
          </a:xfrm>
          <a:prstGeom prst="rect">
            <a:avLst/>
          </a:prstGeom>
          <a:noFill/>
          <a:ln w="9525">
            <a:noFill/>
            <a:miter lim="800000"/>
            <a:headEnd/>
            <a:tailEnd/>
          </a:ln>
        </p:spPr>
        <p:txBody>
          <a:bodyPr>
            <a:spAutoFit/>
          </a:bodyPr>
          <a:lstStyle/>
          <a:p>
            <a:pPr eaLnBrk="0" hangingPunct="0">
              <a:buFont typeface="Arial" charset="0"/>
              <a:buChar char="•"/>
            </a:pPr>
            <a:r>
              <a:rPr lang="en-US" sz="2800"/>
              <a:t> Saliva or buccal swab</a:t>
            </a:r>
          </a:p>
          <a:p>
            <a:pPr eaLnBrk="0" hangingPunct="0"/>
            <a:r>
              <a:rPr lang="en-US" sz="2800"/>
              <a:t> </a:t>
            </a:r>
          </a:p>
          <a:p>
            <a:pPr eaLnBrk="0" hangingPunct="0">
              <a:buFont typeface="Arial" charset="0"/>
              <a:buChar char="•"/>
            </a:pPr>
            <a:r>
              <a:rPr lang="en-US" sz="2800"/>
              <a:t> ~ 1M SNPs</a:t>
            </a:r>
          </a:p>
          <a:p>
            <a:pPr eaLnBrk="0" hangingPunct="0">
              <a:buFont typeface="Arial" charset="0"/>
              <a:buChar char="•"/>
            </a:pPr>
            <a:endParaRPr lang="en-US" sz="2800"/>
          </a:p>
          <a:p>
            <a:pPr eaLnBrk="0" hangingPunct="0">
              <a:buFont typeface="Arial" charset="0"/>
              <a:buChar char="•"/>
            </a:pPr>
            <a:r>
              <a:rPr lang="en-US" sz="2800"/>
              <a:t> $400-$2500 </a:t>
            </a:r>
          </a:p>
        </p:txBody>
      </p:sp>
      <p:sp>
        <p:nvSpPr>
          <p:cNvPr id="8" name="TextBox 7"/>
          <p:cNvSpPr txBox="1">
            <a:spLocks noChangeArrowheads="1"/>
          </p:cNvSpPr>
          <p:nvPr/>
        </p:nvSpPr>
        <p:spPr bwMode="auto">
          <a:xfrm>
            <a:off x="5521325" y="4598988"/>
            <a:ext cx="3403600" cy="1939925"/>
          </a:xfrm>
          <a:prstGeom prst="rect">
            <a:avLst/>
          </a:prstGeom>
          <a:solidFill>
            <a:schemeClr val="bg2"/>
          </a:solidFill>
          <a:ln w="9525">
            <a:solidFill>
              <a:srgbClr val="FFFFFF"/>
            </a:solidFill>
            <a:miter lim="800000"/>
            <a:headEnd/>
            <a:tailEnd/>
          </a:ln>
        </p:spPr>
        <p:txBody>
          <a:bodyPr wrap="none">
            <a:spAutoFit/>
          </a:bodyPr>
          <a:lstStyle/>
          <a:p>
            <a:pPr eaLnBrk="0" hangingPunct="0"/>
            <a:r>
              <a:rPr lang="en-US" sz="2000"/>
              <a:t>“making you aware of risks so</a:t>
            </a:r>
          </a:p>
          <a:p>
            <a:pPr eaLnBrk="0" hangingPunct="0"/>
            <a:r>
              <a:rPr lang="en-US" sz="2000"/>
              <a:t> that you and your doctor can</a:t>
            </a:r>
          </a:p>
          <a:p>
            <a:pPr eaLnBrk="0" hangingPunct="0"/>
            <a:r>
              <a:rPr lang="en-US" sz="2000"/>
              <a:t> make better decisions to detect</a:t>
            </a:r>
          </a:p>
          <a:p>
            <a:pPr eaLnBrk="0" hangingPunct="0"/>
            <a:r>
              <a:rPr lang="en-US" sz="2000"/>
              <a:t> health conditions early, reduce</a:t>
            </a:r>
          </a:p>
          <a:p>
            <a:pPr eaLnBrk="0" hangingPunct="0"/>
            <a:r>
              <a:rPr lang="en-US" sz="2000"/>
              <a:t> their effects, or prevent them </a:t>
            </a:r>
          </a:p>
          <a:p>
            <a:pPr eaLnBrk="0" hangingPunct="0"/>
            <a:r>
              <a:rPr lang="en-US" sz="2000"/>
              <a:t>entirely”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Oval 2"/>
          <p:cNvSpPr>
            <a:spLocks noChangeArrowheads="1"/>
          </p:cNvSpPr>
          <p:nvPr/>
        </p:nvSpPr>
        <p:spPr bwMode="auto">
          <a:xfrm>
            <a:off x="3579813" y="5076825"/>
            <a:ext cx="1268412" cy="1190625"/>
          </a:xfrm>
          <a:prstGeom prst="ellipse">
            <a:avLst/>
          </a:prstGeom>
          <a:solidFill>
            <a:schemeClr val="tx2"/>
          </a:solidFill>
          <a:ln w="12700">
            <a:solidFill>
              <a:schemeClr val="tx1"/>
            </a:solidFill>
            <a:round/>
            <a:headEnd type="none" w="sm" len="sm"/>
            <a:tailEnd type="none" w="sm" len="sm"/>
          </a:ln>
        </p:spPr>
        <p:txBody>
          <a:bodyPr wrap="none" anchor="ctr"/>
          <a:lstStyle/>
          <a:p>
            <a:pPr eaLnBrk="0" hangingPunct="0"/>
            <a:endParaRPr lang="en-US" sz="2000"/>
          </a:p>
        </p:txBody>
      </p:sp>
      <p:sp>
        <p:nvSpPr>
          <p:cNvPr id="119810" name="Oval 3"/>
          <p:cNvSpPr>
            <a:spLocks noChangeArrowheads="1"/>
          </p:cNvSpPr>
          <p:nvPr/>
        </p:nvSpPr>
        <p:spPr bwMode="auto">
          <a:xfrm>
            <a:off x="3609975" y="5094288"/>
            <a:ext cx="1042988" cy="985837"/>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controls</a:t>
            </a:r>
          </a:p>
          <a:p>
            <a:pPr eaLnBrk="0" hangingPunct="0"/>
            <a:r>
              <a:rPr lang="en-US" sz="2000"/>
              <a:t>N=750</a:t>
            </a:r>
          </a:p>
        </p:txBody>
      </p:sp>
      <p:sp>
        <p:nvSpPr>
          <p:cNvPr id="119811" name="Oval 4"/>
          <p:cNvSpPr>
            <a:spLocks noChangeArrowheads="1"/>
          </p:cNvSpPr>
          <p:nvPr/>
        </p:nvSpPr>
        <p:spPr bwMode="auto">
          <a:xfrm>
            <a:off x="3562350" y="3282950"/>
            <a:ext cx="1149350" cy="1073150"/>
          </a:xfrm>
          <a:prstGeom prst="ellipse">
            <a:avLst/>
          </a:prstGeom>
          <a:solidFill>
            <a:schemeClr val="tx2"/>
          </a:solidFill>
          <a:ln w="12700">
            <a:solidFill>
              <a:schemeClr val="tx1"/>
            </a:solidFill>
            <a:round/>
            <a:headEnd type="none" w="sm" len="sm"/>
            <a:tailEnd type="none" w="sm" len="sm"/>
          </a:ln>
        </p:spPr>
        <p:txBody>
          <a:bodyPr wrap="none" anchor="ctr"/>
          <a:lstStyle/>
          <a:p>
            <a:pPr eaLnBrk="0" hangingPunct="0"/>
            <a:endParaRPr lang="en-US" sz="2000"/>
          </a:p>
        </p:txBody>
      </p:sp>
      <p:sp>
        <p:nvSpPr>
          <p:cNvPr id="119812" name="Oval 5"/>
          <p:cNvSpPr>
            <a:spLocks noChangeArrowheads="1"/>
          </p:cNvSpPr>
          <p:nvPr/>
        </p:nvSpPr>
        <p:spPr bwMode="auto">
          <a:xfrm>
            <a:off x="849313" y="3330575"/>
            <a:ext cx="1030287" cy="97155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cases</a:t>
            </a:r>
          </a:p>
          <a:p>
            <a:pPr eaLnBrk="0" hangingPunct="0"/>
            <a:r>
              <a:rPr lang="en-US" sz="2000"/>
              <a:t>N=300</a:t>
            </a:r>
          </a:p>
        </p:txBody>
      </p:sp>
      <p:sp>
        <p:nvSpPr>
          <p:cNvPr id="119813" name="Oval 6"/>
          <p:cNvSpPr>
            <a:spLocks noChangeArrowheads="1"/>
          </p:cNvSpPr>
          <p:nvPr/>
        </p:nvSpPr>
        <p:spPr bwMode="auto">
          <a:xfrm>
            <a:off x="849313" y="5140325"/>
            <a:ext cx="1042987" cy="985838"/>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a:t>controls</a:t>
            </a:r>
          </a:p>
          <a:p>
            <a:pPr algn="ctr" eaLnBrk="0" hangingPunct="0"/>
            <a:r>
              <a:rPr lang="en-US" sz="2000"/>
              <a:t>N=500</a:t>
            </a:r>
          </a:p>
        </p:txBody>
      </p:sp>
      <p:sp>
        <p:nvSpPr>
          <p:cNvPr id="119814" name="Oval 7"/>
          <p:cNvSpPr>
            <a:spLocks noChangeArrowheads="1"/>
          </p:cNvSpPr>
          <p:nvPr/>
        </p:nvSpPr>
        <p:spPr bwMode="auto">
          <a:xfrm>
            <a:off x="5683250" y="3182938"/>
            <a:ext cx="3105150" cy="30353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cxnSp>
        <p:nvCxnSpPr>
          <p:cNvPr id="119815" name="AutoShape 8"/>
          <p:cNvCxnSpPr>
            <a:cxnSpLocks noChangeShapeType="1"/>
            <a:stCxn id="119833" idx="3"/>
            <a:endCxn id="119814" idx="2"/>
          </p:cNvCxnSpPr>
          <p:nvPr/>
        </p:nvCxnSpPr>
        <p:spPr bwMode="auto">
          <a:xfrm>
            <a:off x="5189538" y="4691063"/>
            <a:ext cx="493712" cy="9525"/>
          </a:xfrm>
          <a:prstGeom prst="straightConnector1">
            <a:avLst/>
          </a:prstGeom>
          <a:noFill/>
          <a:ln w="25400">
            <a:solidFill>
              <a:schemeClr val="tx1"/>
            </a:solidFill>
            <a:round/>
            <a:headEnd type="none" w="sm" len="sm"/>
            <a:tailEnd type="triangle" w="lg" len="med"/>
          </a:ln>
        </p:spPr>
      </p:cxnSp>
      <p:sp>
        <p:nvSpPr>
          <p:cNvPr id="119816" name="AutoShape 9"/>
          <p:cNvSpPr>
            <a:spLocks/>
          </p:cNvSpPr>
          <p:nvPr/>
        </p:nvSpPr>
        <p:spPr bwMode="auto">
          <a:xfrm rot="5400000">
            <a:off x="1304925" y="2074863"/>
            <a:ext cx="333375" cy="1031875"/>
          </a:xfrm>
          <a:prstGeom prst="leftBrace">
            <a:avLst>
              <a:gd name="adj1" fmla="val 25794"/>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119817" name="AutoShape 10"/>
          <p:cNvSpPr>
            <a:spLocks/>
          </p:cNvSpPr>
          <p:nvPr/>
        </p:nvSpPr>
        <p:spPr bwMode="auto">
          <a:xfrm rot="5400000">
            <a:off x="3985419" y="1670844"/>
            <a:ext cx="333375" cy="1843087"/>
          </a:xfrm>
          <a:prstGeom prst="leftBrace">
            <a:avLst>
              <a:gd name="adj1" fmla="val 46071"/>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119818" name="AutoShape 11"/>
          <p:cNvSpPr>
            <a:spLocks/>
          </p:cNvSpPr>
          <p:nvPr/>
        </p:nvSpPr>
        <p:spPr bwMode="auto">
          <a:xfrm rot="5400000">
            <a:off x="7048500" y="1149351"/>
            <a:ext cx="333375" cy="2889250"/>
          </a:xfrm>
          <a:prstGeom prst="leftBrace">
            <a:avLst>
              <a:gd name="adj1" fmla="val 72222"/>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119819" name="Text Box 12"/>
          <p:cNvSpPr txBox="1">
            <a:spLocks noChangeArrowheads="1"/>
          </p:cNvSpPr>
          <p:nvPr/>
        </p:nvSpPr>
        <p:spPr bwMode="auto">
          <a:xfrm>
            <a:off x="4081463" y="1430338"/>
            <a:ext cx="3548062" cy="457200"/>
          </a:xfrm>
          <a:prstGeom prst="rect">
            <a:avLst/>
          </a:prstGeom>
          <a:noFill/>
          <a:ln w="12700">
            <a:noFill/>
            <a:miter lim="800000"/>
            <a:headEnd type="none" w="sm" len="sm"/>
            <a:tailEnd type="none" w="sm" len="sm"/>
          </a:ln>
        </p:spPr>
        <p:txBody>
          <a:bodyPr wrap="none">
            <a:spAutoFit/>
          </a:bodyPr>
          <a:lstStyle/>
          <a:p>
            <a:pPr eaLnBrk="0" hangingPunct="0"/>
            <a:r>
              <a:rPr lang="en-US"/>
              <a:t>Individual level genotyping</a:t>
            </a:r>
          </a:p>
        </p:txBody>
      </p:sp>
      <p:cxnSp>
        <p:nvCxnSpPr>
          <p:cNvPr id="119820" name="AutoShape 13"/>
          <p:cNvCxnSpPr>
            <a:cxnSpLocks noChangeShapeType="1"/>
            <a:stCxn id="119817" idx="1"/>
            <a:endCxn id="119819" idx="2"/>
          </p:cNvCxnSpPr>
          <p:nvPr/>
        </p:nvCxnSpPr>
        <p:spPr bwMode="auto">
          <a:xfrm rot="-5400000">
            <a:off x="4734719" y="1305719"/>
            <a:ext cx="539750" cy="1703388"/>
          </a:xfrm>
          <a:prstGeom prst="bentConnector3">
            <a:avLst>
              <a:gd name="adj1" fmla="val 50000"/>
            </a:avLst>
          </a:prstGeom>
          <a:noFill/>
          <a:ln w="12700">
            <a:solidFill>
              <a:schemeClr val="tx1"/>
            </a:solidFill>
            <a:miter lim="800000"/>
            <a:headEnd type="none" w="sm" len="sm"/>
            <a:tailEnd type="triangle" w="sm" len="sm"/>
          </a:ln>
        </p:spPr>
      </p:cxnSp>
      <p:cxnSp>
        <p:nvCxnSpPr>
          <p:cNvPr id="119821" name="AutoShape 14"/>
          <p:cNvCxnSpPr>
            <a:cxnSpLocks noChangeShapeType="1"/>
            <a:stCxn id="119818" idx="1"/>
            <a:endCxn id="119819" idx="2"/>
          </p:cNvCxnSpPr>
          <p:nvPr/>
        </p:nvCxnSpPr>
        <p:spPr bwMode="auto">
          <a:xfrm rot="5400000" flipH="1">
            <a:off x="6265863" y="1477963"/>
            <a:ext cx="539750" cy="1358900"/>
          </a:xfrm>
          <a:prstGeom prst="bentConnector3">
            <a:avLst>
              <a:gd name="adj1" fmla="val 50000"/>
            </a:avLst>
          </a:prstGeom>
          <a:noFill/>
          <a:ln w="12700">
            <a:solidFill>
              <a:schemeClr val="tx1"/>
            </a:solidFill>
            <a:miter lim="800000"/>
            <a:headEnd type="none" w="sm" len="sm"/>
            <a:tailEnd type="triangle" w="sm" len="sm"/>
          </a:ln>
        </p:spPr>
      </p:cxnSp>
      <p:sp>
        <p:nvSpPr>
          <p:cNvPr id="119822" name="Text Box 15"/>
          <p:cNvSpPr txBox="1">
            <a:spLocks noChangeArrowheads="1"/>
          </p:cNvSpPr>
          <p:nvPr/>
        </p:nvSpPr>
        <p:spPr bwMode="auto">
          <a:xfrm>
            <a:off x="228600" y="1444625"/>
            <a:ext cx="2476500" cy="457200"/>
          </a:xfrm>
          <a:prstGeom prst="rect">
            <a:avLst/>
          </a:prstGeom>
          <a:noFill/>
          <a:ln w="12700">
            <a:noFill/>
            <a:miter lim="800000"/>
            <a:headEnd type="none" w="sm" len="sm"/>
            <a:tailEnd type="none" w="sm" len="sm"/>
          </a:ln>
        </p:spPr>
        <p:txBody>
          <a:bodyPr>
            <a:spAutoFit/>
          </a:bodyPr>
          <a:lstStyle/>
          <a:p>
            <a:pPr eaLnBrk="0" hangingPunct="0"/>
            <a:r>
              <a:rPr lang="en-US"/>
              <a:t>Pooled genotyping</a:t>
            </a:r>
          </a:p>
        </p:txBody>
      </p:sp>
      <p:sp>
        <p:nvSpPr>
          <p:cNvPr id="119823" name="Text Box 16"/>
          <p:cNvSpPr txBox="1">
            <a:spLocks noChangeArrowheads="1"/>
          </p:cNvSpPr>
          <p:nvPr/>
        </p:nvSpPr>
        <p:spPr bwMode="auto">
          <a:xfrm>
            <a:off x="411163" y="4465638"/>
            <a:ext cx="1752600" cy="457200"/>
          </a:xfrm>
          <a:prstGeom prst="rect">
            <a:avLst/>
          </a:prstGeom>
          <a:noFill/>
          <a:ln w="12700">
            <a:noFill/>
            <a:miter lim="800000"/>
            <a:headEnd type="none" w="sm" len="sm"/>
            <a:tailEnd type="none" w="sm" len="sm"/>
          </a:ln>
        </p:spPr>
        <p:txBody>
          <a:bodyPr wrap="none">
            <a:spAutoFit/>
          </a:bodyPr>
          <a:lstStyle/>
          <a:p>
            <a:pPr eaLnBrk="0" hangingPunct="0"/>
            <a:r>
              <a:rPr lang="en-US"/>
              <a:t>PDAY pools</a:t>
            </a:r>
          </a:p>
        </p:txBody>
      </p:sp>
      <p:sp>
        <p:nvSpPr>
          <p:cNvPr id="119824" name="Text Box 17"/>
          <p:cNvSpPr txBox="1">
            <a:spLocks noChangeArrowheads="1"/>
          </p:cNvSpPr>
          <p:nvPr/>
        </p:nvSpPr>
        <p:spPr bwMode="auto">
          <a:xfrm>
            <a:off x="6553200" y="4203700"/>
            <a:ext cx="1338263" cy="822325"/>
          </a:xfrm>
          <a:prstGeom prst="rect">
            <a:avLst/>
          </a:prstGeom>
          <a:noFill/>
          <a:ln w="12700">
            <a:noFill/>
            <a:miter lim="800000"/>
            <a:headEnd type="none" w="sm" len="sm"/>
            <a:tailEnd type="none" w="sm" len="sm"/>
          </a:ln>
        </p:spPr>
        <p:txBody>
          <a:bodyPr wrap="none">
            <a:spAutoFit/>
          </a:bodyPr>
          <a:lstStyle/>
          <a:p>
            <a:pPr algn="ctr" eaLnBrk="0" hangingPunct="0"/>
            <a:r>
              <a:rPr lang="en-US"/>
              <a:t>MESA</a:t>
            </a:r>
          </a:p>
          <a:p>
            <a:pPr algn="ctr" eaLnBrk="0" hangingPunct="0"/>
            <a:r>
              <a:rPr lang="en-US"/>
              <a:t>N = 6500</a:t>
            </a:r>
          </a:p>
        </p:txBody>
      </p:sp>
      <p:cxnSp>
        <p:nvCxnSpPr>
          <p:cNvPr id="119825" name="AutoShape 18"/>
          <p:cNvCxnSpPr>
            <a:cxnSpLocks noChangeShapeType="1"/>
            <a:stCxn id="119816" idx="1"/>
            <a:endCxn id="119822" idx="2"/>
          </p:cNvCxnSpPr>
          <p:nvPr/>
        </p:nvCxnSpPr>
        <p:spPr bwMode="auto">
          <a:xfrm rot="5400000" flipH="1">
            <a:off x="1208088" y="2160587"/>
            <a:ext cx="522288" cy="4763"/>
          </a:xfrm>
          <a:prstGeom prst="bentConnector3">
            <a:avLst>
              <a:gd name="adj1" fmla="val 49847"/>
            </a:avLst>
          </a:prstGeom>
          <a:noFill/>
          <a:ln w="12700">
            <a:solidFill>
              <a:schemeClr val="tx1"/>
            </a:solidFill>
            <a:miter lim="800000"/>
            <a:headEnd type="triangle" w="lg" len="med"/>
            <a:tailEnd type="none" w="sm" len="sm"/>
          </a:ln>
        </p:spPr>
      </p:cxnSp>
      <p:sp>
        <p:nvSpPr>
          <p:cNvPr id="119826" name="Text Box 19"/>
          <p:cNvSpPr txBox="1">
            <a:spLocks noChangeArrowheads="1"/>
          </p:cNvSpPr>
          <p:nvPr/>
        </p:nvSpPr>
        <p:spPr bwMode="auto">
          <a:xfrm>
            <a:off x="506413" y="185738"/>
            <a:ext cx="8375650" cy="1190625"/>
          </a:xfrm>
          <a:prstGeom prst="rect">
            <a:avLst/>
          </a:prstGeom>
          <a:noFill/>
          <a:ln w="12700">
            <a:noFill/>
            <a:miter lim="800000"/>
            <a:headEnd type="none" w="sm" len="sm"/>
            <a:tailEnd type="none" w="sm" len="sm"/>
          </a:ln>
        </p:spPr>
        <p:txBody>
          <a:bodyPr wrap="none">
            <a:spAutoFit/>
          </a:bodyPr>
          <a:lstStyle/>
          <a:p>
            <a:pPr algn="ctr" eaLnBrk="0" hangingPunct="0"/>
            <a:r>
              <a:rPr lang="en-US" sz="3600" b="1">
                <a:solidFill>
                  <a:schemeClr val="tx2"/>
                </a:solidFill>
              </a:rPr>
              <a:t>Staged Strategy for Identification of SNPs</a:t>
            </a:r>
          </a:p>
          <a:p>
            <a:pPr algn="ctr" eaLnBrk="0" hangingPunct="0"/>
            <a:r>
              <a:rPr lang="en-US" sz="3600" b="1">
                <a:solidFill>
                  <a:schemeClr val="tx2"/>
                </a:solidFill>
              </a:rPr>
              <a:t> Associated with Atherosclerosis in SEA</a:t>
            </a:r>
          </a:p>
        </p:txBody>
      </p:sp>
      <p:sp>
        <p:nvSpPr>
          <p:cNvPr id="119827" name="Text Box 20"/>
          <p:cNvSpPr txBox="1">
            <a:spLocks noChangeArrowheads="1"/>
          </p:cNvSpPr>
          <p:nvPr/>
        </p:nvSpPr>
        <p:spPr bwMode="auto">
          <a:xfrm>
            <a:off x="6124575" y="2738438"/>
            <a:ext cx="2046288" cy="457200"/>
          </a:xfrm>
          <a:prstGeom prst="rect">
            <a:avLst/>
          </a:prstGeom>
          <a:noFill/>
          <a:ln w="9525">
            <a:noFill/>
            <a:miter lim="800000"/>
            <a:headEnd type="none" w="sm" len="sm"/>
            <a:tailEnd type="none" w="sm" len="sm"/>
          </a:ln>
        </p:spPr>
        <p:txBody>
          <a:bodyPr>
            <a:spAutoFit/>
          </a:bodyPr>
          <a:lstStyle/>
          <a:p>
            <a:pPr eaLnBrk="0" hangingPunct="0"/>
            <a:r>
              <a:rPr lang="en-US"/>
              <a:t>~ 3000 SNPs*</a:t>
            </a:r>
          </a:p>
        </p:txBody>
      </p:sp>
      <p:sp>
        <p:nvSpPr>
          <p:cNvPr id="119828" name="Text Box 21"/>
          <p:cNvSpPr txBox="1">
            <a:spLocks noChangeArrowheads="1"/>
          </p:cNvSpPr>
          <p:nvPr/>
        </p:nvSpPr>
        <p:spPr bwMode="auto">
          <a:xfrm>
            <a:off x="2911475" y="2849563"/>
            <a:ext cx="2303463" cy="457200"/>
          </a:xfrm>
          <a:prstGeom prst="rect">
            <a:avLst/>
          </a:prstGeom>
          <a:noFill/>
          <a:ln w="9525">
            <a:noFill/>
            <a:miter lim="800000"/>
            <a:headEnd type="none" w="sm" len="sm"/>
            <a:tailEnd type="none" w="sm" len="sm"/>
          </a:ln>
        </p:spPr>
        <p:txBody>
          <a:bodyPr>
            <a:spAutoFit/>
          </a:bodyPr>
          <a:lstStyle/>
          <a:p>
            <a:pPr eaLnBrk="0" hangingPunct="0"/>
            <a:r>
              <a:rPr lang="en-US"/>
              <a:t>120,000 SNPs*</a:t>
            </a:r>
          </a:p>
        </p:txBody>
      </p:sp>
      <p:sp>
        <p:nvSpPr>
          <p:cNvPr id="119829" name="Oval 22"/>
          <p:cNvSpPr>
            <a:spLocks noChangeArrowheads="1"/>
          </p:cNvSpPr>
          <p:nvPr/>
        </p:nvSpPr>
        <p:spPr bwMode="auto">
          <a:xfrm>
            <a:off x="3595688" y="3298825"/>
            <a:ext cx="1030287" cy="97155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cases</a:t>
            </a:r>
          </a:p>
          <a:p>
            <a:pPr eaLnBrk="0" hangingPunct="0"/>
            <a:r>
              <a:rPr lang="en-US" sz="2000"/>
              <a:t>N=350</a:t>
            </a:r>
          </a:p>
        </p:txBody>
      </p:sp>
      <p:sp>
        <p:nvSpPr>
          <p:cNvPr id="119830" name="Text Box 23"/>
          <p:cNvSpPr txBox="1">
            <a:spLocks noChangeArrowheads="1"/>
          </p:cNvSpPr>
          <p:nvPr/>
        </p:nvSpPr>
        <p:spPr bwMode="auto">
          <a:xfrm>
            <a:off x="209550" y="2846388"/>
            <a:ext cx="2324100" cy="457200"/>
          </a:xfrm>
          <a:prstGeom prst="rect">
            <a:avLst/>
          </a:prstGeom>
          <a:noFill/>
          <a:ln w="9525">
            <a:noFill/>
            <a:miter lim="800000"/>
            <a:headEnd type="none" w="sm" len="sm"/>
            <a:tailEnd type="none" w="sm" len="sm"/>
          </a:ln>
        </p:spPr>
        <p:txBody>
          <a:bodyPr wrap="none">
            <a:spAutoFit/>
          </a:bodyPr>
          <a:lstStyle/>
          <a:p>
            <a:pPr eaLnBrk="0" hangingPunct="0"/>
            <a:r>
              <a:rPr lang="en-US"/>
              <a:t>~2,500,000 SNPs</a:t>
            </a:r>
          </a:p>
        </p:txBody>
      </p:sp>
      <p:cxnSp>
        <p:nvCxnSpPr>
          <p:cNvPr id="119831" name="AutoShape 24"/>
          <p:cNvCxnSpPr>
            <a:cxnSpLocks noChangeShapeType="1"/>
            <a:stCxn id="119833" idx="1"/>
          </p:cNvCxnSpPr>
          <p:nvPr/>
        </p:nvCxnSpPr>
        <p:spPr bwMode="auto">
          <a:xfrm rot="10800000">
            <a:off x="2776538" y="4684713"/>
            <a:ext cx="339725" cy="6350"/>
          </a:xfrm>
          <a:prstGeom prst="bentConnector3">
            <a:avLst>
              <a:gd name="adj1" fmla="val 50000"/>
            </a:avLst>
          </a:prstGeom>
          <a:noFill/>
          <a:ln w="9525">
            <a:solidFill>
              <a:schemeClr val="tx1"/>
            </a:solidFill>
            <a:miter lim="800000"/>
            <a:headEnd type="triangle" w="lg" len="med"/>
            <a:tailEnd type="none" w="sm" len="sm"/>
          </a:ln>
        </p:spPr>
      </p:cxnSp>
      <p:cxnSp>
        <p:nvCxnSpPr>
          <p:cNvPr id="119832" name="AutoShape 25"/>
          <p:cNvCxnSpPr>
            <a:cxnSpLocks noChangeShapeType="1"/>
            <a:stCxn id="119833" idx="1"/>
            <a:endCxn id="119823" idx="3"/>
          </p:cNvCxnSpPr>
          <p:nvPr/>
        </p:nvCxnSpPr>
        <p:spPr bwMode="auto">
          <a:xfrm rot="10800000" flipV="1">
            <a:off x="2163763" y="4691063"/>
            <a:ext cx="952500" cy="3175"/>
          </a:xfrm>
          <a:prstGeom prst="bentConnector3">
            <a:avLst>
              <a:gd name="adj1" fmla="val 50000"/>
            </a:avLst>
          </a:prstGeom>
          <a:noFill/>
          <a:ln w="9525">
            <a:solidFill>
              <a:schemeClr val="tx1"/>
            </a:solidFill>
            <a:miter lim="800000"/>
            <a:headEnd type="triangle" w="lg" len="med"/>
            <a:tailEnd type="none" w="sm" len="sm"/>
          </a:ln>
        </p:spPr>
      </p:cxnSp>
      <p:sp>
        <p:nvSpPr>
          <p:cNvPr id="119833" name="Text Box 26"/>
          <p:cNvSpPr txBox="1">
            <a:spLocks noChangeArrowheads="1"/>
          </p:cNvSpPr>
          <p:nvPr/>
        </p:nvSpPr>
        <p:spPr bwMode="auto">
          <a:xfrm>
            <a:off x="3116263" y="4462463"/>
            <a:ext cx="2073275" cy="457200"/>
          </a:xfrm>
          <a:prstGeom prst="rect">
            <a:avLst/>
          </a:prstGeom>
          <a:noFill/>
          <a:ln w="12700">
            <a:noFill/>
            <a:miter lim="800000"/>
            <a:headEnd type="none" w="sm" len="sm"/>
            <a:tailEnd type="none" w="sm" len="sm"/>
          </a:ln>
        </p:spPr>
        <p:txBody>
          <a:bodyPr wrap="none">
            <a:spAutoFit/>
          </a:bodyPr>
          <a:lstStyle/>
          <a:p>
            <a:pPr eaLnBrk="0" hangingPunct="0"/>
            <a:r>
              <a:rPr lang="en-US"/>
              <a:t>PDAY subjects</a:t>
            </a:r>
          </a:p>
        </p:txBody>
      </p:sp>
      <p:sp>
        <p:nvSpPr>
          <p:cNvPr id="119834" name="Text Box 27"/>
          <p:cNvSpPr txBox="1">
            <a:spLocks noChangeArrowheads="1"/>
          </p:cNvSpPr>
          <p:nvPr/>
        </p:nvSpPr>
        <p:spPr bwMode="auto">
          <a:xfrm>
            <a:off x="4533900" y="6205538"/>
            <a:ext cx="4610100" cy="641350"/>
          </a:xfrm>
          <a:prstGeom prst="rect">
            <a:avLst/>
          </a:prstGeom>
          <a:noFill/>
          <a:ln w="9525">
            <a:noFill/>
            <a:miter lim="800000"/>
            <a:headEnd type="none" w="sm" len="sm"/>
            <a:tailEnd type="none" w="sm" len="sm"/>
          </a:ln>
        </p:spPr>
        <p:txBody>
          <a:bodyPr wrap="none">
            <a:spAutoFit/>
          </a:bodyPr>
          <a:lstStyle/>
          <a:p>
            <a:pPr eaLnBrk="0" hangingPunct="0"/>
            <a:r>
              <a:rPr lang="en-US" sz="1800"/>
              <a:t>*Framingham in-silico replication/meta analysis</a:t>
            </a:r>
          </a:p>
          <a:p>
            <a:pPr eaLnBrk="0" hangingPunct="0"/>
            <a:r>
              <a:rPr lang="en-US" sz="1800"/>
              <a:t>** replication of  other cohort SNPs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Oval 2"/>
          <p:cNvSpPr>
            <a:spLocks noChangeArrowheads="1"/>
          </p:cNvSpPr>
          <p:nvPr/>
        </p:nvSpPr>
        <p:spPr bwMode="auto">
          <a:xfrm>
            <a:off x="3579813" y="5076825"/>
            <a:ext cx="1268412" cy="1190625"/>
          </a:xfrm>
          <a:prstGeom prst="ellipse">
            <a:avLst/>
          </a:prstGeom>
          <a:solidFill>
            <a:schemeClr val="tx2"/>
          </a:solidFill>
          <a:ln w="12700">
            <a:solidFill>
              <a:schemeClr val="tx1"/>
            </a:solidFill>
            <a:round/>
            <a:headEnd type="none" w="sm" len="sm"/>
            <a:tailEnd type="none" w="sm" len="sm"/>
          </a:ln>
        </p:spPr>
        <p:txBody>
          <a:bodyPr wrap="none" anchor="ctr"/>
          <a:lstStyle/>
          <a:p>
            <a:pPr eaLnBrk="0" hangingPunct="0"/>
            <a:endParaRPr lang="en-US" sz="2000"/>
          </a:p>
        </p:txBody>
      </p:sp>
      <p:sp>
        <p:nvSpPr>
          <p:cNvPr id="129026" name="Oval 3"/>
          <p:cNvSpPr>
            <a:spLocks noChangeArrowheads="1"/>
          </p:cNvSpPr>
          <p:nvPr/>
        </p:nvSpPr>
        <p:spPr bwMode="auto">
          <a:xfrm>
            <a:off x="3609975" y="5094288"/>
            <a:ext cx="1042988" cy="985837"/>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controls</a:t>
            </a:r>
          </a:p>
          <a:p>
            <a:pPr eaLnBrk="0" hangingPunct="0"/>
            <a:r>
              <a:rPr lang="en-US" sz="2000"/>
              <a:t>N=750</a:t>
            </a:r>
          </a:p>
        </p:txBody>
      </p:sp>
      <p:sp>
        <p:nvSpPr>
          <p:cNvPr id="129027" name="Oval 4"/>
          <p:cNvSpPr>
            <a:spLocks noChangeArrowheads="1"/>
          </p:cNvSpPr>
          <p:nvPr/>
        </p:nvSpPr>
        <p:spPr bwMode="auto">
          <a:xfrm>
            <a:off x="3562350" y="3282950"/>
            <a:ext cx="1149350" cy="1073150"/>
          </a:xfrm>
          <a:prstGeom prst="ellipse">
            <a:avLst/>
          </a:prstGeom>
          <a:solidFill>
            <a:schemeClr val="tx2"/>
          </a:solidFill>
          <a:ln w="12700">
            <a:solidFill>
              <a:schemeClr val="tx1"/>
            </a:solidFill>
            <a:round/>
            <a:headEnd type="none" w="sm" len="sm"/>
            <a:tailEnd type="none" w="sm" len="sm"/>
          </a:ln>
        </p:spPr>
        <p:txBody>
          <a:bodyPr wrap="none" anchor="ctr"/>
          <a:lstStyle/>
          <a:p>
            <a:pPr eaLnBrk="0" hangingPunct="0"/>
            <a:endParaRPr lang="en-US" sz="2000"/>
          </a:p>
        </p:txBody>
      </p:sp>
      <p:sp>
        <p:nvSpPr>
          <p:cNvPr id="129028" name="Oval 5"/>
          <p:cNvSpPr>
            <a:spLocks noChangeArrowheads="1"/>
          </p:cNvSpPr>
          <p:nvPr/>
        </p:nvSpPr>
        <p:spPr bwMode="auto">
          <a:xfrm>
            <a:off x="849313" y="3330575"/>
            <a:ext cx="1030287" cy="97155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cases</a:t>
            </a:r>
          </a:p>
          <a:p>
            <a:pPr eaLnBrk="0" hangingPunct="0"/>
            <a:r>
              <a:rPr lang="en-US" sz="2000"/>
              <a:t>N=300</a:t>
            </a:r>
          </a:p>
        </p:txBody>
      </p:sp>
      <p:sp>
        <p:nvSpPr>
          <p:cNvPr id="129029" name="Oval 6"/>
          <p:cNvSpPr>
            <a:spLocks noChangeArrowheads="1"/>
          </p:cNvSpPr>
          <p:nvPr/>
        </p:nvSpPr>
        <p:spPr bwMode="auto">
          <a:xfrm>
            <a:off x="849313" y="5140325"/>
            <a:ext cx="1042987" cy="985838"/>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controls</a:t>
            </a:r>
          </a:p>
          <a:p>
            <a:pPr eaLnBrk="0" hangingPunct="0"/>
            <a:r>
              <a:rPr lang="en-US" sz="2000"/>
              <a:t>N=500</a:t>
            </a:r>
          </a:p>
        </p:txBody>
      </p:sp>
      <p:sp>
        <p:nvSpPr>
          <p:cNvPr id="129030" name="Oval 7"/>
          <p:cNvSpPr>
            <a:spLocks noChangeArrowheads="1"/>
          </p:cNvSpPr>
          <p:nvPr/>
        </p:nvSpPr>
        <p:spPr bwMode="auto">
          <a:xfrm>
            <a:off x="5683250" y="3182938"/>
            <a:ext cx="3105150" cy="30353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cxnSp>
        <p:nvCxnSpPr>
          <p:cNvPr id="129031" name="AutoShape 8"/>
          <p:cNvCxnSpPr>
            <a:cxnSpLocks noChangeShapeType="1"/>
            <a:stCxn id="129049" idx="3"/>
            <a:endCxn id="129030" idx="2"/>
          </p:cNvCxnSpPr>
          <p:nvPr/>
        </p:nvCxnSpPr>
        <p:spPr bwMode="auto">
          <a:xfrm>
            <a:off x="5189538" y="4691063"/>
            <a:ext cx="493712" cy="9525"/>
          </a:xfrm>
          <a:prstGeom prst="straightConnector1">
            <a:avLst/>
          </a:prstGeom>
          <a:noFill/>
          <a:ln w="25400">
            <a:solidFill>
              <a:schemeClr val="tx1"/>
            </a:solidFill>
            <a:round/>
            <a:headEnd type="none" w="sm" len="sm"/>
            <a:tailEnd type="triangle" w="lg" len="med"/>
          </a:ln>
        </p:spPr>
      </p:cxnSp>
      <p:sp>
        <p:nvSpPr>
          <p:cNvPr id="129032" name="AutoShape 9"/>
          <p:cNvSpPr>
            <a:spLocks/>
          </p:cNvSpPr>
          <p:nvPr/>
        </p:nvSpPr>
        <p:spPr bwMode="auto">
          <a:xfrm rot="5400000">
            <a:off x="1304925" y="2074863"/>
            <a:ext cx="333375" cy="1031875"/>
          </a:xfrm>
          <a:prstGeom prst="leftBrace">
            <a:avLst>
              <a:gd name="adj1" fmla="val 25794"/>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129033" name="AutoShape 10"/>
          <p:cNvSpPr>
            <a:spLocks/>
          </p:cNvSpPr>
          <p:nvPr/>
        </p:nvSpPr>
        <p:spPr bwMode="auto">
          <a:xfrm rot="5400000">
            <a:off x="3985419" y="1670844"/>
            <a:ext cx="333375" cy="1843087"/>
          </a:xfrm>
          <a:prstGeom prst="leftBrace">
            <a:avLst>
              <a:gd name="adj1" fmla="val 46071"/>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129034" name="AutoShape 11"/>
          <p:cNvSpPr>
            <a:spLocks/>
          </p:cNvSpPr>
          <p:nvPr/>
        </p:nvSpPr>
        <p:spPr bwMode="auto">
          <a:xfrm rot="5400000">
            <a:off x="7048500" y="1149351"/>
            <a:ext cx="333375" cy="2889250"/>
          </a:xfrm>
          <a:prstGeom prst="leftBrace">
            <a:avLst>
              <a:gd name="adj1" fmla="val 72222"/>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129035" name="Text Box 12"/>
          <p:cNvSpPr txBox="1">
            <a:spLocks noChangeArrowheads="1"/>
          </p:cNvSpPr>
          <p:nvPr/>
        </p:nvSpPr>
        <p:spPr bwMode="auto">
          <a:xfrm>
            <a:off x="4081463" y="1430338"/>
            <a:ext cx="3548062" cy="457200"/>
          </a:xfrm>
          <a:prstGeom prst="rect">
            <a:avLst/>
          </a:prstGeom>
          <a:noFill/>
          <a:ln w="12700">
            <a:noFill/>
            <a:miter lim="800000"/>
            <a:headEnd type="none" w="sm" len="sm"/>
            <a:tailEnd type="none" w="sm" len="sm"/>
          </a:ln>
        </p:spPr>
        <p:txBody>
          <a:bodyPr wrap="none">
            <a:spAutoFit/>
          </a:bodyPr>
          <a:lstStyle/>
          <a:p>
            <a:pPr eaLnBrk="0" hangingPunct="0"/>
            <a:r>
              <a:rPr lang="en-US"/>
              <a:t>Individual level genotyping</a:t>
            </a:r>
          </a:p>
        </p:txBody>
      </p:sp>
      <p:cxnSp>
        <p:nvCxnSpPr>
          <p:cNvPr id="129036" name="AutoShape 13"/>
          <p:cNvCxnSpPr>
            <a:cxnSpLocks noChangeShapeType="1"/>
            <a:stCxn id="129033" idx="1"/>
            <a:endCxn id="129035" idx="2"/>
          </p:cNvCxnSpPr>
          <p:nvPr/>
        </p:nvCxnSpPr>
        <p:spPr bwMode="auto">
          <a:xfrm rot="-5400000">
            <a:off x="4734719" y="1305719"/>
            <a:ext cx="539750" cy="1703388"/>
          </a:xfrm>
          <a:prstGeom prst="bentConnector3">
            <a:avLst>
              <a:gd name="adj1" fmla="val 50000"/>
            </a:avLst>
          </a:prstGeom>
          <a:noFill/>
          <a:ln w="12700">
            <a:solidFill>
              <a:schemeClr val="tx1"/>
            </a:solidFill>
            <a:miter lim="800000"/>
            <a:headEnd type="none" w="sm" len="sm"/>
            <a:tailEnd type="triangle" w="sm" len="sm"/>
          </a:ln>
        </p:spPr>
      </p:cxnSp>
      <p:cxnSp>
        <p:nvCxnSpPr>
          <p:cNvPr id="129037" name="AutoShape 14"/>
          <p:cNvCxnSpPr>
            <a:cxnSpLocks noChangeShapeType="1"/>
            <a:stCxn id="129034" idx="1"/>
            <a:endCxn id="129035" idx="2"/>
          </p:cNvCxnSpPr>
          <p:nvPr/>
        </p:nvCxnSpPr>
        <p:spPr bwMode="auto">
          <a:xfrm rot="5400000" flipH="1">
            <a:off x="6265863" y="1477963"/>
            <a:ext cx="539750" cy="1358900"/>
          </a:xfrm>
          <a:prstGeom prst="bentConnector3">
            <a:avLst>
              <a:gd name="adj1" fmla="val 50000"/>
            </a:avLst>
          </a:prstGeom>
          <a:noFill/>
          <a:ln w="12700">
            <a:solidFill>
              <a:schemeClr val="tx1"/>
            </a:solidFill>
            <a:miter lim="800000"/>
            <a:headEnd type="none" w="sm" len="sm"/>
            <a:tailEnd type="triangle" w="sm" len="sm"/>
          </a:ln>
        </p:spPr>
      </p:cxnSp>
      <p:sp>
        <p:nvSpPr>
          <p:cNvPr id="129038" name="Text Box 15"/>
          <p:cNvSpPr txBox="1">
            <a:spLocks noChangeArrowheads="1"/>
          </p:cNvSpPr>
          <p:nvPr/>
        </p:nvSpPr>
        <p:spPr bwMode="auto">
          <a:xfrm>
            <a:off x="228600" y="1444625"/>
            <a:ext cx="2476500" cy="457200"/>
          </a:xfrm>
          <a:prstGeom prst="rect">
            <a:avLst/>
          </a:prstGeom>
          <a:noFill/>
          <a:ln w="12700">
            <a:noFill/>
            <a:miter lim="800000"/>
            <a:headEnd type="none" w="sm" len="sm"/>
            <a:tailEnd type="none" w="sm" len="sm"/>
          </a:ln>
        </p:spPr>
        <p:txBody>
          <a:bodyPr>
            <a:spAutoFit/>
          </a:bodyPr>
          <a:lstStyle/>
          <a:p>
            <a:pPr eaLnBrk="0" hangingPunct="0"/>
            <a:r>
              <a:rPr lang="en-US"/>
              <a:t>Pooled genotyping</a:t>
            </a:r>
          </a:p>
        </p:txBody>
      </p:sp>
      <p:sp>
        <p:nvSpPr>
          <p:cNvPr id="129039" name="Text Box 16"/>
          <p:cNvSpPr txBox="1">
            <a:spLocks noChangeArrowheads="1"/>
          </p:cNvSpPr>
          <p:nvPr/>
        </p:nvSpPr>
        <p:spPr bwMode="auto">
          <a:xfrm>
            <a:off x="411163" y="4465638"/>
            <a:ext cx="1752600" cy="457200"/>
          </a:xfrm>
          <a:prstGeom prst="rect">
            <a:avLst/>
          </a:prstGeom>
          <a:noFill/>
          <a:ln w="12700">
            <a:noFill/>
            <a:miter lim="800000"/>
            <a:headEnd type="none" w="sm" len="sm"/>
            <a:tailEnd type="none" w="sm" len="sm"/>
          </a:ln>
        </p:spPr>
        <p:txBody>
          <a:bodyPr wrap="none">
            <a:spAutoFit/>
          </a:bodyPr>
          <a:lstStyle/>
          <a:p>
            <a:pPr eaLnBrk="0" hangingPunct="0"/>
            <a:r>
              <a:rPr lang="en-US"/>
              <a:t>PDAY pools</a:t>
            </a:r>
          </a:p>
        </p:txBody>
      </p:sp>
      <p:sp>
        <p:nvSpPr>
          <p:cNvPr id="129040" name="Text Box 17"/>
          <p:cNvSpPr txBox="1">
            <a:spLocks noChangeArrowheads="1"/>
          </p:cNvSpPr>
          <p:nvPr/>
        </p:nvSpPr>
        <p:spPr bwMode="auto">
          <a:xfrm>
            <a:off x="6553200" y="4203700"/>
            <a:ext cx="1338263" cy="822325"/>
          </a:xfrm>
          <a:prstGeom prst="rect">
            <a:avLst/>
          </a:prstGeom>
          <a:noFill/>
          <a:ln w="12700">
            <a:noFill/>
            <a:miter lim="800000"/>
            <a:headEnd type="none" w="sm" len="sm"/>
            <a:tailEnd type="none" w="sm" len="sm"/>
          </a:ln>
        </p:spPr>
        <p:txBody>
          <a:bodyPr wrap="none">
            <a:spAutoFit/>
          </a:bodyPr>
          <a:lstStyle/>
          <a:p>
            <a:pPr algn="ctr" eaLnBrk="0" hangingPunct="0"/>
            <a:r>
              <a:rPr lang="en-US"/>
              <a:t>MESA</a:t>
            </a:r>
          </a:p>
          <a:p>
            <a:pPr algn="ctr" eaLnBrk="0" hangingPunct="0"/>
            <a:r>
              <a:rPr lang="en-US"/>
              <a:t>N = 6500</a:t>
            </a:r>
          </a:p>
        </p:txBody>
      </p:sp>
      <p:cxnSp>
        <p:nvCxnSpPr>
          <p:cNvPr id="129041" name="AutoShape 18"/>
          <p:cNvCxnSpPr>
            <a:cxnSpLocks noChangeShapeType="1"/>
            <a:stCxn id="129032" idx="1"/>
            <a:endCxn id="129038" idx="2"/>
          </p:cNvCxnSpPr>
          <p:nvPr/>
        </p:nvCxnSpPr>
        <p:spPr bwMode="auto">
          <a:xfrm rot="5400000" flipH="1">
            <a:off x="1208088" y="2160587"/>
            <a:ext cx="522288" cy="4763"/>
          </a:xfrm>
          <a:prstGeom prst="bentConnector3">
            <a:avLst>
              <a:gd name="adj1" fmla="val 49847"/>
            </a:avLst>
          </a:prstGeom>
          <a:noFill/>
          <a:ln w="12700">
            <a:solidFill>
              <a:schemeClr val="tx1"/>
            </a:solidFill>
            <a:miter lim="800000"/>
            <a:headEnd type="triangle" w="lg" len="med"/>
            <a:tailEnd type="none" w="sm" len="sm"/>
          </a:ln>
        </p:spPr>
      </p:cxnSp>
      <p:sp>
        <p:nvSpPr>
          <p:cNvPr id="129042" name="Text Box 19"/>
          <p:cNvSpPr txBox="1">
            <a:spLocks noChangeArrowheads="1"/>
          </p:cNvSpPr>
          <p:nvPr/>
        </p:nvSpPr>
        <p:spPr bwMode="auto">
          <a:xfrm>
            <a:off x="341313" y="185738"/>
            <a:ext cx="8375650" cy="1190625"/>
          </a:xfrm>
          <a:prstGeom prst="rect">
            <a:avLst/>
          </a:prstGeom>
          <a:noFill/>
          <a:ln w="12700">
            <a:noFill/>
            <a:miter lim="800000"/>
            <a:headEnd type="none" w="sm" len="sm"/>
            <a:tailEnd type="none" w="sm" len="sm"/>
          </a:ln>
        </p:spPr>
        <p:txBody>
          <a:bodyPr wrap="none">
            <a:spAutoFit/>
          </a:bodyPr>
          <a:lstStyle/>
          <a:p>
            <a:pPr algn="ctr" eaLnBrk="0" hangingPunct="0"/>
            <a:r>
              <a:rPr lang="en-US" sz="3600" b="1">
                <a:solidFill>
                  <a:schemeClr val="tx2"/>
                </a:solidFill>
              </a:rPr>
              <a:t>Staged Strategy for Identification of SNPs</a:t>
            </a:r>
          </a:p>
          <a:p>
            <a:pPr algn="ctr" eaLnBrk="0" hangingPunct="0"/>
            <a:r>
              <a:rPr lang="en-US" sz="3600" b="1">
                <a:solidFill>
                  <a:schemeClr val="tx2"/>
                </a:solidFill>
              </a:rPr>
              <a:t> Associated with Atherosclerosis</a:t>
            </a:r>
          </a:p>
        </p:txBody>
      </p:sp>
      <p:sp>
        <p:nvSpPr>
          <p:cNvPr id="129043" name="Text Box 20"/>
          <p:cNvSpPr txBox="1">
            <a:spLocks noChangeArrowheads="1"/>
          </p:cNvSpPr>
          <p:nvPr/>
        </p:nvSpPr>
        <p:spPr bwMode="auto">
          <a:xfrm>
            <a:off x="6124575" y="2738438"/>
            <a:ext cx="2046288" cy="457200"/>
          </a:xfrm>
          <a:prstGeom prst="rect">
            <a:avLst/>
          </a:prstGeom>
          <a:noFill/>
          <a:ln w="9525">
            <a:noFill/>
            <a:miter lim="800000"/>
            <a:headEnd type="none" w="sm" len="sm"/>
            <a:tailEnd type="none" w="sm" len="sm"/>
          </a:ln>
        </p:spPr>
        <p:txBody>
          <a:bodyPr>
            <a:spAutoFit/>
          </a:bodyPr>
          <a:lstStyle/>
          <a:p>
            <a:pPr eaLnBrk="0" hangingPunct="0"/>
            <a:r>
              <a:rPr lang="en-US"/>
              <a:t>~ 3000 SNPs*</a:t>
            </a:r>
          </a:p>
        </p:txBody>
      </p:sp>
      <p:sp>
        <p:nvSpPr>
          <p:cNvPr id="129044" name="Text Box 21"/>
          <p:cNvSpPr txBox="1">
            <a:spLocks noChangeArrowheads="1"/>
          </p:cNvSpPr>
          <p:nvPr/>
        </p:nvSpPr>
        <p:spPr bwMode="auto">
          <a:xfrm>
            <a:off x="2911475" y="2849563"/>
            <a:ext cx="2303463" cy="457200"/>
          </a:xfrm>
          <a:prstGeom prst="rect">
            <a:avLst/>
          </a:prstGeom>
          <a:noFill/>
          <a:ln w="9525">
            <a:noFill/>
            <a:miter lim="800000"/>
            <a:headEnd type="none" w="sm" len="sm"/>
            <a:tailEnd type="none" w="sm" len="sm"/>
          </a:ln>
        </p:spPr>
        <p:txBody>
          <a:bodyPr>
            <a:spAutoFit/>
          </a:bodyPr>
          <a:lstStyle/>
          <a:p>
            <a:pPr eaLnBrk="0" hangingPunct="0"/>
            <a:r>
              <a:rPr lang="en-US"/>
              <a:t>120,000 SNPs*</a:t>
            </a:r>
          </a:p>
        </p:txBody>
      </p:sp>
      <p:sp>
        <p:nvSpPr>
          <p:cNvPr id="129045" name="Oval 22"/>
          <p:cNvSpPr>
            <a:spLocks noChangeArrowheads="1"/>
          </p:cNvSpPr>
          <p:nvPr/>
        </p:nvSpPr>
        <p:spPr bwMode="auto">
          <a:xfrm>
            <a:off x="3595688" y="3298825"/>
            <a:ext cx="1030287" cy="97155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cases</a:t>
            </a:r>
          </a:p>
          <a:p>
            <a:pPr eaLnBrk="0" hangingPunct="0"/>
            <a:r>
              <a:rPr lang="en-US" sz="2000"/>
              <a:t>N=350</a:t>
            </a:r>
          </a:p>
        </p:txBody>
      </p:sp>
      <p:sp>
        <p:nvSpPr>
          <p:cNvPr id="129046" name="Text Box 23"/>
          <p:cNvSpPr txBox="1">
            <a:spLocks noChangeArrowheads="1"/>
          </p:cNvSpPr>
          <p:nvPr/>
        </p:nvSpPr>
        <p:spPr bwMode="auto">
          <a:xfrm>
            <a:off x="209550" y="2846388"/>
            <a:ext cx="2324100" cy="457200"/>
          </a:xfrm>
          <a:prstGeom prst="rect">
            <a:avLst/>
          </a:prstGeom>
          <a:noFill/>
          <a:ln w="9525">
            <a:noFill/>
            <a:miter lim="800000"/>
            <a:headEnd type="none" w="sm" len="sm"/>
            <a:tailEnd type="none" w="sm" len="sm"/>
          </a:ln>
        </p:spPr>
        <p:txBody>
          <a:bodyPr wrap="none">
            <a:spAutoFit/>
          </a:bodyPr>
          <a:lstStyle/>
          <a:p>
            <a:pPr eaLnBrk="0" hangingPunct="0"/>
            <a:r>
              <a:rPr lang="en-US"/>
              <a:t>~2,000,000 SNPs</a:t>
            </a:r>
          </a:p>
        </p:txBody>
      </p:sp>
      <p:cxnSp>
        <p:nvCxnSpPr>
          <p:cNvPr id="129047" name="AutoShape 24"/>
          <p:cNvCxnSpPr>
            <a:cxnSpLocks noChangeShapeType="1"/>
            <a:stCxn id="129049" idx="1"/>
          </p:cNvCxnSpPr>
          <p:nvPr/>
        </p:nvCxnSpPr>
        <p:spPr bwMode="auto">
          <a:xfrm rot="10800000">
            <a:off x="2776538" y="4684713"/>
            <a:ext cx="339725" cy="6350"/>
          </a:xfrm>
          <a:prstGeom prst="bentConnector3">
            <a:avLst>
              <a:gd name="adj1" fmla="val 50000"/>
            </a:avLst>
          </a:prstGeom>
          <a:noFill/>
          <a:ln w="9525">
            <a:solidFill>
              <a:schemeClr val="tx1"/>
            </a:solidFill>
            <a:miter lim="800000"/>
            <a:headEnd type="triangle" w="lg" len="med"/>
            <a:tailEnd type="none" w="sm" len="sm"/>
          </a:ln>
        </p:spPr>
      </p:cxnSp>
      <p:cxnSp>
        <p:nvCxnSpPr>
          <p:cNvPr id="129048" name="AutoShape 25"/>
          <p:cNvCxnSpPr>
            <a:cxnSpLocks noChangeShapeType="1"/>
            <a:stCxn id="129049" idx="1"/>
            <a:endCxn id="129039" idx="3"/>
          </p:cNvCxnSpPr>
          <p:nvPr/>
        </p:nvCxnSpPr>
        <p:spPr bwMode="auto">
          <a:xfrm rot="10800000" flipV="1">
            <a:off x="2163763" y="4691063"/>
            <a:ext cx="952500" cy="3175"/>
          </a:xfrm>
          <a:prstGeom prst="bentConnector3">
            <a:avLst>
              <a:gd name="adj1" fmla="val 50000"/>
            </a:avLst>
          </a:prstGeom>
          <a:noFill/>
          <a:ln w="9525">
            <a:solidFill>
              <a:schemeClr val="tx1"/>
            </a:solidFill>
            <a:miter lim="800000"/>
            <a:headEnd type="triangle" w="lg" len="med"/>
            <a:tailEnd type="none" w="sm" len="sm"/>
          </a:ln>
        </p:spPr>
      </p:cxnSp>
      <p:sp>
        <p:nvSpPr>
          <p:cNvPr id="129049" name="Text Box 26"/>
          <p:cNvSpPr txBox="1">
            <a:spLocks noChangeArrowheads="1"/>
          </p:cNvSpPr>
          <p:nvPr/>
        </p:nvSpPr>
        <p:spPr bwMode="auto">
          <a:xfrm>
            <a:off x="3116263" y="4462463"/>
            <a:ext cx="2073275" cy="457200"/>
          </a:xfrm>
          <a:prstGeom prst="rect">
            <a:avLst/>
          </a:prstGeom>
          <a:noFill/>
          <a:ln w="12700">
            <a:noFill/>
            <a:miter lim="800000"/>
            <a:headEnd type="none" w="sm" len="sm"/>
            <a:tailEnd type="none" w="sm" len="sm"/>
          </a:ln>
        </p:spPr>
        <p:txBody>
          <a:bodyPr wrap="none">
            <a:spAutoFit/>
          </a:bodyPr>
          <a:lstStyle/>
          <a:p>
            <a:pPr eaLnBrk="0" hangingPunct="0"/>
            <a:r>
              <a:rPr lang="en-US"/>
              <a:t>PDAY subjects</a:t>
            </a:r>
          </a:p>
        </p:txBody>
      </p:sp>
      <p:sp>
        <p:nvSpPr>
          <p:cNvPr id="129050" name="Text Box 27"/>
          <p:cNvSpPr txBox="1">
            <a:spLocks noChangeArrowheads="1"/>
          </p:cNvSpPr>
          <p:nvPr/>
        </p:nvSpPr>
        <p:spPr bwMode="auto">
          <a:xfrm>
            <a:off x="4533900" y="6205538"/>
            <a:ext cx="4610100" cy="641350"/>
          </a:xfrm>
          <a:prstGeom prst="rect">
            <a:avLst/>
          </a:prstGeom>
          <a:noFill/>
          <a:ln w="9525">
            <a:noFill/>
            <a:miter lim="800000"/>
            <a:headEnd type="none" w="sm" len="sm"/>
            <a:tailEnd type="none" w="sm" len="sm"/>
          </a:ln>
        </p:spPr>
        <p:txBody>
          <a:bodyPr wrap="none">
            <a:spAutoFit/>
          </a:bodyPr>
          <a:lstStyle/>
          <a:p>
            <a:pPr eaLnBrk="0" hangingPunct="0"/>
            <a:r>
              <a:rPr lang="en-US" sz="1800"/>
              <a:t>*Framingham in-silico replication/meta analysis</a:t>
            </a:r>
          </a:p>
          <a:p>
            <a:pPr eaLnBrk="0" hangingPunct="0"/>
            <a:r>
              <a:rPr lang="en-US" sz="1800"/>
              <a:t>** replication of  other cohort SNPs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0025"/>
            <a:ext cx="8982075" cy="1143000"/>
          </a:xfrm>
        </p:spPr>
        <p:txBody>
          <a:bodyPr>
            <a:noAutofit/>
          </a:bodyPr>
          <a:lstStyle/>
          <a:p>
            <a:pPr>
              <a:defRPr/>
            </a:pPr>
            <a:r>
              <a:rPr lang="en-US" sz="3600" smtClean="0">
                <a:ea typeface="Calibri" pitchFamily="34" charset="0"/>
                <a:cs typeface="Arial" charset="0"/>
              </a:rPr>
              <a:t>Structure Ternary Plot of Uncorrelated Phase III SNPs for 4 Populations in MESA</a:t>
            </a:r>
          </a:p>
        </p:txBody>
      </p:sp>
      <p:pic>
        <p:nvPicPr>
          <p:cNvPr id="131074" name="Picture 1"/>
          <p:cNvPicPr>
            <a:picLocks noChangeAspect="1" noChangeArrowheads="1"/>
          </p:cNvPicPr>
          <p:nvPr/>
        </p:nvPicPr>
        <p:blipFill>
          <a:blip r:embed="rId2"/>
          <a:srcRect/>
          <a:stretch>
            <a:fillRect/>
          </a:stretch>
        </p:blipFill>
        <p:spPr bwMode="auto">
          <a:xfrm>
            <a:off x="457200" y="1689100"/>
            <a:ext cx="8018463" cy="469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7" name="Group 4"/>
          <p:cNvGrpSpPr>
            <a:grpSpLocks/>
          </p:cNvGrpSpPr>
          <p:nvPr/>
        </p:nvGrpSpPr>
        <p:grpSpPr bwMode="auto">
          <a:xfrm>
            <a:off x="1476375" y="1362075"/>
            <a:ext cx="5743575" cy="5495925"/>
            <a:chOff x="1058152" y="304800"/>
            <a:chExt cx="7027697" cy="6553200"/>
          </a:xfrm>
        </p:grpSpPr>
        <p:pic>
          <p:nvPicPr>
            <p:cNvPr id="132104" name="Picture 4"/>
            <p:cNvPicPr>
              <a:picLocks noChangeAspect="1" noChangeArrowheads="1"/>
            </p:cNvPicPr>
            <p:nvPr/>
          </p:nvPicPr>
          <p:blipFill>
            <a:blip r:embed="rId2"/>
            <a:srcRect/>
            <a:stretch>
              <a:fillRect/>
            </a:stretch>
          </p:blipFill>
          <p:spPr bwMode="auto">
            <a:xfrm>
              <a:off x="1058152" y="304800"/>
              <a:ext cx="7027697" cy="6553200"/>
            </a:xfrm>
            <a:prstGeom prst="rect">
              <a:avLst/>
            </a:prstGeom>
            <a:noFill/>
            <a:ln w="9525">
              <a:noFill/>
              <a:miter lim="800000"/>
              <a:headEnd/>
              <a:tailEnd/>
            </a:ln>
          </p:spPr>
        </p:pic>
        <p:sp>
          <p:nvSpPr>
            <p:cNvPr id="132105" name="TextBox 3"/>
            <p:cNvSpPr txBox="1">
              <a:spLocks noChangeArrowheads="1"/>
            </p:cNvSpPr>
            <p:nvPr/>
          </p:nvSpPr>
          <p:spPr bwMode="auto">
            <a:xfrm>
              <a:off x="4729795" y="335570"/>
              <a:ext cx="3276600" cy="2312005"/>
            </a:xfrm>
            <a:prstGeom prst="rect">
              <a:avLst/>
            </a:prstGeom>
            <a:noFill/>
            <a:ln w="9525">
              <a:noFill/>
              <a:miter lim="800000"/>
              <a:headEnd/>
              <a:tailEnd/>
            </a:ln>
          </p:spPr>
          <p:txBody>
            <a:bodyPr>
              <a:spAutoFit/>
            </a:bodyPr>
            <a:lstStyle/>
            <a:p>
              <a:pPr algn="ctr" eaLnBrk="0" hangingPunct="0"/>
              <a:r>
                <a:rPr lang="en-US" sz="2000" u="sng">
                  <a:solidFill>
                    <a:schemeClr val="bg2"/>
                  </a:solidFill>
                </a:rPr>
                <a:t>MESA Self Reported Ethnicity</a:t>
              </a:r>
            </a:p>
            <a:p>
              <a:pPr algn="ctr" eaLnBrk="0" hangingPunct="0"/>
              <a:r>
                <a:rPr lang="en-US" sz="2000" b="1">
                  <a:solidFill>
                    <a:schemeClr val="accent1"/>
                  </a:solidFill>
                </a:rPr>
                <a:t>African-Am: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Chinese:</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European:</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FFC000"/>
                  </a:solidFill>
                </a:rPr>
                <a:t>Hispanic: </a:t>
              </a:r>
              <a:r>
                <a:rPr lang="en-US" sz="2000" b="1">
                  <a:solidFill>
                    <a:srgbClr val="FFC000"/>
                  </a:solidFill>
                  <a:cs typeface="Times New Roman" pitchFamily="18" charset="0"/>
                </a:rPr>
                <a:t>■</a:t>
              </a:r>
              <a:endParaRPr lang="en-US" sz="2000" b="1">
                <a:solidFill>
                  <a:srgbClr val="FFC000"/>
                </a:solidFill>
              </a:endParaRPr>
            </a:p>
          </p:txBody>
        </p:sp>
      </p:grpSp>
      <p:grpSp>
        <p:nvGrpSpPr>
          <p:cNvPr id="8" name="Group 9"/>
          <p:cNvGrpSpPr>
            <a:grpSpLocks/>
          </p:cNvGrpSpPr>
          <p:nvPr/>
        </p:nvGrpSpPr>
        <p:grpSpPr bwMode="auto">
          <a:xfrm>
            <a:off x="1522413" y="1371600"/>
            <a:ext cx="5689600" cy="5486400"/>
            <a:chOff x="1522245" y="1381124"/>
            <a:chExt cx="5689307" cy="5486401"/>
          </a:xfrm>
        </p:grpSpPr>
        <p:grpSp>
          <p:nvGrpSpPr>
            <p:cNvPr id="132100" name="Group 7"/>
            <p:cNvGrpSpPr>
              <a:grpSpLocks/>
            </p:cNvGrpSpPr>
            <p:nvPr/>
          </p:nvGrpSpPr>
          <p:grpSpPr bwMode="auto">
            <a:xfrm>
              <a:off x="1522245" y="1381124"/>
              <a:ext cx="5689307" cy="5486401"/>
              <a:chOff x="1522245" y="1381124"/>
              <a:chExt cx="5689307" cy="5486401"/>
            </a:xfrm>
          </p:grpSpPr>
          <p:pic>
            <p:nvPicPr>
              <p:cNvPr id="132102" name="Picture 5"/>
              <p:cNvPicPr>
                <a:picLocks noChangeAspect="1" noChangeArrowheads="1"/>
              </p:cNvPicPr>
              <p:nvPr/>
            </p:nvPicPr>
            <p:blipFill>
              <a:blip r:embed="rId3"/>
              <a:srcRect/>
              <a:stretch>
                <a:fillRect/>
              </a:stretch>
            </p:blipFill>
            <p:spPr bwMode="auto">
              <a:xfrm>
                <a:off x="1522245" y="1381124"/>
                <a:ext cx="5689307" cy="5486401"/>
              </a:xfrm>
              <a:prstGeom prst="rect">
                <a:avLst/>
              </a:prstGeom>
              <a:noFill/>
              <a:ln w="9525">
                <a:noFill/>
                <a:miter lim="800000"/>
                <a:headEnd/>
                <a:tailEnd/>
              </a:ln>
            </p:spPr>
          </p:pic>
          <p:sp>
            <p:nvSpPr>
              <p:cNvPr id="7" name="Rectangle 6"/>
              <p:cNvSpPr/>
              <p:nvPr/>
            </p:nvSpPr>
            <p:spPr>
              <a:xfrm>
                <a:off x="6390856" y="4676775"/>
                <a:ext cx="380980" cy="24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132101" name="TextBox 8"/>
            <p:cNvSpPr txBox="1">
              <a:spLocks noChangeArrowheads="1"/>
            </p:cNvSpPr>
            <p:nvPr/>
          </p:nvSpPr>
          <p:spPr bwMode="auto">
            <a:xfrm>
              <a:off x="4476790" y="1397406"/>
              <a:ext cx="2677481" cy="1938992"/>
            </a:xfrm>
            <a:prstGeom prst="rect">
              <a:avLst/>
            </a:prstGeom>
            <a:noFill/>
            <a:ln w="9525">
              <a:noFill/>
              <a:miter lim="800000"/>
              <a:headEnd/>
              <a:tailEnd/>
            </a:ln>
          </p:spPr>
          <p:txBody>
            <a:bodyPr>
              <a:spAutoFit/>
            </a:bodyPr>
            <a:lstStyle/>
            <a:p>
              <a:pPr algn="ctr" eaLnBrk="0" hangingPunct="0"/>
              <a:r>
                <a:rPr lang="en-US" sz="2000" u="sng">
                  <a:solidFill>
                    <a:schemeClr val="bg2"/>
                  </a:solidFill>
                </a:rPr>
                <a:t>MESA Self Reported Ethnicity</a:t>
              </a:r>
            </a:p>
            <a:p>
              <a:pPr algn="ctr" eaLnBrk="0" hangingPunct="0"/>
              <a:r>
                <a:rPr lang="en-US" sz="2000" b="1">
                  <a:solidFill>
                    <a:schemeClr val="accent1"/>
                  </a:solidFill>
                </a:rPr>
                <a:t>African-Am: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Chinese:</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European:</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FFC000"/>
                  </a:solidFill>
                </a:rPr>
                <a:t>Hispanic: </a:t>
              </a:r>
              <a:r>
                <a:rPr lang="en-US" sz="2000" b="1">
                  <a:solidFill>
                    <a:srgbClr val="FFC000"/>
                  </a:solidFill>
                  <a:cs typeface="Times New Roman" pitchFamily="18" charset="0"/>
                </a:rPr>
                <a:t>■</a:t>
              </a:r>
              <a:endParaRPr lang="en-US" sz="2000" b="1">
                <a:solidFill>
                  <a:srgbClr val="FFC000"/>
                </a:solidFill>
              </a:endParaRPr>
            </a:p>
          </p:txBody>
        </p:sp>
      </p:grpSp>
      <p:sp>
        <p:nvSpPr>
          <p:cNvPr id="2" name="Title 1"/>
          <p:cNvSpPr>
            <a:spLocks noGrp="1"/>
          </p:cNvSpPr>
          <p:nvPr>
            <p:ph type="title"/>
          </p:nvPr>
        </p:nvSpPr>
        <p:spPr>
          <a:xfrm>
            <a:off x="457200" y="103188"/>
            <a:ext cx="8229600" cy="1143000"/>
          </a:xfrm>
        </p:spPr>
        <p:txBody>
          <a:bodyPr>
            <a:noAutofit/>
          </a:bodyPr>
          <a:lstStyle/>
          <a:p>
            <a:pPr>
              <a:defRPr/>
            </a:pPr>
            <a:r>
              <a:rPr lang="en-US" sz="3600" dirty="0" smtClean="0"/>
              <a:t>Plot of PC 1 and PC2 Color Coded by Self Reported Ethnicity in MESA</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1969" name="Picture 1"/>
          <p:cNvPicPr>
            <a:picLocks noChangeAspect="1" noChangeArrowheads="1"/>
          </p:cNvPicPr>
          <p:nvPr/>
        </p:nvPicPr>
        <p:blipFill>
          <a:blip r:embed="rId2"/>
          <a:srcRect/>
          <a:stretch>
            <a:fillRect/>
          </a:stretch>
        </p:blipFill>
        <p:spPr bwMode="auto">
          <a:xfrm>
            <a:off x="153988" y="147638"/>
            <a:ext cx="6708775" cy="6680200"/>
          </a:xfrm>
          <a:prstGeom prst="rect">
            <a:avLst/>
          </a:prstGeom>
          <a:noFill/>
          <a:ln w="9525">
            <a:noFill/>
            <a:miter lim="800000"/>
            <a:headEnd/>
            <a:tailEnd/>
          </a:ln>
        </p:spPr>
      </p:pic>
      <p:sp>
        <p:nvSpPr>
          <p:cNvPr id="2" name="Title 1"/>
          <p:cNvSpPr>
            <a:spLocks noGrp="1"/>
          </p:cNvSpPr>
          <p:nvPr>
            <p:ph type="title"/>
          </p:nvPr>
        </p:nvSpPr>
        <p:spPr>
          <a:xfrm>
            <a:off x="3048000" y="617538"/>
            <a:ext cx="5857875" cy="1143000"/>
          </a:xfrm>
        </p:spPr>
        <p:txBody>
          <a:bodyPr>
            <a:noAutofit/>
          </a:bodyPr>
          <a:lstStyle/>
          <a:p>
            <a:pPr>
              <a:defRPr/>
            </a:pPr>
            <a:r>
              <a:rPr lang="en-US" sz="3600" dirty="0" smtClean="0">
                <a:solidFill>
                  <a:schemeClr val="bg2"/>
                </a:solidFill>
                <a:effectLst/>
              </a:rPr>
              <a:t>Principle Component Analysis of Phase III SNP Data in MESA</a:t>
            </a:r>
            <a:r>
              <a:rPr lang="en-US" sz="3600" dirty="0" smtClean="0"/>
              <a:t/>
            </a:r>
            <a:br>
              <a:rPr lang="en-US" sz="3600" dirty="0" smtClean="0"/>
            </a:br>
            <a:endParaRPr lang="en-US" sz="3600" dirty="0"/>
          </a:p>
        </p:txBody>
      </p:sp>
      <p:sp>
        <p:nvSpPr>
          <p:cNvPr id="133125" name="TextBox 4"/>
          <p:cNvSpPr txBox="1">
            <a:spLocks noChangeArrowheads="1"/>
          </p:cNvSpPr>
          <p:nvPr/>
        </p:nvSpPr>
        <p:spPr bwMode="auto">
          <a:xfrm>
            <a:off x="5638800" y="2819400"/>
            <a:ext cx="3276600" cy="1938338"/>
          </a:xfrm>
          <a:prstGeom prst="rect">
            <a:avLst/>
          </a:prstGeom>
          <a:noFill/>
          <a:ln w="9525">
            <a:noFill/>
            <a:miter lim="800000"/>
            <a:headEnd/>
            <a:tailEnd/>
          </a:ln>
        </p:spPr>
        <p:txBody>
          <a:bodyPr>
            <a:spAutoFit/>
          </a:bodyPr>
          <a:lstStyle/>
          <a:p>
            <a:pPr algn="ctr" eaLnBrk="0" hangingPunct="0"/>
            <a:r>
              <a:rPr lang="en-US" sz="2000" b="1" u="sng">
                <a:solidFill>
                  <a:schemeClr val="bg2"/>
                </a:solidFill>
              </a:rPr>
              <a:t>MESA Self Reported Ethnicity</a:t>
            </a:r>
          </a:p>
          <a:p>
            <a:pPr algn="ctr" eaLnBrk="0" hangingPunct="0"/>
            <a:r>
              <a:rPr lang="en-US" sz="2000" b="1">
                <a:solidFill>
                  <a:schemeClr val="accent1"/>
                </a:solidFill>
              </a:rPr>
              <a:t>African-Am: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Chinese:</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European:</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FFC000"/>
                </a:solidFill>
              </a:rPr>
              <a:t>Hispanic: </a:t>
            </a:r>
            <a:r>
              <a:rPr lang="en-US" sz="2000" b="1">
                <a:solidFill>
                  <a:srgbClr val="FFC000"/>
                </a:solidFill>
                <a:cs typeface="Times New Roman" pitchFamily="18" charset="0"/>
              </a:rPr>
              <a:t>■</a:t>
            </a:r>
            <a:endParaRPr lang="en-US" sz="2000" b="1">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925" y="941388"/>
            <a:ext cx="3657600" cy="1143000"/>
          </a:xfrm>
        </p:spPr>
        <p:txBody>
          <a:bodyPr>
            <a:noAutofit/>
          </a:bodyPr>
          <a:lstStyle/>
          <a:p>
            <a:pPr>
              <a:defRPr/>
            </a:pPr>
            <a:r>
              <a:rPr lang="en-US" sz="3600" dirty="0" smtClean="0"/>
              <a:t>Hierarchical Clustering of Phase III SNP </a:t>
            </a:r>
            <a:br>
              <a:rPr lang="en-US" sz="3600" dirty="0" smtClean="0"/>
            </a:br>
            <a:r>
              <a:rPr lang="en-US" sz="3600" dirty="0" smtClean="0"/>
              <a:t>PC1-PC10 in MESA  </a:t>
            </a:r>
            <a:endParaRPr lang="en-US" sz="3600" dirty="0"/>
          </a:p>
        </p:txBody>
      </p:sp>
      <p:pic>
        <p:nvPicPr>
          <p:cNvPr id="134146" name="Picture 2"/>
          <p:cNvPicPr>
            <a:picLocks noChangeAspect="1" noChangeArrowheads="1"/>
          </p:cNvPicPr>
          <p:nvPr/>
        </p:nvPicPr>
        <p:blipFill>
          <a:blip r:embed="rId2"/>
          <a:srcRect/>
          <a:stretch>
            <a:fillRect/>
          </a:stretch>
        </p:blipFill>
        <p:spPr bwMode="auto">
          <a:xfrm>
            <a:off x="360363" y="0"/>
            <a:ext cx="5259387" cy="6865938"/>
          </a:xfrm>
          <a:prstGeom prst="rect">
            <a:avLst/>
          </a:prstGeom>
          <a:noFill/>
          <a:ln w="9525">
            <a:noFill/>
            <a:miter lim="800000"/>
            <a:headEnd/>
            <a:tailEnd/>
          </a:ln>
        </p:spPr>
      </p:pic>
      <p:sp>
        <p:nvSpPr>
          <p:cNvPr id="134147" name="TextBox 3"/>
          <p:cNvSpPr txBox="1">
            <a:spLocks noChangeArrowheads="1"/>
          </p:cNvSpPr>
          <p:nvPr/>
        </p:nvSpPr>
        <p:spPr bwMode="auto">
          <a:xfrm>
            <a:off x="5734050" y="5095875"/>
            <a:ext cx="3276600" cy="1631950"/>
          </a:xfrm>
          <a:prstGeom prst="rect">
            <a:avLst/>
          </a:prstGeom>
          <a:noFill/>
          <a:ln w="9525">
            <a:noFill/>
            <a:miter lim="800000"/>
            <a:headEnd/>
            <a:tailEnd/>
          </a:ln>
        </p:spPr>
        <p:txBody>
          <a:bodyPr>
            <a:spAutoFit/>
          </a:bodyPr>
          <a:lstStyle/>
          <a:p>
            <a:pPr algn="ctr" eaLnBrk="0" hangingPunct="0"/>
            <a:r>
              <a:rPr lang="en-US" sz="2000" u="sng"/>
              <a:t>MESA  Hierarchical Clusters</a:t>
            </a:r>
          </a:p>
          <a:p>
            <a:pPr algn="ctr" eaLnBrk="0" hangingPunct="0"/>
            <a:r>
              <a:rPr lang="en-US" sz="2000" b="1">
                <a:solidFill>
                  <a:schemeClr val="accent1"/>
                </a:solidFill>
              </a:rPr>
              <a:t>HCluster1 (AA):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HCluster2 (CHN):</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HCluster3 (EUA):</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FFC000"/>
                </a:solidFill>
              </a:rPr>
              <a:t>HCluster4 (HIS): </a:t>
            </a:r>
            <a:r>
              <a:rPr lang="en-US" sz="2000" b="1">
                <a:solidFill>
                  <a:srgbClr val="FFC000"/>
                </a:solidFill>
                <a:cs typeface="Times New Roman" pitchFamily="18" charset="0"/>
              </a:rPr>
              <a:t>■</a:t>
            </a:r>
            <a:endParaRPr lang="en-US" sz="2000" b="1">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69" name="Group 9"/>
          <p:cNvGrpSpPr>
            <a:grpSpLocks/>
          </p:cNvGrpSpPr>
          <p:nvPr/>
        </p:nvGrpSpPr>
        <p:grpSpPr bwMode="auto">
          <a:xfrm>
            <a:off x="1590675" y="1193800"/>
            <a:ext cx="5715000" cy="5664200"/>
            <a:chOff x="1590675" y="1193397"/>
            <a:chExt cx="5715000" cy="5664603"/>
          </a:xfrm>
        </p:grpSpPr>
        <p:pic>
          <p:nvPicPr>
            <p:cNvPr id="135174" name="Picture 5"/>
            <p:cNvPicPr>
              <a:picLocks noChangeAspect="1" noChangeArrowheads="1"/>
            </p:cNvPicPr>
            <p:nvPr/>
          </p:nvPicPr>
          <p:blipFill>
            <a:blip r:embed="rId2"/>
            <a:srcRect/>
            <a:stretch>
              <a:fillRect/>
            </a:stretch>
          </p:blipFill>
          <p:spPr bwMode="auto">
            <a:xfrm>
              <a:off x="1590675" y="1193397"/>
              <a:ext cx="5715000" cy="5664603"/>
            </a:xfrm>
            <a:prstGeom prst="rect">
              <a:avLst/>
            </a:prstGeom>
            <a:noFill/>
            <a:ln w="9525">
              <a:noFill/>
              <a:miter lim="800000"/>
              <a:headEnd/>
              <a:tailEnd/>
            </a:ln>
          </p:spPr>
        </p:pic>
        <p:sp>
          <p:nvSpPr>
            <p:cNvPr id="135175" name="TextBox 8"/>
            <p:cNvSpPr txBox="1">
              <a:spLocks noChangeArrowheads="1"/>
            </p:cNvSpPr>
            <p:nvPr/>
          </p:nvSpPr>
          <p:spPr bwMode="auto">
            <a:xfrm>
              <a:off x="3905250" y="1447800"/>
              <a:ext cx="3276600" cy="1631216"/>
            </a:xfrm>
            <a:prstGeom prst="rect">
              <a:avLst/>
            </a:prstGeom>
            <a:noFill/>
            <a:ln w="9525">
              <a:noFill/>
              <a:miter lim="800000"/>
              <a:headEnd/>
              <a:tailEnd/>
            </a:ln>
          </p:spPr>
          <p:txBody>
            <a:bodyPr>
              <a:spAutoFit/>
            </a:bodyPr>
            <a:lstStyle/>
            <a:p>
              <a:pPr algn="ctr" eaLnBrk="0" hangingPunct="0"/>
              <a:r>
                <a:rPr lang="en-US" sz="2000" u="sng">
                  <a:solidFill>
                    <a:schemeClr val="bg2"/>
                  </a:solidFill>
                </a:rPr>
                <a:t>MESA  Hierarchical Clusters</a:t>
              </a:r>
            </a:p>
            <a:p>
              <a:pPr algn="ctr" eaLnBrk="0" hangingPunct="0"/>
              <a:r>
                <a:rPr lang="en-US" sz="2000" b="1">
                  <a:solidFill>
                    <a:schemeClr val="accent1"/>
                  </a:solidFill>
                </a:rPr>
                <a:t>HCluster1 (AA):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HCluster2 (CHN):</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HCluster3 (EUA):</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EAB200"/>
                  </a:solidFill>
                </a:rPr>
                <a:t>HCluster4 (HIS): </a:t>
              </a:r>
              <a:r>
                <a:rPr lang="en-US" sz="2000" b="1">
                  <a:solidFill>
                    <a:srgbClr val="EAB200"/>
                  </a:solidFill>
                  <a:cs typeface="Times New Roman" pitchFamily="18" charset="0"/>
                </a:rPr>
                <a:t>■</a:t>
              </a:r>
              <a:endParaRPr lang="en-US" sz="2000" b="1">
                <a:solidFill>
                  <a:srgbClr val="EAB200"/>
                </a:solidFill>
              </a:endParaRPr>
            </a:p>
          </p:txBody>
        </p:sp>
      </p:grpSp>
      <p:grpSp>
        <p:nvGrpSpPr>
          <p:cNvPr id="5" name="Group 7"/>
          <p:cNvGrpSpPr>
            <a:grpSpLocks/>
          </p:cNvGrpSpPr>
          <p:nvPr/>
        </p:nvGrpSpPr>
        <p:grpSpPr bwMode="auto">
          <a:xfrm>
            <a:off x="1557338" y="1398588"/>
            <a:ext cx="5724525" cy="5459412"/>
            <a:chOff x="1529760" y="1398644"/>
            <a:chExt cx="5791199" cy="5459356"/>
          </a:xfrm>
        </p:grpSpPr>
        <p:pic>
          <p:nvPicPr>
            <p:cNvPr id="135172" name="Picture 5"/>
            <p:cNvPicPr>
              <a:picLocks noChangeAspect="1" noChangeArrowheads="1"/>
            </p:cNvPicPr>
            <p:nvPr/>
          </p:nvPicPr>
          <p:blipFill>
            <a:blip r:embed="rId3"/>
            <a:srcRect/>
            <a:stretch>
              <a:fillRect/>
            </a:stretch>
          </p:blipFill>
          <p:spPr bwMode="auto">
            <a:xfrm>
              <a:off x="1529760" y="1398644"/>
              <a:ext cx="5791199" cy="5459356"/>
            </a:xfrm>
            <a:prstGeom prst="rect">
              <a:avLst/>
            </a:prstGeom>
            <a:noFill/>
            <a:ln w="9525">
              <a:noFill/>
              <a:miter lim="800000"/>
              <a:headEnd/>
              <a:tailEnd/>
            </a:ln>
          </p:spPr>
        </p:pic>
        <p:sp>
          <p:nvSpPr>
            <p:cNvPr id="135173" name="TextBox 6"/>
            <p:cNvSpPr txBox="1">
              <a:spLocks noChangeArrowheads="1"/>
            </p:cNvSpPr>
            <p:nvPr/>
          </p:nvSpPr>
          <p:spPr bwMode="auto">
            <a:xfrm>
              <a:off x="3886200" y="1476375"/>
              <a:ext cx="3276600" cy="1938992"/>
            </a:xfrm>
            <a:prstGeom prst="rect">
              <a:avLst/>
            </a:prstGeom>
            <a:noFill/>
            <a:ln w="9525">
              <a:noFill/>
              <a:miter lim="800000"/>
              <a:headEnd/>
              <a:tailEnd/>
            </a:ln>
          </p:spPr>
          <p:txBody>
            <a:bodyPr>
              <a:spAutoFit/>
            </a:bodyPr>
            <a:lstStyle/>
            <a:p>
              <a:pPr algn="ctr" eaLnBrk="0" hangingPunct="0"/>
              <a:r>
                <a:rPr lang="en-US" sz="2000" u="sng">
                  <a:solidFill>
                    <a:schemeClr val="bg2"/>
                  </a:solidFill>
                </a:rPr>
                <a:t>MESA Self Reported Ethnicity</a:t>
              </a:r>
            </a:p>
            <a:p>
              <a:pPr algn="ctr" eaLnBrk="0" hangingPunct="0"/>
              <a:r>
                <a:rPr lang="en-US" sz="2000" b="1">
                  <a:solidFill>
                    <a:schemeClr val="accent1"/>
                  </a:solidFill>
                </a:rPr>
                <a:t>African-Am: </a:t>
              </a:r>
              <a:r>
                <a:rPr lang="en-US" sz="2000" b="1">
                  <a:solidFill>
                    <a:schemeClr val="accent1"/>
                  </a:solidFill>
                  <a:cs typeface="Times New Roman" pitchFamily="18" charset="0"/>
                </a:rPr>
                <a:t>■</a:t>
              </a:r>
              <a:endParaRPr lang="en-US" sz="2000" b="1">
                <a:solidFill>
                  <a:schemeClr val="accent1"/>
                </a:solidFill>
              </a:endParaRPr>
            </a:p>
            <a:p>
              <a:pPr algn="ctr" eaLnBrk="0" hangingPunct="0"/>
              <a:r>
                <a:rPr lang="en-US" sz="2000" b="1">
                  <a:solidFill>
                    <a:srgbClr val="00B050"/>
                  </a:solidFill>
                </a:rPr>
                <a:t>Chinese:</a:t>
              </a:r>
              <a:r>
                <a:rPr lang="en-US" sz="2000" b="1">
                  <a:solidFill>
                    <a:srgbClr val="00B050"/>
                  </a:solidFill>
                  <a:cs typeface="Times New Roman" pitchFamily="18" charset="0"/>
                </a:rPr>
                <a:t> ■</a:t>
              </a:r>
              <a:endParaRPr lang="en-US" sz="2000" b="1">
                <a:solidFill>
                  <a:srgbClr val="00B050"/>
                </a:solidFill>
              </a:endParaRPr>
            </a:p>
            <a:p>
              <a:pPr algn="ctr" eaLnBrk="0" hangingPunct="0"/>
              <a:r>
                <a:rPr lang="en-US" sz="2000" b="1">
                  <a:solidFill>
                    <a:srgbClr val="FF0000"/>
                  </a:solidFill>
                </a:rPr>
                <a:t>European:</a:t>
              </a:r>
              <a:r>
                <a:rPr lang="en-US" sz="2000" b="1">
                  <a:solidFill>
                    <a:srgbClr val="FF0000"/>
                  </a:solidFill>
                  <a:cs typeface="Times New Roman" pitchFamily="18" charset="0"/>
                </a:rPr>
                <a:t> ■</a:t>
              </a:r>
              <a:endParaRPr lang="en-US" sz="2000" b="1">
                <a:solidFill>
                  <a:srgbClr val="FF0000"/>
                </a:solidFill>
              </a:endParaRPr>
            </a:p>
            <a:p>
              <a:pPr algn="ctr" eaLnBrk="0" hangingPunct="0"/>
              <a:r>
                <a:rPr lang="en-US" sz="2000" b="1">
                  <a:solidFill>
                    <a:srgbClr val="EAB200"/>
                  </a:solidFill>
                </a:rPr>
                <a:t>Hispanic: </a:t>
              </a:r>
              <a:r>
                <a:rPr lang="en-US" sz="2000" b="1">
                  <a:solidFill>
                    <a:srgbClr val="EAB200"/>
                  </a:solidFill>
                  <a:cs typeface="Times New Roman" pitchFamily="18" charset="0"/>
                </a:rPr>
                <a:t>■</a:t>
              </a:r>
              <a:endParaRPr lang="en-US" sz="2000" b="1">
                <a:solidFill>
                  <a:srgbClr val="EAB200"/>
                </a:solidFill>
              </a:endParaRPr>
            </a:p>
          </p:txBody>
        </p:sp>
      </p:grpSp>
      <p:sp>
        <p:nvSpPr>
          <p:cNvPr id="2" name="Title 1"/>
          <p:cNvSpPr>
            <a:spLocks noGrp="1"/>
          </p:cNvSpPr>
          <p:nvPr>
            <p:ph type="title"/>
          </p:nvPr>
        </p:nvSpPr>
        <p:spPr>
          <a:xfrm>
            <a:off x="457200" y="150813"/>
            <a:ext cx="8229600" cy="858837"/>
          </a:xfrm>
        </p:spPr>
        <p:txBody>
          <a:bodyPr>
            <a:normAutofit fontScale="90000"/>
          </a:bodyPr>
          <a:lstStyle/>
          <a:p>
            <a:pPr>
              <a:defRPr/>
            </a:pPr>
            <a:r>
              <a:rPr lang="en-US" sz="3600" dirty="0" smtClean="0"/>
              <a:t>Re-classification of MESA Subjects to Genetic Ancestral Clusters Based on PC1-10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0363" y="252413"/>
            <a:ext cx="8515350" cy="639762"/>
          </a:xfrm>
        </p:spPr>
        <p:txBody>
          <a:bodyPr>
            <a:noAutofit/>
          </a:bodyPr>
          <a:lstStyle/>
          <a:p>
            <a:pPr>
              <a:defRPr/>
            </a:pPr>
            <a:r>
              <a:rPr lang="en-US" sz="3600" dirty="0" smtClean="0"/>
              <a:t>3-D Plot of MESA PC1-PC3 Color Coded by Cluster Assignment</a:t>
            </a:r>
            <a:endParaRPr lang="en-US" sz="3600" dirty="0"/>
          </a:p>
        </p:txBody>
      </p:sp>
      <p:pic>
        <p:nvPicPr>
          <p:cNvPr id="311300" name="MESA 3D PCs.avi">
            <a:hlinkClick r:id="" action="ppaction://media"/>
          </p:cNvPr>
          <p:cNvPicPr>
            <a:picLocks noRot="1" noChangeAspect="1" noChangeArrowheads="1"/>
          </p:cNvPicPr>
          <p:nvPr>
            <a:videoFile r:link="rId1"/>
          </p:nvPr>
        </p:nvPicPr>
        <p:blipFill>
          <a:blip r:embed="rId3"/>
          <a:srcRect/>
          <a:stretch>
            <a:fillRect/>
          </a:stretch>
        </p:blipFill>
        <p:spPr bwMode="auto">
          <a:xfrm>
            <a:off x="1752600" y="1244600"/>
            <a:ext cx="5502275" cy="561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00" fill="hold"/>
                                        <p:tgtEl>
                                          <p:spTgt spid="31130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11300"/>
                </p:tgtEl>
              </p:cMediaNode>
            </p:video>
            <p:seq concurrent="1" nextAc="seek">
              <p:cTn id="8" restart="whenNotActive" fill="hold" evtFilter="cancelBubble" nodeType="interactiveSeq">
                <p:stCondLst>
                  <p:cond evt="onClick" delay="0">
                    <p:tgtEl>
                      <p:spTgt spid="31130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11300"/>
                                        </p:tgtEl>
                                      </p:cBhvr>
                                    </p:cmd>
                                  </p:childTnLst>
                                </p:cTn>
                              </p:par>
                            </p:childTnLst>
                          </p:cTn>
                        </p:par>
                      </p:childTnLst>
                    </p:cTn>
                  </p:par>
                </p:childTnLst>
              </p:cTn>
              <p:nextCondLst>
                <p:cond evt="onClick" delay="0">
                  <p:tgtEl>
                    <p:spTgt spid="31130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idx="4294967295"/>
          </p:nvPr>
        </p:nvSpPr>
        <p:spPr>
          <a:xfrm>
            <a:off x="282575" y="103188"/>
            <a:ext cx="8540750" cy="744537"/>
          </a:xfrm>
          <a:noFill/>
        </p:spPr>
        <p:txBody>
          <a:bodyPr lIns="91440" tIns="45720" rIns="91440" bIns="45720"/>
          <a:lstStyle/>
          <a:p>
            <a:r>
              <a:rPr lang="en-US" sz="3200" smtClean="0">
                <a:effectLst/>
              </a:rPr>
              <a:t>Logistic Model of Phase III SNPs vs CAC (Y/N)</a:t>
            </a:r>
          </a:p>
        </p:txBody>
      </p:sp>
      <p:sp>
        <p:nvSpPr>
          <p:cNvPr id="214018" name="TextBox 7"/>
          <p:cNvSpPr txBox="1">
            <a:spLocks noChangeArrowheads="1"/>
          </p:cNvSpPr>
          <p:nvPr/>
        </p:nvSpPr>
        <p:spPr bwMode="auto">
          <a:xfrm>
            <a:off x="1219200" y="1085850"/>
            <a:ext cx="1981200" cy="461963"/>
          </a:xfrm>
          <a:prstGeom prst="rect">
            <a:avLst/>
          </a:prstGeom>
          <a:noFill/>
          <a:ln w="9525">
            <a:noFill/>
            <a:miter lim="800000"/>
            <a:headEnd/>
            <a:tailEnd/>
          </a:ln>
        </p:spPr>
        <p:txBody>
          <a:bodyPr>
            <a:spAutoFit/>
          </a:bodyPr>
          <a:lstStyle/>
          <a:p>
            <a:r>
              <a:rPr lang="en-US" sz="1200" b="1">
                <a:latin typeface="Calibri" pitchFamily="34" charset="0"/>
              </a:rPr>
              <a:t>Adj for age, gender, PC1</a:t>
            </a:r>
          </a:p>
          <a:p>
            <a:r>
              <a:rPr lang="en-US" sz="1200" b="1">
                <a:latin typeface="Calibri" pitchFamily="34" charset="0"/>
              </a:rPr>
              <a:t>GC lambda = 1.80</a:t>
            </a:r>
          </a:p>
        </p:txBody>
      </p:sp>
      <p:sp>
        <p:nvSpPr>
          <p:cNvPr id="214019" name="TextBox 9"/>
          <p:cNvSpPr txBox="1">
            <a:spLocks noChangeArrowheads="1"/>
          </p:cNvSpPr>
          <p:nvPr/>
        </p:nvSpPr>
        <p:spPr bwMode="auto">
          <a:xfrm>
            <a:off x="1209675" y="4000500"/>
            <a:ext cx="2362200" cy="461963"/>
          </a:xfrm>
          <a:prstGeom prst="rect">
            <a:avLst/>
          </a:prstGeom>
          <a:noFill/>
          <a:ln w="9525">
            <a:noFill/>
            <a:miter lim="800000"/>
            <a:headEnd/>
            <a:tailEnd/>
          </a:ln>
        </p:spPr>
        <p:txBody>
          <a:bodyPr>
            <a:spAutoFit/>
          </a:bodyPr>
          <a:lstStyle/>
          <a:p>
            <a:r>
              <a:rPr lang="en-US" sz="1200" b="1">
                <a:latin typeface="Calibri" pitchFamily="34" charset="0"/>
              </a:rPr>
              <a:t>Adj for site, age, gender, PC1-PC3</a:t>
            </a:r>
          </a:p>
          <a:p>
            <a:r>
              <a:rPr lang="en-US" sz="1200" b="1">
                <a:latin typeface="Calibri" pitchFamily="34" charset="0"/>
              </a:rPr>
              <a:t>GC lambda = 1.002</a:t>
            </a:r>
          </a:p>
        </p:txBody>
      </p:sp>
      <p:sp>
        <p:nvSpPr>
          <p:cNvPr id="214020" name="TextBox 10"/>
          <p:cNvSpPr txBox="1">
            <a:spLocks noChangeArrowheads="1"/>
          </p:cNvSpPr>
          <p:nvPr/>
        </p:nvSpPr>
        <p:spPr bwMode="auto">
          <a:xfrm>
            <a:off x="5181600" y="1085850"/>
            <a:ext cx="2362200" cy="461963"/>
          </a:xfrm>
          <a:prstGeom prst="rect">
            <a:avLst/>
          </a:prstGeom>
          <a:noFill/>
          <a:ln w="9525">
            <a:noFill/>
            <a:miter lim="800000"/>
            <a:headEnd/>
            <a:tailEnd/>
          </a:ln>
        </p:spPr>
        <p:txBody>
          <a:bodyPr>
            <a:spAutoFit/>
          </a:bodyPr>
          <a:lstStyle/>
          <a:p>
            <a:r>
              <a:rPr lang="en-US" sz="1200" b="1">
                <a:latin typeface="Calibri" pitchFamily="34" charset="0"/>
              </a:rPr>
              <a:t>Adj for age, gender, PC1-PC2</a:t>
            </a:r>
          </a:p>
          <a:p>
            <a:r>
              <a:rPr lang="en-US" sz="1200" b="1">
                <a:latin typeface="Calibri" pitchFamily="34" charset="0"/>
              </a:rPr>
              <a:t>GC lambda = 1.17</a:t>
            </a:r>
          </a:p>
        </p:txBody>
      </p:sp>
      <p:grpSp>
        <p:nvGrpSpPr>
          <p:cNvPr id="214021" name="Group 14"/>
          <p:cNvGrpSpPr>
            <a:grpSpLocks/>
          </p:cNvGrpSpPr>
          <p:nvPr/>
        </p:nvGrpSpPr>
        <p:grpSpPr bwMode="auto">
          <a:xfrm>
            <a:off x="633413" y="857250"/>
            <a:ext cx="7900987" cy="5829300"/>
            <a:chOff x="690197" y="981075"/>
            <a:chExt cx="7901353" cy="5829300"/>
          </a:xfrm>
        </p:grpSpPr>
        <p:sp>
          <p:nvSpPr>
            <p:cNvPr id="14" name="Rectangle 13"/>
            <p:cNvSpPr>
              <a:spLocks noChangeArrowheads="1"/>
            </p:cNvSpPr>
            <p:nvPr/>
          </p:nvSpPr>
          <p:spPr bwMode="auto">
            <a:xfrm>
              <a:off x="4600390" y="3867150"/>
              <a:ext cx="3991160" cy="2933700"/>
            </a:xfrm>
            <a:prstGeom prst="rect">
              <a:avLst/>
            </a:prstGeom>
            <a:solidFill>
              <a:schemeClr val="tx1"/>
            </a:solidFill>
            <a:ln w="25400" algn="ctr">
              <a:noFill/>
              <a:miter lim="800000"/>
              <a:headEnd/>
              <a:tailEnd/>
            </a:ln>
          </p:spPr>
          <p:txBody>
            <a:bodyPr anchor="ctr"/>
            <a:lstStyle/>
            <a:p>
              <a:pPr algn="ctr" fontAlgn="auto">
                <a:spcBef>
                  <a:spcPts val="0"/>
                </a:spcBef>
                <a:spcAft>
                  <a:spcPts val="0"/>
                </a:spcAft>
                <a:defRPr/>
              </a:pPr>
              <a:endParaRPr lang="en-US" sz="1800">
                <a:solidFill>
                  <a:schemeClr val="lt1"/>
                </a:solidFill>
                <a:latin typeface="+mn-lt"/>
              </a:endParaRPr>
            </a:p>
          </p:txBody>
        </p:sp>
        <p:pic>
          <p:nvPicPr>
            <p:cNvPr id="214029" name="Picture 2"/>
            <p:cNvPicPr>
              <a:picLocks noChangeAspect="1" noChangeArrowheads="1"/>
            </p:cNvPicPr>
            <p:nvPr/>
          </p:nvPicPr>
          <p:blipFill>
            <a:blip r:embed="rId2"/>
            <a:srcRect/>
            <a:stretch>
              <a:fillRect/>
            </a:stretch>
          </p:blipFill>
          <p:spPr bwMode="auto">
            <a:xfrm>
              <a:off x="695325" y="981075"/>
              <a:ext cx="3949207" cy="2924864"/>
            </a:xfrm>
            <a:prstGeom prst="rect">
              <a:avLst/>
            </a:prstGeom>
            <a:solidFill>
              <a:schemeClr val="tx1"/>
            </a:solidFill>
            <a:ln w="9525">
              <a:noFill/>
              <a:miter lim="800000"/>
              <a:headEnd/>
              <a:tailEnd/>
            </a:ln>
          </p:spPr>
        </p:pic>
        <p:pic>
          <p:nvPicPr>
            <p:cNvPr id="214030" name="Picture 3"/>
            <p:cNvPicPr>
              <a:picLocks noChangeAspect="1" noChangeArrowheads="1"/>
            </p:cNvPicPr>
            <p:nvPr/>
          </p:nvPicPr>
          <p:blipFill>
            <a:blip r:embed="rId3"/>
            <a:srcRect/>
            <a:stretch>
              <a:fillRect/>
            </a:stretch>
          </p:blipFill>
          <p:spPr bwMode="auto">
            <a:xfrm>
              <a:off x="4642343" y="985493"/>
              <a:ext cx="3949207" cy="2916027"/>
            </a:xfrm>
            <a:prstGeom prst="rect">
              <a:avLst/>
            </a:prstGeom>
            <a:solidFill>
              <a:schemeClr val="tx1"/>
            </a:solidFill>
            <a:ln w="9525">
              <a:noFill/>
              <a:miter lim="800000"/>
              <a:headEnd/>
              <a:tailEnd/>
            </a:ln>
          </p:spPr>
        </p:pic>
        <p:pic>
          <p:nvPicPr>
            <p:cNvPr id="214031" name="Picture 4"/>
            <p:cNvPicPr>
              <a:picLocks noChangeAspect="1" noChangeArrowheads="1"/>
            </p:cNvPicPr>
            <p:nvPr/>
          </p:nvPicPr>
          <p:blipFill>
            <a:blip r:embed="rId4"/>
            <a:srcRect/>
            <a:stretch>
              <a:fillRect/>
            </a:stretch>
          </p:blipFill>
          <p:spPr bwMode="auto">
            <a:xfrm>
              <a:off x="690197" y="3894348"/>
              <a:ext cx="3940411" cy="2916027"/>
            </a:xfrm>
            <a:prstGeom prst="rect">
              <a:avLst/>
            </a:prstGeom>
            <a:solidFill>
              <a:schemeClr val="tx1"/>
            </a:solidFill>
            <a:ln w="9525">
              <a:noFill/>
              <a:miter lim="800000"/>
              <a:headEnd/>
              <a:tailEnd/>
            </a:ln>
          </p:spPr>
        </p:pic>
        <p:pic>
          <p:nvPicPr>
            <p:cNvPr id="13" name="Chart 12"/>
            <p:cNvPicPr>
              <a:picLocks noChangeArrowheads="1"/>
            </p:cNvPicPr>
            <p:nvPr/>
          </p:nvPicPr>
          <p:blipFill>
            <a:blip r:embed="rId5"/>
            <a:srcRect/>
            <a:stretch>
              <a:fillRect/>
            </a:stretch>
          </p:blipFill>
          <p:spPr bwMode="auto">
            <a:xfrm>
              <a:off x="4586292" y="3939921"/>
              <a:ext cx="3877236" cy="2737104"/>
            </a:xfrm>
            <a:prstGeom prst="rect">
              <a:avLst/>
            </a:prstGeom>
            <a:solidFill>
              <a:schemeClr val="tx1"/>
            </a:solidFill>
          </p:spPr>
        </p:pic>
      </p:grpSp>
      <p:sp>
        <p:nvSpPr>
          <p:cNvPr id="214022" name="TextBox 15"/>
          <p:cNvSpPr txBox="1">
            <a:spLocks noChangeArrowheads="1"/>
          </p:cNvSpPr>
          <p:nvPr/>
        </p:nvSpPr>
        <p:spPr bwMode="auto">
          <a:xfrm>
            <a:off x="1162050" y="933450"/>
            <a:ext cx="1320800" cy="457200"/>
          </a:xfrm>
          <a:prstGeom prst="rect">
            <a:avLst/>
          </a:prstGeom>
          <a:noFill/>
          <a:ln w="9525">
            <a:noFill/>
            <a:miter lim="800000"/>
            <a:headEnd/>
            <a:tailEnd/>
          </a:ln>
        </p:spPr>
        <p:txBody>
          <a:bodyPr wrap="none">
            <a:spAutoFit/>
          </a:bodyPr>
          <a:lstStyle/>
          <a:p>
            <a:r>
              <a:rPr lang="en-US" sz="1200" b="1">
                <a:solidFill>
                  <a:schemeClr val="bg2"/>
                </a:solidFill>
                <a:latin typeface="Calibri" pitchFamily="34" charset="0"/>
              </a:rPr>
              <a:t>Adj age, sex, PC1</a:t>
            </a:r>
          </a:p>
          <a:p>
            <a:r>
              <a:rPr lang="en-US" sz="1200" b="1">
                <a:solidFill>
                  <a:schemeClr val="bg2"/>
                </a:solidFill>
                <a:latin typeface="Calibri" pitchFamily="34" charset="0"/>
              </a:rPr>
              <a:t>GC Lambda = 1.80</a:t>
            </a:r>
          </a:p>
        </p:txBody>
      </p:sp>
      <p:sp>
        <p:nvSpPr>
          <p:cNvPr id="214023" name="TextBox 16"/>
          <p:cNvSpPr txBox="1">
            <a:spLocks noChangeArrowheads="1"/>
          </p:cNvSpPr>
          <p:nvPr/>
        </p:nvSpPr>
        <p:spPr bwMode="auto">
          <a:xfrm>
            <a:off x="1123950" y="3848100"/>
            <a:ext cx="1881188" cy="457200"/>
          </a:xfrm>
          <a:prstGeom prst="rect">
            <a:avLst/>
          </a:prstGeom>
          <a:noFill/>
          <a:ln w="9525">
            <a:noFill/>
            <a:miter lim="800000"/>
            <a:headEnd/>
            <a:tailEnd/>
          </a:ln>
        </p:spPr>
        <p:txBody>
          <a:bodyPr wrap="none">
            <a:spAutoFit/>
          </a:bodyPr>
          <a:lstStyle/>
          <a:p>
            <a:r>
              <a:rPr lang="en-US" sz="1200" b="1">
                <a:solidFill>
                  <a:schemeClr val="bg2"/>
                </a:solidFill>
                <a:latin typeface="Calibri" pitchFamily="34" charset="0"/>
              </a:rPr>
              <a:t>Adj age, sex, PC1, PC2, PC3</a:t>
            </a:r>
          </a:p>
          <a:p>
            <a:r>
              <a:rPr lang="en-US" sz="1200" b="1">
                <a:solidFill>
                  <a:schemeClr val="bg2"/>
                </a:solidFill>
                <a:latin typeface="Calibri" pitchFamily="34" charset="0"/>
              </a:rPr>
              <a:t>GC Lambda = 1.002</a:t>
            </a:r>
          </a:p>
        </p:txBody>
      </p:sp>
      <p:sp>
        <p:nvSpPr>
          <p:cNvPr id="214024" name="TextBox 17"/>
          <p:cNvSpPr txBox="1">
            <a:spLocks noChangeArrowheads="1"/>
          </p:cNvSpPr>
          <p:nvPr/>
        </p:nvSpPr>
        <p:spPr bwMode="auto">
          <a:xfrm>
            <a:off x="5076825" y="933450"/>
            <a:ext cx="1566863" cy="457200"/>
          </a:xfrm>
          <a:prstGeom prst="rect">
            <a:avLst/>
          </a:prstGeom>
          <a:noFill/>
          <a:ln w="9525">
            <a:noFill/>
            <a:miter lim="800000"/>
            <a:headEnd/>
            <a:tailEnd/>
          </a:ln>
        </p:spPr>
        <p:txBody>
          <a:bodyPr wrap="none">
            <a:spAutoFit/>
          </a:bodyPr>
          <a:lstStyle/>
          <a:p>
            <a:r>
              <a:rPr lang="en-US" sz="1200" b="1">
                <a:solidFill>
                  <a:schemeClr val="bg2"/>
                </a:solidFill>
                <a:latin typeface="Calibri" pitchFamily="34" charset="0"/>
              </a:rPr>
              <a:t>Adj age, sex, PC1, PC2</a:t>
            </a:r>
          </a:p>
          <a:p>
            <a:r>
              <a:rPr lang="en-US" sz="1200" b="1">
                <a:solidFill>
                  <a:schemeClr val="bg2"/>
                </a:solidFill>
                <a:latin typeface="Calibri" pitchFamily="34" charset="0"/>
              </a:rPr>
              <a:t>GC Lambda = 1.18</a:t>
            </a:r>
          </a:p>
        </p:txBody>
      </p:sp>
      <p:cxnSp>
        <p:nvCxnSpPr>
          <p:cNvPr id="20" name="Straight Connector 19"/>
          <p:cNvCxnSpPr/>
          <p:nvPr/>
        </p:nvCxnSpPr>
        <p:spPr>
          <a:xfrm>
            <a:off x="1152525" y="2190750"/>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14425" y="4829175"/>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67300" y="1981200"/>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Oval 2"/>
          <p:cNvSpPr>
            <a:spLocks noChangeArrowheads="1"/>
          </p:cNvSpPr>
          <p:nvPr/>
        </p:nvSpPr>
        <p:spPr bwMode="auto">
          <a:xfrm>
            <a:off x="2076450" y="5187950"/>
            <a:ext cx="4699000" cy="1184275"/>
          </a:xfrm>
          <a:prstGeom prst="ellipse">
            <a:avLst/>
          </a:prstGeom>
          <a:solidFill>
            <a:schemeClr val="bg2"/>
          </a:solidFill>
          <a:ln w="9525">
            <a:solidFill>
              <a:schemeClr val="tx1"/>
            </a:solidFill>
            <a:round/>
            <a:headEnd type="none" w="sm" len="sm"/>
            <a:tailEnd type="none" w="sm" len="sm"/>
          </a:ln>
        </p:spPr>
        <p:txBody>
          <a:bodyPr wrap="none" anchor="ctr"/>
          <a:lstStyle/>
          <a:p>
            <a:pPr algn="ctr" eaLnBrk="0" hangingPunct="0"/>
            <a:r>
              <a:rPr lang="en-US" sz="2800"/>
              <a:t>Acute Coronary Syndromes</a:t>
            </a:r>
          </a:p>
        </p:txBody>
      </p:sp>
      <p:sp>
        <p:nvSpPr>
          <p:cNvPr id="114690" name="Oval 3"/>
          <p:cNvSpPr>
            <a:spLocks noChangeArrowheads="1"/>
          </p:cNvSpPr>
          <p:nvPr/>
        </p:nvSpPr>
        <p:spPr bwMode="auto">
          <a:xfrm>
            <a:off x="2836863" y="442913"/>
            <a:ext cx="3178175" cy="930275"/>
          </a:xfrm>
          <a:prstGeom prst="ellipse">
            <a:avLst/>
          </a:prstGeom>
          <a:solidFill>
            <a:schemeClr val="bg2"/>
          </a:solidFill>
          <a:ln w="9525">
            <a:solidFill>
              <a:schemeClr val="tx1"/>
            </a:solidFill>
            <a:round/>
            <a:headEnd type="none" w="sm" len="sm"/>
            <a:tailEnd type="none" w="sm" len="sm"/>
          </a:ln>
        </p:spPr>
        <p:txBody>
          <a:bodyPr wrap="none" anchor="ctr"/>
          <a:lstStyle/>
          <a:p>
            <a:pPr algn="ctr" eaLnBrk="0" hangingPunct="0"/>
            <a:r>
              <a:rPr lang="en-US" sz="2800"/>
              <a:t>Genetic Variants </a:t>
            </a:r>
          </a:p>
        </p:txBody>
      </p:sp>
      <p:sp>
        <p:nvSpPr>
          <p:cNvPr id="305157" name="Oval 5"/>
          <p:cNvSpPr>
            <a:spLocks noChangeArrowheads="1"/>
          </p:cNvSpPr>
          <p:nvPr/>
        </p:nvSpPr>
        <p:spPr bwMode="auto">
          <a:xfrm>
            <a:off x="3025775" y="2795588"/>
            <a:ext cx="2800350" cy="936625"/>
          </a:xfrm>
          <a:prstGeom prst="ellipse">
            <a:avLst/>
          </a:prstGeom>
          <a:solidFill>
            <a:srgbClr val="66CCFF">
              <a:alpha val="74901"/>
            </a:srgbClr>
          </a:solidFill>
          <a:ln w="9525">
            <a:solidFill>
              <a:schemeClr val="tx1"/>
            </a:solidFill>
            <a:round/>
            <a:headEnd type="none" w="sm" len="sm"/>
            <a:tailEnd type="none" w="sm" len="sm"/>
          </a:ln>
        </p:spPr>
        <p:txBody>
          <a:bodyPr wrap="none" anchor="ctr"/>
          <a:lstStyle/>
          <a:p>
            <a:pPr algn="ctr" eaLnBrk="0" hangingPunct="0"/>
            <a:r>
              <a:rPr lang="en-US" sz="2800">
                <a:solidFill>
                  <a:schemeClr val="bg2"/>
                </a:solidFill>
              </a:rPr>
              <a:t>atherosclerosis</a:t>
            </a:r>
          </a:p>
        </p:txBody>
      </p:sp>
      <p:cxnSp>
        <p:nvCxnSpPr>
          <p:cNvPr id="305158" name="AutoShape 6"/>
          <p:cNvCxnSpPr>
            <a:cxnSpLocks noChangeShapeType="1"/>
            <a:endCxn id="305182" idx="1"/>
          </p:cNvCxnSpPr>
          <p:nvPr/>
        </p:nvCxnSpPr>
        <p:spPr bwMode="auto">
          <a:xfrm>
            <a:off x="4427538" y="1438275"/>
            <a:ext cx="0" cy="901700"/>
          </a:xfrm>
          <a:prstGeom prst="straightConnector1">
            <a:avLst/>
          </a:prstGeom>
          <a:noFill/>
          <a:ln w="63500">
            <a:solidFill>
              <a:schemeClr val="hlink"/>
            </a:solidFill>
            <a:round/>
            <a:headEnd type="none" w="sm" len="sm"/>
            <a:tailEnd type="stealth" w="lg" len="med"/>
          </a:ln>
        </p:spPr>
      </p:cxnSp>
      <p:sp>
        <p:nvSpPr>
          <p:cNvPr id="305161" name="Oval 9"/>
          <p:cNvSpPr>
            <a:spLocks noChangeArrowheads="1"/>
          </p:cNvSpPr>
          <p:nvPr/>
        </p:nvSpPr>
        <p:spPr bwMode="auto">
          <a:xfrm>
            <a:off x="568325" y="2795588"/>
            <a:ext cx="2824163" cy="892175"/>
          </a:xfrm>
          <a:prstGeom prst="ellipse">
            <a:avLst/>
          </a:prstGeom>
          <a:solidFill>
            <a:schemeClr val="tx2"/>
          </a:solidFill>
          <a:ln w="9525">
            <a:solidFill>
              <a:schemeClr val="tx1"/>
            </a:solidFill>
            <a:round/>
            <a:headEnd type="none" w="sm" len="sm"/>
            <a:tailEnd type="none" w="sm" len="sm"/>
          </a:ln>
        </p:spPr>
        <p:txBody>
          <a:bodyPr wrap="none" anchor="ctr"/>
          <a:lstStyle/>
          <a:p>
            <a:pPr algn="ctr" eaLnBrk="0" hangingPunct="0"/>
            <a:r>
              <a:rPr lang="en-US" sz="2800">
                <a:solidFill>
                  <a:schemeClr val="bg2"/>
                </a:solidFill>
              </a:rPr>
              <a:t>inflammation</a:t>
            </a:r>
          </a:p>
        </p:txBody>
      </p:sp>
      <p:sp>
        <p:nvSpPr>
          <p:cNvPr id="305162" name="Oval 10"/>
          <p:cNvSpPr>
            <a:spLocks noChangeArrowheads="1"/>
          </p:cNvSpPr>
          <p:nvPr/>
        </p:nvSpPr>
        <p:spPr bwMode="auto">
          <a:xfrm>
            <a:off x="5634038" y="2795588"/>
            <a:ext cx="2536825" cy="892175"/>
          </a:xfrm>
          <a:prstGeom prst="ellipse">
            <a:avLst/>
          </a:prstGeom>
          <a:solidFill>
            <a:schemeClr val="accent2"/>
          </a:solidFill>
          <a:ln w="9525">
            <a:solidFill>
              <a:schemeClr val="tx1"/>
            </a:solidFill>
            <a:round/>
            <a:headEnd type="none" w="sm" len="sm"/>
            <a:tailEnd type="none" w="sm" len="sm"/>
          </a:ln>
        </p:spPr>
        <p:txBody>
          <a:bodyPr wrap="none" anchor="ctr"/>
          <a:lstStyle/>
          <a:p>
            <a:pPr algn="ctr" eaLnBrk="0" hangingPunct="0"/>
            <a:r>
              <a:rPr lang="en-US" sz="2800"/>
              <a:t>thrombosis </a:t>
            </a:r>
          </a:p>
        </p:txBody>
      </p:sp>
      <p:sp>
        <p:nvSpPr>
          <p:cNvPr id="305175" name="Oval 9"/>
          <p:cNvSpPr>
            <a:spLocks noChangeArrowheads="1"/>
          </p:cNvSpPr>
          <p:nvPr/>
        </p:nvSpPr>
        <p:spPr bwMode="auto">
          <a:xfrm>
            <a:off x="1690688" y="3411538"/>
            <a:ext cx="2824162" cy="892175"/>
          </a:xfrm>
          <a:prstGeom prst="ellipse">
            <a:avLst/>
          </a:prstGeom>
          <a:solidFill>
            <a:srgbClr val="FF00FF"/>
          </a:solidFill>
          <a:ln w="9525">
            <a:solidFill>
              <a:schemeClr val="tx1"/>
            </a:solidFill>
            <a:round/>
            <a:headEnd type="none" w="sm" len="sm"/>
            <a:tailEnd type="none" w="sm" len="sm"/>
          </a:ln>
        </p:spPr>
        <p:txBody>
          <a:bodyPr wrap="none" anchor="ctr"/>
          <a:lstStyle/>
          <a:p>
            <a:pPr algn="ctr" eaLnBrk="0" hangingPunct="0"/>
            <a:r>
              <a:rPr lang="en-US" sz="2800">
                <a:solidFill>
                  <a:schemeClr val="bg2"/>
                </a:solidFill>
              </a:rPr>
              <a:t>LV structure/fxn </a:t>
            </a:r>
          </a:p>
        </p:txBody>
      </p:sp>
      <p:sp>
        <p:nvSpPr>
          <p:cNvPr id="305176" name="Oval 10"/>
          <p:cNvSpPr>
            <a:spLocks noChangeArrowheads="1"/>
          </p:cNvSpPr>
          <p:nvPr/>
        </p:nvSpPr>
        <p:spPr bwMode="auto">
          <a:xfrm>
            <a:off x="4340225" y="3449638"/>
            <a:ext cx="2674938" cy="892175"/>
          </a:xfrm>
          <a:prstGeom prst="ellipse">
            <a:avLst/>
          </a:prstGeom>
          <a:solidFill>
            <a:srgbClr val="FF9900"/>
          </a:solidFill>
          <a:ln w="9525">
            <a:solidFill>
              <a:schemeClr val="tx1"/>
            </a:solidFill>
            <a:round/>
            <a:headEnd type="none" w="sm" len="sm"/>
            <a:tailEnd type="none" w="sm" len="sm"/>
          </a:ln>
        </p:spPr>
        <p:txBody>
          <a:bodyPr wrap="none" anchor="ctr"/>
          <a:lstStyle/>
          <a:p>
            <a:pPr algn="ctr" eaLnBrk="0" hangingPunct="0"/>
            <a:r>
              <a:rPr lang="en-US" sz="2800">
                <a:solidFill>
                  <a:schemeClr val="bg2"/>
                </a:solidFill>
              </a:rPr>
              <a:t>stress responses </a:t>
            </a:r>
          </a:p>
        </p:txBody>
      </p:sp>
      <p:sp>
        <p:nvSpPr>
          <p:cNvPr id="305181" name="AutoShape 29"/>
          <p:cNvSpPr>
            <a:spLocks noChangeArrowheads="1"/>
          </p:cNvSpPr>
          <p:nvPr/>
        </p:nvSpPr>
        <p:spPr bwMode="auto">
          <a:xfrm>
            <a:off x="4044950" y="1992313"/>
            <a:ext cx="763588" cy="2579687"/>
          </a:xfrm>
          <a:prstGeom prst="downArrow">
            <a:avLst>
              <a:gd name="adj1" fmla="val 50000"/>
              <a:gd name="adj2" fmla="val 84459"/>
            </a:avLst>
          </a:prstGeom>
          <a:solidFill>
            <a:schemeClr val="accent1"/>
          </a:solidFill>
          <a:ln w="9525">
            <a:solidFill>
              <a:schemeClr val="tx1"/>
            </a:solidFill>
            <a:miter lim="800000"/>
            <a:headEnd/>
            <a:tailEnd/>
          </a:ln>
        </p:spPr>
        <p:txBody>
          <a:bodyPr vert="eaVert" wrap="none" anchor="ctr"/>
          <a:lstStyle/>
          <a:p>
            <a:pPr algn="ctr"/>
            <a:endParaRPr lang="en-US"/>
          </a:p>
        </p:txBody>
      </p:sp>
      <p:sp>
        <p:nvSpPr>
          <p:cNvPr id="305182" name="AutoShape 30"/>
          <p:cNvSpPr>
            <a:spLocks/>
          </p:cNvSpPr>
          <p:nvPr/>
        </p:nvSpPr>
        <p:spPr bwMode="auto">
          <a:xfrm rot="5400000">
            <a:off x="4175919" y="-1175543"/>
            <a:ext cx="501650" cy="7529512"/>
          </a:xfrm>
          <a:prstGeom prst="leftBrace">
            <a:avLst>
              <a:gd name="adj1" fmla="val 125079"/>
              <a:gd name="adj2" fmla="val 50000"/>
            </a:avLst>
          </a:prstGeom>
          <a:noFill/>
          <a:ln w="9525">
            <a:solidFill>
              <a:schemeClr val="tx1"/>
            </a:solidFill>
            <a:round/>
            <a:headEnd/>
            <a:tailEnd/>
          </a:ln>
        </p:spPr>
        <p:txBody>
          <a:bodyPr wrap="none" anchor="ctr"/>
          <a:lstStyle/>
          <a:p>
            <a:pPr algn="ctr"/>
            <a:endParaRPr lang="en-US"/>
          </a:p>
        </p:txBody>
      </p:sp>
      <p:cxnSp>
        <p:nvCxnSpPr>
          <p:cNvPr id="305190" name="AutoShape 6"/>
          <p:cNvCxnSpPr>
            <a:cxnSpLocks noChangeShapeType="1"/>
          </p:cNvCxnSpPr>
          <p:nvPr/>
        </p:nvCxnSpPr>
        <p:spPr bwMode="auto">
          <a:xfrm flipH="1">
            <a:off x="4403725" y="4083050"/>
            <a:ext cx="14288" cy="1041400"/>
          </a:xfrm>
          <a:prstGeom prst="straightConnector1">
            <a:avLst/>
          </a:prstGeom>
          <a:noFill/>
          <a:ln w="63500">
            <a:solidFill>
              <a:schemeClr val="hlink"/>
            </a:solidFill>
            <a:round/>
            <a:headEnd type="none" w="sm" len="sm"/>
            <a:tailEnd type="stealth" w="lg"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518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051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5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51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51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51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51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51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0518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0516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0516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0517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05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7" grpId="0" animBg="1"/>
      <p:bldP spid="305161" grpId="0" animBg="1"/>
      <p:bldP spid="305161" grpId="1" animBg="1"/>
      <p:bldP spid="305162" grpId="0" animBg="1"/>
      <p:bldP spid="305162" grpId="1" animBg="1"/>
      <p:bldP spid="305175" grpId="0" animBg="1"/>
      <p:bldP spid="305175" grpId="1" animBg="1"/>
      <p:bldP spid="305176" grpId="0" animBg="1"/>
      <p:bldP spid="305176" grpId="1" animBg="1"/>
      <p:bldP spid="305181" grpId="0" animBg="1"/>
      <p:bldP spid="305182" grpId="0" animBg="1"/>
      <p:bldP spid="30518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98" name="Object 2"/>
          <p:cNvGraphicFramePr>
            <a:graphicFrameLocks noChangeAspect="1"/>
          </p:cNvGraphicFramePr>
          <p:nvPr/>
        </p:nvGraphicFramePr>
        <p:xfrm>
          <a:off x="112713" y="1619250"/>
          <a:ext cx="8993187" cy="2647950"/>
        </p:xfrm>
        <a:graphic>
          <a:graphicData uri="http://schemas.openxmlformats.org/presentationml/2006/ole">
            <p:oleObj spid="_x0000_s208898" name="Worksheet" r:id="rId3" imgW="7524750" imgH="2286000" progId="Excel.Sheet.8">
              <p:embed/>
            </p:oleObj>
          </a:graphicData>
        </a:graphic>
      </p:graphicFrame>
      <p:sp>
        <p:nvSpPr>
          <p:cNvPr id="208899" name="Rectangle 2"/>
          <p:cNvSpPr>
            <a:spLocks noChangeArrowheads="1"/>
          </p:cNvSpPr>
          <p:nvPr/>
        </p:nvSpPr>
        <p:spPr bwMode="auto">
          <a:xfrm>
            <a:off x="301625" y="261938"/>
            <a:ext cx="8670925" cy="1066800"/>
          </a:xfrm>
          <a:prstGeom prst="rect">
            <a:avLst/>
          </a:prstGeom>
          <a:noFill/>
          <a:ln w="9525">
            <a:noFill/>
            <a:miter lim="800000"/>
            <a:headEnd/>
            <a:tailEnd/>
          </a:ln>
        </p:spPr>
        <p:txBody>
          <a:bodyPr>
            <a:spAutoFit/>
          </a:bodyPr>
          <a:lstStyle/>
          <a:p>
            <a:pPr algn="ctr" eaLnBrk="0" hangingPunct="0"/>
            <a:r>
              <a:rPr lang="en-US" sz="3200" b="1">
                <a:solidFill>
                  <a:srgbClr val="FFFF00"/>
                </a:solidFill>
              </a:rPr>
              <a:t>Meta-Analysis of SNP Associations with Premature Athero in PDAY and CAC in MESA </a:t>
            </a:r>
          </a:p>
        </p:txBody>
      </p:sp>
      <p:pic>
        <p:nvPicPr>
          <p:cNvPr id="208901" name="Picture 2" descr="SEA Logo"/>
          <p:cNvPicPr>
            <a:picLocks noChangeAspect="1" noChangeArrowheads="1"/>
          </p:cNvPicPr>
          <p:nvPr/>
        </p:nvPicPr>
        <p:blipFill>
          <a:blip r:embed="rId4"/>
          <a:srcRect/>
          <a:stretch>
            <a:fillRect/>
          </a:stretch>
        </p:blipFill>
        <p:spPr bwMode="auto">
          <a:xfrm>
            <a:off x="0" y="6296025"/>
            <a:ext cx="329565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idx="4294967295"/>
          </p:nvPr>
        </p:nvSpPr>
        <p:spPr>
          <a:xfrm>
            <a:off x="190500" y="236538"/>
            <a:ext cx="5267325" cy="1143000"/>
          </a:xfrm>
          <a:noFill/>
        </p:spPr>
        <p:txBody>
          <a:bodyPr lIns="91440" tIns="45720" rIns="91440" bIns="45720"/>
          <a:lstStyle/>
          <a:p>
            <a:r>
              <a:rPr lang="en-US" sz="3200" smtClean="0">
                <a:effectLst/>
              </a:rPr>
              <a:t>Association of MESA Athero Sub-Phenotypes with rs1333049 (9p21) </a:t>
            </a:r>
          </a:p>
        </p:txBody>
      </p:sp>
      <p:pic>
        <p:nvPicPr>
          <p:cNvPr id="209922" name="Picture 2"/>
          <p:cNvPicPr>
            <a:picLocks noChangeAspect="1" noChangeArrowheads="1"/>
          </p:cNvPicPr>
          <p:nvPr/>
        </p:nvPicPr>
        <p:blipFill>
          <a:blip r:embed="rId2"/>
          <a:srcRect/>
          <a:stretch>
            <a:fillRect/>
          </a:stretch>
        </p:blipFill>
        <p:spPr bwMode="auto">
          <a:xfrm>
            <a:off x="215900" y="1724025"/>
            <a:ext cx="5381625" cy="4997450"/>
          </a:xfrm>
          <a:prstGeom prst="rect">
            <a:avLst/>
          </a:prstGeom>
          <a:noFill/>
          <a:ln w="9525">
            <a:noFill/>
            <a:miter lim="800000"/>
            <a:headEnd/>
            <a:tailEnd/>
          </a:ln>
        </p:spPr>
      </p:pic>
      <p:pic>
        <p:nvPicPr>
          <p:cNvPr id="209923" name="Picture 3"/>
          <p:cNvPicPr>
            <a:picLocks noChangeAspect="1" noChangeArrowheads="1"/>
          </p:cNvPicPr>
          <p:nvPr/>
        </p:nvPicPr>
        <p:blipFill>
          <a:blip r:embed="rId3"/>
          <a:srcRect/>
          <a:stretch>
            <a:fillRect/>
          </a:stretch>
        </p:blipFill>
        <p:spPr bwMode="auto">
          <a:xfrm>
            <a:off x="5781675" y="61913"/>
            <a:ext cx="3217863" cy="675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idx="4294967295"/>
          </p:nvPr>
        </p:nvSpPr>
        <p:spPr>
          <a:xfrm>
            <a:off x="95250" y="188913"/>
            <a:ext cx="4133850" cy="1143000"/>
          </a:xfrm>
          <a:noFill/>
        </p:spPr>
        <p:txBody>
          <a:bodyPr lIns="91440" tIns="45720" rIns="91440" bIns="45720"/>
          <a:lstStyle/>
          <a:p>
            <a:r>
              <a:rPr lang="en-US" sz="3200" smtClean="0">
                <a:effectLst/>
              </a:rPr>
              <a:t>Association of MESA Athero Score with rs1333049 (9p21)</a:t>
            </a:r>
          </a:p>
        </p:txBody>
      </p:sp>
      <p:pic>
        <p:nvPicPr>
          <p:cNvPr id="210946" name="Picture 2"/>
          <p:cNvPicPr>
            <a:picLocks noChangeAspect="1" noChangeArrowheads="1"/>
          </p:cNvPicPr>
          <p:nvPr/>
        </p:nvPicPr>
        <p:blipFill>
          <a:blip r:embed="rId2"/>
          <a:srcRect/>
          <a:stretch>
            <a:fillRect/>
          </a:stretch>
        </p:blipFill>
        <p:spPr bwMode="auto">
          <a:xfrm>
            <a:off x="238125" y="1619250"/>
            <a:ext cx="3970338" cy="5035550"/>
          </a:xfrm>
          <a:prstGeom prst="rect">
            <a:avLst/>
          </a:prstGeom>
          <a:noFill/>
          <a:ln w="9525">
            <a:noFill/>
            <a:miter lim="800000"/>
            <a:headEnd/>
            <a:tailEnd/>
          </a:ln>
        </p:spPr>
      </p:pic>
      <p:pic>
        <p:nvPicPr>
          <p:cNvPr id="210947" name="Picture 4"/>
          <p:cNvPicPr>
            <a:picLocks noChangeAspect="1" noChangeArrowheads="1"/>
          </p:cNvPicPr>
          <p:nvPr/>
        </p:nvPicPr>
        <p:blipFill>
          <a:blip r:embed="rId3"/>
          <a:srcRect/>
          <a:stretch>
            <a:fillRect/>
          </a:stretch>
        </p:blipFill>
        <p:spPr bwMode="auto">
          <a:xfrm>
            <a:off x="4343400" y="504825"/>
            <a:ext cx="4652963" cy="6132513"/>
          </a:xfrm>
          <a:prstGeom prst="rect">
            <a:avLst/>
          </a:prstGeom>
          <a:noFill/>
          <a:ln w="9525">
            <a:noFill/>
            <a:miter lim="800000"/>
            <a:headEnd/>
            <a:tailEnd/>
          </a:ln>
        </p:spPr>
      </p:pic>
      <p:sp>
        <p:nvSpPr>
          <p:cNvPr id="210948" name="TextBox 5"/>
          <p:cNvSpPr txBox="1">
            <a:spLocks noChangeArrowheads="1"/>
          </p:cNvSpPr>
          <p:nvPr/>
        </p:nvSpPr>
        <p:spPr bwMode="auto">
          <a:xfrm>
            <a:off x="352425" y="1676400"/>
            <a:ext cx="1412875" cy="366713"/>
          </a:xfrm>
          <a:prstGeom prst="rect">
            <a:avLst/>
          </a:prstGeom>
          <a:noFill/>
          <a:ln w="9525">
            <a:noFill/>
            <a:miter lim="800000"/>
            <a:headEnd/>
            <a:tailEnd/>
          </a:ln>
        </p:spPr>
        <p:txBody>
          <a:bodyPr wrap="none">
            <a:spAutoFit/>
          </a:bodyPr>
          <a:lstStyle/>
          <a:p>
            <a:r>
              <a:rPr lang="en-US" sz="1800">
                <a:solidFill>
                  <a:schemeClr val="bg2"/>
                </a:solidFill>
                <a:latin typeface="Calibri" pitchFamily="34" charset="0"/>
              </a:rPr>
              <a:t>Athero-Score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Grp="1" noChangeAspect="1" noChangeArrowheads="1"/>
          </p:cNvPicPr>
          <p:nvPr>
            <p:ph idx="4294967295"/>
          </p:nvPr>
        </p:nvPicPr>
        <p:blipFill>
          <a:blip r:embed="rId2"/>
          <a:srcRect/>
          <a:stretch>
            <a:fillRect/>
          </a:stretch>
        </p:blipFill>
        <p:spPr>
          <a:xfrm>
            <a:off x="2998788" y="3692525"/>
            <a:ext cx="1819275" cy="2733675"/>
          </a:xfrm>
        </p:spPr>
      </p:pic>
      <p:pic>
        <p:nvPicPr>
          <p:cNvPr id="66564" name="Picture 4"/>
          <p:cNvPicPr>
            <a:picLocks noChangeAspect="1" noChangeArrowheads="1"/>
          </p:cNvPicPr>
          <p:nvPr/>
        </p:nvPicPr>
        <p:blipFill>
          <a:blip r:embed="rId3"/>
          <a:srcRect/>
          <a:stretch>
            <a:fillRect/>
          </a:stretch>
        </p:blipFill>
        <p:spPr bwMode="auto">
          <a:xfrm>
            <a:off x="473075" y="3692525"/>
            <a:ext cx="1771650" cy="2447925"/>
          </a:xfrm>
          <a:prstGeom prst="rect">
            <a:avLst/>
          </a:prstGeom>
          <a:noFill/>
          <a:ln w="12700">
            <a:noFill/>
            <a:miter lim="800000"/>
            <a:headEnd type="none" w="sm" len="sm"/>
            <a:tailEnd type="none" w="sm" len="sm"/>
          </a:ln>
        </p:spPr>
      </p:pic>
      <p:sp>
        <p:nvSpPr>
          <p:cNvPr id="9" name="Title 1"/>
          <p:cNvSpPr txBox="1">
            <a:spLocks/>
          </p:cNvSpPr>
          <p:nvPr/>
        </p:nvSpPr>
        <p:spPr bwMode="auto">
          <a:xfrm>
            <a:off x="354013" y="341313"/>
            <a:ext cx="8488362" cy="1143000"/>
          </a:xfrm>
          <a:prstGeom prst="rect">
            <a:avLst/>
          </a:prstGeom>
          <a:noFill/>
          <a:ln w="9525">
            <a:noFill/>
            <a:miter lim="800000"/>
            <a:headEnd/>
            <a:tailEnd/>
          </a:ln>
          <a:effectLst/>
        </p:spPr>
        <p:txBody>
          <a:bodyPr lIns="92075" tIns="46038" rIns="92075" bIns="46038" anchor="ctr"/>
          <a:lstStyle/>
          <a:p>
            <a:pPr algn="ctr" eaLnBrk="0" hangingPunct="0">
              <a:defRPr/>
            </a:pPr>
            <a:r>
              <a:rPr lang="en-US" sz="3600" b="1" kern="0" dirty="0">
                <a:solidFill>
                  <a:srgbClr val="FAFD00"/>
                </a:solidFill>
                <a:effectLst>
                  <a:outerShdw blurRad="38100" dist="38100" dir="2700000" algn="tl">
                    <a:srgbClr val="000000"/>
                  </a:outerShdw>
                </a:effectLst>
                <a:latin typeface="+mj-lt"/>
                <a:ea typeface="+mj-ea"/>
                <a:cs typeface="+mj-cs"/>
              </a:rPr>
              <a:t>Challenges in the Detection of Gene*Gene and Gene*Environment Interactions (cont.)</a:t>
            </a:r>
          </a:p>
        </p:txBody>
      </p:sp>
      <p:sp>
        <p:nvSpPr>
          <p:cNvPr id="10" name="TextBox 9"/>
          <p:cNvSpPr txBox="1">
            <a:spLocks noChangeArrowheads="1"/>
          </p:cNvSpPr>
          <p:nvPr/>
        </p:nvSpPr>
        <p:spPr bwMode="auto">
          <a:xfrm>
            <a:off x="469900" y="3079750"/>
            <a:ext cx="5383213" cy="461963"/>
          </a:xfrm>
          <a:prstGeom prst="rect">
            <a:avLst/>
          </a:prstGeom>
          <a:noFill/>
          <a:ln w="9525">
            <a:noFill/>
            <a:miter lim="800000"/>
            <a:headEnd/>
            <a:tailEnd/>
          </a:ln>
        </p:spPr>
        <p:txBody>
          <a:bodyPr wrap="none">
            <a:spAutoFit/>
          </a:bodyPr>
          <a:lstStyle/>
          <a:p>
            <a:pPr eaLnBrk="0" hangingPunct="0"/>
            <a:r>
              <a:rPr lang="en-US"/>
              <a:t>Examples of simple cell signaling motifs</a:t>
            </a:r>
          </a:p>
        </p:txBody>
      </p:sp>
      <p:sp>
        <p:nvSpPr>
          <p:cNvPr id="12" name="Content Placeholder 2"/>
          <p:cNvSpPr txBox="1">
            <a:spLocks/>
          </p:cNvSpPr>
          <p:nvPr/>
        </p:nvSpPr>
        <p:spPr bwMode="auto">
          <a:xfrm>
            <a:off x="463550" y="1928813"/>
            <a:ext cx="8261350" cy="1062037"/>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rgbClr val="FFFFFF"/>
              </a:buClr>
              <a:buSzPct val="100000"/>
              <a:buFont typeface="Wingdings" pitchFamily="2" charset="2"/>
              <a:buChar char="w"/>
              <a:defRPr/>
            </a:pPr>
            <a:r>
              <a:rPr lang="en-US" sz="2800" dirty="0"/>
              <a:t>Trying to use simple epidemiologic tools to detect complex molecular and cellular phenomenon</a:t>
            </a:r>
            <a:endParaRPr lang="en-US" sz="2800" kern="0" dirty="0">
              <a:solidFill>
                <a:srgbClr val="FFFFFF"/>
              </a:solidFill>
              <a:effectLst>
                <a:outerShdw blurRad="38100" dist="38100" dir="2700000" algn="tl">
                  <a:srgbClr val="000000"/>
                </a:outerShdw>
              </a:effectLst>
              <a:latin typeface="+mn-lt"/>
            </a:endParaRPr>
          </a:p>
        </p:txBody>
      </p:sp>
      <p:grpSp>
        <p:nvGrpSpPr>
          <p:cNvPr id="17" name="Group 16"/>
          <p:cNvGrpSpPr>
            <a:grpSpLocks/>
          </p:cNvGrpSpPr>
          <p:nvPr/>
        </p:nvGrpSpPr>
        <p:grpSpPr bwMode="auto">
          <a:xfrm>
            <a:off x="5494338" y="3692525"/>
            <a:ext cx="3219450" cy="1927225"/>
            <a:chOff x="5493793" y="3692076"/>
            <a:chExt cx="3220561" cy="1928151"/>
          </a:xfrm>
        </p:grpSpPr>
        <p:sp>
          <p:nvSpPr>
            <p:cNvPr id="327688" name="TextBox 10"/>
            <p:cNvSpPr txBox="1">
              <a:spLocks noChangeArrowheads="1"/>
            </p:cNvSpPr>
            <p:nvPr/>
          </p:nvSpPr>
          <p:spPr bwMode="auto">
            <a:xfrm>
              <a:off x="5496913" y="3692076"/>
              <a:ext cx="3214763" cy="338554"/>
            </a:xfrm>
            <a:prstGeom prst="rect">
              <a:avLst/>
            </a:prstGeom>
            <a:solidFill>
              <a:schemeClr val="tx1"/>
            </a:solidFill>
            <a:ln w="9525">
              <a:noFill/>
              <a:miter lim="800000"/>
              <a:headEnd/>
              <a:tailEnd/>
            </a:ln>
          </p:spPr>
          <p:txBody>
            <a:bodyPr>
              <a:spAutoFit/>
            </a:bodyPr>
            <a:lstStyle/>
            <a:p>
              <a:pPr eaLnBrk="0" hangingPunct="0"/>
              <a:r>
                <a:rPr lang="en-US" sz="1600">
                  <a:solidFill>
                    <a:schemeClr val="bg2"/>
                  </a:solidFill>
                  <a:latin typeface="Arial" charset="0"/>
                  <a:cs typeface="Arial" charset="0"/>
                </a:rPr>
                <a:t>MWC model</a:t>
              </a:r>
              <a:endParaRPr lang="en-US">
                <a:solidFill>
                  <a:schemeClr val="bg2"/>
                </a:solidFill>
              </a:endParaRPr>
            </a:p>
          </p:txBody>
        </p:sp>
        <p:pic>
          <p:nvPicPr>
            <p:cNvPr id="327689" name="Picture 2" descr="File:Allostery.png">
              <a:hlinkClick r:id="rId4"/>
            </p:cNvPr>
            <p:cNvPicPr>
              <a:picLocks noChangeAspect="1" noChangeArrowheads="1"/>
            </p:cNvPicPr>
            <p:nvPr/>
          </p:nvPicPr>
          <p:blipFill>
            <a:blip r:embed="rId5"/>
            <a:srcRect/>
            <a:stretch>
              <a:fillRect/>
            </a:stretch>
          </p:blipFill>
          <p:spPr bwMode="auto">
            <a:xfrm>
              <a:off x="5493793" y="4029481"/>
              <a:ext cx="3220561" cy="1590746"/>
            </a:xfrm>
            <a:prstGeom prst="rect">
              <a:avLst/>
            </a:prstGeom>
            <a:solidFill>
              <a:schemeClr val="tx1"/>
            </a:solidFill>
            <a:ln w="9525">
              <a:noFill/>
              <a:miter lim="800000"/>
              <a:headEnd/>
              <a:tailEnd/>
            </a:ln>
          </p:spPr>
        </p:pic>
      </p:grpSp>
      <p:grpSp>
        <p:nvGrpSpPr>
          <p:cNvPr id="18" name="Group 17"/>
          <p:cNvGrpSpPr>
            <a:grpSpLocks/>
          </p:cNvGrpSpPr>
          <p:nvPr/>
        </p:nvGrpSpPr>
        <p:grpSpPr bwMode="auto">
          <a:xfrm>
            <a:off x="301625" y="3136900"/>
            <a:ext cx="8461375" cy="3494088"/>
            <a:chOff x="301213" y="3136788"/>
            <a:chExt cx="8461381" cy="3493957"/>
          </a:xfrm>
        </p:grpSpPr>
        <p:pic>
          <p:nvPicPr>
            <p:cNvPr id="327691" name="Picture 6" descr="http://www.biochemj.org/bj/326/0463/bj3260463a01.gif"/>
            <p:cNvPicPr>
              <a:picLocks noChangeAspect="1" noChangeArrowheads="1"/>
            </p:cNvPicPr>
            <p:nvPr/>
          </p:nvPicPr>
          <p:blipFill>
            <a:blip r:embed="rId6"/>
            <a:srcRect/>
            <a:stretch>
              <a:fillRect/>
            </a:stretch>
          </p:blipFill>
          <p:spPr bwMode="auto">
            <a:xfrm>
              <a:off x="3608704" y="3136788"/>
              <a:ext cx="5153890" cy="3493957"/>
            </a:xfrm>
            <a:prstGeom prst="rect">
              <a:avLst/>
            </a:prstGeom>
            <a:noFill/>
            <a:ln w="9525">
              <a:noFill/>
              <a:miter lim="800000"/>
              <a:headEnd/>
              <a:tailEnd/>
            </a:ln>
          </p:spPr>
        </p:pic>
        <p:sp>
          <p:nvSpPr>
            <p:cNvPr id="327692" name="TextBox 14"/>
            <p:cNvSpPr txBox="1">
              <a:spLocks noChangeArrowheads="1"/>
            </p:cNvSpPr>
            <p:nvPr/>
          </p:nvSpPr>
          <p:spPr bwMode="auto">
            <a:xfrm>
              <a:off x="301213" y="4120179"/>
              <a:ext cx="3162749" cy="830997"/>
            </a:xfrm>
            <a:prstGeom prst="rect">
              <a:avLst/>
            </a:prstGeom>
            <a:noFill/>
            <a:ln w="9525">
              <a:noFill/>
              <a:miter lim="800000"/>
              <a:headEnd/>
              <a:tailEnd/>
            </a:ln>
          </p:spPr>
          <p:txBody>
            <a:bodyPr>
              <a:spAutoFit/>
            </a:bodyPr>
            <a:lstStyle/>
            <a:p>
              <a:pPr eaLnBrk="0" hangingPunct="0"/>
              <a:r>
                <a:rPr lang="en-US"/>
                <a:t>cellular-scale signal transduction networks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5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656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656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dirty="0"/>
          </a:p>
        </p:txBody>
      </p:sp>
      <p:pic>
        <p:nvPicPr>
          <p:cNvPr id="344067" name="Picture 5"/>
          <p:cNvPicPr>
            <a:picLocks noChangeAspect="1" noChangeArrowheads="1"/>
          </p:cNvPicPr>
          <p:nvPr/>
        </p:nvPicPr>
        <p:blipFill>
          <a:blip r:embed="rId2"/>
          <a:srcRect/>
          <a:stretch>
            <a:fillRect/>
          </a:stretch>
        </p:blipFill>
        <p:spPr bwMode="auto">
          <a:xfrm>
            <a:off x="349250" y="215900"/>
            <a:ext cx="8434388" cy="2354263"/>
          </a:xfrm>
          <a:prstGeom prst="rect">
            <a:avLst/>
          </a:prstGeom>
          <a:noFill/>
          <a:ln w="12700">
            <a:noFill/>
            <a:miter lim="800000"/>
            <a:headEnd type="none" w="sm" len="sm"/>
            <a:tailEnd type="none" w="sm" len="sm"/>
          </a:ln>
        </p:spPr>
      </p:pic>
      <p:pic>
        <p:nvPicPr>
          <p:cNvPr id="344068" name="Picture 8"/>
          <p:cNvPicPr>
            <a:picLocks noChangeAspect="1" noChangeArrowheads="1"/>
          </p:cNvPicPr>
          <p:nvPr/>
        </p:nvPicPr>
        <p:blipFill>
          <a:blip r:embed="rId3"/>
          <a:srcRect/>
          <a:stretch>
            <a:fillRect/>
          </a:stretch>
        </p:blipFill>
        <p:spPr bwMode="auto">
          <a:xfrm>
            <a:off x="179388" y="2828925"/>
            <a:ext cx="5942012" cy="3627438"/>
          </a:xfrm>
          <a:prstGeom prst="rect">
            <a:avLst/>
          </a:prstGeom>
          <a:noFill/>
          <a:ln w="12700">
            <a:noFill/>
            <a:miter lim="800000"/>
            <a:headEnd type="none" w="sm" len="sm"/>
            <a:tailEnd type="none" w="sm" len="sm"/>
          </a:ln>
        </p:spPr>
      </p:pic>
      <p:sp>
        <p:nvSpPr>
          <p:cNvPr id="344069" name="Rectangle 11"/>
          <p:cNvSpPr>
            <a:spLocks noChangeArrowheads="1"/>
          </p:cNvSpPr>
          <p:nvPr/>
        </p:nvSpPr>
        <p:spPr bwMode="auto">
          <a:xfrm>
            <a:off x="6276975" y="2797175"/>
            <a:ext cx="2738438" cy="3692525"/>
          </a:xfrm>
          <a:prstGeom prst="rect">
            <a:avLst/>
          </a:prstGeom>
          <a:solidFill>
            <a:schemeClr val="bg2"/>
          </a:solidFill>
          <a:ln w="9525">
            <a:solidFill>
              <a:schemeClr val="tx1"/>
            </a:solidFill>
            <a:miter lim="800000"/>
            <a:headEnd/>
            <a:tailEnd/>
          </a:ln>
        </p:spPr>
        <p:txBody>
          <a:bodyPr>
            <a:spAutoFit/>
          </a:bodyPr>
          <a:lstStyle/>
          <a:p>
            <a:pPr eaLnBrk="0" hangingPunct="0"/>
            <a:r>
              <a:rPr lang="en-US" sz="1800" b="1"/>
              <a:t>Fig. 1. BIC versus number of constraints for 100 SNPs. </a:t>
            </a:r>
            <a:r>
              <a:rPr lang="en-US" sz="1800"/>
              <a:t>The SNPs in each added constraint are labeled above the curve. The first interaction involved SNPs 60 and 93 and the last, at the stopping point, involved SNPs 85 and 100. The method detected 7 out of 8 true interactions, including the 5-way.</a:t>
            </a:r>
          </a:p>
        </p:txBody>
      </p:sp>
      <p:sp>
        <p:nvSpPr>
          <p:cNvPr id="344070" name="Oval 12"/>
          <p:cNvSpPr>
            <a:spLocks noChangeArrowheads="1"/>
          </p:cNvSpPr>
          <p:nvPr/>
        </p:nvSpPr>
        <p:spPr bwMode="auto">
          <a:xfrm>
            <a:off x="903288" y="2808288"/>
            <a:ext cx="215900" cy="558800"/>
          </a:xfrm>
          <a:prstGeom prst="ellipse">
            <a:avLst/>
          </a:prstGeom>
          <a:noFill/>
          <a:ln w="22225" algn="ctr">
            <a:solidFill>
              <a:srgbClr val="FF0000"/>
            </a:solidFill>
            <a:round/>
            <a:headEnd type="none" w="sm" len="sm"/>
            <a:tailEnd type="none" w="sm" len="sm"/>
          </a:ln>
        </p:spPr>
        <p:txBody>
          <a:bodyPr/>
          <a:lstStyle/>
          <a:p>
            <a:pPr eaLnBrk="0" hangingPunct="0"/>
            <a:endParaRPr lang="en-US"/>
          </a:p>
        </p:txBody>
      </p:sp>
      <p:sp>
        <p:nvSpPr>
          <p:cNvPr id="344071" name="Oval 13"/>
          <p:cNvSpPr>
            <a:spLocks noChangeArrowheads="1"/>
          </p:cNvSpPr>
          <p:nvPr/>
        </p:nvSpPr>
        <p:spPr bwMode="auto">
          <a:xfrm>
            <a:off x="1701800" y="4025900"/>
            <a:ext cx="214313" cy="558800"/>
          </a:xfrm>
          <a:prstGeom prst="ellipse">
            <a:avLst/>
          </a:prstGeom>
          <a:noFill/>
          <a:ln w="22225" algn="ctr">
            <a:solidFill>
              <a:srgbClr val="FF0000"/>
            </a:solidFill>
            <a:round/>
            <a:headEnd type="none" w="sm" len="sm"/>
            <a:tailEnd type="none" w="sm" len="sm"/>
          </a:ln>
        </p:spPr>
        <p:txBody>
          <a:bodyPr/>
          <a:lstStyle/>
          <a:p>
            <a:pPr eaLnBrk="0" hangingPunct="0"/>
            <a:endParaRPr lang="en-US"/>
          </a:p>
        </p:txBody>
      </p:sp>
      <p:sp>
        <p:nvSpPr>
          <p:cNvPr id="344072" name="Oval 14"/>
          <p:cNvSpPr>
            <a:spLocks noChangeArrowheads="1"/>
          </p:cNvSpPr>
          <p:nvPr/>
        </p:nvSpPr>
        <p:spPr bwMode="auto">
          <a:xfrm>
            <a:off x="2003425" y="3832225"/>
            <a:ext cx="234950" cy="1073150"/>
          </a:xfrm>
          <a:prstGeom prst="ellipse">
            <a:avLst/>
          </a:prstGeom>
          <a:noFill/>
          <a:ln w="22225" algn="ctr">
            <a:solidFill>
              <a:srgbClr val="FF0000"/>
            </a:solidFill>
            <a:round/>
            <a:headEnd type="none" w="sm" len="sm"/>
            <a:tailEnd type="none" w="sm" len="sm"/>
          </a:ln>
        </p:spPr>
        <p:txBody>
          <a:bodyPr/>
          <a:lstStyle/>
          <a:p>
            <a:pPr eaLnBrk="0" hangingPunct="0"/>
            <a:endParaRPr lang="en-US"/>
          </a:p>
        </p:txBody>
      </p:sp>
      <p:sp>
        <p:nvSpPr>
          <p:cNvPr id="344073" name="Oval 15"/>
          <p:cNvSpPr>
            <a:spLocks noChangeArrowheads="1"/>
          </p:cNvSpPr>
          <p:nvPr/>
        </p:nvSpPr>
        <p:spPr bwMode="auto">
          <a:xfrm>
            <a:off x="2303463" y="4627563"/>
            <a:ext cx="215900" cy="558800"/>
          </a:xfrm>
          <a:prstGeom prst="ellipse">
            <a:avLst/>
          </a:prstGeom>
          <a:noFill/>
          <a:ln w="22225" algn="ctr">
            <a:solidFill>
              <a:srgbClr val="FF0000"/>
            </a:solidFill>
            <a:round/>
            <a:headEnd type="none" w="sm" len="sm"/>
            <a:tailEnd type="none" w="sm" len="sm"/>
          </a:ln>
        </p:spPr>
        <p:txBody>
          <a:bodyPr/>
          <a:lstStyle/>
          <a:p>
            <a:pPr eaLnBrk="0" hangingPunct="0"/>
            <a:endParaRPr lang="en-US"/>
          </a:p>
        </p:txBody>
      </p:sp>
      <p:sp>
        <p:nvSpPr>
          <p:cNvPr id="344074" name="Oval 16"/>
          <p:cNvSpPr>
            <a:spLocks noChangeArrowheads="1"/>
          </p:cNvSpPr>
          <p:nvPr/>
        </p:nvSpPr>
        <p:spPr bwMode="auto">
          <a:xfrm>
            <a:off x="2593975" y="4767263"/>
            <a:ext cx="215900" cy="558800"/>
          </a:xfrm>
          <a:prstGeom prst="ellipse">
            <a:avLst/>
          </a:prstGeom>
          <a:noFill/>
          <a:ln w="22225" algn="ctr">
            <a:solidFill>
              <a:srgbClr val="FF0000"/>
            </a:solidFill>
            <a:round/>
            <a:headEnd type="none" w="sm" len="sm"/>
            <a:tailEnd type="none" w="sm" len="sm"/>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idx="4294967295"/>
          </p:nvPr>
        </p:nvSpPr>
        <p:spPr>
          <a:noFill/>
        </p:spPr>
        <p:txBody>
          <a:bodyPr lIns="91440" tIns="45720" rIns="91440" bIns="45720"/>
          <a:lstStyle/>
          <a:p>
            <a:endParaRPr lang="en-US" smtClean="0">
              <a:effectLst/>
            </a:endParaRPr>
          </a:p>
        </p:txBody>
      </p:sp>
      <p:pic>
        <p:nvPicPr>
          <p:cNvPr id="212994" name="Picture 2"/>
          <p:cNvPicPr>
            <a:picLocks noChangeAspect="1" noChangeArrowheads="1"/>
          </p:cNvPicPr>
          <p:nvPr/>
        </p:nvPicPr>
        <p:blipFill>
          <a:blip r:embed="rId2"/>
          <a:srcRect/>
          <a:stretch>
            <a:fillRect/>
          </a:stretch>
        </p:blipFill>
        <p:spPr bwMode="auto">
          <a:xfrm>
            <a:off x="0" y="0"/>
            <a:ext cx="9144000" cy="690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9"/>
          <p:cNvSpPr>
            <a:spLocks noChangeArrowheads="1"/>
          </p:cNvSpPr>
          <p:nvPr/>
        </p:nvSpPr>
        <p:spPr bwMode="auto">
          <a:xfrm>
            <a:off x="554038" y="1312863"/>
            <a:ext cx="2847975" cy="523875"/>
          </a:xfrm>
          <a:prstGeom prst="rect">
            <a:avLst/>
          </a:prstGeom>
          <a:noFill/>
          <a:ln w="9525">
            <a:noFill/>
            <a:miter lim="800000"/>
            <a:headEnd/>
            <a:tailEnd/>
          </a:ln>
        </p:spPr>
        <p:txBody>
          <a:bodyPr wrap="none">
            <a:spAutoFit/>
          </a:bodyPr>
          <a:lstStyle/>
          <a:p>
            <a:r>
              <a:rPr lang="en-US" sz="2800" b="1" u="sng">
                <a:latin typeface="Calibri" pitchFamily="34" charset="0"/>
              </a:rPr>
              <a:t>3-Way Interaction</a:t>
            </a:r>
          </a:p>
        </p:txBody>
      </p:sp>
      <p:graphicFrame>
        <p:nvGraphicFramePr>
          <p:cNvPr id="7" name="Table 6"/>
          <p:cNvGraphicFramePr>
            <a:graphicFrameLocks noGrp="1"/>
          </p:cNvGraphicFramePr>
          <p:nvPr/>
        </p:nvGraphicFramePr>
        <p:xfrm>
          <a:off x="119063" y="1924050"/>
          <a:ext cx="4000500" cy="714375"/>
        </p:xfrm>
        <a:graphic>
          <a:graphicData uri="http://schemas.openxmlformats.org/drawingml/2006/table">
            <a:tbl>
              <a:tblPr/>
              <a:tblGrid>
                <a:gridCol w="609600"/>
                <a:gridCol w="912813"/>
                <a:gridCol w="903287"/>
                <a:gridCol w="823913"/>
                <a:gridCol w="750887"/>
              </a:tblGrid>
              <a:tr h="238125">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endParaRPr kumimoji="0" lang="en-US" sz="1200" b="1" i="0" u="none" strike="noStrike" cap="none" normalizeH="0" baseline="0" dirty="0" smtClean="0">
                        <a:ln>
                          <a:noFill/>
                        </a:ln>
                        <a:solidFill>
                          <a:schemeClr val="tx1"/>
                        </a:solidFill>
                        <a:effectLst/>
                        <a:latin typeface="Times New Roman" pitchFamily="18"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200" b="1" i="0" u="sng" strike="noStrike" cap="none" normalizeH="0" baseline="0" smtClean="0">
                          <a:ln>
                            <a:noFill/>
                          </a:ln>
                          <a:solidFill>
                            <a:schemeClr val="tx1"/>
                          </a:solidFill>
                          <a:effectLst/>
                          <a:latin typeface="Times New Roman" pitchFamily="18" charset="0"/>
                        </a:rPr>
                        <a:t>Index1</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200" b="1" i="0" u="sng" strike="noStrike" cap="none" normalizeH="0" baseline="0" dirty="0" smtClean="0">
                          <a:ln>
                            <a:noFill/>
                          </a:ln>
                          <a:solidFill>
                            <a:schemeClr val="tx1"/>
                          </a:solidFill>
                          <a:effectLst/>
                          <a:latin typeface="Times New Roman" pitchFamily="18" charset="0"/>
                        </a:rPr>
                        <a:t>Index2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200" b="1" i="0" u="sng" strike="noStrike" cap="none" normalizeH="0" baseline="0" smtClean="0">
                          <a:ln>
                            <a:noFill/>
                          </a:ln>
                          <a:solidFill>
                            <a:schemeClr val="tx1"/>
                          </a:solidFill>
                          <a:effectLst/>
                          <a:latin typeface="Times New Roman" pitchFamily="18" charset="0"/>
                        </a:rPr>
                        <a:t>Index3</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200" b="1" i="0" u="sng" strike="noStrike" cap="none" normalizeH="0" baseline="0" smtClean="0">
                          <a:ln>
                            <a:noFill/>
                          </a:ln>
                          <a:solidFill>
                            <a:schemeClr val="tx1"/>
                          </a:solidFill>
                          <a:effectLst/>
                          <a:latin typeface="Times New Roman" pitchFamily="18" charset="0"/>
                        </a:rPr>
                        <a:t>p-value</a:t>
                      </a:r>
                    </a:p>
                  </a:txBody>
                  <a:tcPr marL="9525" marR="9525" marT="9525" marB="0" anchor="b" horzOverflow="overflow">
                    <a:lnL>
                      <a:noFill/>
                    </a:lnL>
                    <a:lnR>
                      <a:noFill/>
                    </a:lnR>
                    <a:lnT>
                      <a:noFill/>
                    </a:lnT>
                    <a:lnB>
                      <a:noFill/>
                    </a:lnB>
                    <a:lnTlToBr>
                      <a:noFill/>
                    </a:lnTlToBr>
                    <a:lnBlToTr>
                      <a:noFill/>
                    </a:lnBlToTr>
                    <a:noFill/>
                  </a:tcPr>
                </a:tc>
              </a:tr>
              <a:tr h="238125">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200" b="1" i="0" u="none" strike="noStrike" cap="none" normalizeH="0" baseline="0" smtClean="0">
                          <a:ln>
                            <a:noFill/>
                          </a:ln>
                          <a:solidFill>
                            <a:schemeClr val="tx1"/>
                          </a:solidFill>
                          <a:effectLst/>
                          <a:latin typeface="Times New Roman" pitchFamily="18" charset="0"/>
                        </a:rPr>
                        <a:t>SNP</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200" b="1" i="0" u="none" strike="noStrike" cap="none" normalizeH="0" baseline="0" smtClean="0">
                          <a:ln>
                            <a:noFill/>
                          </a:ln>
                          <a:solidFill>
                            <a:schemeClr val="tx1"/>
                          </a:solidFill>
                          <a:effectLst/>
                          <a:latin typeface="Times New Roman" pitchFamily="18" charset="0"/>
                        </a:rPr>
                        <a:t>rs10888897</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200" b="1" i="0" u="none" strike="noStrike" cap="none" normalizeH="0" baseline="0" dirty="0" smtClean="0">
                          <a:ln>
                            <a:noFill/>
                          </a:ln>
                          <a:solidFill>
                            <a:schemeClr val="tx1"/>
                          </a:solidFill>
                          <a:effectLst/>
                          <a:latin typeface="Times New Roman" pitchFamily="18" charset="0"/>
                        </a:rPr>
                        <a:t>rs1397613</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200" b="1" i="0" u="none" strike="noStrike" cap="none" normalizeH="0" baseline="0" smtClean="0">
                          <a:ln>
                            <a:noFill/>
                          </a:ln>
                          <a:solidFill>
                            <a:schemeClr val="tx1"/>
                          </a:solidFill>
                          <a:effectLst/>
                          <a:latin typeface="Times New Roman" pitchFamily="18" charset="0"/>
                        </a:rPr>
                        <a:t>rs1256061</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200" b="1" i="0" u="none" strike="noStrike" cap="none" normalizeH="0" baseline="0" dirty="0" smtClean="0">
                          <a:ln>
                            <a:noFill/>
                          </a:ln>
                          <a:solidFill>
                            <a:schemeClr val="tx1"/>
                          </a:solidFill>
                          <a:effectLst/>
                          <a:latin typeface="Times New Roman" pitchFamily="18" charset="0"/>
                        </a:rPr>
                        <a:t>2.01E-10</a:t>
                      </a:r>
                    </a:p>
                  </a:txBody>
                  <a:tcPr marL="9525" marR="9525" marT="9525" marB="0" anchor="b" horzOverflow="overflow">
                    <a:lnL>
                      <a:noFill/>
                    </a:lnL>
                    <a:lnR>
                      <a:noFill/>
                    </a:lnR>
                    <a:lnT>
                      <a:noFill/>
                    </a:lnT>
                    <a:lnB>
                      <a:noFill/>
                    </a:lnB>
                    <a:lnTlToBr>
                      <a:noFill/>
                    </a:lnTlToBr>
                    <a:lnBlToTr>
                      <a:noFill/>
                    </a:lnBlToTr>
                    <a:noFill/>
                  </a:tcPr>
                </a:tc>
              </a:tr>
              <a:tr h="238125">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200" b="1" i="0" u="none" strike="noStrike" cap="none" normalizeH="0" baseline="0" smtClean="0">
                          <a:ln>
                            <a:noFill/>
                          </a:ln>
                          <a:solidFill>
                            <a:schemeClr val="tx1"/>
                          </a:solidFill>
                          <a:effectLst/>
                          <a:latin typeface="Times New Roman" pitchFamily="18" charset="0"/>
                        </a:rPr>
                        <a:t>Gene</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200" b="1" i="1" u="none" strike="noStrike" cap="none" normalizeH="0" baseline="0" smtClean="0">
                          <a:ln>
                            <a:noFill/>
                          </a:ln>
                          <a:solidFill>
                            <a:schemeClr val="tx1"/>
                          </a:solidFill>
                          <a:effectLst/>
                          <a:latin typeface="Times New Roman" pitchFamily="18" charset="0"/>
                        </a:rPr>
                        <a:t>PCSK9</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200" b="1" i="1" u="none" strike="noStrike" cap="none" normalizeH="0" baseline="0" dirty="0" smtClean="0">
                          <a:ln>
                            <a:noFill/>
                          </a:ln>
                          <a:solidFill>
                            <a:schemeClr val="tx1"/>
                          </a:solidFill>
                          <a:effectLst/>
                          <a:latin typeface="Times New Roman" pitchFamily="18" charset="0"/>
                        </a:rPr>
                        <a:t>FABP2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200" b="1" i="1" u="none" strike="noStrike" cap="none" normalizeH="0" baseline="0" smtClean="0">
                          <a:ln>
                            <a:noFill/>
                          </a:ln>
                          <a:solidFill>
                            <a:schemeClr val="tx1"/>
                          </a:solidFill>
                          <a:effectLst/>
                          <a:latin typeface="Times New Roman" pitchFamily="18" charset="0"/>
                        </a:rPr>
                        <a:t>ESR2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endParaRPr kumimoji="0" lang="en-US" sz="1200" b="1" i="0" u="none" strike="noStrike" cap="none" normalizeH="0" baseline="0" dirty="0" smtClean="0">
                        <a:ln>
                          <a:noFill/>
                        </a:ln>
                        <a:solidFill>
                          <a:schemeClr val="tx1"/>
                        </a:solidFill>
                        <a:effectLst/>
                        <a:latin typeface="Times New Roman" pitchFamily="18" charset="0"/>
                      </a:endParaRPr>
                    </a:p>
                  </a:txBody>
                  <a:tcPr marL="9525" marR="9525" marT="9525" marB="0" anchor="b" horzOverflow="overflow">
                    <a:lnL>
                      <a:noFill/>
                    </a:lnL>
                    <a:lnR>
                      <a:noFill/>
                    </a:lnR>
                    <a:lnT>
                      <a:noFill/>
                    </a:lnT>
                    <a:lnB>
                      <a:noFill/>
                    </a:lnB>
                    <a:lnTlToBr>
                      <a:noFill/>
                    </a:lnTlToBr>
                    <a:lnBlToTr>
                      <a:noFill/>
                    </a:lnBlToTr>
                    <a:noFill/>
                  </a:tcPr>
                </a:tc>
              </a:tr>
            </a:tbl>
          </a:graphicData>
        </a:graphic>
      </p:graphicFrame>
      <p:pic>
        <p:nvPicPr>
          <p:cNvPr id="324627" name="Picture 7" descr="3-way interaction_1.png"/>
          <p:cNvPicPr>
            <a:picLocks noChangeAspect="1"/>
          </p:cNvPicPr>
          <p:nvPr/>
        </p:nvPicPr>
        <p:blipFill>
          <a:blip r:embed="rId3"/>
          <a:srcRect/>
          <a:stretch>
            <a:fillRect/>
          </a:stretch>
        </p:blipFill>
        <p:spPr bwMode="auto">
          <a:xfrm>
            <a:off x="4283075" y="1385888"/>
            <a:ext cx="4667250" cy="5311775"/>
          </a:xfrm>
          <a:prstGeom prst="rect">
            <a:avLst/>
          </a:prstGeom>
          <a:noFill/>
          <a:ln w="9525">
            <a:noFill/>
            <a:miter lim="800000"/>
            <a:headEnd/>
            <a:tailEnd/>
          </a:ln>
        </p:spPr>
      </p:pic>
      <p:sp>
        <p:nvSpPr>
          <p:cNvPr id="9" name="Content Placeholder 16"/>
          <p:cNvSpPr txBox="1">
            <a:spLocks/>
          </p:cNvSpPr>
          <p:nvPr/>
        </p:nvSpPr>
        <p:spPr>
          <a:xfrm>
            <a:off x="354013" y="2862263"/>
            <a:ext cx="3497262" cy="3665537"/>
          </a:xfrm>
          <a:prstGeom prst="rect">
            <a:avLst/>
          </a:prstGeom>
          <a:solidFill>
            <a:schemeClr val="tx2">
              <a:lumMod val="20000"/>
              <a:lumOff val="80000"/>
            </a:schemeClr>
          </a:solidFill>
          <a:ln>
            <a:solidFill>
              <a:schemeClr val="tx1"/>
            </a:solidFill>
          </a:ln>
        </p:spPr>
        <p:txBody>
          <a:bodyPr>
            <a:normAutofit/>
          </a:bodyPr>
          <a:lstStyle/>
          <a:p>
            <a:pPr marL="112713" indent="-112713">
              <a:lnSpc>
                <a:spcPct val="90000"/>
              </a:lnSpc>
              <a:spcBef>
                <a:spcPct val="20000"/>
              </a:spcBef>
              <a:defRPr/>
            </a:pPr>
            <a:r>
              <a:rPr lang="en-US" sz="1200" i="1" u="sng" dirty="0">
                <a:solidFill>
                  <a:schemeClr val="bg2"/>
                </a:solidFill>
                <a:latin typeface="Calibri" pitchFamily="34" charset="0"/>
              </a:rPr>
              <a:t>PCSK9</a:t>
            </a:r>
          </a:p>
          <a:p>
            <a:pPr marL="112713" indent="-112713">
              <a:lnSpc>
                <a:spcPct val="90000"/>
              </a:lnSpc>
              <a:spcBef>
                <a:spcPct val="20000"/>
              </a:spcBef>
              <a:buFont typeface="Arial" pitchFamily="34" charset="0"/>
              <a:buChar char="•"/>
              <a:defRPr/>
            </a:pPr>
            <a:r>
              <a:rPr lang="en-US" sz="1200" dirty="0" err="1">
                <a:solidFill>
                  <a:schemeClr val="bg2"/>
                </a:solidFill>
                <a:latin typeface="Calibri" pitchFamily="34" charset="0"/>
              </a:rPr>
              <a:t>proprotein</a:t>
            </a:r>
            <a:r>
              <a:rPr lang="en-US" sz="1200" dirty="0">
                <a:solidFill>
                  <a:schemeClr val="bg2"/>
                </a:solidFill>
                <a:latin typeface="Calibri" pitchFamily="34" charset="0"/>
              </a:rPr>
              <a:t> </a:t>
            </a:r>
            <a:r>
              <a:rPr lang="en-US" sz="1200" dirty="0" err="1">
                <a:solidFill>
                  <a:schemeClr val="bg2"/>
                </a:solidFill>
                <a:latin typeface="Calibri" pitchFamily="34" charset="0"/>
              </a:rPr>
              <a:t>convertase</a:t>
            </a:r>
            <a:r>
              <a:rPr lang="en-US" sz="1200" dirty="0">
                <a:solidFill>
                  <a:schemeClr val="bg2"/>
                </a:solidFill>
                <a:latin typeface="Calibri" pitchFamily="34" charset="0"/>
              </a:rPr>
              <a:t> </a:t>
            </a:r>
            <a:r>
              <a:rPr lang="en-US" sz="1200" dirty="0" err="1">
                <a:solidFill>
                  <a:schemeClr val="bg2"/>
                </a:solidFill>
                <a:latin typeface="Calibri" pitchFamily="34" charset="0"/>
              </a:rPr>
              <a:t>subtilisin</a:t>
            </a:r>
            <a:r>
              <a:rPr lang="en-US" sz="1200" dirty="0">
                <a:solidFill>
                  <a:schemeClr val="bg2"/>
                </a:solidFill>
                <a:latin typeface="Calibri" pitchFamily="34" charset="0"/>
              </a:rPr>
              <a:t>/</a:t>
            </a:r>
            <a:r>
              <a:rPr lang="en-US" sz="1200" dirty="0" err="1">
                <a:solidFill>
                  <a:schemeClr val="bg2"/>
                </a:solidFill>
                <a:latin typeface="Calibri" pitchFamily="34" charset="0"/>
              </a:rPr>
              <a:t>kexin</a:t>
            </a:r>
            <a:r>
              <a:rPr lang="en-US" sz="1200" dirty="0">
                <a:solidFill>
                  <a:schemeClr val="bg2"/>
                </a:solidFill>
                <a:latin typeface="Calibri" pitchFamily="34" charset="0"/>
              </a:rPr>
              <a:t> type 9</a:t>
            </a:r>
          </a:p>
          <a:p>
            <a:pPr marL="112713" indent="-112713">
              <a:lnSpc>
                <a:spcPct val="90000"/>
              </a:lnSpc>
              <a:spcBef>
                <a:spcPct val="20000"/>
              </a:spcBef>
              <a:buFont typeface="Arial" pitchFamily="34" charset="0"/>
              <a:buChar char="•"/>
              <a:defRPr/>
            </a:pPr>
            <a:r>
              <a:rPr lang="en-US" sz="1200" dirty="0" err="1">
                <a:solidFill>
                  <a:schemeClr val="bg2"/>
                </a:solidFill>
                <a:latin typeface="Calibri" pitchFamily="34" charset="0"/>
              </a:rPr>
              <a:t>Chr</a:t>
            </a:r>
            <a:r>
              <a:rPr lang="en-US" sz="1200" dirty="0">
                <a:solidFill>
                  <a:schemeClr val="bg2"/>
                </a:solidFill>
                <a:latin typeface="Calibri" pitchFamily="34" charset="0"/>
              </a:rPr>
              <a:t> 1p32</a:t>
            </a:r>
          </a:p>
          <a:p>
            <a:pPr marL="112713" indent="-112713">
              <a:lnSpc>
                <a:spcPct val="90000"/>
              </a:lnSpc>
              <a:spcBef>
                <a:spcPct val="20000"/>
              </a:spcBef>
              <a:buFont typeface="Arial" pitchFamily="34" charset="0"/>
              <a:buChar char="•"/>
              <a:defRPr/>
            </a:pPr>
            <a:r>
              <a:rPr lang="en-US" sz="1200" dirty="0">
                <a:solidFill>
                  <a:schemeClr val="bg2"/>
                </a:solidFill>
                <a:latin typeface="Calibri" pitchFamily="34" charset="0"/>
              </a:rPr>
              <a:t>plays a role in cholesterol homeostasis and may have a role in the differentiation of cortical neurons</a:t>
            </a:r>
          </a:p>
          <a:p>
            <a:pPr marL="112713" indent="-112713">
              <a:lnSpc>
                <a:spcPct val="90000"/>
              </a:lnSpc>
              <a:spcBef>
                <a:spcPct val="20000"/>
              </a:spcBef>
              <a:buFont typeface="Arial" pitchFamily="34" charset="0"/>
              <a:buChar char="•"/>
              <a:defRPr/>
            </a:pPr>
            <a:r>
              <a:rPr lang="en-US" sz="1200" dirty="0">
                <a:solidFill>
                  <a:schemeClr val="bg2"/>
                </a:solidFill>
                <a:latin typeface="Calibri" pitchFamily="34" charset="0"/>
              </a:rPr>
              <a:t>associated with a third form of </a:t>
            </a:r>
            <a:r>
              <a:rPr lang="en-US" sz="1200" dirty="0" err="1">
                <a:solidFill>
                  <a:schemeClr val="bg2"/>
                </a:solidFill>
                <a:latin typeface="Calibri" pitchFamily="34" charset="0"/>
              </a:rPr>
              <a:t>autosomal</a:t>
            </a:r>
            <a:r>
              <a:rPr lang="en-US" sz="1200" dirty="0">
                <a:solidFill>
                  <a:schemeClr val="bg2"/>
                </a:solidFill>
                <a:latin typeface="Calibri" pitchFamily="34" charset="0"/>
              </a:rPr>
              <a:t> dominant familial hypercholesterolemia</a:t>
            </a:r>
          </a:p>
          <a:p>
            <a:pPr marL="112713" indent="-112713">
              <a:lnSpc>
                <a:spcPct val="90000"/>
              </a:lnSpc>
              <a:spcBef>
                <a:spcPct val="20000"/>
              </a:spcBef>
              <a:buFont typeface="Arial" pitchFamily="34" charset="0"/>
              <a:buChar char="•"/>
              <a:defRPr/>
            </a:pPr>
            <a:endParaRPr lang="en-US" sz="1200" dirty="0">
              <a:solidFill>
                <a:schemeClr val="bg2"/>
              </a:solidFill>
              <a:latin typeface="Calibri" pitchFamily="34" charset="0"/>
            </a:endParaRPr>
          </a:p>
          <a:p>
            <a:pPr marL="112713" indent="-112713">
              <a:lnSpc>
                <a:spcPct val="90000"/>
              </a:lnSpc>
              <a:spcBef>
                <a:spcPct val="20000"/>
              </a:spcBef>
              <a:buFont typeface="Arial" pitchFamily="34" charset="0"/>
              <a:buNone/>
              <a:defRPr/>
            </a:pPr>
            <a:r>
              <a:rPr lang="en-US" sz="1200" i="1" u="sng" dirty="0">
                <a:solidFill>
                  <a:schemeClr val="bg2"/>
                </a:solidFill>
                <a:latin typeface="Calibri" pitchFamily="34" charset="0"/>
              </a:rPr>
              <a:t>FABP2</a:t>
            </a:r>
          </a:p>
          <a:p>
            <a:pPr marL="112713" indent="-112713">
              <a:lnSpc>
                <a:spcPct val="90000"/>
              </a:lnSpc>
              <a:spcBef>
                <a:spcPct val="20000"/>
              </a:spcBef>
              <a:buFont typeface="Arial" pitchFamily="34" charset="0"/>
              <a:buChar char="•"/>
              <a:defRPr/>
            </a:pPr>
            <a:r>
              <a:rPr lang="en-US" sz="1200" dirty="0">
                <a:solidFill>
                  <a:schemeClr val="bg2"/>
                </a:solidFill>
                <a:latin typeface="Calibri" pitchFamily="34" charset="0"/>
              </a:rPr>
              <a:t>intestinal fatty acid binding protein 2</a:t>
            </a:r>
          </a:p>
          <a:p>
            <a:pPr marL="112713" indent="-112713">
              <a:lnSpc>
                <a:spcPct val="90000"/>
              </a:lnSpc>
              <a:spcBef>
                <a:spcPct val="20000"/>
              </a:spcBef>
              <a:buFont typeface="Arial" pitchFamily="34" charset="0"/>
              <a:buChar char="•"/>
              <a:defRPr/>
            </a:pPr>
            <a:r>
              <a:rPr lang="en-US" sz="1200" dirty="0" err="1">
                <a:solidFill>
                  <a:schemeClr val="bg2"/>
                </a:solidFill>
                <a:latin typeface="Calibri" pitchFamily="34" charset="0"/>
              </a:rPr>
              <a:t>Chr</a:t>
            </a:r>
            <a:r>
              <a:rPr lang="en-US" sz="1200" dirty="0">
                <a:solidFill>
                  <a:schemeClr val="bg2"/>
                </a:solidFill>
                <a:latin typeface="Calibri" pitchFamily="34" charset="0"/>
              </a:rPr>
              <a:t> 4q26</a:t>
            </a:r>
          </a:p>
          <a:p>
            <a:pPr marL="112713" indent="-112713">
              <a:lnSpc>
                <a:spcPct val="90000"/>
              </a:lnSpc>
              <a:spcBef>
                <a:spcPct val="20000"/>
              </a:spcBef>
              <a:buFont typeface="Arial" pitchFamily="34" charset="0"/>
              <a:buChar char="•"/>
              <a:defRPr/>
            </a:pPr>
            <a:r>
              <a:rPr lang="en-US" sz="1200" dirty="0">
                <a:solidFill>
                  <a:schemeClr val="bg2"/>
                </a:solidFill>
                <a:latin typeface="Calibri" pitchFamily="34" charset="0"/>
              </a:rPr>
              <a:t>associated with increased fat oxidation and insulin resistance</a:t>
            </a:r>
          </a:p>
          <a:p>
            <a:pPr marL="112713" indent="-112713">
              <a:lnSpc>
                <a:spcPct val="90000"/>
              </a:lnSpc>
              <a:spcBef>
                <a:spcPct val="20000"/>
              </a:spcBef>
              <a:buFont typeface="Arial" pitchFamily="34" charset="0"/>
              <a:buChar char="•"/>
              <a:defRPr/>
            </a:pPr>
            <a:endParaRPr lang="en-US" sz="1200" dirty="0">
              <a:solidFill>
                <a:schemeClr val="bg2"/>
              </a:solidFill>
              <a:latin typeface="Calibri" pitchFamily="34" charset="0"/>
            </a:endParaRPr>
          </a:p>
          <a:p>
            <a:pPr marL="112713" indent="-112713">
              <a:lnSpc>
                <a:spcPct val="90000"/>
              </a:lnSpc>
              <a:spcBef>
                <a:spcPct val="20000"/>
              </a:spcBef>
              <a:defRPr/>
            </a:pPr>
            <a:r>
              <a:rPr lang="en-US" sz="1200" i="1" u="sng" dirty="0">
                <a:solidFill>
                  <a:schemeClr val="bg2"/>
                </a:solidFill>
                <a:latin typeface="Calibri" pitchFamily="34" charset="0"/>
              </a:rPr>
              <a:t>ESR2</a:t>
            </a:r>
          </a:p>
          <a:p>
            <a:pPr marL="112713" indent="-112713">
              <a:lnSpc>
                <a:spcPct val="90000"/>
              </a:lnSpc>
              <a:spcBef>
                <a:spcPct val="20000"/>
              </a:spcBef>
              <a:buFont typeface="Arial" pitchFamily="34" charset="0"/>
              <a:buChar char="•"/>
              <a:defRPr/>
            </a:pPr>
            <a:r>
              <a:rPr lang="en-US" sz="1200" dirty="0">
                <a:solidFill>
                  <a:schemeClr val="bg2"/>
                </a:solidFill>
                <a:latin typeface="Calibri" pitchFamily="34" charset="0"/>
              </a:rPr>
              <a:t>estrogen receptor 2 (beta)</a:t>
            </a:r>
          </a:p>
          <a:p>
            <a:pPr marL="112713" indent="-112713">
              <a:lnSpc>
                <a:spcPct val="90000"/>
              </a:lnSpc>
              <a:spcBef>
                <a:spcPct val="20000"/>
              </a:spcBef>
              <a:buFont typeface="Arial" pitchFamily="34" charset="0"/>
              <a:buChar char="•"/>
              <a:defRPr/>
            </a:pPr>
            <a:r>
              <a:rPr lang="en-US" sz="1200" dirty="0" err="1">
                <a:solidFill>
                  <a:schemeClr val="bg2"/>
                </a:solidFill>
                <a:latin typeface="Calibri" pitchFamily="34" charset="0"/>
              </a:rPr>
              <a:t>Chr</a:t>
            </a:r>
            <a:r>
              <a:rPr lang="en-US" sz="1200" dirty="0">
                <a:solidFill>
                  <a:schemeClr val="bg2"/>
                </a:solidFill>
                <a:latin typeface="Calibri" pitchFamily="34" charset="0"/>
              </a:rPr>
              <a:t> 14q23</a:t>
            </a:r>
          </a:p>
          <a:p>
            <a:pPr marL="112713" indent="-112713">
              <a:lnSpc>
                <a:spcPct val="90000"/>
              </a:lnSpc>
              <a:spcBef>
                <a:spcPct val="20000"/>
              </a:spcBef>
              <a:defRPr/>
            </a:pPr>
            <a:endParaRPr lang="en-US" sz="1200" dirty="0">
              <a:solidFill>
                <a:schemeClr val="bg2"/>
              </a:solidFill>
              <a:latin typeface="Calibri" pitchFamily="34" charset="0"/>
            </a:endParaRPr>
          </a:p>
          <a:p>
            <a:pPr marL="112713" indent="-112713">
              <a:lnSpc>
                <a:spcPct val="90000"/>
              </a:lnSpc>
              <a:spcBef>
                <a:spcPct val="20000"/>
              </a:spcBef>
              <a:buFont typeface="Arial" pitchFamily="34" charset="0"/>
              <a:buChar char="•"/>
              <a:defRPr/>
            </a:pPr>
            <a:endParaRPr lang="en-US" sz="1200" dirty="0">
              <a:solidFill>
                <a:schemeClr val="bg2"/>
              </a:solidFill>
              <a:latin typeface="Calibri" pitchFamily="34" charset="0"/>
            </a:endParaRPr>
          </a:p>
          <a:p>
            <a:pPr marL="112713" indent="-112713">
              <a:lnSpc>
                <a:spcPct val="90000"/>
              </a:lnSpc>
              <a:spcBef>
                <a:spcPct val="20000"/>
              </a:spcBef>
              <a:buFont typeface="Arial" pitchFamily="34" charset="0"/>
              <a:buChar char="•"/>
              <a:defRPr/>
            </a:pPr>
            <a:endParaRPr lang="en-US" sz="1200" dirty="0">
              <a:solidFill>
                <a:schemeClr val="bg2"/>
              </a:solidFill>
              <a:latin typeface="Calibri" pitchFamily="34" charset="0"/>
            </a:endParaRPr>
          </a:p>
        </p:txBody>
      </p:sp>
      <p:sp>
        <p:nvSpPr>
          <p:cNvPr id="324629" name="Rectangle 23"/>
          <p:cNvSpPr>
            <a:spLocks noGrp="1" noChangeArrowheads="1"/>
          </p:cNvSpPr>
          <p:nvPr>
            <p:ph type="title" idx="4294967295"/>
          </p:nvPr>
        </p:nvSpPr>
        <p:spPr>
          <a:xfrm>
            <a:off x="660400" y="195263"/>
            <a:ext cx="7772400" cy="841375"/>
          </a:xfrm>
          <a:noFill/>
          <a:ln/>
        </p:spPr>
        <p:txBody>
          <a:bodyPr/>
          <a:lstStyle/>
          <a:p>
            <a:r>
              <a:rPr lang="en-US" sz="3600" smtClean="0">
                <a:solidFill>
                  <a:srgbClr val="FFFF00"/>
                </a:solidFill>
                <a:effectLst/>
              </a:rPr>
              <a:t>Gene*Gene Interaction Predicting Coronary Calcium in MESA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3363" y="296863"/>
            <a:ext cx="3563937" cy="1143000"/>
          </a:xfrm>
        </p:spPr>
        <p:txBody>
          <a:bodyPr/>
          <a:lstStyle/>
          <a:p>
            <a:pPr algn="l">
              <a:defRPr/>
            </a:pPr>
            <a:r>
              <a:rPr lang="en-US" sz="3200" dirty="0" smtClean="0"/>
              <a:t>Opportunities:</a:t>
            </a:r>
            <a:br>
              <a:rPr lang="en-US" sz="3200" dirty="0" smtClean="0"/>
            </a:br>
            <a:r>
              <a:rPr lang="en-US" sz="3200" dirty="0" smtClean="0"/>
              <a:t>Greater Molecular Specificity</a:t>
            </a:r>
            <a:endParaRPr lang="en-US" sz="3200" dirty="0"/>
          </a:p>
        </p:txBody>
      </p:sp>
      <p:pic>
        <p:nvPicPr>
          <p:cNvPr id="326659" name="Picture 4"/>
          <p:cNvPicPr>
            <a:picLocks noChangeAspect="1" noChangeArrowheads="1"/>
          </p:cNvPicPr>
          <p:nvPr/>
        </p:nvPicPr>
        <p:blipFill>
          <a:blip r:embed="rId2"/>
          <a:srcRect/>
          <a:stretch>
            <a:fillRect/>
          </a:stretch>
        </p:blipFill>
        <p:spPr bwMode="auto">
          <a:xfrm>
            <a:off x="3584575" y="3760788"/>
            <a:ext cx="5265738" cy="2892425"/>
          </a:xfrm>
          <a:prstGeom prst="rect">
            <a:avLst/>
          </a:prstGeom>
          <a:solidFill>
            <a:schemeClr val="tx1"/>
          </a:solidFill>
          <a:ln w="9525">
            <a:noFill/>
            <a:miter lim="800000"/>
            <a:headEnd/>
            <a:tailEnd/>
          </a:ln>
        </p:spPr>
      </p:pic>
      <p:pic>
        <p:nvPicPr>
          <p:cNvPr id="326660" name="Picture 5"/>
          <p:cNvPicPr>
            <a:picLocks noChangeAspect="1" noChangeArrowheads="1"/>
          </p:cNvPicPr>
          <p:nvPr/>
        </p:nvPicPr>
        <p:blipFill>
          <a:blip r:embed="rId3"/>
          <a:srcRect/>
          <a:stretch>
            <a:fillRect/>
          </a:stretch>
        </p:blipFill>
        <p:spPr bwMode="auto">
          <a:xfrm>
            <a:off x="261938" y="2065338"/>
            <a:ext cx="1628775" cy="3867150"/>
          </a:xfrm>
          <a:prstGeom prst="rect">
            <a:avLst/>
          </a:prstGeom>
          <a:noFill/>
          <a:ln w="12700">
            <a:noFill/>
            <a:miter lim="800000"/>
            <a:headEnd type="none" w="sm" len="sm"/>
            <a:tailEnd type="none" w="sm" len="sm"/>
          </a:ln>
        </p:spPr>
      </p:pic>
      <p:pic>
        <p:nvPicPr>
          <p:cNvPr id="326661" name="Picture 7"/>
          <p:cNvPicPr>
            <a:picLocks noChangeAspect="1" noChangeArrowheads="1"/>
          </p:cNvPicPr>
          <p:nvPr/>
        </p:nvPicPr>
        <p:blipFill>
          <a:blip r:embed="rId4"/>
          <a:srcRect/>
          <a:stretch>
            <a:fillRect/>
          </a:stretch>
        </p:blipFill>
        <p:spPr bwMode="auto">
          <a:xfrm>
            <a:off x="3829050" y="203200"/>
            <a:ext cx="4778375" cy="1620838"/>
          </a:xfrm>
          <a:prstGeom prst="rect">
            <a:avLst/>
          </a:prstGeom>
          <a:noFill/>
          <a:ln w="12700">
            <a:noFill/>
            <a:miter lim="800000"/>
            <a:headEnd type="none" w="sm" len="sm"/>
            <a:tailEnd type="none" w="sm" len="sm"/>
          </a:ln>
        </p:spPr>
      </p:pic>
      <p:pic>
        <p:nvPicPr>
          <p:cNvPr id="326662" name="Picture 8"/>
          <p:cNvPicPr>
            <a:picLocks noChangeAspect="1" noChangeArrowheads="1"/>
          </p:cNvPicPr>
          <p:nvPr/>
        </p:nvPicPr>
        <p:blipFill>
          <a:blip r:embed="rId5"/>
          <a:srcRect/>
          <a:stretch>
            <a:fillRect/>
          </a:stretch>
        </p:blipFill>
        <p:spPr bwMode="auto">
          <a:xfrm>
            <a:off x="3470275" y="2062163"/>
            <a:ext cx="5495925" cy="1485900"/>
          </a:xfrm>
          <a:prstGeom prst="rect">
            <a:avLst/>
          </a:prstGeom>
          <a:noFill/>
          <a:ln w="12700">
            <a:noFill/>
            <a:miter lim="800000"/>
            <a:headEnd type="none" w="sm" len="sm"/>
            <a:tailEnd type="none" w="sm" len="sm"/>
          </a:ln>
        </p:spPr>
      </p:pic>
      <p:cxnSp>
        <p:nvCxnSpPr>
          <p:cNvPr id="326663" name="Straight Arrow Connector 13"/>
          <p:cNvCxnSpPr>
            <a:cxnSpLocks noChangeShapeType="1"/>
          </p:cNvCxnSpPr>
          <p:nvPr/>
        </p:nvCxnSpPr>
        <p:spPr bwMode="auto">
          <a:xfrm flipV="1">
            <a:off x="1890713" y="1387475"/>
            <a:ext cx="1917700" cy="2611438"/>
          </a:xfrm>
          <a:prstGeom prst="straightConnector1">
            <a:avLst/>
          </a:prstGeom>
          <a:noFill/>
          <a:ln w="38100" algn="ctr">
            <a:solidFill>
              <a:schemeClr val="tx1"/>
            </a:solidFill>
            <a:round/>
            <a:headEnd type="none" w="sm" len="sm"/>
            <a:tailEnd type="arrow" w="med" len="med"/>
          </a:ln>
        </p:spPr>
      </p:cxnSp>
      <p:cxnSp>
        <p:nvCxnSpPr>
          <p:cNvPr id="326664" name="Straight Arrow Connector 15"/>
          <p:cNvCxnSpPr>
            <a:cxnSpLocks noChangeShapeType="1"/>
          </p:cNvCxnSpPr>
          <p:nvPr/>
        </p:nvCxnSpPr>
        <p:spPr bwMode="auto">
          <a:xfrm>
            <a:off x="1890713" y="3998913"/>
            <a:ext cx="1693862" cy="1208087"/>
          </a:xfrm>
          <a:prstGeom prst="straightConnector1">
            <a:avLst/>
          </a:prstGeom>
          <a:noFill/>
          <a:ln w="38100" algn="ctr">
            <a:solidFill>
              <a:schemeClr val="tx1"/>
            </a:solidFill>
            <a:round/>
            <a:headEnd type="none" w="sm" len="sm"/>
            <a:tailEnd type="arrow" w="med" len="med"/>
          </a:ln>
        </p:spPr>
      </p:cxnSp>
      <p:cxnSp>
        <p:nvCxnSpPr>
          <p:cNvPr id="326665" name="Straight Arrow Connector 16"/>
          <p:cNvCxnSpPr>
            <a:cxnSpLocks noChangeShapeType="1"/>
          </p:cNvCxnSpPr>
          <p:nvPr/>
        </p:nvCxnSpPr>
        <p:spPr bwMode="auto">
          <a:xfrm flipV="1">
            <a:off x="1890713" y="2805113"/>
            <a:ext cx="1579562" cy="1193800"/>
          </a:xfrm>
          <a:prstGeom prst="straightConnector1">
            <a:avLst/>
          </a:prstGeom>
          <a:noFill/>
          <a:ln w="38100" algn="ctr">
            <a:solidFill>
              <a:schemeClr val="tx1"/>
            </a:solidFill>
            <a:round/>
            <a:headEnd type="none" w="sm" len="sm"/>
            <a:tailEnd type="arrow" w="med" len="med"/>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noFill/>
          <a:ln/>
        </p:spPr>
        <p:txBody>
          <a:bodyPr/>
          <a:lstStyle/>
          <a:p>
            <a:endParaRPr lang="en-US" smtClean="0">
              <a:effectLst/>
            </a:endParaRPr>
          </a:p>
        </p:txBody>
      </p:sp>
      <p:sp>
        <p:nvSpPr>
          <p:cNvPr id="346115" name="Rectangle 3"/>
          <p:cNvSpPr>
            <a:spLocks noGrp="1" noChangeArrowheads="1"/>
          </p:cNvSpPr>
          <p:nvPr>
            <p:ph type="body" idx="1"/>
          </p:nvPr>
        </p:nvSpPr>
        <p:spPr>
          <a:noFill/>
          <a:ln/>
        </p:spPr>
        <p:txBody>
          <a:bodyPr/>
          <a:lstStyle/>
          <a:p>
            <a:endParaRPr lang="en-US" smtClean="0">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4175" y="279400"/>
            <a:ext cx="4435475" cy="5680075"/>
          </a:xfrm>
        </p:spPr>
        <p:txBody>
          <a:bodyPr/>
          <a:lstStyle/>
          <a:p>
            <a:pPr algn="l">
              <a:defRPr/>
            </a:pPr>
            <a:r>
              <a:rPr lang="en-US" sz="3200" dirty="0" smtClean="0">
                <a:effectLst/>
              </a:rPr>
              <a:t>Specification of Network Structures</a:t>
            </a:r>
            <a:br>
              <a:rPr lang="en-US" sz="3200" dirty="0" smtClean="0">
                <a:effectLst/>
              </a:rPr>
            </a:br>
            <a:r>
              <a:rPr lang="en-US" sz="3200" dirty="0" smtClean="0">
                <a:effectLst/>
              </a:rPr>
              <a:t/>
            </a:r>
            <a:br>
              <a:rPr lang="en-US" sz="3200" dirty="0" smtClean="0">
                <a:effectLst/>
              </a:rPr>
            </a:br>
            <a:r>
              <a:rPr lang="en-US" sz="2400" dirty="0" smtClean="0">
                <a:solidFill>
                  <a:schemeClr val="tx1"/>
                </a:solidFill>
              </a:rPr>
              <a:t>Protein co-expression networks elucidated separately in the cases and in the controls, followed by the  construction of Undirected Dependency Graphs (UDGs) </a:t>
            </a:r>
            <a:br>
              <a:rPr lang="en-US" sz="2400" dirty="0" smtClean="0">
                <a:solidFill>
                  <a:schemeClr val="tx1"/>
                </a:solidFill>
              </a:rPr>
            </a:br>
            <a:r>
              <a:rPr lang="en-US" sz="2400" dirty="0" smtClean="0">
                <a:solidFill>
                  <a:schemeClr val="tx1"/>
                </a:solidFill>
              </a:rPr>
              <a:t>	(de la </a:t>
            </a:r>
            <a:r>
              <a:rPr lang="en-US" sz="2400" dirty="0" err="1" smtClean="0">
                <a:solidFill>
                  <a:schemeClr val="tx1"/>
                </a:solidFill>
              </a:rPr>
              <a:t>Fuente</a:t>
            </a:r>
            <a:r>
              <a:rPr lang="en-US" sz="2400" dirty="0" smtClean="0">
                <a:solidFill>
                  <a:schemeClr val="tx1"/>
                </a:solidFill>
              </a:rPr>
              <a:t> </a:t>
            </a:r>
            <a:r>
              <a:rPr lang="en-US" sz="2400" i="1" dirty="0" smtClean="0">
                <a:solidFill>
                  <a:schemeClr val="tx1"/>
                </a:solidFill>
              </a:rPr>
              <a:t>et al.</a:t>
            </a:r>
            <a:r>
              <a:rPr lang="en-US" sz="2400" dirty="0" smtClean="0">
                <a:solidFill>
                  <a:schemeClr val="tx1"/>
                </a:solidFill>
              </a:rPr>
              <a:t> 2004).</a:t>
            </a:r>
            <a:endParaRPr lang="en-US" sz="2400" dirty="0">
              <a:solidFill>
                <a:schemeClr val="tx1"/>
              </a:solidFill>
            </a:endParaRPr>
          </a:p>
        </p:txBody>
      </p:sp>
      <p:pic>
        <p:nvPicPr>
          <p:cNvPr id="345091" name="Picture 4"/>
          <p:cNvPicPr>
            <a:picLocks noChangeAspect="1" noChangeArrowheads="1"/>
          </p:cNvPicPr>
          <p:nvPr/>
        </p:nvPicPr>
        <p:blipFill>
          <a:blip r:embed="rId2"/>
          <a:srcRect/>
          <a:stretch>
            <a:fillRect/>
          </a:stretch>
        </p:blipFill>
        <p:spPr bwMode="auto">
          <a:xfrm>
            <a:off x="5002213" y="182563"/>
            <a:ext cx="3857625" cy="651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222250" y="565150"/>
            <a:ext cx="8921750" cy="841375"/>
          </a:xfrm>
        </p:spPr>
        <p:txBody>
          <a:bodyPr/>
          <a:lstStyle/>
          <a:p>
            <a:r>
              <a:rPr lang="en-US" sz="3600" smtClean="0">
                <a:effectLst/>
              </a:rPr>
              <a:t>Premature CHD is More Heavily Influenced by Genetic Factors than CHD at a Later Stage of Life</a:t>
            </a:r>
            <a:endParaRPr lang="en-US" sz="2400" smtClean="0">
              <a:effectLst/>
            </a:endParaRPr>
          </a:p>
        </p:txBody>
      </p:sp>
      <p:grpSp>
        <p:nvGrpSpPr>
          <p:cNvPr id="115714" name="Group 10"/>
          <p:cNvGrpSpPr>
            <a:grpSpLocks/>
          </p:cNvGrpSpPr>
          <p:nvPr/>
        </p:nvGrpSpPr>
        <p:grpSpPr bwMode="auto">
          <a:xfrm>
            <a:off x="201613" y="2276475"/>
            <a:ext cx="8826500" cy="4006850"/>
            <a:chOff x="127" y="1386"/>
            <a:chExt cx="5560" cy="2524"/>
          </a:xfrm>
        </p:grpSpPr>
        <p:pic>
          <p:nvPicPr>
            <p:cNvPr id="115715" name="Picture 6"/>
            <p:cNvPicPr>
              <a:picLocks noChangeAspect="1" noChangeArrowheads="1"/>
            </p:cNvPicPr>
            <p:nvPr/>
          </p:nvPicPr>
          <p:blipFill>
            <a:blip r:embed="rId2"/>
            <a:srcRect/>
            <a:stretch>
              <a:fillRect/>
            </a:stretch>
          </p:blipFill>
          <p:spPr bwMode="auto">
            <a:xfrm>
              <a:off x="127" y="2512"/>
              <a:ext cx="5556" cy="1398"/>
            </a:xfrm>
            <a:prstGeom prst="rect">
              <a:avLst/>
            </a:prstGeom>
            <a:noFill/>
            <a:ln w="9525">
              <a:noFill/>
              <a:miter lim="800000"/>
              <a:headEnd/>
              <a:tailEnd/>
            </a:ln>
          </p:spPr>
        </p:pic>
        <p:pic>
          <p:nvPicPr>
            <p:cNvPr id="115716" name="Picture 7"/>
            <p:cNvPicPr>
              <a:picLocks noChangeAspect="1" noChangeArrowheads="1"/>
            </p:cNvPicPr>
            <p:nvPr/>
          </p:nvPicPr>
          <p:blipFill>
            <a:blip r:embed="rId3"/>
            <a:srcRect/>
            <a:stretch>
              <a:fillRect/>
            </a:stretch>
          </p:blipFill>
          <p:spPr bwMode="auto">
            <a:xfrm>
              <a:off x="127" y="2095"/>
              <a:ext cx="5560" cy="420"/>
            </a:xfrm>
            <a:prstGeom prst="rect">
              <a:avLst/>
            </a:prstGeom>
            <a:noFill/>
            <a:ln w="9525">
              <a:noFill/>
              <a:miter lim="800000"/>
              <a:headEnd/>
              <a:tailEnd/>
            </a:ln>
          </p:spPr>
        </p:pic>
        <p:sp>
          <p:nvSpPr>
            <p:cNvPr id="115717" name="Rectangle 9"/>
            <p:cNvSpPr>
              <a:spLocks noChangeArrowheads="1"/>
            </p:cNvSpPr>
            <p:nvPr/>
          </p:nvSpPr>
          <p:spPr bwMode="auto">
            <a:xfrm>
              <a:off x="127" y="1386"/>
              <a:ext cx="5558" cy="710"/>
            </a:xfrm>
            <a:prstGeom prst="rect">
              <a:avLst/>
            </a:prstGeom>
            <a:solidFill>
              <a:schemeClr val="tx1"/>
            </a:solidFill>
            <a:ln w="9525">
              <a:noFill/>
              <a:miter lim="800000"/>
              <a:headEnd/>
              <a:tailEnd/>
            </a:ln>
          </p:spPr>
          <p:txBody>
            <a:bodyPr>
              <a:spAutoFit/>
            </a:bodyPr>
            <a:lstStyle/>
            <a:p>
              <a:pPr algn="ctr"/>
              <a:r>
                <a:rPr lang="en-US" b="1">
                  <a:solidFill>
                    <a:schemeClr val="bg2"/>
                  </a:solidFill>
                </a:rPr>
                <a:t>Genetic Susceptibility to Death From Coronary Heart Disease in a Study of Twins</a:t>
              </a:r>
            </a:p>
            <a:p>
              <a:pPr algn="ctr"/>
              <a:r>
                <a:rPr lang="en-US" sz="2000" b="1">
                  <a:solidFill>
                    <a:schemeClr val="bg2"/>
                  </a:solidFill>
                </a:rPr>
                <a:t>Marenberg, Risch, Berkman, Floderus, Ulf de Faire , NEJM ‘94</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0813" y="390525"/>
            <a:ext cx="8788400" cy="1143000"/>
          </a:xfrm>
        </p:spPr>
        <p:txBody>
          <a:bodyPr/>
          <a:lstStyle/>
          <a:p>
            <a:pPr>
              <a:defRPr/>
            </a:pPr>
            <a:r>
              <a:rPr lang="en-US" sz="3600" dirty="0" smtClean="0"/>
              <a:t>Opportunities for Future Progress: </a:t>
            </a:r>
            <a:br>
              <a:rPr lang="en-US" sz="3600" dirty="0" smtClean="0"/>
            </a:br>
            <a:r>
              <a:rPr lang="en-US" sz="3600" dirty="0" smtClean="0"/>
              <a:t>Greater Analytic Sophistication</a:t>
            </a:r>
            <a:br>
              <a:rPr lang="en-US" sz="3600" dirty="0" smtClean="0"/>
            </a:br>
            <a:endParaRPr lang="en-US" sz="3600" dirty="0"/>
          </a:p>
        </p:txBody>
      </p:sp>
      <p:sp>
        <p:nvSpPr>
          <p:cNvPr id="3" name="Content Placeholder 2"/>
          <p:cNvSpPr>
            <a:spLocks noGrp="1"/>
          </p:cNvSpPr>
          <p:nvPr>
            <p:ph idx="4294967295"/>
          </p:nvPr>
        </p:nvSpPr>
        <p:spPr>
          <a:xfrm>
            <a:off x="430213" y="1843088"/>
            <a:ext cx="8326437" cy="4114800"/>
          </a:xfrm>
        </p:spPr>
        <p:txBody>
          <a:bodyPr/>
          <a:lstStyle/>
          <a:p>
            <a:pPr>
              <a:buFont typeface="Wingdings" pitchFamily="2" charset="2"/>
              <a:buNone/>
              <a:defRPr/>
            </a:pPr>
            <a:r>
              <a:rPr lang="en-US" sz="2400" b="1" dirty="0" smtClean="0"/>
              <a:t>Example: Challenges in Detection of Gene*Gene and Gene*Environment Interactions </a:t>
            </a:r>
          </a:p>
          <a:p>
            <a:pPr>
              <a:defRPr/>
            </a:pPr>
            <a:r>
              <a:rPr lang="en-US" sz="2400" dirty="0" smtClean="0"/>
              <a:t>Exhaustive search of GWAS data for high order interactions is computationally infeasible</a:t>
            </a:r>
          </a:p>
          <a:p>
            <a:pPr>
              <a:defRPr/>
            </a:pPr>
            <a:r>
              <a:rPr lang="en-US" sz="2400" dirty="0" smtClean="0"/>
              <a:t>No consensus on the definition of experiment-wide significance level</a:t>
            </a:r>
          </a:p>
          <a:p>
            <a:pPr>
              <a:defRPr/>
            </a:pPr>
            <a:r>
              <a:rPr lang="en-US" sz="2400" dirty="0" smtClean="0"/>
              <a:t>Admixture, non-random </a:t>
            </a:r>
            <a:r>
              <a:rPr lang="en-US" sz="2400" dirty="0" err="1" smtClean="0"/>
              <a:t>missingness</a:t>
            </a:r>
            <a:r>
              <a:rPr lang="en-US" sz="2400" dirty="0" smtClean="0"/>
              <a:t>, genotyping errors</a:t>
            </a:r>
          </a:p>
          <a:p>
            <a:pPr>
              <a:defRPr/>
            </a:pPr>
            <a:r>
              <a:rPr lang="en-US" sz="2400" dirty="0" smtClean="0"/>
              <a:t>Model bias (</a:t>
            </a:r>
            <a:r>
              <a:rPr lang="en-US" sz="2400" dirty="0" err="1" smtClean="0"/>
              <a:t>eg</a:t>
            </a:r>
            <a:r>
              <a:rPr lang="en-US" sz="2400" dirty="0" smtClean="0"/>
              <a:t>. </a:t>
            </a:r>
            <a:r>
              <a:rPr lang="en-US" sz="2400" dirty="0"/>
              <a:t>g</a:t>
            </a:r>
            <a:r>
              <a:rPr lang="en-US" sz="2400" dirty="0" smtClean="0"/>
              <a:t>eneralized linear models designed to detect multiplicative interactions), </a:t>
            </a:r>
          </a:p>
        </p:txBody>
      </p:sp>
      <p:pic>
        <p:nvPicPr>
          <p:cNvPr id="65538" name="Picture 2"/>
          <p:cNvPicPr>
            <a:picLocks noChangeAspect="1" noChangeArrowheads="1"/>
          </p:cNvPicPr>
          <p:nvPr/>
        </p:nvPicPr>
        <p:blipFill>
          <a:blip r:embed="rId2"/>
          <a:srcRect/>
          <a:stretch>
            <a:fillRect/>
          </a:stretch>
        </p:blipFill>
        <p:spPr bwMode="auto">
          <a:xfrm>
            <a:off x="1268413" y="3565525"/>
            <a:ext cx="6394450" cy="169068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5538"/>
                                        </p:tgtEl>
                                        <p:attrNameLst>
                                          <p:attrName>style.visibility</p:attrName>
                                        </p:attrNameLst>
                                      </p:cBhvr>
                                      <p:to>
                                        <p:strVal val="visible"/>
                                      </p:to>
                                    </p:set>
                                    <p:anim calcmode="lin" valueType="num">
                                      <p:cBhvr>
                                        <p:cTn id="15" dur="500" fill="hold"/>
                                        <p:tgtEl>
                                          <p:spTgt spid="65538"/>
                                        </p:tgtEl>
                                        <p:attrNameLst>
                                          <p:attrName>ppt_w</p:attrName>
                                        </p:attrNameLst>
                                      </p:cBhvr>
                                      <p:tavLst>
                                        <p:tav tm="0">
                                          <p:val>
                                            <p:fltVal val="0"/>
                                          </p:val>
                                        </p:tav>
                                        <p:tav tm="100000">
                                          <p:val>
                                            <p:strVal val="#ppt_w"/>
                                          </p:val>
                                        </p:tav>
                                      </p:tavLst>
                                    </p:anim>
                                    <p:anim calcmode="lin" valueType="num">
                                      <p:cBhvr>
                                        <p:cTn id="16" dur="500" fill="hold"/>
                                        <p:tgtEl>
                                          <p:spTgt spid="65538"/>
                                        </p:tgtEl>
                                        <p:attrNameLst>
                                          <p:attrName>ppt_h</p:attrName>
                                        </p:attrNameLst>
                                      </p:cBhvr>
                                      <p:tavLst>
                                        <p:tav tm="0">
                                          <p:val>
                                            <p:fltVal val="0"/>
                                          </p:val>
                                        </p:tav>
                                        <p:tav tm="100000">
                                          <p:val>
                                            <p:strVal val="#ppt_h"/>
                                          </p:val>
                                        </p:tav>
                                      </p:tavLst>
                                    </p:anim>
                                    <p:anim calcmode="lin" valueType="num">
                                      <p:cBhvr>
                                        <p:cTn id="17" dur="500" fill="hold"/>
                                        <p:tgtEl>
                                          <p:spTgt spid="65538"/>
                                        </p:tgtEl>
                                        <p:attrNameLst>
                                          <p:attrName>style.rotation</p:attrName>
                                        </p:attrNameLst>
                                      </p:cBhvr>
                                      <p:tavLst>
                                        <p:tav tm="0">
                                          <p:val>
                                            <p:fltVal val="90"/>
                                          </p:val>
                                        </p:tav>
                                        <p:tav tm="100000">
                                          <p:val>
                                            <p:fltVal val="0"/>
                                          </p:val>
                                        </p:tav>
                                      </p:tavLst>
                                    </p:anim>
                                    <p:animEffect transition="in" filter="fade">
                                      <p:cBhvr>
                                        <p:cTn id="18" dur="500"/>
                                        <p:tgtEl>
                                          <p:spTgt spid="6553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iterate type="lt">
                                    <p:tmAbs val="0"/>
                                  </p:iterate>
                                  <p:childTnLst>
                                    <p:set>
                                      <p:cBhvr>
                                        <p:cTn id="22" dur="1" fill="hold">
                                          <p:stCondLst>
                                            <p:cond delay="0"/>
                                          </p:stCondLst>
                                        </p:cTn>
                                        <p:tgtEl>
                                          <p:spTgt spid="655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idx="4294967295"/>
          </p:nvPr>
        </p:nvSpPr>
        <p:spPr>
          <a:xfrm>
            <a:off x="457200" y="217488"/>
            <a:ext cx="5029200" cy="1143000"/>
          </a:xfrm>
          <a:noFill/>
        </p:spPr>
        <p:txBody>
          <a:bodyPr lIns="91440" tIns="45720" rIns="91440" bIns="45720"/>
          <a:lstStyle/>
          <a:p>
            <a:r>
              <a:rPr lang="en-US" sz="2900" smtClean="0">
                <a:effectLst/>
              </a:rPr>
              <a:t>Potential Higher-Order Athero Phenotypic Classification </a:t>
            </a:r>
          </a:p>
        </p:txBody>
      </p:sp>
      <p:pic>
        <p:nvPicPr>
          <p:cNvPr id="211970" name="Picture 2"/>
          <p:cNvPicPr>
            <a:picLocks noChangeAspect="1" noChangeArrowheads="1"/>
          </p:cNvPicPr>
          <p:nvPr/>
        </p:nvPicPr>
        <p:blipFill>
          <a:blip r:embed="rId2"/>
          <a:srcRect/>
          <a:stretch>
            <a:fillRect/>
          </a:stretch>
        </p:blipFill>
        <p:spPr bwMode="auto">
          <a:xfrm>
            <a:off x="5667375" y="57150"/>
            <a:ext cx="3408363" cy="6800850"/>
          </a:xfrm>
          <a:prstGeom prst="rect">
            <a:avLst/>
          </a:prstGeom>
          <a:noFill/>
          <a:ln w="9525">
            <a:noFill/>
            <a:miter lim="800000"/>
            <a:headEnd/>
            <a:tailEnd/>
          </a:ln>
        </p:spPr>
      </p:pic>
      <p:pic>
        <p:nvPicPr>
          <p:cNvPr id="211971" name="Picture 3"/>
          <p:cNvPicPr>
            <a:picLocks noChangeAspect="1" noChangeArrowheads="1"/>
          </p:cNvPicPr>
          <p:nvPr/>
        </p:nvPicPr>
        <p:blipFill>
          <a:blip r:embed="rId3"/>
          <a:srcRect/>
          <a:stretch>
            <a:fillRect/>
          </a:stretch>
        </p:blipFill>
        <p:spPr bwMode="auto">
          <a:xfrm>
            <a:off x="4763" y="1685925"/>
            <a:ext cx="5443537"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p:cNvGrpSpPr>
          <p:nvPr/>
        </p:nvGrpSpPr>
        <p:grpSpPr bwMode="auto">
          <a:xfrm>
            <a:off x="409575" y="1725613"/>
            <a:ext cx="8637588" cy="2544762"/>
            <a:chOff x="410040" y="1725687"/>
            <a:chExt cx="8637144" cy="2545103"/>
          </a:xfrm>
        </p:grpSpPr>
        <p:pic>
          <p:nvPicPr>
            <p:cNvPr id="343043" name="Picture 4"/>
            <p:cNvPicPr>
              <a:picLocks noChangeAspect="1" noChangeArrowheads="1"/>
            </p:cNvPicPr>
            <p:nvPr/>
          </p:nvPicPr>
          <p:blipFill>
            <a:blip r:embed="rId2"/>
            <a:srcRect/>
            <a:stretch>
              <a:fillRect/>
            </a:stretch>
          </p:blipFill>
          <p:spPr bwMode="auto">
            <a:xfrm>
              <a:off x="3687621" y="1725687"/>
              <a:ext cx="5359563" cy="2545103"/>
            </a:xfrm>
            <a:prstGeom prst="rect">
              <a:avLst/>
            </a:prstGeom>
            <a:noFill/>
            <a:ln w="12700">
              <a:noFill/>
              <a:miter lim="800000"/>
              <a:headEnd type="none" w="sm" len="sm"/>
              <a:tailEnd type="none" w="sm" len="sm"/>
            </a:ln>
          </p:spPr>
        </p:pic>
        <p:sp>
          <p:nvSpPr>
            <p:cNvPr id="343044" name="TextBox 5"/>
            <p:cNvSpPr txBox="1">
              <a:spLocks noChangeArrowheads="1"/>
            </p:cNvSpPr>
            <p:nvPr/>
          </p:nvSpPr>
          <p:spPr bwMode="auto">
            <a:xfrm>
              <a:off x="410040" y="2134145"/>
              <a:ext cx="2904978" cy="1631216"/>
            </a:xfrm>
            <a:prstGeom prst="rect">
              <a:avLst/>
            </a:prstGeom>
            <a:solidFill>
              <a:schemeClr val="bg2"/>
            </a:solidFill>
            <a:ln w="9525">
              <a:solidFill>
                <a:schemeClr val="tx1"/>
              </a:solidFill>
              <a:miter lim="800000"/>
              <a:headEnd/>
              <a:tailEnd/>
            </a:ln>
          </p:spPr>
          <p:txBody>
            <a:bodyPr>
              <a:spAutoFit/>
            </a:bodyPr>
            <a:lstStyle/>
            <a:p>
              <a:pPr eaLnBrk="0" hangingPunct="0"/>
              <a:r>
                <a:rPr lang="en-US" sz="2000"/>
                <a:t>Power of most contemporary techniques varies considerably by type of interaction and technique.</a:t>
              </a:r>
            </a:p>
          </p:txBody>
        </p:sp>
      </p:grpSp>
      <p:grpSp>
        <p:nvGrpSpPr>
          <p:cNvPr id="11" name="Group 10"/>
          <p:cNvGrpSpPr>
            <a:grpSpLocks/>
          </p:cNvGrpSpPr>
          <p:nvPr/>
        </p:nvGrpSpPr>
        <p:grpSpPr bwMode="auto">
          <a:xfrm>
            <a:off x="66675" y="4346575"/>
            <a:ext cx="8777288" cy="2459038"/>
            <a:chOff x="66829" y="4346091"/>
            <a:chExt cx="8777198" cy="2460188"/>
          </a:xfrm>
        </p:grpSpPr>
        <p:pic>
          <p:nvPicPr>
            <p:cNvPr id="343046" name="Picture 3"/>
            <p:cNvPicPr>
              <a:picLocks noChangeAspect="1" noChangeArrowheads="1"/>
            </p:cNvPicPr>
            <p:nvPr/>
          </p:nvPicPr>
          <p:blipFill>
            <a:blip r:embed="rId3"/>
            <a:srcRect/>
            <a:stretch>
              <a:fillRect/>
            </a:stretch>
          </p:blipFill>
          <p:spPr bwMode="auto">
            <a:xfrm>
              <a:off x="66829" y="4346091"/>
              <a:ext cx="4906400" cy="2460188"/>
            </a:xfrm>
            <a:prstGeom prst="rect">
              <a:avLst/>
            </a:prstGeom>
            <a:noFill/>
            <a:ln w="12700">
              <a:noFill/>
              <a:miter lim="800000"/>
              <a:headEnd type="none" w="sm" len="sm"/>
              <a:tailEnd type="none" w="sm" len="sm"/>
            </a:ln>
          </p:spPr>
        </p:pic>
        <p:sp>
          <p:nvSpPr>
            <p:cNvPr id="343047" name="TextBox 6"/>
            <p:cNvSpPr txBox="1">
              <a:spLocks noChangeArrowheads="1"/>
            </p:cNvSpPr>
            <p:nvPr/>
          </p:nvSpPr>
          <p:spPr bwMode="auto">
            <a:xfrm>
              <a:off x="5198156" y="4870456"/>
              <a:ext cx="3645871" cy="1015663"/>
            </a:xfrm>
            <a:prstGeom prst="rect">
              <a:avLst/>
            </a:prstGeom>
            <a:solidFill>
              <a:schemeClr val="bg2"/>
            </a:solidFill>
            <a:ln w="9525">
              <a:solidFill>
                <a:schemeClr val="tx1"/>
              </a:solidFill>
              <a:miter lim="800000"/>
              <a:headEnd/>
              <a:tailEnd/>
            </a:ln>
          </p:spPr>
          <p:txBody>
            <a:bodyPr>
              <a:spAutoFit/>
            </a:bodyPr>
            <a:lstStyle/>
            <a:p>
              <a:pPr eaLnBrk="0" hangingPunct="0"/>
              <a:r>
                <a:rPr lang="en-US" sz="2000"/>
                <a:t>Most contemporary methods grossly over estimate type I error for interactions.</a:t>
              </a:r>
            </a:p>
          </p:txBody>
        </p:sp>
      </p:grpSp>
      <p:pic>
        <p:nvPicPr>
          <p:cNvPr id="343048" name="Picture 7"/>
          <p:cNvPicPr>
            <a:picLocks noChangeAspect="1" noChangeArrowheads="1"/>
          </p:cNvPicPr>
          <p:nvPr/>
        </p:nvPicPr>
        <p:blipFill>
          <a:blip r:embed="rId4"/>
          <a:srcRect/>
          <a:stretch>
            <a:fillRect/>
          </a:stretch>
        </p:blipFill>
        <p:spPr bwMode="auto">
          <a:xfrm>
            <a:off x="381000" y="179388"/>
            <a:ext cx="8291513" cy="1443037"/>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idx="4294967295"/>
          </p:nvPr>
        </p:nvSpPr>
        <p:spPr>
          <a:xfrm>
            <a:off x="88900" y="131763"/>
            <a:ext cx="8974138" cy="668337"/>
          </a:xfrm>
          <a:noFill/>
        </p:spPr>
        <p:txBody>
          <a:bodyPr lIns="91440" tIns="45720" rIns="91440" bIns="45720"/>
          <a:lstStyle/>
          <a:p>
            <a:r>
              <a:rPr lang="en-US" sz="3200" smtClean="0">
                <a:effectLst/>
              </a:rPr>
              <a:t>Phase III SNPs with Coronary Calcium in MESA</a:t>
            </a:r>
          </a:p>
        </p:txBody>
      </p:sp>
      <p:grpSp>
        <p:nvGrpSpPr>
          <p:cNvPr id="215042" name="Group 6"/>
          <p:cNvGrpSpPr>
            <a:grpSpLocks/>
          </p:cNvGrpSpPr>
          <p:nvPr/>
        </p:nvGrpSpPr>
        <p:grpSpPr bwMode="auto">
          <a:xfrm>
            <a:off x="600075" y="933450"/>
            <a:ext cx="7848600" cy="5746750"/>
            <a:chOff x="269375" y="0"/>
            <a:chExt cx="8792666" cy="6840916"/>
          </a:xfrm>
        </p:grpSpPr>
        <p:pic>
          <p:nvPicPr>
            <p:cNvPr id="215050" name="Picture 2"/>
            <p:cNvPicPr>
              <a:picLocks noChangeAspect="1" noChangeArrowheads="1"/>
            </p:cNvPicPr>
            <p:nvPr/>
          </p:nvPicPr>
          <p:blipFill>
            <a:blip r:embed="rId2"/>
            <a:srcRect/>
            <a:stretch>
              <a:fillRect/>
            </a:stretch>
          </p:blipFill>
          <p:spPr bwMode="auto">
            <a:xfrm>
              <a:off x="269375" y="0"/>
              <a:ext cx="4413250" cy="3411855"/>
            </a:xfrm>
            <a:prstGeom prst="rect">
              <a:avLst/>
            </a:prstGeom>
            <a:noFill/>
            <a:ln w="9525">
              <a:noFill/>
              <a:miter lim="800000"/>
              <a:headEnd/>
              <a:tailEnd/>
            </a:ln>
          </p:spPr>
        </p:pic>
        <p:pic>
          <p:nvPicPr>
            <p:cNvPr id="215051" name="Picture 3"/>
            <p:cNvPicPr>
              <a:picLocks noChangeAspect="1" noChangeArrowheads="1"/>
            </p:cNvPicPr>
            <p:nvPr/>
          </p:nvPicPr>
          <p:blipFill>
            <a:blip r:embed="rId3"/>
            <a:srcRect/>
            <a:stretch>
              <a:fillRect/>
            </a:stretch>
          </p:blipFill>
          <p:spPr bwMode="auto">
            <a:xfrm>
              <a:off x="4674191" y="0"/>
              <a:ext cx="4387850" cy="3405188"/>
            </a:xfrm>
            <a:prstGeom prst="rect">
              <a:avLst/>
            </a:prstGeom>
            <a:noFill/>
            <a:ln w="9525">
              <a:noFill/>
              <a:miter lim="800000"/>
              <a:headEnd/>
              <a:tailEnd/>
            </a:ln>
          </p:spPr>
        </p:pic>
        <p:pic>
          <p:nvPicPr>
            <p:cNvPr id="215052" name="Picture 4"/>
            <p:cNvPicPr>
              <a:picLocks noChangeAspect="1" noChangeArrowheads="1"/>
            </p:cNvPicPr>
            <p:nvPr/>
          </p:nvPicPr>
          <p:blipFill>
            <a:blip r:embed="rId4"/>
            <a:srcRect/>
            <a:stretch>
              <a:fillRect/>
            </a:stretch>
          </p:blipFill>
          <p:spPr bwMode="auto">
            <a:xfrm>
              <a:off x="2501608" y="3398898"/>
              <a:ext cx="4387850" cy="3442018"/>
            </a:xfrm>
            <a:prstGeom prst="rect">
              <a:avLst/>
            </a:prstGeom>
            <a:noFill/>
            <a:ln w="9525">
              <a:noFill/>
              <a:miter lim="800000"/>
              <a:headEnd/>
              <a:tailEnd/>
            </a:ln>
          </p:spPr>
        </p:pic>
      </p:grpSp>
      <p:sp>
        <p:nvSpPr>
          <p:cNvPr id="215043" name="TextBox 7"/>
          <p:cNvSpPr txBox="1">
            <a:spLocks noChangeArrowheads="1"/>
          </p:cNvSpPr>
          <p:nvPr/>
        </p:nvSpPr>
        <p:spPr bwMode="auto">
          <a:xfrm>
            <a:off x="1066800" y="1019175"/>
            <a:ext cx="1881188" cy="639763"/>
          </a:xfrm>
          <a:prstGeom prst="rect">
            <a:avLst/>
          </a:prstGeom>
          <a:noFill/>
          <a:ln w="9525">
            <a:noFill/>
            <a:miter lim="800000"/>
            <a:headEnd/>
            <a:tailEnd/>
          </a:ln>
        </p:spPr>
        <p:txBody>
          <a:bodyPr wrap="none">
            <a:spAutoFit/>
          </a:bodyPr>
          <a:lstStyle/>
          <a:p>
            <a:r>
              <a:rPr lang="en-US" sz="1200" b="1">
                <a:solidFill>
                  <a:schemeClr val="bg2"/>
                </a:solidFill>
                <a:latin typeface="Calibri" pitchFamily="34" charset="0"/>
              </a:rPr>
              <a:t>CAC (Y/N)</a:t>
            </a:r>
          </a:p>
          <a:p>
            <a:r>
              <a:rPr lang="en-US" sz="1200" b="1">
                <a:solidFill>
                  <a:schemeClr val="bg2"/>
                </a:solidFill>
                <a:latin typeface="Calibri" pitchFamily="34" charset="0"/>
              </a:rPr>
              <a:t>Adj age, sex, PC1, PC2, PC3</a:t>
            </a:r>
          </a:p>
          <a:p>
            <a:r>
              <a:rPr lang="en-US" sz="1200" b="1">
                <a:solidFill>
                  <a:schemeClr val="bg2"/>
                </a:solidFill>
                <a:latin typeface="Calibri" pitchFamily="34" charset="0"/>
              </a:rPr>
              <a:t>GC Lambda = 1.002</a:t>
            </a:r>
          </a:p>
        </p:txBody>
      </p:sp>
      <p:sp>
        <p:nvSpPr>
          <p:cNvPr id="215044" name="TextBox 8"/>
          <p:cNvSpPr txBox="1">
            <a:spLocks noChangeArrowheads="1"/>
          </p:cNvSpPr>
          <p:nvPr/>
        </p:nvSpPr>
        <p:spPr bwMode="auto">
          <a:xfrm>
            <a:off x="3124200" y="3886200"/>
            <a:ext cx="1881188" cy="639763"/>
          </a:xfrm>
          <a:prstGeom prst="rect">
            <a:avLst/>
          </a:prstGeom>
          <a:noFill/>
          <a:ln w="9525">
            <a:noFill/>
            <a:miter lim="800000"/>
            <a:headEnd/>
            <a:tailEnd/>
          </a:ln>
        </p:spPr>
        <p:txBody>
          <a:bodyPr wrap="none">
            <a:spAutoFit/>
          </a:bodyPr>
          <a:lstStyle/>
          <a:p>
            <a:r>
              <a:rPr lang="en-US" sz="1200" b="1">
                <a:solidFill>
                  <a:schemeClr val="bg2"/>
                </a:solidFill>
                <a:latin typeface="Calibri" pitchFamily="34" charset="0"/>
              </a:rPr>
              <a:t>Ln(AGAT+1), AGAT&gt;0</a:t>
            </a:r>
          </a:p>
          <a:p>
            <a:r>
              <a:rPr lang="en-US" sz="1200" b="1">
                <a:solidFill>
                  <a:schemeClr val="bg2"/>
                </a:solidFill>
                <a:latin typeface="Calibri" pitchFamily="34" charset="0"/>
              </a:rPr>
              <a:t>Adj age, sex, PC1, PC2, PC3</a:t>
            </a:r>
          </a:p>
          <a:p>
            <a:r>
              <a:rPr lang="en-US" sz="1200" b="1">
                <a:solidFill>
                  <a:schemeClr val="bg2"/>
                </a:solidFill>
                <a:latin typeface="Calibri" pitchFamily="34" charset="0"/>
              </a:rPr>
              <a:t>GC Lambda = 1.000</a:t>
            </a:r>
          </a:p>
        </p:txBody>
      </p:sp>
      <p:sp>
        <p:nvSpPr>
          <p:cNvPr id="215045" name="TextBox 9"/>
          <p:cNvSpPr txBox="1">
            <a:spLocks noChangeArrowheads="1"/>
          </p:cNvSpPr>
          <p:nvPr/>
        </p:nvSpPr>
        <p:spPr bwMode="auto">
          <a:xfrm>
            <a:off x="5095875" y="1019175"/>
            <a:ext cx="1881188" cy="639763"/>
          </a:xfrm>
          <a:prstGeom prst="rect">
            <a:avLst/>
          </a:prstGeom>
          <a:noFill/>
          <a:ln w="9525">
            <a:noFill/>
            <a:miter lim="800000"/>
            <a:headEnd/>
            <a:tailEnd/>
          </a:ln>
        </p:spPr>
        <p:txBody>
          <a:bodyPr wrap="none">
            <a:spAutoFit/>
          </a:bodyPr>
          <a:lstStyle/>
          <a:p>
            <a:r>
              <a:rPr lang="en-US" sz="1200" b="1">
                <a:solidFill>
                  <a:schemeClr val="bg2"/>
                </a:solidFill>
                <a:latin typeface="Calibri" pitchFamily="34" charset="0"/>
              </a:rPr>
              <a:t>Ln(AGAT+1)</a:t>
            </a:r>
          </a:p>
          <a:p>
            <a:r>
              <a:rPr lang="en-US" sz="1200" b="1">
                <a:solidFill>
                  <a:schemeClr val="bg2"/>
                </a:solidFill>
                <a:latin typeface="Calibri" pitchFamily="34" charset="0"/>
              </a:rPr>
              <a:t>Adj age, sex, PC1, PC2, PC3</a:t>
            </a:r>
          </a:p>
          <a:p>
            <a:r>
              <a:rPr lang="en-US" sz="1200" b="1">
                <a:solidFill>
                  <a:schemeClr val="bg2"/>
                </a:solidFill>
                <a:latin typeface="Calibri" pitchFamily="34" charset="0"/>
              </a:rPr>
              <a:t>GC Lambda = 1.024</a:t>
            </a:r>
          </a:p>
        </p:txBody>
      </p:sp>
      <p:cxnSp>
        <p:nvCxnSpPr>
          <p:cNvPr id="11" name="Straight Connector 10"/>
          <p:cNvCxnSpPr/>
          <p:nvPr/>
        </p:nvCxnSpPr>
        <p:spPr>
          <a:xfrm>
            <a:off x="1104900" y="2333625"/>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148013" y="5181600"/>
            <a:ext cx="3262312" cy="47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95875" y="2333625"/>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5049" name="TextBox 14"/>
          <p:cNvSpPr txBox="1">
            <a:spLocks noChangeArrowheads="1"/>
          </p:cNvSpPr>
          <p:nvPr/>
        </p:nvSpPr>
        <p:spPr bwMode="auto">
          <a:xfrm>
            <a:off x="6267450" y="6438900"/>
            <a:ext cx="236538" cy="215900"/>
          </a:xfrm>
          <a:prstGeom prst="rect">
            <a:avLst/>
          </a:prstGeom>
          <a:noFill/>
          <a:ln w="9525">
            <a:noFill/>
            <a:miter lim="800000"/>
            <a:headEnd/>
            <a:tailEnd/>
          </a:ln>
        </p:spPr>
        <p:txBody>
          <a:bodyPr wrap="none">
            <a:spAutoFit/>
          </a:bodyPr>
          <a:lstStyle/>
          <a:p>
            <a:r>
              <a:rPr lang="en-US" sz="800">
                <a:latin typeface="Calibri" pitchFamily="34"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065" name="Group 15"/>
          <p:cNvGrpSpPr>
            <a:grpSpLocks/>
          </p:cNvGrpSpPr>
          <p:nvPr/>
        </p:nvGrpSpPr>
        <p:grpSpPr bwMode="auto">
          <a:xfrm>
            <a:off x="654050" y="904875"/>
            <a:ext cx="7804150" cy="5848350"/>
            <a:chOff x="654050" y="904875"/>
            <a:chExt cx="7804150" cy="5848348"/>
          </a:xfrm>
        </p:grpSpPr>
        <p:pic>
          <p:nvPicPr>
            <p:cNvPr id="216074" name="Picture 5"/>
            <p:cNvPicPr>
              <a:picLocks noChangeAspect="1" noChangeArrowheads="1"/>
            </p:cNvPicPr>
            <p:nvPr/>
          </p:nvPicPr>
          <p:blipFill>
            <a:blip r:embed="rId2"/>
            <a:srcRect/>
            <a:stretch>
              <a:fillRect/>
            </a:stretch>
          </p:blipFill>
          <p:spPr bwMode="auto">
            <a:xfrm>
              <a:off x="654050" y="904875"/>
              <a:ext cx="3841750" cy="2905125"/>
            </a:xfrm>
            <a:prstGeom prst="rect">
              <a:avLst/>
            </a:prstGeom>
            <a:noFill/>
            <a:ln w="9525">
              <a:noFill/>
              <a:miter lim="800000"/>
              <a:headEnd/>
              <a:tailEnd/>
            </a:ln>
          </p:spPr>
        </p:pic>
        <p:grpSp>
          <p:nvGrpSpPr>
            <p:cNvPr id="216075" name="Group 12"/>
            <p:cNvGrpSpPr>
              <a:grpSpLocks/>
            </p:cNvGrpSpPr>
            <p:nvPr/>
          </p:nvGrpSpPr>
          <p:grpSpPr bwMode="auto">
            <a:xfrm>
              <a:off x="2600492" y="904875"/>
              <a:ext cx="5857708" cy="5848348"/>
              <a:chOff x="2490788" y="876300"/>
              <a:chExt cx="6166934" cy="6397224"/>
            </a:xfrm>
          </p:grpSpPr>
          <p:pic>
            <p:nvPicPr>
              <p:cNvPr id="216076" name="Picture 3"/>
              <p:cNvPicPr>
                <a:picLocks noChangeAspect="1" noChangeArrowheads="1"/>
              </p:cNvPicPr>
              <p:nvPr/>
            </p:nvPicPr>
            <p:blipFill>
              <a:blip r:embed="rId3"/>
              <a:srcRect/>
              <a:stretch>
                <a:fillRect/>
              </a:stretch>
            </p:blipFill>
            <p:spPr bwMode="auto">
              <a:xfrm>
                <a:off x="4485772" y="876300"/>
                <a:ext cx="4171950" cy="3181350"/>
              </a:xfrm>
              <a:prstGeom prst="rect">
                <a:avLst/>
              </a:prstGeom>
              <a:noFill/>
              <a:ln w="9525">
                <a:noFill/>
                <a:miter lim="800000"/>
                <a:headEnd/>
                <a:tailEnd/>
              </a:ln>
            </p:spPr>
          </p:pic>
          <p:pic>
            <p:nvPicPr>
              <p:cNvPr id="216077" name="Picture 4"/>
              <p:cNvPicPr>
                <a:picLocks noChangeAspect="1" noChangeArrowheads="1"/>
              </p:cNvPicPr>
              <p:nvPr/>
            </p:nvPicPr>
            <p:blipFill>
              <a:blip r:embed="rId4"/>
              <a:srcRect/>
              <a:stretch>
                <a:fillRect/>
              </a:stretch>
            </p:blipFill>
            <p:spPr bwMode="auto">
              <a:xfrm>
                <a:off x="2490788" y="4054074"/>
                <a:ext cx="4162425" cy="3219450"/>
              </a:xfrm>
              <a:prstGeom prst="rect">
                <a:avLst/>
              </a:prstGeom>
              <a:noFill/>
              <a:ln w="9525">
                <a:noFill/>
                <a:miter lim="800000"/>
                <a:headEnd/>
                <a:tailEnd/>
              </a:ln>
            </p:spPr>
          </p:pic>
        </p:grpSp>
      </p:grpSp>
      <p:sp>
        <p:nvSpPr>
          <p:cNvPr id="216066" name="Title 1"/>
          <p:cNvSpPr>
            <a:spLocks noGrp="1"/>
          </p:cNvSpPr>
          <p:nvPr>
            <p:ph type="title" idx="4294967295"/>
          </p:nvPr>
        </p:nvSpPr>
        <p:spPr>
          <a:xfrm>
            <a:off x="457200" y="131763"/>
            <a:ext cx="8229600" cy="668337"/>
          </a:xfrm>
          <a:noFill/>
        </p:spPr>
        <p:txBody>
          <a:bodyPr lIns="91440" tIns="45720" rIns="91440" bIns="45720"/>
          <a:lstStyle/>
          <a:p>
            <a:r>
              <a:rPr lang="en-US" sz="3200" smtClean="0">
                <a:effectLst/>
              </a:rPr>
              <a:t>Phase III SNPs with Coronary Calcium in MESA</a:t>
            </a:r>
          </a:p>
        </p:txBody>
      </p:sp>
      <p:sp>
        <p:nvSpPr>
          <p:cNvPr id="216067" name="TextBox 7"/>
          <p:cNvSpPr txBox="1">
            <a:spLocks noChangeArrowheads="1"/>
          </p:cNvSpPr>
          <p:nvPr/>
        </p:nvSpPr>
        <p:spPr bwMode="auto">
          <a:xfrm>
            <a:off x="1181100" y="990600"/>
            <a:ext cx="1893888" cy="646113"/>
          </a:xfrm>
          <a:prstGeom prst="rect">
            <a:avLst/>
          </a:prstGeom>
          <a:noFill/>
          <a:ln w="9525">
            <a:noFill/>
            <a:miter lim="800000"/>
            <a:headEnd/>
            <a:tailEnd/>
          </a:ln>
        </p:spPr>
        <p:txBody>
          <a:bodyPr wrap="none">
            <a:spAutoFit/>
          </a:bodyPr>
          <a:lstStyle/>
          <a:p>
            <a:r>
              <a:rPr lang="en-US" sz="1200" b="1">
                <a:latin typeface="Calibri" pitchFamily="34" charset="0"/>
              </a:rPr>
              <a:t>CAC (Y/N)</a:t>
            </a:r>
          </a:p>
          <a:p>
            <a:r>
              <a:rPr lang="en-US" sz="1200" b="1">
                <a:latin typeface="Calibri" pitchFamily="34" charset="0"/>
              </a:rPr>
              <a:t>Adj age, sex, PC1, PC2, PC3</a:t>
            </a:r>
          </a:p>
          <a:p>
            <a:r>
              <a:rPr lang="en-US" sz="1200" b="1">
                <a:latin typeface="Calibri" pitchFamily="34" charset="0"/>
              </a:rPr>
              <a:t>GC Lambda = 1.002</a:t>
            </a:r>
          </a:p>
        </p:txBody>
      </p:sp>
      <p:sp>
        <p:nvSpPr>
          <p:cNvPr id="216068" name="TextBox 8"/>
          <p:cNvSpPr txBox="1">
            <a:spLocks noChangeArrowheads="1"/>
          </p:cNvSpPr>
          <p:nvPr/>
        </p:nvSpPr>
        <p:spPr bwMode="auto">
          <a:xfrm>
            <a:off x="3133725" y="3886200"/>
            <a:ext cx="1893888" cy="646113"/>
          </a:xfrm>
          <a:prstGeom prst="rect">
            <a:avLst/>
          </a:prstGeom>
          <a:noFill/>
          <a:ln w="9525">
            <a:noFill/>
            <a:miter lim="800000"/>
            <a:headEnd/>
            <a:tailEnd/>
          </a:ln>
        </p:spPr>
        <p:txBody>
          <a:bodyPr wrap="none">
            <a:spAutoFit/>
          </a:bodyPr>
          <a:lstStyle/>
          <a:p>
            <a:r>
              <a:rPr lang="en-US" sz="1200" b="1">
                <a:latin typeface="Calibri" pitchFamily="34" charset="0"/>
              </a:rPr>
              <a:t>Ln(AGAT+1), AGAT&gt;0</a:t>
            </a:r>
          </a:p>
          <a:p>
            <a:r>
              <a:rPr lang="en-US" sz="1200" b="1">
                <a:latin typeface="Calibri" pitchFamily="34" charset="0"/>
              </a:rPr>
              <a:t>Adj age, sex, PC1, PC2, PC3</a:t>
            </a:r>
          </a:p>
          <a:p>
            <a:r>
              <a:rPr lang="en-US" sz="1200" b="1">
                <a:latin typeface="Calibri" pitchFamily="34" charset="0"/>
              </a:rPr>
              <a:t>GC Lambda = 1.000</a:t>
            </a:r>
          </a:p>
        </p:txBody>
      </p:sp>
      <p:sp>
        <p:nvSpPr>
          <p:cNvPr id="216069" name="TextBox 9"/>
          <p:cNvSpPr txBox="1">
            <a:spLocks noChangeArrowheads="1"/>
          </p:cNvSpPr>
          <p:nvPr/>
        </p:nvSpPr>
        <p:spPr bwMode="auto">
          <a:xfrm>
            <a:off x="5038725" y="981075"/>
            <a:ext cx="1893888" cy="646113"/>
          </a:xfrm>
          <a:prstGeom prst="rect">
            <a:avLst/>
          </a:prstGeom>
          <a:noFill/>
          <a:ln w="9525">
            <a:noFill/>
            <a:miter lim="800000"/>
            <a:headEnd/>
            <a:tailEnd/>
          </a:ln>
        </p:spPr>
        <p:txBody>
          <a:bodyPr wrap="none">
            <a:spAutoFit/>
          </a:bodyPr>
          <a:lstStyle/>
          <a:p>
            <a:r>
              <a:rPr lang="en-US" sz="1200" b="1">
                <a:latin typeface="Calibri" pitchFamily="34" charset="0"/>
              </a:rPr>
              <a:t>Ln(AGAT+1)</a:t>
            </a:r>
          </a:p>
          <a:p>
            <a:r>
              <a:rPr lang="en-US" sz="1200" b="1">
                <a:latin typeface="Calibri" pitchFamily="34" charset="0"/>
              </a:rPr>
              <a:t>Adj age, sex, PC1, PC2, PC3</a:t>
            </a:r>
          </a:p>
          <a:p>
            <a:r>
              <a:rPr lang="en-US" sz="1200" b="1">
                <a:latin typeface="Calibri" pitchFamily="34" charset="0"/>
              </a:rPr>
              <a:t>GC Lambda = 1.024</a:t>
            </a:r>
            <a:endParaRPr lang="en-US" sz="1200">
              <a:latin typeface="Calibri" pitchFamily="34" charset="0"/>
            </a:endParaRPr>
          </a:p>
        </p:txBody>
      </p:sp>
      <p:sp>
        <p:nvSpPr>
          <p:cNvPr id="14" name="TextBox 13"/>
          <p:cNvSpPr txBox="1"/>
          <p:nvPr/>
        </p:nvSpPr>
        <p:spPr>
          <a:xfrm>
            <a:off x="122238" y="5019675"/>
            <a:ext cx="2382837" cy="369888"/>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US" sz="1800" dirty="0">
                <a:solidFill>
                  <a:srgbClr val="FF0000"/>
                </a:solidFill>
                <a:effectLst>
                  <a:outerShdw blurRad="38100" dist="38100" dir="2700000" algn="tl">
                    <a:srgbClr val="000000">
                      <a:alpha val="43137"/>
                    </a:srgbClr>
                  </a:outerShdw>
                </a:effectLst>
                <a:latin typeface="+mn-lt"/>
              </a:rPr>
              <a:t>Bold dots are 9p21 loci</a:t>
            </a:r>
          </a:p>
        </p:txBody>
      </p:sp>
      <p:cxnSp>
        <p:nvCxnSpPr>
          <p:cNvPr id="12" name="Straight Connector 11"/>
          <p:cNvCxnSpPr/>
          <p:nvPr/>
        </p:nvCxnSpPr>
        <p:spPr>
          <a:xfrm>
            <a:off x="1168400" y="2378075"/>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41900" y="2384425"/>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49600" y="5305425"/>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Title 1"/>
          <p:cNvSpPr>
            <a:spLocks noGrp="1"/>
          </p:cNvSpPr>
          <p:nvPr>
            <p:ph type="title" idx="4294967295"/>
          </p:nvPr>
        </p:nvSpPr>
        <p:spPr>
          <a:xfrm>
            <a:off x="685800" y="222250"/>
            <a:ext cx="7772400" cy="1143000"/>
          </a:xfrm>
        </p:spPr>
        <p:txBody>
          <a:bodyPr lIns="91440" tIns="45720" rIns="91440" bIns="45720"/>
          <a:lstStyle/>
          <a:p>
            <a:pPr>
              <a:defRPr/>
            </a:pPr>
            <a:r>
              <a:rPr lang="en-US" sz="3600" dirty="0" smtClean="0"/>
              <a:t>Correlation Between Pooled and Individual Genotyping Results in SEA</a:t>
            </a:r>
          </a:p>
        </p:txBody>
      </p:sp>
      <p:grpSp>
        <p:nvGrpSpPr>
          <p:cNvPr id="124930" name="Group 5"/>
          <p:cNvGrpSpPr>
            <a:grpSpLocks/>
          </p:cNvGrpSpPr>
          <p:nvPr/>
        </p:nvGrpSpPr>
        <p:grpSpPr bwMode="auto">
          <a:xfrm>
            <a:off x="284163" y="1725613"/>
            <a:ext cx="8620125" cy="4527550"/>
            <a:chOff x="78" y="786"/>
            <a:chExt cx="5682" cy="3010"/>
          </a:xfrm>
        </p:grpSpPr>
        <p:pic>
          <p:nvPicPr>
            <p:cNvPr id="124931" name="Picture 2" descr="236280820@13062008-1D80"/>
            <p:cNvPicPr>
              <a:picLocks noChangeAspect="1" noChangeArrowheads="1"/>
            </p:cNvPicPr>
            <p:nvPr/>
          </p:nvPicPr>
          <p:blipFill>
            <a:blip r:embed="rId2"/>
            <a:srcRect/>
            <a:stretch>
              <a:fillRect/>
            </a:stretch>
          </p:blipFill>
          <p:spPr bwMode="auto">
            <a:xfrm>
              <a:off x="78" y="790"/>
              <a:ext cx="2844" cy="3006"/>
            </a:xfrm>
            <a:prstGeom prst="rect">
              <a:avLst/>
            </a:prstGeom>
            <a:noFill/>
            <a:ln w="9525">
              <a:noFill/>
              <a:miter lim="800000"/>
              <a:headEnd/>
              <a:tailEnd/>
            </a:ln>
          </p:spPr>
        </p:pic>
        <p:pic>
          <p:nvPicPr>
            <p:cNvPr id="124932" name="Picture 3" descr="236280820@13062008-1D87"/>
            <p:cNvPicPr>
              <a:picLocks noChangeAspect="1" noChangeArrowheads="1"/>
            </p:cNvPicPr>
            <p:nvPr/>
          </p:nvPicPr>
          <p:blipFill>
            <a:blip r:embed="rId3"/>
            <a:srcRect/>
            <a:stretch>
              <a:fillRect/>
            </a:stretch>
          </p:blipFill>
          <p:spPr bwMode="auto">
            <a:xfrm>
              <a:off x="2916" y="786"/>
              <a:ext cx="2844" cy="300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r>
              <a:rPr lang="en-US" sz="3600" b="0" smtClean="0">
                <a:effectLst/>
              </a:rPr>
              <a:t>Association of SNPs with Premature Atherosclerosis in the PDAY Cohort</a:t>
            </a:r>
            <a:r>
              <a:rPr lang="en-US" sz="3600" smtClean="0">
                <a:effectLst/>
              </a:rPr>
              <a:t> </a:t>
            </a:r>
          </a:p>
        </p:txBody>
      </p:sp>
      <p:pic>
        <p:nvPicPr>
          <p:cNvPr id="125954" name="Picture 470"/>
          <p:cNvPicPr>
            <a:picLocks noChangeAspect="1" noChangeArrowheads="1"/>
          </p:cNvPicPr>
          <p:nvPr/>
        </p:nvPicPr>
        <p:blipFill>
          <a:blip r:embed="rId2"/>
          <a:srcRect/>
          <a:stretch>
            <a:fillRect/>
          </a:stretch>
        </p:blipFill>
        <p:spPr bwMode="auto">
          <a:xfrm>
            <a:off x="215900" y="2532063"/>
            <a:ext cx="8758238" cy="230187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468313"/>
          <a:ext cx="8867775" cy="6045200"/>
        </p:xfrm>
        <a:graphic>
          <a:graphicData uri="http://schemas.openxmlformats.org/drawingml/2006/table">
            <a:tbl>
              <a:tblPr/>
              <a:tblGrid>
                <a:gridCol w="647700"/>
                <a:gridCol w="266700"/>
                <a:gridCol w="608013"/>
                <a:gridCol w="1254125"/>
                <a:gridCol w="1298575"/>
                <a:gridCol w="481012"/>
                <a:gridCol w="1635125"/>
                <a:gridCol w="352425"/>
                <a:gridCol w="923925"/>
                <a:gridCol w="657225"/>
                <a:gridCol w="742950"/>
              </a:tblGrid>
              <a:tr h="363538">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MARKER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CHR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POSITION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NEARGENEU</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NEARGENED</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GENE NAME</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DESCRIPTION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RISK</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FUNCTION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CpGISLAND</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VARIATION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rs4977574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22088574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358.265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4"/>
                        </a:rPr>
                        <a:t>79.262 kb from CDKN2B</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rs1333049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5"/>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22115503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331.336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4"/>
                        </a:rPr>
                        <a:t>106.191 kb from CDKN2B</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rs12412348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6"/>
                        </a:rPr>
                        <a:t>10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60550415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7"/>
                        </a:rPr>
                        <a:t>385.932 kb from PHYHIPL</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8"/>
                        </a:rPr>
                        <a:t>73.124 kb from LOC728640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rs275240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9"/>
                        </a:rPr>
                        <a:t>6</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4933270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0"/>
                        </a:rPr>
                        <a:t>62.01 kb from RPP40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15791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rs1246979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1"/>
                        </a:rPr>
                        <a:t>6</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4936710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0"/>
                        </a:rPr>
                        <a:t>58.57 kb from RPP40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12351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rs1870712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2"/>
                        </a:rPr>
                        <a:t>3</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133157408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3"/>
                        </a:rPr>
                        <a:t>CPNE4</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copine IV</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Intronic Enhancer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rs547316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4"/>
                        </a:rPr>
                        <a:t>3</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80813052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rs17647684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5"/>
                        </a:rPr>
                        <a:t>5</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29983522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1019128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rs7865618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6"/>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22021005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425.834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4"/>
                        </a:rPr>
                        <a:t>11.693 kb from CDKN2B</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rs7335989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7"/>
                        </a:rPr>
                        <a:t>13</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72832486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8"/>
                        </a:rPr>
                        <a:t>450.008 kb from C13orf37</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9"/>
                        </a:rPr>
                        <a:t>391.156 kb from DACH1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300115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rs1017621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0"/>
                        </a:rPr>
                        <a:t>5</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29987934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rs16964148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1"/>
                        </a:rPr>
                        <a:t>17</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23374125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rs16924197</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2"/>
                        </a:rPr>
                        <a:t>8</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59964002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3"/>
                        </a:rPr>
                        <a:t>TOX</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thymocyte selection-associated high mobility group box</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Intronic Enhancer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rs523096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4"/>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22009129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437.71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5"/>
                        </a:rPr>
                        <a:t>14.639 kb from CDKN2A</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rs2456731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6"/>
                        </a:rPr>
                        <a:t>10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67823561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7"/>
                        </a:rPr>
                        <a:t>CTNNA3</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catenin (cadherin-associated protein), alpha 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Intronic Enhancer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1339494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rs1749147</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8"/>
                        </a:rPr>
                        <a:t>6</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4947736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9"/>
                        </a:rPr>
                        <a:t>RPP40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ribonuclease P/MRP 40kDa subunit</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Intronic With No Known Function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7307" name="Title 4"/>
          <p:cNvSpPr>
            <a:spLocks noGrp="1"/>
          </p:cNvSpPr>
          <p:nvPr>
            <p:ph type="title" idx="4294967295"/>
          </p:nvPr>
        </p:nvSpPr>
        <p:spPr>
          <a:xfrm>
            <a:off x="66675" y="93663"/>
            <a:ext cx="8229600" cy="373062"/>
          </a:xfrm>
          <a:noFill/>
        </p:spPr>
        <p:txBody>
          <a:bodyPr lIns="91440" tIns="45720" rIns="91440" bIns="45720"/>
          <a:lstStyle/>
          <a:p>
            <a:pPr algn="l"/>
            <a:r>
              <a:rPr lang="en-US" sz="2000" b="0" smtClean="0">
                <a:solidFill>
                  <a:schemeClr val="bg2"/>
                </a:solidFill>
                <a:effectLst/>
              </a:rPr>
              <a:t>Phase III SNPs Associated with CAC (Y/N) in MESA  </a:t>
            </a:r>
          </a:p>
        </p:txBody>
      </p:sp>
      <p:sp>
        <p:nvSpPr>
          <p:cNvPr id="217308" name="TextBox 5"/>
          <p:cNvSpPr txBox="1">
            <a:spLocks noChangeArrowheads="1"/>
          </p:cNvSpPr>
          <p:nvPr/>
        </p:nvSpPr>
        <p:spPr bwMode="auto">
          <a:xfrm>
            <a:off x="5210175" y="6550025"/>
            <a:ext cx="3933825" cy="307975"/>
          </a:xfrm>
          <a:prstGeom prst="rect">
            <a:avLst/>
          </a:prstGeom>
          <a:noFill/>
          <a:ln w="9525">
            <a:noFill/>
            <a:miter lim="800000"/>
            <a:headEnd/>
            <a:tailEnd/>
          </a:ln>
        </p:spPr>
        <p:txBody>
          <a:bodyPr wrap="none">
            <a:spAutoFit/>
          </a:bodyPr>
          <a:lstStyle/>
          <a:p>
            <a:r>
              <a:rPr lang="en-US" sz="1400" b="1">
                <a:latin typeface="Calibri" pitchFamily="34" charset="0"/>
              </a:rPr>
              <a:t>https://wakegen.phs.wfubmc.edu/public/snpdoc/</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468313"/>
          <a:ext cx="8867775" cy="6045200"/>
        </p:xfrm>
        <a:graphic>
          <a:graphicData uri="http://schemas.openxmlformats.org/drawingml/2006/table">
            <a:tbl>
              <a:tblPr/>
              <a:tblGrid>
                <a:gridCol w="647700"/>
                <a:gridCol w="266700"/>
                <a:gridCol w="608013"/>
                <a:gridCol w="1254125"/>
                <a:gridCol w="1298575"/>
                <a:gridCol w="481012"/>
                <a:gridCol w="1635125"/>
                <a:gridCol w="352425"/>
                <a:gridCol w="923925"/>
                <a:gridCol w="657225"/>
                <a:gridCol w="742950"/>
              </a:tblGrid>
              <a:tr h="363538">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MARKER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CHR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POSITION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NEARGENEU</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NEARGENED</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GENE NAME</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DESCRIPTION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RISK</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FUNCTION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CpGISLAND</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VARIATION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rs4977574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22088574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358.265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4"/>
                        </a:rPr>
                        <a:t>79.262 kb from CDKN2B</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rs1333049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5"/>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22115503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331.336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4"/>
                        </a:rPr>
                        <a:t>106.191 kb from CDKN2B</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rs12412348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6"/>
                        </a:rPr>
                        <a:t>10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60550415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7"/>
                        </a:rPr>
                        <a:t>385.932 kb from PHYHIPL</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8"/>
                        </a:rPr>
                        <a:t>73.124 kb from LOC728640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rs275240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9"/>
                        </a:rPr>
                        <a:t>6</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4933270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0"/>
                        </a:rPr>
                        <a:t>62.01 kb from RPP40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15791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rs1246979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1"/>
                        </a:rPr>
                        <a:t>6</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4936710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0"/>
                        </a:rPr>
                        <a:t>58.57 kb from RPP40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12351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rs1870712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2"/>
                        </a:rPr>
                        <a:t>3</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133157408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3"/>
                        </a:rPr>
                        <a:t>CPNE4</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copine IV</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Intronic Enhancer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rs547316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4"/>
                        </a:rPr>
                        <a:t>3</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80813052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rs17647684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5"/>
                        </a:rPr>
                        <a:t>5</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29983522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1019128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rs7865618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6"/>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22021005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425.834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4"/>
                        </a:rPr>
                        <a:t>11.693 kb from CDKN2B</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rs7335989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7"/>
                        </a:rPr>
                        <a:t>13</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72832486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8"/>
                        </a:rPr>
                        <a:t>450.008 kb from C13orf37</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9"/>
                        </a:rPr>
                        <a:t>391.156 kb from DACH1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300115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rs1017621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0"/>
                        </a:rPr>
                        <a:t>5</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29987934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rs16964148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1"/>
                        </a:rPr>
                        <a:t>17</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23374125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rs16924197</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2"/>
                        </a:rPr>
                        <a:t>8</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59964002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3"/>
                        </a:rPr>
                        <a:t>TOX</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thymocyte selection-associated high mobility group box</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Intronic Enhancer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rs523096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4"/>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22009129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437.71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5"/>
                        </a:rPr>
                        <a:t>14.639 kb from CDKN2A</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rs2456731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6"/>
                        </a:rPr>
                        <a:t>10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67823561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7"/>
                        </a:rPr>
                        <a:t>CTNNA3</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catenin (cadherin-associated protein), alpha 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Intronic Enhancer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1339494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rs1749147</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8"/>
                        </a:rPr>
                        <a:t>6</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4947736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9"/>
                        </a:rPr>
                        <a:t>RPP40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ribonuclease P/MRP 40kDa subunit</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Intronic With No Known Function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8331" name="Title 4"/>
          <p:cNvSpPr>
            <a:spLocks noGrp="1"/>
          </p:cNvSpPr>
          <p:nvPr>
            <p:ph type="title" idx="4294967295"/>
          </p:nvPr>
        </p:nvSpPr>
        <p:spPr>
          <a:xfrm>
            <a:off x="66675" y="93663"/>
            <a:ext cx="8229600" cy="373062"/>
          </a:xfrm>
          <a:noFill/>
        </p:spPr>
        <p:txBody>
          <a:bodyPr lIns="91440" tIns="45720" rIns="91440" bIns="45720"/>
          <a:lstStyle/>
          <a:p>
            <a:pPr algn="l"/>
            <a:r>
              <a:rPr lang="en-US" sz="2000" b="0" smtClean="0">
                <a:effectLst/>
              </a:rPr>
              <a:t>Phase III SNPs Associated with CAC (Y/N) in MESA  </a:t>
            </a:r>
          </a:p>
        </p:txBody>
      </p:sp>
      <p:sp>
        <p:nvSpPr>
          <p:cNvPr id="218332" name="TextBox 5"/>
          <p:cNvSpPr txBox="1">
            <a:spLocks noChangeArrowheads="1"/>
          </p:cNvSpPr>
          <p:nvPr/>
        </p:nvSpPr>
        <p:spPr bwMode="auto">
          <a:xfrm>
            <a:off x="5210175" y="6550025"/>
            <a:ext cx="3933825" cy="307975"/>
          </a:xfrm>
          <a:prstGeom prst="rect">
            <a:avLst/>
          </a:prstGeom>
          <a:noFill/>
          <a:ln w="9525">
            <a:noFill/>
            <a:miter lim="800000"/>
            <a:headEnd/>
            <a:tailEnd/>
          </a:ln>
        </p:spPr>
        <p:txBody>
          <a:bodyPr wrap="none">
            <a:spAutoFit/>
          </a:bodyPr>
          <a:lstStyle/>
          <a:p>
            <a:r>
              <a:rPr lang="en-US" sz="1400" b="1">
                <a:latin typeface="Calibri" pitchFamily="34" charset="0"/>
              </a:rPr>
              <a:t>https://wakegen.phs.wfubmc.edu/public/snpdoc/</a:t>
            </a:r>
          </a:p>
        </p:txBody>
      </p:sp>
      <p:grpSp>
        <p:nvGrpSpPr>
          <p:cNvPr id="218333" name="Group 9"/>
          <p:cNvGrpSpPr>
            <a:grpSpLocks/>
          </p:cNvGrpSpPr>
          <p:nvPr/>
        </p:nvGrpSpPr>
        <p:grpSpPr bwMode="auto">
          <a:xfrm>
            <a:off x="152400" y="847725"/>
            <a:ext cx="8858250" cy="4953000"/>
            <a:chOff x="152400" y="847725"/>
            <a:chExt cx="8858250" cy="4952999"/>
          </a:xfrm>
        </p:grpSpPr>
        <p:sp>
          <p:nvSpPr>
            <p:cNvPr id="7" name="Rectangle 6"/>
            <p:cNvSpPr/>
            <p:nvPr/>
          </p:nvSpPr>
          <p:spPr>
            <a:xfrm>
              <a:off x="152400" y="847725"/>
              <a:ext cx="8858250" cy="685800"/>
            </a:xfrm>
            <a:prstGeom prst="rect">
              <a:avLst/>
            </a:prstGeom>
            <a:solidFill>
              <a:schemeClr val="accent1">
                <a:alpha val="41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152400" y="3667124"/>
              <a:ext cx="8858250" cy="352425"/>
            </a:xfrm>
            <a:prstGeom prst="rect">
              <a:avLst/>
            </a:prstGeom>
            <a:solidFill>
              <a:schemeClr val="accent1">
                <a:alpha val="41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152400" y="5448299"/>
              <a:ext cx="8858250" cy="352425"/>
            </a:xfrm>
            <a:prstGeom prst="rect">
              <a:avLst/>
            </a:prstGeom>
            <a:solidFill>
              <a:schemeClr val="accent1">
                <a:alpha val="41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1" descr="rs4977574 ( CEU ).png"/>
          <p:cNvPicPr>
            <a:picLocks noChangeAspect="1"/>
          </p:cNvPicPr>
          <p:nvPr/>
        </p:nvPicPr>
        <p:blipFill>
          <a:blip r:embed="rId2"/>
          <a:srcRect/>
          <a:stretch>
            <a:fillRect/>
          </a:stretch>
        </p:blipFill>
        <p:spPr bwMode="auto">
          <a:xfrm>
            <a:off x="100013" y="447675"/>
            <a:ext cx="8943975" cy="596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536575" y="638175"/>
            <a:ext cx="8159750" cy="841375"/>
          </a:xfrm>
        </p:spPr>
        <p:txBody>
          <a:bodyPr/>
          <a:lstStyle/>
          <a:p>
            <a:pPr>
              <a:defRPr/>
            </a:pPr>
            <a:r>
              <a:rPr lang="en-US" sz="4000" smtClean="0"/>
              <a:t>Pathobiological Determinants of Atherosclerosis in Youth (PDAY) </a:t>
            </a:r>
          </a:p>
        </p:txBody>
      </p:sp>
      <p:sp>
        <p:nvSpPr>
          <p:cNvPr id="521219" name="Rectangle 3"/>
          <p:cNvSpPr>
            <a:spLocks noGrp="1" noChangeArrowheads="1"/>
          </p:cNvSpPr>
          <p:nvPr>
            <p:ph type="body" idx="1"/>
          </p:nvPr>
        </p:nvSpPr>
        <p:spPr>
          <a:xfrm>
            <a:off x="685800" y="2312988"/>
            <a:ext cx="7772400" cy="4037012"/>
          </a:xfrm>
          <a:solidFill>
            <a:schemeClr val="bg2"/>
          </a:solidFill>
          <a:ln>
            <a:solidFill>
              <a:schemeClr val="tx1"/>
            </a:solidFill>
          </a:ln>
        </p:spPr>
        <p:txBody>
          <a:bodyPr/>
          <a:lstStyle/>
          <a:p>
            <a:pPr>
              <a:defRPr/>
            </a:pPr>
            <a:r>
              <a:rPr lang="en-US"/>
              <a:t>NIH-funded multi-center collaboration formed in 1983</a:t>
            </a:r>
          </a:p>
          <a:p>
            <a:pPr>
              <a:defRPr/>
            </a:pPr>
            <a:r>
              <a:rPr lang="en-US"/>
              <a:t>Males and females aged 15-34 who died of violent causes</a:t>
            </a:r>
          </a:p>
          <a:p>
            <a:pPr>
              <a:defRPr/>
            </a:pPr>
            <a:r>
              <a:rPr lang="en-US"/>
              <a:t>Standardized autopsies and quantitative assessment of extent of atherosclerosis</a:t>
            </a:r>
          </a:p>
          <a:p>
            <a:pPr>
              <a:defRPr/>
            </a:pPr>
            <a:r>
              <a:rPr lang="en-US"/>
              <a:t>Broad array of specimen collections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idx="4294967295"/>
          </p:nvPr>
        </p:nvSpPr>
        <p:spPr>
          <a:xfrm>
            <a:off x="685800" y="781050"/>
            <a:ext cx="7772400" cy="735013"/>
          </a:xfrm>
          <a:noFill/>
        </p:spPr>
        <p:txBody>
          <a:bodyPr lIns="91440" tIns="45720" rIns="91440" bIns="45720"/>
          <a:lstStyle/>
          <a:p>
            <a:r>
              <a:rPr lang="en-US" sz="2900" smtClean="0">
                <a:effectLst/>
              </a:rPr>
              <a:t>Phase III SNPs Below the Bonferroni Significance Threshold</a:t>
            </a:r>
            <a:br>
              <a:rPr lang="en-US" sz="2900" smtClean="0">
                <a:effectLst/>
              </a:rPr>
            </a:br>
            <a:endParaRPr lang="en-US" sz="2900" smtClean="0">
              <a:effectLst/>
            </a:endParaRPr>
          </a:p>
        </p:txBody>
      </p:sp>
      <p:grpSp>
        <p:nvGrpSpPr>
          <p:cNvPr id="220162" name="Group 52"/>
          <p:cNvGrpSpPr>
            <a:grpSpLocks/>
          </p:cNvGrpSpPr>
          <p:nvPr/>
        </p:nvGrpSpPr>
        <p:grpSpPr bwMode="auto">
          <a:xfrm>
            <a:off x="1362075" y="1200150"/>
            <a:ext cx="6181725" cy="5362575"/>
            <a:chOff x="1362074" y="1409700"/>
            <a:chExt cx="6181725" cy="5362575"/>
          </a:xfrm>
        </p:grpSpPr>
        <p:grpSp>
          <p:nvGrpSpPr>
            <p:cNvPr id="220163" name="Group 12"/>
            <p:cNvGrpSpPr>
              <a:grpSpLocks/>
            </p:cNvGrpSpPr>
            <p:nvPr/>
          </p:nvGrpSpPr>
          <p:grpSpPr bwMode="auto">
            <a:xfrm>
              <a:off x="1362074" y="1409700"/>
              <a:ext cx="6181725" cy="5362575"/>
              <a:chOff x="1362074" y="1333500"/>
              <a:chExt cx="6181725" cy="5362575"/>
            </a:xfrm>
          </p:grpSpPr>
          <p:grpSp>
            <p:nvGrpSpPr>
              <p:cNvPr id="220166" name="Group 8"/>
              <p:cNvGrpSpPr>
                <a:grpSpLocks/>
              </p:cNvGrpSpPr>
              <p:nvPr/>
            </p:nvGrpSpPr>
            <p:grpSpPr bwMode="auto">
              <a:xfrm>
                <a:off x="1362074" y="1333500"/>
                <a:ext cx="6181725" cy="5362575"/>
                <a:chOff x="1400174" y="1333500"/>
                <a:chExt cx="6181725" cy="5362575"/>
              </a:xfrm>
            </p:grpSpPr>
            <p:grpSp>
              <p:nvGrpSpPr>
                <p:cNvPr id="220170" name="Group 4"/>
                <p:cNvGrpSpPr>
                  <a:grpSpLocks/>
                </p:cNvGrpSpPr>
                <p:nvPr/>
              </p:nvGrpSpPr>
              <p:grpSpPr bwMode="auto">
                <a:xfrm>
                  <a:off x="1400174" y="1333500"/>
                  <a:ext cx="6181725" cy="5362575"/>
                  <a:chOff x="2309813" y="1228725"/>
                  <a:chExt cx="4524375" cy="4400550"/>
                </a:xfrm>
              </p:grpSpPr>
              <p:pic>
                <p:nvPicPr>
                  <p:cNvPr id="220172" name="Picture 2"/>
                  <p:cNvPicPr>
                    <a:picLocks noChangeAspect="1" noChangeArrowheads="1"/>
                  </p:cNvPicPr>
                  <p:nvPr/>
                </p:nvPicPr>
                <p:blipFill>
                  <a:blip r:embed="rId2"/>
                  <a:srcRect/>
                  <a:stretch>
                    <a:fillRect/>
                  </a:stretch>
                </p:blipFill>
                <p:spPr bwMode="auto">
                  <a:xfrm>
                    <a:off x="2309813" y="1228725"/>
                    <a:ext cx="4524375" cy="4400550"/>
                  </a:xfrm>
                  <a:prstGeom prst="rect">
                    <a:avLst/>
                  </a:prstGeom>
                  <a:noFill/>
                  <a:ln w="9525">
                    <a:noFill/>
                    <a:miter lim="800000"/>
                    <a:headEnd/>
                    <a:tailEnd/>
                  </a:ln>
                </p:spPr>
              </p:pic>
              <p:sp>
                <p:nvSpPr>
                  <p:cNvPr id="220173" name="TextBox 3"/>
                  <p:cNvSpPr txBox="1">
                    <a:spLocks noChangeArrowheads="1"/>
                  </p:cNvSpPr>
                  <p:nvPr/>
                </p:nvSpPr>
                <p:spPr bwMode="auto">
                  <a:xfrm>
                    <a:off x="2895600" y="1324703"/>
                    <a:ext cx="2362200" cy="530382"/>
                  </a:xfrm>
                  <a:prstGeom prst="rect">
                    <a:avLst/>
                  </a:prstGeom>
                  <a:noFill/>
                  <a:ln w="9525">
                    <a:noFill/>
                    <a:miter lim="800000"/>
                    <a:headEnd/>
                    <a:tailEnd/>
                  </a:ln>
                </p:spPr>
                <p:txBody>
                  <a:bodyPr>
                    <a:spAutoFit/>
                  </a:bodyPr>
                  <a:lstStyle/>
                  <a:p>
                    <a:r>
                      <a:rPr lang="en-US" sz="1200" b="1">
                        <a:latin typeface="Calibri" pitchFamily="34" charset="0"/>
                      </a:rPr>
                      <a:t>CAC (Y/N) </a:t>
                    </a:r>
                  </a:p>
                  <a:p>
                    <a:r>
                      <a:rPr lang="en-US" sz="1200" b="1">
                        <a:latin typeface="Calibri" pitchFamily="34" charset="0"/>
                      </a:rPr>
                      <a:t>Adj for site, age, gender, PC1-PC3</a:t>
                    </a:r>
                  </a:p>
                  <a:p>
                    <a:r>
                      <a:rPr lang="en-US" sz="1200" b="1">
                        <a:latin typeface="Calibri" pitchFamily="34" charset="0"/>
                      </a:rPr>
                      <a:t>GC Lambda = 1.002</a:t>
                    </a:r>
                  </a:p>
                </p:txBody>
              </p:sp>
            </p:grpSp>
            <p:cxnSp>
              <p:nvCxnSpPr>
                <p:cNvPr id="8" name="Straight Connector 7"/>
                <p:cNvCxnSpPr/>
                <p:nvPr/>
              </p:nvCxnSpPr>
              <p:spPr>
                <a:xfrm>
                  <a:off x="2190749" y="3276600"/>
                  <a:ext cx="52578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0167" name="Group 11"/>
              <p:cNvGrpSpPr>
                <a:grpSpLocks/>
              </p:cNvGrpSpPr>
              <p:nvPr/>
            </p:nvGrpSpPr>
            <p:grpSpPr bwMode="auto">
              <a:xfrm>
                <a:off x="5695950" y="1504950"/>
                <a:ext cx="885825" cy="419100"/>
                <a:chOff x="5695950" y="1504950"/>
                <a:chExt cx="885825" cy="419100"/>
              </a:xfrm>
            </p:grpSpPr>
            <p:sp>
              <p:nvSpPr>
                <p:cNvPr id="220168" name="TextBox 9"/>
                <p:cNvSpPr txBox="1">
                  <a:spLocks noChangeArrowheads="1"/>
                </p:cNvSpPr>
                <p:nvPr/>
              </p:nvSpPr>
              <p:spPr bwMode="auto">
                <a:xfrm>
                  <a:off x="5695950" y="1543050"/>
                  <a:ext cx="657552" cy="369332"/>
                </a:xfrm>
                <a:prstGeom prst="rect">
                  <a:avLst/>
                </a:prstGeom>
                <a:noFill/>
                <a:ln w="9525">
                  <a:noFill/>
                  <a:miter lim="800000"/>
                  <a:headEnd/>
                  <a:tailEnd/>
                </a:ln>
              </p:spPr>
              <p:txBody>
                <a:bodyPr wrap="none">
                  <a:spAutoFit/>
                </a:bodyPr>
                <a:lstStyle/>
                <a:p>
                  <a:r>
                    <a:rPr lang="en-US" sz="1800">
                      <a:latin typeface="Calibri" pitchFamily="34" charset="0"/>
                    </a:rPr>
                    <a:t>9p21</a:t>
                  </a:r>
                </a:p>
              </p:txBody>
            </p:sp>
            <p:sp>
              <p:nvSpPr>
                <p:cNvPr id="11" name="Left Brace 10"/>
                <p:cNvSpPr/>
                <p:nvPr/>
              </p:nvSpPr>
              <p:spPr>
                <a:xfrm>
                  <a:off x="6400799" y="1504950"/>
                  <a:ext cx="180975" cy="4191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dirty="0"/>
                </a:p>
              </p:txBody>
            </p:sp>
          </p:grpSp>
        </p:grpSp>
        <p:sp>
          <p:nvSpPr>
            <p:cNvPr id="51" name="Left Brace 50"/>
            <p:cNvSpPr/>
            <p:nvPr/>
          </p:nvSpPr>
          <p:spPr>
            <a:xfrm>
              <a:off x="5105399" y="3362325"/>
              <a:ext cx="190500" cy="1143000"/>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220165" name="TextBox 51"/>
            <p:cNvSpPr txBox="1">
              <a:spLocks noChangeArrowheads="1"/>
            </p:cNvSpPr>
            <p:nvPr/>
          </p:nvSpPr>
          <p:spPr bwMode="auto">
            <a:xfrm>
              <a:off x="4371975" y="3705225"/>
              <a:ext cx="614271" cy="369332"/>
            </a:xfrm>
            <a:prstGeom prst="rect">
              <a:avLst/>
            </a:prstGeom>
            <a:noFill/>
            <a:ln w="9525">
              <a:noFill/>
              <a:miter lim="800000"/>
              <a:headEnd/>
              <a:tailEnd/>
            </a:ln>
          </p:spPr>
          <p:txBody>
            <a:bodyPr wrap="none">
              <a:spAutoFit/>
            </a:bodyPr>
            <a:lstStyle/>
            <a:p>
              <a:r>
                <a:rPr lang="en-US" sz="1800">
                  <a:latin typeface="Calibri" pitchFamily="34" charset="0"/>
                </a:rPr>
                <a:t>????</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468313"/>
          <a:ext cx="8867775" cy="6045200"/>
        </p:xfrm>
        <a:graphic>
          <a:graphicData uri="http://schemas.openxmlformats.org/drawingml/2006/table">
            <a:tbl>
              <a:tblPr/>
              <a:tblGrid>
                <a:gridCol w="647700"/>
                <a:gridCol w="266700"/>
                <a:gridCol w="608013"/>
                <a:gridCol w="1254125"/>
                <a:gridCol w="1298575"/>
                <a:gridCol w="481012"/>
                <a:gridCol w="1635125"/>
                <a:gridCol w="352425"/>
                <a:gridCol w="923925"/>
                <a:gridCol w="657225"/>
                <a:gridCol w="742950"/>
              </a:tblGrid>
              <a:tr h="363538">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MARKER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CHR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POSITION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NEARGENEU</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NEARGENED</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GENE NAME</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DESCRIPTION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RISK</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FUNCTION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CpGISLAND</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VARIATION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rs4977574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22088574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358.265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4"/>
                        </a:rPr>
                        <a:t>79.262 kb from CDKN2B</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rs1333049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5"/>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22115503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331.336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4"/>
                        </a:rPr>
                        <a:t>106.191 kb from CDKN2B</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rs12412348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6"/>
                        </a:rPr>
                        <a:t>10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60550415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7"/>
                        </a:rPr>
                        <a:t>385.932 kb from PHYHIPL</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8"/>
                        </a:rPr>
                        <a:t>73.124 kb from LOC728640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rs275240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9"/>
                        </a:rPr>
                        <a:t>6</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4933270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0"/>
                        </a:rPr>
                        <a:t>62.01 kb from RPP40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15791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rs1246979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1"/>
                        </a:rPr>
                        <a:t>6</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4936710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0"/>
                        </a:rPr>
                        <a:t>58.57 kb from RPP40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12351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rs1870712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sng" strike="noStrike" cap="none" normalizeH="0" baseline="0" smtClean="0">
                          <a:ln>
                            <a:noFill/>
                          </a:ln>
                          <a:solidFill>
                            <a:srgbClr val="0000FF"/>
                          </a:solidFill>
                          <a:effectLst/>
                          <a:latin typeface="Times New Roman" pitchFamily="18" charset="0"/>
                          <a:hlinkClick r:id="rId12"/>
                        </a:rPr>
                        <a:t>3</a:t>
                      </a:r>
                      <a:endParaRPr kumimoji="0" lang="en-US" sz="1000" b="1"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133157408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sng" strike="noStrike" cap="none" normalizeH="0" baseline="0" smtClean="0">
                          <a:ln>
                            <a:noFill/>
                          </a:ln>
                          <a:solidFill>
                            <a:srgbClr val="0000FF"/>
                          </a:solidFill>
                          <a:effectLst/>
                          <a:latin typeface="Times New Roman" pitchFamily="18" charset="0"/>
                          <a:hlinkClick r:id="rId13"/>
                        </a:rPr>
                        <a:t>CPNE4</a:t>
                      </a:r>
                      <a:endParaRPr kumimoji="0" lang="en-US" sz="1000" b="1"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copine IV</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Intronic Enhancer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rs547316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4"/>
                        </a:rPr>
                        <a:t>3</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80813052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rs17647684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5"/>
                        </a:rPr>
                        <a:t>5</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29983522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1019128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rs7865618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6"/>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22021005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425.834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4"/>
                        </a:rPr>
                        <a:t>11.693 kb from CDKN2B</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rs7335989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7"/>
                        </a:rPr>
                        <a:t>13</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72832486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8"/>
                        </a:rPr>
                        <a:t>450.008 kb from C13orf37</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19"/>
                        </a:rPr>
                        <a:t>391.156 kb from DACH1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300115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rs1017621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0"/>
                        </a:rPr>
                        <a:t>5</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29987934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rs16964148</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1"/>
                        </a:rPr>
                        <a:t>17</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23374125</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None within 500 kb</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rs16924197</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2"/>
                        </a:rPr>
                        <a:t>8</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59964002</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3"/>
                        </a:rPr>
                        <a:t>TOX</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thymocyte selection-associated high mobility group box</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Intronic Enhancer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rs523096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4"/>
                        </a:rPr>
                        <a:t>9</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22009129</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3"/>
                        </a:rPr>
                        <a:t>437.71 kb from DMRTA1</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5"/>
                        </a:rPr>
                        <a:t>14.639 kb from CDKN2A</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N/A</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rs2456731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sng" strike="noStrike" cap="none" normalizeH="0" baseline="0" smtClean="0">
                          <a:ln>
                            <a:noFill/>
                          </a:ln>
                          <a:solidFill>
                            <a:srgbClr val="0000FF"/>
                          </a:solidFill>
                          <a:effectLst/>
                          <a:latin typeface="Times New Roman" pitchFamily="18" charset="0"/>
                          <a:hlinkClick r:id="rId26"/>
                        </a:rPr>
                        <a:t>10</a:t>
                      </a:r>
                      <a:endParaRPr kumimoji="0" lang="en-US" sz="1000" b="1"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67823561</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sng" strike="noStrike" cap="none" normalizeH="0" baseline="0" smtClean="0">
                          <a:ln>
                            <a:noFill/>
                          </a:ln>
                          <a:solidFill>
                            <a:srgbClr val="0000FF"/>
                          </a:solidFill>
                          <a:effectLst/>
                          <a:latin typeface="Times New Roman" pitchFamily="18" charset="0"/>
                          <a:hlinkClick r:id="rId27"/>
                        </a:rPr>
                        <a:t>CTNNA3</a:t>
                      </a:r>
                      <a:endParaRPr kumimoji="0" lang="en-US" sz="1000" b="1"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catenin (cadherin-associated protein), alpha 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3</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Intronic Enhancer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1339494</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1"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rs1749147</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8"/>
                        </a:rPr>
                        <a:t>6</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4947736</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 </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sng" strike="noStrike" cap="none" normalizeH="0" baseline="0" smtClean="0">
                          <a:ln>
                            <a:noFill/>
                          </a:ln>
                          <a:solidFill>
                            <a:srgbClr val="0000FF"/>
                          </a:solidFill>
                          <a:effectLst/>
                          <a:latin typeface="Times New Roman" pitchFamily="18" charset="0"/>
                          <a:hlinkClick r:id="rId29"/>
                        </a:rPr>
                        <a:t>RPP40</a:t>
                      </a:r>
                      <a:endParaRPr kumimoji="0" lang="en-US" sz="1000" b="0" i="0" u="sng" strike="noStrike" cap="none" normalizeH="0" baseline="0" smtClean="0">
                        <a:ln>
                          <a:noFill/>
                        </a:ln>
                        <a:solidFill>
                          <a:srgbClr val="0000FF"/>
                        </a:solidFill>
                        <a:effectLst/>
                        <a:latin typeface="Times New Roman" pitchFamily="18" charset="0"/>
                      </a:endParaRP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ribonuclease P/MRP 40kDa subunit</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Intronic With No Known Function</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0</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000" b="0" i="0" u="none" strike="noStrike" cap="none" normalizeH="0" baseline="0" smtClean="0">
                          <a:ln>
                            <a:noFill/>
                          </a:ln>
                          <a:solidFill>
                            <a:srgbClr val="000000"/>
                          </a:solidFill>
                          <a:effectLst/>
                          <a:latin typeface="Times New Roman" pitchFamily="18" charset="0"/>
                        </a:rPr>
                        <a:t>CopyNumber</a:t>
                      </a:r>
                    </a:p>
                  </a:txBody>
                  <a:tcPr marL="5404" marR="5404" marT="540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7"/>
          <p:cNvSpPr/>
          <p:nvPr/>
        </p:nvSpPr>
        <p:spPr>
          <a:xfrm>
            <a:off x="152400" y="5800725"/>
            <a:ext cx="8858250" cy="342900"/>
          </a:xfrm>
          <a:prstGeom prst="rect">
            <a:avLst/>
          </a:prstGeom>
          <a:solidFill>
            <a:schemeClr val="accent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1404" name="Title 4"/>
          <p:cNvSpPr>
            <a:spLocks noGrp="1"/>
          </p:cNvSpPr>
          <p:nvPr>
            <p:ph type="title" idx="4294967295"/>
          </p:nvPr>
        </p:nvSpPr>
        <p:spPr>
          <a:xfrm>
            <a:off x="66675" y="93663"/>
            <a:ext cx="8229600" cy="373062"/>
          </a:xfrm>
          <a:noFill/>
        </p:spPr>
        <p:txBody>
          <a:bodyPr lIns="91440" tIns="45720" rIns="91440" bIns="45720"/>
          <a:lstStyle/>
          <a:p>
            <a:pPr algn="l"/>
            <a:r>
              <a:rPr lang="en-US" sz="2000" b="0" smtClean="0">
                <a:effectLst/>
              </a:rPr>
              <a:t>Phase III SNPs Associated with CAC (Y/N) in MESA  </a:t>
            </a:r>
          </a:p>
        </p:txBody>
      </p:sp>
      <p:sp>
        <p:nvSpPr>
          <p:cNvPr id="221405" name="TextBox 5"/>
          <p:cNvSpPr txBox="1">
            <a:spLocks noChangeArrowheads="1"/>
          </p:cNvSpPr>
          <p:nvPr/>
        </p:nvSpPr>
        <p:spPr bwMode="auto">
          <a:xfrm>
            <a:off x="5210175" y="6550025"/>
            <a:ext cx="3933825" cy="307975"/>
          </a:xfrm>
          <a:prstGeom prst="rect">
            <a:avLst/>
          </a:prstGeom>
          <a:noFill/>
          <a:ln w="9525">
            <a:noFill/>
            <a:miter lim="800000"/>
            <a:headEnd/>
            <a:tailEnd/>
          </a:ln>
        </p:spPr>
        <p:txBody>
          <a:bodyPr wrap="none">
            <a:spAutoFit/>
          </a:bodyPr>
          <a:lstStyle/>
          <a:p>
            <a:r>
              <a:rPr lang="en-US" sz="1400" b="1">
                <a:latin typeface="Calibri" pitchFamily="34" charset="0"/>
              </a:rPr>
              <a:t>https://wakegen.phs.wfubmc.edu/public/snpdoc/</a:t>
            </a:r>
          </a:p>
        </p:txBody>
      </p:sp>
      <p:sp>
        <p:nvSpPr>
          <p:cNvPr id="7" name="Rectangle 6"/>
          <p:cNvSpPr/>
          <p:nvPr/>
        </p:nvSpPr>
        <p:spPr>
          <a:xfrm>
            <a:off x="161925" y="2614613"/>
            <a:ext cx="8858250" cy="342900"/>
          </a:xfrm>
          <a:prstGeom prst="rect">
            <a:avLst/>
          </a:prstGeom>
          <a:solidFill>
            <a:schemeClr val="accent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2"/>
          <a:srcRect/>
          <a:stretch>
            <a:fillRect/>
          </a:stretch>
        </p:blipFill>
        <p:spPr bwMode="auto">
          <a:xfrm>
            <a:off x="0" y="381000"/>
            <a:ext cx="9148763"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Picture 2" descr="rs2456731 ( CEU ).png"/>
          <p:cNvPicPr>
            <a:picLocks noChangeAspect="1"/>
          </p:cNvPicPr>
          <p:nvPr/>
        </p:nvPicPr>
        <p:blipFill>
          <a:blip r:embed="rId2"/>
          <a:srcRect/>
          <a:stretch>
            <a:fillRect/>
          </a:stretch>
        </p:blipFill>
        <p:spPr bwMode="auto">
          <a:xfrm>
            <a:off x="95250" y="419100"/>
            <a:ext cx="89154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idx="4294967295"/>
          </p:nvPr>
        </p:nvSpPr>
        <p:spPr>
          <a:xfrm>
            <a:off x="4895850" y="722313"/>
            <a:ext cx="3933825" cy="1143000"/>
          </a:xfrm>
          <a:noFill/>
        </p:spPr>
        <p:txBody>
          <a:bodyPr lIns="91440" tIns="45720" rIns="91440" bIns="45720"/>
          <a:lstStyle/>
          <a:p>
            <a:r>
              <a:rPr lang="en-US" sz="2900" smtClean="0">
                <a:effectLst/>
              </a:rPr>
              <a:t>Phase III SNPs Associated with CAC (Y/N) in MESA HC3 (EUA) and HC1 (AA) Subjects </a:t>
            </a:r>
          </a:p>
        </p:txBody>
      </p:sp>
      <p:grpSp>
        <p:nvGrpSpPr>
          <p:cNvPr id="224258" name="Group 12"/>
          <p:cNvGrpSpPr>
            <a:grpSpLocks/>
          </p:cNvGrpSpPr>
          <p:nvPr/>
        </p:nvGrpSpPr>
        <p:grpSpPr bwMode="auto">
          <a:xfrm>
            <a:off x="723900" y="444500"/>
            <a:ext cx="7634288" cy="5880100"/>
            <a:chOff x="514350" y="921130"/>
            <a:chExt cx="7633672" cy="5879720"/>
          </a:xfrm>
        </p:grpSpPr>
        <p:grpSp>
          <p:nvGrpSpPr>
            <p:cNvPr id="224263" name="Group 7"/>
            <p:cNvGrpSpPr>
              <a:grpSpLocks/>
            </p:cNvGrpSpPr>
            <p:nvPr/>
          </p:nvGrpSpPr>
          <p:grpSpPr bwMode="auto">
            <a:xfrm>
              <a:off x="520699" y="921130"/>
              <a:ext cx="3908425" cy="2955545"/>
              <a:chOff x="482599" y="759205"/>
              <a:chExt cx="3908425" cy="2955545"/>
            </a:xfrm>
          </p:grpSpPr>
          <p:pic>
            <p:nvPicPr>
              <p:cNvPr id="224270" name="Picture 5"/>
              <p:cNvPicPr>
                <a:picLocks noChangeAspect="1" noChangeArrowheads="1"/>
              </p:cNvPicPr>
              <p:nvPr/>
            </p:nvPicPr>
            <p:blipFill>
              <a:blip r:embed="rId2"/>
              <a:srcRect/>
              <a:stretch>
                <a:fillRect/>
              </a:stretch>
            </p:blipFill>
            <p:spPr bwMode="auto">
              <a:xfrm>
                <a:off x="482599" y="759205"/>
                <a:ext cx="3908425" cy="2955545"/>
              </a:xfrm>
              <a:prstGeom prst="rect">
                <a:avLst/>
              </a:prstGeom>
              <a:noFill/>
              <a:ln w="9525">
                <a:noFill/>
                <a:miter lim="800000"/>
                <a:headEnd/>
                <a:tailEnd/>
              </a:ln>
            </p:spPr>
          </p:pic>
          <p:sp>
            <p:nvSpPr>
              <p:cNvPr id="224271" name="TextBox 6"/>
              <p:cNvSpPr txBox="1">
                <a:spLocks noChangeArrowheads="1"/>
              </p:cNvSpPr>
              <p:nvPr/>
            </p:nvSpPr>
            <p:spPr bwMode="auto">
              <a:xfrm>
                <a:off x="1019175" y="838200"/>
                <a:ext cx="1547924" cy="646331"/>
              </a:xfrm>
              <a:prstGeom prst="rect">
                <a:avLst/>
              </a:prstGeom>
              <a:noFill/>
              <a:ln w="9525">
                <a:noFill/>
                <a:miter lim="800000"/>
                <a:headEnd/>
                <a:tailEnd/>
              </a:ln>
            </p:spPr>
            <p:txBody>
              <a:bodyPr wrap="none">
                <a:spAutoFit/>
              </a:bodyPr>
              <a:lstStyle/>
              <a:p>
                <a:r>
                  <a:rPr lang="en-US" sz="1200" b="1">
                    <a:latin typeface="Calibri" pitchFamily="34" charset="0"/>
                  </a:rPr>
                  <a:t>CAC (Y/N)</a:t>
                </a:r>
              </a:p>
              <a:p>
                <a:r>
                  <a:rPr lang="en-US" sz="1200" b="1">
                    <a:latin typeface="Calibri" pitchFamily="34" charset="0"/>
                  </a:rPr>
                  <a:t>Adj age, sex, PC1-PC3</a:t>
                </a:r>
              </a:p>
              <a:p>
                <a:r>
                  <a:rPr lang="en-US" sz="1200" b="1">
                    <a:latin typeface="Calibri" pitchFamily="34" charset="0"/>
                  </a:rPr>
                  <a:t>GC Lambda = 1.002</a:t>
                </a:r>
              </a:p>
            </p:txBody>
          </p:sp>
        </p:grpSp>
        <p:grpSp>
          <p:nvGrpSpPr>
            <p:cNvPr id="224264" name="Group 11"/>
            <p:cNvGrpSpPr>
              <a:grpSpLocks/>
            </p:cNvGrpSpPr>
            <p:nvPr/>
          </p:nvGrpSpPr>
          <p:grpSpPr bwMode="auto">
            <a:xfrm>
              <a:off x="4424363" y="3876675"/>
              <a:ext cx="3723659" cy="2919413"/>
              <a:chOff x="4471988" y="3876675"/>
              <a:chExt cx="3723659" cy="2919413"/>
            </a:xfrm>
          </p:grpSpPr>
          <p:pic>
            <p:nvPicPr>
              <p:cNvPr id="224268" name="Picture 2"/>
              <p:cNvPicPr>
                <a:picLocks noChangeAspect="1" noChangeArrowheads="1"/>
              </p:cNvPicPr>
              <p:nvPr/>
            </p:nvPicPr>
            <p:blipFill>
              <a:blip r:embed="rId3"/>
              <a:srcRect/>
              <a:stretch>
                <a:fillRect/>
              </a:stretch>
            </p:blipFill>
            <p:spPr bwMode="auto">
              <a:xfrm>
                <a:off x="4471988" y="3876675"/>
                <a:ext cx="3723659" cy="2919413"/>
              </a:xfrm>
              <a:prstGeom prst="rect">
                <a:avLst/>
              </a:prstGeom>
              <a:noFill/>
              <a:ln w="9525">
                <a:noFill/>
                <a:miter lim="800000"/>
                <a:headEnd/>
                <a:tailEnd/>
              </a:ln>
            </p:spPr>
          </p:pic>
          <p:sp>
            <p:nvSpPr>
              <p:cNvPr id="224269" name="TextBox 8"/>
              <p:cNvSpPr txBox="1">
                <a:spLocks noChangeArrowheads="1"/>
              </p:cNvSpPr>
              <p:nvPr/>
            </p:nvSpPr>
            <p:spPr bwMode="auto">
              <a:xfrm>
                <a:off x="4924425" y="3943350"/>
                <a:ext cx="2064091" cy="646331"/>
              </a:xfrm>
              <a:prstGeom prst="rect">
                <a:avLst/>
              </a:prstGeom>
              <a:noFill/>
              <a:ln w="9525">
                <a:noFill/>
                <a:miter lim="800000"/>
                <a:headEnd/>
                <a:tailEnd/>
              </a:ln>
            </p:spPr>
            <p:txBody>
              <a:bodyPr wrap="none">
                <a:spAutoFit/>
              </a:bodyPr>
              <a:lstStyle/>
              <a:p>
                <a:r>
                  <a:rPr lang="en-US" sz="1200" b="1">
                    <a:latin typeface="Calibri" pitchFamily="34" charset="0"/>
                  </a:rPr>
                  <a:t>CAC (Y/N) HC1 (AA)</a:t>
                </a:r>
              </a:p>
              <a:p>
                <a:r>
                  <a:rPr lang="en-US" sz="1200" b="1">
                    <a:latin typeface="Calibri" pitchFamily="34" charset="0"/>
                  </a:rPr>
                  <a:t>Adj age, sex, HC1PC1-HC1PC5</a:t>
                </a:r>
              </a:p>
              <a:p>
                <a:r>
                  <a:rPr lang="en-US" sz="1200" b="1">
                    <a:latin typeface="Calibri" pitchFamily="34" charset="0"/>
                  </a:rPr>
                  <a:t>GC Lambda = 1.058</a:t>
                </a:r>
              </a:p>
            </p:txBody>
          </p:sp>
        </p:grpSp>
        <p:grpSp>
          <p:nvGrpSpPr>
            <p:cNvPr id="224265" name="Group 10"/>
            <p:cNvGrpSpPr>
              <a:grpSpLocks/>
            </p:cNvGrpSpPr>
            <p:nvPr/>
          </p:nvGrpSpPr>
          <p:grpSpPr bwMode="auto">
            <a:xfrm>
              <a:off x="514350" y="3876674"/>
              <a:ext cx="3925205" cy="2924176"/>
              <a:chOff x="476250" y="3876674"/>
              <a:chExt cx="3925205" cy="2924176"/>
            </a:xfrm>
          </p:grpSpPr>
          <p:pic>
            <p:nvPicPr>
              <p:cNvPr id="224266" name="Picture 3"/>
              <p:cNvPicPr>
                <a:picLocks noChangeAspect="1" noChangeArrowheads="1"/>
              </p:cNvPicPr>
              <p:nvPr/>
            </p:nvPicPr>
            <p:blipFill>
              <a:blip r:embed="rId4"/>
              <a:srcRect/>
              <a:stretch>
                <a:fillRect/>
              </a:stretch>
            </p:blipFill>
            <p:spPr bwMode="auto">
              <a:xfrm>
                <a:off x="476250" y="3876674"/>
                <a:ext cx="3925205" cy="2924176"/>
              </a:xfrm>
              <a:prstGeom prst="rect">
                <a:avLst/>
              </a:prstGeom>
              <a:noFill/>
              <a:ln w="9525">
                <a:noFill/>
                <a:miter lim="800000"/>
                <a:headEnd/>
                <a:tailEnd/>
              </a:ln>
            </p:spPr>
          </p:pic>
          <p:sp>
            <p:nvSpPr>
              <p:cNvPr id="224267" name="TextBox 9"/>
              <p:cNvSpPr txBox="1">
                <a:spLocks noChangeArrowheads="1"/>
              </p:cNvSpPr>
              <p:nvPr/>
            </p:nvSpPr>
            <p:spPr bwMode="auto">
              <a:xfrm>
                <a:off x="942975" y="3952875"/>
                <a:ext cx="1985544" cy="646331"/>
              </a:xfrm>
              <a:prstGeom prst="rect">
                <a:avLst/>
              </a:prstGeom>
              <a:noFill/>
              <a:ln w="9525">
                <a:noFill/>
                <a:miter lim="800000"/>
                <a:headEnd/>
                <a:tailEnd/>
              </a:ln>
            </p:spPr>
            <p:txBody>
              <a:bodyPr wrap="none">
                <a:spAutoFit/>
              </a:bodyPr>
              <a:lstStyle/>
              <a:p>
                <a:r>
                  <a:rPr lang="en-US" sz="1200" b="1">
                    <a:latin typeface="Calibri" pitchFamily="34" charset="0"/>
                  </a:rPr>
                  <a:t>CAC (Y/N) HC3 (EUA)</a:t>
                </a:r>
              </a:p>
              <a:p>
                <a:r>
                  <a:rPr lang="en-US" sz="1200" b="1">
                    <a:latin typeface="Calibri" pitchFamily="34" charset="0"/>
                  </a:rPr>
                  <a:t>Adj age, sex, HC3PC1-HCPC5</a:t>
                </a:r>
              </a:p>
              <a:p>
                <a:r>
                  <a:rPr lang="en-US" sz="1200" b="1">
                    <a:latin typeface="Calibri" pitchFamily="34" charset="0"/>
                  </a:rPr>
                  <a:t>GC Lambda = 1.035</a:t>
                </a:r>
              </a:p>
            </p:txBody>
          </p:sp>
        </p:grpSp>
      </p:grpSp>
      <p:sp>
        <p:nvSpPr>
          <p:cNvPr id="16" name="Oval 15"/>
          <p:cNvSpPr/>
          <p:nvPr/>
        </p:nvSpPr>
        <p:spPr>
          <a:xfrm>
            <a:off x="7734300" y="3400425"/>
            <a:ext cx="647700" cy="390525"/>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 name="Straight Connector 13"/>
          <p:cNvCxnSpPr/>
          <p:nvPr/>
        </p:nvCxnSpPr>
        <p:spPr>
          <a:xfrm>
            <a:off x="5099050" y="4460875"/>
            <a:ext cx="3178175" cy="6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03325" y="4470400"/>
            <a:ext cx="3340100" cy="15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70000" y="1943100"/>
            <a:ext cx="3254375" cy="31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1" name="Picture 2" descr="rs7290315 (YRI).png"/>
          <p:cNvPicPr>
            <a:picLocks noChangeAspect="1"/>
          </p:cNvPicPr>
          <p:nvPr/>
        </p:nvPicPr>
        <p:blipFill>
          <a:blip r:embed="rId2"/>
          <a:srcRect/>
          <a:stretch>
            <a:fillRect/>
          </a:stretch>
        </p:blipFill>
        <p:spPr bwMode="auto">
          <a:xfrm>
            <a:off x="207963" y="519113"/>
            <a:ext cx="8728075" cy="581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5" name="Picture 2" descr="rs17090062 (YRI).png"/>
          <p:cNvPicPr>
            <a:picLocks noChangeAspect="1"/>
          </p:cNvPicPr>
          <p:nvPr/>
        </p:nvPicPr>
        <p:blipFill>
          <a:blip r:embed="rId2"/>
          <a:srcRect/>
          <a:stretch>
            <a:fillRect/>
          </a:stretch>
        </p:blipFill>
        <p:spPr bwMode="auto">
          <a:xfrm>
            <a:off x="188913" y="506413"/>
            <a:ext cx="8766175" cy="584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idx="4294967295"/>
          </p:nvPr>
        </p:nvSpPr>
        <p:spPr>
          <a:xfrm>
            <a:off x="4800600" y="835025"/>
            <a:ext cx="3933825" cy="1143000"/>
          </a:xfrm>
          <a:noFill/>
        </p:spPr>
        <p:txBody>
          <a:bodyPr lIns="91440" tIns="45720" rIns="91440" bIns="45720"/>
          <a:lstStyle/>
          <a:p>
            <a:r>
              <a:rPr lang="en-US" sz="2900" smtClean="0">
                <a:effectLst/>
              </a:rPr>
              <a:t>Phase III SNPs Associated with CAC (Y/N) in MESA HC3 (EUA) and HC1 (AA) Subjects </a:t>
            </a:r>
          </a:p>
        </p:txBody>
      </p:sp>
      <p:grpSp>
        <p:nvGrpSpPr>
          <p:cNvPr id="227330" name="Group 19"/>
          <p:cNvGrpSpPr>
            <a:grpSpLocks/>
          </p:cNvGrpSpPr>
          <p:nvPr/>
        </p:nvGrpSpPr>
        <p:grpSpPr bwMode="auto">
          <a:xfrm>
            <a:off x="733425" y="473075"/>
            <a:ext cx="7705725" cy="5880100"/>
            <a:chOff x="514350" y="654430"/>
            <a:chExt cx="7705725" cy="5879720"/>
          </a:xfrm>
        </p:grpSpPr>
        <p:grpSp>
          <p:nvGrpSpPr>
            <p:cNvPr id="227334" name="Group 12"/>
            <p:cNvGrpSpPr>
              <a:grpSpLocks/>
            </p:cNvGrpSpPr>
            <p:nvPr/>
          </p:nvGrpSpPr>
          <p:grpSpPr bwMode="auto">
            <a:xfrm>
              <a:off x="514350" y="654430"/>
              <a:ext cx="3925205" cy="5879720"/>
              <a:chOff x="514350" y="921130"/>
              <a:chExt cx="3925205" cy="5879720"/>
            </a:xfrm>
          </p:grpSpPr>
          <p:grpSp>
            <p:nvGrpSpPr>
              <p:cNvPr id="227340" name="Group 7"/>
              <p:cNvGrpSpPr>
                <a:grpSpLocks/>
              </p:cNvGrpSpPr>
              <p:nvPr/>
            </p:nvGrpSpPr>
            <p:grpSpPr bwMode="auto">
              <a:xfrm>
                <a:off x="520699" y="921130"/>
                <a:ext cx="3908425" cy="2955545"/>
                <a:chOff x="482599" y="759205"/>
                <a:chExt cx="3908425" cy="2955545"/>
              </a:xfrm>
            </p:grpSpPr>
            <p:pic>
              <p:nvPicPr>
                <p:cNvPr id="227344" name="Picture 5"/>
                <p:cNvPicPr>
                  <a:picLocks noChangeAspect="1" noChangeArrowheads="1"/>
                </p:cNvPicPr>
                <p:nvPr/>
              </p:nvPicPr>
              <p:blipFill>
                <a:blip r:embed="rId2"/>
                <a:srcRect/>
                <a:stretch>
                  <a:fillRect/>
                </a:stretch>
              </p:blipFill>
              <p:spPr bwMode="auto">
                <a:xfrm>
                  <a:off x="482599" y="759205"/>
                  <a:ext cx="3908425" cy="2955545"/>
                </a:xfrm>
                <a:prstGeom prst="rect">
                  <a:avLst/>
                </a:prstGeom>
                <a:noFill/>
                <a:ln w="9525">
                  <a:noFill/>
                  <a:miter lim="800000"/>
                  <a:headEnd/>
                  <a:tailEnd/>
                </a:ln>
              </p:spPr>
            </p:pic>
            <p:sp>
              <p:nvSpPr>
                <p:cNvPr id="227345" name="TextBox 6"/>
                <p:cNvSpPr txBox="1">
                  <a:spLocks noChangeArrowheads="1"/>
                </p:cNvSpPr>
                <p:nvPr/>
              </p:nvSpPr>
              <p:spPr bwMode="auto">
                <a:xfrm>
                  <a:off x="1019175" y="838200"/>
                  <a:ext cx="1547924" cy="646331"/>
                </a:xfrm>
                <a:prstGeom prst="rect">
                  <a:avLst/>
                </a:prstGeom>
                <a:noFill/>
                <a:ln w="9525">
                  <a:noFill/>
                  <a:miter lim="800000"/>
                  <a:headEnd/>
                  <a:tailEnd/>
                </a:ln>
              </p:spPr>
              <p:txBody>
                <a:bodyPr wrap="none">
                  <a:spAutoFit/>
                </a:bodyPr>
                <a:lstStyle/>
                <a:p>
                  <a:r>
                    <a:rPr lang="en-US" sz="1200" b="1">
                      <a:latin typeface="Calibri" pitchFamily="34" charset="0"/>
                    </a:rPr>
                    <a:t>CAC (Y/N)</a:t>
                  </a:r>
                </a:p>
                <a:p>
                  <a:r>
                    <a:rPr lang="en-US" sz="1200" b="1">
                      <a:latin typeface="Calibri" pitchFamily="34" charset="0"/>
                    </a:rPr>
                    <a:t>Adj age, sex, PC1-PC3</a:t>
                  </a:r>
                </a:p>
                <a:p>
                  <a:r>
                    <a:rPr lang="en-US" sz="1200" b="1">
                      <a:latin typeface="Calibri" pitchFamily="34" charset="0"/>
                    </a:rPr>
                    <a:t>GC Lambda = 1.002</a:t>
                  </a:r>
                </a:p>
              </p:txBody>
            </p:sp>
          </p:grpSp>
          <p:grpSp>
            <p:nvGrpSpPr>
              <p:cNvPr id="227341" name="Group 10"/>
              <p:cNvGrpSpPr>
                <a:grpSpLocks/>
              </p:cNvGrpSpPr>
              <p:nvPr/>
            </p:nvGrpSpPr>
            <p:grpSpPr bwMode="auto">
              <a:xfrm>
                <a:off x="514350" y="3876674"/>
                <a:ext cx="3925205" cy="2924176"/>
                <a:chOff x="476250" y="3876674"/>
                <a:chExt cx="3925205" cy="2924176"/>
              </a:xfrm>
            </p:grpSpPr>
            <p:pic>
              <p:nvPicPr>
                <p:cNvPr id="227342" name="Picture 3"/>
                <p:cNvPicPr>
                  <a:picLocks noChangeAspect="1" noChangeArrowheads="1"/>
                </p:cNvPicPr>
                <p:nvPr/>
              </p:nvPicPr>
              <p:blipFill>
                <a:blip r:embed="rId3"/>
                <a:srcRect/>
                <a:stretch>
                  <a:fillRect/>
                </a:stretch>
              </p:blipFill>
              <p:spPr bwMode="auto">
                <a:xfrm>
                  <a:off x="476250" y="3876674"/>
                  <a:ext cx="3925205" cy="2924176"/>
                </a:xfrm>
                <a:prstGeom prst="rect">
                  <a:avLst/>
                </a:prstGeom>
                <a:noFill/>
                <a:ln w="9525">
                  <a:noFill/>
                  <a:miter lim="800000"/>
                  <a:headEnd/>
                  <a:tailEnd/>
                </a:ln>
              </p:spPr>
            </p:pic>
            <p:sp>
              <p:nvSpPr>
                <p:cNvPr id="227343" name="TextBox 9"/>
                <p:cNvSpPr txBox="1">
                  <a:spLocks noChangeArrowheads="1"/>
                </p:cNvSpPr>
                <p:nvPr/>
              </p:nvSpPr>
              <p:spPr bwMode="auto">
                <a:xfrm>
                  <a:off x="942975" y="3952875"/>
                  <a:ext cx="1985544" cy="646331"/>
                </a:xfrm>
                <a:prstGeom prst="rect">
                  <a:avLst/>
                </a:prstGeom>
                <a:noFill/>
                <a:ln w="9525">
                  <a:noFill/>
                  <a:miter lim="800000"/>
                  <a:headEnd/>
                  <a:tailEnd/>
                </a:ln>
              </p:spPr>
              <p:txBody>
                <a:bodyPr wrap="none">
                  <a:spAutoFit/>
                </a:bodyPr>
                <a:lstStyle/>
                <a:p>
                  <a:r>
                    <a:rPr lang="en-US" sz="1200" b="1">
                      <a:latin typeface="Calibri" pitchFamily="34" charset="0"/>
                    </a:rPr>
                    <a:t>CAC (Y/N) HC3 (EUA)</a:t>
                  </a:r>
                </a:p>
                <a:p>
                  <a:r>
                    <a:rPr lang="en-US" sz="1200" b="1">
                      <a:latin typeface="Calibri" pitchFamily="34" charset="0"/>
                    </a:rPr>
                    <a:t>Adj age, sex, HC3PC1-HCPC5</a:t>
                  </a:r>
                </a:p>
                <a:p>
                  <a:r>
                    <a:rPr lang="en-US" sz="1200" b="1">
                      <a:latin typeface="Calibri" pitchFamily="34" charset="0"/>
                    </a:rPr>
                    <a:t>GC Lambda = 1.035</a:t>
                  </a:r>
                </a:p>
              </p:txBody>
            </p:sp>
          </p:grpSp>
        </p:grpSp>
        <p:grpSp>
          <p:nvGrpSpPr>
            <p:cNvPr id="227335" name="Group 14"/>
            <p:cNvGrpSpPr>
              <a:grpSpLocks/>
            </p:cNvGrpSpPr>
            <p:nvPr/>
          </p:nvGrpSpPr>
          <p:grpSpPr bwMode="auto">
            <a:xfrm>
              <a:off x="4438650" y="3609974"/>
              <a:ext cx="3781425" cy="2924175"/>
              <a:chOff x="4733925" y="381000"/>
              <a:chExt cx="4410075" cy="3448050"/>
            </a:xfrm>
          </p:grpSpPr>
          <p:pic>
            <p:nvPicPr>
              <p:cNvPr id="227338" name="Picture 4"/>
              <p:cNvPicPr>
                <a:picLocks noChangeAspect="1" noChangeArrowheads="1"/>
              </p:cNvPicPr>
              <p:nvPr/>
            </p:nvPicPr>
            <p:blipFill>
              <a:blip r:embed="rId4"/>
              <a:srcRect/>
              <a:stretch>
                <a:fillRect/>
              </a:stretch>
            </p:blipFill>
            <p:spPr bwMode="auto">
              <a:xfrm>
                <a:off x="4733925" y="381000"/>
                <a:ext cx="4410075" cy="3448050"/>
              </a:xfrm>
              <a:prstGeom prst="rect">
                <a:avLst/>
              </a:prstGeom>
              <a:noFill/>
              <a:ln w="9525">
                <a:noFill/>
                <a:miter lim="800000"/>
                <a:headEnd/>
                <a:tailEnd/>
              </a:ln>
            </p:spPr>
          </p:pic>
          <p:sp>
            <p:nvSpPr>
              <p:cNvPr id="227339" name="TextBox 13"/>
              <p:cNvSpPr txBox="1">
                <a:spLocks noChangeArrowheads="1"/>
              </p:cNvSpPr>
              <p:nvPr/>
            </p:nvSpPr>
            <p:spPr bwMode="auto">
              <a:xfrm>
                <a:off x="5267325" y="466725"/>
                <a:ext cx="2064091" cy="646331"/>
              </a:xfrm>
              <a:prstGeom prst="rect">
                <a:avLst/>
              </a:prstGeom>
              <a:noFill/>
              <a:ln w="9525">
                <a:noFill/>
                <a:miter lim="800000"/>
                <a:headEnd/>
                <a:tailEnd/>
              </a:ln>
            </p:spPr>
            <p:txBody>
              <a:bodyPr wrap="none">
                <a:spAutoFit/>
              </a:bodyPr>
              <a:lstStyle/>
              <a:p>
                <a:r>
                  <a:rPr lang="en-US" sz="1200" b="1">
                    <a:latin typeface="Calibri" pitchFamily="34" charset="0"/>
                  </a:rPr>
                  <a:t>CAC (Y/N) HC1 (AA)</a:t>
                </a:r>
              </a:p>
              <a:p>
                <a:r>
                  <a:rPr lang="en-US" sz="1200" b="1">
                    <a:latin typeface="Calibri" pitchFamily="34" charset="0"/>
                  </a:rPr>
                  <a:t>Adj age, sex, HC1PC1-HC1PC5</a:t>
                </a:r>
              </a:p>
              <a:p>
                <a:r>
                  <a:rPr lang="en-US" sz="1200" b="1">
                    <a:latin typeface="Calibri" pitchFamily="34" charset="0"/>
                  </a:rPr>
                  <a:t>GC Lambda = 1.058</a:t>
                </a:r>
              </a:p>
            </p:txBody>
          </p:sp>
        </p:grpSp>
        <p:sp>
          <p:nvSpPr>
            <p:cNvPr id="18" name="Left Brace 17"/>
            <p:cNvSpPr/>
            <p:nvPr/>
          </p:nvSpPr>
          <p:spPr>
            <a:xfrm>
              <a:off x="6724650" y="4686419"/>
              <a:ext cx="180975" cy="628609"/>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227337" name="TextBox 18"/>
            <p:cNvSpPr txBox="1">
              <a:spLocks noChangeArrowheads="1"/>
            </p:cNvSpPr>
            <p:nvPr/>
          </p:nvSpPr>
          <p:spPr bwMode="auto">
            <a:xfrm>
              <a:off x="6143625" y="4781550"/>
              <a:ext cx="506870" cy="369332"/>
            </a:xfrm>
            <a:prstGeom prst="rect">
              <a:avLst/>
            </a:prstGeom>
            <a:noFill/>
            <a:ln w="9525">
              <a:noFill/>
              <a:miter lim="800000"/>
              <a:headEnd/>
              <a:tailEnd/>
            </a:ln>
          </p:spPr>
          <p:txBody>
            <a:bodyPr wrap="none">
              <a:spAutoFit/>
            </a:bodyPr>
            <a:lstStyle/>
            <a:p>
              <a:r>
                <a:rPr lang="en-US" sz="1800">
                  <a:latin typeface="Calibri" pitchFamily="34" charset="0"/>
                </a:rPr>
                <a:t>???</a:t>
              </a:r>
            </a:p>
          </p:txBody>
        </p:sp>
      </p:grpSp>
      <p:cxnSp>
        <p:nvCxnSpPr>
          <p:cNvPr id="21" name="Straight Connector 20"/>
          <p:cNvCxnSpPr/>
          <p:nvPr/>
        </p:nvCxnSpPr>
        <p:spPr>
          <a:xfrm>
            <a:off x="5137150" y="4498975"/>
            <a:ext cx="3178175" cy="6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12850" y="4489450"/>
            <a:ext cx="3359150" cy="6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79525" y="1974850"/>
            <a:ext cx="3244850" cy="6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76225" y="790575"/>
          <a:ext cx="8582025" cy="4538663"/>
        </p:xfrm>
        <a:graphic>
          <a:graphicData uri="http://schemas.openxmlformats.org/drawingml/2006/table">
            <a:tbl>
              <a:tblPr/>
              <a:tblGrid>
                <a:gridCol w="747713"/>
                <a:gridCol w="344487"/>
                <a:gridCol w="690563"/>
                <a:gridCol w="957262"/>
                <a:gridCol w="836613"/>
                <a:gridCol w="708025"/>
                <a:gridCol w="1430337"/>
                <a:gridCol w="400050"/>
                <a:gridCol w="815975"/>
                <a:gridCol w="784225"/>
                <a:gridCol w="866775"/>
              </a:tblGrid>
              <a:tr h="3794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MARKER</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CHR</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POSITION</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NEARGENEU</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NEARGENED</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GENENAME</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DESCRIPTION</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RISK</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FUNCTION</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CpGISLAND</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VARIATION</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E7E38"/>
                    </a:solidFill>
                  </a:tcPr>
                </a:tc>
              </a:tr>
              <a:tr h="4302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rs17090062</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2"/>
                        </a:rPr>
                        <a:t>18</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51914022</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3"/>
                        </a:rPr>
                        <a:t>LOC727961</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hCG1776047</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Intronic With No Known Function</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CopyNumber</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rs17043605</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4"/>
                        </a:rPr>
                        <a:t>12</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76351132</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5"/>
                        </a:rPr>
                        <a:t>68.095 kb from PHLDA1</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6"/>
                        </a:rPr>
                        <a:t>445.714 kb from KRR1</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N/A</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rs569772</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7"/>
                        </a:rPr>
                        <a:t>18</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62458651</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None within 500 kb.</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None within 500 kb</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N/A</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rs16964148</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8"/>
                        </a:rPr>
                        <a:t>17</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23374125</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None within 500 kb.</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None within 500 kb</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N/A</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rs512743</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9"/>
                        </a:rPr>
                        <a:t>18</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62455609</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None within 500 kb.</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None within 500 kb</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N/A</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rs17647684</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10"/>
                        </a:rPr>
                        <a:t>5</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29983522</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None within 500 kb.</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None within 500 kb</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N/A</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1019128</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rs12912393</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11"/>
                        </a:rPr>
                        <a:t>15</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69540196</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12"/>
                        </a:rPr>
                        <a:t>THSD4</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thrombospondin, type I, domain containing 4</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3</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Intronic Enhancer</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rs6746075</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13"/>
                        </a:rPr>
                        <a:t>2</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75568444</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14"/>
                        </a:rPr>
                        <a:t>150.999 kb from FAM176A</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15"/>
                        </a:rPr>
                        <a:t>141.799 kb from TACR1</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N/A</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CopyNumber</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rs1017621</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16"/>
                        </a:rPr>
                        <a:t>5</a:t>
                      </a:r>
                      <a:endParaRPr kumimoji="0" lang="en-US" sz="1100" b="0" i="0" u="sng" strike="noStrike" cap="none" normalizeH="0" baseline="0" smtClean="0">
                        <a:ln>
                          <a:noFill/>
                        </a:ln>
                        <a:solidFill>
                          <a:srgbClr val="0000FF"/>
                        </a:solidFill>
                        <a:effectLst/>
                        <a:latin typeface="Times New Roman" pitchFamily="18" charset="0"/>
                      </a:endParaRP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29987934</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None within 500 kb.</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None within 500 kb</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N/A</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7088" marR="7088" marT="708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8487" name="TextBox 4"/>
          <p:cNvSpPr txBox="1">
            <a:spLocks noChangeArrowheads="1"/>
          </p:cNvSpPr>
          <p:nvPr/>
        </p:nvSpPr>
        <p:spPr bwMode="auto">
          <a:xfrm>
            <a:off x="5210175" y="6550025"/>
            <a:ext cx="3933825" cy="307975"/>
          </a:xfrm>
          <a:prstGeom prst="rect">
            <a:avLst/>
          </a:prstGeom>
          <a:noFill/>
          <a:ln w="9525">
            <a:noFill/>
            <a:miter lim="800000"/>
            <a:headEnd/>
            <a:tailEnd/>
          </a:ln>
        </p:spPr>
        <p:txBody>
          <a:bodyPr wrap="none">
            <a:spAutoFit/>
          </a:bodyPr>
          <a:lstStyle/>
          <a:p>
            <a:r>
              <a:rPr lang="en-US" sz="1400" b="1">
                <a:latin typeface="Calibri" pitchFamily="34" charset="0"/>
              </a:rPr>
              <a:t>https://wakegen.phs.wfubmc.edu/public/snpdoc/</a:t>
            </a:r>
          </a:p>
        </p:txBody>
      </p:sp>
      <p:sp>
        <p:nvSpPr>
          <p:cNvPr id="6" name="Title 4"/>
          <p:cNvSpPr txBox="1">
            <a:spLocks/>
          </p:cNvSpPr>
          <p:nvPr/>
        </p:nvSpPr>
        <p:spPr>
          <a:xfrm>
            <a:off x="209550" y="293688"/>
            <a:ext cx="8229600" cy="373062"/>
          </a:xfrm>
          <a:prstGeom prst="rect">
            <a:avLst/>
          </a:prstGeom>
        </p:spPr>
        <p:txBody>
          <a:bodyPr anchor="ctr"/>
          <a:lstStyle/>
          <a:p>
            <a:pPr fontAlgn="auto">
              <a:spcAft>
                <a:spcPts val="0"/>
              </a:spcAft>
              <a:defRPr/>
            </a:pPr>
            <a:r>
              <a:rPr lang="en-US" sz="2000" b="1" dirty="0">
                <a:latin typeface="+mj-lt"/>
                <a:ea typeface="+mj-ea"/>
                <a:cs typeface="+mj-cs"/>
              </a:rPr>
              <a:t>Phase III SNPs Associated with CAC (Y/N) in MESA HC1 (AA)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2238"/>
            <a:ext cx="8229600" cy="792162"/>
          </a:xfrm>
        </p:spPr>
        <p:txBody>
          <a:bodyPr lIns="91440" tIns="45720" rIns="91440" bIns="45720">
            <a:normAutofit/>
          </a:bodyPr>
          <a:lstStyle/>
          <a:p>
            <a:pPr>
              <a:defRPr/>
            </a:pPr>
            <a:r>
              <a:rPr lang="en-US" sz="2900" smtClean="0">
                <a:effectLst/>
              </a:rPr>
              <a:t>Phase III SNPs and Various Athero Phenotypes</a:t>
            </a:r>
            <a:br>
              <a:rPr lang="en-US" sz="2900" smtClean="0">
                <a:effectLst/>
              </a:rPr>
            </a:br>
            <a:r>
              <a:rPr lang="en-US" sz="2400" smtClean="0">
                <a:solidFill>
                  <a:srgbClr val="FF0000"/>
                </a:solidFill>
              </a:rPr>
              <a:t>(bold dots are 9p21)  </a:t>
            </a:r>
          </a:p>
        </p:txBody>
      </p:sp>
      <p:grpSp>
        <p:nvGrpSpPr>
          <p:cNvPr id="229378" name="Group 18"/>
          <p:cNvGrpSpPr>
            <a:grpSpLocks/>
          </p:cNvGrpSpPr>
          <p:nvPr/>
        </p:nvGrpSpPr>
        <p:grpSpPr bwMode="auto">
          <a:xfrm>
            <a:off x="766763" y="962025"/>
            <a:ext cx="7500937" cy="5834063"/>
            <a:chOff x="766764" y="962025"/>
            <a:chExt cx="7500936" cy="5834063"/>
          </a:xfrm>
        </p:grpSpPr>
        <p:sp>
          <p:nvSpPr>
            <p:cNvPr id="18" name="Rectangle 17"/>
            <p:cNvSpPr/>
            <p:nvPr/>
          </p:nvSpPr>
          <p:spPr>
            <a:xfrm>
              <a:off x="771526" y="3743325"/>
              <a:ext cx="3819524"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29384" name="Group 16"/>
            <p:cNvGrpSpPr>
              <a:grpSpLocks/>
            </p:cNvGrpSpPr>
            <p:nvPr/>
          </p:nvGrpSpPr>
          <p:grpSpPr bwMode="auto">
            <a:xfrm>
              <a:off x="766764" y="962025"/>
              <a:ext cx="7500936" cy="5834063"/>
              <a:chOff x="14814" y="1114425"/>
              <a:chExt cx="7776636" cy="6015186"/>
            </a:xfrm>
          </p:grpSpPr>
          <p:grpSp>
            <p:nvGrpSpPr>
              <p:cNvPr id="229385" name="Group 4"/>
              <p:cNvGrpSpPr>
                <a:grpSpLocks/>
              </p:cNvGrpSpPr>
              <p:nvPr/>
            </p:nvGrpSpPr>
            <p:grpSpPr bwMode="auto">
              <a:xfrm>
                <a:off x="19750" y="1114425"/>
                <a:ext cx="3962758" cy="2908393"/>
                <a:chOff x="4524717" y="904875"/>
                <a:chExt cx="3962758" cy="2908393"/>
              </a:xfrm>
            </p:grpSpPr>
            <p:pic>
              <p:nvPicPr>
                <p:cNvPr id="229395" name="Picture 3"/>
                <p:cNvPicPr>
                  <a:picLocks noChangeAspect="1" noChangeArrowheads="1"/>
                </p:cNvPicPr>
                <p:nvPr/>
              </p:nvPicPr>
              <p:blipFill>
                <a:blip r:embed="rId2"/>
                <a:srcRect/>
                <a:stretch>
                  <a:fillRect/>
                </a:stretch>
              </p:blipFill>
              <p:spPr bwMode="auto">
                <a:xfrm>
                  <a:off x="4524717" y="904875"/>
                  <a:ext cx="3962758" cy="2908393"/>
                </a:xfrm>
                <a:prstGeom prst="rect">
                  <a:avLst/>
                </a:prstGeom>
                <a:noFill/>
                <a:ln w="9525">
                  <a:noFill/>
                  <a:miter lim="800000"/>
                  <a:headEnd/>
                  <a:tailEnd/>
                </a:ln>
              </p:spPr>
            </p:pic>
            <p:sp>
              <p:nvSpPr>
                <p:cNvPr id="229396" name="TextBox 2"/>
                <p:cNvSpPr txBox="1">
                  <a:spLocks noChangeArrowheads="1"/>
                </p:cNvSpPr>
                <p:nvPr/>
              </p:nvSpPr>
              <p:spPr bwMode="auto">
                <a:xfrm>
                  <a:off x="5095875" y="1019175"/>
                  <a:ext cx="1410964" cy="461665"/>
                </a:xfrm>
                <a:prstGeom prst="rect">
                  <a:avLst/>
                </a:prstGeom>
                <a:noFill/>
                <a:ln w="9525">
                  <a:noFill/>
                  <a:miter lim="800000"/>
                  <a:headEnd/>
                  <a:tailEnd/>
                </a:ln>
              </p:spPr>
              <p:txBody>
                <a:bodyPr wrap="none">
                  <a:spAutoFit/>
                </a:bodyPr>
                <a:lstStyle/>
                <a:p>
                  <a:r>
                    <a:rPr lang="en-US" sz="1200" b="1">
                      <a:latin typeface="Calibri" pitchFamily="34" charset="0"/>
                    </a:rPr>
                    <a:t>Ln(AGAT+1)</a:t>
                  </a:r>
                </a:p>
                <a:p>
                  <a:r>
                    <a:rPr lang="en-US" sz="1200" b="1">
                      <a:latin typeface="Calibri" pitchFamily="34" charset="0"/>
                    </a:rPr>
                    <a:t>GC Lambda = 1.024</a:t>
                  </a:r>
                  <a:endParaRPr lang="en-US" sz="1200">
                    <a:latin typeface="Calibri" pitchFamily="34" charset="0"/>
                  </a:endParaRPr>
                </a:p>
              </p:txBody>
            </p:sp>
          </p:grpSp>
          <p:grpSp>
            <p:nvGrpSpPr>
              <p:cNvPr id="229386" name="Group 9"/>
              <p:cNvGrpSpPr>
                <a:grpSpLocks/>
              </p:cNvGrpSpPr>
              <p:nvPr/>
            </p:nvGrpSpPr>
            <p:grpSpPr bwMode="auto">
              <a:xfrm>
                <a:off x="3970875" y="1114425"/>
                <a:ext cx="3790950" cy="3009900"/>
                <a:chOff x="4018500" y="3200400"/>
                <a:chExt cx="3790950" cy="3009900"/>
              </a:xfrm>
            </p:grpSpPr>
            <p:pic>
              <p:nvPicPr>
                <p:cNvPr id="229393" name="Picture 3"/>
                <p:cNvPicPr>
                  <a:picLocks noChangeAspect="1" noChangeArrowheads="1"/>
                </p:cNvPicPr>
                <p:nvPr/>
              </p:nvPicPr>
              <p:blipFill>
                <a:blip r:embed="rId3"/>
                <a:srcRect/>
                <a:stretch>
                  <a:fillRect/>
                </a:stretch>
              </p:blipFill>
              <p:spPr bwMode="auto">
                <a:xfrm>
                  <a:off x="4018500" y="3200400"/>
                  <a:ext cx="3790950" cy="3009900"/>
                </a:xfrm>
                <a:prstGeom prst="rect">
                  <a:avLst/>
                </a:prstGeom>
                <a:noFill/>
                <a:ln w="9525">
                  <a:noFill/>
                  <a:miter lim="800000"/>
                  <a:headEnd/>
                  <a:tailEnd/>
                </a:ln>
              </p:spPr>
            </p:pic>
            <p:sp>
              <p:nvSpPr>
                <p:cNvPr id="229394" name="TextBox 8"/>
                <p:cNvSpPr txBox="1">
                  <a:spLocks noChangeArrowheads="1"/>
                </p:cNvSpPr>
                <p:nvPr/>
              </p:nvSpPr>
              <p:spPr bwMode="auto">
                <a:xfrm>
                  <a:off x="4581525" y="3286125"/>
                  <a:ext cx="1462825" cy="475998"/>
                </a:xfrm>
                <a:prstGeom prst="rect">
                  <a:avLst/>
                </a:prstGeom>
                <a:noFill/>
                <a:ln w="9525">
                  <a:noFill/>
                  <a:miter lim="800000"/>
                  <a:headEnd/>
                  <a:tailEnd/>
                </a:ln>
              </p:spPr>
              <p:txBody>
                <a:bodyPr wrap="none">
                  <a:spAutoFit/>
                </a:bodyPr>
                <a:lstStyle/>
                <a:p>
                  <a:r>
                    <a:rPr lang="en-US" sz="1200" b="1">
                      <a:latin typeface="Calibri" pitchFamily="34" charset="0"/>
                    </a:rPr>
                    <a:t>Ln(MaxInt) </a:t>
                  </a:r>
                </a:p>
                <a:p>
                  <a:r>
                    <a:rPr lang="en-US" sz="1200" b="1">
                      <a:latin typeface="Calibri" pitchFamily="34" charset="0"/>
                    </a:rPr>
                    <a:t>GC Lambda = 1.010</a:t>
                  </a:r>
                </a:p>
              </p:txBody>
            </p:sp>
          </p:grpSp>
          <p:grpSp>
            <p:nvGrpSpPr>
              <p:cNvPr id="229387" name="Group 14"/>
              <p:cNvGrpSpPr>
                <a:grpSpLocks/>
              </p:cNvGrpSpPr>
              <p:nvPr/>
            </p:nvGrpSpPr>
            <p:grpSpPr bwMode="auto">
              <a:xfrm>
                <a:off x="14814" y="4100661"/>
                <a:ext cx="3886200" cy="3028950"/>
                <a:chOff x="14814" y="4100661"/>
                <a:chExt cx="3886200" cy="3028950"/>
              </a:xfrm>
            </p:grpSpPr>
            <p:pic>
              <p:nvPicPr>
                <p:cNvPr id="229391" name="Picture 5"/>
                <p:cNvPicPr>
                  <a:picLocks noChangeAspect="1" noChangeArrowheads="1"/>
                </p:cNvPicPr>
                <p:nvPr/>
              </p:nvPicPr>
              <p:blipFill>
                <a:blip r:embed="rId4"/>
                <a:srcRect/>
                <a:stretch>
                  <a:fillRect/>
                </a:stretch>
              </p:blipFill>
              <p:spPr bwMode="auto">
                <a:xfrm>
                  <a:off x="14814" y="4100661"/>
                  <a:ext cx="3886200" cy="3028950"/>
                </a:xfrm>
                <a:prstGeom prst="rect">
                  <a:avLst/>
                </a:prstGeom>
                <a:noFill/>
                <a:ln w="9525">
                  <a:noFill/>
                  <a:miter lim="800000"/>
                  <a:headEnd/>
                  <a:tailEnd/>
                </a:ln>
              </p:spPr>
            </p:pic>
            <p:sp>
              <p:nvSpPr>
                <p:cNvPr id="229392" name="TextBox 11"/>
                <p:cNvSpPr txBox="1">
                  <a:spLocks noChangeArrowheads="1"/>
                </p:cNvSpPr>
                <p:nvPr/>
              </p:nvSpPr>
              <p:spPr bwMode="auto">
                <a:xfrm>
                  <a:off x="562333" y="4181475"/>
                  <a:ext cx="1410964" cy="461665"/>
                </a:xfrm>
                <a:prstGeom prst="rect">
                  <a:avLst/>
                </a:prstGeom>
                <a:noFill/>
                <a:ln w="9525">
                  <a:noFill/>
                  <a:miter lim="800000"/>
                  <a:headEnd/>
                  <a:tailEnd/>
                </a:ln>
              </p:spPr>
              <p:txBody>
                <a:bodyPr wrap="none">
                  <a:spAutoFit/>
                </a:bodyPr>
                <a:lstStyle/>
                <a:p>
                  <a:r>
                    <a:rPr lang="en-US" sz="1200" b="1">
                      <a:latin typeface="Calibri" pitchFamily="34" charset="0"/>
                    </a:rPr>
                    <a:t>ABI</a:t>
                  </a:r>
                </a:p>
                <a:p>
                  <a:r>
                    <a:rPr lang="en-US" sz="1200" b="1">
                      <a:latin typeface="Calibri" pitchFamily="34" charset="0"/>
                    </a:rPr>
                    <a:t>GC Lambda = 1.000</a:t>
                  </a:r>
                  <a:endParaRPr lang="en-US" sz="1200">
                    <a:latin typeface="Calibri" pitchFamily="34" charset="0"/>
                  </a:endParaRPr>
                </a:p>
              </p:txBody>
            </p:sp>
          </p:grpSp>
          <p:grpSp>
            <p:nvGrpSpPr>
              <p:cNvPr id="229388" name="Group 15"/>
              <p:cNvGrpSpPr>
                <a:grpSpLocks/>
              </p:cNvGrpSpPr>
              <p:nvPr/>
            </p:nvGrpSpPr>
            <p:grpSpPr bwMode="auto">
              <a:xfrm>
                <a:off x="3962400" y="4114800"/>
                <a:ext cx="3829050" cy="3009900"/>
                <a:chOff x="3962400" y="4114800"/>
                <a:chExt cx="3829050" cy="3009900"/>
              </a:xfrm>
            </p:grpSpPr>
            <p:pic>
              <p:nvPicPr>
                <p:cNvPr id="229389" name="Picture 4"/>
                <p:cNvPicPr>
                  <a:picLocks noChangeAspect="1" noChangeArrowheads="1"/>
                </p:cNvPicPr>
                <p:nvPr/>
              </p:nvPicPr>
              <p:blipFill>
                <a:blip r:embed="rId5"/>
                <a:srcRect/>
                <a:stretch>
                  <a:fillRect/>
                </a:stretch>
              </p:blipFill>
              <p:spPr bwMode="auto">
                <a:xfrm>
                  <a:off x="3962400" y="4114800"/>
                  <a:ext cx="3829050" cy="3009900"/>
                </a:xfrm>
                <a:prstGeom prst="rect">
                  <a:avLst/>
                </a:prstGeom>
                <a:noFill/>
                <a:ln w="9525">
                  <a:noFill/>
                  <a:miter lim="800000"/>
                  <a:headEnd/>
                  <a:tailEnd/>
                </a:ln>
              </p:spPr>
            </p:pic>
            <p:sp>
              <p:nvSpPr>
                <p:cNvPr id="229390" name="TextBox 12"/>
                <p:cNvSpPr txBox="1">
                  <a:spLocks noChangeArrowheads="1"/>
                </p:cNvSpPr>
                <p:nvPr/>
              </p:nvSpPr>
              <p:spPr bwMode="auto">
                <a:xfrm>
                  <a:off x="4496158" y="4200525"/>
                  <a:ext cx="1410964" cy="461665"/>
                </a:xfrm>
                <a:prstGeom prst="rect">
                  <a:avLst/>
                </a:prstGeom>
                <a:noFill/>
                <a:ln w="9525">
                  <a:noFill/>
                  <a:miter lim="800000"/>
                  <a:headEnd/>
                  <a:tailEnd/>
                </a:ln>
              </p:spPr>
              <p:txBody>
                <a:bodyPr wrap="none">
                  <a:spAutoFit/>
                </a:bodyPr>
                <a:lstStyle/>
                <a:p>
                  <a:r>
                    <a:rPr lang="en-US" sz="1200" b="1">
                      <a:latin typeface="Calibri" pitchFamily="34" charset="0"/>
                    </a:rPr>
                    <a:t>Athero Score</a:t>
                  </a:r>
                </a:p>
                <a:p>
                  <a:r>
                    <a:rPr lang="en-US" sz="1200" b="1">
                      <a:latin typeface="Calibri" pitchFamily="34" charset="0"/>
                    </a:rPr>
                    <a:t>GC Lambda = 1.000</a:t>
                  </a:r>
                  <a:endParaRPr lang="en-US" sz="1200">
                    <a:latin typeface="Calibri" pitchFamily="34" charset="0"/>
                  </a:endParaRPr>
                </a:p>
              </p:txBody>
            </p:sp>
          </p:grpSp>
        </p:grpSp>
      </p:grpSp>
      <p:cxnSp>
        <p:nvCxnSpPr>
          <p:cNvPr id="20" name="Straight Connector 19"/>
          <p:cNvCxnSpPr/>
          <p:nvPr/>
        </p:nvCxnSpPr>
        <p:spPr>
          <a:xfrm>
            <a:off x="5041900" y="2374900"/>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89050" y="2403475"/>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27150" y="5289550"/>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08575" y="5299075"/>
            <a:ext cx="307657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711200" y="322263"/>
            <a:ext cx="7772400" cy="638175"/>
          </a:xfrm>
        </p:spPr>
        <p:txBody>
          <a:bodyPr/>
          <a:lstStyle/>
          <a:p>
            <a:pPr>
              <a:defRPr/>
            </a:pPr>
            <a:r>
              <a:rPr lang="en-US" sz="3600" smtClean="0"/>
              <a:t>PDAY: Extent of Intimal Involvement by Location and Severity</a:t>
            </a:r>
          </a:p>
        </p:txBody>
      </p:sp>
      <p:grpSp>
        <p:nvGrpSpPr>
          <p:cNvPr id="117762" name="Group 7"/>
          <p:cNvGrpSpPr>
            <a:grpSpLocks noChangeAspect="1"/>
          </p:cNvGrpSpPr>
          <p:nvPr/>
        </p:nvGrpSpPr>
        <p:grpSpPr bwMode="auto">
          <a:xfrm>
            <a:off x="615950" y="1166813"/>
            <a:ext cx="8066088" cy="5527675"/>
            <a:chOff x="540" y="955"/>
            <a:chExt cx="4686" cy="3190"/>
          </a:xfrm>
        </p:grpSpPr>
        <p:pic>
          <p:nvPicPr>
            <p:cNvPr id="117763" name="Picture 3" descr="computer image coronary"/>
            <p:cNvPicPr>
              <a:picLocks noChangeAspect="1" noChangeArrowheads="1"/>
            </p:cNvPicPr>
            <p:nvPr/>
          </p:nvPicPr>
          <p:blipFill>
            <a:blip r:embed="rId2"/>
            <a:srcRect/>
            <a:stretch>
              <a:fillRect/>
            </a:stretch>
          </p:blipFill>
          <p:spPr bwMode="auto">
            <a:xfrm>
              <a:off x="3113" y="1267"/>
              <a:ext cx="2113" cy="2878"/>
            </a:xfrm>
            <a:prstGeom prst="rect">
              <a:avLst/>
            </a:prstGeom>
            <a:noFill/>
            <a:ln w="9525">
              <a:noFill/>
              <a:miter lim="800000"/>
              <a:headEnd/>
              <a:tailEnd/>
            </a:ln>
          </p:spPr>
        </p:pic>
        <p:pic>
          <p:nvPicPr>
            <p:cNvPr id="117764" name="Picture 4" descr="PDAY computer image"/>
            <p:cNvPicPr>
              <a:picLocks noChangeAspect="1" noChangeArrowheads="1"/>
            </p:cNvPicPr>
            <p:nvPr/>
          </p:nvPicPr>
          <p:blipFill>
            <a:blip r:embed="rId3"/>
            <a:srcRect/>
            <a:stretch>
              <a:fillRect/>
            </a:stretch>
          </p:blipFill>
          <p:spPr bwMode="auto">
            <a:xfrm>
              <a:off x="540" y="1288"/>
              <a:ext cx="2133" cy="2848"/>
            </a:xfrm>
            <a:prstGeom prst="rect">
              <a:avLst/>
            </a:prstGeom>
            <a:noFill/>
            <a:ln w="9525">
              <a:noFill/>
              <a:miter lim="800000"/>
              <a:headEnd/>
              <a:tailEnd/>
            </a:ln>
          </p:spPr>
        </p:pic>
        <p:sp>
          <p:nvSpPr>
            <p:cNvPr id="117765" name="Text Box 5"/>
            <p:cNvSpPr txBox="1">
              <a:spLocks noChangeAspect="1" noChangeArrowheads="1"/>
            </p:cNvSpPr>
            <p:nvPr/>
          </p:nvSpPr>
          <p:spPr bwMode="auto">
            <a:xfrm>
              <a:off x="865" y="975"/>
              <a:ext cx="1350" cy="264"/>
            </a:xfrm>
            <a:prstGeom prst="rect">
              <a:avLst/>
            </a:prstGeom>
            <a:noFill/>
            <a:ln w="12700">
              <a:noFill/>
              <a:miter lim="800000"/>
              <a:headEnd type="none" w="sm" len="sm"/>
              <a:tailEnd type="none" w="sm" len="sm"/>
            </a:ln>
          </p:spPr>
          <p:txBody>
            <a:bodyPr wrap="none">
              <a:spAutoFit/>
            </a:bodyPr>
            <a:lstStyle/>
            <a:p>
              <a:pPr eaLnBrk="0" hangingPunct="0"/>
              <a:r>
                <a:rPr lang="en-US"/>
                <a:t>Abdominal Aorta</a:t>
              </a:r>
            </a:p>
          </p:txBody>
        </p:sp>
        <p:sp>
          <p:nvSpPr>
            <p:cNvPr id="117766" name="Text Box 6"/>
            <p:cNvSpPr txBox="1">
              <a:spLocks noChangeAspect="1" noChangeArrowheads="1"/>
            </p:cNvSpPr>
            <p:nvPr/>
          </p:nvSpPr>
          <p:spPr bwMode="auto">
            <a:xfrm>
              <a:off x="3466" y="955"/>
              <a:ext cx="1213" cy="264"/>
            </a:xfrm>
            <a:prstGeom prst="rect">
              <a:avLst/>
            </a:prstGeom>
            <a:noFill/>
            <a:ln w="12700">
              <a:noFill/>
              <a:miter lim="800000"/>
              <a:headEnd type="none" w="sm" len="sm"/>
              <a:tailEnd type="none" w="sm" len="sm"/>
            </a:ln>
          </p:spPr>
          <p:txBody>
            <a:bodyPr wrap="none">
              <a:spAutoFit/>
            </a:bodyPr>
            <a:lstStyle/>
            <a:p>
              <a:pPr eaLnBrk="0" hangingPunct="0"/>
              <a:r>
                <a:rPr lang="en-US"/>
                <a:t>Right Coronary</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idx="4294967295"/>
          </p:nvPr>
        </p:nvSpPr>
        <p:spPr>
          <a:xfrm>
            <a:off x="4972050" y="428625"/>
            <a:ext cx="3781425" cy="1876425"/>
          </a:xfrm>
          <a:noFill/>
        </p:spPr>
        <p:txBody>
          <a:bodyPr lIns="91440" tIns="45720" rIns="91440" bIns="45720"/>
          <a:lstStyle/>
          <a:p>
            <a:r>
              <a:rPr lang="en-US" sz="3200" smtClean="0">
                <a:effectLst/>
              </a:rPr>
              <a:t>Phase III SNPs and Max Int. IMT Overall and for HC1 (AA) and HC3 (EUA)</a:t>
            </a:r>
          </a:p>
        </p:txBody>
      </p:sp>
      <p:grpSp>
        <p:nvGrpSpPr>
          <p:cNvPr id="230402" name="Group 11"/>
          <p:cNvGrpSpPr>
            <a:grpSpLocks/>
          </p:cNvGrpSpPr>
          <p:nvPr/>
        </p:nvGrpSpPr>
        <p:grpSpPr bwMode="auto">
          <a:xfrm>
            <a:off x="533400" y="333375"/>
            <a:ext cx="8058150" cy="6191250"/>
            <a:chOff x="533400" y="333376"/>
            <a:chExt cx="8058150" cy="6191250"/>
          </a:xfrm>
        </p:grpSpPr>
        <p:grpSp>
          <p:nvGrpSpPr>
            <p:cNvPr id="230406" name="Group 7"/>
            <p:cNvGrpSpPr>
              <a:grpSpLocks/>
            </p:cNvGrpSpPr>
            <p:nvPr/>
          </p:nvGrpSpPr>
          <p:grpSpPr bwMode="auto">
            <a:xfrm>
              <a:off x="533400" y="333376"/>
              <a:ext cx="8058150" cy="6191250"/>
              <a:chOff x="838200" y="1095375"/>
              <a:chExt cx="7672388" cy="5762625"/>
            </a:xfrm>
          </p:grpSpPr>
          <p:pic>
            <p:nvPicPr>
              <p:cNvPr id="230410" name="Picture 4"/>
              <p:cNvPicPr>
                <a:picLocks noChangeAspect="1" noChangeArrowheads="1"/>
              </p:cNvPicPr>
              <p:nvPr/>
            </p:nvPicPr>
            <p:blipFill>
              <a:blip r:embed="rId2"/>
              <a:srcRect/>
              <a:stretch>
                <a:fillRect/>
              </a:stretch>
            </p:blipFill>
            <p:spPr bwMode="auto">
              <a:xfrm>
                <a:off x="839567" y="1095375"/>
                <a:ext cx="3914776" cy="3009900"/>
              </a:xfrm>
              <a:prstGeom prst="rect">
                <a:avLst/>
              </a:prstGeom>
              <a:noFill/>
              <a:ln w="9525">
                <a:noFill/>
                <a:miter lim="800000"/>
                <a:headEnd/>
                <a:tailEnd/>
              </a:ln>
            </p:spPr>
          </p:pic>
          <p:pic>
            <p:nvPicPr>
              <p:cNvPr id="230411" name="Picture 5"/>
              <p:cNvPicPr>
                <a:picLocks noChangeAspect="1" noChangeArrowheads="1"/>
              </p:cNvPicPr>
              <p:nvPr/>
            </p:nvPicPr>
            <p:blipFill>
              <a:blip r:embed="rId3"/>
              <a:srcRect/>
              <a:stretch>
                <a:fillRect/>
              </a:stretch>
            </p:blipFill>
            <p:spPr bwMode="auto">
              <a:xfrm>
                <a:off x="838200" y="3905250"/>
                <a:ext cx="3952875" cy="2952750"/>
              </a:xfrm>
              <a:prstGeom prst="rect">
                <a:avLst/>
              </a:prstGeom>
              <a:noFill/>
              <a:ln w="9525">
                <a:noFill/>
                <a:miter lim="800000"/>
                <a:headEnd/>
                <a:tailEnd/>
              </a:ln>
            </p:spPr>
          </p:pic>
          <p:pic>
            <p:nvPicPr>
              <p:cNvPr id="230412" name="Picture 6"/>
              <p:cNvPicPr>
                <a:picLocks noChangeAspect="1" noChangeArrowheads="1"/>
              </p:cNvPicPr>
              <p:nvPr/>
            </p:nvPicPr>
            <p:blipFill>
              <a:blip r:embed="rId4"/>
              <a:srcRect/>
              <a:stretch>
                <a:fillRect/>
              </a:stretch>
            </p:blipFill>
            <p:spPr bwMode="auto">
              <a:xfrm>
                <a:off x="4748213" y="3895725"/>
                <a:ext cx="3762375" cy="2962275"/>
              </a:xfrm>
              <a:prstGeom prst="rect">
                <a:avLst/>
              </a:prstGeom>
              <a:noFill/>
              <a:ln w="9525">
                <a:noFill/>
                <a:miter lim="800000"/>
                <a:headEnd/>
                <a:tailEnd/>
              </a:ln>
            </p:spPr>
          </p:pic>
        </p:grpSp>
        <p:sp>
          <p:nvSpPr>
            <p:cNvPr id="230407" name="TextBox 8"/>
            <p:cNvSpPr txBox="1">
              <a:spLocks noChangeArrowheads="1"/>
            </p:cNvSpPr>
            <p:nvPr/>
          </p:nvSpPr>
          <p:spPr bwMode="auto">
            <a:xfrm>
              <a:off x="1114425" y="428625"/>
              <a:ext cx="1410964" cy="461665"/>
            </a:xfrm>
            <a:prstGeom prst="rect">
              <a:avLst/>
            </a:prstGeom>
            <a:noFill/>
            <a:ln w="9525">
              <a:noFill/>
              <a:miter lim="800000"/>
              <a:headEnd/>
              <a:tailEnd/>
            </a:ln>
          </p:spPr>
          <p:txBody>
            <a:bodyPr wrap="none">
              <a:spAutoFit/>
            </a:bodyPr>
            <a:lstStyle/>
            <a:p>
              <a:r>
                <a:rPr lang="en-US" sz="1200" b="1">
                  <a:latin typeface="Calibri" pitchFamily="34" charset="0"/>
                </a:rPr>
                <a:t>MaxInt Overall</a:t>
              </a:r>
            </a:p>
            <a:p>
              <a:r>
                <a:rPr lang="en-US" sz="1200" b="1">
                  <a:latin typeface="Calibri" pitchFamily="34" charset="0"/>
                </a:rPr>
                <a:t>GC Lambda = 1.010</a:t>
              </a:r>
            </a:p>
          </p:txBody>
        </p:sp>
        <p:sp>
          <p:nvSpPr>
            <p:cNvPr id="230408" name="TextBox 9"/>
            <p:cNvSpPr txBox="1">
              <a:spLocks noChangeArrowheads="1"/>
            </p:cNvSpPr>
            <p:nvPr/>
          </p:nvSpPr>
          <p:spPr bwMode="auto">
            <a:xfrm>
              <a:off x="5200650" y="3438525"/>
              <a:ext cx="1489510" cy="461665"/>
            </a:xfrm>
            <a:prstGeom prst="rect">
              <a:avLst/>
            </a:prstGeom>
            <a:noFill/>
            <a:ln w="9525">
              <a:noFill/>
              <a:miter lim="800000"/>
              <a:headEnd/>
              <a:tailEnd/>
            </a:ln>
          </p:spPr>
          <p:txBody>
            <a:bodyPr wrap="none">
              <a:spAutoFit/>
            </a:bodyPr>
            <a:lstStyle/>
            <a:p>
              <a:r>
                <a:rPr lang="en-US" sz="1200" b="1">
                  <a:latin typeface="Calibri" pitchFamily="34" charset="0"/>
                </a:rPr>
                <a:t>MaxInt HC1 (AA)</a:t>
              </a:r>
            </a:p>
            <a:p>
              <a:r>
                <a:rPr lang="en-US" sz="1200" b="1">
                  <a:latin typeface="Calibri" pitchFamily="34" charset="0"/>
                </a:rPr>
                <a:t>GC Lambda = 1.0376</a:t>
              </a:r>
            </a:p>
          </p:txBody>
        </p:sp>
        <p:sp>
          <p:nvSpPr>
            <p:cNvPr id="230409" name="TextBox 10"/>
            <p:cNvSpPr txBox="1">
              <a:spLocks noChangeArrowheads="1"/>
            </p:cNvSpPr>
            <p:nvPr/>
          </p:nvSpPr>
          <p:spPr bwMode="auto">
            <a:xfrm>
              <a:off x="1123950" y="3448050"/>
              <a:ext cx="1489510" cy="461665"/>
            </a:xfrm>
            <a:prstGeom prst="rect">
              <a:avLst/>
            </a:prstGeom>
            <a:noFill/>
            <a:ln w="9525">
              <a:noFill/>
              <a:miter lim="800000"/>
              <a:headEnd/>
              <a:tailEnd/>
            </a:ln>
          </p:spPr>
          <p:txBody>
            <a:bodyPr wrap="none">
              <a:spAutoFit/>
            </a:bodyPr>
            <a:lstStyle/>
            <a:p>
              <a:r>
                <a:rPr lang="en-US" sz="1200" b="1">
                  <a:latin typeface="Calibri" pitchFamily="34" charset="0"/>
                </a:rPr>
                <a:t>MaxInt HC3 (EUA)</a:t>
              </a:r>
            </a:p>
            <a:p>
              <a:r>
                <a:rPr lang="en-US" sz="1200" b="1">
                  <a:latin typeface="Calibri" pitchFamily="34" charset="0"/>
                </a:rPr>
                <a:t>GC Lambda = 1.0711</a:t>
              </a:r>
            </a:p>
          </p:txBody>
        </p:sp>
      </p:grpSp>
      <p:cxnSp>
        <p:nvCxnSpPr>
          <p:cNvPr id="13" name="Straight Connector 12"/>
          <p:cNvCxnSpPr/>
          <p:nvPr/>
        </p:nvCxnSpPr>
        <p:spPr>
          <a:xfrm>
            <a:off x="5213350" y="3679825"/>
            <a:ext cx="3282950" cy="6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27125" y="688975"/>
            <a:ext cx="3435350" cy="6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7600" y="3698875"/>
            <a:ext cx="3473450" cy="6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idx="4294967295"/>
          </p:nvPr>
        </p:nvSpPr>
        <p:spPr>
          <a:xfrm>
            <a:off x="4972050" y="428625"/>
            <a:ext cx="3781425" cy="1876425"/>
          </a:xfrm>
          <a:noFill/>
        </p:spPr>
        <p:txBody>
          <a:bodyPr lIns="91440" tIns="45720" rIns="91440" bIns="45720"/>
          <a:lstStyle/>
          <a:p>
            <a:r>
              <a:rPr lang="en-US" sz="3200" smtClean="0">
                <a:effectLst/>
              </a:rPr>
              <a:t>Phase III SNPs and Max Int. IMT Overall and for HC1 (AA) and HC3 (EUA)</a:t>
            </a:r>
          </a:p>
        </p:txBody>
      </p:sp>
      <p:grpSp>
        <p:nvGrpSpPr>
          <p:cNvPr id="231426" name="Group 13"/>
          <p:cNvGrpSpPr>
            <a:grpSpLocks/>
          </p:cNvGrpSpPr>
          <p:nvPr/>
        </p:nvGrpSpPr>
        <p:grpSpPr bwMode="auto">
          <a:xfrm>
            <a:off x="819150" y="66675"/>
            <a:ext cx="7305675" cy="5067300"/>
            <a:chOff x="533400" y="333376"/>
            <a:chExt cx="8058150" cy="6191250"/>
          </a:xfrm>
        </p:grpSpPr>
        <p:grpSp>
          <p:nvGrpSpPr>
            <p:cNvPr id="231501" name="Group 11"/>
            <p:cNvGrpSpPr>
              <a:grpSpLocks/>
            </p:cNvGrpSpPr>
            <p:nvPr/>
          </p:nvGrpSpPr>
          <p:grpSpPr bwMode="auto">
            <a:xfrm>
              <a:off x="533400" y="333376"/>
              <a:ext cx="8058150" cy="6191250"/>
              <a:chOff x="533400" y="333376"/>
              <a:chExt cx="8058150" cy="6191250"/>
            </a:xfrm>
          </p:grpSpPr>
          <p:grpSp>
            <p:nvGrpSpPr>
              <p:cNvPr id="231505" name="Group 7"/>
              <p:cNvGrpSpPr>
                <a:grpSpLocks/>
              </p:cNvGrpSpPr>
              <p:nvPr/>
            </p:nvGrpSpPr>
            <p:grpSpPr bwMode="auto">
              <a:xfrm>
                <a:off x="533400" y="333376"/>
                <a:ext cx="8058150" cy="6191250"/>
                <a:chOff x="838200" y="1095375"/>
                <a:chExt cx="7672388" cy="5762625"/>
              </a:xfrm>
            </p:grpSpPr>
            <p:pic>
              <p:nvPicPr>
                <p:cNvPr id="231509" name="Picture 4"/>
                <p:cNvPicPr>
                  <a:picLocks noChangeAspect="1" noChangeArrowheads="1"/>
                </p:cNvPicPr>
                <p:nvPr/>
              </p:nvPicPr>
              <p:blipFill>
                <a:blip r:embed="rId2"/>
                <a:srcRect/>
                <a:stretch>
                  <a:fillRect/>
                </a:stretch>
              </p:blipFill>
              <p:spPr bwMode="auto">
                <a:xfrm>
                  <a:off x="839567" y="1095375"/>
                  <a:ext cx="3914776" cy="3009900"/>
                </a:xfrm>
                <a:prstGeom prst="rect">
                  <a:avLst/>
                </a:prstGeom>
                <a:noFill/>
                <a:ln w="9525">
                  <a:noFill/>
                  <a:miter lim="800000"/>
                  <a:headEnd/>
                  <a:tailEnd/>
                </a:ln>
              </p:spPr>
            </p:pic>
            <p:pic>
              <p:nvPicPr>
                <p:cNvPr id="231510" name="Picture 5"/>
                <p:cNvPicPr>
                  <a:picLocks noChangeAspect="1" noChangeArrowheads="1"/>
                </p:cNvPicPr>
                <p:nvPr/>
              </p:nvPicPr>
              <p:blipFill>
                <a:blip r:embed="rId3"/>
                <a:srcRect/>
                <a:stretch>
                  <a:fillRect/>
                </a:stretch>
              </p:blipFill>
              <p:spPr bwMode="auto">
                <a:xfrm>
                  <a:off x="838200" y="3905250"/>
                  <a:ext cx="3952875" cy="2952750"/>
                </a:xfrm>
                <a:prstGeom prst="rect">
                  <a:avLst/>
                </a:prstGeom>
                <a:noFill/>
                <a:ln w="9525">
                  <a:noFill/>
                  <a:miter lim="800000"/>
                  <a:headEnd/>
                  <a:tailEnd/>
                </a:ln>
              </p:spPr>
            </p:pic>
            <p:pic>
              <p:nvPicPr>
                <p:cNvPr id="231511" name="Picture 6"/>
                <p:cNvPicPr>
                  <a:picLocks noChangeAspect="1" noChangeArrowheads="1"/>
                </p:cNvPicPr>
                <p:nvPr/>
              </p:nvPicPr>
              <p:blipFill>
                <a:blip r:embed="rId4"/>
                <a:srcRect/>
                <a:stretch>
                  <a:fillRect/>
                </a:stretch>
              </p:blipFill>
              <p:spPr bwMode="auto">
                <a:xfrm>
                  <a:off x="4748213" y="3895725"/>
                  <a:ext cx="3762375" cy="2962275"/>
                </a:xfrm>
                <a:prstGeom prst="rect">
                  <a:avLst/>
                </a:prstGeom>
                <a:noFill/>
                <a:ln w="9525">
                  <a:noFill/>
                  <a:miter lim="800000"/>
                  <a:headEnd/>
                  <a:tailEnd/>
                </a:ln>
              </p:spPr>
            </p:pic>
          </p:grpSp>
          <p:sp>
            <p:nvSpPr>
              <p:cNvPr id="231506" name="TextBox 8"/>
              <p:cNvSpPr txBox="1">
                <a:spLocks noChangeArrowheads="1"/>
              </p:cNvSpPr>
              <p:nvPr/>
            </p:nvSpPr>
            <p:spPr bwMode="auto">
              <a:xfrm>
                <a:off x="1114425" y="428625"/>
                <a:ext cx="1410964" cy="461665"/>
              </a:xfrm>
              <a:prstGeom prst="rect">
                <a:avLst/>
              </a:prstGeom>
              <a:noFill/>
              <a:ln w="9525">
                <a:noFill/>
                <a:miter lim="800000"/>
                <a:headEnd/>
                <a:tailEnd/>
              </a:ln>
            </p:spPr>
            <p:txBody>
              <a:bodyPr wrap="none">
                <a:spAutoFit/>
              </a:bodyPr>
              <a:lstStyle/>
              <a:p>
                <a:r>
                  <a:rPr lang="en-US" sz="1200" b="1">
                    <a:latin typeface="Calibri" pitchFamily="34" charset="0"/>
                  </a:rPr>
                  <a:t>MaxInt Overall</a:t>
                </a:r>
              </a:p>
              <a:p>
                <a:r>
                  <a:rPr lang="en-US" sz="1200" b="1">
                    <a:latin typeface="Calibri" pitchFamily="34" charset="0"/>
                  </a:rPr>
                  <a:t>GC Lambda = 1.010</a:t>
                </a:r>
              </a:p>
            </p:txBody>
          </p:sp>
          <p:sp>
            <p:nvSpPr>
              <p:cNvPr id="231507" name="TextBox 9"/>
              <p:cNvSpPr txBox="1">
                <a:spLocks noChangeArrowheads="1"/>
              </p:cNvSpPr>
              <p:nvPr/>
            </p:nvSpPr>
            <p:spPr bwMode="auto">
              <a:xfrm>
                <a:off x="5200650" y="3438525"/>
                <a:ext cx="1489510" cy="461665"/>
              </a:xfrm>
              <a:prstGeom prst="rect">
                <a:avLst/>
              </a:prstGeom>
              <a:noFill/>
              <a:ln w="9525">
                <a:noFill/>
                <a:miter lim="800000"/>
                <a:headEnd/>
                <a:tailEnd/>
              </a:ln>
            </p:spPr>
            <p:txBody>
              <a:bodyPr wrap="none">
                <a:spAutoFit/>
              </a:bodyPr>
              <a:lstStyle/>
              <a:p>
                <a:r>
                  <a:rPr lang="en-US" sz="1200" b="1">
                    <a:latin typeface="Calibri" pitchFamily="34" charset="0"/>
                  </a:rPr>
                  <a:t>MaxInt HC1 (AA)</a:t>
                </a:r>
              </a:p>
              <a:p>
                <a:r>
                  <a:rPr lang="en-US" sz="1200" b="1">
                    <a:latin typeface="Calibri" pitchFamily="34" charset="0"/>
                  </a:rPr>
                  <a:t>GC Lambda = 1.0376</a:t>
                </a:r>
              </a:p>
            </p:txBody>
          </p:sp>
          <p:sp>
            <p:nvSpPr>
              <p:cNvPr id="231508" name="TextBox 10"/>
              <p:cNvSpPr txBox="1">
                <a:spLocks noChangeArrowheads="1"/>
              </p:cNvSpPr>
              <p:nvPr/>
            </p:nvSpPr>
            <p:spPr bwMode="auto">
              <a:xfrm>
                <a:off x="1123950" y="3448050"/>
                <a:ext cx="1489510" cy="461665"/>
              </a:xfrm>
              <a:prstGeom prst="rect">
                <a:avLst/>
              </a:prstGeom>
              <a:noFill/>
              <a:ln w="9525">
                <a:noFill/>
                <a:miter lim="800000"/>
                <a:headEnd/>
                <a:tailEnd/>
              </a:ln>
            </p:spPr>
            <p:txBody>
              <a:bodyPr wrap="none">
                <a:spAutoFit/>
              </a:bodyPr>
              <a:lstStyle/>
              <a:p>
                <a:r>
                  <a:rPr lang="en-US" sz="1200" b="1">
                    <a:latin typeface="Calibri" pitchFamily="34" charset="0"/>
                  </a:rPr>
                  <a:t>MaxInt HC3 (EUA)</a:t>
                </a:r>
              </a:p>
              <a:p>
                <a:r>
                  <a:rPr lang="en-US" sz="1200" b="1">
                    <a:latin typeface="Calibri" pitchFamily="34" charset="0"/>
                  </a:rPr>
                  <a:t>GC Lambda = 1.0711</a:t>
                </a:r>
              </a:p>
            </p:txBody>
          </p:sp>
        </p:grpSp>
        <p:cxnSp>
          <p:nvCxnSpPr>
            <p:cNvPr id="13" name="Straight Connector 12"/>
            <p:cNvCxnSpPr/>
            <p:nvPr/>
          </p:nvCxnSpPr>
          <p:spPr>
            <a:xfrm>
              <a:off x="5213851" y="3679212"/>
              <a:ext cx="3283144" cy="775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26993" y="688326"/>
              <a:ext cx="3435482" cy="775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8237" y="3698608"/>
              <a:ext cx="3472254" cy="581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7" name="Table 16"/>
          <p:cNvGraphicFramePr>
            <a:graphicFrameLocks noGrp="1"/>
          </p:cNvGraphicFramePr>
          <p:nvPr/>
        </p:nvGraphicFramePr>
        <p:xfrm>
          <a:off x="409575" y="5211763"/>
          <a:ext cx="8534400" cy="1708150"/>
        </p:xfrm>
        <a:graphic>
          <a:graphicData uri="http://schemas.openxmlformats.org/drawingml/2006/table">
            <a:tbl>
              <a:tblPr/>
              <a:tblGrid>
                <a:gridCol w="800100"/>
                <a:gridCol w="344488"/>
                <a:gridCol w="635000"/>
                <a:gridCol w="858837"/>
                <a:gridCol w="846138"/>
                <a:gridCol w="715962"/>
                <a:gridCol w="1349375"/>
                <a:gridCol w="385763"/>
                <a:gridCol w="1012825"/>
                <a:gridCol w="703262"/>
                <a:gridCol w="882650"/>
              </a:tblGrid>
              <a:tr h="128588">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MARKER</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CHR</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POSITION</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NEARGENEU</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NEARGENED</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GENENAME</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DESCRIPTION</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RISK</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FUNCTION</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CpGISLAND</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1" i="0" u="none" strike="noStrike" cap="none" normalizeH="0" baseline="0" smtClean="0">
                          <a:ln>
                            <a:noFill/>
                          </a:ln>
                          <a:solidFill>
                            <a:srgbClr val="000000"/>
                          </a:solidFill>
                          <a:effectLst/>
                          <a:latin typeface="Times New Roman" pitchFamily="18" charset="0"/>
                        </a:rPr>
                        <a:t>VARIATION</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55588">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rs11624849</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5"/>
                        </a:rPr>
                        <a:t>14</a:t>
                      </a:r>
                      <a:endParaRPr kumimoji="0" lang="en-US" sz="1100" b="0" i="0" u="sng" strike="noStrike" cap="none" normalizeH="0" baseline="0" smtClean="0">
                        <a:ln>
                          <a:noFill/>
                        </a:ln>
                        <a:solidFill>
                          <a:srgbClr val="0000FF"/>
                        </a:solidFill>
                        <a:effectLst/>
                        <a:latin typeface="Times New Roman" pitchFamily="18" charset="0"/>
                      </a:endParaRP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21124193</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6"/>
                        </a:rPr>
                        <a:t>28.142 kb from ANG</a:t>
                      </a:r>
                      <a:endParaRPr kumimoji="0" lang="en-US" sz="1100" b="0" i="0" u="sng" strike="noStrike" cap="none" normalizeH="0" baseline="0" smtClean="0">
                        <a:ln>
                          <a:noFill/>
                        </a:ln>
                        <a:solidFill>
                          <a:srgbClr val="0000FF"/>
                        </a:solidFill>
                        <a:effectLst/>
                        <a:latin typeface="Times New Roman" pitchFamily="18" charset="0"/>
                      </a:endParaRP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7"/>
                        </a:rPr>
                        <a:t>14.343 kb from OR6S1</a:t>
                      </a:r>
                      <a:endParaRPr kumimoji="0" lang="en-US" sz="1100" b="0" i="0" u="sng" strike="noStrike" cap="none" normalizeH="0" baseline="0" smtClean="0">
                        <a:ln>
                          <a:noFill/>
                        </a:ln>
                        <a:solidFill>
                          <a:srgbClr val="0000FF"/>
                        </a:solidFill>
                        <a:effectLst/>
                        <a:latin typeface="Times New Roman" pitchFamily="18" charset="0"/>
                      </a:endParaRP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N/A</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CopyNumber</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55588">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rs11624979</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8"/>
                        </a:rPr>
                        <a:t>14</a:t>
                      </a:r>
                      <a:endParaRPr kumimoji="0" lang="en-US" sz="1100" b="0" i="0" u="sng" strike="noStrike" cap="none" normalizeH="0" baseline="0" smtClean="0">
                        <a:ln>
                          <a:noFill/>
                        </a:ln>
                        <a:solidFill>
                          <a:srgbClr val="0000FF"/>
                        </a:solidFill>
                        <a:effectLst/>
                        <a:latin typeface="Times New Roman" pitchFamily="18" charset="0"/>
                      </a:endParaRP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21124558</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6"/>
                        </a:rPr>
                        <a:t>27.777 kb from ANG</a:t>
                      </a:r>
                      <a:endParaRPr kumimoji="0" lang="en-US" sz="1100" b="0" i="0" u="sng" strike="noStrike" cap="none" normalizeH="0" baseline="0" smtClean="0">
                        <a:ln>
                          <a:noFill/>
                        </a:ln>
                        <a:solidFill>
                          <a:srgbClr val="0000FF"/>
                        </a:solidFill>
                        <a:effectLst/>
                        <a:latin typeface="Times New Roman" pitchFamily="18" charset="0"/>
                      </a:endParaRP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7"/>
                        </a:rPr>
                        <a:t>14.708 kb from OR6S1</a:t>
                      </a:r>
                      <a:endParaRPr kumimoji="0" lang="en-US" sz="1100" b="0" i="0" u="sng" strike="noStrike" cap="none" normalizeH="0" baseline="0" smtClean="0">
                        <a:ln>
                          <a:noFill/>
                        </a:ln>
                        <a:solidFill>
                          <a:srgbClr val="0000FF"/>
                        </a:solidFill>
                        <a:effectLst/>
                        <a:latin typeface="Times New Roman" pitchFamily="18" charset="0"/>
                      </a:endParaRP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N/A</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CopyNumber</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42888">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rs4888416</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9"/>
                        </a:rPr>
                        <a:t>16</a:t>
                      </a:r>
                      <a:endParaRPr kumimoji="0" lang="en-US" sz="1100" b="0" i="0" u="sng" strike="noStrike" cap="none" normalizeH="0" baseline="0" smtClean="0">
                        <a:ln>
                          <a:noFill/>
                        </a:ln>
                        <a:solidFill>
                          <a:srgbClr val="0000FF"/>
                        </a:solidFill>
                        <a:effectLst/>
                        <a:latin typeface="Times New Roman" pitchFamily="18" charset="0"/>
                      </a:endParaRP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74006678</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10"/>
                        </a:rPr>
                        <a:t>CFDP1</a:t>
                      </a:r>
                      <a:endParaRPr kumimoji="0" lang="en-US" sz="1100" b="0" i="0" u="sng" strike="noStrike" cap="none" normalizeH="0" baseline="0" smtClean="0">
                        <a:ln>
                          <a:noFill/>
                        </a:ln>
                        <a:solidFill>
                          <a:srgbClr val="0000FF"/>
                        </a:solidFill>
                        <a:effectLst/>
                        <a:latin typeface="Times New Roman" pitchFamily="18" charset="0"/>
                      </a:endParaRP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craniofacial development protein 1</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Intronic With No Known Function</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17673</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CopyNumber</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36538">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rs7188604</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11"/>
                        </a:rPr>
                        <a:t>16</a:t>
                      </a:r>
                      <a:endParaRPr kumimoji="0" lang="en-US" sz="1100" b="0" i="0" u="sng" strike="noStrike" cap="none" normalizeH="0" baseline="0" smtClean="0">
                        <a:ln>
                          <a:noFill/>
                        </a:ln>
                        <a:solidFill>
                          <a:srgbClr val="0000FF"/>
                        </a:solidFill>
                        <a:effectLst/>
                        <a:latin typeface="Times New Roman" pitchFamily="18" charset="0"/>
                      </a:endParaRP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74008672</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 </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sng" strike="noStrike" cap="none" normalizeH="0" baseline="0" smtClean="0">
                          <a:ln>
                            <a:noFill/>
                          </a:ln>
                          <a:solidFill>
                            <a:srgbClr val="0000FF"/>
                          </a:solidFill>
                          <a:effectLst/>
                          <a:latin typeface="Times New Roman" pitchFamily="18" charset="0"/>
                          <a:hlinkClick r:id="rId10"/>
                        </a:rPr>
                        <a:t>CFDP1</a:t>
                      </a:r>
                      <a:endParaRPr kumimoji="0" lang="en-US" sz="1100" b="0" i="0" u="sng" strike="noStrike" cap="none" normalizeH="0" baseline="0" smtClean="0">
                        <a:ln>
                          <a:noFill/>
                        </a:ln>
                        <a:solidFill>
                          <a:srgbClr val="0000FF"/>
                        </a:solidFill>
                        <a:effectLst/>
                        <a:latin typeface="Times New Roman" pitchFamily="18" charset="0"/>
                      </a:endParaRP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craniofacial development protein 1</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0</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Intronic With No Known Function</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15679</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
                          <a:srgbClr val="FFFFFF"/>
                        </a:buClr>
                        <a:buSzPct val="100000"/>
                        <a:buFontTx/>
                        <a:buNone/>
                        <a:tabLst/>
                      </a:pPr>
                      <a:r>
                        <a:rPr kumimoji="0" lang="en-US" sz="1100" b="0" i="0" u="none" strike="noStrike" cap="none" normalizeH="0" baseline="0" smtClean="0">
                          <a:ln>
                            <a:noFill/>
                          </a:ln>
                          <a:solidFill>
                            <a:srgbClr val="000000"/>
                          </a:solidFill>
                          <a:effectLst/>
                          <a:latin typeface="Times New Roman" pitchFamily="18" charset="0"/>
                        </a:rPr>
                        <a:t>CopyNumber</a:t>
                      </a:r>
                    </a:p>
                  </a:txBody>
                  <a:tcPr marL="6394" marR="6394" marT="63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49" name="Picture 1" descr="rs4888416.png"/>
          <p:cNvPicPr>
            <a:picLocks noChangeAspect="1"/>
          </p:cNvPicPr>
          <p:nvPr/>
        </p:nvPicPr>
        <p:blipFill>
          <a:blip r:embed="rId2"/>
          <a:srcRect/>
          <a:stretch>
            <a:fillRect/>
          </a:stretch>
        </p:blipFill>
        <p:spPr bwMode="auto">
          <a:xfrm>
            <a:off x="136525" y="471488"/>
            <a:ext cx="8870950" cy="5915025"/>
          </a:xfrm>
          <a:prstGeom prst="rect">
            <a:avLst/>
          </a:prstGeom>
          <a:noFill/>
          <a:ln w="9525">
            <a:noFill/>
            <a:miter lim="800000"/>
            <a:headEnd/>
            <a:tailEnd/>
          </a:ln>
        </p:spPr>
      </p:pic>
      <p:sp>
        <p:nvSpPr>
          <p:cNvPr id="232450" name="TextBox 2"/>
          <p:cNvSpPr txBox="1">
            <a:spLocks noChangeArrowheads="1"/>
          </p:cNvSpPr>
          <p:nvPr/>
        </p:nvSpPr>
        <p:spPr bwMode="auto">
          <a:xfrm>
            <a:off x="666750" y="161925"/>
            <a:ext cx="1720850" cy="369888"/>
          </a:xfrm>
          <a:prstGeom prst="rect">
            <a:avLst/>
          </a:prstGeom>
          <a:noFill/>
          <a:ln w="9525">
            <a:noFill/>
            <a:miter lim="800000"/>
            <a:headEnd/>
            <a:tailEnd/>
          </a:ln>
        </p:spPr>
        <p:txBody>
          <a:bodyPr wrap="none">
            <a:spAutoFit/>
          </a:bodyPr>
          <a:lstStyle/>
          <a:p>
            <a:r>
              <a:rPr lang="en-US" sz="1800" b="1">
                <a:latin typeface="Calibri" pitchFamily="34" charset="0"/>
              </a:rPr>
              <a:t>Overall IMT Hits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1" descr="rs11624979.png"/>
          <p:cNvPicPr>
            <a:picLocks noChangeAspect="1"/>
          </p:cNvPicPr>
          <p:nvPr/>
        </p:nvPicPr>
        <p:blipFill>
          <a:blip r:embed="rId2"/>
          <a:srcRect/>
          <a:stretch>
            <a:fillRect/>
          </a:stretch>
        </p:blipFill>
        <p:spPr bwMode="auto">
          <a:xfrm>
            <a:off x="157163" y="485775"/>
            <a:ext cx="8829675" cy="5886450"/>
          </a:xfrm>
          <a:prstGeom prst="rect">
            <a:avLst/>
          </a:prstGeom>
          <a:noFill/>
          <a:ln w="9525">
            <a:noFill/>
            <a:miter lim="800000"/>
            <a:headEnd/>
            <a:tailEnd/>
          </a:ln>
        </p:spPr>
      </p:pic>
      <p:sp>
        <p:nvSpPr>
          <p:cNvPr id="233474" name="TextBox 2"/>
          <p:cNvSpPr txBox="1">
            <a:spLocks noChangeArrowheads="1"/>
          </p:cNvSpPr>
          <p:nvPr/>
        </p:nvSpPr>
        <p:spPr bwMode="auto">
          <a:xfrm>
            <a:off x="666750" y="238125"/>
            <a:ext cx="1436688" cy="369888"/>
          </a:xfrm>
          <a:prstGeom prst="rect">
            <a:avLst/>
          </a:prstGeom>
          <a:noFill/>
          <a:ln w="9525">
            <a:noFill/>
            <a:miter lim="800000"/>
            <a:headEnd/>
            <a:tailEnd/>
          </a:ln>
        </p:spPr>
        <p:txBody>
          <a:bodyPr wrap="none">
            <a:spAutoFit/>
          </a:bodyPr>
          <a:lstStyle/>
          <a:p>
            <a:r>
              <a:rPr lang="en-US" sz="1800" b="1">
                <a:latin typeface="Calibri" pitchFamily="34" charset="0"/>
              </a:rPr>
              <a:t>EUA IMT Hits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idx="4294967295"/>
          </p:nvPr>
        </p:nvSpPr>
        <p:spPr>
          <a:noFill/>
        </p:spPr>
        <p:txBody>
          <a:bodyPr lIns="91440" tIns="45720" rIns="91440" bIns="45720"/>
          <a:lstStyle/>
          <a:p>
            <a:r>
              <a:rPr lang="en-US" sz="3200" b="0" smtClean="0">
                <a:effectLst/>
              </a:rPr>
              <a:t>Phase III SNPs and Aortic Diameter in MESA (N=3401)</a:t>
            </a:r>
          </a:p>
        </p:txBody>
      </p:sp>
      <p:pic>
        <p:nvPicPr>
          <p:cNvPr id="234498" name="Picture 2"/>
          <p:cNvPicPr>
            <a:picLocks noChangeAspect="1" noChangeArrowheads="1"/>
          </p:cNvPicPr>
          <p:nvPr/>
        </p:nvPicPr>
        <p:blipFill>
          <a:blip r:embed="rId2"/>
          <a:srcRect/>
          <a:stretch>
            <a:fillRect/>
          </a:stretch>
        </p:blipFill>
        <p:spPr bwMode="auto">
          <a:xfrm>
            <a:off x="1573213" y="1590675"/>
            <a:ext cx="5997575" cy="4533900"/>
          </a:xfrm>
          <a:prstGeom prst="rect">
            <a:avLst/>
          </a:prstGeom>
          <a:noFill/>
          <a:ln w="9525">
            <a:noFill/>
            <a:miter lim="800000"/>
            <a:headEnd/>
            <a:tailEnd/>
          </a:ln>
        </p:spPr>
      </p:pic>
      <p:cxnSp>
        <p:nvCxnSpPr>
          <p:cNvPr id="4" name="Straight Connector 3"/>
          <p:cNvCxnSpPr/>
          <p:nvPr/>
        </p:nvCxnSpPr>
        <p:spPr>
          <a:xfrm>
            <a:off x="2355850" y="2089150"/>
            <a:ext cx="5102225" cy="6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idx="4294967295"/>
          </p:nvPr>
        </p:nvSpPr>
        <p:spPr>
          <a:xfrm>
            <a:off x="752475" y="63500"/>
            <a:ext cx="8229600" cy="584200"/>
          </a:xfrm>
          <a:noFill/>
        </p:spPr>
        <p:txBody>
          <a:bodyPr lIns="91440" tIns="45720" rIns="91440" bIns="45720"/>
          <a:lstStyle/>
          <a:p>
            <a:pPr algn="l"/>
            <a:r>
              <a:rPr lang="en-US" sz="2000" b="0" smtClean="0">
                <a:effectLst/>
              </a:rPr>
              <a:t>Aortic Diameter</a:t>
            </a:r>
          </a:p>
        </p:txBody>
      </p:sp>
      <p:pic>
        <p:nvPicPr>
          <p:cNvPr id="235522" name="Picture 2" descr="rs2123952 (CEU).png"/>
          <p:cNvPicPr>
            <a:picLocks noChangeAspect="1"/>
          </p:cNvPicPr>
          <p:nvPr/>
        </p:nvPicPr>
        <p:blipFill>
          <a:blip r:embed="rId2"/>
          <a:srcRect/>
          <a:stretch>
            <a:fillRect/>
          </a:stretch>
        </p:blipFill>
        <p:spPr bwMode="auto">
          <a:xfrm>
            <a:off x="203200" y="630238"/>
            <a:ext cx="8737600" cy="582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4"/>
          <p:cNvSpPr>
            <a:spLocks noChangeArrowheads="1"/>
          </p:cNvSpPr>
          <p:nvPr/>
        </p:nvSpPr>
        <p:spPr bwMode="auto">
          <a:xfrm>
            <a:off x="0" y="0"/>
            <a:ext cx="9144000" cy="4110038"/>
          </a:xfrm>
          <a:prstGeom prst="rect">
            <a:avLst/>
          </a:prstGeom>
          <a:solidFill>
            <a:schemeClr val="bg2"/>
          </a:solidFill>
          <a:ln w="12700" algn="ctr">
            <a:solidFill>
              <a:schemeClr val="tx1"/>
            </a:solidFill>
            <a:round/>
            <a:headEnd type="none" w="sm" len="sm"/>
            <a:tailEnd type="none" w="sm" len="sm"/>
          </a:ln>
        </p:spPr>
        <p:txBody>
          <a:bodyPr/>
          <a:lstStyle/>
          <a:p>
            <a:pPr eaLnBrk="0" hangingPunct="0"/>
            <a:endParaRPr lang="en-US"/>
          </a:p>
        </p:txBody>
      </p:sp>
      <p:sp>
        <p:nvSpPr>
          <p:cNvPr id="237570" name="Rectangle 1"/>
          <p:cNvSpPr>
            <a:spLocks noChangeArrowheads="1"/>
          </p:cNvSpPr>
          <p:nvPr/>
        </p:nvSpPr>
        <p:spPr bwMode="auto">
          <a:xfrm>
            <a:off x="309563" y="0"/>
            <a:ext cx="7877175" cy="3508375"/>
          </a:xfrm>
          <a:prstGeom prst="rect">
            <a:avLst/>
          </a:prstGeom>
          <a:solidFill>
            <a:schemeClr val="bg2"/>
          </a:solidFill>
          <a:ln w="9525">
            <a:noFill/>
            <a:miter lim="800000"/>
            <a:headEnd/>
            <a:tailEnd/>
          </a:ln>
        </p:spPr>
        <p:txBody>
          <a:bodyPr anchor="ctr">
            <a:spAutoFit/>
          </a:bodyPr>
          <a:lstStyle/>
          <a:p>
            <a:r>
              <a:rPr lang="en-US" b="1">
                <a:latin typeface="Arial" charset="0"/>
                <a:ea typeface="Cambria" pitchFamily="18" charset="0"/>
                <a:cs typeface="Times New Roman" pitchFamily="18" charset="0"/>
              </a:rPr>
              <a:t>Exome Sequencing for the Early MI Phenotype</a:t>
            </a:r>
            <a:endParaRPr lang="en-US">
              <a:latin typeface="Arial" charset="0"/>
              <a:ea typeface="Cambria" pitchFamily="18" charset="0"/>
              <a:cs typeface="Times New Roman" pitchFamily="18" charset="0"/>
            </a:endParaRPr>
          </a:p>
          <a:p>
            <a:pPr eaLnBrk="0" hangingPunct="0"/>
            <a:endParaRPr lang="en-US" sz="1200" b="1">
              <a:latin typeface="Arial" charset="0"/>
              <a:ea typeface="Cambria" pitchFamily="18" charset="0"/>
              <a:cs typeface="Times New Roman" pitchFamily="18" charset="0"/>
            </a:endParaRPr>
          </a:p>
          <a:p>
            <a:pPr eaLnBrk="0" hangingPunct="0"/>
            <a:r>
              <a:rPr lang="en-US" sz="1800" b="1">
                <a:latin typeface="Arial" charset="0"/>
                <a:ea typeface="Cambria" pitchFamily="18" charset="0"/>
                <a:cs typeface="Times New Roman" pitchFamily="18" charset="0"/>
              </a:rPr>
              <a:t>Objective:  </a:t>
            </a:r>
            <a:r>
              <a:rPr lang="en-US" sz="1800">
                <a:latin typeface="Arial" charset="0"/>
                <a:ea typeface="Cambria" pitchFamily="18" charset="0"/>
                <a:cs typeface="Times New Roman" pitchFamily="18" charset="0"/>
              </a:rPr>
              <a:t>To detect low-frequency and rare variants associated with early-onset MI, 266 cases with early MI and 303 controls free of MI are being sequenced across the exome in the NHLBI Exome Sequencing Program Early MI Project.</a:t>
            </a:r>
          </a:p>
          <a:p>
            <a:pPr eaLnBrk="0" hangingPunct="0"/>
            <a:endParaRPr lang="en-US" sz="1800">
              <a:latin typeface="Arial" charset="0"/>
              <a:ea typeface="Cambria" pitchFamily="18" charset="0"/>
              <a:cs typeface="Times New Roman" pitchFamily="18" charset="0"/>
            </a:endParaRPr>
          </a:p>
          <a:p>
            <a:pPr eaLnBrk="0" hangingPunct="0"/>
            <a:r>
              <a:rPr lang="en-US" sz="1800">
                <a:latin typeface="Arial" charset="0"/>
                <a:ea typeface="Cambria" pitchFamily="18" charset="0"/>
                <a:cs typeface="Times New Roman" pitchFamily="18" charset="0"/>
              </a:rPr>
              <a:t>Cohort  Participants:</a:t>
            </a:r>
          </a:p>
          <a:p>
            <a:pPr eaLnBrk="0" hangingPunct="0"/>
            <a:r>
              <a:rPr lang="en-US" sz="1800">
                <a:latin typeface="Arial" charset="0"/>
                <a:ea typeface="Cambria" pitchFamily="18" charset="0"/>
                <a:cs typeface="Times New Roman" pitchFamily="18" charset="0"/>
              </a:rPr>
              <a:t>Framingham Heart Study 	HARPS</a:t>
            </a:r>
          </a:p>
          <a:p>
            <a:pPr eaLnBrk="0" hangingPunct="0"/>
            <a:r>
              <a:rPr lang="en-US" sz="1800">
                <a:latin typeface="Arial" charset="0"/>
                <a:ea typeface="Cambria" pitchFamily="18" charset="0"/>
                <a:cs typeface="Times New Roman" pitchFamily="18" charset="0"/>
              </a:rPr>
              <a:t>ARIC			Triumph</a:t>
            </a:r>
          </a:p>
          <a:p>
            <a:pPr eaLnBrk="0" hangingPunct="0"/>
            <a:r>
              <a:rPr lang="en-US" sz="1800">
                <a:latin typeface="Arial" charset="0"/>
                <a:ea typeface="Cambria" pitchFamily="18" charset="0"/>
                <a:cs typeface="Times New Roman" pitchFamily="18" charset="0"/>
              </a:rPr>
              <a:t>JHU			Penn </a:t>
            </a:r>
          </a:p>
          <a:p>
            <a:pPr eaLnBrk="0" hangingPunct="0"/>
            <a:endParaRPr lang="en-US" sz="1800">
              <a:latin typeface="Arial" charset="0"/>
              <a:ea typeface="Cambria" pitchFamily="18" charset="0"/>
              <a:cs typeface="Times New Roman" pitchFamily="18" charset="0"/>
            </a:endParaRPr>
          </a:p>
          <a:p>
            <a:pPr eaLnBrk="0" hangingPunct="0"/>
            <a:endParaRPr lang="en-US" sz="600">
              <a:latin typeface="Arial" charset="0"/>
              <a:ea typeface="Cambria" pitchFamily="18" charset="0"/>
              <a:cs typeface="Times New Roman" pitchFamily="18" charset="0"/>
            </a:endParaRPr>
          </a:p>
        </p:txBody>
      </p:sp>
      <p:pic>
        <p:nvPicPr>
          <p:cNvPr id="237571" name="Picture 3"/>
          <p:cNvPicPr>
            <a:picLocks noChangeAspect="1"/>
          </p:cNvPicPr>
          <p:nvPr/>
        </p:nvPicPr>
        <p:blipFill>
          <a:blip r:embed="rId2"/>
          <a:srcRect/>
          <a:stretch>
            <a:fillRect/>
          </a:stretch>
        </p:blipFill>
        <p:spPr bwMode="auto">
          <a:xfrm>
            <a:off x="0" y="3328988"/>
            <a:ext cx="9144000"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noAutofit/>
          </a:bodyPr>
          <a:lstStyle/>
          <a:p>
            <a:pPr>
              <a:defRPr/>
            </a:pPr>
            <a:r>
              <a:rPr lang="en-US" sz="1000" dirty="0" smtClean="0"/>
              <a:t>Figure 1: Rare variants identified by resequencing GWAS-identified genes in individuals with HTG and controls.</a:t>
            </a:r>
            <a:br>
              <a:rPr lang="en-US" sz="1000" dirty="0" smtClean="0"/>
            </a:br>
            <a:r>
              <a:rPr lang="en-US" sz="1000" dirty="0" smtClean="0"/>
              <a:t>From </a:t>
            </a:r>
            <a:r>
              <a:rPr lang="en-US" sz="1000" dirty="0" smtClean="0">
                <a:hlinkClick r:id="rId2" action="ppaction://hlinkfile"/>
              </a:rPr>
              <a:t>Excess of rare variants in genes identified by genome-wide association study of </a:t>
            </a:r>
            <a:r>
              <a:rPr lang="en-US" sz="1000" dirty="0" err="1" smtClean="0">
                <a:hlinkClick r:id="rId2" action="ppaction://hlinkfile"/>
              </a:rPr>
              <a:t>hypertriglyceridemia</a:t>
            </a:r>
            <a:r>
              <a:rPr lang="en-US" sz="1000" dirty="0" smtClean="0"/>
              <a:t/>
            </a:r>
            <a:br>
              <a:rPr lang="en-US" sz="1000" dirty="0" smtClean="0"/>
            </a:br>
            <a:r>
              <a:rPr lang="en-US" sz="1000" dirty="0" smtClean="0"/>
              <a:t>Christopher T Johansen, </a:t>
            </a:r>
            <a:r>
              <a:rPr lang="en-US" sz="1000" dirty="0" err="1" smtClean="0"/>
              <a:t>Jian</a:t>
            </a:r>
            <a:r>
              <a:rPr lang="en-US" sz="1000" dirty="0" smtClean="0"/>
              <a:t> Wang, Matthew B </a:t>
            </a:r>
            <a:r>
              <a:rPr lang="en-US" sz="1000" dirty="0" err="1" smtClean="0"/>
              <a:t>Lanktree</a:t>
            </a:r>
            <a:r>
              <a:rPr lang="en-US" sz="1000" dirty="0" smtClean="0"/>
              <a:t>, </a:t>
            </a:r>
            <a:r>
              <a:rPr lang="en-US" sz="1000" dirty="0" err="1" smtClean="0"/>
              <a:t>Henian</a:t>
            </a:r>
            <a:r>
              <a:rPr lang="en-US" sz="1000" dirty="0" smtClean="0"/>
              <a:t> Cao, Adam D McIntyre, Matthew R Ban, Rebecca A Martins, Brooke A Kennedy, Reina G </a:t>
            </a:r>
            <a:r>
              <a:rPr lang="en-US" sz="1000" dirty="0" err="1" smtClean="0"/>
              <a:t>Hassell</a:t>
            </a:r>
            <a:r>
              <a:rPr lang="en-US" sz="1000" dirty="0" smtClean="0"/>
              <a:t>, </a:t>
            </a:r>
            <a:r>
              <a:rPr lang="en-US" sz="1000" dirty="0" err="1" smtClean="0"/>
              <a:t>Maartje</a:t>
            </a:r>
            <a:r>
              <a:rPr lang="en-US" sz="1000" dirty="0" smtClean="0"/>
              <a:t> E </a:t>
            </a:r>
            <a:r>
              <a:rPr lang="en-US" sz="1000" dirty="0" err="1" smtClean="0"/>
              <a:t>Visser</a:t>
            </a:r>
            <a:r>
              <a:rPr lang="en-US" sz="1000" dirty="0" smtClean="0"/>
              <a:t>, </a:t>
            </a:r>
            <a:br>
              <a:rPr lang="en-US" sz="1000" dirty="0" smtClean="0"/>
            </a:br>
            <a:r>
              <a:rPr lang="en-US" sz="1000" dirty="0" smtClean="0"/>
              <a:t>Stephen M Schwartz, Benjamin F </a:t>
            </a:r>
            <a:r>
              <a:rPr lang="en-US" sz="1000" dirty="0" err="1" smtClean="0"/>
              <a:t>Voight</a:t>
            </a:r>
            <a:r>
              <a:rPr lang="en-US" sz="1000" dirty="0" smtClean="0"/>
              <a:t>, Roberto </a:t>
            </a:r>
            <a:r>
              <a:rPr lang="en-US" sz="1000" dirty="0" err="1" smtClean="0"/>
              <a:t>Elosua</a:t>
            </a:r>
            <a:r>
              <a:rPr lang="en-US" sz="1000" dirty="0" smtClean="0"/>
              <a:t>, </a:t>
            </a:r>
            <a:r>
              <a:rPr lang="en-US" sz="1000" dirty="0" err="1" smtClean="0"/>
              <a:t>Veikko</a:t>
            </a:r>
            <a:r>
              <a:rPr lang="en-US" sz="1000" dirty="0" smtClean="0"/>
              <a:t> </a:t>
            </a:r>
            <a:r>
              <a:rPr lang="en-US" sz="1000" dirty="0" err="1" smtClean="0"/>
              <a:t>Salomaa</a:t>
            </a:r>
            <a:r>
              <a:rPr lang="en-US" sz="1000" dirty="0" smtClean="0"/>
              <a:t>, Christopher J O'Donnell, </a:t>
            </a:r>
            <a:r>
              <a:rPr lang="en-US" sz="1000" dirty="0" err="1" smtClean="0"/>
              <a:t>Geesje</a:t>
            </a:r>
            <a:r>
              <a:rPr lang="en-US" sz="1000" dirty="0" smtClean="0"/>
              <a:t> M </a:t>
            </a:r>
            <a:r>
              <a:rPr lang="en-US" sz="1000" dirty="0" err="1" smtClean="0"/>
              <a:t>Dallinga-Thie</a:t>
            </a:r>
            <a:r>
              <a:rPr lang="en-US" sz="1000" dirty="0" smtClean="0"/>
              <a:t>, Sonia S </a:t>
            </a:r>
            <a:r>
              <a:rPr lang="en-US" sz="1000" dirty="0" err="1" smtClean="0"/>
              <a:t>Anand</a:t>
            </a:r>
            <a:r>
              <a:rPr lang="en-US" sz="1000" dirty="0" smtClean="0"/>
              <a:t>, </a:t>
            </a:r>
            <a:r>
              <a:rPr lang="en-US" sz="1000" dirty="0" err="1" smtClean="0"/>
              <a:t>Salim</a:t>
            </a:r>
            <a:r>
              <a:rPr lang="en-US" sz="1000" dirty="0" smtClean="0"/>
              <a:t> Yusuf, Murray W Huff,</a:t>
            </a:r>
            <a:br>
              <a:rPr lang="en-US" sz="1000" dirty="0" smtClean="0"/>
            </a:br>
            <a:r>
              <a:rPr lang="en-US" sz="1000" dirty="0" smtClean="0"/>
              <a:t>Sekar Kathiresan &amp; Robert A </a:t>
            </a:r>
            <a:r>
              <a:rPr lang="en-US" sz="1000" dirty="0" err="1" smtClean="0"/>
              <a:t>Hegele</a:t>
            </a:r>
            <a:r>
              <a:rPr lang="en-US" sz="1000" dirty="0" smtClean="0"/>
              <a:t> Journal name: Nature Genetics Volume: 42, Pages: 684–687 Year published: (2010) DOI: doi:10.1038/ng.628</a:t>
            </a:r>
            <a:endParaRPr lang="en-US" sz="1000" dirty="0"/>
          </a:p>
        </p:txBody>
      </p:sp>
      <p:pic>
        <p:nvPicPr>
          <p:cNvPr id="238594" name="Picture 2" descr="Rare variants identified by resequencing GWAS-identified genes in individuals with HTG and controls."/>
          <p:cNvPicPr>
            <a:picLocks noChangeAspect="1" noChangeArrowheads="1"/>
          </p:cNvPicPr>
          <p:nvPr/>
        </p:nvPicPr>
        <p:blipFill>
          <a:blip r:embed="rId3"/>
          <a:srcRect/>
          <a:stretch>
            <a:fillRect/>
          </a:stretch>
        </p:blipFill>
        <p:spPr bwMode="auto">
          <a:xfrm>
            <a:off x="184150" y="2119313"/>
            <a:ext cx="6008688" cy="4508500"/>
          </a:xfrm>
          <a:prstGeom prst="rect">
            <a:avLst/>
          </a:prstGeom>
          <a:noFill/>
          <a:ln w="9525">
            <a:noFill/>
            <a:miter lim="800000"/>
            <a:headEnd/>
            <a:tailEnd/>
          </a:ln>
        </p:spPr>
      </p:pic>
      <p:grpSp>
        <p:nvGrpSpPr>
          <p:cNvPr id="238595" name="Group 8"/>
          <p:cNvGrpSpPr>
            <a:grpSpLocks/>
          </p:cNvGrpSpPr>
          <p:nvPr/>
        </p:nvGrpSpPr>
        <p:grpSpPr bwMode="auto">
          <a:xfrm>
            <a:off x="0" y="0"/>
            <a:ext cx="9251950" cy="1905000"/>
            <a:chOff x="0" y="0"/>
            <a:chExt cx="9251580" cy="1904607"/>
          </a:xfrm>
        </p:grpSpPr>
        <p:pic>
          <p:nvPicPr>
            <p:cNvPr id="238597" name="Picture 4"/>
            <p:cNvPicPr>
              <a:picLocks noChangeAspect="1" noChangeArrowheads="1"/>
            </p:cNvPicPr>
            <p:nvPr/>
          </p:nvPicPr>
          <p:blipFill>
            <a:blip r:embed="rId4"/>
            <a:srcRect/>
            <a:stretch>
              <a:fillRect/>
            </a:stretch>
          </p:blipFill>
          <p:spPr bwMode="auto">
            <a:xfrm>
              <a:off x="0" y="0"/>
              <a:ext cx="6172200" cy="1904104"/>
            </a:xfrm>
            <a:prstGeom prst="rect">
              <a:avLst/>
            </a:prstGeom>
            <a:noFill/>
            <a:ln w="12700">
              <a:noFill/>
              <a:miter lim="800000"/>
              <a:headEnd type="none" w="sm" len="sm"/>
              <a:tailEnd type="none" w="sm" len="sm"/>
            </a:ln>
          </p:spPr>
        </p:pic>
        <p:pic>
          <p:nvPicPr>
            <p:cNvPr id="238598" name="Picture 1"/>
            <p:cNvPicPr>
              <a:picLocks noChangeAspect="1" noChangeArrowheads="1"/>
            </p:cNvPicPr>
            <p:nvPr/>
          </p:nvPicPr>
          <p:blipFill>
            <a:blip r:embed="rId5"/>
            <a:srcRect/>
            <a:stretch>
              <a:fillRect/>
            </a:stretch>
          </p:blipFill>
          <p:spPr bwMode="auto">
            <a:xfrm>
              <a:off x="0" y="0"/>
              <a:ext cx="9191625" cy="1152525"/>
            </a:xfrm>
            <a:prstGeom prst="rect">
              <a:avLst/>
            </a:prstGeom>
            <a:noFill/>
            <a:ln w="12700">
              <a:noFill/>
              <a:miter lim="800000"/>
              <a:headEnd type="none" w="sm" len="sm"/>
              <a:tailEnd type="none" w="sm" len="sm"/>
            </a:ln>
          </p:spPr>
        </p:pic>
        <p:pic>
          <p:nvPicPr>
            <p:cNvPr id="238599" name="Picture 2"/>
            <p:cNvPicPr>
              <a:picLocks noChangeAspect="1" noChangeArrowheads="1"/>
            </p:cNvPicPr>
            <p:nvPr/>
          </p:nvPicPr>
          <p:blipFill>
            <a:blip r:embed="rId6"/>
            <a:srcRect/>
            <a:stretch>
              <a:fillRect/>
            </a:stretch>
          </p:blipFill>
          <p:spPr bwMode="auto">
            <a:xfrm>
              <a:off x="3019425" y="0"/>
              <a:ext cx="6124575" cy="1495425"/>
            </a:xfrm>
            <a:prstGeom prst="rect">
              <a:avLst/>
            </a:prstGeom>
            <a:noFill/>
            <a:ln w="12700">
              <a:noFill/>
              <a:miter lim="800000"/>
              <a:headEnd type="none" w="sm" len="sm"/>
              <a:tailEnd type="none" w="sm" len="sm"/>
            </a:ln>
          </p:spPr>
        </p:pic>
        <p:pic>
          <p:nvPicPr>
            <p:cNvPr id="238600" name="Picture 3"/>
            <p:cNvPicPr>
              <a:picLocks noChangeAspect="1" noChangeArrowheads="1"/>
            </p:cNvPicPr>
            <p:nvPr/>
          </p:nvPicPr>
          <p:blipFill>
            <a:blip r:embed="rId7"/>
            <a:srcRect/>
            <a:stretch>
              <a:fillRect/>
            </a:stretch>
          </p:blipFill>
          <p:spPr bwMode="auto">
            <a:xfrm>
              <a:off x="3022230" y="1485507"/>
              <a:ext cx="6229350" cy="419100"/>
            </a:xfrm>
            <a:prstGeom prst="rect">
              <a:avLst/>
            </a:prstGeom>
            <a:noFill/>
            <a:ln w="12700">
              <a:noFill/>
              <a:miter lim="800000"/>
              <a:headEnd type="none" w="sm" len="sm"/>
              <a:tailEnd type="none" w="sm" len="sm"/>
            </a:ln>
          </p:spPr>
        </p:pic>
      </p:grpSp>
      <p:sp>
        <p:nvSpPr>
          <p:cNvPr id="238596" name="Rectangle 9"/>
          <p:cNvSpPr>
            <a:spLocks noChangeArrowheads="1"/>
          </p:cNvSpPr>
          <p:nvPr/>
        </p:nvSpPr>
        <p:spPr bwMode="auto">
          <a:xfrm>
            <a:off x="6369050" y="2716213"/>
            <a:ext cx="2608263" cy="3138487"/>
          </a:xfrm>
          <a:prstGeom prst="rect">
            <a:avLst/>
          </a:prstGeom>
          <a:solidFill>
            <a:schemeClr val="bg2"/>
          </a:solidFill>
          <a:ln w="9525">
            <a:solidFill>
              <a:schemeClr val="tx1"/>
            </a:solidFill>
            <a:miter lim="800000"/>
            <a:headEnd/>
            <a:tailEnd/>
          </a:ln>
        </p:spPr>
        <p:txBody>
          <a:bodyPr>
            <a:spAutoFit/>
          </a:bodyPr>
          <a:lstStyle/>
          <a:p>
            <a:pPr eaLnBrk="0" hangingPunct="0"/>
            <a:r>
              <a:rPr lang="en-US" sz="1800"/>
              <a:t>“A significant accumulation of rare variants was identified in individuals with HTG including 154 total variants in 438 HTG diploid genomes, compared to 53 total variants in 327 control diploid genomes (</a:t>
            </a:r>
            <a:r>
              <a:rPr lang="en-US" sz="1800" i="1"/>
              <a:t>P</a:t>
            </a:r>
            <a:r>
              <a:rPr lang="en-US" sz="1800"/>
              <a:t> = 6.2 × 10</a:t>
            </a:r>
            <a:r>
              <a:rPr lang="en-US" sz="1800" baseline="30000"/>
              <a:t>−8</a:t>
            </a:r>
            <a:r>
              <a:rPr lang="en-US" sz="1800" b="1"/>
              <a:t>).”</a:t>
            </a:r>
            <a:endParaRPr lang="en-US" sz="18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82550"/>
            <a:ext cx="7772400" cy="1143000"/>
          </a:xfrm>
        </p:spPr>
        <p:txBody>
          <a:bodyPr/>
          <a:lstStyle/>
          <a:p>
            <a:pPr>
              <a:defRPr/>
            </a:pPr>
            <a:r>
              <a:rPr lang="en-US" sz="3200" dirty="0" smtClean="0"/>
              <a:t>Opportunities for Progress: Greater Social and Environmental Specificity</a:t>
            </a:r>
            <a:endParaRPr lang="en-US" sz="3200" dirty="0"/>
          </a:p>
        </p:txBody>
      </p:sp>
      <p:pic>
        <p:nvPicPr>
          <p:cNvPr id="239618" name="Picture 6"/>
          <p:cNvPicPr>
            <a:picLocks noChangeAspect="1" noChangeArrowheads="1"/>
          </p:cNvPicPr>
          <p:nvPr/>
        </p:nvPicPr>
        <p:blipFill>
          <a:blip r:embed="rId2"/>
          <a:srcRect/>
          <a:stretch>
            <a:fillRect/>
          </a:stretch>
        </p:blipFill>
        <p:spPr bwMode="auto">
          <a:xfrm>
            <a:off x="153988" y="1935163"/>
            <a:ext cx="4579937" cy="1017587"/>
          </a:xfrm>
          <a:prstGeom prst="rect">
            <a:avLst/>
          </a:prstGeom>
          <a:noFill/>
          <a:ln w="12700">
            <a:solidFill>
              <a:schemeClr val="bg2"/>
            </a:solidFill>
            <a:miter lim="800000"/>
            <a:headEnd type="none" w="sm" len="sm"/>
            <a:tailEnd type="none" w="sm" len="sm"/>
          </a:ln>
        </p:spPr>
      </p:pic>
      <p:pic>
        <p:nvPicPr>
          <p:cNvPr id="239619" name="Picture 5"/>
          <p:cNvPicPr>
            <a:picLocks noChangeAspect="1" noChangeArrowheads="1"/>
          </p:cNvPicPr>
          <p:nvPr/>
        </p:nvPicPr>
        <p:blipFill>
          <a:blip r:embed="rId3"/>
          <a:srcRect/>
          <a:stretch>
            <a:fillRect/>
          </a:stretch>
        </p:blipFill>
        <p:spPr bwMode="auto">
          <a:xfrm>
            <a:off x="3079750" y="2581275"/>
            <a:ext cx="5978525" cy="1143000"/>
          </a:xfrm>
          <a:prstGeom prst="rect">
            <a:avLst/>
          </a:prstGeom>
          <a:noFill/>
          <a:ln w="12700">
            <a:solidFill>
              <a:schemeClr val="bg2"/>
            </a:solidFill>
            <a:miter lim="800000"/>
            <a:headEnd type="none" w="sm" len="sm"/>
            <a:tailEnd type="none" w="sm" len="sm"/>
          </a:ln>
        </p:spPr>
      </p:pic>
      <p:pic>
        <p:nvPicPr>
          <p:cNvPr id="239620" name="Picture 8"/>
          <p:cNvPicPr>
            <a:picLocks noChangeAspect="1" noChangeArrowheads="1"/>
          </p:cNvPicPr>
          <p:nvPr/>
        </p:nvPicPr>
        <p:blipFill>
          <a:blip r:embed="rId4"/>
          <a:srcRect/>
          <a:stretch>
            <a:fillRect/>
          </a:stretch>
        </p:blipFill>
        <p:spPr bwMode="auto">
          <a:xfrm>
            <a:off x="166688" y="3286125"/>
            <a:ext cx="5222875" cy="1098550"/>
          </a:xfrm>
          <a:prstGeom prst="rect">
            <a:avLst/>
          </a:prstGeom>
          <a:noFill/>
          <a:ln w="12700">
            <a:solidFill>
              <a:schemeClr val="bg2"/>
            </a:solidFill>
            <a:miter lim="800000"/>
            <a:headEnd type="none" w="sm" len="sm"/>
            <a:tailEnd type="none" w="sm" len="sm"/>
          </a:ln>
        </p:spPr>
      </p:pic>
      <p:pic>
        <p:nvPicPr>
          <p:cNvPr id="239621" name="Picture 2"/>
          <p:cNvPicPr>
            <a:picLocks noChangeAspect="1" noChangeArrowheads="1"/>
          </p:cNvPicPr>
          <p:nvPr/>
        </p:nvPicPr>
        <p:blipFill>
          <a:blip r:embed="rId5"/>
          <a:srcRect/>
          <a:stretch>
            <a:fillRect/>
          </a:stretch>
        </p:blipFill>
        <p:spPr bwMode="auto">
          <a:xfrm>
            <a:off x="2184400" y="4090988"/>
            <a:ext cx="6831013" cy="1322387"/>
          </a:xfrm>
          <a:prstGeom prst="rect">
            <a:avLst/>
          </a:prstGeom>
          <a:noFill/>
          <a:ln w="12700">
            <a:solidFill>
              <a:schemeClr val="bg2"/>
            </a:solidFill>
            <a:miter lim="800000"/>
            <a:headEnd type="none" w="sm" len="sm"/>
            <a:tailEnd type="none" w="sm" len="sm"/>
          </a:ln>
        </p:spPr>
      </p:pic>
      <p:pic>
        <p:nvPicPr>
          <p:cNvPr id="239622" name="Picture 4"/>
          <p:cNvPicPr>
            <a:picLocks noChangeAspect="1" noChangeArrowheads="1"/>
          </p:cNvPicPr>
          <p:nvPr/>
        </p:nvPicPr>
        <p:blipFill>
          <a:blip r:embed="rId6"/>
          <a:srcRect/>
          <a:stretch>
            <a:fillRect/>
          </a:stretch>
        </p:blipFill>
        <p:spPr bwMode="auto">
          <a:xfrm>
            <a:off x="236538" y="5135563"/>
            <a:ext cx="7218362" cy="1550987"/>
          </a:xfrm>
          <a:prstGeom prst="rect">
            <a:avLst/>
          </a:prstGeom>
          <a:noFill/>
          <a:ln w="12700">
            <a:solidFill>
              <a:schemeClr val="bg2"/>
            </a:solidFill>
            <a:miter lim="800000"/>
            <a:headEnd type="none" w="sm" len="sm"/>
            <a:tailEnd type="none" w="sm" len="sm"/>
          </a:ln>
        </p:spPr>
      </p:pic>
      <p:sp>
        <p:nvSpPr>
          <p:cNvPr id="239623" name="TextBox 10"/>
          <p:cNvSpPr txBox="1">
            <a:spLocks noChangeArrowheads="1"/>
          </p:cNvSpPr>
          <p:nvPr/>
        </p:nvSpPr>
        <p:spPr bwMode="auto">
          <a:xfrm>
            <a:off x="225425" y="1301750"/>
            <a:ext cx="6122988" cy="461963"/>
          </a:xfrm>
          <a:prstGeom prst="rect">
            <a:avLst/>
          </a:prstGeom>
          <a:noFill/>
          <a:ln w="9525">
            <a:noFill/>
            <a:miter lim="800000"/>
            <a:headEnd/>
            <a:tailEnd/>
          </a:ln>
        </p:spPr>
        <p:txBody>
          <a:bodyPr wrap="none">
            <a:spAutoFit/>
          </a:bodyPr>
          <a:lstStyle/>
          <a:p>
            <a:pPr eaLnBrk="0" hangingPunct="0"/>
            <a:r>
              <a:rPr lang="en-US" b="1"/>
              <a:t>Example: NIEHS Exposure Biology Program</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2"/>
          <p:cNvPicPr>
            <a:picLocks noChangeAspect="1" noChangeArrowheads="1"/>
          </p:cNvPicPr>
          <p:nvPr/>
        </p:nvPicPr>
        <p:blipFill>
          <a:blip r:embed="rId2"/>
          <a:srcRect/>
          <a:stretch>
            <a:fillRect/>
          </a:stretch>
        </p:blipFill>
        <p:spPr bwMode="auto">
          <a:xfrm>
            <a:off x="174625" y="168275"/>
            <a:ext cx="7380288" cy="1955800"/>
          </a:xfrm>
          <a:prstGeom prst="rect">
            <a:avLst/>
          </a:prstGeom>
          <a:noFill/>
          <a:ln w="9525">
            <a:noFill/>
            <a:miter lim="800000"/>
            <a:headEnd/>
            <a:tailEnd/>
          </a:ln>
        </p:spPr>
      </p:pic>
      <p:sp>
        <p:nvSpPr>
          <p:cNvPr id="246786" name="Rectangle 7"/>
          <p:cNvSpPr>
            <a:spLocks noChangeArrowheads="1"/>
          </p:cNvSpPr>
          <p:nvPr/>
        </p:nvSpPr>
        <p:spPr bwMode="auto">
          <a:xfrm>
            <a:off x="1512888" y="1785938"/>
            <a:ext cx="7380287" cy="1323975"/>
          </a:xfrm>
          <a:prstGeom prst="rect">
            <a:avLst/>
          </a:prstGeom>
          <a:solidFill>
            <a:schemeClr val="bg2"/>
          </a:solidFill>
          <a:ln w="9525">
            <a:noFill/>
            <a:miter lim="800000"/>
            <a:headEnd/>
            <a:tailEnd/>
          </a:ln>
        </p:spPr>
        <p:txBody>
          <a:bodyPr>
            <a:spAutoFit/>
          </a:bodyPr>
          <a:lstStyle/>
          <a:p>
            <a:pPr eaLnBrk="0" hangingPunct="0"/>
            <a:r>
              <a:rPr lang="en-US" sz="2000"/>
              <a:t>…Subsequently, the whole body of current genetics theory, even when it deals with sequence and expression data, relies on gene action concepts that do not provide any information about the functional dependency between the two alleles composing each genotype.</a:t>
            </a:r>
          </a:p>
        </p:txBody>
      </p:sp>
      <p:pic>
        <p:nvPicPr>
          <p:cNvPr id="196612" name="Picture 4" descr="Figure 1">
            <a:hlinkClick r:id="rId3"/>
          </p:cNvPr>
          <p:cNvPicPr>
            <a:picLocks noChangeAspect="1" noChangeArrowheads="1"/>
          </p:cNvPicPr>
          <p:nvPr/>
        </p:nvPicPr>
        <p:blipFill>
          <a:blip r:embed="rId4"/>
          <a:srcRect/>
          <a:stretch>
            <a:fillRect/>
          </a:stretch>
        </p:blipFill>
        <p:spPr bwMode="auto">
          <a:xfrm>
            <a:off x="4575175" y="3889375"/>
            <a:ext cx="4394200" cy="2827338"/>
          </a:xfrm>
          <a:prstGeom prst="rect">
            <a:avLst/>
          </a:prstGeom>
          <a:noFill/>
          <a:ln w="9525">
            <a:noFill/>
            <a:miter lim="800000"/>
            <a:headEnd/>
            <a:tailEnd/>
          </a:ln>
        </p:spPr>
      </p:pic>
      <p:pic>
        <p:nvPicPr>
          <p:cNvPr id="196613" name="Picture 5"/>
          <p:cNvPicPr>
            <a:picLocks noChangeAspect="1" noChangeArrowheads="1"/>
          </p:cNvPicPr>
          <p:nvPr/>
        </p:nvPicPr>
        <p:blipFill>
          <a:blip r:embed="rId5"/>
          <a:srcRect/>
          <a:stretch>
            <a:fillRect/>
          </a:stretch>
        </p:blipFill>
        <p:spPr bwMode="auto">
          <a:xfrm>
            <a:off x="149225" y="3244850"/>
            <a:ext cx="5283200" cy="139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5" name="Group 2"/>
          <p:cNvGrpSpPr>
            <a:grpSpLocks noChangeAspect="1"/>
          </p:cNvGrpSpPr>
          <p:nvPr/>
        </p:nvGrpSpPr>
        <p:grpSpPr bwMode="auto">
          <a:xfrm>
            <a:off x="2562225" y="1658938"/>
            <a:ext cx="6454775" cy="4840287"/>
            <a:chOff x="480" y="364"/>
            <a:chExt cx="4848" cy="3628"/>
          </a:xfrm>
        </p:grpSpPr>
        <p:pic>
          <p:nvPicPr>
            <p:cNvPr id="118788" name="Picture 3" descr="totrlresidplotsqageracegender"/>
            <p:cNvPicPr>
              <a:picLocks noChangeAspect="1" noChangeArrowheads="1"/>
            </p:cNvPicPr>
            <p:nvPr/>
          </p:nvPicPr>
          <p:blipFill>
            <a:blip r:embed="rId2"/>
            <a:srcRect/>
            <a:stretch>
              <a:fillRect/>
            </a:stretch>
          </p:blipFill>
          <p:spPr bwMode="auto">
            <a:xfrm>
              <a:off x="480" y="364"/>
              <a:ext cx="4848" cy="3628"/>
            </a:xfrm>
            <a:prstGeom prst="rect">
              <a:avLst/>
            </a:prstGeom>
            <a:noFill/>
            <a:ln w="9525">
              <a:noFill/>
              <a:miter lim="800000"/>
              <a:headEnd/>
              <a:tailEnd/>
            </a:ln>
          </p:spPr>
        </p:pic>
        <p:sp>
          <p:nvSpPr>
            <p:cNvPr id="118789" name="Rectangle 4"/>
            <p:cNvSpPr>
              <a:spLocks noChangeAspect="1" noChangeArrowheads="1"/>
            </p:cNvSpPr>
            <p:nvPr/>
          </p:nvSpPr>
          <p:spPr bwMode="auto">
            <a:xfrm>
              <a:off x="1008" y="864"/>
              <a:ext cx="720" cy="2400"/>
            </a:xfrm>
            <a:prstGeom prst="rect">
              <a:avLst/>
            </a:prstGeom>
            <a:solidFill>
              <a:schemeClr val="bg2">
                <a:alpha val="45097"/>
              </a:schemeClr>
            </a:solidFill>
            <a:ln w="9525">
              <a:solidFill>
                <a:schemeClr val="tx1"/>
              </a:solidFill>
              <a:miter lim="800000"/>
              <a:headEnd/>
              <a:tailEnd/>
            </a:ln>
          </p:spPr>
          <p:txBody>
            <a:bodyPr wrap="none" anchor="ctr"/>
            <a:lstStyle/>
            <a:p>
              <a:pPr algn="ctr" eaLnBrk="0" hangingPunct="0"/>
              <a:endParaRPr lang="en-US" sz="3600"/>
            </a:p>
          </p:txBody>
        </p:sp>
        <p:sp>
          <p:nvSpPr>
            <p:cNvPr id="118790" name="Rectangle 5"/>
            <p:cNvSpPr>
              <a:spLocks noChangeAspect="1" noChangeArrowheads="1"/>
            </p:cNvSpPr>
            <p:nvPr/>
          </p:nvSpPr>
          <p:spPr bwMode="auto">
            <a:xfrm>
              <a:off x="4320" y="882"/>
              <a:ext cx="366" cy="2379"/>
            </a:xfrm>
            <a:prstGeom prst="rect">
              <a:avLst/>
            </a:prstGeom>
            <a:solidFill>
              <a:schemeClr val="bg2">
                <a:alpha val="45097"/>
              </a:schemeClr>
            </a:solidFill>
            <a:ln w="9525">
              <a:solidFill>
                <a:schemeClr val="tx1"/>
              </a:solidFill>
              <a:miter lim="800000"/>
              <a:headEnd/>
              <a:tailEnd/>
            </a:ln>
          </p:spPr>
          <p:txBody>
            <a:bodyPr wrap="none" anchor="ctr"/>
            <a:lstStyle/>
            <a:p>
              <a:pPr algn="ctr" eaLnBrk="0" hangingPunct="0"/>
              <a:endParaRPr lang="en-US" sz="3600"/>
            </a:p>
          </p:txBody>
        </p:sp>
        <p:sp>
          <p:nvSpPr>
            <p:cNvPr id="118791" name="Text Box 6"/>
            <p:cNvSpPr txBox="1">
              <a:spLocks noChangeAspect="1" noChangeArrowheads="1"/>
            </p:cNvSpPr>
            <p:nvPr/>
          </p:nvSpPr>
          <p:spPr bwMode="auto">
            <a:xfrm>
              <a:off x="2152" y="1673"/>
              <a:ext cx="777" cy="481"/>
            </a:xfrm>
            <a:prstGeom prst="rect">
              <a:avLst/>
            </a:prstGeom>
            <a:noFill/>
            <a:ln w="9525">
              <a:noFill/>
              <a:miter lim="800000"/>
              <a:headEnd/>
              <a:tailEnd/>
            </a:ln>
          </p:spPr>
          <p:txBody>
            <a:bodyPr wrap="none">
              <a:spAutoFit/>
            </a:bodyPr>
            <a:lstStyle/>
            <a:p>
              <a:pPr algn="ctr"/>
              <a:r>
                <a:rPr lang="en-US" sz="1800">
                  <a:latin typeface="Arial" charset="0"/>
                </a:rPr>
                <a:t>Controls</a:t>
              </a:r>
            </a:p>
            <a:p>
              <a:pPr algn="ctr"/>
              <a:r>
                <a:rPr lang="en-US" sz="1800">
                  <a:latin typeface="Arial" charset="0"/>
                </a:rPr>
                <a:t>N=666</a:t>
              </a:r>
            </a:p>
          </p:txBody>
        </p:sp>
        <p:sp>
          <p:nvSpPr>
            <p:cNvPr id="118792" name="Text Box 7"/>
            <p:cNvSpPr txBox="1">
              <a:spLocks noChangeAspect="1" noChangeArrowheads="1"/>
            </p:cNvSpPr>
            <p:nvPr/>
          </p:nvSpPr>
          <p:spPr bwMode="auto">
            <a:xfrm>
              <a:off x="3214" y="1673"/>
              <a:ext cx="649" cy="481"/>
            </a:xfrm>
            <a:prstGeom prst="rect">
              <a:avLst/>
            </a:prstGeom>
            <a:noFill/>
            <a:ln w="9525">
              <a:noFill/>
              <a:miter lim="800000"/>
              <a:headEnd/>
              <a:tailEnd/>
            </a:ln>
          </p:spPr>
          <p:txBody>
            <a:bodyPr wrap="none">
              <a:spAutoFit/>
            </a:bodyPr>
            <a:lstStyle/>
            <a:p>
              <a:pPr algn="ctr"/>
              <a:r>
                <a:rPr lang="en-US" sz="1800">
                  <a:latin typeface="Arial" charset="0"/>
                </a:rPr>
                <a:t>Cases</a:t>
              </a:r>
            </a:p>
            <a:p>
              <a:pPr algn="ctr"/>
              <a:r>
                <a:rPr lang="en-US" sz="1800">
                  <a:latin typeface="Arial" charset="0"/>
                </a:rPr>
                <a:t>N=333</a:t>
              </a:r>
            </a:p>
          </p:txBody>
        </p:sp>
        <p:sp>
          <p:nvSpPr>
            <p:cNvPr id="118793" name="Line 8"/>
            <p:cNvSpPr>
              <a:spLocks noChangeAspect="1" noChangeShapeType="1"/>
            </p:cNvSpPr>
            <p:nvPr/>
          </p:nvSpPr>
          <p:spPr bwMode="auto">
            <a:xfrm flipH="1">
              <a:off x="1790" y="2109"/>
              <a:ext cx="470" cy="461"/>
            </a:xfrm>
            <a:prstGeom prst="line">
              <a:avLst/>
            </a:prstGeom>
            <a:noFill/>
            <a:ln w="25400">
              <a:solidFill>
                <a:schemeClr val="tx1"/>
              </a:solidFill>
              <a:round/>
              <a:headEnd/>
              <a:tailEnd type="triangle" w="lg" len="med"/>
            </a:ln>
          </p:spPr>
          <p:txBody>
            <a:bodyPr/>
            <a:lstStyle/>
            <a:p>
              <a:endParaRPr lang="en-US"/>
            </a:p>
          </p:txBody>
        </p:sp>
        <p:sp>
          <p:nvSpPr>
            <p:cNvPr id="118794" name="Line 9"/>
            <p:cNvSpPr>
              <a:spLocks noChangeAspect="1" noChangeShapeType="1"/>
            </p:cNvSpPr>
            <p:nvPr/>
          </p:nvSpPr>
          <p:spPr bwMode="auto">
            <a:xfrm>
              <a:off x="3792" y="2063"/>
              <a:ext cx="470" cy="461"/>
            </a:xfrm>
            <a:prstGeom prst="line">
              <a:avLst/>
            </a:prstGeom>
            <a:noFill/>
            <a:ln w="25400">
              <a:solidFill>
                <a:schemeClr val="tx1"/>
              </a:solidFill>
              <a:round/>
              <a:headEnd/>
              <a:tailEnd type="triangle" w="lg" len="med"/>
            </a:ln>
          </p:spPr>
          <p:txBody>
            <a:bodyPr/>
            <a:lstStyle/>
            <a:p>
              <a:endParaRPr lang="en-US"/>
            </a:p>
          </p:txBody>
        </p:sp>
        <p:sp>
          <p:nvSpPr>
            <p:cNvPr id="118795" name="Rectangle 10"/>
            <p:cNvSpPr>
              <a:spLocks noChangeAspect="1" noChangeArrowheads="1"/>
            </p:cNvSpPr>
            <p:nvPr/>
          </p:nvSpPr>
          <p:spPr bwMode="auto">
            <a:xfrm>
              <a:off x="4689" y="756"/>
              <a:ext cx="621" cy="2880"/>
            </a:xfrm>
            <a:prstGeom prst="rect">
              <a:avLst/>
            </a:prstGeom>
            <a:solidFill>
              <a:schemeClr val="tx1"/>
            </a:solidFill>
            <a:ln w="9525">
              <a:noFill/>
              <a:miter lim="800000"/>
              <a:headEnd/>
              <a:tailEnd/>
            </a:ln>
          </p:spPr>
          <p:txBody>
            <a:bodyPr wrap="none" anchor="ctr"/>
            <a:lstStyle/>
            <a:p>
              <a:pPr algn="ctr" eaLnBrk="0" hangingPunct="0"/>
              <a:endParaRPr lang="en-US" sz="3600"/>
            </a:p>
          </p:txBody>
        </p:sp>
      </p:grpSp>
      <p:sp>
        <p:nvSpPr>
          <p:cNvPr id="486411" name="Rectangle 11"/>
          <p:cNvSpPr>
            <a:spLocks noGrp="1" noChangeArrowheads="1"/>
          </p:cNvSpPr>
          <p:nvPr>
            <p:ph type="title" idx="4294967295"/>
          </p:nvPr>
        </p:nvSpPr>
        <p:spPr>
          <a:xfrm>
            <a:off x="711200" y="233363"/>
            <a:ext cx="7772400" cy="841375"/>
          </a:xfrm>
        </p:spPr>
        <p:txBody>
          <a:bodyPr/>
          <a:lstStyle/>
          <a:p>
            <a:pPr>
              <a:defRPr/>
            </a:pPr>
            <a:r>
              <a:rPr lang="en-US" sz="4000" smtClean="0"/>
              <a:t>Distribution of the Primary Phenotype in the SEA Study</a:t>
            </a:r>
          </a:p>
        </p:txBody>
      </p:sp>
      <p:pic>
        <p:nvPicPr>
          <p:cNvPr id="118787" name="Picture 5"/>
          <p:cNvPicPr>
            <a:picLocks noChangeAspect="1" noChangeArrowheads="1"/>
          </p:cNvPicPr>
          <p:nvPr/>
        </p:nvPicPr>
        <p:blipFill>
          <a:blip r:embed="rId3"/>
          <a:srcRect/>
          <a:stretch>
            <a:fillRect/>
          </a:stretch>
        </p:blipFill>
        <p:spPr bwMode="auto">
          <a:xfrm>
            <a:off x="185738" y="1514475"/>
            <a:ext cx="2182812" cy="518318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2" descr="genbankgrowth"/>
          <p:cNvPicPr>
            <a:picLocks noChangeAspect="1" noChangeArrowheads="1"/>
          </p:cNvPicPr>
          <p:nvPr/>
        </p:nvPicPr>
        <p:blipFill>
          <a:blip r:embed="rId2"/>
          <a:srcRect l="3615" t="11340" b="4999"/>
          <a:stretch>
            <a:fillRect/>
          </a:stretch>
        </p:blipFill>
        <p:spPr bwMode="auto">
          <a:xfrm>
            <a:off x="1435100" y="1522413"/>
            <a:ext cx="6096000" cy="4941887"/>
          </a:xfrm>
          <a:prstGeom prst="rect">
            <a:avLst/>
          </a:prstGeom>
          <a:noFill/>
          <a:ln w="9525">
            <a:noFill/>
            <a:miter lim="800000"/>
            <a:headEnd/>
            <a:tailEnd/>
          </a:ln>
        </p:spPr>
      </p:pic>
      <p:sp>
        <p:nvSpPr>
          <p:cNvPr id="4" name="Rectangle 3"/>
          <p:cNvSpPr txBox="1">
            <a:spLocks noChangeArrowheads="1"/>
          </p:cNvSpPr>
          <p:nvPr/>
        </p:nvSpPr>
        <p:spPr bwMode="auto">
          <a:xfrm>
            <a:off x="496888" y="50800"/>
            <a:ext cx="8405812" cy="1143000"/>
          </a:xfrm>
          <a:prstGeom prst="rect">
            <a:avLst/>
          </a:prstGeom>
          <a:noFill/>
          <a:ln w="9525">
            <a:noFill/>
            <a:miter lim="800000"/>
            <a:headEnd/>
            <a:tailEnd/>
          </a:ln>
          <a:effectLst/>
        </p:spPr>
        <p:txBody>
          <a:bodyPr lIns="92075" tIns="46038" rIns="92075" bIns="46038" anchor="ctr"/>
          <a:lstStyle/>
          <a:p>
            <a:pPr algn="ctr" eaLnBrk="0" hangingPunct="0">
              <a:defRPr/>
            </a:pPr>
            <a:r>
              <a:rPr lang="en-US" sz="3200" b="1" kern="0" dirty="0">
                <a:solidFill>
                  <a:srgbClr val="FAFD00"/>
                </a:solidFill>
                <a:effectLst>
                  <a:outerShdw blurRad="38100" dist="38100" dir="2700000" algn="tl">
                    <a:srgbClr val="000000"/>
                  </a:outerShdw>
                </a:effectLst>
                <a:latin typeface="+mj-lt"/>
                <a:ea typeface="+mj-ea"/>
                <a:cs typeface="+mj-cs"/>
              </a:rPr>
              <a:t>Corollary to Moore’s Law: Exponential Gains in Sequencing and Genotyping Capacity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5"/>
          <p:cNvSpPr>
            <a:spLocks noChangeArrowheads="1"/>
          </p:cNvSpPr>
          <p:nvPr/>
        </p:nvSpPr>
        <p:spPr bwMode="auto">
          <a:xfrm>
            <a:off x="1204913" y="168275"/>
            <a:ext cx="6711950" cy="1446213"/>
          </a:xfrm>
          <a:prstGeom prst="rect">
            <a:avLst/>
          </a:prstGeom>
          <a:noFill/>
          <a:ln w="12700">
            <a:noFill/>
            <a:miter lim="800000"/>
            <a:headEnd type="none" w="sm" len="sm"/>
            <a:tailEnd type="none" w="sm" len="sm"/>
          </a:ln>
        </p:spPr>
        <p:txBody>
          <a:bodyPr anchor="ctr">
            <a:spAutoFit/>
          </a:bodyPr>
          <a:lstStyle/>
          <a:p>
            <a:pPr algn="ctr"/>
            <a:r>
              <a:rPr lang="en-US" sz="3600">
                <a:solidFill>
                  <a:schemeClr val="tx2"/>
                </a:solidFill>
                <a:ea typeface="Times New Roman" pitchFamily="18" charset="0"/>
                <a:cs typeface="AdvTT6738fb66"/>
              </a:rPr>
              <a:t>The Increasing Dominance of</a:t>
            </a:r>
          </a:p>
          <a:p>
            <a:pPr algn="ctr" eaLnBrk="0" hangingPunct="0"/>
            <a:r>
              <a:rPr lang="en-US" sz="3600">
                <a:solidFill>
                  <a:schemeClr val="tx2"/>
                </a:solidFill>
                <a:ea typeface="Times New Roman" pitchFamily="18" charset="0"/>
                <a:cs typeface="AdvTT6738fb66"/>
              </a:rPr>
              <a:t>Teams in Production of Knowledge</a:t>
            </a:r>
          </a:p>
          <a:p>
            <a:pPr algn="ctr" eaLnBrk="0" hangingPunct="0"/>
            <a:r>
              <a:rPr lang="en-US" sz="1600">
                <a:ea typeface="Times New Roman" pitchFamily="18" charset="0"/>
                <a:cs typeface="AdvTT6738fb66"/>
              </a:rPr>
              <a:t>		</a:t>
            </a:r>
            <a:endParaRPr lang="en-US">
              <a:ea typeface="Times New Roman" pitchFamily="18" charset="0"/>
              <a:cs typeface="AdvTT6738fb66"/>
            </a:endParaRPr>
          </a:p>
        </p:txBody>
      </p:sp>
      <p:grpSp>
        <p:nvGrpSpPr>
          <p:cNvPr id="249858" name="Group 7"/>
          <p:cNvGrpSpPr>
            <a:grpSpLocks/>
          </p:cNvGrpSpPr>
          <p:nvPr/>
        </p:nvGrpSpPr>
        <p:grpSpPr bwMode="auto">
          <a:xfrm>
            <a:off x="422275" y="1690688"/>
            <a:ext cx="8347075" cy="3521075"/>
            <a:chOff x="422275" y="1690010"/>
            <a:chExt cx="8347078" cy="3521147"/>
          </a:xfrm>
        </p:grpSpPr>
        <p:pic>
          <p:nvPicPr>
            <p:cNvPr id="249860" name="Picture 4"/>
            <p:cNvPicPr>
              <a:picLocks noChangeAspect="1" noChangeArrowheads="1"/>
            </p:cNvPicPr>
            <p:nvPr/>
          </p:nvPicPr>
          <p:blipFill>
            <a:blip r:embed="rId2"/>
            <a:srcRect/>
            <a:stretch>
              <a:fillRect/>
            </a:stretch>
          </p:blipFill>
          <p:spPr bwMode="auto">
            <a:xfrm>
              <a:off x="422275" y="1690010"/>
              <a:ext cx="8299450" cy="3457575"/>
            </a:xfrm>
            <a:prstGeom prst="rect">
              <a:avLst/>
            </a:prstGeom>
            <a:noFill/>
            <a:ln w="9525">
              <a:noFill/>
              <a:miter lim="800000"/>
              <a:headEnd/>
              <a:tailEnd/>
            </a:ln>
          </p:spPr>
        </p:pic>
        <p:sp>
          <p:nvSpPr>
            <p:cNvPr id="249861" name="Text Box 6"/>
            <p:cNvSpPr txBox="1">
              <a:spLocks noChangeArrowheads="1"/>
            </p:cNvSpPr>
            <p:nvPr/>
          </p:nvSpPr>
          <p:spPr bwMode="auto">
            <a:xfrm>
              <a:off x="4685350" y="4749492"/>
              <a:ext cx="4084003" cy="461665"/>
            </a:xfrm>
            <a:prstGeom prst="rect">
              <a:avLst/>
            </a:prstGeom>
            <a:noFill/>
            <a:ln w="12700">
              <a:noFill/>
              <a:miter lim="800000"/>
              <a:headEnd type="none" w="sm" len="sm"/>
              <a:tailEnd type="none" w="sm" len="sm"/>
            </a:ln>
          </p:spPr>
          <p:txBody>
            <a:bodyPr wrap="none">
              <a:spAutoFit/>
            </a:bodyPr>
            <a:lstStyle/>
            <a:p>
              <a:pPr algn="r" eaLnBrk="0" hangingPunct="0"/>
              <a:r>
                <a:rPr lang="en-US" sz="1200">
                  <a:solidFill>
                    <a:schemeClr val="bg2"/>
                  </a:solidFill>
                </a:rPr>
                <a:t>                           Stefan Wuchty, Benjamin F. Jones, Brian Uzzi</a:t>
              </a:r>
            </a:p>
            <a:p>
              <a:pPr algn="r" eaLnBrk="0" hangingPunct="0"/>
              <a:r>
                <a:rPr lang="en-US" sz="1200">
                  <a:solidFill>
                    <a:schemeClr val="bg2"/>
                  </a:solidFill>
                </a:rPr>
                <a:t> 1036 18 MAY 2007 VOL 316 SCIENCE</a:t>
              </a:r>
            </a:p>
          </p:txBody>
        </p:sp>
      </p:grpSp>
      <p:sp>
        <p:nvSpPr>
          <p:cNvPr id="7" name="TextBox 6"/>
          <p:cNvSpPr txBox="1">
            <a:spLocks noChangeArrowheads="1"/>
          </p:cNvSpPr>
          <p:nvPr/>
        </p:nvSpPr>
        <p:spPr bwMode="auto">
          <a:xfrm>
            <a:off x="914400" y="5518150"/>
            <a:ext cx="7562850" cy="523875"/>
          </a:xfrm>
          <a:prstGeom prst="rect">
            <a:avLst/>
          </a:prstGeom>
          <a:noFill/>
          <a:ln w="9525">
            <a:noFill/>
            <a:miter lim="800000"/>
            <a:headEnd/>
            <a:tailEnd/>
          </a:ln>
        </p:spPr>
        <p:txBody>
          <a:bodyPr>
            <a:spAutoFit/>
          </a:bodyPr>
          <a:lstStyle/>
          <a:p>
            <a:pPr eaLnBrk="0" hangingPunct="0"/>
            <a:r>
              <a:rPr lang="en-US" sz="2800"/>
              <a:t>“None of us are as good as all of us” – anonymous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defRPr/>
            </a:pPr>
            <a:r>
              <a:rPr lang="en-US" sz="4800" dirty="0" smtClean="0"/>
              <a:t>National Health Expenditures</a:t>
            </a:r>
            <a:br>
              <a:rPr lang="en-US" sz="4800" dirty="0" smtClean="0"/>
            </a:br>
            <a:r>
              <a:rPr lang="en-US" dirty="0" smtClean="0"/>
              <a:t> Actual and Projected: 1965-2019</a:t>
            </a:r>
            <a:endParaRPr lang="en-US" dirty="0"/>
          </a:p>
        </p:txBody>
      </p:sp>
      <p:graphicFrame>
        <p:nvGraphicFramePr>
          <p:cNvPr id="4" name="Chart 3"/>
          <p:cNvGraphicFramePr/>
          <p:nvPr/>
        </p:nvGraphicFramePr>
        <p:xfrm>
          <a:off x="228600" y="1524000"/>
          <a:ext cx="8458200" cy="4953000"/>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11" name="Rectangle 10"/>
          <p:cNvSpPr/>
          <p:nvPr/>
        </p:nvSpPr>
        <p:spPr>
          <a:xfrm>
            <a:off x="1371600" y="2590800"/>
            <a:ext cx="1143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 name="Freeform 13"/>
          <p:cNvSpPr/>
          <p:nvPr/>
        </p:nvSpPr>
        <p:spPr>
          <a:xfrm>
            <a:off x="2667000" y="3943350"/>
            <a:ext cx="5613400" cy="2000250"/>
          </a:xfrm>
          <a:custGeom>
            <a:avLst/>
            <a:gdLst>
              <a:gd name="connsiteX0" fmla="*/ 0 w 5613094"/>
              <a:gd name="connsiteY0" fmla="*/ 1999562 h 1999562"/>
              <a:gd name="connsiteX1" fmla="*/ 776690 w 5613094"/>
              <a:gd name="connsiteY1" fmla="*/ 1949986 h 1999562"/>
              <a:gd name="connsiteX2" fmla="*/ 1757191 w 5613094"/>
              <a:gd name="connsiteY2" fmla="*/ 1845326 h 1999562"/>
              <a:gd name="connsiteX3" fmla="*/ 2120747 w 5613094"/>
              <a:gd name="connsiteY3" fmla="*/ 1779225 h 1999562"/>
              <a:gd name="connsiteX4" fmla="*/ 2555914 w 5613094"/>
              <a:gd name="connsiteY4" fmla="*/ 1658039 h 1999562"/>
              <a:gd name="connsiteX5" fmla="*/ 2947013 w 5613094"/>
              <a:gd name="connsiteY5" fmla="*/ 1591938 h 1999562"/>
              <a:gd name="connsiteX6" fmla="*/ 3266502 w 5613094"/>
              <a:gd name="connsiteY6" fmla="*/ 1536853 h 1999562"/>
              <a:gd name="connsiteX7" fmla="*/ 3927514 w 5613094"/>
              <a:gd name="connsiteY7" fmla="*/ 1239398 h 1999562"/>
              <a:gd name="connsiteX8" fmla="*/ 4324121 w 5613094"/>
              <a:gd name="connsiteY8" fmla="*/ 1046603 h 1999562"/>
              <a:gd name="connsiteX9" fmla="*/ 4412256 w 5613094"/>
              <a:gd name="connsiteY9" fmla="*/ 974993 h 1999562"/>
              <a:gd name="connsiteX10" fmla="*/ 4527933 w 5613094"/>
              <a:gd name="connsiteY10" fmla="*/ 930926 h 1999562"/>
              <a:gd name="connsiteX11" fmla="*/ 4896998 w 5613094"/>
              <a:gd name="connsiteY11" fmla="*/ 688555 h 1999562"/>
              <a:gd name="connsiteX12" fmla="*/ 5227504 w 5613094"/>
              <a:gd name="connsiteY12" fmla="*/ 440675 h 1999562"/>
              <a:gd name="connsiteX13" fmla="*/ 5613094 w 5613094"/>
              <a:gd name="connsiteY13" fmla="*/ 0 h 1999562"/>
              <a:gd name="connsiteX14" fmla="*/ 5613094 w 5613094"/>
              <a:gd name="connsiteY14" fmla="*/ 1999562 h 1999562"/>
              <a:gd name="connsiteX15" fmla="*/ 0 w 5613094"/>
              <a:gd name="connsiteY15" fmla="*/ 1999562 h 199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13094" h="1999562">
                <a:moveTo>
                  <a:pt x="0" y="1999562"/>
                </a:moveTo>
                <a:lnTo>
                  <a:pt x="776690" y="1949986"/>
                </a:lnTo>
                <a:lnTo>
                  <a:pt x="1757191" y="1845326"/>
                </a:lnTo>
                <a:lnTo>
                  <a:pt x="2120747" y="1779225"/>
                </a:lnTo>
                <a:lnTo>
                  <a:pt x="2555914" y="1658039"/>
                </a:lnTo>
                <a:lnTo>
                  <a:pt x="2947013" y="1591938"/>
                </a:lnTo>
                <a:lnTo>
                  <a:pt x="3266502" y="1536853"/>
                </a:lnTo>
                <a:lnTo>
                  <a:pt x="3927514" y="1239398"/>
                </a:lnTo>
                <a:lnTo>
                  <a:pt x="4324121" y="1046603"/>
                </a:lnTo>
                <a:lnTo>
                  <a:pt x="4412256" y="974993"/>
                </a:lnTo>
                <a:lnTo>
                  <a:pt x="4527933" y="930926"/>
                </a:lnTo>
                <a:lnTo>
                  <a:pt x="4896998" y="688555"/>
                </a:lnTo>
                <a:lnTo>
                  <a:pt x="5227504" y="440675"/>
                </a:lnTo>
                <a:lnTo>
                  <a:pt x="5613094" y="0"/>
                </a:lnTo>
                <a:lnTo>
                  <a:pt x="5613094" y="1999562"/>
                </a:lnTo>
                <a:lnTo>
                  <a:pt x="0" y="1999562"/>
                </a:lnTo>
                <a:close/>
              </a:path>
            </a:pathLst>
          </a:cu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 name="TextBox 12"/>
          <p:cNvSpPr txBox="1">
            <a:spLocks noChangeArrowheads="1"/>
          </p:cNvSpPr>
          <p:nvPr/>
        </p:nvSpPr>
        <p:spPr bwMode="auto">
          <a:xfrm>
            <a:off x="7056438" y="5141913"/>
            <a:ext cx="952500" cy="461962"/>
          </a:xfrm>
          <a:prstGeom prst="rect">
            <a:avLst/>
          </a:prstGeom>
          <a:noFill/>
          <a:ln w="9525">
            <a:noFill/>
            <a:miter lim="800000"/>
            <a:headEnd/>
            <a:tailEnd/>
          </a:ln>
        </p:spPr>
        <p:txBody>
          <a:bodyPr wrap="none">
            <a:spAutoFit/>
          </a:bodyPr>
          <a:lstStyle/>
          <a:p>
            <a:pPr eaLnBrk="0" hangingPunct="0"/>
            <a:r>
              <a:rPr lang="en-US"/>
              <a:t>public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2" categoryIdx="-4" bldStep="series"/>
                                            </p:graphic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11" grpId="0" animBg="1"/>
      <p:bldP spid="14" grpId="0" animBg="1"/>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defRPr/>
            </a:pPr>
            <a:r>
              <a:rPr lang="en-US" sz="4800" dirty="0" smtClean="0"/>
              <a:t>National Health Expenditures</a:t>
            </a:r>
            <a:br>
              <a:rPr lang="en-US" sz="4800" dirty="0" smtClean="0"/>
            </a:br>
            <a:r>
              <a:rPr lang="en-US" dirty="0" smtClean="0"/>
              <a:t> Actual and Projected: 1965-2019</a:t>
            </a:r>
            <a:endParaRPr lang="en-US" dirty="0"/>
          </a:p>
        </p:txBody>
      </p:sp>
      <p:graphicFrame>
        <p:nvGraphicFramePr>
          <p:cNvPr id="4" name="Chart 3"/>
          <p:cNvGraphicFramePr/>
          <p:nvPr/>
        </p:nvGraphicFramePr>
        <p:xfrm>
          <a:off x="228600" y="1524000"/>
          <a:ext cx="8458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Freeform 13"/>
          <p:cNvSpPr/>
          <p:nvPr/>
        </p:nvSpPr>
        <p:spPr>
          <a:xfrm>
            <a:off x="2667000" y="3943350"/>
            <a:ext cx="5613400" cy="2000250"/>
          </a:xfrm>
          <a:custGeom>
            <a:avLst/>
            <a:gdLst>
              <a:gd name="connsiteX0" fmla="*/ 0 w 5613094"/>
              <a:gd name="connsiteY0" fmla="*/ 1999562 h 1999562"/>
              <a:gd name="connsiteX1" fmla="*/ 776690 w 5613094"/>
              <a:gd name="connsiteY1" fmla="*/ 1949986 h 1999562"/>
              <a:gd name="connsiteX2" fmla="*/ 1757191 w 5613094"/>
              <a:gd name="connsiteY2" fmla="*/ 1845326 h 1999562"/>
              <a:gd name="connsiteX3" fmla="*/ 2120747 w 5613094"/>
              <a:gd name="connsiteY3" fmla="*/ 1779225 h 1999562"/>
              <a:gd name="connsiteX4" fmla="*/ 2555914 w 5613094"/>
              <a:gd name="connsiteY4" fmla="*/ 1658039 h 1999562"/>
              <a:gd name="connsiteX5" fmla="*/ 2947013 w 5613094"/>
              <a:gd name="connsiteY5" fmla="*/ 1591938 h 1999562"/>
              <a:gd name="connsiteX6" fmla="*/ 3266502 w 5613094"/>
              <a:gd name="connsiteY6" fmla="*/ 1536853 h 1999562"/>
              <a:gd name="connsiteX7" fmla="*/ 3927514 w 5613094"/>
              <a:gd name="connsiteY7" fmla="*/ 1239398 h 1999562"/>
              <a:gd name="connsiteX8" fmla="*/ 4324121 w 5613094"/>
              <a:gd name="connsiteY8" fmla="*/ 1046603 h 1999562"/>
              <a:gd name="connsiteX9" fmla="*/ 4412256 w 5613094"/>
              <a:gd name="connsiteY9" fmla="*/ 974993 h 1999562"/>
              <a:gd name="connsiteX10" fmla="*/ 4527933 w 5613094"/>
              <a:gd name="connsiteY10" fmla="*/ 930926 h 1999562"/>
              <a:gd name="connsiteX11" fmla="*/ 4896998 w 5613094"/>
              <a:gd name="connsiteY11" fmla="*/ 688555 h 1999562"/>
              <a:gd name="connsiteX12" fmla="*/ 5227504 w 5613094"/>
              <a:gd name="connsiteY12" fmla="*/ 440675 h 1999562"/>
              <a:gd name="connsiteX13" fmla="*/ 5613094 w 5613094"/>
              <a:gd name="connsiteY13" fmla="*/ 0 h 1999562"/>
              <a:gd name="connsiteX14" fmla="*/ 5613094 w 5613094"/>
              <a:gd name="connsiteY14" fmla="*/ 1999562 h 1999562"/>
              <a:gd name="connsiteX15" fmla="*/ 0 w 5613094"/>
              <a:gd name="connsiteY15" fmla="*/ 1999562 h 199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13094" h="1999562">
                <a:moveTo>
                  <a:pt x="0" y="1999562"/>
                </a:moveTo>
                <a:lnTo>
                  <a:pt x="776690" y="1949986"/>
                </a:lnTo>
                <a:lnTo>
                  <a:pt x="1757191" y="1845326"/>
                </a:lnTo>
                <a:lnTo>
                  <a:pt x="2120747" y="1779225"/>
                </a:lnTo>
                <a:lnTo>
                  <a:pt x="2555914" y="1658039"/>
                </a:lnTo>
                <a:lnTo>
                  <a:pt x="2947013" y="1591938"/>
                </a:lnTo>
                <a:lnTo>
                  <a:pt x="3266502" y="1536853"/>
                </a:lnTo>
                <a:lnTo>
                  <a:pt x="3927514" y="1239398"/>
                </a:lnTo>
                <a:lnTo>
                  <a:pt x="4324121" y="1046603"/>
                </a:lnTo>
                <a:lnTo>
                  <a:pt x="4412256" y="974993"/>
                </a:lnTo>
                <a:lnTo>
                  <a:pt x="4527933" y="930926"/>
                </a:lnTo>
                <a:lnTo>
                  <a:pt x="4896998" y="688555"/>
                </a:lnTo>
                <a:lnTo>
                  <a:pt x="5227504" y="440675"/>
                </a:lnTo>
                <a:lnTo>
                  <a:pt x="5613094" y="0"/>
                </a:lnTo>
                <a:lnTo>
                  <a:pt x="5613094" y="1999562"/>
                </a:lnTo>
                <a:lnTo>
                  <a:pt x="0" y="1999562"/>
                </a:lnTo>
                <a:close/>
              </a:path>
            </a:pathLst>
          </a:cu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 name="Freeform 14"/>
          <p:cNvSpPr/>
          <p:nvPr/>
        </p:nvSpPr>
        <p:spPr>
          <a:xfrm>
            <a:off x="2593975" y="2147888"/>
            <a:ext cx="5668963" cy="3751262"/>
          </a:xfrm>
          <a:custGeom>
            <a:avLst/>
            <a:gdLst>
              <a:gd name="connsiteX0" fmla="*/ 0 w 5668179"/>
              <a:gd name="connsiteY0" fmla="*/ 3751244 h 3751244"/>
              <a:gd name="connsiteX1" fmla="*/ 545335 w 5668179"/>
              <a:gd name="connsiteY1" fmla="*/ 3696159 h 3751244"/>
              <a:gd name="connsiteX2" fmla="*/ 870333 w 5668179"/>
              <a:gd name="connsiteY2" fmla="*/ 3635566 h 3751244"/>
              <a:gd name="connsiteX3" fmla="*/ 1090670 w 5668179"/>
              <a:gd name="connsiteY3" fmla="*/ 3574974 h 3751244"/>
              <a:gd name="connsiteX4" fmla="*/ 1536853 w 5668179"/>
              <a:gd name="connsiteY4" fmla="*/ 3453788 h 3751244"/>
              <a:gd name="connsiteX5" fmla="*/ 1795750 w 5668179"/>
              <a:gd name="connsiteY5" fmla="*/ 3387687 h 3751244"/>
              <a:gd name="connsiteX6" fmla="*/ 2043629 w 5668179"/>
              <a:gd name="connsiteY6" fmla="*/ 3277518 h 3751244"/>
              <a:gd name="connsiteX7" fmla="*/ 2263967 w 5668179"/>
              <a:gd name="connsiteY7" fmla="*/ 3161841 h 3751244"/>
              <a:gd name="connsiteX8" fmla="*/ 2511846 w 5668179"/>
              <a:gd name="connsiteY8" fmla="*/ 3046164 h 3751244"/>
              <a:gd name="connsiteX9" fmla="*/ 2715658 w 5668179"/>
              <a:gd name="connsiteY9" fmla="*/ 2969046 h 3751244"/>
              <a:gd name="connsiteX10" fmla="*/ 2991080 w 5668179"/>
              <a:gd name="connsiteY10" fmla="*/ 2869894 h 3751244"/>
              <a:gd name="connsiteX11" fmla="*/ 3272010 w 5668179"/>
              <a:gd name="connsiteY11" fmla="*/ 2732183 h 3751244"/>
              <a:gd name="connsiteX12" fmla="*/ 3448280 w 5668179"/>
              <a:gd name="connsiteY12" fmla="*/ 2610998 h 3751244"/>
              <a:gd name="connsiteX13" fmla="*/ 3646583 w 5668179"/>
              <a:gd name="connsiteY13" fmla="*/ 2412694 h 3751244"/>
              <a:gd name="connsiteX14" fmla="*/ 3833870 w 5668179"/>
              <a:gd name="connsiteY14" fmla="*/ 2252950 h 3751244"/>
              <a:gd name="connsiteX15" fmla="*/ 4065224 w 5668179"/>
              <a:gd name="connsiteY15" fmla="*/ 2038121 h 3751244"/>
              <a:gd name="connsiteX16" fmla="*/ 4235986 w 5668179"/>
              <a:gd name="connsiteY16" fmla="*/ 1878376 h 3751244"/>
              <a:gd name="connsiteX17" fmla="*/ 4346155 w 5668179"/>
              <a:gd name="connsiteY17" fmla="*/ 1812275 h 3751244"/>
              <a:gd name="connsiteX18" fmla="*/ 4720728 w 5668179"/>
              <a:gd name="connsiteY18" fmla="*/ 1487277 h 3751244"/>
              <a:gd name="connsiteX19" fmla="*/ 4858439 w 5668179"/>
              <a:gd name="connsiteY19" fmla="*/ 1344058 h 3751244"/>
              <a:gd name="connsiteX20" fmla="*/ 5150386 w 5668179"/>
              <a:gd name="connsiteY20" fmla="*/ 930925 h 3751244"/>
              <a:gd name="connsiteX21" fmla="*/ 5326656 w 5668179"/>
              <a:gd name="connsiteY21" fmla="*/ 633470 h 3751244"/>
              <a:gd name="connsiteX22" fmla="*/ 5491909 w 5668179"/>
              <a:gd name="connsiteY22" fmla="*/ 330506 h 3751244"/>
              <a:gd name="connsiteX23" fmla="*/ 5651653 w 5668179"/>
              <a:gd name="connsiteY23" fmla="*/ 16525 h 3751244"/>
              <a:gd name="connsiteX24" fmla="*/ 5668179 w 5668179"/>
              <a:gd name="connsiteY24" fmla="*/ 0 h 3751244"/>
              <a:gd name="connsiteX25" fmla="*/ 5668179 w 5668179"/>
              <a:gd name="connsiteY25" fmla="*/ 1779224 h 3751244"/>
              <a:gd name="connsiteX26" fmla="*/ 5343181 w 5668179"/>
              <a:gd name="connsiteY26" fmla="*/ 2126256 h 3751244"/>
              <a:gd name="connsiteX27" fmla="*/ 5155894 w 5668179"/>
              <a:gd name="connsiteY27" fmla="*/ 2302525 h 3751244"/>
              <a:gd name="connsiteX28" fmla="*/ 4908015 w 5668179"/>
              <a:gd name="connsiteY28" fmla="*/ 2478795 h 3751244"/>
              <a:gd name="connsiteX29" fmla="*/ 4621576 w 5668179"/>
              <a:gd name="connsiteY29" fmla="*/ 2677099 h 3751244"/>
              <a:gd name="connsiteX30" fmla="*/ 4572000 w 5668179"/>
              <a:gd name="connsiteY30" fmla="*/ 2710150 h 3751244"/>
              <a:gd name="connsiteX31" fmla="*/ 4434289 w 5668179"/>
              <a:gd name="connsiteY31" fmla="*/ 2759725 h 3751244"/>
              <a:gd name="connsiteX32" fmla="*/ 4291070 w 5668179"/>
              <a:gd name="connsiteY32" fmla="*/ 2858877 h 3751244"/>
              <a:gd name="connsiteX33" fmla="*/ 4103783 w 5668179"/>
              <a:gd name="connsiteY33" fmla="*/ 2941504 h 3751244"/>
              <a:gd name="connsiteX34" fmla="*/ 3894463 w 5668179"/>
              <a:gd name="connsiteY34" fmla="*/ 3046164 h 3751244"/>
              <a:gd name="connsiteX35" fmla="*/ 3459297 w 5668179"/>
              <a:gd name="connsiteY35" fmla="*/ 3227942 h 3751244"/>
              <a:gd name="connsiteX36" fmla="*/ 3305061 w 5668179"/>
              <a:gd name="connsiteY36" fmla="*/ 3299552 h 3751244"/>
              <a:gd name="connsiteX37" fmla="*/ 3172858 w 5668179"/>
              <a:gd name="connsiteY37" fmla="*/ 3327094 h 3751244"/>
              <a:gd name="connsiteX38" fmla="*/ 2897436 w 5668179"/>
              <a:gd name="connsiteY38" fmla="*/ 3365653 h 3751244"/>
              <a:gd name="connsiteX39" fmla="*/ 2649557 w 5668179"/>
              <a:gd name="connsiteY39" fmla="*/ 3409721 h 3751244"/>
              <a:gd name="connsiteX40" fmla="*/ 2164815 w 5668179"/>
              <a:gd name="connsiteY40" fmla="*/ 3536415 h 3751244"/>
              <a:gd name="connsiteX41" fmla="*/ 1933461 w 5668179"/>
              <a:gd name="connsiteY41" fmla="*/ 3597007 h 3751244"/>
              <a:gd name="connsiteX42" fmla="*/ 1311008 w 5668179"/>
              <a:gd name="connsiteY42" fmla="*/ 3668617 h 3751244"/>
              <a:gd name="connsiteX43" fmla="*/ 914400 w 5668179"/>
              <a:gd name="connsiteY43" fmla="*/ 3707176 h 3751244"/>
              <a:gd name="connsiteX44" fmla="*/ 556352 w 5668179"/>
              <a:gd name="connsiteY44" fmla="*/ 3729210 h 3751244"/>
              <a:gd name="connsiteX45" fmla="*/ 0 w 5668179"/>
              <a:gd name="connsiteY45" fmla="*/ 3751244 h 375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668179" h="3751244">
                <a:moveTo>
                  <a:pt x="0" y="3751244"/>
                </a:moveTo>
                <a:lnTo>
                  <a:pt x="545335" y="3696159"/>
                </a:lnTo>
                <a:lnTo>
                  <a:pt x="870333" y="3635566"/>
                </a:lnTo>
                <a:lnTo>
                  <a:pt x="1090670" y="3574974"/>
                </a:lnTo>
                <a:lnTo>
                  <a:pt x="1536853" y="3453788"/>
                </a:lnTo>
                <a:lnTo>
                  <a:pt x="1795750" y="3387687"/>
                </a:lnTo>
                <a:lnTo>
                  <a:pt x="2043629" y="3277518"/>
                </a:lnTo>
                <a:lnTo>
                  <a:pt x="2263967" y="3161841"/>
                </a:lnTo>
                <a:lnTo>
                  <a:pt x="2511846" y="3046164"/>
                </a:lnTo>
                <a:lnTo>
                  <a:pt x="2715658" y="2969046"/>
                </a:lnTo>
                <a:lnTo>
                  <a:pt x="2991080" y="2869894"/>
                </a:lnTo>
                <a:lnTo>
                  <a:pt x="3272010" y="2732183"/>
                </a:lnTo>
                <a:lnTo>
                  <a:pt x="3448280" y="2610998"/>
                </a:lnTo>
                <a:lnTo>
                  <a:pt x="3646583" y="2412694"/>
                </a:lnTo>
                <a:cubicBezTo>
                  <a:pt x="3829741" y="2251738"/>
                  <a:pt x="3747697" y="2252950"/>
                  <a:pt x="3833870" y="2252950"/>
                </a:cubicBezTo>
                <a:lnTo>
                  <a:pt x="4065224" y="2038121"/>
                </a:lnTo>
                <a:lnTo>
                  <a:pt x="4235986" y="1878376"/>
                </a:lnTo>
                <a:lnTo>
                  <a:pt x="4346155" y="1812275"/>
                </a:lnTo>
                <a:lnTo>
                  <a:pt x="4720728" y="1487277"/>
                </a:lnTo>
                <a:lnTo>
                  <a:pt x="4858439" y="1344058"/>
                </a:lnTo>
                <a:lnTo>
                  <a:pt x="5150386" y="930925"/>
                </a:lnTo>
                <a:lnTo>
                  <a:pt x="5326656" y="633470"/>
                </a:lnTo>
                <a:lnTo>
                  <a:pt x="5491909" y="330506"/>
                </a:lnTo>
                <a:lnTo>
                  <a:pt x="5651653" y="16525"/>
                </a:lnTo>
                <a:lnTo>
                  <a:pt x="5668179" y="0"/>
                </a:lnTo>
                <a:lnTo>
                  <a:pt x="5668179" y="1779224"/>
                </a:lnTo>
                <a:lnTo>
                  <a:pt x="5343181" y="2126256"/>
                </a:lnTo>
                <a:lnTo>
                  <a:pt x="5155894" y="2302525"/>
                </a:lnTo>
                <a:lnTo>
                  <a:pt x="4908015" y="2478795"/>
                </a:lnTo>
                <a:lnTo>
                  <a:pt x="4621576" y="2677099"/>
                </a:lnTo>
                <a:lnTo>
                  <a:pt x="4572000" y="2710150"/>
                </a:lnTo>
                <a:lnTo>
                  <a:pt x="4434289" y="2759725"/>
                </a:lnTo>
                <a:lnTo>
                  <a:pt x="4291070" y="2858877"/>
                </a:lnTo>
                <a:lnTo>
                  <a:pt x="4103783" y="2941504"/>
                </a:lnTo>
                <a:lnTo>
                  <a:pt x="3894463" y="3046164"/>
                </a:lnTo>
                <a:lnTo>
                  <a:pt x="3459297" y="3227942"/>
                </a:lnTo>
                <a:lnTo>
                  <a:pt x="3305061" y="3299552"/>
                </a:lnTo>
                <a:lnTo>
                  <a:pt x="3172858" y="3327094"/>
                </a:lnTo>
                <a:lnTo>
                  <a:pt x="2897436" y="3365653"/>
                </a:lnTo>
                <a:lnTo>
                  <a:pt x="2649557" y="3409721"/>
                </a:lnTo>
                <a:lnTo>
                  <a:pt x="2164815" y="3536415"/>
                </a:lnTo>
                <a:lnTo>
                  <a:pt x="1933461" y="3597007"/>
                </a:lnTo>
                <a:lnTo>
                  <a:pt x="1311008" y="3668617"/>
                </a:lnTo>
                <a:lnTo>
                  <a:pt x="914400" y="3707176"/>
                </a:lnTo>
                <a:lnTo>
                  <a:pt x="556352" y="3729210"/>
                </a:lnTo>
                <a:lnTo>
                  <a:pt x="0" y="3751244"/>
                </a:ln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51909" name="TextBox 12"/>
          <p:cNvSpPr txBox="1">
            <a:spLocks noChangeArrowheads="1"/>
          </p:cNvSpPr>
          <p:nvPr/>
        </p:nvSpPr>
        <p:spPr bwMode="auto">
          <a:xfrm>
            <a:off x="7056438" y="5141913"/>
            <a:ext cx="952500" cy="461962"/>
          </a:xfrm>
          <a:prstGeom prst="rect">
            <a:avLst/>
          </a:prstGeom>
          <a:noFill/>
          <a:ln w="9525">
            <a:noFill/>
            <a:miter lim="800000"/>
            <a:headEnd/>
            <a:tailEnd/>
          </a:ln>
        </p:spPr>
        <p:txBody>
          <a:bodyPr wrap="none">
            <a:spAutoFit/>
          </a:bodyPr>
          <a:lstStyle/>
          <a:p>
            <a:pPr eaLnBrk="0" hangingPunct="0"/>
            <a:r>
              <a:rPr lang="en-US"/>
              <a:t>public</a:t>
            </a:r>
          </a:p>
        </p:txBody>
      </p:sp>
      <p:sp>
        <p:nvSpPr>
          <p:cNvPr id="16" name="TextBox 15"/>
          <p:cNvSpPr txBox="1">
            <a:spLocks noChangeArrowheads="1"/>
          </p:cNvSpPr>
          <p:nvPr/>
        </p:nvSpPr>
        <p:spPr bwMode="auto">
          <a:xfrm>
            <a:off x="7154863" y="3627438"/>
            <a:ext cx="1114425" cy="461962"/>
          </a:xfrm>
          <a:prstGeom prst="rect">
            <a:avLst/>
          </a:prstGeom>
          <a:noFill/>
          <a:ln w="9525">
            <a:noFill/>
            <a:miter lim="800000"/>
            <a:headEnd/>
            <a:tailEnd/>
          </a:ln>
        </p:spPr>
        <p:txBody>
          <a:bodyPr wrap="none">
            <a:spAutoFit/>
          </a:bodyPr>
          <a:lstStyle/>
          <a:p>
            <a:pPr eaLnBrk="0" hangingPunct="0"/>
            <a:r>
              <a:rPr lang="en-US"/>
              <a:t>private </a:t>
            </a:r>
          </a:p>
        </p:txBody>
      </p:sp>
      <p:sp>
        <p:nvSpPr>
          <p:cNvPr id="9" name="TextBox 8"/>
          <p:cNvSpPr txBox="1">
            <a:spLocks noChangeArrowheads="1"/>
          </p:cNvSpPr>
          <p:nvPr/>
        </p:nvSpPr>
        <p:spPr bwMode="auto">
          <a:xfrm>
            <a:off x="1806575" y="3130550"/>
            <a:ext cx="4202113" cy="1570038"/>
          </a:xfrm>
          <a:prstGeom prst="rect">
            <a:avLst/>
          </a:prstGeom>
          <a:solidFill>
            <a:schemeClr val="bg2"/>
          </a:solidFill>
          <a:ln w="9525">
            <a:solidFill>
              <a:schemeClr val="tx1"/>
            </a:solidFill>
            <a:miter lim="800000"/>
            <a:headEnd/>
            <a:tailEnd/>
          </a:ln>
        </p:spPr>
        <p:txBody>
          <a:bodyPr wrap="none">
            <a:spAutoFit/>
          </a:bodyPr>
          <a:lstStyle/>
          <a:p>
            <a:pPr eaLnBrk="0" hangingPunct="0">
              <a:buFont typeface="Arial" charset="0"/>
              <a:buChar char="•"/>
            </a:pPr>
            <a:r>
              <a:rPr lang="en-US"/>
              <a:t> Reducing pubic expenditures</a:t>
            </a:r>
          </a:p>
          <a:p>
            <a:pPr eaLnBrk="0" hangingPunct="0"/>
            <a:r>
              <a:rPr lang="en-US"/>
              <a:t>   is our obligation, </a:t>
            </a:r>
          </a:p>
          <a:p>
            <a:pPr eaLnBrk="0" hangingPunct="0">
              <a:buFont typeface="Arial" charset="0"/>
              <a:buChar char="•"/>
            </a:pPr>
            <a:r>
              <a:rPr lang="en-US"/>
              <a:t> Reducing private expenditures </a:t>
            </a:r>
          </a:p>
          <a:p>
            <a:pPr eaLnBrk="0" hangingPunct="0"/>
            <a:r>
              <a:rPr lang="en-US"/>
              <a:t>   is our opportunity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685800" y="319088"/>
            <a:ext cx="7772400" cy="1143000"/>
          </a:xfrm>
        </p:spPr>
        <p:txBody>
          <a:bodyPr/>
          <a:lstStyle/>
          <a:p>
            <a:pPr>
              <a:defRPr/>
            </a:pPr>
            <a:r>
              <a:rPr lang="en-US" altLang="zh-TW" dirty="0" smtClean="0">
                <a:solidFill>
                  <a:srgbClr val="FFFF00"/>
                </a:solidFill>
                <a:ea typeface="新細明體" pitchFamily="18" charset="-120"/>
              </a:rPr>
              <a:t>Individual Variability in Clinical Medicine</a:t>
            </a:r>
          </a:p>
        </p:txBody>
      </p:sp>
      <p:sp>
        <p:nvSpPr>
          <p:cNvPr id="252930" name="Rectangle 3"/>
          <p:cNvSpPr>
            <a:spLocks noChangeArrowheads="1"/>
          </p:cNvSpPr>
          <p:nvPr/>
        </p:nvSpPr>
        <p:spPr bwMode="auto">
          <a:xfrm>
            <a:off x="4570413" y="2722563"/>
            <a:ext cx="4292600" cy="2663825"/>
          </a:xfrm>
          <a:prstGeom prst="rect">
            <a:avLst/>
          </a:prstGeom>
          <a:solidFill>
            <a:schemeClr val="bg2"/>
          </a:solidFill>
          <a:ln w="9525">
            <a:solidFill>
              <a:schemeClr val="tx1"/>
            </a:solidFill>
            <a:miter lim="800000"/>
            <a:headEnd/>
            <a:tailEnd/>
          </a:ln>
        </p:spPr>
        <p:txBody>
          <a:bodyPr>
            <a:spAutoFit/>
          </a:bodyPr>
          <a:lstStyle/>
          <a:p>
            <a:pPr eaLnBrk="0" hangingPunct="0"/>
            <a:r>
              <a:rPr kumimoji="1" lang="en-US" altLang="zh-TW" sz="2800" b="1">
                <a:ea typeface="新細明體"/>
                <a:cs typeface="新細明體"/>
              </a:rPr>
              <a:t>“Variability is the law of life, and as no two faces are the same, so no two bodies are alike, and no two individuals react alike, …”      </a:t>
            </a:r>
            <a:r>
              <a:rPr lang="en-US" altLang="zh-TW" b="1">
                <a:ea typeface="新細明體"/>
                <a:cs typeface="新細明體"/>
              </a:rPr>
              <a:t>Sir William Osler,1904</a:t>
            </a:r>
            <a:endParaRPr kumimoji="1" lang="en-US" altLang="zh-TW" b="1">
              <a:ea typeface="新細明體"/>
              <a:cs typeface="新細明體"/>
            </a:endParaRPr>
          </a:p>
        </p:txBody>
      </p:sp>
      <p:pic>
        <p:nvPicPr>
          <p:cNvPr id="252931" name="Picture 4"/>
          <p:cNvPicPr>
            <a:picLocks noChangeAspect="1" noChangeArrowheads="1"/>
          </p:cNvPicPr>
          <p:nvPr/>
        </p:nvPicPr>
        <p:blipFill>
          <a:blip r:embed="rId2"/>
          <a:srcRect/>
          <a:stretch>
            <a:fillRect/>
          </a:stretch>
        </p:blipFill>
        <p:spPr bwMode="auto">
          <a:xfrm>
            <a:off x="277813" y="1943100"/>
            <a:ext cx="3943350" cy="42243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Title 1"/>
          <p:cNvSpPr>
            <a:spLocks noGrp="1"/>
          </p:cNvSpPr>
          <p:nvPr>
            <p:ph type="title" idx="4294967295"/>
          </p:nvPr>
        </p:nvSpPr>
        <p:spPr/>
        <p:txBody>
          <a:bodyPr lIns="91440" tIns="45720" rIns="91440" bIns="45720"/>
          <a:lstStyle/>
          <a:p>
            <a:pPr>
              <a:defRPr/>
            </a:pPr>
            <a:r>
              <a:rPr lang="en-US"/>
              <a:t>Perisotin</a:t>
            </a:r>
          </a:p>
        </p:txBody>
      </p:sp>
      <p:sp>
        <p:nvSpPr>
          <p:cNvPr id="3" name="Content Placeholder 2"/>
          <p:cNvSpPr>
            <a:spLocks noGrp="1"/>
          </p:cNvSpPr>
          <p:nvPr>
            <p:ph idx="4294967295"/>
          </p:nvPr>
        </p:nvSpPr>
        <p:spPr>
          <a:xfrm>
            <a:off x="685800" y="1376363"/>
            <a:ext cx="7772400" cy="5103812"/>
          </a:xfrm>
          <a:solidFill>
            <a:schemeClr val="bg2"/>
          </a:solidFill>
          <a:ln>
            <a:solidFill>
              <a:schemeClr val="tx1"/>
            </a:solidFill>
          </a:ln>
        </p:spPr>
        <p:txBody>
          <a:bodyPr lIns="91440" tIns="45720" rIns="91440" bIns="45720"/>
          <a:lstStyle/>
          <a:p>
            <a:pPr>
              <a:lnSpc>
                <a:spcPct val="90000"/>
              </a:lnSpc>
              <a:defRPr/>
            </a:pPr>
            <a:r>
              <a:rPr lang="en-US"/>
              <a:t>a 90 kDa secreted homophilic cell adhesion protein (matricellular protein)</a:t>
            </a:r>
          </a:p>
          <a:p>
            <a:pPr>
              <a:lnSpc>
                <a:spcPct val="90000"/>
              </a:lnSpc>
              <a:defRPr/>
            </a:pPr>
            <a:r>
              <a:rPr lang="en-US"/>
              <a:t>Expression during fetal development</a:t>
            </a:r>
          </a:p>
          <a:p>
            <a:pPr lvl="1">
              <a:lnSpc>
                <a:spcPct val="90000"/>
              </a:lnSpc>
              <a:defRPr/>
            </a:pPr>
            <a:r>
              <a:rPr lang="en-US"/>
              <a:t>connective tissues including the periodontal ligament, tendons, skin and bone, cardiac structures</a:t>
            </a:r>
          </a:p>
          <a:p>
            <a:pPr>
              <a:lnSpc>
                <a:spcPct val="90000"/>
              </a:lnSpc>
              <a:defRPr/>
            </a:pPr>
            <a:r>
              <a:rPr lang="en-US"/>
              <a:t>Expression during adult life</a:t>
            </a:r>
          </a:p>
          <a:p>
            <a:pPr lvl="1">
              <a:lnSpc>
                <a:spcPct val="90000"/>
              </a:lnSpc>
              <a:defRPr/>
            </a:pPr>
            <a:r>
              <a:rPr lang="en-US"/>
              <a:t>wound repair</a:t>
            </a:r>
          </a:p>
          <a:p>
            <a:pPr lvl="1">
              <a:lnSpc>
                <a:spcPct val="90000"/>
              </a:lnSpc>
              <a:defRPr/>
            </a:pPr>
            <a:r>
              <a:rPr lang="en-US"/>
              <a:t>neoplastic tissues, </a:t>
            </a:r>
          </a:p>
          <a:p>
            <a:pPr lvl="1">
              <a:lnSpc>
                <a:spcPct val="90000"/>
              </a:lnSpc>
              <a:defRPr/>
            </a:pPr>
            <a:r>
              <a:rPr lang="en-US"/>
              <a:t>cardiovascular disease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itle 1"/>
          <p:cNvSpPr>
            <a:spLocks noGrp="1"/>
          </p:cNvSpPr>
          <p:nvPr>
            <p:ph type="title"/>
          </p:nvPr>
        </p:nvSpPr>
        <p:spPr/>
        <p:txBody>
          <a:bodyPr lIns="91440" tIns="45720" rIns="91440" bIns="45720"/>
          <a:lstStyle/>
          <a:p>
            <a:pPr>
              <a:defRPr/>
            </a:pPr>
            <a:r>
              <a:rPr lang="en-US" sz="3600"/>
              <a:t>Known Effects of Matricellular Proteins Cell Physiology</a:t>
            </a:r>
          </a:p>
        </p:txBody>
      </p:sp>
      <p:sp>
        <p:nvSpPr>
          <p:cNvPr id="3" name="Content Placeholder 2"/>
          <p:cNvSpPr>
            <a:spLocks noGrp="1"/>
          </p:cNvSpPr>
          <p:nvPr>
            <p:ph type="body" sz="half" idx="1"/>
          </p:nvPr>
        </p:nvSpPr>
        <p:spPr>
          <a:xfrm>
            <a:off x="825500" y="1731963"/>
            <a:ext cx="3810000" cy="4000500"/>
          </a:xfrm>
          <a:solidFill>
            <a:schemeClr val="bg2"/>
          </a:solidFill>
          <a:ln>
            <a:solidFill>
              <a:schemeClr val="tx1"/>
            </a:solidFill>
          </a:ln>
        </p:spPr>
        <p:txBody>
          <a:bodyPr lIns="91440" tIns="45720" rIns="91440" bIns="45720"/>
          <a:lstStyle/>
          <a:p>
            <a:pPr>
              <a:lnSpc>
                <a:spcPct val="80000"/>
              </a:lnSpc>
              <a:defRPr/>
            </a:pPr>
            <a:endParaRPr lang="en-US"/>
          </a:p>
          <a:p>
            <a:pPr>
              <a:lnSpc>
                <a:spcPct val="80000"/>
              </a:lnSpc>
              <a:defRPr/>
            </a:pPr>
            <a:r>
              <a:rPr lang="en-US"/>
              <a:t>Cell adhesion</a:t>
            </a:r>
          </a:p>
          <a:p>
            <a:pPr>
              <a:lnSpc>
                <a:spcPct val="80000"/>
              </a:lnSpc>
              <a:defRPr/>
            </a:pPr>
            <a:r>
              <a:rPr lang="en-US"/>
              <a:t>Cell de-adhesion</a:t>
            </a:r>
          </a:p>
          <a:p>
            <a:pPr>
              <a:lnSpc>
                <a:spcPct val="80000"/>
              </a:lnSpc>
              <a:defRPr/>
            </a:pPr>
            <a:r>
              <a:rPr lang="en-US"/>
              <a:t>ECM synthesis</a:t>
            </a:r>
          </a:p>
          <a:p>
            <a:pPr>
              <a:lnSpc>
                <a:spcPct val="80000"/>
              </a:lnSpc>
              <a:defRPr/>
            </a:pPr>
            <a:r>
              <a:rPr lang="en-US"/>
              <a:t>Collagen fibrillogenesis</a:t>
            </a:r>
          </a:p>
          <a:p>
            <a:pPr>
              <a:lnSpc>
                <a:spcPct val="80000"/>
              </a:lnSpc>
              <a:defRPr/>
            </a:pPr>
            <a:r>
              <a:rPr lang="en-US"/>
              <a:t>Proliferation</a:t>
            </a:r>
          </a:p>
          <a:p>
            <a:pPr>
              <a:lnSpc>
                <a:spcPct val="80000"/>
              </a:lnSpc>
              <a:defRPr/>
            </a:pPr>
            <a:r>
              <a:rPr lang="en-US"/>
              <a:t>Apoptosis</a:t>
            </a:r>
          </a:p>
          <a:p>
            <a:pPr>
              <a:lnSpc>
                <a:spcPct val="80000"/>
              </a:lnSpc>
              <a:defRPr/>
            </a:pPr>
            <a:endParaRPr lang="en-US"/>
          </a:p>
          <a:p>
            <a:pPr>
              <a:lnSpc>
                <a:spcPct val="80000"/>
              </a:lnSpc>
              <a:defRPr/>
            </a:pPr>
            <a:endParaRPr lang="en-US"/>
          </a:p>
        </p:txBody>
      </p:sp>
      <p:sp>
        <p:nvSpPr>
          <p:cNvPr id="552964" name="Rectangle 4"/>
          <p:cNvSpPr>
            <a:spLocks noGrp="1" noChangeArrowheads="1"/>
          </p:cNvSpPr>
          <p:nvPr>
            <p:ph type="body" sz="half" idx="2"/>
          </p:nvPr>
        </p:nvSpPr>
        <p:spPr>
          <a:xfrm>
            <a:off x="4648200" y="1731963"/>
            <a:ext cx="3810000" cy="3989387"/>
          </a:xfrm>
          <a:solidFill>
            <a:schemeClr val="bg2"/>
          </a:solidFill>
          <a:ln>
            <a:solidFill>
              <a:schemeClr val="tx1"/>
            </a:solidFill>
          </a:ln>
        </p:spPr>
        <p:txBody>
          <a:bodyPr/>
          <a:lstStyle/>
          <a:p>
            <a:pPr>
              <a:lnSpc>
                <a:spcPct val="80000"/>
              </a:lnSpc>
              <a:defRPr/>
            </a:pPr>
            <a:endParaRPr lang="en-US"/>
          </a:p>
          <a:p>
            <a:pPr>
              <a:lnSpc>
                <a:spcPct val="80000"/>
              </a:lnSpc>
              <a:defRPr/>
            </a:pPr>
            <a:r>
              <a:rPr lang="en-US"/>
              <a:t>Differentiation</a:t>
            </a:r>
          </a:p>
          <a:p>
            <a:pPr>
              <a:lnSpc>
                <a:spcPct val="80000"/>
              </a:lnSpc>
              <a:defRPr/>
            </a:pPr>
            <a:r>
              <a:rPr lang="en-US"/>
              <a:t>De-differentiation</a:t>
            </a:r>
          </a:p>
          <a:p>
            <a:pPr>
              <a:lnSpc>
                <a:spcPct val="80000"/>
              </a:lnSpc>
              <a:defRPr/>
            </a:pPr>
            <a:r>
              <a:rPr lang="en-US"/>
              <a:t>Migration</a:t>
            </a:r>
          </a:p>
          <a:p>
            <a:pPr>
              <a:lnSpc>
                <a:spcPct val="80000"/>
              </a:lnSpc>
              <a:defRPr/>
            </a:pPr>
            <a:r>
              <a:rPr lang="en-US"/>
              <a:t>Growth factor production</a:t>
            </a:r>
          </a:p>
          <a:p>
            <a:pPr>
              <a:lnSpc>
                <a:spcPct val="80000"/>
              </a:lnSpc>
              <a:defRPr/>
            </a:pPr>
            <a:r>
              <a:rPr lang="en-US"/>
              <a:t>Morphology</a:t>
            </a:r>
          </a:p>
          <a:p>
            <a:pPr>
              <a:lnSpc>
                <a:spcPct val="80000"/>
              </a:lnSpc>
              <a:defRPr/>
            </a:pPr>
            <a:r>
              <a:rPr lang="en-US"/>
              <a:t>Biomineralization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1"/>
          <p:cNvPicPr>
            <a:picLocks noChangeAspect="1" noChangeArrowheads="1"/>
          </p:cNvPicPr>
          <p:nvPr/>
        </p:nvPicPr>
        <p:blipFill>
          <a:blip r:embed="rId3"/>
          <a:srcRect/>
          <a:stretch>
            <a:fillRect/>
          </a:stretch>
        </p:blipFill>
        <p:spPr bwMode="auto">
          <a:xfrm>
            <a:off x="7048500" y="6426200"/>
            <a:ext cx="2095500" cy="419100"/>
          </a:xfrm>
          <a:prstGeom prst="rect">
            <a:avLst/>
          </a:prstGeom>
          <a:noFill/>
          <a:ln w="9525">
            <a:noFill/>
            <a:miter lim="800000"/>
            <a:headEnd/>
            <a:tailEnd/>
          </a:ln>
        </p:spPr>
      </p:pic>
      <p:pic>
        <p:nvPicPr>
          <p:cNvPr id="257026" name="Picture 2"/>
          <p:cNvPicPr>
            <a:picLocks noChangeAspect="1" noChangeArrowheads="1"/>
          </p:cNvPicPr>
          <p:nvPr/>
        </p:nvPicPr>
        <p:blipFill>
          <a:blip r:embed="rId4"/>
          <a:srcRect/>
          <a:stretch>
            <a:fillRect/>
          </a:stretch>
        </p:blipFill>
        <p:spPr bwMode="auto">
          <a:xfrm>
            <a:off x="2095500" y="992188"/>
            <a:ext cx="4954588" cy="4873625"/>
          </a:xfrm>
          <a:prstGeom prst="rect">
            <a:avLst/>
          </a:prstGeom>
          <a:noFill/>
          <a:ln w="9525">
            <a:noFill/>
            <a:miter lim="800000"/>
            <a:headEnd/>
            <a:tailEnd/>
          </a:ln>
        </p:spPr>
      </p:pic>
      <p:sp>
        <p:nvSpPr>
          <p:cNvPr id="257027" name="Text Box 3"/>
          <p:cNvSpPr txBox="1">
            <a:spLocks noChangeArrowheads="1"/>
          </p:cNvSpPr>
          <p:nvPr/>
        </p:nvSpPr>
        <p:spPr bwMode="auto">
          <a:xfrm>
            <a:off x="179388" y="6678613"/>
            <a:ext cx="8783637" cy="119062"/>
          </a:xfrm>
          <a:prstGeom prst="rect">
            <a:avLst/>
          </a:prstGeom>
          <a:noFill/>
          <a:ln w="9525">
            <a:noFill/>
            <a:miter lim="800000"/>
            <a:headEnd/>
            <a:tailEnd/>
          </a:ln>
        </p:spPr>
        <p:txBody>
          <a:bodyPr lIns="0" tIns="0" rIns="0" bIns="0">
            <a:spAutoFit/>
          </a:bodyPr>
          <a:lstStyle/>
          <a:p>
            <a:pPr>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800">
                <a:latin typeface="Arial" charset="0"/>
              </a:rPr>
              <a:t>Copyright ©2007 American Physiological Society</a:t>
            </a:r>
          </a:p>
        </p:txBody>
      </p:sp>
      <p:sp>
        <p:nvSpPr>
          <p:cNvPr id="257028" name="Text Box 4"/>
          <p:cNvSpPr txBox="1">
            <a:spLocks noChangeArrowheads="1"/>
          </p:cNvSpPr>
          <p:nvPr/>
        </p:nvSpPr>
        <p:spPr bwMode="auto">
          <a:xfrm>
            <a:off x="2095500" y="5973763"/>
            <a:ext cx="6588125" cy="1587"/>
          </a:xfrm>
          <a:prstGeom prst="rect">
            <a:avLst/>
          </a:prstGeom>
          <a:noFill/>
          <a:ln w="9525">
            <a:noFill/>
            <a:miter lim="800000"/>
            <a:headEnd/>
            <a:tailEnd/>
          </a:ln>
        </p:spPr>
        <p:txBody>
          <a:bodyPr lIns="0" tIns="0" rIns="0" bIns="0">
            <a:spAutoFit/>
          </a:bodyPr>
          <a:lstStyle/>
          <a:p>
            <a:pPr>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latin typeface="Arial" charset="0"/>
              </a:rPr>
              <a:t>Litvin, J. et al. Am J Physiol Cell Physiol 292: C1672-C1680 2007;</a:t>
            </a:r>
          </a:p>
          <a:p>
            <a:pP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latin typeface="Arial" charset="0"/>
              </a:rPr>
              <a:t>doi:10.1152/ajpcell.00153.2006</a:t>
            </a:r>
          </a:p>
        </p:txBody>
      </p:sp>
      <p:sp>
        <p:nvSpPr>
          <p:cNvPr id="257029" name="Text Box 5"/>
          <p:cNvSpPr txBox="1">
            <a:spLocks noChangeArrowheads="1"/>
          </p:cNvSpPr>
          <p:nvPr/>
        </p:nvSpPr>
        <p:spPr bwMode="auto">
          <a:xfrm>
            <a:off x="179388" y="179388"/>
            <a:ext cx="8783637" cy="631825"/>
          </a:xfrm>
          <a:prstGeom prst="rect">
            <a:avLst/>
          </a:prstGeom>
          <a:noFill/>
          <a:ln w="9525">
            <a:noFill/>
            <a:miter lim="800000"/>
            <a:headEnd/>
            <a:tailEnd/>
          </a:ln>
        </p:spPr>
        <p:txBody>
          <a:bodyPr lIns="0" tIns="0" rIns="0" bIns="0" anchor="ctr" anchorCtr="1">
            <a:spAutoFit/>
          </a:bodyPr>
          <a:lstStyle/>
          <a:p>
            <a:pPr>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latin typeface="Arial" charset="0"/>
              </a:rPr>
              <a:t>Fig. 1. A: Northern blot analysis of total RNA isolated from vascular smooth muscle cells (VSMCs) probed with radioactively labeled periostin-like factor (PLF) cDNA</a:t>
            </a: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2"/>
          <a:srcRect/>
          <a:stretch>
            <a:fillRect/>
          </a:stretch>
        </p:blipFill>
        <p:spPr bwMode="auto">
          <a:xfrm>
            <a:off x="311150" y="2359025"/>
            <a:ext cx="8575675" cy="3289300"/>
          </a:xfrm>
          <a:prstGeom prst="rect">
            <a:avLst/>
          </a:prstGeom>
          <a:noFill/>
          <a:ln w="9525">
            <a:noFill/>
            <a:miter lim="800000"/>
            <a:headEnd/>
            <a:tailEnd/>
          </a:ln>
        </p:spPr>
      </p:pic>
      <p:sp>
        <p:nvSpPr>
          <p:cNvPr id="259074" name="TextBox 7"/>
          <p:cNvSpPr txBox="1">
            <a:spLocks noChangeArrowheads="1"/>
          </p:cNvSpPr>
          <p:nvPr/>
        </p:nvSpPr>
        <p:spPr bwMode="auto">
          <a:xfrm>
            <a:off x="4348163" y="6396038"/>
            <a:ext cx="4795837" cy="461962"/>
          </a:xfrm>
          <a:prstGeom prst="rect">
            <a:avLst/>
          </a:prstGeom>
          <a:noFill/>
          <a:ln w="9525">
            <a:noFill/>
            <a:miter lim="800000"/>
            <a:headEnd/>
            <a:tailEnd/>
          </a:ln>
        </p:spPr>
        <p:txBody>
          <a:bodyPr wrap="none">
            <a:spAutoFit/>
          </a:bodyPr>
          <a:lstStyle/>
          <a:p>
            <a:pPr eaLnBrk="0" hangingPunct="0"/>
            <a:r>
              <a:rPr lang="en-US" i="1"/>
              <a:t>Nature Genetics</a:t>
            </a:r>
            <a:r>
              <a:rPr lang="en-US"/>
              <a:t> </a:t>
            </a:r>
            <a:r>
              <a:rPr lang="en-US" b="1"/>
              <a:t>41</a:t>
            </a:r>
            <a:r>
              <a:rPr lang="en-US"/>
              <a:t>, 399 - 406 (2009)</a:t>
            </a:r>
          </a:p>
        </p:txBody>
      </p:sp>
      <p:grpSp>
        <p:nvGrpSpPr>
          <p:cNvPr id="2" name="Group 7"/>
          <p:cNvGrpSpPr>
            <a:grpSpLocks/>
          </p:cNvGrpSpPr>
          <p:nvPr/>
        </p:nvGrpSpPr>
        <p:grpSpPr bwMode="auto">
          <a:xfrm>
            <a:off x="922338" y="2676525"/>
            <a:ext cx="3833812" cy="400050"/>
            <a:chOff x="922789" y="2676088"/>
            <a:chExt cx="3833895" cy="400110"/>
          </a:xfrm>
        </p:grpSpPr>
        <p:sp>
          <p:nvSpPr>
            <p:cNvPr id="259080" name="TextBox 4"/>
            <p:cNvSpPr txBox="1">
              <a:spLocks noChangeArrowheads="1"/>
            </p:cNvSpPr>
            <p:nvPr/>
          </p:nvSpPr>
          <p:spPr bwMode="auto">
            <a:xfrm>
              <a:off x="2055303" y="2676088"/>
              <a:ext cx="2701381" cy="400110"/>
            </a:xfrm>
            <a:prstGeom prst="rect">
              <a:avLst/>
            </a:prstGeom>
            <a:noFill/>
            <a:ln w="9525">
              <a:noFill/>
              <a:miter lim="800000"/>
              <a:headEnd/>
              <a:tailEnd/>
            </a:ln>
          </p:spPr>
          <p:txBody>
            <a:bodyPr wrap="none">
              <a:spAutoFit/>
            </a:bodyPr>
            <a:lstStyle/>
            <a:p>
              <a:pPr eaLnBrk="0" hangingPunct="0"/>
              <a:r>
                <a:rPr lang="en-US" sz="2000">
                  <a:solidFill>
                    <a:schemeClr val="bg2"/>
                  </a:solidFill>
                </a:rPr>
                <a:t>p = 0.000000000000001</a:t>
              </a:r>
            </a:p>
          </p:txBody>
        </p:sp>
        <p:cxnSp>
          <p:nvCxnSpPr>
            <p:cNvPr id="259081" name="Straight Connector 6"/>
            <p:cNvCxnSpPr>
              <a:cxnSpLocks noChangeShapeType="1"/>
              <a:endCxn id="259080" idx="1"/>
            </p:cNvCxnSpPr>
            <p:nvPr/>
          </p:nvCxnSpPr>
          <p:spPr bwMode="auto">
            <a:xfrm flipV="1">
              <a:off x="922789" y="2876143"/>
              <a:ext cx="1132514" cy="9670"/>
            </a:xfrm>
            <a:prstGeom prst="line">
              <a:avLst/>
            </a:prstGeom>
            <a:noFill/>
            <a:ln w="28575" algn="ctr">
              <a:solidFill>
                <a:schemeClr val="bg2"/>
              </a:solidFill>
              <a:prstDash val="dash"/>
              <a:round/>
              <a:headEnd/>
              <a:tailEnd/>
            </a:ln>
          </p:spPr>
        </p:cxnSp>
      </p:grpSp>
      <p:grpSp>
        <p:nvGrpSpPr>
          <p:cNvPr id="3" name="Group 12"/>
          <p:cNvGrpSpPr>
            <a:grpSpLocks/>
          </p:cNvGrpSpPr>
          <p:nvPr/>
        </p:nvGrpSpPr>
        <p:grpSpPr bwMode="auto">
          <a:xfrm>
            <a:off x="873125" y="4781550"/>
            <a:ext cx="1581150" cy="1438275"/>
            <a:chOff x="872456" y="4781724"/>
            <a:chExt cx="1582486" cy="1437620"/>
          </a:xfrm>
        </p:grpSpPr>
        <p:sp>
          <p:nvSpPr>
            <p:cNvPr id="259078" name="TextBox 8"/>
            <p:cNvSpPr txBox="1">
              <a:spLocks noChangeArrowheads="1"/>
            </p:cNvSpPr>
            <p:nvPr/>
          </p:nvSpPr>
          <p:spPr bwMode="auto">
            <a:xfrm>
              <a:off x="872456" y="5696124"/>
              <a:ext cx="1582486" cy="523220"/>
            </a:xfrm>
            <a:prstGeom prst="rect">
              <a:avLst/>
            </a:prstGeom>
            <a:solidFill>
              <a:schemeClr val="bg2"/>
            </a:solidFill>
            <a:ln w="9525">
              <a:solidFill>
                <a:schemeClr val="tx1"/>
              </a:solidFill>
              <a:miter lim="800000"/>
              <a:headEnd/>
              <a:tailEnd/>
            </a:ln>
          </p:spPr>
          <p:txBody>
            <a:bodyPr wrap="none">
              <a:spAutoFit/>
            </a:bodyPr>
            <a:lstStyle/>
            <a:p>
              <a:pPr eaLnBrk="0" hangingPunct="0"/>
              <a:r>
                <a:rPr lang="en-US" sz="2800" b="1"/>
                <a:t>NOS1AP</a:t>
              </a:r>
            </a:p>
          </p:txBody>
        </p:sp>
        <p:cxnSp>
          <p:nvCxnSpPr>
            <p:cNvPr id="259079" name="Straight Arrow Connector 10"/>
            <p:cNvCxnSpPr>
              <a:cxnSpLocks noChangeShapeType="1"/>
              <a:stCxn id="259078" idx="0"/>
            </p:cNvCxnSpPr>
            <p:nvPr/>
          </p:nvCxnSpPr>
          <p:spPr bwMode="auto">
            <a:xfrm rot="16200000" flipV="1">
              <a:off x="1200964" y="5233388"/>
              <a:ext cx="914400" cy="11071"/>
            </a:xfrm>
            <a:prstGeom prst="straightConnector1">
              <a:avLst/>
            </a:prstGeom>
            <a:noFill/>
            <a:ln w="41275" algn="ctr">
              <a:solidFill>
                <a:schemeClr val="bg2"/>
              </a:solidFill>
              <a:round/>
              <a:headEnd/>
              <a:tailEnd type="arrow" w="med" len="med"/>
            </a:ln>
          </p:spPr>
        </p:cxnSp>
      </p:grpSp>
      <p:sp>
        <p:nvSpPr>
          <p:cNvPr id="259077" name="TextBox 13"/>
          <p:cNvSpPr txBox="1">
            <a:spLocks noChangeArrowheads="1"/>
          </p:cNvSpPr>
          <p:nvPr/>
        </p:nvSpPr>
        <p:spPr bwMode="auto">
          <a:xfrm>
            <a:off x="671513" y="319088"/>
            <a:ext cx="7524750" cy="1384300"/>
          </a:xfrm>
          <a:prstGeom prst="rect">
            <a:avLst/>
          </a:prstGeom>
          <a:solidFill>
            <a:schemeClr val="bg2"/>
          </a:solidFill>
          <a:ln w="9525">
            <a:solidFill>
              <a:srgbClr val="FFFFFF"/>
            </a:solidFill>
            <a:miter lim="800000"/>
            <a:headEnd/>
            <a:tailEnd/>
          </a:ln>
        </p:spPr>
        <p:txBody>
          <a:bodyPr>
            <a:spAutoFit/>
          </a:bodyPr>
          <a:lstStyle/>
          <a:p>
            <a:pPr eaLnBrk="0" hangingPunct="0"/>
            <a:r>
              <a:rPr lang="en-US" sz="2800" b="1">
                <a:solidFill>
                  <a:schemeClr val="tx2"/>
                </a:solidFill>
              </a:rPr>
              <a:t>Common variants at ten loci influence QT interval duration in the QTGEN Study</a:t>
            </a:r>
          </a:p>
          <a:p>
            <a:pPr eaLnBrk="0" hangingPunct="0"/>
            <a:r>
              <a:rPr lang="en-US" sz="2800" b="1">
                <a:solidFill>
                  <a:schemeClr val="tx2"/>
                </a:solidFill>
              </a:rPr>
              <a:t> </a:t>
            </a:r>
            <a:r>
              <a:rPr lang="en-US"/>
              <a:t>Newton-Cheh </a:t>
            </a:r>
            <a:r>
              <a:rPr lang="en-US" i="1"/>
              <a:t>Nature Genetics</a:t>
            </a:r>
            <a:r>
              <a:rPr lang="en-US"/>
              <a:t> 2009</a:t>
            </a:r>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161925" y="244475"/>
            <a:ext cx="8572500" cy="1014413"/>
          </a:xfrm>
        </p:spPr>
        <p:txBody>
          <a:bodyPr/>
          <a:lstStyle/>
          <a:p>
            <a:pPr>
              <a:defRPr/>
            </a:pPr>
            <a:r>
              <a:rPr lang="en-US" sz="3600" dirty="0" smtClean="0"/>
              <a:t>Carotid </a:t>
            </a:r>
            <a:r>
              <a:rPr lang="en-US" sz="3600" dirty="0"/>
              <a:t>Intimal-Medial </a:t>
            </a:r>
            <a:r>
              <a:rPr lang="en-US" sz="3600" dirty="0" smtClean="0"/>
              <a:t>Thickness in MESA</a:t>
            </a:r>
            <a:endParaRPr lang="en-US" sz="3600" dirty="0"/>
          </a:p>
        </p:txBody>
      </p:sp>
      <p:pic>
        <p:nvPicPr>
          <p:cNvPr id="121858" name="Picture 4" descr="carotid IMT measurement"/>
          <p:cNvPicPr>
            <a:picLocks noChangeAspect="1" noChangeArrowheads="1"/>
          </p:cNvPicPr>
          <p:nvPr/>
        </p:nvPicPr>
        <p:blipFill>
          <a:blip r:embed="rId2"/>
          <a:srcRect/>
          <a:stretch>
            <a:fillRect/>
          </a:stretch>
        </p:blipFill>
        <p:spPr bwMode="auto">
          <a:xfrm>
            <a:off x="355600" y="1431925"/>
            <a:ext cx="7175500" cy="4637088"/>
          </a:xfrm>
          <a:prstGeom prst="rect">
            <a:avLst/>
          </a:prstGeom>
          <a:noFill/>
          <a:ln w="9525">
            <a:solidFill>
              <a:schemeClr val="tx1"/>
            </a:solidFill>
            <a:miter lim="800000"/>
            <a:headEnd/>
            <a:tailEnd/>
          </a:ln>
        </p:spPr>
      </p:pic>
      <p:pic>
        <p:nvPicPr>
          <p:cNvPr id="121859" name="Picture 5"/>
          <p:cNvPicPr>
            <a:picLocks noChangeAspect="1" noChangeArrowheads="1"/>
          </p:cNvPicPr>
          <p:nvPr/>
        </p:nvPicPr>
        <p:blipFill>
          <a:blip r:embed="rId3"/>
          <a:srcRect/>
          <a:stretch>
            <a:fillRect/>
          </a:stretch>
        </p:blipFill>
        <p:spPr bwMode="auto">
          <a:xfrm>
            <a:off x="4627563" y="3819525"/>
            <a:ext cx="4397375" cy="2952750"/>
          </a:xfrm>
          <a:prstGeom prst="rect">
            <a:avLst/>
          </a:prstGeom>
          <a:noFill/>
          <a:ln w="9525">
            <a:noFill/>
            <a:miter lim="800000"/>
            <a:headEnd type="none" w="sm" len="sm"/>
            <a:tailEnd type="none" w="sm" len="sm"/>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1"/>
          <p:cNvSpPr>
            <a:spLocks noChangeArrowheads="1"/>
          </p:cNvSpPr>
          <p:nvPr/>
        </p:nvSpPr>
        <p:spPr bwMode="auto">
          <a:xfrm>
            <a:off x="309563" y="0"/>
            <a:ext cx="7877175" cy="3508375"/>
          </a:xfrm>
          <a:prstGeom prst="rect">
            <a:avLst/>
          </a:prstGeom>
          <a:solidFill>
            <a:schemeClr val="bg2"/>
          </a:solidFill>
          <a:ln w="9525">
            <a:noFill/>
            <a:miter lim="800000"/>
            <a:headEnd/>
            <a:tailEnd/>
          </a:ln>
        </p:spPr>
        <p:txBody>
          <a:bodyPr anchor="ctr">
            <a:spAutoFit/>
          </a:bodyPr>
          <a:lstStyle/>
          <a:p>
            <a:r>
              <a:rPr lang="en-US" b="1">
                <a:latin typeface="Arial" charset="0"/>
                <a:ea typeface="Cambria" pitchFamily="18" charset="0"/>
                <a:cs typeface="Times New Roman" pitchFamily="18" charset="0"/>
              </a:rPr>
              <a:t>Exome Sequencing for the Early MI Phenotype</a:t>
            </a:r>
            <a:endParaRPr lang="en-US">
              <a:latin typeface="Arial" charset="0"/>
              <a:ea typeface="Cambria" pitchFamily="18" charset="0"/>
              <a:cs typeface="Times New Roman" pitchFamily="18" charset="0"/>
            </a:endParaRPr>
          </a:p>
          <a:p>
            <a:pPr eaLnBrk="0" hangingPunct="0"/>
            <a:endParaRPr lang="en-US" sz="1200" b="1">
              <a:latin typeface="Arial" charset="0"/>
              <a:ea typeface="Cambria" pitchFamily="18" charset="0"/>
              <a:cs typeface="Times New Roman" pitchFamily="18" charset="0"/>
            </a:endParaRPr>
          </a:p>
          <a:p>
            <a:pPr eaLnBrk="0" hangingPunct="0"/>
            <a:r>
              <a:rPr lang="en-US" sz="1800" b="1">
                <a:latin typeface="Arial" charset="0"/>
                <a:ea typeface="Cambria" pitchFamily="18" charset="0"/>
                <a:cs typeface="Times New Roman" pitchFamily="18" charset="0"/>
              </a:rPr>
              <a:t>Objective:  </a:t>
            </a:r>
            <a:r>
              <a:rPr lang="en-US" sz="1800">
                <a:latin typeface="Arial" charset="0"/>
                <a:ea typeface="Cambria" pitchFamily="18" charset="0"/>
                <a:cs typeface="Times New Roman" pitchFamily="18" charset="0"/>
              </a:rPr>
              <a:t>To detect low-frequency and rare variants associated with early-onset MI, 266 cases with early MI and 303 controls free of MI are being sequenced across the exome in the NHLBI Exome Sequencing Program Early MI Project.</a:t>
            </a:r>
          </a:p>
          <a:p>
            <a:pPr eaLnBrk="0" hangingPunct="0"/>
            <a:endParaRPr lang="en-US" sz="1800">
              <a:latin typeface="Arial" charset="0"/>
              <a:ea typeface="Cambria" pitchFamily="18" charset="0"/>
              <a:cs typeface="Times New Roman" pitchFamily="18" charset="0"/>
            </a:endParaRPr>
          </a:p>
          <a:p>
            <a:pPr eaLnBrk="0" hangingPunct="0"/>
            <a:r>
              <a:rPr lang="en-US" sz="1800">
                <a:latin typeface="Arial" charset="0"/>
                <a:ea typeface="Cambria" pitchFamily="18" charset="0"/>
                <a:cs typeface="Times New Roman" pitchFamily="18" charset="0"/>
              </a:rPr>
              <a:t>Cohort  Participants:</a:t>
            </a:r>
          </a:p>
          <a:p>
            <a:pPr eaLnBrk="0" hangingPunct="0"/>
            <a:r>
              <a:rPr lang="en-US" sz="1800">
                <a:latin typeface="Arial" charset="0"/>
                <a:ea typeface="Cambria" pitchFamily="18" charset="0"/>
                <a:cs typeface="Times New Roman" pitchFamily="18" charset="0"/>
              </a:rPr>
              <a:t>Framingham Heart Study 	HARPS</a:t>
            </a:r>
          </a:p>
          <a:p>
            <a:pPr eaLnBrk="0" hangingPunct="0"/>
            <a:r>
              <a:rPr lang="en-US" sz="1800">
                <a:latin typeface="Arial" charset="0"/>
                <a:ea typeface="Cambria" pitchFamily="18" charset="0"/>
                <a:cs typeface="Times New Roman" pitchFamily="18" charset="0"/>
              </a:rPr>
              <a:t>ARIC			Triumph</a:t>
            </a:r>
          </a:p>
          <a:p>
            <a:pPr eaLnBrk="0" hangingPunct="0"/>
            <a:r>
              <a:rPr lang="en-US" sz="1800">
                <a:latin typeface="Arial" charset="0"/>
                <a:ea typeface="Cambria" pitchFamily="18" charset="0"/>
                <a:cs typeface="Times New Roman" pitchFamily="18" charset="0"/>
              </a:rPr>
              <a:t>JHU			Penn </a:t>
            </a:r>
          </a:p>
          <a:p>
            <a:pPr eaLnBrk="0" hangingPunct="0"/>
            <a:endParaRPr lang="en-US" sz="1800">
              <a:latin typeface="Arial" charset="0"/>
              <a:ea typeface="Cambria" pitchFamily="18" charset="0"/>
              <a:cs typeface="Times New Roman" pitchFamily="18" charset="0"/>
            </a:endParaRPr>
          </a:p>
          <a:p>
            <a:pPr eaLnBrk="0" hangingPunct="0"/>
            <a:endParaRPr lang="en-US" sz="600">
              <a:latin typeface="Arial" charset="0"/>
              <a:ea typeface="Cambria" pitchFamily="18" charset="0"/>
              <a:cs typeface="Times New Roman" pitchFamily="18" charset="0"/>
            </a:endParaRPr>
          </a:p>
        </p:txBody>
      </p:sp>
      <p:pic>
        <p:nvPicPr>
          <p:cNvPr id="260098" name="Picture 3"/>
          <p:cNvPicPr>
            <a:picLocks noChangeAspect="1"/>
          </p:cNvPicPr>
          <p:nvPr/>
        </p:nvPicPr>
        <p:blipFill>
          <a:blip r:embed="rId2"/>
          <a:srcRect/>
          <a:stretch>
            <a:fillRect/>
          </a:stretch>
        </p:blipFill>
        <p:spPr bwMode="auto">
          <a:xfrm>
            <a:off x="0" y="3328988"/>
            <a:ext cx="9144000"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idx="4294967295"/>
          </p:nvPr>
        </p:nvSpPr>
        <p:spPr>
          <a:noFill/>
        </p:spPr>
        <p:txBody>
          <a:bodyPr lIns="91440" tIns="45720" rIns="91440" bIns="45720"/>
          <a:lstStyle/>
          <a:p>
            <a:r>
              <a:rPr lang="en-US" sz="3600" b="0" smtClean="0">
                <a:solidFill>
                  <a:schemeClr val="tx1"/>
                </a:solidFill>
                <a:effectLst/>
              </a:rPr>
              <a:t>Periostin and periostin-like factor in the human heart: possible therapeutic targets</a:t>
            </a:r>
          </a:p>
        </p:txBody>
      </p:sp>
      <p:pic>
        <p:nvPicPr>
          <p:cNvPr id="263170" name="Picture 2" descr="Image"/>
          <p:cNvPicPr>
            <a:picLocks noGrp="1" noChangeAspect="1" noChangeArrowheads="1"/>
          </p:cNvPicPr>
          <p:nvPr>
            <p:ph idx="4294967295"/>
          </p:nvPr>
        </p:nvPicPr>
        <p:blipFill>
          <a:blip r:embed="rId2"/>
          <a:srcRect/>
          <a:stretch>
            <a:fillRect/>
          </a:stretch>
        </p:blipFill>
        <p:spPr>
          <a:xfrm>
            <a:off x="123825" y="2181225"/>
            <a:ext cx="8905875" cy="2108200"/>
          </a:xfrm>
        </p:spPr>
      </p:pic>
      <p:sp>
        <p:nvSpPr>
          <p:cNvPr id="263171" name="Rectangle 4"/>
          <p:cNvSpPr>
            <a:spLocks noChangeArrowheads="1"/>
          </p:cNvSpPr>
          <p:nvPr/>
        </p:nvSpPr>
        <p:spPr bwMode="auto">
          <a:xfrm>
            <a:off x="1123950" y="4465638"/>
            <a:ext cx="6851650" cy="915987"/>
          </a:xfrm>
          <a:prstGeom prst="rect">
            <a:avLst/>
          </a:prstGeom>
          <a:noFill/>
          <a:ln w="9525">
            <a:noFill/>
            <a:miter lim="800000"/>
            <a:headEnd/>
            <a:tailEnd/>
          </a:ln>
        </p:spPr>
        <p:txBody>
          <a:bodyPr>
            <a:spAutoFit/>
          </a:bodyPr>
          <a:lstStyle/>
          <a:p>
            <a:r>
              <a:rPr lang="en-US" sz="1800">
                <a:latin typeface="Calibri" pitchFamily="34" charset="0"/>
              </a:rPr>
              <a:t>Fig. 4. Sectioned human left ventricle was immunoreacted with anti-PLF antibody. (A) nonfailing muscle (200×), (B) ischemic muscle (200×), (C) idiopathic muscle (600×). *Located in the lumen of blood vessel. </a:t>
            </a:r>
          </a:p>
        </p:txBody>
      </p:sp>
      <p:sp>
        <p:nvSpPr>
          <p:cNvPr id="263172" name="Rectangle 5"/>
          <p:cNvSpPr>
            <a:spLocks noChangeArrowheads="1"/>
          </p:cNvSpPr>
          <p:nvPr/>
        </p:nvSpPr>
        <p:spPr bwMode="auto">
          <a:xfrm>
            <a:off x="4640263" y="6218238"/>
            <a:ext cx="4316412" cy="401637"/>
          </a:xfrm>
          <a:prstGeom prst="rect">
            <a:avLst/>
          </a:prstGeom>
          <a:solidFill>
            <a:srgbClr val="FFFFFF"/>
          </a:solidFill>
          <a:ln w="9525">
            <a:noFill/>
            <a:miter lim="800000"/>
            <a:headEnd/>
            <a:tailEnd/>
          </a:ln>
        </p:spPr>
        <p:txBody>
          <a:bodyPr anchor="ctr"/>
          <a:lstStyle/>
          <a:p>
            <a:r>
              <a:rPr lang="en-US" sz="1800" b="1">
                <a:solidFill>
                  <a:schemeClr val="bg2"/>
                </a:solidFill>
              </a:rPr>
              <a:t>Litvin et al</a:t>
            </a:r>
            <a:r>
              <a:rPr lang="en-US" sz="1800" b="1">
                <a:solidFill>
                  <a:schemeClr val="bg2"/>
                </a:solidFill>
                <a:hlinkClick r:id="rId3" action="ppaction://hlinkfile"/>
              </a:rPr>
              <a:t>Cardiovascular Pathology</a:t>
            </a:r>
            <a:r>
              <a:rPr lang="en-US" sz="1800">
                <a:solidFill>
                  <a:schemeClr val="bg2"/>
                </a:solidFill>
              </a:rPr>
              <a:t>2006</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3" name="Picture 1" descr="quanhAregchr13.pdf"/>
          <p:cNvPicPr>
            <a:picLocks noChangeAspect="1"/>
          </p:cNvPicPr>
          <p:nvPr/>
        </p:nvPicPr>
        <p:blipFill>
          <a:blip r:embed="rId2"/>
          <a:srcRect/>
          <a:stretch>
            <a:fillRect/>
          </a:stretch>
        </p:blipFill>
        <p:spPr bwMode="auto">
          <a:xfrm>
            <a:off x="0" y="0"/>
            <a:ext cx="9144000" cy="6858000"/>
          </a:xfrm>
          <a:prstGeom prst="rect">
            <a:avLst/>
          </a:prstGeom>
          <a:solidFill>
            <a:schemeClr val="tx1"/>
          </a:solidFill>
          <a:ln w="9525">
            <a:noFill/>
            <a:miter lim="800000"/>
            <a:headEnd/>
            <a:tailEnd/>
          </a:ln>
        </p:spPr>
      </p:pic>
      <p:sp>
        <p:nvSpPr>
          <p:cNvPr id="264194" name="TextBox 2"/>
          <p:cNvSpPr txBox="1">
            <a:spLocks noChangeArrowheads="1"/>
          </p:cNvSpPr>
          <p:nvPr/>
        </p:nvSpPr>
        <p:spPr bwMode="auto">
          <a:xfrm>
            <a:off x="457200" y="228600"/>
            <a:ext cx="8305800" cy="1066800"/>
          </a:xfrm>
          <a:prstGeom prst="rect">
            <a:avLst/>
          </a:prstGeom>
          <a:solidFill>
            <a:schemeClr val="tx1"/>
          </a:solidFill>
          <a:ln w="9525">
            <a:noFill/>
            <a:miter lim="800000"/>
            <a:headEnd/>
            <a:tailEnd/>
          </a:ln>
        </p:spPr>
        <p:txBody>
          <a:bodyPr>
            <a:spAutoFit/>
          </a:bodyPr>
          <a:lstStyle/>
          <a:p>
            <a:pPr defTabSz="457200" eaLnBrk="0" hangingPunct="0"/>
            <a:r>
              <a:rPr lang="en-US" altLang="zh-CN" sz="3200" b="1">
                <a:solidFill>
                  <a:schemeClr val="bg2"/>
                </a:solidFill>
                <a:ea typeface="SimSun" pitchFamily="2" charset="-122"/>
              </a:rPr>
              <a:t>Linkage of AGATP in MESA Family – AA Sample, Variance Component Analysis</a:t>
            </a:r>
          </a:p>
        </p:txBody>
      </p:sp>
      <p:cxnSp>
        <p:nvCxnSpPr>
          <p:cNvPr id="4" name="Straight Connector 3"/>
          <p:cNvCxnSpPr>
            <a:cxnSpLocks noChangeShapeType="1"/>
          </p:cNvCxnSpPr>
          <p:nvPr/>
        </p:nvCxnSpPr>
        <p:spPr bwMode="auto">
          <a:xfrm rot="5400000">
            <a:off x="2729707" y="5345906"/>
            <a:ext cx="438150" cy="20637"/>
          </a:xfrm>
          <a:prstGeom prst="line">
            <a:avLst/>
          </a:prstGeom>
          <a:noFill/>
          <a:ln w="76200">
            <a:solidFill>
              <a:srgbClr val="FF0000"/>
            </a:solidFill>
            <a:round/>
            <a:headEnd/>
            <a:tailEnd/>
          </a:ln>
          <a:effectLst>
            <a:outerShdw dist="20000" dir="5400000" rotWithShape="0">
              <a:srgbClr val="808080">
                <a:alpha val="37999"/>
              </a:srgbClr>
            </a:outerShdw>
          </a:effectLst>
        </p:spPr>
      </p:cxnSp>
      <p:sp>
        <p:nvSpPr>
          <p:cNvPr id="264196" name="TextBox 5"/>
          <p:cNvSpPr txBox="1">
            <a:spLocks noChangeArrowheads="1"/>
          </p:cNvSpPr>
          <p:nvPr/>
        </p:nvSpPr>
        <p:spPr bwMode="auto">
          <a:xfrm>
            <a:off x="2932113" y="4603750"/>
            <a:ext cx="1200150" cy="461963"/>
          </a:xfrm>
          <a:prstGeom prst="rect">
            <a:avLst/>
          </a:prstGeom>
          <a:noFill/>
          <a:ln w="9525">
            <a:noFill/>
            <a:miter lim="800000"/>
            <a:headEnd/>
            <a:tailEnd/>
          </a:ln>
        </p:spPr>
        <p:txBody>
          <a:bodyPr>
            <a:spAutoFit/>
          </a:bodyPr>
          <a:lstStyle/>
          <a:p>
            <a:pPr defTabSz="457200" eaLnBrk="0" hangingPunct="0"/>
            <a:r>
              <a:rPr lang="en-US" altLang="zh-CN" b="1">
                <a:solidFill>
                  <a:srgbClr val="FF0000"/>
                </a:solidFill>
                <a:latin typeface="Calibri" pitchFamily="34" charset="0"/>
                <a:ea typeface="MS PGothic"/>
                <a:cs typeface="MS PGothic"/>
              </a:rPr>
              <a:t>POSTN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36575" y="373063"/>
            <a:ext cx="8123238" cy="736600"/>
          </a:xfrm>
        </p:spPr>
        <p:txBody>
          <a:bodyPr lIns="91440" tIns="45720" rIns="91440" bIns="45720">
            <a:normAutofit fontScale="90000"/>
          </a:bodyPr>
          <a:lstStyle/>
          <a:p>
            <a:pPr>
              <a:defRPr/>
            </a:pPr>
            <a:r>
              <a:rPr lang="en-US" sz="3200"/>
              <a:t>Prevalence of the 312 POSTN SNP Minor Allele (G) in Cases and Controls by Ethnicity</a:t>
            </a:r>
          </a:p>
        </p:txBody>
      </p:sp>
      <p:graphicFrame>
        <p:nvGraphicFramePr>
          <p:cNvPr id="206850" name="Content Placeholder 4"/>
          <p:cNvGraphicFramePr>
            <a:graphicFrameLocks noGrp="1"/>
          </p:cNvGraphicFramePr>
          <p:nvPr>
            <p:ph idx="4294967295"/>
          </p:nvPr>
        </p:nvGraphicFramePr>
        <p:xfrm>
          <a:off x="457200" y="1879600"/>
          <a:ext cx="8229600" cy="4354513"/>
        </p:xfrm>
        <a:graphic>
          <a:graphicData uri="http://schemas.openxmlformats.org/presentationml/2006/ole">
            <p:oleObj spid="_x0000_s206850" name="Chart" r:id="rId3" imgW="8191500" imgH="4333875" progId="Excel.Sheet.8">
              <p:embed/>
            </p:oleObj>
          </a:graphicData>
        </a:graphic>
      </p:graphicFrame>
      <p:sp>
        <p:nvSpPr>
          <p:cNvPr id="206852" name="TextBox 5"/>
          <p:cNvSpPr txBox="1">
            <a:spLocks noChangeArrowheads="1"/>
          </p:cNvSpPr>
          <p:nvPr/>
        </p:nvSpPr>
        <p:spPr bwMode="auto">
          <a:xfrm>
            <a:off x="2166938" y="2262188"/>
            <a:ext cx="936625" cy="366712"/>
          </a:xfrm>
          <a:prstGeom prst="rect">
            <a:avLst/>
          </a:prstGeom>
          <a:noFill/>
          <a:ln w="9525">
            <a:noFill/>
            <a:miter lim="800000"/>
            <a:headEnd/>
            <a:tailEnd/>
          </a:ln>
        </p:spPr>
        <p:txBody>
          <a:bodyPr wrap="none">
            <a:spAutoFit/>
          </a:bodyPr>
          <a:lstStyle/>
          <a:p>
            <a:r>
              <a:rPr lang="en-US" sz="1800">
                <a:solidFill>
                  <a:schemeClr val="bg2"/>
                </a:solidFill>
                <a:latin typeface="Calibri" pitchFamily="34" charset="0"/>
              </a:rPr>
              <a:t>P=0.004</a:t>
            </a:r>
          </a:p>
        </p:txBody>
      </p:sp>
      <p:sp>
        <p:nvSpPr>
          <p:cNvPr id="206853" name="TextBox 6"/>
          <p:cNvSpPr txBox="1">
            <a:spLocks noChangeArrowheads="1"/>
          </p:cNvSpPr>
          <p:nvPr/>
        </p:nvSpPr>
        <p:spPr bwMode="auto">
          <a:xfrm>
            <a:off x="6775450" y="1897063"/>
            <a:ext cx="1765300" cy="376237"/>
          </a:xfrm>
          <a:prstGeom prst="rect">
            <a:avLst/>
          </a:prstGeom>
          <a:noFill/>
          <a:ln w="9525">
            <a:solidFill>
              <a:schemeClr val="tx1"/>
            </a:solidFill>
            <a:miter lim="800000"/>
            <a:headEnd/>
            <a:tailEnd/>
          </a:ln>
        </p:spPr>
        <p:txBody>
          <a:bodyPr wrap="none">
            <a:spAutoFit/>
          </a:bodyPr>
          <a:lstStyle/>
          <a:p>
            <a:r>
              <a:rPr lang="en-US" sz="1800">
                <a:solidFill>
                  <a:schemeClr val="bg2"/>
                </a:solidFill>
                <a:latin typeface="Calibri" pitchFamily="34" charset="0"/>
              </a:rPr>
              <a:t>Overall p~ 1x10</a:t>
            </a:r>
            <a:r>
              <a:rPr lang="en-US" sz="1800" baseline="30000">
                <a:solidFill>
                  <a:schemeClr val="bg2"/>
                </a:solidFill>
                <a:latin typeface="Calibri" pitchFamily="34" charset="0"/>
              </a:rPr>
              <a:t>-5</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Title 2"/>
          <p:cNvSpPr>
            <a:spLocks noGrp="1"/>
          </p:cNvSpPr>
          <p:nvPr>
            <p:ph type="title" idx="4294967295"/>
          </p:nvPr>
        </p:nvSpPr>
        <p:spPr>
          <a:xfrm>
            <a:off x="711200" y="246063"/>
            <a:ext cx="7772400" cy="841375"/>
          </a:xfrm>
        </p:spPr>
        <p:txBody>
          <a:bodyPr lIns="91440" tIns="45720" rIns="91440" bIns="45720"/>
          <a:lstStyle/>
          <a:p>
            <a:pPr>
              <a:defRPr/>
            </a:pPr>
            <a:r>
              <a:rPr lang="en-US" sz="3600"/>
              <a:t>Odds of Premature Atherosclerosis by POSTN 312 A/G in the SEA Study</a:t>
            </a:r>
          </a:p>
        </p:txBody>
      </p:sp>
      <p:graphicFrame>
        <p:nvGraphicFramePr>
          <p:cNvPr id="207874" name="Content Placeholder 4"/>
          <p:cNvGraphicFramePr>
            <a:graphicFrameLocks noGrp="1"/>
          </p:cNvGraphicFramePr>
          <p:nvPr>
            <p:ph idx="4294967295"/>
          </p:nvPr>
        </p:nvGraphicFramePr>
        <p:xfrm>
          <a:off x="1050925" y="1463675"/>
          <a:ext cx="6983413" cy="3309938"/>
        </p:xfrm>
        <a:graphic>
          <a:graphicData uri="http://schemas.openxmlformats.org/presentationml/2006/ole">
            <p:oleObj spid="_x0000_s207874" name="Chart" r:id="rId3" imgW="8191500" imgH="4333875" progId="Excel.Sheet.8">
              <p:embed/>
            </p:oleObj>
          </a:graphicData>
        </a:graphic>
      </p:graphicFrame>
      <p:pic>
        <p:nvPicPr>
          <p:cNvPr id="207876" name="Picture 6"/>
          <p:cNvPicPr>
            <a:picLocks noChangeAspect="1" noChangeArrowheads="1"/>
          </p:cNvPicPr>
          <p:nvPr/>
        </p:nvPicPr>
        <p:blipFill>
          <a:blip r:embed="rId4"/>
          <a:srcRect/>
          <a:stretch>
            <a:fillRect/>
          </a:stretch>
        </p:blipFill>
        <p:spPr bwMode="auto">
          <a:xfrm>
            <a:off x="800100" y="5099050"/>
            <a:ext cx="7486650"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711200" y="322263"/>
            <a:ext cx="8086725" cy="841375"/>
          </a:xfrm>
        </p:spPr>
        <p:txBody>
          <a:bodyPr/>
          <a:lstStyle/>
          <a:p>
            <a:pPr>
              <a:defRPr/>
            </a:pPr>
            <a:r>
              <a:rPr lang="en-US" sz="3600"/>
              <a:t>SEA, Imputed SEA, Framingham and Welcome Trust POSTN SNPs</a:t>
            </a:r>
          </a:p>
        </p:txBody>
      </p:sp>
      <p:grpSp>
        <p:nvGrpSpPr>
          <p:cNvPr id="268290" name="Group 4"/>
          <p:cNvGrpSpPr>
            <a:grpSpLocks/>
          </p:cNvGrpSpPr>
          <p:nvPr/>
        </p:nvGrpSpPr>
        <p:grpSpPr bwMode="auto">
          <a:xfrm>
            <a:off x="0" y="1712913"/>
            <a:ext cx="9148763" cy="5145087"/>
            <a:chOff x="2673" y="1008"/>
            <a:chExt cx="3357" cy="2304"/>
          </a:xfrm>
        </p:grpSpPr>
        <p:pic>
          <p:nvPicPr>
            <p:cNvPr id="268291" name="Picture 5"/>
            <p:cNvPicPr>
              <a:picLocks noChangeAspect="1" noChangeArrowheads="1"/>
            </p:cNvPicPr>
            <p:nvPr/>
          </p:nvPicPr>
          <p:blipFill>
            <a:blip r:embed="rId2"/>
            <a:srcRect/>
            <a:stretch>
              <a:fillRect/>
            </a:stretch>
          </p:blipFill>
          <p:spPr bwMode="auto">
            <a:xfrm>
              <a:off x="2673" y="1011"/>
              <a:ext cx="414" cy="2298"/>
            </a:xfrm>
            <a:prstGeom prst="rect">
              <a:avLst/>
            </a:prstGeom>
            <a:noFill/>
            <a:ln w="9525">
              <a:noFill/>
              <a:miter lim="800000"/>
              <a:headEnd/>
              <a:tailEnd/>
            </a:ln>
          </p:spPr>
        </p:pic>
        <p:pic>
          <p:nvPicPr>
            <p:cNvPr id="268292" name="Picture 6"/>
            <p:cNvPicPr>
              <a:picLocks noChangeAspect="1" noChangeArrowheads="1"/>
            </p:cNvPicPr>
            <p:nvPr/>
          </p:nvPicPr>
          <p:blipFill>
            <a:blip r:embed="rId3"/>
            <a:srcRect/>
            <a:stretch>
              <a:fillRect/>
            </a:stretch>
          </p:blipFill>
          <p:spPr bwMode="auto">
            <a:xfrm>
              <a:off x="3090" y="1008"/>
              <a:ext cx="2940" cy="23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3" y="296863"/>
            <a:ext cx="3563937" cy="1143000"/>
          </a:xfrm>
        </p:spPr>
        <p:txBody>
          <a:bodyPr/>
          <a:lstStyle/>
          <a:p>
            <a:pPr algn="l">
              <a:defRPr/>
            </a:pPr>
            <a:r>
              <a:rPr lang="en-US" sz="3200" dirty="0" smtClean="0"/>
              <a:t>Opportunities:</a:t>
            </a:r>
            <a:br>
              <a:rPr lang="en-US" sz="3200" dirty="0" smtClean="0"/>
            </a:br>
            <a:r>
              <a:rPr lang="en-US" sz="3200" dirty="0" smtClean="0"/>
              <a:t>Greater Molecular Specificity</a:t>
            </a:r>
            <a:endParaRPr lang="en-US" sz="3200" dirty="0"/>
          </a:p>
        </p:txBody>
      </p:sp>
      <p:pic>
        <p:nvPicPr>
          <p:cNvPr id="269314" name="Picture 4"/>
          <p:cNvPicPr>
            <a:picLocks noChangeAspect="1" noChangeArrowheads="1"/>
          </p:cNvPicPr>
          <p:nvPr/>
        </p:nvPicPr>
        <p:blipFill>
          <a:blip r:embed="rId2"/>
          <a:srcRect/>
          <a:stretch>
            <a:fillRect/>
          </a:stretch>
        </p:blipFill>
        <p:spPr bwMode="auto">
          <a:xfrm>
            <a:off x="3584575" y="3760788"/>
            <a:ext cx="5265738" cy="2892425"/>
          </a:xfrm>
          <a:prstGeom prst="rect">
            <a:avLst/>
          </a:prstGeom>
          <a:solidFill>
            <a:schemeClr val="tx1"/>
          </a:solidFill>
          <a:ln w="9525">
            <a:noFill/>
            <a:miter lim="800000"/>
            <a:headEnd/>
            <a:tailEnd/>
          </a:ln>
        </p:spPr>
      </p:pic>
      <p:pic>
        <p:nvPicPr>
          <p:cNvPr id="269315" name="Picture 5"/>
          <p:cNvPicPr>
            <a:picLocks noChangeAspect="1" noChangeArrowheads="1"/>
          </p:cNvPicPr>
          <p:nvPr/>
        </p:nvPicPr>
        <p:blipFill>
          <a:blip r:embed="rId3"/>
          <a:srcRect/>
          <a:stretch>
            <a:fillRect/>
          </a:stretch>
        </p:blipFill>
        <p:spPr bwMode="auto">
          <a:xfrm>
            <a:off x="261938" y="2065338"/>
            <a:ext cx="1628775" cy="3867150"/>
          </a:xfrm>
          <a:prstGeom prst="rect">
            <a:avLst/>
          </a:prstGeom>
          <a:noFill/>
          <a:ln w="12700">
            <a:noFill/>
            <a:miter lim="800000"/>
            <a:headEnd type="none" w="sm" len="sm"/>
            <a:tailEnd type="none" w="sm" len="sm"/>
          </a:ln>
        </p:spPr>
      </p:pic>
      <p:pic>
        <p:nvPicPr>
          <p:cNvPr id="269316" name="Picture 7"/>
          <p:cNvPicPr>
            <a:picLocks noChangeAspect="1" noChangeArrowheads="1"/>
          </p:cNvPicPr>
          <p:nvPr/>
        </p:nvPicPr>
        <p:blipFill>
          <a:blip r:embed="rId4"/>
          <a:srcRect/>
          <a:stretch>
            <a:fillRect/>
          </a:stretch>
        </p:blipFill>
        <p:spPr bwMode="auto">
          <a:xfrm>
            <a:off x="3829050" y="203200"/>
            <a:ext cx="4778375" cy="1620838"/>
          </a:xfrm>
          <a:prstGeom prst="rect">
            <a:avLst/>
          </a:prstGeom>
          <a:noFill/>
          <a:ln w="12700">
            <a:noFill/>
            <a:miter lim="800000"/>
            <a:headEnd type="none" w="sm" len="sm"/>
            <a:tailEnd type="none" w="sm" len="sm"/>
          </a:ln>
        </p:spPr>
      </p:pic>
      <p:pic>
        <p:nvPicPr>
          <p:cNvPr id="269317" name="Picture 8"/>
          <p:cNvPicPr>
            <a:picLocks noChangeAspect="1" noChangeArrowheads="1"/>
          </p:cNvPicPr>
          <p:nvPr/>
        </p:nvPicPr>
        <p:blipFill>
          <a:blip r:embed="rId5"/>
          <a:srcRect/>
          <a:stretch>
            <a:fillRect/>
          </a:stretch>
        </p:blipFill>
        <p:spPr bwMode="auto">
          <a:xfrm>
            <a:off x="3470275" y="2062163"/>
            <a:ext cx="5495925" cy="1485900"/>
          </a:xfrm>
          <a:prstGeom prst="rect">
            <a:avLst/>
          </a:prstGeom>
          <a:noFill/>
          <a:ln w="12700">
            <a:noFill/>
            <a:miter lim="800000"/>
            <a:headEnd type="none" w="sm" len="sm"/>
            <a:tailEnd type="none" w="sm" len="sm"/>
          </a:ln>
        </p:spPr>
      </p:pic>
      <p:cxnSp>
        <p:nvCxnSpPr>
          <p:cNvPr id="269318" name="Straight Arrow Connector 13"/>
          <p:cNvCxnSpPr>
            <a:cxnSpLocks noChangeShapeType="1"/>
          </p:cNvCxnSpPr>
          <p:nvPr/>
        </p:nvCxnSpPr>
        <p:spPr bwMode="auto">
          <a:xfrm flipV="1">
            <a:off x="1890713" y="1387475"/>
            <a:ext cx="1917700" cy="2611438"/>
          </a:xfrm>
          <a:prstGeom prst="straightConnector1">
            <a:avLst/>
          </a:prstGeom>
          <a:noFill/>
          <a:ln w="38100" algn="ctr">
            <a:solidFill>
              <a:schemeClr val="tx1"/>
            </a:solidFill>
            <a:round/>
            <a:headEnd type="none" w="sm" len="sm"/>
            <a:tailEnd type="arrow" w="med" len="med"/>
          </a:ln>
        </p:spPr>
      </p:cxnSp>
      <p:cxnSp>
        <p:nvCxnSpPr>
          <p:cNvPr id="269319" name="Straight Arrow Connector 15"/>
          <p:cNvCxnSpPr>
            <a:cxnSpLocks noChangeShapeType="1"/>
          </p:cNvCxnSpPr>
          <p:nvPr/>
        </p:nvCxnSpPr>
        <p:spPr bwMode="auto">
          <a:xfrm>
            <a:off x="1890713" y="3998913"/>
            <a:ext cx="1693862" cy="1208087"/>
          </a:xfrm>
          <a:prstGeom prst="straightConnector1">
            <a:avLst/>
          </a:prstGeom>
          <a:noFill/>
          <a:ln w="38100" algn="ctr">
            <a:solidFill>
              <a:schemeClr val="tx1"/>
            </a:solidFill>
            <a:round/>
            <a:headEnd type="none" w="sm" len="sm"/>
            <a:tailEnd type="arrow" w="med" len="med"/>
          </a:ln>
        </p:spPr>
      </p:cxnSp>
      <p:cxnSp>
        <p:nvCxnSpPr>
          <p:cNvPr id="269320" name="Straight Arrow Connector 16"/>
          <p:cNvCxnSpPr>
            <a:cxnSpLocks noChangeShapeType="1"/>
          </p:cNvCxnSpPr>
          <p:nvPr/>
        </p:nvCxnSpPr>
        <p:spPr bwMode="auto">
          <a:xfrm flipV="1">
            <a:off x="1890713" y="2805113"/>
            <a:ext cx="1579562" cy="1193800"/>
          </a:xfrm>
          <a:prstGeom prst="straightConnector1">
            <a:avLst/>
          </a:prstGeom>
          <a:noFill/>
          <a:ln w="38100" algn="ctr">
            <a:solidFill>
              <a:schemeClr val="tx1"/>
            </a:solidFill>
            <a:round/>
            <a:headEnd type="none" w="sm" len="sm"/>
            <a:tailEnd type="arrow" w="med" len="med"/>
          </a:ln>
        </p:spPr>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noAutofit/>
          </a:bodyPr>
          <a:lstStyle/>
          <a:p>
            <a:pPr>
              <a:defRPr/>
            </a:pPr>
            <a:r>
              <a:rPr lang="en-US" sz="1000" dirty="0" smtClean="0"/>
              <a:t>Figure 1: Rare variants identified by resequencing GWAS-identified genes in individuals with HTG and controls.</a:t>
            </a:r>
            <a:br>
              <a:rPr lang="en-US" sz="1000" dirty="0" smtClean="0"/>
            </a:br>
            <a:r>
              <a:rPr lang="en-US" sz="1000" dirty="0" smtClean="0"/>
              <a:t>From </a:t>
            </a:r>
            <a:r>
              <a:rPr lang="en-US" sz="1000" dirty="0" smtClean="0">
                <a:hlinkClick r:id="rId2" action="ppaction://hlinkfile"/>
              </a:rPr>
              <a:t>Excess of rare variants in genes identified by genome-wide association study of </a:t>
            </a:r>
            <a:r>
              <a:rPr lang="en-US" sz="1000" dirty="0" err="1" smtClean="0">
                <a:hlinkClick r:id="rId2" action="ppaction://hlinkfile"/>
              </a:rPr>
              <a:t>hypertriglyceridemia</a:t>
            </a:r>
            <a:r>
              <a:rPr lang="en-US" sz="1000" dirty="0" smtClean="0"/>
              <a:t/>
            </a:r>
            <a:br>
              <a:rPr lang="en-US" sz="1000" dirty="0" smtClean="0"/>
            </a:br>
            <a:r>
              <a:rPr lang="en-US" sz="1000" dirty="0" smtClean="0"/>
              <a:t>Christopher T Johansen, </a:t>
            </a:r>
            <a:r>
              <a:rPr lang="en-US" sz="1000" dirty="0" err="1" smtClean="0"/>
              <a:t>Jian</a:t>
            </a:r>
            <a:r>
              <a:rPr lang="en-US" sz="1000" dirty="0" smtClean="0"/>
              <a:t> Wang, Matthew B </a:t>
            </a:r>
            <a:r>
              <a:rPr lang="en-US" sz="1000" dirty="0" err="1" smtClean="0"/>
              <a:t>Lanktree</a:t>
            </a:r>
            <a:r>
              <a:rPr lang="en-US" sz="1000" dirty="0" smtClean="0"/>
              <a:t>, </a:t>
            </a:r>
            <a:r>
              <a:rPr lang="en-US" sz="1000" dirty="0" err="1" smtClean="0"/>
              <a:t>Henian</a:t>
            </a:r>
            <a:r>
              <a:rPr lang="en-US" sz="1000" dirty="0" smtClean="0"/>
              <a:t> Cao, Adam D McIntyre, Matthew R Ban, Rebecca A Martins, Brooke A Kennedy, Reina G </a:t>
            </a:r>
            <a:r>
              <a:rPr lang="en-US" sz="1000" dirty="0" err="1" smtClean="0"/>
              <a:t>Hassell</a:t>
            </a:r>
            <a:r>
              <a:rPr lang="en-US" sz="1000" dirty="0" smtClean="0"/>
              <a:t>, </a:t>
            </a:r>
            <a:r>
              <a:rPr lang="en-US" sz="1000" dirty="0" err="1" smtClean="0"/>
              <a:t>Maartje</a:t>
            </a:r>
            <a:r>
              <a:rPr lang="en-US" sz="1000" dirty="0" smtClean="0"/>
              <a:t> E </a:t>
            </a:r>
            <a:r>
              <a:rPr lang="en-US" sz="1000" dirty="0" err="1" smtClean="0"/>
              <a:t>Visser</a:t>
            </a:r>
            <a:r>
              <a:rPr lang="en-US" sz="1000" dirty="0" smtClean="0"/>
              <a:t>, </a:t>
            </a:r>
            <a:br>
              <a:rPr lang="en-US" sz="1000" dirty="0" smtClean="0"/>
            </a:br>
            <a:r>
              <a:rPr lang="en-US" sz="1000" dirty="0" smtClean="0"/>
              <a:t>Stephen M Schwartz, Benjamin F </a:t>
            </a:r>
            <a:r>
              <a:rPr lang="en-US" sz="1000" dirty="0" err="1" smtClean="0"/>
              <a:t>Voight</a:t>
            </a:r>
            <a:r>
              <a:rPr lang="en-US" sz="1000" dirty="0" smtClean="0"/>
              <a:t>, Roberto </a:t>
            </a:r>
            <a:r>
              <a:rPr lang="en-US" sz="1000" dirty="0" err="1" smtClean="0"/>
              <a:t>Elosua</a:t>
            </a:r>
            <a:r>
              <a:rPr lang="en-US" sz="1000" dirty="0" smtClean="0"/>
              <a:t>, </a:t>
            </a:r>
            <a:r>
              <a:rPr lang="en-US" sz="1000" dirty="0" err="1" smtClean="0"/>
              <a:t>Veikko</a:t>
            </a:r>
            <a:r>
              <a:rPr lang="en-US" sz="1000" dirty="0" smtClean="0"/>
              <a:t> </a:t>
            </a:r>
            <a:r>
              <a:rPr lang="en-US" sz="1000" dirty="0" err="1" smtClean="0"/>
              <a:t>Salomaa</a:t>
            </a:r>
            <a:r>
              <a:rPr lang="en-US" sz="1000" dirty="0" smtClean="0"/>
              <a:t>, Christopher J O'Donnell, </a:t>
            </a:r>
            <a:r>
              <a:rPr lang="en-US" sz="1000" dirty="0" err="1" smtClean="0"/>
              <a:t>Geesje</a:t>
            </a:r>
            <a:r>
              <a:rPr lang="en-US" sz="1000" dirty="0" smtClean="0"/>
              <a:t> M </a:t>
            </a:r>
            <a:r>
              <a:rPr lang="en-US" sz="1000" dirty="0" err="1" smtClean="0"/>
              <a:t>Dallinga-Thie</a:t>
            </a:r>
            <a:r>
              <a:rPr lang="en-US" sz="1000" dirty="0" smtClean="0"/>
              <a:t>, Sonia S </a:t>
            </a:r>
            <a:r>
              <a:rPr lang="en-US" sz="1000" dirty="0" err="1" smtClean="0"/>
              <a:t>Anand</a:t>
            </a:r>
            <a:r>
              <a:rPr lang="en-US" sz="1000" dirty="0" smtClean="0"/>
              <a:t>, </a:t>
            </a:r>
            <a:r>
              <a:rPr lang="en-US" sz="1000" dirty="0" err="1" smtClean="0"/>
              <a:t>Salim</a:t>
            </a:r>
            <a:r>
              <a:rPr lang="en-US" sz="1000" dirty="0" smtClean="0"/>
              <a:t> Yusuf, Murray W Huff,</a:t>
            </a:r>
            <a:br>
              <a:rPr lang="en-US" sz="1000" dirty="0" smtClean="0"/>
            </a:br>
            <a:r>
              <a:rPr lang="en-US" sz="1000" dirty="0" smtClean="0"/>
              <a:t>Sekar Kathiresan &amp; Robert A </a:t>
            </a:r>
            <a:r>
              <a:rPr lang="en-US" sz="1000" dirty="0" err="1" smtClean="0"/>
              <a:t>Hegele</a:t>
            </a:r>
            <a:r>
              <a:rPr lang="en-US" sz="1000" dirty="0" smtClean="0"/>
              <a:t> Journal name: Nature Genetics Volume: 42, Pages: 684–687 Year published: (2010) DOI: doi:10.1038/ng.628</a:t>
            </a:r>
            <a:endParaRPr lang="en-US" sz="1000" dirty="0"/>
          </a:p>
        </p:txBody>
      </p:sp>
      <p:pic>
        <p:nvPicPr>
          <p:cNvPr id="270338" name="Picture 2" descr="Rare variants identified by resequencing GWAS-identified genes in individuals with HTG and controls."/>
          <p:cNvPicPr>
            <a:picLocks noChangeAspect="1" noChangeArrowheads="1"/>
          </p:cNvPicPr>
          <p:nvPr/>
        </p:nvPicPr>
        <p:blipFill>
          <a:blip r:embed="rId3"/>
          <a:srcRect/>
          <a:stretch>
            <a:fillRect/>
          </a:stretch>
        </p:blipFill>
        <p:spPr bwMode="auto">
          <a:xfrm>
            <a:off x="184150" y="2119313"/>
            <a:ext cx="6008688" cy="4508500"/>
          </a:xfrm>
          <a:prstGeom prst="rect">
            <a:avLst/>
          </a:prstGeom>
          <a:noFill/>
          <a:ln w="9525">
            <a:noFill/>
            <a:miter lim="800000"/>
            <a:headEnd/>
            <a:tailEnd/>
          </a:ln>
        </p:spPr>
      </p:pic>
      <p:grpSp>
        <p:nvGrpSpPr>
          <p:cNvPr id="270339" name="Group 8"/>
          <p:cNvGrpSpPr>
            <a:grpSpLocks/>
          </p:cNvGrpSpPr>
          <p:nvPr/>
        </p:nvGrpSpPr>
        <p:grpSpPr bwMode="auto">
          <a:xfrm>
            <a:off x="0" y="0"/>
            <a:ext cx="9251950" cy="1905000"/>
            <a:chOff x="0" y="0"/>
            <a:chExt cx="9251580" cy="1904607"/>
          </a:xfrm>
        </p:grpSpPr>
        <p:pic>
          <p:nvPicPr>
            <p:cNvPr id="270341" name="Picture 4"/>
            <p:cNvPicPr>
              <a:picLocks noChangeAspect="1" noChangeArrowheads="1"/>
            </p:cNvPicPr>
            <p:nvPr/>
          </p:nvPicPr>
          <p:blipFill>
            <a:blip r:embed="rId4"/>
            <a:srcRect/>
            <a:stretch>
              <a:fillRect/>
            </a:stretch>
          </p:blipFill>
          <p:spPr bwMode="auto">
            <a:xfrm>
              <a:off x="0" y="0"/>
              <a:ext cx="6172200" cy="1904104"/>
            </a:xfrm>
            <a:prstGeom prst="rect">
              <a:avLst/>
            </a:prstGeom>
            <a:noFill/>
            <a:ln w="12700">
              <a:noFill/>
              <a:miter lim="800000"/>
              <a:headEnd type="none" w="sm" len="sm"/>
              <a:tailEnd type="none" w="sm" len="sm"/>
            </a:ln>
          </p:spPr>
        </p:pic>
        <p:pic>
          <p:nvPicPr>
            <p:cNvPr id="270342" name="Picture 1"/>
            <p:cNvPicPr>
              <a:picLocks noChangeAspect="1" noChangeArrowheads="1"/>
            </p:cNvPicPr>
            <p:nvPr/>
          </p:nvPicPr>
          <p:blipFill>
            <a:blip r:embed="rId5"/>
            <a:srcRect/>
            <a:stretch>
              <a:fillRect/>
            </a:stretch>
          </p:blipFill>
          <p:spPr bwMode="auto">
            <a:xfrm>
              <a:off x="0" y="0"/>
              <a:ext cx="9191625" cy="1152525"/>
            </a:xfrm>
            <a:prstGeom prst="rect">
              <a:avLst/>
            </a:prstGeom>
            <a:noFill/>
            <a:ln w="12700">
              <a:noFill/>
              <a:miter lim="800000"/>
              <a:headEnd type="none" w="sm" len="sm"/>
              <a:tailEnd type="none" w="sm" len="sm"/>
            </a:ln>
          </p:spPr>
        </p:pic>
        <p:pic>
          <p:nvPicPr>
            <p:cNvPr id="270343" name="Picture 2"/>
            <p:cNvPicPr>
              <a:picLocks noChangeAspect="1" noChangeArrowheads="1"/>
            </p:cNvPicPr>
            <p:nvPr/>
          </p:nvPicPr>
          <p:blipFill>
            <a:blip r:embed="rId6"/>
            <a:srcRect/>
            <a:stretch>
              <a:fillRect/>
            </a:stretch>
          </p:blipFill>
          <p:spPr bwMode="auto">
            <a:xfrm>
              <a:off x="3019425" y="0"/>
              <a:ext cx="6124575" cy="1495425"/>
            </a:xfrm>
            <a:prstGeom prst="rect">
              <a:avLst/>
            </a:prstGeom>
            <a:noFill/>
            <a:ln w="12700">
              <a:noFill/>
              <a:miter lim="800000"/>
              <a:headEnd type="none" w="sm" len="sm"/>
              <a:tailEnd type="none" w="sm" len="sm"/>
            </a:ln>
          </p:spPr>
        </p:pic>
        <p:pic>
          <p:nvPicPr>
            <p:cNvPr id="270344" name="Picture 3"/>
            <p:cNvPicPr>
              <a:picLocks noChangeAspect="1" noChangeArrowheads="1"/>
            </p:cNvPicPr>
            <p:nvPr/>
          </p:nvPicPr>
          <p:blipFill>
            <a:blip r:embed="rId7"/>
            <a:srcRect/>
            <a:stretch>
              <a:fillRect/>
            </a:stretch>
          </p:blipFill>
          <p:spPr bwMode="auto">
            <a:xfrm>
              <a:off x="3022230" y="1485507"/>
              <a:ext cx="6229350" cy="419100"/>
            </a:xfrm>
            <a:prstGeom prst="rect">
              <a:avLst/>
            </a:prstGeom>
            <a:noFill/>
            <a:ln w="12700">
              <a:noFill/>
              <a:miter lim="800000"/>
              <a:headEnd type="none" w="sm" len="sm"/>
              <a:tailEnd type="none" w="sm" len="sm"/>
            </a:ln>
          </p:spPr>
        </p:pic>
      </p:grpSp>
      <p:sp>
        <p:nvSpPr>
          <p:cNvPr id="270340" name="Rectangle 9"/>
          <p:cNvSpPr>
            <a:spLocks noChangeArrowheads="1"/>
          </p:cNvSpPr>
          <p:nvPr/>
        </p:nvSpPr>
        <p:spPr bwMode="auto">
          <a:xfrm>
            <a:off x="6369050" y="2716213"/>
            <a:ext cx="2608263" cy="3138487"/>
          </a:xfrm>
          <a:prstGeom prst="rect">
            <a:avLst/>
          </a:prstGeom>
          <a:solidFill>
            <a:schemeClr val="bg2"/>
          </a:solidFill>
          <a:ln w="9525">
            <a:solidFill>
              <a:schemeClr val="tx1"/>
            </a:solidFill>
            <a:miter lim="800000"/>
            <a:headEnd/>
            <a:tailEnd/>
          </a:ln>
        </p:spPr>
        <p:txBody>
          <a:bodyPr>
            <a:spAutoFit/>
          </a:bodyPr>
          <a:lstStyle/>
          <a:p>
            <a:pPr eaLnBrk="0" hangingPunct="0"/>
            <a:r>
              <a:rPr lang="en-US" sz="1800"/>
              <a:t>“A significant accumulation of rare variants was identified in individuals with HTG including 154 total variants in 438 HTG diploid genomes, compared to 53 total variants in 327 control diploid genomes (</a:t>
            </a:r>
            <a:r>
              <a:rPr lang="en-US" sz="1800" i="1"/>
              <a:t>P</a:t>
            </a:r>
            <a:r>
              <a:rPr lang="en-US" sz="1800"/>
              <a:t> = 6.2 × 10</a:t>
            </a:r>
            <a:r>
              <a:rPr lang="en-US" sz="1800" baseline="30000"/>
              <a:t>−8</a:t>
            </a:r>
            <a:r>
              <a:rPr lang="en-US" sz="1800" b="1"/>
              <a:t>).”</a:t>
            </a:r>
            <a:endParaRPr lang="en-US" sz="18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82550"/>
            <a:ext cx="7772400" cy="1143000"/>
          </a:xfrm>
        </p:spPr>
        <p:txBody>
          <a:bodyPr/>
          <a:lstStyle/>
          <a:p>
            <a:pPr>
              <a:defRPr/>
            </a:pPr>
            <a:r>
              <a:rPr lang="en-US" sz="3200" dirty="0" smtClean="0"/>
              <a:t>Opportunities for Progress: Greater Social and Environmental Specificity</a:t>
            </a:r>
            <a:endParaRPr lang="en-US" sz="3200" dirty="0"/>
          </a:p>
        </p:txBody>
      </p:sp>
      <p:pic>
        <p:nvPicPr>
          <p:cNvPr id="271362" name="Picture 6"/>
          <p:cNvPicPr>
            <a:picLocks noChangeAspect="1" noChangeArrowheads="1"/>
          </p:cNvPicPr>
          <p:nvPr/>
        </p:nvPicPr>
        <p:blipFill>
          <a:blip r:embed="rId2"/>
          <a:srcRect/>
          <a:stretch>
            <a:fillRect/>
          </a:stretch>
        </p:blipFill>
        <p:spPr bwMode="auto">
          <a:xfrm>
            <a:off x="153988" y="1935163"/>
            <a:ext cx="4579937" cy="1017587"/>
          </a:xfrm>
          <a:prstGeom prst="rect">
            <a:avLst/>
          </a:prstGeom>
          <a:noFill/>
          <a:ln w="12700">
            <a:solidFill>
              <a:schemeClr val="bg2"/>
            </a:solidFill>
            <a:miter lim="800000"/>
            <a:headEnd type="none" w="sm" len="sm"/>
            <a:tailEnd type="none" w="sm" len="sm"/>
          </a:ln>
        </p:spPr>
      </p:pic>
      <p:pic>
        <p:nvPicPr>
          <p:cNvPr id="271363" name="Picture 5"/>
          <p:cNvPicPr>
            <a:picLocks noChangeAspect="1" noChangeArrowheads="1"/>
          </p:cNvPicPr>
          <p:nvPr/>
        </p:nvPicPr>
        <p:blipFill>
          <a:blip r:embed="rId3"/>
          <a:srcRect/>
          <a:stretch>
            <a:fillRect/>
          </a:stretch>
        </p:blipFill>
        <p:spPr bwMode="auto">
          <a:xfrm>
            <a:off x="3079750" y="2581275"/>
            <a:ext cx="5978525" cy="1143000"/>
          </a:xfrm>
          <a:prstGeom prst="rect">
            <a:avLst/>
          </a:prstGeom>
          <a:noFill/>
          <a:ln w="12700">
            <a:solidFill>
              <a:schemeClr val="bg2"/>
            </a:solidFill>
            <a:miter lim="800000"/>
            <a:headEnd type="none" w="sm" len="sm"/>
            <a:tailEnd type="none" w="sm" len="sm"/>
          </a:ln>
        </p:spPr>
      </p:pic>
      <p:pic>
        <p:nvPicPr>
          <p:cNvPr id="271364" name="Picture 8"/>
          <p:cNvPicPr>
            <a:picLocks noChangeAspect="1" noChangeArrowheads="1"/>
          </p:cNvPicPr>
          <p:nvPr/>
        </p:nvPicPr>
        <p:blipFill>
          <a:blip r:embed="rId4"/>
          <a:srcRect/>
          <a:stretch>
            <a:fillRect/>
          </a:stretch>
        </p:blipFill>
        <p:spPr bwMode="auto">
          <a:xfrm>
            <a:off x="166688" y="3286125"/>
            <a:ext cx="5222875" cy="1098550"/>
          </a:xfrm>
          <a:prstGeom prst="rect">
            <a:avLst/>
          </a:prstGeom>
          <a:noFill/>
          <a:ln w="12700">
            <a:solidFill>
              <a:schemeClr val="bg2"/>
            </a:solidFill>
            <a:miter lim="800000"/>
            <a:headEnd type="none" w="sm" len="sm"/>
            <a:tailEnd type="none" w="sm" len="sm"/>
          </a:ln>
        </p:spPr>
      </p:pic>
      <p:pic>
        <p:nvPicPr>
          <p:cNvPr id="271365" name="Picture 2"/>
          <p:cNvPicPr>
            <a:picLocks noChangeAspect="1" noChangeArrowheads="1"/>
          </p:cNvPicPr>
          <p:nvPr/>
        </p:nvPicPr>
        <p:blipFill>
          <a:blip r:embed="rId5"/>
          <a:srcRect/>
          <a:stretch>
            <a:fillRect/>
          </a:stretch>
        </p:blipFill>
        <p:spPr bwMode="auto">
          <a:xfrm>
            <a:off x="2184400" y="4090988"/>
            <a:ext cx="6831013" cy="1322387"/>
          </a:xfrm>
          <a:prstGeom prst="rect">
            <a:avLst/>
          </a:prstGeom>
          <a:noFill/>
          <a:ln w="12700">
            <a:solidFill>
              <a:schemeClr val="bg2"/>
            </a:solidFill>
            <a:miter lim="800000"/>
            <a:headEnd type="none" w="sm" len="sm"/>
            <a:tailEnd type="none" w="sm" len="sm"/>
          </a:ln>
        </p:spPr>
      </p:pic>
      <p:pic>
        <p:nvPicPr>
          <p:cNvPr id="271366" name="Picture 4"/>
          <p:cNvPicPr>
            <a:picLocks noChangeAspect="1" noChangeArrowheads="1"/>
          </p:cNvPicPr>
          <p:nvPr/>
        </p:nvPicPr>
        <p:blipFill>
          <a:blip r:embed="rId6"/>
          <a:srcRect/>
          <a:stretch>
            <a:fillRect/>
          </a:stretch>
        </p:blipFill>
        <p:spPr bwMode="auto">
          <a:xfrm>
            <a:off x="236538" y="5135563"/>
            <a:ext cx="7218362" cy="1550987"/>
          </a:xfrm>
          <a:prstGeom prst="rect">
            <a:avLst/>
          </a:prstGeom>
          <a:noFill/>
          <a:ln w="12700">
            <a:solidFill>
              <a:schemeClr val="bg2"/>
            </a:solidFill>
            <a:miter lim="800000"/>
            <a:headEnd type="none" w="sm" len="sm"/>
            <a:tailEnd type="none" w="sm" len="sm"/>
          </a:ln>
        </p:spPr>
      </p:pic>
      <p:sp>
        <p:nvSpPr>
          <p:cNvPr id="271367" name="TextBox 10"/>
          <p:cNvSpPr txBox="1">
            <a:spLocks noChangeArrowheads="1"/>
          </p:cNvSpPr>
          <p:nvPr/>
        </p:nvSpPr>
        <p:spPr bwMode="auto">
          <a:xfrm>
            <a:off x="225425" y="1301750"/>
            <a:ext cx="6122988" cy="461963"/>
          </a:xfrm>
          <a:prstGeom prst="rect">
            <a:avLst/>
          </a:prstGeom>
          <a:noFill/>
          <a:ln w="9525">
            <a:noFill/>
            <a:miter lim="800000"/>
            <a:headEnd/>
            <a:tailEnd/>
          </a:ln>
        </p:spPr>
        <p:txBody>
          <a:bodyPr wrap="none">
            <a:spAutoFit/>
          </a:bodyPr>
          <a:lstStyle/>
          <a:p>
            <a:pPr eaLnBrk="0" hangingPunct="0"/>
            <a:r>
              <a:rPr lang="en-US" b="1"/>
              <a:t>Example: NIEHS Exposure Biology Program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3363"/>
            <a:ext cx="7772400" cy="1143000"/>
          </a:xfrm>
        </p:spPr>
        <p:txBody>
          <a:bodyPr/>
          <a:lstStyle/>
          <a:p>
            <a:pPr>
              <a:defRPr/>
            </a:pPr>
            <a:r>
              <a:rPr lang="en-US" dirty="0" smtClean="0"/>
              <a:t>Opportunities for Progress in Personalized Medicine:</a:t>
            </a:r>
            <a:endParaRPr lang="en-US" dirty="0"/>
          </a:p>
        </p:txBody>
      </p:sp>
      <p:sp>
        <p:nvSpPr>
          <p:cNvPr id="149508" name="TextBox 3"/>
          <p:cNvSpPr txBox="1">
            <a:spLocks noChangeArrowheads="1"/>
          </p:cNvSpPr>
          <p:nvPr/>
        </p:nvSpPr>
        <p:spPr bwMode="auto">
          <a:xfrm>
            <a:off x="2011363" y="5270500"/>
            <a:ext cx="185737" cy="461963"/>
          </a:xfrm>
          <a:prstGeom prst="rect">
            <a:avLst/>
          </a:prstGeom>
          <a:noFill/>
          <a:ln w="9525">
            <a:noFill/>
            <a:miter lim="800000"/>
            <a:headEnd/>
            <a:tailEnd/>
          </a:ln>
        </p:spPr>
        <p:txBody>
          <a:bodyPr wrap="none">
            <a:spAutoFit/>
          </a:bodyPr>
          <a:lstStyle/>
          <a:p>
            <a:pPr eaLnBrk="0" hangingPunct="0"/>
            <a:endParaRPr lang="en-US"/>
          </a:p>
        </p:txBody>
      </p:sp>
      <p:grpSp>
        <p:nvGrpSpPr>
          <p:cNvPr id="149509" name="Group 28"/>
          <p:cNvGrpSpPr>
            <a:grpSpLocks/>
          </p:cNvGrpSpPr>
          <p:nvPr/>
        </p:nvGrpSpPr>
        <p:grpSpPr bwMode="auto">
          <a:xfrm>
            <a:off x="-200025" y="1444625"/>
            <a:ext cx="7640638" cy="5097463"/>
            <a:chOff x="-28575" y="1444625"/>
            <a:chExt cx="7640638" cy="5097463"/>
          </a:xfrm>
        </p:grpSpPr>
        <p:graphicFrame>
          <p:nvGraphicFramePr>
            <p:cNvPr id="149506" name="Object 2"/>
            <p:cNvGraphicFramePr>
              <a:graphicFrameLocks noChangeAspect="1"/>
            </p:cNvGraphicFramePr>
            <p:nvPr/>
          </p:nvGraphicFramePr>
          <p:xfrm>
            <a:off x="-28575" y="1444625"/>
            <a:ext cx="7640638" cy="5097463"/>
          </p:xfrm>
          <a:graphic>
            <a:graphicData uri="http://schemas.openxmlformats.org/presentationml/2006/ole">
              <p:oleObj spid="_x0000_s149506" name="Chart" r:id="rId3" imgW="6096190" imgH="4067175" progId="MSGraph.Chart.8">
                <p:embed followColorScheme="full"/>
              </p:oleObj>
            </a:graphicData>
          </a:graphic>
        </p:graphicFrame>
        <p:grpSp>
          <p:nvGrpSpPr>
            <p:cNvPr id="149514" name="Group 66"/>
            <p:cNvGrpSpPr>
              <a:grpSpLocks/>
            </p:cNvGrpSpPr>
            <p:nvPr/>
          </p:nvGrpSpPr>
          <p:grpSpPr bwMode="auto">
            <a:xfrm>
              <a:off x="4681538" y="3273641"/>
              <a:ext cx="365125" cy="2377861"/>
              <a:chOff x="4681538" y="3273641"/>
              <a:chExt cx="365125" cy="2377861"/>
            </a:xfrm>
          </p:grpSpPr>
          <p:grpSp>
            <p:nvGrpSpPr>
              <p:cNvPr id="149517" name="Group 31"/>
              <p:cNvGrpSpPr>
                <a:grpSpLocks/>
              </p:cNvGrpSpPr>
              <p:nvPr/>
            </p:nvGrpSpPr>
            <p:grpSpPr bwMode="auto">
              <a:xfrm>
                <a:off x="4681556" y="3633789"/>
                <a:ext cx="365126" cy="2017713"/>
                <a:chOff x="4200" y="1437"/>
                <a:chExt cx="230" cy="1271"/>
              </a:xfrm>
            </p:grpSpPr>
            <p:sp>
              <p:nvSpPr>
                <p:cNvPr id="149519" name="Oval 18"/>
                <p:cNvSpPr>
                  <a:spLocks noChangeArrowheads="1"/>
                </p:cNvSpPr>
                <p:nvPr/>
              </p:nvSpPr>
              <p:spPr bwMode="auto">
                <a:xfrm>
                  <a:off x="4314" y="1848"/>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20" name="Oval 21"/>
                <p:cNvSpPr>
                  <a:spLocks noChangeArrowheads="1"/>
                </p:cNvSpPr>
                <p:nvPr/>
              </p:nvSpPr>
              <p:spPr bwMode="auto">
                <a:xfrm>
                  <a:off x="4269" y="192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nvGrpSpPr>
                <p:cNvPr id="149521" name="Group 30"/>
                <p:cNvGrpSpPr>
                  <a:grpSpLocks/>
                </p:cNvGrpSpPr>
                <p:nvPr/>
              </p:nvGrpSpPr>
              <p:grpSpPr bwMode="auto">
                <a:xfrm>
                  <a:off x="4200" y="1437"/>
                  <a:ext cx="230" cy="1271"/>
                  <a:chOff x="4200" y="1437"/>
                  <a:chExt cx="230" cy="1271"/>
                </a:xfrm>
              </p:grpSpPr>
              <p:sp>
                <p:nvSpPr>
                  <p:cNvPr id="149523" name="Oval 13"/>
                  <p:cNvSpPr>
                    <a:spLocks noChangeArrowheads="1"/>
                  </p:cNvSpPr>
                  <p:nvPr/>
                </p:nvSpPr>
                <p:spPr bwMode="auto">
                  <a:xfrm>
                    <a:off x="4275" y="248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24" name="Oval 14"/>
                  <p:cNvSpPr>
                    <a:spLocks noChangeArrowheads="1"/>
                  </p:cNvSpPr>
                  <p:nvPr/>
                </p:nvSpPr>
                <p:spPr bwMode="auto">
                  <a:xfrm>
                    <a:off x="4299" y="1437"/>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25" name="Oval 15"/>
                  <p:cNvSpPr>
                    <a:spLocks noChangeArrowheads="1"/>
                  </p:cNvSpPr>
                  <p:nvPr/>
                </p:nvSpPr>
                <p:spPr bwMode="auto">
                  <a:xfrm>
                    <a:off x="4296" y="156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26" name="Oval 16"/>
                  <p:cNvSpPr>
                    <a:spLocks noChangeArrowheads="1"/>
                  </p:cNvSpPr>
                  <p:nvPr/>
                </p:nvSpPr>
                <p:spPr bwMode="auto">
                  <a:xfrm>
                    <a:off x="4311" y="171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27" name="Oval 17"/>
                  <p:cNvSpPr>
                    <a:spLocks noChangeArrowheads="1"/>
                  </p:cNvSpPr>
                  <p:nvPr/>
                </p:nvSpPr>
                <p:spPr bwMode="auto">
                  <a:xfrm>
                    <a:off x="4245" y="171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28" name="Oval 19"/>
                  <p:cNvSpPr>
                    <a:spLocks noChangeArrowheads="1"/>
                  </p:cNvSpPr>
                  <p:nvPr/>
                </p:nvSpPr>
                <p:spPr bwMode="auto">
                  <a:xfrm>
                    <a:off x="4374" y="180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29" name="Oval 20"/>
                  <p:cNvSpPr>
                    <a:spLocks noChangeArrowheads="1"/>
                  </p:cNvSpPr>
                  <p:nvPr/>
                </p:nvSpPr>
                <p:spPr bwMode="auto">
                  <a:xfrm>
                    <a:off x="4200" y="1824"/>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30" name="Oval 22"/>
                  <p:cNvSpPr>
                    <a:spLocks noChangeArrowheads="1"/>
                  </p:cNvSpPr>
                  <p:nvPr/>
                </p:nvSpPr>
                <p:spPr bwMode="auto">
                  <a:xfrm>
                    <a:off x="4365" y="1953"/>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31" name="Oval 23"/>
                  <p:cNvSpPr>
                    <a:spLocks noChangeArrowheads="1"/>
                  </p:cNvSpPr>
                  <p:nvPr/>
                </p:nvSpPr>
                <p:spPr bwMode="auto">
                  <a:xfrm>
                    <a:off x="4200" y="1977"/>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32" name="Oval 24"/>
                  <p:cNvSpPr>
                    <a:spLocks noChangeArrowheads="1"/>
                  </p:cNvSpPr>
                  <p:nvPr/>
                </p:nvSpPr>
                <p:spPr bwMode="auto">
                  <a:xfrm>
                    <a:off x="4287" y="2091"/>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33" name="Oval 25"/>
                  <p:cNvSpPr>
                    <a:spLocks noChangeArrowheads="1"/>
                  </p:cNvSpPr>
                  <p:nvPr/>
                </p:nvSpPr>
                <p:spPr bwMode="auto">
                  <a:xfrm>
                    <a:off x="4293" y="234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34" name="Oval 26"/>
                  <p:cNvSpPr>
                    <a:spLocks noChangeArrowheads="1"/>
                  </p:cNvSpPr>
                  <p:nvPr/>
                </p:nvSpPr>
                <p:spPr bwMode="auto">
                  <a:xfrm>
                    <a:off x="4290" y="2652"/>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35" name="Oval 27"/>
                  <p:cNvSpPr>
                    <a:spLocks noChangeArrowheads="1"/>
                  </p:cNvSpPr>
                  <p:nvPr/>
                </p:nvSpPr>
                <p:spPr bwMode="auto">
                  <a:xfrm>
                    <a:off x="4320" y="2151"/>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49536" name="Oval 28"/>
                  <p:cNvSpPr>
                    <a:spLocks noChangeArrowheads="1"/>
                  </p:cNvSpPr>
                  <p:nvPr/>
                </p:nvSpPr>
                <p:spPr bwMode="auto">
                  <a:xfrm>
                    <a:off x="4353" y="189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149522" name="Oval 29"/>
                <p:cNvSpPr>
                  <a:spLocks noChangeArrowheads="1"/>
                </p:cNvSpPr>
                <p:nvPr/>
              </p:nvSpPr>
              <p:spPr bwMode="auto">
                <a:xfrm>
                  <a:off x="4287" y="183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149518" name="Oval 13"/>
              <p:cNvSpPr>
                <a:spLocks noChangeArrowheads="1"/>
              </p:cNvSpPr>
              <p:nvPr/>
            </p:nvSpPr>
            <p:spPr bwMode="auto">
              <a:xfrm>
                <a:off x="4810272" y="3273641"/>
                <a:ext cx="88900" cy="889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useBgFill="1">
          <p:nvSpPr>
            <p:cNvPr id="149515" name="Rectangle 37"/>
            <p:cNvSpPr>
              <a:spLocks noChangeArrowheads="1"/>
            </p:cNvSpPr>
            <p:nvPr/>
          </p:nvSpPr>
          <p:spPr bwMode="auto">
            <a:xfrm>
              <a:off x="5367338" y="1843088"/>
              <a:ext cx="2076450" cy="3943350"/>
            </a:xfrm>
            <a:prstGeom prst="rect">
              <a:avLst/>
            </a:prstGeom>
            <a:ln w="12700">
              <a:noFill/>
              <a:miter lim="800000"/>
              <a:headEnd type="none" w="sm" len="sm"/>
              <a:tailEnd type="none" w="sm" len="sm"/>
            </a:ln>
          </p:spPr>
          <p:txBody>
            <a:bodyPr wrap="none" anchor="ctr"/>
            <a:lstStyle/>
            <a:p>
              <a:pPr eaLnBrk="0" hangingPunct="0"/>
              <a:endParaRPr lang="en-US"/>
            </a:p>
          </p:txBody>
        </p:sp>
        <p:sp>
          <p:nvSpPr>
            <p:cNvPr id="149516" name="Line 38"/>
            <p:cNvSpPr>
              <a:spLocks noChangeShapeType="1"/>
            </p:cNvSpPr>
            <p:nvPr/>
          </p:nvSpPr>
          <p:spPr bwMode="auto">
            <a:xfrm>
              <a:off x="5357813" y="1843088"/>
              <a:ext cx="0" cy="3895725"/>
            </a:xfrm>
            <a:prstGeom prst="line">
              <a:avLst/>
            </a:prstGeom>
            <a:noFill/>
            <a:ln w="17780">
              <a:solidFill>
                <a:schemeClr val="tx1"/>
              </a:solidFill>
              <a:round/>
              <a:headEnd type="none" w="sm" len="sm"/>
              <a:tailEnd type="none" w="sm" len="sm"/>
            </a:ln>
          </p:spPr>
          <p:txBody>
            <a:bodyPr/>
            <a:lstStyle/>
            <a:p>
              <a:endParaRPr lang="en-US"/>
            </a:p>
          </p:txBody>
        </p:sp>
      </p:grpSp>
      <p:sp>
        <p:nvSpPr>
          <p:cNvPr id="3" name="Content Placeholder 2"/>
          <p:cNvSpPr>
            <a:spLocks noGrp="1"/>
          </p:cNvSpPr>
          <p:nvPr>
            <p:ph idx="1"/>
          </p:nvPr>
        </p:nvSpPr>
        <p:spPr>
          <a:xfrm>
            <a:off x="5691188" y="3325813"/>
            <a:ext cx="3281362" cy="2235200"/>
          </a:xfrm>
          <a:solidFill>
            <a:schemeClr val="bg2"/>
          </a:solidFill>
          <a:ln>
            <a:solidFill>
              <a:schemeClr val="tx1"/>
            </a:solidFill>
          </a:ln>
        </p:spPr>
        <p:txBody>
          <a:bodyPr/>
          <a:lstStyle/>
          <a:p>
            <a:pPr>
              <a:defRPr/>
            </a:pPr>
            <a:r>
              <a:rPr lang="en-US" sz="2400" dirty="0" smtClean="0"/>
              <a:t>phenotypic specificity</a:t>
            </a:r>
          </a:p>
          <a:p>
            <a:pPr>
              <a:defRPr/>
            </a:pPr>
            <a:r>
              <a:rPr lang="en-US" sz="2400" dirty="0" smtClean="0"/>
              <a:t>molecular specificity</a:t>
            </a:r>
          </a:p>
          <a:p>
            <a:pPr>
              <a:defRPr/>
            </a:pPr>
            <a:r>
              <a:rPr lang="en-US" sz="2400" dirty="0"/>
              <a:t>s</a:t>
            </a:r>
            <a:r>
              <a:rPr lang="en-US" sz="2400" dirty="0" smtClean="0"/>
              <a:t>ocial/environmental specificity</a:t>
            </a:r>
          </a:p>
          <a:p>
            <a:pPr>
              <a:defRPr/>
            </a:pPr>
            <a:r>
              <a:rPr lang="en-US" sz="2400" dirty="0" smtClean="0"/>
              <a:t>analytic sophistication </a:t>
            </a:r>
            <a:endParaRPr lang="en-US" sz="2400" dirty="0"/>
          </a:p>
        </p:txBody>
      </p:sp>
      <p:grpSp>
        <p:nvGrpSpPr>
          <p:cNvPr id="33" name="Group 32"/>
          <p:cNvGrpSpPr>
            <a:grpSpLocks/>
          </p:cNvGrpSpPr>
          <p:nvPr/>
        </p:nvGrpSpPr>
        <p:grpSpPr bwMode="auto">
          <a:xfrm>
            <a:off x="4840288" y="3238500"/>
            <a:ext cx="796925" cy="2419350"/>
            <a:chOff x="4840941" y="3238052"/>
            <a:chExt cx="796066" cy="2420470"/>
          </a:xfrm>
        </p:grpSpPr>
        <p:sp>
          <p:nvSpPr>
            <p:cNvPr id="149512" name="Right Brace 29"/>
            <p:cNvSpPr>
              <a:spLocks/>
            </p:cNvSpPr>
            <p:nvPr/>
          </p:nvSpPr>
          <p:spPr bwMode="auto">
            <a:xfrm>
              <a:off x="4840941" y="3238052"/>
              <a:ext cx="279699" cy="2420470"/>
            </a:xfrm>
            <a:prstGeom prst="rightBrace">
              <a:avLst>
                <a:gd name="adj1" fmla="val 8333"/>
                <a:gd name="adj2" fmla="val 50000"/>
              </a:avLst>
            </a:prstGeom>
            <a:noFill/>
            <a:ln w="34925" algn="ctr">
              <a:solidFill>
                <a:srgbClr val="FFFF00"/>
              </a:solidFill>
              <a:round/>
              <a:headEnd type="none" w="sm" len="sm"/>
              <a:tailEnd type="none" w="sm" len="sm"/>
            </a:ln>
          </p:spPr>
          <p:txBody>
            <a:bodyPr/>
            <a:lstStyle/>
            <a:p>
              <a:pPr eaLnBrk="0" hangingPunct="0"/>
              <a:endParaRPr lang="en-US"/>
            </a:p>
          </p:txBody>
        </p:sp>
        <p:sp>
          <p:nvSpPr>
            <p:cNvPr id="149513" name="Right Arrow 30"/>
            <p:cNvSpPr>
              <a:spLocks noChangeArrowheads="1"/>
            </p:cNvSpPr>
            <p:nvPr/>
          </p:nvSpPr>
          <p:spPr bwMode="auto">
            <a:xfrm>
              <a:off x="5292762" y="4356850"/>
              <a:ext cx="344245" cy="182880"/>
            </a:xfrm>
            <a:prstGeom prst="rightArrow">
              <a:avLst>
                <a:gd name="adj1" fmla="val 50000"/>
                <a:gd name="adj2" fmla="val 49996"/>
              </a:avLst>
            </a:prstGeom>
            <a:solidFill>
              <a:srgbClr val="FFFF00"/>
            </a:solidFill>
            <a:ln w="12700" algn="ctr">
              <a:solidFill>
                <a:schemeClr val="bg2"/>
              </a:solidFill>
              <a:round/>
              <a:headEnd type="none" w="sm" len="sm"/>
              <a:tailEnd type="none" w="sm" len="sm"/>
            </a:ln>
          </p:spPr>
          <p:txBody>
            <a:bodyP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1" name="Group 30"/>
          <p:cNvGrpSpPr>
            <a:grpSpLocks/>
          </p:cNvGrpSpPr>
          <p:nvPr/>
        </p:nvGrpSpPr>
        <p:grpSpPr bwMode="auto">
          <a:xfrm>
            <a:off x="1558925" y="1503363"/>
            <a:ext cx="5648325" cy="5254625"/>
            <a:chOff x="1139" y="480"/>
            <a:chExt cx="3927" cy="3486"/>
          </a:xfrm>
        </p:grpSpPr>
        <p:pic>
          <p:nvPicPr>
            <p:cNvPr id="122883" name="Picture 2" descr="Requant-02-060509"/>
            <p:cNvPicPr preferRelativeResize="0">
              <a:picLocks noChangeArrowheads="1"/>
            </p:cNvPicPr>
            <p:nvPr/>
          </p:nvPicPr>
          <p:blipFill>
            <a:blip r:embed="rId2"/>
            <a:srcRect b="52534"/>
            <a:stretch>
              <a:fillRect/>
            </a:stretch>
          </p:blipFill>
          <p:spPr bwMode="auto">
            <a:xfrm>
              <a:off x="1658" y="634"/>
              <a:ext cx="3092" cy="768"/>
            </a:xfrm>
            <a:prstGeom prst="rect">
              <a:avLst/>
            </a:prstGeom>
            <a:noFill/>
            <a:ln w="19050">
              <a:solidFill>
                <a:schemeClr val="tx1"/>
              </a:solidFill>
              <a:miter lim="800000"/>
              <a:headEnd/>
              <a:tailEnd/>
            </a:ln>
          </p:spPr>
        </p:pic>
        <p:pic>
          <p:nvPicPr>
            <p:cNvPr id="122884" name="Picture 3" descr="Requant-02-060509"/>
            <p:cNvPicPr preferRelativeResize="0">
              <a:picLocks noChangeArrowheads="1"/>
            </p:cNvPicPr>
            <p:nvPr/>
          </p:nvPicPr>
          <p:blipFill>
            <a:blip r:embed="rId2"/>
            <a:srcRect t="53400"/>
            <a:stretch>
              <a:fillRect/>
            </a:stretch>
          </p:blipFill>
          <p:spPr bwMode="auto">
            <a:xfrm>
              <a:off x="1658" y="1738"/>
              <a:ext cx="3092" cy="768"/>
            </a:xfrm>
            <a:prstGeom prst="rect">
              <a:avLst/>
            </a:prstGeom>
            <a:noFill/>
            <a:ln w="19050">
              <a:solidFill>
                <a:schemeClr val="tx1"/>
              </a:solidFill>
              <a:miter lim="800000"/>
              <a:headEnd/>
              <a:tailEnd/>
            </a:ln>
          </p:spPr>
        </p:pic>
        <p:pic>
          <p:nvPicPr>
            <p:cNvPr id="122885" name="Picture 4" descr="PDAY-E01-01-060502"/>
            <p:cNvPicPr>
              <a:picLocks noChangeAspect="1" noChangeArrowheads="1"/>
            </p:cNvPicPr>
            <p:nvPr/>
          </p:nvPicPr>
          <p:blipFill>
            <a:blip r:embed="rId3"/>
            <a:srcRect b="52504"/>
            <a:stretch>
              <a:fillRect/>
            </a:stretch>
          </p:blipFill>
          <p:spPr bwMode="auto">
            <a:xfrm>
              <a:off x="1658" y="2842"/>
              <a:ext cx="3094" cy="768"/>
            </a:xfrm>
            <a:prstGeom prst="rect">
              <a:avLst/>
            </a:prstGeom>
            <a:noFill/>
            <a:ln w="19050">
              <a:solidFill>
                <a:schemeClr val="tx1"/>
              </a:solidFill>
              <a:miter lim="800000"/>
              <a:headEnd/>
              <a:tailEnd/>
            </a:ln>
          </p:spPr>
        </p:pic>
        <p:sp>
          <p:nvSpPr>
            <p:cNvPr id="122886" name="Text Box 5"/>
            <p:cNvSpPr txBox="1">
              <a:spLocks noChangeArrowheads="1"/>
            </p:cNvSpPr>
            <p:nvPr/>
          </p:nvSpPr>
          <p:spPr bwMode="auto">
            <a:xfrm>
              <a:off x="1140" y="480"/>
              <a:ext cx="510" cy="162"/>
            </a:xfrm>
            <a:prstGeom prst="rect">
              <a:avLst/>
            </a:prstGeom>
            <a:noFill/>
            <a:ln w="9525">
              <a:noFill/>
              <a:miter lim="800000"/>
              <a:headEnd/>
              <a:tailEnd/>
            </a:ln>
          </p:spPr>
          <p:txBody>
            <a:bodyPr wrap="none">
              <a:spAutoFit/>
            </a:bodyPr>
            <a:lstStyle/>
            <a:p>
              <a:r>
                <a:rPr lang="en-US" sz="1000" b="1">
                  <a:latin typeface="Arial" charset="0"/>
                </a:rPr>
                <a:t>Category</a:t>
              </a:r>
            </a:p>
          </p:txBody>
        </p:sp>
        <p:sp>
          <p:nvSpPr>
            <p:cNvPr id="122887" name="Text Box 6"/>
            <p:cNvSpPr txBox="1">
              <a:spLocks noChangeArrowheads="1"/>
            </p:cNvSpPr>
            <p:nvPr/>
          </p:nvSpPr>
          <p:spPr bwMode="auto">
            <a:xfrm>
              <a:off x="1140" y="1584"/>
              <a:ext cx="510" cy="162"/>
            </a:xfrm>
            <a:prstGeom prst="rect">
              <a:avLst/>
            </a:prstGeom>
            <a:noFill/>
            <a:ln w="9525">
              <a:noFill/>
              <a:miter lim="800000"/>
              <a:headEnd/>
              <a:tailEnd/>
            </a:ln>
          </p:spPr>
          <p:txBody>
            <a:bodyPr wrap="none">
              <a:spAutoFit/>
            </a:bodyPr>
            <a:lstStyle/>
            <a:p>
              <a:r>
                <a:rPr lang="en-US" sz="1000" b="1">
                  <a:latin typeface="Arial" charset="0"/>
                </a:rPr>
                <a:t>Category</a:t>
              </a:r>
            </a:p>
          </p:txBody>
        </p:sp>
        <p:sp>
          <p:nvSpPr>
            <p:cNvPr id="122888" name="Text Box 7"/>
            <p:cNvSpPr txBox="1">
              <a:spLocks noChangeArrowheads="1"/>
            </p:cNvSpPr>
            <p:nvPr/>
          </p:nvSpPr>
          <p:spPr bwMode="auto">
            <a:xfrm>
              <a:off x="1139" y="2689"/>
              <a:ext cx="510" cy="162"/>
            </a:xfrm>
            <a:prstGeom prst="rect">
              <a:avLst/>
            </a:prstGeom>
            <a:noFill/>
            <a:ln w="9525">
              <a:noFill/>
              <a:miter lim="800000"/>
              <a:headEnd/>
              <a:tailEnd/>
            </a:ln>
          </p:spPr>
          <p:txBody>
            <a:bodyPr wrap="none">
              <a:spAutoFit/>
            </a:bodyPr>
            <a:lstStyle/>
            <a:p>
              <a:r>
                <a:rPr lang="en-US" sz="1000" b="1">
                  <a:latin typeface="Arial" charset="0"/>
                </a:rPr>
                <a:t>Category</a:t>
              </a:r>
            </a:p>
          </p:txBody>
        </p:sp>
        <p:sp>
          <p:nvSpPr>
            <p:cNvPr id="122889" name="Text Box 8"/>
            <p:cNvSpPr txBox="1">
              <a:spLocks noChangeArrowheads="1"/>
            </p:cNvSpPr>
            <p:nvPr/>
          </p:nvSpPr>
          <p:spPr bwMode="auto">
            <a:xfrm>
              <a:off x="1632" y="480"/>
              <a:ext cx="3434" cy="162"/>
            </a:xfrm>
            <a:prstGeom prst="rect">
              <a:avLst/>
            </a:prstGeom>
            <a:noFill/>
            <a:ln w="9525">
              <a:noFill/>
              <a:miter lim="800000"/>
              <a:headEnd/>
              <a:tailEnd/>
            </a:ln>
          </p:spPr>
          <p:txBody>
            <a:bodyPr wrap="none">
              <a:spAutoFit/>
            </a:bodyPr>
            <a:lstStyle/>
            <a:p>
              <a:r>
                <a:rPr lang="en-US" sz="1000" b="1">
                  <a:latin typeface="Arial" charset="0"/>
                </a:rPr>
                <a:t>M</a:t>
              </a:r>
              <a:r>
                <a:rPr lang="en-US" sz="1000">
                  <a:latin typeface="Arial" charset="0"/>
                </a:rPr>
                <a:t>   1   1    1    1    1   1   1    1    1   4    2   </a:t>
              </a:r>
              <a:r>
                <a:rPr lang="en-US" sz="1000" b="1">
                  <a:latin typeface="Arial" charset="0"/>
                </a:rPr>
                <a:t>M</a:t>
              </a:r>
              <a:r>
                <a:rPr lang="en-US" sz="1000">
                  <a:latin typeface="Arial" charset="0"/>
                </a:rPr>
                <a:t>    1   1   1    1    2   3    1   1    1   1    2  </a:t>
              </a:r>
              <a:r>
                <a:rPr lang="en-US" sz="1000" b="1">
                  <a:latin typeface="Arial" charset="0"/>
                </a:rPr>
                <a:t>M</a:t>
              </a:r>
            </a:p>
          </p:txBody>
        </p:sp>
        <p:sp>
          <p:nvSpPr>
            <p:cNvPr id="122890" name="Text Box 9"/>
            <p:cNvSpPr txBox="1">
              <a:spLocks noChangeArrowheads="1"/>
            </p:cNvSpPr>
            <p:nvPr/>
          </p:nvSpPr>
          <p:spPr bwMode="auto">
            <a:xfrm>
              <a:off x="1632" y="1584"/>
              <a:ext cx="3434" cy="162"/>
            </a:xfrm>
            <a:prstGeom prst="rect">
              <a:avLst/>
            </a:prstGeom>
            <a:noFill/>
            <a:ln w="9525">
              <a:noFill/>
              <a:miter lim="800000"/>
              <a:headEnd/>
              <a:tailEnd/>
            </a:ln>
          </p:spPr>
          <p:txBody>
            <a:bodyPr wrap="none">
              <a:spAutoFit/>
            </a:bodyPr>
            <a:lstStyle/>
            <a:p>
              <a:r>
                <a:rPr lang="en-US" sz="1000">
                  <a:latin typeface="Arial" charset="0"/>
                </a:rPr>
                <a:t> </a:t>
              </a:r>
              <a:r>
                <a:rPr lang="en-US" sz="1000" b="1">
                  <a:latin typeface="Arial" charset="0"/>
                </a:rPr>
                <a:t>M</a:t>
              </a:r>
              <a:r>
                <a:rPr lang="en-US" sz="1000">
                  <a:latin typeface="Arial" charset="0"/>
                </a:rPr>
                <a:t>   2   3    1    4    2   3   4    3    3   1    1  </a:t>
              </a:r>
              <a:r>
                <a:rPr lang="en-US" sz="1000" b="1">
                  <a:latin typeface="Arial" charset="0"/>
                </a:rPr>
                <a:t>M</a:t>
              </a:r>
              <a:r>
                <a:rPr lang="en-US" sz="1000">
                  <a:latin typeface="Arial" charset="0"/>
                </a:rPr>
                <a:t>   3   3   3    2    2    3   3    3   1    3    2  </a:t>
              </a:r>
              <a:r>
                <a:rPr lang="en-US" sz="1000" b="1">
                  <a:latin typeface="Arial" charset="0"/>
                </a:rPr>
                <a:t>M</a:t>
              </a:r>
            </a:p>
          </p:txBody>
        </p:sp>
        <p:sp>
          <p:nvSpPr>
            <p:cNvPr id="122891" name="Text Box 10"/>
            <p:cNvSpPr txBox="1">
              <a:spLocks noChangeArrowheads="1"/>
            </p:cNvSpPr>
            <p:nvPr/>
          </p:nvSpPr>
          <p:spPr bwMode="auto">
            <a:xfrm>
              <a:off x="1626" y="2689"/>
              <a:ext cx="3433" cy="162"/>
            </a:xfrm>
            <a:prstGeom prst="rect">
              <a:avLst/>
            </a:prstGeom>
            <a:noFill/>
            <a:ln w="9525">
              <a:noFill/>
              <a:miter lim="800000"/>
              <a:headEnd/>
              <a:tailEnd/>
            </a:ln>
          </p:spPr>
          <p:txBody>
            <a:bodyPr wrap="none">
              <a:spAutoFit/>
            </a:bodyPr>
            <a:lstStyle/>
            <a:p>
              <a:r>
                <a:rPr lang="en-US" sz="1000" b="1">
                  <a:latin typeface="Arial" charset="0"/>
                </a:rPr>
                <a:t>M</a:t>
              </a:r>
              <a:r>
                <a:rPr lang="en-US" sz="1000">
                  <a:latin typeface="Arial" charset="0"/>
                </a:rPr>
                <a:t>    1   3    4   1    5    5   5    5   1    2   3   </a:t>
              </a:r>
              <a:r>
                <a:rPr lang="en-US" sz="1000" b="1">
                  <a:latin typeface="Arial" charset="0"/>
                </a:rPr>
                <a:t>M</a:t>
              </a:r>
              <a:r>
                <a:rPr lang="en-US" sz="1000">
                  <a:latin typeface="Arial" charset="0"/>
                </a:rPr>
                <a:t>   1    5   1   3    4    1    4   1    2   2   1   </a:t>
              </a:r>
              <a:r>
                <a:rPr lang="en-US" sz="1000" b="1">
                  <a:latin typeface="Arial" charset="0"/>
                </a:rPr>
                <a:t>M</a:t>
              </a:r>
            </a:p>
          </p:txBody>
        </p:sp>
        <p:sp>
          <p:nvSpPr>
            <p:cNvPr id="122892" name="Line 11"/>
            <p:cNvSpPr>
              <a:spLocks noChangeShapeType="1"/>
            </p:cNvSpPr>
            <p:nvPr/>
          </p:nvSpPr>
          <p:spPr bwMode="auto">
            <a:xfrm>
              <a:off x="1458" y="756"/>
              <a:ext cx="144" cy="0"/>
            </a:xfrm>
            <a:prstGeom prst="line">
              <a:avLst/>
            </a:prstGeom>
            <a:noFill/>
            <a:ln w="9525">
              <a:solidFill>
                <a:schemeClr val="tx1"/>
              </a:solidFill>
              <a:round/>
              <a:headEnd/>
              <a:tailEnd type="triangle" w="med" len="med"/>
            </a:ln>
          </p:spPr>
          <p:txBody>
            <a:bodyPr/>
            <a:lstStyle/>
            <a:p>
              <a:endParaRPr lang="en-US"/>
            </a:p>
          </p:txBody>
        </p:sp>
        <p:sp>
          <p:nvSpPr>
            <p:cNvPr id="122893" name="Line 12"/>
            <p:cNvSpPr>
              <a:spLocks noChangeShapeType="1"/>
            </p:cNvSpPr>
            <p:nvPr/>
          </p:nvSpPr>
          <p:spPr bwMode="auto">
            <a:xfrm rot="-1856228">
              <a:off x="1458" y="864"/>
              <a:ext cx="144" cy="0"/>
            </a:xfrm>
            <a:prstGeom prst="line">
              <a:avLst/>
            </a:prstGeom>
            <a:noFill/>
            <a:ln w="9525">
              <a:solidFill>
                <a:schemeClr val="tx1"/>
              </a:solidFill>
              <a:round/>
              <a:headEnd/>
              <a:tailEnd type="triangle" w="med" len="med"/>
            </a:ln>
          </p:spPr>
          <p:txBody>
            <a:bodyPr/>
            <a:lstStyle/>
            <a:p>
              <a:endParaRPr lang="en-US"/>
            </a:p>
          </p:txBody>
        </p:sp>
        <p:sp>
          <p:nvSpPr>
            <p:cNvPr id="122894" name="Line 13"/>
            <p:cNvSpPr>
              <a:spLocks noChangeShapeType="1"/>
            </p:cNvSpPr>
            <p:nvPr/>
          </p:nvSpPr>
          <p:spPr bwMode="auto">
            <a:xfrm>
              <a:off x="1458" y="1008"/>
              <a:ext cx="144" cy="0"/>
            </a:xfrm>
            <a:prstGeom prst="line">
              <a:avLst/>
            </a:prstGeom>
            <a:noFill/>
            <a:ln w="9525">
              <a:solidFill>
                <a:schemeClr val="tx1"/>
              </a:solidFill>
              <a:round/>
              <a:headEnd/>
              <a:tailEnd type="triangle" w="med" len="med"/>
            </a:ln>
          </p:spPr>
          <p:txBody>
            <a:bodyPr/>
            <a:lstStyle/>
            <a:p>
              <a:endParaRPr lang="en-US"/>
            </a:p>
          </p:txBody>
        </p:sp>
        <p:sp>
          <p:nvSpPr>
            <p:cNvPr id="122895" name="Text Box 14"/>
            <p:cNvSpPr txBox="1">
              <a:spLocks noChangeArrowheads="1"/>
            </p:cNvSpPr>
            <p:nvPr/>
          </p:nvSpPr>
          <p:spPr bwMode="auto">
            <a:xfrm>
              <a:off x="1177" y="684"/>
              <a:ext cx="344" cy="152"/>
            </a:xfrm>
            <a:prstGeom prst="rect">
              <a:avLst/>
            </a:prstGeom>
            <a:noFill/>
            <a:ln w="9525">
              <a:noFill/>
              <a:miter lim="800000"/>
              <a:headEnd/>
              <a:tailEnd/>
            </a:ln>
          </p:spPr>
          <p:txBody>
            <a:bodyPr wrap="none">
              <a:spAutoFit/>
            </a:bodyPr>
            <a:lstStyle/>
            <a:p>
              <a:r>
                <a:rPr lang="en-US" sz="900" b="1">
                  <a:latin typeface="Arial" charset="0"/>
                </a:rPr>
                <a:t>11 Kb</a:t>
              </a:r>
            </a:p>
          </p:txBody>
        </p:sp>
        <p:sp>
          <p:nvSpPr>
            <p:cNvPr id="122896" name="Text Box 15"/>
            <p:cNvSpPr txBox="1">
              <a:spLocks noChangeArrowheads="1"/>
            </p:cNvSpPr>
            <p:nvPr/>
          </p:nvSpPr>
          <p:spPr bwMode="auto">
            <a:xfrm>
              <a:off x="1177" y="822"/>
              <a:ext cx="344" cy="152"/>
            </a:xfrm>
            <a:prstGeom prst="rect">
              <a:avLst/>
            </a:prstGeom>
            <a:noFill/>
            <a:ln w="9525">
              <a:noFill/>
              <a:miter lim="800000"/>
              <a:headEnd/>
              <a:tailEnd/>
            </a:ln>
          </p:spPr>
          <p:txBody>
            <a:bodyPr wrap="none">
              <a:spAutoFit/>
            </a:bodyPr>
            <a:lstStyle/>
            <a:p>
              <a:r>
                <a:rPr lang="en-US" sz="900" b="1">
                  <a:latin typeface="Arial" charset="0"/>
                </a:rPr>
                <a:t>  5 Kb</a:t>
              </a:r>
            </a:p>
          </p:txBody>
        </p:sp>
        <p:sp>
          <p:nvSpPr>
            <p:cNvPr id="122897" name="Text Box 16"/>
            <p:cNvSpPr txBox="1">
              <a:spLocks noChangeArrowheads="1"/>
            </p:cNvSpPr>
            <p:nvPr/>
          </p:nvSpPr>
          <p:spPr bwMode="auto">
            <a:xfrm>
              <a:off x="1177" y="936"/>
              <a:ext cx="344" cy="152"/>
            </a:xfrm>
            <a:prstGeom prst="rect">
              <a:avLst/>
            </a:prstGeom>
            <a:noFill/>
            <a:ln w="9525">
              <a:noFill/>
              <a:miter lim="800000"/>
              <a:headEnd/>
              <a:tailEnd/>
            </a:ln>
          </p:spPr>
          <p:txBody>
            <a:bodyPr wrap="none">
              <a:spAutoFit/>
            </a:bodyPr>
            <a:lstStyle/>
            <a:p>
              <a:r>
                <a:rPr lang="en-US" sz="900" b="1">
                  <a:latin typeface="Arial" charset="0"/>
                </a:rPr>
                <a:t>  1 Kb</a:t>
              </a:r>
            </a:p>
          </p:txBody>
        </p:sp>
        <p:sp>
          <p:nvSpPr>
            <p:cNvPr id="122898" name="Line 17"/>
            <p:cNvSpPr>
              <a:spLocks noChangeShapeType="1"/>
            </p:cNvSpPr>
            <p:nvPr/>
          </p:nvSpPr>
          <p:spPr bwMode="auto">
            <a:xfrm>
              <a:off x="1458" y="1896"/>
              <a:ext cx="144" cy="0"/>
            </a:xfrm>
            <a:prstGeom prst="line">
              <a:avLst/>
            </a:prstGeom>
            <a:noFill/>
            <a:ln w="9525">
              <a:solidFill>
                <a:schemeClr val="tx1"/>
              </a:solidFill>
              <a:round/>
              <a:headEnd/>
              <a:tailEnd type="triangle" w="med" len="med"/>
            </a:ln>
          </p:spPr>
          <p:txBody>
            <a:bodyPr/>
            <a:lstStyle/>
            <a:p>
              <a:endParaRPr lang="en-US"/>
            </a:p>
          </p:txBody>
        </p:sp>
        <p:sp>
          <p:nvSpPr>
            <p:cNvPr id="122899" name="Line 18"/>
            <p:cNvSpPr>
              <a:spLocks noChangeShapeType="1"/>
            </p:cNvSpPr>
            <p:nvPr/>
          </p:nvSpPr>
          <p:spPr bwMode="auto">
            <a:xfrm rot="-1856228">
              <a:off x="1458" y="2004"/>
              <a:ext cx="144" cy="0"/>
            </a:xfrm>
            <a:prstGeom prst="line">
              <a:avLst/>
            </a:prstGeom>
            <a:noFill/>
            <a:ln w="9525">
              <a:solidFill>
                <a:schemeClr val="tx1"/>
              </a:solidFill>
              <a:round/>
              <a:headEnd/>
              <a:tailEnd type="triangle" w="med" len="med"/>
            </a:ln>
          </p:spPr>
          <p:txBody>
            <a:bodyPr/>
            <a:lstStyle/>
            <a:p>
              <a:endParaRPr lang="en-US"/>
            </a:p>
          </p:txBody>
        </p:sp>
        <p:sp>
          <p:nvSpPr>
            <p:cNvPr id="122900" name="Line 19"/>
            <p:cNvSpPr>
              <a:spLocks noChangeShapeType="1"/>
            </p:cNvSpPr>
            <p:nvPr/>
          </p:nvSpPr>
          <p:spPr bwMode="auto">
            <a:xfrm>
              <a:off x="1458" y="2148"/>
              <a:ext cx="144" cy="0"/>
            </a:xfrm>
            <a:prstGeom prst="line">
              <a:avLst/>
            </a:prstGeom>
            <a:noFill/>
            <a:ln w="9525">
              <a:solidFill>
                <a:schemeClr val="tx1"/>
              </a:solidFill>
              <a:round/>
              <a:headEnd/>
              <a:tailEnd type="triangle" w="med" len="med"/>
            </a:ln>
          </p:spPr>
          <p:txBody>
            <a:bodyPr/>
            <a:lstStyle/>
            <a:p>
              <a:endParaRPr lang="en-US"/>
            </a:p>
          </p:txBody>
        </p:sp>
        <p:sp>
          <p:nvSpPr>
            <p:cNvPr id="122901" name="Text Box 20"/>
            <p:cNvSpPr txBox="1">
              <a:spLocks noChangeArrowheads="1"/>
            </p:cNvSpPr>
            <p:nvPr/>
          </p:nvSpPr>
          <p:spPr bwMode="auto">
            <a:xfrm>
              <a:off x="1177" y="1824"/>
              <a:ext cx="344" cy="152"/>
            </a:xfrm>
            <a:prstGeom prst="rect">
              <a:avLst/>
            </a:prstGeom>
            <a:noFill/>
            <a:ln w="9525">
              <a:noFill/>
              <a:miter lim="800000"/>
              <a:headEnd/>
              <a:tailEnd/>
            </a:ln>
          </p:spPr>
          <p:txBody>
            <a:bodyPr wrap="none">
              <a:spAutoFit/>
            </a:bodyPr>
            <a:lstStyle/>
            <a:p>
              <a:r>
                <a:rPr lang="en-US" sz="900" b="1">
                  <a:latin typeface="Arial" charset="0"/>
                </a:rPr>
                <a:t>11 Kb</a:t>
              </a:r>
            </a:p>
          </p:txBody>
        </p:sp>
        <p:sp>
          <p:nvSpPr>
            <p:cNvPr id="122902" name="Text Box 21"/>
            <p:cNvSpPr txBox="1">
              <a:spLocks noChangeArrowheads="1"/>
            </p:cNvSpPr>
            <p:nvPr/>
          </p:nvSpPr>
          <p:spPr bwMode="auto">
            <a:xfrm>
              <a:off x="1177" y="1962"/>
              <a:ext cx="344" cy="151"/>
            </a:xfrm>
            <a:prstGeom prst="rect">
              <a:avLst/>
            </a:prstGeom>
            <a:noFill/>
            <a:ln w="9525">
              <a:noFill/>
              <a:miter lim="800000"/>
              <a:headEnd/>
              <a:tailEnd/>
            </a:ln>
          </p:spPr>
          <p:txBody>
            <a:bodyPr wrap="none">
              <a:spAutoFit/>
            </a:bodyPr>
            <a:lstStyle/>
            <a:p>
              <a:r>
                <a:rPr lang="en-US" sz="900" b="1">
                  <a:latin typeface="Arial" charset="0"/>
                </a:rPr>
                <a:t>  5 Kb</a:t>
              </a:r>
            </a:p>
          </p:txBody>
        </p:sp>
        <p:sp>
          <p:nvSpPr>
            <p:cNvPr id="122903" name="Text Box 22"/>
            <p:cNvSpPr txBox="1">
              <a:spLocks noChangeArrowheads="1"/>
            </p:cNvSpPr>
            <p:nvPr/>
          </p:nvSpPr>
          <p:spPr bwMode="auto">
            <a:xfrm>
              <a:off x="1177" y="2077"/>
              <a:ext cx="344" cy="151"/>
            </a:xfrm>
            <a:prstGeom prst="rect">
              <a:avLst/>
            </a:prstGeom>
            <a:noFill/>
            <a:ln w="9525">
              <a:noFill/>
              <a:miter lim="800000"/>
              <a:headEnd/>
              <a:tailEnd/>
            </a:ln>
          </p:spPr>
          <p:txBody>
            <a:bodyPr wrap="none">
              <a:spAutoFit/>
            </a:bodyPr>
            <a:lstStyle/>
            <a:p>
              <a:r>
                <a:rPr lang="en-US" sz="900" b="1">
                  <a:latin typeface="Arial" charset="0"/>
                </a:rPr>
                <a:t>  1 Kb</a:t>
              </a:r>
            </a:p>
          </p:txBody>
        </p:sp>
        <p:sp>
          <p:nvSpPr>
            <p:cNvPr id="122904" name="Line 23"/>
            <p:cNvSpPr>
              <a:spLocks noChangeShapeType="1"/>
            </p:cNvSpPr>
            <p:nvPr/>
          </p:nvSpPr>
          <p:spPr bwMode="auto">
            <a:xfrm>
              <a:off x="1458" y="2988"/>
              <a:ext cx="144" cy="0"/>
            </a:xfrm>
            <a:prstGeom prst="line">
              <a:avLst/>
            </a:prstGeom>
            <a:noFill/>
            <a:ln w="9525">
              <a:solidFill>
                <a:schemeClr val="tx1"/>
              </a:solidFill>
              <a:round/>
              <a:headEnd/>
              <a:tailEnd type="triangle" w="med" len="med"/>
            </a:ln>
          </p:spPr>
          <p:txBody>
            <a:bodyPr/>
            <a:lstStyle/>
            <a:p>
              <a:endParaRPr lang="en-US"/>
            </a:p>
          </p:txBody>
        </p:sp>
        <p:sp>
          <p:nvSpPr>
            <p:cNvPr id="122905" name="Line 24"/>
            <p:cNvSpPr>
              <a:spLocks noChangeShapeType="1"/>
            </p:cNvSpPr>
            <p:nvPr/>
          </p:nvSpPr>
          <p:spPr bwMode="auto">
            <a:xfrm rot="-1856228">
              <a:off x="1458" y="3096"/>
              <a:ext cx="144" cy="0"/>
            </a:xfrm>
            <a:prstGeom prst="line">
              <a:avLst/>
            </a:prstGeom>
            <a:noFill/>
            <a:ln w="9525">
              <a:solidFill>
                <a:schemeClr val="tx1"/>
              </a:solidFill>
              <a:round/>
              <a:headEnd/>
              <a:tailEnd type="triangle" w="med" len="med"/>
            </a:ln>
          </p:spPr>
          <p:txBody>
            <a:bodyPr/>
            <a:lstStyle/>
            <a:p>
              <a:endParaRPr lang="en-US"/>
            </a:p>
          </p:txBody>
        </p:sp>
        <p:sp>
          <p:nvSpPr>
            <p:cNvPr id="122906" name="Line 25"/>
            <p:cNvSpPr>
              <a:spLocks noChangeShapeType="1"/>
            </p:cNvSpPr>
            <p:nvPr/>
          </p:nvSpPr>
          <p:spPr bwMode="auto">
            <a:xfrm>
              <a:off x="1458" y="3228"/>
              <a:ext cx="144" cy="0"/>
            </a:xfrm>
            <a:prstGeom prst="line">
              <a:avLst/>
            </a:prstGeom>
            <a:noFill/>
            <a:ln w="9525">
              <a:solidFill>
                <a:schemeClr val="tx1"/>
              </a:solidFill>
              <a:round/>
              <a:headEnd/>
              <a:tailEnd type="triangle" w="med" len="med"/>
            </a:ln>
          </p:spPr>
          <p:txBody>
            <a:bodyPr/>
            <a:lstStyle/>
            <a:p>
              <a:endParaRPr lang="en-US"/>
            </a:p>
          </p:txBody>
        </p:sp>
        <p:sp>
          <p:nvSpPr>
            <p:cNvPr id="122907" name="Text Box 26"/>
            <p:cNvSpPr txBox="1">
              <a:spLocks noChangeArrowheads="1"/>
            </p:cNvSpPr>
            <p:nvPr/>
          </p:nvSpPr>
          <p:spPr bwMode="auto">
            <a:xfrm>
              <a:off x="1177" y="2916"/>
              <a:ext cx="344" cy="152"/>
            </a:xfrm>
            <a:prstGeom prst="rect">
              <a:avLst/>
            </a:prstGeom>
            <a:noFill/>
            <a:ln w="9525">
              <a:noFill/>
              <a:miter lim="800000"/>
              <a:headEnd/>
              <a:tailEnd/>
            </a:ln>
          </p:spPr>
          <p:txBody>
            <a:bodyPr wrap="none">
              <a:spAutoFit/>
            </a:bodyPr>
            <a:lstStyle/>
            <a:p>
              <a:r>
                <a:rPr lang="en-US" sz="900" b="1">
                  <a:latin typeface="Arial" charset="0"/>
                </a:rPr>
                <a:t>11 Kb</a:t>
              </a:r>
            </a:p>
          </p:txBody>
        </p:sp>
        <p:sp>
          <p:nvSpPr>
            <p:cNvPr id="122908" name="Text Box 27"/>
            <p:cNvSpPr txBox="1">
              <a:spLocks noChangeArrowheads="1"/>
            </p:cNvSpPr>
            <p:nvPr/>
          </p:nvSpPr>
          <p:spPr bwMode="auto">
            <a:xfrm>
              <a:off x="1177" y="3054"/>
              <a:ext cx="344" cy="152"/>
            </a:xfrm>
            <a:prstGeom prst="rect">
              <a:avLst/>
            </a:prstGeom>
            <a:noFill/>
            <a:ln w="9525">
              <a:noFill/>
              <a:miter lim="800000"/>
              <a:headEnd/>
              <a:tailEnd/>
            </a:ln>
          </p:spPr>
          <p:txBody>
            <a:bodyPr wrap="none">
              <a:spAutoFit/>
            </a:bodyPr>
            <a:lstStyle/>
            <a:p>
              <a:r>
                <a:rPr lang="en-US" sz="900" b="1">
                  <a:latin typeface="Arial" charset="0"/>
                </a:rPr>
                <a:t>  5 Kb</a:t>
              </a:r>
            </a:p>
          </p:txBody>
        </p:sp>
        <p:sp>
          <p:nvSpPr>
            <p:cNvPr id="122909" name="Text Box 28"/>
            <p:cNvSpPr txBox="1">
              <a:spLocks noChangeArrowheads="1"/>
            </p:cNvSpPr>
            <p:nvPr/>
          </p:nvSpPr>
          <p:spPr bwMode="auto">
            <a:xfrm>
              <a:off x="1177" y="3156"/>
              <a:ext cx="344" cy="152"/>
            </a:xfrm>
            <a:prstGeom prst="rect">
              <a:avLst/>
            </a:prstGeom>
            <a:noFill/>
            <a:ln w="9525">
              <a:noFill/>
              <a:miter lim="800000"/>
              <a:headEnd/>
              <a:tailEnd/>
            </a:ln>
          </p:spPr>
          <p:txBody>
            <a:bodyPr wrap="none">
              <a:spAutoFit/>
            </a:bodyPr>
            <a:lstStyle/>
            <a:p>
              <a:r>
                <a:rPr lang="en-US" sz="900" b="1">
                  <a:latin typeface="Arial" charset="0"/>
                </a:rPr>
                <a:t>  1 Kb</a:t>
              </a:r>
            </a:p>
          </p:txBody>
        </p:sp>
        <p:sp>
          <p:nvSpPr>
            <p:cNvPr id="122910" name="Text Box 29"/>
            <p:cNvSpPr txBox="1">
              <a:spLocks noChangeArrowheads="1"/>
            </p:cNvSpPr>
            <p:nvPr/>
          </p:nvSpPr>
          <p:spPr bwMode="auto">
            <a:xfrm>
              <a:off x="1681" y="3791"/>
              <a:ext cx="913" cy="175"/>
            </a:xfrm>
            <a:prstGeom prst="rect">
              <a:avLst/>
            </a:prstGeom>
            <a:noFill/>
            <a:ln w="19050">
              <a:solidFill>
                <a:schemeClr val="tx1"/>
              </a:solidFill>
              <a:miter lim="800000"/>
              <a:headEnd/>
              <a:tailEnd/>
            </a:ln>
          </p:spPr>
          <p:txBody>
            <a:bodyPr wrap="none">
              <a:spAutoFit/>
            </a:bodyPr>
            <a:lstStyle/>
            <a:p>
              <a:r>
                <a:rPr lang="en-US" sz="1000" b="1">
                  <a:latin typeface="Arial" charset="0"/>
                </a:rPr>
                <a:t>M : </a:t>
              </a:r>
              <a:r>
                <a:rPr lang="el-GR" sz="1000" b="1">
                  <a:latin typeface="Arial" charset="0"/>
                  <a:cs typeface="Arial" charset="0"/>
                </a:rPr>
                <a:t>λ</a:t>
              </a:r>
              <a:r>
                <a:rPr lang="en-US" sz="1000" b="1">
                  <a:latin typeface="Arial" charset="0"/>
                  <a:cs typeface="Arial" charset="0"/>
                </a:rPr>
                <a:t> / Pst1 Marker</a:t>
              </a:r>
              <a:endParaRPr lang="el-GR" sz="1000" b="1">
                <a:latin typeface="Arial" charset="0"/>
                <a:cs typeface="Arial" charset="0"/>
              </a:endParaRPr>
            </a:p>
          </p:txBody>
        </p:sp>
      </p:grpSp>
      <p:sp>
        <p:nvSpPr>
          <p:cNvPr id="518175" name="Rectangle 31"/>
          <p:cNvSpPr>
            <a:spLocks noGrp="1" noChangeArrowheads="1"/>
          </p:cNvSpPr>
          <p:nvPr>
            <p:ph type="title"/>
          </p:nvPr>
        </p:nvSpPr>
        <p:spPr>
          <a:xfrm>
            <a:off x="685800" y="211138"/>
            <a:ext cx="7772400" cy="1143000"/>
          </a:xfrm>
        </p:spPr>
        <p:txBody>
          <a:bodyPr/>
          <a:lstStyle/>
          <a:p>
            <a:pPr>
              <a:defRPr/>
            </a:pPr>
            <a:r>
              <a:rPr lang="en-US" sz="3600" dirty="0"/>
              <a:t>Variable Quality DNA from the Original PDAY Specimens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09" name="Picture 3"/>
          <p:cNvPicPr>
            <a:picLocks noChangeAspect="1"/>
          </p:cNvPicPr>
          <p:nvPr/>
        </p:nvPicPr>
        <p:blipFill>
          <a:blip r:embed="rId2"/>
          <a:srcRect/>
          <a:stretch>
            <a:fillRect/>
          </a:stretch>
        </p:blipFill>
        <p:spPr bwMode="auto">
          <a:xfrm>
            <a:off x="0" y="0"/>
            <a:ext cx="9144000" cy="3521075"/>
          </a:xfrm>
          <a:prstGeom prst="rect">
            <a:avLst/>
          </a:prstGeom>
          <a:noFill/>
          <a:ln w="9525">
            <a:noFill/>
            <a:miter lim="800000"/>
            <a:headEnd/>
            <a:tailEnd/>
          </a:ln>
        </p:spPr>
      </p:pic>
      <p:pic>
        <p:nvPicPr>
          <p:cNvPr id="273410" name="Picture 5"/>
          <p:cNvPicPr>
            <a:picLocks noChangeAspect="1"/>
          </p:cNvPicPr>
          <p:nvPr/>
        </p:nvPicPr>
        <p:blipFill>
          <a:blip r:embed="rId3"/>
          <a:srcRect/>
          <a:stretch>
            <a:fillRect/>
          </a:stretch>
        </p:blipFill>
        <p:spPr bwMode="auto">
          <a:xfrm>
            <a:off x="0" y="3498850"/>
            <a:ext cx="9144000" cy="335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Two Keys for Success in the Future</a:t>
            </a:r>
            <a:endParaRPr lang="en-US" dirty="0"/>
          </a:p>
        </p:txBody>
      </p:sp>
      <p:sp>
        <p:nvSpPr>
          <p:cNvPr id="3" name="Content Placeholder 2"/>
          <p:cNvSpPr>
            <a:spLocks noGrp="1"/>
          </p:cNvSpPr>
          <p:nvPr>
            <p:ph idx="1"/>
          </p:nvPr>
        </p:nvSpPr>
        <p:spPr>
          <a:xfrm>
            <a:off x="685800" y="2398713"/>
            <a:ext cx="7772400" cy="3697287"/>
          </a:xfrm>
        </p:spPr>
        <p:txBody>
          <a:bodyPr/>
          <a:lstStyle/>
          <a:p>
            <a:pPr>
              <a:defRPr/>
            </a:pPr>
            <a:r>
              <a:rPr lang="en-US" dirty="0" smtClean="0"/>
              <a:t>Embrace collaboration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Two Keys for Success in the Future</a:t>
            </a:r>
            <a:endParaRPr lang="en-US" dirty="0"/>
          </a:p>
        </p:txBody>
      </p:sp>
      <p:sp>
        <p:nvSpPr>
          <p:cNvPr id="3" name="Content Placeholder 2"/>
          <p:cNvSpPr>
            <a:spLocks noGrp="1"/>
          </p:cNvSpPr>
          <p:nvPr>
            <p:ph idx="1"/>
          </p:nvPr>
        </p:nvSpPr>
        <p:spPr>
          <a:xfrm>
            <a:off x="685800" y="2398713"/>
            <a:ext cx="7772400" cy="3697287"/>
          </a:xfrm>
        </p:spPr>
        <p:txBody>
          <a:bodyPr/>
          <a:lstStyle/>
          <a:p>
            <a:pPr>
              <a:defRPr/>
            </a:pPr>
            <a:r>
              <a:rPr lang="en-US" dirty="0" smtClean="0"/>
              <a:t>Embrace collaboration</a:t>
            </a:r>
          </a:p>
          <a:p>
            <a:pPr>
              <a:defRPr/>
            </a:pPr>
            <a:endParaRPr lang="en-US" dirty="0"/>
          </a:p>
          <a:p>
            <a:pPr algn="r">
              <a:defRPr/>
            </a:pPr>
            <a:r>
              <a:rPr lang="en-US" i="1" dirty="0" err="1" smtClean="0"/>
              <a:t>scientia</a:t>
            </a:r>
            <a:r>
              <a:rPr lang="en-US" i="1" dirty="0" smtClean="0"/>
              <a:t> </a:t>
            </a:r>
            <a:r>
              <a:rPr lang="en-US" i="1" dirty="0" err="1" smtClean="0"/>
              <a:t>potentia</a:t>
            </a:r>
            <a:r>
              <a:rPr lang="en-US" i="1" dirty="0" smtClean="0"/>
              <a:t> </a:t>
            </a:r>
            <a:r>
              <a:rPr lang="en-US" i="1" dirty="0" err="1" smtClean="0"/>
              <a:t>est</a:t>
            </a:r>
            <a:r>
              <a:rPr lang="en-US" dirty="0" smtClean="0"/>
              <a:t> (Knowledge is power)        Sir Francis Bacon </a:t>
            </a:r>
          </a:p>
          <a:p>
            <a:pPr>
              <a:buFont typeface="Wingdings" pitchFamily="2" charset="2"/>
              <a:buNone/>
              <a:defRPr/>
            </a:pPr>
            <a:r>
              <a:rPr lang="en-US" dirty="0" smtClean="0"/>
              <a:t>     …. or recognize that we live in an information 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505" name="Group 113"/>
          <p:cNvGrpSpPr>
            <a:grpSpLocks/>
          </p:cNvGrpSpPr>
          <p:nvPr/>
        </p:nvGrpSpPr>
        <p:grpSpPr bwMode="auto">
          <a:xfrm>
            <a:off x="31750" y="1547813"/>
            <a:ext cx="9001125" cy="1600200"/>
            <a:chOff x="60456" y="1852613"/>
            <a:chExt cx="9001308" cy="1600945"/>
          </a:xfrm>
        </p:grpSpPr>
        <p:pic>
          <p:nvPicPr>
            <p:cNvPr id="277621" name="Picture 118" descr="Scatterplot Matrix_POSTN rep.JPG"/>
            <p:cNvPicPr>
              <a:picLocks noChangeAspect="1"/>
            </p:cNvPicPr>
            <p:nvPr/>
          </p:nvPicPr>
          <p:blipFill>
            <a:blip r:embed="rId3"/>
            <a:srcRect l="696" t="6459" r="11183" b="10059"/>
            <a:stretch>
              <a:fillRect/>
            </a:stretch>
          </p:blipFill>
          <p:spPr bwMode="auto">
            <a:xfrm>
              <a:off x="60456" y="1852613"/>
              <a:ext cx="9001308" cy="1600945"/>
            </a:xfrm>
            <a:prstGeom prst="rect">
              <a:avLst/>
            </a:prstGeom>
            <a:noFill/>
            <a:ln w="9525">
              <a:noFill/>
              <a:miter lim="800000"/>
              <a:headEnd/>
              <a:tailEnd/>
            </a:ln>
          </p:spPr>
        </p:pic>
        <p:cxnSp>
          <p:nvCxnSpPr>
            <p:cNvPr id="109" name="Straight Connector 108"/>
            <p:cNvCxnSpPr/>
            <p:nvPr/>
          </p:nvCxnSpPr>
          <p:spPr>
            <a:xfrm rot="5400000">
              <a:off x="8267648" y="2641968"/>
              <a:ext cx="157076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7506" name="Group 143"/>
          <p:cNvGrpSpPr>
            <a:grpSpLocks/>
          </p:cNvGrpSpPr>
          <p:nvPr/>
        </p:nvGrpSpPr>
        <p:grpSpPr bwMode="auto">
          <a:xfrm>
            <a:off x="1066800" y="3429000"/>
            <a:ext cx="6297613" cy="642938"/>
            <a:chOff x="1067023" y="3428511"/>
            <a:chExt cx="6297559" cy="642831"/>
          </a:xfrm>
        </p:grpSpPr>
        <p:grpSp>
          <p:nvGrpSpPr>
            <p:cNvPr id="277525" name="Group 138"/>
            <p:cNvGrpSpPr>
              <a:grpSpLocks/>
            </p:cNvGrpSpPr>
            <p:nvPr/>
          </p:nvGrpSpPr>
          <p:grpSpPr bwMode="auto">
            <a:xfrm>
              <a:off x="1067023" y="3428511"/>
              <a:ext cx="6291209" cy="96731"/>
              <a:chOff x="1067023" y="3428511"/>
              <a:chExt cx="6291209" cy="96731"/>
            </a:xfrm>
          </p:grpSpPr>
          <p:sp>
            <p:nvSpPr>
              <p:cNvPr id="5" name="Rectangle 4"/>
              <p:cNvSpPr/>
              <p:nvPr/>
            </p:nvSpPr>
            <p:spPr>
              <a:xfrm>
                <a:off x="1243234" y="3455495"/>
                <a:ext cx="112711" cy="428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7" name="Straight Connector 6"/>
              <p:cNvCxnSpPr/>
              <p:nvPr/>
            </p:nvCxnSpPr>
            <p:spPr>
              <a:xfrm rot="5400000">
                <a:off x="1308329" y="3476128"/>
                <a:ext cx="968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500415" y="3476128"/>
                <a:ext cx="9682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276695" y="3476128"/>
                <a:ext cx="96822"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343370" y="3476128"/>
                <a:ext cx="96822"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481481" y="3476128"/>
                <a:ext cx="96822"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606892" y="3476128"/>
                <a:ext cx="96822"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880056" y="3476128"/>
                <a:ext cx="96822"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124413" y="3476128"/>
                <a:ext cx="968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635584" y="3476128"/>
                <a:ext cx="96822"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3382" y="3476128"/>
                <a:ext cx="968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843545" y="3476128"/>
                <a:ext cx="96822"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978481" y="3476128"/>
                <a:ext cx="96822"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092780" y="3476128"/>
                <a:ext cx="9682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386465" y="3476128"/>
                <a:ext cx="9682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643638" y="3476128"/>
                <a:ext cx="96822" cy="15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767462" y="3476128"/>
                <a:ext cx="96822" cy="158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991297" y="3476128"/>
                <a:ext cx="9682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094484" y="3476128"/>
                <a:ext cx="9682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265933" y="3476128"/>
                <a:ext cx="9682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675504" y="3476128"/>
                <a:ext cx="9682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948552" y="3476128"/>
                <a:ext cx="96822" cy="15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770870" y="3476128"/>
                <a:ext cx="96822"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997880" y="3476128"/>
                <a:ext cx="9682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7039147" y="3476128"/>
                <a:ext cx="2698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067023" y="3476128"/>
                <a:ext cx="6291209" cy="1588"/>
              </a:xfrm>
              <a:prstGeom prst="line">
                <a:avLst/>
              </a:prstGeom>
              <a:ln>
                <a:solidFill>
                  <a:schemeClr val="tx1"/>
                </a:solidFill>
                <a:headEnd type="stealth" w="sm"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7526" name="Group 140"/>
            <p:cNvGrpSpPr>
              <a:grpSpLocks/>
            </p:cNvGrpSpPr>
            <p:nvPr/>
          </p:nvGrpSpPr>
          <p:grpSpPr bwMode="auto">
            <a:xfrm>
              <a:off x="1067023" y="3610544"/>
              <a:ext cx="6291209" cy="96731"/>
              <a:chOff x="1067023" y="3610544"/>
              <a:chExt cx="6291209" cy="96731"/>
            </a:xfrm>
          </p:grpSpPr>
          <p:sp>
            <p:nvSpPr>
              <p:cNvPr id="34" name="Rectangle 33"/>
              <p:cNvSpPr/>
              <p:nvPr/>
            </p:nvSpPr>
            <p:spPr>
              <a:xfrm>
                <a:off x="1243234" y="3638026"/>
                <a:ext cx="112711" cy="428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35" name="Straight Connector 34"/>
              <p:cNvCxnSpPr/>
              <p:nvPr/>
            </p:nvCxnSpPr>
            <p:spPr>
              <a:xfrm rot="5400000">
                <a:off x="1308329" y="3658661"/>
                <a:ext cx="9682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500415" y="3658661"/>
                <a:ext cx="96821"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276695" y="3658661"/>
                <a:ext cx="96821"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343370" y="3658661"/>
                <a:ext cx="96821"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481481" y="3658661"/>
                <a:ext cx="96821"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880056" y="3658661"/>
                <a:ext cx="96821"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635584" y="3658661"/>
                <a:ext cx="96821"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813382" y="3658661"/>
                <a:ext cx="9682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843545" y="3658661"/>
                <a:ext cx="96821"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978481" y="3658661"/>
                <a:ext cx="96821"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092780" y="3658661"/>
                <a:ext cx="96821"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386465" y="3658661"/>
                <a:ext cx="96821"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643638" y="3658661"/>
                <a:ext cx="96821" cy="15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767462" y="3658661"/>
                <a:ext cx="96821" cy="158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991297" y="3658661"/>
                <a:ext cx="96821"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094484" y="3658661"/>
                <a:ext cx="96821"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265933" y="3658661"/>
                <a:ext cx="96821"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675504" y="3658661"/>
                <a:ext cx="96821"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948552" y="3658661"/>
                <a:ext cx="96821" cy="15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6770870" y="3658661"/>
                <a:ext cx="96821"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6997880" y="3658661"/>
                <a:ext cx="9682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flipV="1">
                <a:off x="7039147" y="3658661"/>
                <a:ext cx="26988"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067023" y="3657073"/>
                <a:ext cx="6291209" cy="1588"/>
              </a:xfrm>
              <a:prstGeom prst="line">
                <a:avLst/>
              </a:prstGeom>
              <a:ln>
                <a:solidFill>
                  <a:schemeClr val="tx1"/>
                </a:solidFill>
                <a:headEnd type="stealth" w="sm"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7527" name="Group 141"/>
            <p:cNvGrpSpPr>
              <a:grpSpLocks/>
            </p:cNvGrpSpPr>
            <p:nvPr/>
          </p:nvGrpSpPr>
          <p:grpSpPr bwMode="auto">
            <a:xfrm>
              <a:off x="1067023" y="3792577"/>
              <a:ext cx="6291209" cy="96731"/>
              <a:chOff x="1067023" y="3792577"/>
              <a:chExt cx="6291209" cy="96731"/>
            </a:xfrm>
          </p:grpSpPr>
          <p:cxnSp>
            <p:nvCxnSpPr>
              <p:cNvPr id="61" name="Straight Connector 60"/>
              <p:cNvCxnSpPr/>
              <p:nvPr/>
            </p:nvCxnSpPr>
            <p:spPr>
              <a:xfrm rot="5400000">
                <a:off x="1494858" y="3840399"/>
                <a:ext cx="96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2337020" y="3839605"/>
                <a:ext cx="96821"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75132" y="3839605"/>
                <a:ext cx="96821"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873707" y="3839605"/>
                <a:ext cx="96821"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630822" y="3839605"/>
                <a:ext cx="96821" cy="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807032" y="3839605"/>
                <a:ext cx="9682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837195" y="3839605"/>
                <a:ext cx="96821"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3972131" y="3839605"/>
                <a:ext cx="96821"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086430" y="3839605"/>
                <a:ext cx="96821"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380908" y="3840399"/>
                <a:ext cx="9682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4637288" y="3839605"/>
                <a:ext cx="96821" cy="15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4762699" y="3839605"/>
                <a:ext cx="96821"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4984947" y="3839605"/>
                <a:ext cx="96821"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5088134" y="3839605"/>
                <a:ext cx="96821"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259583" y="3839605"/>
                <a:ext cx="96821"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5669154" y="3839605"/>
                <a:ext cx="96821"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942202" y="3839605"/>
                <a:ext cx="96821" cy="15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64520" y="3839605"/>
                <a:ext cx="96821"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991530" y="3839605"/>
                <a:ext cx="9682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flipV="1">
                <a:off x="7032797" y="3839605"/>
                <a:ext cx="26988"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067023" y="3838017"/>
                <a:ext cx="6291209" cy="1588"/>
              </a:xfrm>
              <a:prstGeom prst="line">
                <a:avLst/>
              </a:prstGeom>
              <a:ln>
                <a:solidFill>
                  <a:schemeClr val="tx1"/>
                </a:solidFill>
                <a:headEnd type="stealth" w="sm"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7528" name="Group 142"/>
            <p:cNvGrpSpPr>
              <a:grpSpLocks/>
            </p:cNvGrpSpPr>
            <p:nvPr/>
          </p:nvGrpSpPr>
          <p:grpSpPr bwMode="auto">
            <a:xfrm>
              <a:off x="1073373" y="3974611"/>
              <a:ext cx="6291209" cy="96731"/>
              <a:chOff x="1067023" y="3974611"/>
              <a:chExt cx="6291209" cy="96731"/>
            </a:xfrm>
          </p:grpSpPr>
          <p:cxnSp>
            <p:nvCxnSpPr>
              <p:cNvPr id="86" name="Straight Connector 85"/>
              <p:cNvCxnSpPr/>
              <p:nvPr/>
            </p:nvCxnSpPr>
            <p:spPr>
              <a:xfrm rot="5400000">
                <a:off x="2330670" y="4022137"/>
                <a:ext cx="96822"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2468782" y="4022137"/>
                <a:ext cx="96822"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595780" y="4022137"/>
                <a:ext cx="96822"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3867357" y="4022137"/>
                <a:ext cx="96822"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3624472" y="4022137"/>
                <a:ext cx="96822" cy="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800682" y="4022137"/>
                <a:ext cx="968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3830845" y="4022137"/>
                <a:ext cx="96822"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965781" y="4022137"/>
                <a:ext cx="96822"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4080874" y="4022931"/>
                <a:ext cx="968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375352" y="4022137"/>
                <a:ext cx="9682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4632525" y="4022137"/>
                <a:ext cx="96822"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4756349" y="4022137"/>
                <a:ext cx="96822"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4978597" y="4022137"/>
                <a:ext cx="9682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5081784" y="4022137"/>
                <a:ext cx="9682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5254820" y="4022137"/>
                <a:ext cx="9682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5662804" y="4022137"/>
                <a:ext cx="9682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5935852" y="4022137"/>
                <a:ext cx="96822" cy="15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6758170" y="4022137"/>
                <a:ext cx="96822"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6985180" y="4022137"/>
                <a:ext cx="9682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0800000" flipV="1">
                <a:off x="7026447" y="4022137"/>
                <a:ext cx="285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067023" y="4028486"/>
                <a:ext cx="6291209" cy="1588"/>
              </a:xfrm>
              <a:prstGeom prst="line">
                <a:avLst/>
              </a:prstGeom>
              <a:ln>
                <a:solidFill>
                  <a:schemeClr val="tx1"/>
                </a:solidFill>
                <a:headEnd type="stealth" w="sm"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77507" name="Group 132"/>
          <p:cNvGrpSpPr>
            <a:grpSpLocks/>
          </p:cNvGrpSpPr>
          <p:nvPr/>
        </p:nvGrpSpPr>
        <p:grpSpPr bwMode="auto">
          <a:xfrm>
            <a:off x="604838" y="1616075"/>
            <a:ext cx="2262187" cy="1169988"/>
            <a:chOff x="1733555" y="821055"/>
            <a:chExt cx="1361118" cy="1169551"/>
          </a:xfrm>
        </p:grpSpPr>
        <p:sp>
          <p:nvSpPr>
            <p:cNvPr id="132" name="Rectangle 131"/>
            <p:cNvSpPr/>
            <p:nvPr/>
          </p:nvSpPr>
          <p:spPr>
            <a:xfrm>
              <a:off x="1733555" y="838511"/>
              <a:ext cx="1314315" cy="65221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grpSp>
          <p:nvGrpSpPr>
            <p:cNvPr id="277518" name="Group 130"/>
            <p:cNvGrpSpPr>
              <a:grpSpLocks/>
            </p:cNvGrpSpPr>
            <p:nvPr/>
          </p:nvGrpSpPr>
          <p:grpSpPr bwMode="auto">
            <a:xfrm>
              <a:off x="1785940" y="821055"/>
              <a:ext cx="1308733" cy="1169551"/>
              <a:chOff x="2295527" y="754380"/>
              <a:chExt cx="1308733" cy="1169551"/>
            </a:xfrm>
          </p:grpSpPr>
          <p:sp>
            <p:nvSpPr>
              <p:cNvPr id="277519" name="TextBox 124"/>
              <p:cNvSpPr txBox="1">
                <a:spLocks noChangeArrowheads="1"/>
              </p:cNvSpPr>
              <p:nvPr/>
            </p:nvSpPr>
            <p:spPr bwMode="auto">
              <a:xfrm>
                <a:off x="2316480" y="754380"/>
                <a:ext cx="1287780" cy="1169551"/>
              </a:xfrm>
              <a:prstGeom prst="rect">
                <a:avLst/>
              </a:prstGeom>
              <a:noFill/>
              <a:ln w="9525">
                <a:noFill/>
                <a:miter lim="800000"/>
                <a:headEnd/>
                <a:tailEnd/>
              </a:ln>
            </p:spPr>
            <p:txBody>
              <a:bodyPr>
                <a:spAutoFit/>
              </a:bodyPr>
              <a:lstStyle/>
              <a:p>
                <a:r>
                  <a:rPr lang="en-US" sz="1000">
                    <a:latin typeface="Calibri" pitchFamily="34" charset="0"/>
                  </a:rPr>
                  <a:t>SEA – PDAY</a:t>
                </a:r>
              </a:p>
              <a:p>
                <a:r>
                  <a:rPr lang="en-US" sz="1000">
                    <a:latin typeface="Calibri" pitchFamily="34" charset="0"/>
                  </a:rPr>
                  <a:t>Framingham (All athero)</a:t>
                </a:r>
              </a:p>
              <a:p>
                <a:r>
                  <a:rPr lang="en-US" sz="1000">
                    <a:latin typeface="Calibri" pitchFamily="34" charset="0"/>
                  </a:rPr>
                  <a:t>Framingham (Hard athero)</a:t>
                </a:r>
              </a:p>
              <a:p>
                <a:r>
                  <a:rPr lang="en-US" sz="1000">
                    <a:latin typeface="Calibri" pitchFamily="34" charset="0"/>
                  </a:rPr>
                  <a:t>Wellcome Trust (CAD)</a:t>
                </a:r>
              </a:p>
            </p:txBody>
          </p:sp>
          <p:grpSp>
            <p:nvGrpSpPr>
              <p:cNvPr id="277520" name="Group 129"/>
              <p:cNvGrpSpPr>
                <a:grpSpLocks/>
              </p:cNvGrpSpPr>
              <p:nvPr/>
            </p:nvGrpSpPr>
            <p:grpSpPr bwMode="auto">
              <a:xfrm>
                <a:off x="2295527" y="864870"/>
                <a:ext cx="45719" cy="502918"/>
                <a:chOff x="2295527" y="864870"/>
                <a:chExt cx="45719" cy="502918"/>
              </a:xfrm>
            </p:grpSpPr>
            <p:sp>
              <p:nvSpPr>
                <p:cNvPr id="126" name="Oval 125"/>
                <p:cNvSpPr/>
                <p:nvPr/>
              </p:nvSpPr>
              <p:spPr>
                <a:xfrm>
                  <a:off x="2295676" y="1017807"/>
                  <a:ext cx="45848" cy="46021"/>
                </a:xfrm>
                <a:prstGeom prst="ellipse">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127" name="Oval 126"/>
                <p:cNvSpPr/>
                <p:nvPr/>
              </p:nvSpPr>
              <p:spPr>
                <a:xfrm>
                  <a:off x="2295676" y="1160628"/>
                  <a:ext cx="45848" cy="4602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128" name="Oval 127"/>
                <p:cNvSpPr/>
                <p:nvPr/>
              </p:nvSpPr>
              <p:spPr>
                <a:xfrm>
                  <a:off x="2295676" y="1322493"/>
                  <a:ext cx="45848" cy="4602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129" name="Oval 128"/>
                <p:cNvSpPr/>
                <p:nvPr/>
              </p:nvSpPr>
              <p:spPr>
                <a:xfrm>
                  <a:off x="2295676" y="865464"/>
                  <a:ext cx="45848" cy="460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grpSp>
        </p:grpSp>
      </p:grpSp>
      <p:sp>
        <p:nvSpPr>
          <p:cNvPr id="277508" name="TextBox 133"/>
          <p:cNvSpPr txBox="1">
            <a:spLocks noChangeArrowheads="1"/>
          </p:cNvSpPr>
          <p:nvPr/>
        </p:nvSpPr>
        <p:spPr bwMode="auto">
          <a:xfrm>
            <a:off x="8551863" y="2579688"/>
            <a:ext cx="512762" cy="215900"/>
          </a:xfrm>
          <a:prstGeom prst="rect">
            <a:avLst/>
          </a:prstGeom>
          <a:noFill/>
          <a:ln w="9525">
            <a:noFill/>
            <a:miter lim="800000"/>
            <a:headEnd/>
            <a:tailEnd/>
          </a:ln>
        </p:spPr>
        <p:txBody>
          <a:bodyPr wrap="none">
            <a:spAutoFit/>
          </a:bodyPr>
          <a:lstStyle/>
          <a:p>
            <a:r>
              <a:rPr lang="en-US" sz="800">
                <a:latin typeface="Calibri" pitchFamily="34" charset="0"/>
              </a:rPr>
              <a:t>P = 0.05</a:t>
            </a:r>
          </a:p>
        </p:txBody>
      </p:sp>
      <p:sp>
        <p:nvSpPr>
          <p:cNvPr id="277509" name="TextBox 134"/>
          <p:cNvSpPr txBox="1">
            <a:spLocks noChangeArrowheads="1"/>
          </p:cNvSpPr>
          <p:nvPr/>
        </p:nvSpPr>
        <p:spPr bwMode="auto">
          <a:xfrm>
            <a:off x="8551863" y="2378075"/>
            <a:ext cx="512762" cy="215900"/>
          </a:xfrm>
          <a:prstGeom prst="rect">
            <a:avLst/>
          </a:prstGeom>
          <a:noFill/>
          <a:ln w="9525">
            <a:noFill/>
            <a:miter lim="800000"/>
            <a:headEnd/>
            <a:tailEnd/>
          </a:ln>
        </p:spPr>
        <p:txBody>
          <a:bodyPr wrap="none">
            <a:spAutoFit/>
          </a:bodyPr>
          <a:lstStyle/>
          <a:p>
            <a:r>
              <a:rPr lang="en-US" sz="800">
                <a:latin typeface="Calibri" pitchFamily="34" charset="0"/>
              </a:rPr>
              <a:t>P = 0.01</a:t>
            </a:r>
          </a:p>
        </p:txBody>
      </p:sp>
      <p:sp>
        <p:nvSpPr>
          <p:cNvPr id="569457" name="Title 135"/>
          <p:cNvSpPr>
            <a:spLocks noGrp="1"/>
          </p:cNvSpPr>
          <p:nvPr>
            <p:ph type="title" idx="4294967295"/>
          </p:nvPr>
        </p:nvSpPr>
        <p:spPr>
          <a:xfrm>
            <a:off x="685800" y="190500"/>
            <a:ext cx="7772400" cy="1143000"/>
          </a:xfrm>
        </p:spPr>
        <p:txBody>
          <a:bodyPr lIns="91440" tIns="45720" rIns="91440" bIns="45720"/>
          <a:lstStyle/>
          <a:p>
            <a:pPr>
              <a:defRPr/>
            </a:pPr>
            <a:r>
              <a:rPr lang="en-US" sz="3600" i="1" dirty="0"/>
              <a:t>POSTN</a:t>
            </a:r>
            <a:r>
              <a:rPr lang="en-US" sz="3600" dirty="0"/>
              <a:t> SNPs &amp; </a:t>
            </a:r>
            <a:r>
              <a:rPr lang="en-US" sz="3600" i="1" dirty="0"/>
              <a:t>in </a:t>
            </a:r>
            <a:r>
              <a:rPr lang="en-US" sz="3600" i="1" dirty="0" err="1"/>
              <a:t>silico</a:t>
            </a:r>
            <a:r>
              <a:rPr lang="en-US" sz="3600" i="1" dirty="0"/>
              <a:t> </a:t>
            </a:r>
            <a:r>
              <a:rPr lang="en-US" sz="3600" dirty="0"/>
              <a:t>replication</a:t>
            </a:r>
          </a:p>
        </p:txBody>
      </p:sp>
      <p:grpSp>
        <p:nvGrpSpPr>
          <p:cNvPr id="277511" name="Group 146"/>
          <p:cNvGrpSpPr>
            <a:grpSpLocks/>
          </p:cNvGrpSpPr>
          <p:nvPr/>
        </p:nvGrpSpPr>
        <p:grpSpPr bwMode="auto">
          <a:xfrm>
            <a:off x="638175" y="4133850"/>
            <a:ext cx="3602038" cy="2447925"/>
            <a:chOff x="986040" y="4556760"/>
            <a:chExt cx="3254259" cy="2024872"/>
          </a:xfrm>
        </p:grpSpPr>
        <p:pic>
          <p:nvPicPr>
            <p:cNvPr id="277515" name="Picture 122" descr="ceu_Ld.png"/>
            <p:cNvPicPr>
              <a:picLocks noChangeAspect="1"/>
            </p:cNvPicPr>
            <p:nvPr/>
          </p:nvPicPr>
          <p:blipFill>
            <a:blip r:embed="rId4"/>
            <a:srcRect t="14818"/>
            <a:stretch>
              <a:fillRect/>
            </a:stretch>
          </p:blipFill>
          <p:spPr bwMode="auto">
            <a:xfrm>
              <a:off x="986040" y="4926419"/>
              <a:ext cx="3254259" cy="1655213"/>
            </a:xfrm>
            <a:prstGeom prst="rect">
              <a:avLst/>
            </a:prstGeom>
            <a:noFill/>
            <a:ln w="9525">
              <a:noFill/>
              <a:miter lim="800000"/>
              <a:headEnd/>
              <a:tailEnd/>
            </a:ln>
          </p:spPr>
        </p:pic>
        <p:sp>
          <p:nvSpPr>
            <p:cNvPr id="277516" name="TextBox 144"/>
            <p:cNvSpPr txBox="1">
              <a:spLocks noChangeArrowheads="1"/>
            </p:cNvSpPr>
            <p:nvPr/>
          </p:nvSpPr>
          <p:spPr bwMode="auto">
            <a:xfrm>
              <a:off x="1981200" y="4556760"/>
              <a:ext cx="1252266" cy="369332"/>
            </a:xfrm>
            <a:prstGeom prst="rect">
              <a:avLst/>
            </a:prstGeom>
            <a:noFill/>
            <a:ln w="9525">
              <a:noFill/>
              <a:miter lim="800000"/>
              <a:headEnd/>
              <a:tailEnd/>
            </a:ln>
          </p:spPr>
          <p:txBody>
            <a:bodyPr wrap="none">
              <a:spAutoFit/>
            </a:bodyPr>
            <a:lstStyle/>
            <a:p>
              <a:r>
                <a:rPr lang="en-US" sz="1800">
                  <a:latin typeface="Calibri" pitchFamily="34" charset="0"/>
                </a:rPr>
                <a:t>CEU LD (r</a:t>
              </a:r>
              <a:r>
                <a:rPr lang="en-US" sz="1800" baseline="30000">
                  <a:latin typeface="Calibri" pitchFamily="34" charset="0"/>
                </a:rPr>
                <a:t>2</a:t>
              </a:r>
              <a:r>
                <a:rPr lang="en-US" sz="1800">
                  <a:latin typeface="Calibri" pitchFamily="34" charset="0"/>
                </a:rPr>
                <a:t>)</a:t>
              </a:r>
            </a:p>
          </p:txBody>
        </p:sp>
      </p:grpSp>
      <p:grpSp>
        <p:nvGrpSpPr>
          <p:cNvPr id="277512" name="Group 147"/>
          <p:cNvGrpSpPr>
            <a:grpSpLocks/>
          </p:cNvGrpSpPr>
          <p:nvPr/>
        </p:nvGrpSpPr>
        <p:grpSpPr bwMode="auto">
          <a:xfrm>
            <a:off x="4851400" y="4105275"/>
            <a:ext cx="3482975" cy="2473325"/>
            <a:chOff x="4852030" y="4556760"/>
            <a:chExt cx="3259433" cy="2021249"/>
          </a:xfrm>
        </p:grpSpPr>
        <p:pic>
          <p:nvPicPr>
            <p:cNvPr id="277513" name="Picture 123" descr="yri_Ld.png"/>
            <p:cNvPicPr>
              <a:picLocks noChangeAspect="1"/>
            </p:cNvPicPr>
            <p:nvPr/>
          </p:nvPicPr>
          <p:blipFill>
            <a:blip r:embed="rId5"/>
            <a:srcRect t="17947"/>
            <a:stretch>
              <a:fillRect/>
            </a:stretch>
          </p:blipFill>
          <p:spPr bwMode="auto">
            <a:xfrm>
              <a:off x="4852030" y="4926592"/>
              <a:ext cx="3259433" cy="1651417"/>
            </a:xfrm>
            <a:prstGeom prst="rect">
              <a:avLst/>
            </a:prstGeom>
            <a:noFill/>
            <a:ln w="9525">
              <a:noFill/>
              <a:miter lim="800000"/>
              <a:headEnd/>
              <a:tailEnd/>
            </a:ln>
          </p:spPr>
        </p:pic>
        <p:sp>
          <p:nvSpPr>
            <p:cNvPr id="277514" name="TextBox 145"/>
            <p:cNvSpPr txBox="1">
              <a:spLocks noChangeArrowheads="1"/>
            </p:cNvSpPr>
            <p:nvPr/>
          </p:nvSpPr>
          <p:spPr bwMode="auto">
            <a:xfrm>
              <a:off x="5920740" y="4556760"/>
              <a:ext cx="1125629" cy="369332"/>
            </a:xfrm>
            <a:prstGeom prst="rect">
              <a:avLst/>
            </a:prstGeom>
            <a:noFill/>
            <a:ln w="9525">
              <a:noFill/>
              <a:miter lim="800000"/>
              <a:headEnd/>
              <a:tailEnd/>
            </a:ln>
          </p:spPr>
          <p:txBody>
            <a:bodyPr wrap="none">
              <a:spAutoFit/>
            </a:bodyPr>
            <a:lstStyle/>
            <a:p>
              <a:r>
                <a:rPr lang="en-US" sz="1800">
                  <a:latin typeface="Calibri" pitchFamily="34" charset="0"/>
                </a:rPr>
                <a:t>YRI LD (r</a:t>
              </a:r>
              <a:r>
                <a:rPr lang="en-US" sz="1800" baseline="30000">
                  <a:latin typeface="Calibri" pitchFamily="34" charset="0"/>
                </a:rPr>
                <a:t>2</a:t>
              </a:r>
              <a:r>
                <a:rPr lang="en-US" sz="1800">
                  <a:latin typeface="Calibri" pitchFamily="34" charset="0"/>
                </a:rPr>
                <a:t>)</a:t>
              </a: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76238"/>
            <a:ext cx="7772400" cy="841375"/>
          </a:xfrm>
        </p:spPr>
        <p:txBody>
          <a:bodyPr/>
          <a:lstStyle/>
          <a:p>
            <a:pPr>
              <a:defRPr/>
            </a:pPr>
            <a:r>
              <a:rPr lang="en-US" dirty="0" smtClean="0"/>
              <a:t>Promises of Genomics for Cardiovascular Medicine</a:t>
            </a:r>
            <a:endParaRPr lang="en-US" dirty="0"/>
          </a:p>
        </p:txBody>
      </p:sp>
      <p:sp>
        <p:nvSpPr>
          <p:cNvPr id="3" name="Content Placeholder 2"/>
          <p:cNvSpPr>
            <a:spLocks noGrp="1"/>
          </p:cNvSpPr>
          <p:nvPr>
            <p:ph idx="1"/>
          </p:nvPr>
        </p:nvSpPr>
        <p:spPr>
          <a:xfrm>
            <a:off x="685800" y="1754188"/>
            <a:ext cx="7772400" cy="4529137"/>
          </a:xfrm>
          <a:solidFill>
            <a:schemeClr val="bg2"/>
          </a:solidFill>
          <a:ln>
            <a:solidFill>
              <a:srgbClr val="FFFFFF"/>
            </a:solidFill>
          </a:ln>
        </p:spPr>
        <p:txBody>
          <a:bodyPr/>
          <a:lstStyle/>
          <a:p>
            <a:pPr>
              <a:defRPr/>
            </a:pPr>
            <a:r>
              <a:rPr lang="en-US" dirty="0" smtClean="0"/>
              <a:t>Improve prediction of risk – allow more efficient targeting of interventions</a:t>
            </a:r>
          </a:p>
          <a:p>
            <a:pPr>
              <a:buFont typeface="Wingdings" pitchFamily="2" charset="2"/>
              <a:buNone/>
              <a:defRPr/>
            </a:pPr>
            <a:endParaRPr lang="en-US" sz="2000" dirty="0" smtClean="0"/>
          </a:p>
          <a:p>
            <a:pPr>
              <a:defRPr/>
            </a:pPr>
            <a:r>
              <a:rPr lang="en-US" dirty="0" smtClean="0"/>
              <a:t>Improve selection and dosing of pharmacologic interventions</a:t>
            </a:r>
          </a:p>
          <a:p>
            <a:pPr>
              <a:buFont typeface="Wingdings" pitchFamily="2" charset="2"/>
              <a:buNone/>
              <a:defRPr/>
            </a:pPr>
            <a:endParaRPr lang="en-US" sz="2000" dirty="0" smtClean="0"/>
          </a:p>
          <a:p>
            <a:pPr>
              <a:defRPr/>
            </a:pPr>
            <a:r>
              <a:rPr lang="en-US" dirty="0" smtClean="0"/>
              <a:t>Produce novel insights into the pathogenesis and prevention of disease that may lead to new and more effective interventions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a:defRPr/>
            </a:pPr>
            <a:r>
              <a:rPr lang="nl-NL" b="0"/>
              <a:t>Pharmacogenomics:  barcode?</a:t>
            </a:r>
            <a:endParaRPr lang="nl-NL"/>
          </a:p>
        </p:txBody>
      </p:sp>
      <p:pic>
        <p:nvPicPr>
          <p:cNvPr id="280578" name="Picture 3" descr="streepcode"/>
          <p:cNvPicPr>
            <a:picLocks noGrp="1" noChangeAspect="1" noChangeArrowheads="1"/>
          </p:cNvPicPr>
          <p:nvPr>
            <p:ph type="body" idx="1"/>
          </p:nvPr>
        </p:nvPicPr>
        <p:blipFill>
          <a:blip r:embed="rId3">
            <a:grayscl/>
            <a:biLevel thresh="50000"/>
          </a:blip>
          <a:srcRect/>
          <a:stretch>
            <a:fillRect/>
          </a:stretch>
        </p:blipFill>
        <p:spPr>
          <a:xfrm>
            <a:off x="2646363" y="2459038"/>
            <a:ext cx="3844925" cy="3636962"/>
          </a:xfrm>
        </p:spPr>
      </p:pic>
      <p:sp>
        <p:nvSpPr>
          <p:cNvPr id="280579" name="Line 4"/>
          <p:cNvSpPr>
            <a:spLocks noChangeShapeType="1"/>
          </p:cNvSpPr>
          <p:nvPr/>
        </p:nvSpPr>
        <p:spPr bwMode="auto">
          <a:xfrm>
            <a:off x="744538" y="1981200"/>
            <a:ext cx="7858125" cy="0"/>
          </a:xfrm>
          <a:prstGeom prst="line">
            <a:avLst/>
          </a:prstGeom>
          <a:noFill/>
          <a:ln w="50800">
            <a:solidFill>
              <a:schemeClr val="hlink"/>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2626" name="Oval 4"/>
          <p:cNvSpPr>
            <a:spLocks noChangeArrowheads="1"/>
          </p:cNvSpPr>
          <p:nvPr/>
        </p:nvSpPr>
        <p:spPr bwMode="auto">
          <a:xfrm>
            <a:off x="2225675" y="3482975"/>
            <a:ext cx="2168525" cy="2097088"/>
          </a:xfrm>
          <a:prstGeom prst="ellipse">
            <a:avLst/>
          </a:prstGeom>
          <a:solidFill>
            <a:srgbClr val="3366FF">
              <a:alpha val="41176"/>
            </a:srgbClr>
          </a:solidFill>
          <a:ln w="12700">
            <a:solidFill>
              <a:schemeClr val="tx1"/>
            </a:solidFill>
            <a:round/>
            <a:headEnd type="none" w="sm" len="sm"/>
            <a:tailEnd type="none" w="sm" len="sm"/>
          </a:ln>
        </p:spPr>
        <p:txBody>
          <a:bodyPr wrap="none" anchor="ctr"/>
          <a:lstStyle/>
          <a:p>
            <a:pPr algn="ctr" eaLnBrk="0" hangingPunct="0"/>
            <a:r>
              <a:rPr lang="en-US"/>
              <a:t>Discipline A</a:t>
            </a:r>
          </a:p>
        </p:txBody>
      </p:sp>
      <p:sp>
        <p:nvSpPr>
          <p:cNvPr id="282627" name="Text Box 6"/>
          <p:cNvSpPr txBox="1">
            <a:spLocks noChangeArrowheads="1"/>
          </p:cNvSpPr>
          <p:nvPr/>
        </p:nvSpPr>
        <p:spPr bwMode="auto">
          <a:xfrm>
            <a:off x="3095625" y="1784350"/>
            <a:ext cx="2797175" cy="946150"/>
          </a:xfrm>
          <a:prstGeom prst="rect">
            <a:avLst/>
          </a:prstGeom>
          <a:noFill/>
          <a:ln w="12700">
            <a:noFill/>
            <a:miter lim="800000"/>
            <a:headEnd type="none" w="sm" len="sm"/>
            <a:tailEnd type="none" w="sm" len="sm"/>
          </a:ln>
        </p:spPr>
        <p:txBody>
          <a:bodyPr wrap="none">
            <a:spAutoFit/>
          </a:bodyPr>
          <a:lstStyle/>
          <a:p>
            <a:pPr algn="ctr" eaLnBrk="0" hangingPunct="0"/>
            <a:r>
              <a:rPr lang="en-US" sz="2800"/>
              <a:t>Important medical</a:t>
            </a:r>
          </a:p>
          <a:p>
            <a:pPr algn="ctr" eaLnBrk="0" hangingPunct="0"/>
            <a:r>
              <a:rPr lang="en-US" sz="2800"/>
              <a:t>research question</a:t>
            </a:r>
          </a:p>
        </p:txBody>
      </p:sp>
      <p:cxnSp>
        <p:nvCxnSpPr>
          <p:cNvPr id="31753" name="AutoShape 9"/>
          <p:cNvCxnSpPr>
            <a:cxnSpLocks noChangeShapeType="1"/>
            <a:stCxn id="282626" idx="4"/>
          </p:cNvCxnSpPr>
          <p:nvPr/>
        </p:nvCxnSpPr>
        <p:spPr bwMode="auto">
          <a:xfrm rot="16200000" flipH="1">
            <a:off x="4456907" y="4433094"/>
            <a:ext cx="38100" cy="2332037"/>
          </a:xfrm>
          <a:prstGeom prst="curvedConnector3">
            <a:avLst>
              <a:gd name="adj1" fmla="val 975000"/>
            </a:avLst>
          </a:prstGeom>
          <a:noFill/>
          <a:ln w="82550">
            <a:solidFill>
              <a:schemeClr val="tx1"/>
            </a:solidFill>
            <a:round/>
            <a:headEnd type="triangle" w="med" len="med"/>
            <a:tailEnd type="triangle" w="med" len="med"/>
          </a:ln>
        </p:spPr>
      </p:cxnSp>
      <p:cxnSp>
        <p:nvCxnSpPr>
          <p:cNvPr id="282629" name="AutoShape 12"/>
          <p:cNvCxnSpPr>
            <a:cxnSpLocks noChangeShapeType="1"/>
            <a:stCxn id="282626" idx="0"/>
            <a:endCxn id="282627" idx="2"/>
          </p:cNvCxnSpPr>
          <p:nvPr/>
        </p:nvCxnSpPr>
        <p:spPr bwMode="auto">
          <a:xfrm rot="-5400000">
            <a:off x="3525838" y="2514600"/>
            <a:ext cx="752475" cy="1184275"/>
          </a:xfrm>
          <a:prstGeom prst="bentConnector3">
            <a:avLst>
              <a:gd name="adj1" fmla="val 26792"/>
            </a:avLst>
          </a:prstGeom>
          <a:noFill/>
          <a:ln w="38100">
            <a:solidFill>
              <a:schemeClr val="tx1"/>
            </a:solidFill>
            <a:miter lim="800000"/>
            <a:headEnd type="none" w="sm" len="sm"/>
            <a:tailEnd type="triangle" w="med" len="med"/>
          </a:ln>
        </p:spPr>
      </p:cxnSp>
      <p:cxnSp>
        <p:nvCxnSpPr>
          <p:cNvPr id="282630" name="AutoShape 13"/>
          <p:cNvCxnSpPr>
            <a:cxnSpLocks noChangeShapeType="1"/>
            <a:stCxn id="282632" idx="0"/>
            <a:endCxn id="282627" idx="2"/>
          </p:cNvCxnSpPr>
          <p:nvPr/>
        </p:nvCxnSpPr>
        <p:spPr bwMode="auto">
          <a:xfrm rot="5400000" flipH="1">
            <a:off x="4675188" y="2549525"/>
            <a:ext cx="739775" cy="1101725"/>
          </a:xfrm>
          <a:prstGeom prst="bentConnector3">
            <a:avLst>
              <a:gd name="adj1" fmla="val 26394"/>
            </a:avLst>
          </a:prstGeom>
          <a:noFill/>
          <a:ln w="38100">
            <a:solidFill>
              <a:schemeClr val="tx1"/>
            </a:solidFill>
            <a:miter lim="800000"/>
            <a:headEnd type="none" w="sm" len="sm"/>
            <a:tailEnd type="triangle" w="med" len="med"/>
          </a:ln>
        </p:spPr>
      </p:cxnSp>
      <p:sp>
        <p:nvSpPr>
          <p:cNvPr id="282631" name="Rectangle 14"/>
          <p:cNvSpPr>
            <a:spLocks noChangeArrowheads="1"/>
          </p:cNvSpPr>
          <p:nvPr/>
        </p:nvSpPr>
        <p:spPr bwMode="auto">
          <a:xfrm>
            <a:off x="457200" y="414338"/>
            <a:ext cx="8196263" cy="838200"/>
          </a:xfrm>
          <a:prstGeom prst="rect">
            <a:avLst/>
          </a:prstGeom>
          <a:noFill/>
          <a:ln w="9525">
            <a:noFill/>
            <a:miter lim="800000"/>
            <a:headEnd/>
            <a:tailEnd/>
          </a:ln>
        </p:spPr>
        <p:txBody>
          <a:bodyPr lIns="92075" tIns="46038" rIns="92075" bIns="46038" anchor="ctr"/>
          <a:lstStyle/>
          <a:p>
            <a:pPr algn="ctr" eaLnBrk="0" hangingPunct="0"/>
            <a:r>
              <a:rPr lang="en-US" sz="4400" b="1">
                <a:solidFill>
                  <a:srgbClr val="FAFD00"/>
                </a:solidFill>
              </a:rPr>
              <a:t>Models of Translational Team Science: Multi-disciplinary </a:t>
            </a:r>
          </a:p>
        </p:txBody>
      </p:sp>
      <p:sp>
        <p:nvSpPr>
          <p:cNvPr id="282632" name="Oval 15"/>
          <p:cNvSpPr>
            <a:spLocks noChangeArrowheads="1"/>
          </p:cNvSpPr>
          <p:nvPr/>
        </p:nvSpPr>
        <p:spPr bwMode="auto">
          <a:xfrm>
            <a:off x="4511675" y="3482975"/>
            <a:ext cx="2168525" cy="2097088"/>
          </a:xfrm>
          <a:prstGeom prst="ellipse">
            <a:avLst/>
          </a:prstGeom>
          <a:solidFill>
            <a:schemeClr val="tx2"/>
          </a:solidFill>
          <a:ln w="25400">
            <a:solidFill>
              <a:schemeClr val="tx1"/>
            </a:solidFill>
            <a:round/>
            <a:headEnd type="none" w="sm" len="sm"/>
            <a:tailEnd type="none" w="sm" len="sm"/>
          </a:ln>
        </p:spPr>
        <p:txBody>
          <a:bodyPr wrap="none" anchor="ctr"/>
          <a:lstStyle/>
          <a:p>
            <a:pPr algn="ctr" eaLnBrk="0" hangingPunct="0"/>
            <a:r>
              <a:rPr lang="en-US">
                <a:solidFill>
                  <a:schemeClr val="bg2"/>
                </a:solidFill>
              </a:rPr>
              <a:t>Discipline B</a:t>
            </a:r>
          </a:p>
        </p:txBody>
      </p:sp>
      <p:sp>
        <p:nvSpPr>
          <p:cNvPr id="31761" name="Text Box 17"/>
          <p:cNvSpPr txBox="1">
            <a:spLocks noChangeArrowheads="1"/>
          </p:cNvSpPr>
          <p:nvPr/>
        </p:nvSpPr>
        <p:spPr bwMode="auto">
          <a:xfrm>
            <a:off x="3683000" y="6154738"/>
            <a:ext cx="1646238" cy="457200"/>
          </a:xfrm>
          <a:prstGeom prst="rect">
            <a:avLst/>
          </a:prstGeom>
          <a:noFill/>
          <a:ln w="12700">
            <a:noFill/>
            <a:miter lim="800000"/>
            <a:headEnd type="none" w="sm" len="sm"/>
            <a:tailEnd type="none" w="sm" len="sm"/>
          </a:ln>
        </p:spPr>
        <p:txBody>
          <a:bodyPr wrap="none">
            <a:spAutoFit/>
          </a:bodyPr>
          <a:lstStyle/>
          <a:p>
            <a:pPr eaLnBrk="0" hangingPunct="0"/>
            <a:r>
              <a:rPr lang="en-US"/>
              <a:t>Translation </a:t>
            </a:r>
          </a:p>
        </p:txBody>
      </p:sp>
      <p:sp>
        <p:nvSpPr>
          <p:cNvPr id="31762" name="Text Box 18"/>
          <p:cNvSpPr txBox="1">
            <a:spLocks noChangeArrowheads="1"/>
          </p:cNvSpPr>
          <p:nvPr/>
        </p:nvSpPr>
        <p:spPr bwMode="auto">
          <a:xfrm>
            <a:off x="1227138" y="5578475"/>
            <a:ext cx="1477962" cy="457200"/>
          </a:xfrm>
          <a:prstGeom prst="rect">
            <a:avLst/>
          </a:prstGeom>
          <a:noFill/>
          <a:ln w="12700">
            <a:noFill/>
            <a:miter lim="800000"/>
            <a:headEnd type="none" w="sm" len="sm"/>
            <a:tailEnd type="none" w="sm" len="sm"/>
          </a:ln>
        </p:spPr>
        <p:txBody>
          <a:bodyPr wrap="none">
            <a:spAutoFit/>
          </a:bodyPr>
          <a:lstStyle/>
          <a:p>
            <a:pPr eaLnBrk="0" hangingPunct="0"/>
            <a:r>
              <a:rPr lang="en-US"/>
              <a:t>Lexicon A</a:t>
            </a:r>
          </a:p>
        </p:txBody>
      </p:sp>
      <p:sp>
        <p:nvSpPr>
          <p:cNvPr id="31763" name="Text Box 19"/>
          <p:cNvSpPr txBox="1">
            <a:spLocks noChangeArrowheads="1"/>
          </p:cNvSpPr>
          <p:nvPr/>
        </p:nvSpPr>
        <p:spPr bwMode="auto">
          <a:xfrm>
            <a:off x="6008688" y="5578475"/>
            <a:ext cx="1460500" cy="457200"/>
          </a:xfrm>
          <a:prstGeom prst="rect">
            <a:avLst/>
          </a:prstGeom>
          <a:noFill/>
          <a:ln w="12700">
            <a:noFill/>
            <a:miter lim="800000"/>
            <a:headEnd type="none" w="sm" len="sm"/>
            <a:tailEnd type="none" w="sm" len="sm"/>
          </a:ln>
        </p:spPr>
        <p:txBody>
          <a:bodyPr wrap="none">
            <a:spAutoFit/>
          </a:bodyPr>
          <a:lstStyle/>
          <a:p>
            <a:pPr eaLnBrk="0" hangingPunct="0"/>
            <a:r>
              <a:rPr lang="en-US"/>
              <a:t>Lexicon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1" grpId="0"/>
      <p:bldP spid="31762" grpId="0"/>
      <p:bldP spid="3176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283650" name="Picture 4"/>
          <p:cNvPicPr>
            <a:picLocks noChangeAspect="1" noChangeArrowheads="1"/>
          </p:cNvPicPr>
          <p:nvPr/>
        </p:nvPicPr>
        <p:blipFill>
          <a:blip r:embed="rId2"/>
          <a:srcRect/>
          <a:stretch>
            <a:fillRect/>
          </a:stretch>
        </p:blipFill>
        <p:spPr bwMode="auto">
          <a:xfrm>
            <a:off x="344488" y="3632200"/>
            <a:ext cx="6246812" cy="2965450"/>
          </a:xfrm>
          <a:prstGeom prst="rect">
            <a:avLst/>
          </a:prstGeom>
          <a:noFill/>
          <a:ln w="12700">
            <a:noFill/>
            <a:miter lim="800000"/>
            <a:headEnd type="none" w="sm" len="sm"/>
            <a:tailEnd type="none" w="sm" len="sm"/>
          </a:ln>
        </p:spPr>
      </p:pic>
      <p:pic>
        <p:nvPicPr>
          <p:cNvPr id="283651" name="Picture 5"/>
          <p:cNvPicPr>
            <a:picLocks noChangeAspect="1" noChangeArrowheads="1"/>
          </p:cNvPicPr>
          <p:nvPr/>
        </p:nvPicPr>
        <p:blipFill>
          <a:blip r:embed="rId3"/>
          <a:srcRect/>
          <a:stretch>
            <a:fillRect/>
          </a:stretch>
        </p:blipFill>
        <p:spPr bwMode="auto">
          <a:xfrm>
            <a:off x="112713" y="136525"/>
            <a:ext cx="8174037" cy="2282825"/>
          </a:xfrm>
          <a:prstGeom prst="rect">
            <a:avLst/>
          </a:prstGeom>
          <a:noFill/>
          <a:ln w="12700">
            <a:noFill/>
            <a:miter lim="800000"/>
            <a:headEnd type="none" w="sm" len="sm"/>
            <a:tailEnd type="none" w="sm" len="sm"/>
          </a:ln>
        </p:spPr>
      </p:pic>
      <p:pic>
        <p:nvPicPr>
          <p:cNvPr id="283652" name="Picture 7"/>
          <p:cNvPicPr>
            <a:picLocks noChangeAspect="1" noChangeArrowheads="1"/>
          </p:cNvPicPr>
          <p:nvPr/>
        </p:nvPicPr>
        <p:blipFill>
          <a:blip r:embed="rId4"/>
          <a:srcRect/>
          <a:stretch>
            <a:fillRect/>
          </a:stretch>
        </p:blipFill>
        <p:spPr bwMode="auto">
          <a:xfrm>
            <a:off x="220663" y="2211388"/>
            <a:ext cx="8289925" cy="1444625"/>
          </a:xfrm>
          <a:prstGeom prst="rect">
            <a:avLst/>
          </a:prstGeom>
          <a:noFill/>
          <a:ln w="12700">
            <a:noFill/>
            <a:miter lim="800000"/>
            <a:headEnd type="none" w="sm" len="sm"/>
            <a:tailEnd type="none" w="sm" len="sm"/>
          </a:ln>
        </p:spPr>
      </p:pic>
      <p:pic>
        <p:nvPicPr>
          <p:cNvPr id="283653" name="Picture 8"/>
          <p:cNvPicPr>
            <a:picLocks noChangeAspect="1" noChangeArrowheads="1"/>
          </p:cNvPicPr>
          <p:nvPr/>
        </p:nvPicPr>
        <p:blipFill>
          <a:blip r:embed="rId5"/>
          <a:srcRect/>
          <a:stretch>
            <a:fillRect/>
          </a:stretch>
        </p:blipFill>
        <p:spPr bwMode="auto">
          <a:xfrm>
            <a:off x="1233488" y="2717800"/>
            <a:ext cx="6457950" cy="394335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4674" name="Text Box 3"/>
          <p:cNvSpPr txBox="1">
            <a:spLocks noChangeArrowheads="1"/>
          </p:cNvSpPr>
          <p:nvPr/>
        </p:nvSpPr>
        <p:spPr bwMode="auto">
          <a:xfrm>
            <a:off x="3095625" y="1784350"/>
            <a:ext cx="2797175" cy="946150"/>
          </a:xfrm>
          <a:prstGeom prst="rect">
            <a:avLst/>
          </a:prstGeom>
          <a:noFill/>
          <a:ln w="12700">
            <a:noFill/>
            <a:miter lim="800000"/>
            <a:headEnd type="none" w="sm" len="sm"/>
            <a:tailEnd type="none" w="sm" len="sm"/>
          </a:ln>
        </p:spPr>
        <p:txBody>
          <a:bodyPr wrap="none">
            <a:spAutoFit/>
          </a:bodyPr>
          <a:lstStyle/>
          <a:p>
            <a:pPr algn="ctr" eaLnBrk="0" hangingPunct="0"/>
            <a:r>
              <a:rPr lang="en-US" sz="2800"/>
              <a:t>Important medical</a:t>
            </a:r>
          </a:p>
          <a:p>
            <a:pPr algn="ctr" eaLnBrk="0" hangingPunct="0"/>
            <a:r>
              <a:rPr lang="en-US" sz="2800"/>
              <a:t>research question</a:t>
            </a:r>
          </a:p>
        </p:txBody>
      </p:sp>
      <p:cxnSp>
        <p:nvCxnSpPr>
          <p:cNvPr id="40964" name="AutoShape 4"/>
          <p:cNvCxnSpPr>
            <a:cxnSpLocks noChangeShapeType="1"/>
            <a:stCxn id="40962" idx="4"/>
          </p:cNvCxnSpPr>
          <p:nvPr/>
        </p:nvCxnSpPr>
        <p:spPr bwMode="auto">
          <a:xfrm rot="16200000" flipH="1">
            <a:off x="4456907" y="4433094"/>
            <a:ext cx="38100" cy="2332037"/>
          </a:xfrm>
          <a:prstGeom prst="curvedConnector3">
            <a:avLst>
              <a:gd name="adj1" fmla="val 975000"/>
            </a:avLst>
          </a:prstGeom>
          <a:noFill/>
          <a:ln w="82550">
            <a:solidFill>
              <a:schemeClr val="tx1"/>
            </a:solidFill>
            <a:round/>
            <a:headEnd type="triangle" w="med" len="med"/>
            <a:tailEnd type="triangle" w="med" len="med"/>
          </a:ln>
        </p:spPr>
      </p:cxnSp>
      <p:cxnSp>
        <p:nvCxnSpPr>
          <p:cNvPr id="40965" name="AutoShape 5"/>
          <p:cNvCxnSpPr>
            <a:cxnSpLocks noChangeShapeType="1"/>
            <a:stCxn id="40962" idx="0"/>
            <a:endCxn id="284674" idx="2"/>
          </p:cNvCxnSpPr>
          <p:nvPr/>
        </p:nvCxnSpPr>
        <p:spPr bwMode="auto">
          <a:xfrm rot="-5400000">
            <a:off x="3525838" y="2514600"/>
            <a:ext cx="752475" cy="1184275"/>
          </a:xfrm>
          <a:prstGeom prst="bentConnector3">
            <a:avLst>
              <a:gd name="adj1" fmla="val 26792"/>
            </a:avLst>
          </a:prstGeom>
          <a:noFill/>
          <a:ln w="38100">
            <a:solidFill>
              <a:schemeClr val="tx1"/>
            </a:solidFill>
            <a:miter lim="800000"/>
            <a:headEnd type="none" w="sm" len="sm"/>
            <a:tailEnd type="triangle" w="med" len="med"/>
          </a:ln>
        </p:spPr>
      </p:cxnSp>
      <p:sp>
        <p:nvSpPr>
          <p:cNvPr id="284677" name="Rectangle 7"/>
          <p:cNvSpPr>
            <a:spLocks noChangeArrowheads="1"/>
          </p:cNvSpPr>
          <p:nvPr/>
        </p:nvSpPr>
        <p:spPr bwMode="auto">
          <a:xfrm>
            <a:off x="457200" y="414338"/>
            <a:ext cx="8196263" cy="838200"/>
          </a:xfrm>
          <a:prstGeom prst="rect">
            <a:avLst/>
          </a:prstGeom>
          <a:noFill/>
          <a:ln w="9525">
            <a:noFill/>
            <a:miter lim="800000"/>
            <a:headEnd/>
            <a:tailEnd/>
          </a:ln>
        </p:spPr>
        <p:txBody>
          <a:bodyPr lIns="92075" tIns="46038" rIns="92075" bIns="46038" anchor="ctr"/>
          <a:lstStyle/>
          <a:p>
            <a:pPr algn="ctr" eaLnBrk="0" hangingPunct="0"/>
            <a:r>
              <a:rPr lang="en-US" sz="4400" b="1">
                <a:solidFill>
                  <a:srgbClr val="FAFD00"/>
                </a:solidFill>
              </a:rPr>
              <a:t>Models of Translational Team Science: Inter/Trans-Disciplinary </a:t>
            </a:r>
          </a:p>
        </p:txBody>
      </p:sp>
      <p:sp>
        <p:nvSpPr>
          <p:cNvPr id="40968" name="Oval 8"/>
          <p:cNvSpPr>
            <a:spLocks noChangeArrowheads="1"/>
          </p:cNvSpPr>
          <p:nvPr/>
        </p:nvSpPr>
        <p:spPr bwMode="auto">
          <a:xfrm>
            <a:off x="4511675" y="3482975"/>
            <a:ext cx="2168525" cy="2097088"/>
          </a:xfrm>
          <a:prstGeom prst="ellipse">
            <a:avLst/>
          </a:prstGeom>
          <a:solidFill>
            <a:schemeClr val="tx2"/>
          </a:solidFill>
          <a:ln w="25400">
            <a:solidFill>
              <a:schemeClr val="tx1"/>
            </a:solidFill>
            <a:round/>
            <a:headEnd type="none" w="sm" len="sm"/>
            <a:tailEnd type="none" w="sm" len="sm"/>
          </a:ln>
        </p:spPr>
        <p:txBody>
          <a:bodyPr wrap="none" anchor="ctr"/>
          <a:lstStyle/>
          <a:p>
            <a:pPr algn="ctr" eaLnBrk="0" hangingPunct="0"/>
            <a:r>
              <a:rPr lang="en-US">
                <a:solidFill>
                  <a:schemeClr val="bg2"/>
                </a:solidFill>
              </a:rPr>
              <a:t>Discipline B</a:t>
            </a:r>
          </a:p>
        </p:txBody>
      </p:sp>
      <p:sp>
        <p:nvSpPr>
          <p:cNvPr id="40969" name="Text Box 9"/>
          <p:cNvSpPr txBox="1">
            <a:spLocks noChangeArrowheads="1"/>
          </p:cNvSpPr>
          <p:nvPr/>
        </p:nvSpPr>
        <p:spPr bwMode="auto">
          <a:xfrm>
            <a:off x="3683000" y="6154738"/>
            <a:ext cx="1646238" cy="457200"/>
          </a:xfrm>
          <a:prstGeom prst="rect">
            <a:avLst/>
          </a:prstGeom>
          <a:noFill/>
          <a:ln w="12700">
            <a:noFill/>
            <a:miter lim="800000"/>
            <a:headEnd type="none" w="sm" len="sm"/>
            <a:tailEnd type="none" w="sm" len="sm"/>
          </a:ln>
        </p:spPr>
        <p:txBody>
          <a:bodyPr wrap="none">
            <a:spAutoFit/>
          </a:bodyPr>
          <a:lstStyle/>
          <a:p>
            <a:pPr eaLnBrk="0" hangingPunct="0"/>
            <a:r>
              <a:rPr lang="en-US"/>
              <a:t>Translation </a:t>
            </a:r>
          </a:p>
        </p:txBody>
      </p:sp>
      <p:sp>
        <p:nvSpPr>
          <p:cNvPr id="40962" name="Oval 2"/>
          <p:cNvSpPr>
            <a:spLocks noChangeArrowheads="1"/>
          </p:cNvSpPr>
          <p:nvPr/>
        </p:nvSpPr>
        <p:spPr bwMode="auto">
          <a:xfrm>
            <a:off x="2225675" y="3482975"/>
            <a:ext cx="2168525" cy="2097088"/>
          </a:xfrm>
          <a:prstGeom prst="ellipse">
            <a:avLst/>
          </a:prstGeom>
          <a:solidFill>
            <a:srgbClr val="3366FF">
              <a:alpha val="41176"/>
            </a:srgbClr>
          </a:solidFill>
          <a:ln w="12700">
            <a:solidFill>
              <a:schemeClr val="tx1"/>
            </a:solidFill>
            <a:round/>
            <a:headEnd type="none" w="sm" len="sm"/>
            <a:tailEnd type="none" w="sm" len="sm"/>
          </a:ln>
        </p:spPr>
        <p:txBody>
          <a:bodyPr wrap="none" anchor="ctr"/>
          <a:lstStyle/>
          <a:p>
            <a:pPr algn="ctr" eaLnBrk="0" hangingPunct="0"/>
            <a:r>
              <a:rPr lang="en-US"/>
              <a:t>Discipline A</a:t>
            </a:r>
          </a:p>
        </p:txBody>
      </p:sp>
      <p:sp>
        <p:nvSpPr>
          <p:cNvPr id="40970" name="Text Box 10"/>
          <p:cNvSpPr txBox="1">
            <a:spLocks noChangeArrowheads="1"/>
          </p:cNvSpPr>
          <p:nvPr/>
        </p:nvSpPr>
        <p:spPr bwMode="auto">
          <a:xfrm>
            <a:off x="3544888" y="4298950"/>
            <a:ext cx="1714500" cy="457200"/>
          </a:xfrm>
          <a:prstGeom prst="rect">
            <a:avLst/>
          </a:prstGeom>
          <a:noFill/>
          <a:ln w="12700">
            <a:noFill/>
            <a:miter lim="800000"/>
            <a:headEnd type="none" w="sm" len="sm"/>
            <a:tailEnd type="none" w="sm" len="sm"/>
          </a:ln>
        </p:spPr>
        <p:txBody>
          <a:bodyPr wrap="none">
            <a:spAutoFit/>
          </a:bodyPr>
          <a:lstStyle/>
          <a:p>
            <a:pPr algn="ctr" eaLnBrk="0" hangingPunct="0"/>
            <a:r>
              <a:rPr lang="en-US">
                <a:solidFill>
                  <a:schemeClr val="bg2"/>
                </a:solidFill>
              </a:rPr>
              <a:t>Discipline C</a:t>
            </a:r>
          </a:p>
        </p:txBody>
      </p:sp>
      <p:cxnSp>
        <p:nvCxnSpPr>
          <p:cNvPr id="40972" name="AutoShape 12"/>
          <p:cNvCxnSpPr>
            <a:cxnSpLocks noChangeShapeType="1"/>
            <a:stCxn id="40968" idx="0"/>
            <a:endCxn id="284674" idx="2"/>
          </p:cNvCxnSpPr>
          <p:nvPr/>
        </p:nvCxnSpPr>
        <p:spPr bwMode="auto">
          <a:xfrm rot="5400000" flipH="1">
            <a:off x="4675188" y="2549525"/>
            <a:ext cx="739775" cy="1101725"/>
          </a:xfrm>
          <a:prstGeom prst="bentConnector3">
            <a:avLst>
              <a:gd name="adj1" fmla="val 26176"/>
            </a:avLst>
          </a:prstGeom>
          <a:noFill/>
          <a:ln w="38100">
            <a:solidFill>
              <a:schemeClr val="tx1"/>
            </a:solidFill>
            <a:miter lim="800000"/>
            <a:headEnd type="none" w="sm" len="sm"/>
            <a:tailEnd type="triangle" w="sm" len="sm"/>
          </a:ln>
        </p:spPr>
      </p:cxnSp>
      <p:sp>
        <p:nvSpPr>
          <p:cNvPr id="40973" name="Line 13"/>
          <p:cNvSpPr>
            <a:spLocks noChangeShapeType="1"/>
          </p:cNvSpPr>
          <p:nvPr/>
        </p:nvSpPr>
        <p:spPr bwMode="auto">
          <a:xfrm flipV="1">
            <a:off x="4481513" y="2713038"/>
            <a:ext cx="9525" cy="723900"/>
          </a:xfrm>
          <a:prstGeom prst="line">
            <a:avLst/>
          </a:prstGeom>
          <a:noFill/>
          <a:ln w="38100">
            <a:solidFill>
              <a:schemeClr val="tx1"/>
            </a:solidFill>
            <a:round/>
            <a:headEnd type="none" w="sm" len="sm"/>
            <a:tailEnd type="triangle" w="med" len="med"/>
          </a:ln>
        </p:spPr>
        <p:txBody>
          <a:bodyPr/>
          <a:lstStyle/>
          <a:p>
            <a:endParaRPr lang="en-US"/>
          </a:p>
        </p:txBody>
      </p:sp>
      <p:sp>
        <p:nvSpPr>
          <p:cNvPr id="40974" name="Text Box 14"/>
          <p:cNvSpPr txBox="1">
            <a:spLocks noChangeArrowheads="1"/>
          </p:cNvSpPr>
          <p:nvPr/>
        </p:nvSpPr>
        <p:spPr bwMode="auto">
          <a:xfrm>
            <a:off x="3595688" y="5800725"/>
            <a:ext cx="1833562" cy="457200"/>
          </a:xfrm>
          <a:prstGeom prst="rect">
            <a:avLst/>
          </a:prstGeom>
          <a:noFill/>
          <a:ln w="12700">
            <a:noFill/>
            <a:miter lim="800000"/>
            <a:headEnd type="none" w="sm" len="sm"/>
            <a:tailEnd type="none" w="sm" len="sm"/>
          </a:ln>
        </p:spPr>
        <p:txBody>
          <a:bodyPr wrap="none">
            <a:spAutoFit/>
          </a:bodyPr>
          <a:lstStyle/>
          <a:p>
            <a:pPr eaLnBrk="0" hangingPunct="0"/>
            <a:r>
              <a:rPr lang="en-US"/>
              <a:t>New Lexicon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968">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0962">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096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097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096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096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0" nodeType="clickEffect">
                                  <p:stCondLst>
                                    <p:cond delay="0"/>
                                  </p:stCondLst>
                                  <p:childTnLst>
                                    <p:animMotion origin="layout" path="M 8.33333E-7 1.85185E-6 L -0.09531 1.85185E-6 " pathEditMode="relative" rAng="0" ptsTypes="AA">
                                      <p:cBhvr>
                                        <p:cTn id="20" dur="2000" fill="hold"/>
                                        <p:tgtEl>
                                          <p:spTgt spid="40968">
                                            <p:bg/>
                                          </p:spTgt>
                                        </p:tgtEl>
                                        <p:attrNameLst>
                                          <p:attrName>ppt_x</p:attrName>
                                          <p:attrName>ppt_y</p:attrName>
                                        </p:attrNameLst>
                                      </p:cBhvr>
                                      <p:rCtr x="-48" y="0"/>
                                    </p:animMotion>
                                  </p:childTnLst>
                                </p:cTn>
                              </p:par>
                              <p:par>
                                <p:cTn id="21" presetID="35" presetClass="path" presetSubtype="0" accel="50000" decel="50000" fill="hold" grpId="0" nodeType="withEffect">
                                  <p:stCondLst>
                                    <p:cond delay="0"/>
                                  </p:stCondLst>
                                  <p:childTnLst>
                                    <p:animMotion origin="layout" path="M -2.77778E-6 3.7037E-7 L -0.09496 -0.00023 " pathEditMode="relative" rAng="0" ptsTypes="AA">
                                      <p:cBhvr>
                                        <p:cTn id="22" dur="2000" fill="hold"/>
                                        <p:tgtEl>
                                          <p:spTgt spid="40968">
                                            <p:txEl>
                                              <p:pRg st="0" end="0"/>
                                            </p:txEl>
                                          </p:spTgt>
                                        </p:tgtEl>
                                        <p:attrNameLst>
                                          <p:attrName>ppt_x</p:attrName>
                                          <p:attrName>ppt_y</p:attrName>
                                        </p:attrNameLst>
                                      </p:cBhvr>
                                      <p:rCtr x="-48" y="0"/>
                                    </p:animMotion>
                                  </p:childTnLst>
                                </p:cTn>
                              </p:par>
                              <p:par>
                                <p:cTn id="23" presetID="63" presetClass="path" presetSubtype="0" accel="50000" decel="50000" fill="hold" grpId="0" nodeType="withEffect">
                                  <p:stCondLst>
                                    <p:cond delay="0"/>
                                  </p:stCondLst>
                                  <p:childTnLst>
                                    <p:animMotion origin="layout" path="M 8.33333E-7 1.85185E-6 L 0.08698 1.85185E-6 " pathEditMode="relative" rAng="0" ptsTypes="AA">
                                      <p:cBhvr>
                                        <p:cTn id="24" dur="2000" fill="hold"/>
                                        <p:tgtEl>
                                          <p:spTgt spid="40962">
                                            <p:bg/>
                                          </p:spTgt>
                                        </p:tgtEl>
                                        <p:attrNameLst>
                                          <p:attrName>ppt_x</p:attrName>
                                          <p:attrName>ppt_y</p:attrName>
                                        </p:attrNameLst>
                                      </p:cBhvr>
                                      <p:rCtr x="43" y="0"/>
                                    </p:animMotion>
                                  </p:childTnLst>
                                </p:cTn>
                              </p:par>
                              <p:par>
                                <p:cTn id="25" presetID="63" presetClass="path" presetSubtype="0" accel="50000" decel="50000" fill="hold" grpId="0" nodeType="withEffect">
                                  <p:stCondLst>
                                    <p:cond delay="0"/>
                                  </p:stCondLst>
                                  <p:childTnLst>
                                    <p:animMotion origin="layout" path="M 8.33333E-7 1.85185E-6 L 0.08698 1.85185E-6 " pathEditMode="relative" rAng="0" ptsTypes="AA">
                                      <p:cBhvr>
                                        <p:cTn id="26" dur="2000" fill="hold"/>
                                        <p:tgtEl>
                                          <p:spTgt spid="40962">
                                            <p:txEl>
                                              <p:pRg st="0" end="0"/>
                                            </p:txEl>
                                          </p:spTgt>
                                        </p:tgtEl>
                                        <p:attrNameLst>
                                          <p:attrName>ppt_x</p:attrName>
                                          <p:attrName>ppt_y</p:attrName>
                                        </p:attrNameLst>
                                      </p:cBhvr>
                                      <p:rCtr x="43" y="0"/>
                                    </p:animMotion>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40970"/>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409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uiExpand="1" build="allAtOnce" animBg="1"/>
      <p:bldP spid="40969" grpId="0"/>
      <p:bldP spid="40962" grpId="0" build="allAtOnce" animBg="1"/>
      <p:bldP spid="40970" grpId="0"/>
      <p:bldP spid="40973" grpId="0" animBg="1"/>
      <p:bldP spid="4097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697" name="Group 9"/>
          <p:cNvGrpSpPr>
            <a:grpSpLocks/>
          </p:cNvGrpSpPr>
          <p:nvPr/>
        </p:nvGrpSpPr>
        <p:grpSpPr bwMode="auto">
          <a:xfrm>
            <a:off x="1503363" y="1371600"/>
            <a:ext cx="5689600" cy="5486400"/>
            <a:chOff x="1503195" y="1371599"/>
            <a:chExt cx="5689307" cy="5486401"/>
          </a:xfrm>
        </p:grpSpPr>
        <p:sp>
          <p:nvSpPr>
            <p:cNvPr id="9" name="TextBox 8"/>
            <p:cNvSpPr txBox="1"/>
            <p:nvPr/>
          </p:nvSpPr>
          <p:spPr>
            <a:xfrm>
              <a:off x="4466904" y="1396999"/>
              <a:ext cx="2677975" cy="2308225"/>
            </a:xfrm>
            <a:prstGeom prst="rect">
              <a:avLst/>
            </a:prstGeom>
            <a:noFill/>
          </p:spPr>
          <p:txBody>
            <a:bodyPr>
              <a:spAutoFit/>
            </a:bodyPr>
            <a:lstStyle/>
            <a:p>
              <a:pPr algn="ctr" eaLnBrk="0" hangingPunct="0">
                <a:defRPr/>
              </a:pPr>
              <a:r>
                <a:rPr lang="en-US" u="sng" dirty="0">
                  <a:solidFill>
                    <a:schemeClr val="bg2"/>
                  </a:solidFill>
                </a:rPr>
                <a:t>MESA Self Reported Ethnicity</a:t>
              </a:r>
            </a:p>
            <a:p>
              <a:pPr algn="ctr" eaLnBrk="0" hangingPunct="0">
                <a:defRPr/>
              </a:pPr>
              <a:r>
                <a:rPr lang="en-US" b="1" dirty="0">
                  <a:solidFill>
                    <a:schemeClr val="accent1"/>
                  </a:solidFill>
                </a:rPr>
                <a:t>African-Am: </a:t>
              </a:r>
              <a:r>
                <a:rPr lang="en-US" b="1" dirty="0">
                  <a:solidFill>
                    <a:schemeClr val="accent1"/>
                  </a:solidFill>
                  <a:latin typeface="Times New Roman"/>
                  <a:cs typeface="Times New Roman"/>
                </a:rPr>
                <a:t>■</a:t>
              </a:r>
              <a:endParaRPr lang="en-US" b="1" dirty="0">
                <a:solidFill>
                  <a:schemeClr val="accent1"/>
                </a:solidFill>
              </a:endParaRPr>
            </a:p>
            <a:p>
              <a:pPr algn="ctr" eaLnBrk="0" hangingPunct="0">
                <a:defRPr/>
              </a:pPr>
              <a:r>
                <a:rPr lang="en-US" b="1" dirty="0">
                  <a:solidFill>
                    <a:srgbClr val="00B050"/>
                  </a:solidFill>
                </a:rPr>
                <a:t>Chinese:</a:t>
              </a:r>
              <a:r>
                <a:rPr lang="en-US" b="1" dirty="0">
                  <a:solidFill>
                    <a:srgbClr val="00B050"/>
                  </a:solidFill>
                  <a:latin typeface="Times New Roman"/>
                  <a:cs typeface="Times New Roman"/>
                </a:rPr>
                <a:t> ■</a:t>
              </a:r>
              <a:endParaRPr lang="en-US" b="1" dirty="0">
                <a:solidFill>
                  <a:srgbClr val="00B050"/>
                </a:solidFill>
              </a:endParaRPr>
            </a:p>
            <a:p>
              <a:pPr algn="ctr" eaLnBrk="0" hangingPunct="0">
                <a:defRPr/>
              </a:pPr>
              <a:r>
                <a:rPr lang="en-US" b="1" dirty="0">
                  <a:solidFill>
                    <a:srgbClr val="FF0000"/>
                  </a:solidFill>
                </a:rPr>
                <a:t>European:</a:t>
              </a:r>
              <a:r>
                <a:rPr lang="en-US" b="1" dirty="0">
                  <a:solidFill>
                    <a:srgbClr val="FF0000"/>
                  </a:solidFill>
                  <a:latin typeface="Times New Roman"/>
                  <a:cs typeface="Times New Roman"/>
                </a:rPr>
                <a:t> ■</a:t>
              </a:r>
              <a:endParaRPr lang="en-US" b="1" dirty="0">
                <a:solidFill>
                  <a:srgbClr val="FF0000"/>
                </a:solidFill>
              </a:endParaRPr>
            </a:p>
            <a:p>
              <a:pPr algn="ctr" eaLnBrk="0" hangingPunct="0">
                <a:defRPr/>
              </a:pPr>
              <a:r>
                <a:rPr lang="en-US" b="1" dirty="0">
                  <a:solidFill>
                    <a:srgbClr val="FFC000"/>
                  </a:solidFill>
                  <a:effectLst>
                    <a:outerShdw blurRad="38100" dist="38100" dir="2700000" algn="tl">
                      <a:srgbClr val="000000">
                        <a:alpha val="43137"/>
                      </a:srgbClr>
                    </a:outerShdw>
                  </a:effectLst>
                </a:rPr>
                <a:t>Hispanic: </a:t>
              </a:r>
              <a:r>
                <a:rPr lang="en-US" b="1" dirty="0">
                  <a:solidFill>
                    <a:srgbClr val="FFC000"/>
                  </a:solidFill>
                  <a:effectLst>
                    <a:outerShdw blurRad="38100" dist="38100" dir="2700000" algn="tl">
                      <a:srgbClr val="000000">
                        <a:alpha val="43137"/>
                      </a:srgbClr>
                    </a:outerShdw>
                  </a:effectLst>
                  <a:latin typeface="Times New Roman"/>
                  <a:cs typeface="Times New Roman"/>
                </a:rPr>
                <a:t>■</a:t>
              </a:r>
              <a:endParaRPr lang="en-US" b="1" dirty="0">
                <a:solidFill>
                  <a:srgbClr val="FFC000"/>
                </a:solidFill>
                <a:effectLst>
                  <a:outerShdw blurRad="38100" dist="38100" dir="2700000" algn="tl">
                    <a:srgbClr val="000000">
                      <a:alpha val="43137"/>
                    </a:srgbClr>
                  </a:outerShdw>
                </a:effectLst>
              </a:endParaRPr>
            </a:p>
          </p:txBody>
        </p:sp>
        <p:grpSp>
          <p:nvGrpSpPr>
            <p:cNvPr id="285702" name="Group 7"/>
            <p:cNvGrpSpPr>
              <a:grpSpLocks/>
            </p:cNvGrpSpPr>
            <p:nvPr/>
          </p:nvGrpSpPr>
          <p:grpSpPr bwMode="auto">
            <a:xfrm>
              <a:off x="1503195" y="1371599"/>
              <a:ext cx="5689307" cy="5486401"/>
              <a:chOff x="1503195" y="1371599"/>
              <a:chExt cx="5689307" cy="5486401"/>
            </a:xfrm>
          </p:grpSpPr>
          <p:pic>
            <p:nvPicPr>
              <p:cNvPr id="285703" name="Picture 5"/>
              <p:cNvPicPr>
                <a:picLocks noChangeAspect="1" noChangeArrowheads="1"/>
              </p:cNvPicPr>
              <p:nvPr/>
            </p:nvPicPr>
            <p:blipFill>
              <a:blip r:embed="rId2"/>
              <a:srcRect/>
              <a:stretch>
                <a:fillRect/>
              </a:stretch>
            </p:blipFill>
            <p:spPr bwMode="auto">
              <a:xfrm>
                <a:off x="1503195" y="1371599"/>
                <a:ext cx="5689307" cy="5486401"/>
              </a:xfrm>
              <a:prstGeom prst="rect">
                <a:avLst/>
              </a:prstGeom>
              <a:noFill/>
              <a:ln w="9525">
                <a:noFill/>
                <a:miter lim="800000"/>
                <a:headEnd/>
                <a:tailEnd/>
              </a:ln>
            </p:spPr>
          </p:pic>
          <p:sp>
            <p:nvSpPr>
              <p:cNvPr id="7" name="Rectangle 6"/>
              <p:cNvSpPr/>
              <p:nvPr/>
            </p:nvSpPr>
            <p:spPr>
              <a:xfrm>
                <a:off x="6390855" y="4676775"/>
                <a:ext cx="380980" cy="24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pic>
        <p:nvPicPr>
          <p:cNvPr id="3" name="Picture 4"/>
          <p:cNvPicPr>
            <a:picLocks noChangeAspect="1" noChangeArrowheads="1"/>
          </p:cNvPicPr>
          <p:nvPr/>
        </p:nvPicPr>
        <p:blipFill>
          <a:blip r:embed="rId3"/>
          <a:srcRect/>
          <a:stretch>
            <a:fillRect/>
          </a:stretch>
        </p:blipFill>
        <p:spPr bwMode="auto">
          <a:xfrm>
            <a:off x="1465263" y="1362075"/>
            <a:ext cx="5743575" cy="5495925"/>
          </a:xfrm>
          <a:prstGeom prst="rect">
            <a:avLst/>
          </a:prstGeom>
          <a:noFill/>
          <a:ln w="9525">
            <a:noFill/>
            <a:miter lim="800000"/>
            <a:headEnd/>
            <a:tailEnd/>
          </a:ln>
        </p:spPr>
      </p:pic>
      <p:sp>
        <p:nvSpPr>
          <p:cNvPr id="285699" name="TextBox 3"/>
          <p:cNvSpPr txBox="1">
            <a:spLocks noChangeArrowheads="1"/>
          </p:cNvSpPr>
          <p:nvPr/>
        </p:nvSpPr>
        <p:spPr bwMode="auto">
          <a:xfrm>
            <a:off x="4498975" y="1387475"/>
            <a:ext cx="2676525" cy="2308225"/>
          </a:xfrm>
          <a:prstGeom prst="rect">
            <a:avLst/>
          </a:prstGeom>
          <a:noFill/>
          <a:ln w="9525">
            <a:noFill/>
            <a:miter lim="800000"/>
            <a:headEnd/>
            <a:tailEnd/>
          </a:ln>
        </p:spPr>
        <p:txBody>
          <a:bodyPr>
            <a:spAutoFit/>
          </a:bodyPr>
          <a:lstStyle/>
          <a:p>
            <a:pPr algn="ctr" eaLnBrk="0" hangingPunct="0"/>
            <a:r>
              <a:rPr lang="en-US" u="sng">
                <a:solidFill>
                  <a:schemeClr val="bg2"/>
                </a:solidFill>
              </a:rPr>
              <a:t>MESA Self Reported Ethnicity</a:t>
            </a:r>
          </a:p>
          <a:p>
            <a:pPr algn="ctr" eaLnBrk="0" hangingPunct="0"/>
            <a:r>
              <a:rPr lang="en-US" b="1">
                <a:solidFill>
                  <a:srgbClr val="0070C0"/>
                </a:solidFill>
              </a:rPr>
              <a:t>African-Am: </a:t>
            </a:r>
            <a:r>
              <a:rPr lang="en-US" b="1">
                <a:solidFill>
                  <a:srgbClr val="0070C0"/>
                </a:solidFill>
                <a:cs typeface="Times New Roman" pitchFamily="18" charset="0"/>
              </a:rPr>
              <a:t>■</a:t>
            </a:r>
            <a:endParaRPr lang="en-US" b="1">
              <a:solidFill>
                <a:srgbClr val="0070C0"/>
              </a:solidFill>
            </a:endParaRPr>
          </a:p>
          <a:p>
            <a:pPr algn="ctr" eaLnBrk="0" hangingPunct="0"/>
            <a:r>
              <a:rPr lang="en-US" b="1">
                <a:solidFill>
                  <a:srgbClr val="00B050"/>
                </a:solidFill>
              </a:rPr>
              <a:t>Chinese:</a:t>
            </a:r>
            <a:r>
              <a:rPr lang="en-US" b="1">
                <a:solidFill>
                  <a:srgbClr val="00B050"/>
                </a:solidFill>
                <a:cs typeface="Times New Roman" pitchFamily="18" charset="0"/>
              </a:rPr>
              <a:t> ■</a:t>
            </a:r>
            <a:endParaRPr lang="en-US" b="1">
              <a:solidFill>
                <a:srgbClr val="00B050"/>
              </a:solidFill>
            </a:endParaRPr>
          </a:p>
          <a:p>
            <a:pPr algn="ctr" eaLnBrk="0" hangingPunct="0"/>
            <a:r>
              <a:rPr lang="en-US" b="1">
                <a:solidFill>
                  <a:srgbClr val="FF0000"/>
                </a:solidFill>
              </a:rPr>
              <a:t>European:</a:t>
            </a:r>
            <a:r>
              <a:rPr lang="en-US" b="1">
                <a:solidFill>
                  <a:srgbClr val="FF0000"/>
                </a:solidFill>
                <a:cs typeface="Times New Roman" pitchFamily="18" charset="0"/>
              </a:rPr>
              <a:t> ■</a:t>
            </a:r>
            <a:endParaRPr lang="en-US" b="1">
              <a:solidFill>
                <a:srgbClr val="FF0000"/>
              </a:solidFill>
            </a:endParaRPr>
          </a:p>
          <a:p>
            <a:pPr algn="ctr" eaLnBrk="0" hangingPunct="0"/>
            <a:r>
              <a:rPr lang="en-US" b="1">
                <a:solidFill>
                  <a:srgbClr val="FFC000"/>
                </a:solidFill>
              </a:rPr>
              <a:t>Hispanic: </a:t>
            </a:r>
            <a:r>
              <a:rPr lang="en-US" b="1">
                <a:solidFill>
                  <a:srgbClr val="FFC000"/>
                </a:solidFill>
                <a:cs typeface="Times New Roman" pitchFamily="18" charset="0"/>
              </a:rPr>
              <a:t>■</a:t>
            </a:r>
            <a:endParaRPr lang="en-US" b="1">
              <a:solidFill>
                <a:srgbClr val="FFC000"/>
              </a:solidFill>
            </a:endParaRPr>
          </a:p>
        </p:txBody>
      </p:sp>
      <p:sp>
        <p:nvSpPr>
          <p:cNvPr id="2" name="Title 1"/>
          <p:cNvSpPr>
            <a:spLocks noGrp="1"/>
          </p:cNvSpPr>
          <p:nvPr>
            <p:ph type="title"/>
          </p:nvPr>
        </p:nvSpPr>
        <p:spPr>
          <a:xfrm>
            <a:off x="457200" y="103188"/>
            <a:ext cx="8229600" cy="1143000"/>
          </a:xfrm>
        </p:spPr>
        <p:txBody>
          <a:bodyPr>
            <a:noAutofit/>
          </a:bodyPr>
          <a:lstStyle/>
          <a:p>
            <a:pPr>
              <a:defRPr/>
            </a:pPr>
            <a:r>
              <a:rPr lang="en-US" sz="3600" dirty="0" smtClean="0"/>
              <a:t>Opportunities for Future Progress: Greater Genetic Specificity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5" descr="katrina-08-28-2005"/>
          <p:cNvPicPr>
            <a:picLocks noChangeAspect="1" noChangeArrowheads="1"/>
          </p:cNvPicPr>
          <p:nvPr/>
        </p:nvPicPr>
        <p:blipFill>
          <a:blip r:embed="rId2"/>
          <a:srcRect/>
          <a:stretch>
            <a:fillRect/>
          </a:stretch>
        </p:blipFill>
        <p:spPr bwMode="auto">
          <a:xfrm>
            <a:off x="457200" y="1636713"/>
            <a:ext cx="6816725" cy="4260850"/>
          </a:xfrm>
          <a:prstGeom prst="rect">
            <a:avLst/>
          </a:prstGeom>
          <a:noFill/>
          <a:ln w="9525">
            <a:solidFill>
              <a:schemeClr val="tx1"/>
            </a:solidFill>
            <a:miter lim="800000"/>
            <a:headEnd/>
            <a:tailEnd/>
          </a:ln>
        </p:spPr>
      </p:pic>
      <p:sp>
        <p:nvSpPr>
          <p:cNvPr id="509958" name="Rectangle 6"/>
          <p:cNvSpPr>
            <a:spLocks noGrp="1" noChangeArrowheads="1"/>
          </p:cNvSpPr>
          <p:nvPr>
            <p:ph type="title"/>
          </p:nvPr>
        </p:nvSpPr>
        <p:spPr>
          <a:xfrm>
            <a:off x="685800" y="244475"/>
            <a:ext cx="7772400" cy="1143000"/>
          </a:xfrm>
        </p:spPr>
        <p:txBody>
          <a:bodyPr/>
          <a:lstStyle/>
          <a:p>
            <a:pPr>
              <a:defRPr/>
            </a:pPr>
            <a:r>
              <a:rPr lang="en-US" sz="3600" dirty="0"/>
              <a:t>Hurricane Katrina Devastates New Orleans</a:t>
            </a:r>
          </a:p>
        </p:txBody>
      </p:sp>
      <p:pic>
        <p:nvPicPr>
          <p:cNvPr id="123907" name="Picture 10" descr="051005_orleans_hospitals_hmed3p"/>
          <p:cNvPicPr>
            <a:picLocks noChangeAspect="1" noChangeArrowheads="1"/>
          </p:cNvPicPr>
          <p:nvPr/>
        </p:nvPicPr>
        <p:blipFill>
          <a:blip r:embed="rId3"/>
          <a:srcRect/>
          <a:stretch>
            <a:fillRect/>
          </a:stretch>
        </p:blipFill>
        <p:spPr bwMode="auto">
          <a:xfrm>
            <a:off x="4826000" y="3957638"/>
            <a:ext cx="3952875" cy="2600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21" name="Group 9"/>
          <p:cNvGrpSpPr>
            <a:grpSpLocks/>
          </p:cNvGrpSpPr>
          <p:nvPr/>
        </p:nvGrpSpPr>
        <p:grpSpPr bwMode="auto">
          <a:xfrm>
            <a:off x="1552575" y="1193800"/>
            <a:ext cx="5715000" cy="5664200"/>
            <a:chOff x="1552575" y="1193397"/>
            <a:chExt cx="5715000" cy="5664603"/>
          </a:xfrm>
        </p:grpSpPr>
        <p:pic>
          <p:nvPicPr>
            <p:cNvPr id="286726" name="Picture 5"/>
            <p:cNvPicPr>
              <a:picLocks noChangeAspect="1" noChangeArrowheads="1"/>
            </p:cNvPicPr>
            <p:nvPr/>
          </p:nvPicPr>
          <p:blipFill>
            <a:blip r:embed="rId2"/>
            <a:srcRect/>
            <a:stretch>
              <a:fillRect/>
            </a:stretch>
          </p:blipFill>
          <p:spPr bwMode="auto">
            <a:xfrm>
              <a:off x="1552575" y="1193397"/>
              <a:ext cx="5715000" cy="5664603"/>
            </a:xfrm>
            <a:prstGeom prst="rect">
              <a:avLst/>
            </a:prstGeom>
            <a:noFill/>
            <a:ln w="9525">
              <a:noFill/>
              <a:miter lim="800000"/>
              <a:headEnd/>
              <a:tailEnd/>
            </a:ln>
          </p:spPr>
        </p:pic>
        <p:sp>
          <p:nvSpPr>
            <p:cNvPr id="286727" name="TextBox 8"/>
            <p:cNvSpPr txBox="1">
              <a:spLocks noChangeArrowheads="1"/>
            </p:cNvSpPr>
            <p:nvPr/>
          </p:nvSpPr>
          <p:spPr bwMode="auto">
            <a:xfrm>
              <a:off x="3905250" y="1447800"/>
              <a:ext cx="3276600" cy="2308324"/>
            </a:xfrm>
            <a:prstGeom prst="rect">
              <a:avLst/>
            </a:prstGeom>
            <a:noFill/>
            <a:ln w="9525">
              <a:noFill/>
              <a:miter lim="800000"/>
              <a:headEnd/>
              <a:tailEnd/>
            </a:ln>
          </p:spPr>
          <p:txBody>
            <a:bodyPr>
              <a:spAutoFit/>
            </a:bodyPr>
            <a:lstStyle/>
            <a:p>
              <a:pPr algn="ctr" eaLnBrk="0" hangingPunct="0"/>
              <a:r>
                <a:rPr lang="en-US" u="sng">
                  <a:solidFill>
                    <a:schemeClr val="bg2"/>
                  </a:solidFill>
                </a:rPr>
                <a:t>MESA  Hierarchical Clusters</a:t>
              </a:r>
            </a:p>
            <a:p>
              <a:pPr algn="ctr" eaLnBrk="0" hangingPunct="0"/>
              <a:r>
                <a:rPr lang="en-US" b="1">
                  <a:solidFill>
                    <a:schemeClr val="accent1"/>
                  </a:solidFill>
                </a:rPr>
                <a:t>HCluster1 (AA): </a:t>
              </a:r>
              <a:r>
                <a:rPr lang="en-US" b="1">
                  <a:solidFill>
                    <a:schemeClr val="accent1"/>
                  </a:solidFill>
                  <a:cs typeface="Times New Roman" pitchFamily="18" charset="0"/>
                </a:rPr>
                <a:t>■</a:t>
              </a:r>
              <a:endParaRPr lang="en-US" b="1">
                <a:solidFill>
                  <a:schemeClr val="accent1"/>
                </a:solidFill>
              </a:endParaRPr>
            </a:p>
            <a:p>
              <a:pPr algn="ctr" eaLnBrk="0" hangingPunct="0"/>
              <a:r>
                <a:rPr lang="en-US" b="1">
                  <a:solidFill>
                    <a:srgbClr val="00B050"/>
                  </a:solidFill>
                </a:rPr>
                <a:t>HCluster2 (CHN):</a:t>
              </a:r>
              <a:r>
                <a:rPr lang="en-US" b="1">
                  <a:solidFill>
                    <a:srgbClr val="00B050"/>
                  </a:solidFill>
                  <a:cs typeface="Times New Roman" pitchFamily="18" charset="0"/>
                </a:rPr>
                <a:t> ■</a:t>
              </a:r>
              <a:endParaRPr lang="en-US" b="1">
                <a:solidFill>
                  <a:srgbClr val="00B050"/>
                </a:solidFill>
              </a:endParaRPr>
            </a:p>
            <a:p>
              <a:pPr algn="ctr" eaLnBrk="0" hangingPunct="0"/>
              <a:r>
                <a:rPr lang="en-US" b="1">
                  <a:solidFill>
                    <a:srgbClr val="FF0000"/>
                  </a:solidFill>
                </a:rPr>
                <a:t>HCluster3 (EUA):</a:t>
              </a:r>
              <a:r>
                <a:rPr lang="en-US" b="1">
                  <a:solidFill>
                    <a:srgbClr val="FF0000"/>
                  </a:solidFill>
                  <a:cs typeface="Times New Roman" pitchFamily="18" charset="0"/>
                </a:rPr>
                <a:t> ■</a:t>
              </a:r>
              <a:endParaRPr lang="en-US" b="1">
                <a:solidFill>
                  <a:srgbClr val="FF0000"/>
                </a:solidFill>
              </a:endParaRPr>
            </a:p>
            <a:p>
              <a:pPr algn="ctr" eaLnBrk="0" hangingPunct="0"/>
              <a:r>
                <a:rPr lang="en-US" b="1">
                  <a:solidFill>
                    <a:srgbClr val="FFC000"/>
                  </a:solidFill>
                </a:rPr>
                <a:t>HCluster4 (HIS): </a:t>
              </a:r>
              <a:r>
                <a:rPr lang="en-US" b="1">
                  <a:solidFill>
                    <a:srgbClr val="FFC000"/>
                  </a:solidFill>
                  <a:cs typeface="Times New Roman" pitchFamily="18" charset="0"/>
                </a:rPr>
                <a:t>■</a:t>
              </a:r>
              <a:endParaRPr lang="en-US" b="1">
                <a:solidFill>
                  <a:srgbClr val="FFC000"/>
                </a:solidFill>
              </a:endParaRPr>
            </a:p>
          </p:txBody>
        </p:sp>
      </p:grpSp>
      <p:grpSp>
        <p:nvGrpSpPr>
          <p:cNvPr id="5" name="Group 7"/>
          <p:cNvGrpSpPr>
            <a:grpSpLocks/>
          </p:cNvGrpSpPr>
          <p:nvPr/>
        </p:nvGrpSpPr>
        <p:grpSpPr bwMode="auto">
          <a:xfrm>
            <a:off x="1509713" y="1428750"/>
            <a:ext cx="5724525" cy="5459413"/>
            <a:chOff x="311205" y="1428750"/>
            <a:chExt cx="5791199" cy="5459356"/>
          </a:xfrm>
        </p:grpSpPr>
        <p:pic>
          <p:nvPicPr>
            <p:cNvPr id="286724" name="Picture 5"/>
            <p:cNvPicPr>
              <a:picLocks noChangeAspect="1" noChangeArrowheads="1"/>
            </p:cNvPicPr>
            <p:nvPr/>
          </p:nvPicPr>
          <p:blipFill>
            <a:blip r:embed="rId3"/>
            <a:srcRect/>
            <a:stretch>
              <a:fillRect/>
            </a:stretch>
          </p:blipFill>
          <p:spPr bwMode="auto">
            <a:xfrm>
              <a:off x="311205" y="1428750"/>
              <a:ext cx="5791199" cy="5459356"/>
            </a:xfrm>
            <a:prstGeom prst="rect">
              <a:avLst/>
            </a:prstGeom>
            <a:noFill/>
            <a:ln w="9525">
              <a:noFill/>
              <a:miter lim="800000"/>
              <a:headEnd/>
              <a:tailEnd/>
            </a:ln>
          </p:spPr>
        </p:pic>
        <p:sp>
          <p:nvSpPr>
            <p:cNvPr id="286725" name="TextBox 6"/>
            <p:cNvSpPr txBox="1">
              <a:spLocks noChangeArrowheads="1"/>
            </p:cNvSpPr>
            <p:nvPr/>
          </p:nvSpPr>
          <p:spPr bwMode="auto">
            <a:xfrm>
              <a:off x="2754368" y="1476375"/>
              <a:ext cx="3276600" cy="2308324"/>
            </a:xfrm>
            <a:prstGeom prst="rect">
              <a:avLst/>
            </a:prstGeom>
            <a:noFill/>
            <a:ln w="9525">
              <a:noFill/>
              <a:miter lim="800000"/>
              <a:headEnd/>
              <a:tailEnd/>
            </a:ln>
          </p:spPr>
          <p:txBody>
            <a:bodyPr>
              <a:spAutoFit/>
            </a:bodyPr>
            <a:lstStyle/>
            <a:p>
              <a:pPr algn="ctr" eaLnBrk="0" hangingPunct="0"/>
              <a:r>
                <a:rPr lang="en-US" u="sng">
                  <a:solidFill>
                    <a:schemeClr val="bg2"/>
                  </a:solidFill>
                </a:rPr>
                <a:t>MESA Self Reported Ethnicity</a:t>
              </a:r>
            </a:p>
            <a:p>
              <a:pPr algn="ctr" eaLnBrk="0" hangingPunct="0"/>
              <a:r>
                <a:rPr lang="en-US" b="1">
                  <a:solidFill>
                    <a:schemeClr val="accent1"/>
                  </a:solidFill>
                </a:rPr>
                <a:t>African-Am: </a:t>
              </a:r>
              <a:r>
                <a:rPr lang="en-US" b="1">
                  <a:solidFill>
                    <a:schemeClr val="accent1"/>
                  </a:solidFill>
                  <a:cs typeface="Times New Roman" pitchFamily="18" charset="0"/>
                </a:rPr>
                <a:t>■</a:t>
              </a:r>
              <a:endParaRPr lang="en-US" b="1">
                <a:solidFill>
                  <a:schemeClr val="accent1"/>
                </a:solidFill>
              </a:endParaRPr>
            </a:p>
            <a:p>
              <a:pPr algn="ctr" eaLnBrk="0" hangingPunct="0"/>
              <a:r>
                <a:rPr lang="en-US" b="1">
                  <a:solidFill>
                    <a:srgbClr val="00B050"/>
                  </a:solidFill>
                </a:rPr>
                <a:t>Chinese:</a:t>
              </a:r>
              <a:r>
                <a:rPr lang="en-US" b="1">
                  <a:solidFill>
                    <a:srgbClr val="00B050"/>
                  </a:solidFill>
                  <a:cs typeface="Times New Roman" pitchFamily="18" charset="0"/>
                </a:rPr>
                <a:t> ■</a:t>
              </a:r>
              <a:endParaRPr lang="en-US" b="1">
                <a:solidFill>
                  <a:srgbClr val="00B050"/>
                </a:solidFill>
              </a:endParaRPr>
            </a:p>
            <a:p>
              <a:pPr algn="ctr" eaLnBrk="0" hangingPunct="0"/>
              <a:r>
                <a:rPr lang="en-US" b="1">
                  <a:solidFill>
                    <a:srgbClr val="FF0000"/>
                  </a:solidFill>
                </a:rPr>
                <a:t>European:</a:t>
              </a:r>
              <a:r>
                <a:rPr lang="en-US" b="1">
                  <a:solidFill>
                    <a:srgbClr val="FF0000"/>
                  </a:solidFill>
                  <a:cs typeface="Times New Roman" pitchFamily="18" charset="0"/>
                </a:rPr>
                <a:t> ■</a:t>
              </a:r>
              <a:endParaRPr lang="en-US" b="1">
                <a:solidFill>
                  <a:srgbClr val="FF0000"/>
                </a:solidFill>
              </a:endParaRPr>
            </a:p>
            <a:p>
              <a:pPr algn="ctr" eaLnBrk="0" hangingPunct="0"/>
              <a:r>
                <a:rPr lang="en-US" b="1">
                  <a:solidFill>
                    <a:srgbClr val="FFC000"/>
                  </a:solidFill>
                </a:rPr>
                <a:t>Hispanic: </a:t>
              </a:r>
              <a:r>
                <a:rPr lang="en-US" b="1">
                  <a:solidFill>
                    <a:srgbClr val="FFC000"/>
                  </a:solidFill>
                  <a:cs typeface="Times New Roman" pitchFamily="18" charset="0"/>
                </a:rPr>
                <a:t>■</a:t>
              </a:r>
              <a:endParaRPr lang="en-US" b="1">
                <a:solidFill>
                  <a:srgbClr val="FFC000"/>
                </a:solidFill>
              </a:endParaRPr>
            </a:p>
          </p:txBody>
        </p:sp>
      </p:grpSp>
      <p:sp>
        <p:nvSpPr>
          <p:cNvPr id="2" name="Title 1"/>
          <p:cNvSpPr>
            <a:spLocks noGrp="1"/>
          </p:cNvSpPr>
          <p:nvPr>
            <p:ph type="title"/>
          </p:nvPr>
        </p:nvSpPr>
        <p:spPr>
          <a:xfrm>
            <a:off x="457200" y="150813"/>
            <a:ext cx="8229600" cy="858837"/>
          </a:xfrm>
        </p:spPr>
        <p:txBody>
          <a:bodyPr>
            <a:normAutofit fontScale="90000"/>
          </a:bodyPr>
          <a:lstStyle/>
          <a:p>
            <a:pPr>
              <a:defRPr/>
            </a:pPr>
            <a:r>
              <a:rPr lang="en-US" sz="3600" dirty="0" smtClean="0"/>
              <a:t>Re-classification of MESA subjects to genetic ancestral clusters based on PC1-10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925" y="941388"/>
            <a:ext cx="3657600" cy="1143000"/>
          </a:xfrm>
        </p:spPr>
        <p:txBody>
          <a:bodyPr>
            <a:noAutofit/>
          </a:bodyPr>
          <a:lstStyle/>
          <a:p>
            <a:pPr>
              <a:defRPr/>
            </a:pPr>
            <a:r>
              <a:rPr lang="en-US" sz="3600" dirty="0" smtClean="0"/>
              <a:t>Hierarchical Clustering of Phase III SNP </a:t>
            </a:r>
            <a:br>
              <a:rPr lang="en-US" sz="3600" dirty="0" smtClean="0"/>
            </a:br>
            <a:r>
              <a:rPr lang="en-US" sz="3600" dirty="0" smtClean="0"/>
              <a:t>PC1-PC10 in MESA  </a:t>
            </a:r>
            <a:endParaRPr lang="en-US" sz="3600" dirty="0"/>
          </a:p>
        </p:txBody>
      </p:sp>
      <p:pic>
        <p:nvPicPr>
          <p:cNvPr id="287746" name="Picture 2"/>
          <p:cNvPicPr>
            <a:picLocks noChangeAspect="1" noChangeArrowheads="1"/>
          </p:cNvPicPr>
          <p:nvPr/>
        </p:nvPicPr>
        <p:blipFill>
          <a:blip r:embed="rId2"/>
          <a:srcRect/>
          <a:stretch>
            <a:fillRect/>
          </a:stretch>
        </p:blipFill>
        <p:spPr bwMode="auto">
          <a:xfrm>
            <a:off x="360363" y="0"/>
            <a:ext cx="5259387" cy="6865938"/>
          </a:xfrm>
          <a:prstGeom prst="rect">
            <a:avLst/>
          </a:prstGeom>
          <a:noFill/>
          <a:ln w="9525">
            <a:noFill/>
            <a:miter lim="800000"/>
            <a:headEnd/>
            <a:tailEnd/>
          </a:ln>
        </p:spPr>
      </p:pic>
      <p:sp>
        <p:nvSpPr>
          <p:cNvPr id="287747" name="TextBox 3"/>
          <p:cNvSpPr txBox="1">
            <a:spLocks noChangeArrowheads="1"/>
          </p:cNvSpPr>
          <p:nvPr/>
        </p:nvSpPr>
        <p:spPr bwMode="auto">
          <a:xfrm>
            <a:off x="5734050" y="3848100"/>
            <a:ext cx="3276600" cy="2308225"/>
          </a:xfrm>
          <a:prstGeom prst="rect">
            <a:avLst/>
          </a:prstGeom>
          <a:solidFill>
            <a:schemeClr val="tx1"/>
          </a:solidFill>
          <a:ln w="9525">
            <a:solidFill>
              <a:schemeClr val="tx1"/>
            </a:solidFill>
            <a:miter lim="800000"/>
            <a:headEnd/>
            <a:tailEnd/>
          </a:ln>
        </p:spPr>
        <p:txBody>
          <a:bodyPr>
            <a:spAutoFit/>
          </a:bodyPr>
          <a:lstStyle/>
          <a:p>
            <a:pPr algn="ctr" eaLnBrk="0" hangingPunct="0"/>
            <a:r>
              <a:rPr lang="en-US" u="sng">
                <a:solidFill>
                  <a:schemeClr val="bg2"/>
                </a:solidFill>
              </a:rPr>
              <a:t>MESA  Hierarchical Clusters</a:t>
            </a:r>
          </a:p>
          <a:p>
            <a:pPr algn="ctr" eaLnBrk="0" hangingPunct="0"/>
            <a:r>
              <a:rPr lang="en-US" b="1">
                <a:solidFill>
                  <a:schemeClr val="accent1"/>
                </a:solidFill>
              </a:rPr>
              <a:t>HCluster1 (AA): </a:t>
            </a:r>
            <a:r>
              <a:rPr lang="en-US" b="1">
                <a:solidFill>
                  <a:schemeClr val="accent1"/>
                </a:solidFill>
                <a:cs typeface="Times New Roman" pitchFamily="18" charset="0"/>
              </a:rPr>
              <a:t>■</a:t>
            </a:r>
            <a:endParaRPr lang="en-US" b="1">
              <a:solidFill>
                <a:schemeClr val="accent1"/>
              </a:solidFill>
            </a:endParaRPr>
          </a:p>
          <a:p>
            <a:pPr algn="ctr" eaLnBrk="0" hangingPunct="0"/>
            <a:r>
              <a:rPr lang="en-US" b="1">
                <a:solidFill>
                  <a:srgbClr val="00B050"/>
                </a:solidFill>
              </a:rPr>
              <a:t>HCluster2 (CHN):</a:t>
            </a:r>
            <a:r>
              <a:rPr lang="en-US" b="1">
                <a:solidFill>
                  <a:srgbClr val="00B050"/>
                </a:solidFill>
                <a:cs typeface="Times New Roman" pitchFamily="18" charset="0"/>
              </a:rPr>
              <a:t> ■</a:t>
            </a:r>
            <a:endParaRPr lang="en-US" b="1">
              <a:solidFill>
                <a:srgbClr val="00B050"/>
              </a:solidFill>
            </a:endParaRPr>
          </a:p>
          <a:p>
            <a:pPr algn="ctr" eaLnBrk="0" hangingPunct="0"/>
            <a:r>
              <a:rPr lang="en-US" b="1">
                <a:solidFill>
                  <a:srgbClr val="FF0000"/>
                </a:solidFill>
              </a:rPr>
              <a:t>HCluster3 (EUA):</a:t>
            </a:r>
            <a:r>
              <a:rPr lang="en-US" b="1">
                <a:solidFill>
                  <a:srgbClr val="FF0000"/>
                </a:solidFill>
                <a:cs typeface="Times New Roman" pitchFamily="18" charset="0"/>
              </a:rPr>
              <a:t> ■</a:t>
            </a:r>
            <a:endParaRPr lang="en-US" b="1">
              <a:solidFill>
                <a:srgbClr val="FF0000"/>
              </a:solidFill>
            </a:endParaRPr>
          </a:p>
          <a:p>
            <a:pPr algn="ctr" eaLnBrk="0" hangingPunct="0"/>
            <a:r>
              <a:rPr lang="en-US" b="1">
                <a:solidFill>
                  <a:srgbClr val="FFC000"/>
                </a:solidFill>
              </a:rPr>
              <a:t>HCluster4 (HIS): </a:t>
            </a:r>
            <a:r>
              <a:rPr lang="en-US" b="1">
                <a:solidFill>
                  <a:srgbClr val="FFC000"/>
                </a:solidFill>
                <a:cs typeface="Times New Roman" pitchFamily="18" charset="0"/>
              </a:rPr>
              <a:t>■</a:t>
            </a:r>
            <a:endParaRPr lang="en-US" b="1">
              <a:solidFill>
                <a:srgbClr val="FFC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69" name="Picture 2"/>
          <p:cNvPicPr>
            <a:picLocks noChangeAspect="1" noChangeArrowheads="1"/>
          </p:cNvPicPr>
          <p:nvPr/>
        </p:nvPicPr>
        <p:blipFill>
          <a:blip r:embed="rId2"/>
          <a:srcRect/>
          <a:stretch>
            <a:fillRect/>
          </a:stretch>
        </p:blipFill>
        <p:spPr bwMode="auto">
          <a:xfrm>
            <a:off x="255588" y="0"/>
            <a:ext cx="8526462" cy="685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3" y="100013"/>
            <a:ext cx="7340600" cy="1090612"/>
          </a:xfrm>
          <a:solidFill>
            <a:schemeClr val="bg2"/>
          </a:solidFill>
          <a:ln>
            <a:solidFill>
              <a:schemeClr val="tx1"/>
            </a:solidFill>
          </a:ln>
        </p:spPr>
        <p:txBody>
          <a:bodyPr/>
          <a:lstStyle/>
          <a:p>
            <a:pPr>
              <a:defRPr/>
            </a:pPr>
            <a:r>
              <a:rPr lang="en-US" sz="2400" dirty="0" smtClean="0">
                <a:solidFill>
                  <a:schemeClr val="tx2"/>
                </a:solidFill>
              </a:rPr>
              <a:t>Variants in </a:t>
            </a:r>
            <a:r>
              <a:rPr lang="en-US" sz="2400" i="1" dirty="0" smtClean="0">
                <a:solidFill>
                  <a:schemeClr val="tx2"/>
                </a:solidFill>
              </a:rPr>
              <a:t>ZFHX3</a:t>
            </a:r>
            <a:r>
              <a:rPr lang="en-US" sz="2400" dirty="0" smtClean="0">
                <a:solidFill>
                  <a:schemeClr val="tx2"/>
                </a:solidFill>
              </a:rPr>
              <a:t> associated with </a:t>
            </a:r>
            <a:r>
              <a:rPr lang="en-US" sz="2400" dirty="0" err="1" smtClean="0">
                <a:solidFill>
                  <a:schemeClr val="tx2"/>
                </a:solidFill>
              </a:rPr>
              <a:t>atrial</a:t>
            </a:r>
            <a:r>
              <a:rPr lang="en-US" sz="2400" dirty="0" smtClean="0">
                <a:solidFill>
                  <a:schemeClr val="tx2"/>
                </a:solidFill>
              </a:rPr>
              <a:t> fibrillation in individuals of European ancestry </a:t>
            </a:r>
            <a:r>
              <a:rPr lang="en-US" sz="2400" i="1" dirty="0" smtClean="0">
                <a:solidFill>
                  <a:schemeClr val="tx2"/>
                </a:solidFill>
              </a:rPr>
              <a:t> </a:t>
            </a:r>
            <a:r>
              <a:rPr lang="en-US" sz="2000" dirty="0" smtClean="0">
                <a:solidFill>
                  <a:schemeClr val="tx1"/>
                </a:solidFill>
              </a:rPr>
              <a:t>Benjamin et al. </a:t>
            </a:r>
            <a:r>
              <a:rPr lang="en-US" sz="2000" i="1" dirty="0" smtClean="0">
                <a:solidFill>
                  <a:schemeClr val="tx1"/>
                </a:solidFill>
              </a:rPr>
              <a:t>Nature Genetics</a:t>
            </a:r>
            <a:r>
              <a:rPr lang="en-US" sz="2000" dirty="0" smtClean="0">
                <a:solidFill>
                  <a:schemeClr val="tx1"/>
                </a:solidFill>
              </a:rPr>
              <a:t> 2009 </a:t>
            </a:r>
            <a:endParaRPr lang="en-US" sz="2000" dirty="0">
              <a:solidFill>
                <a:schemeClr val="tx1"/>
              </a:solidFill>
            </a:endParaRPr>
          </a:p>
        </p:txBody>
      </p:sp>
      <p:sp>
        <p:nvSpPr>
          <p:cNvPr id="289794" name="TextBox 3"/>
          <p:cNvSpPr txBox="1">
            <a:spLocks noChangeArrowheads="1"/>
          </p:cNvSpPr>
          <p:nvPr/>
        </p:nvSpPr>
        <p:spPr bwMode="auto">
          <a:xfrm>
            <a:off x="2063750" y="1308100"/>
            <a:ext cx="6886575" cy="1200150"/>
          </a:xfrm>
          <a:prstGeom prst="rect">
            <a:avLst/>
          </a:prstGeom>
          <a:solidFill>
            <a:schemeClr val="bg2"/>
          </a:solidFill>
          <a:ln w="9525">
            <a:solidFill>
              <a:schemeClr val="tx1"/>
            </a:solidFill>
            <a:miter lim="800000"/>
            <a:headEnd/>
            <a:tailEnd/>
          </a:ln>
        </p:spPr>
        <p:txBody>
          <a:bodyPr>
            <a:spAutoFit/>
          </a:bodyPr>
          <a:lstStyle/>
          <a:p>
            <a:pPr eaLnBrk="0" hangingPunct="0"/>
            <a:r>
              <a:rPr lang="en-US" b="1">
                <a:solidFill>
                  <a:schemeClr val="tx2"/>
                </a:solidFill>
              </a:rPr>
              <a:t>A sequence variant in </a:t>
            </a:r>
            <a:r>
              <a:rPr lang="en-US" b="1" i="1">
                <a:solidFill>
                  <a:schemeClr val="tx2"/>
                </a:solidFill>
              </a:rPr>
              <a:t>ZFHX3</a:t>
            </a:r>
            <a:r>
              <a:rPr lang="en-US" b="1">
                <a:solidFill>
                  <a:schemeClr val="tx2"/>
                </a:solidFill>
              </a:rPr>
              <a:t> associates with atrial fibrillation and ischemic stroke</a:t>
            </a:r>
            <a:r>
              <a:rPr lang="en-US" sz="2800" b="1"/>
              <a:t> </a:t>
            </a:r>
            <a:r>
              <a:rPr lang="en-US" sz="2000" b="1"/>
              <a:t>Gudbjartsson </a:t>
            </a:r>
            <a:r>
              <a:rPr lang="en-US" sz="2000" b="1" i="1"/>
              <a:t>Nature Genetics</a:t>
            </a:r>
            <a:r>
              <a:rPr lang="en-US" sz="2000" b="1"/>
              <a:t> 2009 </a:t>
            </a:r>
          </a:p>
        </p:txBody>
      </p:sp>
      <p:grpSp>
        <p:nvGrpSpPr>
          <p:cNvPr id="289795" name="Group 52"/>
          <p:cNvGrpSpPr>
            <a:grpSpLocks/>
          </p:cNvGrpSpPr>
          <p:nvPr/>
        </p:nvGrpSpPr>
        <p:grpSpPr bwMode="auto">
          <a:xfrm>
            <a:off x="1458913" y="2584450"/>
            <a:ext cx="6162675" cy="4195763"/>
            <a:chOff x="1459685" y="2583809"/>
            <a:chExt cx="6161956" cy="4196047"/>
          </a:xfrm>
        </p:grpSpPr>
        <p:grpSp>
          <p:nvGrpSpPr>
            <p:cNvPr id="289797" name="Group 51"/>
            <p:cNvGrpSpPr>
              <a:grpSpLocks/>
            </p:cNvGrpSpPr>
            <p:nvPr/>
          </p:nvGrpSpPr>
          <p:grpSpPr bwMode="auto">
            <a:xfrm>
              <a:off x="1459685" y="2583809"/>
              <a:ext cx="6161956" cy="4183509"/>
              <a:chOff x="1459685" y="2583809"/>
              <a:chExt cx="6161956" cy="4183509"/>
            </a:xfrm>
          </p:grpSpPr>
          <p:grpSp>
            <p:nvGrpSpPr>
              <p:cNvPr id="289799" name="Group 44"/>
              <p:cNvGrpSpPr>
                <a:grpSpLocks/>
              </p:cNvGrpSpPr>
              <p:nvPr/>
            </p:nvGrpSpPr>
            <p:grpSpPr bwMode="auto">
              <a:xfrm>
                <a:off x="1459685" y="2583809"/>
                <a:ext cx="6161956" cy="4183509"/>
                <a:chOff x="1408105" y="2604214"/>
                <a:chExt cx="6062533" cy="4070825"/>
              </a:xfrm>
            </p:grpSpPr>
            <p:pic>
              <p:nvPicPr>
                <p:cNvPr id="289802" name="Picture 2"/>
                <p:cNvPicPr>
                  <a:picLocks noChangeAspect="1" noChangeArrowheads="1"/>
                </p:cNvPicPr>
                <p:nvPr/>
              </p:nvPicPr>
              <p:blipFill>
                <a:blip r:embed="rId2"/>
                <a:srcRect/>
                <a:stretch>
                  <a:fillRect/>
                </a:stretch>
              </p:blipFill>
              <p:spPr bwMode="auto">
                <a:xfrm>
                  <a:off x="1408105" y="2604214"/>
                  <a:ext cx="6062533" cy="4070825"/>
                </a:xfrm>
                <a:prstGeom prst="rect">
                  <a:avLst/>
                </a:prstGeom>
                <a:noFill/>
                <a:ln w="9525" algn="ctr">
                  <a:noFill/>
                  <a:miter lim="800000"/>
                  <a:headEnd/>
                  <a:tailEnd/>
                </a:ln>
              </p:spPr>
            </p:pic>
            <p:sp>
              <p:nvSpPr>
                <p:cNvPr id="289803" name="Oval 4"/>
                <p:cNvSpPr>
                  <a:spLocks noChangeArrowheads="1"/>
                </p:cNvSpPr>
                <p:nvPr/>
              </p:nvSpPr>
              <p:spPr bwMode="auto">
                <a:xfrm>
                  <a:off x="3389152" y="2726422"/>
                  <a:ext cx="243281" cy="2852257"/>
                </a:xfrm>
                <a:prstGeom prst="ellipse">
                  <a:avLst/>
                </a:prstGeom>
                <a:solidFill>
                  <a:schemeClr val="accent1">
                    <a:alpha val="54901"/>
                  </a:schemeClr>
                </a:solidFill>
                <a:ln w="9525" algn="ctr">
                  <a:solidFill>
                    <a:schemeClr val="bg1"/>
                  </a:solidFill>
                  <a:round/>
                  <a:headEnd/>
                  <a:tailEnd/>
                </a:ln>
              </p:spPr>
              <p:txBody>
                <a:bodyPr/>
                <a:lstStyle/>
                <a:p>
                  <a:pPr algn="ctr" eaLnBrk="0" hangingPunct="0"/>
                  <a:endParaRPr lang="en-US" sz="3600"/>
                </a:p>
              </p:txBody>
            </p:sp>
            <p:sp>
              <p:nvSpPr>
                <p:cNvPr id="289804" name="Rectangle 8"/>
                <p:cNvSpPr>
                  <a:spLocks noChangeArrowheads="1"/>
                </p:cNvSpPr>
                <p:nvPr/>
              </p:nvSpPr>
              <p:spPr bwMode="auto">
                <a:xfrm>
                  <a:off x="3409693" y="3339197"/>
                  <a:ext cx="221536" cy="215444"/>
                </a:xfrm>
                <a:prstGeom prst="rect">
                  <a:avLst/>
                </a:prstGeom>
                <a:noFill/>
                <a:ln w="9525">
                  <a:noFill/>
                  <a:miter lim="800000"/>
                  <a:headEnd/>
                  <a:tailEnd/>
                </a:ln>
              </p:spPr>
              <p:txBody>
                <a:bodyPr wrap="none">
                  <a:spAutoFit/>
                </a:bodyPr>
                <a:lstStyle/>
                <a:p>
                  <a:pPr eaLnBrk="0" hangingPunct="0"/>
                  <a:r>
                    <a:rPr lang="en-US" sz="800">
                      <a:solidFill>
                        <a:schemeClr val="bg2"/>
                      </a:solidFill>
                    </a:rPr>
                    <a:t>▪</a:t>
                  </a:r>
                  <a:endParaRPr lang="en-US" sz="800"/>
                </a:p>
              </p:txBody>
            </p:sp>
            <p:sp>
              <p:nvSpPr>
                <p:cNvPr id="289805" name="Rectangle 9"/>
                <p:cNvSpPr>
                  <a:spLocks noChangeArrowheads="1"/>
                </p:cNvSpPr>
                <p:nvPr/>
              </p:nvSpPr>
              <p:spPr bwMode="auto">
                <a:xfrm>
                  <a:off x="3409694" y="4265504"/>
                  <a:ext cx="221536" cy="215444"/>
                </a:xfrm>
                <a:prstGeom prst="rect">
                  <a:avLst/>
                </a:prstGeom>
                <a:noFill/>
                <a:ln w="9525">
                  <a:noFill/>
                  <a:miter lim="800000"/>
                  <a:headEnd/>
                  <a:tailEnd/>
                </a:ln>
              </p:spPr>
              <p:txBody>
                <a:bodyPr wrap="none">
                  <a:spAutoFit/>
                </a:bodyPr>
                <a:lstStyle/>
                <a:p>
                  <a:pPr eaLnBrk="0" hangingPunct="0"/>
                  <a:r>
                    <a:rPr lang="en-US" sz="800">
                      <a:solidFill>
                        <a:schemeClr val="bg2"/>
                      </a:solidFill>
                    </a:rPr>
                    <a:t>▪</a:t>
                  </a:r>
                  <a:endParaRPr lang="en-US" sz="800"/>
                </a:p>
              </p:txBody>
            </p:sp>
            <p:sp>
              <p:nvSpPr>
                <p:cNvPr id="289806" name="Rectangle 10"/>
                <p:cNvSpPr>
                  <a:spLocks noChangeArrowheads="1"/>
                </p:cNvSpPr>
                <p:nvPr/>
              </p:nvSpPr>
              <p:spPr bwMode="auto">
                <a:xfrm>
                  <a:off x="3409693" y="3355875"/>
                  <a:ext cx="221536" cy="215444"/>
                </a:xfrm>
                <a:prstGeom prst="rect">
                  <a:avLst/>
                </a:prstGeom>
                <a:noFill/>
                <a:ln w="9525">
                  <a:noFill/>
                  <a:miter lim="800000"/>
                  <a:headEnd/>
                  <a:tailEnd/>
                </a:ln>
              </p:spPr>
              <p:txBody>
                <a:bodyPr wrap="none">
                  <a:spAutoFit/>
                </a:bodyPr>
                <a:lstStyle/>
                <a:p>
                  <a:pPr eaLnBrk="0" hangingPunct="0"/>
                  <a:r>
                    <a:rPr lang="en-US" sz="800">
                      <a:solidFill>
                        <a:schemeClr val="bg2"/>
                      </a:solidFill>
                    </a:rPr>
                    <a:t>▪</a:t>
                  </a:r>
                  <a:endParaRPr lang="en-US" sz="800"/>
                </a:p>
              </p:txBody>
            </p:sp>
            <p:sp>
              <p:nvSpPr>
                <p:cNvPr id="289807" name="Rectangle 12"/>
                <p:cNvSpPr>
                  <a:spLocks noChangeArrowheads="1"/>
                </p:cNvSpPr>
                <p:nvPr/>
              </p:nvSpPr>
              <p:spPr bwMode="auto">
                <a:xfrm>
                  <a:off x="3412075" y="4641738"/>
                  <a:ext cx="221536" cy="215444"/>
                </a:xfrm>
                <a:prstGeom prst="rect">
                  <a:avLst/>
                </a:prstGeom>
                <a:noFill/>
                <a:ln w="9525">
                  <a:noFill/>
                  <a:miter lim="800000"/>
                  <a:headEnd/>
                  <a:tailEnd/>
                </a:ln>
              </p:spPr>
              <p:txBody>
                <a:bodyPr wrap="none">
                  <a:spAutoFit/>
                </a:bodyPr>
                <a:lstStyle/>
                <a:p>
                  <a:pPr eaLnBrk="0" hangingPunct="0"/>
                  <a:r>
                    <a:rPr lang="en-US" sz="800">
                      <a:solidFill>
                        <a:schemeClr val="bg2"/>
                      </a:solidFill>
                    </a:rPr>
                    <a:t>▪</a:t>
                  </a:r>
                  <a:endParaRPr lang="en-US" sz="800"/>
                </a:p>
              </p:txBody>
            </p:sp>
            <p:grpSp>
              <p:nvGrpSpPr>
                <p:cNvPr id="289808" name="Group 43"/>
                <p:cNvGrpSpPr>
                  <a:grpSpLocks/>
                </p:cNvGrpSpPr>
                <p:nvPr/>
              </p:nvGrpSpPr>
              <p:grpSpPr bwMode="auto">
                <a:xfrm>
                  <a:off x="3410884" y="2819404"/>
                  <a:ext cx="221536" cy="1800224"/>
                  <a:chOff x="3412076" y="2819404"/>
                  <a:chExt cx="221536" cy="1800224"/>
                </a:xfrm>
              </p:grpSpPr>
              <p:grpSp>
                <p:nvGrpSpPr>
                  <p:cNvPr id="289810" name="Group 30"/>
                  <p:cNvGrpSpPr>
                    <a:grpSpLocks/>
                  </p:cNvGrpSpPr>
                  <p:nvPr/>
                </p:nvGrpSpPr>
                <p:grpSpPr bwMode="auto">
                  <a:xfrm>
                    <a:off x="3518693" y="2819404"/>
                    <a:ext cx="1588" cy="436560"/>
                    <a:chOff x="3511550" y="2824166"/>
                    <a:chExt cx="1588" cy="436560"/>
                  </a:xfrm>
                </p:grpSpPr>
                <p:cxnSp>
                  <p:nvCxnSpPr>
                    <p:cNvPr id="289816" name="Straight Connector 16"/>
                    <p:cNvCxnSpPr>
                      <a:cxnSpLocks noChangeShapeType="1"/>
                    </p:cNvCxnSpPr>
                    <p:nvPr/>
                  </p:nvCxnSpPr>
                  <p:spPr bwMode="auto">
                    <a:xfrm rot="5400000">
                      <a:off x="3408762" y="2927748"/>
                      <a:ext cx="207166" cy="2"/>
                    </a:xfrm>
                    <a:prstGeom prst="line">
                      <a:avLst/>
                    </a:prstGeom>
                    <a:noFill/>
                    <a:ln w="25400" algn="ctr">
                      <a:solidFill>
                        <a:schemeClr val="bg2"/>
                      </a:solidFill>
                      <a:round/>
                      <a:headEnd/>
                      <a:tailEnd/>
                    </a:ln>
                  </p:spPr>
                </p:cxnSp>
                <p:cxnSp>
                  <p:nvCxnSpPr>
                    <p:cNvPr id="289817" name="Straight Connector 19"/>
                    <p:cNvCxnSpPr>
                      <a:cxnSpLocks noChangeShapeType="1"/>
                    </p:cNvCxnSpPr>
                    <p:nvPr/>
                  </p:nvCxnSpPr>
                  <p:spPr bwMode="auto">
                    <a:xfrm rot="5400000">
                      <a:off x="3487343" y="3080149"/>
                      <a:ext cx="50005" cy="4"/>
                    </a:xfrm>
                    <a:prstGeom prst="line">
                      <a:avLst/>
                    </a:prstGeom>
                    <a:noFill/>
                    <a:ln w="25400" algn="ctr">
                      <a:solidFill>
                        <a:schemeClr val="bg2"/>
                      </a:solidFill>
                      <a:round/>
                      <a:headEnd/>
                      <a:tailEnd/>
                    </a:ln>
                  </p:spPr>
                </p:cxnSp>
                <p:cxnSp>
                  <p:nvCxnSpPr>
                    <p:cNvPr id="289818" name="Straight Connector 20"/>
                    <p:cNvCxnSpPr>
                      <a:cxnSpLocks noChangeShapeType="1"/>
                    </p:cNvCxnSpPr>
                    <p:nvPr/>
                  </p:nvCxnSpPr>
                  <p:spPr bwMode="auto">
                    <a:xfrm rot="5400000">
                      <a:off x="3454003" y="3201591"/>
                      <a:ext cx="116682" cy="1588"/>
                    </a:xfrm>
                    <a:prstGeom prst="line">
                      <a:avLst/>
                    </a:prstGeom>
                    <a:noFill/>
                    <a:ln w="25400" algn="ctr">
                      <a:solidFill>
                        <a:schemeClr val="bg2"/>
                      </a:solidFill>
                      <a:round/>
                      <a:headEnd/>
                      <a:tailEnd/>
                    </a:ln>
                  </p:spPr>
                </p:cxnSp>
              </p:grpSp>
              <p:grpSp>
                <p:nvGrpSpPr>
                  <p:cNvPr id="289811" name="Group 32"/>
                  <p:cNvGrpSpPr>
                    <a:grpSpLocks/>
                  </p:cNvGrpSpPr>
                  <p:nvPr/>
                </p:nvGrpSpPr>
                <p:grpSpPr bwMode="auto">
                  <a:xfrm>
                    <a:off x="3412076" y="3277296"/>
                    <a:ext cx="221536" cy="360693"/>
                    <a:chOff x="2673890" y="3310630"/>
                    <a:chExt cx="221536" cy="360693"/>
                  </a:xfrm>
                </p:grpSpPr>
                <p:sp>
                  <p:nvSpPr>
                    <p:cNvPr id="289814" name="Rectangle 14"/>
                    <p:cNvSpPr>
                      <a:spLocks noChangeArrowheads="1"/>
                    </p:cNvSpPr>
                    <p:nvPr/>
                  </p:nvSpPr>
                  <p:spPr bwMode="auto">
                    <a:xfrm>
                      <a:off x="2673890" y="3455879"/>
                      <a:ext cx="221536" cy="215444"/>
                    </a:xfrm>
                    <a:prstGeom prst="rect">
                      <a:avLst/>
                    </a:prstGeom>
                    <a:noFill/>
                    <a:ln w="9525">
                      <a:noFill/>
                      <a:miter lim="800000"/>
                      <a:headEnd/>
                      <a:tailEnd/>
                    </a:ln>
                  </p:spPr>
                  <p:txBody>
                    <a:bodyPr wrap="none">
                      <a:spAutoFit/>
                    </a:bodyPr>
                    <a:lstStyle/>
                    <a:p>
                      <a:pPr eaLnBrk="0" hangingPunct="0"/>
                      <a:r>
                        <a:rPr lang="en-US" sz="800">
                          <a:solidFill>
                            <a:schemeClr val="bg2"/>
                          </a:solidFill>
                        </a:rPr>
                        <a:t>▪</a:t>
                      </a:r>
                      <a:endParaRPr lang="en-US" sz="800"/>
                    </a:p>
                  </p:txBody>
                </p:sp>
                <p:sp>
                  <p:nvSpPr>
                    <p:cNvPr id="289815" name="Rectangle 31"/>
                    <p:cNvSpPr>
                      <a:spLocks noChangeArrowheads="1"/>
                    </p:cNvSpPr>
                    <p:nvPr/>
                  </p:nvSpPr>
                  <p:spPr bwMode="auto">
                    <a:xfrm>
                      <a:off x="2673890" y="3310630"/>
                      <a:ext cx="221536" cy="215444"/>
                    </a:xfrm>
                    <a:prstGeom prst="rect">
                      <a:avLst/>
                    </a:prstGeom>
                    <a:noFill/>
                    <a:ln w="9525">
                      <a:noFill/>
                      <a:miter lim="800000"/>
                      <a:headEnd/>
                      <a:tailEnd/>
                    </a:ln>
                  </p:spPr>
                  <p:txBody>
                    <a:bodyPr wrap="none">
                      <a:spAutoFit/>
                    </a:bodyPr>
                    <a:lstStyle/>
                    <a:p>
                      <a:pPr eaLnBrk="0" hangingPunct="0"/>
                      <a:r>
                        <a:rPr lang="en-US" sz="800">
                          <a:solidFill>
                            <a:schemeClr val="bg2"/>
                          </a:solidFill>
                        </a:rPr>
                        <a:t>▪</a:t>
                      </a:r>
                      <a:endParaRPr lang="en-US" sz="800"/>
                    </a:p>
                  </p:txBody>
                </p:sp>
              </p:grpSp>
              <p:cxnSp>
                <p:nvCxnSpPr>
                  <p:cNvPr id="289812" name="Straight Connector 21"/>
                  <p:cNvCxnSpPr>
                    <a:cxnSpLocks noChangeShapeType="1"/>
                  </p:cNvCxnSpPr>
                  <p:nvPr/>
                </p:nvCxnSpPr>
                <p:spPr bwMode="auto">
                  <a:xfrm rot="5400000">
                    <a:off x="3488535" y="4300538"/>
                    <a:ext cx="61909" cy="2"/>
                  </a:xfrm>
                  <a:prstGeom prst="line">
                    <a:avLst/>
                  </a:prstGeom>
                  <a:noFill/>
                  <a:ln w="25400" algn="ctr">
                    <a:solidFill>
                      <a:schemeClr val="bg2"/>
                    </a:solidFill>
                    <a:round/>
                    <a:headEnd/>
                    <a:tailEnd/>
                  </a:ln>
                </p:spPr>
              </p:cxnSp>
              <p:cxnSp>
                <p:nvCxnSpPr>
                  <p:cNvPr id="289813" name="Straight Connector 33"/>
                  <p:cNvCxnSpPr>
                    <a:cxnSpLocks noChangeShapeType="1"/>
                  </p:cNvCxnSpPr>
                  <p:nvPr/>
                </p:nvCxnSpPr>
                <p:spPr bwMode="auto">
                  <a:xfrm rot="5400000">
                    <a:off x="3471864" y="4572000"/>
                    <a:ext cx="95252" cy="3"/>
                  </a:xfrm>
                  <a:prstGeom prst="line">
                    <a:avLst/>
                  </a:prstGeom>
                  <a:noFill/>
                  <a:ln w="25400" algn="ctr">
                    <a:solidFill>
                      <a:schemeClr val="bg2"/>
                    </a:solidFill>
                    <a:round/>
                    <a:headEnd/>
                    <a:tailEnd/>
                  </a:ln>
                </p:spPr>
              </p:cxnSp>
            </p:grpSp>
            <p:sp>
              <p:nvSpPr>
                <p:cNvPr id="289809" name="Rectangle 13"/>
                <p:cNvSpPr>
                  <a:spLocks noChangeArrowheads="1"/>
                </p:cNvSpPr>
                <p:nvPr/>
              </p:nvSpPr>
              <p:spPr bwMode="auto">
                <a:xfrm>
                  <a:off x="3410884" y="4341703"/>
                  <a:ext cx="221536" cy="215444"/>
                </a:xfrm>
                <a:prstGeom prst="rect">
                  <a:avLst/>
                </a:prstGeom>
                <a:noFill/>
                <a:ln w="9525">
                  <a:noFill/>
                  <a:miter lim="800000"/>
                  <a:headEnd/>
                  <a:tailEnd/>
                </a:ln>
              </p:spPr>
              <p:txBody>
                <a:bodyPr wrap="none">
                  <a:spAutoFit/>
                </a:bodyPr>
                <a:lstStyle/>
                <a:p>
                  <a:pPr eaLnBrk="0" hangingPunct="0"/>
                  <a:r>
                    <a:rPr lang="en-US" sz="800">
                      <a:solidFill>
                        <a:schemeClr val="bg2"/>
                      </a:solidFill>
                    </a:rPr>
                    <a:t>▪</a:t>
                  </a:r>
                  <a:endParaRPr lang="en-US" sz="800"/>
                </a:p>
              </p:txBody>
            </p:sp>
          </p:grpSp>
          <p:sp>
            <p:nvSpPr>
              <p:cNvPr id="289800" name="TextBox 46"/>
              <p:cNvSpPr txBox="1">
                <a:spLocks noChangeArrowheads="1"/>
              </p:cNvSpPr>
              <p:nvPr/>
            </p:nvSpPr>
            <p:spPr bwMode="auto">
              <a:xfrm>
                <a:off x="4605555" y="2994870"/>
                <a:ext cx="984565" cy="400110"/>
              </a:xfrm>
              <a:prstGeom prst="rect">
                <a:avLst/>
              </a:prstGeom>
              <a:solidFill>
                <a:schemeClr val="tx1"/>
              </a:solidFill>
              <a:ln w="9525">
                <a:solidFill>
                  <a:schemeClr val="bg2"/>
                </a:solidFill>
                <a:miter lim="800000"/>
                <a:headEnd/>
                <a:tailEnd/>
              </a:ln>
            </p:spPr>
            <p:txBody>
              <a:bodyPr wrap="none">
                <a:spAutoFit/>
              </a:bodyPr>
              <a:lstStyle/>
              <a:p>
                <a:pPr eaLnBrk="0" hangingPunct="0"/>
                <a:r>
                  <a:rPr lang="en-US" sz="2000">
                    <a:solidFill>
                      <a:schemeClr val="bg2"/>
                    </a:solidFill>
                  </a:rPr>
                  <a:t>ZFHX3</a:t>
                </a:r>
              </a:p>
            </p:txBody>
          </p:sp>
          <p:cxnSp>
            <p:nvCxnSpPr>
              <p:cNvPr id="289801" name="Straight Arrow Connector 50"/>
              <p:cNvCxnSpPr>
                <a:cxnSpLocks noChangeShapeType="1"/>
                <a:stCxn id="289800" idx="1"/>
              </p:cNvCxnSpPr>
              <p:nvPr/>
            </p:nvCxnSpPr>
            <p:spPr bwMode="auto">
              <a:xfrm rot="10800000" flipV="1">
                <a:off x="3900881" y="3194924"/>
                <a:ext cx="704674" cy="194227"/>
              </a:xfrm>
              <a:prstGeom prst="straightConnector1">
                <a:avLst/>
              </a:prstGeom>
              <a:noFill/>
              <a:ln w="31750" algn="ctr">
                <a:solidFill>
                  <a:schemeClr val="bg2"/>
                </a:solidFill>
                <a:round/>
                <a:headEnd/>
                <a:tailEnd type="arrow" w="med" len="med"/>
              </a:ln>
            </p:spPr>
          </p:cxnSp>
        </p:grpSp>
        <p:sp>
          <p:nvSpPr>
            <p:cNvPr id="289798" name="TextBox 45"/>
            <p:cNvSpPr txBox="1">
              <a:spLocks noChangeArrowheads="1"/>
            </p:cNvSpPr>
            <p:nvPr/>
          </p:nvSpPr>
          <p:spPr bwMode="auto">
            <a:xfrm>
              <a:off x="5914238" y="6518246"/>
              <a:ext cx="1568058" cy="261610"/>
            </a:xfrm>
            <a:prstGeom prst="rect">
              <a:avLst/>
            </a:prstGeom>
            <a:noFill/>
            <a:ln w="9525">
              <a:noFill/>
              <a:miter lim="800000"/>
              <a:headEnd/>
              <a:tailEnd/>
            </a:ln>
          </p:spPr>
          <p:txBody>
            <a:bodyPr wrap="none">
              <a:spAutoFit/>
            </a:bodyPr>
            <a:lstStyle/>
            <a:p>
              <a:pPr eaLnBrk="0" hangingPunct="0"/>
              <a:r>
                <a:rPr lang="en-US" sz="1100" b="1">
                  <a:solidFill>
                    <a:schemeClr val="bg2"/>
                  </a:solidFill>
                  <a:latin typeface="Arial" charset="0"/>
                  <a:cs typeface="Arial" charset="0"/>
                </a:rPr>
                <a:t>Benjamin et. al. 2009</a:t>
              </a:r>
            </a:p>
          </p:txBody>
        </p:sp>
      </p:grpSp>
      <p:cxnSp>
        <p:nvCxnSpPr>
          <p:cNvPr id="289796" name="Straight Arrow Connector 48"/>
          <p:cNvCxnSpPr>
            <a:cxnSpLocks noChangeShapeType="1"/>
          </p:cNvCxnSpPr>
          <p:nvPr/>
        </p:nvCxnSpPr>
        <p:spPr bwMode="auto">
          <a:xfrm>
            <a:off x="4579938" y="3195638"/>
            <a:ext cx="914400" cy="914400"/>
          </a:xfrm>
          <a:prstGeom prst="straightConnector1">
            <a:avLst/>
          </a:prstGeom>
          <a:noFill/>
          <a:ln w="9525" algn="ctr">
            <a:noFill/>
            <a:round/>
            <a:headEnd/>
            <a:tailEnd type="arrow" w="med" len="med"/>
          </a:ln>
        </p:spPr>
      </p:cxn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ph idx="1"/>
          </p:nvPr>
        </p:nvGraphicFramePr>
        <p:xfrm>
          <a:off x="-28575" y="1444625"/>
          <a:ext cx="7640638" cy="5097463"/>
        </p:xfrm>
        <a:graphic>
          <a:graphicData uri="http://schemas.openxmlformats.org/presentationml/2006/ole">
            <p:oleObj spid="_x0000_s61442" name="Chart" r:id="rId3" imgW="6096190" imgH="4067175" progId="MSGraph.Chart.8">
              <p:embed followColorScheme="full"/>
            </p:oleObj>
          </a:graphicData>
        </a:graphic>
      </p:graphicFrame>
      <p:sp>
        <p:nvSpPr>
          <p:cNvPr id="64523" name="Rectangle 11"/>
          <p:cNvSpPr>
            <a:spLocks noGrp="1" noChangeArrowheads="1"/>
          </p:cNvSpPr>
          <p:nvPr>
            <p:ph type="title"/>
          </p:nvPr>
        </p:nvSpPr>
        <p:spPr>
          <a:xfrm>
            <a:off x="657225" y="338138"/>
            <a:ext cx="7772400" cy="757237"/>
          </a:xfrm>
        </p:spPr>
        <p:txBody>
          <a:bodyPr/>
          <a:lstStyle/>
          <a:p>
            <a:pPr>
              <a:defRPr/>
            </a:pPr>
            <a:r>
              <a:rPr lang="en-US" sz="3600"/>
              <a:t>Evaluating Drug Treatment Effects</a:t>
            </a:r>
          </a:p>
        </p:txBody>
      </p:sp>
      <p:sp useBgFill="1">
        <p:nvSpPr>
          <p:cNvPr id="61444" name="Rectangle 37"/>
          <p:cNvSpPr>
            <a:spLocks noChangeArrowheads="1"/>
          </p:cNvSpPr>
          <p:nvPr/>
        </p:nvSpPr>
        <p:spPr bwMode="auto">
          <a:xfrm>
            <a:off x="5367338" y="1843088"/>
            <a:ext cx="2076450" cy="3943350"/>
          </a:xfrm>
          <a:prstGeom prst="rect">
            <a:avLst/>
          </a:prstGeom>
          <a:ln w="12700">
            <a:noFill/>
            <a:miter lim="800000"/>
            <a:headEnd type="none" w="sm" len="sm"/>
            <a:tailEnd type="none" w="sm" len="sm"/>
          </a:ln>
        </p:spPr>
        <p:txBody>
          <a:bodyPr wrap="none" anchor="ctr"/>
          <a:lstStyle/>
          <a:p>
            <a:pPr eaLnBrk="0" hangingPunct="0"/>
            <a:endParaRPr lang="en-US"/>
          </a:p>
        </p:txBody>
      </p:sp>
      <p:sp>
        <p:nvSpPr>
          <p:cNvPr id="61445" name="Line 38"/>
          <p:cNvSpPr>
            <a:spLocks noChangeShapeType="1"/>
          </p:cNvSpPr>
          <p:nvPr/>
        </p:nvSpPr>
        <p:spPr bwMode="auto">
          <a:xfrm>
            <a:off x="5357813" y="1843088"/>
            <a:ext cx="0" cy="3895725"/>
          </a:xfrm>
          <a:prstGeom prst="line">
            <a:avLst/>
          </a:prstGeom>
          <a:noFill/>
          <a:ln w="17780">
            <a:solidFill>
              <a:schemeClr val="tx1"/>
            </a:solidFill>
            <a:round/>
            <a:headEnd type="none" w="sm" len="sm"/>
            <a:tailEnd type="none" w="sm" len="sm"/>
          </a:ln>
        </p:spPr>
        <p:txBody>
          <a:bodyPr/>
          <a:lstStyle/>
          <a:p>
            <a:endParaRPr lang="en-US"/>
          </a:p>
        </p:txBody>
      </p:sp>
      <p:grpSp>
        <p:nvGrpSpPr>
          <p:cNvPr id="4" name="Group 43"/>
          <p:cNvGrpSpPr>
            <a:grpSpLocks/>
          </p:cNvGrpSpPr>
          <p:nvPr/>
        </p:nvGrpSpPr>
        <p:grpSpPr bwMode="auto">
          <a:xfrm>
            <a:off x="6243638" y="2986088"/>
            <a:ext cx="1828800" cy="2686050"/>
            <a:chOff x="4023" y="1881"/>
            <a:chExt cx="1152" cy="1692"/>
          </a:xfrm>
        </p:grpSpPr>
        <p:grpSp>
          <p:nvGrpSpPr>
            <p:cNvPr id="61504" name="Group 36"/>
            <p:cNvGrpSpPr>
              <a:grpSpLocks/>
            </p:cNvGrpSpPr>
            <p:nvPr/>
          </p:nvGrpSpPr>
          <p:grpSpPr bwMode="auto">
            <a:xfrm>
              <a:off x="4023" y="1881"/>
              <a:ext cx="1152" cy="1692"/>
              <a:chOff x="4833" y="1206"/>
              <a:chExt cx="801" cy="1638"/>
            </a:xfrm>
          </p:grpSpPr>
          <p:sp>
            <p:nvSpPr>
              <p:cNvPr id="61506" name="Rectangle 34"/>
              <p:cNvSpPr>
                <a:spLocks noChangeArrowheads="1"/>
              </p:cNvSpPr>
              <p:nvPr/>
            </p:nvSpPr>
            <p:spPr bwMode="auto">
              <a:xfrm>
                <a:off x="4833" y="1206"/>
                <a:ext cx="801" cy="1638"/>
              </a:xfrm>
              <a:prstGeom prst="rect">
                <a:avLst/>
              </a:prstGeom>
              <a:solidFill>
                <a:schemeClr val="bg2"/>
              </a:solidFill>
              <a:ln w="12700">
                <a:solidFill>
                  <a:schemeClr val="tx1"/>
                </a:solidFill>
                <a:miter lim="800000"/>
                <a:headEnd type="none" w="sm" len="sm"/>
                <a:tailEnd type="none" w="sm" len="sm"/>
              </a:ln>
            </p:spPr>
            <p:txBody>
              <a:bodyPr wrap="none" anchor="ctr"/>
              <a:lstStyle/>
              <a:p>
                <a:pPr eaLnBrk="0" hangingPunct="0"/>
                <a:endParaRPr lang="en-US"/>
              </a:p>
            </p:txBody>
          </p:sp>
          <p:sp>
            <p:nvSpPr>
              <p:cNvPr id="61507" name="Freeform 8"/>
              <p:cNvSpPr>
                <a:spLocks/>
              </p:cNvSpPr>
              <p:nvPr/>
            </p:nvSpPr>
            <p:spPr bwMode="auto">
              <a:xfrm rot="5400000">
                <a:off x="4410" y="1660"/>
                <a:ext cx="1606" cy="744"/>
              </a:xfrm>
              <a:custGeom>
                <a:avLst/>
                <a:gdLst>
                  <a:gd name="T0" fmla="*/ 0 w 1980"/>
                  <a:gd name="T1" fmla="*/ 476 h 1157"/>
                  <a:gd name="T2" fmla="*/ 134 w 1980"/>
                  <a:gd name="T3" fmla="*/ 466 h 1157"/>
                  <a:gd name="T4" fmla="*/ 268 w 1980"/>
                  <a:gd name="T5" fmla="*/ 408 h 1157"/>
                  <a:gd name="T6" fmla="*/ 399 w 1980"/>
                  <a:gd name="T7" fmla="*/ 269 h 1157"/>
                  <a:gd name="T8" fmla="*/ 497 w 1980"/>
                  <a:gd name="T9" fmla="*/ 136 h 1157"/>
                  <a:gd name="T10" fmla="*/ 578 w 1980"/>
                  <a:gd name="T11" fmla="*/ 41 h 1157"/>
                  <a:gd name="T12" fmla="*/ 659 w 1980"/>
                  <a:gd name="T13" fmla="*/ 3 h 1157"/>
                  <a:gd name="T14" fmla="*/ 754 w 1980"/>
                  <a:gd name="T15" fmla="*/ 62 h 1157"/>
                  <a:gd name="T16" fmla="*/ 835 w 1980"/>
                  <a:gd name="T17" fmla="*/ 179 h 1157"/>
                  <a:gd name="T18" fmla="*/ 932 w 1980"/>
                  <a:gd name="T19" fmla="*/ 317 h 1157"/>
                  <a:gd name="T20" fmla="*/ 1026 w 1980"/>
                  <a:gd name="T21" fmla="*/ 413 h 1157"/>
                  <a:gd name="T22" fmla="*/ 1127 w 1980"/>
                  <a:gd name="T23" fmla="*/ 457 h 1157"/>
                  <a:gd name="T24" fmla="*/ 1303 w 1980"/>
                  <a:gd name="T25" fmla="*/ 478 h 1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0"/>
                  <a:gd name="T40" fmla="*/ 0 h 1157"/>
                  <a:gd name="T41" fmla="*/ 1980 w 1980"/>
                  <a:gd name="T42" fmla="*/ 1157 h 11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0" h="1157">
                    <a:moveTo>
                      <a:pt x="0" y="1151"/>
                    </a:moveTo>
                    <a:cubicBezTo>
                      <a:pt x="68" y="1152"/>
                      <a:pt x="136" y="1154"/>
                      <a:pt x="204" y="1127"/>
                    </a:cubicBezTo>
                    <a:cubicBezTo>
                      <a:pt x="272" y="1100"/>
                      <a:pt x="341" y="1065"/>
                      <a:pt x="408" y="986"/>
                    </a:cubicBezTo>
                    <a:cubicBezTo>
                      <a:pt x="475" y="907"/>
                      <a:pt x="548" y="760"/>
                      <a:pt x="606" y="650"/>
                    </a:cubicBezTo>
                    <a:cubicBezTo>
                      <a:pt x="664" y="540"/>
                      <a:pt x="711" y="421"/>
                      <a:pt x="756" y="329"/>
                    </a:cubicBezTo>
                    <a:cubicBezTo>
                      <a:pt x="801" y="237"/>
                      <a:pt x="838" y="151"/>
                      <a:pt x="879" y="98"/>
                    </a:cubicBezTo>
                    <a:cubicBezTo>
                      <a:pt x="920" y="45"/>
                      <a:pt x="957" y="0"/>
                      <a:pt x="1002" y="8"/>
                    </a:cubicBezTo>
                    <a:cubicBezTo>
                      <a:pt x="1047" y="16"/>
                      <a:pt x="1102" y="78"/>
                      <a:pt x="1146" y="149"/>
                    </a:cubicBezTo>
                    <a:cubicBezTo>
                      <a:pt x="1190" y="220"/>
                      <a:pt x="1224" y="331"/>
                      <a:pt x="1269" y="434"/>
                    </a:cubicBezTo>
                    <a:cubicBezTo>
                      <a:pt x="1314" y="537"/>
                      <a:pt x="1368" y="673"/>
                      <a:pt x="1416" y="767"/>
                    </a:cubicBezTo>
                    <a:cubicBezTo>
                      <a:pt x="1464" y="861"/>
                      <a:pt x="1511" y="942"/>
                      <a:pt x="1560" y="998"/>
                    </a:cubicBezTo>
                    <a:cubicBezTo>
                      <a:pt x="1609" y="1054"/>
                      <a:pt x="1643" y="1080"/>
                      <a:pt x="1713" y="1106"/>
                    </a:cubicBezTo>
                    <a:cubicBezTo>
                      <a:pt x="1783" y="1132"/>
                      <a:pt x="1936" y="1149"/>
                      <a:pt x="1980" y="1157"/>
                    </a:cubicBezTo>
                  </a:path>
                </a:pathLst>
              </a:custGeom>
              <a:solidFill>
                <a:schemeClr val="accent1"/>
              </a:solidFill>
              <a:ln w="25400">
                <a:solidFill>
                  <a:schemeClr val="tx1"/>
                </a:solidFill>
                <a:round/>
                <a:headEnd type="none" w="sm" len="sm"/>
                <a:tailEnd type="none" w="sm" len="sm"/>
              </a:ln>
            </p:spPr>
            <p:txBody>
              <a:bodyPr/>
              <a:lstStyle/>
              <a:p>
                <a:pPr eaLnBrk="0" hangingPunct="0"/>
                <a:endParaRPr lang="en-US"/>
              </a:p>
            </p:txBody>
          </p:sp>
        </p:grpSp>
        <p:sp>
          <p:nvSpPr>
            <p:cNvPr id="64554" name="Text Box 42"/>
            <p:cNvSpPr txBox="1">
              <a:spLocks noChangeArrowheads="1"/>
            </p:cNvSpPr>
            <p:nvPr/>
          </p:nvSpPr>
          <p:spPr bwMode="auto">
            <a:xfrm>
              <a:off x="4055" y="2423"/>
              <a:ext cx="797" cy="518"/>
            </a:xfrm>
            <a:prstGeom prst="rect">
              <a:avLst/>
            </a:prstGeom>
            <a:noFill/>
            <a:ln w="12700">
              <a:noFill/>
              <a:miter lim="800000"/>
              <a:headEnd type="none" w="sm" len="sm"/>
              <a:tailEnd type="none" w="sm" len="sm"/>
            </a:ln>
            <a:effectLst/>
          </p:spPr>
          <p:txBody>
            <a:bodyPr wrap="none">
              <a:spAutoFit/>
            </a:bodyPr>
            <a:lstStyle/>
            <a:p>
              <a:pPr eaLnBrk="0" hangingPunct="0">
                <a:defRPr/>
              </a:pPr>
              <a:r>
                <a:rPr lang="en-US">
                  <a:effectLst>
                    <a:outerShdw blurRad="38100" dist="38100" dir="2700000" algn="tl">
                      <a:srgbClr val="000000"/>
                    </a:outerShdw>
                  </a:effectLst>
                </a:rPr>
                <a:t>genetic </a:t>
              </a:r>
            </a:p>
            <a:p>
              <a:pPr eaLnBrk="0" hangingPunct="0">
                <a:defRPr/>
              </a:pPr>
              <a:r>
                <a:rPr lang="en-US">
                  <a:effectLst>
                    <a:outerShdw blurRad="38100" dist="38100" dir="2700000" algn="tl">
                      <a:srgbClr val="000000"/>
                    </a:outerShdw>
                  </a:effectLst>
                </a:rPr>
                <a:t>variation</a:t>
              </a:r>
            </a:p>
          </p:txBody>
        </p:sp>
      </p:grpSp>
      <p:grpSp>
        <p:nvGrpSpPr>
          <p:cNvPr id="6" name="Group 76"/>
          <p:cNvGrpSpPr>
            <a:grpSpLocks/>
          </p:cNvGrpSpPr>
          <p:nvPr/>
        </p:nvGrpSpPr>
        <p:grpSpPr bwMode="auto">
          <a:xfrm>
            <a:off x="5446713" y="1795463"/>
            <a:ext cx="3575050" cy="4092575"/>
            <a:chOff x="3463" y="1267"/>
            <a:chExt cx="2252" cy="2578"/>
          </a:xfrm>
        </p:grpSpPr>
        <p:grpSp>
          <p:nvGrpSpPr>
            <p:cNvPr id="61484" name="Group 57"/>
            <p:cNvGrpSpPr>
              <a:grpSpLocks/>
            </p:cNvGrpSpPr>
            <p:nvPr/>
          </p:nvGrpSpPr>
          <p:grpSpPr bwMode="auto">
            <a:xfrm>
              <a:off x="3870" y="2115"/>
              <a:ext cx="1719" cy="1494"/>
              <a:chOff x="3915" y="1602"/>
              <a:chExt cx="1719" cy="1494"/>
            </a:xfrm>
          </p:grpSpPr>
          <p:sp>
            <p:nvSpPr>
              <p:cNvPr id="61500" name="Rectangle 52"/>
              <p:cNvSpPr>
                <a:spLocks noChangeArrowheads="1"/>
              </p:cNvSpPr>
              <p:nvPr/>
            </p:nvSpPr>
            <p:spPr bwMode="auto">
              <a:xfrm>
                <a:off x="3915" y="1602"/>
                <a:ext cx="1719" cy="1494"/>
              </a:xfrm>
              <a:prstGeom prst="rect">
                <a:avLst/>
              </a:prstGeom>
              <a:solidFill>
                <a:schemeClr val="bg2"/>
              </a:solidFill>
              <a:ln w="12700">
                <a:solidFill>
                  <a:schemeClr val="tx1"/>
                </a:solidFill>
                <a:miter lim="800000"/>
                <a:headEnd type="none" w="sm" len="sm"/>
                <a:tailEnd type="none" w="sm" len="sm"/>
              </a:ln>
            </p:spPr>
            <p:txBody>
              <a:bodyPr wrap="none" anchor="ctr"/>
              <a:lstStyle/>
              <a:p>
                <a:pPr eaLnBrk="0" hangingPunct="0"/>
                <a:endParaRPr lang="en-US"/>
              </a:p>
            </p:txBody>
          </p:sp>
          <p:sp>
            <p:nvSpPr>
              <p:cNvPr id="61501" name="Rectangle 53"/>
              <p:cNvSpPr>
                <a:spLocks noChangeArrowheads="1"/>
              </p:cNvSpPr>
              <p:nvPr/>
            </p:nvSpPr>
            <p:spPr bwMode="auto">
              <a:xfrm>
                <a:off x="4167" y="1602"/>
                <a:ext cx="243" cy="360"/>
              </a:xfrm>
              <a:prstGeom prst="rect">
                <a:avLst/>
              </a:prstGeom>
              <a:solidFill>
                <a:schemeClr val="accent1"/>
              </a:solidFill>
              <a:ln w="12700">
                <a:solidFill>
                  <a:schemeClr val="tx1"/>
                </a:solidFill>
                <a:miter lim="800000"/>
                <a:headEnd type="none" w="sm" len="sm"/>
                <a:tailEnd type="none" w="sm" len="sm"/>
              </a:ln>
            </p:spPr>
            <p:txBody>
              <a:bodyPr wrap="none" anchor="ctr"/>
              <a:lstStyle/>
              <a:p>
                <a:pPr eaLnBrk="0" hangingPunct="0"/>
                <a:endParaRPr lang="en-US"/>
              </a:p>
            </p:txBody>
          </p:sp>
          <p:sp>
            <p:nvSpPr>
              <p:cNvPr id="61502" name="Rectangle 54"/>
              <p:cNvSpPr>
                <a:spLocks noChangeArrowheads="1"/>
              </p:cNvSpPr>
              <p:nvPr/>
            </p:nvSpPr>
            <p:spPr bwMode="auto">
              <a:xfrm>
                <a:off x="4653" y="1608"/>
                <a:ext cx="243" cy="630"/>
              </a:xfrm>
              <a:prstGeom prst="rect">
                <a:avLst/>
              </a:prstGeom>
              <a:solidFill>
                <a:schemeClr val="accent1"/>
              </a:solidFill>
              <a:ln w="12700">
                <a:solidFill>
                  <a:schemeClr val="tx1"/>
                </a:solidFill>
                <a:miter lim="800000"/>
                <a:headEnd type="none" w="sm" len="sm"/>
                <a:tailEnd type="none" w="sm" len="sm"/>
              </a:ln>
            </p:spPr>
            <p:txBody>
              <a:bodyPr wrap="none" anchor="ctr"/>
              <a:lstStyle/>
              <a:p>
                <a:pPr eaLnBrk="0" hangingPunct="0"/>
                <a:endParaRPr lang="en-US"/>
              </a:p>
            </p:txBody>
          </p:sp>
          <p:sp>
            <p:nvSpPr>
              <p:cNvPr id="61503" name="Rectangle 55"/>
              <p:cNvSpPr>
                <a:spLocks noChangeArrowheads="1"/>
              </p:cNvSpPr>
              <p:nvPr/>
            </p:nvSpPr>
            <p:spPr bwMode="auto">
              <a:xfrm>
                <a:off x="5151" y="1605"/>
                <a:ext cx="243" cy="1053"/>
              </a:xfrm>
              <a:prstGeom prst="rect">
                <a:avLst/>
              </a:prstGeom>
              <a:solidFill>
                <a:schemeClr val="accent1"/>
              </a:solidFill>
              <a:ln w="12700">
                <a:solidFill>
                  <a:schemeClr val="tx1"/>
                </a:solidFill>
                <a:miter lim="800000"/>
                <a:headEnd type="none" w="sm" len="sm"/>
                <a:tailEnd type="none" w="sm" len="sm"/>
              </a:ln>
            </p:spPr>
            <p:txBody>
              <a:bodyPr wrap="none" anchor="ctr"/>
              <a:lstStyle/>
              <a:p>
                <a:pPr eaLnBrk="0" hangingPunct="0"/>
                <a:endParaRPr lang="en-US"/>
              </a:p>
            </p:txBody>
          </p:sp>
        </p:grpSp>
        <p:sp>
          <p:nvSpPr>
            <p:cNvPr id="61485" name="Text Box 56"/>
            <p:cNvSpPr txBox="1">
              <a:spLocks noChangeArrowheads="1"/>
            </p:cNvSpPr>
            <p:nvPr/>
          </p:nvSpPr>
          <p:spPr bwMode="auto">
            <a:xfrm rot="-5400000">
              <a:off x="2926" y="2861"/>
              <a:ext cx="1285" cy="212"/>
            </a:xfrm>
            <a:prstGeom prst="rect">
              <a:avLst/>
            </a:prstGeom>
            <a:noFill/>
            <a:ln w="12700">
              <a:noFill/>
              <a:miter lim="800000"/>
              <a:headEnd type="none" w="sm" len="sm"/>
              <a:tailEnd type="none" w="sm" len="sm"/>
            </a:ln>
          </p:spPr>
          <p:txBody>
            <a:bodyPr wrap="none">
              <a:spAutoFit/>
            </a:bodyPr>
            <a:lstStyle/>
            <a:p>
              <a:pPr eaLnBrk="0" hangingPunct="0"/>
              <a:r>
                <a:rPr lang="en-US" sz="1600" b="1"/>
                <a:t>Diastolic BP (mmHg)</a:t>
              </a:r>
            </a:p>
          </p:txBody>
        </p:sp>
        <p:sp>
          <p:nvSpPr>
            <p:cNvPr id="61486" name="Text Box 58"/>
            <p:cNvSpPr txBox="1">
              <a:spLocks noChangeArrowheads="1"/>
            </p:cNvSpPr>
            <p:nvPr/>
          </p:nvSpPr>
          <p:spPr bwMode="auto">
            <a:xfrm>
              <a:off x="4075" y="3357"/>
              <a:ext cx="1305" cy="250"/>
            </a:xfrm>
            <a:prstGeom prst="rect">
              <a:avLst/>
            </a:prstGeom>
            <a:noFill/>
            <a:ln w="12700">
              <a:noFill/>
              <a:miter lim="800000"/>
              <a:headEnd type="none" w="sm" len="sm"/>
              <a:tailEnd type="none" w="sm" len="sm"/>
            </a:ln>
          </p:spPr>
          <p:txBody>
            <a:bodyPr wrap="none">
              <a:spAutoFit/>
            </a:bodyPr>
            <a:lstStyle/>
            <a:p>
              <a:pPr eaLnBrk="0" hangingPunct="0"/>
              <a:r>
                <a:rPr lang="en-US" sz="2000" b="1"/>
                <a:t>CC      CT       TT</a:t>
              </a:r>
            </a:p>
          </p:txBody>
        </p:sp>
        <p:sp>
          <p:nvSpPr>
            <p:cNvPr id="64571" name="Text Box 59"/>
            <p:cNvSpPr txBox="1">
              <a:spLocks noChangeArrowheads="1"/>
            </p:cNvSpPr>
            <p:nvPr/>
          </p:nvSpPr>
          <p:spPr bwMode="auto">
            <a:xfrm>
              <a:off x="3697" y="1267"/>
              <a:ext cx="2018" cy="826"/>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2000" b="1">
                  <a:solidFill>
                    <a:schemeClr val="tx2"/>
                  </a:solidFill>
                  <a:effectLst>
                    <a:outerShdw blurRad="38100" dist="38100" dir="2700000" algn="tl">
                      <a:srgbClr val="000000"/>
                    </a:outerShdw>
                  </a:effectLst>
                </a:rPr>
                <a:t>Effects of the G-protein </a:t>
              </a:r>
            </a:p>
            <a:p>
              <a:pPr algn="ctr" eaLnBrk="0" hangingPunct="0">
                <a:defRPr/>
              </a:pPr>
              <a:r>
                <a:rPr lang="en-US" sz="2000" b="1">
                  <a:solidFill>
                    <a:schemeClr val="tx2"/>
                  </a:solidFill>
                  <a:effectLst>
                    <a:outerShdw blurRad="38100" dist="38100" dir="2700000" algn="tl">
                      <a:srgbClr val="000000"/>
                    </a:outerShdw>
                  </a:effectLst>
                </a:rPr>
                <a:t>subunit C825T Variant on</a:t>
              </a:r>
            </a:p>
            <a:p>
              <a:pPr algn="ctr" eaLnBrk="0" hangingPunct="0">
                <a:defRPr/>
              </a:pPr>
              <a:r>
                <a:rPr lang="en-US" sz="2000" b="1">
                  <a:solidFill>
                    <a:schemeClr val="tx2"/>
                  </a:solidFill>
                  <a:effectLst>
                    <a:outerShdw blurRad="38100" dist="38100" dir="2700000" algn="tl">
                      <a:srgbClr val="000000"/>
                    </a:outerShdw>
                  </a:effectLst>
                </a:rPr>
                <a:t> Response to Thiazide Diuretic</a:t>
              </a:r>
            </a:p>
          </p:txBody>
        </p:sp>
        <p:sp>
          <p:nvSpPr>
            <p:cNvPr id="64575" name="Text Box 63"/>
            <p:cNvSpPr txBox="1">
              <a:spLocks noChangeArrowheads="1"/>
            </p:cNvSpPr>
            <p:nvPr/>
          </p:nvSpPr>
          <p:spPr bwMode="auto">
            <a:xfrm>
              <a:off x="4429" y="3653"/>
              <a:ext cx="1176" cy="19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a:effectLst>
                    <a:outerShdw blurRad="38100" dist="38100" dir="2700000" algn="tl">
                      <a:srgbClr val="000000"/>
                    </a:outerShdw>
                  </a:effectLst>
                </a:rPr>
                <a:t>Turner et.al. HTN 2001</a:t>
              </a:r>
            </a:p>
          </p:txBody>
        </p:sp>
        <p:sp>
          <p:nvSpPr>
            <p:cNvPr id="61489" name="Text Box 65"/>
            <p:cNvSpPr txBox="1">
              <a:spLocks noChangeArrowheads="1"/>
            </p:cNvSpPr>
            <p:nvPr/>
          </p:nvSpPr>
          <p:spPr bwMode="auto">
            <a:xfrm>
              <a:off x="3612" y="3044"/>
              <a:ext cx="287" cy="212"/>
            </a:xfrm>
            <a:prstGeom prst="rect">
              <a:avLst/>
            </a:prstGeom>
            <a:noFill/>
            <a:ln w="12700">
              <a:noFill/>
              <a:miter lim="800000"/>
              <a:headEnd type="none" w="sm" len="sm"/>
              <a:tailEnd type="none" w="sm" len="sm"/>
            </a:ln>
          </p:spPr>
          <p:txBody>
            <a:bodyPr wrap="none">
              <a:spAutoFit/>
            </a:bodyPr>
            <a:lstStyle/>
            <a:p>
              <a:pPr eaLnBrk="0" hangingPunct="0"/>
              <a:r>
                <a:rPr lang="en-US" sz="1600" b="1"/>
                <a:t>-10</a:t>
              </a:r>
            </a:p>
          </p:txBody>
        </p:sp>
        <p:sp>
          <p:nvSpPr>
            <p:cNvPr id="61490" name="Text Box 66"/>
            <p:cNvSpPr txBox="1">
              <a:spLocks noChangeArrowheads="1"/>
            </p:cNvSpPr>
            <p:nvPr/>
          </p:nvSpPr>
          <p:spPr bwMode="auto">
            <a:xfrm>
              <a:off x="3688" y="2388"/>
              <a:ext cx="223" cy="212"/>
            </a:xfrm>
            <a:prstGeom prst="rect">
              <a:avLst/>
            </a:prstGeom>
            <a:noFill/>
            <a:ln w="12700">
              <a:noFill/>
              <a:miter lim="800000"/>
              <a:headEnd type="none" w="sm" len="sm"/>
              <a:tailEnd type="none" w="sm" len="sm"/>
            </a:ln>
          </p:spPr>
          <p:txBody>
            <a:bodyPr wrap="none">
              <a:spAutoFit/>
            </a:bodyPr>
            <a:lstStyle/>
            <a:p>
              <a:pPr eaLnBrk="0" hangingPunct="0"/>
              <a:r>
                <a:rPr lang="en-US" sz="1600" b="1"/>
                <a:t>-5</a:t>
              </a:r>
            </a:p>
          </p:txBody>
        </p:sp>
        <p:grpSp>
          <p:nvGrpSpPr>
            <p:cNvPr id="61491" name="Group 69"/>
            <p:cNvGrpSpPr>
              <a:grpSpLocks/>
            </p:cNvGrpSpPr>
            <p:nvPr/>
          </p:nvGrpSpPr>
          <p:grpSpPr bwMode="auto">
            <a:xfrm>
              <a:off x="4206" y="2472"/>
              <a:ext cx="84" cy="96"/>
              <a:chOff x="4206" y="2448"/>
              <a:chExt cx="84" cy="96"/>
            </a:xfrm>
          </p:grpSpPr>
          <p:sp>
            <p:nvSpPr>
              <p:cNvPr id="61498" name="Line 67"/>
              <p:cNvSpPr>
                <a:spLocks noChangeShapeType="1"/>
              </p:cNvSpPr>
              <p:nvPr/>
            </p:nvSpPr>
            <p:spPr bwMode="auto">
              <a:xfrm>
                <a:off x="4248" y="2448"/>
                <a:ext cx="0" cy="90"/>
              </a:xfrm>
              <a:prstGeom prst="line">
                <a:avLst/>
              </a:prstGeom>
              <a:noFill/>
              <a:ln w="19050">
                <a:solidFill>
                  <a:schemeClr val="tx1"/>
                </a:solidFill>
                <a:round/>
                <a:headEnd type="none" w="sm" len="sm"/>
                <a:tailEnd type="none" w="sm" len="sm"/>
              </a:ln>
            </p:spPr>
            <p:txBody>
              <a:bodyPr/>
              <a:lstStyle/>
              <a:p>
                <a:endParaRPr lang="en-US"/>
              </a:p>
            </p:txBody>
          </p:sp>
          <p:sp>
            <p:nvSpPr>
              <p:cNvPr id="61499" name="Line 68"/>
              <p:cNvSpPr>
                <a:spLocks noChangeShapeType="1"/>
              </p:cNvSpPr>
              <p:nvPr/>
            </p:nvSpPr>
            <p:spPr bwMode="auto">
              <a:xfrm>
                <a:off x="4206" y="2544"/>
                <a:ext cx="84" cy="0"/>
              </a:xfrm>
              <a:prstGeom prst="line">
                <a:avLst/>
              </a:prstGeom>
              <a:noFill/>
              <a:ln w="19050">
                <a:solidFill>
                  <a:schemeClr val="tx1"/>
                </a:solidFill>
                <a:round/>
                <a:headEnd type="none" w="sm" len="sm"/>
                <a:tailEnd type="none" w="sm" len="sm"/>
              </a:ln>
            </p:spPr>
            <p:txBody>
              <a:bodyPr/>
              <a:lstStyle/>
              <a:p>
                <a:endParaRPr lang="en-US"/>
              </a:p>
            </p:txBody>
          </p:sp>
        </p:grpSp>
        <p:grpSp>
          <p:nvGrpSpPr>
            <p:cNvPr id="61492" name="Group 70"/>
            <p:cNvGrpSpPr>
              <a:grpSpLocks/>
            </p:cNvGrpSpPr>
            <p:nvPr/>
          </p:nvGrpSpPr>
          <p:grpSpPr bwMode="auto">
            <a:xfrm>
              <a:off x="4686" y="2754"/>
              <a:ext cx="84" cy="96"/>
              <a:chOff x="4206" y="2448"/>
              <a:chExt cx="84" cy="96"/>
            </a:xfrm>
          </p:grpSpPr>
          <p:sp>
            <p:nvSpPr>
              <p:cNvPr id="61496" name="Line 71"/>
              <p:cNvSpPr>
                <a:spLocks noChangeShapeType="1"/>
              </p:cNvSpPr>
              <p:nvPr/>
            </p:nvSpPr>
            <p:spPr bwMode="auto">
              <a:xfrm>
                <a:off x="4248" y="2448"/>
                <a:ext cx="0" cy="90"/>
              </a:xfrm>
              <a:prstGeom prst="line">
                <a:avLst/>
              </a:prstGeom>
              <a:noFill/>
              <a:ln w="19050">
                <a:solidFill>
                  <a:schemeClr val="tx1"/>
                </a:solidFill>
                <a:round/>
                <a:headEnd type="none" w="sm" len="sm"/>
                <a:tailEnd type="none" w="sm" len="sm"/>
              </a:ln>
            </p:spPr>
            <p:txBody>
              <a:bodyPr/>
              <a:lstStyle/>
              <a:p>
                <a:endParaRPr lang="en-US"/>
              </a:p>
            </p:txBody>
          </p:sp>
          <p:sp>
            <p:nvSpPr>
              <p:cNvPr id="61497" name="Line 72"/>
              <p:cNvSpPr>
                <a:spLocks noChangeShapeType="1"/>
              </p:cNvSpPr>
              <p:nvPr/>
            </p:nvSpPr>
            <p:spPr bwMode="auto">
              <a:xfrm>
                <a:off x="4206" y="2544"/>
                <a:ext cx="84" cy="0"/>
              </a:xfrm>
              <a:prstGeom prst="line">
                <a:avLst/>
              </a:prstGeom>
              <a:noFill/>
              <a:ln w="19050">
                <a:solidFill>
                  <a:schemeClr val="tx1"/>
                </a:solidFill>
                <a:round/>
                <a:headEnd type="none" w="sm" len="sm"/>
                <a:tailEnd type="none" w="sm" len="sm"/>
              </a:ln>
            </p:spPr>
            <p:txBody>
              <a:bodyPr/>
              <a:lstStyle/>
              <a:p>
                <a:endParaRPr lang="en-US"/>
              </a:p>
            </p:txBody>
          </p:sp>
        </p:grpSp>
        <p:grpSp>
          <p:nvGrpSpPr>
            <p:cNvPr id="61493" name="Group 73"/>
            <p:cNvGrpSpPr>
              <a:grpSpLocks/>
            </p:cNvGrpSpPr>
            <p:nvPr/>
          </p:nvGrpSpPr>
          <p:grpSpPr bwMode="auto">
            <a:xfrm>
              <a:off x="5190" y="3168"/>
              <a:ext cx="84" cy="96"/>
              <a:chOff x="4206" y="2448"/>
              <a:chExt cx="84" cy="96"/>
            </a:xfrm>
          </p:grpSpPr>
          <p:sp>
            <p:nvSpPr>
              <p:cNvPr id="61494" name="Line 74"/>
              <p:cNvSpPr>
                <a:spLocks noChangeShapeType="1"/>
              </p:cNvSpPr>
              <p:nvPr/>
            </p:nvSpPr>
            <p:spPr bwMode="auto">
              <a:xfrm>
                <a:off x="4248" y="2448"/>
                <a:ext cx="0" cy="90"/>
              </a:xfrm>
              <a:prstGeom prst="line">
                <a:avLst/>
              </a:prstGeom>
              <a:noFill/>
              <a:ln w="19050">
                <a:solidFill>
                  <a:schemeClr val="tx1"/>
                </a:solidFill>
                <a:round/>
                <a:headEnd type="none" w="sm" len="sm"/>
                <a:tailEnd type="none" w="sm" len="sm"/>
              </a:ln>
            </p:spPr>
            <p:txBody>
              <a:bodyPr/>
              <a:lstStyle/>
              <a:p>
                <a:endParaRPr lang="en-US"/>
              </a:p>
            </p:txBody>
          </p:sp>
          <p:sp>
            <p:nvSpPr>
              <p:cNvPr id="61495" name="Line 75"/>
              <p:cNvSpPr>
                <a:spLocks noChangeShapeType="1"/>
              </p:cNvSpPr>
              <p:nvPr/>
            </p:nvSpPr>
            <p:spPr bwMode="auto">
              <a:xfrm>
                <a:off x="4206" y="2544"/>
                <a:ext cx="84" cy="0"/>
              </a:xfrm>
              <a:prstGeom prst="line">
                <a:avLst/>
              </a:prstGeom>
              <a:noFill/>
              <a:ln w="19050">
                <a:solidFill>
                  <a:schemeClr val="tx1"/>
                </a:solidFill>
                <a:round/>
                <a:headEnd type="none" w="sm" len="sm"/>
                <a:tailEnd type="none" w="sm" len="sm"/>
              </a:ln>
            </p:spPr>
            <p:txBody>
              <a:bodyPr/>
              <a:lstStyle/>
              <a:p>
                <a:endParaRPr lang="en-US"/>
              </a:p>
            </p:txBody>
          </p:sp>
        </p:grpSp>
      </p:grpSp>
      <p:sp>
        <p:nvSpPr>
          <p:cNvPr id="64556" name="Oval 44"/>
          <p:cNvSpPr>
            <a:spLocks noChangeArrowheads="1"/>
          </p:cNvSpPr>
          <p:nvPr/>
        </p:nvSpPr>
        <p:spPr bwMode="auto">
          <a:xfrm>
            <a:off x="4637088" y="4705350"/>
            <a:ext cx="457200" cy="977900"/>
          </a:xfrm>
          <a:prstGeom prst="ellipse">
            <a:avLst/>
          </a:prstGeom>
          <a:noFill/>
          <a:ln w="38100">
            <a:solidFill>
              <a:schemeClr val="tx2"/>
            </a:solidFill>
            <a:round/>
            <a:headEnd type="none" w="sm" len="sm"/>
            <a:tailEnd type="none" w="sm" len="sm"/>
          </a:ln>
        </p:spPr>
        <p:txBody>
          <a:bodyPr wrap="none" anchor="ctr"/>
          <a:lstStyle/>
          <a:p>
            <a:pPr eaLnBrk="0" hangingPunct="0"/>
            <a:endParaRPr lang="en-US"/>
          </a:p>
        </p:txBody>
      </p:sp>
      <p:grpSp>
        <p:nvGrpSpPr>
          <p:cNvPr id="11" name="Group 88"/>
          <p:cNvGrpSpPr>
            <a:grpSpLocks/>
          </p:cNvGrpSpPr>
          <p:nvPr/>
        </p:nvGrpSpPr>
        <p:grpSpPr bwMode="auto">
          <a:xfrm>
            <a:off x="5076825" y="1911350"/>
            <a:ext cx="1552575" cy="1558925"/>
            <a:chOff x="3198" y="2210"/>
            <a:chExt cx="978" cy="982"/>
          </a:xfrm>
        </p:grpSpPr>
        <p:pic>
          <p:nvPicPr>
            <p:cNvPr id="61482" name="Picture 84" descr="IN00647_[1]"/>
            <p:cNvPicPr>
              <a:picLocks noChangeAspect="1" noChangeArrowheads="1"/>
            </p:cNvPicPr>
            <p:nvPr/>
          </p:nvPicPr>
          <p:blipFill>
            <a:blip r:embed="rId4"/>
            <a:srcRect/>
            <a:stretch>
              <a:fillRect/>
            </a:stretch>
          </p:blipFill>
          <p:spPr bwMode="auto">
            <a:xfrm>
              <a:off x="3656" y="2210"/>
              <a:ext cx="520" cy="668"/>
            </a:xfrm>
            <a:prstGeom prst="rect">
              <a:avLst/>
            </a:prstGeom>
            <a:solidFill>
              <a:schemeClr val="accent1"/>
            </a:solidFill>
            <a:ln w="9525">
              <a:solidFill>
                <a:schemeClr val="bg2"/>
              </a:solidFill>
              <a:miter lim="800000"/>
              <a:headEnd/>
              <a:tailEnd/>
            </a:ln>
          </p:spPr>
        </p:pic>
        <p:sp>
          <p:nvSpPr>
            <p:cNvPr id="61483" name="AutoShape 87"/>
            <p:cNvSpPr>
              <a:spLocks noChangeArrowheads="1"/>
            </p:cNvSpPr>
            <p:nvPr/>
          </p:nvSpPr>
          <p:spPr bwMode="auto">
            <a:xfrm>
              <a:off x="3198" y="3006"/>
              <a:ext cx="348" cy="186"/>
            </a:xfrm>
            <a:prstGeom prst="rightArrow">
              <a:avLst>
                <a:gd name="adj1" fmla="val 50000"/>
                <a:gd name="adj2" fmla="val 46774"/>
              </a:avLst>
            </a:prstGeom>
            <a:solidFill>
              <a:schemeClr val="hlink"/>
            </a:solidFill>
            <a:ln w="12700">
              <a:solidFill>
                <a:schemeClr val="bg2"/>
              </a:solidFill>
              <a:miter lim="800000"/>
              <a:headEnd type="none" w="sm" len="sm"/>
              <a:tailEnd type="none" w="sm" len="sm"/>
            </a:ln>
          </p:spPr>
          <p:txBody>
            <a:bodyPr wrap="none" anchor="ctr"/>
            <a:lstStyle/>
            <a:p>
              <a:pPr eaLnBrk="0" hangingPunct="0"/>
              <a:endParaRPr lang="en-US"/>
            </a:p>
          </p:txBody>
        </p:sp>
      </p:grpSp>
      <p:sp>
        <p:nvSpPr>
          <p:cNvPr id="61450" name="Text Box 89"/>
          <p:cNvSpPr txBox="1">
            <a:spLocks noChangeArrowheads="1"/>
          </p:cNvSpPr>
          <p:nvPr/>
        </p:nvSpPr>
        <p:spPr bwMode="auto">
          <a:xfrm>
            <a:off x="3937000" y="2046288"/>
            <a:ext cx="1204913" cy="461962"/>
          </a:xfrm>
          <a:prstGeom prst="rect">
            <a:avLst/>
          </a:prstGeom>
          <a:noFill/>
          <a:ln w="12700">
            <a:noFill/>
            <a:miter lim="800000"/>
            <a:headEnd type="none" w="sm" len="sm"/>
            <a:tailEnd type="none" w="sm" len="sm"/>
          </a:ln>
        </p:spPr>
        <p:txBody>
          <a:bodyPr wrap="none">
            <a:spAutoFit/>
          </a:bodyPr>
          <a:lstStyle/>
          <a:p>
            <a:pPr eaLnBrk="0" hangingPunct="0"/>
            <a:r>
              <a:rPr lang="en-US"/>
              <a:t>p = 0.01</a:t>
            </a:r>
          </a:p>
        </p:txBody>
      </p:sp>
      <p:grpSp>
        <p:nvGrpSpPr>
          <p:cNvPr id="12" name="Group 100"/>
          <p:cNvGrpSpPr>
            <a:grpSpLocks/>
          </p:cNvGrpSpPr>
          <p:nvPr/>
        </p:nvGrpSpPr>
        <p:grpSpPr bwMode="auto">
          <a:xfrm>
            <a:off x="5924550" y="1447800"/>
            <a:ext cx="3079750" cy="5040313"/>
            <a:chOff x="3732" y="912"/>
            <a:chExt cx="1940" cy="3175"/>
          </a:xfrm>
        </p:grpSpPr>
        <p:grpSp>
          <p:nvGrpSpPr>
            <p:cNvPr id="61478" name="Group 99"/>
            <p:cNvGrpSpPr>
              <a:grpSpLocks/>
            </p:cNvGrpSpPr>
            <p:nvPr/>
          </p:nvGrpSpPr>
          <p:grpSpPr bwMode="auto">
            <a:xfrm>
              <a:off x="3732" y="912"/>
              <a:ext cx="1940" cy="2907"/>
              <a:chOff x="3732" y="912"/>
              <a:chExt cx="1940" cy="2907"/>
            </a:xfrm>
          </p:grpSpPr>
          <p:pic>
            <p:nvPicPr>
              <p:cNvPr id="61480" name="Picture 92" descr="MiRP1 mutations"/>
              <p:cNvPicPr>
                <a:picLocks noChangeAspect="1" noChangeArrowheads="1"/>
              </p:cNvPicPr>
              <p:nvPr/>
            </p:nvPicPr>
            <p:blipFill>
              <a:blip r:embed="rId5"/>
              <a:srcRect/>
              <a:stretch>
                <a:fillRect/>
              </a:stretch>
            </p:blipFill>
            <p:spPr bwMode="auto">
              <a:xfrm>
                <a:off x="3935" y="1641"/>
                <a:ext cx="1341" cy="2178"/>
              </a:xfrm>
              <a:prstGeom prst="rect">
                <a:avLst/>
              </a:prstGeom>
              <a:noFill/>
              <a:ln w="9525">
                <a:solidFill>
                  <a:schemeClr val="bg2"/>
                </a:solidFill>
                <a:miter lim="800000"/>
                <a:headEnd/>
                <a:tailEnd/>
              </a:ln>
            </p:spPr>
          </p:pic>
          <p:sp>
            <p:nvSpPr>
              <p:cNvPr id="64606" name="Text Box 94"/>
              <p:cNvSpPr txBox="1">
                <a:spLocks noChangeArrowheads="1"/>
              </p:cNvSpPr>
              <p:nvPr/>
            </p:nvSpPr>
            <p:spPr bwMode="auto">
              <a:xfrm>
                <a:off x="3732" y="912"/>
                <a:ext cx="1940" cy="596"/>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a:solidFill>
                      <a:schemeClr val="tx2"/>
                    </a:solidFill>
                    <a:effectLst>
                      <a:outerShdw blurRad="38100" dist="38100" dir="2700000" algn="tl">
                        <a:srgbClr val="000000"/>
                      </a:outerShdw>
                    </a:effectLst>
                  </a:rPr>
                  <a:t>Mutations in MiRP1 that </a:t>
                </a:r>
                <a:r>
                  <a:rPr lang="en-US" sz="2000" b="1">
                    <a:solidFill>
                      <a:schemeClr val="tx2"/>
                    </a:solidFill>
                    <a:effectLst>
                      <a:outerShdw blurRad="38100" dist="38100" dir="2700000" algn="tl">
                        <a:srgbClr val="000000"/>
                      </a:outerShdw>
                    </a:effectLst>
                  </a:rPr>
                  <a:t>increase</a:t>
                </a:r>
                <a:r>
                  <a:rPr lang="en-US" sz="1800" b="1">
                    <a:solidFill>
                      <a:schemeClr val="tx2"/>
                    </a:solidFill>
                    <a:effectLst>
                      <a:outerShdw blurRad="38100" dist="38100" dir="2700000" algn="tl">
                        <a:srgbClr val="000000"/>
                      </a:outerShdw>
                    </a:effectLst>
                  </a:rPr>
                  <a:t> risk for drug induced </a:t>
                </a:r>
                <a:r>
                  <a:rPr lang="en-US" sz="1800" b="1" i="1">
                    <a:solidFill>
                      <a:schemeClr val="tx2"/>
                    </a:solidFill>
                    <a:effectLst>
                      <a:outerShdw blurRad="38100" dist="38100" dir="2700000" algn="tl">
                        <a:srgbClr val="000000"/>
                      </a:outerShdw>
                    </a:effectLst>
                  </a:rPr>
                  <a:t>torsades de pointes</a:t>
                </a:r>
                <a:r>
                  <a:rPr lang="en-US" sz="1800" b="1">
                    <a:solidFill>
                      <a:schemeClr val="tx2"/>
                    </a:solidFill>
                    <a:effectLst>
                      <a:outerShdw blurRad="38100" dist="38100" dir="2700000" algn="tl">
                        <a:srgbClr val="000000"/>
                      </a:outerShdw>
                    </a:effectLst>
                  </a:rPr>
                  <a:t> </a:t>
                </a:r>
              </a:p>
            </p:txBody>
          </p:sp>
        </p:grpSp>
        <p:sp>
          <p:nvSpPr>
            <p:cNvPr id="64609" name="Text Box 97"/>
            <p:cNvSpPr txBox="1">
              <a:spLocks noChangeArrowheads="1"/>
            </p:cNvSpPr>
            <p:nvPr/>
          </p:nvSpPr>
          <p:spPr bwMode="auto">
            <a:xfrm>
              <a:off x="4142" y="3895"/>
              <a:ext cx="1127" cy="19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a:effectLst>
                    <a:outerShdw blurRad="38100" dist="38100" dir="2700000" algn="tl">
                      <a:srgbClr val="000000"/>
                    </a:outerShdw>
                  </a:effectLst>
                </a:rPr>
                <a:t>Sesti et.al. </a:t>
              </a:r>
              <a:r>
                <a:rPr lang="en-US" sz="1400" i="1">
                  <a:effectLst>
                    <a:outerShdw blurRad="38100" dist="38100" dir="2700000" algn="tl">
                      <a:srgbClr val="000000"/>
                    </a:outerShdw>
                  </a:effectLst>
                </a:rPr>
                <a:t>PNAS</a:t>
              </a:r>
              <a:r>
                <a:rPr lang="en-US" sz="1400">
                  <a:effectLst>
                    <a:outerShdw blurRad="38100" dist="38100" dir="2700000" algn="tl">
                      <a:srgbClr val="000000"/>
                    </a:outerShdw>
                  </a:effectLst>
                </a:rPr>
                <a:t> 2000</a:t>
              </a:r>
            </a:p>
          </p:txBody>
        </p:sp>
      </p:grpSp>
      <p:grpSp>
        <p:nvGrpSpPr>
          <p:cNvPr id="14" name="Group 103"/>
          <p:cNvGrpSpPr>
            <a:grpSpLocks/>
          </p:cNvGrpSpPr>
          <p:nvPr/>
        </p:nvGrpSpPr>
        <p:grpSpPr bwMode="auto">
          <a:xfrm>
            <a:off x="5170488" y="4949825"/>
            <a:ext cx="2606675" cy="457200"/>
            <a:chOff x="3261" y="2108"/>
            <a:chExt cx="1642" cy="288"/>
          </a:xfrm>
        </p:grpSpPr>
        <p:sp>
          <p:nvSpPr>
            <p:cNvPr id="61476" name="AutoShape 61"/>
            <p:cNvSpPr>
              <a:spLocks noChangeArrowheads="1"/>
            </p:cNvSpPr>
            <p:nvPr/>
          </p:nvSpPr>
          <p:spPr bwMode="auto">
            <a:xfrm>
              <a:off x="3261" y="2164"/>
              <a:ext cx="344" cy="196"/>
            </a:xfrm>
            <a:prstGeom prst="rightArrow">
              <a:avLst>
                <a:gd name="adj1" fmla="val 50000"/>
                <a:gd name="adj2" fmla="val 43878"/>
              </a:avLst>
            </a:prstGeom>
            <a:solidFill>
              <a:schemeClr val="tx2"/>
            </a:solidFill>
            <a:ln w="12700">
              <a:solidFill>
                <a:schemeClr val="bg2"/>
              </a:solidFill>
              <a:miter lim="800000"/>
              <a:headEnd type="none" w="sm" len="sm"/>
              <a:tailEnd type="none" w="sm" len="sm"/>
            </a:ln>
          </p:spPr>
          <p:txBody>
            <a:bodyPr wrap="none" anchor="ctr"/>
            <a:lstStyle/>
            <a:p>
              <a:pPr eaLnBrk="0" hangingPunct="0"/>
              <a:endParaRPr lang="en-US"/>
            </a:p>
          </p:txBody>
        </p:sp>
        <p:sp>
          <p:nvSpPr>
            <p:cNvPr id="64613" name="Text Box 101"/>
            <p:cNvSpPr txBox="1">
              <a:spLocks noChangeArrowheads="1"/>
            </p:cNvSpPr>
            <p:nvPr/>
          </p:nvSpPr>
          <p:spPr bwMode="auto">
            <a:xfrm>
              <a:off x="3684" y="2108"/>
              <a:ext cx="1219" cy="288"/>
            </a:xfrm>
            <a:prstGeom prst="rect">
              <a:avLst/>
            </a:prstGeom>
            <a:noFill/>
            <a:ln w="9525">
              <a:noFill/>
              <a:miter lim="800000"/>
              <a:headEnd type="none" w="sm" len="sm"/>
              <a:tailEnd type="none" w="sm" len="sm"/>
            </a:ln>
            <a:effectLst/>
          </p:spPr>
          <p:txBody>
            <a:bodyPr wrap="none">
              <a:spAutoFit/>
            </a:bodyPr>
            <a:lstStyle/>
            <a:p>
              <a:pPr eaLnBrk="0" hangingPunct="0">
                <a:defRPr/>
              </a:pPr>
              <a:r>
                <a:rPr lang="en-US" b="1">
                  <a:effectLst>
                    <a:outerShdw blurRad="38100" dist="38100" dir="2700000" algn="tl">
                      <a:srgbClr val="000000"/>
                    </a:outerShdw>
                  </a:effectLst>
                </a:rPr>
                <a:t>Drug efficacy</a:t>
              </a:r>
            </a:p>
          </p:txBody>
        </p:sp>
      </p:grpSp>
      <p:sp>
        <p:nvSpPr>
          <p:cNvPr id="64614" name="Text Box 102"/>
          <p:cNvSpPr txBox="1">
            <a:spLocks noChangeArrowheads="1"/>
          </p:cNvSpPr>
          <p:nvPr/>
        </p:nvSpPr>
        <p:spPr bwMode="auto">
          <a:xfrm>
            <a:off x="5824538" y="3068638"/>
            <a:ext cx="1700212" cy="457200"/>
          </a:xfrm>
          <a:prstGeom prst="rect">
            <a:avLst/>
          </a:prstGeom>
          <a:noFill/>
          <a:ln w="9525">
            <a:noFill/>
            <a:miter lim="800000"/>
            <a:headEnd type="none" w="sm" len="sm"/>
            <a:tailEnd type="none" w="sm" len="sm"/>
          </a:ln>
          <a:effectLst/>
        </p:spPr>
        <p:txBody>
          <a:bodyPr wrap="none">
            <a:spAutoFit/>
          </a:bodyPr>
          <a:lstStyle/>
          <a:p>
            <a:pPr eaLnBrk="0" hangingPunct="0">
              <a:defRPr/>
            </a:pPr>
            <a:r>
              <a:rPr lang="en-US" b="1" dirty="0">
                <a:effectLst>
                  <a:outerShdw blurRad="38100" dist="38100" dir="2700000" algn="tl">
                    <a:srgbClr val="000000"/>
                  </a:outerShdw>
                </a:effectLst>
              </a:rPr>
              <a:t>Drug safety</a:t>
            </a:r>
          </a:p>
        </p:txBody>
      </p:sp>
      <p:grpSp>
        <p:nvGrpSpPr>
          <p:cNvPr id="67" name="Group 66"/>
          <p:cNvGrpSpPr>
            <a:grpSpLocks/>
          </p:cNvGrpSpPr>
          <p:nvPr/>
        </p:nvGrpSpPr>
        <p:grpSpPr bwMode="auto">
          <a:xfrm>
            <a:off x="4681538" y="3273425"/>
            <a:ext cx="365125" cy="2378075"/>
            <a:chOff x="4681538" y="3273641"/>
            <a:chExt cx="365125" cy="2377861"/>
          </a:xfrm>
        </p:grpSpPr>
        <p:grpSp>
          <p:nvGrpSpPr>
            <p:cNvPr id="61456" name="Group 31"/>
            <p:cNvGrpSpPr>
              <a:grpSpLocks/>
            </p:cNvGrpSpPr>
            <p:nvPr/>
          </p:nvGrpSpPr>
          <p:grpSpPr bwMode="auto">
            <a:xfrm>
              <a:off x="4681538" y="3633789"/>
              <a:ext cx="365125" cy="2017713"/>
              <a:chOff x="4200" y="1437"/>
              <a:chExt cx="230" cy="1271"/>
            </a:xfrm>
          </p:grpSpPr>
          <p:sp>
            <p:nvSpPr>
              <p:cNvPr id="61458" name="Oval 18"/>
              <p:cNvSpPr>
                <a:spLocks noChangeArrowheads="1"/>
              </p:cNvSpPr>
              <p:nvPr/>
            </p:nvSpPr>
            <p:spPr bwMode="auto">
              <a:xfrm>
                <a:off x="4314" y="1848"/>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59" name="Oval 21"/>
              <p:cNvSpPr>
                <a:spLocks noChangeArrowheads="1"/>
              </p:cNvSpPr>
              <p:nvPr/>
            </p:nvSpPr>
            <p:spPr bwMode="auto">
              <a:xfrm>
                <a:off x="4269" y="192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nvGrpSpPr>
              <p:cNvPr id="61460" name="Group 30"/>
              <p:cNvGrpSpPr>
                <a:grpSpLocks/>
              </p:cNvGrpSpPr>
              <p:nvPr/>
            </p:nvGrpSpPr>
            <p:grpSpPr bwMode="auto">
              <a:xfrm>
                <a:off x="4200" y="1437"/>
                <a:ext cx="230" cy="1271"/>
                <a:chOff x="4200" y="1437"/>
                <a:chExt cx="230" cy="1271"/>
              </a:xfrm>
            </p:grpSpPr>
            <p:sp>
              <p:nvSpPr>
                <p:cNvPr id="61462" name="Oval 13"/>
                <p:cNvSpPr>
                  <a:spLocks noChangeArrowheads="1"/>
                </p:cNvSpPr>
                <p:nvPr/>
              </p:nvSpPr>
              <p:spPr bwMode="auto">
                <a:xfrm>
                  <a:off x="4275" y="248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63" name="Oval 14"/>
                <p:cNvSpPr>
                  <a:spLocks noChangeArrowheads="1"/>
                </p:cNvSpPr>
                <p:nvPr/>
              </p:nvSpPr>
              <p:spPr bwMode="auto">
                <a:xfrm>
                  <a:off x="4299" y="1437"/>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64" name="Oval 15"/>
                <p:cNvSpPr>
                  <a:spLocks noChangeArrowheads="1"/>
                </p:cNvSpPr>
                <p:nvPr/>
              </p:nvSpPr>
              <p:spPr bwMode="auto">
                <a:xfrm>
                  <a:off x="4296" y="156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65" name="Oval 16"/>
                <p:cNvSpPr>
                  <a:spLocks noChangeArrowheads="1"/>
                </p:cNvSpPr>
                <p:nvPr/>
              </p:nvSpPr>
              <p:spPr bwMode="auto">
                <a:xfrm>
                  <a:off x="4311" y="171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66" name="Oval 17"/>
                <p:cNvSpPr>
                  <a:spLocks noChangeArrowheads="1"/>
                </p:cNvSpPr>
                <p:nvPr/>
              </p:nvSpPr>
              <p:spPr bwMode="auto">
                <a:xfrm>
                  <a:off x="4245" y="171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67" name="Oval 19"/>
                <p:cNvSpPr>
                  <a:spLocks noChangeArrowheads="1"/>
                </p:cNvSpPr>
                <p:nvPr/>
              </p:nvSpPr>
              <p:spPr bwMode="auto">
                <a:xfrm>
                  <a:off x="4374" y="180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68" name="Oval 20"/>
                <p:cNvSpPr>
                  <a:spLocks noChangeArrowheads="1"/>
                </p:cNvSpPr>
                <p:nvPr/>
              </p:nvSpPr>
              <p:spPr bwMode="auto">
                <a:xfrm>
                  <a:off x="4200" y="1824"/>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69" name="Oval 22"/>
                <p:cNvSpPr>
                  <a:spLocks noChangeArrowheads="1"/>
                </p:cNvSpPr>
                <p:nvPr/>
              </p:nvSpPr>
              <p:spPr bwMode="auto">
                <a:xfrm>
                  <a:off x="4365" y="1953"/>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70" name="Oval 23"/>
                <p:cNvSpPr>
                  <a:spLocks noChangeArrowheads="1"/>
                </p:cNvSpPr>
                <p:nvPr/>
              </p:nvSpPr>
              <p:spPr bwMode="auto">
                <a:xfrm>
                  <a:off x="4200" y="1977"/>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71" name="Oval 24"/>
                <p:cNvSpPr>
                  <a:spLocks noChangeArrowheads="1"/>
                </p:cNvSpPr>
                <p:nvPr/>
              </p:nvSpPr>
              <p:spPr bwMode="auto">
                <a:xfrm>
                  <a:off x="4287" y="2091"/>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72" name="Oval 25"/>
                <p:cNvSpPr>
                  <a:spLocks noChangeArrowheads="1"/>
                </p:cNvSpPr>
                <p:nvPr/>
              </p:nvSpPr>
              <p:spPr bwMode="auto">
                <a:xfrm>
                  <a:off x="4293" y="234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73" name="Oval 26"/>
                <p:cNvSpPr>
                  <a:spLocks noChangeArrowheads="1"/>
                </p:cNvSpPr>
                <p:nvPr/>
              </p:nvSpPr>
              <p:spPr bwMode="auto">
                <a:xfrm>
                  <a:off x="4290" y="2652"/>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74" name="Oval 27"/>
                <p:cNvSpPr>
                  <a:spLocks noChangeArrowheads="1"/>
                </p:cNvSpPr>
                <p:nvPr/>
              </p:nvSpPr>
              <p:spPr bwMode="auto">
                <a:xfrm>
                  <a:off x="4320" y="2151"/>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61475" name="Oval 28"/>
                <p:cNvSpPr>
                  <a:spLocks noChangeArrowheads="1"/>
                </p:cNvSpPr>
                <p:nvPr/>
              </p:nvSpPr>
              <p:spPr bwMode="auto">
                <a:xfrm>
                  <a:off x="4353" y="189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61461" name="Oval 29"/>
              <p:cNvSpPr>
                <a:spLocks noChangeArrowheads="1"/>
              </p:cNvSpPr>
              <p:nvPr/>
            </p:nvSpPr>
            <p:spPr bwMode="auto">
              <a:xfrm>
                <a:off x="4287" y="183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61457" name="Oval 13"/>
            <p:cNvSpPr>
              <a:spLocks noChangeArrowheads="1"/>
            </p:cNvSpPr>
            <p:nvPr/>
          </p:nvSpPr>
          <p:spPr bwMode="auto">
            <a:xfrm>
              <a:off x="4810272" y="3273641"/>
              <a:ext cx="88900" cy="889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64598" name="Oval 86"/>
          <p:cNvSpPr>
            <a:spLocks noChangeArrowheads="1"/>
          </p:cNvSpPr>
          <p:nvPr/>
        </p:nvSpPr>
        <p:spPr bwMode="auto">
          <a:xfrm>
            <a:off x="4808538" y="3273425"/>
            <a:ext cx="95250" cy="88900"/>
          </a:xfrm>
          <a:prstGeom prst="ellipse">
            <a:avLst/>
          </a:prstGeom>
          <a:solidFill>
            <a:schemeClr val="hlink"/>
          </a:solidFill>
          <a:ln w="12700">
            <a:solidFill>
              <a:schemeClr val="tx1"/>
            </a:solidFill>
            <a:round/>
            <a:headEnd type="none" w="sm" len="sm"/>
            <a:tailEnd type="none" w="sm" len="sm"/>
          </a:ln>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7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6455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6455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6"/>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6459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46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64614"/>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6" grpId="0" animBg="1"/>
      <p:bldP spid="64556" grpId="1" animBg="1"/>
      <p:bldP spid="64614" grpId="0"/>
      <p:bldP spid="64614" grpId="1"/>
      <p:bldP spid="6459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2"/>
          <p:cNvGraphicFramePr>
            <a:graphicFrameLocks noChangeAspect="1"/>
          </p:cNvGraphicFramePr>
          <p:nvPr>
            <p:ph idx="1"/>
          </p:nvPr>
        </p:nvGraphicFramePr>
        <p:xfrm>
          <a:off x="-28575" y="1444625"/>
          <a:ext cx="7640638" cy="5097463"/>
        </p:xfrm>
        <a:graphic>
          <a:graphicData uri="http://schemas.openxmlformats.org/presentationml/2006/ole">
            <p:oleObj spid="_x0000_s106498" name="Chart" r:id="rId3" imgW="6096190" imgH="4067175" progId="MSGraph.Chart.8">
              <p:embed followColorScheme="full"/>
            </p:oleObj>
          </a:graphicData>
        </a:graphic>
      </p:graphicFrame>
      <p:sp>
        <p:nvSpPr>
          <p:cNvPr id="64523" name="Rectangle 11"/>
          <p:cNvSpPr>
            <a:spLocks noGrp="1" noChangeArrowheads="1"/>
          </p:cNvSpPr>
          <p:nvPr>
            <p:ph type="title"/>
          </p:nvPr>
        </p:nvSpPr>
        <p:spPr>
          <a:xfrm>
            <a:off x="657225" y="338138"/>
            <a:ext cx="7772400" cy="757237"/>
          </a:xfrm>
        </p:spPr>
        <p:txBody>
          <a:bodyPr/>
          <a:lstStyle/>
          <a:p>
            <a:pPr>
              <a:defRPr/>
            </a:pPr>
            <a:r>
              <a:rPr lang="en-US" sz="3600"/>
              <a:t>Evaluating Drug Treatment Effects</a:t>
            </a:r>
          </a:p>
        </p:txBody>
      </p:sp>
      <p:sp useBgFill="1">
        <p:nvSpPr>
          <p:cNvPr id="106500" name="Rectangle 37"/>
          <p:cNvSpPr>
            <a:spLocks noChangeArrowheads="1"/>
          </p:cNvSpPr>
          <p:nvPr/>
        </p:nvSpPr>
        <p:spPr bwMode="auto">
          <a:xfrm>
            <a:off x="5367338" y="1843088"/>
            <a:ext cx="2076450" cy="3943350"/>
          </a:xfrm>
          <a:prstGeom prst="rect">
            <a:avLst/>
          </a:prstGeom>
          <a:ln w="12700">
            <a:noFill/>
            <a:miter lim="800000"/>
            <a:headEnd type="none" w="sm" len="sm"/>
            <a:tailEnd type="none" w="sm" len="sm"/>
          </a:ln>
        </p:spPr>
        <p:txBody>
          <a:bodyPr wrap="none" anchor="ctr"/>
          <a:lstStyle/>
          <a:p>
            <a:pPr eaLnBrk="0" hangingPunct="0"/>
            <a:endParaRPr lang="en-US"/>
          </a:p>
        </p:txBody>
      </p:sp>
      <p:sp>
        <p:nvSpPr>
          <p:cNvPr id="106501" name="Line 38"/>
          <p:cNvSpPr>
            <a:spLocks noChangeShapeType="1"/>
          </p:cNvSpPr>
          <p:nvPr/>
        </p:nvSpPr>
        <p:spPr bwMode="auto">
          <a:xfrm>
            <a:off x="5357813" y="1843088"/>
            <a:ext cx="0" cy="3895725"/>
          </a:xfrm>
          <a:prstGeom prst="line">
            <a:avLst/>
          </a:prstGeom>
          <a:noFill/>
          <a:ln w="17780">
            <a:solidFill>
              <a:schemeClr val="tx1"/>
            </a:solidFill>
            <a:round/>
            <a:headEnd type="none" w="sm" len="sm"/>
            <a:tailEnd type="none" w="sm" len="sm"/>
          </a:ln>
        </p:spPr>
        <p:txBody>
          <a:bodyPr/>
          <a:lstStyle/>
          <a:p>
            <a:endParaRPr lang="en-US"/>
          </a:p>
        </p:txBody>
      </p:sp>
      <p:grpSp>
        <p:nvGrpSpPr>
          <p:cNvPr id="2" name="Group 43"/>
          <p:cNvGrpSpPr>
            <a:grpSpLocks/>
          </p:cNvGrpSpPr>
          <p:nvPr/>
        </p:nvGrpSpPr>
        <p:grpSpPr bwMode="auto">
          <a:xfrm>
            <a:off x="6243638" y="2986088"/>
            <a:ext cx="1828800" cy="2686050"/>
            <a:chOff x="4023" y="1881"/>
            <a:chExt cx="1152" cy="1692"/>
          </a:xfrm>
        </p:grpSpPr>
        <p:grpSp>
          <p:nvGrpSpPr>
            <p:cNvPr id="106534" name="Group 36"/>
            <p:cNvGrpSpPr>
              <a:grpSpLocks/>
            </p:cNvGrpSpPr>
            <p:nvPr/>
          </p:nvGrpSpPr>
          <p:grpSpPr bwMode="auto">
            <a:xfrm>
              <a:off x="4023" y="1881"/>
              <a:ext cx="1152" cy="1692"/>
              <a:chOff x="4833" y="1206"/>
              <a:chExt cx="801" cy="1638"/>
            </a:xfrm>
          </p:grpSpPr>
          <p:sp>
            <p:nvSpPr>
              <p:cNvPr id="106536" name="Rectangle 34"/>
              <p:cNvSpPr>
                <a:spLocks noChangeArrowheads="1"/>
              </p:cNvSpPr>
              <p:nvPr/>
            </p:nvSpPr>
            <p:spPr bwMode="auto">
              <a:xfrm>
                <a:off x="4833" y="1206"/>
                <a:ext cx="801" cy="1638"/>
              </a:xfrm>
              <a:prstGeom prst="rect">
                <a:avLst/>
              </a:prstGeom>
              <a:solidFill>
                <a:schemeClr val="bg2"/>
              </a:solidFill>
              <a:ln w="12700">
                <a:solidFill>
                  <a:schemeClr val="tx1"/>
                </a:solidFill>
                <a:miter lim="800000"/>
                <a:headEnd type="none" w="sm" len="sm"/>
                <a:tailEnd type="none" w="sm" len="sm"/>
              </a:ln>
            </p:spPr>
            <p:txBody>
              <a:bodyPr wrap="none" anchor="ctr"/>
              <a:lstStyle/>
              <a:p>
                <a:pPr eaLnBrk="0" hangingPunct="0"/>
                <a:endParaRPr lang="en-US"/>
              </a:p>
            </p:txBody>
          </p:sp>
          <p:sp>
            <p:nvSpPr>
              <p:cNvPr id="106537" name="Freeform 8"/>
              <p:cNvSpPr>
                <a:spLocks/>
              </p:cNvSpPr>
              <p:nvPr/>
            </p:nvSpPr>
            <p:spPr bwMode="auto">
              <a:xfrm rot="5400000">
                <a:off x="4410" y="1660"/>
                <a:ext cx="1606" cy="744"/>
              </a:xfrm>
              <a:custGeom>
                <a:avLst/>
                <a:gdLst>
                  <a:gd name="T0" fmla="*/ 0 w 1980"/>
                  <a:gd name="T1" fmla="*/ 476 h 1157"/>
                  <a:gd name="T2" fmla="*/ 134 w 1980"/>
                  <a:gd name="T3" fmla="*/ 466 h 1157"/>
                  <a:gd name="T4" fmla="*/ 268 w 1980"/>
                  <a:gd name="T5" fmla="*/ 408 h 1157"/>
                  <a:gd name="T6" fmla="*/ 399 w 1980"/>
                  <a:gd name="T7" fmla="*/ 269 h 1157"/>
                  <a:gd name="T8" fmla="*/ 497 w 1980"/>
                  <a:gd name="T9" fmla="*/ 136 h 1157"/>
                  <a:gd name="T10" fmla="*/ 578 w 1980"/>
                  <a:gd name="T11" fmla="*/ 41 h 1157"/>
                  <a:gd name="T12" fmla="*/ 659 w 1980"/>
                  <a:gd name="T13" fmla="*/ 3 h 1157"/>
                  <a:gd name="T14" fmla="*/ 754 w 1980"/>
                  <a:gd name="T15" fmla="*/ 62 h 1157"/>
                  <a:gd name="T16" fmla="*/ 835 w 1980"/>
                  <a:gd name="T17" fmla="*/ 179 h 1157"/>
                  <a:gd name="T18" fmla="*/ 932 w 1980"/>
                  <a:gd name="T19" fmla="*/ 317 h 1157"/>
                  <a:gd name="T20" fmla="*/ 1026 w 1980"/>
                  <a:gd name="T21" fmla="*/ 413 h 1157"/>
                  <a:gd name="T22" fmla="*/ 1127 w 1980"/>
                  <a:gd name="T23" fmla="*/ 457 h 1157"/>
                  <a:gd name="T24" fmla="*/ 1303 w 1980"/>
                  <a:gd name="T25" fmla="*/ 478 h 1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0"/>
                  <a:gd name="T40" fmla="*/ 0 h 1157"/>
                  <a:gd name="T41" fmla="*/ 1980 w 1980"/>
                  <a:gd name="T42" fmla="*/ 1157 h 11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0" h="1157">
                    <a:moveTo>
                      <a:pt x="0" y="1151"/>
                    </a:moveTo>
                    <a:cubicBezTo>
                      <a:pt x="68" y="1152"/>
                      <a:pt x="136" y="1154"/>
                      <a:pt x="204" y="1127"/>
                    </a:cubicBezTo>
                    <a:cubicBezTo>
                      <a:pt x="272" y="1100"/>
                      <a:pt x="341" y="1065"/>
                      <a:pt x="408" y="986"/>
                    </a:cubicBezTo>
                    <a:cubicBezTo>
                      <a:pt x="475" y="907"/>
                      <a:pt x="548" y="760"/>
                      <a:pt x="606" y="650"/>
                    </a:cubicBezTo>
                    <a:cubicBezTo>
                      <a:pt x="664" y="540"/>
                      <a:pt x="711" y="421"/>
                      <a:pt x="756" y="329"/>
                    </a:cubicBezTo>
                    <a:cubicBezTo>
                      <a:pt x="801" y="237"/>
                      <a:pt x="838" y="151"/>
                      <a:pt x="879" y="98"/>
                    </a:cubicBezTo>
                    <a:cubicBezTo>
                      <a:pt x="920" y="45"/>
                      <a:pt x="957" y="0"/>
                      <a:pt x="1002" y="8"/>
                    </a:cubicBezTo>
                    <a:cubicBezTo>
                      <a:pt x="1047" y="16"/>
                      <a:pt x="1102" y="78"/>
                      <a:pt x="1146" y="149"/>
                    </a:cubicBezTo>
                    <a:cubicBezTo>
                      <a:pt x="1190" y="220"/>
                      <a:pt x="1224" y="331"/>
                      <a:pt x="1269" y="434"/>
                    </a:cubicBezTo>
                    <a:cubicBezTo>
                      <a:pt x="1314" y="537"/>
                      <a:pt x="1368" y="673"/>
                      <a:pt x="1416" y="767"/>
                    </a:cubicBezTo>
                    <a:cubicBezTo>
                      <a:pt x="1464" y="861"/>
                      <a:pt x="1511" y="942"/>
                      <a:pt x="1560" y="998"/>
                    </a:cubicBezTo>
                    <a:cubicBezTo>
                      <a:pt x="1609" y="1054"/>
                      <a:pt x="1643" y="1080"/>
                      <a:pt x="1713" y="1106"/>
                    </a:cubicBezTo>
                    <a:cubicBezTo>
                      <a:pt x="1783" y="1132"/>
                      <a:pt x="1936" y="1149"/>
                      <a:pt x="1980" y="1157"/>
                    </a:cubicBezTo>
                  </a:path>
                </a:pathLst>
              </a:custGeom>
              <a:solidFill>
                <a:schemeClr val="accent1"/>
              </a:solidFill>
              <a:ln w="25400">
                <a:solidFill>
                  <a:schemeClr val="tx1"/>
                </a:solidFill>
                <a:round/>
                <a:headEnd type="none" w="sm" len="sm"/>
                <a:tailEnd type="none" w="sm" len="sm"/>
              </a:ln>
            </p:spPr>
            <p:txBody>
              <a:bodyPr/>
              <a:lstStyle/>
              <a:p>
                <a:pPr eaLnBrk="0" hangingPunct="0"/>
                <a:endParaRPr lang="en-US"/>
              </a:p>
            </p:txBody>
          </p:sp>
        </p:grpSp>
        <p:sp>
          <p:nvSpPr>
            <p:cNvPr id="64554" name="Text Box 42"/>
            <p:cNvSpPr txBox="1">
              <a:spLocks noChangeArrowheads="1"/>
            </p:cNvSpPr>
            <p:nvPr/>
          </p:nvSpPr>
          <p:spPr bwMode="auto">
            <a:xfrm>
              <a:off x="4055" y="2423"/>
              <a:ext cx="797" cy="518"/>
            </a:xfrm>
            <a:prstGeom prst="rect">
              <a:avLst/>
            </a:prstGeom>
            <a:noFill/>
            <a:ln w="12700">
              <a:noFill/>
              <a:miter lim="800000"/>
              <a:headEnd type="none" w="sm" len="sm"/>
              <a:tailEnd type="none" w="sm" len="sm"/>
            </a:ln>
            <a:effectLst/>
          </p:spPr>
          <p:txBody>
            <a:bodyPr wrap="none">
              <a:spAutoFit/>
            </a:bodyPr>
            <a:lstStyle/>
            <a:p>
              <a:pPr eaLnBrk="0" hangingPunct="0">
                <a:defRPr/>
              </a:pPr>
              <a:r>
                <a:rPr lang="en-US">
                  <a:effectLst>
                    <a:outerShdw blurRad="38100" dist="38100" dir="2700000" algn="tl">
                      <a:srgbClr val="000000"/>
                    </a:outerShdw>
                  </a:effectLst>
                </a:rPr>
                <a:t>genetic </a:t>
              </a:r>
            </a:p>
            <a:p>
              <a:pPr eaLnBrk="0" hangingPunct="0">
                <a:defRPr/>
              </a:pPr>
              <a:r>
                <a:rPr lang="en-US">
                  <a:effectLst>
                    <a:outerShdw blurRad="38100" dist="38100" dir="2700000" algn="tl">
                      <a:srgbClr val="000000"/>
                    </a:outerShdw>
                  </a:effectLst>
                </a:rPr>
                <a:t>variation</a:t>
              </a:r>
            </a:p>
          </p:txBody>
        </p:sp>
      </p:grpSp>
      <p:sp>
        <p:nvSpPr>
          <p:cNvPr id="64556" name="Oval 44"/>
          <p:cNvSpPr>
            <a:spLocks noChangeArrowheads="1"/>
          </p:cNvSpPr>
          <p:nvPr/>
        </p:nvSpPr>
        <p:spPr bwMode="auto">
          <a:xfrm>
            <a:off x="4637088" y="4705350"/>
            <a:ext cx="457200" cy="977900"/>
          </a:xfrm>
          <a:prstGeom prst="ellipse">
            <a:avLst/>
          </a:prstGeom>
          <a:noFill/>
          <a:ln w="38100">
            <a:solidFill>
              <a:schemeClr val="tx2"/>
            </a:solidFill>
            <a:round/>
            <a:headEnd type="none" w="sm" len="sm"/>
            <a:tailEnd type="none" w="sm" len="sm"/>
          </a:ln>
        </p:spPr>
        <p:txBody>
          <a:bodyPr wrap="none" anchor="ctr"/>
          <a:lstStyle/>
          <a:p>
            <a:pPr eaLnBrk="0" hangingPunct="0"/>
            <a:endParaRPr lang="en-US"/>
          </a:p>
        </p:txBody>
      </p:sp>
      <p:grpSp>
        <p:nvGrpSpPr>
          <p:cNvPr id="9" name="Group 88"/>
          <p:cNvGrpSpPr>
            <a:grpSpLocks/>
          </p:cNvGrpSpPr>
          <p:nvPr/>
        </p:nvGrpSpPr>
        <p:grpSpPr bwMode="auto">
          <a:xfrm>
            <a:off x="5076825" y="1911350"/>
            <a:ext cx="1552575" cy="1558925"/>
            <a:chOff x="3198" y="2210"/>
            <a:chExt cx="978" cy="982"/>
          </a:xfrm>
        </p:grpSpPr>
        <p:pic>
          <p:nvPicPr>
            <p:cNvPr id="106532" name="Picture 84" descr="IN00647_[1]"/>
            <p:cNvPicPr>
              <a:picLocks noChangeAspect="1" noChangeArrowheads="1"/>
            </p:cNvPicPr>
            <p:nvPr/>
          </p:nvPicPr>
          <p:blipFill>
            <a:blip r:embed="rId4"/>
            <a:srcRect/>
            <a:stretch>
              <a:fillRect/>
            </a:stretch>
          </p:blipFill>
          <p:spPr bwMode="auto">
            <a:xfrm>
              <a:off x="3656" y="2210"/>
              <a:ext cx="520" cy="668"/>
            </a:xfrm>
            <a:prstGeom prst="rect">
              <a:avLst/>
            </a:prstGeom>
            <a:solidFill>
              <a:schemeClr val="accent1"/>
            </a:solidFill>
            <a:ln w="9525">
              <a:solidFill>
                <a:schemeClr val="bg2"/>
              </a:solidFill>
              <a:miter lim="800000"/>
              <a:headEnd/>
              <a:tailEnd/>
            </a:ln>
          </p:spPr>
        </p:pic>
        <p:sp>
          <p:nvSpPr>
            <p:cNvPr id="106533" name="AutoShape 87"/>
            <p:cNvSpPr>
              <a:spLocks noChangeArrowheads="1"/>
            </p:cNvSpPr>
            <p:nvPr/>
          </p:nvSpPr>
          <p:spPr bwMode="auto">
            <a:xfrm>
              <a:off x="3198" y="3006"/>
              <a:ext cx="348" cy="186"/>
            </a:xfrm>
            <a:prstGeom prst="rightArrow">
              <a:avLst>
                <a:gd name="adj1" fmla="val 50000"/>
                <a:gd name="adj2" fmla="val 46774"/>
              </a:avLst>
            </a:prstGeom>
            <a:solidFill>
              <a:schemeClr val="hlink"/>
            </a:solidFill>
            <a:ln w="12700">
              <a:solidFill>
                <a:schemeClr val="bg2"/>
              </a:solidFill>
              <a:miter lim="800000"/>
              <a:headEnd type="none" w="sm" len="sm"/>
              <a:tailEnd type="none" w="sm" len="sm"/>
            </a:ln>
          </p:spPr>
          <p:txBody>
            <a:bodyPr wrap="none" anchor="ctr"/>
            <a:lstStyle/>
            <a:p>
              <a:pPr eaLnBrk="0" hangingPunct="0"/>
              <a:endParaRPr lang="en-US"/>
            </a:p>
          </p:txBody>
        </p:sp>
      </p:grpSp>
      <p:sp>
        <p:nvSpPr>
          <p:cNvPr id="106505" name="Text Box 89"/>
          <p:cNvSpPr txBox="1">
            <a:spLocks noChangeArrowheads="1"/>
          </p:cNvSpPr>
          <p:nvPr/>
        </p:nvSpPr>
        <p:spPr bwMode="auto">
          <a:xfrm>
            <a:off x="3937000" y="2046288"/>
            <a:ext cx="1204913" cy="461962"/>
          </a:xfrm>
          <a:prstGeom prst="rect">
            <a:avLst/>
          </a:prstGeom>
          <a:noFill/>
          <a:ln w="12700">
            <a:noFill/>
            <a:miter lim="800000"/>
            <a:headEnd type="none" w="sm" len="sm"/>
            <a:tailEnd type="none" w="sm" len="sm"/>
          </a:ln>
        </p:spPr>
        <p:txBody>
          <a:bodyPr wrap="none">
            <a:spAutoFit/>
          </a:bodyPr>
          <a:lstStyle/>
          <a:p>
            <a:pPr eaLnBrk="0" hangingPunct="0"/>
            <a:r>
              <a:rPr lang="en-US"/>
              <a:t>p = 0.01</a:t>
            </a:r>
          </a:p>
        </p:txBody>
      </p:sp>
      <p:grpSp>
        <p:nvGrpSpPr>
          <p:cNvPr id="12" name="Group 103"/>
          <p:cNvGrpSpPr>
            <a:grpSpLocks/>
          </p:cNvGrpSpPr>
          <p:nvPr/>
        </p:nvGrpSpPr>
        <p:grpSpPr bwMode="auto">
          <a:xfrm>
            <a:off x="5170488" y="4949825"/>
            <a:ext cx="2606675" cy="457200"/>
            <a:chOff x="3261" y="2108"/>
            <a:chExt cx="1642" cy="288"/>
          </a:xfrm>
        </p:grpSpPr>
        <p:sp>
          <p:nvSpPr>
            <p:cNvPr id="106530" name="AutoShape 61"/>
            <p:cNvSpPr>
              <a:spLocks noChangeArrowheads="1"/>
            </p:cNvSpPr>
            <p:nvPr/>
          </p:nvSpPr>
          <p:spPr bwMode="auto">
            <a:xfrm>
              <a:off x="3261" y="2164"/>
              <a:ext cx="344" cy="196"/>
            </a:xfrm>
            <a:prstGeom prst="rightArrow">
              <a:avLst>
                <a:gd name="adj1" fmla="val 50000"/>
                <a:gd name="adj2" fmla="val 43878"/>
              </a:avLst>
            </a:prstGeom>
            <a:solidFill>
              <a:schemeClr val="tx2"/>
            </a:solidFill>
            <a:ln w="12700">
              <a:solidFill>
                <a:schemeClr val="bg2"/>
              </a:solidFill>
              <a:miter lim="800000"/>
              <a:headEnd type="none" w="sm" len="sm"/>
              <a:tailEnd type="none" w="sm" len="sm"/>
            </a:ln>
          </p:spPr>
          <p:txBody>
            <a:bodyPr wrap="none" anchor="ctr"/>
            <a:lstStyle/>
            <a:p>
              <a:pPr eaLnBrk="0" hangingPunct="0"/>
              <a:endParaRPr lang="en-US"/>
            </a:p>
          </p:txBody>
        </p:sp>
        <p:sp>
          <p:nvSpPr>
            <p:cNvPr id="64613" name="Text Box 101"/>
            <p:cNvSpPr txBox="1">
              <a:spLocks noChangeArrowheads="1"/>
            </p:cNvSpPr>
            <p:nvPr/>
          </p:nvSpPr>
          <p:spPr bwMode="auto">
            <a:xfrm>
              <a:off x="3684" y="2108"/>
              <a:ext cx="1219" cy="288"/>
            </a:xfrm>
            <a:prstGeom prst="rect">
              <a:avLst/>
            </a:prstGeom>
            <a:noFill/>
            <a:ln w="9525">
              <a:noFill/>
              <a:miter lim="800000"/>
              <a:headEnd type="none" w="sm" len="sm"/>
              <a:tailEnd type="none" w="sm" len="sm"/>
            </a:ln>
            <a:effectLst/>
          </p:spPr>
          <p:txBody>
            <a:bodyPr wrap="none">
              <a:spAutoFit/>
            </a:bodyPr>
            <a:lstStyle/>
            <a:p>
              <a:pPr eaLnBrk="0" hangingPunct="0">
                <a:defRPr/>
              </a:pPr>
              <a:r>
                <a:rPr lang="en-US" b="1">
                  <a:effectLst>
                    <a:outerShdw blurRad="38100" dist="38100" dir="2700000" algn="tl">
                      <a:srgbClr val="000000"/>
                    </a:outerShdw>
                  </a:effectLst>
                </a:rPr>
                <a:t>Drug efficacy</a:t>
              </a:r>
            </a:p>
          </p:txBody>
        </p:sp>
      </p:grpSp>
      <p:sp>
        <p:nvSpPr>
          <p:cNvPr id="64614" name="Text Box 102"/>
          <p:cNvSpPr txBox="1">
            <a:spLocks noChangeArrowheads="1"/>
          </p:cNvSpPr>
          <p:nvPr/>
        </p:nvSpPr>
        <p:spPr bwMode="auto">
          <a:xfrm>
            <a:off x="5824538" y="3068638"/>
            <a:ext cx="1700212" cy="457200"/>
          </a:xfrm>
          <a:prstGeom prst="rect">
            <a:avLst/>
          </a:prstGeom>
          <a:noFill/>
          <a:ln w="9525">
            <a:noFill/>
            <a:miter lim="800000"/>
            <a:headEnd type="none" w="sm" len="sm"/>
            <a:tailEnd type="none" w="sm" len="sm"/>
          </a:ln>
          <a:effectLst/>
        </p:spPr>
        <p:txBody>
          <a:bodyPr wrap="none">
            <a:spAutoFit/>
          </a:bodyPr>
          <a:lstStyle/>
          <a:p>
            <a:pPr eaLnBrk="0" hangingPunct="0">
              <a:defRPr/>
            </a:pPr>
            <a:r>
              <a:rPr lang="en-US" b="1" dirty="0">
                <a:effectLst>
                  <a:outerShdw blurRad="38100" dist="38100" dir="2700000" algn="tl">
                    <a:srgbClr val="000000"/>
                  </a:outerShdw>
                </a:effectLst>
              </a:rPr>
              <a:t>Drug safety</a:t>
            </a:r>
          </a:p>
        </p:txBody>
      </p:sp>
      <p:grpSp>
        <p:nvGrpSpPr>
          <p:cNvPr id="13" name="Group 66"/>
          <p:cNvGrpSpPr>
            <a:grpSpLocks/>
          </p:cNvGrpSpPr>
          <p:nvPr/>
        </p:nvGrpSpPr>
        <p:grpSpPr bwMode="auto">
          <a:xfrm>
            <a:off x="4681538" y="3273425"/>
            <a:ext cx="365125" cy="2378075"/>
            <a:chOff x="4681538" y="3273641"/>
            <a:chExt cx="365125" cy="2377861"/>
          </a:xfrm>
        </p:grpSpPr>
        <p:grpSp>
          <p:nvGrpSpPr>
            <p:cNvPr id="106510" name="Group 31"/>
            <p:cNvGrpSpPr>
              <a:grpSpLocks/>
            </p:cNvGrpSpPr>
            <p:nvPr/>
          </p:nvGrpSpPr>
          <p:grpSpPr bwMode="auto">
            <a:xfrm>
              <a:off x="4681538" y="3633789"/>
              <a:ext cx="365125" cy="2017713"/>
              <a:chOff x="4200" y="1437"/>
              <a:chExt cx="230" cy="1271"/>
            </a:xfrm>
          </p:grpSpPr>
          <p:sp>
            <p:nvSpPr>
              <p:cNvPr id="106512" name="Oval 18"/>
              <p:cNvSpPr>
                <a:spLocks noChangeArrowheads="1"/>
              </p:cNvSpPr>
              <p:nvPr/>
            </p:nvSpPr>
            <p:spPr bwMode="auto">
              <a:xfrm>
                <a:off x="4314" y="1848"/>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13" name="Oval 21"/>
              <p:cNvSpPr>
                <a:spLocks noChangeArrowheads="1"/>
              </p:cNvSpPr>
              <p:nvPr/>
            </p:nvSpPr>
            <p:spPr bwMode="auto">
              <a:xfrm>
                <a:off x="4269" y="192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nvGrpSpPr>
              <p:cNvPr id="106514" name="Group 30"/>
              <p:cNvGrpSpPr>
                <a:grpSpLocks/>
              </p:cNvGrpSpPr>
              <p:nvPr/>
            </p:nvGrpSpPr>
            <p:grpSpPr bwMode="auto">
              <a:xfrm>
                <a:off x="4200" y="1437"/>
                <a:ext cx="230" cy="1271"/>
                <a:chOff x="4200" y="1437"/>
                <a:chExt cx="230" cy="1271"/>
              </a:xfrm>
            </p:grpSpPr>
            <p:sp>
              <p:nvSpPr>
                <p:cNvPr id="106516" name="Oval 13"/>
                <p:cNvSpPr>
                  <a:spLocks noChangeArrowheads="1"/>
                </p:cNvSpPr>
                <p:nvPr/>
              </p:nvSpPr>
              <p:spPr bwMode="auto">
                <a:xfrm>
                  <a:off x="4275" y="248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17" name="Oval 14"/>
                <p:cNvSpPr>
                  <a:spLocks noChangeArrowheads="1"/>
                </p:cNvSpPr>
                <p:nvPr/>
              </p:nvSpPr>
              <p:spPr bwMode="auto">
                <a:xfrm>
                  <a:off x="4299" y="1437"/>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18" name="Oval 15"/>
                <p:cNvSpPr>
                  <a:spLocks noChangeArrowheads="1"/>
                </p:cNvSpPr>
                <p:nvPr/>
              </p:nvSpPr>
              <p:spPr bwMode="auto">
                <a:xfrm>
                  <a:off x="4296" y="156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19" name="Oval 16"/>
                <p:cNvSpPr>
                  <a:spLocks noChangeArrowheads="1"/>
                </p:cNvSpPr>
                <p:nvPr/>
              </p:nvSpPr>
              <p:spPr bwMode="auto">
                <a:xfrm>
                  <a:off x="4311" y="171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20" name="Oval 17"/>
                <p:cNvSpPr>
                  <a:spLocks noChangeArrowheads="1"/>
                </p:cNvSpPr>
                <p:nvPr/>
              </p:nvSpPr>
              <p:spPr bwMode="auto">
                <a:xfrm>
                  <a:off x="4245" y="171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21" name="Oval 19"/>
                <p:cNvSpPr>
                  <a:spLocks noChangeArrowheads="1"/>
                </p:cNvSpPr>
                <p:nvPr/>
              </p:nvSpPr>
              <p:spPr bwMode="auto">
                <a:xfrm>
                  <a:off x="4374" y="180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22" name="Oval 20"/>
                <p:cNvSpPr>
                  <a:spLocks noChangeArrowheads="1"/>
                </p:cNvSpPr>
                <p:nvPr/>
              </p:nvSpPr>
              <p:spPr bwMode="auto">
                <a:xfrm>
                  <a:off x="4200" y="1824"/>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23" name="Oval 22"/>
                <p:cNvSpPr>
                  <a:spLocks noChangeArrowheads="1"/>
                </p:cNvSpPr>
                <p:nvPr/>
              </p:nvSpPr>
              <p:spPr bwMode="auto">
                <a:xfrm>
                  <a:off x="4365" y="1953"/>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24" name="Oval 23"/>
                <p:cNvSpPr>
                  <a:spLocks noChangeArrowheads="1"/>
                </p:cNvSpPr>
                <p:nvPr/>
              </p:nvSpPr>
              <p:spPr bwMode="auto">
                <a:xfrm>
                  <a:off x="4200" y="1977"/>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25" name="Oval 24"/>
                <p:cNvSpPr>
                  <a:spLocks noChangeArrowheads="1"/>
                </p:cNvSpPr>
                <p:nvPr/>
              </p:nvSpPr>
              <p:spPr bwMode="auto">
                <a:xfrm>
                  <a:off x="4287" y="2091"/>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26" name="Oval 25"/>
                <p:cNvSpPr>
                  <a:spLocks noChangeArrowheads="1"/>
                </p:cNvSpPr>
                <p:nvPr/>
              </p:nvSpPr>
              <p:spPr bwMode="auto">
                <a:xfrm>
                  <a:off x="4293" y="2349"/>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27" name="Oval 26"/>
                <p:cNvSpPr>
                  <a:spLocks noChangeArrowheads="1"/>
                </p:cNvSpPr>
                <p:nvPr/>
              </p:nvSpPr>
              <p:spPr bwMode="auto">
                <a:xfrm>
                  <a:off x="4290" y="2652"/>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28" name="Oval 27"/>
                <p:cNvSpPr>
                  <a:spLocks noChangeArrowheads="1"/>
                </p:cNvSpPr>
                <p:nvPr/>
              </p:nvSpPr>
              <p:spPr bwMode="auto">
                <a:xfrm>
                  <a:off x="4320" y="2151"/>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106529" name="Oval 28"/>
                <p:cNvSpPr>
                  <a:spLocks noChangeArrowheads="1"/>
                </p:cNvSpPr>
                <p:nvPr/>
              </p:nvSpPr>
              <p:spPr bwMode="auto">
                <a:xfrm>
                  <a:off x="4353" y="1896"/>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106515" name="Oval 29"/>
              <p:cNvSpPr>
                <a:spLocks noChangeArrowheads="1"/>
              </p:cNvSpPr>
              <p:nvPr/>
            </p:nvSpPr>
            <p:spPr bwMode="auto">
              <a:xfrm>
                <a:off x="4287" y="1830"/>
                <a:ext cx="56" cy="56"/>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106511" name="Oval 13"/>
            <p:cNvSpPr>
              <a:spLocks noChangeArrowheads="1"/>
            </p:cNvSpPr>
            <p:nvPr/>
          </p:nvSpPr>
          <p:spPr bwMode="auto">
            <a:xfrm>
              <a:off x="4810272" y="3273641"/>
              <a:ext cx="88900" cy="889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grpSp>
      <p:sp>
        <p:nvSpPr>
          <p:cNvPr id="64598" name="Oval 86"/>
          <p:cNvSpPr>
            <a:spLocks noChangeArrowheads="1"/>
          </p:cNvSpPr>
          <p:nvPr/>
        </p:nvSpPr>
        <p:spPr bwMode="auto">
          <a:xfrm>
            <a:off x="4808538" y="3273425"/>
            <a:ext cx="95250" cy="88900"/>
          </a:xfrm>
          <a:prstGeom prst="ellipse">
            <a:avLst/>
          </a:prstGeom>
          <a:solidFill>
            <a:schemeClr val="hlink"/>
          </a:solidFill>
          <a:ln w="12700">
            <a:solidFill>
              <a:schemeClr val="tx1"/>
            </a:solidFill>
            <a:round/>
            <a:headEnd type="none" w="sm" len="sm"/>
            <a:tailEnd type="none" w="sm" len="sm"/>
          </a:ln>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ppt_w*0.7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6455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64556"/>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6459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46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646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6" grpId="0" animBg="1"/>
      <p:bldP spid="64556" grpId="1" animBg="1"/>
      <p:bldP spid="64614" grpId="0"/>
      <p:bldP spid="64614" grpId="1"/>
      <p:bldP spid="6459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nvGraphicFramePr>
        <p:xfrm>
          <a:off x="685800" y="1893888"/>
          <a:ext cx="3810000" cy="4364037"/>
        </p:xfrm>
        <a:graphic>
          <a:graphicData uri="http://schemas.openxmlformats.org/drawingml/2006/chart">
            <c:chart xmlns:c="http://schemas.openxmlformats.org/drawingml/2006/chart" xmlns:r="http://schemas.openxmlformats.org/officeDocument/2006/relationships" r:id="rId2"/>
          </a:graphicData>
        </a:graphic>
      </p:graphicFrame>
      <p:sp>
        <p:nvSpPr>
          <p:cNvPr id="479234" name="Rectangle 2"/>
          <p:cNvSpPr>
            <a:spLocks noGrp="1" noChangeArrowheads="1"/>
          </p:cNvSpPr>
          <p:nvPr>
            <p:ph type="title"/>
          </p:nvPr>
        </p:nvSpPr>
        <p:spPr>
          <a:xfrm>
            <a:off x="315913" y="322263"/>
            <a:ext cx="8440737" cy="841375"/>
          </a:xfrm>
        </p:spPr>
        <p:txBody>
          <a:bodyPr/>
          <a:lstStyle/>
          <a:p>
            <a:pPr>
              <a:defRPr/>
            </a:pPr>
            <a:r>
              <a:rPr lang="en-US" sz="3600" dirty="0" smtClean="0"/>
              <a:t>Long-term </a:t>
            </a:r>
            <a:r>
              <a:rPr lang="en-US" sz="3600" dirty="0" err="1" smtClean="0"/>
              <a:t>Clopidogrel</a:t>
            </a:r>
            <a:r>
              <a:rPr lang="en-US" sz="3600" dirty="0" smtClean="0"/>
              <a:t> Following PCI for UA/NSTEMI (AHA/ACC I/B)</a:t>
            </a:r>
          </a:p>
        </p:txBody>
      </p:sp>
      <p:graphicFrame>
        <p:nvGraphicFramePr>
          <p:cNvPr id="7" name="Content Placeholder 6"/>
          <p:cNvGraphicFramePr>
            <a:graphicFrameLocks noGrp="1"/>
          </p:cNvGraphicFramePr>
          <p:nvPr>
            <p:ph sz="half" idx="2"/>
          </p:nvPr>
        </p:nvGraphicFramePr>
        <p:xfrm>
          <a:off x="623888" y="1863725"/>
          <a:ext cx="3810000" cy="4364038"/>
        </p:xfrm>
        <a:graphic>
          <a:graphicData uri="http://schemas.openxmlformats.org/drawingml/2006/chart">
            <c:chart xmlns:c="http://schemas.openxmlformats.org/drawingml/2006/chart" xmlns:r="http://schemas.openxmlformats.org/officeDocument/2006/relationships" r:id="rId3"/>
          </a:graphicData>
        </a:graphic>
      </p:graphicFrame>
      <p:sp>
        <p:nvSpPr>
          <p:cNvPr id="293892" name="TextBox 7"/>
          <p:cNvSpPr txBox="1">
            <a:spLocks noChangeArrowheads="1"/>
          </p:cNvSpPr>
          <p:nvPr/>
        </p:nvSpPr>
        <p:spPr bwMode="auto">
          <a:xfrm>
            <a:off x="7167563" y="6550025"/>
            <a:ext cx="1976437" cy="307975"/>
          </a:xfrm>
          <a:prstGeom prst="rect">
            <a:avLst/>
          </a:prstGeom>
          <a:noFill/>
          <a:ln w="9525">
            <a:noFill/>
            <a:miter lim="800000"/>
            <a:headEnd/>
            <a:tailEnd/>
          </a:ln>
        </p:spPr>
        <p:txBody>
          <a:bodyPr wrap="none">
            <a:spAutoFit/>
          </a:bodyPr>
          <a:lstStyle/>
          <a:p>
            <a:pPr eaLnBrk="0" hangingPunct="0"/>
            <a:r>
              <a:rPr lang="en-US" sz="1400"/>
              <a:t>Mehta et al. Lancet 2001</a:t>
            </a:r>
          </a:p>
        </p:txBody>
      </p:sp>
      <p:sp>
        <p:nvSpPr>
          <p:cNvPr id="9" name="Content Placeholder 8"/>
          <p:cNvSpPr>
            <a:spLocks noGrp="1"/>
          </p:cNvSpPr>
          <p:nvPr>
            <p:ph sz="half" idx="1"/>
          </p:nvPr>
        </p:nvSpPr>
        <p:spPr>
          <a:xfrm>
            <a:off x="4773613" y="1943100"/>
            <a:ext cx="4037012" cy="4052888"/>
          </a:xfrm>
        </p:spPr>
        <p:txBody>
          <a:bodyPr/>
          <a:lstStyle/>
          <a:p>
            <a:pPr>
              <a:buFont typeface="Wingdings" pitchFamily="2" charset="2"/>
              <a:buNone/>
              <a:defRPr/>
            </a:pPr>
            <a:r>
              <a:rPr lang="en-US" sz="2400" b="1" u="sng" dirty="0" smtClean="0"/>
              <a:t>PCI-Cure</a:t>
            </a:r>
          </a:p>
          <a:p>
            <a:pPr>
              <a:defRPr/>
            </a:pPr>
            <a:r>
              <a:rPr lang="en-US" sz="2400" dirty="0" smtClean="0"/>
              <a:t>N = 2,358</a:t>
            </a:r>
          </a:p>
          <a:p>
            <a:pPr>
              <a:defRPr/>
            </a:pPr>
            <a:r>
              <a:rPr lang="en-US" sz="2400" dirty="0" smtClean="0"/>
              <a:t>12 month f-up</a:t>
            </a:r>
          </a:p>
          <a:p>
            <a:pPr>
              <a:defRPr/>
            </a:pPr>
            <a:r>
              <a:rPr lang="en-US" sz="2400" dirty="0" smtClean="0"/>
              <a:t>1° </a:t>
            </a:r>
            <a:r>
              <a:rPr lang="en-US" sz="2400" dirty="0" err="1" smtClean="0"/>
              <a:t>outcome:MI</a:t>
            </a:r>
            <a:r>
              <a:rPr lang="en-US" sz="2400" dirty="0" smtClean="0"/>
              <a:t>/CV Death</a:t>
            </a:r>
          </a:p>
          <a:p>
            <a:pPr>
              <a:defRPr/>
            </a:pPr>
            <a:r>
              <a:rPr lang="en-US" sz="2400" dirty="0" smtClean="0"/>
              <a:t>RRR = .72</a:t>
            </a:r>
          </a:p>
          <a:p>
            <a:pPr>
              <a:defRPr/>
            </a:pPr>
            <a:r>
              <a:rPr lang="en-US" sz="2400" dirty="0" smtClean="0"/>
              <a:t>ARR = 3.8%</a:t>
            </a:r>
          </a:p>
          <a:p>
            <a:pPr>
              <a:defRPr/>
            </a:pPr>
            <a:r>
              <a:rPr lang="en-US" sz="2400" dirty="0" smtClean="0"/>
              <a:t>NNT = 26</a:t>
            </a:r>
          </a:p>
          <a:p>
            <a:pPr>
              <a:defRPr/>
            </a:pPr>
            <a:r>
              <a:rPr lang="en-US" sz="2400" dirty="0" smtClean="0"/>
              <a:t>Cost/event saved $31K(US)</a:t>
            </a:r>
          </a:p>
          <a:p>
            <a:pPr>
              <a:defRPr/>
            </a:pPr>
            <a:endParaRPr lang="en-US" sz="2400" dirty="0"/>
          </a:p>
        </p:txBody>
      </p:sp>
      <p:sp>
        <p:nvSpPr>
          <p:cNvPr id="293894" name="TextBox 11"/>
          <p:cNvSpPr txBox="1">
            <a:spLocks noChangeArrowheads="1"/>
          </p:cNvSpPr>
          <p:nvPr/>
        </p:nvSpPr>
        <p:spPr bwMode="auto">
          <a:xfrm>
            <a:off x="1819275" y="1573213"/>
            <a:ext cx="2144713" cy="400050"/>
          </a:xfrm>
          <a:prstGeom prst="rect">
            <a:avLst/>
          </a:prstGeom>
          <a:noFill/>
          <a:ln w="9525">
            <a:noFill/>
            <a:miter lim="800000"/>
            <a:headEnd/>
            <a:tailEnd/>
          </a:ln>
        </p:spPr>
        <p:txBody>
          <a:bodyPr wrap="none">
            <a:spAutoFit/>
          </a:bodyPr>
          <a:lstStyle/>
          <a:p>
            <a:pPr eaLnBrk="0" hangingPunct="0"/>
            <a:r>
              <a:rPr lang="en-US" sz="2000"/>
              <a:t>MI/CV Deaths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7" grpId="0">
        <p:bldAsOne/>
      </p:bldGraphic>
      <p:bldP spid="9"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3" name="Picture 2"/>
          <p:cNvPicPr>
            <a:picLocks noChangeAspect="1" noChangeArrowheads="1"/>
          </p:cNvPicPr>
          <p:nvPr/>
        </p:nvPicPr>
        <p:blipFill>
          <a:blip r:embed="rId2"/>
          <a:srcRect/>
          <a:stretch>
            <a:fillRect/>
          </a:stretch>
        </p:blipFill>
        <p:spPr bwMode="auto">
          <a:xfrm>
            <a:off x="0" y="0"/>
            <a:ext cx="6272213" cy="6432550"/>
          </a:xfrm>
          <a:prstGeom prst="rect">
            <a:avLst/>
          </a:prstGeom>
          <a:noFill/>
          <a:ln w="9525" algn="ctr">
            <a:noFill/>
            <a:miter lim="800000"/>
            <a:headEnd/>
            <a:tailEnd/>
          </a:ln>
        </p:spPr>
      </p:pic>
      <p:pic>
        <p:nvPicPr>
          <p:cNvPr id="294914" name="Picture 3"/>
          <p:cNvPicPr>
            <a:picLocks noChangeAspect="1" noChangeArrowheads="1"/>
          </p:cNvPicPr>
          <p:nvPr/>
        </p:nvPicPr>
        <p:blipFill>
          <a:blip r:embed="rId3"/>
          <a:srcRect/>
          <a:stretch>
            <a:fillRect/>
          </a:stretch>
        </p:blipFill>
        <p:spPr bwMode="auto">
          <a:xfrm>
            <a:off x="1190625" y="1666875"/>
            <a:ext cx="7953375" cy="51911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7" name="Picture 2"/>
          <p:cNvPicPr>
            <a:picLocks noChangeAspect="1" noChangeArrowheads="1"/>
          </p:cNvPicPr>
          <p:nvPr/>
        </p:nvPicPr>
        <p:blipFill>
          <a:blip r:embed="rId2"/>
          <a:srcRect/>
          <a:stretch>
            <a:fillRect/>
          </a:stretch>
        </p:blipFill>
        <p:spPr bwMode="auto">
          <a:xfrm>
            <a:off x="0" y="153988"/>
            <a:ext cx="6877050" cy="6704012"/>
          </a:xfrm>
          <a:prstGeom prst="rect">
            <a:avLst/>
          </a:prstGeom>
          <a:noFill/>
          <a:ln w="9525">
            <a:noFill/>
            <a:miter lim="800000"/>
            <a:headEnd/>
            <a:tailEnd/>
          </a:ln>
        </p:spPr>
      </p:pic>
      <p:sp>
        <p:nvSpPr>
          <p:cNvPr id="2" name="Title 1"/>
          <p:cNvSpPr>
            <a:spLocks noGrp="1"/>
          </p:cNvSpPr>
          <p:nvPr>
            <p:ph type="title"/>
          </p:nvPr>
        </p:nvSpPr>
        <p:spPr>
          <a:xfrm>
            <a:off x="2828925" y="369888"/>
            <a:ext cx="5857875" cy="1143000"/>
          </a:xfrm>
        </p:spPr>
        <p:txBody>
          <a:bodyPr>
            <a:noAutofit/>
          </a:bodyPr>
          <a:lstStyle/>
          <a:p>
            <a:pPr>
              <a:defRPr/>
            </a:pPr>
            <a:r>
              <a:rPr lang="en-US" sz="3200" dirty="0" smtClean="0"/>
              <a:t>Principle Component Analysis of Phase III SNP Data in MESA</a:t>
            </a:r>
            <a:br>
              <a:rPr lang="en-US" sz="3200" dirty="0" smtClean="0"/>
            </a:br>
            <a:endParaRPr lang="en-US" sz="3200" dirty="0"/>
          </a:p>
        </p:txBody>
      </p:sp>
      <p:sp>
        <p:nvSpPr>
          <p:cNvPr id="5" name="TextBox 4"/>
          <p:cNvSpPr txBox="1"/>
          <p:nvPr/>
        </p:nvSpPr>
        <p:spPr>
          <a:xfrm>
            <a:off x="5638800" y="2819400"/>
            <a:ext cx="3276600" cy="1477963"/>
          </a:xfrm>
          <a:prstGeom prst="rect">
            <a:avLst/>
          </a:prstGeom>
          <a:noFill/>
        </p:spPr>
        <p:txBody>
          <a:bodyPr>
            <a:spAutoFit/>
          </a:bodyPr>
          <a:lstStyle/>
          <a:p>
            <a:pPr algn="ctr" eaLnBrk="0" hangingPunct="0">
              <a:defRPr/>
            </a:pPr>
            <a:r>
              <a:rPr lang="en-US" u="sng" dirty="0"/>
              <a:t>MESA Self Reported Ethnicity</a:t>
            </a:r>
          </a:p>
          <a:p>
            <a:pPr algn="ctr" eaLnBrk="0" hangingPunct="0">
              <a:defRPr/>
            </a:pPr>
            <a:r>
              <a:rPr lang="en-US" b="1" dirty="0">
                <a:solidFill>
                  <a:schemeClr val="accent1"/>
                </a:solidFill>
              </a:rPr>
              <a:t>African-Am: </a:t>
            </a:r>
            <a:r>
              <a:rPr lang="en-US" b="1" dirty="0">
                <a:solidFill>
                  <a:schemeClr val="accent1"/>
                </a:solidFill>
                <a:latin typeface="Times New Roman"/>
                <a:cs typeface="Times New Roman"/>
              </a:rPr>
              <a:t>■</a:t>
            </a:r>
            <a:endParaRPr lang="en-US" b="1" dirty="0">
              <a:solidFill>
                <a:schemeClr val="accent1"/>
              </a:solidFill>
            </a:endParaRPr>
          </a:p>
          <a:p>
            <a:pPr algn="ctr" eaLnBrk="0" hangingPunct="0">
              <a:defRPr/>
            </a:pPr>
            <a:r>
              <a:rPr lang="en-US" b="1" dirty="0">
                <a:solidFill>
                  <a:srgbClr val="00B050"/>
                </a:solidFill>
              </a:rPr>
              <a:t>Chinese:</a:t>
            </a:r>
            <a:r>
              <a:rPr lang="en-US" b="1" dirty="0">
                <a:solidFill>
                  <a:srgbClr val="00B050"/>
                </a:solidFill>
                <a:latin typeface="Times New Roman"/>
                <a:cs typeface="Times New Roman"/>
              </a:rPr>
              <a:t> ■</a:t>
            </a:r>
            <a:endParaRPr lang="en-US" b="1" dirty="0">
              <a:solidFill>
                <a:srgbClr val="00B050"/>
              </a:solidFill>
            </a:endParaRPr>
          </a:p>
          <a:p>
            <a:pPr algn="ctr" eaLnBrk="0" hangingPunct="0">
              <a:defRPr/>
            </a:pPr>
            <a:r>
              <a:rPr lang="en-US" b="1" dirty="0">
                <a:solidFill>
                  <a:srgbClr val="FF0000"/>
                </a:solidFill>
              </a:rPr>
              <a:t>European:</a:t>
            </a:r>
            <a:r>
              <a:rPr lang="en-US" b="1" dirty="0">
                <a:solidFill>
                  <a:srgbClr val="FF0000"/>
                </a:solidFill>
                <a:latin typeface="Times New Roman"/>
                <a:cs typeface="Times New Roman"/>
              </a:rPr>
              <a:t> ■</a:t>
            </a:r>
            <a:endParaRPr lang="en-US" b="1" dirty="0">
              <a:solidFill>
                <a:srgbClr val="FF0000"/>
              </a:solidFill>
            </a:endParaRPr>
          </a:p>
          <a:p>
            <a:pPr algn="ctr" eaLnBrk="0" hangingPunct="0">
              <a:defRPr/>
            </a:pPr>
            <a:r>
              <a:rPr lang="en-US" b="1" dirty="0">
                <a:solidFill>
                  <a:schemeClr val="accent6"/>
                </a:solidFill>
              </a:rPr>
              <a:t>Hispanic: </a:t>
            </a:r>
            <a:r>
              <a:rPr lang="en-US" b="1" dirty="0">
                <a:solidFill>
                  <a:schemeClr val="accent6"/>
                </a:solidFill>
                <a:latin typeface="Times New Roman"/>
                <a:cs typeface="Times New Roman"/>
              </a:rPr>
              <a:t>■</a:t>
            </a:r>
            <a:endParaRPr lang="en-US" b="1" dirty="0">
              <a:solidFill>
                <a:schemeClr val="accent6"/>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Oval 2"/>
          <p:cNvSpPr>
            <a:spLocks noChangeArrowheads="1"/>
          </p:cNvSpPr>
          <p:nvPr/>
        </p:nvSpPr>
        <p:spPr bwMode="auto">
          <a:xfrm>
            <a:off x="3579813" y="5076825"/>
            <a:ext cx="1268412" cy="1190625"/>
          </a:xfrm>
          <a:prstGeom prst="ellipse">
            <a:avLst/>
          </a:prstGeom>
          <a:solidFill>
            <a:schemeClr val="tx2"/>
          </a:solidFill>
          <a:ln w="12700">
            <a:solidFill>
              <a:schemeClr val="tx1"/>
            </a:solidFill>
            <a:round/>
            <a:headEnd type="none" w="sm" len="sm"/>
            <a:tailEnd type="none" w="sm" len="sm"/>
          </a:ln>
        </p:spPr>
        <p:txBody>
          <a:bodyPr wrap="none" anchor="ctr"/>
          <a:lstStyle/>
          <a:p>
            <a:pPr eaLnBrk="0" hangingPunct="0"/>
            <a:endParaRPr lang="en-US" sz="2000"/>
          </a:p>
        </p:txBody>
      </p:sp>
      <p:sp>
        <p:nvSpPr>
          <p:cNvPr id="296962" name="Oval 3"/>
          <p:cNvSpPr>
            <a:spLocks noChangeArrowheads="1"/>
          </p:cNvSpPr>
          <p:nvPr/>
        </p:nvSpPr>
        <p:spPr bwMode="auto">
          <a:xfrm>
            <a:off x="3609975" y="5094288"/>
            <a:ext cx="1042988" cy="985837"/>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controls</a:t>
            </a:r>
          </a:p>
          <a:p>
            <a:pPr eaLnBrk="0" hangingPunct="0"/>
            <a:r>
              <a:rPr lang="en-US" sz="2000"/>
              <a:t>N=750</a:t>
            </a:r>
          </a:p>
        </p:txBody>
      </p:sp>
      <p:sp>
        <p:nvSpPr>
          <p:cNvPr id="296963" name="Oval 4"/>
          <p:cNvSpPr>
            <a:spLocks noChangeArrowheads="1"/>
          </p:cNvSpPr>
          <p:nvPr/>
        </p:nvSpPr>
        <p:spPr bwMode="auto">
          <a:xfrm>
            <a:off x="3562350" y="3282950"/>
            <a:ext cx="1149350" cy="1073150"/>
          </a:xfrm>
          <a:prstGeom prst="ellipse">
            <a:avLst/>
          </a:prstGeom>
          <a:solidFill>
            <a:schemeClr val="tx2"/>
          </a:solidFill>
          <a:ln w="12700">
            <a:solidFill>
              <a:schemeClr val="tx1"/>
            </a:solidFill>
            <a:round/>
            <a:headEnd type="none" w="sm" len="sm"/>
            <a:tailEnd type="none" w="sm" len="sm"/>
          </a:ln>
        </p:spPr>
        <p:txBody>
          <a:bodyPr wrap="none" anchor="ctr"/>
          <a:lstStyle/>
          <a:p>
            <a:pPr eaLnBrk="0" hangingPunct="0"/>
            <a:endParaRPr lang="en-US" sz="2000"/>
          </a:p>
        </p:txBody>
      </p:sp>
      <p:sp>
        <p:nvSpPr>
          <p:cNvPr id="296964" name="Oval 5"/>
          <p:cNvSpPr>
            <a:spLocks noChangeArrowheads="1"/>
          </p:cNvSpPr>
          <p:nvPr/>
        </p:nvSpPr>
        <p:spPr bwMode="auto">
          <a:xfrm>
            <a:off x="849313" y="3330575"/>
            <a:ext cx="1030287" cy="97155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cases</a:t>
            </a:r>
          </a:p>
          <a:p>
            <a:pPr eaLnBrk="0" hangingPunct="0"/>
            <a:r>
              <a:rPr lang="en-US" sz="2000"/>
              <a:t>N=300</a:t>
            </a:r>
          </a:p>
        </p:txBody>
      </p:sp>
      <p:sp>
        <p:nvSpPr>
          <p:cNvPr id="296965" name="Oval 6"/>
          <p:cNvSpPr>
            <a:spLocks noChangeArrowheads="1"/>
          </p:cNvSpPr>
          <p:nvPr/>
        </p:nvSpPr>
        <p:spPr bwMode="auto">
          <a:xfrm>
            <a:off x="849313" y="5140325"/>
            <a:ext cx="1042987" cy="985838"/>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controls</a:t>
            </a:r>
          </a:p>
          <a:p>
            <a:pPr eaLnBrk="0" hangingPunct="0"/>
            <a:r>
              <a:rPr lang="en-US" sz="2000"/>
              <a:t>N=500</a:t>
            </a:r>
          </a:p>
        </p:txBody>
      </p:sp>
      <p:sp>
        <p:nvSpPr>
          <p:cNvPr id="296966" name="Oval 7"/>
          <p:cNvSpPr>
            <a:spLocks noChangeArrowheads="1"/>
          </p:cNvSpPr>
          <p:nvPr/>
        </p:nvSpPr>
        <p:spPr bwMode="auto">
          <a:xfrm>
            <a:off x="5683250" y="3182938"/>
            <a:ext cx="3105150" cy="30353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cxnSp>
        <p:nvCxnSpPr>
          <p:cNvPr id="296967" name="AutoShape 8"/>
          <p:cNvCxnSpPr>
            <a:cxnSpLocks noChangeShapeType="1"/>
            <a:stCxn id="296985" idx="3"/>
            <a:endCxn id="296966" idx="2"/>
          </p:cNvCxnSpPr>
          <p:nvPr/>
        </p:nvCxnSpPr>
        <p:spPr bwMode="auto">
          <a:xfrm>
            <a:off x="5189538" y="4691063"/>
            <a:ext cx="493712" cy="9525"/>
          </a:xfrm>
          <a:prstGeom prst="straightConnector1">
            <a:avLst/>
          </a:prstGeom>
          <a:noFill/>
          <a:ln w="25400">
            <a:solidFill>
              <a:schemeClr val="tx1"/>
            </a:solidFill>
            <a:round/>
            <a:headEnd type="none" w="sm" len="sm"/>
            <a:tailEnd type="triangle" w="lg" len="med"/>
          </a:ln>
        </p:spPr>
      </p:cxnSp>
      <p:sp>
        <p:nvSpPr>
          <p:cNvPr id="296968" name="AutoShape 9"/>
          <p:cNvSpPr>
            <a:spLocks/>
          </p:cNvSpPr>
          <p:nvPr/>
        </p:nvSpPr>
        <p:spPr bwMode="auto">
          <a:xfrm rot="5400000">
            <a:off x="1304925" y="2074863"/>
            <a:ext cx="333375" cy="1031875"/>
          </a:xfrm>
          <a:prstGeom prst="leftBrace">
            <a:avLst>
              <a:gd name="adj1" fmla="val 25794"/>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296969" name="AutoShape 10"/>
          <p:cNvSpPr>
            <a:spLocks/>
          </p:cNvSpPr>
          <p:nvPr/>
        </p:nvSpPr>
        <p:spPr bwMode="auto">
          <a:xfrm rot="5400000">
            <a:off x="3985419" y="1670844"/>
            <a:ext cx="333375" cy="1843087"/>
          </a:xfrm>
          <a:prstGeom prst="leftBrace">
            <a:avLst>
              <a:gd name="adj1" fmla="val 46071"/>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296970" name="AutoShape 11"/>
          <p:cNvSpPr>
            <a:spLocks/>
          </p:cNvSpPr>
          <p:nvPr/>
        </p:nvSpPr>
        <p:spPr bwMode="auto">
          <a:xfrm rot="5400000">
            <a:off x="7048500" y="1149351"/>
            <a:ext cx="333375" cy="2889250"/>
          </a:xfrm>
          <a:prstGeom prst="leftBrace">
            <a:avLst>
              <a:gd name="adj1" fmla="val 72222"/>
              <a:gd name="adj2" fmla="val 50000"/>
            </a:avLst>
          </a:prstGeom>
          <a:noFill/>
          <a:ln w="12700">
            <a:solidFill>
              <a:schemeClr val="tx1"/>
            </a:solidFill>
            <a:round/>
            <a:headEnd type="none" w="sm" len="sm"/>
            <a:tailEnd type="none" w="sm" len="sm"/>
          </a:ln>
        </p:spPr>
        <p:txBody>
          <a:bodyPr wrap="none" anchor="ctr"/>
          <a:lstStyle/>
          <a:p>
            <a:pPr eaLnBrk="0" hangingPunct="0"/>
            <a:endParaRPr lang="en-US"/>
          </a:p>
        </p:txBody>
      </p:sp>
      <p:sp>
        <p:nvSpPr>
          <p:cNvPr id="296971" name="Text Box 12"/>
          <p:cNvSpPr txBox="1">
            <a:spLocks noChangeArrowheads="1"/>
          </p:cNvSpPr>
          <p:nvPr/>
        </p:nvSpPr>
        <p:spPr bwMode="auto">
          <a:xfrm>
            <a:off x="4081463" y="1430338"/>
            <a:ext cx="3548062" cy="457200"/>
          </a:xfrm>
          <a:prstGeom prst="rect">
            <a:avLst/>
          </a:prstGeom>
          <a:noFill/>
          <a:ln w="12700">
            <a:noFill/>
            <a:miter lim="800000"/>
            <a:headEnd type="none" w="sm" len="sm"/>
            <a:tailEnd type="none" w="sm" len="sm"/>
          </a:ln>
        </p:spPr>
        <p:txBody>
          <a:bodyPr wrap="none">
            <a:spAutoFit/>
          </a:bodyPr>
          <a:lstStyle/>
          <a:p>
            <a:pPr eaLnBrk="0" hangingPunct="0"/>
            <a:r>
              <a:rPr lang="en-US"/>
              <a:t>Individual level genotyping</a:t>
            </a:r>
          </a:p>
        </p:txBody>
      </p:sp>
      <p:cxnSp>
        <p:nvCxnSpPr>
          <p:cNvPr id="296972" name="AutoShape 13"/>
          <p:cNvCxnSpPr>
            <a:cxnSpLocks noChangeShapeType="1"/>
            <a:stCxn id="296969" idx="1"/>
            <a:endCxn id="296971" idx="2"/>
          </p:cNvCxnSpPr>
          <p:nvPr/>
        </p:nvCxnSpPr>
        <p:spPr bwMode="auto">
          <a:xfrm rot="-5400000">
            <a:off x="4734719" y="1305719"/>
            <a:ext cx="539750" cy="1703388"/>
          </a:xfrm>
          <a:prstGeom prst="bentConnector3">
            <a:avLst>
              <a:gd name="adj1" fmla="val 50000"/>
            </a:avLst>
          </a:prstGeom>
          <a:noFill/>
          <a:ln w="12700">
            <a:solidFill>
              <a:schemeClr val="tx1"/>
            </a:solidFill>
            <a:miter lim="800000"/>
            <a:headEnd type="none" w="sm" len="sm"/>
            <a:tailEnd type="triangle" w="sm" len="sm"/>
          </a:ln>
        </p:spPr>
      </p:cxnSp>
      <p:cxnSp>
        <p:nvCxnSpPr>
          <p:cNvPr id="296973" name="AutoShape 14"/>
          <p:cNvCxnSpPr>
            <a:cxnSpLocks noChangeShapeType="1"/>
            <a:stCxn id="296970" idx="1"/>
            <a:endCxn id="296971" idx="2"/>
          </p:cNvCxnSpPr>
          <p:nvPr/>
        </p:nvCxnSpPr>
        <p:spPr bwMode="auto">
          <a:xfrm rot="5400000" flipH="1">
            <a:off x="6265863" y="1477963"/>
            <a:ext cx="539750" cy="1358900"/>
          </a:xfrm>
          <a:prstGeom prst="bentConnector3">
            <a:avLst>
              <a:gd name="adj1" fmla="val 50000"/>
            </a:avLst>
          </a:prstGeom>
          <a:noFill/>
          <a:ln w="12700">
            <a:solidFill>
              <a:schemeClr val="tx1"/>
            </a:solidFill>
            <a:miter lim="800000"/>
            <a:headEnd type="none" w="sm" len="sm"/>
            <a:tailEnd type="triangle" w="sm" len="sm"/>
          </a:ln>
        </p:spPr>
      </p:cxnSp>
      <p:sp>
        <p:nvSpPr>
          <p:cNvPr id="296974" name="Text Box 15"/>
          <p:cNvSpPr txBox="1">
            <a:spLocks noChangeArrowheads="1"/>
          </p:cNvSpPr>
          <p:nvPr/>
        </p:nvSpPr>
        <p:spPr bwMode="auto">
          <a:xfrm>
            <a:off x="228600" y="1444625"/>
            <a:ext cx="2476500" cy="457200"/>
          </a:xfrm>
          <a:prstGeom prst="rect">
            <a:avLst/>
          </a:prstGeom>
          <a:noFill/>
          <a:ln w="12700">
            <a:noFill/>
            <a:miter lim="800000"/>
            <a:headEnd type="none" w="sm" len="sm"/>
            <a:tailEnd type="none" w="sm" len="sm"/>
          </a:ln>
        </p:spPr>
        <p:txBody>
          <a:bodyPr>
            <a:spAutoFit/>
          </a:bodyPr>
          <a:lstStyle/>
          <a:p>
            <a:pPr eaLnBrk="0" hangingPunct="0"/>
            <a:r>
              <a:rPr lang="en-US"/>
              <a:t>Pooled genotyping</a:t>
            </a:r>
          </a:p>
        </p:txBody>
      </p:sp>
      <p:sp>
        <p:nvSpPr>
          <p:cNvPr id="296975" name="Text Box 16"/>
          <p:cNvSpPr txBox="1">
            <a:spLocks noChangeArrowheads="1"/>
          </p:cNvSpPr>
          <p:nvPr/>
        </p:nvSpPr>
        <p:spPr bwMode="auto">
          <a:xfrm>
            <a:off x="411163" y="4465638"/>
            <a:ext cx="1752600" cy="457200"/>
          </a:xfrm>
          <a:prstGeom prst="rect">
            <a:avLst/>
          </a:prstGeom>
          <a:noFill/>
          <a:ln w="12700">
            <a:noFill/>
            <a:miter lim="800000"/>
            <a:headEnd type="none" w="sm" len="sm"/>
            <a:tailEnd type="none" w="sm" len="sm"/>
          </a:ln>
        </p:spPr>
        <p:txBody>
          <a:bodyPr wrap="none">
            <a:spAutoFit/>
          </a:bodyPr>
          <a:lstStyle/>
          <a:p>
            <a:pPr eaLnBrk="0" hangingPunct="0"/>
            <a:r>
              <a:rPr lang="en-US"/>
              <a:t>PDAY pools</a:t>
            </a:r>
          </a:p>
        </p:txBody>
      </p:sp>
      <p:sp>
        <p:nvSpPr>
          <p:cNvPr id="296976" name="Text Box 17"/>
          <p:cNvSpPr txBox="1">
            <a:spLocks noChangeArrowheads="1"/>
          </p:cNvSpPr>
          <p:nvPr/>
        </p:nvSpPr>
        <p:spPr bwMode="auto">
          <a:xfrm>
            <a:off x="6553200" y="4203700"/>
            <a:ext cx="1338263" cy="822325"/>
          </a:xfrm>
          <a:prstGeom prst="rect">
            <a:avLst/>
          </a:prstGeom>
          <a:noFill/>
          <a:ln w="12700">
            <a:noFill/>
            <a:miter lim="800000"/>
            <a:headEnd type="none" w="sm" len="sm"/>
            <a:tailEnd type="none" w="sm" len="sm"/>
          </a:ln>
        </p:spPr>
        <p:txBody>
          <a:bodyPr wrap="none">
            <a:spAutoFit/>
          </a:bodyPr>
          <a:lstStyle/>
          <a:p>
            <a:pPr eaLnBrk="0" hangingPunct="0"/>
            <a:r>
              <a:rPr lang="en-US"/>
              <a:t>MESA</a:t>
            </a:r>
          </a:p>
          <a:p>
            <a:pPr eaLnBrk="0" hangingPunct="0"/>
            <a:r>
              <a:rPr lang="en-US"/>
              <a:t>N = 6500</a:t>
            </a:r>
          </a:p>
        </p:txBody>
      </p:sp>
      <p:cxnSp>
        <p:nvCxnSpPr>
          <p:cNvPr id="296977" name="AutoShape 18"/>
          <p:cNvCxnSpPr>
            <a:cxnSpLocks noChangeShapeType="1"/>
            <a:stCxn id="296968" idx="1"/>
            <a:endCxn id="296974" idx="2"/>
          </p:cNvCxnSpPr>
          <p:nvPr/>
        </p:nvCxnSpPr>
        <p:spPr bwMode="auto">
          <a:xfrm rot="5400000" flipH="1">
            <a:off x="1208088" y="2160587"/>
            <a:ext cx="522288" cy="4763"/>
          </a:xfrm>
          <a:prstGeom prst="bentConnector3">
            <a:avLst>
              <a:gd name="adj1" fmla="val 49847"/>
            </a:avLst>
          </a:prstGeom>
          <a:noFill/>
          <a:ln w="12700">
            <a:solidFill>
              <a:schemeClr val="tx1"/>
            </a:solidFill>
            <a:miter lim="800000"/>
            <a:headEnd type="triangle" w="lg" len="med"/>
            <a:tailEnd type="none" w="sm" len="sm"/>
          </a:ln>
        </p:spPr>
      </p:cxnSp>
      <p:sp>
        <p:nvSpPr>
          <p:cNvPr id="296978" name="Text Box 19"/>
          <p:cNvSpPr txBox="1">
            <a:spLocks noChangeArrowheads="1"/>
          </p:cNvSpPr>
          <p:nvPr/>
        </p:nvSpPr>
        <p:spPr bwMode="auto">
          <a:xfrm>
            <a:off x="963613" y="185738"/>
            <a:ext cx="7461250" cy="1066800"/>
          </a:xfrm>
          <a:prstGeom prst="rect">
            <a:avLst/>
          </a:prstGeom>
          <a:noFill/>
          <a:ln w="12700">
            <a:noFill/>
            <a:miter lim="800000"/>
            <a:headEnd type="none" w="sm" len="sm"/>
            <a:tailEnd type="none" w="sm" len="sm"/>
          </a:ln>
        </p:spPr>
        <p:txBody>
          <a:bodyPr wrap="none">
            <a:spAutoFit/>
          </a:bodyPr>
          <a:lstStyle/>
          <a:p>
            <a:pPr eaLnBrk="0" hangingPunct="0"/>
            <a:r>
              <a:rPr lang="en-US" sz="3200" b="1">
                <a:solidFill>
                  <a:schemeClr val="tx2"/>
                </a:solidFill>
              </a:rPr>
              <a:t>Staged Strategy for Identification of SNPs</a:t>
            </a:r>
          </a:p>
          <a:p>
            <a:pPr eaLnBrk="0" hangingPunct="0"/>
            <a:r>
              <a:rPr lang="en-US" sz="3200" b="1">
                <a:solidFill>
                  <a:schemeClr val="tx2"/>
                </a:solidFill>
              </a:rPr>
              <a:t> Associated with Atherosclerosis</a:t>
            </a:r>
          </a:p>
        </p:txBody>
      </p:sp>
      <p:sp>
        <p:nvSpPr>
          <p:cNvPr id="296979" name="Text Box 20"/>
          <p:cNvSpPr txBox="1">
            <a:spLocks noChangeArrowheads="1"/>
          </p:cNvSpPr>
          <p:nvPr/>
        </p:nvSpPr>
        <p:spPr bwMode="auto">
          <a:xfrm>
            <a:off x="6124575" y="2738438"/>
            <a:ext cx="2046288" cy="457200"/>
          </a:xfrm>
          <a:prstGeom prst="rect">
            <a:avLst/>
          </a:prstGeom>
          <a:noFill/>
          <a:ln w="9525">
            <a:noFill/>
            <a:miter lim="800000"/>
            <a:headEnd type="none" w="sm" len="sm"/>
            <a:tailEnd type="none" w="sm" len="sm"/>
          </a:ln>
        </p:spPr>
        <p:txBody>
          <a:bodyPr>
            <a:spAutoFit/>
          </a:bodyPr>
          <a:lstStyle/>
          <a:p>
            <a:pPr eaLnBrk="0" hangingPunct="0"/>
            <a:r>
              <a:rPr lang="en-US"/>
              <a:t>~ 1500 SNPs*</a:t>
            </a:r>
          </a:p>
        </p:txBody>
      </p:sp>
      <p:sp>
        <p:nvSpPr>
          <p:cNvPr id="296980" name="Text Box 21"/>
          <p:cNvSpPr txBox="1">
            <a:spLocks noChangeArrowheads="1"/>
          </p:cNvSpPr>
          <p:nvPr/>
        </p:nvSpPr>
        <p:spPr bwMode="auto">
          <a:xfrm>
            <a:off x="2911475" y="2849563"/>
            <a:ext cx="2303463" cy="457200"/>
          </a:xfrm>
          <a:prstGeom prst="rect">
            <a:avLst/>
          </a:prstGeom>
          <a:noFill/>
          <a:ln w="9525">
            <a:noFill/>
            <a:miter lim="800000"/>
            <a:headEnd type="none" w="sm" len="sm"/>
            <a:tailEnd type="none" w="sm" len="sm"/>
          </a:ln>
        </p:spPr>
        <p:txBody>
          <a:bodyPr>
            <a:spAutoFit/>
          </a:bodyPr>
          <a:lstStyle/>
          <a:p>
            <a:pPr eaLnBrk="0" hangingPunct="0"/>
            <a:r>
              <a:rPr lang="en-US"/>
              <a:t>120,000 SNPs*</a:t>
            </a:r>
          </a:p>
        </p:txBody>
      </p:sp>
      <p:sp>
        <p:nvSpPr>
          <p:cNvPr id="296981" name="Oval 22"/>
          <p:cNvSpPr>
            <a:spLocks noChangeArrowheads="1"/>
          </p:cNvSpPr>
          <p:nvPr/>
        </p:nvSpPr>
        <p:spPr bwMode="auto">
          <a:xfrm>
            <a:off x="3595688" y="3298825"/>
            <a:ext cx="1030287" cy="97155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r>
              <a:rPr lang="en-US"/>
              <a:t>cases</a:t>
            </a:r>
          </a:p>
          <a:p>
            <a:pPr eaLnBrk="0" hangingPunct="0"/>
            <a:r>
              <a:rPr lang="en-US" sz="2000"/>
              <a:t>N=350</a:t>
            </a:r>
          </a:p>
        </p:txBody>
      </p:sp>
      <p:sp>
        <p:nvSpPr>
          <p:cNvPr id="296982" name="Text Box 23"/>
          <p:cNvSpPr txBox="1">
            <a:spLocks noChangeArrowheads="1"/>
          </p:cNvSpPr>
          <p:nvPr/>
        </p:nvSpPr>
        <p:spPr bwMode="auto">
          <a:xfrm>
            <a:off x="209550" y="2846388"/>
            <a:ext cx="2330450" cy="457200"/>
          </a:xfrm>
          <a:prstGeom prst="rect">
            <a:avLst/>
          </a:prstGeom>
          <a:noFill/>
          <a:ln w="9525">
            <a:noFill/>
            <a:miter lim="800000"/>
            <a:headEnd type="none" w="sm" len="sm"/>
            <a:tailEnd type="none" w="sm" len="sm"/>
          </a:ln>
        </p:spPr>
        <p:txBody>
          <a:bodyPr wrap="none">
            <a:spAutoFit/>
          </a:bodyPr>
          <a:lstStyle/>
          <a:p>
            <a:pPr eaLnBrk="0" hangingPunct="0"/>
            <a:r>
              <a:rPr lang="en-US"/>
              <a:t>&gt;2,000,000 SNPs</a:t>
            </a:r>
          </a:p>
        </p:txBody>
      </p:sp>
      <p:cxnSp>
        <p:nvCxnSpPr>
          <p:cNvPr id="296983" name="AutoShape 24"/>
          <p:cNvCxnSpPr>
            <a:cxnSpLocks noChangeShapeType="1"/>
            <a:stCxn id="296985" idx="1"/>
          </p:cNvCxnSpPr>
          <p:nvPr/>
        </p:nvCxnSpPr>
        <p:spPr bwMode="auto">
          <a:xfrm rot="10800000">
            <a:off x="2776538" y="4684713"/>
            <a:ext cx="339725" cy="6350"/>
          </a:xfrm>
          <a:prstGeom prst="bentConnector3">
            <a:avLst>
              <a:gd name="adj1" fmla="val 50000"/>
            </a:avLst>
          </a:prstGeom>
          <a:noFill/>
          <a:ln w="9525">
            <a:solidFill>
              <a:schemeClr val="tx1"/>
            </a:solidFill>
            <a:miter lim="800000"/>
            <a:headEnd type="triangle" w="lg" len="med"/>
            <a:tailEnd type="none" w="sm" len="sm"/>
          </a:ln>
        </p:spPr>
      </p:cxnSp>
      <p:cxnSp>
        <p:nvCxnSpPr>
          <p:cNvPr id="296984" name="AutoShape 25"/>
          <p:cNvCxnSpPr>
            <a:cxnSpLocks noChangeShapeType="1"/>
            <a:stCxn id="296985" idx="1"/>
            <a:endCxn id="296975" idx="3"/>
          </p:cNvCxnSpPr>
          <p:nvPr/>
        </p:nvCxnSpPr>
        <p:spPr bwMode="auto">
          <a:xfrm rot="10800000" flipV="1">
            <a:off x="2163763" y="4691063"/>
            <a:ext cx="952500" cy="3175"/>
          </a:xfrm>
          <a:prstGeom prst="bentConnector3">
            <a:avLst>
              <a:gd name="adj1" fmla="val 50000"/>
            </a:avLst>
          </a:prstGeom>
          <a:noFill/>
          <a:ln w="9525">
            <a:solidFill>
              <a:schemeClr val="tx1"/>
            </a:solidFill>
            <a:miter lim="800000"/>
            <a:headEnd type="triangle" w="lg" len="med"/>
            <a:tailEnd type="none" w="sm" len="sm"/>
          </a:ln>
        </p:spPr>
      </p:cxnSp>
      <p:sp>
        <p:nvSpPr>
          <p:cNvPr id="296985" name="Text Box 26"/>
          <p:cNvSpPr txBox="1">
            <a:spLocks noChangeArrowheads="1"/>
          </p:cNvSpPr>
          <p:nvPr/>
        </p:nvSpPr>
        <p:spPr bwMode="auto">
          <a:xfrm>
            <a:off x="3116263" y="4462463"/>
            <a:ext cx="2073275" cy="457200"/>
          </a:xfrm>
          <a:prstGeom prst="rect">
            <a:avLst/>
          </a:prstGeom>
          <a:noFill/>
          <a:ln w="12700">
            <a:noFill/>
            <a:miter lim="800000"/>
            <a:headEnd type="none" w="sm" len="sm"/>
            <a:tailEnd type="none" w="sm" len="sm"/>
          </a:ln>
        </p:spPr>
        <p:txBody>
          <a:bodyPr wrap="none">
            <a:spAutoFit/>
          </a:bodyPr>
          <a:lstStyle/>
          <a:p>
            <a:pPr eaLnBrk="0" hangingPunct="0"/>
            <a:r>
              <a:rPr lang="en-US"/>
              <a:t>PDAY subjects</a:t>
            </a:r>
          </a:p>
        </p:txBody>
      </p:sp>
      <p:sp>
        <p:nvSpPr>
          <p:cNvPr id="296986" name="Text Box 27"/>
          <p:cNvSpPr txBox="1">
            <a:spLocks noChangeArrowheads="1"/>
          </p:cNvSpPr>
          <p:nvPr/>
        </p:nvSpPr>
        <p:spPr bwMode="auto">
          <a:xfrm>
            <a:off x="4533900" y="6205538"/>
            <a:ext cx="4610100" cy="641350"/>
          </a:xfrm>
          <a:prstGeom prst="rect">
            <a:avLst/>
          </a:prstGeom>
          <a:noFill/>
          <a:ln w="9525">
            <a:noFill/>
            <a:miter lim="800000"/>
            <a:headEnd type="none" w="sm" len="sm"/>
            <a:tailEnd type="none" w="sm" len="sm"/>
          </a:ln>
        </p:spPr>
        <p:txBody>
          <a:bodyPr wrap="none">
            <a:spAutoFit/>
          </a:bodyPr>
          <a:lstStyle/>
          <a:p>
            <a:pPr eaLnBrk="0" hangingPunct="0"/>
            <a:r>
              <a:rPr lang="en-US" sz="1800"/>
              <a:t>*Framingham in-silico replication/meta analysis</a:t>
            </a:r>
          </a:p>
          <a:p>
            <a:pPr eaLnBrk="0" hangingPunct="0"/>
            <a:r>
              <a:rPr lang="en-US" sz="1800"/>
              <a:t>** replication of  other cohort SNPs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COG_'01">
  <a:themeElements>
    <a:clrScheme name="">
      <a:dk1>
        <a:srgbClr val="000000"/>
      </a:dk1>
      <a:lt1>
        <a:srgbClr val="FFFFFF"/>
      </a:lt1>
      <a:dk2>
        <a:srgbClr val="00009F"/>
      </a:dk2>
      <a:lt2>
        <a:srgbClr val="FAFD00"/>
      </a:lt2>
      <a:accent1>
        <a:srgbClr val="618FFD"/>
      </a:accent1>
      <a:accent2>
        <a:srgbClr val="00AE00"/>
      </a:accent2>
      <a:accent3>
        <a:srgbClr val="AAAACD"/>
      </a:accent3>
      <a:accent4>
        <a:srgbClr val="DADADA"/>
      </a:accent4>
      <a:accent5>
        <a:srgbClr val="B7C6FE"/>
      </a:accent5>
      <a:accent6>
        <a:srgbClr val="009D00"/>
      </a:accent6>
      <a:hlink>
        <a:srgbClr val="FC0128"/>
      </a:hlink>
      <a:folHlink>
        <a:srgbClr val="CECECE"/>
      </a:folHlink>
    </a:clrScheme>
    <a:fontScheme name="ACOG_'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OG_'0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OG_'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OG_'0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OG_'0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OG_'0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OG_'0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OG_'0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Documents\ACOG_'01.ppt</Template>
  <TotalTime>9731</TotalTime>
  <Words>4491</Words>
  <Application>Microsoft Office PowerPoint</Application>
  <PresentationFormat>On-screen Show (4:3)</PresentationFormat>
  <Paragraphs>1709</Paragraphs>
  <Slides>129</Slides>
  <Notes>15</Notes>
  <HiddenSlides>0</HiddenSlides>
  <MMClips>2</MMClips>
  <ScaleCrop>false</ScaleCrop>
  <HeadingPairs>
    <vt:vector size="8" baseType="variant">
      <vt:variant>
        <vt:lpstr>Fonts Used</vt:lpstr>
      </vt:variant>
      <vt:variant>
        <vt:i4>11</vt:i4>
      </vt:variant>
      <vt:variant>
        <vt:lpstr>Design Template</vt:lpstr>
      </vt:variant>
      <vt:variant>
        <vt:i4>2</vt:i4>
      </vt:variant>
      <vt:variant>
        <vt:lpstr>Embedded OLE Servers</vt:lpstr>
      </vt:variant>
      <vt:variant>
        <vt:i4>4</vt:i4>
      </vt:variant>
      <vt:variant>
        <vt:lpstr>Slide Titles</vt:lpstr>
      </vt:variant>
      <vt:variant>
        <vt:i4>129</vt:i4>
      </vt:variant>
    </vt:vector>
  </HeadingPairs>
  <TitlesOfParts>
    <vt:vector size="146" baseType="lpstr">
      <vt:lpstr>Times New Roman</vt:lpstr>
      <vt:lpstr>Arial</vt:lpstr>
      <vt:lpstr>Wingdings</vt:lpstr>
      <vt:lpstr>Calibri</vt:lpstr>
      <vt:lpstr>Sans Serif</vt:lpstr>
      <vt:lpstr>MS PGothic</vt:lpstr>
      <vt:lpstr>Cambria</vt:lpstr>
      <vt:lpstr>AdvTT6738fb66</vt:lpstr>
      <vt:lpstr>新細明體</vt:lpstr>
      <vt:lpstr>SimSun</vt:lpstr>
      <vt:lpstr>Arial Unicode MS</vt:lpstr>
      <vt:lpstr>ACOG_'01</vt:lpstr>
      <vt:lpstr>3_Default Design</vt:lpstr>
      <vt:lpstr>Worksheet</vt:lpstr>
      <vt:lpstr>Chart</vt:lpstr>
      <vt:lpstr>Video Clip</vt:lpstr>
      <vt:lpstr>Microsoft Excel Chart</vt:lpstr>
      <vt:lpstr>SNPs and Extent of Atherosclerosis (SEA) Study</vt:lpstr>
      <vt:lpstr>Slide 2</vt:lpstr>
      <vt:lpstr>Premature CHD is More Heavily Influenced by Genetic Factors than CHD at a Later Stage of Life</vt:lpstr>
      <vt:lpstr>Pathobiological Determinants of Atherosclerosis in Youth (PDAY) </vt:lpstr>
      <vt:lpstr>PDAY: Extent of Intimal Involvement by Location and Severity</vt:lpstr>
      <vt:lpstr>Distribution of the Primary Phenotype in the SEA Study</vt:lpstr>
      <vt:lpstr>Carotid Intimal-Medial Thickness in MESA</vt:lpstr>
      <vt:lpstr>Variable Quality DNA from the Original PDAY Specimens</vt:lpstr>
      <vt:lpstr>Hurricane Katrina Devastates New Orleans</vt:lpstr>
      <vt:lpstr>Combined races, PC-adjusted p-values</vt:lpstr>
      <vt:lpstr>Slide 11</vt:lpstr>
      <vt:lpstr>Slide 12</vt:lpstr>
      <vt:lpstr>Structure Ternary Plot of Uncorrelated Phase III SNPs for 4 Populations in MESA</vt:lpstr>
      <vt:lpstr>Plot of PC 1 and PC2 Color Coded by Self Reported Ethnicity in MESA</vt:lpstr>
      <vt:lpstr>Principle Component Analysis of Phase III SNP Data in MESA </vt:lpstr>
      <vt:lpstr>Hierarchical Clustering of Phase III SNP  PC1-PC10 in MESA  </vt:lpstr>
      <vt:lpstr>Re-classification of MESA Subjects to Genetic Ancestral Clusters Based on PC1-10 </vt:lpstr>
      <vt:lpstr>3-D Plot of MESA PC1-PC3 Color Coded by Cluster Assignment</vt:lpstr>
      <vt:lpstr>Logistic Model of Phase III SNPs vs CAC (Y/N)</vt:lpstr>
      <vt:lpstr>Slide 20</vt:lpstr>
      <vt:lpstr>Association of MESA Athero Sub-Phenotypes with rs1333049 (9p21) </vt:lpstr>
      <vt:lpstr>Association of MESA Athero Score with rs1333049 (9p21)</vt:lpstr>
      <vt:lpstr>Slide 23</vt:lpstr>
      <vt:lpstr>Slide 24</vt:lpstr>
      <vt:lpstr>Slide 25</vt:lpstr>
      <vt:lpstr>Gene*Gene Interaction Predicting Coronary Calcium in MESA</vt:lpstr>
      <vt:lpstr>Opportunities: Greater Molecular Specificity</vt:lpstr>
      <vt:lpstr>Slide 28</vt:lpstr>
      <vt:lpstr>Specification of Network Structures  Protein co-expression networks elucidated separately in the cases and in the controls, followed by the  construction of Undirected Dependency Graphs (UDGs)   (de la Fuente et al. 2004).</vt:lpstr>
      <vt:lpstr>Opportunities for Future Progress:  Greater Analytic Sophistication </vt:lpstr>
      <vt:lpstr>Potential Higher-Order Athero Phenotypic Classification </vt:lpstr>
      <vt:lpstr>Slide 32</vt:lpstr>
      <vt:lpstr>Phase III SNPs with Coronary Calcium in MESA</vt:lpstr>
      <vt:lpstr>Phase III SNPs with Coronary Calcium in MESA</vt:lpstr>
      <vt:lpstr>Correlation Between Pooled and Individual Genotyping Results in SEA</vt:lpstr>
      <vt:lpstr>Association of SNPs with Premature Atherosclerosis in the PDAY Cohort </vt:lpstr>
      <vt:lpstr>Phase III SNPs Associated with CAC (Y/N) in MESA  </vt:lpstr>
      <vt:lpstr>Phase III SNPs Associated with CAC (Y/N) in MESA  </vt:lpstr>
      <vt:lpstr>Slide 39</vt:lpstr>
      <vt:lpstr>Phase III SNPs Below the Bonferroni Significance Threshold </vt:lpstr>
      <vt:lpstr>Phase III SNPs Associated with CAC (Y/N) in MESA  </vt:lpstr>
      <vt:lpstr>Slide 42</vt:lpstr>
      <vt:lpstr>Slide 43</vt:lpstr>
      <vt:lpstr>Phase III SNPs Associated with CAC (Y/N) in MESA HC3 (EUA) and HC1 (AA) Subjects </vt:lpstr>
      <vt:lpstr>Slide 45</vt:lpstr>
      <vt:lpstr>Slide 46</vt:lpstr>
      <vt:lpstr>Phase III SNPs Associated with CAC (Y/N) in MESA HC3 (EUA) and HC1 (AA) Subjects </vt:lpstr>
      <vt:lpstr>Slide 48</vt:lpstr>
      <vt:lpstr>Phase III SNPs and Various Athero Phenotypes (bold dots are 9p21)  </vt:lpstr>
      <vt:lpstr>Phase III SNPs and Max Int. IMT Overall and for HC1 (AA) and HC3 (EUA)</vt:lpstr>
      <vt:lpstr>Phase III SNPs and Max Int. IMT Overall and for HC1 (AA) and HC3 (EUA)</vt:lpstr>
      <vt:lpstr>Slide 52</vt:lpstr>
      <vt:lpstr>Slide 53</vt:lpstr>
      <vt:lpstr>Phase III SNPs and Aortic Diameter in MESA (N=3401)</vt:lpstr>
      <vt:lpstr>Aortic Diameter</vt:lpstr>
      <vt:lpstr>Slide 56</vt:lpstr>
      <vt:lpstr>Figure 1: Rare variants identified by resequencing GWAS-identified genes in individuals with HTG and controls. From Excess of rare variants in genes identified by genome-wide association study of hypertriglyceridemia Christopher T Johansen, Jian Wang, Matthew B Lanktree, Henian Cao, Adam D McIntyre, Matthew R Ban, Rebecca A Martins, Brooke A Kennedy, Reina G Hassell, Maartje E Visser,  Stephen M Schwartz, Benjamin F Voight, Roberto Elosua, Veikko Salomaa, Christopher J O'Donnell, Geesje M Dallinga-Thie, Sonia S Anand, Salim Yusuf, Murray W Huff, Sekar Kathiresan &amp; Robert A Hegele Journal name: Nature Genetics Volume: 42, Pages: 684–687 Year published: (2010) DOI: doi:10.1038/ng.628</vt:lpstr>
      <vt:lpstr>Opportunities for Progress: Greater Social and Environmental Specificity</vt:lpstr>
      <vt:lpstr>Slide 59</vt:lpstr>
      <vt:lpstr>Slide 60</vt:lpstr>
      <vt:lpstr>Slide 61</vt:lpstr>
      <vt:lpstr>National Health Expenditures  Actual and Projected: 1965-2019</vt:lpstr>
      <vt:lpstr>National Health Expenditures  Actual and Projected: 1965-2019</vt:lpstr>
      <vt:lpstr>Individual Variability in Clinical Medicine</vt:lpstr>
      <vt:lpstr>Slide 65</vt:lpstr>
      <vt:lpstr>Perisotin</vt:lpstr>
      <vt:lpstr>Known Effects of Matricellular Proteins Cell Physiology</vt:lpstr>
      <vt:lpstr>Slide 68</vt:lpstr>
      <vt:lpstr>Slide 69</vt:lpstr>
      <vt:lpstr>Slide 70</vt:lpstr>
      <vt:lpstr>Periostin and periostin-like factor in the human heart: possible therapeutic targets</vt:lpstr>
      <vt:lpstr>Slide 72</vt:lpstr>
      <vt:lpstr>Prevalence of the 312 POSTN SNP Minor Allele (G) in Cases and Controls by Ethnicity</vt:lpstr>
      <vt:lpstr>Odds of Premature Atherosclerosis by POSTN 312 A/G in the SEA Study</vt:lpstr>
      <vt:lpstr>SEA, Imputed SEA, Framingham and Welcome Trust POSTN SNPs</vt:lpstr>
      <vt:lpstr>Opportunities: Greater Molecular Specificity</vt:lpstr>
      <vt:lpstr>Figure 1: Rare variants identified by resequencing GWAS-identified genes in individuals with HTG and controls. From Excess of rare variants in genes identified by genome-wide association study of hypertriglyceridemia Christopher T Johansen, Jian Wang, Matthew B Lanktree, Henian Cao, Adam D McIntyre, Matthew R Ban, Rebecca A Martins, Brooke A Kennedy, Reina G Hassell, Maartje E Visser,  Stephen M Schwartz, Benjamin F Voight, Roberto Elosua, Veikko Salomaa, Christopher J O'Donnell, Geesje M Dallinga-Thie, Sonia S Anand, Salim Yusuf, Murray W Huff, Sekar Kathiresan &amp; Robert A Hegele Journal name: Nature Genetics Volume: 42, Pages: 684–687 Year published: (2010) DOI: doi:10.1038/ng.628</vt:lpstr>
      <vt:lpstr>Opportunities for Progress: Greater Social and Environmental Specificity</vt:lpstr>
      <vt:lpstr>Opportunities for Progress in Personalized Medicine:</vt:lpstr>
      <vt:lpstr>Slide 80</vt:lpstr>
      <vt:lpstr>Two Keys for Success in the Future</vt:lpstr>
      <vt:lpstr>Two Keys for Success in the Future</vt:lpstr>
      <vt:lpstr>POSTN SNPs &amp; in silico replication</vt:lpstr>
      <vt:lpstr>Promises of Genomics for Cardiovascular Medicine</vt:lpstr>
      <vt:lpstr>Pharmacogenomics:  barcode?</vt:lpstr>
      <vt:lpstr>Slide 86</vt:lpstr>
      <vt:lpstr>Slide 87</vt:lpstr>
      <vt:lpstr>Slide 88</vt:lpstr>
      <vt:lpstr>Opportunities for Future Progress: Greater Genetic Specificity</vt:lpstr>
      <vt:lpstr>Re-classification of MESA subjects to genetic ancestral clusters based on PC1-10 </vt:lpstr>
      <vt:lpstr>Hierarchical Clustering of Phase III SNP  PC1-PC10 in MESA  </vt:lpstr>
      <vt:lpstr>Slide 92</vt:lpstr>
      <vt:lpstr>Variants in ZFHX3 associated with atrial fibrillation in individuals of European ancestry  Benjamin et al. Nature Genetics 2009 </vt:lpstr>
      <vt:lpstr>Evaluating Drug Treatment Effects</vt:lpstr>
      <vt:lpstr>Evaluating Drug Treatment Effects</vt:lpstr>
      <vt:lpstr>Long-term Clopidogrel Following PCI for UA/NSTEMI (AHA/ACC I/B)</vt:lpstr>
      <vt:lpstr>Slide 97</vt:lpstr>
      <vt:lpstr>Principle Component Analysis of Phase III SNP Data in MESA </vt:lpstr>
      <vt:lpstr>Slide 99</vt:lpstr>
      <vt:lpstr> Evolving Public Health Challenges</vt:lpstr>
      <vt:lpstr>What is the ROI for US Health Expenditures??</vt:lpstr>
      <vt:lpstr>Association of MESA Athero Sub-Phenotypes with rs1333049 (9p21) </vt:lpstr>
      <vt:lpstr>Slide 103</vt:lpstr>
      <vt:lpstr>Combined races, PC-adjusted p-values</vt:lpstr>
      <vt:lpstr>Slide 105</vt:lpstr>
      <vt:lpstr>Phase III SNPs Associated with CAC (Y/N) in MESA  </vt:lpstr>
      <vt:lpstr>Ternary plot of uncorrelated Phase III SNPs on HapMap Data (release 23, NCBI build 36)</vt:lpstr>
      <vt:lpstr>Ternary plot of Structure probabilities and 3-D plot of MESA PC1-PC3</vt:lpstr>
      <vt:lpstr>Distribution of Hispanics by Genetic Ancestry in MESA</vt:lpstr>
      <vt:lpstr>Principle Component Analysis of Phase III SNP Data in MESA </vt:lpstr>
      <vt:lpstr>Hierarchical Clustering of Phase III SNP  PC1-PC10 in MESA  </vt:lpstr>
      <vt:lpstr>Re-classification of MESA subjects to genetic ancestral clusters based on PC1-10 </vt:lpstr>
      <vt:lpstr>2:1 Frequency Matching For Controls Based on Race, Sex …</vt:lpstr>
      <vt:lpstr>… and Age</vt:lpstr>
      <vt:lpstr>Slide 115</vt:lpstr>
      <vt:lpstr>National Health Expenditures  Actual and Projected: 1965-2019</vt:lpstr>
      <vt:lpstr>Relative and Absolute Risk Reductions in HPS and AF/TX CAPS</vt:lpstr>
      <vt:lpstr>Relative and Absolute Risk Reductions in HPS and AF/TX CAPS</vt:lpstr>
      <vt:lpstr>Winston Churchill, the Canonical Coronary Disease Resistance Phenotype</vt:lpstr>
      <vt:lpstr>National Health Expenditures  Actual and Projected: 1965-2019</vt:lpstr>
      <vt:lpstr>Results From a Typical Randomized Clinical Trial</vt:lpstr>
      <vt:lpstr>Genome-Wide Association Publications by Year: 2000-2009</vt:lpstr>
      <vt:lpstr>Slide 123</vt:lpstr>
      <vt:lpstr>Lessons Learned From Initial GWA Studies</vt:lpstr>
      <vt:lpstr>Slide 125</vt:lpstr>
      <vt:lpstr>Slide 126</vt:lpstr>
      <vt:lpstr>Consumer Genomics Hype</vt:lpstr>
      <vt:lpstr>Slide 128</vt:lpstr>
      <vt:lpstr>Slide 129</vt:lpstr>
    </vt:vector>
  </TitlesOfParts>
  <Company>WFU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Randomized Clinical Trials of HRT for Prevention of Clinical or Anatomic Manifestations of Atherosclerosis</dc:title>
  <dc:creator>David Herrington</dc:creator>
  <cp:lastModifiedBy>dherrington</cp:lastModifiedBy>
  <cp:revision>57</cp:revision>
  <dcterms:created xsi:type="dcterms:W3CDTF">2002-03-19T10:51:51Z</dcterms:created>
  <dcterms:modified xsi:type="dcterms:W3CDTF">2010-09-16T12:52:00Z</dcterms:modified>
</cp:coreProperties>
</file>