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305" r:id="rId5"/>
    <p:sldId id="259" r:id="rId6"/>
    <p:sldId id="279" r:id="rId7"/>
    <p:sldId id="278" r:id="rId8"/>
    <p:sldId id="281" r:id="rId9"/>
    <p:sldId id="280" r:id="rId10"/>
    <p:sldId id="303" r:id="rId11"/>
    <p:sldId id="306" r:id="rId12"/>
    <p:sldId id="262" r:id="rId13"/>
    <p:sldId id="264" r:id="rId14"/>
    <p:sldId id="263" r:id="rId15"/>
    <p:sldId id="304" r:id="rId16"/>
    <p:sldId id="283" r:id="rId17"/>
    <p:sldId id="307" r:id="rId18"/>
    <p:sldId id="274" r:id="rId19"/>
    <p:sldId id="265" r:id="rId20"/>
    <p:sldId id="269" r:id="rId21"/>
    <p:sldId id="310" r:id="rId22"/>
    <p:sldId id="285" r:id="rId23"/>
    <p:sldId id="286" r:id="rId24"/>
    <p:sldId id="288" r:id="rId25"/>
    <p:sldId id="290" r:id="rId26"/>
    <p:sldId id="291" r:id="rId27"/>
    <p:sldId id="292" r:id="rId28"/>
    <p:sldId id="297" r:id="rId29"/>
    <p:sldId id="298" r:id="rId30"/>
    <p:sldId id="299" r:id="rId31"/>
    <p:sldId id="300" r:id="rId32"/>
    <p:sldId id="302" r:id="rId33"/>
    <p:sldId id="312" r:id="rId34"/>
    <p:sldId id="275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71" autoAdjust="0"/>
    <p:restoredTop sz="92477" autoAdjust="0"/>
  </p:normalViewPr>
  <p:slideViewPr>
    <p:cSldViewPr snapToGrid="0" snapToObjects="1">
      <p:cViewPr varScale="1">
        <p:scale>
          <a:sx n="115" d="100"/>
          <a:sy n="115" d="100"/>
        </p:scale>
        <p:origin x="-9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EF0F6-9A3B-DC4A-810F-26D107AFD434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CACD0-7092-5E4E-9034-7BA8585108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27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CHS used 427.3, 427.31, &amp; 427.32</a:t>
            </a:r>
          </a:p>
          <a:p>
            <a:r>
              <a:rPr kumimoji="1" lang="en-US" altLang="zh-CN" dirty="0" smtClean="0"/>
              <a:t>ARIC used 427.31 only</a:t>
            </a:r>
          </a:p>
          <a:p>
            <a:r>
              <a:rPr kumimoji="1" lang="en-US" altLang="zh-CN" dirty="0" smtClean="0"/>
              <a:t>MESA used 427.31 or 427.32</a:t>
            </a:r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CACD0-7092-5E4E-9034-7BA8585108CB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5576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01775" y="685800"/>
            <a:ext cx="3854450" cy="28908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3802673"/>
            <a:ext cx="5029200" cy="4419939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Stroke or TIA calculated in the subset</a:t>
            </a:r>
            <a:r>
              <a:rPr lang="en-US" sz="1800" baseline="0" dirty="0" smtClean="0"/>
              <a:t> of patients with no stroke or TIA in any claim in the prior 6 months.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4604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47925" y="685800"/>
            <a:ext cx="1962150" cy="147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2157910"/>
            <a:ext cx="5029200" cy="6479366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0518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4343404"/>
            <a:ext cx="5029200" cy="1926950"/>
          </a:xfrm>
        </p:spPr>
        <p:txBody>
          <a:bodyPr/>
          <a:lstStyle/>
          <a:p>
            <a:pPr marL="0" indent="0" defTabSz="925281">
              <a:buFont typeface="Arial" pitchFamily="34" charset="0"/>
              <a:buNone/>
              <a:defRPr/>
            </a:pP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81076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4343405"/>
            <a:ext cx="5029200" cy="224007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68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4343403"/>
            <a:ext cx="5029200" cy="1204344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z="1800" dirty="0" smtClean="0">
                <a:effectLst/>
              </a:rPr>
              <a:t>Hospitalization within</a:t>
            </a:r>
            <a:r>
              <a:rPr lang="en-US" sz="1800" baseline="0" dirty="0" smtClean="0">
                <a:effectLst/>
              </a:rPr>
              <a:t> one year was common in all age groups; a diagnosis of AF or A flutter was present in fewer than 40% of these hospitalizations </a:t>
            </a: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4135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4343403"/>
            <a:ext cx="5029200" cy="203534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3064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5100" y="685800"/>
            <a:ext cx="3987800" cy="2992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3776871"/>
            <a:ext cx="5029200" cy="5503848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9506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dirty="0">
                <a:latin typeface="Times New Roman" charset="0"/>
                <a:ea typeface="ＭＳ Ｐゴシック" charset="0"/>
                <a:cs typeface="ＭＳ Ｐゴシック" charset="0"/>
              </a:rPr>
              <a:t>Incidence increased substantially with 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111C8943-8F2B-2047-B1AB-C6AA89D79A82}" type="slidenum">
              <a:rPr kumimoji="0" lang="en-US" altLang="zh-CN" sz="1200" smtClean="0"/>
              <a:pPr>
                <a:defRPr/>
              </a:pPr>
              <a:t>36</a:t>
            </a:fld>
            <a:endParaRPr kumimoji="0" lang="en-US" altLang="zh-CN" sz="120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dirty="0">
                <a:latin typeface="Times New Roman" charset="0"/>
                <a:ea typeface="ＭＳ Ｐゴシック" charset="0"/>
                <a:cs typeface="ＭＳ Ｐゴシック" charset="0"/>
              </a:rPr>
              <a:t>Incidence was consistently higher among 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D9853AC0-FAA1-EC4C-A229-A30D0A4F354D}" type="slidenum">
              <a:rPr kumimoji="0" lang="en-US" altLang="zh-CN" sz="1200" smtClean="0"/>
              <a:pPr>
                <a:defRPr/>
              </a:pPr>
              <a:t>37</a:t>
            </a:fld>
            <a:endParaRPr kumimoji="0" lang="en-US" altLang="zh-CN" sz="1200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dirty="0">
                <a:latin typeface="Times New Roman" charset="0"/>
                <a:ea typeface="ＭＳ Ｐゴシック" charset="0"/>
                <a:cs typeface="ＭＳ Ｐゴシック" charset="0"/>
              </a:rPr>
              <a:t>Incidence was consistently higher among white beneficiaries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4F70DE3D-A836-334B-B31D-C267237BD797}" type="slidenum">
              <a:rPr kumimoji="0" lang="en-US" altLang="zh-CN" sz="1200" smtClean="0"/>
              <a:pPr>
                <a:defRPr/>
              </a:pPr>
              <a:t>38</a:t>
            </a:fld>
            <a:endParaRPr kumimoji="0" lang="en-US" altLang="zh-CN" sz="12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CACD0-7092-5E4E-9034-7BA8585108CB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39649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Increased recognition; increased coding over time.</a:t>
            </a:r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CACD0-7092-5E4E-9034-7BA8585108CB}" type="slidenum">
              <a:rPr kumimoji="1" lang="zh-CN" altLang="en-US" smtClean="0"/>
              <a:t>39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386891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dirty="0">
                <a:latin typeface="Times New Roman" charset="0"/>
                <a:ea typeface="ＭＳ Ｐゴシック" charset="0"/>
                <a:cs typeface="ＭＳ Ｐゴシック" charset="0"/>
              </a:rPr>
              <a:t>Shown here is the 1-year mortality rate after incident diagnosis of AF in 2007, the last year for which complete 1-year follow-up data were available. </a:t>
            </a:r>
          </a:p>
          <a:p>
            <a:pPr>
              <a:defRPr/>
            </a:pPr>
            <a:r>
              <a:rPr lang="en-US" altLang="zh-CN" dirty="0">
                <a:latin typeface="Times New Roman" charset="0"/>
                <a:ea typeface="ＭＳ Ｐゴシック" charset="0"/>
                <a:cs typeface="ＭＳ Ｐゴシック" charset="0"/>
              </a:rPr>
              <a:t>The 1-year mortality rate was 26.9%, or 3.4 times greater than the expected mortality.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CAC2CAF6-DDC3-CD43-AF60-BA42B9718F31}" type="slidenum">
              <a:rPr kumimoji="0" lang="en-US" altLang="zh-CN" sz="1200" smtClean="0"/>
              <a:pPr>
                <a:defRPr/>
              </a:pPr>
              <a:t>40</a:t>
            </a:fld>
            <a:endParaRPr kumimoji="0" lang="en-US" altLang="zh-CN" sz="1200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2225" y="685800"/>
            <a:ext cx="1733550" cy="130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1888435"/>
            <a:ext cx="5029200" cy="643167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980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Other files include: Home health</a:t>
            </a:r>
            <a:r>
              <a:rPr kumimoji="1" lang="en-US" altLang="zh-CN" baseline="0" dirty="0" smtClean="0"/>
              <a:t> care, Skilled nursing services; Hospice, Durable medical equipment, Prescription medications</a:t>
            </a:r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CACD0-7092-5E4E-9034-7BA8585108CB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4625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dirty="0" smtClean="0"/>
              <a:t>Ongoing:</a:t>
            </a:r>
            <a:r>
              <a:rPr kumimoji="1" lang="en-US" altLang="zh-CN" baseline="0" dirty="0" smtClean="0"/>
              <a:t> </a:t>
            </a:r>
            <a:r>
              <a:rPr kumimoji="1" lang="en-US" altLang="zh-CN" dirty="0" smtClean="0"/>
              <a:t>Validation of incident AF in Framingham Heart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CACD0-7092-5E4E-9034-7BA8585108CB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22798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dirty="0">
                <a:latin typeface="Times New Roman" charset="0"/>
                <a:ea typeface="ＭＳ Ｐゴシック" charset="0"/>
                <a:cs typeface="ＭＳ Ｐゴシック" charset="0"/>
              </a:rPr>
              <a:t>In this nationally representative 5% sample of Medicare beneficiaries, the age- and sex-</a:t>
            </a:r>
            <a:r>
              <a:rPr lang="en-US" altLang="zh-CN" b="1" dirty="0">
                <a:latin typeface="Times New Roman" charset="0"/>
                <a:ea typeface="ＭＳ Ｐゴシック" charset="0"/>
                <a:cs typeface="ＭＳ Ｐゴシック" charset="0"/>
              </a:rPr>
              <a:t>adjusted incidence of AF declined slightly from 27.1 per 1000 person-years in 1993 to 24.3 per 1000 person-years in 2008 (</a:t>
            </a:r>
            <a:r>
              <a:rPr lang="en-US" altLang="zh-CN" b="1" i="1" dirty="0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altLang="zh-CN" b="1" dirty="0">
                <a:latin typeface="Times New Roman" charset="0"/>
                <a:ea typeface="ＭＳ Ｐゴシック" charset="0"/>
                <a:cs typeface="ＭＳ Ｐゴシック" charset="0"/>
              </a:rPr>
              <a:t> &lt; .001)</a:t>
            </a:r>
            <a:r>
              <a:rPr lang="en-US" altLang="zh-CN" dirty="0">
                <a:latin typeface="Times New Roman" charset="0"/>
                <a:ea typeface="ＭＳ Ｐゴシック" charset="0"/>
                <a:cs typeface="ＭＳ Ｐゴシック" charset="0"/>
              </a:rPr>
              <a:t>. However, in general - the overall incidence rates remained relatively stable during the study period</a:t>
            </a:r>
            <a:r>
              <a:rPr lang="en-US" altLang="zh-CN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>
              <a:defRPr/>
            </a:pPr>
            <a:r>
              <a:rPr lang="en-US" altLang="zh-CN" dirty="0" smtClean="0">
                <a:latin typeface="Times New Roman" charset="0"/>
                <a:ea typeface="ＭＳ Ｐゴシック" charset="0"/>
                <a:cs typeface="ＭＳ Ｐゴシック" charset="0"/>
              </a:rPr>
              <a:t>Effective</a:t>
            </a:r>
            <a:r>
              <a:rPr lang="en-US" altLang="zh-CN" baseline="0" dirty="0" smtClean="0">
                <a:latin typeface="Times New Roman" charset="0"/>
                <a:ea typeface="ＭＳ Ｐゴシック" charset="0"/>
                <a:cs typeface="ＭＳ Ｐゴシック" charset="0"/>
              </a:rPr>
              <a:t> October 2007, CMS discontinued the coding of AF as a “major complication or comorbidity”, a designation that could lead to greater reimbursement</a:t>
            </a:r>
          </a:p>
          <a:p>
            <a:pPr>
              <a:defRPr/>
            </a:pPr>
            <a:r>
              <a:rPr lang="en-US" altLang="zh-CN" baseline="0" dirty="0" smtClean="0">
                <a:latin typeface="Times New Roman" charset="0"/>
                <a:ea typeface="ＭＳ Ｐゴシック" charset="0"/>
                <a:cs typeface="ＭＳ Ｐゴシック" charset="0"/>
              </a:rPr>
              <a:t>Outpatient dxs rose from 26 to 34% over the study period.</a:t>
            </a:r>
            <a:endParaRPr lang="en-US" altLang="zh-CN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altLang="zh-CN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altLang="zh-CN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4A439CAA-268A-324E-9FBA-B92E67144A4F}" type="slidenum">
              <a:rPr kumimoji="0" lang="en-US" altLang="zh-CN" sz="1200" smtClean="0"/>
              <a:pPr>
                <a:defRPr/>
              </a:pPr>
              <a:t>20</a:t>
            </a:fld>
            <a:endParaRPr kumimoji="0" lang="en-US" altLang="zh-CN" sz="12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43050" y="685800"/>
            <a:ext cx="3771900" cy="28305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3817597"/>
            <a:ext cx="5029200" cy="4379718"/>
          </a:xfrm>
        </p:spPr>
        <p:txBody>
          <a:bodyPr/>
          <a:lstStyle/>
          <a:p>
            <a:pPr marL="172492" indent="-172492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86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95525" y="685800"/>
            <a:ext cx="2266950" cy="1700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2584175"/>
            <a:ext cx="5029200" cy="5560784"/>
          </a:xfrm>
        </p:spPr>
        <p:txBody>
          <a:bodyPr/>
          <a:lstStyle/>
          <a:p>
            <a:pPr marL="173490" indent="-173490">
              <a:buFont typeface="Arial" pitchFamily="34" charset="0"/>
              <a:buChar char="•"/>
            </a:pP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29162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98650" y="685800"/>
            <a:ext cx="3060700" cy="2297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2981740"/>
            <a:ext cx="5029200" cy="5763593"/>
          </a:xfrm>
        </p:spPr>
        <p:txBody>
          <a:bodyPr/>
          <a:lstStyle/>
          <a:p>
            <a:r>
              <a:rPr lang="en-US" baseline="0" dirty="0" smtClean="0"/>
              <a:t>More than 70% of the patients were under age 75.</a:t>
            </a:r>
          </a:p>
        </p:txBody>
      </p:sp>
    </p:spTree>
    <p:extLst>
      <p:ext uri="{BB962C8B-B14F-4D97-AF65-F5344CB8AC3E}">
        <p14:creationId xmlns:p14="http://schemas.microsoft.com/office/powerpoint/2010/main" val="156961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1" y="4343403"/>
            <a:ext cx="5029200" cy="2866336"/>
          </a:xfrm>
        </p:spPr>
        <p:txBody>
          <a:bodyPr/>
          <a:lstStyle/>
          <a:p>
            <a:pPr marL="173490" indent="-173490">
              <a:buFont typeface="Arial" pitchFamily="34" charset="0"/>
              <a:buChar char="•"/>
            </a:pP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1482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zh-CN" smtClean="0"/>
              <a:t>Click to edit Master subtitle style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32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5013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984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227013"/>
            <a:ext cx="8683625" cy="4524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66725" y="2417763"/>
            <a:ext cx="8237538" cy="2262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477001"/>
            <a:ext cx="2362200" cy="203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9BF6-3B48-2F43-8963-31B90D9749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484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227013"/>
            <a:ext cx="8683625" cy="4524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6725" y="2417763"/>
            <a:ext cx="8237538" cy="2262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477001"/>
            <a:ext cx="2362200" cy="203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9BF6-3B48-2F43-8963-31B90D9749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0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3750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669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0527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095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338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513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1616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662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zh-CN" dirty="0" smtClean="0"/>
              <a:t>Click to edit Master title style</a:t>
            </a:r>
            <a:endParaRPr kumimoji="1"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zh-CN" dirty="0" smtClean="0"/>
              <a:t>Click to edit Master text styles</a:t>
            </a:r>
          </a:p>
          <a:p>
            <a:pPr lvl="1"/>
            <a:r>
              <a:rPr kumimoji="1" lang="en-US" altLang="zh-CN" dirty="0" smtClean="0"/>
              <a:t>Second level</a:t>
            </a:r>
          </a:p>
          <a:p>
            <a:pPr lvl="2"/>
            <a:r>
              <a:rPr kumimoji="1" lang="en-US" altLang="zh-CN" dirty="0" smtClean="0"/>
              <a:t>Third level</a:t>
            </a:r>
          </a:p>
          <a:p>
            <a:pPr lvl="3"/>
            <a:r>
              <a:rPr kumimoji="1" lang="en-US" altLang="zh-CN" dirty="0" smtClean="0"/>
              <a:t>Fourth level</a:t>
            </a:r>
          </a:p>
          <a:p>
            <a:pPr lvl="4"/>
            <a:r>
              <a:rPr kumimoji="1" lang="en-US" altLang="zh-CN" dirty="0" smtClean="0"/>
              <a:t>Fifth level</a:t>
            </a:r>
            <a:endParaRPr kumimoji="1"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5A1B8-EE99-1146-9405-5811D7FF6B08}" type="datetimeFigureOut">
              <a:rPr kumimoji="1" lang="zh-CN" altLang="en-US" smtClean="0"/>
              <a:t>9/13/12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96F39-35E5-3043-8F1F-66AE6E27CA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0006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u="sng" kern="1200">
          <a:solidFill>
            <a:schemeClr val="tx1"/>
          </a:solidFill>
          <a:uFill>
            <a:solidFill>
              <a:srgbClr val="FF0000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F0000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gi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gi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2899"/>
            <a:ext cx="7772400" cy="1943344"/>
          </a:xfrm>
        </p:spPr>
        <p:txBody>
          <a:bodyPr>
            <a:normAutofit fontScale="90000"/>
          </a:bodyPr>
          <a:lstStyle/>
          <a:p>
            <a:r>
              <a:rPr kumimoji="1" lang="en-US" altLang="zh-CN" u="none" dirty="0" smtClean="0"/>
              <a:t>Health Care Use, Treatment, and Outcomes of Atrial Fibrillation</a:t>
            </a:r>
            <a:br>
              <a:rPr kumimoji="1" lang="en-US" altLang="zh-CN" u="none" dirty="0" smtClean="0"/>
            </a:br>
            <a:r>
              <a:rPr kumimoji="1" lang="en-US" altLang="zh-CN" sz="4000" i="1" u="none" dirty="0" smtClean="0">
                <a:solidFill>
                  <a:srgbClr val="FF0000"/>
                </a:solidFill>
              </a:rPr>
              <a:t>Analyses Using CMS data</a:t>
            </a:r>
            <a:endParaRPr kumimoji="1" lang="zh-CN" altLang="en-US" sz="4000" i="1" u="none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74650"/>
            <a:ext cx="6400800" cy="1223108"/>
          </a:xfrm>
        </p:spPr>
        <p:txBody>
          <a:bodyPr>
            <a:normAutofit/>
          </a:bodyPr>
          <a:lstStyle/>
          <a:p>
            <a:r>
              <a:rPr kumimoji="1" lang="en-US" altLang="zh-CN" sz="2800" dirty="0" smtClean="0"/>
              <a:t>Susan R. Heckbert, MD, PhD</a:t>
            </a:r>
          </a:p>
          <a:p>
            <a:r>
              <a:rPr kumimoji="1" lang="en-US" altLang="zh-CN" sz="2800" dirty="0" smtClean="0"/>
              <a:t>University of Washington</a:t>
            </a:r>
            <a:endParaRPr kumimoji="1" lang="zh-CN" altLang="en-US" sz="2800" dirty="0"/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877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Medicare claims data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1960" y="1711856"/>
            <a:ext cx="6129548" cy="4525963"/>
          </a:xfrm>
        </p:spPr>
        <p:txBody>
          <a:bodyPr/>
          <a:lstStyle/>
          <a:p>
            <a:r>
              <a:rPr kumimoji="1" lang="en-US" altLang="zh-CN" dirty="0" smtClean="0"/>
              <a:t>Inpatient claims</a:t>
            </a:r>
          </a:p>
          <a:p>
            <a:r>
              <a:rPr kumimoji="1" lang="en-US" altLang="zh-CN" dirty="0" smtClean="0"/>
              <a:t>Outpatient facility claims</a:t>
            </a:r>
          </a:p>
          <a:p>
            <a:r>
              <a:rPr kumimoji="1" lang="en-US" altLang="zh-CN" dirty="0" smtClean="0"/>
              <a:t>Physician services claims (Carrier)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Fee-for-service (FFS) Medicare</a:t>
            </a:r>
          </a:p>
          <a:p>
            <a:r>
              <a:rPr kumimoji="1" lang="en-US" altLang="zh-CN" dirty="0" smtClean="0"/>
              <a:t>Medicare </a:t>
            </a:r>
            <a:r>
              <a:rPr kumimoji="1" lang="en-US" altLang="zh-CN" dirty="0"/>
              <a:t>m</a:t>
            </a:r>
            <a:r>
              <a:rPr kumimoji="1" lang="en-US" altLang="zh-CN" dirty="0" smtClean="0"/>
              <a:t>anaged care plans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0242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Medicare fee-for-service (FFS)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210" y="1600200"/>
            <a:ext cx="7692508" cy="4525963"/>
          </a:xfrm>
        </p:spPr>
        <p:txBody>
          <a:bodyPr/>
          <a:lstStyle/>
          <a:p>
            <a:r>
              <a:rPr kumimoji="1" lang="en-US" altLang="zh-CN" dirty="0" smtClean="0"/>
              <a:t>Only FFS enrollees will have claims</a:t>
            </a:r>
          </a:p>
          <a:p>
            <a:r>
              <a:rPr kumimoji="1" lang="en-US" altLang="zh-CN" dirty="0" smtClean="0"/>
              <a:t>How to define enrollment in FFS?</a:t>
            </a:r>
          </a:p>
          <a:p>
            <a:pPr lvl="1"/>
            <a:r>
              <a:rPr kumimoji="1" lang="en-US" altLang="zh-CN" dirty="0" smtClean="0"/>
              <a:t>Enrolled in Medicare Parts A &amp; B</a:t>
            </a:r>
          </a:p>
          <a:p>
            <a:pPr lvl="1"/>
            <a:r>
              <a:rPr kumimoji="1" lang="en-US" altLang="zh-CN" dirty="0" smtClean="0"/>
              <a:t>Not enrolled in a Medicare managed care plan</a:t>
            </a:r>
          </a:p>
          <a:p>
            <a:r>
              <a:rPr kumimoji="1" lang="en-US" altLang="zh-CN" dirty="0" smtClean="0"/>
              <a:t>People can enroll &amp; disenroll in FFS</a:t>
            </a:r>
          </a:p>
          <a:p>
            <a:pPr lvl="1"/>
            <a:r>
              <a:rPr kumimoji="1" lang="en-US" altLang="zh-CN" dirty="0" smtClean="0"/>
              <a:t>Often examine only the first period of FFS enrollment</a:t>
            </a:r>
          </a:p>
          <a:p>
            <a:pPr marL="457200" lvl="1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53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CMS data: Decisions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480" y="1669985"/>
            <a:ext cx="7887877" cy="4525963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For selecting date of inpatient claims:</a:t>
            </a:r>
          </a:p>
          <a:p>
            <a:pPr lvl="1"/>
            <a:r>
              <a:rPr kumimoji="1" lang="en-US" altLang="zh-CN" dirty="0" smtClean="0"/>
              <a:t>Use admission date or discharge date?</a:t>
            </a:r>
          </a:p>
          <a:p>
            <a:r>
              <a:rPr kumimoji="1" lang="en-US" altLang="zh-CN" dirty="0" smtClean="0"/>
              <a:t>Require 1 or more than 1 AF codes?</a:t>
            </a:r>
          </a:p>
          <a:p>
            <a:r>
              <a:rPr kumimoji="1" lang="en-US" altLang="zh-CN" dirty="0" smtClean="0"/>
              <a:t>Primary code vs. any code for AF?</a:t>
            </a:r>
          </a:p>
          <a:p>
            <a:r>
              <a:rPr kumimoji="1" lang="en-US" altLang="zh-CN" dirty="0" smtClean="0"/>
              <a:t>Include atrial </a:t>
            </a:r>
            <a:r>
              <a:rPr kumimoji="1" lang="en-US" altLang="zh-CN" dirty="0"/>
              <a:t>fibrillation </a:t>
            </a:r>
            <a:r>
              <a:rPr kumimoji="1" lang="en-US" altLang="zh-CN" dirty="0" smtClean="0"/>
              <a:t>&amp; atrial flutter?</a:t>
            </a:r>
            <a:endParaRPr kumimoji="1" lang="en-US" altLang="zh-CN" dirty="0"/>
          </a:p>
          <a:p>
            <a:r>
              <a:rPr kumimoji="1" lang="en-US" altLang="zh-CN" dirty="0" smtClean="0"/>
              <a:t>How to determine prevalent AF?</a:t>
            </a:r>
            <a:endParaRPr kumimoji="1" lang="en-US" altLang="zh-CN" dirty="0"/>
          </a:p>
          <a:p>
            <a:pPr lvl="1"/>
            <a:r>
              <a:rPr kumimoji="1" lang="en-US" altLang="zh-CN" dirty="0" smtClean="0"/>
              <a:t>Previous </a:t>
            </a:r>
            <a:r>
              <a:rPr kumimoji="1" lang="en-US" altLang="zh-CN" dirty="0"/>
              <a:t>ICD-9 </a:t>
            </a:r>
            <a:r>
              <a:rPr kumimoji="1" lang="en-US" altLang="zh-CN" dirty="0" smtClean="0"/>
              <a:t>codes; for how long?</a:t>
            </a:r>
          </a:p>
          <a:p>
            <a:pPr marL="457200" lvl="1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9718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Defining incident AF in MESA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MESA events/hospitalization ascertainment</a:t>
            </a:r>
          </a:p>
          <a:p>
            <a:pPr lvl="1"/>
            <a:r>
              <a:rPr kumimoji="1" lang="en-US" altLang="zh-CN" dirty="0" smtClean="0"/>
              <a:t>Inpatient discharge codes</a:t>
            </a:r>
          </a:p>
          <a:p>
            <a:pPr lvl="1"/>
            <a:r>
              <a:rPr kumimoji="1" lang="en-US" altLang="zh-CN" dirty="0" smtClean="0"/>
              <a:t>[Self-report of outpatient AF]</a:t>
            </a:r>
          </a:p>
          <a:p>
            <a:r>
              <a:rPr kumimoji="1" lang="en-US" altLang="zh-CN" dirty="0" smtClean="0"/>
              <a:t>MESA Exam ECGs – only at Exams 1 &amp; 5</a:t>
            </a:r>
          </a:p>
          <a:p>
            <a:r>
              <a:rPr kumimoji="1" lang="en-US" altLang="zh-CN" dirty="0" smtClean="0"/>
              <a:t>CMS diagnoses of AF</a:t>
            </a:r>
          </a:p>
          <a:p>
            <a:pPr lvl="1"/>
            <a:r>
              <a:rPr kumimoji="1" lang="en-US" altLang="zh-CN" dirty="0" smtClean="0"/>
              <a:t>Inpatient</a:t>
            </a:r>
          </a:p>
          <a:p>
            <a:pPr lvl="1"/>
            <a:r>
              <a:rPr kumimoji="1" lang="en-US" altLang="zh-CN" dirty="0" smtClean="0"/>
              <a:t>Outpatient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1296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CMS data: Definition of incident AF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41" y="1600200"/>
            <a:ext cx="8503615" cy="4525963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ICD-9 code 427.31 (AF) or 427.32 (a flutter), any position</a:t>
            </a:r>
          </a:p>
          <a:p>
            <a:r>
              <a:rPr kumimoji="1" lang="en-US" altLang="zh-CN" dirty="0" smtClean="0">
                <a:solidFill>
                  <a:srgbClr val="000000"/>
                </a:solidFill>
              </a:rPr>
              <a:t>AF defined by:</a:t>
            </a:r>
          </a:p>
          <a:p>
            <a:pPr lvl="1"/>
            <a:r>
              <a:rPr kumimoji="1" lang="en-US" altLang="zh-CN" dirty="0" smtClean="0">
                <a:solidFill>
                  <a:srgbClr val="000000"/>
                </a:solidFill>
              </a:rPr>
              <a:t>1 inpatient AF claim  OR</a:t>
            </a:r>
          </a:p>
          <a:p>
            <a:pPr lvl="1"/>
            <a:r>
              <a:rPr kumimoji="1" lang="en-US" altLang="zh-CN" dirty="0" smtClean="0">
                <a:solidFill>
                  <a:srgbClr val="000000"/>
                </a:solidFill>
              </a:rPr>
              <a:t>2 outpatient or carrier AF claims not on the same day &amp; within 365 days of one another (location = office, home, SNF, nursing facility, or custodial care facility)</a:t>
            </a:r>
          </a:p>
          <a:p>
            <a:r>
              <a:rPr kumimoji="1" lang="en-US" altLang="zh-CN" dirty="0"/>
              <a:t>Exclude participants with AF before </a:t>
            </a:r>
            <a:r>
              <a:rPr kumimoji="1" lang="en-US" altLang="zh-CN" dirty="0" smtClean="0"/>
              <a:t>baseline</a:t>
            </a:r>
            <a:endParaRPr kumimoji="1" lang="en-US" altLang="zh-CN" dirty="0" smtClean="0">
              <a:solidFill>
                <a:srgbClr val="FF0000"/>
              </a:solidFill>
            </a:endParaRPr>
          </a:p>
          <a:p>
            <a:r>
              <a:rPr kumimoji="1" lang="en-US" altLang="zh-CN" dirty="0" smtClean="0"/>
              <a:t>Date of incident AF is earliest of:</a:t>
            </a:r>
          </a:p>
          <a:p>
            <a:pPr lvl="1"/>
            <a:r>
              <a:rPr kumimoji="1" lang="en-US" altLang="zh-CN" dirty="0" smtClean="0"/>
              <a:t>Admission date of hospitalization with AF code</a:t>
            </a:r>
          </a:p>
          <a:p>
            <a:pPr lvl="1"/>
            <a:r>
              <a:rPr kumimoji="1" lang="en-US" altLang="zh-CN" dirty="0" smtClean="0"/>
              <a:t>Service date of the 2</a:t>
            </a:r>
            <a:r>
              <a:rPr kumimoji="1" lang="en-US" altLang="zh-CN" baseline="30000" dirty="0" smtClean="0"/>
              <a:t>nd</a:t>
            </a:r>
            <a:r>
              <a:rPr kumimoji="1" lang="en-US" altLang="zh-CN" dirty="0" smtClean="0"/>
              <a:t> outpatient/carrier AF claim</a:t>
            </a:r>
          </a:p>
        </p:txBody>
      </p:sp>
    </p:spTree>
    <p:extLst>
      <p:ext uri="{BB962C8B-B14F-4D97-AF65-F5344CB8AC3E}">
        <p14:creationId xmlns:p14="http://schemas.microsoft.com/office/powerpoint/2010/main" val="250716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Limitations – general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Imperfect sensitivity &amp; specificity of ICD-9 codes</a:t>
            </a:r>
          </a:p>
          <a:p>
            <a:r>
              <a:rPr kumimoji="1" lang="en-US" altLang="zh-CN" dirty="0" smtClean="0"/>
              <a:t>Can’t distinguish pre-existing conditions from complications</a:t>
            </a:r>
          </a:p>
          <a:p>
            <a:r>
              <a:rPr kumimoji="1" lang="en-US" altLang="zh-CN" dirty="0" smtClean="0"/>
              <a:t>Need a “look-back” period</a:t>
            </a:r>
          </a:p>
          <a:p>
            <a:r>
              <a:rPr kumimoji="1" lang="en-US" altLang="zh-CN" dirty="0" smtClean="0"/>
              <a:t>Financial incentives affect coding</a:t>
            </a:r>
          </a:p>
          <a:p>
            <a:r>
              <a:rPr kumimoji="1" lang="en-US" altLang="zh-CN" dirty="0" smtClean="0"/>
              <a:t>Changes in coding over time</a:t>
            </a:r>
          </a:p>
          <a:p>
            <a:r>
              <a:rPr kumimoji="1" lang="en-US" altLang="zh-CN" dirty="0" smtClean="0"/>
              <a:t>People who enroll in FFS Medicare may be less healthy than those in Medicare managed care plans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521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Limitations in MESA 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56328"/>
            <a:ext cx="8330873" cy="2092261"/>
          </a:xfrm>
        </p:spPr>
        <p:txBody>
          <a:bodyPr/>
          <a:lstStyle/>
          <a:p>
            <a:r>
              <a:rPr kumimoji="1" lang="en-US" altLang="zh-CN" dirty="0" smtClean="0"/>
              <a:t>MESA participants were ages 45-84 in 2000-02;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no CMS data until age 65</a:t>
            </a:r>
          </a:p>
          <a:p>
            <a:r>
              <a:rPr kumimoji="1" lang="en-US" altLang="zh-CN" dirty="0" smtClean="0"/>
              <a:t>CMS data only available since 2000</a:t>
            </a:r>
          </a:p>
          <a:p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84977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Applications in MESA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4050" y="1753728"/>
            <a:ext cx="6352829" cy="2810134"/>
          </a:xfrm>
        </p:spPr>
        <p:txBody>
          <a:bodyPr/>
          <a:lstStyle/>
          <a:p>
            <a:r>
              <a:rPr kumimoji="1" lang="en-US" altLang="zh-CN" dirty="0" smtClean="0"/>
              <a:t>Risk of incident AF in relation to:</a:t>
            </a:r>
          </a:p>
          <a:p>
            <a:pPr lvl="1"/>
            <a:r>
              <a:rPr kumimoji="1" lang="en-US" altLang="zh-CN" dirty="0" smtClean="0"/>
              <a:t>Race/ethnicity</a:t>
            </a:r>
          </a:p>
          <a:p>
            <a:pPr lvl="1"/>
            <a:r>
              <a:rPr kumimoji="1" lang="en-US" altLang="zh-CN" dirty="0" smtClean="0"/>
              <a:t>Analytes – neurohormones, minerals</a:t>
            </a:r>
          </a:p>
          <a:p>
            <a:pPr lvl="1"/>
            <a:r>
              <a:rPr kumimoji="1" lang="en-US" altLang="zh-CN" dirty="0" smtClean="0"/>
              <a:t>ECG and imaging measures</a:t>
            </a:r>
          </a:p>
          <a:p>
            <a:pPr lvl="1"/>
            <a:r>
              <a:rPr kumimoji="1" lang="en-US" altLang="zh-CN" dirty="0" smtClean="0"/>
              <a:t>Genetic variation</a:t>
            </a:r>
          </a:p>
        </p:txBody>
      </p:sp>
    </p:spTree>
    <p:extLst>
      <p:ext uri="{BB962C8B-B14F-4D97-AF65-F5344CB8AC3E}">
        <p14:creationId xmlns:p14="http://schemas.microsoft.com/office/powerpoint/2010/main" val="1856778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Applications outside MESA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51" y="2019781"/>
            <a:ext cx="7810177" cy="3729712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Medicare FFS beneficiaries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AF incidence &amp; associated mortality, 1993-2007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Catheter ablation for </a:t>
            </a:r>
            <a:r>
              <a:rPr kumimoji="1" lang="en-US" altLang="zh-CN" dirty="0" smtClean="0"/>
              <a:t>AF, 2007-2009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Initial evaluation of patients with new-onset </a:t>
            </a:r>
            <a:r>
              <a:rPr kumimoji="1" lang="en-US" altLang="zh-CN" dirty="0" smtClean="0"/>
              <a:t>AF</a:t>
            </a:r>
          </a:p>
        </p:txBody>
      </p:sp>
    </p:spTree>
    <p:extLst>
      <p:ext uri="{BB962C8B-B14F-4D97-AF65-F5344CB8AC3E}">
        <p14:creationId xmlns:p14="http://schemas.microsoft.com/office/powerpoint/2010/main" val="3832913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010" y="274638"/>
            <a:ext cx="8575160" cy="1143000"/>
          </a:xfrm>
        </p:spPr>
        <p:txBody>
          <a:bodyPr>
            <a:noAutofit/>
          </a:bodyPr>
          <a:lstStyle/>
          <a:p>
            <a:r>
              <a:rPr kumimoji="1" lang="en-US" altLang="zh-CN" sz="3400" dirty="0" smtClean="0"/>
              <a:t>AF incidence &amp; associated mortality, 1993-2007</a:t>
            </a:r>
            <a:endParaRPr kumimoji="1" lang="zh-CN" alt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070" y="2032868"/>
            <a:ext cx="7355772" cy="3466094"/>
          </a:xfrm>
        </p:spPr>
        <p:txBody>
          <a:bodyPr/>
          <a:lstStyle/>
          <a:p>
            <a:r>
              <a:rPr kumimoji="1" lang="en-US" altLang="zh-CN" sz="3000" dirty="0" smtClean="0"/>
              <a:t>Jon Piccini, Duke Clinical Research Institute</a:t>
            </a:r>
          </a:p>
          <a:p>
            <a:r>
              <a:rPr kumimoji="1" lang="en-US" altLang="zh-CN" sz="3000" dirty="0" smtClean="0"/>
              <a:t>5% sample of US Medicare FFS beneficiaries</a:t>
            </a:r>
          </a:p>
          <a:p>
            <a:pPr lvl="1">
              <a:defRPr/>
            </a:pPr>
            <a:r>
              <a:rPr lang="en-US" altLang="zh-CN" sz="2600" dirty="0" smtClean="0">
                <a:latin typeface="Arial" charset="0"/>
                <a:ea typeface="ＭＳ Ｐゴシック" charset="0"/>
                <a:cs typeface="ＭＳ Ｐゴシック" charset="0"/>
              </a:rPr>
              <a:t>433,000 </a:t>
            </a:r>
            <a:r>
              <a:rPr lang="en-US" altLang="zh-CN" sz="2600" dirty="0">
                <a:latin typeface="Arial" charset="0"/>
                <a:ea typeface="ＭＳ Ｐゴシック" charset="0"/>
                <a:cs typeface="ＭＳ Ｐゴシック" charset="0"/>
              </a:rPr>
              <a:t>patients with incident AF </a:t>
            </a:r>
          </a:p>
          <a:p>
            <a:pPr lvl="1">
              <a:defRPr/>
            </a:pPr>
            <a:r>
              <a:rPr lang="en-US" altLang="zh-CN" sz="2600" dirty="0">
                <a:latin typeface="Arial" charset="0"/>
                <a:ea typeface="ＭＳ Ｐゴシック" charset="0"/>
                <a:cs typeface="ＭＳ Ｐゴシック" charset="0"/>
              </a:rPr>
              <a:t>Median age 80 years </a:t>
            </a:r>
            <a:r>
              <a:rPr lang="en-US" altLang="zh-CN" sz="2600" dirty="0" smtClean="0">
                <a:latin typeface="Arial" charset="0"/>
                <a:ea typeface="ＭＳ Ｐゴシック" charset="0"/>
                <a:cs typeface="ＭＳ Ｐゴシック" charset="0"/>
              </a:rPr>
              <a:t>(IQR </a:t>
            </a:r>
            <a:r>
              <a:rPr lang="en-US" altLang="zh-CN" sz="2600" dirty="0">
                <a:latin typeface="Arial" charset="0"/>
                <a:ea typeface="ＭＳ Ｐゴシック" charset="0"/>
                <a:cs typeface="ＭＳ Ｐゴシック" charset="0"/>
              </a:rPr>
              <a:t>74,86)</a:t>
            </a:r>
          </a:p>
          <a:p>
            <a:pPr lvl="1">
              <a:defRPr/>
            </a:pPr>
            <a:r>
              <a:rPr lang="en-US" altLang="zh-CN" sz="2600" dirty="0">
                <a:latin typeface="Arial" charset="0"/>
                <a:ea typeface="ＭＳ Ｐゴシック" charset="0"/>
                <a:cs typeface="ＭＳ Ｐゴシック" charset="0"/>
              </a:rPr>
              <a:t>45% women </a:t>
            </a:r>
          </a:p>
          <a:p>
            <a:pPr lvl="1">
              <a:defRPr/>
            </a:pPr>
            <a:r>
              <a:rPr lang="en-US" altLang="zh-CN" sz="2600" dirty="0">
                <a:latin typeface="Arial" charset="0"/>
                <a:ea typeface="ＭＳ Ｐゴシック" charset="0"/>
                <a:cs typeface="ＭＳ Ｐゴシック" charset="0"/>
              </a:rPr>
              <a:t>92% white</a:t>
            </a:r>
          </a:p>
          <a:p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98920" y="6358659"/>
            <a:ext cx="534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Piccini </a:t>
            </a:r>
            <a:r>
              <a:rPr lang="en-US" altLang="zh-CN" dirty="0" smtClean="0"/>
              <a:t>JP</a:t>
            </a:r>
            <a:r>
              <a:rPr lang="en-US" altLang="zh-CN" dirty="0"/>
              <a:t>.</a:t>
            </a:r>
            <a:r>
              <a:rPr lang="en-US" altLang="zh-CN" i="1" dirty="0" smtClean="0"/>
              <a:t>Circ </a:t>
            </a:r>
            <a:r>
              <a:rPr lang="en-US" altLang="zh-CN" i="1" dirty="0"/>
              <a:t>Cardiovasc Qual Outcomes</a:t>
            </a:r>
            <a:r>
              <a:rPr lang="en-US" altLang="zh-CN" dirty="0"/>
              <a:t> 2012;5:85-93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416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109" y="274638"/>
            <a:ext cx="7104185" cy="1143000"/>
          </a:xfrm>
        </p:spPr>
        <p:txBody>
          <a:bodyPr/>
          <a:lstStyle/>
          <a:p>
            <a:r>
              <a:rPr kumimoji="1" lang="en-US" altLang="zh-CN" dirty="0" smtClean="0"/>
              <a:t>Analyses using CMS data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921" y="1767684"/>
            <a:ext cx="6853149" cy="4080199"/>
          </a:xfrm>
        </p:spPr>
        <p:txBody>
          <a:bodyPr>
            <a:normAutofit/>
          </a:bodyPr>
          <a:lstStyle/>
          <a:p>
            <a:r>
              <a:rPr kumimoji="1" lang="en-US" altLang="zh-CN" sz="3600" dirty="0" smtClean="0"/>
              <a:t>Methods</a:t>
            </a:r>
          </a:p>
          <a:p>
            <a:r>
              <a:rPr kumimoji="1" lang="en-US" altLang="zh-CN" sz="3600" dirty="0" smtClean="0"/>
              <a:t>Strengths &amp; limitations</a:t>
            </a:r>
          </a:p>
          <a:p>
            <a:r>
              <a:rPr kumimoji="1" lang="en-US" altLang="zh-CN" sz="3600" dirty="0" smtClean="0"/>
              <a:t>Application in MESA</a:t>
            </a:r>
          </a:p>
          <a:p>
            <a:r>
              <a:rPr kumimoji="1" lang="en-US" altLang="zh-CN" sz="3600" dirty="0" smtClean="0"/>
              <a:t>Applications outside </a:t>
            </a:r>
            <a:r>
              <a:rPr kumimoji="1" lang="en-US" altLang="zh-CN" sz="3600" dirty="0"/>
              <a:t>MESA</a:t>
            </a:r>
          </a:p>
          <a:p>
            <a:pPr lvl="1"/>
            <a:r>
              <a:rPr kumimoji="1" lang="en-US" altLang="zh-CN" sz="3200" dirty="0"/>
              <a:t>Medicare 5% sample, 100% sample</a:t>
            </a:r>
          </a:p>
          <a:p>
            <a:pPr lvl="1"/>
            <a:r>
              <a:rPr kumimoji="1" lang="en-US" altLang="zh-CN" sz="3200" dirty="0"/>
              <a:t>CHS and Framingham Heart Study</a:t>
            </a:r>
          </a:p>
          <a:p>
            <a:endParaRPr kumimoji="1"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209888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incid_allpts_wbkg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1" r="-1676" b="-2049"/>
          <a:stretch/>
        </p:blipFill>
        <p:spPr bwMode="auto">
          <a:xfrm>
            <a:off x="1154619" y="1362254"/>
            <a:ext cx="6703084" cy="5091766"/>
          </a:xfrm>
          <a:prstGeom prst="rect">
            <a:avLst/>
          </a:prstGeom>
          <a:solidFill>
            <a:srgbClr val="000090"/>
          </a:solidFill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1579" y="413676"/>
            <a:ext cx="6278292" cy="6609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CN" u="none" dirty="0" smtClean="0">
                <a:latin typeface="Arial" charset="0"/>
                <a:ea typeface="ＭＳ Ｐゴシック" charset="0"/>
                <a:cs typeface="ＭＳ Ｐゴシック" charset="0"/>
              </a:rPr>
              <a:t>AF </a:t>
            </a:r>
            <a:r>
              <a:rPr lang="en-US" altLang="zh-CN" u="none" dirty="0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altLang="zh-CN" u="none" dirty="0" smtClean="0">
                <a:latin typeface="Arial" charset="0"/>
                <a:ea typeface="ＭＳ Ｐゴシック" charset="0"/>
                <a:cs typeface="ＭＳ Ｐゴシック" charset="0"/>
              </a:rPr>
              <a:t>ncidence, 1993-2008</a:t>
            </a:r>
            <a:endParaRPr lang="en-US" altLang="zh-CN" u="none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035355" y="3824208"/>
            <a:ext cx="674985" cy="498722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060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010" y="274638"/>
            <a:ext cx="8575160" cy="1143000"/>
          </a:xfrm>
        </p:spPr>
        <p:txBody>
          <a:bodyPr>
            <a:noAutofit/>
          </a:bodyPr>
          <a:lstStyle/>
          <a:p>
            <a:r>
              <a:rPr kumimoji="1" lang="en-US" altLang="zh-CN" sz="4000" u="none" dirty="0" smtClean="0"/>
              <a:t>Outcomes of Medicare beneficiaries</a:t>
            </a:r>
            <a:r>
              <a:rPr kumimoji="1" lang="en-US" altLang="zh-CN" sz="4000" dirty="0" smtClean="0"/>
              <a:t> undergoing catheter ablation for AF</a:t>
            </a:r>
            <a:endParaRPr kumimoji="1" lang="zh-CN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5288"/>
            <a:ext cx="8229600" cy="1841092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Jon Piccini</a:t>
            </a:r>
          </a:p>
          <a:p>
            <a:r>
              <a:rPr kumimoji="1" lang="en-US" altLang="zh-CN" dirty="0" smtClean="0"/>
              <a:t>100% sample of US Medicare FFS beneficiaries who underwent ablation, 7/2007 – 12/2009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85114" y="6358659"/>
            <a:ext cx="2991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Piccini </a:t>
            </a:r>
            <a:r>
              <a:rPr lang="en-US" altLang="zh-CN" dirty="0" smtClean="0"/>
              <a:t>JP.</a:t>
            </a:r>
            <a:r>
              <a:rPr lang="en-US" altLang="zh-CN" i="1" dirty="0" smtClean="0"/>
              <a:t>Circulation (in press)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4362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358596"/>
            <a:ext cx="8683625" cy="5445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Identification of AF ablation, comorbidity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8852"/>
            <a:ext cx="8237538" cy="4163821"/>
          </a:xfrm>
        </p:spPr>
        <p:txBody>
          <a:bodyPr>
            <a:noAutofit/>
          </a:bodyPr>
          <a:lstStyle/>
          <a:p>
            <a:r>
              <a:rPr lang="en-US" sz="2600" dirty="0" smtClean="0">
                <a:effectLst/>
                <a:latin typeface="Arial"/>
                <a:cs typeface="Arial"/>
              </a:rPr>
              <a:t>Intracardiac catheter ablation with primary diagnosis of AF identified from carrier claims</a:t>
            </a:r>
          </a:p>
          <a:p>
            <a:r>
              <a:rPr lang="en-US" sz="2600" dirty="0" smtClean="0">
                <a:effectLst/>
                <a:latin typeface="Arial"/>
                <a:cs typeface="Arial"/>
              </a:rPr>
              <a:t>Additional exclusions to improve specificity and avoid non-AF procedures:</a:t>
            </a:r>
          </a:p>
          <a:p>
            <a:pPr lvl="1"/>
            <a:r>
              <a:rPr lang="en-US" sz="2600" dirty="0" smtClean="0">
                <a:effectLst/>
                <a:latin typeface="Arial"/>
                <a:cs typeface="Arial"/>
              </a:rPr>
              <a:t>Atrioventricular node ablation</a:t>
            </a:r>
          </a:p>
          <a:p>
            <a:pPr lvl="1"/>
            <a:r>
              <a:rPr lang="en-US" sz="2600" dirty="0" smtClean="0">
                <a:effectLst/>
                <a:latin typeface="Arial"/>
                <a:cs typeface="Arial"/>
              </a:rPr>
              <a:t>Anomalous atrioventricular excitation</a:t>
            </a:r>
          </a:p>
          <a:p>
            <a:pPr lvl="1"/>
            <a:r>
              <a:rPr lang="en-US" sz="2600" dirty="0" smtClean="0">
                <a:effectLst/>
                <a:latin typeface="Arial"/>
                <a:cs typeface="Arial"/>
              </a:rPr>
              <a:t>Paroxysmal supraventricular tachycardia</a:t>
            </a:r>
          </a:p>
          <a:p>
            <a:r>
              <a:rPr lang="en-US" sz="2600" dirty="0" smtClean="0">
                <a:effectLst/>
                <a:latin typeface="Arial"/>
                <a:cs typeface="Arial"/>
              </a:rPr>
              <a:t>Comorbidity assessed by searching claims in the 6 months prior to ablation</a:t>
            </a:r>
            <a:endParaRPr lang="en-US" sz="2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600" dirty="0" smtClean="0">
              <a:latin typeface="Arial"/>
              <a:cs typeface="Arial"/>
            </a:endParaRPr>
          </a:p>
          <a:p>
            <a:endParaRPr lang="en-US" sz="2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600" dirty="0" smtClean="0">
              <a:latin typeface="Arial"/>
              <a:cs typeface="Arial"/>
            </a:endParaRPr>
          </a:p>
          <a:p>
            <a:endParaRPr lang="en-US"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5504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982"/>
            <a:ext cx="8229600" cy="68743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Outcomes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280" y="1295581"/>
            <a:ext cx="6691958" cy="538462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2800" dirty="0" smtClean="0">
                <a:effectLst/>
              </a:rPr>
              <a:t>30-day outcomes</a:t>
            </a:r>
            <a:endParaRPr lang="en-US" sz="2800" dirty="0">
              <a:effectLst/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effectLst/>
              </a:rPr>
              <a:t>Death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ffectLst/>
              </a:rPr>
              <a:t>Stroke or TIA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effectLst/>
              </a:rPr>
              <a:t>Myocardial infarction</a:t>
            </a:r>
          </a:p>
          <a:p>
            <a:pPr lvl="1">
              <a:spcBef>
                <a:spcPts val="0"/>
              </a:spcBef>
            </a:pPr>
            <a:r>
              <a:rPr lang="en-US" dirty="0">
                <a:effectLst/>
              </a:rPr>
              <a:t>P</a:t>
            </a:r>
            <a:r>
              <a:rPr lang="en-US" dirty="0" smtClean="0">
                <a:effectLst/>
              </a:rPr>
              <a:t>ericardial effusion or tamponade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</a:pPr>
            <a:r>
              <a:rPr lang="en-US" dirty="0" smtClean="0">
                <a:effectLst/>
              </a:rPr>
              <a:t>Vascular complication requiring surgery</a:t>
            </a:r>
            <a:r>
              <a:rPr lang="en-US" dirty="0">
                <a:effectLst/>
              </a:rPr>
              <a:t> </a:t>
            </a:r>
          </a:p>
          <a:p>
            <a:pPr lvl="0">
              <a:spcBef>
                <a:spcPts val="0"/>
              </a:spcBef>
            </a:pPr>
            <a:r>
              <a:rPr lang="en-US" sz="2800" dirty="0" smtClean="0">
                <a:effectLst/>
              </a:rPr>
              <a:t>1-year outcomes</a:t>
            </a:r>
            <a:endParaRPr lang="en-US" sz="2800" dirty="0">
              <a:effectLst/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effectLst/>
              </a:rPr>
              <a:t>Death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ffectLst/>
              </a:rPr>
              <a:t>Stroke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effectLst/>
              </a:rPr>
              <a:t>Heart failure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ffectLst/>
              </a:rPr>
              <a:t>Hospitalization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</a:pPr>
            <a:r>
              <a:rPr lang="en-US" dirty="0" smtClean="0">
                <a:effectLst/>
              </a:rPr>
              <a:t>Repeat ablation</a:t>
            </a:r>
          </a:p>
          <a:p>
            <a:pPr>
              <a:spcBef>
                <a:spcPts val="0"/>
              </a:spcBef>
            </a:pP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5088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227013"/>
            <a:ext cx="8683625" cy="658097"/>
          </a:xfrm>
        </p:spPr>
        <p:txBody>
          <a:bodyPr>
            <a:noAutofit/>
          </a:bodyPr>
          <a:lstStyle/>
          <a:p>
            <a:pPr algn="ctr"/>
            <a:r>
              <a:rPr lang="en-US" sz="4000" u="none" dirty="0">
                <a:effectLst/>
              </a:rPr>
              <a:t>Patient Characteristics</a:t>
            </a:r>
            <a:endParaRPr lang="en-US" sz="4000" u="none" dirty="0"/>
          </a:p>
        </p:txBody>
      </p:sp>
      <p:graphicFrame>
        <p:nvGraphicFramePr>
          <p:cNvPr id="6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655355"/>
              </p:ext>
            </p:extLst>
          </p:nvPr>
        </p:nvGraphicFramePr>
        <p:xfrm>
          <a:off x="1619995" y="1360308"/>
          <a:ext cx="5833750" cy="4800600"/>
        </p:xfrm>
        <a:graphic>
          <a:graphicData uri="http://schemas.openxmlformats.org/drawingml/2006/table">
            <a:tbl>
              <a:tblPr firstCol="1" bandRow="1">
                <a:tableStyleId>{22838BEF-8BB2-4498-84A7-C5851F593DF1}</a:tableStyleId>
              </a:tblPr>
              <a:tblGrid>
                <a:gridCol w="3344889"/>
                <a:gridCol w="2488861"/>
              </a:tblGrid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1" dirty="0" smtClean="0">
                          <a:effectLst/>
                          <a:latin typeface="Arial"/>
                          <a:cs typeface="Arial"/>
                        </a:rPr>
                        <a:t> N</a:t>
                      </a:r>
                      <a:endParaRPr lang="en-US" sz="20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1" dirty="0">
                          <a:effectLst/>
                          <a:latin typeface="Arial"/>
                          <a:cs typeface="Arial"/>
                        </a:rPr>
                        <a:t>15,423</a:t>
                      </a:r>
                      <a:endParaRPr lang="en-US" sz="20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Age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, years, mean 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(SD)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72.0 (5.3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)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Age groups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 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 65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-69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39.1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  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70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-74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32.1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  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75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-79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16.3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  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≥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80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12.4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Female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40.6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Race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/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ethnicity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 </a:t>
                      </a:r>
                      <a:r>
                        <a:rPr lang="de-DE" sz="2000" b="0" baseline="0" dirty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de-DE" sz="2000" b="0" baseline="0" dirty="0" smtClean="0">
                          <a:effectLst/>
                          <a:latin typeface="Arial"/>
                          <a:cs typeface="Arial"/>
                        </a:rPr>
                        <a:t>   Black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1.8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  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White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96.1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   </a:t>
                      </a: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   Other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0" dirty="0" smtClean="0">
                          <a:effectLst/>
                          <a:latin typeface="Arial"/>
                          <a:cs typeface="Arial"/>
                        </a:rPr>
                        <a:t>2.1</a:t>
                      </a:r>
                      <a:r>
                        <a:rPr lang="de-DE" sz="2000" b="0" dirty="0"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2000" b="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5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227013"/>
            <a:ext cx="8683625" cy="611187"/>
          </a:xfrm>
        </p:spPr>
        <p:txBody>
          <a:bodyPr>
            <a:noAutofit/>
          </a:bodyPr>
          <a:lstStyle/>
          <a:p>
            <a:pPr algn="ctr"/>
            <a:r>
              <a:rPr lang="en-US" sz="4000" u="none" dirty="0" smtClean="0">
                <a:effectLst/>
              </a:rPr>
              <a:t>Patient Characteristics</a:t>
            </a:r>
            <a:endParaRPr lang="en-US" sz="4000" u="non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246432"/>
              </p:ext>
            </p:extLst>
          </p:nvPr>
        </p:nvGraphicFramePr>
        <p:xfrm>
          <a:off x="876687" y="1361076"/>
          <a:ext cx="7315201" cy="4840809"/>
        </p:xfrm>
        <a:graphic>
          <a:graphicData uri="http://schemas.openxmlformats.org/drawingml/2006/table">
            <a:tbl>
              <a:tblPr firstCol="1" bandRow="1">
                <a:tableStyleId>{22838BEF-8BB2-4498-84A7-C5851F593DF1}</a:tableStyleId>
              </a:tblPr>
              <a:tblGrid>
                <a:gridCol w="4553516"/>
                <a:gridCol w="2761685"/>
              </a:tblGrid>
              <a:tr h="3146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1" dirty="0" smtClean="0">
                          <a:effectLst/>
                          <a:latin typeface="Arial"/>
                          <a:cs typeface="Arial"/>
                        </a:rPr>
                        <a:t> N</a:t>
                      </a:r>
                      <a:endParaRPr lang="en-US" sz="20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000" b="1" dirty="0">
                          <a:effectLst/>
                          <a:latin typeface="Arial"/>
                          <a:cs typeface="Arial"/>
                        </a:rPr>
                        <a:t>15,423</a:t>
                      </a:r>
                      <a:endParaRPr lang="en-US" sz="20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33933" marR="3393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Hypertension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78%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Ischemic heart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51%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Valvular heart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39%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Heart failure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26%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COPD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25%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Diabetes mellitus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24%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Peripheral vascular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16%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66631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Cerebrovascular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14%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Cancer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11%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66631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Renal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8%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Stroke/TIA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6%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  Dementia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0.6%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  <a:tr h="314692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 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CHADS</a:t>
                      </a:r>
                      <a:r>
                        <a:rPr lang="en-US" sz="2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score ≥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51%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826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4" name="Rectangle 6"/>
          <p:cNvSpPr>
            <a:spLocks noGrp="1" noChangeArrowheads="1"/>
          </p:cNvSpPr>
          <p:nvPr>
            <p:ph type="title"/>
          </p:nvPr>
        </p:nvSpPr>
        <p:spPr>
          <a:xfrm>
            <a:off x="227013" y="419433"/>
            <a:ext cx="8683625" cy="452437"/>
          </a:xfrm>
        </p:spPr>
        <p:txBody>
          <a:bodyPr>
            <a:noAutofit/>
          </a:bodyPr>
          <a:lstStyle/>
          <a:p>
            <a:pPr algn="ctr"/>
            <a:r>
              <a:rPr lang="en-US" sz="3600" u="none" dirty="0" smtClean="0">
                <a:effectLst/>
                <a:latin typeface="Arial"/>
                <a:cs typeface="Arial"/>
              </a:rPr>
              <a:t>Unadjusted 30-day outcomes</a:t>
            </a:r>
            <a:endParaRPr lang="en-US" sz="3600" u="none" dirty="0">
              <a:effectLst/>
              <a:latin typeface="Arial"/>
              <a:cs typeface="Arial"/>
            </a:endParaRP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00301701"/>
              </p:ext>
            </p:extLst>
          </p:nvPr>
        </p:nvGraphicFramePr>
        <p:xfrm>
          <a:off x="227013" y="1653048"/>
          <a:ext cx="8407025" cy="4401617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250818"/>
                <a:gridCol w="1349135"/>
                <a:gridCol w="1002123"/>
                <a:gridCol w="934983"/>
                <a:gridCol w="934983"/>
                <a:gridCol w="934983"/>
              </a:tblGrid>
              <a:tr h="3696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Outcome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Rate </a:t>
                      </a: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per 100 </a:t>
                      </a: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Beneficiaries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b="1" dirty="0">
                          <a:effectLst/>
                          <a:latin typeface="Arial"/>
                          <a:cs typeface="Arial"/>
                        </a:rPr>
                        <a:t>Overall</a:t>
                      </a:r>
                      <a:endParaRPr lang="en-US" sz="22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Age Group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2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65-69 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70-74 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75-79 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≥ 80 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48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Death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b="1" dirty="0" smtClean="0">
                          <a:effectLst/>
                          <a:latin typeface="Arial"/>
                          <a:cs typeface="Arial"/>
                        </a:rPr>
                        <a:t>0.8</a:t>
                      </a:r>
                      <a:endParaRPr lang="en-US" sz="22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0.5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0.6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1.1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1.8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48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Myocardial infarction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b="1" dirty="0" smtClean="0">
                          <a:effectLst/>
                          <a:latin typeface="Arial"/>
                          <a:cs typeface="Arial"/>
                        </a:rPr>
                        <a:t>0.3</a:t>
                      </a:r>
                      <a:endParaRPr lang="en-US" sz="22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—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—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0.5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1.2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48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Pericardial effusion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b="1" dirty="0" smtClean="0">
                          <a:effectLst/>
                          <a:latin typeface="Arial"/>
                          <a:cs typeface="Arial"/>
                        </a:rPr>
                        <a:t>1.7</a:t>
                      </a:r>
                      <a:endParaRPr lang="en-US" sz="22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1.7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1.8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1.9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1.5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48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Stroke or </a:t>
                      </a: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TIA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b="1" dirty="0" smtClean="0">
                          <a:effectLst/>
                          <a:latin typeface="Arial"/>
                          <a:cs typeface="Arial"/>
                        </a:rPr>
                        <a:t>0.8</a:t>
                      </a:r>
                      <a:endParaRPr lang="en-US" sz="22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0.6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0.8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1.0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0.9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39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Vascular complication requiring surgery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b="1" dirty="0" smtClean="0">
                          <a:effectLst/>
                          <a:latin typeface="Arial"/>
                          <a:cs typeface="Arial"/>
                        </a:rPr>
                        <a:t>0.5</a:t>
                      </a:r>
                      <a:endParaRPr lang="en-US" sz="22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0.4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0.6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>
                          <a:effectLst/>
                          <a:latin typeface="Arial"/>
                          <a:cs typeface="Arial"/>
                        </a:rPr>
                        <a:t>—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effectLst/>
                          <a:latin typeface="Arial"/>
                          <a:cs typeface="Arial"/>
                        </a:rPr>
                        <a:t>0.6</a:t>
                      </a:r>
                      <a:endParaRPr lang="en-US" sz="22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590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368121"/>
            <a:ext cx="8683625" cy="735063"/>
          </a:xfrm>
        </p:spPr>
        <p:txBody>
          <a:bodyPr>
            <a:noAutofit/>
          </a:bodyPr>
          <a:lstStyle/>
          <a:p>
            <a:pPr algn="ctr"/>
            <a:r>
              <a:rPr lang="en-US" sz="3600" u="none" dirty="0" smtClean="0">
                <a:effectLst/>
                <a:latin typeface="Arial"/>
              </a:rPr>
              <a:t>Unadjusted 1-year outcomes</a:t>
            </a:r>
            <a:endParaRPr lang="en-US" sz="3600" u="none" dirty="0">
              <a:effectLst/>
              <a:latin typeface="Arial"/>
            </a:endParaRPr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72317613"/>
              </p:ext>
            </p:extLst>
          </p:nvPr>
        </p:nvGraphicFramePr>
        <p:xfrm>
          <a:off x="990600" y="1822885"/>
          <a:ext cx="7086600" cy="4052193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345786"/>
                <a:gridCol w="3740814"/>
              </a:tblGrid>
              <a:tr h="10740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>
                          <a:effectLst/>
                          <a:latin typeface="Arial"/>
                        </a:rPr>
                        <a:t>Outcome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 smtClean="0">
                          <a:effectLst/>
                          <a:latin typeface="Arial"/>
                        </a:rPr>
                        <a:t>Rate </a:t>
                      </a:r>
                      <a:r>
                        <a:rPr lang="de-DE" sz="2800" b="0" i="0" dirty="0">
                          <a:effectLst/>
                          <a:latin typeface="Arial"/>
                        </a:rPr>
                        <a:t>per 100 </a:t>
                      </a:r>
                      <a:r>
                        <a:rPr lang="de-DE" sz="2800" b="0" i="0" dirty="0" smtClean="0">
                          <a:effectLst/>
                          <a:latin typeface="Arial"/>
                        </a:rPr>
                        <a:t>Beneficiaries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565641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>
                          <a:effectLst/>
                          <a:latin typeface="Arial"/>
                        </a:rPr>
                        <a:t>Death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 smtClean="0">
                          <a:effectLst/>
                          <a:latin typeface="Arial"/>
                        </a:rPr>
                        <a:t>3.8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715588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b="0" i="0" kern="1200" dirty="0" smtClean="0">
                          <a:effectLst/>
                          <a:latin typeface="Arial"/>
                        </a:rPr>
                        <a:t>Heart failure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 smtClean="0">
                          <a:effectLst/>
                          <a:latin typeface="Arial"/>
                        </a:rPr>
                        <a:t>2.5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565641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b="0" i="0" kern="1200" dirty="0" smtClean="0">
                          <a:effectLst/>
                          <a:latin typeface="Arial"/>
                        </a:rPr>
                        <a:t>Stroke/TIA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 smtClean="0">
                          <a:effectLst/>
                          <a:latin typeface="Arial"/>
                        </a:rPr>
                        <a:t>2.1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565641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>
                          <a:effectLst/>
                          <a:latin typeface="Arial"/>
                        </a:rPr>
                        <a:t>Hospitalization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 smtClean="0">
                          <a:effectLst/>
                          <a:latin typeface="Arial"/>
                        </a:rPr>
                        <a:t>43.0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565641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>
                          <a:effectLst/>
                          <a:latin typeface="Arial"/>
                        </a:rPr>
                        <a:t>Repeat ablation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2800" b="0" i="0" dirty="0" smtClean="0">
                          <a:effectLst/>
                          <a:latin typeface="Arial"/>
                        </a:rPr>
                        <a:t>10.9</a:t>
                      </a:r>
                      <a:endParaRPr lang="en-US" sz="2800" b="0" i="0" dirty="0">
                        <a:effectLst/>
                        <a:latin typeface="Arial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149BF6-3B48-2F43-8963-31B90D97491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62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73077"/>
            <a:ext cx="8683625" cy="627407"/>
          </a:xfrm>
        </p:spPr>
        <p:txBody>
          <a:bodyPr>
            <a:noAutofit/>
          </a:bodyPr>
          <a:lstStyle/>
          <a:p>
            <a:pPr algn="ctr"/>
            <a:r>
              <a:rPr lang="en-US" sz="3600" u="none" dirty="0" smtClean="0">
                <a:latin typeface="Arial"/>
                <a:cs typeface="Arial"/>
              </a:rPr>
              <a:t>Post-ablation </a:t>
            </a:r>
            <a:r>
              <a:rPr lang="en-US" sz="3600" u="none" dirty="0">
                <a:latin typeface="Arial"/>
                <a:cs typeface="Arial"/>
              </a:rPr>
              <a:t>m</a:t>
            </a:r>
            <a:r>
              <a:rPr lang="en-US" sz="3600" u="none" dirty="0" smtClean="0">
                <a:effectLst/>
                <a:latin typeface="Arial"/>
                <a:cs typeface="Arial"/>
              </a:rPr>
              <a:t>ortality, by age</a:t>
            </a:r>
            <a:endParaRPr lang="en-US" sz="3600" u="none" dirty="0">
              <a:effectLst/>
              <a:latin typeface="Arial"/>
              <a:cs typeface="Arial"/>
            </a:endParaRPr>
          </a:p>
        </p:txBody>
      </p:sp>
      <p:pic>
        <p:nvPicPr>
          <p:cNvPr id="26" name="Chart Placeholder 25"/>
          <p:cNvPicPr>
            <a:picLocks noGrp="1" noChangeAspect="1"/>
          </p:cNvPicPr>
          <p:nvPr>
            <p:ph type="chart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20" y="854420"/>
            <a:ext cx="7374695" cy="5899756"/>
          </a:xfrm>
          <a:solidFill>
            <a:srgbClr val="000090"/>
          </a:solidFill>
        </p:spPr>
      </p:pic>
    </p:spTree>
    <p:extLst>
      <p:ext uri="{BB962C8B-B14F-4D97-AF65-F5344CB8AC3E}">
        <p14:creationId xmlns:p14="http://schemas.microsoft.com/office/powerpoint/2010/main" val="368053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73077"/>
            <a:ext cx="8683625" cy="687387"/>
          </a:xfrm>
        </p:spPr>
        <p:txBody>
          <a:bodyPr>
            <a:normAutofit/>
          </a:bodyPr>
          <a:lstStyle/>
          <a:p>
            <a:pPr algn="ctr"/>
            <a:r>
              <a:rPr lang="en-US" sz="3600" u="none" dirty="0" smtClean="0">
                <a:latin typeface="Arial"/>
                <a:cs typeface="Arial"/>
              </a:rPr>
              <a:t>Post-ablation s</a:t>
            </a:r>
            <a:r>
              <a:rPr lang="en-US" sz="3600" u="none" dirty="0" smtClean="0">
                <a:effectLst/>
                <a:latin typeface="Arial"/>
                <a:cs typeface="Arial"/>
              </a:rPr>
              <a:t>troke, </a:t>
            </a:r>
            <a:r>
              <a:rPr lang="en-US" sz="3600" u="none" dirty="0">
                <a:effectLst/>
                <a:latin typeface="Arial"/>
                <a:cs typeface="Arial"/>
              </a:rPr>
              <a:t>by </a:t>
            </a:r>
            <a:r>
              <a:rPr lang="en-US" sz="3600" u="none" dirty="0" smtClean="0">
                <a:effectLst/>
                <a:latin typeface="Arial"/>
                <a:cs typeface="Arial"/>
              </a:rPr>
              <a:t>age</a:t>
            </a:r>
            <a:endParaRPr lang="en-US" sz="3600" u="none" dirty="0">
              <a:effectLst/>
              <a:latin typeface="Arial"/>
              <a:cs typeface="Arial"/>
            </a:endParaRPr>
          </a:p>
        </p:txBody>
      </p:sp>
      <p:pic>
        <p:nvPicPr>
          <p:cNvPr id="5" name="Chart Placeholder 4"/>
          <p:cNvPicPr>
            <a:picLocks noGrp="1" noChangeAspect="1"/>
          </p:cNvPicPr>
          <p:nvPr>
            <p:ph type="chart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69" y="863088"/>
            <a:ext cx="7299810" cy="5839848"/>
          </a:xfrm>
          <a:solidFill>
            <a:srgbClr val="000090"/>
          </a:solidFill>
        </p:spPr>
      </p:pic>
    </p:spTree>
    <p:extLst>
      <p:ext uri="{BB962C8B-B14F-4D97-AF65-F5344CB8AC3E}">
        <p14:creationId xmlns:p14="http://schemas.microsoft.com/office/powerpoint/2010/main" val="1045745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Grant support	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525" y="1669985"/>
            <a:ext cx="7846013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R01: Patterns of health care use, treatment, &amp; outcomes in atrial fibrillation: PATH-AF</a:t>
            </a:r>
          </a:p>
          <a:p>
            <a:r>
              <a:rPr kumimoji="1" lang="en-US" altLang="zh-CN" dirty="0" smtClean="0"/>
              <a:t>PIs: Lesley Curtis, Susan Heckbert, Emelia Benjamin</a:t>
            </a:r>
          </a:p>
          <a:p>
            <a:r>
              <a:rPr kumimoji="1" lang="en-US" altLang="zh-CN" dirty="0" smtClean="0"/>
              <a:t>Data sources</a:t>
            </a:r>
          </a:p>
          <a:p>
            <a:pPr lvl="1"/>
            <a:r>
              <a:rPr kumimoji="1" lang="en-US" altLang="zh-CN" dirty="0" smtClean="0"/>
              <a:t>5% Medicare sample</a:t>
            </a:r>
          </a:p>
          <a:p>
            <a:pPr lvl="1"/>
            <a:r>
              <a:rPr kumimoji="1" lang="en-US" altLang="zh-CN" dirty="0" smtClean="0"/>
              <a:t>100% Medicare sample</a:t>
            </a:r>
          </a:p>
          <a:p>
            <a:pPr lvl="1"/>
            <a:r>
              <a:rPr kumimoji="1" lang="en-US" altLang="zh-CN" dirty="0" smtClean="0"/>
              <a:t>MarketScan </a:t>
            </a:r>
          </a:p>
          <a:p>
            <a:pPr lvl="1"/>
            <a:r>
              <a:rPr kumimoji="1" lang="en-US" altLang="zh-CN" dirty="0" smtClean="0"/>
              <a:t>CHS, Framingham</a:t>
            </a:r>
          </a:p>
        </p:txBody>
      </p:sp>
    </p:spTree>
    <p:extLst>
      <p:ext uri="{BB962C8B-B14F-4D97-AF65-F5344CB8AC3E}">
        <p14:creationId xmlns:p14="http://schemas.microsoft.com/office/powerpoint/2010/main" val="2414360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u="none" dirty="0" smtClean="0">
                <a:latin typeface="Arial"/>
                <a:cs typeface="Arial"/>
              </a:rPr>
              <a:t>Post-ablation h</a:t>
            </a:r>
            <a:r>
              <a:rPr lang="en-US" sz="3600" u="none" dirty="0" smtClean="0">
                <a:effectLst/>
                <a:latin typeface="Arial"/>
                <a:cs typeface="Arial"/>
              </a:rPr>
              <a:t>ospitalization, </a:t>
            </a:r>
            <a:r>
              <a:rPr lang="en-US" sz="3600" u="none" dirty="0">
                <a:effectLst/>
                <a:latin typeface="Arial"/>
                <a:cs typeface="Arial"/>
              </a:rPr>
              <a:t>by </a:t>
            </a:r>
            <a:r>
              <a:rPr lang="en-US" sz="3600" u="none" dirty="0" smtClean="0">
                <a:effectLst/>
                <a:latin typeface="Arial"/>
                <a:cs typeface="Arial"/>
              </a:rPr>
              <a:t>age</a:t>
            </a:r>
            <a:endParaRPr lang="en-US" sz="3600" u="none" dirty="0">
              <a:effectLst/>
              <a:latin typeface="Arial"/>
              <a:cs typeface="Arial"/>
            </a:endParaRPr>
          </a:p>
        </p:txBody>
      </p:sp>
      <p:pic>
        <p:nvPicPr>
          <p:cNvPr id="5" name="Chart Placeholder 4"/>
          <p:cNvPicPr>
            <a:picLocks noGrp="1" noChangeAspect="1"/>
          </p:cNvPicPr>
          <p:nvPr>
            <p:ph type="chart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457" y="899159"/>
            <a:ext cx="7226302" cy="5781041"/>
          </a:xfrm>
          <a:solidFill>
            <a:srgbClr val="000090"/>
          </a:solidFill>
        </p:spPr>
      </p:pic>
    </p:spTree>
    <p:extLst>
      <p:ext uri="{BB962C8B-B14F-4D97-AF65-F5344CB8AC3E}">
        <p14:creationId xmlns:p14="http://schemas.microsoft.com/office/powerpoint/2010/main" val="3732608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137217"/>
            <a:ext cx="8683625" cy="561189"/>
          </a:xfrm>
        </p:spPr>
        <p:txBody>
          <a:bodyPr>
            <a:noAutofit/>
          </a:bodyPr>
          <a:lstStyle/>
          <a:p>
            <a:pPr algn="ctr"/>
            <a:r>
              <a:rPr lang="en-US" sz="3600" u="none" dirty="0" smtClean="0">
                <a:effectLst/>
                <a:latin typeface="Arial"/>
              </a:rPr>
              <a:t>Repeat </a:t>
            </a:r>
            <a:r>
              <a:rPr lang="en-US" sz="3600" u="none" dirty="0">
                <a:latin typeface="Arial"/>
              </a:rPr>
              <a:t>a</a:t>
            </a:r>
            <a:r>
              <a:rPr lang="en-US" sz="3600" u="none" dirty="0" smtClean="0">
                <a:effectLst/>
                <a:latin typeface="Arial"/>
              </a:rPr>
              <a:t>blation, by </a:t>
            </a:r>
            <a:r>
              <a:rPr lang="en-US" sz="3600" u="none" dirty="0">
                <a:latin typeface="Arial"/>
              </a:rPr>
              <a:t>a</a:t>
            </a:r>
            <a:r>
              <a:rPr lang="en-US" sz="3600" u="none" dirty="0" smtClean="0">
                <a:effectLst/>
                <a:latin typeface="Arial"/>
              </a:rPr>
              <a:t>ge</a:t>
            </a:r>
            <a:endParaRPr lang="en-US" sz="3600" u="none" dirty="0">
              <a:effectLst/>
              <a:latin typeface="Arial"/>
            </a:endParaRPr>
          </a:p>
        </p:txBody>
      </p:sp>
      <p:pic>
        <p:nvPicPr>
          <p:cNvPr id="5" name="Chart Placeholder 4"/>
          <p:cNvPicPr>
            <a:picLocks noGrp="1" noChangeAspect="1"/>
          </p:cNvPicPr>
          <p:nvPr>
            <p:ph type="chart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23" y="788202"/>
            <a:ext cx="7327254" cy="5861803"/>
          </a:xfrm>
          <a:solidFill>
            <a:srgbClr val="000090"/>
          </a:solidFill>
        </p:spPr>
      </p:pic>
    </p:spTree>
    <p:extLst>
      <p:ext uri="{BB962C8B-B14F-4D97-AF65-F5344CB8AC3E}">
        <p14:creationId xmlns:p14="http://schemas.microsoft.com/office/powerpoint/2010/main" val="52963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227013"/>
            <a:ext cx="8683625" cy="722236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/>
                <a:cs typeface="Arial"/>
              </a:rPr>
              <a:t>Conclusions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6725" y="1238495"/>
            <a:ext cx="8346924" cy="4928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E9C0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3365F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53882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65100" tIns="155575" rIns="165100" bIns="155575" numCol="1" anchor="ctr" anchorCtr="1" compatLnSpc="1">
            <a:prstTxWarp prst="textNoShape">
              <a:avLst/>
            </a:prstTxWarp>
            <a:spAutoFit/>
          </a:bodyPr>
          <a:lstStyle>
            <a:lvl1pPr marL="341313" indent="-341313" algn="l" rtl="0" eaLnBrk="0" fontAlgn="base" hangingPunct="0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chemeClr val="hlink"/>
              </a:buClr>
              <a:buSzPct val="68000"/>
              <a:buFont typeface="Wingdings" charset="0"/>
              <a:buChar char="n"/>
              <a:defRPr sz="2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95338" indent="-339725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8000"/>
              <a:buFont typeface="Wingdings" charset="0"/>
              <a:buChar char="l"/>
              <a:defRPr sz="2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2pPr>
            <a:lvl3pPr marL="1027113" indent="4763" algn="l" rtl="0" eaLnBrk="0" fontAlgn="base" hangingPunct="0">
              <a:lnSpc>
                <a:spcPct val="95000"/>
              </a:lnSpc>
              <a:spcBef>
                <a:spcPct val="10000"/>
              </a:spcBef>
              <a:spcAft>
                <a:spcPct val="0"/>
              </a:spcAft>
              <a:buClr>
                <a:schemeClr val="tx1"/>
              </a:buClr>
              <a:buSzPct val="44000"/>
              <a:buFont typeface="Monotype Sorts" charset="0"/>
              <a:defRPr sz="26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3pPr>
            <a:lvl4pPr marL="1544638" indent="-171450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00250" indent="-171450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457450" indent="-171450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14650" indent="-171450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371850" indent="-171450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29050" indent="-171450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2800" dirty="0" smtClean="0">
                <a:effectLst/>
                <a:latin typeface="Arial"/>
                <a:cs typeface="Arial"/>
              </a:rPr>
              <a:t>Death and major </a:t>
            </a:r>
            <a:r>
              <a:rPr lang="en-US" sz="2800" dirty="0">
                <a:effectLst/>
                <a:latin typeface="Arial"/>
                <a:cs typeface="Arial"/>
              </a:rPr>
              <a:t>complications following AF ablation were fairly infrequent</a:t>
            </a:r>
            <a:r>
              <a:rPr lang="en-US" sz="2800" dirty="0" smtClean="0">
                <a:effectLst/>
                <a:latin typeface="Arial"/>
                <a:cs typeface="Arial"/>
              </a:rPr>
              <a:t>, but </a:t>
            </a:r>
            <a:r>
              <a:rPr lang="en-US" sz="2800" dirty="0">
                <a:effectLst/>
                <a:latin typeface="Arial"/>
                <a:cs typeface="Arial"/>
              </a:rPr>
              <a:t>new hospitalization was </a:t>
            </a:r>
            <a:r>
              <a:rPr lang="en-US" sz="2800" dirty="0" smtClean="0">
                <a:effectLst/>
                <a:latin typeface="Arial"/>
                <a:cs typeface="Arial"/>
              </a:rPr>
              <a:t>common</a:t>
            </a:r>
            <a:r>
              <a:rPr lang="en-US" sz="2800" dirty="0" smtClean="0">
                <a:latin typeface="Arial"/>
                <a:cs typeface="Arial"/>
              </a:rPr>
              <a:t> </a:t>
            </a:r>
          </a:p>
          <a:p>
            <a:pPr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2800" dirty="0">
                <a:effectLst/>
                <a:latin typeface="Arial"/>
                <a:cs typeface="Arial"/>
              </a:rPr>
              <a:t>C</a:t>
            </a:r>
            <a:r>
              <a:rPr lang="en-US" sz="2800" dirty="0" smtClean="0">
                <a:effectLst/>
                <a:latin typeface="Arial"/>
                <a:cs typeface="Arial"/>
              </a:rPr>
              <a:t>omplications and death were strongly associated with increasing age</a:t>
            </a:r>
          </a:p>
          <a:p>
            <a:pPr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2800" dirty="0" smtClean="0">
                <a:effectLst/>
                <a:latin typeface="Arial"/>
                <a:cs typeface="Arial"/>
              </a:rPr>
              <a:t>Younger patients were more likely to receive repeat ablation</a:t>
            </a:r>
          </a:p>
          <a:p>
            <a:pPr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2800" dirty="0">
                <a:effectLst/>
                <a:latin typeface="Arial"/>
                <a:cs typeface="Arial"/>
              </a:rPr>
              <a:t>Randomized trials are needed to better inform </a:t>
            </a:r>
            <a:r>
              <a:rPr lang="en-US" sz="2800" dirty="0" smtClean="0">
                <a:effectLst/>
                <a:latin typeface="Arial"/>
                <a:cs typeface="Arial"/>
              </a:rPr>
              <a:t>risk-</a:t>
            </a:r>
            <a:r>
              <a:rPr lang="en-US" sz="2800" dirty="0">
                <a:effectLst/>
                <a:latin typeface="Arial"/>
                <a:cs typeface="Arial"/>
              </a:rPr>
              <a:t>benefit </a:t>
            </a:r>
            <a:r>
              <a:rPr lang="en-US" sz="2800" dirty="0" smtClean="0">
                <a:effectLst/>
                <a:latin typeface="Arial"/>
                <a:cs typeface="Arial"/>
              </a:rPr>
              <a:t>of AF ablation for </a:t>
            </a:r>
            <a:r>
              <a:rPr lang="en-US" sz="2800" dirty="0">
                <a:effectLst/>
                <a:latin typeface="Arial"/>
                <a:cs typeface="Arial"/>
              </a:rPr>
              <a:t>elderly </a:t>
            </a:r>
            <a:r>
              <a:rPr lang="en-US" sz="2800" dirty="0" smtClean="0">
                <a:effectLst/>
                <a:latin typeface="Arial"/>
                <a:cs typeface="Arial"/>
              </a:rPr>
              <a:t>patients who have failed drug therapy</a:t>
            </a:r>
          </a:p>
        </p:txBody>
      </p:sp>
    </p:spTree>
    <p:extLst>
      <p:ext uri="{BB962C8B-B14F-4D97-AF65-F5344CB8AC3E}">
        <p14:creationId xmlns:p14="http://schemas.microsoft.com/office/powerpoint/2010/main" val="2632937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49860"/>
          </a:xfrm>
        </p:spPr>
        <p:txBody>
          <a:bodyPr>
            <a:noAutofit/>
          </a:bodyPr>
          <a:lstStyle/>
          <a:p>
            <a:r>
              <a:rPr kumimoji="1" lang="en-US" altLang="zh-CN" sz="3400" dirty="0" smtClean="0">
                <a:latin typeface="Arial"/>
                <a:cs typeface="Arial"/>
              </a:rPr>
              <a:t>Ongoing analyses</a:t>
            </a:r>
            <a:endParaRPr kumimoji="1" lang="zh-CN" altLang="en-US" sz="3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754" y="1587372"/>
            <a:ext cx="8672528" cy="4916257"/>
          </a:xfrm>
        </p:spPr>
        <p:txBody>
          <a:bodyPr>
            <a:normAutofit/>
          </a:bodyPr>
          <a:lstStyle/>
          <a:p>
            <a:r>
              <a:rPr kumimoji="1" lang="en-US" altLang="zh-CN" sz="3400" dirty="0" smtClean="0"/>
              <a:t>Costs of care pre-AF vs. post-AF (CHS, FHS)</a:t>
            </a:r>
          </a:p>
          <a:p>
            <a:endParaRPr kumimoji="1" lang="en-US" altLang="zh-CN" sz="3400" dirty="0" smtClean="0"/>
          </a:p>
          <a:p>
            <a:r>
              <a:rPr kumimoji="1" lang="en-US" altLang="zh-CN" sz="3400" dirty="0" smtClean="0"/>
              <a:t>Disability-free survival following AF (CHS)</a:t>
            </a:r>
          </a:p>
          <a:p>
            <a:r>
              <a:rPr kumimoji="1" lang="en-US" altLang="zh-CN" sz="3400" dirty="0" smtClean="0"/>
              <a:t>Functional impairment following AF (CHS)</a:t>
            </a:r>
          </a:p>
          <a:p>
            <a:r>
              <a:rPr kumimoji="1" lang="en-US" altLang="zh-CN" sz="3400" dirty="0" smtClean="0"/>
              <a:t>Hip, arm, &amp; pelvis fractures following AF (CHS)</a:t>
            </a:r>
          </a:p>
          <a:p>
            <a:endParaRPr kumimoji="1" lang="en-US" altLang="zh-CN" sz="3400" dirty="0" smtClean="0"/>
          </a:p>
          <a:p>
            <a:r>
              <a:rPr kumimoji="1" lang="en-US" altLang="zh-CN" sz="3400" dirty="0" smtClean="0"/>
              <a:t>Comparison of adjudicated AF vs. Medicare claims ascertained AF (FHS)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8920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111"/>
            <a:ext cx="8229600" cy="646508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References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325" y="1239265"/>
            <a:ext cx="8749771" cy="4712788"/>
          </a:xfrm>
        </p:spPr>
        <p:txBody>
          <a:bodyPr>
            <a:noAutofit/>
          </a:bodyPr>
          <a:lstStyle/>
          <a:p>
            <a:pPr marL="166688" indent="-166688">
              <a:buNone/>
            </a:pPr>
            <a:r>
              <a:rPr lang="en-US" altLang="zh-CN" sz="2000" dirty="0"/>
              <a:t>Piccini JP, Hammill BG, Sinner M, Jensen PN, Hernandez AF, Heckbert SR, Benjamin EJ, Curtis LH. Incidence and prevalence of atrial fibrillation and associated mortality among Medicare beneficiaries, 1993-2007. </a:t>
            </a:r>
            <a:r>
              <a:rPr lang="en-US" altLang="zh-CN" sz="2000" i="1" dirty="0"/>
              <a:t>Circ Cardiovasc Qual Outcomes</a:t>
            </a:r>
            <a:r>
              <a:rPr lang="en-US" altLang="zh-CN" sz="2000" dirty="0"/>
              <a:t> 2012;5:85-93. PMC3332107</a:t>
            </a:r>
            <a:r>
              <a:rPr lang="en-US" altLang="zh-CN" sz="2000" dirty="0" smtClean="0"/>
              <a:t>.</a:t>
            </a:r>
          </a:p>
          <a:p>
            <a:pPr marL="166688" indent="-166688">
              <a:buNone/>
            </a:pPr>
            <a:r>
              <a:rPr lang="en-US" altLang="zh-CN" sz="2000" dirty="0"/>
              <a:t>Piccini JP, Sinner MF, Greiner MA, Hernandez AF, Daniel J, Walkey A, Heckbert SR, Benjamin EJ, Curtis, LH. Outcomes of Medicare beneficiaries undergoing catheter ablation for atrial fibrillation. </a:t>
            </a:r>
            <a:r>
              <a:rPr lang="en-US" altLang="zh-CN" sz="2000" i="1" dirty="0"/>
              <a:t>Circulation (in press)</a:t>
            </a:r>
            <a:r>
              <a:rPr lang="en-US" altLang="zh-CN" sz="2000" i="1" dirty="0" smtClean="0"/>
              <a:t>.</a:t>
            </a:r>
            <a:endParaRPr lang="en-US" altLang="zh-CN" sz="2000" dirty="0" smtClean="0"/>
          </a:p>
          <a:p>
            <a:pPr marL="166688" indent="-166688">
              <a:buNone/>
            </a:pPr>
            <a:r>
              <a:rPr lang="en-US" altLang="zh-CN" sz="2000" dirty="0"/>
              <a:t>Sinner MF, Greiner MS, Xiaojuan M, Hernandez AF, Jensen PN, Piccini PJ, Setoguchi S, Walkey AJ, Heckbert SR, Benjamin EJ, Curtis LH. Completion of guideline-recommended initial evaluation of atrial fibrillation among Medicare beneficiaries and commercially insured patients. </a:t>
            </a:r>
            <a:r>
              <a:rPr lang="en-US" altLang="zh-CN" sz="2000" i="1" dirty="0"/>
              <a:t>Clin Cardiol (in press</a:t>
            </a:r>
            <a:r>
              <a:rPr lang="en-US" altLang="zh-CN" sz="2000" i="1" dirty="0" smtClean="0"/>
              <a:t>)</a:t>
            </a:r>
            <a:r>
              <a:rPr lang="en-US" altLang="zh-CN" sz="2000" dirty="0" smtClean="0"/>
              <a:t>.</a:t>
            </a:r>
          </a:p>
          <a:p>
            <a:pPr marL="166688" indent="-166688">
              <a:buNone/>
            </a:pPr>
            <a:r>
              <a:rPr lang="en-US" altLang="zh-CN" sz="2000" dirty="0" err="1" smtClean="0"/>
              <a:t>DiMartino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LD, Hammill BG, Curtis LH, et al. External validity of the </a:t>
            </a:r>
            <a:r>
              <a:rPr lang="en-US" altLang="zh-CN" sz="2000" dirty="0" smtClean="0"/>
              <a:t>Cardiovascular Health Study</a:t>
            </a:r>
            <a:r>
              <a:rPr lang="en-US" altLang="zh-CN" sz="2000" dirty="0"/>
              <a:t>: a comparison with the Medicare population. Med Care 2009;47:916-23</a:t>
            </a:r>
            <a:r>
              <a:rPr lang="en-US" altLang="zh-CN" sz="2000" dirty="0" smtClean="0"/>
              <a:t>.</a:t>
            </a:r>
          </a:p>
          <a:p>
            <a:pPr marL="166688" indent="-166688">
              <a:buNone/>
            </a:pP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76199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632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9" descr="lbl_incid_age_wbkg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8" r="8811" b="-3010"/>
          <a:stretch/>
        </p:blipFill>
        <p:spPr bwMode="auto">
          <a:xfrm>
            <a:off x="1241995" y="891292"/>
            <a:ext cx="6583680" cy="5623560"/>
          </a:xfrm>
          <a:prstGeom prst="rect">
            <a:avLst/>
          </a:prstGeom>
          <a:solidFill>
            <a:srgbClr val="000090"/>
          </a:solidFill>
          <a:ln>
            <a:noFill/>
          </a:ln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1382994" y="120579"/>
            <a:ext cx="6278292" cy="660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u="sng" kern="120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u="none" dirty="0" smtClean="0">
                <a:latin typeface="Arial" charset="0"/>
                <a:ea typeface="ＭＳ Ｐゴシック" charset="0"/>
                <a:cs typeface="ＭＳ Ｐゴシック" charset="0"/>
              </a:rPr>
              <a:t>AF incidence by </a:t>
            </a:r>
            <a:r>
              <a:rPr lang="en-US" altLang="zh-CN" b="1" u="none" dirty="0" smtClean="0">
                <a:latin typeface="Arial" charset="0"/>
                <a:ea typeface="ＭＳ Ｐゴシック" charset="0"/>
                <a:cs typeface="ＭＳ Ｐゴシック" charset="0"/>
              </a:rPr>
              <a:t>age</a:t>
            </a:r>
            <a:r>
              <a:rPr lang="en-US" altLang="zh-CN" u="none" dirty="0" smtClean="0">
                <a:latin typeface="Arial" charset="0"/>
                <a:ea typeface="ＭＳ Ｐゴシック" charset="0"/>
                <a:cs typeface="ＭＳ Ｐゴシック" charset="0"/>
              </a:rPr>
              <a:t>, 1993-2007</a:t>
            </a:r>
            <a:endParaRPr lang="en-US" altLang="zh-CN" u="none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68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lbl_incid_sex_wbkg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9" r="8588" b="-3221"/>
          <a:stretch/>
        </p:blipFill>
        <p:spPr bwMode="auto">
          <a:xfrm>
            <a:off x="1381542" y="1034652"/>
            <a:ext cx="6405335" cy="5458968"/>
          </a:xfrm>
          <a:prstGeom prst="rect">
            <a:avLst/>
          </a:prstGeom>
          <a:solidFill>
            <a:srgbClr val="000090"/>
          </a:solidFill>
          <a:ln>
            <a:noFill/>
          </a:ln>
        </p:spPr>
      </p:pic>
      <p:sp>
        <p:nvSpPr>
          <p:cNvPr id="4" name="Title 2"/>
          <p:cNvSpPr txBox="1">
            <a:spLocks/>
          </p:cNvSpPr>
          <p:nvPr/>
        </p:nvSpPr>
        <p:spPr>
          <a:xfrm>
            <a:off x="1382994" y="120579"/>
            <a:ext cx="6278292" cy="660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u="sng" kern="120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u="none" dirty="0" smtClean="0">
                <a:latin typeface="Arial" charset="0"/>
                <a:ea typeface="ＭＳ Ｐゴシック" charset="0"/>
                <a:cs typeface="ＭＳ Ｐゴシック" charset="0"/>
              </a:rPr>
              <a:t>AF incidence by </a:t>
            </a:r>
            <a:r>
              <a:rPr lang="en-US" altLang="zh-CN" b="1" u="none" dirty="0" smtClean="0">
                <a:latin typeface="Arial" charset="0"/>
                <a:ea typeface="ＭＳ Ｐゴシック" charset="0"/>
                <a:cs typeface="ＭＳ Ｐゴシック" charset="0"/>
              </a:rPr>
              <a:t>sex</a:t>
            </a:r>
            <a:r>
              <a:rPr lang="en-US" altLang="zh-CN" u="none" dirty="0" smtClean="0">
                <a:latin typeface="Arial" charset="0"/>
                <a:ea typeface="ＭＳ Ｐゴシック" charset="0"/>
                <a:cs typeface="ＭＳ Ｐゴシック" charset="0"/>
              </a:rPr>
              <a:t>, 1993-2007</a:t>
            </a:r>
            <a:endParaRPr lang="en-US" altLang="zh-CN" u="none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964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lbl_incid_race_wbkg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1" r="8471" b="-3227"/>
          <a:stretch/>
        </p:blipFill>
        <p:spPr bwMode="auto">
          <a:xfrm>
            <a:off x="1405920" y="1118724"/>
            <a:ext cx="6364224" cy="5321808"/>
          </a:xfrm>
          <a:prstGeom prst="rect">
            <a:avLst/>
          </a:prstGeom>
          <a:solidFill>
            <a:srgbClr val="000090"/>
          </a:solidFill>
          <a:ln>
            <a:noFill/>
          </a:ln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1267532" y="120579"/>
            <a:ext cx="6519783" cy="6609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u="sng" kern="120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3300" u="none" dirty="0" smtClean="0">
                <a:latin typeface="Arial" charset="0"/>
                <a:ea typeface="ＭＳ Ｐゴシック" charset="0"/>
                <a:cs typeface="ＭＳ Ｐゴシック" charset="0"/>
              </a:rPr>
              <a:t>AF incidence by </a:t>
            </a:r>
            <a:r>
              <a:rPr lang="en-US" altLang="zh-CN" sz="3300" b="1" u="none" dirty="0" smtClean="0">
                <a:latin typeface="Arial" charset="0"/>
                <a:ea typeface="ＭＳ Ｐゴシック" charset="0"/>
                <a:cs typeface="ＭＳ Ｐゴシック" charset="0"/>
              </a:rPr>
              <a:t>race</a:t>
            </a:r>
            <a:r>
              <a:rPr lang="en-US" altLang="zh-CN" sz="3300" u="none" dirty="0" smtClean="0">
                <a:latin typeface="Arial" charset="0"/>
                <a:ea typeface="ＭＳ Ｐゴシック" charset="0"/>
                <a:cs typeface="ＭＳ Ｐゴシック" charset="0"/>
              </a:rPr>
              <a:t>, 1993-2007</a:t>
            </a:r>
            <a:endParaRPr lang="en-US" altLang="zh-CN" sz="3300" u="none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9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3" descr="prev_allpts_wbkg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86" t="6734" r="8101" b="-3435"/>
          <a:stretch/>
        </p:blipFill>
        <p:spPr bwMode="auto">
          <a:xfrm>
            <a:off x="1352086" y="1179048"/>
            <a:ext cx="6345936" cy="5294376"/>
          </a:xfrm>
          <a:prstGeom prst="rect">
            <a:avLst/>
          </a:prstGeom>
          <a:solidFill>
            <a:srgbClr val="000090"/>
          </a:solidFill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920015" y="341294"/>
            <a:ext cx="521917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300" dirty="0">
                <a:latin typeface="Arial" charset="0"/>
                <a:ea typeface="ＭＳ Ｐゴシック" charset="0"/>
                <a:cs typeface="ＭＳ Ｐゴシック" charset="0"/>
              </a:rPr>
              <a:t>AF </a:t>
            </a:r>
            <a:r>
              <a:rPr lang="en-US" altLang="zh-CN" sz="3300" dirty="0" smtClean="0">
                <a:latin typeface="Arial" charset="0"/>
                <a:ea typeface="ＭＳ Ｐゴシック" charset="0"/>
                <a:cs typeface="ＭＳ Ｐゴシック" charset="0"/>
              </a:rPr>
              <a:t>Prevalence, 2993-2007</a:t>
            </a:r>
            <a:endParaRPr lang="zh-CN" altLang="en-US" sz="3300" dirty="0"/>
          </a:p>
        </p:txBody>
      </p:sp>
    </p:spTree>
    <p:extLst>
      <p:ext uri="{BB962C8B-B14F-4D97-AF65-F5344CB8AC3E}">
        <p14:creationId xmlns:p14="http://schemas.microsoft.com/office/powerpoint/2010/main" val="2503349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Other support	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525" y="1669985"/>
            <a:ext cx="7846013" cy="4525963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Subcontracts with Coordinating Centers</a:t>
            </a:r>
          </a:p>
          <a:p>
            <a:r>
              <a:rPr kumimoji="1" lang="en-US" altLang="zh-CN" dirty="0" smtClean="0"/>
              <a:t>Lesley Curtis, Brad </a:t>
            </a:r>
            <a:r>
              <a:rPr kumimoji="1" lang="en-US" altLang="zh-CN" dirty="0" err="1" smtClean="0"/>
              <a:t>Hammill</a:t>
            </a:r>
            <a:r>
              <a:rPr kumimoji="1" lang="en-US" altLang="zh-CN" dirty="0" smtClean="0"/>
              <a:t> at Duke U</a:t>
            </a:r>
            <a:endParaRPr kumimoji="1" lang="zh-CN" altLang="en-US" dirty="0">
              <a:solidFill>
                <a:srgbClr val="FF0000"/>
              </a:solidFill>
            </a:endParaRPr>
          </a:p>
          <a:p>
            <a:r>
              <a:rPr kumimoji="1" lang="en-US" altLang="zh-CN" dirty="0" smtClean="0"/>
              <a:t>Cohorts</a:t>
            </a:r>
          </a:p>
          <a:p>
            <a:pPr lvl="1"/>
            <a:r>
              <a:rPr kumimoji="1" lang="en-US" altLang="zh-CN" dirty="0" smtClean="0"/>
              <a:t>MESA</a:t>
            </a:r>
          </a:p>
          <a:p>
            <a:pPr lvl="1"/>
            <a:r>
              <a:rPr kumimoji="1" lang="en-US" altLang="zh-CN" dirty="0" smtClean="0"/>
              <a:t>CHS</a:t>
            </a:r>
          </a:p>
          <a:p>
            <a:pPr lvl="1"/>
            <a:r>
              <a:rPr kumimoji="1" lang="en-US" altLang="zh-CN" dirty="0" smtClean="0"/>
              <a:t>Framingham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Jackson Heart Study</a:t>
            </a:r>
          </a:p>
          <a:p>
            <a:pPr lvl="1"/>
            <a:r>
              <a:rPr kumimoji="1" lang="en-US" altLang="zh-CN" dirty="0" smtClean="0"/>
              <a:t>ARIC to be added</a:t>
            </a:r>
          </a:p>
        </p:txBody>
      </p:sp>
    </p:spTree>
    <p:extLst>
      <p:ext uri="{BB962C8B-B14F-4D97-AF65-F5344CB8AC3E}">
        <p14:creationId xmlns:p14="http://schemas.microsoft.com/office/powerpoint/2010/main" val="55462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surv_1y_2007_wbkg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353" y="1458476"/>
            <a:ext cx="6313818" cy="4909327"/>
          </a:xfrm>
          <a:prstGeom prst="rect">
            <a:avLst/>
          </a:prstGeom>
          <a:solidFill>
            <a:srgbClr val="000090"/>
          </a:solidFill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1963" y="587375"/>
            <a:ext cx="8185150" cy="4032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CN" u="none" dirty="0">
                <a:latin typeface="Arial" charset="0"/>
                <a:ea typeface="ＭＳ Ｐゴシック" charset="0"/>
                <a:cs typeface="ＭＳ Ｐゴシック" charset="0"/>
              </a:rPr>
              <a:t>Mortality after </a:t>
            </a:r>
            <a:r>
              <a:rPr lang="en-US" altLang="zh-CN" u="none" dirty="0" smtClean="0">
                <a:latin typeface="Arial" charset="0"/>
                <a:ea typeface="ＭＳ Ｐゴシック" charset="0"/>
                <a:cs typeface="ＭＳ Ｐゴシック" charset="0"/>
              </a:rPr>
              <a:t>incident </a:t>
            </a:r>
            <a:r>
              <a:rPr lang="en-US" altLang="zh-CN" u="none" dirty="0">
                <a:latin typeface="Arial" charset="0"/>
                <a:ea typeface="ＭＳ Ｐゴシック" charset="0"/>
                <a:cs typeface="ＭＳ Ｐゴシック" charset="0"/>
              </a:rPr>
              <a:t>AF (2007)</a:t>
            </a:r>
          </a:p>
        </p:txBody>
      </p:sp>
    </p:spTree>
    <p:extLst>
      <p:ext uri="{BB962C8B-B14F-4D97-AF65-F5344CB8AC3E}">
        <p14:creationId xmlns:p14="http://schemas.microsoft.com/office/powerpoint/2010/main" val="3908432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Limitations &amp; Strengths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89995" cy="4525963"/>
          </a:xfrm>
        </p:spPr>
        <p:txBody>
          <a:bodyPr>
            <a:normAutofit/>
          </a:bodyPr>
          <a:lstStyle/>
          <a:p>
            <a:r>
              <a:rPr kumimoji="1" lang="en-US" altLang="zh-CN" sz="2400" dirty="0" smtClean="0">
                <a:latin typeface="Arial"/>
                <a:cs typeface="Arial"/>
              </a:rPr>
              <a:t>Estimates from Medicare claims data are not directly comparable to medical record review</a:t>
            </a:r>
          </a:p>
          <a:p>
            <a:r>
              <a:rPr kumimoji="1" lang="en-US" altLang="zh-CN" sz="2400" dirty="0" smtClean="0">
                <a:latin typeface="Arial"/>
                <a:cs typeface="Arial"/>
              </a:rPr>
              <a:t>Comorbid conditions are not uniformly coded</a:t>
            </a:r>
          </a:p>
          <a:p>
            <a:r>
              <a:rPr kumimoji="1" lang="en-US" altLang="zh-CN" sz="2400" dirty="0" smtClean="0">
                <a:latin typeface="Arial"/>
                <a:cs typeface="Arial"/>
              </a:rPr>
              <a:t>Coding practices change over time</a:t>
            </a:r>
            <a:endParaRPr kumimoji="1" lang="zh-CN" altLang="en-US" sz="2400" dirty="0">
              <a:latin typeface="Arial"/>
              <a:cs typeface="Arial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01280" y="1605180"/>
            <a:ext cx="408999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smtClean="0">
                <a:latin typeface="Arial"/>
                <a:cs typeface="Arial"/>
              </a:rPr>
              <a:t>Estimates are derived from the largest payor for US elderly</a:t>
            </a:r>
          </a:p>
          <a:p>
            <a:r>
              <a:rPr kumimoji="1" lang="en-US" altLang="zh-CN" sz="2400" dirty="0" smtClean="0">
                <a:latin typeface="Arial"/>
                <a:cs typeface="Arial"/>
              </a:rPr>
              <a:t>Large sample size</a:t>
            </a:r>
          </a:p>
          <a:p>
            <a:r>
              <a:rPr kumimoji="1" lang="en-US" altLang="zh-CN" sz="2400" dirty="0" smtClean="0">
                <a:latin typeface="Arial"/>
                <a:cs typeface="Arial"/>
              </a:rPr>
              <a:t>For mortality, unbiased outcome, highly accurate</a:t>
            </a:r>
            <a:endParaRPr kumimoji="1" lang="zh-CN" alt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8776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Conclusions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In the elderly, incident AF is common and has remained relatively stable for more than a decade.</a:t>
            </a:r>
          </a:p>
          <a:p>
            <a:r>
              <a:rPr kumimoji="1" lang="en-US" altLang="zh-CN" dirty="0" smtClean="0"/>
              <a:t>Incident AF is associated with significant comorbidity and mortality</a:t>
            </a:r>
          </a:p>
          <a:p>
            <a:pPr lvl="1"/>
            <a:r>
              <a:rPr kumimoji="1" lang="en-US" altLang="zh-CN" dirty="0" smtClean="0"/>
              <a:t>Death occurs in one-quarter of beneficiaries within 1 year after AF diagnosis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7455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227013"/>
            <a:ext cx="8683625" cy="837685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effectLst/>
              </a:rPr>
              <a:t>Limitations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252" y="1680183"/>
            <a:ext cx="7423233" cy="2976279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Arial"/>
                <a:cs typeface="Arial"/>
              </a:rPr>
              <a:t>Lack of comparison group</a:t>
            </a:r>
          </a:p>
          <a:p>
            <a:r>
              <a:rPr lang="en-US" dirty="0" smtClean="0">
                <a:effectLst/>
                <a:latin typeface="Arial"/>
                <a:cs typeface="Arial"/>
              </a:rPr>
              <a:t>No specific code for AF ablation</a:t>
            </a:r>
          </a:p>
          <a:p>
            <a:r>
              <a:rPr lang="en-US" dirty="0" smtClean="0">
                <a:effectLst/>
                <a:latin typeface="Arial"/>
                <a:cs typeface="Arial"/>
              </a:rPr>
              <a:t>Could not distinguish types of AF </a:t>
            </a:r>
          </a:p>
          <a:p>
            <a:r>
              <a:rPr lang="en-US" dirty="0" smtClean="0">
                <a:effectLst/>
                <a:latin typeface="Arial"/>
                <a:cs typeface="Arial"/>
              </a:rPr>
              <a:t>Limited to FFS Medicare beneficiaries</a:t>
            </a:r>
          </a:p>
        </p:txBody>
      </p:sp>
    </p:spTree>
    <p:extLst>
      <p:ext uri="{BB962C8B-B14F-4D97-AF65-F5344CB8AC3E}">
        <p14:creationId xmlns:p14="http://schemas.microsoft.com/office/powerpoint/2010/main" val="151675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Atrial fibrillation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Most common chronic arrhythmia</a:t>
            </a:r>
          </a:p>
          <a:p>
            <a:r>
              <a:rPr kumimoji="1" lang="en-US" altLang="zh-CN" dirty="0" smtClean="0"/>
              <a:t>Affected 3 million Americans in 2010</a:t>
            </a:r>
          </a:p>
          <a:p>
            <a:r>
              <a:rPr kumimoji="1" lang="en-US" altLang="zh-CN" dirty="0" smtClean="0"/>
              <a:t>Responsible for considerable morbidity and health care cost</a:t>
            </a:r>
          </a:p>
          <a:p>
            <a:r>
              <a:rPr kumimoji="1" lang="en-US" altLang="zh-CN" dirty="0" smtClean="0"/>
              <a:t>Relatively little information from large population-based studies on health care use, treatment, or outcomes</a:t>
            </a:r>
          </a:p>
        </p:txBody>
      </p:sp>
    </p:spTree>
    <p:extLst>
      <p:ext uri="{BB962C8B-B14F-4D97-AF65-F5344CB8AC3E}">
        <p14:creationId xmlns:p14="http://schemas.microsoft.com/office/powerpoint/2010/main" val="3266679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MESA events ascertainment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53783" cy="4525963"/>
          </a:xfrm>
        </p:spPr>
        <p:txBody>
          <a:bodyPr/>
          <a:lstStyle/>
          <a:p>
            <a:r>
              <a:rPr kumimoji="1" lang="en-US" altLang="zh-CN" dirty="0" smtClean="0"/>
              <a:t>Self-report of all hospitalizations at each MESA contact (every 9-12 months)</a:t>
            </a:r>
          </a:p>
          <a:p>
            <a:r>
              <a:rPr kumimoji="1" lang="en-US" altLang="zh-CN" dirty="0" smtClean="0"/>
              <a:t>Obtain discharge summaries, discharge diagnoses, ICD-9 codes for all hospitalizations</a:t>
            </a:r>
          </a:p>
          <a:p>
            <a:r>
              <a:rPr kumimoji="1" lang="en-US" altLang="zh-CN" dirty="0" smtClean="0"/>
              <a:t>For CV codes (including AF codes), obtain admission H&amp;P, ECGs, echocardiography report</a:t>
            </a:r>
          </a:p>
          <a:p>
            <a:r>
              <a:rPr kumimoji="1" lang="en-US" altLang="zh-CN" dirty="0" smtClean="0"/>
              <a:t>AF not an adjudicated outcome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591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859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Validity of inpatient ICD-9 codes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413"/>
            <a:ext cx="8404212" cy="4645023"/>
          </a:xfrm>
        </p:spPr>
        <p:txBody>
          <a:bodyPr>
            <a:normAutofit fontScale="92500"/>
          </a:bodyPr>
          <a:lstStyle/>
          <a:p>
            <a:r>
              <a:rPr kumimoji="1" lang="en-US" altLang="zh-CN" dirty="0" smtClean="0"/>
              <a:t>CHS</a:t>
            </a:r>
            <a:r>
              <a:rPr kumimoji="1" lang="en-US" altLang="zh-CN" baseline="30000" dirty="0" smtClean="0"/>
              <a:t>1</a:t>
            </a:r>
            <a:r>
              <a:rPr kumimoji="1" lang="en-US" altLang="zh-CN" dirty="0" smtClean="0"/>
              <a:t>		PPV = 209/212 = 99%</a:t>
            </a:r>
          </a:p>
          <a:p>
            <a:r>
              <a:rPr kumimoji="1" lang="en-US" altLang="zh-CN" dirty="0" smtClean="0"/>
              <a:t>ARIC</a:t>
            </a:r>
            <a:r>
              <a:rPr kumimoji="1" lang="en-US" altLang="zh-CN" baseline="30000" dirty="0" smtClean="0"/>
              <a:t>2</a:t>
            </a:r>
            <a:r>
              <a:rPr kumimoji="1" lang="en-US" altLang="zh-CN" dirty="0" smtClean="0"/>
              <a:t>		PPV = 111/125 = 89%</a:t>
            </a:r>
            <a:endParaRPr kumimoji="1" lang="en-US" altLang="zh-CN" dirty="0"/>
          </a:p>
          <a:p>
            <a:r>
              <a:rPr kumimoji="1" lang="en-US" altLang="zh-CN" dirty="0" smtClean="0"/>
              <a:t>MESA		PPV = 43/45 = 96%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Sensitivity</a:t>
            </a:r>
          </a:p>
          <a:p>
            <a:pPr lvl="1"/>
            <a:r>
              <a:rPr kumimoji="1" lang="en-US" altLang="zh-CN" dirty="0" smtClean="0"/>
              <a:t>CHS: among 314 ppts reviewed for CV events, 29 of 41 (71%) with AF were identified by ICD-9 codes</a:t>
            </a:r>
          </a:p>
          <a:p>
            <a:pPr lvl="1"/>
            <a:r>
              <a:rPr kumimoji="1" lang="en-US" altLang="zh-CN" dirty="0" smtClean="0"/>
              <a:t>ARIC: </a:t>
            </a:r>
            <a:r>
              <a:rPr kumimoji="1" lang="en-US" altLang="zh-CN" dirty="0" smtClean="0">
                <a:solidFill>
                  <a:srgbClr val="000000"/>
                </a:solidFill>
              </a:rPr>
              <a:t>among ppts reviewed for stroke events, 135 of 161 (84%) with AF were identified by ICD-9 codes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1929" y="6378237"/>
            <a:ext cx="7652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aseline="30000" dirty="0" smtClean="0"/>
              <a:t>1 </a:t>
            </a:r>
            <a:r>
              <a:rPr kumimoji="1" lang="en-US" altLang="zh-CN" dirty="0" smtClean="0"/>
              <a:t>Psaty BM. Circulation 1997;96:2455          </a:t>
            </a:r>
            <a:r>
              <a:rPr kumimoji="1" lang="en-US" altLang="zh-CN" baseline="30000" dirty="0" smtClean="0"/>
              <a:t>2 </a:t>
            </a:r>
            <a:r>
              <a:rPr kumimoji="1" lang="en-US" altLang="zh-CN" dirty="0" smtClean="0"/>
              <a:t>Alonso A. Am Heart H 2009;158:111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252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u="none" dirty="0" smtClean="0"/>
              <a:t>What about AF diagnosed and </a:t>
            </a:r>
            <a:r>
              <a:rPr kumimoji="1" lang="en-US" altLang="zh-CN" dirty="0" smtClean="0"/>
              <a:t>managed as an outpatient?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2653"/>
            <a:ext cx="8229600" cy="2726394"/>
          </a:xfrm>
        </p:spPr>
        <p:txBody>
          <a:bodyPr/>
          <a:lstStyle/>
          <a:p>
            <a:r>
              <a:rPr kumimoji="1" lang="en-US" altLang="zh-CN" dirty="0" smtClean="0"/>
              <a:t>40 – 70% of initial AF episodes are managed in the outpatient setting</a:t>
            </a:r>
          </a:p>
          <a:p>
            <a:r>
              <a:rPr kumimoji="1" lang="en-US" altLang="zh-CN" dirty="0" smtClean="0"/>
              <a:t>age- and comorbidity-dependent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661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Validity of </a:t>
            </a:r>
            <a:r>
              <a:rPr kumimoji="1" lang="en-US" altLang="zh-CN" b="1" dirty="0" smtClean="0"/>
              <a:t>self-reported outpatient</a:t>
            </a:r>
            <a:r>
              <a:rPr kumimoji="1" lang="en-US" altLang="zh-CN" dirty="0" smtClean="0"/>
              <a:t> AF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97" y="1600200"/>
            <a:ext cx="8560860" cy="4525963"/>
          </a:xfrm>
        </p:spPr>
        <p:txBody>
          <a:bodyPr>
            <a:normAutofit/>
          </a:bodyPr>
          <a:lstStyle/>
          <a:p>
            <a:r>
              <a:rPr kumimoji="1" lang="en-US" altLang="zh-CN" sz="3600" dirty="0" smtClean="0"/>
              <a:t>MESA</a:t>
            </a:r>
          </a:p>
          <a:p>
            <a:pPr lvl="1"/>
            <a:r>
              <a:rPr kumimoji="1" lang="en-US" altLang="zh-CN" sz="3200" dirty="0" smtClean="0"/>
              <a:t>At each MESA contact (every 9-12 months):</a:t>
            </a:r>
          </a:p>
          <a:p>
            <a:pPr marL="457200" lvl="1" indent="0">
              <a:buNone/>
            </a:pPr>
            <a:r>
              <a:rPr kumimoji="1" lang="en-US" altLang="zh-CN" sz="3200" dirty="0" smtClean="0"/>
              <a:t>“</a:t>
            </a:r>
            <a:r>
              <a:rPr kumimoji="1" lang="en-US" altLang="zh-CN" sz="3200" dirty="0"/>
              <a:t>Since our last telephone interview with you, has a doctor told you that you had atrial fibrillation?</a:t>
            </a:r>
            <a:r>
              <a:rPr kumimoji="1" lang="en-US" altLang="zh-CN" sz="3200" dirty="0" smtClean="0"/>
              <a:t>”</a:t>
            </a:r>
          </a:p>
          <a:p>
            <a:pPr marL="914400" lvl="2" indent="0">
              <a:buNone/>
            </a:pPr>
            <a:r>
              <a:rPr kumimoji="1" lang="en-US" altLang="zh-CN" sz="2800" dirty="0" smtClean="0"/>
              <a:t>If “Yes”, name &amp; address of doctor seen</a:t>
            </a:r>
          </a:p>
          <a:p>
            <a:pPr lvl="2"/>
            <a:endParaRPr kumimoji="1" lang="en-US" altLang="zh-CN" sz="2800" dirty="0"/>
          </a:p>
          <a:p>
            <a:pPr lvl="1"/>
            <a:r>
              <a:rPr kumimoji="1" lang="en-US" altLang="zh-CN" sz="3600" dirty="0" smtClean="0"/>
              <a:t>PPV = 13/26 = </a:t>
            </a:r>
            <a:r>
              <a:rPr kumimoji="1" lang="en-US" altLang="zh-CN" sz="3200" dirty="0" smtClean="0"/>
              <a:t>50%</a:t>
            </a:r>
            <a:endParaRPr kumimoji="1" lang="en-US" altLang="zh-CN" sz="3200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355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1799</Words>
  <Application>Microsoft Macintosh PowerPoint</Application>
  <PresentationFormat>On-screen Show (4:3)</PresentationFormat>
  <Paragraphs>331</Paragraphs>
  <Slides>43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Health Care Use, Treatment, and Outcomes of Atrial Fibrillation Analyses Using CMS data</vt:lpstr>
      <vt:lpstr>Analyses using CMS data</vt:lpstr>
      <vt:lpstr>Grant support </vt:lpstr>
      <vt:lpstr>Other support </vt:lpstr>
      <vt:lpstr>Atrial fibrillation</vt:lpstr>
      <vt:lpstr>MESA events ascertainment</vt:lpstr>
      <vt:lpstr>Validity of inpatient ICD-9 codes</vt:lpstr>
      <vt:lpstr>What about AF diagnosed and managed as an outpatient?</vt:lpstr>
      <vt:lpstr>Validity of self-reported outpatient AF</vt:lpstr>
      <vt:lpstr>Medicare claims data</vt:lpstr>
      <vt:lpstr>Medicare fee-for-service (FFS)</vt:lpstr>
      <vt:lpstr>CMS data: Decisions</vt:lpstr>
      <vt:lpstr>Defining incident AF in MESA</vt:lpstr>
      <vt:lpstr>CMS data: Definition of incident AF</vt:lpstr>
      <vt:lpstr>Limitations – general</vt:lpstr>
      <vt:lpstr>Limitations in MESA </vt:lpstr>
      <vt:lpstr>Applications in MESA</vt:lpstr>
      <vt:lpstr>Applications outside MESA</vt:lpstr>
      <vt:lpstr>AF incidence &amp; associated mortality, 1993-2007</vt:lpstr>
      <vt:lpstr>AF incidence, 1993-2008</vt:lpstr>
      <vt:lpstr>Outcomes of Medicare beneficiaries undergoing catheter ablation for AF</vt:lpstr>
      <vt:lpstr>Identification of AF ablation, comorbidity</vt:lpstr>
      <vt:lpstr>Outcomes</vt:lpstr>
      <vt:lpstr>Patient Characteristics</vt:lpstr>
      <vt:lpstr>Patient Characteristics</vt:lpstr>
      <vt:lpstr>Unadjusted 30-day outcomes</vt:lpstr>
      <vt:lpstr>Unadjusted 1-year outcomes</vt:lpstr>
      <vt:lpstr>Post-ablation mortality, by age</vt:lpstr>
      <vt:lpstr>Post-ablation stroke, by age</vt:lpstr>
      <vt:lpstr>Post-ablation hospitalization, by age</vt:lpstr>
      <vt:lpstr>Repeat ablation, by age</vt:lpstr>
      <vt:lpstr>Conclusions</vt:lpstr>
      <vt:lpstr>Ongoing analyses</vt:lpstr>
      <vt:lpstr>References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Mortality after incident AF (2007)</vt:lpstr>
      <vt:lpstr>Limitations &amp; Strengths</vt:lpstr>
      <vt:lpstr>Conclusions</vt:lpstr>
      <vt:lpstr>Limitations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Atrial Fibrillation ----</dc:title>
  <dc:creator>Susan Heckbert</dc:creator>
  <cp:lastModifiedBy>Susan Heckbert</cp:lastModifiedBy>
  <cp:revision>185</cp:revision>
  <dcterms:created xsi:type="dcterms:W3CDTF">2012-06-15T21:44:10Z</dcterms:created>
  <dcterms:modified xsi:type="dcterms:W3CDTF">2012-09-13T11:50:08Z</dcterms:modified>
</cp:coreProperties>
</file>