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7" r:id="rId1"/>
  </p:sldMasterIdLst>
  <p:notesMasterIdLst>
    <p:notesMasterId r:id="rId30"/>
  </p:notesMasterIdLst>
  <p:sldIdLst>
    <p:sldId id="256" r:id="rId2"/>
    <p:sldId id="295" r:id="rId3"/>
    <p:sldId id="258" r:id="rId4"/>
    <p:sldId id="260" r:id="rId5"/>
    <p:sldId id="297" r:id="rId6"/>
    <p:sldId id="298" r:id="rId7"/>
    <p:sldId id="299" r:id="rId8"/>
    <p:sldId id="259" r:id="rId9"/>
    <p:sldId id="286" r:id="rId10"/>
    <p:sldId id="261" r:id="rId11"/>
    <p:sldId id="262" r:id="rId12"/>
    <p:sldId id="263" r:id="rId13"/>
    <p:sldId id="264" r:id="rId14"/>
    <p:sldId id="265" r:id="rId15"/>
    <p:sldId id="266" r:id="rId16"/>
    <p:sldId id="276" r:id="rId17"/>
    <p:sldId id="267" r:id="rId18"/>
    <p:sldId id="293" r:id="rId19"/>
    <p:sldId id="279" r:id="rId20"/>
    <p:sldId id="280" r:id="rId21"/>
    <p:sldId id="278" r:id="rId22"/>
    <p:sldId id="292" r:id="rId23"/>
    <p:sldId id="290" r:id="rId24"/>
    <p:sldId id="291" r:id="rId25"/>
    <p:sldId id="274" r:id="rId26"/>
    <p:sldId id="283" r:id="rId27"/>
    <p:sldId id="296" r:id="rId28"/>
    <p:sldId id="29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H. Stein" initials="JH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0000"/>
    <a:srgbClr val="0000CC"/>
    <a:srgbClr val="CC33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7" autoAdjust="0"/>
    <p:restoredTop sz="93594" autoAdjust="0"/>
  </p:normalViewPr>
  <p:slideViewPr>
    <p:cSldViewPr>
      <p:cViewPr>
        <p:scale>
          <a:sx n="75" d="100"/>
          <a:sy n="75" d="100"/>
        </p:scale>
        <p:origin x="-11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dirty="0"/>
          </a:p>
        </p:txBody>
      </p:sp>
      <p:sp>
        <p:nvSpPr>
          <p:cNvPr id="440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EDBAD2B-A614-44C1-A686-84DDB883444D}" type="datetimeFigureOut">
              <a:rPr lang="en-US"/>
              <a:pPr>
                <a:defRPr/>
              </a:pPr>
              <a:t>10/3/2013</a:t>
            </a:fld>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0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dirty="0"/>
          </a:p>
        </p:txBody>
      </p:sp>
      <p:sp>
        <p:nvSpPr>
          <p:cNvPr id="440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98500310-5AE2-4252-AF66-013A4360B90B}" type="slidenum">
              <a:rPr lang="en-US"/>
              <a:pPr>
                <a:defRPr/>
              </a:pPr>
              <a:t>‹#›</a:t>
            </a:fld>
            <a:endParaRPr lang="en-US" dirty="0"/>
          </a:p>
        </p:txBody>
      </p:sp>
    </p:spTree>
    <p:extLst>
      <p:ext uri="{BB962C8B-B14F-4D97-AF65-F5344CB8AC3E}">
        <p14:creationId xmlns:p14="http://schemas.microsoft.com/office/powerpoint/2010/main" val="29438281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I would like to thank the moderators, Dr. Khera</a:t>
            </a:r>
          </a:p>
          <a:p>
            <a:endParaRPr lang="en-US" altLang="en-US" dirty="0" smtClean="0"/>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BAA8AA9-359D-4EC7-B6DF-565AE4EDC760}" type="slidenum">
              <a:rPr lang="en-US" altLang="en-US" smtClean="0">
                <a:latin typeface="Arial" charset="0"/>
              </a:rPr>
              <a:pPr eaLnBrk="1" hangingPunct="1">
                <a:spcBef>
                  <a:spcPct val="0"/>
                </a:spcBef>
              </a:pPr>
              <a:t>1</a:t>
            </a:fld>
            <a:endParaRPr lang="en-US" alt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rPr>
              <a:t>CAC score (1.48, 95% CI 1.20 – 1.86, p&lt;0.001) and for CAP score (1.49, 95% CI 1.39 – 1.58, p&lt;0.001) predicting CVD were lower than for CAC and CAP presence.</a:t>
            </a:r>
            <a:endParaRPr lang="en-US" sz="1200"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21</a:t>
            </a:fld>
            <a:endParaRPr lang="en-US" dirty="0"/>
          </a:p>
        </p:txBody>
      </p:sp>
    </p:spTree>
    <p:extLst>
      <p:ext uri="{BB962C8B-B14F-4D97-AF65-F5344CB8AC3E}">
        <p14:creationId xmlns:p14="http://schemas.microsoft.com/office/powerpoint/2010/main" val="3663509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Consistent</a:t>
            </a:r>
            <a:r>
              <a:rPr lang="en-US" baseline="0" dirty="0" smtClean="0"/>
              <a:t> res</a:t>
            </a:r>
          </a:p>
          <a:p>
            <a:r>
              <a:rPr lang="en-US" sz="1200" kern="1200" dirty="0" smtClean="0">
                <a:solidFill>
                  <a:schemeClr val="tx1"/>
                </a:solidFill>
                <a:effectLst/>
                <a:latin typeface="Calibri" pitchFamily="34" charset="0"/>
                <a:ea typeface="+mn-ea"/>
                <a:cs typeface="+mn-cs"/>
              </a:rPr>
              <a:t>It is likely that the proximity of the carotid arteries to the brain and the coronary arteries to the heart explains much of the divergence of prediction between CAC scoring and carotid ultrasound measures. Physiologically, however, treatment with lipid-lowering and/or antihypertensive therapy may mitigate the increased risk imparted by increased carotid IMT or CAP presence, since progression of both are inhibited and potentially reversed by use of these therapies</a:t>
            </a:r>
            <a:r>
              <a:rPr lang="en-US" sz="1200" kern="1200" baseline="30000" dirty="0" smtClean="0">
                <a:solidFill>
                  <a:schemeClr val="tx1"/>
                </a:solidFill>
                <a:effectLst/>
                <a:latin typeface="Calibri" pitchFamily="34" charset="0"/>
                <a:ea typeface="+mn-ea"/>
                <a:cs typeface="+mn-cs"/>
              </a:rPr>
              <a:t>28-30</a:t>
            </a:r>
            <a:r>
              <a:rPr lang="en-US" sz="1200" kern="1200" dirty="0" smtClean="0">
                <a:solidFill>
                  <a:schemeClr val="tx1"/>
                </a:solidFill>
                <a:effectLst/>
                <a:latin typeface="Calibri" pitchFamily="34" charset="0"/>
                <a:ea typeface="+mn-ea"/>
                <a:cs typeface="+mn-cs"/>
              </a:rPr>
              <a:t>  CAC presence, however, is cumulative and tends to increase even with medical treatment and risk factor optimization</a:t>
            </a:r>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26</a:t>
            </a:fld>
            <a:endParaRPr lang="en-US" dirty="0"/>
          </a:p>
        </p:txBody>
      </p:sp>
    </p:spTree>
    <p:extLst>
      <p:ext uri="{BB962C8B-B14F-4D97-AF65-F5344CB8AC3E}">
        <p14:creationId xmlns:p14="http://schemas.microsoft.com/office/powerpoint/2010/main" val="98565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I would like to thank the moderators, Dr. Khera</a:t>
            </a:r>
          </a:p>
          <a:p>
            <a:endParaRPr lang="en-US" altLang="en-US" dirty="0" smtClean="0"/>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BAA8AA9-359D-4EC7-B6DF-565AE4EDC760}" type="slidenum">
              <a:rPr lang="en-US" altLang="en-US" smtClean="0">
                <a:latin typeface="Arial" charset="0"/>
              </a:rPr>
              <a:pPr eaLnBrk="1" hangingPunct="1">
                <a:spcBef>
                  <a:spcPct val="0"/>
                </a:spcBef>
              </a:pPr>
              <a:t>2</a:t>
            </a:fld>
            <a:endParaRPr lang="en-US" altLang="en-US" dirty="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t>March, 2011</a:t>
            </a:r>
          </a:p>
        </p:txBody>
      </p:sp>
      <p:sp>
        <p:nvSpPr>
          <p:cNvPr id="6" name="Rectangle 6"/>
          <p:cNvSpPr>
            <a:spLocks noGrp="1" noChangeArrowheads="1"/>
          </p:cNvSpPr>
          <p:nvPr>
            <p:ph type="ftr" sz="quarter" idx="4"/>
          </p:nvPr>
        </p:nvSpPr>
        <p:spPr>
          <a:ln/>
        </p:spPr>
        <p:txBody>
          <a:bodyPr/>
          <a:lstStyle/>
          <a:p>
            <a:r>
              <a:rPr lang="en-US"/>
              <a:t>James H. Stein, MD</a:t>
            </a:r>
          </a:p>
        </p:txBody>
      </p:sp>
      <p:sp>
        <p:nvSpPr>
          <p:cNvPr id="7" name="Rectangle 7"/>
          <p:cNvSpPr>
            <a:spLocks noGrp="1" noChangeArrowheads="1"/>
          </p:cNvSpPr>
          <p:nvPr>
            <p:ph type="sldNum" sz="quarter" idx="5"/>
          </p:nvPr>
        </p:nvSpPr>
        <p:spPr>
          <a:ln/>
        </p:spPr>
        <p:txBody>
          <a:bodyPr/>
          <a:lstStyle/>
          <a:p>
            <a:fld id="{7534B4FA-BE6E-4BB9-8664-EA1984CD5538}" type="slidenum">
              <a:rPr lang="en-US"/>
              <a:pPr/>
              <a:t>5</a:t>
            </a:fld>
            <a:endParaRPr lang="en-US"/>
          </a:p>
        </p:txBody>
      </p:sp>
      <p:sp>
        <p:nvSpPr>
          <p:cNvPr id="1440770" name="Rectangle 2"/>
          <p:cNvSpPr>
            <a:spLocks noGrp="1" noRot="1" noChangeAspect="1" noChangeArrowheads="1" noTextEdit="1"/>
          </p:cNvSpPr>
          <p:nvPr>
            <p:ph type="sldImg"/>
          </p:nvPr>
        </p:nvSpPr>
        <p:spPr>
          <a:xfrm>
            <a:off x="1338263" y="914400"/>
            <a:ext cx="4181475" cy="3135313"/>
          </a:xfrm>
          <a:solidFill>
            <a:srgbClr val="FFFFFF"/>
          </a:solidFill>
          <a:ln/>
        </p:spPr>
      </p:sp>
      <p:sp>
        <p:nvSpPr>
          <p:cNvPr id="1440771" name="Text Box 3"/>
          <p:cNvSpPr txBox="1">
            <a:spLocks noGrp="1" noChangeArrowheads="1"/>
          </p:cNvSpPr>
          <p:nvPr>
            <p:ph type="body" idx="1"/>
          </p:nvPr>
        </p:nvSpPr>
        <p:spPr>
          <a:xfrm>
            <a:off x="1046263" y="4352775"/>
            <a:ext cx="4769941" cy="671722"/>
          </a:xfrm>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15900" indent="-215900" defTabSz="457200">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1pPr>
            <a:lvl2pPr marL="742950" indent="-285750" defTabSz="457200">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2pPr>
            <a:lvl3pPr marL="1143000" indent="-228600" defTabSz="457200">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3pPr>
            <a:lvl4pPr marL="1600200" indent="-228600" defTabSz="457200">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4pPr>
            <a:lvl5pPr marL="2057400" indent="-228600" defTabSz="457200">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5pPr>
            <a:lvl6pPr marL="2514600" indent="-228600" defTabSz="457200" eaLnBrk="0" fontAlgn="base" hangingPunct="0">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6pPr>
            <a:lvl7pPr marL="2971800" indent="-228600" defTabSz="457200" eaLnBrk="0" fontAlgn="base" hangingPunct="0">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7pPr>
            <a:lvl8pPr marL="3429000" indent="-228600" defTabSz="457200" eaLnBrk="0" fontAlgn="base" hangingPunct="0">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8pPr>
            <a:lvl9pPr marL="3886200" indent="-228600" defTabSz="457200" eaLnBrk="0" fontAlgn="base" hangingPunct="0">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Times New Roman" pitchFamily="18" charset="0"/>
              </a:defRPr>
            </a:lvl9pPr>
          </a:lstStyle>
          <a:p>
            <a:pPr eaLnBrk="1">
              <a:lnSpc>
                <a:spcPct val="97000"/>
              </a:lnSpc>
              <a:spcBef>
                <a:spcPct val="0"/>
              </a:spcBef>
              <a:buSzPct val="45000"/>
              <a:buFont typeface="StarSymbol" charset="0"/>
              <a:buNone/>
            </a:pPr>
            <a:r>
              <a:rPr lang="en-GB" sz="1500">
                <a:ea typeface="Lucida Sans Unicode" pitchFamily="34" charset="0"/>
                <a:cs typeface="Lucida Sans Unicode" pitchFamily="34" charset="0"/>
              </a:rPr>
              <a:t>Table 1. Baseline Demographic Characteristics and Risk Factors According to Whether the Participant Had a Subsequent Coronary Event.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Lead in with sentence about rationale</a:t>
            </a:r>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9</a:t>
            </a:fld>
            <a:endParaRPr lang="en-US" dirty="0"/>
          </a:p>
        </p:txBody>
      </p:sp>
    </p:spTree>
    <p:extLst>
      <p:ext uri="{BB962C8B-B14F-4D97-AF65-F5344CB8AC3E}">
        <p14:creationId xmlns:p14="http://schemas.microsoft.com/office/powerpoint/2010/main" val="1951622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should highlight some lines in yellow that you want to tell them about - basically age, sex, race, on average overweight, lipids and BP, but 16% on LLT and 37% on </a:t>
            </a:r>
            <a:r>
              <a:rPr lang="en-US" dirty="0" err="1" smtClean="0"/>
              <a:t>anitHTN</a:t>
            </a:r>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15</a:t>
            </a:fld>
            <a:endParaRPr lang="en-US" dirty="0"/>
          </a:p>
        </p:txBody>
      </p:sp>
    </p:spTree>
    <p:extLst>
      <p:ext uri="{BB962C8B-B14F-4D97-AF65-F5344CB8AC3E}">
        <p14:creationId xmlns:p14="http://schemas.microsoft.com/office/powerpoint/2010/main" val="3484928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events the follow-up period, not baseline, right?  Need to emphasize certain key events, the high numbers we have over median 8.5 years, and note that as expected those with CUS had somewhat lower event rates since they had to survive to the US visit - which we'll address later</a:t>
            </a:r>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17</a:t>
            </a:fld>
            <a:endParaRPr lang="en-US" dirty="0"/>
          </a:p>
        </p:txBody>
      </p:sp>
    </p:spTree>
    <p:extLst>
      <p:ext uri="{BB962C8B-B14F-4D97-AF65-F5344CB8AC3E}">
        <p14:creationId xmlns:p14="http://schemas.microsoft.com/office/powerpoint/2010/main" val="3160965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CAC presence was a stronger predictor of CHD events (HR 4.48, 95% CI 3.24 to 6.17, p&lt;0.001) than CVD events</a:t>
            </a:r>
          </a:p>
          <a:p>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18</a:t>
            </a:fld>
            <a:endParaRPr lang="en-US" dirty="0"/>
          </a:p>
        </p:txBody>
      </p:sp>
    </p:spTree>
    <p:extLst>
      <p:ext uri="{BB962C8B-B14F-4D97-AF65-F5344CB8AC3E}">
        <p14:creationId xmlns:p14="http://schemas.microsoft.com/office/powerpoint/2010/main" val="3341425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CAC presence was a stronger predictor of CHD events (HR 4.48, 95% CI 3.24 to 6.17, p&lt;0.001) than CVD events</a:t>
            </a:r>
          </a:p>
          <a:p>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19</a:t>
            </a:fld>
            <a:endParaRPr lang="en-US" dirty="0"/>
          </a:p>
        </p:txBody>
      </p:sp>
    </p:spTree>
    <p:extLst>
      <p:ext uri="{BB962C8B-B14F-4D97-AF65-F5344CB8AC3E}">
        <p14:creationId xmlns:p14="http://schemas.microsoft.com/office/powerpoint/2010/main" val="3341425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CAC presence, CAP presence, and CAP/CIMT75 independently predicted stroke/TIA, with similar hazard ratios</a:t>
            </a:r>
          </a:p>
          <a:p>
            <a:endParaRPr lang="en-US" dirty="0"/>
          </a:p>
        </p:txBody>
      </p:sp>
      <p:sp>
        <p:nvSpPr>
          <p:cNvPr id="4" name="Slide Number Placeholder 3"/>
          <p:cNvSpPr>
            <a:spLocks noGrp="1"/>
          </p:cNvSpPr>
          <p:nvPr>
            <p:ph type="sldNum" sz="quarter" idx="10"/>
          </p:nvPr>
        </p:nvSpPr>
        <p:spPr/>
        <p:txBody>
          <a:bodyPr/>
          <a:lstStyle/>
          <a:p>
            <a:pPr>
              <a:defRPr/>
            </a:pPr>
            <a:fld id="{98500310-5AE2-4252-AF66-013A4360B90B}" type="slidenum">
              <a:rPr lang="en-US" smtClean="0"/>
              <a:pPr>
                <a:defRPr/>
              </a:pPr>
              <a:t>20</a:t>
            </a:fld>
            <a:endParaRPr lang="en-US" dirty="0"/>
          </a:p>
        </p:txBody>
      </p:sp>
    </p:spTree>
    <p:extLst>
      <p:ext uri="{BB962C8B-B14F-4D97-AF65-F5344CB8AC3E}">
        <p14:creationId xmlns:p14="http://schemas.microsoft.com/office/powerpoint/2010/main" val="334142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B36E994-3E3D-44FC-8D48-A445B1DF7EAD}" type="datetimeFigureOut">
              <a:rPr lang="en-US"/>
              <a:pPr>
                <a:defRPr/>
              </a:pPr>
              <a:t>10/3/2013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205CFD8-E307-4AF9-BF40-0449A6350AA8}" type="slidenum">
              <a:rPr lang="en-US"/>
              <a:pPr>
                <a:defRPr/>
              </a:pPr>
              <a:t>‹#›</a:t>
            </a:fld>
            <a:endParaRPr lang="en-US" dirty="0"/>
          </a:p>
        </p:txBody>
      </p:sp>
    </p:spTree>
    <p:extLst>
      <p:ext uri="{BB962C8B-B14F-4D97-AF65-F5344CB8AC3E}">
        <p14:creationId xmlns:p14="http://schemas.microsoft.com/office/powerpoint/2010/main" val="3953329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8F13DC6-36BD-4F69-AD48-701AFE553807}" type="datetimeFigureOut">
              <a:rPr lang="en-US"/>
              <a:pPr>
                <a:defRPr/>
              </a:pPr>
              <a:t>10/3/2013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8F557D-BF3E-4EDA-AABF-665BC62F5548}" type="slidenum">
              <a:rPr lang="en-US"/>
              <a:pPr>
                <a:defRPr/>
              </a:pPr>
              <a:t>‹#›</a:t>
            </a:fld>
            <a:endParaRPr lang="en-US" dirty="0"/>
          </a:p>
        </p:txBody>
      </p:sp>
    </p:spTree>
    <p:extLst>
      <p:ext uri="{BB962C8B-B14F-4D97-AF65-F5344CB8AC3E}">
        <p14:creationId xmlns:p14="http://schemas.microsoft.com/office/powerpoint/2010/main" val="363714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69F3ECA-2931-4328-A0EC-EEE49340F7B7}" type="datetimeFigureOut">
              <a:rPr lang="en-US"/>
              <a:pPr>
                <a:defRPr/>
              </a:pPr>
              <a:t>10/3/2013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14F3B92-A664-4455-8024-A0081DC344C4}" type="slidenum">
              <a:rPr lang="en-US"/>
              <a:pPr>
                <a:defRPr/>
              </a:pPr>
              <a:t>‹#›</a:t>
            </a:fld>
            <a:endParaRPr lang="en-US" dirty="0"/>
          </a:p>
        </p:txBody>
      </p:sp>
    </p:spTree>
    <p:extLst>
      <p:ext uri="{BB962C8B-B14F-4D97-AF65-F5344CB8AC3E}">
        <p14:creationId xmlns:p14="http://schemas.microsoft.com/office/powerpoint/2010/main" val="100877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CD4E455-843F-4C59-BA38-C64784577253}" type="datetimeFigureOut">
              <a:rPr lang="en-US"/>
              <a:pPr>
                <a:defRPr/>
              </a:pPr>
              <a:t>10/3/2013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5F3004-A6A7-4CEE-A965-97A1B4EA3805}" type="slidenum">
              <a:rPr lang="en-US"/>
              <a:pPr>
                <a:defRPr/>
              </a:pPr>
              <a:t>‹#›</a:t>
            </a:fld>
            <a:endParaRPr lang="en-US" dirty="0"/>
          </a:p>
        </p:txBody>
      </p:sp>
    </p:spTree>
    <p:extLst>
      <p:ext uri="{BB962C8B-B14F-4D97-AF65-F5344CB8AC3E}">
        <p14:creationId xmlns:p14="http://schemas.microsoft.com/office/powerpoint/2010/main" val="69338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942FC2C-E14E-4AB1-9952-73317BA1C7DC}" type="datetimeFigureOut">
              <a:rPr lang="en-US"/>
              <a:pPr>
                <a:defRPr/>
              </a:pPr>
              <a:t>10/3/2013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39B5C7B-50F3-4231-9FC0-18F24DB91E9C}" type="slidenum">
              <a:rPr lang="en-US"/>
              <a:pPr>
                <a:defRPr/>
              </a:pPr>
              <a:t>‹#›</a:t>
            </a:fld>
            <a:endParaRPr lang="en-US" dirty="0"/>
          </a:p>
        </p:txBody>
      </p:sp>
    </p:spTree>
    <p:extLst>
      <p:ext uri="{BB962C8B-B14F-4D97-AF65-F5344CB8AC3E}">
        <p14:creationId xmlns:p14="http://schemas.microsoft.com/office/powerpoint/2010/main" val="1178111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52EA913-CF63-40FC-BFD2-EBCC96FC5639}" type="datetimeFigureOut">
              <a:rPr lang="en-US"/>
              <a:pPr>
                <a:defRPr/>
              </a:pPr>
              <a:t>10/3/2013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F575F6B-37D0-47F3-851E-6FB2E1E409EA}" type="slidenum">
              <a:rPr lang="en-US"/>
              <a:pPr>
                <a:defRPr/>
              </a:pPr>
              <a:t>‹#›</a:t>
            </a:fld>
            <a:endParaRPr lang="en-US" dirty="0"/>
          </a:p>
        </p:txBody>
      </p:sp>
    </p:spTree>
    <p:extLst>
      <p:ext uri="{BB962C8B-B14F-4D97-AF65-F5344CB8AC3E}">
        <p14:creationId xmlns:p14="http://schemas.microsoft.com/office/powerpoint/2010/main" val="213724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B744219-5789-421B-B878-43B3F4B7347D}" type="datetimeFigureOut">
              <a:rPr lang="en-US"/>
              <a:pPr>
                <a:defRPr/>
              </a:pPr>
              <a:t>10/3/2013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DE4E50B-59AF-4F88-8F0A-5EECB1C96678}" type="slidenum">
              <a:rPr lang="en-US"/>
              <a:pPr>
                <a:defRPr/>
              </a:pPr>
              <a:t>‹#›</a:t>
            </a:fld>
            <a:endParaRPr lang="en-US" dirty="0"/>
          </a:p>
        </p:txBody>
      </p:sp>
    </p:spTree>
    <p:extLst>
      <p:ext uri="{BB962C8B-B14F-4D97-AF65-F5344CB8AC3E}">
        <p14:creationId xmlns:p14="http://schemas.microsoft.com/office/powerpoint/2010/main" val="88077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2F180177-3EFE-4C98-B6E4-DE71EDE6E2B4}" type="datetimeFigureOut">
              <a:rPr lang="en-US"/>
              <a:pPr>
                <a:defRPr/>
              </a:pPr>
              <a:t>10/3/2013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B1E337C-1822-49F7-89A5-A3FE06FC91B9}" type="slidenum">
              <a:rPr lang="en-US"/>
              <a:pPr>
                <a:defRPr/>
              </a:pPr>
              <a:t>‹#›</a:t>
            </a:fld>
            <a:endParaRPr lang="en-US" dirty="0"/>
          </a:p>
        </p:txBody>
      </p:sp>
    </p:spTree>
    <p:extLst>
      <p:ext uri="{BB962C8B-B14F-4D97-AF65-F5344CB8AC3E}">
        <p14:creationId xmlns:p14="http://schemas.microsoft.com/office/powerpoint/2010/main" val="654007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F6363C1-5F74-4452-BCD1-95E80CB0A677}" type="datetimeFigureOut">
              <a:rPr lang="en-US"/>
              <a:pPr>
                <a:defRPr/>
              </a:pPr>
              <a:t>10/3/2013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EDFAC0C-BB74-4B73-AC4E-F23F1DF4308D}" type="slidenum">
              <a:rPr lang="en-US"/>
              <a:pPr>
                <a:defRPr/>
              </a:pPr>
              <a:t>‹#›</a:t>
            </a:fld>
            <a:endParaRPr lang="en-US" dirty="0"/>
          </a:p>
        </p:txBody>
      </p:sp>
    </p:spTree>
    <p:extLst>
      <p:ext uri="{BB962C8B-B14F-4D97-AF65-F5344CB8AC3E}">
        <p14:creationId xmlns:p14="http://schemas.microsoft.com/office/powerpoint/2010/main" val="37514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51B473-79DE-414D-9BFD-BCFE93E277A2}" type="datetimeFigureOut">
              <a:rPr lang="en-US"/>
              <a:pPr>
                <a:defRPr/>
              </a:pPr>
              <a:t>10/3/2013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8D25EC7-6227-4CF1-A0A2-F96434BC144F}" type="slidenum">
              <a:rPr lang="en-US"/>
              <a:pPr>
                <a:defRPr/>
              </a:pPr>
              <a:t>‹#›</a:t>
            </a:fld>
            <a:endParaRPr lang="en-US" dirty="0"/>
          </a:p>
        </p:txBody>
      </p:sp>
    </p:spTree>
    <p:extLst>
      <p:ext uri="{BB962C8B-B14F-4D97-AF65-F5344CB8AC3E}">
        <p14:creationId xmlns:p14="http://schemas.microsoft.com/office/powerpoint/2010/main" val="1487288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D953697-85E2-4A0A-A322-DD913F45C511}" type="datetimeFigureOut">
              <a:rPr lang="en-US"/>
              <a:pPr>
                <a:defRPr/>
              </a:pPr>
              <a:t>10/3/2013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4F9A494-A9EA-472E-8BBD-FE41BEDF0B92}" type="slidenum">
              <a:rPr lang="en-US"/>
              <a:pPr>
                <a:defRPr/>
              </a:pPr>
              <a:t>‹#›</a:t>
            </a:fld>
            <a:endParaRPr lang="en-US" dirty="0"/>
          </a:p>
        </p:txBody>
      </p:sp>
    </p:spTree>
    <p:extLst>
      <p:ext uri="{BB962C8B-B14F-4D97-AF65-F5344CB8AC3E}">
        <p14:creationId xmlns:p14="http://schemas.microsoft.com/office/powerpoint/2010/main" val="196284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FFFF"/>
                </a:solidFill>
              </a:defRPr>
            </a:lvl1pPr>
          </a:lstStyle>
          <a:p>
            <a:pPr>
              <a:defRPr/>
            </a:pPr>
            <a:fld id="{204A0587-14B6-4BB5-B915-5B56D9A1C32B}" type="datetimeFigureOut">
              <a:rPr lang="en-US"/>
              <a:pPr>
                <a:defRPr/>
              </a:pPr>
              <a:t>10/3/2013</a:t>
            </a:fld>
            <a:endParaRPr lang="en-US" dirty="0"/>
          </a:p>
        </p:txBody>
      </p:sp>
      <p:sp>
        <p:nvSpPr>
          <p:cNvPr id="512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FFFFFF"/>
                </a:solidFill>
              </a:defRPr>
            </a:lvl1pPr>
          </a:lstStyle>
          <a:p>
            <a:pPr>
              <a:defRPr/>
            </a:pPr>
            <a:endParaRPr lang="en-US" dirty="0"/>
          </a:p>
        </p:txBody>
      </p:sp>
      <p:sp>
        <p:nvSpPr>
          <p:cNvPr id="512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FFFF"/>
                </a:solidFill>
              </a:defRPr>
            </a:lvl1pPr>
          </a:lstStyle>
          <a:p>
            <a:pPr>
              <a:defRPr/>
            </a:pPr>
            <a:fld id="{5FE5BE17-D7B1-436F-A297-2A2CE4439D2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Lst>
  <p:txStyles>
    <p:titleStyle>
      <a:lvl1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Char char="•"/>
        <a:defRPr sz="3200" b="1">
          <a:solidFill>
            <a:srgbClr val="FFFFFF"/>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b="1">
          <a:solidFill>
            <a:srgbClr val="FFFFFF"/>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b="1">
          <a:solidFill>
            <a:srgbClr val="FFFFFF"/>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b="1">
          <a:solidFill>
            <a:srgbClr val="FFFFFF"/>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Char char="»"/>
        <a:defRPr sz="2000" b="1">
          <a:solidFill>
            <a:srgbClr val="FFFFFF"/>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2"/>
          <p:cNvSpPr>
            <a:spLocks noGrp="1"/>
          </p:cNvSpPr>
          <p:nvPr>
            <p:ph type="subTitle" idx="4294967295"/>
          </p:nvPr>
        </p:nvSpPr>
        <p:spPr>
          <a:xfrm>
            <a:off x="419100" y="3981986"/>
            <a:ext cx="8305800" cy="1275814"/>
          </a:xfrm>
        </p:spPr>
        <p:txBody>
          <a:bodyPr lIns="100584" anchor="b"/>
          <a:lstStyle/>
          <a:p>
            <a:pPr marL="0" indent="0" algn="ctr">
              <a:buNone/>
              <a:defRPr/>
            </a:pPr>
            <a:r>
              <a:rPr lang="en-US" sz="2200" dirty="0" smtClean="0"/>
              <a:t>Adam D. </a:t>
            </a:r>
            <a:r>
              <a:rPr lang="en-US" sz="2200" dirty="0" err="1" smtClean="0"/>
              <a:t>Gepner</a:t>
            </a:r>
            <a:r>
              <a:rPr lang="en-US" sz="2200" dirty="0" smtClean="0"/>
              <a:t>; Rebekah Young; Joseph C. Delaney; </a:t>
            </a:r>
            <a:br>
              <a:rPr lang="en-US" sz="2200" dirty="0" smtClean="0"/>
            </a:br>
            <a:r>
              <a:rPr lang="en-US" sz="2200" dirty="0" smtClean="0"/>
              <a:t>Matthew C. Tattersall;  Michael J. </a:t>
            </a:r>
            <a:r>
              <a:rPr lang="en-US" sz="2200" dirty="0" err="1" smtClean="0"/>
              <a:t>Blaha</a:t>
            </a:r>
            <a:r>
              <a:rPr lang="en-US" sz="2200" dirty="0" smtClean="0"/>
              <a:t>; Wendy S. Post; </a:t>
            </a:r>
            <a:br>
              <a:rPr lang="en-US" sz="2200" dirty="0" smtClean="0"/>
            </a:br>
            <a:r>
              <a:rPr lang="en-US" sz="2200" dirty="0" smtClean="0"/>
              <a:t>Rebecca F. </a:t>
            </a:r>
            <a:r>
              <a:rPr lang="en-US" sz="2200" dirty="0" err="1" smtClean="0"/>
              <a:t>Gottesman</a:t>
            </a:r>
            <a:r>
              <a:rPr lang="en-US" sz="2200" dirty="0" smtClean="0"/>
              <a:t>; Richard </a:t>
            </a:r>
            <a:r>
              <a:rPr lang="en-US" sz="2200" dirty="0" err="1" smtClean="0"/>
              <a:t>Kronmal</a:t>
            </a:r>
            <a:r>
              <a:rPr lang="en-US" sz="2200" dirty="0" smtClean="0"/>
              <a:t>; </a:t>
            </a:r>
            <a:br>
              <a:rPr lang="en-US" sz="2200" dirty="0" smtClean="0"/>
            </a:br>
            <a:r>
              <a:rPr lang="en-US" sz="2200" dirty="0" smtClean="0"/>
              <a:t>Matthew J. </a:t>
            </a:r>
            <a:r>
              <a:rPr lang="en-US" sz="2200" dirty="0" err="1" smtClean="0"/>
              <a:t>Budoff</a:t>
            </a:r>
            <a:r>
              <a:rPr lang="en-US" sz="2200" dirty="0" smtClean="0"/>
              <a:t>; Gregory L. Burke; Aaron R. Folsom;  Kiang Liu; Joel Kaufman; James H. Stein</a:t>
            </a:r>
            <a:endParaRPr lang="en-US" sz="2200" dirty="0"/>
          </a:p>
        </p:txBody>
      </p:sp>
      <p:sp>
        <p:nvSpPr>
          <p:cNvPr id="2051" name="Text Box 94"/>
          <p:cNvSpPr txBox="1">
            <a:spLocks noChangeArrowheads="1"/>
          </p:cNvSpPr>
          <p:nvPr/>
        </p:nvSpPr>
        <p:spPr bwMode="auto">
          <a:xfrm>
            <a:off x="152400" y="457200"/>
            <a:ext cx="88392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Char char="•"/>
              <a:defRPr sz="3200" b="1">
                <a:solidFill>
                  <a:srgbClr val="FFFFFF"/>
                </a:solidFill>
                <a:latin typeface="Arial" charset="0"/>
              </a:defRPr>
            </a:lvl1pPr>
            <a:lvl2pPr marL="742950" indent="-285750" eaLnBrk="0" hangingPunct="0">
              <a:spcBef>
                <a:spcPct val="20000"/>
              </a:spcBef>
              <a:buClr>
                <a:schemeClr val="tx1"/>
              </a:buClr>
              <a:buChar char="–"/>
              <a:defRPr sz="2800" b="1">
                <a:solidFill>
                  <a:srgbClr val="FFFFFF"/>
                </a:solidFill>
                <a:latin typeface="Arial" charset="0"/>
              </a:defRPr>
            </a:lvl2pPr>
            <a:lvl3pPr marL="1143000" indent="-228600" eaLnBrk="0" hangingPunct="0">
              <a:spcBef>
                <a:spcPct val="20000"/>
              </a:spcBef>
              <a:buClr>
                <a:schemeClr val="tx1"/>
              </a:buClr>
              <a:buChar char="•"/>
              <a:defRPr sz="2400" b="1">
                <a:solidFill>
                  <a:srgbClr val="FFFFFF"/>
                </a:solidFill>
                <a:latin typeface="Arial" charset="0"/>
              </a:defRPr>
            </a:lvl3pPr>
            <a:lvl4pPr marL="1600200" indent="-228600" eaLnBrk="0" hangingPunct="0">
              <a:spcBef>
                <a:spcPct val="20000"/>
              </a:spcBef>
              <a:buClr>
                <a:schemeClr val="tx1"/>
              </a:buClr>
              <a:buChar char="–"/>
              <a:defRPr sz="2000" b="1">
                <a:solidFill>
                  <a:srgbClr val="FFFFFF"/>
                </a:solidFill>
                <a:latin typeface="Arial" charset="0"/>
              </a:defRPr>
            </a:lvl4pPr>
            <a:lvl5pPr marL="2057400" indent="-228600" eaLnBrk="0" hangingPunct="0">
              <a:spcBef>
                <a:spcPct val="20000"/>
              </a:spcBef>
              <a:buClr>
                <a:schemeClr val="tx1"/>
              </a:buClr>
              <a:buChar char="»"/>
              <a:defRPr sz="2000" b="1">
                <a:solidFill>
                  <a:srgbClr val="FFFFFF"/>
                </a:solidFill>
                <a:latin typeface="Arial" charset="0"/>
              </a:defRPr>
            </a:lvl5pPr>
            <a:lvl6pPr marL="2514600" indent="-228600" eaLnBrk="0" fontAlgn="base" hangingPunct="0">
              <a:spcBef>
                <a:spcPct val="20000"/>
              </a:spcBef>
              <a:spcAft>
                <a:spcPct val="0"/>
              </a:spcAft>
              <a:buClr>
                <a:schemeClr val="tx1"/>
              </a:buClr>
              <a:buChar char="»"/>
              <a:defRPr sz="2000" b="1">
                <a:solidFill>
                  <a:srgbClr val="FFFFFF"/>
                </a:solidFill>
                <a:latin typeface="Arial" charset="0"/>
              </a:defRPr>
            </a:lvl6pPr>
            <a:lvl7pPr marL="2971800" indent="-228600" eaLnBrk="0" fontAlgn="base" hangingPunct="0">
              <a:spcBef>
                <a:spcPct val="20000"/>
              </a:spcBef>
              <a:spcAft>
                <a:spcPct val="0"/>
              </a:spcAft>
              <a:buClr>
                <a:schemeClr val="tx1"/>
              </a:buClr>
              <a:buChar char="»"/>
              <a:defRPr sz="2000" b="1">
                <a:solidFill>
                  <a:srgbClr val="FFFFFF"/>
                </a:solidFill>
                <a:latin typeface="Arial" charset="0"/>
              </a:defRPr>
            </a:lvl7pPr>
            <a:lvl8pPr marL="3429000" indent="-228600" eaLnBrk="0" fontAlgn="base" hangingPunct="0">
              <a:spcBef>
                <a:spcPct val="20000"/>
              </a:spcBef>
              <a:spcAft>
                <a:spcPct val="0"/>
              </a:spcAft>
              <a:buClr>
                <a:schemeClr val="tx1"/>
              </a:buClr>
              <a:buChar char="»"/>
              <a:defRPr sz="2000" b="1">
                <a:solidFill>
                  <a:srgbClr val="FFFFFF"/>
                </a:solidFill>
                <a:latin typeface="Arial" charset="0"/>
              </a:defRPr>
            </a:lvl8pPr>
            <a:lvl9pPr marL="3886200" indent="-228600" eaLnBrk="0" fontAlgn="base" hangingPunct="0">
              <a:spcBef>
                <a:spcPct val="20000"/>
              </a:spcBef>
              <a:spcAft>
                <a:spcPct val="0"/>
              </a:spcAft>
              <a:buClr>
                <a:schemeClr val="tx1"/>
              </a:buClr>
              <a:buChar char="»"/>
              <a:defRPr sz="2000" b="1">
                <a:solidFill>
                  <a:srgbClr val="FFFFFF"/>
                </a:solidFill>
                <a:latin typeface="Arial" charset="0"/>
              </a:defRPr>
            </a:lvl9pPr>
          </a:lstStyle>
          <a:p>
            <a:pPr algn="ctr" eaLnBrk="1" hangingPunct="1">
              <a:spcBef>
                <a:spcPct val="0"/>
              </a:spcBef>
              <a:buClrTx/>
              <a:buFontTx/>
              <a:buNone/>
            </a:pPr>
            <a:r>
              <a:rPr lang="en-US" altLang="en-US" dirty="0" smtClean="0">
                <a:solidFill>
                  <a:schemeClr val="tx1"/>
                </a:solidFill>
              </a:rPr>
              <a:t>A Comparison </a:t>
            </a:r>
            <a:r>
              <a:rPr lang="en-US" altLang="en-US" dirty="0">
                <a:solidFill>
                  <a:schemeClr val="tx1"/>
                </a:solidFill>
              </a:rPr>
              <a:t>of Coronary Artery Calcium Presence, Carotid Plaque Presence, and </a:t>
            </a:r>
            <a:r>
              <a:rPr lang="en-US" altLang="en-US" dirty="0" smtClean="0">
                <a:solidFill>
                  <a:schemeClr val="tx1"/>
                </a:solidFill>
              </a:rPr>
              <a:t/>
            </a:r>
            <a:br>
              <a:rPr lang="en-US" altLang="en-US" dirty="0" smtClean="0">
                <a:solidFill>
                  <a:schemeClr val="tx1"/>
                </a:solidFill>
              </a:rPr>
            </a:br>
            <a:r>
              <a:rPr lang="en-US" altLang="en-US" dirty="0" smtClean="0">
                <a:solidFill>
                  <a:schemeClr val="tx1"/>
                </a:solidFill>
              </a:rPr>
              <a:t>Carotid </a:t>
            </a:r>
            <a:r>
              <a:rPr lang="en-US" altLang="en-US" dirty="0">
                <a:solidFill>
                  <a:schemeClr val="tx1"/>
                </a:solidFill>
              </a:rPr>
              <a:t>Intima-Media Thickness for </a:t>
            </a:r>
            <a:r>
              <a:rPr lang="en-US" altLang="en-US" dirty="0" smtClean="0">
                <a:solidFill>
                  <a:schemeClr val="tx1"/>
                </a:solidFill>
              </a:rPr>
              <a:t/>
            </a:r>
            <a:br>
              <a:rPr lang="en-US" altLang="en-US" dirty="0" smtClean="0">
                <a:solidFill>
                  <a:schemeClr val="tx1"/>
                </a:solidFill>
              </a:rPr>
            </a:br>
            <a:r>
              <a:rPr lang="en-US" altLang="en-US" dirty="0" smtClean="0">
                <a:solidFill>
                  <a:schemeClr val="tx1"/>
                </a:solidFill>
              </a:rPr>
              <a:t>Cardiovascular </a:t>
            </a:r>
            <a:r>
              <a:rPr lang="en-US" altLang="en-US" dirty="0">
                <a:solidFill>
                  <a:schemeClr val="tx1"/>
                </a:solidFill>
              </a:rPr>
              <a:t>Disease Prediction in the Multi-Ethnic Study of Atherosclerosis (MESA</a:t>
            </a:r>
            <a:r>
              <a:rPr lang="en-US" altLang="en-US" b="0" dirty="0">
                <a:solidFill>
                  <a:schemeClr val="tx1"/>
                </a:solidFill>
              </a:rPr>
              <a:t>)</a:t>
            </a:r>
          </a:p>
          <a:p>
            <a:pPr eaLnBrk="1" hangingPunct="1">
              <a:spcBef>
                <a:spcPct val="0"/>
              </a:spcBef>
              <a:buClrTx/>
              <a:buFontTx/>
              <a:buNone/>
            </a:pPr>
            <a:r>
              <a:rPr lang="en-US" altLang="en-US" sz="3600" dirty="0">
                <a:solidFill>
                  <a:schemeClr val="tx1"/>
                </a:solidFill>
              </a:rPr>
              <a:t> </a:t>
            </a:r>
            <a:endParaRPr lang="en-US" altLang="en-US" sz="3600" b="0" dirty="0">
              <a:solidFill>
                <a:schemeClr val="tx1"/>
              </a:solidFill>
            </a:endParaRPr>
          </a:p>
        </p:txBody>
      </p:sp>
      <p:grpSp>
        <p:nvGrpSpPr>
          <p:cNvPr id="2" name="Group 1"/>
          <p:cNvGrpSpPr>
            <a:grpSpLocks noChangeAspect="1"/>
          </p:cNvGrpSpPr>
          <p:nvPr/>
        </p:nvGrpSpPr>
        <p:grpSpPr>
          <a:xfrm>
            <a:off x="2084834" y="5450435"/>
            <a:ext cx="4974332" cy="1102765"/>
            <a:chOff x="1981200" y="5328286"/>
            <a:chExt cx="5181600" cy="1148714"/>
          </a:xfrm>
        </p:grpSpPr>
        <p:grpSp>
          <p:nvGrpSpPr>
            <p:cNvPr id="4" name="Group 4"/>
            <p:cNvGrpSpPr>
              <a:grpSpLocks/>
            </p:cNvGrpSpPr>
            <p:nvPr/>
          </p:nvGrpSpPr>
          <p:grpSpPr bwMode="auto">
            <a:xfrm>
              <a:off x="1981200" y="5332412"/>
              <a:ext cx="2884487" cy="1144588"/>
              <a:chOff x="1783" y="3360"/>
              <a:chExt cx="1817" cy="721"/>
            </a:xfrm>
          </p:grpSpPr>
          <p:grpSp>
            <p:nvGrpSpPr>
              <p:cNvPr id="5" name="Group 5"/>
              <p:cNvGrpSpPr>
                <a:grpSpLocks noChangeAspect="1"/>
              </p:cNvGrpSpPr>
              <p:nvPr/>
            </p:nvGrpSpPr>
            <p:grpSpPr bwMode="auto">
              <a:xfrm>
                <a:off x="3195" y="3377"/>
                <a:ext cx="405" cy="686"/>
                <a:chOff x="2740" y="1712"/>
                <a:chExt cx="575" cy="953"/>
              </a:xfrm>
            </p:grpSpPr>
            <p:sp>
              <p:nvSpPr>
                <p:cNvPr id="7" name="Freeform 6"/>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74"/>
                    <a:gd name="T103" fmla="*/ 0 h 943"/>
                    <a:gd name="T104" fmla="*/ 574 w 574"/>
                    <a:gd name="T105" fmla="*/ 943 h 9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 name="Freeform 7"/>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74"/>
                    <a:gd name="T103" fmla="*/ 0 h 943"/>
                    <a:gd name="T104" fmla="*/ 574 w 574"/>
                    <a:gd name="T105" fmla="*/ 943 h 9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8"/>
                <p:cNvSpPr>
                  <a:spLocks noChangeAspect="1"/>
                </p:cNvSpPr>
                <p:nvPr/>
              </p:nvSpPr>
              <p:spPr bwMode="auto">
                <a:xfrm>
                  <a:off x="3035" y="1767"/>
                  <a:ext cx="59" cy="49"/>
                </a:xfrm>
                <a:custGeom>
                  <a:avLst/>
                  <a:gdLst>
                    <a:gd name="T0" fmla="*/ 0 w 59"/>
                    <a:gd name="T1" fmla="*/ 48 h 49"/>
                    <a:gd name="T2" fmla="*/ 15 w 59"/>
                    <a:gd name="T3" fmla="*/ 15 h 49"/>
                    <a:gd name="T4" fmla="*/ 42 w 59"/>
                    <a:gd name="T5" fmla="*/ 0 h 49"/>
                    <a:gd name="T6" fmla="*/ 42 w 59"/>
                    <a:gd name="T7" fmla="*/ 0 h 49"/>
                    <a:gd name="T8" fmla="*/ 52 w 59"/>
                    <a:gd name="T9" fmla="*/ 10 h 49"/>
                    <a:gd name="T10" fmla="*/ 58 w 59"/>
                    <a:gd name="T11" fmla="*/ 15 h 49"/>
                    <a:gd name="T12" fmla="*/ 58 w 59"/>
                    <a:gd name="T13" fmla="*/ 15 h 49"/>
                    <a:gd name="T14" fmla="*/ 52 w 59"/>
                    <a:gd name="T15" fmla="*/ 21 h 49"/>
                    <a:gd name="T16" fmla="*/ 42 w 59"/>
                    <a:gd name="T17" fmla="*/ 26 h 49"/>
                    <a:gd name="T18" fmla="*/ 42 w 59"/>
                    <a:gd name="T19" fmla="*/ 26 h 49"/>
                    <a:gd name="T20" fmla="*/ 26 w 59"/>
                    <a:gd name="T21" fmla="*/ 15 h 49"/>
                    <a:gd name="T22" fmla="*/ 0 w 59"/>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9"/>
                    <a:gd name="T37" fmla="*/ 0 h 49"/>
                    <a:gd name="T38" fmla="*/ 59 w 59"/>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9" h="49">
                      <a:moveTo>
                        <a:pt x="0" y="48"/>
                      </a:moveTo>
                      <a:lnTo>
                        <a:pt x="15" y="15"/>
                      </a:lnTo>
                      <a:lnTo>
                        <a:pt x="42" y="0"/>
                      </a:lnTo>
                      <a:lnTo>
                        <a:pt x="52" y="10"/>
                      </a:lnTo>
                      <a:lnTo>
                        <a:pt x="58" y="15"/>
                      </a:lnTo>
                      <a:lnTo>
                        <a:pt x="52" y="21"/>
                      </a:lnTo>
                      <a:lnTo>
                        <a:pt x="42" y="26"/>
                      </a:lnTo>
                      <a:lnTo>
                        <a:pt x="26" y="15"/>
                      </a:lnTo>
                      <a:lnTo>
                        <a:pt x="0" y="48"/>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0" name="Freeform 9"/>
                <p:cNvSpPr>
                  <a:spLocks noChangeAspect="1"/>
                </p:cNvSpPr>
                <p:nvPr/>
              </p:nvSpPr>
              <p:spPr bwMode="auto">
                <a:xfrm>
                  <a:off x="2960" y="1767"/>
                  <a:ext cx="60" cy="49"/>
                </a:xfrm>
                <a:custGeom>
                  <a:avLst/>
                  <a:gdLst>
                    <a:gd name="T0" fmla="*/ 59 w 60"/>
                    <a:gd name="T1" fmla="*/ 48 h 49"/>
                    <a:gd name="T2" fmla="*/ 42 w 60"/>
                    <a:gd name="T3" fmla="*/ 15 h 49"/>
                    <a:gd name="T4" fmla="*/ 16 w 60"/>
                    <a:gd name="T5" fmla="*/ 0 h 49"/>
                    <a:gd name="T6" fmla="*/ 16 w 60"/>
                    <a:gd name="T7" fmla="*/ 0 h 49"/>
                    <a:gd name="T8" fmla="*/ 0 w 60"/>
                    <a:gd name="T9" fmla="*/ 10 h 49"/>
                    <a:gd name="T10" fmla="*/ 0 w 60"/>
                    <a:gd name="T11" fmla="*/ 15 h 49"/>
                    <a:gd name="T12" fmla="*/ 0 w 60"/>
                    <a:gd name="T13" fmla="*/ 15 h 49"/>
                    <a:gd name="T14" fmla="*/ 5 w 60"/>
                    <a:gd name="T15" fmla="*/ 21 h 49"/>
                    <a:gd name="T16" fmla="*/ 16 w 60"/>
                    <a:gd name="T17" fmla="*/ 26 h 49"/>
                    <a:gd name="T18" fmla="*/ 16 w 60"/>
                    <a:gd name="T19" fmla="*/ 26 h 49"/>
                    <a:gd name="T20" fmla="*/ 32 w 60"/>
                    <a:gd name="T21" fmla="*/ 15 h 49"/>
                    <a:gd name="T22" fmla="*/ 59 w 60"/>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49"/>
                    <a:gd name="T38" fmla="*/ 60 w 60"/>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49">
                      <a:moveTo>
                        <a:pt x="59" y="48"/>
                      </a:moveTo>
                      <a:lnTo>
                        <a:pt x="42" y="15"/>
                      </a:lnTo>
                      <a:lnTo>
                        <a:pt x="16" y="0"/>
                      </a:lnTo>
                      <a:lnTo>
                        <a:pt x="0" y="10"/>
                      </a:lnTo>
                      <a:lnTo>
                        <a:pt x="0" y="15"/>
                      </a:lnTo>
                      <a:lnTo>
                        <a:pt x="5" y="21"/>
                      </a:lnTo>
                      <a:lnTo>
                        <a:pt x="16" y="26"/>
                      </a:lnTo>
                      <a:lnTo>
                        <a:pt x="32" y="15"/>
                      </a:lnTo>
                      <a:lnTo>
                        <a:pt x="59" y="48"/>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1" name="Freeform 10"/>
                <p:cNvSpPr>
                  <a:spLocks noChangeAspect="1"/>
                </p:cNvSpPr>
                <p:nvPr/>
              </p:nvSpPr>
              <p:spPr bwMode="auto">
                <a:xfrm>
                  <a:off x="3030" y="1766"/>
                  <a:ext cx="65" cy="168"/>
                </a:xfrm>
                <a:custGeom>
                  <a:avLst/>
                  <a:gdLst>
                    <a:gd name="T0" fmla="*/ 10 w 65"/>
                    <a:gd name="T1" fmla="*/ 167 h 168"/>
                    <a:gd name="T2" fmla="*/ 5 w 65"/>
                    <a:gd name="T3" fmla="*/ 123 h 168"/>
                    <a:gd name="T4" fmla="*/ 0 w 65"/>
                    <a:gd name="T5" fmla="*/ 91 h 168"/>
                    <a:gd name="T6" fmla="*/ 0 w 65"/>
                    <a:gd name="T7" fmla="*/ 91 h 168"/>
                    <a:gd name="T8" fmla="*/ 15 w 65"/>
                    <a:gd name="T9" fmla="*/ 21 h 168"/>
                    <a:gd name="T10" fmla="*/ 48 w 65"/>
                    <a:gd name="T11" fmla="*/ 0 h 168"/>
                    <a:gd name="T12" fmla="*/ 48 w 65"/>
                    <a:gd name="T13" fmla="*/ 0 h 168"/>
                    <a:gd name="T14" fmla="*/ 58 w 65"/>
                    <a:gd name="T15" fmla="*/ 5 h 168"/>
                    <a:gd name="T16" fmla="*/ 64 w 65"/>
                    <a:gd name="T17" fmla="*/ 16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168"/>
                    <a:gd name="T29" fmla="*/ 65 w 65"/>
                    <a:gd name="T30" fmla="*/ 168 h 1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168">
                      <a:moveTo>
                        <a:pt x="10" y="167"/>
                      </a:moveTo>
                      <a:lnTo>
                        <a:pt x="5" y="123"/>
                      </a:lnTo>
                      <a:lnTo>
                        <a:pt x="0" y="91"/>
                      </a:lnTo>
                      <a:lnTo>
                        <a:pt x="15" y="21"/>
                      </a:lnTo>
                      <a:lnTo>
                        <a:pt x="48" y="0"/>
                      </a:lnTo>
                      <a:lnTo>
                        <a:pt x="58" y="5"/>
                      </a:lnTo>
                      <a:lnTo>
                        <a:pt x="64"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11"/>
                <p:cNvSpPr>
                  <a:spLocks noChangeAspect="1"/>
                </p:cNvSpPr>
                <p:nvPr/>
              </p:nvSpPr>
              <p:spPr bwMode="auto">
                <a:xfrm>
                  <a:off x="2961" y="1766"/>
                  <a:ext cx="65" cy="168"/>
                </a:xfrm>
                <a:custGeom>
                  <a:avLst/>
                  <a:gdLst>
                    <a:gd name="T0" fmla="*/ 0 w 65"/>
                    <a:gd name="T1" fmla="*/ 16 h 168"/>
                    <a:gd name="T2" fmla="*/ 5 w 65"/>
                    <a:gd name="T3" fmla="*/ 5 h 168"/>
                    <a:gd name="T4" fmla="*/ 16 w 65"/>
                    <a:gd name="T5" fmla="*/ 0 h 168"/>
                    <a:gd name="T6" fmla="*/ 16 w 65"/>
                    <a:gd name="T7" fmla="*/ 0 h 168"/>
                    <a:gd name="T8" fmla="*/ 48 w 65"/>
                    <a:gd name="T9" fmla="*/ 21 h 168"/>
                    <a:gd name="T10" fmla="*/ 64 w 65"/>
                    <a:gd name="T11" fmla="*/ 91 h 168"/>
                    <a:gd name="T12" fmla="*/ 64 w 65"/>
                    <a:gd name="T13" fmla="*/ 91 h 168"/>
                    <a:gd name="T14" fmla="*/ 59 w 65"/>
                    <a:gd name="T15" fmla="*/ 123 h 168"/>
                    <a:gd name="T16" fmla="*/ 48 w 65"/>
                    <a:gd name="T17" fmla="*/ 167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168"/>
                    <a:gd name="T29" fmla="*/ 65 w 65"/>
                    <a:gd name="T30" fmla="*/ 168 h 1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168">
                      <a:moveTo>
                        <a:pt x="0" y="16"/>
                      </a:moveTo>
                      <a:lnTo>
                        <a:pt x="5" y="5"/>
                      </a:lnTo>
                      <a:lnTo>
                        <a:pt x="16" y="0"/>
                      </a:lnTo>
                      <a:lnTo>
                        <a:pt x="48" y="21"/>
                      </a:lnTo>
                      <a:lnTo>
                        <a:pt x="64" y="91"/>
                      </a:lnTo>
                      <a:lnTo>
                        <a:pt x="59" y="123"/>
                      </a:lnTo>
                      <a:lnTo>
                        <a:pt x="48" y="16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12"/>
                <p:cNvSpPr>
                  <a:spLocks noChangeAspect="1"/>
                </p:cNvSpPr>
                <p:nvPr/>
              </p:nvSpPr>
              <p:spPr bwMode="auto">
                <a:xfrm>
                  <a:off x="2950" y="1783"/>
                  <a:ext cx="64" cy="153"/>
                </a:xfrm>
                <a:custGeom>
                  <a:avLst/>
                  <a:gdLst>
                    <a:gd name="T0" fmla="*/ 21 w 64"/>
                    <a:gd name="T1" fmla="*/ 152 h 153"/>
                    <a:gd name="T2" fmla="*/ 47 w 64"/>
                    <a:gd name="T3" fmla="*/ 141 h 153"/>
                    <a:gd name="T4" fmla="*/ 63 w 64"/>
                    <a:gd name="T5" fmla="*/ 86 h 153"/>
                    <a:gd name="T6" fmla="*/ 63 w 64"/>
                    <a:gd name="T7" fmla="*/ 86 h 153"/>
                    <a:gd name="T8" fmla="*/ 42 w 64"/>
                    <a:gd name="T9" fmla="*/ 27 h 153"/>
                    <a:gd name="T10" fmla="*/ 0 w 64"/>
                    <a:gd name="T11" fmla="*/ 0 h 153"/>
                    <a:gd name="T12" fmla="*/ 0 60000 65536"/>
                    <a:gd name="T13" fmla="*/ 0 60000 65536"/>
                    <a:gd name="T14" fmla="*/ 0 60000 65536"/>
                    <a:gd name="T15" fmla="*/ 0 60000 65536"/>
                    <a:gd name="T16" fmla="*/ 0 60000 65536"/>
                    <a:gd name="T17" fmla="*/ 0 60000 65536"/>
                    <a:gd name="T18" fmla="*/ 0 w 64"/>
                    <a:gd name="T19" fmla="*/ 0 h 153"/>
                    <a:gd name="T20" fmla="*/ 64 w 64"/>
                    <a:gd name="T21" fmla="*/ 153 h 153"/>
                  </a:gdLst>
                  <a:ahLst/>
                  <a:cxnLst>
                    <a:cxn ang="T12">
                      <a:pos x="T0" y="T1"/>
                    </a:cxn>
                    <a:cxn ang="T13">
                      <a:pos x="T2" y="T3"/>
                    </a:cxn>
                    <a:cxn ang="T14">
                      <a:pos x="T4" y="T5"/>
                    </a:cxn>
                    <a:cxn ang="T15">
                      <a:pos x="T6" y="T7"/>
                    </a:cxn>
                    <a:cxn ang="T16">
                      <a:pos x="T8" y="T9"/>
                    </a:cxn>
                    <a:cxn ang="T17">
                      <a:pos x="T10" y="T11"/>
                    </a:cxn>
                  </a:cxnLst>
                  <a:rect l="T18" t="T19" r="T20" b="T21"/>
                  <a:pathLst>
                    <a:path w="64" h="153">
                      <a:moveTo>
                        <a:pt x="21" y="152"/>
                      </a:moveTo>
                      <a:lnTo>
                        <a:pt x="47" y="141"/>
                      </a:lnTo>
                      <a:lnTo>
                        <a:pt x="63" y="86"/>
                      </a:lnTo>
                      <a:lnTo>
                        <a:pt x="42" y="27"/>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3"/>
                <p:cNvSpPr>
                  <a:spLocks noChangeAspect="1"/>
                </p:cNvSpPr>
                <p:nvPr/>
              </p:nvSpPr>
              <p:spPr bwMode="auto">
                <a:xfrm>
                  <a:off x="2983" y="1733"/>
                  <a:ext cx="85" cy="28"/>
                </a:xfrm>
                <a:custGeom>
                  <a:avLst/>
                  <a:gdLst>
                    <a:gd name="T0" fmla="*/ 42 w 85"/>
                    <a:gd name="T1" fmla="*/ 10 h 28"/>
                    <a:gd name="T2" fmla="*/ 21 w 85"/>
                    <a:gd name="T3" fmla="*/ 0 h 28"/>
                    <a:gd name="T4" fmla="*/ 0 w 85"/>
                    <a:gd name="T5" fmla="*/ 21 h 28"/>
                    <a:gd name="T6" fmla="*/ 0 w 85"/>
                    <a:gd name="T7" fmla="*/ 21 h 28"/>
                    <a:gd name="T8" fmla="*/ 5 w 85"/>
                    <a:gd name="T9" fmla="*/ 27 h 28"/>
                    <a:gd name="T10" fmla="*/ 10 w 85"/>
                    <a:gd name="T11" fmla="*/ 27 h 28"/>
                    <a:gd name="T12" fmla="*/ 10 w 85"/>
                    <a:gd name="T13" fmla="*/ 27 h 28"/>
                    <a:gd name="T14" fmla="*/ 21 w 85"/>
                    <a:gd name="T15" fmla="*/ 10 h 28"/>
                    <a:gd name="T16" fmla="*/ 42 w 85"/>
                    <a:gd name="T17" fmla="*/ 27 h 28"/>
                    <a:gd name="T18" fmla="*/ 42 w 85"/>
                    <a:gd name="T19" fmla="*/ 27 h 28"/>
                    <a:gd name="T20" fmla="*/ 68 w 85"/>
                    <a:gd name="T21" fmla="*/ 10 h 28"/>
                    <a:gd name="T22" fmla="*/ 78 w 85"/>
                    <a:gd name="T23" fmla="*/ 27 h 28"/>
                    <a:gd name="T24" fmla="*/ 78 w 85"/>
                    <a:gd name="T25" fmla="*/ 27 h 28"/>
                    <a:gd name="T26" fmla="*/ 84 w 85"/>
                    <a:gd name="T27" fmla="*/ 27 h 28"/>
                    <a:gd name="T28" fmla="*/ 84 w 85"/>
                    <a:gd name="T29" fmla="*/ 21 h 28"/>
                    <a:gd name="T30" fmla="*/ 84 w 85"/>
                    <a:gd name="T31" fmla="*/ 21 h 28"/>
                    <a:gd name="T32" fmla="*/ 68 w 85"/>
                    <a:gd name="T33" fmla="*/ 0 h 28"/>
                    <a:gd name="T34" fmla="*/ 42 w 85"/>
                    <a:gd name="T35" fmla="*/ 1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5"/>
                    <a:gd name="T55" fmla="*/ 0 h 28"/>
                    <a:gd name="T56" fmla="*/ 85 w 8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5" h="28">
                      <a:moveTo>
                        <a:pt x="42" y="10"/>
                      </a:moveTo>
                      <a:lnTo>
                        <a:pt x="21" y="0"/>
                      </a:lnTo>
                      <a:lnTo>
                        <a:pt x="0" y="21"/>
                      </a:lnTo>
                      <a:lnTo>
                        <a:pt x="5" y="27"/>
                      </a:lnTo>
                      <a:lnTo>
                        <a:pt x="10" y="27"/>
                      </a:lnTo>
                      <a:lnTo>
                        <a:pt x="21" y="10"/>
                      </a:lnTo>
                      <a:lnTo>
                        <a:pt x="42" y="27"/>
                      </a:lnTo>
                      <a:lnTo>
                        <a:pt x="68" y="10"/>
                      </a:lnTo>
                      <a:lnTo>
                        <a:pt x="78" y="27"/>
                      </a:lnTo>
                      <a:lnTo>
                        <a:pt x="84" y="27"/>
                      </a:lnTo>
                      <a:lnTo>
                        <a:pt x="84" y="21"/>
                      </a:lnTo>
                      <a:lnTo>
                        <a:pt x="68" y="0"/>
                      </a:lnTo>
                      <a:lnTo>
                        <a:pt x="42"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5" name="Freeform 14"/>
                <p:cNvSpPr>
                  <a:spLocks noChangeAspect="1"/>
                </p:cNvSpPr>
                <p:nvPr/>
              </p:nvSpPr>
              <p:spPr bwMode="auto">
                <a:xfrm>
                  <a:off x="2983" y="1734"/>
                  <a:ext cx="85" cy="82"/>
                </a:xfrm>
                <a:custGeom>
                  <a:avLst/>
                  <a:gdLst>
                    <a:gd name="T0" fmla="*/ 42 w 85"/>
                    <a:gd name="T1" fmla="*/ 81 h 82"/>
                    <a:gd name="T2" fmla="*/ 31 w 85"/>
                    <a:gd name="T3" fmla="*/ 48 h 82"/>
                    <a:gd name="T4" fmla="*/ 0 w 85"/>
                    <a:gd name="T5" fmla="*/ 21 h 82"/>
                    <a:gd name="T6" fmla="*/ 0 w 85"/>
                    <a:gd name="T7" fmla="*/ 21 h 82"/>
                    <a:gd name="T8" fmla="*/ 21 w 85"/>
                    <a:gd name="T9" fmla="*/ 0 h 82"/>
                    <a:gd name="T10" fmla="*/ 42 w 85"/>
                    <a:gd name="T11" fmla="*/ 10 h 82"/>
                    <a:gd name="T12" fmla="*/ 42 w 85"/>
                    <a:gd name="T13" fmla="*/ 10 h 82"/>
                    <a:gd name="T14" fmla="*/ 68 w 85"/>
                    <a:gd name="T15" fmla="*/ 0 h 82"/>
                    <a:gd name="T16" fmla="*/ 84 w 85"/>
                    <a:gd name="T17" fmla="*/ 21 h 82"/>
                    <a:gd name="T18" fmla="*/ 84 w 85"/>
                    <a:gd name="T19" fmla="*/ 21 h 82"/>
                    <a:gd name="T20" fmla="*/ 58 w 85"/>
                    <a:gd name="T21" fmla="*/ 48 h 82"/>
                    <a:gd name="T22" fmla="*/ 42 w 85"/>
                    <a:gd name="T23" fmla="*/ 81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5"/>
                    <a:gd name="T37" fmla="*/ 0 h 82"/>
                    <a:gd name="T38" fmla="*/ 85 w 85"/>
                    <a:gd name="T39" fmla="*/ 82 h 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5" h="82">
                      <a:moveTo>
                        <a:pt x="42" y="81"/>
                      </a:moveTo>
                      <a:lnTo>
                        <a:pt x="31" y="48"/>
                      </a:lnTo>
                      <a:lnTo>
                        <a:pt x="0" y="21"/>
                      </a:lnTo>
                      <a:lnTo>
                        <a:pt x="21" y="0"/>
                      </a:lnTo>
                      <a:lnTo>
                        <a:pt x="42" y="10"/>
                      </a:lnTo>
                      <a:lnTo>
                        <a:pt x="68" y="0"/>
                      </a:lnTo>
                      <a:lnTo>
                        <a:pt x="84" y="21"/>
                      </a:lnTo>
                      <a:lnTo>
                        <a:pt x="58" y="48"/>
                      </a:lnTo>
                      <a:lnTo>
                        <a:pt x="42" y="8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5"/>
                <p:cNvSpPr>
                  <a:spLocks noChangeAspect="1"/>
                </p:cNvSpPr>
                <p:nvPr/>
              </p:nvSpPr>
              <p:spPr bwMode="auto">
                <a:xfrm>
                  <a:off x="2957" y="1933"/>
                  <a:ext cx="143" cy="18"/>
                </a:xfrm>
                <a:custGeom>
                  <a:avLst/>
                  <a:gdLst>
                    <a:gd name="T0" fmla="*/ 104 w 143"/>
                    <a:gd name="T1" fmla="*/ 0 h 18"/>
                    <a:gd name="T2" fmla="*/ 89 w 143"/>
                    <a:gd name="T3" fmla="*/ 0 h 18"/>
                    <a:gd name="T4" fmla="*/ 68 w 143"/>
                    <a:gd name="T5" fmla="*/ 5 h 18"/>
                    <a:gd name="T6" fmla="*/ 68 w 143"/>
                    <a:gd name="T7" fmla="*/ 5 h 18"/>
                    <a:gd name="T8" fmla="*/ 47 w 143"/>
                    <a:gd name="T9" fmla="*/ 0 h 18"/>
                    <a:gd name="T10" fmla="*/ 25 w 143"/>
                    <a:gd name="T11" fmla="*/ 0 h 18"/>
                    <a:gd name="T12" fmla="*/ 25 w 143"/>
                    <a:gd name="T13" fmla="*/ 0 h 18"/>
                    <a:gd name="T14" fmla="*/ 21 w 143"/>
                    <a:gd name="T15" fmla="*/ 5 h 18"/>
                    <a:gd name="T16" fmla="*/ 15 w 143"/>
                    <a:gd name="T17" fmla="*/ 5 h 18"/>
                    <a:gd name="T18" fmla="*/ 15 w 143"/>
                    <a:gd name="T19" fmla="*/ 5 h 18"/>
                    <a:gd name="T20" fmla="*/ 4 w 143"/>
                    <a:gd name="T21" fmla="*/ 5 h 18"/>
                    <a:gd name="T22" fmla="*/ 0 w 143"/>
                    <a:gd name="T23" fmla="*/ 11 h 18"/>
                    <a:gd name="T24" fmla="*/ 0 w 143"/>
                    <a:gd name="T25" fmla="*/ 11 h 18"/>
                    <a:gd name="T26" fmla="*/ 42 w 143"/>
                    <a:gd name="T27" fmla="*/ 5 h 18"/>
                    <a:gd name="T28" fmla="*/ 68 w 143"/>
                    <a:gd name="T29" fmla="*/ 17 h 18"/>
                    <a:gd name="T30" fmla="*/ 68 w 143"/>
                    <a:gd name="T31" fmla="*/ 17 h 18"/>
                    <a:gd name="T32" fmla="*/ 99 w 143"/>
                    <a:gd name="T33" fmla="*/ 5 h 18"/>
                    <a:gd name="T34" fmla="*/ 142 w 143"/>
                    <a:gd name="T35" fmla="*/ 11 h 18"/>
                    <a:gd name="T36" fmla="*/ 142 w 143"/>
                    <a:gd name="T37" fmla="*/ 11 h 18"/>
                    <a:gd name="T38" fmla="*/ 125 w 143"/>
                    <a:gd name="T39" fmla="*/ 5 h 18"/>
                    <a:gd name="T40" fmla="*/ 104 w 143"/>
                    <a:gd name="T41" fmla="*/ 0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3"/>
                    <a:gd name="T64" fmla="*/ 0 h 18"/>
                    <a:gd name="T65" fmla="*/ 143 w 143"/>
                    <a:gd name="T66" fmla="*/ 18 h 1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3" h="18">
                      <a:moveTo>
                        <a:pt x="104" y="0"/>
                      </a:moveTo>
                      <a:lnTo>
                        <a:pt x="89" y="0"/>
                      </a:lnTo>
                      <a:lnTo>
                        <a:pt x="68" y="5"/>
                      </a:lnTo>
                      <a:lnTo>
                        <a:pt x="47" y="0"/>
                      </a:lnTo>
                      <a:lnTo>
                        <a:pt x="25" y="0"/>
                      </a:lnTo>
                      <a:lnTo>
                        <a:pt x="21" y="5"/>
                      </a:lnTo>
                      <a:lnTo>
                        <a:pt x="15" y="5"/>
                      </a:lnTo>
                      <a:lnTo>
                        <a:pt x="4" y="5"/>
                      </a:lnTo>
                      <a:lnTo>
                        <a:pt x="0" y="11"/>
                      </a:lnTo>
                      <a:lnTo>
                        <a:pt x="42" y="5"/>
                      </a:lnTo>
                      <a:lnTo>
                        <a:pt x="68" y="17"/>
                      </a:lnTo>
                      <a:lnTo>
                        <a:pt x="99" y="5"/>
                      </a:lnTo>
                      <a:lnTo>
                        <a:pt x="142" y="11"/>
                      </a:lnTo>
                      <a:lnTo>
                        <a:pt x="125" y="5"/>
                      </a:lnTo>
                      <a:lnTo>
                        <a:pt x="104"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 name="Freeform 16"/>
                <p:cNvSpPr>
                  <a:spLocks noChangeAspect="1"/>
                </p:cNvSpPr>
                <p:nvPr/>
              </p:nvSpPr>
              <p:spPr bwMode="auto">
                <a:xfrm>
                  <a:off x="2857" y="1934"/>
                  <a:ext cx="343" cy="104"/>
                </a:xfrm>
                <a:custGeom>
                  <a:avLst/>
                  <a:gdLst>
                    <a:gd name="T0" fmla="*/ 0 w 343"/>
                    <a:gd name="T1" fmla="*/ 103 h 104"/>
                    <a:gd name="T2" fmla="*/ 47 w 343"/>
                    <a:gd name="T3" fmla="*/ 43 h 104"/>
                    <a:gd name="T4" fmla="*/ 125 w 343"/>
                    <a:gd name="T5" fmla="*/ 0 h 104"/>
                    <a:gd name="T6" fmla="*/ 125 w 343"/>
                    <a:gd name="T7" fmla="*/ 0 h 104"/>
                    <a:gd name="T8" fmla="*/ 146 w 343"/>
                    <a:gd name="T9" fmla="*/ 0 h 104"/>
                    <a:gd name="T10" fmla="*/ 168 w 343"/>
                    <a:gd name="T11" fmla="*/ 5 h 104"/>
                    <a:gd name="T12" fmla="*/ 168 w 343"/>
                    <a:gd name="T13" fmla="*/ 5 h 104"/>
                    <a:gd name="T14" fmla="*/ 189 w 343"/>
                    <a:gd name="T15" fmla="*/ 0 h 104"/>
                    <a:gd name="T16" fmla="*/ 204 w 343"/>
                    <a:gd name="T17" fmla="*/ 0 h 104"/>
                    <a:gd name="T18" fmla="*/ 204 w 343"/>
                    <a:gd name="T19" fmla="*/ 0 h 104"/>
                    <a:gd name="T20" fmla="*/ 294 w 343"/>
                    <a:gd name="T21" fmla="*/ 38 h 104"/>
                    <a:gd name="T22" fmla="*/ 342 w 343"/>
                    <a:gd name="T23" fmla="*/ 103 h 1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3"/>
                    <a:gd name="T37" fmla="*/ 0 h 104"/>
                    <a:gd name="T38" fmla="*/ 343 w 343"/>
                    <a:gd name="T39" fmla="*/ 104 h 1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3" h="104">
                      <a:moveTo>
                        <a:pt x="0" y="103"/>
                      </a:moveTo>
                      <a:lnTo>
                        <a:pt x="47" y="43"/>
                      </a:lnTo>
                      <a:lnTo>
                        <a:pt x="125" y="0"/>
                      </a:lnTo>
                      <a:lnTo>
                        <a:pt x="146" y="0"/>
                      </a:lnTo>
                      <a:lnTo>
                        <a:pt x="168" y="5"/>
                      </a:lnTo>
                      <a:lnTo>
                        <a:pt x="189" y="0"/>
                      </a:lnTo>
                      <a:lnTo>
                        <a:pt x="204" y="0"/>
                      </a:lnTo>
                      <a:lnTo>
                        <a:pt x="294" y="38"/>
                      </a:lnTo>
                      <a:lnTo>
                        <a:pt x="342" y="103"/>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7"/>
                <p:cNvSpPr>
                  <a:spLocks noChangeAspect="1"/>
                </p:cNvSpPr>
                <p:nvPr/>
              </p:nvSpPr>
              <p:spPr bwMode="auto">
                <a:xfrm>
                  <a:off x="3029" y="1834"/>
                  <a:ext cx="17" cy="17"/>
                </a:xfrm>
                <a:custGeom>
                  <a:avLst/>
                  <a:gdLst>
                    <a:gd name="T0" fmla="*/ 16 w 17"/>
                    <a:gd name="T1" fmla="*/ 16 h 17"/>
                    <a:gd name="T2" fmla="*/ 8 w 17"/>
                    <a:gd name="T3" fmla="*/ 16 h 17"/>
                    <a:gd name="T4" fmla="*/ 0 w 17"/>
                    <a:gd name="T5" fmla="*/ 0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16" y="16"/>
                      </a:moveTo>
                      <a:lnTo>
                        <a:pt x="8" y="16"/>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8"/>
                <p:cNvSpPr>
                  <a:spLocks noChangeAspect="1"/>
                </p:cNvSpPr>
                <p:nvPr/>
              </p:nvSpPr>
              <p:spPr bwMode="auto">
                <a:xfrm>
                  <a:off x="3013" y="1834"/>
                  <a:ext cx="17" cy="17"/>
                </a:xfrm>
                <a:custGeom>
                  <a:avLst/>
                  <a:gdLst>
                    <a:gd name="T0" fmla="*/ 0 w 17"/>
                    <a:gd name="T1" fmla="*/ 16 h 17"/>
                    <a:gd name="T2" fmla="*/ 0 w 17"/>
                    <a:gd name="T3" fmla="*/ 16 h 17"/>
                    <a:gd name="T4" fmla="*/ 16 w 17"/>
                    <a:gd name="T5" fmla="*/ 0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0" y="16"/>
                      </a:moveTo>
                      <a:lnTo>
                        <a:pt x="0" y="16"/>
                      </a:lnTo>
                      <a:lnTo>
                        <a:pt x="1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9"/>
                <p:cNvSpPr>
                  <a:spLocks noChangeAspect="1"/>
                </p:cNvSpPr>
                <p:nvPr/>
              </p:nvSpPr>
              <p:spPr bwMode="auto">
                <a:xfrm>
                  <a:off x="3173" y="2408"/>
                  <a:ext cx="84" cy="34"/>
                </a:xfrm>
                <a:custGeom>
                  <a:avLst/>
                  <a:gdLst>
                    <a:gd name="T0" fmla="*/ 83 w 84"/>
                    <a:gd name="T1" fmla="*/ 33 h 34"/>
                    <a:gd name="T2" fmla="*/ 56 w 84"/>
                    <a:gd name="T3" fmla="*/ 22 h 34"/>
                    <a:gd name="T4" fmla="*/ 56 w 84"/>
                    <a:gd name="T5" fmla="*/ 22 h 34"/>
                    <a:gd name="T6" fmla="*/ 26 w 84"/>
                    <a:gd name="T7" fmla="*/ 16 h 34"/>
                    <a:gd name="T8" fmla="*/ 0 w 84"/>
                    <a:gd name="T9" fmla="*/ 0 h 34"/>
                    <a:gd name="T10" fmla="*/ 0 60000 65536"/>
                    <a:gd name="T11" fmla="*/ 0 60000 65536"/>
                    <a:gd name="T12" fmla="*/ 0 60000 65536"/>
                    <a:gd name="T13" fmla="*/ 0 60000 65536"/>
                    <a:gd name="T14" fmla="*/ 0 60000 65536"/>
                    <a:gd name="T15" fmla="*/ 0 w 84"/>
                    <a:gd name="T16" fmla="*/ 0 h 34"/>
                    <a:gd name="T17" fmla="*/ 84 w 84"/>
                    <a:gd name="T18" fmla="*/ 34 h 34"/>
                  </a:gdLst>
                  <a:ahLst/>
                  <a:cxnLst>
                    <a:cxn ang="T10">
                      <a:pos x="T0" y="T1"/>
                    </a:cxn>
                    <a:cxn ang="T11">
                      <a:pos x="T2" y="T3"/>
                    </a:cxn>
                    <a:cxn ang="T12">
                      <a:pos x="T4" y="T5"/>
                    </a:cxn>
                    <a:cxn ang="T13">
                      <a:pos x="T6" y="T7"/>
                    </a:cxn>
                    <a:cxn ang="T14">
                      <a:pos x="T8" y="T9"/>
                    </a:cxn>
                  </a:cxnLst>
                  <a:rect l="T15" t="T16" r="T17" b="T18"/>
                  <a:pathLst>
                    <a:path w="84" h="34">
                      <a:moveTo>
                        <a:pt x="83" y="33"/>
                      </a:moveTo>
                      <a:lnTo>
                        <a:pt x="56" y="22"/>
                      </a:lnTo>
                      <a:lnTo>
                        <a:pt x="26" y="16"/>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20"/>
                <p:cNvSpPr>
                  <a:spLocks noChangeAspect="1"/>
                </p:cNvSpPr>
                <p:nvPr/>
              </p:nvSpPr>
              <p:spPr bwMode="auto">
                <a:xfrm>
                  <a:off x="3209" y="2049"/>
                  <a:ext cx="100" cy="23"/>
                </a:xfrm>
                <a:custGeom>
                  <a:avLst/>
                  <a:gdLst>
                    <a:gd name="T0" fmla="*/ 99 w 100"/>
                    <a:gd name="T1" fmla="*/ 0 h 23"/>
                    <a:gd name="T2" fmla="*/ 73 w 100"/>
                    <a:gd name="T3" fmla="*/ 0 h 23"/>
                    <a:gd name="T4" fmla="*/ 73 w 100"/>
                    <a:gd name="T5" fmla="*/ 0 h 23"/>
                    <a:gd name="T6" fmla="*/ 36 w 100"/>
                    <a:gd name="T7" fmla="*/ 16 h 23"/>
                    <a:gd name="T8" fmla="*/ 0 w 100"/>
                    <a:gd name="T9" fmla="*/ 22 h 23"/>
                    <a:gd name="T10" fmla="*/ 0 60000 65536"/>
                    <a:gd name="T11" fmla="*/ 0 60000 65536"/>
                    <a:gd name="T12" fmla="*/ 0 60000 65536"/>
                    <a:gd name="T13" fmla="*/ 0 60000 65536"/>
                    <a:gd name="T14" fmla="*/ 0 60000 65536"/>
                    <a:gd name="T15" fmla="*/ 0 w 100"/>
                    <a:gd name="T16" fmla="*/ 0 h 23"/>
                    <a:gd name="T17" fmla="*/ 100 w 100"/>
                    <a:gd name="T18" fmla="*/ 23 h 23"/>
                  </a:gdLst>
                  <a:ahLst/>
                  <a:cxnLst>
                    <a:cxn ang="T10">
                      <a:pos x="T0" y="T1"/>
                    </a:cxn>
                    <a:cxn ang="T11">
                      <a:pos x="T2" y="T3"/>
                    </a:cxn>
                    <a:cxn ang="T12">
                      <a:pos x="T4" y="T5"/>
                    </a:cxn>
                    <a:cxn ang="T13">
                      <a:pos x="T6" y="T7"/>
                    </a:cxn>
                    <a:cxn ang="T14">
                      <a:pos x="T8" y="T9"/>
                    </a:cxn>
                  </a:cxnLst>
                  <a:rect l="T15" t="T16" r="T17" b="T18"/>
                  <a:pathLst>
                    <a:path w="100" h="23">
                      <a:moveTo>
                        <a:pt x="99" y="0"/>
                      </a:moveTo>
                      <a:lnTo>
                        <a:pt x="73" y="0"/>
                      </a:lnTo>
                      <a:lnTo>
                        <a:pt x="36" y="16"/>
                      </a:lnTo>
                      <a:lnTo>
                        <a:pt x="0"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21"/>
                <p:cNvSpPr>
                  <a:spLocks noChangeAspect="1"/>
                </p:cNvSpPr>
                <p:nvPr/>
              </p:nvSpPr>
              <p:spPr bwMode="auto">
                <a:xfrm>
                  <a:off x="2740" y="2049"/>
                  <a:ext cx="106" cy="23"/>
                </a:xfrm>
                <a:custGeom>
                  <a:avLst/>
                  <a:gdLst>
                    <a:gd name="T0" fmla="*/ 0 w 106"/>
                    <a:gd name="T1" fmla="*/ 0 h 23"/>
                    <a:gd name="T2" fmla="*/ 31 w 106"/>
                    <a:gd name="T3" fmla="*/ 0 h 23"/>
                    <a:gd name="T4" fmla="*/ 31 w 106"/>
                    <a:gd name="T5" fmla="*/ 0 h 23"/>
                    <a:gd name="T6" fmla="*/ 63 w 106"/>
                    <a:gd name="T7" fmla="*/ 16 h 23"/>
                    <a:gd name="T8" fmla="*/ 105 w 106"/>
                    <a:gd name="T9" fmla="*/ 22 h 23"/>
                    <a:gd name="T10" fmla="*/ 0 60000 65536"/>
                    <a:gd name="T11" fmla="*/ 0 60000 65536"/>
                    <a:gd name="T12" fmla="*/ 0 60000 65536"/>
                    <a:gd name="T13" fmla="*/ 0 60000 65536"/>
                    <a:gd name="T14" fmla="*/ 0 60000 65536"/>
                    <a:gd name="T15" fmla="*/ 0 w 106"/>
                    <a:gd name="T16" fmla="*/ 0 h 23"/>
                    <a:gd name="T17" fmla="*/ 106 w 106"/>
                    <a:gd name="T18" fmla="*/ 23 h 23"/>
                  </a:gdLst>
                  <a:ahLst/>
                  <a:cxnLst>
                    <a:cxn ang="T10">
                      <a:pos x="T0" y="T1"/>
                    </a:cxn>
                    <a:cxn ang="T11">
                      <a:pos x="T2" y="T3"/>
                    </a:cxn>
                    <a:cxn ang="T12">
                      <a:pos x="T4" y="T5"/>
                    </a:cxn>
                    <a:cxn ang="T13">
                      <a:pos x="T6" y="T7"/>
                    </a:cxn>
                    <a:cxn ang="T14">
                      <a:pos x="T8" y="T9"/>
                    </a:cxn>
                  </a:cxnLst>
                  <a:rect l="T15" t="T16" r="T17" b="T18"/>
                  <a:pathLst>
                    <a:path w="106" h="23">
                      <a:moveTo>
                        <a:pt x="0" y="0"/>
                      </a:moveTo>
                      <a:lnTo>
                        <a:pt x="31" y="0"/>
                      </a:lnTo>
                      <a:lnTo>
                        <a:pt x="63" y="16"/>
                      </a:lnTo>
                      <a:lnTo>
                        <a:pt x="105"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22"/>
                <p:cNvSpPr>
                  <a:spLocks noChangeAspect="1"/>
                </p:cNvSpPr>
                <p:nvPr/>
              </p:nvSpPr>
              <p:spPr bwMode="auto">
                <a:xfrm>
                  <a:off x="2798" y="2408"/>
                  <a:ext cx="84" cy="34"/>
                </a:xfrm>
                <a:custGeom>
                  <a:avLst/>
                  <a:gdLst>
                    <a:gd name="T0" fmla="*/ 0 w 84"/>
                    <a:gd name="T1" fmla="*/ 33 h 34"/>
                    <a:gd name="T2" fmla="*/ 25 w 84"/>
                    <a:gd name="T3" fmla="*/ 22 h 34"/>
                    <a:gd name="T4" fmla="*/ 25 w 84"/>
                    <a:gd name="T5" fmla="*/ 22 h 34"/>
                    <a:gd name="T6" fmla="*/ 57 w 84"/>
                    <a:gd name="T7" fmla="*/ 16 h 34"/>
                    <a:gd name="T8" fmla="*/ 83 w 84"/>
                    <a:gd name="T9" fmla="*/ 0 h 34"/>
                    <a:gd name="T10" fmla="*/ 0 60000 65536"/>
                    <a:gd name="T11" fmla="*/ 0 60000 65536"/>
                    <a:gd name="T12" fmla="*/ 0 60000 65536"/>
                    <a:gd name="T13" fmla="*/ 0 60000 65536"/>
                    <a:gd name="T14" fmla="*/ 0 60000 65536"/>
                    <a:gd name="T15" fmla="*/ 0 w 84"/>
                    <a:gd name="T16" fmla="*/ 0 h 34"/>
                    <a:gd name="T17" fmla="*/ 84 w 84"/>
                    <a:gd name="T18" fmla="*/ 34 h 34"/>
                  </a:gdLst>
                  <a:ahLst/>
                  <a:cxnLst>
                    <a:cxn ang="T10">
                      <a:pos x="T0" y="T1"/>
                    </a:cxn>
                    <a:cxn ang="T11">
                      <a:pos x="T2" y="T3"/>
                    </a:cxn>
                    <a:cxn ang="T12">
                      <a:pos x="T4" y="T5"/>
                    </a:cxn>
                    <a:cxn ang="T13">
                      <a:pos x="T6" y="T7"/>
                    </a:cxn>
                    <a:cxn ang="T14">
                      <a:pos x="T8" y="T9"/>
                    </a:cxn>
                  </a:cxnLst>
                  <a:rect l="T15" t="T16" r="T17" b="T18"/>
                  <a:pathLst>
                    <a:path w="84" h="34">
                      <a:moveTo>
                        <a:pt x="0" y="33"/>
                      </a:moveTo>
                      <a:lnTo>
                        <a:pt x="25" y="22"/>
                      </a:lnTo>
                      <a:lnTo>
                        <a:pt x="57" y="16"/>
                      </a:lnTo>
                      <a:lnTo>
                        <a:pt x="83"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noChangeAspect="1"/>
                </p:cNvSpPr>
                <p:nvPr/>
              </p:nvSpPr>
              <p:spPr bwMode="auto">
                <a:xfrm>
                  <a:off x="3077" y="2527"/>
                  <a:ext cx="64" cy="72"/>
                </a:xfrm>
                <a:custGeom>
                  <a:avLst/>
                  <a:gdLst>
                    <a:gd name="T0" fmla="*/ 63 w 64"/>
                    <a:gd name="T1" fmla="*/ 71 h 72"/>
                    <a:gd name="T2" fmla="*/ 42 w 64"/>
                    <a:gd name="T3" fmla="*/ 43 h 72"/>
                    <a:gd name="T4" fmla="*/ 42 w 64"/>
                    <a:gd name="T5" fmla="*/ 43 h 72"/>
                    <a:gd name="T6" fmla="*/ 21 w 64"/>
                    <a:gd name="T7" fmla="*/ 21 h 72"/>
                    <a:gd name="T8" fmla="*/ 0 w 64"/>
                    <a:gd name="T9" fmla="*/ 0 h 72"/>
                    <a:gd name="T10" fmla="*/ 0 60000 65536"/>
                    <a:gd name="T11" fmla="*/ 0 60000 65536"/>
                    <a:gd name="T12" fmla="*/ 0 60000 65536"/>
                    <a:gd name="T13" fmla="*/ 0 60000 65536"/>
                    <a:gd name="T14" fmla="*/ 0 60000 65536"/>
                    <a:gd name="T15" fmla="*/ 0 w 64"/>
                    <a:gd name="T16" fmla="*/ 0 h 72"/>
                    <a:gd name="T17" fmla="*/ 64 w 64"/>
                    <a:gd name="T18" fmla="*/ 72 h 72"/>
                  </a:gdLst>
                  <a:ahLst/>
                  <a:cxnLst>
                    <a:cxn ang="T10">
                      <a:pos x="T0" y="T1"/>
                    </a:cxn>
                    <a:cxn ang="T11">
                      <a:pos x="T2" y="T3"/>
                    </a:cxn>
                    <a:cxn ang="T12">
                      <a:pos x="T4" y="T5"/>
                    </a:cxn>
                    <a:cxn ang="T13">
                      <a:pos x="T6" y="T7"/>
                    </a:cxn>
                    <a:cxn ang="T14">
                      <a:pos x="T8" y="T9"/>
                    </a:cxn>
                  </a:cxnLst>
                  <a:rect l="T15" t="T16" r="T17" b="T18"/>
                  <a:pathLst>
                    <a:path w="64" h="72">
                      <a:moveTo>
                        <a:pt x="63" y="71"/>
                      </a:moveTo>
                      <a:lnTo>
                        <a:pt x="42" y="43"/>
                      </a:lnTo>
                      <a:lnTo>
                        <a:pt x="21" y="21"/>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24"/>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10" y="17"/>
                      </a:moveTo>
                      <a:lnTo>
                        <a:pt x="10" y="11"/>
                      </a:lnTo>
                      <a:lnTo>
                        <a:pt x="16" y="5"/>
                      </a:lnTo>
                      <a:lnTo>
                        <a:pt x="10" y="0"/>
                      </a:lnTo>
                      <a:lnTo>
                        <a:pt x="5" y="0"/>
                      </a:lnTo>
                      <a:lnTo>
                        <a:pt x="0" y="5"/>
                      </a:lnTo>
                      <a:lnTo>
                        <a:pt x="5" y="11"/>
                      </a:lnTo>
                      <a:lnTo>
                        <a:pt x="10" y="17"/>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26" name="Freeform 25"/>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10" y="17"/>
                      </a:moveTo>
                      <a:lnTo>
                        <a:pt x="10" y="11"/>
                      </a:lnTo>
                      <a:lnTo>
                        <a:pt x="16" y="5"/>
                      </a:lnTo>
                      <a:lnTo>
                        <a:pt x="10" y="0"/>
                      </a:lnTo>
                      <a:lnTo>
                        <a:pt x="5" y="0"/>
                      </a:lnTo>
                      <a:lnTo>
                        <a:pt x="0" y="5"/>
                      </a:lnTo>
                      <a:lnTo>
                        <a:pt x="5" y="11"/>
                      </a:lnTo>
                      <a:lnTo>
                        <a:pt x="10" y="1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6"/>
                <p:cNvSpPr>
                  <a:spLocks noChangeAspect="1"/>
                </p:cNvSpPr>
                <p:nvPr/>
              </p:nvSpPr>
              <p:spPr bwMode="auto">
                <a:xfrm>
                  <a:off x="3214" y="2327"/>
                  <a:ext cx="32" cy="39"/>
                </a:xfrm>
                <a:custGeom>
                  <a:avLst/>
                  <a:gdLst>
                    <a:gd name="T0" fmla="*/ 15 w 32"/>
                    <a:gd name="T1" fmla="*/ 38 h 39"/>
                    <a:gd name="T2" fmla="*/ 26 w 32"/>
                    <a:gd name="T3" fmla="*/ 27 h 39"/>
                    <a:gd name="T4" fmla="*/ 31 w 32"/>
                    <a:gd name="T5" fmla="*/ 16 h 39"/>
                    <a:gd name="T6" fmla="*/ 31 w 32"/>
                    <a:gd name="T7" fmla="*/ 16 h 39"/>
                    <a:gd name="T8" fmla="*/ 26 w 32"/>
                    <a:gd name="T9" fmla="*/ 5 h 39"/>
                    <a:gd name="T10" fmla="*/ 10 w 32"/>
                    <a:gd name="T11" fmla="*/ 0 h 39"/>
                    <a:gd name="T12" fmla="*/ 10 w 32"/>
                    <a:gd name="T13" fmla="*/ 0 h 39"/>
                    <a:gd name="T14" fmla="*/ 5 w 32"/>
                    <a:gd name="T15" fmla="*/ 5 h 39"/>
                    <a:gd name="T16" fmla="*/ 0 w 32"/>
                    <a:gd name="T17" fmla="*/ 10 h 39"/>
                    <a:gd name="T18" fmla="*/ 0 w 32"/>
                    <a:gd name="T19" fmla="*/ 10 h 39"/>
                    <a:gd name="T20" fmla="*/ 5 w 32"/>
                    <a:gd name="T21" fmla="*/ 21 h 39"/>
                    <a:gd name="T22" fmla="*/ 10 w 32"/>
                    <a:gd name="T23" fmla="*/ 21 h 39"/>
                    <a:gd name="T24" fmla="*/ 10 w 32"/>
                    <a:gd name="T25" fmla="*/ 21 h 39"/>
                    <a:gd name="T26" fmla="*/ 20 w 32"/>
                    <a:gd name="T27" fmla="*/ 21 h 39"/>
                    <a:gd name="T28" fmla="*/ 20 w 32"/>
                    <a:gd name="T29" fmla="*/ 10 h 39"/>
                    <a:gd name="T30" fmla="*/ 20 w 32"/>
                    <a:gd name="T31" fmla="*/ 10 h 39"/>
                    <a:gd name="T32" fmla="*/ 15 w 32"/>
                    <a:gd name="T33" fmla="*/ 5 h 39"/>
                    <a:gd name="T34" fmla="*/ 15 w 32"/>
                    <a:gd name="T35" fmla="*/ 5 h 39"/>
                    <a:gd name="T36" fmla="*/ 15 w 32"/>
                    <a:gd name="T37" fmla="*/ 5 h 39"/>
                    <a:gd name="T38" fmla="*/ 10 w 32"/>
                    <a:gd name="T39" fmla="*/ 5 h 39"/>
                    <a:gd name="T40" fmla="*/ 5 w 32"/>
                    <a:gd name="T41" fmla="*/ 10 h 39"/>
                    <a:gd name="T42" fmla="*/ 5 w 32"/>
                    <a:gd name="T43" fmla="*/ 10 h 39"/>
                    <a:gd name="T44" fmla="*/ 10 w 32"/>
                    <a:gd name="T45" fmla="*/ 16 h 39"/>
                    <a:gd name="T46" fmla="*/ 15 w 32"/>
                    <a:gd name="T47" fmla="*/ 21 h 39"/>
                    <a:gd name="T48" fmla="*/ 15 w 32"/>
                    <a:gd name="T49" fmla="*/ 21 h 39"/>
                    <a:gd name="T50" fmla="*/ 15 w 32"/>
                    <a:gd name="T51" fmla="*/ 16 h 39"/>
                    <a:gd name="T52" fmla="*/ 20 w 32"/>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2"/>
                    <a:gd name="T82" fmla="*/ 0 h 39"/>
                    <a:gd name="T83" fmla="*/ 32 w 32"/>
                    <a:gd name="T84" fmla="*/ 39 h 3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2" h="39">
                      <a:moveTo>
                        <a:pt x="15" y="38"/>
                      </a:moveTo>
                      <a:lnTo>
                        <a:pt x="26" y="27"/>
                      </a:lnTo>
                      <a:lnTo>
                        <a:pt x="31" y="16"/>
                      </a:lnTo>
                      <a:lnTo>
                        <a:pt x="26" y="5"/>
                      </a:lnTo>
                      <a:lnTo>
                        <a:pt x="10" y="0"/>
                      </a:lnTo>
                      <a:lnTo>
                        <a:pt x="5" y="5"/>
                      </a:lnTo>
                      <a:lnTo>
                        <a:pt x="0" y="10"/>
                      </a:lnTo>
                      <a:lnTo>
                        <a:pt x="5" y="21"/>
                      </a:lnTo>
                      <a:lnTo>
                        <a:pt x="10" y="21"/>
                      </a:lnTo>
                      <a:lnTo>
                        <a:pt x="20" y="21"/>
                      </a:lnTo>
                      <a:lnTo>
                        <a:pt x="20" y="10"/>
                      </a:lnTo>
                      <a:lnTo>
                        <a:pt x="15" y="5"/>
                      </a:lnTo>
                      <a:lnTo>
                        <a:pt x="10" y="5"/>
                      </a:lnTo>
                      <a:lnTo>
                        <a:pt x="5" y="10"/>
                      </a:lnTo>
                      <a:lnTo>
                        <a:pt x="10" y="16"/>
                      </a:lnTo>
                      <a:lnTo>
                        <a:pt x="15" y="21"/>
                      </a:lnTo>
                      <a:lnTo>
                        <a:pt x="15" y="16"/>
                      </a:lnTo>
                      <a:lnTo>
                        <a:pt x="20"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7"/>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7" y="17"/>
                      </a:moveTo>
                      <a:lnTo>
                        <a:pt x="0" y="11"/>
                      </a:lnTo>
                      <a:lnTo>
                        <a:pt x="0" y="5"/>
                      </a:lnTo>
                      <a:lnTo>
                        <a:pt x="0" y="0"/>
                      </a:lnTo>
                      <a:lnTo>
                        <a:pt x="7" y="0"/>
                      </a:lnTo>
                      <a:lnTo>
                        <a:pt x="16" y="0"/>
                      </a:lnTo>
                      <a:lnTo>
                        <a:pt x="16" y="5"/>
                      </a:lnTo>
                      <a:lnTo>
                        <a:pt x="16" y="11"/>
                      </a:lnTo>
                      <a:lnTo>
                        <a:pt x="7" y="17"/>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29" name="Freeform 28"/>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7" y="17"/>
                      </a:moveTo>
                      <a:lnTo>
                        <a:pt x="0" y="11"/>
                      </a:lnTo>
                      <a:lnTo>
                        <a:pt x="0" y="5"/>
                      </a:lnTo>
                      <a:lnTo>
                        <a:pt x="0" y="0"/>
                      </a:lnTo>
                      <a:lnTo>
                        <a:pt x="7" y="0"/>
                      </a:lnTo>
                      <a:lnTo>
                        <a:pt x="16" y="0"/>
                      </a:lnTo>
                      <a:lnTo>
                        <a:pt x="16" y="5"/>
                      </a:lnTo>
                      <a:lnTo>
                        <a:pt x="16" y="11"/>
                      </a:lnTo>
                      <a:lnTo>
                        <a:pt x="7" y="1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9"/>
                <p:cNvSpPr>
                  <a:spLocks noChangeAspect="1"/>
                </p:cNvSpPr>
                <p:nvPr/>
              </p:nvSpPr>
              <p:spPr bwMode="auto">
                <a:xfrm>
                  <a:off x="2908" y="2527"/>
                  <a:ext cx="70" cy="72"/>
                </a:xfrm>
                <a:custGeom>
                  <a:avLst/>
                  <a:gdLst>
                    <a:gd name="T0" fmla="*/ 0 w 70"/>
                    <a:gd name="T1" fmla="*/ 71 h 72"/>
                    <a:gd name="T2" fmla="*/ 26 w 70"/>
                    <a:gd name="T3" fmla="*/ 43 h 72"/>
                    <a:gd name="T4" fmla="*/ 26 w 70"/>
                    <a:gd name="T5" fmla="*/ 43 h 72"/>
                    <a:gd name="T6" fmla="*/ 47 w 70"/>
                    <a:gd name="T7" fmla="*/ 21 h 72"/>
                    <a:gd name="T8" fmla="*/ 69 w 70"/>
                    <a:gd name="T9" fmla="*/ 0 h 72"/>
                    <a:gd name="T10" fmla="*/ 0 60000 65536"/>
                    <a:gd name="T11" fmla="*/ 0 60000 65536"/>
                    <a:gd name="T12" fmla="*/ 0 60000 65536"/>
                    <a:gd name="T13" fmla="*/ 0 60000 65536"/>
                    <a:gd name="T14" fmla="*/ 0 60000 65536"/>
                    <a:gd name="T15" fmla="*/ 0 w 70"/>
                    <a:gd name="T16" fmla="*/ 0 h 72"/>
                    <a:gd name="T17" fmla="*/ 70 w 70"/>
                    <a:gd name="T18" fmla="*/ 72 h 72"/>
                  </a:gdLst>
                  <a:ahLst/>
                  <a:cxnLst>
                    <a:cxn ang="T10">
                      <a:pos x="T0" y="T1"/>
                    </a:cxn>
                    <a:cxn ang="T11">
                      <a:pos x="T2" y="T3"/>
                    </a:cxn>
                    <a:cxn ang="T12">
                      <a:pos x="T4" y="T5"/>
                    </a:cxn>
                    <a:cxn ang="T13">
                      <a:pos x="T6" y="T7"/>
                    </a:cxn>
                    <a:cxn ang="T14">
                      <a:pos x="T8" y="T9"/>
                    </a:cxn>
                  </a:cxnLst>
                  <a:rect l="T15" t="T16" r="T17" b="T18"/>
                  <a:pathLst>
                    <a:path w="70" h="72">
                      <a:moveTo>
                        <a:pt x="0" y="71"/>
                      </a:moveTo>
                      <a:lnTo>
                        <a:pt x="26" y="43"/>
                      </a:lnTo>
                      <a:lnTo>
                        <a:pt x="47" y="21"/>
                      </a:lnTo>
                      <a:lnTo>
                        <a:pt x="69"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30"/>
                <p:cNvSpPr>
                  <a:spLocks noChangeAspect="1"/>
                </p:cNvSpPr>
                <p:nvPr/>
              </p:nvSpPr>
              <p:spPr bwMode="auto">
                <a:xfrm>
                  <a:off x="3182" y="2055"/>
                  <a:ext cx="44" cy="327"/>
                </a:xfrm>
                <a:custGeom>
                  <a:avLst/>
                  <a:gdLst>
                    <a:gd name="T0" fmla="*/ 0 w 44"/>
                    <a:gd name="T1" fmla="*/ 326 h 327"/>
                    <a:gd name="T2" fmla="*/ 32 w 44"/>
                    <a:gd name="T3" fmla="*/ 200 h 327"/>
                    <a:gd name="T4" fmla="*/ 38 w 44"/>
                    <a:gd name="T5" fmla="*/ 113 h 327"/>
                    <a:gd name="T6" fmla="*/ 38 w 44"/>
                    <a:gd name="T7" fmla="*/ 113 h 327"/>
                    <a:gd name="T8" fmla="*/ 38 w 44"/>
                    <a:gd name="T9" fmla="*/ 65 h 327"/>
                    <a:gd name="T10" fmla="*/ 21 w 44"/>
                    <a:gd name="T11" fmla="*/ 0 h 327"/>
                    <a:gd name="T12" fmla="*/ 21 w 44"/>
                    <a:gd name="T13" fmla="*/ 0 h 327"/>
                    <a:gd name="T14" fmla="*/ 32 w 44"/>
                    <a:gd name="T15" fmla="*/ 38 h 327"/>
                    <a:gd name="T16" fmla="*/ 43 w 44"/>
                    <a:gd name="T17" fmla="*/ 113 h 327"/>
                    <a:gd name="T18" fmla="*/ 38 w 44"/>
                    <a:gd name="T19" fmla="*/ 217 h 327"/>
                    <a:gd name="T20" fmla="*/ 0 w 44"/>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
                    <a:gd name="T34" fmla="*/ 0 h 327"/>
                    <a:gd name="T35" fmla="*/ 44 w 44"/>
                    <a:gd name="T36" fmla="*/ 327 h 3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 h="327">
                      <a:moveTo>
                        <a:pt x="0" y="326"/>
                      </a:moveTo>
                      <a:lnTo>
                        <a:pt x="32" y="200"/>
                      </a:lnTo>
                      <a:lnTo>
                        <a:pt x="38" y="113"/>
                      </a:lnTo>
                      <a:lnTo>
                        <a:pt x="38" y="65"/>
                      </a:lnTo>
                      <a:lnTo>
                        <a:pt x="21" y="0"/>
                      </a:lnTo>
                      <a:lnTo>
                        <a:pt x="32" y="38"/>
                      </a:lnTo>
                      <a:lnTo>
                        <a:pt x="43" y="113"/>
                      </a:lnTo>
                      <a:lnTo>
                        <a:pt x="38" y="217"/>
                      </a:lnTo>
                      <a:lnTo>
                        <a:pt x="0" y="3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32" name="Freeform 31"/>
                <p:cNvSpPr>
                  <a:spLocks noChangeAspect="1"/>
                </p:cNvSpPr>
                <p:nvPr/>
              </p:nvSpPr>
              <p:spPr bwMode="auto">
                <a:xfrm>
                  <a:off x="3203" y="2315"/>
                  <a:ext cx="49" cy="51"/>
                </a:xfrm>
                <a:custGeom>
                  <a:avLst/>
                  <a:gdLst>
                    <a:gd name="T0" fmla="*/ 26 w 49"/>
                    <a:gd name="T1" fmla="*/ 50 h 51"/>
                    <a:gd name="T2" fmla="*/ 42 w 49"/>
                    <a:gd name="T3" fmla="*/ 44 h 51"/>
                    <a:gd name="T4" fmla="*/ 48 w 49"/>
                    <a:gd name="T5" fmla="*/ 22 h 51"/>
                    <a:gd name="T6" fmla="*/ 48 w 49"/>
                    <a:gd name="T7" fmla="*/ 22 h 51"/>
                    <a:gd name="T8" fmla="*/ 42 w 49"/>
                    <a:gd name="T9" fmla="*/ 6 h 51"/>
                    <a:gd name="T10" fmla="*/ 26 w 49"/>
                    <a:gd name="T11" fmla="*/ 0 h 51"/>
                    <a:gd name="T12" fmla="*/ 26 w 49"/>
                    <a:gd name="T13" fmla="*/ 0 h 51"/>
                    <a:gd name="T14" fmla="*/ 5 w 49"/>
                    <a:gd name="T15" fmla="*/ 6 h 51"/>
                    <a:gd name="T16" fmla="*/ 0 w 49"/>
                    <a:gd name="T17" fmla="*/ 22 h 51"/>
                    <a:gd name="T18" fmla="*/ 0 w 49"/>
                    <a:gd name="T19" fmla="*/ 22 h 51"/>
                    <a:gd name="T20" fmla="*/ 5 w 49"/>
                    <a:gd name="T21" fmla="*/ 44 h 51"/>
                    <a:gd name="T22" fmla="*/ 26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51"/>
                    <a:gd name="T38" fmla="*/ 49 w 49"/>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51">
                      <a:moveTo>
                        <a:pt x="26" y="50"/>
                      </a:moveTo>
                      <a:lnTo>
                        <a:pt x="42" y="44"/>
                      </a:lnTo>
                      <a:lnTo>
                        <a:pt x="48" y="22"/>
                      </a:lnTo>
                      <a:lnTo>
                        <a:pt x="42" y="6"/>
                      </a:lnTo>
                      <a:lnTo>
                        <a:pt x="26" y="0"/>
                      </a:lnTo>
                      <a:lnTo>
                        <a:pt x="5" y="6"/>
                      </a:lnTo>
                      <a:lnTo>
                        <a:pt x="0" y="22"/>
                      </a:lnTo>
                      <a:lnTo>
                        <a:pt x="5" y="44"/>
                      </a:lnTo>
                      <a:lnTo>
                        <a:pt x="26" y="5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32"/>
                <p:cNvSpPr>
                  <a:spLocks noChangeAspect="1"/>
                </p:cNvSpPr>
                <p:nvPr/>
              </p:nvSpPr>
              <p:spPr bwMode="auto">
                <a:xfrm>
                  <a:off x="3220" y="2124"/>
                  <a:ext cx="63" cy="17"/>
                </a:xfrm>
                <a:custGeom>
                  <a:avLst/>
                  <a:gdLst>
                    <a:gd name="T0" fmla="*/ 0 w 63"/>
                    <a:gd name="T1" fmla="*/ 16 h 17"/>
                    <a:gd name="T2" fmla="*/ 30 w 63"/>
                    <a:gd name="T3" fmla="*/ 0 h 17"/>
                    <a:gd name="T4" fmla="*/ 62 w 63"/>
                    <a:gd name="T5" fmla="*/ 16 h 17"/>
                    <a:gd name="T6" fmla="*/ 0 60000 65536"/>
                    <a:gd name="T7" fmla="*/ 0 60000 65536"/>
                    <a:gd name="T8" fmla="*/ 0 60000 65536"/>
                    <a:gd name="T9" fmla="*/ 0 w 63"/>
                    <a:gd name="T10" fmla="*/ 0 h 17"/>
                    <a:gd name="T11" fmla="*/ 63 w 63"/>
                    <a:gd name="T12" fmla="*/ 17 h 17"/>
                  </a:gdLst>
                  <a:ahLst/>
                  <a:cxnLst>
                    <a:cxn ang="T6">
                      <a:pos x="T0" y="T1"/>
                    </a:cxn>
                    <a:cxn ang="T7">
                      <a:pos x="T2" y="T3"/>
                    </a:cxn>
                    <a:cxn ang="T8">
                      <a:pos x="T4" y="T5"/>
                    </a:cxn>
                  </a:cxnLst>
                  <a:rect l="T9" t="T10" r="T11" b="T12"/>
                  <a:pathLst>
                    <a:path w="63" h="17">
                      <a:moveTo>
                        <a:pt x="0" y="16"/>
                      </a:moveTo>
                      <a:lnTo>
                        <a:pt x="30" y="0"/>
                      </a:lnTo>
                      <a:lnTo>
                        <a:pt x="62"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reeform 33"/>
                <p:cNvSpPr>
                  <a:spLocks noChangeAspect="1"/>
                </p:cNvSpPr>
                <p:nvPr/>
              </p:nvSpPr>
              <p:spPr bwMode="auto">
                <a:xfrm>
                  <a:off x="3225" y="2135"/>
                  <a:ext cx="58" cy="17"/>
                </a:xfrm>
                <a:custGeom>
                  <a:avLst/>
                  <a:gdLst>
                    <a:gd name="T0" fmla="*/ 0 w 58"/>
                    <a:gd name="T1" fmla="*/ 16 h 17"/>
                    <a:gd name="T2" fmla="*/ 25 w 58"/>
                    <a:gd name="T3" fmla="*/ 0 h 17"/>
                    <a:gd name="T4" fmla="*/ 57 w 58"/>
                    <a:gd name="T5" fmla="*/ 8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8"/>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 name="Freeform 34"/>
                <p:cNvSpPr>
                  <a:spLocks noChangeAspect="1"/>
                </p:cNvSpPr>
                <p:nvPr/>
              </p:nvSpPr>
              <p:spPr bwMode="auto">
                <a:xfrm>
                  <a:off x="3225" y="2153"/>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 name="Freeform 35"/>
                <p:cNvSpPr>
                  <a:spLocks noChangeAspect="1"/>
                </p:cNvSpPr>
                <p:nvPr/>
              </p:nvSpPr>
              <p:spPr bwMode="auto">
                <a:xfrm>
                  <a:off x="3225" y="2168"/>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Freeform 36"/>
                <p:cNvSpPr>
                  <a:spLocks noChangeAspect="1"/>
                </p:cNvSpPr>
                <p:nvPr/>
              </p:nvSpPr>
              <p:spPr bwMode="auto">
                <a:xfrm>
                  <a:off x="3220" y="2196"/>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37"/>
                <p:cNvSpPr>
                  <a:spLocks noChangeAspect="1"/>
                </p:cNvSpPr>
                <p:nvPr/>
              </p:nvSpPr>
              <p:spPr bwMode="auto">
                <a:xfrm>
                  <a:off x="3220" y="2207"/>
                  <a:ext cx="58" cy="17"/>
                </a:xfrm>
                <a:custGeom>
                  <a:avLst/>
                  <a:gdLst>
                    <a:gd name="T0" fmla="*/ 0 w 58"/>
                    <a:gd name="T1" fmla="*/ 16 h 17"/>
                    <a:gd name="T2" fmla="*/ 25 w 58"/>
                    <a:gd name="T3" fmla="*/ 0 h 17"/>
                    <a:gd name="T4" fmla="*/ 57 w 58"/>
                    <a:gd name="T5" fmla="*/ 10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 name="Freeform 38"/>
                <p:cNvSpPr>
                  <a:spLocks noChangeAspect="1"/>
                </p:cNvSpPr>
                <p:nvPr/>
              </p:nvSpPr>
              <p:spPr bwMode="auto">
                <a:xfrm>
                  <a:off x="3214" y="2234"/>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 name="Freeform 39"/>
                <p:cNvSpPr>
                  <a:spLocks noChangeAspect="1"/>
                </p:cNvSpPr>
                <p:nvPr/>
              </p:nvSpPr>
              <p:spPr bwMode="auto">
                <a:xfrm>
                  <a:off x="3214" y="2245"/>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 name="Freeform 40"/>
                <p:cNvSpPr>
                  <a:spLocks noChangeAspect="1"/>
                </p:cNvSpPr>
                <p:nvPr/>
              </p:nvSpPr>
              <p:spPr bwMode="auto">
                <a:xfrm>
                  <a:off x="3209" y="2272"/>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 name="T9" fmla="*/ 0 w 59"/>
                    <a:gd name="T10" fmla="*/ 0 h 17"/>
                    <a:gd name="T11" fmla="*/ 59 w 59"/>
                    <a:gd name="T12" fmla="*/ 17 h 17"/>
                  </a:gdLst>
                  <a:ahLst/>
                  <a:cxnLst>
                    <a:cxn ang="T6">
                      <a:pos x="T0" y="T1"/>
                    </a:cxn>
                    <a:cxn ang="T7">
                      <a:pos x="T2" y="T3"/>
                    </a:cxn>
                    <a:cxn ang="T8">
                      <a:pos x="T4" y="T5"/>
                    </a:cxn>
                  </a:cxnLst>
                  <a:rect l="T9" t="T10" r="T11" b="T12"/>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41"/>
                <p:cNvSpPr>
                  <a:spLocks noChangeAspect="1"/>
                </p:cNvSpPr>
                <p:nvPr/>
              </p:nvSpPr>
              <p:spPr bwMode="auto">
                <a:xfrm>
                  <a:off x="3209" y="2283"/>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 name="T9" fmla="*/ 0 w 59"/>
                    <a:gd name="T10" fmla="*/ 0 h 17"/>
                    <a:gd name="T11" fmla="*/ 59 w 59"/>
                    <a:gd name="T12" fmla="*/ 17 h 17"/>
                  </a:gdLst>
                  <a:ahLst/>
                  <a:cxnLst>
                    <a:cxn ang="T6">
                      <a:pos x="T0" y="T1"/>
                    </a:cxn>
                    <a:cxn ang="T7">
                      <a:pos x="T2" y="T3"/>
                    </a:cxn>
                    <a:cxn ang="T8">
                      <a:pos x="T4" y="T5"/>
                    </a:cxn>
                  </a:cxnLst>
                  <a:rect l="T9" t="T10" r="T11" b="T12"/>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42"/>
                <p:cNvSpPr>
                  <a:spLocks noChangeAspect="1"/>
                </p:cNvSpPr>
                <p:nvPr/>
              </p:nvSpPr>
              <p:spPr bwMode="auto">
                <a:xfrm>
                  <a:off x="2825" y="2055"/>
                  <a:ext cx="42" cy="327"/>
                </a:xfrm>
                <a:custGeom>
                  <a:avLst/>
                  <a:gdLst>
                    <a:gd name="T0" fmla="*/ 41 w 42"/>
                    <a:gd name="T1" fmla="*/ 326 h 327"/>
                    <a:gd name="T2" fmla="*/ 15 w 42"/>
                    <a:gd name="T3" fmla="*/ 200 h 327"/>
                    <a:gd name="T4" fmla="*/ 5 w 42"/>
                    <a:gd name="T5" fmla="*/ 113 h 327"/>
                    <a:gd name="T6" fmla="*/ 5 w 42"/>
                    <a:gd name="T7" fmla="*/ 113 h 327"/>
                    <a:gd name="T8" fmla="*/ 10 w 42"/>
                    <a:gd name="T9" fmla="*/ 65 h 327"/>
                    <a:gd name="T10" fmla="*/ 20 w 42"/>
                    <a:gd name="T11" fmla="*/ 0 h 327"/>
                    <a:gd name="T12" fmla="*/ 20 w 42"/>
                    <a:gd name="T13" fmla="*/ 0 h 327"/>
                    <a:gd name="T14" fmla="*/ 10 w 42"/>
                    <a:gd name="T15" fmla="*/ 38 h 327"/>
                    <a:gd name="T16" fmla="*/ 0 w 42"/>
                    <a:gd name="T17" fmla="*/ 113 h 327"/>
                    <a:gd name="T18" fmla="*/ 5 w 42"/>
                    <a:gd name="T19" fmla="*/ 217 h 327"/>
                    <a:gd name="T20" fmla="*/ 41 w 42"/>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327"/>
                    <a:gd name="T35" fmla="*/ 42 w 42"/>
                    <a:gd name="T36" fmla="*/ 327 h 3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327">
                      <a:moveTo>
                        <a:pt x="41" y="326"/>
                      </a:moveTo>
                      <a:lnTo>
                        <a:pt x="15" y="200"/>
                      </a:lnTo>
                      <a:lnTo>
                        <a:pt x="5" y="113"/>
                      </a:lnTo>
                      <a:lnTo>
                        <a:pt x="10" y="65"/>
                      </a:lnTo>
                      <a:lnTo>
                        <a:pt x="20" y="0"/>
                      </a:lnTo>
                      <a:lnTo>
                        <a:pt x="10" y="38"/>
                      </a:lnTo>
                      <a:lnTo>
                        <a:pt x="0" y="113"/>
                      </a:lnTo>
                      <a:lnTo>
                        <a:pt x="5" y="217"/>
                      </a:lnTo>
                      <a:lnTo>
                        <a:pt x="41" y="3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44" name="Freeform 43"/>
                <p:cNvSpPr>
                  <a:spLocks noChangeAspect="1"/>
                </p:cNvSpPr>
                <p:nvPr/>
              </p:nvSpPr>
              <p:spPr bwMode="auto">
                <a:xfrm>
                  <a:off x="2804" y="2315"/>
                  <a:ext cx="49" cy="51"/>
                </a:xfrm>
                <a:custGeom>
                  <a:avLst/>
                  <a:gdLst>
                    <a:gd name="T0" fmla="*/ 21 w 49"/>
                    <a:gd name="T1" fmla="*/ 50 h 51"/>
                    <a:gd name="T2" fmla="*/ 5 w 49"/>
                    <a:gd name="T3" fmla="*/ 44 h 51"/>
                    <a:gd name="T4" fmla="*/ 0 w 49"/>
                    <a:gd name="T5" fmla="*/ 22 h 51"/>
                    <a:gd name="T6" fmla="*/ 0 w 49"/>
                    <a:gd name="T7" fmla="*/ 22 h 51"/>
                    <a:gd name="T8" fmla="*/ 5 w 49"/>
                    <a:gd name="T9" fmla="*/ 6 h 51"/>
                    <a:gd name="T10" fmla="*/ 21 w 49"/>
                    <a:gd name="T11" fmla="*/ 0 h 51"/>
                    <a:gd name="T12" fmla="*/ 21 w 49"/>
                    <a:gd name="T13" fmla="*/ 0 h 51"/>
                    <a:gd name="T14" fmla="*/ 37 w 49"/>
                    <a:gd name="T15" fmla="*/ 6 h 51"/>
                    <a:gd name="T16" fmla="*/ 48 w 49"/>
                    <a:gd name="T17" fmla="*/ 22 h 51"/>
                    <a:gd name="T18" fmla="*/ 48 w 49"/>
                    <a:gd name="T19" fmla="*/ 22 h 51"/>
                    <a:gd name="T20" fmla="*/ 37 w 49"/>
                    <a:gd name="T21" fmla="*/ 44 h 51"/>
                    <a:gd name="T22" fmla="*/ 21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51"/>
                    <a:gd name="T38" fmla="*/ 49 w 49"/>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51">
                      <a:moveTo>
                        <a:pt x="21" y="50"/>
                      </a:moveTo>
                      <a:lnTo>
                        <a:pt x="5" y="44"/>
                      </a:lnTo>
                      <a:lnTo>
                        <a:pt x="0" y="22"/>
                      </a:lnTo>
                      <a:lnTo>
                        <a:pt x="5" y="6"/>
                      </a:lnTo>
                      <a:lnTo>
                        <a:pt x="21" y="0"/>
                      </a:lnTo>
                      <a:lnTo>
                        <a:pt x="37" y="6"/>
                      </a:lnTo>
                      <a:lnTo>
                        <a:pt x="48" y="22"/>
                      </a:lnTo>
                      <a:lnTo>
                        <a:pt x="37" y="44"/>
                      </a:lnTo>
                      <a:lnTo>
                        <a:pt x="21" y="5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44"/>
                <p:cNvSpPr>
                  <a:spLocks noChangeAspect="1"/>
                </p:cNvSpPr>
                <p:nvPr/>
              </p:nvSpPr>
              <p:spPr bwMode="auto">
                <a:xfrm>
                  <a:off x="2809" y="2327"/>
                  <a:ext cx="27" cy="39"/>
                </a:xfrm>
                <a:custGeom>
                  <a:avLst/>
                  <a:gdLst>
                    <a:gd name="T0" fmla="*/ 15 w 27"/>
                    <a:gd name="T1" fmla="*/ 38 h 39"/>
                    <a:gd name="T2" fmla="*/ 5 w 27"/>
                    <a:gd name="T3" fmla="*/ 27 h 39"/>
                    <a:gd name="T4" fmla="*/ 0 w 27"/>
                    <a:gd name="T5" fmla="*/ 16 h 39"/>
                    <a:gd name="T6" fmla="*/ 0 w 27"/>
                    <a:gd name="T7" fmla="*/ 16 h 39"/>
                    <a:gd name="T8" fmla="*/ 5 w 27"/>
                    <a:gd name="T9" fmla="*/ 5 h 39"/>
                    <a:gd name="T10" fmla="*/ 15 w 27"/>
                    <a:gd name="T11" fmla="*/ 0 h 39"/>
                    <a:gd name="T12" fmla="*/ 15 w 27"/>
                    <a:gd name="T13" fmla="*/ 0 h 39"/>
                    <a:gd name="T14" fmla="*/ 26 w 27"/>
                    <a:gd name="T15" fmla="*/ 5 h 39"/>
                    <a:gd name="T16" fmla="*/ 26 w 27"/>
                    <a:gd name="T17" fmla="*/ 10 h 39"/>
                    <a:gd name="T18" fmla="*/ 26 w 27"/>
                    <a:gd name="T19" fmla="*/ 10 h 39"/>
                    <a:gd name="T20" fmla="*/ 26 w 27"/>
                    <a:gd name="T21" fmla="*/ 21 h 39"/>
                    <a:gd name="T22" fmla="*/ 20 w 27"/>
                    <a:gd name="T23" fmla="*/ 21 h 39"/>
                    <a:gd name="T24" fmla="*/ 20 w 27"/>
                    <a:gd name="T25" fmla="*/ 21 h 39"/>
                    <a:gd name="T26" fmla="*/ 10 w 27"/>
                    <a:gd name="T27" fmla="*/ 21 h 39"/>
                    <a:gd name="T28" fmla="*/ 10 w 27"/>
                    <a:gd name="T29" fmla="*/ 10 h 39"/>
                    <a:gd name="T30" fmla="*/ 10 w 27"/>
                    <a:gd name="T31" fmla="*/ 10 h 39"/>
                    <a:gd name="T32" fmla="*/ 10 w 27"/>
                    <a:gd name="T33" fmla="*/ 5 h 39"/>
                    <a:gd name="T34" fmla="*/ 15 w 27"/>
                    <a:gd name="T35" fmla="*/ 5 h 39"/>
                    <a:gd name="T36" fmla="*/ 15 w 27"/>
                    <a:gd name="T37" fmla="*/ 5 h 39"/>
                    <a:gd name="T38" fmla="*/ 20 w 27"/>
                    <a:gd name="T39" fmla="*/ 5 h 39"/>
                    <a:gd name="T40" fmla="*/ 20 w 27"/>
                    <a:gd name="T41" fmla="*/ 10 h 39"/>
                    <a:gd name="T42" fmla="*/ 20 w 27"/>
                    <a:gd name="T43" fmla="*/ 10 h 39"/>
                    <a:gd name="T44" fmla="*/ 20 w 27"/>
                    <a:gd name="T45" fmla="*/ 16 h 39"/>
                    <a:gd name="T46" fmla="*/ 15 w 27"/>
                    <a:gd name="T47" fmla="*/ 21 h 39"/>
                    <a:gd name="T48" fmla="*/ 15 w 27"/>
                    <a:gd name="T49" fmla="*/ 21 h 39"/>
                    <a:gd name="T50" fmla="*/ 10 w 27"/>
                    <a:gd name="T51" fmla="*/ 16 h 39"/>
                    <a:gd name="T52" fmla="*/ 10 w 27"/>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
                    <a:gd name="T82" fmla="*/ 0 h 39"/>
                    <a:gd name="T83" fmla="*/ 27 w 27"/>
                    <a:gd name="T84" fmla="*/ 39 h 3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 h="39">
                      <a:moveTo>
                        <a:pt x="15" y="38"/>
                      </a:moveTo>
                      <a:lnTo>
                        <a:pt x="5" y="27"/>
                      </a:lnTo>
                      <a:lnTo>
                        <a:pt x="0" y="16"/>
                      </a:lnTo>
                      <a:lnTo>
                        <a:pt x="5" y="5"/>
                      </a:lnTo>
                      <a:lnTo>
                        <a:pt x="15" y="0"/>
                      </a:lnTo>
                      <a:lnTo>
                        <a:pt x="26" y="5"/>
                      </a:lnTo>
                      <a:lnTo>
                        <a:pt x="26" y="10"/>
                      </a:lnTo>
                      <a:lnTo>
                        <a:pt x="26" y="21"/>
                      </a:lnTo>
                      <a:lnTo>
                        <a:pt x="20" y="21"/>
                      </a:lnTo>
                      <a:lnTo>
                        <a:pt x="10" y="21"/>
                      </a:lnTo>
                      <a:lnTo>
                        <a:pt x="10" y="10"/>
                      </a:lnTo>
                      <a:lnTo>
                        <a:pt x="10" y="5"/>
                      </a:lnTo>
                      <a:lnTo>
                        <a:pt x="15" y="5"/>
                      </a:lnTo>
                      <a:lnTo>
                        <a:pt x="20" y="5"/>
                      </a:lnTo>
                      <a:lnTo>
                        <a:pt x="20" y="10"/>
                      </a:lnTo>
                      <a:lnTo>
                        <a:pt x="20" y="16"/>
                      </a:lnTo>
                      <a:lnTo>
                        <a:pt x="15" y="21"/>
                      </a:lnTo>
                      <a:lnTo>
                        <a:pt x="10" y="16"/>
                      </a:lnTo>
                      <a:lnTo>
                        <a:pt x="10"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45"/>
                <p:cNvSpPr>
                  <a:spLocks noChangeAspect="1"/>
                </p:cNvSpPr>
                <p:nvPr/>
              </p:nvSpPr>
              <p:spPr bwMode="auto">
                <a:xfrm>
                  <a:off x="2766" y="2124"/>
                  <a:ext cx="64" cy="17"/>
                </a:xfrm>
                <a:custGeom>
                  <a:avLst/>
                  <a:gdLst>
                    <a:gd name="T0" fmla="*/ 63 w 64"/>
                    <a:gd name="T1" fmla="*/ 16 h 17"/>
                    <a:gd name="T2" fmla="*/ 36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6"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46"/>
                <p:cNvSpPr>
                  <a:spLocks noChangeAspect="1"/>
                </p:cNvSpPr>
                <p:nvPr/>
              </p:nvSpPr>
              <p:spPr bwMode="auto">
                <a:xfrm>
                  <a:off x="2772" y="2135"/>
                  <a:ext cx="58" cy="17"/>
                </a:xfrm>
                <a:custGeom>
                  <a:avLst/>
                  <a:gdLst>
                    <a:gd name="T0" fmla="*/ 57 w 58"/>
                    <a:gd name="T1" fmla="*/ 16 h 17"/>
                    <a:gd name="T2" fmla="*/ 30 w 58"/>
                    <a:gd name="T3" fmla="*/ 0 h 17"/>
                    <a:gd name="T4" fmla="*/ 0 w 58"/>
                    <a:gd name="T5" fmla="*/ 8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57" y="16"/>
                      </a:moveTo>
                      <a:lnTo>
                        <a:pt x="30" y="0"/>
                      </a:lnTo>
                      <a:lnTo>
                        <a:pt x="0" y="8"/>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47"/>
                <p:cNvSpPr>
                  <a:spLocks noChangeAspect="1"/>
                </p:cNvSpPr>
                <p:nvPr/>
              </p:nvSpPr>
              <p:spPr bwMode="auto">
                <a:xfrm>
                  <a:off x="2772" y="2153"/>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48"/>
                <p:cNvSpPr>
                  <a:spLocks noChangeAspect="1"/>
                </p:cNvSpPr>
                <p:nvPr/>
              </p:nvSpPr>
              <p:spPr bwMode="auto">
                <a:xfrm>
                  <a:off x="2772" y="2168"/>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49"/>
                <p:cNvSpPr>
                  <a:spLocks noChangeAspect="1"/>
                </p:cNvSpPr>
                <p:nvPr/>
              </p:nvSpPr>
              <p:spPr bwMode="auto">
                <a:xfrm>
                  <a:off x="2772" y="2196"/>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50"/>
                <p:cNvSpPr>
                  <a:spLocks noChangeAspect="1"/>
                </p:cNvSpPr>
                <p:nvPr/>
              </p:nvSpPr>
              <p:spPr bwMode="auto">
                <a:xfrm>
                  <a:off x="2772" y="2207"/>
                  <a:ext cx="64" cy="17"/>
                </a:xfrm>
                <a:custGeom>
                  <a:avLst/>
                  <a:gdLst>
                    <a:gd name="T0" fmla="*/ 63 w 64"/>
                    <a:gd name="T1" fmla="*/ 16 h 17"/>
                    <a:gd name="T2" fmla="*/ 31 w 64"/>
                    <a:gd name="T3" fmla="*/ 0 h 17"/>
                    <a:gd name="T4" fmla="*/ 0 w 64"/>
                    <a:gd name="T5" fmla="*/ 10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1" y="0"/>
                      </a:lnTo>
                      <a:lnTo>
                        <a:pt x="0"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51"/>
                <p:cNvSpPr>
                  <a:spLocks noChangeAspect="1"/>
                </p:cNvSpPr>
                <p:nvPr/>
              </p:nvSpPr>
              <p:spPr bwMode="auto">
                <a:xfrm>
                  <a:off x="2777" y="2234"/>
                  <a:ext cx="59" cy="17"/>
                </a:xfrm>
                <a:custGeom>
                  <a:avLst/>
                  <a:gdLst>
                    <a:gd name="T0" fmla="*/ 58 w 59"/>
                    <a:gd name="T1" fmla="*/ 16 h 17"/>
                    <a:gd name="T2" fmla="*/ 26 w 59"/>
                    <a:gd name="T3" fmla="*/ 0 h 17"/>
                    <a:gd name="T4" fmla="*/ 0 w 59"/>
                    <a:gd name="T5" fmla="*/ 16 h 17"/>
                    <a:gd name="T6" fmla="*/ 0 60000 65536"/>
                    <a:gd name="T7" fmla="*/ 0 60000 65536"/>
                    <a:gd name="T8" fmla="*/ 0 60000 65536"/>
                    <a:gd name="T9" fmla="*/ 0 w 59"/>
                    <a:gd name="T10" fmla="*/ 0 h 17"/>
                    <a:gd name="T11" fmla="*/ 59 w 59"/>
                    <a:gd name="T12" fmla="*/ 17 h 17"/>
                  </a:gdLst>
                  <a:ahLst/>
                  <a:cxnLst>
                    <a:cxn ang="T6">
                      <a:pos x="T0" y="T1"/>
                    </a:cxn>
                    <a:cxn ang="T7">
                      <a:pos x="T2" y="T3"/>
                    </a:cxn>
                    <a:cxn ang="T8">
                      <a:pos x="T4" y="T5"/>
                    </a:cxn>
                  </a:cxnLst>
                  <a:rect l="T9" t="T10" r="T11" b="T12"/>
                  <a:pathLst>
                    <a:path w="59" h="17">
                      <a:moveTo>
                        <a:pt x="58" y="16"/>
                      </a:moveTo>
                      <a:lnTo>
                        <a:pt x="26"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52"/>
                <p:cNvSpPr>
                  <a:spLocks noChangeAspect="1"/>
                </p:cNvSpPr>
                <p:nvPr/>
              </p:nvSpPr>
              <p:spPr bwMode="auto">
                <a:xfrm>
                  <a:off x="2777" y="2245"/>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53"/>
                <p:cNvSpPr>
                  <a:spLocks noChangeAspect="1"/>
                </p:cNvSpPr>
                <p:nvPr/>
              </p:nvSpPr>
              <p:spPr bwMode="auto">
                <a:xfrm>
                  <a:off x="2782" y="2272"/>
                  <a:ext cx="64" cy="17"/>
                </a:xfrm>
                <a:custGeom>
                  <a:avLst/>
                  <a:gdLst>
                    <a:gd name="T0" fmla="*/ 63 w 64"/>
                    <a:gd name="T1" fmla="*/ 8 h 17"/>
                    <a:gd name="T2" fmla="*/ 26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8"/>
                      </a:moveTo>
                      <a:lnTo>
                        <a:pt x="26"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54"/>
                <p:cNvSpPr>
                  <a:spLocks noChangeAspect="1"/>
                </p:cNvSpPr>
                <p:nvPr/>
              </p:nvSpPr>
              <p:spPr bwMode="auto">
                <a:xfrm>
                  <a:off x="2782" y="2283"/>
                  <a:ext cx="64" cy="17"/>
                </a:xfrm>
                <a:custGeom>
                  <a:avLst/>
                  <a:gdLst>
                    <a:gd name="T0" fmla="*/ 63 w 64"/>
                    <a:gd name="T1" fmla="*/ 8 h 17"/>
                    <a:gd name="T2" fmla="*/ 31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8"/>
                      </a:moveTo>
                      <a:lnTo>
                        <a:pt x="31"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55"/>
                <p:cNvSpPr>
                  <a:spLocks noChangeAspect="1"/>
                </p:cNvSpPr>
                <p:nvPr/>
              </p:nvSpPr>
              <p:spPr bwMode="auto">
                <a:xfrm>
                  <a:off x="3104" y="1811"/>
                  <a:ext cx="158" cy="125"/>
                </a:xfrm>
                <a:custGeom>
                  <a:avLst/>
                  <a:gdLst>
                    <a:gd name="T0" fmla="*/ 20 w 158"/>
                    <a:gd name="T1" fmla="*/ 26 h 125"/>
                    <a:gd name="T2" fmla="*/ 94 w 158"/>
                    <a:gd name="T3" fmla="*/ 37 h 125"/>
                    <a:gd name="T4" fmla="*/ 157 w 158"/>
                    <a:gd name="T5" fmla="*/ 124 h 125"/>
                    <a:gd name="T6" fmla="*/ 157 w 158"/>
                    <a:gd name="T7" fmla="*/ 124 h 125"/>
                    <a:gd name="T8" fmla="*/ 115 w 158"/>
                    <a:gd name="T9" fmla="*/ 37 h 125"/>
                    <a:gd name="T10" fmla="*/ 47 w 158"/>
                    <a:gd name="T11" fmla="*/ 0 h 125"/>
                    <a:gd name="T12" fmla="*/ 47 w 158"/>
                    <a:gd name="T13" fmla="*/ 0 h 125"/>
                    <a:gd name="T14" fmla="*/ 20 w 158"/>
                    <a:gd name="T15" fmla="*/ 5 h 125"/>
                    <a:gd name="T16" fmla="*/ 0 w 158"/>
                    <a:gd name="T17" fmla="*/ 26 h 125"/>
                    <a:gd name="T18" fmla="*/ 0 w 158"/>
                    <a:gd name="T19" fmla="*/ 26 h 125"/>
                    <a:gd name="T20" fmla="*/ 20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8"/>
                    <a:gd name="T34" fmla="*/ 0 h 125"/>
                    <a:gd name="T35" fmla="*/ 158 w 158"/>
                    <a:gd name="T36" fmla="*/ 125 h 1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8" h="125">
                      <a:moveTo>
                        <a:pt x="20" y="26"/>
                      </a:moveTo>
                      <a:lnTo>
                        <a:pt x="94" y="37"/>
                      </a:lnTo>
                      <a:lnTo>
                        <a:pt x="157" y="124"/>
                      </a:lnTo>
                      <a:lnTo>
                        <a:pt x="115" y="37"/>
                      </a:lnTo>
                      <a:lnTo>
                        <a:pt x="47" y="0"/>
                      </a:lnTo>
                      <a:lnTo>
                        <a:pt x="20" y="5"/>
                      </a:lnTo>
                      <a:lnTo>
                        <a:pt x="0" y="26"/>
                      </a:lnTo>
                      <a:lnTo>
                        <a:pt x="20" y="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7" name="Freeform 56"/>
                <p:cNvSpPr>
                  <a:spLocks noChangeAspect="1"/>
                </p:cNvSpPr>
                <p:nvPr/>
              </p:nvSpPr>
              <p:spPr bwMode="auto">
                <a:xfrm>
                  <a:off x="3115" y="1852"/>
                  <a:ext cx="21" cy="28"/>
                </a:xfrm>
                <a:custGeom>
                  <a:avLst/>
                  <a:gdLst>
                    <a:gd name="T0" fmla="*/ 0 w 21"/>
                    <a:gd name="T1" fmla="*/ 11 h 28"/>
                    <a:gd name="T2" fmla="*/ 0 w 21"/>
                    <a:gd name="T3" fmla="*/ 5 h 28"/>
                    <a:gd name="T4" fmla="*/ 5 w 21"/>
                    <a:gd name="T5" fmla="*/ 0 h 28"/>
                    <a:gd name="T6" fmla="*/ 5 w 21"/>
                    <a:gd name="T7" fmla="*/ 0 h 28"/>
                    <a:gd name="T8" fmla="*/ 14 w 21"/>
                    <a:gd name="T9" fmla="*/ 5 h 28"/>
                    <a:gd name="T10" fmla="*/ 20 w 21"/>
                    <a:gd name="T11" fmla="*/ 27 h 28"/>
                    <a:gd name="T12" fmla="*/ 20 w 21"/>
                    <a:gd name="T13" fmla="*/ 27 h 28"/>
                    <a:gd name="T14" fmla="*/ 9 w 21"/>
                    <a:gd name="T15" fmla="*/ 11 h 28"/>
                    <a:gd name="T16" fmla="*/ 0 w 21"/>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
                    <a:gd name="T28" fmla="*/ 0 h 28"/>
                    <a:gd name="T29" fmla="*/ 21 w 21"/>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 h="28">
                      <a:moveTo>
                        <a:pt x="0" y="11"/>
                      </a:moveTo>
                      <a:lnTo>
                        <a:pt x="0" y="5"/>
                      </a:lnTo>
                      <a:lnTo>
                        <a:pt x="5" y="0"/>
                      </a:lnTo>
                      <a:lnTo>
                        <a:pt x="14" y="5"/>
                      </a:lnTo>
                      <a:lnTo>
                        <a:pt x="20" y="27"/>
                      </a:lnTo>
                      <a:lnTo>
                        <a:pt x="9" y="11"/>
                      </a:lnTo>
                      <a:lnTo>
                        <a:pt x="0" y="11"/>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8" name="Freeform 57"/>
                <p:cNvSpPr>
                  <a:spLocks noChangeAspect="1"/>
                </p:cNvSpPr>
                <p:nvPr/>
              </p:nvSpPr>
              <p:spPr bwMode="auto">
                <a:xfrm>
                  <a:off x="3109" y="1836"/>
                  <a:ext cx="33" cy="44"/>
                </a:xfrm>
                <a:custGeom>
                  <a:avLst/>
                  <a:gdLst>
                    <a:gd name="T0" fmla="*/ 0 w 33"/>
                    <a:gd name="T1" fmla="*/ 10 h 44"/>
                    <a:gd name="T2" fmla="*/ 5 w 33"/>
                    <a:gd name="T3" fmla="*/ 5 h 44"/>
                    <a:gd name="T4" fmla="*/ 10 w 33"/>
                    <a:gd name="T5" fmla="*/ 0 h 44"/>
                    <a:gd name="T6" fmla="*/ 10 w 33"/>
                    <a:gd name="T7" fmla="*/ 0 h 44"/>
                    <a:gd name="T8" fmla="*/ 26 w 33"/>
                    <a:gd name="T9" fmla="*/ 10 h 44"/>
                    <a:gd name="T10" fmla="*/ 32 w 33"/>
                    <a:gd name="T11" fmla="*/ 43 h 44"/>
                    <a:gd name="T12" fmla="*/ 32 w 33"/>
                    <a:gd name="T13" fmla="*/ 43 h 44"/>
                    <a:gd name="T14" fmla="*/ 26 w 33"/>
                    <a:gd name="T15" fmla="*/ 15 h 44"/>
                    <a:gd name="T16" fmla="*/ 0 w 33"/>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44"/>
                    <a:gd name="T29" fmla="*/ 33 w 33"/>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44">
                      <a:moveTo>
                        <a:pt x="0" y="10"/>
                      </a:moveTo>
                      <a:lnTo>
                        <a:pt x="5" y="5"/>
                      </a:lnTo>
                      <a:lnTo>
                        <a:pt x="10" y="0"/>
                      </a:lnTo>
                      <a:lnTo>
                        <a:pt x="26" y="10"/>
                      </a:lnTo>
                      <a:lnTo>
                        <a:pt x="32" y="43"/>
                      </a:lnTo>
                      <a:lnTo>
                        <a:pt x="26" y="15"/>
                      </a:lnTo>
                      <a:lnTo>
                        <a:pt x="0"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9" name="Line 58"/>
                <p:cNvSpPr>
                  <a:spLocks noChangeAspect="1" noChangeShapeType="1"/>
                </p:cNvSpPr>
                <p:nvPr/>
              </p:nvSpPr>
              <p:spPr bwMode="auto">
                <a:xfrm flipH="1">
                  <a:off x="3109" y="1853"/>
                  <a:ext cx="1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 name="Line 59"/>
                <p:cNvSpPr>
                  <a:spLocks noChangeAspect="1" noChangeShapeType="1"/>
                </p:cNvSpPr>
                <p:nvPr/>
              </p:nvSpPr>
              <p:spPr bwMode="auto">
                <a:xfrm flipH="1">
                  <a:off x="3108" y="1880"/>
                  <a:ext cx="22"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 name="Line 60"/>
                <p:cNvSpPr>
                  <a:spLocks noChangeAspect="1" noChangeShapeType="1"/>
                </p:cNvSpPr>
                <p:nvPr/>
              </p:nvSpPr>
              <p:spPr bwMode="auto">
                <a:xfrm flipH="1">
                  <a:off x="3104" y="1837"/>
                  <a:ext cx="1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2" name="Freeform 61"/>
                <p:cNvSpPr>
                  <a:spLocks noChangeAspect="1"/>
                </p:cNvSpPr>
                <p:nvPr/>
              </p:nvSpPr>
              <p:spPr bwMode="auto">
                <a:xfrm>
                  <a:off x="3088" y="1879"/>
                  <a:ext cx="33" cy="35"/>
                </a:xfrm>
                <a:custGeom>
                  <a:avLst/>
                  <a:gdLst>
                    <a:gd name="T0" fmla="*/ 0 w 33"/>
                    <a:gd name="T1" fmla="*/ 0 h 35"/>
                    <a:gd name="T2" fmla="*/ 5 w 33"/>
                    <a:gd name="T3" fmla="*/ 16 h 35"/>
                    <a:gd name="T4" fmla="*/ 10 w 33"/>
                    <a:gd name="T5" fmla="*/ 34 h 35"/>
                    <a:gd name="T6" fmla="*/ 10 w 33"/>
                    <a:gd name="T7" fmla="*/ 34 h 35"/>
                    <a:gd name="T8" fmla="*/ 26 w 33"/>
                    <a:gd name="T9" fmla="*/ 34 h 35"/>
                    <a:gd name="T10" fmla="*/ 32 w 33"/>
                    <a:gd name="T11" fmla="*/ 34 h 35"/>
                    <a:gd name="T12" fmla="*/ 32 w 33"/>
                    <a:gd name="T13" fmla="*/ 34 h 35"/>
                    <a:gd name="T14" fmla="*/ 10 w 33"/>
                    <a:gd name="T15" fmla="*/ 22 h 35"/>
                    <a:gd name="T16" fmla="*/ 0 w 33"/>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35"/>
                    <a:gd name="T29" fmla="*/ 33 w 33"/>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35">
                      <a:moveTo>
                        <a:pt x="0" y="0"/>
                      </a:moveTo>
                      <a:lnTo>
                        <a:pt x="5" y="16"/>
                      </a:lnTo>
                      <a:lnTo>
                        <a:pt x="10" y="34"/>
                      </a:lnTo>
                      <a:lnTo>
                        <a:pt x="26" y="34"/>
                      </a:lnTo>
                      <a:lnTo>
                        <a:pt x="32" y="34"/>
                      </a:lnTo>
                      <a:lnTo>
                        <a:pt x="10" y="22"/>
                      </a:lnTo>
                      <a:lnTo>
                        <a:pt x="0"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3" name="Freeform 62"/>
                <p:cNvSpPr>
                  <a:spLocks noChangeAspect="1"/>
                </p:cNvSpPr>
                <p:nvPr/>
              </p:nvSpPr>
              <p:spPr bwMode="auto">
                <a:xfrm>
                  <a:off x="3104" y="1879"/>
                  <a:ext cx="17" cy="18"/>
                </a:xfrm>
                <a:custGeom>
                  <a:avLst/>
                  <a:gdLst>
                    <a:gd name="T0" fmla="*/ 0 w 17"/>
                    <a:gd name="T1" fmla="*/ 0 h 18"/>
                    <a:gd name="T2" fmla="*/ 0 w 17"/>
                    <a:gd name="T3" fmla="*/ 11 h 18"/>
                    <a:gd name="T4" fmla="*/ 5 w 17"/>
                    <a:gd name="T5" fmla="*/ 17 h 18"/>
                    <a:gd name="T6" fmla="*/ 5 w 17"/>
                    <a:gd name="T7" fmla="*/ 17 h 18"/>
                    <a:gd name="T8" fmla="*/ 16 w 17"/>
                    <a:gd name="T9" fmla="*/ 17 h 18"/>
                    <a:gd name="T10" fmla="*/ 16 w 17"/>
                    <a:gd name="T11" fmla="*/ 17 h 18"/>
                    <a:gd name="T12" fmla="*/ 5 w 17"/>
                    <a:gd name="T13" fmla="*/ 11 h 18"/>
                    <a:gd name="T14" fmla="*/ 0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8"/>
                    <a:gd name="T26" fmla="*/ 17 w 17"/>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8">
                      <a:moveTo>
                        <a:pt x="0" y="0"/>
                      </a:moveTo>
                      <a:lnTo>
                        <a:pt x="0" y="11"/>
                      </a:lnTo>
                      <a:lnTo>
                        <a:pt x="5" y="17"/>
                      </a:lnTo>
                      <a:lnTo>
                        <a:pt x="16" y="17"/>
                      </a:lnTo>
                      <a:lnTo>
                        <a:pt x="5" y="11"/>
                      </a:lnTo>
                      <a:lnTo>
                        <a:pt x="0"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4" name="Line 63"/>
                <p:cNvSpPr>
                  <a:spLocks noChangeAspect="1" noChangeShapeType="1"/>
                </p:cNvSpPr>
                <p:nvPr/>
              </p:nvSpPr>
              <p:spPr bwMode="auto">
                <a:xfrm flipH="1">
                  <a:off x="3109" y="1897"/>
                  <a:ext cx="1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5" name="Line 64"/>
                <p:cNvSpPr>
                  <a:spLocks noChangeAspect="1" noChangeShapeType="1"/>
                </p:cNvSpPr>
                <p:nvPr/>
              </p:nvSpPr>
              <p:spPr bwMode="auto">
                <a:xfrm>
                  <a:off x="3098" y="1913"/>
                  <a:ext cx="2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6" name="Freeform 65"/>
                <p:cNvSpPr>
                  <a:spLocks noChangeAspect="1"/>
                </p:cNvSpPr>
                <p:nvPr/>
              </p:nvSpPr>
              <p:spPr bwMode="auto">
                <a:xfrm>
                  <a:off x="2793" y="1811"/>
                  <a:ext cx="158" cy="125"/>
                </a:xfrm>
                <a:custGeom>
                  <a:avLst/>
                  <a:gdLst>
                    <a:gd name="T0" fmla="*/ 136 w 158"/>
                    <a:gd name="T1" fmla="*/ 26 h 125"/>
                    <a:gd name="T2" fmla="*/ 62 w 158"/>
                    <a:gd name="T3" fmla="*/ 37 h 125"/>
                    <a:gd name="T4" fmla="*/ 0 w 158"/>
                    <a:gd name="T5" fmla="*/ 124 h 125"/>
                    <a:gd name="T6" fmla="*/ 0 w 158"/>
                    <a:gd name="T7" fmla="*/ 124 h 125"/>
                    <a:gd name="T8" fmla="*/ 41 w 158"/>
                    <a:gd name="T9" fmla="*/ 37 h 125"/>
                    <a:gd name="T10" fmla="*/ 109 w 158"/>
                    <a:gd name="T11" fmla="*/ 0 h 125"/>
                    <a:gd name="T12" fmla="*/ 109 w 158"/>
                    <a:gd name="T13" fmla="*/ 0 h 125"/>
                    <a:gd name="T14" fmla="*/ 136 w 158"/>
                    <a:gd name="T15" fmla="*/ 5 h 125"/>
                    <a:gd name="T16" fmla="*/ 157 w 158"/>
                    <a:gd name="T17" fmla="*/ 26 h 125"/>
                    <a:gd name="T18" fmla="*/ 157 w 158"/>
                    <a:gd name="T19" fmla="*/ 26 h 125"/>
                    <a:gd name="T20" fmla="*/ 136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8"/>
                    <a:gd name="T34" fmla="*/ 0 h 125"/>
                    <a:gd name="T35" fmla="*/ 158 w 158"/>
                    <a:gd name="T36" fmla="*/ 125 h 1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8" h="125">
                      <a:moveTo>
                        <a:pt x="136" y="26"/>
                      </a:moveTo>
                      <a:lnTo>
                        <a:pt x="62" y="37"/>
                      </a:lnTo>
                      <a:lnTo>
                        <a:pt x="0" y="124"/>
                      </a:lnTo>
                      <a:lnTo>
                        <a:pt x="41" y="37"/>
                      </a:lnTo>
                      <a:lnTo>
                        <a:pt x="109" y="0"/>
                      </a:lnTo>
                      <a:lnTo>
                        <a:pt x="136" y="5"/>
                      </a:lnTo>
                      <a:lnTo>
                        <a:pt x="157" y="26"/>
                      </a:lnTo>
                      <a:lnTo>
                        <a:pt x="136" y="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7" name="Freeform 66"/>
                <p:cNvSpPr>
                  <a:spLocks noChangeAspect="1"/>
                </p:cNvSpPr>
                <p:nvPr/>
              </p:nvSpPr>
              <p:spPr bwMode="auto">
                <a:xfrm>
                  <a:off x="2919" y="1852"/>
                  <a:ext cx="22" cy="28"/>
                </a:xfrm>
                <a:custGeom>
                  <a:avLst/>
                  <a:gdLst>
                    <a:gd name="T0" fmla="*/ 21 w 22"/>
                    <a:gd name="T1" fmla="*/ 11 h 28"/>
                    <a:gd name="T2" fmla="*/ 21 w 22"/>
                    <a:gd name="T3" fmla="*/ 5 h 28"/>
                    <a:gd name="T4" fmla="*/ 15 w 22"/>
                    <a:gd name="T5" fmla="*/ 0 h 28"/>
                    <a:gd name="T6" fmla="*/ 15 w 22"/>
                    <a:gd name="T7" fmla="*/ 0 h 28"/>
                    <a:gd name="T8" fmla="*/ 4 w 22"/>
                    <a:gd name="T9" fmla="*/ 5 h 28"/>
                    <a:gd name="T10" fmla="*/ 0 w 22"/>
                    <a:gd name="T11" fmla="*/ 27 h 28"/>
                    <a:gd name="T12" fmla="*/ 0 w 22"/>
                    <a:gd name="T13" fmla="*/ 27 h 28"/>
                    <a:gd name="T14" fmla="*/ 4 w 22"/>
                    <a:gd name="T15" fmla="*/ 11 h 28"/>
                    <a:gd name="T16" fmla="*/ 21 w 22"/>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28"/>
                    <a:gd name="T29" fmla="*/ 22 w 2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28">
                      <a:moveTo>
                        <a:pt x="21" y="11"/>
                      </a:moveTo>
                      <a:lnTo>
                        <a:pt x="21" y="5"/>
                      </a:lnTo>
                      <a:lnTo>
                        <a:pt x="15" y="0"/>
                      </a:lnTo>
                      <a:lnTo>
                        <a:pt x="4" y="5"/>
                      </a:lnTo>
                      <a:lnTo>
                        <a:pt x="0" y="27"/>
                      </a:lnTo>
                      <a:lnTo>
                        <a:pt x="4" y="11"/>
                      </a:lnTo>
                      <a:lnTo>
                        <a:pt x="21" y="11"/>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8" name="Freeform 67"/>
                <p:cNvSpPr>
                  <a:spLocks noChangeAspect="1"/>
                </p:cNvSpPr>
                <p:nvPr/>
              </p:nvSpPr>
              <p:spPr bwMode="auto">
                <a:xfrm>
                  <a:off x="2908" y="1836"/>
                  <a:ext cx="38" cy="44"/>
                </a:xfrm>
                <a:custGeom>
                  <a:avLst/>
                  <a:gdLst>
                    <a:gd name="T0" fmla="*/ 37 w 38"/>
                    <a:gd name="T1" fmla="*/ 10 h 44"/>
                    <a:gd name="T2" fmla="*/ 32 w 38"/>
                    <a:gd name="T3" fmla="*/ 5 h 44"/>
                    <a:gd name="T4" fmla="*/ 26 w 38"/>
                    <a:gd name="T5" fmla="*/ 0 h 44"/>
                    <a:gd name="T6" fmla="*/ 26 w 38"/>
                    <a:gd name="T7" fmla="*/ 0 h 44"/>
                    <a:gd name="T8" fmla="*/ 10 w 38"/>
                    <a:gd name="T9" fmla="*/ 10 h 44"/>
                    <a:gd name="T10" fmla="*/ 0 w 38"/>
                    <a:gd name="T11" fmla="*/ 43 h 44"/>
                    <a:gd name="T12" fmla="*/ 0 w 38"/>
                    <a:gd name="T13" fmla="*/ 43 h 44"/>
                    <a:gd name="T14" fmla="*/ 10 w 38"/>
                    <a:gd name="T15" fmla="*/ 15 h 44"/>
                    <a:gd name="T16" fmla="*/ 37 w 38"/>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44"/>
                    <a:gd name="T29" fmla="*/ 38 w 38"/>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44">
                      <a:moveTo>
                        <a:pt x="37" y="10"/>
                      </a:moveTo>
                      <a:lnTo>
                        <a:pt x="32" y="5"/>
                      </a:lnTo>
                      <a:lnTo>
                        <a:pt x="26" y="0"/>
                      </a:lnTo>
                      <a:lnTo>
                        <a:pt x="10" y="10"/>
                      </a:lnTo>
                      <a:lnTo>
                        <a:pt x="0" y="43"/>
                      </a:lnTo>
                      <a:lnTo>
                        <a:pt x="10" y="15"/>
                      </a:lnTo>
                      <a:lnTo>
                        <a:pt x="37"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9" name="Line 68"/>
                <p:cNvSpPr>
                  <a:spLocks noChangeAspect="1" noChangeShapeType="1"/>
                </p:cNvSpPr>
                <p:nvPr/>
              </p:nvSpPr>
              <p:spPr bwMode="auto">
                <a:xfrm>
                  <a:off x="2936" y="1853"/>
                  <a:ext cx="1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0" name="Line 69"/>
                <p:cNvSpPr>
                  <a:spLocks noChangeAspect="1" noChangeShapeType="1"/>
                </p:cNvSpPr>
                <p:nvPr/>
              </p:nvSpPr>
              <p:spPr bwMode="auto">
                <a:xfrm>
                  <a:off x="2924" y="1880"/>
                  <a:ext cx="2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 name="Line 70"/>
                <p:cNvSpPr>
                  <a:spLocks noChangeAspect="1" noChangeShapeType="1"/>
                </p:cNvSpPr>
                <p:nvPr/>
              </p:nvSpPr>
              <p:spPr bwMode="auto">
                <a:xfrm>
                  <a:off x="2935" y="1837"/>
                  <a:ext cx="15"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2" name="Freeform 71"/>
                <p:cNvSpPr>
                  <a:spLocks noChangeAspect="1"/>
                </p:cNvSpPr>
                <p:nvPr/>
              </p:nvSpPr>
              <p:spPr bwMode="auto">
                <a:xfrm>
                  <a:off x="2935" y="1879"/>
                  <a:ext cx="26" cy="35"/>
                </a:xfrm>
                <a:custGeom>
                  <a:avLst/>
                  <a:gdLst>
                    <a:gd name="T0" fmla="*/ 25 w 26"/>
                    <a:gd name="T1" fmla="*/ 0 h 35"/>
                    <a:gd name="T2" fmla="*/ 25 w 26"/>
                    <a:gd name="T3" fmla="*/ 16 h 35"/>
                    <a:gd name="T4" fmla="*/ 20 w 26"/>
                    <a:gd name="T5" fmla="*/ 34 h 35"/>
                    <a:gd name="T6" fmla="*/ 20 w 26"/>
                    <a:gd name="T7" fmla="*/ 34 h 35"/>
                    <a:gd name="T8" fmla="*/ 5 w 26"/>
                    <a:gd name="T9" fmla="*/ 34 h 35"/>
                    <a:gd name="T10" fmla="*/ 0 w 26"/>
                    <a:gd name="T11" fmla="*/ 34 h 35"/>
                    <a:gd name="T12" fmla="*/ 0 w 26"/>
                    <a:gd name="T13" fmla="*/ 34 h 35"/>
                    <a:gd name="T14" fmla="*/ 15 w 26"/>
                    <a:gd name="T15" fmla="*/ 22 h 35"/>
                    <a:gd name="T16" fmla="*/ 25 w 26"/>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35"/>
                    <a:gd name="T29" fmla="*/ 26 w 26"/>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35">
                      <a:moveTo>
                        <a:pt x="25" y="0"/>
                      </a:moveTo>
                      <a:lnTo>
                        <a:pt x="25" y="16"/>
                      </a:lnTo>
                      <a:lnTo>
                        <a:pt x="20" y="34"/>
                      </a:lnTo>
                      <a:lnTo>
                        <a:pt x="5" y="34"/>
                      </a:lnTo>
                      <a:lnTo>
                        <a:pt x="0" y="34"/>
                      </a:lnTo>
                      <a:lnTo>
                        <a:pt x="15" y="22"/>
                      </a:lnTo>
                      <a:lnTo>
                        <a:pt x="25"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 name="Freeform 72"/>
                <p:cNvSpPr>
                  <a:spLocks noChangeAspect="1"/>
                </p:cNvSpPr>
                <p:nvPr/>
              </p:nvSpPr>
              <p:spPr bwMode="auto">
                <a:xfrm>
                  <a:off x="2935" y="1879"/>
                  <a:ext cx="17" cy="18"/>
                </a:xfrm>
                <a:custGeom>
                  <a:avLst/>
                  <a:gdLst>
                    <a:gd name="T0" fmla="*/ 16 w 17"/>
                    <a:gd name="T1" fmla="*/ 0 h 18"/>
                    <a:gd name="T2" fmla="*/ 10 w 17"/>
                    <a:gd name="T3" fmla="*/ 11 h 18"/>
                    <a:gd name="T4" fmla="*/ 10 w 17"/>
                    <a:gd name="T5" fmla="*/ 17 h 18"/>
                    <a:gd name="T6" fmla="*/ 10 w 17"/>
                    <a:gd name="T7" fmla="*/ 17 h 18"/>
                    <a:gd name="T8" fmla="*/ 0 w 17"/>
                    <a:gd name="T9" fmla="*/ 17 h 18"/>
                    <a:gd name="T10" fmla="*/ 0 w 17"/>
                    <a:gd name="T11" fmla="*/ 17 h 18"/>
                    <a:gd name="T12" fmla="*/ 10 w 17"/>
                    <a:gd name="T13" fmla="*/ 11 h 18"/>
                    <a:gd name="T14" fmla="*/ 16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8"/>
                    <a:gd name="T26" fmla="*/ 17 w 17"/>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8">
                      <a:moveTo>
                        <a:pt x="16" y="0"/>
                      </a:moveTo>
                      <a:lnTo>
                        <a:pt x="10" y="11"/>
                      </a:lnTo>
                      <a:lnTo>
                        <a:pt x="10" y="17"/>
                      </a:lnTo>
                      <a:lnTo>
                        <a:pt x="0" y="17"/>
                      </a:lnTo>
                      <a:lnTo>
                        <a:pt x="10" y="11"/>
                      </a:lnTo>
                      <a:lnTo>
                        <a:pt x="16"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 name="Line 73"/>
                <p:cNvSpPr>
                  <a:spLocks noChangeAspect="1" noChangeShapeType="1"/>
                </p:cNvSpPr>
                <p:nvPr/>
              </p:nvSpPr>
              <p:spPr bwMode="auto">
                <a:xfrm>
                  <a:off x="2936" y="1897"/>
                  <a:ext cx="1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5" name="Line 74"/>
                <p:cNvSpPr>
                  <a:spLocks noChangeAspect="1" noChangeShapeType="1"/>
                </p:cNvSpPr>
                <p:nvPr/>
              </p:nvSpPr>
              <p:spPr bwMode="auto">
                <a:xfrm flipH="1">
                  <a:off x="2935" y="1913"/>
                  <a:ext cx="2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6" name="Freeform 75"/>
                <p:cNvSpPr>
                  <a:spLocks noChangeAspect="1"/>
                </p:cNvSpPr>
                <p:nvPr/>
              </p:nvSpPr>
              <p:spPr bwMode="auto">
                <a:xfrm>
                  <a:off x="2814" y="1836"/>
                  <a:ext cx="107" cy="127"/>
                </a:xfrm>
                <a:custGeom>
                  <a:avLst/>
                  <a:gdLst>
                    <a:gd name="T0" fmla="*/ 0 w 107"/>
                    <a:gd name="T1" fmla="*/ 0 h 127"/>
                    <a:gd name="T2" fmla="*/ 15 w 107"/>
                    <a:gd name="T3" fmla="*/ 16 h 127"/>
                    <a:gd name="T4" fmla="*/ 15 w 107"/>
                    <a:gd name="T5" fmla="*/ 16 h 127"/>
                    <a:gd name="T6" fmla="*/ 58 w 107"/>
                    <a:gd name="T7" fmla="*/ 82 h 127"/>
                    <a:gd name="T8" fmla="*/ 106 w 107"/>
                    <a:gd name="T9" fmla="*/ 126 h 127"/>
                    <a:gd name="T10" fmla="*/ 0 60000 65536"/>
                    <a:gd name="T11" fmla="*/ 0 60000 65536"/>
                    <a:gd name="T12" fmla="*/ 0 60000 65536"/>
                    <a:gd name="T13" fmla="*/ 0 60000 65536"/>
                    <a:gd name="T14" fmla="*/ 0 60000 65536"/>
                    <a:gd name="T15" fmla="*/ 0 w 107"/>
                    <a:gd name="T16" fmla="*/ 0 h 127"/>
                    <a:gd name="T17" fmla="*/ 107 w 107"/>
                    <a:gd name="T18" fmla="*/ 127 h 127"/>
                  </a:gdLst>
                  <a:ahLst/>
                  <a:cxnLst>
                    <a:cxn ang="T10">
                      <a:pos x="T0" y="T1"/>
                    </a:cxn>
                    <a:cxn ang="T11">
                      <a:pos x="T2" y="T3"/>
                    </a:cxn>
                    <a:cxn ang="T12">
                      <a:pos x="T4" y="T5"/>
                    </a:cxn>
                    <a:cxn ang="T13">
                      <a:pos x="T6" y="T7"/>
                    </a:cxn>
                    <a:cxn ang="T14">
                      <a:pos x="T8" y="T9"/>
                    </a:cxn>
                  </a:cxnLst>
                  <a:rect l="T15" t="T16" r="T17" b="T18"/>
                  <a:pathLst>
                    <a:path w="107" h="127">
                      <a:moveTo>
                        <a:pt x="0" y="0"/>
                      </a:moveTo>
                      <a:lnTo>
                        <a:pt x="15" y="16"/>
                      </a:lnTo>
                      <a:lnTo>
                        <a:pt x="58" y="82"/>
                      </a:lnTo>
                      <a:lnTo>
                        <a:pt x="106" y="12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76"/>
                <p:cNvSpPr>
                  <a:spLocks noChangeAspect="1"/>
                </p:cNvSpPr>
                <p:nvPr/>
              </p:nvSpPr>
              <p:spPr bwMode="auto">
                <a:xfrm>
                  <a:off x="3130" y="1836"/>
                  <a:ext cx="112" cy="127"/>
                </a:xfrm>
                <a:custGeom>
                  <a:avLst/>
                  <a:gdLst>
                    <a:gd name="T0" fmla="*/ 111 w 112"/>
                    <a:gd name="T1" fmla="*/ 0 h 127"/>
                    <a:gd name="T2" fmla="*/ 89 w 112"/>
                    <a:gd name="T3" fmla="*/ 16 h 127"/>
                    <a:gd name="T4" fmla="*/ 89 w 112"/>
                    <a:gd name="T5" fmla="*/ 16 h 127"/>
                    <a:gd name="T6" fmla="*/ 52 w 112"/>
                    <a:gd name="T7" fmla="*/ 82 h 127"/>
                    <a:gd name="T8" fmla="*/ 0 w 112"/>
                    <a:gd name="T9" fmla="*/ 126 h 127"/>
                    <a:gd name="T10" fmla="*/ 0 60000 65536"/>
                    <a:gd name="T11" fmla="*/ 0 60000 65536"/>
                    <a:gd name="T12" fmla="*/ 0 60000 65536"/>
                    <a:gd name="T13" fmla="*/ 0 60000 65536"/>
                    <a:gd name="T14" fmla="*/ 0 60000 65536"/>
                    <a:gd name="T15" fmla="*/ 0 w 112"/>
                    <a:gd name="T16" fmla="*/ 0 h 127"/>
                    <a:gd name="T17" fmla="*/ 112 w 112"/>
                    <a:gd name="T18" fmla="*/ 127 h 127"/>
                  </a:gdLst>
                  <a:ahLst/>
                  <a:cxnLst>
                    <a:cxn ang="T10">
                      <a:pos x="T0" y="T1"/>
                    </a:cxn>
                    <a:cxn ang="T11">
                      <a:pos x="T2" y="T3"/>
                    </a:cxn>
                    <a:cxn ang="T12">
                      <a:pos x="T4" y="T5"/>
                    </a:cxn>
                    <a:cxn ang="T13">
                      <a:pos x="T6" y="T7"/>
                    </a:cxn>
                    <a:cxn ang="T14">
                      <a:pos x="T8" y="T9"/>
                    </a:cxn>
                  </a:cxnLst>
                  <a:rect l="T15" t="T16" r="T17" b="T18"/>
                  <a:pathLst>
                    <a:path w="112" h="127">
                      <a:moveTo>
                        <a:pt x="111" y="0"/>
                      </a:moveTo>
                      <a:lnTo>
                        <a:pt x="89" y="16"/>
                      </a:lnTo>
                      <a:lnTo>
                        <a:pt x="52" y="82"/>
                      </a:lnTo>
                      <a:lnTo>
                        <a:pt x="0" y="12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77"/>
                <p:cNvSpPr>
                  <a:spLocks noChangeAspect="1"/>
                </p:cNvSpPr>
                <p:nvPr/>
              </p:nvSpPr>
              <p:spPr bwMode="auto">
                <a:xfrm>
                  <a:off x="3024" y="1809"/>
                  <a:ext cx="259" cy="813"/>
                </a:xfrm>
                <a:custGeom>
                  <a:avLst/>
                  <a:gdLst>
                    <a:gd name="T0" fmla="*/ 0 w 259"/>
                    <a:gd name="T1" fmla="*/ 812 h 813"/>
                    <a:gd name="T2" fmla="*/ 94 w 259"/>
                    <a:gd name="T3" fmla="*/ 762 h 813"/>
                    <a:gd name="T4" fmla="*/ 189 w 259"/>
                    <a:gd name="T5" fmla="*/ 648 h 813"/>
                    <a:gd name="T6" fmla="*/ 189 w 259"/>
                    <a:gd name="T7" fmla="*/ 648 h 813"/>
                    <a:gd name="T8" fmla="*/ 241 w 259"/>
                    <a:gd name="T9" fmla="*/ 512 h 813"/>
                    <a:gd name="T10" fmla="*/ 258 w 259"/>
                    <a:gd name="T11" fmla="*/ 359 h 813"/>
                    <a:gd name="T12" fmla="*/ 258 w 259"/>
                    <a:gd name="T13" fmla="*/ 359 h 813"/>
                    <a:gd name="T14" fmla="*/ 258 w 259"/>
                    <a:gd name="T15" fmla="*/ 234 h 813"/>
                    <a:gd name="T16" fmla="*/ 236 w 259"/>
                    <a:gd name="T17" fmla="*/ 125 h 813"/>
                    <a:gd name="T18" fmla="*/ 236 w 259"/>
                    <a:gd name="T19" fmla="*/ 125 h 813"/>
                    <a:gd name="T20" fmla="*/ 194 w 259"/>
                    <a:gd name="T21" fmla="*/ 37 h 813"/>
                    <a:gd name="T22" fmla="*/ 126 w 259"/>
                    <a:gd name="T23" fmla="*/ 0 h 813"/>
                    <a:gd name="T24" fmla="*/ 126 w 259"/>
                    <a:gd name="T25" fmla="*/ 0 h 813"/>
                    <a:gd name="T26" fmla="*/ 78 w 259"/>
                    <a:gd name="T27" fmla="*/ 26 h 813"/>
                    <a:gd name="T28" fmla="*/ 63 w 259"/>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9"/>
                    <a:gd name="T46" fmla="*/ 0 h 813"/>
                    <a:gd name="T47" fmla="*/ 259 w 259"/>
                    <a:gd name="T48" fmla="*/ 813 h 8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9" h="813">
                      <a:moveTo>
                        <a:pt x="0" y="812"/>
                      </a:moveTo>
                      <a:lnTo>
                        <a:pt x="94" y="762"/>
                      </a:lnTo>
                      <a:lnTo>
                        <a:pt x="189" y="648"/>
                      </a:lnTo>
                      <a:lnTo>
                        <a:pt x="241" y="512"/>
                      </a:lnTo>
                      <a:lnTo>
                        <a:pt x="258" y="359"/>
                      </a:lnTo>
                      <a:lnTo>
                        <a:pt x="258" y="234"/>
                      </a:lnTo>
                      <a:lnTo>
                        <a:pt x="236" y="125"/>
                      </a:lnTo>
                      <a:lnTo>
                        <a:pt x="194" y="37"/>
                      </a:lnTo>
                      <a:lnTo>
                        <a:pt x="126" y="0"/>
                      </a:lnTo>
                      <a:lnTo>
                        <a:pt x="78" y="26"/>
                      </a:lnTo>
                      <a:lnTo>
                        <a:pt x="63" y="7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78"/>
                <p:cNvSpPr>
                  <a:spLocks noChangeAspect="1"/>
                </p:cNvSpPr>
                <p:nvPr/>
              </p:nvSpPr>
              <p:spPr bwMode="auto">
                <a:xfrm>
                  <a:off x="2773" y="1809"/>
                  <a:ext cx="253" cy="813"/>
                </a:xfrm>
                <a:custGeom>
                  <a:avLst/>
                  <a:gdLst>
                    <a:gd name="T0" fmla="*/ 252 w 253"/>
                    <a:gd name="T1" fmla="*/ 812 h 813"/>
                    <a:gd name="T2" fmla="*/ 162 w 253"/>
                    <a:gd name="T3" fmla="*/ 762 h 813"/>
                    <a:gd name="T4" fmla="*/ 63 w 253"/>
                    <a:gd name="T5" fmla="*/ 648 h 813"/>
                    <a:gd name="T6" fmla="*/ 63 w 253"/>
                    <a:gd name="T7" fmla="*/ 648 h 813"/>
                    <a:gd name="T8" fmla="*/ 15 w 253"/>
                    <a:gd name="T9" fmla="*/ 512 h 813"/>
                    <a:gd name="T10" fmla="*/ 0 w 253"/>
                    <a:gd name="T11" fmla="*/ 359 h 813"/>
                    <a:gd name="T12" fmla="*/ 0 w 253"/>
                    <a:gd name="T13" fmla="*/ 359 h 813"/>
                    <a:gd name="T14" fmla="*/ 0 w 253"/>
                    <a:gd name="T15" fmla="*/ 234 h 813"/>
                    <a:gd name="T16" fmla="*/ 21 w 253"/>
                    <a:gd name="T17" fmla="*/ 125 h 813"/>
                    <a:gd name="T18" fmla="*/ 21 w 253"/>
                    <a:gd name="T19" fmla="*/ 125 h 813"/>
                    <a:gd name="T20" fmla="*/ 63 w 253"/>
                    <a:gd name="T21" fmla="*/ 37 h 813"/>
                    <a:gd name="T22" fmla="*/ 131 w 253"/>
                    <a:gd name="T23" fmla="*/ 0 h 813"/>
                    <a:gd name="T24" fmla="*/ 131 w 253"/>
                    <a:gd name="T25" fmla="*/ 0 h 813"/>
                    <a:gd name="T26" fmla="*/ 178 w 253"/>
                    <a:gd name="T27" fmla="*/ 26 h 813"/>
                    <a:gd name="T28" fmla="*/ 188 w 253"/>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3"/>
                    <a:gd name="T46" fmla="*/ 0 h 813"/>
                    <a:gd name="T47" fmla="*/ 253 w 253"/>
                    <a:gd name="T48" fmla="*/ 813 h 8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3" h="813">
                      <a:moveTo>
                        <a:pt x="252" y="812"/>
                      </a:moveTo>
                      <a:lnTo>
                        <a:pt x="162" y="762"/>
                      </a:lnTo>
                      <a:lnTo>
                        <a:pt x="63" y="648"/>
                      </a:lnTo>
                      <a:lnTo>
                        <a:pt x="15" y="512"/>
                      </a:lnTo>
                      <a:lnTo>
                        <a:pt x="0" y="359"/>
                      </a:lnTo>
                      <a:lnTo>
                        <a:pt x="0" y="234"/>
                      </a:lnTo>
                      <a:lnTo>
                        <a:pt x="21" y="125"/>
                      </a:lnTo>
                      <a:lnTo>
                        <a:pt x="63" y="37"/>
                      </a:lnTo>
                      <a:lnTo>
                        <a:pt x="131" y="0"/>
                      </a:lnTo>
                      <a:lnTo>
                        <a:pt x="178" y="26"/>
                      </a:lnTo>
                      <a:lnTo>
                        <a:pt x="188" y="7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79"/>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8"/>
                    <a:gd name="T37" fmla="*/ 0 h 60"/>
                    <a:gd name="T38" fmla="*/ 48 w 48"/>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8" h="60">
                      <a:moveTo>
                        <a:pt x="20" y="59"/>
                      </a:moveTo>
                      <a:lnTo>
                        <a:pt x="5" y="43"/>
                      </a:lnTo>
                      <a:lnTo>
                        <a:pt x="0" y="15"/>
                      </a:lnTo>
                      <a:lnTo>
                        <a:pt x="5" y="5"/>
                      </a:lnTo>
                      <a:lnTo>
                        <a:pt x="20" y="0"/>
                      </a:lnTo>
                      <a:lnTo>
                        <a:pt x="41" y="5"/>
                      </a:lnTo>
                      <a:lnTo>
                        <a:pt x="47" y="15"/>
                      </a:lnTo>
                      <a:lnTo>
                        <a:pt x="36" y="43"/>
                      </a:lnTo>
                      <a:lnTo>
                        <a:pt x="20" y="59"/>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1" name="Freeform 80"/>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8"/>
                    <a:gd name="T37" fmla="*/ 0 h 60"/>
                    <a:gd name="T38" fmla="*/ 48 w 48"/>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8" h="60">
                      <a:moveTo>
                        <a:pt x="20" y="59"/>
                      </a:moveTo>
                      <a:lnTo>
                        <a:pt x="5" y="43"/>
                      </a:lnTo>
                      <a:lnTo>
                        <a:pt x="0" y="15"/>
                      </a:lnTo>
                      <a:lnTo>
                        <a:pt x="5" y="5"/>
                      </a:lnTo>
                      <a:lnTo>
                        <a:pt x="20" y="0"/>
                      </a:lnTo>
                      <a:lnTo>
                        <a:pt x="41" y="5"/>
                      </a:lnTo>
                      <a:lnTo>
                        <a:pt x="47" y="15"/>
                      </a:lnTo>
                      <a:lnTo>
                        <a:pt x="36" y="43"/>
                      </a:lnTo>
                      <a:lnTo>
                        <a:pt x="20" y="59"/>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81"/>
                <p:cNvSpPr>
                  <a:spLocks noChangeAspect="1"/>
                </p:cNvSpPr>
                <p:nvPr/>
              </p:nvSpPr>
              <p:spPr bwMode="auto">
                <a:xfrm>
                  <a:off x="3009" y="2605"/>
                  <a:ext cx="38" cy="54"/>
                </a:xfrm>
                <a:custGeom>
                  <a:avLst/>
                  <a:gdLst>
                    <a:gd name="T0" fmla="*/ 21 w 38"/>
                    <a:gd name="T1" fmla="*/ 53 h 54"/>
                    <a:gd name="T2" fmla="*/ 10 w 38"/>
                    <a:gd name="T3" fmla="*/ 36 h 54"/>
                    <a:gd name="T4" fmla="*/ 0 w 38"/>
                    <a:gd name="T5" fmla="*/ 15 h 54"/>
                    <a:gd name="T6" fmla="*/ 0 w 38"/>
                    <a:gd name="T7" fmla="*/ 15 h 54"/>
                    <a:gd name="T8" fmla="*/ 5 w 38"/>
                    <a:gd name="T9" fmla="*/ 5 h 54"/>
                    <a:gd name="T10" fmla="*/ 21 w 38"/>
                    <a:gd name="T11" fmla="*/ 0 h 54"/>
                    <a:gd name="T12" fmla="*/ 21 w 38"/>
                    <a:gd name="T13" fmla="*/ 0 h 54"/>
                    <a:gd name="T14" fmla="*/ 32 w 38"/>
                    <a:gd name="T15" fmla="*/ 5 h 54"/>
                    <a:gd name="T16" fmla="*/ 37 w 38"/>
                    <a:gd name="T17" fmla="*/ 15 h 54"/>
                    <a:gd name="T18" fmla="*/ 37 w 38"/>
                    <a:gd name="T19" fmla="*/ 15 h 54"/>
                    <a:gd name="T20" fmla="*/ 32 w 38"/>
                    <a:gd name="T21" fmla="*/ 36 h 54"/>
                    <a:gd name="T22" fmla="*/ 21 w 38"/>
                    <a:gd name="T23" fmla="*/ 53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
                    <a:gd name="T37" fmla="*/ 0 h 54"/>
                    <a:gd name="T38" fmla="*/ 38 w 3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 h="54">
                      <a:moveTo>
                        <a:pt x="21" y="53"/>
                      </a:moveTo>
                      <a:lnTo>
                        <a:pt x="10" y="36"/>
                      </a:lnTo>
                      <a:lnTo>
                        <a:pt x="0" y="15"/>
                      </a:lnTo>
                      <a:lnTo>
                        <a:pt x="5" y="5"/>
                      </a:lnTo>
                      <a:lnTo>
                        <a:pt x="21" y="0"/>
                      </a:lnTo>
                      <a:lnTo>
                        <a:pt x="32" y="5"/>
                      </a:lnTo>
                      <a:lnTo>
                        <a:pt x="37" y="15"/>
                      </a:lnTo>
                      <a:lnTo>
                        <a:pt x="32" y="36"/>
                      </a:lnTo>
                      <a:lnTo>
                        <a:pt x="21" y="53"/>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3" name="Freeform 82"/>
                <p:cNvSpPr>
                  <a:spLocks noChangeAspect="1"/>
                </p:cNvSpPr>
                <p:nvPr/>
              </p:nvSpPr>
              <p:spPr bwMode="auto">
                <a:xfrm>
                  <a:off x="2839" y="1973"/>
                  <a:ext cx="371" cy="577"/>
                </a:xfrm>
                <a:custGeom>
                  <a:avLst/>
                  <a:gdLst>
                    <a:gd name="T0" fmla="*/ 185 w 371"/>
                    <a:gd name="T1" fmla="*/ 576 h 577"/>
                    <a:gd name="T2" fmla="*/ 95 w 371"/>
                    <a:gd name="T3" fmla="*/ 500 h 577"/>
                    <a:gd name="T4" fmla="*/ 37 w 371"/>
                    <a:gd name="T5" fmla="*/ 402 h 577"/>
                    <a:gd name="T6" fmla="*/ 37 w 371"/>
                    <a:gd name="T7" fmla="*/ 402 h 577"/>
                    <a:gd name="T8" fmla="*/ 10 w 371"/>
                    <a:gd name="T9" fmla="*/ 282 h 577"/>
                    <a:gd name="T10" fmla="*/ 0 w 371"/>
                    <a:gd name="T11" fmla="*/ 200 h 577"/>
                    <a:gd name="T12" fmla="*/ 0 w 371"/>
                    <a:gd name="T13" fmla="*/ 200 h 577"/>
                    <a:gd name="T14" fmla="*/ 5 w 371"/>
                    <a:gd name="T15" fmla="*/ 146 h 577"/>
                    <a:gd name="T16" fmla="*/ 26 w 371"/>
                    <a:gd name="T17" fmla="*/ 76 h 577"/>
                    <a:gd name="T18" fmla="*/ 26 w 371"/>
                    <a:gd name="T19" fmla="*/ 76 h 577"/>
                    <a:gd name="T20" fmla="*/ 63 w 371"/>
                    <a:gd name="T21" fmla="*/ 21 h 577"/>
                    <a:gd name="T22" fmla="*/ 116 w 371"/>
                    <a:gd name="T23" fmla="*/ 0 h 577"/>
                    <a:gd name="T24" fmla="*/ 116 w 371"/>
                    <a:gd name="T25" fmla="*/ 0 h 577"/>
                    <a:gd name="T26" fmla="*/ 163 w 371"/>
                    <a:gd name="T27" fmla="*/ 10 h 577"/>
                    <a:gd name="T28" fmla="*/ 185 w 371"/>
                    <a:gd name="T29" fmla="*/ 21 h 577"/>
                    <a:gd name="T30" fmla="*/ 185 w 371"/>
                    <a:gd name="T31" fmla="*/ 21 h 577"/>
                    <a:gd name="T32" fmla="*/ 211 w 371"/>
                    <a:gd name="T33" fmla="*/ 10 h 577"/>
                    <a:gd name="T34" fmla="*/ 253 w 371"/>
                    <a:gd name="T35" fmla="*/ 0 h 577"/>
                    <a:gd name="T36" fmla="*/ 253 w 371"/>
                    <a:gd name="T37" fmla="*/ 0 h 577"/>
                    <a:gd name="T38" fmla="*/ 306 w 371"/>
                    <a:gd name="T39" fmla="*/ 21 h 577"/>
                    <a:gd name="T40" fmla="*/ 348 w 371"/>
                    <a:gd name="T41" fmla="*/ 76 h 577"/>
                    <a:gd name="T42" fmla="*/ 348 w 371"/>
                    <a:gd name="T43" fmla="*/ 76 h 577"/>
                    <a:gd name="T44" fmla="*/ 370 w 371"/>
                    <a:gd name="T45" fmla="*/ 146 h 577"/>
                    <a:gd name="T46" fmla="*/ 370 w 371"/>
                    <a:gd name="T47" fmla="*/ 200 h 577"/>
                    <a:gd name="T48" fmla="*/ 370 w 371"/>
                    <a:gd name="T49" fmla="*/ 200 h 577"/>
                    <a:gd name="T50" fmla="*/ 364 w 371"/>
                    <a:gd name="T51" fmla="*/ 282 h 577"/>
                    <a:gd name="T52" fmla="*/ 338 w 371"/>
                    <a:gd name="T53" fmla="*/ 402 h 577"/>
                    <a:gd name="T54" fmla="*/ 338 w 371"/>
                    <a:gd name="T55" fmla="*/ 402 h 577"/>
                    <a:gd name="T56" fmla="*/ 280 w 371"/>
                    <a:gd name="T57" fmla="*/ 500 h 577"/>
                    <a:gd name="T58" fmla="*/ 185 w 371"/>
                    <a:gd name="T59" fmla="*/ 576 h 5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1"/>
                    <a:gd name="T91" fmla="*/ 0 h 577"/>
                    <a:gd name="T92" fmla="*/ 371 w 371"/>
                    <a:gd name="T93" fmla="*/ 577 h 5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1" h="577">
                      <a:moveTo>
                        <a:pt x="185" y="576"/>
                      </a:moveTo>
                      <a:lnTo>
                        <a:pt x="95" y="500"/>
                      </a:lnTo>
                      <a:lnTo>
                        <a:pt x="37" y="402"/>
                      </a:lnTo>
                      <a:lnTo>
                        <a:pt x="10" y="282"/>
                      </a:lnTo>
                      <a:lnTo>
                        <a:pt x="0" y="200"/>
                      </a:lnTo>
                      <a:lnTo>
                        <a:pt x="5" y="146"/>
                      </a:lnTo>
                      <a:lnTo>
                        <a:pt x="26" y="76"/>
                      </a:lnTo>
                      <a:lnTo>
                        <a:pt x="63" y="21"/>
                      </a:lnTo>
                      <a:lnTo>
                        <a:pt x="116" y="0"/>
                      </a:lnTo>
                      <a:lnTo>
                        <a:pt x="163" y="10"/>
                      </a:lnTo>
                      <a:lnTo>
                        <a:pt x="185" y="21"/>
                      </a:lnTo>
                      <a:lnTo>
                        <a:pt x="211" y="10"/>
                      </a:lnTo>
                      <a:lnTo>
                        <a:pt x="253" y="0"/>
                      </a:lnTo>
                      <a:lnTo>
                        <a:pt x="306" y="21"/>
                      </a:lnTo>
                      <a:lnTo>
                        <a:pt x="348" y="76"/>
                      </a:lnTo>
                      <a:lnTo>
                        <a:pt x="370" y="146"/>
                      </a:lnTo>
                      <a:lnTo>
                        <a:pt x="370" y="200"/>
                      </a:lnTo>
                      <a:lnTo>
                        <a:pt x="364" y="282"/>
                      </a:lnTo>
                      <a:lnTo>
                        <a:pt x="338" y="402"/>
                      </a:lnTo>
                      <a:lnTo>
                        <a:pt x="280" y="500"/>
                      </a:lnTo>
                      <a:lnTo>
                        <a:pt x="185" y="576"/>
                      </a:lnTo>
                    </a:path>
                  </a:pathLst>
                </a:custGeom>
                <a:solidFill>
                  <a:srgbClr val="CF0017"/>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4" name="Freeform 83"/>
                <p:cNvSpPr>
                  <a:spLocks noChangeAspect="1"/>
                </p:cNvSpPr>
                <p:nvPr/>
              </p:nvSpPr>
              <p:spPr bwMode="auto">
                <a:xfrm>
                  <a:off x="2830" y="1962"/>
                  <a:ext cx="391" cy="605"/>
                </a:xfrm>
                <a:custGeom>
                  <a:avLst/>
                  <a:gdLst>
                    <a:gd name="T0" fmla="*/ 194 w 391"/>
                    <a:gd name="T1" fmla="*/ 604 h 605"/>
                    <a:gd name="T2" fmla="*/ 294 w 391"/>
                    <a:gd name="T3" fmla="*/ 522 h 605"/>
                    <a:gd name="T4" fmla="*/ 352 w 391"/>
                    <a:gd name="T5" fmla="*/ 418 h 605"/>
                    <a:gd name="T6" fmla="*/ 352 w 391"/>
                    <a:gd name="T7" fmla="*/ 418 h 605"/>
                    <a:gd name="T8" fmla="*/ 384 w 391"/>
                    <a:gd name="T9" fmla="*/ 293 h 605"/>
                    <a:gd name="T10" fmla="*/ 390 w 391"/>
                    <a:gd name="T11" fmla="*/ 206 h 605"/>
                    <a:gd name="T12" fmla="*/ 390 w 391"/>
                    <a:gd name="T13" fmla="*/ 206 h 605"/>
                    <a:gd name="T14" fmla="*/ 390 w 391"/>
                    <a:gd name="T15" fmla="*/ 152 h 605"/>
                    <a:gd name="T16" fmla="*/ 368 w 391"/>
                    <a:gd name="T17" fmla="*/ 75 h 605"/>
                    <a:gd name="T18" fmla="*/ 368 w 391"/>
                    <a:gd name="T19" fmla="*/ 75 h 605"/>
                    <a:gd name="T20" fmla="*/ 326 w 391"/>
                    <a:gd name="T21" fmla="*/ 21 h 605"/>
                    <a:gd name="T22" fmla="*/ 268 w 391"/>
                    <a:gd name="T23" fmla="*/ 0 h 605"/>
                    <a:gd name="T24" fmla="*/ 268 w 391"/>
                    <a:gd name="T25" fmla="*/ 0 h 605"/>
                    <a:gd name="T26" fmla="*/ 221 w 391"/>
                    <a:gd name="T27" fmla="*/ 10 h 605"/>
                    <a:gd name="T28" fmla="*/ 194 w 391"/>
                    <a:gd name="T29" fmla="*/ 21 h 605"/>
                    <a:gd name="T30" fmla="*/ 194 w 391"/>
                    <a:gd name="T31" fmla="*/ 21 h 605"/>
                    <a:gd name="T32" fmla="*/ 168 w 391"/>
                    <a:gd name="T33" fmla="*/ 10 h 605"/>
                    <a:gd name="T34" fmla="*/ 126 w 391"/>
                    <a:gd name="T35" fmla="*/ 0 h 605"/>
                    <a:gd name="T36" fmla="*/ 126 w 391"/>
                    <a:gd name="T37" fmla="*/ 0 h 605"/>
                    <a:gd name="T38" fmla="*/ 68 w 391"/>
                    <a:gd name="T39" fmla="*/ 21 h 605"/>
                    <a:gd name="T40" fmla="*/ 26 w 391"/>
                    <a:gd name="T41" fmla="*/ 75 h 605"/>
                    <a:gd name="T42" fmla="*/ 26 w 391"/>
                    <a:gd name="T43" fmla="*/ 75 h 605"/>
                    <a:gd name="T44" fmla="*/ 5 w 391"/>
                    <a:gd name="T45" fmla="*/ 152 h 605"/>
                    <a:gd name="T46" fmla="*/ 0 w 391"/>
                    <a:gd name="T47" fmla="*/ 206 h 605"/>
                    <a:gd name="T48" fmla="*/ 0 w 391"/>
                    <a:gd name="T49" fmla="*/ 206 h 605"/>
                    <a:gd name="T50" fmla="*/ 10 w 391"/>
                    <a:gd name="T51" fmla="*/ 293 h 605"/>
                    <a:gd name="T52" fmla="*/ 36 w 391"/>
                    <a:gd name="T53" fmla="*/ 418 h 605"/>
                    <a:gd name="T54" fmla="*/ 36 w 391"/>
                    <a:gd name="T55" fmla="*/ 418 h 605"/>
                    <a:gd name="T56" fmla="*/ 100 w 391"/>
                    <a:gd name="T57" fmla="*/ 522 h 605"/>
                    <a:gd name="T58" fmla="*/ 194 w 391"/>
                    <a:gd name="T59" fmla="*/ 604 h 6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91"/>
                    <a:gd name="T91" fmla="*/ 0 h 605"/>
                    <a:gd name="T92" fmla="*/ 391 w 391"/>
                    <a:gd name="T93" fmla="*/ 605 h 60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91" h="605">
                      <a:moveTo>
                        <a:pt x="194" y="604"/>
                      </a:moveTo>
                      <a:lnTo>
                        <a:pt x="294" y="522"/>
                      </a:lnTo>
                      <a:lnTo>
                        <a:pt x="352" y="418"/>
                      </a:lnTo>
                      <a:lnTo>
                        <a:pt x="384" y="293"/>
                      </a:lnTo>
                      <a:lnTo>
                        <a:pt x="390" y="206"/>
                      </a:lnTo>
                      <a:lnTo>
                        <a:pt x="390" y="152"/>
                      </a:lnTo>
                      <a:lnTo>
                        <a:pt x="368" y="75"/>
                      </a:lnTo>
                      <a:lnTo>
                        <a:pt x="326" y="21"/>
                      </a:lnTo>
                      <a:lnTo>
                        <a:pt x="268" y="0"/>
                      </a:lnTo>
                      <a:lnTo>
                        <a:pt x="221" y="10"/>
                      </a:lnTo>
                      <a:lnTo>
                        <a:pt x="194" y="21"/>
                      </a:lnTo>
                      <a:lnTo>
                        <a:pt x="168" y="10"/>
                      </a:lnTo>
                      <a:lnTo>
                        <a:pt x="126" y="0"/>
                      </a:lnTo>
                      <a:lnTo>
                        <a:pt x="68" y="21"/>
                      </a:lnTo>
                      <a:lnTo>
                        <a:pt x="26" y="75"/>
                      </a:lnTo>
                      <a:lnTo>
                        <a:pt x="5" y="152"/>
                      </a:lnTo>
                      <a:lnTo>
                        <a:pt x="0" y="206"/>
                      </a:lnTo>
                      <a:lnTo>
                        <a:pt x="10" y="293"/>
                      </a:lnTo>
                      <a:lnTo>
                        <a:pt x="36" y="418"/>
                      </a:lnTo>
                      <a:lnTo>
                        <a:pt x="100" y="522"/>
                      </a:lnTo>
                      <a:lnTo>
                        <a:pt x="194" y="604"/>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84"/>
                <p:cNvSpPr>
                  <a:spLocks noChangeAspect="1"/>
                </p:cNvSpPr>
                <p:nvPr/>
              </p:nvSpPr>
              <p:spPr bwMode="auto">
                <a:xfrm>
                  <a:off x="2862" y="2022"/>
                  <a:ext cx="332" cy="458"/>
                </a:xfrm>
                <a:custGeom>
                  <a:avLst/>
                  <a:gdLst>
                    <a:gd name="T0" fmla="*/ 162 w 332"/>
                    <a:gd name="T1" fmla="*/ 0 h 458"/>
                    <a:gd name="T2" fmla="*/ 115 w 332"/>
                    <a:gd name="T3" fmla="*/ 326 h 458"/>
                    <a:gd name="T4" fmla="*/ 115 w 332"/>
                    <a:gd name="T5" fmla="*/ 326 h 458"/>
                    <a:gd name="T6" fmla="*/ 63 w 332"/>
                    <a:gd name="T7" fmla="*/ 87 h 458"/>
                    <a:gd name="T8" fmla="*/ 63 w 332"/>
                    <a:gd name="T9" fmla="*/ 87 h 458"/>
                    <a:gd name="T10" fmla="*/ 63 w 332"/>
                    <a:gd name="T11" fmla="*/ 76 h 458"/>
                    <a:gd name="T12" fmla="*/ 68 w 332"/>
                    <a:gd name="T13" fmla="*/ 70 h 458"/>
                    <a:gd name="T14" fmla="*/ 68 w 332"/>
                    <a:gd name="T15" fmla="*/ 70 h 458"/>
                    <a:gd name="T16" fmla="*/ 79 w 332"/>
                    <a:gd name="T17" fmla="*/ 70 h 458"/>
                    <a:gd name="T18" fmla="*/ 79 w 332"/>
                    <a:gd name="T19" fmla="*/ 65 h 458"/>
                    <a:gd name="T20" fmla="*/ 79 w 332"/>
                    <a:gd name="T21" fmla="*/ 65 h 458"/>
                    <a:gd name="T22" fmla="*/ 79 w 332"/>
                    <a:gd name="T23" fmla="*/ 54 h 458"/>
                    <a:gd name="T24" fmla="*/ 68 w 332"/>
                    <a:gd name="T25" fmla="*/ 54 h 458"/>
                    <a:gd name="T26" fmla="*/ 68 w 332"/>
                    <a:gd name="T27" fmla="*/ 54 h 458"/>
                    <a:gd name="T28" fmla="*/ 10 w 332"/>
                    <a:gd name="T29" fmla="*/ 54 h 458"/>
                    <a:gd name="T30" fmla="*/ 10 w 332"/>
                    <a:gd name="T31" fmla="*/ 54 h 458"/>
                    <a:gd name="T32" fmla="*/ 5 w 332"/>
                    <a:gd name="T33" fmla="*/ 54 h 458"/>
                    <a:gd name="T34" fmla="*/ 0 w 332"/>
                    <a:gd name="T35" fmla="*/ 65 h 458"/>
                    <a:gd name="T36" fmla="*/ 0 w 332"/>
                    <a:gd name="T37" fmla="*/ 65 h 458"/>
                    <a:gd name="T38" fmla="*/ 5 w 332"/>
                    <a:gd name="T39" fmla="*/ 70 h 458"/>
                    <a:gd name="T40" fmla="*/ 10 w 332"/>
                    <a:gd name="T41" fmla="*/ 70 h 458"/>
                    <a:gd name="T42" fmla="*/ 10 w 332"/>
                    <a:gd name="T43" fmla="*/ 70 h 458"/>
                    <a:gd name="T44" fmla="*/ 21 w 332"/>
                    <a:gd name="T45" fmla="*/ 76 h 458"/>
                    <a:gd name="T46" fmla="*/ 21 w 332"/>
                    <a:gd name="T47" fmla="*/ 87 h 458"/>
                    <a:gd name="T48" fmla="*/ 21 w 332"/>
                    <a:gd name="T49" fmla="*/ 87 h 458"/>
                    <a:gd name="T50" fmla="*/ 110 w 332"/>
                    <a:gd name="T51" fmla="*/ 457 h 458"/>
                    <a:gd name="T52" fmla="*/ 110 w 332"/>
                    <a:gd name="T53" fmla="*/ 457 h 458"/>
                    <a:gd name="T54" fmla="*/ 162 w 332"/>
                    <a:gd name="T55" fmla="*/ 157 h 458"/>
                    <a:gd name="T56" fmla="*/ 162 w 332"/>
                    <a:gd name="T57" fmla="*/ 157 h 458"/>
                    <a:gd name="T58" fmla="*/ 215 w 332"/>
                    <a:gd name="T59" fmla="*/ 457 h 458"/>
                    <a:gd name="T60" fmla="*/ 215 w 332"/>
                    <a:gd name="T61" fmla="*/ 457 h 458"/>
                    <a:gd name="T62" fmla="*/ 304 w 332"/>
                    <a:gd name="T63" fmla="*/ 87 h 458"/>
                    <a:gd name="T64" fmla="*/ 304 w 332"/>
                    <a:gd name="T65" fmla="*/ 87 h 458"/>
                    <a:gd name="T66" fmla="*/ 309 w 332"/>
                    <a:gd name="T67" fmla="*/ 76 h 458"/>
                    <a:gd name="T68" fmla="*/ 320 w 332"/>
                    <a:gd name="T69" fmla="*/ 70 h 458"/>
                    <a:gd name="T70" fmla="*/ 320 w 332"/>
                    <a:gd name="T71" fmla="*/ 70 h 458"/>
                    <a:gd name="T72" fmla="*/ 325 w 332"/>
                    <a:gd name="T73" fmla="*/ 70 h 458"/>
                    <a:gd name="T74" fmla="*/ 331 w 332"/>
                    <a:gd name="T75" fmla="*/ 65 h 458"/>
                    <a:gd name="T76" fmla="*/ 331 w 332"/>
                    <a:gd name="T77" fmla="*/ 65 h 458"/>
                    <a:gd name="T78" fmla="*/ 325 w 332"/>
                    <a:gd name="T79" fmla="*/ 54 h 458"/>
                    <a:gd name="T80" fmla="*/ 320 w 332"/>
                    <a:gd name="T81" fmla="*/ 54 h 458"/>
                    <a:gd name="T82" fmla="*/ 320 w 332"/>
                    <a:gd name="T83" fmla="*/ 54 h 458"/>
                    <a:gd name="T84" fmla="*/ 273 w 332"/>
                    <a:gd name="T85" fmla="*/ 54 h 458"/>
                    <a:gd name="T86" fmla="*/ 273 w 332"/>
                    <a:gd name="T87" fmla="*/ 54 h 458"/>
                    <a:gd name="T88" fmla="*/ 267 w 332"/>
                    <a:gd name="T89" fmla="*/ 54 h 458"/>
                    <a:gd name="T90" fmla="*/ 267 w 332"/>
                    <a:gd name="T91" fmla="*/ 65 h 458"/>
                    <a:gd name="T92" fmla="*/ 267 w 332"/>
                    <a:gd name="T93" fmla="*/ 65 h 458"/>
                    <a:gd name="T94" fmla="*/ 267 w 332"/>
                    <a:gd name="T95" fmla="*/ 70 h 458"/>
                    <a:gd name="T96" fmla="*/ 278 w 332"/>
                    <a:gd name="T97" fmla="*/ 70 h 458"/>
                    <a:gd name="T98" fmla="*/ 278 w 332"/>
                    <a:gd name="T99" fmla="*/ 70 h 458"/>
                    <a:gd name="T100" fmla="*/ 283 w 332"/>
                    <a:gd name="T101" fmla="*/ 76 h 458"/>
                    <a:gd name="T102" fmla="*/ 283 w 332"/>
                    <a:gd name="T103" fmla="*/ 87 h 458"/>
                    <a:gd name="T104" fmla="*/ 283 w 332"/>
                    <a:gd name="T105" fmla="*/ 87 h 458"/>
                    <a:gd name="T106" fmla="*/ 231 w 332"/>
                    <a:gd name="T107" fmla="*/ 326 h 458"/>
                    <a:gd name="T108" fmla="*/ 231 w 332"/>
                    <a:gd name="T109" fmla="*/ 326 h 458"/>
                    <a:gd name="T110" fmla="*/ 162 w 332"/>
                    <a:gd name="T111" fmla="*/ 0 h 4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32"/>
                    <a:gd name="T169" fmla="*/ 0 h 458"/>
                    <a:gd name="T170" fmla="*/ 332 w 332"/>
                    <a:gd name="T171" fmla="*/ 458 h 4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32" h="458">
                      <a:moveTo>
                        <a:pt x="162" y="0"/>
                      </a:moveTo>
                      <a:lnTo>
                        <a:pt x="115" y="326"/>
                      </a:lnTo>
                      <a:lnTo>
                        <a:pt x="63" y="87"/>
                      </a:lnTo>
                      <a:lnTo>
                        <a:pt x="63" y="76"/>
                      </a:lnTo>
                      <a:lnTo>
                        <a:pt x="68" y="70"/>
                      </a:lnTo>
                      <a:lnTo>
                        <a:pt x="79" y="70"/>
                      </a:lnTo>
                      <a:lnTo>
                        <a:pt x="79" y="65"/>
                      </a:lnTo>
                      <a:lnTo>
                        <a:pt x="79" y="54"/>
                      </a:lnTo>
                      <a:lnTo>
                        <a:pt x="68" y="54"/>
                      </a:lnTo>
                      <a:lnTo>
                        <a:pt x="10" y="54"/>
                      </a:lnTo>
                      <a:lnTo>
                        <a:pt x="5" y="54"/>
                      </a:lnTo>
                      <a:lnTo>
                        <a:pt x="0" y="65"/>
                      </a:lnTo>
                      <a:lnTo>
                        <a:pt x="5" y="70"/>
                      </a:lnTo>
                      <a:lnTo>
                        <a:pt x="10" y="70"/>
                      </a:lnTo>
                      <a:lnTo>
                        <a:pt x="21" y="76"/>
                      </a:lnTo>
                      <a:lnTo>
                        <a:pt x="21" y="87"/>
                      </a:lnTo>
                      <a:lnTo>
                        <a:pt x="110" y="457"/>
                      </a:lnTo>
                      <a:lnTo>
                        <a:pt x="162" y="157"/>
                      </a:lnTo>
                      <a:lnTo>
                        <a:pt x="215" y="457"/>
                      </a:lnTo>
                      <a:lnTo>
                        <a:pt x="304" y="87"/>
                      </a:lnTo>
                      <a:lnTo>
                        <a:pt x="309" y="76"/>
                      </a:lnTo>
                      <a:lnTo>
                        <a:pt x="320" y="70"/>
                      </a:lnTo>
                      <a:lnTo>
                        <a:pt x="325" y="70"/>
                      </a:lnTo>
                      <a:lnTo>
                        <a:pt x="331" y="65"/>
                      </a:lnTo>
                      <a:lnTo>
                        <a:pt x="325" y="54"/>
                      </a:lnTo>
                      <a:lnTo>
                        <a:pt x="320" y="54"/>
                      </a:lnTo>
                      <a:lnTo>
                        <a:pt x="273" y="54"/>
                      </a:lnTo>
                      <a:lnTo>
                        <a:pt x="267" y="54"/>
                      </a:lnTo>
                      <a:lnTo>
                        <a:pt x="267" y="65"/>
                      </a:lnTo>
                      <a:lnTo>
                        <a:pt x="267" y="70"/>
                      </a:lnTo>
                      <a:lnTo>
                        <a:pt x="278" y="70"/>
                      </a:lnTo>
                      <a:lnTo>
                        <a:pt x="283" y="76"/>
                      </a:lnTo>
                      <a:lnTo>
                        <a:pt x="283" y="87"/>
                      </a:lnTo>
                      <a:lnTo>
                        <a:pt x="231" y="326"/>
                      </a:lnTo>
                      <a:lnTo>
                        <a:pt x="162"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6" name="Freeform 85"/>
                <p:cNvSpPr>
                  <a:spLocks noChangeAspect="1"/>
                </p:cNvSpPr>
                <p:nvPr/>
              </p:nvSpPr>
              <p:spPr bwMode="auto">
                <a:xfrm>
                  <a:off x="2936" y="1919"/>
                  <a:ext cx="64" cy="17"/>
                </a:xfrm>
                <a:custGeom>
                  <a:avLst/>
                  <a:gdLst>
                    <a:gd name="T0" fmla="*/ 63 w 64"/>
                    <a:gd name="T1" fmla="*/ 10 h 17"/>
                    <a:gd name="T2" fmla="*/ 52 w 64"/>
                    <a:gd name="T3" fmla="*/ 10 h 17"/>
                    <a:gd name="T4" fmla="*/ 42 w 64"/>
                    <a:gd name="T5" fmla="*/ 16 h 17"/>
                    <a:gd name="T6" fmla="*/ 42 w 64"/>
                    <a:gd name="T7" fmla="*/ 16 h 17"/>
                    <a:gd name="T8" fmla="*/ 21 w 64"/>
                    <a:gd name="T9" fmla="*/ 16 h 17"/>
                    <a:gd name="T10" fmla="*/ 0 w 64"/>
                    <a:gd name="T11" fmla="*/ 16 h 17"/>
                    <a:gd name="T12" fmla="*/ 0 w 64"/>
                    <a:gd name="T13" fmla="*/ 16 h 17"/>
                    <a:gd name="T14" fmla="*/ 10 w 64"/>
                    <a:gd name="T15" fmla="*/ 10 h 17"/>
                    <a:gd name="T16" fmla="*/ 10 w 64"/>
                    <a:gd name="T17" fmla="*/ 10 h 17"/>
                    <a:gd name="T18" fmla="*/ 15 w 64"/>
                    <a:gd name="T19" fmla="*/ 5 h 17"/>
                    <a:gd name="T20" fmla="*/ 21 w 64"/>
                    <a:gd name="T21" fmla="*/ 0 h 17"/>
                    <a:gd name="T22" fmla="*/ 21 w 64"/>
                    <a:gd name="T23" fmla="*/ 0 h 17"/>
                    <a:gd name="T24" fmla="*/ 21 w 64"/>
                    <a:gd name="T25" fmla="*/ 5 h 17"/>
                    <a:gd name="T26" fmla="*/ 63 w 64"/>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4"/>
                    <a:gd name="T43" fmla="*/ 0 h 17"/>
                    <a:gd name="T44" fmla="*/ 64 w 64"/>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4" h="17">
                      <a:moveTo>
                        <a:pt x="63" y="10"/>
                      </a:moveTo>
                      <a:lnTo>
                        <a:pt x="52" y="10"/>
                      </a:lnTo>
                      <a:lnTo>
                        <a:pt x="42" y="16"/>
                      </a:lnTo>
                      <a:lnTo>
                        <a:pt x="21" y="16"/>
                      </a:lnTo>
                      <a:lnTo>
                        <a:pt x="0" y="16"/>
                      </a:lnTo>
                      <a:lnTo>
                        <a:pt x="10" y="10"/>
                      </a:lnTo>
                      <a:lnTo>
                        <a:pt x="15" y="5"/>
                      </a:lnTo>
                      <a:lnTo>
                        <a:pt x="21" y="0"/>
                      </a:lnTo>
                      <a:lnTo>
                        <a:pt x="21" y="5"/>
                      </a:lnTo>
                      <a:lnTo>
                        <a:pt x="63"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7" name="Freeform 86"/>
                <p:cNvSpPr>
                  <a:spLocks noChangeAspect="1"/>
                </p:cNvSpPr>
                <p:nvPr/>
              </p:nvSpPr>
              <p:spPr bwMode="auto">
                <a:xfrm>
                  <a:off x="2930" y="1783"/>
                  <a:ext cx="85" cy="153"/>
                </a:xfrm>
                <a:custGeom>
                  <a:avLst/>
                  <a:gdLst>
                    <a:gd name="T0" fmla="*/ 0 w 85"/>
                    <a:gd name="T1" fmla="*/ 146 h 153"/>
                    <a:gd name="T2" fmla="*/ 15 w 85"/>
                    <a:gd name="T3" fmla="*/ 152 h 153"/>
                    <a:gd name="T4" fmla="*/ 42 w 85"/>
                    <a:gd name="T5" fmla="*/ 152 h 153"/>
                    <a:gd name="T6" fmla="*/ 42 w 85"/>
                    <a:gd name="T7" fmla="*/ 152 h 153"/>
                    <a:gd name="T8" fmla="*/ 68 w 85"/>
                    <a:gd name="T9" fmla="*/ 141 h 153"/>
                    <a:gd name="T10" fmla="*/ 84 w 85"/>
                    <a:gd name="T11" fmla="*/ 86 h 153"/>
                    <a:gd name="T12" fmla="*/ 84 w 85"/>
                    <a:gd name="T13" fmla="*/ 86 h 153"/>
                    <a:gd name="T14" fmla="*/ 63 w 85"/>
                    <a:gd name="T15" fmla="*/ 27 h 153"/>
                    <a:gd name="T16" fmla="*/ 21 w 85"/>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153"/>
                    <a:gd name="T29" fmla="*/ 85 w 85"/>
                    <a:gd name="T30" fmla="*/ 153 h 1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153">
                      <a:moveTo>
                        <a:pt x="0" y="146"/>
                      </a:moveTo>
                      <a:lnTo>
                        <a:pt x="15" y="152"/>
                      </a:lnTo>
                      <a:lnTo>
                        <a:pt x="42" y="152"/>
                      </a:lnTo>
                      <a:lnTo>
                        <a:pt x="68" y="141"/>
                      </a:lnTo>
                      <a:lnTo>
                        <a:pt x="84" y="86"/>
                      </a:lnTo>
                      <a:lnTo>
                        <a:pt x="63" y="27"/>
                      </a:lnTo>
                      <a:lnTo>
                        <a:pt x="21"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87"/>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58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9"/>
                    <a:gd name="T190" fmla="*/ 0 h 99"/>
                    <a:gd name="T191" fmla="*/ 59 w 59"/>
                    <a:gd name="T192" fmla="*/ 99 h 9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lnTo>
                        <a:pt x="58" y="43"/>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9" name="Freeform 88"/>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
                    <a:gd name="T187" fmla="*/ 0 h 99"/>
                    <a:gd name="T188" fmla="*/ 59 w 59"/>
                    <a:gd name="T189" fmla="*/ 99 h 9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89"/>
                <p:cNvSpPr>
                  <a:spLocks noChangeAspect="1"/>
                </p:cNvSpPr>
                <p:nvPr/>
              </p:nvSpPr>
              <p:spPr bwMode="auto">
                <a:xfrm>
                  <a:off x="3056" y="1919"/>
                  <a:ext cx="65" cy="17"/>
                </a:xfrm>
                <a:custGeom>
                  <a:avLst/>
                  <a:gdLst>
                    <a:gd name="T0" fmla="*/ 0 w 65"/>
                    <a:gd name="T1" fmla="*/ 10 h 17"/>
                    <a:gd name="T2" fmla="*/ 10 w 65"/>
                    <a:gd name="T3" fmla="*/ 16 h 17"/>
                    <a:gd name="T4" fmla="*/ 21 w 65"/>
                    <a:gd name="T5" fmla="*/ 16 h 17"/>
                    <a:gd name="T6" fmla="*/ 21 w 65"/>
                    <a:gd name="T7" fmla="*/ 16 h 17"/>
                    <a:gd name="T8" fmla="*/ 42 w 65"/>
                    <a:gd name="T9" fmla="*/ 16 h 17"/>
                    <a:gd name="T10" fmla="*/ 64 w 65"/>
                    <a:gd name="T11" fmla="*/ 10 h 17"/>
                    <a:gd name="T12" fmla="*/ 64 w 65"/>
                    <a:gd name="T13" fmla="*/ 10 h 17"/>
                    <a:gd name="T14" fmla="*/ 53 w 65"/>
                    <a:gd name="T15" fmla="*/ 10 h 17"/>
                    <a:gd name="T16" fmla="*/ 53 w 65"/>
                    <a:gd name="T17" fmla="*/ 10 h 17"/>
                    <a:gd name="T18" fmla="*/ 47 w 65"/>
                    <a:gd name="T19" fmla="*/ 5 h 17"/>
                    <a:gd name="T20" fmla="*/ 42 w 65"/>
                    <a:gd name="T21" fmla="*/ 0 h 17"/>
                    <a:gd name="T22" fmla="*/ 42 w 65"/>
                    <a:gd name="T23" fmla="*/ 0 h 17"/>
                    <a:gd name="T24" fmla="*/ 42 w 65"/>
                    <a:gd name="T25" fmla="*/ 5 h 17"/>
                    <a:gd name="T26" fmla="*/ 0 w 65"/>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5"/>
                    <a:gd name="T43" fmla="*/ 0 h 17"/>
                    <a:gd name="T44" fmla="*/ 65 w 65"/>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5" h="17">
                      <a:moveTo>
                        <a:pt x="0" y="10"/>
                      </a:moveTo>
                      <a:lnTo>
                        <a:pt x="10" y="16"/>
                      </a:lnTo>
                      <a:lnTo>
                        <a:pt x="21" y="16"/>
                      </a:lnTo>
                      <a:lnTo>
                        <a:pt x="42" y="16"/>
                      </a:lnTo>
                      <a:lnTo>
                        <a:pt x="64" y="10"/>
                      </a:lnTo>
                      <a:lnTo>
                        <a:pt x="53" y="10"/>
                      </a:lnTo>
                      <a:lnTo>
                        <a:pt x="47" y="5"/>
                      </a:lnTo>
                      <a:lnTo>
                        <a:pt x="42" y="0"/>
                      </a:lnTo>
                      <a:lnTo>
                        <a:pt x="42" y="5"/>
                      </a:lnTo>
                      <a:lnTo>
                        <a:pt x="0"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91" name="Freeform 90"/>
                <p:cNvSpPr>
                  <a:spLocks noChangeAspect="1"/>
                </p:cNvSpPr>
                <p:nvPr/>
              </p:nvSpPr>
              <p:spPr bwMode="auto">
                <a:xfrm>
                  <a:off x="3041" y="1783"/>
                  <a:ext cx="84" cy="153"/>
                </a:xfrm>
                <a:custGeom>
                  <a:avLst/>
                  <a:gdLst>
                    <a:gd name="T0" fmla="*/ 83 w 84"/>
                    <a:gd name="T1" fmla="*/ 146 h 153"/>
                    <a:gd name="T2" fmla="*/ 67 w 84"/>
                    <a:gd name="T3" fmla="*/ 152 h 153"/>
                    <a:gd name="T4" fmla="*/ 41 w 84"/>
                    <a:gd name="T5" fmla="*/ 152 h 153"/>
                    <a:gd name="T6" fmla="*/ 41 w 84"/>
                    <a:gd name="T7" fmla="*/ 152 h 153"/>
                    <a:gd name="T8" fmla="*/ 10 w 84"/>
                    <a:gd name="T9" fmla="*/ 141 h 153"/>
                    <a:gd name="T10" fmla="*/ 0 w 84"/>
                    <a:gd name="T11" fmla="*/ 86 h 153"/>
                    <a:gd name="T12" fmla="*/ 0 w 84"/>
                    <a:gd name="T13" fmla="*/ 86 h 153"/>
                    <a:gd name="T14" fmla="*/ 20 w 84"/>
                    <a:gd name="T15" fmla="*/ 27 h 153"/>
                    <a:gd name="T16" fmla="*/ 62 w 84"/>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4"/>
                    <a:gd name="T28" fmla="*/ 0 h 153"/>
                    <a:gd name="T29" fmla="*/ 84 w 84"/>
                    <a:gd name="T30" fmla="*/ 153 h 1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4" h="153">
                      <a:moveTo>
                        <a:pt x="83" y="146"/>
                      </a:moveTo>
                      <a:lnTo>
                        <a:pt x="67" y="152"/>
                      </a:lnTo>
                      <a:lnTo>
                        <a:pt x="41" y="152"/>
                      </a:lnTo>
                      <a:lnTo>
                        <a:pt x="10" y="141"/>
                      </a:lnTo>
                      <a:lnTo>
                        <a:pt x="0" y="86"/>
                      </a:lnTo>
                      <a:lnTo>
                        <a:pt x="20" y="27"/>
                      </a:lnTo>
                      <a:lnTo>
                        <a:pt x="62"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91"/>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9"/>
                    <a:gd name="T190" fmla="*/ 0 h 99"/>
                    <a:gd name="T191" fmla="*/ 59 w 59"/>
                    <a:gd name="T192" fmla="*/ 99 h 9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93" name="Freeform 92"/>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
                    <a:gd name="T187" fmla="*/ 0 h 99"/>
                    <a:gd name="T188" fmla="*/ 59 w 59"/>
                    <a:gd name="T189" fmla="*/ 99 h 9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6" name="Picture 93" descr="2009 logo - for inser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3" y="3360"/>
                <a:ext cx="1209" cy="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1925" y="5328286"/>
              <a:ext cx="19208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Study Participants and Design</a:t>
            </a:r>
          </a:p>
        </p:txBody>
      </p:sp>
      <p:sp>
        <p:nvSpPr>
          <p:cNvPr id="7171" name="Content Placeholder 2"/>
          <p:cNvSpPr>
            <a:spLocks noGrp="1"/>
          </p:cNvSpPr>
          <p:nvPr>
            <p:ph idx="1"/>
          </p:nvPr>
        </p:nvSpPr>
        <p:spPr>
          <a:xfrm>
            <a:off x="457200" y="1447800"/>
            <a:ext cx="8229600" cy="4525963"/>
          </a:xfrm>
        </p:spPr>
        <p:txBody>
          <a:bodyPr/>
          <a:lstStyle/>
          <a:p>
            <a:pPr>
              <a:lnSpc>
                <a:spcPts val="4000"/>
              </a:lnSpc>
            </a:pPr>
            <a:r>
              <a:rPr lang="en-US" altLang="en-US" dirty="0" smtClean="0"/>
              <a:t>MESA: Population-based sample</a:t>
            </a:r>
          </a:p>
          <a:p>
            <a:pPr>
              <a:lnSpc>
                <a:spcPts val="4000"/>
              </a:lnSpc>
            </a:pPr>
            <a:r>
              <a:rPr lang="en-US" altLang="en-US" dirty="0" smtClean="0"/>
              <a:t>6814 men and women</a:t>
            </a:r>
          </a:p>
          <a:p>
            <a:pPr lvl="1">
              <a:lnSpc>
                <a:spcPts val="3800"/>
              </a:lnSpc>
            </a:pPr>
            <a:r>
              <a:rPr lang="en-US" altLang="en-US" dirty="0" smtClean="0"/>
              <a:t>45 to 84 years from 6 US communities</a:t>
            </a:r>
          </a:p>
          <a:p>
            <a:pPr lvl="1">
              <a:lnSpc>
                <a:spcPts val="3800"/>
              </a:lnSpc>
            </a:pPr>
            <a:r>
              <a:rPr lang="en-US" altLang="en-US" dirty="0" smtClean="0"/>
              <a:t>Free of known CVD at baseline (2000-2002)</a:t>
            </a:r>
          </a:p>
          <a:p>
            <a:pPr>
              <a:lnSpc>
                <a:spcPts val="4000"/>
              </a:lnSpc>
            </a:pPr>
            <a:r>
              <a:rPr lang="en-US" altLang="en-US" dirty="0" smtClean="0"/>
              <a:t>Current </a:t>
            </a:r>
            <a:r>
              <a:rPr lang="en-US" altLang="en-US" dirty="0" smtClean="0"/>
              <a:t>analysis </a:t>
            </a:r>
            <a:r>
              <a:rPr lang="en-US" altLang="en-US" dirty="0" smtClean="0"/>
              <a:t>included those with</a:t>
            </a:r>
          </a:p>
          <a:p>
            <a:pPr lvl="1">
              <a:lnSpc>
                <a:spcPts val="3800"/>
              </a:lnSpc>
            </a:pPr>
            <a:r>
              <a:rPr lang="en-US" altLang="en-US" dirty="0" smtClean="0"/>
              <a:t>Exam 1 CAC evaluation (N=6799)</a:t>
            </a:r>
          </a:p>
          <a:p>
            <a:pPr lvl="1">
              <a:lnSpc>
                <a:spcPts val="3800"/>
              </a:lnSpc>
            </a:pPr>
            <a:r>
              <a:rPr lang="en-US" altLang="en-US" dirty="0" smtClean="0"/>
              <a:t>Exam 1 CCA IMT measurements (N=3098)</a:t>
            </a:r>
          </a:p>
          <a:p>
            <a:pPr lvl="1">
              <a:lnSpc>
                <a:spcPts val="3800"/>
              </a:lnSpc>
            </a:pPr>
            <a:r>
              <a:rPr lang="en-US" altLang="en-US" dirty="0" smtClean="0"/>
              <a:t>Exam 1 CAP assessment (N=3310)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 </a:t>
            </a:r>
            <a:br>
              <a:rPr lang="en-US" dirty="0" smtClean="0"/>
            </a:br>
            <a:r>
              <a:rPr lang="en-US" dirty="0" smtClean="0"/>
              <a:t>Carotid Ultrasonography</a:t>
            </a:r>
            <a:br>
              <a:rPr lang="en-US" dirty="0" smtClean="0"/>
            </a:br>
            <a:endParaRPr lang="en-US" dirty="0"/>
          </a:p>
        </p:txBody>
      </p:sp>
      <p:sp>
        <p:nvSpPr>
          <p:cNvPr id="3" name="Content Placeholder 2"/>
          <p:cNvSpPr>
            <a:spLocks noGrp="1"/>
          </p:cNvSpPr>
          <p:nvPr>
            <p:ph idx="1"/>
          </p:nvPr>
        </p:nvSpPr>
        <p:spPr>
          <a:xfrm>
            <a:off x="457200" y="1143000"/>
            <a:ext cx="8229600" cy="4525963"/>
          </a:xfrm>
        </p:spPr>
        <p:txBody>
          <a:bodyPr/>
          <a:lstStyle/>
          <a:p>
            <a:pPr>
              <a:spcBef>
                <a:spcPts val="600"/>
              </a:spcBef>
            </a:pPr>
            <a:r>
              <a:rPr lang="en-US" sz="3000" dirty="0" smtClean="0"/>
              <a:t>B-mode ultrasound the right and left distal CCA, bulb, and internal carotid (ICA)</a:t>
            </a:r>
          </a:p>
          <a:p>
            <a:pPr>
              <a:spcBef>
                <a:spcPts val="600"/>
              </a:spcBef>
            </a:pPr>
            <a:r>
              <a:rPr lang="en-US" sz="3000" dirty="0" smtClean="0"/>
              <a:t>Carotid IMT measured using a semi-automated border detection program</a:t>
            </a:r>
          </a:p>
          <a:p>
            <a:pPr>
              <a:spcBef>
                <a:spcPts val="600"/>
              </a:spcBef>
            </a:pPr>
            <a:r>
              <a:rPr lang="en-US" sz="3000" dirty="0" smtClean="0"/>
              <a:t>Percentiles based on age, sex and race</a:t>
            </a:r>
          </a:p>
          <a:p>
            <a:pPr>
              <a:spcBef>
                <a:spcPts val="600"/>
              </a:spcBef>
            </a:pPr>
            <a:r>
              <a:rPr lang="en-US" sz="3000" dirty="0" smtClean="0"/>
              <a:t>CAP presence - ASE Guidelines</a:t>
            </a:r>
          </a:p>
          <a:p>
            <a:pPr lvl="1">
              <a:spcBef>
                <a:spcPts val="600"/>
              </a:spcBef>
            </a:pPr>
            <a:r>
              <a:rPr lang="en-US" sz="2600" dirty="0" smtClean="0"/>
              <a:t>Carotid IMT &gt;1.5 mm</a:t>
            </a:r>
          </a:p>
          <a:p>
            <a:pPr lvl="1">
              <a:spcBef>
                <a:spcPts val="600"/>
              </a:spcBef>
            </a:pPr>
            <a:r>
              <a:rPr lang="en-US" sz="2600" dirty="0" smtClean="0"/>
              <a:t>Focal wall thickening &gt;50%</a:t>
            </a:r>
          </a:p>
          <a:p>
            <a:pPr>
              <a:spcBef>
                <a:spcPts val="600"/>
              </a:spcBef>
            </a:pPr>
            <a:r>
              <a:rPr lang="en-US" sz="3000" dirty="0" smtClean="0"/>
              <a:t>Increased CVD risk = CAP presence or CCA IMT ≥75th percentile (CAP/CIMT75)</a:t>
            </a:r>
            <a:endParaRPr lang="en-US"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Coronary Artery Calcium</a:t>
            </a:r>
            <a:endParaRPr lang="en-US" dirty="0"/>
          </a:p>
        </p:txBody>
      </p:sp>
      <p:sp>
        <p:nvSpPr>
          <p:cNvPr id="3" name="Content Placeholder 2"/>
          <p:cNvSpPr>
            <a:spLocks noGrp="1"/>
          </p:cNvSpPr>
          <p:nvPr>
            <p:ph idx="1"/>
          </p:nvPr>
        </p:nvSpPr>
        <p:spPr>
          <a:xfrm>
            <a:off x="838200" y="1600200"/>
            <a:ext cx="7391400" cy="4525963"/>
          </a:xfrm>
        </p:spPr>
        <p:txBody>
          <a:bodyPr/>
          <a:lstStyle/>
          <a:p>
            <a:pPr>
              <a:lnSpc>
                <a:spcPts val="4200"/>
              </a:lnSpc>
            </a:pPr>
            <a:r>
              <a:rPr lang="en-US" dirty="0" smtClean="0"/>
              <a:t>Assessed by CT</a:t>
            </a:r>
          </a:p>
          <a:p>
            <a:pPr>
              <a:lnSpc>
                <a:spcPts val="4200"/>
              </a:lnSpc>
            </a:pPr>
            <a:r>
              <a:rPr lang="en-US" dirty="0" smtClean="0"/>
              <a:t>Categorized as present or absent </a:t>
            </a:r>
          </a:p>
          <a:p>
            <a:pPr>
              <a:lnSpc>
                <a:spcPts val="4200"/>
              </a:lnSpc>
            </a:pPr>
            <a:r>
              <a:rPr lang="en-US" dirty="0" smtClean="0"/>
              <a:t>CAC </a:t>
            </a:r>
            <a:r>
              <a:rPr lang="en-US" dirty="0" err="1" smtClean="0"/>
              <a:t>Agatston</a:t>
            </a:r>
            <a:r>
              <a:rPr lang="en-US" dirty="0" smtClean="0"/>
              <a:t> score reported as a continuous variable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Cardiovascular Disease Events</a:t>
            </a:r>
            <a:endParaRPr lang="en-US" dirty="0"/>
          </a:p>
        </p:txBody>
      </p:sp>
      <p:sp>
        <p:nvSpPr>
          <p:cNvPr id="3" name="Content Placeholder 2"/>
          <p:cNvSpPr>
            <a:spLocks noGrp="1"/>
          </p:cNvSpPr>
          <p:nvPr>
            <p:ph idx="1"/>
          </p:nvPr>
        </p:nvSpPr>
        <p:spPr>
          <a:xfrm>
            <a:off x="457200" y="1447800"/>
            <a:ext cx="8229600" cy="5181600"/>
          </a:xfrm>
        </p:spPr>
        <p:txBody>
          <a:bodyPr/>
          <a:lstStyle/>
          <a:p>
            <a:r>
              <a:rPr lang="en-US" dirty="0" smtClean="0"/>
              <a:t>Central adjudication; median 8.5 years</a:t>
            </a:r>
          </a:p>
          <a:p>
            <a:r>
              <a:rPr lang="en-US" dirty="0" smtClean="0"/>
              <a:t>Coronary heart disease (CHD):</a:t>
            </a:r>
            <a:br>
              <a:rPr lang="en-US" dirty="0" smtClean="0"/>
            </a:br>
            <a:r>
              <a:rPr lang="en-US" dirty="0" smtClean="0"/>
              <a:t>myocardial infarction (MI), CHD death, resuscitated cardiac arrest, angina</a:t>
            </a:r>
          </a:p>
          <a:p>
            <a:r>
              <a:rPr lang="en-US" dirty="0" smtClean="0"/>
              <a:t>CVD: CHD, </a:t>
            </a:r>
            <a:r>
              <a:rPr lang="en-US" dirty="0" smtClean="0"/>
              <a:t>stroke, or </a:t>
            </a:r>
            <a:r>
              <a:rPr lang="en-US" dirty="0" smtClean="0"/>
              <a:t>CVD death</a:t>
            </a:r>
          </a:p>
          <a:p>
            <a:r>
              <a:rPr lang="en-US" dirty="0" smtClean="0"/>
              <a:t>Stroke: Focal neurologic deficit with relevant lesion on brain imaging</a:t>
            </a:r>
          </a:p>
          <a:p>
            <a:r>
              <a:rPr lang="en-US" dirty="0" smtClean="0"/>
              <a:t>TIA: Resolved neurologic deficit  without imaging suggestive of stroke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Statistical Analyses</a:t>
            </a:r>
            <a:endParaRPr lang="en-US" dirty="0"/>
          </a:p>
        </p:txBody>
      </p:sp>
      <p:sp>
        <p:nvSpPr>
          <p:cNvPr id="3" name="Content Placeholder 2"/>
          <p:cNvSpPr>
            <a:spLocks noGrp="1"/>
          </p:cNvSpPr>
          <p:nvPr>
            <p:ph idx="1"/>
          </p:nvPr>
        </p:nvSpPr>
        <p:spPr>
          <a:xfrm>
            <a:off x="457200" y="1371600"/>
            <a:ext cx="8229600" cy="4602163"/>
          </a:xfrm>
        </p:spPr>
        <p:txBody>
          <a:bodyPr/>
          <a:lstStyle/>
          <a:p>
            <a:pPr>
              <a:lnSpc>
                <a:spcPts val="3900"/>
              </a:lnSpc>
              <a:spcBef>
                <a:spcPts val="600"/>
              </a:spcBef>
              <a:spcAft>
                <a:spcPts val="0"/>
              </a:spcAft>
              <a:defRPr/>
            </a:pPr>
            <a:r>
              <a:rPr lang="en-US" dirty="0" smtClean="0">
                <a:effectLst/>
              </a:rPr>
              <a:t>Cox </a:t>
            </a:r>
            <a:r>
              <a:rPr lang="en-US" dirty="0">
                <a:effectLst/>
              </a:rPr>
              <a:t>proportional hazards </a:t>
            </a:r>
            <a:r>
              <a:rPr lang="en-US" dirty="0" smtClean="0">
                <a:effectLst/>
              </a:rPr>
              <a:t>models</a:t>
            </a:r>
          </a:p>
          <a:p>
            <a:pPr lvl="1">
              <a:lnSpc>
                <a:spcPts val="3900"/>
              </a:lnSpc>
              <a:spcBef>
                <a:spcPts val="600"/>
              </a:spcBef>
              <a:spcAft>
                <a:spcPts val="0"/>
              </a:spcAft>
              <a:defRPr/>
            </a:pPr>
            <a:r>
              <a:rPr lang="en-US" dirty="0" smtClean="0">
                <a:effectLst/>
              </a:rPr>
              <a:t>Effects </a:t>
            </a:r>
            <a:r>
              <a:rPr lang="en-US" dirty="0">
                <a:effectLst/>
              </a:rPr>
              <a:t>of multiple covariates on </a:t>
            </a:r>
            <a:r>
              <a:rPr lang="en-US" dirty="0" smtClean="0">
                <a:effectLst/>
              </a:rPr>
              <a:t>outcomes</a:t>
            </a:r>
          </a:p>
          <a:p>
            <a:pPr lvl="1">
              <a:lnSpc>
                <a:spcPts val="3900"/>
              </a:lnSpc>
              <a:spcBef>
                <a:spcPts val="600"/>
              </a:spcBef>
              <a:spcAft>
                <a:spcPts val="0"/>
              </a:spcAft>
              <a:defRPr/>
            </a:pPr>
            <a:r>
              <a:rPr lang="en-US" dirty="0" smtClean="0">
                <a:effectLst/>
              </a:rPr>
              <a:t>Account </a:t>
            </a:r>
            <a:r>
              <a:rPr lang="en-US" dirty="0">
                <a:effectLst/>
              </a:rPr>
              <a:t>for </a:t>
            </a:r>
            <a:r>
              <a:rPr lang="en-US" dirty="0" smtClean="0">
                <a:effectLst/>
              </a:rPr>
              <a:t>potential confounders</a:t>
            </a:r>
          </a:p>
          <a:p>
            <a:pPr>
              <a:lnSpc>
                <a:spcPts val="3900"/>
              </a:lnSpc>
              <a:spcBef>
                <a:spcPts val="600"/>
              </a:spcBef>
              <a:spcAft>
                <a:spcPts val="0"/>
              </a:spcAft>
              <a:defRPr/>
            </a:pPr>
            <a:r>
              <a:rPr lang="en-US" dirty="0" smtClean="0">
                <a:effectLst/>
              </a:rPr>
              <a:t>Multiple imputation</a:t>
            </a:r>
          </a:p>
          <a:p>
            <a:pPr lvl="1">
              <a:lnSpc>
                <a:spcPts val="3900"/>
              </a:lnSpc>
              <a:spcBef>
                <a:spcPts val="600"/>
              </a:spcBef>
              <a:spcAft>
                <a:spcPts val="0"/>
              </a:spcAft>
              <a:defRPr/>
            </a:pPr>
            <a:r>
              <a:rPr lang="en-US" dirty="0" smtClean="0">
                <a:effectLst/>
              </a:rPr>
              <a:t>Partially a</a:t>
            </a:r>
            <a:r>
              <a:rPr lang="en-US" dirty="0" smtClean="0">
                <a:effectLst/>
              </a:rPr>
              <a:t>ccount </a:t>
            </a:r>
            <a:r>
              <a:rPr lang="en-US" dirty="0">
                <a:effectLst/>
              </a:rPr>
              <a:t>for </a:t>
            </a:r>
            <a:r>
              <a:rPr lang="en-US" dirty="0" smtClean="0">
                <a:effectLst/>
              </a:rPr>
              <a:t>selection </a:t>
            </a:r>
            <a:r>
              <a:rPr lang="en-US" dirty="0">
                <a:effectLst/>
              </a:rPr>
              <a:t>bias </a:t>
            </a:r>
            <a:endParaRPr lang="en-US" dirty="0" smtClean="0">
              <a:effectLst/>
            </a:endParaRPr>
          </a:p>
          <a:p>
            <a:pPr lvl="1">
              <a:lnSpc>
                <a:spcPts val="3900"/>
              </a:lnSpc>
              <a:spcBef>
                <a:spcPts val="600"/>
              </a:spcBef>
              <a:spcAft>
                <a:spcPts val="0"/>
              </a:spcAft>
              <a:defRPr/>
            </a:pPr>
            <a:r>
              <a:rPr lang="en-US" dirty="0">
                <a:effectLst/>
              </a:rPr>
              <a:t>A</a:t>
            </a:r>
            <a:r>
              <a:rPr lang="en-US" dirty="0" smtClean="0">
                <a:effectLst/>
              </a:rPr>
              <a:t>ugmented with complete </a:t>
            </a:r>
            <a:r>
              <a:rPr lang="en-US" dirty="0">
                <a:effectLst/>
              </a:rPr>
              <a:t>MESA data </a:t>
            </a:r>
            <a:r>
              <a:rPr lang="en-US" dirty="0" smtClean="0">
                <a:effectLst/>
              </a:rPr>
              <a:t>set</a:t>
            </a:r>
          </a:p>
          <a:p>
            <a:pPr>
              <a:lnSpc>
                <a:spcPts val="3900"/>
              </a:lnSpc>
              <a:spcBef>
                <a:spcPts val="600"/>
              </a:spcBef>
              <a:spcAft>
                <a:spcPts val="0"/>
              </a:spcAft>
              <a:defRPr/>
            </a:pPr>
            <a:r>
              <a:rPr lang="en-US" dirty="0" smtClean="0">
                <a:effectLst/>
              </a:rPr>
              <a:t>Area </a:t>
            </a:r>
            <a:r>
              <a:rPr lang="en-US" dirty="0">
                <a:effectLst/>
              </a:rPr>
              <a:t>under the receiver-operating characteristic curves (AUC) </a:t>
            </a:r>
            <a:endParaRPr lang="en-US" dirty="0" smtClean="0">
              <a:effectLst/>
            </a:endParaRPr>
          </a:p>
          <a:p>
            <a:pPr>
              <a:lnSpc>
                <a:spcPts val="3900"/>
              </a:lnSpc>
              <a:spcBef>
                <a:spcPts val="600"/>
              </a:spcBef>
              <a:spcAft>
                <a:spcPts val="0"/>
              </a:spcAft>
              <a:defRPr/>
            </a:pPr>
            <a:r>
              <a:rPr lang="en-US" dirty="0" smtClean="0">
                <a:effectLst/>
              </a:rPr>
              <a:t>Net </a:t>
            </a:r>
            <a:r>
              <a:rPr lang="en-US" dirty="0">
                <a:effectLst/>
              </a:rPr>
              <a:t>reclassification improvement (NRI</a:t>
            </a:r>
            <a:r>
              <a:rPr lang="en-US" dirty="0" smtClean="0">
                <a:effectLst/>
              </a:rPr>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1307462107"/>
              </p:ext>
            </p:extLst>
          </p:nvPr>
        </p:nvGraphicFramePr>
        <p:xfrm>
          <a:off x="381000" y="1143000"/>
          <a:ext cx="8382000" cy="5421081"/>
        </p:xfrm>
        <a:graphic>
          <a:graphicData uri="http://schemas.openxmlformats.org/drawingml/2006/table">
            <a:tbl>
              <a:tblPr>
                <a:tableStyleId>{BDBED569-4797-4DF1-A0F4-6AAB3CD982D8}</a:tableStyleId>
              </a:tblPr>
              <a:tblGrid>
                <a:gridCol w="4537046"/>
                <a:gridCol w="1691779"/>
                <a:gridCol w="2153175"/>
              </a:tblGrid>
              <a:tr h="542109">
                <a:tc>
                  <a:txBody>
                    <a:bodyPr/>
                    <a:lstStyle/>
                    <a:p>
                      <a:pPr marL="0" marR="0" algn="r">
                        <a:spcBef>
                          <a:spcPts val="0"/>
                        </a:spcBef>
                        <a:spcAft>
                          <a:spcPts val="0"/>
                        </a:spcAft>
                      </a:pPr>
                      <a:r>
                        <a:rPr lang="en-US" sz="1600" b="1" dirty="0">
                          <a:solidFill>
                            <a:srgbClr val="FFFFFF"/>
                          </a:solidFill>
                          <a:effectLst/>
                        </a:rPr>
                        <a:t> </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All Subjects</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Participants with </a:t>
                      </a:r>
                      <a:r>
                        <a:rPr lang="en-US" sz="1600" b="1" dirty="0">
                          <a:solidFill>
                            <a:srgbClr val="FFFFFF"/>
                          </a:solidFill>
                          <a:effectLst/>
                        </a:rPr>
                        <a:t>Carotid Ultrasounds</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N</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6779</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3310</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Age (years), mean (SD)</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62.2 (10.2)</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chemeClr val="tx1"/>
                          </a:solidFill>
                          <a:effectLst/>
                        </a:rPr>
                        <a:t>60.3 (9.4)</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Male gender, </a:t>
                      </a:r>
                      <a:r>
                        <a:rPr lang="en-US" sz="1600" b="1" dirty="0" smtClean="0">
                          <a:solidFill>
                            <a:srgbClr val="FFFFFF"/>
                          </a:solidFill>
                          <a:effectLst/>
                        </a:rPr>
                        <a:t>%</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47.2</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47.1</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Race/ethnicity, </a:t>
                      </a:r>
                      <a:r>
                        <a:rPr lang="en-US" sz="1600" b="1" dirty="0" smtClean="0">
                          <a:solidFill>
                            <a:srgbClr val="FFFFFF"/>
                          </a:solidFill>
                          <a:effectLst/>
                        </a:rPr>
                        <a:t>%</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 </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 </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    White</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38.6</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39.5</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    Chinese</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11.8</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13.2</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    Black</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27.7</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25.4</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    Hispanic</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21.9</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22.0</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Body-mass </a:t>
                      </a:r>
                      <a:r>
                        <a:rPr lang="en-US" sz="1600" b="1" dirty="0">
                          <a:solidFill>
                            <a:srgbClr val="FFFFFF"/>
                          </a:solidFill>
                          <a:effectLst/>
                        </a:rPr>
                        <a:t>index (kg/m</a:t>
                      </a:r>
                      <a:r>
                        <a:rPr lang="en-US" sz="1600" b="1" baseline="30000" dirty="0">
                          <a:solidFill>
                            <a:srgbClr val="FFFFFF"/>
                          </a:solidFill>
                          <a:effectLst/>
                        </a:rPr>
                        <a:t>2</a:t>
                      </a:r>
                      <a:r>
                        <a:rPr lang="en-US" sz="1600" b="1" dirty="0">
                          <a:solidFill>
                            <a:srgbClr val="FFFFFF"/>
                          </a:solidFill>
                          <a:effectLst/>
                        </a:rPr>
                        <a:t>), mean (SD)</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28.3 (5.5)</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28.2</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Former smoker,</a:t>
                      </a:r>
                      <a:r>
                        <a:rPr lang="en-US" sz="1600" b="1" baseline="0" dirty="0" smtClean="0">
                          <a:solidFill>
                            <a:srgbClr val="FFFFFF"/>
                          </a:solidFill>
                          <a:effectLst/>
                        </a:rPr>
                        <a:t> </a:t>
                      </a:r>
                      <a:r>
                        <a:rPr lang="en-US" sz="1600" b="1" dirty="0" smtClean="0">
                          <a:solidFill>
                            <a:srgbClr val="FFFFFF"/>
                          </a:solidFill>
                          <a:effectLst/>
                        </a:rPr>
                        <a:t>%</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36.6</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36.4</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Current smoker,</a:t>
                      </a:r>
                      <a:r>
                        <a:rPr lang="en-US" sz="1600" b="1" baseline="0" dirty="0" smtClean="0">
                          <a:solidFill>
                            <a:srgbClr val="FFFFFF"/>
                          </a:solidFill>
                          <a:effectLst/>
                        </a:rPr>
                        <a:t> </a:t>
                      </a:r>
                      <a:r>
                        <a:rPr lang="en-US" sz="1600" b="1" dirty="0" smtClean="0">
                          <a:solidFill>
                            <a:srgbClr val="FFFFFF"/>
                          </a:solidFill>
                          <a:effectLst/>
                        </a:rPr>
                        <a:t>%</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13.1</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11.4</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LDL-C </a:t>
                      </a:r>
                      <a:r>
                        <a:rPr lang="en-US" sz="1600" b="1" dirty="0">
                          <a:solidFill>
                            <a:srgbClr val="FFFFFF"/>
                          </a:solidFill>
                          <a:effectLst/>
                        </a:rPr>
                        <a:t>(mg/dL), mean (SD)</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117.2 (31.5)</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chemeClr val="tx1"/>
                          </a:solidFill>
                          <a:effectLst/>
                        </a:rPr>
                        <a:t>117.3 (31.0)</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HDL-C(mg/</a:t>
                      </a:r>
                      <a:r>
                        <a:rPr lang="en-US" sz="1600" b="1" dirty="0" err="1" smtClean="0">
                          <a:solidFill>
                            <a:srgbClr val="FFFFFF"/>
                          </a:solidFill>
                          <a:effectLst/>
                        </a:rPr>
                        <a:t>dL</a:t>
                      </a:r>
                      <a:r>
                        <a:rPr lang="en-US" sz="1600" b="1" dirty="0">
                          <a:solidFill>
                            <a:srgbClr val="FFFFFF"/>
                          </a:solidFill>
                          <a:effectLst/>
                        </a:rPr>
                        <a:t>), mean (SD)</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51.0 (14.8)</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chemeClr val="tx1"/>
                          </a:solidFill>
                          <a:effectLst/>
                        </a:rPr>
                        <a:t>51.0 (14.7)</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Lipid-lowering medication, </a:t>
                      </a:r>
                      <a:r>
                        <a:rPr lang="en-US" sz="1600" b="1" dirty="0" smtClean="0">
                          <a:solidFill>
                            <a:srgbClr val="FFFFFF"/>
                          </a:solidFill>
                          <a:effectLst/>
                        </a:rPr>
                        <a:t>%</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16.2</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16.3</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Systolic blood pressure (mmHg) mean (SD)</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rgbClr val="FFFFFF"/>
                          </a:solidFill>
                          <a:effectLst/>
                        </a:rPr>
                        <a:t>126.6 (21.5)</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a:solidFill>
                            <a:schemeClr val="tx1"/>
                          </a:solidFill>
                          <a:effectLst/>
                        </a:rPr>
                        <a:t>124.1 (20.0)</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Antihypertensive medication, </a:t>
                      </a:r>
                      <a:r>
                        <a:rPr lang="en-US" sz="1600" b="1" dirty="0" smtClean="0">
                          <a:solidFill>
                            <a:srgbClr val="FFFFFF"/>
                          </a:solidFill>
                          <a:effectLst/>
                        </a:rPr>
                        <a:t>%</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37.3</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chemeClr val="tx1"/>
                          </a:solidFill>
                          <a:effectLst/>
                        </a:rPr>
                        <a:t>34.2</a:t>
                      </a:r>
                      <a:endParaRPr lang="en-US" sz="1600" b="1" dirty="0">
                        <a:solidFill>
                          <a:schemeClr val="tx1"/>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smtClean="0">
                          <a:solidFill>
                            <a:srgbClr val="FFFFFF"/>
                          </a:solidFill>
                          <a:effectLst/>
                        </a:rPr>
                        <a:t>Untreated </a:t>
                      </a:r>
                      <a:r>
                        <a:rPr lang="en-US" sz="1600" b="1" dirty="0">
                          <a:solidFill>
                            <a:srgbClr val="FFFFFF"/>
                          </a:solidFill>
                          <a:effectLst/>
                        </a:rPr>
                        <a:t>diabetes </a:t>
                      </a:r>
                      <a:r>
                        <a:rPr lang="en-US" sz="1600" b="1" dirty="0" smtClean="0">
                          <a:solidFill>
                            <a:srgbClr val="FFFFFF"/>
                          </a:solidFill>
                          <a:effectLst/>
                        </a:rPr>
                        <a:t>mellitus,%</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2.7</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1.8</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271054">
                <a:tc>
                  <a:txBody>
                    <a:bodyPr/>
                    <a:lstStyle/>
                    <a:p>
                      <a:pPr marL="0" marR="0">
                        <a:spcBef>
                          <a:spcPts val="0"/>
                        </a:spcBef>
                        <a:spcAft>
                          <a:spcPts val="0"/>
                        </a:spcAft>
                      </a:pPr>
                      <a:r>
                        <a:rPr lang="en-US" sz="1600" b="1" dirty="0">
                          <a:solidFill>
                            <a:srgbClr val="FFFFFF"/>
                          </a:solidFill>
                          <a:effectLst/>
                        </a:rPr>
                        <a:t>T</a:t>
                      </a:r>
                      <a:r>
                        <a:rPr lang="en-US" sz="1600" b="1" dirty="0" smtClean="0">
                          <a:solidFill>
                            <a:srgbClr val="FFFFFF"/>
                          </a:solidFill>
                          <a:effectLst/>
                        </a:rPr>
                        <a:t>reated </a:t>
                      </a:r>
                      <a:r>
                        <a:rPr lang="en-US" sz="1600" b="1" dirty="0">
                          <a:solidFill>
                            <a:srgbClr val="FFFFFF"/>
                          </a:solidFill>
                          <a:effectLst/>
                        </a:rPr>
                        <a:t>diabetes </a:t>
                      </a:r>
                      <a:r>
                        <a:rPr lang="en-US" sz="1600" b="1" dirty="0" smtClean="0">
                          <a:solidFill>
                            <a:srgbClr val="FFFFFF"/>
                          </a:solidFill>
                          <a:effectLst/>
                        </a:rPr>
                        <a:t>mellitus, %</a:t>
                      </a:r>
                      <a:endParaRPr lang="en-US" sz="1600" b="1" dirty="0">
                        <a:solidFill>
                          <a:srgbClr val="FFFFFF"/>
                        </a:solidFill>
                        <a:effectLst/>
                        <a:latin typeface="Times New Roman"/>
                        <a:ea typeface="Times New Roman"/>
                      </a:endParaRPr>
                    </a:p>
                  </a:txBody>
                  <a:tcPr marL="44976" marR="44976"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9.9</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1" dirty="0" smtClean="0">
                          <a:solidFill>
                            <a:srgbClr val="FFFFFF"/>
                          </a:solidFill>
                          <a:effectLst/>
                        </a:rPr>
                        <a:t>8.1 (268)</a:t>
                      </a:r>
                      <a:endParaRPr lang="en-US" sz="1600" b="1" dirty="0">
                        <a:solidFill>
                          <a:srgbClr val="FFFFFF"/>
                        </a:solidFill>
                        <a:effectLst/>
                        <a:latin typeface="Times New Roman"/>
                        <a:ea typeface="Times New Roman"/>
                      </a:endParaRPr>
                    </a:p>
                  </a:txBody>
                  <a:tcPr marL="44976" marR="4497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Title 1"/>
          <p:cNvSpPr>
            <a:spLocks noGrp="1"/>
          </p:cNvSpPr>
          <p:nvPr>
            <p:ph type="title"/>
          </p:nvPr>
        </p:nvSpPr>
        <p:spPr>
          <a:xfrm>
            <a:off x="457200" y="76200"/>
            <a:ext cx="8229600" cy="1143000"/>
          </a:xfrm>
        </p:spPr>
        <p:txBody>
          <a:bodyPr/>
          <a:lstStyle/>
          <a:p>
            <a:r>
              <a:rPr lang="en-US" dirty="0" smtClean="0">
                <a:effectLst/>
              </a:rPr>
              <a:t>Baseline Characteristics </a:t>
            </a:r>
            <a:endParaRPr lang="en-US" dirty="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48" y="228600"/>
            <a:ext cx="8229600" cy="1143000"/>
          </a:xfrm>
        </p:spPr>
        <p:txBody>
          <a:bodyPr/>
          <a:lstStyle/>
          <a:p>
            <a:r>
              <a:rPr lang="en-US" dirty="0" smtClean="0"/>
              <a:t>Carotid Ultrasound and CAC</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925945"/>
              </p:ext>
            </p:extLst>
          </p:nvPr>
        </p:nvGraphicFramePr>
        <p:xfrm>
          <a:off x="152400" y="1371600"/>
          <a:ext cx="8769096" cy="4571999"/>
        </p:xfrm>
        <a:graphic>
          <a:graphicData uri="http://schemas.openxmlformats.org/drawingml/2006/table">
            <a:tbl>
              <a:tblPr>
                <a:tableStyleId>{616DA210-FB5B-4158-B5E0-FEB733F419BA}</a:tableStyleId>
              </a:tblPr>
              <a:tblGrid>
                <a:gridCol w="4800600"/>
                <a:gridCol w="1755648"/>
                <a:gridCol w="2212848"/>
              </a:tblGrid>
              <a:tr h="815967">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All </a:t>
                      </a:r>
                      <a:r>
                        <a:rPr lang="en-US" sz="2000" b="1" dirty="0" smtClean="0">
                          <a:solidFill>
                            <a:srgbClr val="FFFFFF"/>
                          </a:solidFill>
                          <a:effectLst/>
                        </a:rPr>
                        <a:t>Participants</a:t>
                      </a: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Participants </a:t>
                      </a:r>
                      <a:r>
                        <a:rPr lang="en-US" sz="2000" b="1" dirty="0">
                          <a:solidFill>
                            <a:srgbClr val="FFFFFF"/>
                          </a:solidFill>
                          <a:effectLst/>
                        </a:rPr>
                        <a:t>with Carotid </a:t>
                      </a:r>
                      <a:r>
                        <a:rPr lang="en-US" sz="2000" b="1" dirty="0" smtClean="0">
                          <a:solidFill>
                            <a:srgbClr val="FFFFFF"/>
                          </a:solidFill>
                          <a:effectLst/>
                        </a:rPr>
                        <a:t>US</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a:solidFill>
                            <a:srgbClr val="FFFFFF"/>
                          </a:solidFill>
                          <a:effectLst/>
                        </a:rPr>
                        <a:t>CAC present, % (n)</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49.9 (</a:t>
                      </a:r>
                      <a:r>
                        <a:rPr lang="en-US" sz="2000" b="1" dirty="0" smtClean="0">
                          <a:solidFill>
                            <a:srgbClr val="FFFFFF"/>
                          </a:solidFill>
                          <a:effectLst/>
                        </a:rPr>
                        <a:t>3382</a:t>
                      </a: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44.7 </a:t>
                      </a:r>
                      <a:r>
                        <a:rPr lang="en-US" sz="2000" b="1" dirty="0">
                          <a:solidFill>
                            <a:srgbClr val="FFFFFF"/>
                          </a:solidFill>
                          <a:effectLst/>
                        </a:rPr>
                        <a:t>(</a:t>
                      </a:r>
                      <a:r>
                        <a:rPr lang="en-US" sz="2000" b="1" dirty="0" smtClean="0">
                          <a:solidFill>
                            <a:srgbClr val="FFFFFF"/>
                          </a:solidFill>
                          <a:effectLst/>
                        </a:rPr>
                        <a:t>1479</a:t>
                      </a: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a:solidFill>
                            <a:srgbClr val="FFFFFF"/>
                          </a:solidFill>
                          <a:effectLst/>
                        </a:rPr>
                        <a:t>CAC score (if present), mean (SD)</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290.8 (545.9)</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222.6</a:t>
                      </a:r>
                      <a:r>
                        <a:rPr lang="en-US" sz="2000" b="1" u="none" dirty="0">
                          <a:solidFill>
                            <a:schemeClr val="tx1"/>
                          </a:solidFill>
                          <a:effectLst/>
                        </a:rPr>
                        <a:t> </a:t>
                      </a:r>
                      <a:r>
                        <a:rPr lang="en-US" sz="2000" b="1" u="none" dirty="0">
                          <a:solidFill>
                            <a:srgbClr val="FFFFFF"/>
                          </a:solidFill>
                          <a:effectLst/>
                        </a:rPr>
                        <a:t>(</a:t>
                      </a:r>
                      <a:r>
                        <a:rPr lang="en-US" sz="2000" b="1" dirty="0">
                          <a:solidFill>
                            <a:srgbClr val="FFFFFF"/>
                          </a:solidFill>
                          <a:effectLst/>
                        </a:rPr>
                        <a:t>417.0)</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smtClean="0">
                          <a:solidFill>
                            <a:srgbClr val="FFFFFF"/>
                          </a:solidFill>
                          <a:effectLst/>
                        </a:rPr>
                        <a:t>CAP </a:t>
                      </a:r>
                      <a:r>
                        <a:rPr lang="en-US" sz="2000" b="1" dirty="0">
                          <a:solidFill>
                            <a:srgbClr val="FFFFFF"/>
                          </a:solidFill>
                          <a:effectLst/>
                        </a:rPr>
                        <a:t>present, % (n)</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46.7 </a:t>
                      </a:r>
                      <a:r>
                        <a:rPr lang="en-US" sz="2000" b="1" dirty="0">
                          <a:solidFill>
                            <a:srgbClr val="FFFFFF"/>
                          </a:solidFill>
                          <a:effectLst/>
                        </a:rPr>
                        <a:t>(</a:t>
                      </a:r>
                      <a:r>
                        <a:rPr lang="en-US" sz="2000" b="1" dirty="0" smtClean="0">
                          <a:solidFill>
                            <a:srgbClr val="FFFFFF"/>
                          </a:solidFill>
                          <a:effectLst/>
                        </a:rPr>
                        <a:t>1544</a:t>
                      </a: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kern="1200" dirty="0" smtClean="0">
                          <a:solidFill>
                            <a:srgbClr val="FFFFFF"/>
                          </a:solidFill>
                          <a:effectLst/>
                          <a:latin typeface="+mn-lt"/>
                          <a:ea typeface="+mn-ea"/>
                          <a:cs typeface="+mn-cs"/>
                        </a:rPr>
                        <a:t>CAP/CIMT75,</a:t>
                      </a:r>
                      <a:r>
                        <a:rPr lang="en-US" sz="2000" b="1" kern="1200" baseline="0" dirty="0" smtClean="0">
                          <a:solidFill>
                            <a:srgbClr val="FFFFFF"/>
                          </a:solidFill>
                          <a:effectLst/>
                          <a:latin typeface="+mn-lt"/>
                          <a:ea typeface="+mn-ea"/>
                          <a:cs typeface="+mn-cs"/>
                        </a:rPr>
                        <a:t> % (n)</a:t>
                      </a:r>
                      <a:endParaRPr lang="en-US" sz="2000" b="1" kern="1200" dirty="0">
                        <a:solidFill>
                          <a:srgbClr val="FFFFFF"/>
                        </a:solidFill>
                        <a:effectLst/>
                        <a:latin typeface="+mn-lt"/>
                        <a:ea typeface="+mn-ea"/>
                        <a:cs typeface="+mn-cs"/>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kern="1200" dirty="0" smtClean="0">
                          <a:solidFill>
                            <a:schemeClr val="tx1"/>
                          </a:solidFill>
                          <a:effectLst/>
                          <a:latin typeface="+mn-lt"/>
                          <a:ea typeface="+mn-ea"/>
                          <a:cs typeface="+mn-cs"/>
                        </a:rPr>
                        <a:t>61.7 </a:t>
                      </a:r>
                      <a:r>
                        <a:rPr lang="en-US" sz="2000" b="1" kern="1200" dirty="0" smtClean="0">
                          <a:solidFill>
                            <a:srgbClr val="FFFFFF"/>
                          </a:solidFill>
                          <a:effectLst/>
                          <a:latin typeface="+mn-lt"/>
                          <a:ea typeface="+mn-ea"/>
                          <a:cs typeface="+mn-cs"/>
                        </a:rPr>
                        <a:t>(1784)</a:t>
                      </a:r>
                      <a:endParaRPr lang="en-US" sz="2000" b="1" kern="1200" dirty="0">
                        <a:solidFill>
                          <a:srgbClr val="FFFFFF"/>
                        </a:solidFill>
                        <a:effectLst/>
                        <a:latin typeface="+mn-lt"/>
                        <a:ea typeface="+mn-ea"/>
                        <a:cs typeface="+mn-cs"/>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a:solidFill>
                            <a:srgbClr val="FFFFFF"/>
                          </a:solidFill>
                          <a:effectLst/>
                        </a:rPr>
                        <a:t>Left CCA mean IMT (mm), mean (SD)</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0.754 (0.210)</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a:solidFill>
                            <a:srgbClr val="FFFFFF"/>
                          </a:solidFill>
                          <a:effectLst/>
                        </a:rPr>
                        <a:t>Left CCA max IMT(mm), mean (SD)</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0.930 (0.246)</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a:solidFill>
                            <a:srgbClr val="FFFFFF"/>
                          </a:solidFill>
                          <a:effectLst/>
                        </a:rPr>
                        <a:t>Right CCA mean IMT (mm), mean (SD)</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0.751 (0.187)</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69504">
                <a:tc>
                  <a:txBody>
                    <a:bodyPr/>
                    <a:lstStyle/>
                    <a:p>
                      <a:pPr marL="0" marR="0">
                        <a:spcBef>
                          <a:spcPts val="0"/>
                        </a:spcBef>
                        <a:spcAft>
                          <a:spcPts val="0"/>
                        </a:spcAft>
                      </a:pPr>
                      <a:r>
                        <a:rPr lang="en-US" sz="2000" b="1" dirty="0">
                          <a:solidFill>
                            <a:srgbClr val="FFFFFF"/>
                          </a:solidFill>
                          <a:effectLst/>
                        </a:rPr>
                        <a:t>Right CCA max IMT (mm) , mean (SD)</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0.921 (0.220)</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33440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84682266"/>
              </p:ext>
            </p:extLst>
          </p:nvPr>
        </p:nvGraphicFramePr>
        <p:xfrm>
          <a:off x="381000" y="1295409"/>
          <a:ext cx="8385048" cy="5105394"/>
        </p:xfrm>
        <a:graphic>
          <a:graphicData uri="http://schemas.openxmlformats.org/drawingml/2006/table">
            <a:tbl>
              <a:tblPr>
                <a:tableStyleId>{616DA210-FB5B-4158-B5E0-FEB733F419BA}</a:tableStyleId>
              </a:tblPr>
              <a:tblGrid>
                <a:gridCol w="3505200"/>
                <a:gridCol w="2441448"/>
                <a:gridCol w="2438400"/>
              </a:tblGrid>
              <a:tr h="762407">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All </a:t>
                      </a:r>
                      <a:r>
                        <a:rPr lang="en-US" sz="2000" b="1" dirty="0" smtClean="0">
                          <a:solidFill>
                            <a:srgbClr val="FFFFFF"/>
                          </a:solidFill>
                          <a:effectLst/>
                        </a:rPr>
                        <a:t>Participants</a:t>
                      </a: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Participants </a:t>
                      </a:r>
                      <a:r>
                        <a:rPr lang="en-US" sz="2000" b="1" dirty="0">
                          <a:solidFill>
                            <a:srgbClr val="FFFFFF"/>
                          </a:solidFill>
                          <a:effectLst/>
                        </a:rPr>
                        <a:t>with Carotid Ultrasound</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kern="1200" dirty="0" smtClean="0">
                          <a:solidFill>
                            <a:srgbClr val="FFFFFF"/>
                          </a:solidFill>
                          <a:effectLst/>
                          <a:latin typeface="+mn-lt"/>
                          <a:ea typeface="+mn-ea"/>
                          <a:cs typeface="+mn-cs"/>
                        </a:rPr>
                        <a:t>N</a:t>
                      </a:r>
                      <a:endParaRPr lang="en-US" sz="2000" b="1" kern="1200" dirty="0">
                        <a:solidFill>
                          <a:srgbClr val="FFFFFF"/>
                        </a:solidFill>
                        <a:effectLst/>
                        <a:latin typeface="+mn-lt"/>
                        <a:ea typeface="+mn-ea"/>
                        <a:cs typeface="+mn-cs"/>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6779</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3310</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CVD event, % (n)</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7.9 (538)</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5.0 (166)</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baseline="0" dirty="0">
                          <a:solidFill>
                            <a:srgbClr val="FFFFFF"/>
                          </a:solidFill>
                          <a:effectLst/>
                        </a:rPr>
                        <a:t> </a:t>
                      </a:r>
                      <a:r>
                        <a:rPr lang="en-US" sz="2000" b="1" baseline="0" dirty="0" smtClean="0">
                          <a:solidFill>
                            <a:srgbClr val="FFFFFF"/>
                          </a:solidFill>
                          <a:effectLst/>
                        </a:rPr>
                        <a:t>   </a:t>
                      </a:r>
                      <a:r>
                        <a:rPr lang="en-US" sz="2000" b="1" dirty="0" smtClean="0">
                          <a:solidFill>
                            <a:srgbClr val="FFFFFF"/>
                          </a:solidFill>
                          <a:effectLst/>
                        </a:rPr>
                        <a:t>CVD </a:t>
                      </a:r>
                      <a:r>
                        <a:rPr lang="en-US" sz="2000" b="1" dirty="0">
                          <a:solidFill>
                            <a:srgbClr val="FFFFFF"/>
                          </a:solidFill>
                          <a:effectLst/>
                        </a:rPr>
                        <a:t>death</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5.5 (370)</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2.8 (91)</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CHD event, % (n)</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5.7 (388)</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4.1 (136)</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    </a:t>
                      </a:r>
                      <a:r>
                        <a:rPr lang="en-US" sz="2000" b="1" dirty="0" smtClean="0">
                          <a:solidFill>
                            <a:srgbClr val="FFFFFF"/>
                          </a:solidFill>
                          <a:effectLst/>
                        </a:rPr>
                        <a:t>MI</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2.5 (171)</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1.6 (54)</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    CHD death</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3.5 (235)</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1.7 (55)</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    Cardiac arrest</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0.4 (24)</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0.1 (2)</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    Definite Angina</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2.6 (175)</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2.8 (92)</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    Probable angina w/ PCI</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1.1 (77)</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1.2 (38)</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Stroke, % (n)</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2.2 (148)</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1.1 (36)</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94817">
                <a:tc>
                  <a:txBody>
                    <a:bodyPr/>
                    <a:lstStyle/>
                    <a:p>
                      <a:pPr marL="0" marR="0">
                        <a:spcBef>
                          <a:spcPts val="0"/>
                        </a:spcBef>
                        <a:spcAft>
                          <a:spcPts val="0"/>
                        </a:spcAft>
                      </a:pPr>
                      <a:r>
                        <a:rPr lang="en-US" sz="2000" b="1" dirty="0">
                          <a:solidFill>
                            <a:srgbClr val="FFFFFF"/>
                          </a:solidFill>
                          <a:effectLst/>
                        </a:rPr>
                        <a:t>Stroke + TIA, % (n)</a:t>
                      </a:r>
                      <a:endParaRPr lang="en-US" sz="2000" b="1" dirty="0">
                        <a:solidFill>
                          <a:srgbClr val="FFFFFF"/>
                        </a:solidFill>
                        <a:effectLst/>
                        <a:latin typeface="Times New Roman"/>
                        <a:ea typeface="Times New Roman"/>
                      </a:endParaRPr>
                    </a:p>
                  </a:txBody>
                  <a:tcPr marL="61952" marR="6195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2.9 (196)</a:t>
                      </a:r>
                      <a:endParaRPr lang="en-US" sz="2000" b="1" dirty="0">
                        <a:solidFill>
                          <a:srgbClr val="FFFFFF"/>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chemeClr val="tx1"/>
                          </a:solidFill>
                          <a:effectLst/>
                        </a:rPr>
                        <a:t>1.7 (57)</a:t>
                      </a:r>
                      <a:endParaRPr lang="en-US" sz="2000" b="1" dirty="0">
                        <a:solidFill>
                          <a:schemeClr val="tx1"/>
                        </a:solidFill>
                        <a:effectLst/>
                        <a:latin typeface="Times New Roman"/>
                        <a:ea typeface="Times New Roman"/>
                      </a:endParaRPr>
                    </a:p>
                  </a:txBody>
                  <a:tcPr marL="61952" marR="619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2" name="Title 1"/>
          <p:cNvSpPr>
            <a:spLocks noGrp="1"/>
          </p:cNvSpPr>
          <p:nvPr>
            <p:ph type="title"/>
          </p:nvPr>
        </p:nvSpPr>
        <p:spPr>
          <a:xfrm>
            <a:off x="457200" y="76200"/>
            <a:ext cx="8229600" cy="1143000"/>
          </a:xfrm>
        </p:spPr>
        <p:txBody>
          <a:bodyPr/>
          <a:lstStyle/>
          <a:p>
            <a:r>
              <a:rPr lang="en-US" dirty="0" smtClean="0">
                <a:solidFill>
                  <a:schemeClr val="tx1"/>
                </a:solidFill>
              </a:rPr>
              <a:t>Incident CVD Events Over </a:t>
            </a:r>
            <a:r>
              <a:rPr lang="en-US" dirty="0" smtClean="0"/>
              <a:t>8.5 Years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7673365"/>
              </p:ext>
            </p:extLst>
          </p:nvPr>
        </p:nvGraphicFramePr>
        <p:xfrm>
          <a:off x="310896" y="1620520"/>
          <a:ext cx="8528304" cy="3484880"/>
        </p:xfrm>
        <a:graphic>
          <a:graphicData uri="http://schemas.openxmlformats.org/drawingml/2006/table">
            <a:tbl>
              <a:tblPr firstRow="1" firstCol="1" bandRow="1">
                <a:tableStyleId>{5940675A-B579-460E-94D1-54222C63F5DA}</a:tableStyleId>
              </a:tblPr>
              <a:tblGrid>
                <a:gridCol w="2286000"/>
                <a:gridCol w="2133600"/>
                <a:gridCol w="990600"/>
                <a:gridCol w="2130552"/>
                <a:gridCol w="987552"/>
              </a:tblGrid>
              <a:tr h="218440">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marL="0" marR="0" algn="ctr">
                        <a:spcBef>
                          <a:spcPts val="0"/>
                        </a:spcBef>
                        <a:spcAft>
                          <a:spcPts val="0"/>
                        </a:spcAft>
                      </a:pPr>
                      <a:r>
                        <a:rPr lang="en-US" sz="2000" b="1" dirty="0">
                          <a:solidFill>
                            <a:srgbClr val="FFFFFF"/>
                          </a:solidFill>
                          <a:effectLst/>
                        </a:rPr>
                        <a:t>With Multiple Imputation**</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2000" b="1" dirty="0">
                          <a:solidFill>
                            <a:srgbClr val="FFFFFF"/>
                          </a:solidFill>
                          <a:effectLst/>
                        </a:rPr>
                        <a:t>Without Multiple Imputation**</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r>
              <a:tr h="436880">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HR (95</a:t>
                      </a:r>
                      <a:r>
                        <a:rPr lang="en-US" sz="2000" b="1" dirty="0">
                          <a:solidFill>
                            <a:srgbClr val="FFFFFF"/>
                          </a:solidFill>
                          <a:effectLst/>
                        </a:rPr>
                        <a:t>% CI)</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HR (95% CI)</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CAC presence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3.12</a:t>
                      </a:r>
                    </a:p>
                    <a:p>
                      <a:pPr marL="0" marR="0" algn="ctr">
                        <a:spcBef>
                          <a:spcPts val="0"/>
                        </a:spcBef>
                        <a:spcAft>
                          <a:spcPts val="0"/>
                        </a:spcAft>
                      </a:pPr>
                      <a:r>
                        <a:rPr lang="en-US" sz="2000" b="1" dirty="0">
                          <a:solidFill>
                            <a:srgbClr val="FFFFFF"/>
                          </a:solidFill>
                          <a:effectLst/>
                        </a:rPr>
                        <a:t>(2.44 – 3.99)</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&lt;0.001</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3.09</a:t>
                      </a:r>
                    </a:p>
                    <a:p>
                      <a:pPr marL="0" marR="0" algn="ctr">
                        <a:spcBef>
                          <a:spcPts val="0"/>
                        </a:spcBef>
                        <a:spcAft>
                          <a:spcPts val="0"/>
                        </a:spcAft>
                      </a:pPr>
                      <a:r>
                        <a:rPr lang="en-US" sz="2000" b="1" dirty="0">
                          <a:solidFill>
                            <a:srgbClr val="FFFFFF"/>
                          </a:solidFill>
                          <a:effectLst/>
                        </a:rPr>
                        <a:t>(2.03 – 4.69)</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&lt;0.001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CAP presence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1.61</a:t>
                      </a:r>
                    </a:p>
                    <a:p>
                      <a:pPr marL="0" marR="0" algn="ctr">
                        <a:spcBef>
                          <a:spcPts val="0"/>
                        </a:spcBef>
                        <a:spcAft>
                          <a:spcPts val="0"/>
                        </a:spcAft>
                      </a:pPr>
                      <a:r>
                        <a:rPr lang="en-US" sz="2000" b="1" dirty="0">
                          <a:solidFill>
                            <a:srgbClr val="FFFFFF"/>
                          </a:solidFill>
                          <a:effectLst/>
                        </a:rPr>
                        <a:t>(1.17 – 2.21)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0.003</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1.54</a:t>
                      </a:r>
                    </a:p>
                    <a:p>
                      <a:pPr marL="0" marR="0" algn="ctr">
                        <a:spcBef>
                          <a:spcPts val="0"/>
                        </a:spcBef>
                        <a:spcAft>
                          <a:spcPts val="0"/>
                        </a:spcAft>
                      </a:pPr>
                      <a:r>
                        <a:rPr lang="en-US" sz="2000" b="1" dirty="0">
                          <a:solidFill>
                            <a:srgbClr val="FFFFFF"/>
                          </a:solidFill>
                          <a:effectLst/>
                        </a:rPr>
                        <a:t>(1.09 – 2.17)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0.015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smtClean="0">
                          <a:solidFill>
                            <a:srgbClr val="FFFFFF"/>
                          </a:solidFill>
                          <a:effectLst/>
                        </a:rPr>
                        <a:t>CCA </a:t>
                      </a:r>
                      <a:r>
                        <a:rPr lang="en-US" sz="2000" b="1" dirty="0">
                          <a:solidFill>
                            <a:srgbClr val="FFFFFF"/>
                          </a:solidFill>
                          <a:effectLst/>
                        </a:rPr>
                        <a:t>IMT ≥75th percentile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1.20</a:t>
                      </a:r>
                    </a:p>
                    <a:p>
                      <a:pPr marL="0" marR="0" algn="ctr">
                        <a:spcBef>
                          <a:spcPts val="0"/>
                        </a:spcBef>
                        <a:spcAft>
                          <a:spcPts val="0"/>
                        </a:spcAft>
                      </a:pPr>
                      <a:r>
                        <a:rPr lang="en-US" sz="2000" b="1" dirty="0">
                          <a:solidFill>
                            <a:srgbClr val="FFFFFF"/>
                          </a:solidFill>
                          <a:effectLst/>
                        </a:rPr>
                        <a:t>(0.94 – 1.52)</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0.141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1.58</a:t>
                      </a:r>
                    </a:p>
                    <a:p>
                      <a:pPr marL="0" marR="0" algn="ctr">
                        <a:spcBef>
                          <a:spcPts val="0"/>
                        </a:spcBef>
                        <a:spcAft>
                          <a:spcPts val="0"/>
                        </a:spcAft>
                      </a:pPr>
                      <a:r>
                        <a:rPr lang="en-US" sz="2000" b="1" dirty="0">
                          <a:solidFill>
                            <a:srgbClr val="FFFFFF"/>
                          </a:solidFill>
                          <a:effectLst/>
                        </a:rPr>
                        <a:t>(1.11– 2.23)</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0.011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CAP/CIMT75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2.06</a:t>
                      </a:r>
                    </a:p>
                    <a:p>
                      <a:pPr marL="0" marR="0" algn="ctr">
                        <a:spcBef>
                          <a:spcPts val="0"/>
                        </a:spcBef>
                        <a:spcAft>
                          <a:spcPts val="0"/>
                        </a:spcAft>
                      </a:pPr>
                      <a:r>
                        <a:rPr lang="en-US" sz="2000" b="1" dirty="0">
                          <a:solidFill>
                            <a:srgbClr val="FFFFFF"/>
                          </a:solidFill>
                          <a:effectLst/>
                        </a:rPr>
                        <a:t>(1.46 – 2.91)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&lt;0.001</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1.70</a:t>
                      </a:r>
                    </a:p>
                    <a:p>
                      <a:pPr marL="0" marR="0" algn="ctr">
                        <a:spcBef>
                          <a:spcPts val="0"/>
                        </a:spcBef>
                        <a:spcAft>
                          <a:spcPts val="0"/>
                        </a:spcAft>
                      </a:pPr>
                      <a:r>
                        <a:rPr lang="en-US" sz="2000" b="1" dirty="0">
                          <a:solidFill>
                            <a:srgbClr val="FFFFFF"/>
                          </a:solidFill>
                          <a:effectLst/>
                        </a:rPr>
                        <a:t>(1.11 – 2.59)</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0.014</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dirty="0">
                <a:effectLst/>
              </a:rPr>
              <a:t>Adjusted Cox Regression Models for Predicting CVD Events*</a:t>
            </a:r>
            <a:endParaRPr lang="en-US" dirty="0"/>
          </a:p>
        </p:txBody>
      </p:sp>
      <p:sp>
        <p:nvSpPr>
          <p:cNvPr id="6" name="Rectangle 1"/>
          <p:cNvSpPr>
            <a:spLocks noChangeArrowheads="1"/>
          </p:cNvSpPr>
          <p:nvPr/>
        </p:nvSpPr>
        <p:spPr bwMode="auto">
          <a:xfrm>
            <a:off x="228600" y="5254664"/>
            <a:ext cx="8686800" cy="1272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lnSpc>
                <a:spcPts val="2300"/>
              </a:lnSpc>
              <a:spcBef>
                <a:spcPts val="600"/>
              </a:spcBef>
            </a:pP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Adjusted for age, gender, race/ethnicity, education, income, HR,</a:t>
            </a:r>
            <a:r>
              <a:rPr kumimoji="0" lang="en-US" altLang="en-US" b="1" i="1" u="none" strike="noStrike" cap="none" normalizeH="0" dirty="0" smtClean="0">
                <a:ln>
                  <a:noFill/>
                </a:ln>
                <a:solidFill>
                  <a:srgbClr val="FFFFFF"/>
                </a:solidFill>
                <a:effectLst/>
                <a:latin typeface="Arial" pitchFamily="34" charset="0"/>
                <a:ea typeface="Times New Roman" pitchFamily="18" charset="0"/>
                <a:cs typeface="Arial" pitchFamily="34" charset="0"/>
              </a:rPr>
              <a:t> BMI, </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smoking, total </a:t>
            </a:r>
            <a:r>
              <a:rPr kumimoji="0" lang="en-US" altLang="en-US" b="1" i="1" u="none" strike="noStrike" cap="none" normalizeH="0" baseline="0" dirty="0" err="1" smtClean="0">
                <a:ln>
                  <a:noFill/>
                </a:ln>
                <a:solidFill>
                  <a:srgbClr val="FFFFFF"/>
                </a:solidFill>
                <a:effectLst/>
                <a:latin typeface="Arial" pitchFamily="34" charset="0"/>
                <a:ea typeface="Times New Roman" pitchFamily="18" charset="0"/>
                <a:cs typeface="Arial" pitchFamily="34" charset="0"/>
              </a:rPr>
              <a:t>chol</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HDL-C, lipid</a:t>
            </a:r>
            <a:r>
              <a:rPr kumimoji="0" lang="en-US" altLang="en-US" b="1" i="1" u="none" strike="noStrike" cap="none" normalizeH="0" dirty="0" smtClean="0">
                <a:ln>
                  <a:noFill/>
                </a:ln>
                <a:solidFill>
                  <a:srgbClr val="FFFFFF"/>
                </a:solidFill>
                <a:effectLst/>
                <a:latin typeface="Arial" pitchFamily="34" charset="0"/>
                <a:ea typeface="Times New Roman" pitchFamily="18" charset="0"/>
                <a:cs typeface="Arial" pitchFamily="34" charset="0"/>
              </a:rPr>
              <a:t> </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meds, DM status, SBP and anti-HTN meds </a:t>
            </a:r>
            <a:b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br>
            <a:r>
              <a:rPr lang="en-US" b="1" i="1" dirty="0" smtClean="0">
                <a:solidFill>
                  <a:srgbClr val="FFFFFF"/>
                </a:solidFill>
              </a:rPr>
              <a:t>** Multiple imputation N=6779;  W/out imputation N= 3310 (CAP and CAC); 2892 for IMT</a:t>
            </a:r>
            <a:endParaRPr kumimoji="0" lang="en-US" altLang="en-US" b="1" i="0" u="none" strike="noStrike" cap="none" normalizeH="0" baseline="0" dirty="0" smtClean="0">
              <a:ln>
                <a:noFill/>
              </a:ln>
              <a:solidFill>
                <a:srgbClr val="FFFFFF"/>
              </a:solidFill>
              <a:effectLst/>
              <a:latin typeface="Arial" pitchFamily="34" charset="0"/>
            </a:endParaRPr>
          </a:p>
        </p:txBody>
      </p:sp>
    </p:spTree>
    <p:extLst>
      <p:ext uri="{BB962C8B-B14F-4D97-AF65-F5344CB8AC3E}">
        <p14:creationId xmlns:p14="http://schemas.microsoft.com/office/powerpoint/2010/main" val="4189454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7671562"/>
              </p:ext>
            </p:extLst>
          </p:nvPr>
        </p:nvGraphicFramePr>
        <p:xfrm>
          <a:off x="310896" y="1620520"/>
          <a:ext cx="8528304" cy="3484880"/>
        </p:xfrm>
        <a:graphic>
          <a:graphicData uri="http://schemas.openxmlformats.org/drawingml/2006/table">
            <a:tbl>
              <a:tblPr firstRow="1" firstCol="1" bandRow="1">
                <a:tableStyleId>{5940675A-B579-460E-94D1-54222C63F5DA}</a:tableStyleId>
              </a:tblPr>
              <a:tblGrid>
                <a:gridCol w="2286000"/>
                <a:gridCol w="2133600"/>
                <a:gridCol w="990600"/>
                <a:gridCol w="2130552"/>
                <a:gridCol w="987552"/>
              </a:tblGrid>
              <a:tr h="218440">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marL="0" marR="0" algn="ctr">
                        <a:spcBef>
                          <a:spcPts val="0"/>
                        </a:spcBef>
                        <a:spcAft>
                          <a:spcPts val="0"/>
                        </a:spcAft>
                      </a:pPr>
                      <a:r>
                        <a:rPr lang="en-US" sz="2000" b="1" dirty="0">
                          <a:solidFill>
                            <a:srgbClr val="FFFFFF"/>
                          </a:solidFill>
                          <a:effectLst/>
                        </a:rPr>
                        <a:t>With Multiple Imputation**</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2000" b="1" dirty="0">
                          <a:solidFill>
                            <a:srgbClr val="FFFFFF"/>
                          </a:solidFill>
                          <a:effectLst/>
                        </a:rPr>
                        <a:t>Without Multiple Imputation**</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r>
              <a:tr h="436880">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HR (95</a:t>
                      </a:r>
                      <a:r>
                        <a:rPr lang="en-US" sz="2000" b="1" dirty="0">
                          <a:solidFill>
                            <a:srgbClr val="FFFFFF"/>
                          </a:solidFill>
                          <a:effectLst/>
                        </a:rPr>
                        <a:t>% CI)</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HR (95% CI)</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CAC presence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4.48</a:t>
                      </a:r>
                    </a:p>
                    <a:p>
                      <a:pPr marL="0" marR="0" algn="ctr">
                        <a:spcBef>
                          <a:spcPts val="0"/>
                        </a:spcBef>
                        <a:spcAft>
                          <a:spcPts val="0"/>
                        </a:spcAft>
                      </a:pPr>
                      <a:r>
                        <a:rPr lang="en-US" sz="2000" b="1" dirty="0">
                          <a:solidFill>
                            <a:srgbClr val="FFFFFF"/>
                          </a:solidFill>
                          <a:effectLst/>
                        </a:rPr>
                        <a:t>(3.24 – 6.17)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&lt;0.001</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3.75</a:t>
                      </a:r>
                    </a:p>
                    <a:p>
                      <a:pPr marL="0" marR="0" algn="ctr">
                        <a:spcBef>
                          <a:spcPts val="0"/>
                        </a:spcBef>
                        <a:spcAft>
                          <a:spcPts val="0"/>
                        </a:spcAft>
                      </a:pPr>
                      <a:r>
                        <a:rPr lang="en-US" sz="2000" b="1" dirty="0">
                          <a:solidFill>
                            <a:srgbClr val="FFFFFF"/>
                          </a:solidFill>
                          <a:effectLst/>
                        </a:rPr>
                        <a:t>(2.28 – 6.17)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&lt;0.001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CAP presence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1.76</a:t>
                      </a:r>
                    </a:p>
                    <a:p>
                      <a:pPr marL="0" marR="0" algn="ctr">
                        <a:spcBef>
                          <a:spcPts val="0"/>
                        </a:spcBef>
                        <a:spcAft>
                          <a:spcPts val="0"/>
                        </a:spcAft>
                      </a:pPr>
                      <a:r>
                        <a:rPr lang="en-US" sz="2000" b="1" dirty="0">
                          <a:solidFill>
                            <a:srgbClr val="FFFFFF"/>
                          </a:solidFill>
                          <a:effectLst/>
                        </a:rPr>
                        <a:t>(1.23 – 2.52)</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0.002</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1.61</a:t>
                      </a:r>
                    </a:p>
                    <a:p>
                      <a:pPr marL="0" marR="0" algn="ctr">
                        <a:spcBef>
                          <a:spcPts val="0"/>
                        </a:spcBef>
                        <a:spcAft>
                          <a:spcPts val="0"/>
                        </a:spcAft>
                      </a:pPr>
                      <a:r>
                        <a:rPr lang="en-US" sz="2000" b="1" dirty="0">
                          <a:solidFill>
                            <a:srgbClr val="FFFFFF"/>
                          </a:solidFill>
                          <a:effectLst/>
                        </a:rPr>
                        <a:t>(1.10 – 2.36)</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0.015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smtClean="0">
                          <a:solidFill>
                            <a:srgbClr val="FFFFFF"/>
                          </a:solidFill>
                          <a:effectLst/>
                        </a:rPr>
                        <a:t>CCA </a:t>
                      </a:r>
                      <a:r>
                        <a:rPr lang="en-US" sz="2000" b="1" dirty="0">
                          <a:solidFill>
                            <a:srgbClr val="FFFFFF"/>
                          </a:solidFill>
                          <a:effectLst/>
                        </a:rPr>
                        <a:t>IMT ≥75th percentile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1.29</a:t>
                      </a:r>
                    </a:p>
                    <a:p>
                      <a:pPr marL="0" marR="0" algn="ctr">
                        <a:spcBef>
                          <a:spcPts val="0"/>
                        </a:spcBef>
                        <a:spcAft>
                          <a:spcPts val="0"/>
                        </a:spcAft>
                      </a:pPr>
                      <a:r>
                        <a:rPr lang="en-US" sz="2000" b="1" dirty="0">
                          <a:solidFill>
                            <a:srgbClr val="FFFFFF"/>
                          </a:solidFill>
                          <a:effectLst/>
                        </a:rPr>
                        <a:t>(0.98 – 1.68)</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0.065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1.61</a:t>
                      </a:r>
                    </a:p>
                    <a:p>
                      <a:pPr marL="0" marR="0" algn="ctr">
                        <a:spcBef>
                          <a:spcPts val="0"/>
                        </a:spcBef>
                        <a:spcAft>
                          <a:spcPts val="0"/>
                        </a:spcAft>
                      </a:pPr>
                      <a:r>
                        <a:rPr lang="en-US" sz="2000" b="1" dirty="0">
                          <a:solidFill>
                            <a:srgbClr val="FFFFFF"/>
                          </a:solidFill>
                          <a:effectLst/>
                        </a:rPr>
                        <a:t>(1.10 –  2.37)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0.015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CAP/CIMT75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2.33</a:t>
                      </a:r>
                    </a:p>
                    <a:p>
                      <a:pPr marL="0" marR="0" algn="ctr">
                        <a:spcBef>
                          <a:spcPts val="0"/>
                        </a:spcBef>
                        <a:spcAft>
                          <a:spcPts val="0"/>
                        </a:spcAft>
                      </a:pPr>
                      <a:r>
                        <a:rPr lang="en-US" sz="2000" b="1" dirty="0">
                          <a:solidFill>
                            <a:srgbClr val="FFFFFF"/>
                          </a:solidFill>
                          <a:effectLst/>
                        </a:rPr>
                        <a:t>(1.56 – 3.47)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&lt;0.001</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1.97</a:t>
                      </a:r>
                    </a:p>
                    <a:p>
                      <a:pPr marL="0" marR="0" algn="ctr">
                        <a:spcBef>
                          <a:spcPts val="0"/>
                        </a:spcBef>
                        <a:spcAft>
                          <a:spcPts val="0"/>
                        </a:spcAft>
                      </a:pPr>
                      <a:r>
                        <a:rPr lang="en-US" sz="2000" b="1" dirty="0">
                          <a:solidFill>
                            <a:srgbClr val="FFFFFF"/>
                          </a:solidFill>
                          <a:effectLst/>
                        </a:rPr>
                        <a:t>(1.21 – 3.22)</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0.007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dirty="0" smtClean="0">
                <a:effectLst/>
              </a:rPr>
              <a:t>Adjusted </a:t>
            </a:r>
            <a:r>
              <a:rPr lang="en-US" dirty="0">
                <a:effectLst/>
              </a:rPr>
              <a:t>Cox Regression Models for Predicting </a:t>
            </a:r>
            <a:r>
              <a:rPr lang="en-US" dirty="0" smtClean="0">
                <a:effectLst/>
              </a:rPr>
              <a:t>CHD Events*</a:t>
            </a:r>
            <a:endParaRPr lang="en-US" dirty="0"/>
          </a:p>
        </p:txBody>
      </p:sp>
      <p:sp>
        <p:nvSpPr>
          <p:cNvPr id="6" name="Rectangle 1"/>
          <p:cNvSpPr>
            <a:spLocks noChangeArrowheads="1"/>
          </p:cNvSpPr>
          <p:nvPr/>
        </p:nvSpPr>
        <p:spPr bwMode="auto">
          <a:xfrm>
            <a:off x="228600" y="5254664"/>
            <a:ext cx="8686800" cy="1272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lnSpc>
                <a:spcPts val="2300"/>
              </a:lnSpc>
              <a:spcBef>
                <a:spcPts val="600"/>
              </a:spcBef>
            </a:pP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Adjusted for age, gender, race/ethnicity, education, income, HR,</a:t>
            </a:r>
            <a:r>
              <a:rPr kumimoji="0" lang="en-US" altLang="en-US" b="1" i="1" u="none" strike="noStrike" cap="none" normalizeH="0" dirty="0" smtClean="0">
                <a:ln>
                  <a:noFill/>
                </a:ln>
                <a:solidFill>
                  <a:srgbClr val="FFFFFF"/>
                </a:solidFill>
                <a:effectLst/>
                <a:latin typeface="Arial" pitchFamily="34" charset="0"/>
                <a:ea typeface="Times New Roman" pitchFamily="18" charset="0"/>
                <a:cs typeface="Arial" pitchFamily="34" charset="0"/>
              </a:rPr>
              <a:t> BMI, </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smoking, total </a:t>
            </a:r>
            <a:r>
              <a:rPr kumimoji="0" lang="en-US" altLang="en-US" b="1" i="1" u="none" strike="noStrike" cap="none" normalizeH="0" baseline="0" dirty="0" err="1" smtClean="0">
                <a:ln>
                  <a:noFill/>
                </a:ln>
                <a:solidFill>
                  <a:srgbClr val="FFFFFF"/>
                </a:solidFill>
                <a:effectLst/>
                <a:latin typeface="Arial" pitchFamily="34" charset="0"/>
                <a:ea typeface="Times New Roman" pitchFamily="18" charset="0"/>
                <a:cs typeface="Arial" pitchFamily="34" charset="0"/>
              </a:rPr>
              <a:t>chol</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HDL-C, lipid</a:t>
            </a:r>
            <a:r>
              <a:rPr kumimoji="0" lang="en-US" altLang="en-US" b="1" i="1" u="none" strike="noStrike" cap="none" normalizeH="0" dirty="0" smtClean="0">
                <a:ln>
                  <a:noFill/>
                </a:ln>
                <a:solidFill>
                  <a:srgbClr val="FFFFFF"/>
                </a:solidFill>
                <a:effectLst/>
                <a:latin typeface="Arial" pitchFamily="34" charset="0"/>
                <a:ea typeface="Times New Roman" pitchFamily="18" charset="0"/>
                <a:cs typeface="Arial" pitchFamily="34" charset="0"/>
              </a:rPr>
              <a:t> </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meds, DM status, SBP and anti-HTN meds </a:t>
            </a:r>
            <a:b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br>
            <a:r>
              <a:rPr lang="en-US" b="1" i="1" dirty="0" smtClean="0">
                <a:solidFill>
                  <a:srgbClr val="FFFFFF"/>
                </a:solidFill>
              </a:rPr>
              <a:t>** Multiple imputation N=6779;  W/out imputation N= 3310 (CAP and CAC); 2892 for IMT</a:t>
            </a:r>
            <a:endParaRPr kumimoji="0" lang="en-US" altLang="en-US" b="1" i="0" u="none" strike="noStrike" cap="none" normalizeH="0" baseline="0" dirty="0" smtClean="0">
              <a:ln>
                <a:noFill/>
              </a:ln>
              <a:solidFill>
                <a:srgbClr val="FFFFFF"/>
              </a:solidFill>
              <a:effectLst/>
              <a:latin typeface="Arial" pitchFamily="34" charset="0"/>
            </a:endParaRPr>
          </a:p>
        </p:txBody>
      </p:sp>
    </p:spTree>
    <p:extLst>
      <p:ext uri="{BB962C8B-B14F-4D97-AF65-F5344CB8AC3E}">
        <p14:creationId xmlns:p14="http://schemas.microsoft.com/office/powerpoint/2010/main" val="389258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94"/>
          <p:cNvSpPr txBox="1">
            <a:spLocks noChangeArrowheads="1"/>
          </p:cNvSpPr>
          <p:nvPr/>
        </p:nvSpPr>
        <p:spPr bwMode="auto">
          <a:xfrm>
            <a:off x="152400" y="457200"/>
            <a:ext cx="88392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Char char="•"/>
              <a:defRPr sz="3200" b="1">
                <a:solidFill>
                  <a:srgbClr val="FFFFFF"/>
                </a:solidFill>
                <a:latin typeface="Arial" charset="0"/>
              </a:defRPr>
            </a:lvl1pPr>
            <a:lvl2pPr marL="742950" indent="-285750" eaLnBrk="0" hangingPunct="0">
              <a:spcBef>
                <a:spcPct val="20000"/>
              </a:spcBef>
              <a:buClr>
                <a:schemeClr val="tx1"/>
              </a:buClr>
              <a:buChar char="–"/>
              <a:defRPr sz="2800" b="1">
                <a:solidFill>
                  <a:srgbClr val="FFFFFF"/>
                </a:solidFill>
                <a:latin typeface="Arial" charset="0"/>
              </a:defRPr>
            </a:lvl2pPr>
            <a:lvl3pPr marL="1143000" indent="-228600" eaLnBrk="0" hangingPunct="0">
              <a:spcBef>
                <a:spcPct val="20000"/>
              </a:spcBef>
              <a:buClr>
                <a:schemeClr val="tx1"/>
              </a:buClr>
              <a:buChar char="•"/>
              <a:defRPr sz="2400" b="1">
                <a:solidFill>
                  <a:srgbClr val="FFFFFF"/>
                </a:solidFill>
                <a:latin typeface="Arial" charset="0"/>
              </a:defRPr>
            </a:lvl3pPr>
            <a:lvl4pPr marL="1600200" indent="-228600" eaLnBrk="0" hangingPunct="0">
              <a:spcBef>
                <a:spcPct val="20000"/>
              </a:spcBef>
              <a:buClr>
                <a:schemeClr val="tx1"/>
              </a:buClr>
              <a:buChar char="–"/>
              <a:defRPr sz="2000" b="1">
                <a:solidFill>
                  <a:srgbClr val="FFFFFF"/>
                </a:solidFill>
                <a:latin typeface="Arial" charset="0"/>
              </a:defRPr>
            </a:lvl4pPr>
            <a:lvl5pPr marL="2057400" indent="-228600" eaLnBrk="0" hangingPunct="0">
              <a:spcBef>
                <a:spcPct val="20000"/>
              </a:spcBef>
              <a:buClr>
                <a:schemeClr val="tx1"/>
              </a:buClr>
              <a:buChar char="»"/>
              <a:defRPr sz="2000" b="1">
                <a:solidFill>
                  <a:srgbClr val="FFFFFF"/>
                </a:solidFill>
                <a:latin typeface="Arial" charset="0"/>
              </a:defRPr>
            </a:lvl5pPr>
            <a:lvl6pPr marL="2514600" indent="-228600" eaLnBrk="0" fontAlgn="base" hangingPunct="0">
              <a:spcBef>
                <a:spcPct val="20000"/>
              </a:spcBef>
              <a:spcAft>
                <a:spcPct val="0"/>
              </a:spcAft>
              <a:buClr>
                <a:schemeClr val="tx1"/>
              </a:buClr>
              <a:buChar char="»"/>
              <a:defRPr sz="2000" b="1">
                <a:solidFill>
                  <a:srgbClr val="FFFFFF"/>
                </a:solidFill>
                <a:latin typeface="Arial" charset="0"/>
              </a:defRPr>
            </a:lvl6pPr>
            <a:lvl7pPr marL="2971800" indent="-228600" eaLnBrk="0" fontAlgn="base" hangingPunct="0">
              <a:spcBef>
                <a:spcPct val="20000"/>
              </a:spcBef>
              <a:spcAft>
                <a:spcPct val="0"/>
              </a:spcAft>
              <a:buClr>
                <a:schemeClr val="tx1"/>
              </a:buClr>
              <a:buChar char="»"/>
              <a:defRPr sz="2000" b="1">
                <a:solidFill>
                  <a:srgbClr val="FFFFFF"/>
                </a:solidFill>
                <a:latin typeface="Arial" charset="0"/>
              </a:defRPr>
            </a:lvl7pPr>
            <a:lvl8pPr marL="3429000" indent="-228600" eaLnBrk="0" fontAlgn="base" hangingPunct="0">
              <a:spcBef>
                <a:spcPct val="20000"/>
              </a:spcBef>
              <a:spcAft>
                <a:spcPct val="0"/>
              </a:spcAft>
              <a:buClr>
                <a:schemeClr val="tx1"/>
              </a:buClr>
              <a:buChar char="»"/>
              <a:defRPr sz="2000" b="1">
                <a:solidFill>
                  <a:srgbClr val="FFFFFF"/>
                </a:solidFill>
                <a:latin typeface="Arial" charset="0"/>
              </a:defRPr>
            </a:lvl8pPr>
            <a:lvl9pPr marL="3886200" indent="-228600" eaLnBrk="0" fontAlgn="base" hangingPunct="0">
              <a:spcBef>
                <a:spcPct val="20000"/>
              </a:spcBef>
              <a:spcAft>
                <a:spcPct val="0"/>
              </a:spcAft>
              <a:buClr>
                <a:schemeClr val="tx1"/>
              </a:buClr>
              <a:buChar char="»"/>
              <a:defRPr sz="2000" b="1">
                <a:solidFill>
                  <a:srgbClr val="FFFFFF"/>
                </a:solidFill>
                <a:latin typeface="Arial" charset="0"/>
              </a:defRPr>
            </a:lvl9pPr>
          </a:lstStyle>
          <a:p>
            <a:pPr algn="ctr" eaLnBrk="1" hangingPunct="1">
              <a:spcBef>
                <a:spcPct val="0"/>
              </a:spcBef>
              <a:buClrTx/>
              <a:buFontTx/>
              <a:buNone/>
            </a:pPr>
            <a:r>
              <a:rPr lang="en-US" altLang="en-US" dirty="0" smtClean="0">
                <a:solidFill>
                  <a:schemeClr val="tx1"/>
                </a:solidFill>
              </a:rPr>
              <a:t>A Comparison </a:t>
            </a:r>
            <a:r>
              <a:rPr lang="en-US" altLang="en-US" dirty="0">
                <a:solidFill>
                  <a:schemeClr val="tx1"/>
                </a:solidFill>
              </a:rPr>
              <a:t>of Coronary Artery Calcium Presence, Carotid Plaque Presence, and </a:t>
            </a:r>
            <a:r>
              <a:rPr lang="en-US" altLang="en-US" dirty="0" smtClean="0">
                <a:solidFill>
                  <a:schemeClr val="tx1"/>
                </a:solidFill>
              </a:rPr>
              <a:t/>
            </a:r>
            <a:br>
              <a:rPr lang="en-US" altLang="en-US" dirty="0" smtClean="0">
                <a:solidFill>
                  <a:schemeClr val="tx1"/>
                </a:solidFill>
              </a:rPr>
            </a:br>
            <a:r>
              <a:rPr lang="en-US" altLang="en-US" dirty="0" smtClean="0">
                <a:solidFill>
                  <a:schemeClr val="tx1"/>
                </a:solidFill>
              </a:rPr>
              <a:t>Carotid </a:t>
            </a:r>
            <a:r>
              <a:rPr lang="en-US" altLang="en-US" dirty="0">
                <a:solidFill>
                  <a:schemeClr val="tx1"/>
                </a:solidFill>
              </a:rPr>
              <a:t>Intima-Media Thickness for </a:t>
            </a:r>
            <a:r>
              <a:rPr lang="en-US" altLang="en-US" dirty="0" smtClean="0">
                <a:solidFill>
                  <a:schemeClr val="tx1"/>
                </a:solidFill>
              </a:rPr>
              <a:t/>
            </a:r>
            <a:br>
              <a:rPr lang="en-US" altLang="en-US" dirty="0" smtClean="0">
                <a:solidFill>
                  <a:schemeClr val="tx1"/>
                </a:solidFill>
              </a:rPr>
            </a:br>
            <a:r>
              <a:rPr lang="en-US" altLang="en-US" dirty="0" smtClean="0">
                <a:solidFill>
                  <a:schemeClr val="tx1"/>
                </a:solidFill>
              </a:rPr>
              <a:t>Cardiovascular </a:t>
            </a:r>
            <a:r>
              <a:rPr lang="en-US" altLang="en-US" dirty="0">
                <a:solidFill>
                  <a:schemeClr val="tx1"/>
                </a:solidFill>
              </a:rPr>
              <a:t>Disease Prediction in the Multi-Ethnic Study of Atherosclerosis (MESA</a:t>
            </a:r>
            <a:r>
              <a:rPr lang="en-US" altLang="en-US" b="0" dirty="0">
                <a:solidFill>
                  <a:schemeClr val="tx1"/>
                </a:solidFill>
              </a:rPr>
              <a:t>)</a:t>
            </a:r>
          </a:p>
          <a:p>
            <a:pPr eaLnBrk="1" hangingPunct="1">
              <a:spcBef>
                <a:spcPct val="0"/>
              </a:spcBef>
              <a:buClrTx/>
              <a:buFontTx/>
              <a:buNone/>
            </a:pPr>
            <a:r>
              <a:rPr lang="en-US" altLang="en-US" sz="3600" dirty="0">
                <a:solidFill>
                  <a:schemeClr val="tx1"/>
                </a:solidFill>
              </a:rPr>
              <a:t> </a:t>
            </a:r>
            <a:endParaRPr lang="en-US" altLang="en-US" sz="3600" b="0" dirty="0">
              <a:solidFill>
                <a:schemeClr val="tx1"/>
              </a:solidFill>
            </a:endParaRPr>
          </a:p>
        </p:txBody>
      </p:sp>
      <p:sp>
        <p:nvSpPr>
          <p:cNvPr id="15362" name="Subtitle 2"/>
          <p:cNvSpPr>
            <a:spLocks noGrp="1"/>
          </p:cNvSpPr>
          <p:nvPr>
            <p:ph type="subTitle" idx="4294967295"/>
          </p:nvPr>
        </p:nvSpPr>
        <p:spPr>
          <a:xfrm>
            <a:off x="419100" y="3124200"/>
            <a:ext cx="8305800" cy="2133600"/>
          </a:xfrm>
        </p:spPr>
        <p:txBody>
          <a:bodyPr lIns="100584" anchor="b"/>
          <a:lstStyle/>
          <a:p>
            <a:pPr marL="0" indent="0" algn="ctr">
              <a:buNone/>
              <a:defRPr/>
            </a:pPr>
            <a:r>
              <a:rPr lang="en-US" sz="2200" dirty="0" smtClean="0"/>
              <a:t>Adam D. </a:t>
            </a:r>
            <a:r>
              <a:rPr lang="en-US" sz="2200" dirty="0" err="1" smtClean="0"/>
              <a:t>Gepner</a:t>
            </a:r>
            <a:r>
              <a:rPr lang="en-US" sz="2200" dirty="0" smtClean="0"/>
              <a:t>; </a:t>
            </a:r>
            <a:r>
              <a:rPr lang="en-US" sz="2200" dirty="0" smtClean="0">
                <a:solidFill>
                  <a:schemeClr val="tx1"/>
                </a:solidFill>
              </a:rPr>
              <a:t>Rebekah Young; Joseph C. Delaney</a:t>
            </a:r>
            <a:r>
              <a:rPr lang="en-US" sz="2200" dirty="0" smtClean="0"/>
              <a:t>; </a:t>
            </a:r>
            <a:br>
              <a:rPr lang="en-US" sz="2200" dirty="0" smtClean="0"/>
            </a:br>
            <a:r>
              <a:rPr lang="en-US" sz="2200" dirty="0" smtClean="0"/>
              <a:t>Matthew C. Tattersall;  Michael J. </a:t>
            </a:r>
            <a:r>
              <a:rPr lang="en-US" sz="2200" dirty="0" err="1" smtClean="0"/>
              <a:t>Blaha</a:t>
            </a:r>
            <a:r>
              <a:rPr lang="en-US" sz="2200" dirty="0" smtClean="0"/>
              <a:t>; Wendy S. Post; </a:t>
            </a:r>
            <a:br>
              <a:rPr lang="en-US" sz="2200" dirty="0" smtClean="0"/>
            </a:br>
            <a:r>
              <a:rPr lang="en-US" sz="2200" dirty="0" smtClean="0"/>
              <a:t>Rebecca F. </a:t>
            </a:r>
            <a:r>
              <a:rPr lang="en-US" sz="2200" dirty="0" err="1" smtClean="0"/>
              <a:t>Gottesman</a:t>
            </a:r>
            <a:r>
              <a:rPr lang="en-US" sz="2200" dirty="0" smtClean="0"/>
              <a:t>; Richard </a:t>
            </a:r>
            <a:r>
              <a:rPr lang="en-US" sz="2200" dirty="0" err="1" smtClean="0"/>
              <a:t>Kronmal</a:t>
            </a:r>
            <a:r>
              <a:rPr lang="en-US" sz="2200" dirty="0" smtClean="0"/>
              <a:t>; </a:t>
            </a:r>
            <a:br>
              <a:rPr lang="en-US" sz="2200" dirty="0" smtClean="0"/>
            </a:br>
            <a:r>
              <a:rPr lang="en-US" sz="2200" dirty="0" smtClean="0"/>
              <a:t>Matthew J. </a:t>
            </a:r>
            <a:r>
              <a:rPr lang="en-US" sz="2200" dirty="0" err="1" smtClean="0"/>
              <a:t>Budoff</a:t>
            </a:r>
            <a:r>
              <a:rPr lang="en-US" sz="2200" dirty="0" smtClean="0"/>
              <a:t>; Gregory L. Burke; Aaron R. Folsom;  Kiang Liu; Joel Kaufman; James H. Stein</a:t>
            </a:r>
            <a:endParaRPr lang="en-US" sz="2200" dirty="0"/>
          </a:p>
        </p:txBody>
      </p:sp>
      <p:grpSp>
        <p:nvGrpSpPr>
          <p:cNvPr id="2" name="Group 1"/>
          <p:cNvGrpSpPr>
            <a:grpSpLocks noChangeAspect="1"/>
          </p:cNvGrpSpPr>
          <p:nvPr/>
        </p:nvGrpSpPr>
        <p:grpSpPr>
          <a:xfrm>
            <a:off x="2084834" y="5450435"/>
            <a:ext cx="4974332" cy="1102765"/>
            <a:chOff x="1981200" y="5328286"/>
            <a:chExt cx="5181600" cy="1148714"/>
          </a:xfrm>
        </p:grpSpPr>
        <p:grpSp>
          <p:nvGrpSpPr>
            <p:cNvPr id="4" name="Group 4"/>
            <p:cNvGrpSpPr>
              <a:grpSpLocks/>
            </p:cNvGrpSpPr>
            <p:nvPr/>
          </p:nvGrpSpPr>
          <p:grpSpPr bwMode="auto">
            <a:xfrm>
              <a:off x="1981200" y="5332412"/>
              <a:ext cx="2884487" cy="1144588"/>
              <a:chOff x="1783" y="3360"/>
              <a:chExt cx="1817" cy="721"/>
            </a:xfrm>
          </p:grpSpPr>
          <p:grpSp>
            <p:nvGrpSpPr>
              <p:cNvPr id="5" name="Group 5"/>
              <p:cNvGrpSpPr>
                <a:grpSpLocks noChangeAspect="1"/>
              </p:cNvGrpSpPr>
              <p:nvPr/>
            </p:nvGrpSpPr>
            <p:grpSpPr bwMode="auto">
              <a:xfrm>
                <a:off x="3195" y="3377"/>
                <a:ext cx="405" cy="686"/>
                <a:chOff x="2740" y="1712"/>
                <a:chExt cx="575" cy="953"/>
              </a:xfrm>
            </p:grpSpPr>
            <p:sp>
              <p:nvSpPr>
                <p:cNvPr id="7" name="Freeform 6"/>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74"/>
                    <a:gd name="T103" fmla="*/ 0 h 943"/>
                    <a:gd name="T104" fmla="*/ 574 w 574"/>
                    <a:gd name="T105" fmla="*/ 943 h 9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 name="Freeform 7"/>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74"/>
                    <a:gd name="T103" fmla="*/ 0 h 943"/>
                    <a:gd name="T104" fmla="*/ 574 w 574"/>
                    <a:gd name="T105" fmla="*/ 943 h 9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8"/>
                <p:cNvSpPr>
                  <a:spLocks noChangeAspect="1"/>
                </p:cNvSpPr>
                <p:nvPr/>
              </p:nvSpPr>
              <p:spPr bwMode="auto">
                <a:xfrm>
                  <a:off x="3035" y="1767"/>
                  <a:ext cx="59" cy="49"/>
                </a:xfrm>
                <a:custGeom>
                  <a:avLst/>
                  <a:gdLst>
                    <a:gd name="T0" fmla="*/ 0 w 59"/>
                    <a:gd name="T1" fmla="*/ 48 h 49"/>
                    <a:gd name="T2" fmla="*/ 15 w 59"/>
                    <a:gd name="T3" fmla="*/ 15 h 49"/>
                    <a:gd name="T4" fmla="*/ 42 w 59"/>
                    <a:gd name="T5" fmla="*/ 0 h 49"/>
                    <a:gd name="T6" fmla="*/ 42 w 59"/>
                    <a:gd name="T7" fmla="*/ 0 h 49"/>
                    <a:gd name="T8" fmla="*/ 52 w 59"/>
                    <a:gd name="T9" fmla="*/ 10 h 49"/>
                    <a:gd name="T10" fmla="*/ 58 w 59"/>
                    <a:gd name="T11" fmla="*/ 15 h 49"/>
                    <a:gd name="T12" fmla="*/ 58 w 59"/>
                    <a:gd name="T13" fmla="*/ 15 h 49"/>
                    <a:gd name="T14" fmla="*/ 52 w 59"/>
                    <a:gd name="T15" fmla="*/ 21 h 49"/>
                    <a:gd name="T16" fmla="*/ 42 w 59"/>
                    <a:gd name="T17" fmla="*/ 26 h 49"/>
                    <a:gd name="T18" fmla="*/ 42 w 59"/>
                    <a:gd name="T19" fmla="*/ 26 h 49"/>
                    <a:gd name="T20" fmla="*/ 26 w 59"/>
                    <a:gd name="T21" fmla="*/ 15 h 49"/>
                    <a:gd name="T22" fmla="*/ 0 w 59"/>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9"/>
                    <a:gd name="T37" fmla="*/ 0 h 49"/>
                    <a:gd name="T38" fmla="*/ 59 w 59"/>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9" h="49">
                      <a:moveTo>
                        <a:pt x="0" y="48"/>
                      </a:moveTo>
                      <a:lnTo>
                        <a:pt x="15" y="15"/>
                      </a:lnTo>
                      <a:lnTo>
                        <a:pt x="42" y="0"/>
                      </a:lnTo>
                      <a:lnTo>
                        <a:pt x="52" y="10"/>
                      </a:lnTo>
                      <a:lnTo>
                        <a:pt x="58" y="15"/>
                      </a:lnTo>
                      <a:lnTo>
                        <a:pt x="52" y="21"/>
                      </a:lnTo>
                      <a:lnTo>
                        <a:pt x="42" y="26"/>
                      </a:lnTo>
                      <a:lnTo>
                        <a:pt x="26" y="15"/>
                      </a:lnTo>
                      <a:lnTo>
                        <a:pt x="0" y="48"/>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0" name="Freeform 9"/>
                <p:cNvSpPr>
                  <a:spLocks noChangeAspect="1"/>
                </p:cNvSpPr>
                <p:nvPr/>
              </p:nvSpPr>
              <p:spPr bwMode="auto">
                <a:xfrm>
                  <a:off x="2960" y="1767"/>
                  <a:ext cx="60" cy="49"/>
                </a:xfrm>
                <a:custGeom>
                  <a:avLst/>
                  <a:gdLst>
                    <a:gd name="T0" fmla="*/ 59 w 60"/>
                    <a:gd name="T1" fmla="*/ 48 h 49"/>
                    <a:gd name="T2" fmla="*/ 42 w 60"/>
                    <a:gd name="T3" fmla="*/ 15 h 49"/>
                    <a:gd name="T4" fmla="*/ 16 w 60"/>
                    <a:gd name="T5" fmla="*/ 0 h 49"/>
                    <a:gd name="T6" fmla="*/ 16 w 60"/>
                    <a:gd name="T7" fmla="*/ 0 h 49"/>
                    <a:gd name="T8" fmla="*/ 0 w 60"/>
                    <a:gd name="T9" fmla="*/ 10 h 49"/>
                    <a:gd name="T10" fmla="*/ 0 w 60"/>
                    <a:gd name="T11" fmla="*/ 15 h 49"/>
                    <a:gd name="T12" fmla="*/ 0 w 60"/>
                    <a:gd name="T13" fmla="*/ 15 h 49"/>
                    <a:gd name="T14" fmla="*/ 5 w 60"/>
                    <a:gd name="T15" fmla="*/ 21 h 49"/>
                    <a:gd name="T16" fmla="*/ 16 w 60"/>
                    <a:gd name="T17" fmla="*/ 26 h 49"/>
                    <a:gd name="T18" fmla="*/ 16 w 60"/>
                    <a:gd name="T19" fmla="*/ 26 h 49"/>
                    <a:gd name="T20" fmla="*/ 32 w 60"/>
                    <a:gd name="T21" fmla="*/ 15 h 49"/>
                    <a:gd name="T22" fmla="*/ 59 w 60"/>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49"/>
                    <a:gd name="T38" fmla="*/ 60 w 60"/>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49">
                      <a:moveTo>
                        <a:pt x="59" y="48"/>
                      </a:moveTo>
                      <a:lnTo>
                        <a:pt x="42" y="15"/>
                      </a:lnTo>
                      <a:lnTo>
                        <a:pt x="16" y="0"/>
                      </a:lnTo>
                      <a:lnTo>
                        <a:pt x="0" y="10"/>
                      </a:lnTo>
                      <a:lnTo>
                        <a:pt x="0" y="15"/>
                      </a:lnTo>
                      <a:lnTo>
                        <a:pt x="5" y="21"/>
                      </a:lnTo>
                      <a:lnTo>
                        <a:pt x="16" y="26"/>
                      </a:lnTo>
                      <a:lnTo>
                        <a:pt x="32" y="15"/>
                      </a:lnTo>
                      <a:lnTo>
                        <a:pt x="59" y="48"/>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1" name="Freeform 10"/>
                <p:cNvSpPr>
                  <a:spLocks noChangeAspect="1"/>
                </p:cNvSpPr>
                <p:nvPr/>
              </p:nvSpPr>
              <p:spPr bwMode="auto">
                <a:xfrm>
                  <a:off x="3030" y="1766"/>
                  <a:ext cx="65" cy="168"/>
                </a:xfrm>
                <a:custGeom>
                  <a:avLst/>
                  <a:gdLst>
                    <a:gd name="T0" fmla="*/ 10 w 65"/>
                    <a:gd name="T1" fmla="*/ 167 h 168"/>
                    <a:gd name="T2" fmla="*/ 5 w 65"/>
                    <a:gd name="T3" fmla="*/ 123 h 168"/>
                    <a:gd name="T4" fmla="*/ 0 w 65"/>
                    <a:gd name="T5" fmla="*/ 91 h 168"/>
                    <a:gd name="T6" fmla="*/ 0 w 65"/>
                    <a:gd name="T7" fmla="*/ 91 h 168"/>
                    <a:gd name="T8" fmla="*/ 15 w 65"/>
                    <a:gd name="T9" fmla="*/ 21 h 168"/>
                    <a:gd name="T10" fmla="*/ 48 w 65"/>
                    <a:gd name="T11" fmla="*/ 0 h 168"/>
                    <a:gd name="T12" fmla="*/ 48 w 65"/>
                    <a:gd name="T13" fmla="*/ 0 h 168"/>
                    <a:gd name="T14" fmla="*/ 58 w 65"/>
                    <a:gd name="T15" fmla="*/ 5 h 168"/>
                    <a:gd name="T16" fmla="*/ 64 w 65"/>
                    <a:gd name="T17" fmla="*/ 16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168"/>
                    <a:gd name="T29" fmla="*/ 65 w 65"/>
                    <a:gd name="T30" fmla="*/ 168 h 1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168">
                      <a:moveTo>
                        <a:pt x="10" y="167"/>
                      </a:moveTo>
                      <a:lnTo>
                        <a:pt x="5" y="123"/>
                      </a:lnTo>
                      <a:lnTo>
                        <a:pt x="0" y="91"/>
                      </a:lnTo>
                      <a:lnTo>
                        <a:pt x="15" y="21"/>
                      </a:lnTo>
                      <a:lnTo>
                        <a:pt x="48" y="0"/>
                      </a:lnTo>
                      <a:lnTo>
                        <a:pt x="58" y="5"/>
                      </a:lnTo>
                      <a:lnTo>
                        <a:pt x="64"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11"/>
                <p:cNvSpPr>
                  <a:spLocks noChangeAspect="1"/>
                </p:cNvSpPr>
                <p:nvPr/>
              </p:nvSpPr>
              <p:spPr bwMode="auto">
                <a:xfrm>
                  <a:off x="2961" y="1766"/>
                  <a:ext cx="65" cy="168"/>
                </a:xfrm>
                <a:custGeom>
                  <a:avLst/>
                  <a:gdLst>
                    <a:gd name="T0" fmla="*/ 0 w 65"/>
                    <a:gd name="T1" fmla="*/ 16 h 168"/>
                    <a:gd name="T2" fmla="*/ 5 w 65"/>
                    <a:gd name="T3" fmla="*/ 5 h 168"/>
                    <a:gd name="T4" fmla="*/ 16 w 65"/>
                    <a:gd name="T5" fmla="*/ 0 h 168"/>
                    <a:gd name="T6" fmla="*/ 16 w 65"/>
                    <a:gd name="T7" fmla="*/ 0 h 168"/>
                    <a:gd name="T8" fmla="*/ 48 w 65"/>
                    <a:gd name="T9" fmla="*/ 21 h 168"/>
                    <a:gd name="T10" fmla="*/ 64 w 65"/>
                    <a:gd name="T11" fmla="*/ 91 h 168"/>
                    <a:gd name="T12" fmla="*/ 64 w 65"/>
                    <a:gd name="T13" fmla="*/ 91 h 168"/>
                    <a:gd name="T14" fmla="*/ 59 w 65"/>
                    <a:gd name="T15" fmla="*/ 123 h 168"/>
                    <a:gd name="T16" fmla="*/ 48 w 65"/>
                    <a:gd name="T17" fmla="*/ 167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168"/>
                    <a:gd name="T29" fmla="*/ 65 w 65"/>
                    <a:gd name="T30" fmla="*/ 168 h 1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168">
                      <a:moveTo>
                        <a:pt x="0" y="16"/>
                      </a:moveTo>
                      <a:lnTo>
                        <a:pt x="5" y="5"/>
                      </a:lnTo>
                      <a:lnTo>
                        <a:pt x="16" y="0"/>
                      </a:lnTo>
                      <a:lnTo>
                        <a:pt x="48" y="21"/>
                      </a:lnTo>
                      <a:lnTo>
                        <a:pt x="64" y="91"/>
                      </a:lnTo>
                      <a:lnTo>
                        <a:pt x="59" y="123"/>
                      </a:lnTo>
                      <a:lnTo>
                        <a:pt x="48" y="16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12"/>
                <p:cNvSpPr>
                  <a:spLocks noChangeAspect="1"/>
                </p:cNvSpPr>
                <p:nvPr/>
              </p:nvSpPr>
              <p:spPr bwMode="auto">
                <a:xfrm>
                  <a:off x="2950" y="1783"/>
                  <a:ext cx="64" cy="153"/>
                </a:xfrm>
                <a:custGeom>
                  <a:avLst/>
                  <a:gdLst>
                    <a:gd name="T0" fmla="*/ 21 w 64"/>
                    <a:gd name="T1" fmla="*/ 152 h 153"/>
                    <a:gd name="T2" fmla="*/ 47 w 64"/>
                    <a:gd name="T3" fmla="*/ 141 h 153"/>
                    <a:gd name="T4" fmla="*/ 63 w 64"/>
                    <a:gd name="T5" fmla="*/ 86 h 153"/>
                    <a:gd name="T6" fmla="*/ 63 w 64"/>
                    <a:gd name="T7" fmla="*/ 86 h 153"/>
                    <a:gd name="T8" fmla="*/ 42 w 64"/>
                    <a:gd name="T9" fmla="*/ 27 h 153"/>
                    <a:gd name="T10" fmla="*/ 0 w 64"/>
                    <a:gd name="T11" fmla="*/ 0 h 153"/>
                    <a:gd name="T12" fmla="*/ 0 60000 65536"/>
                    <a:gd name="T13" fmla="*/ 0 60000 65536"/>
                    <a:gd name="T14" fmla="*/ 0 60000 65536"/>
                    <a:gd name="T15" fmla="*/ 0 60000 65536"/>
                    <a:gd name="T16" fmla="*/ 0 60000 65536"/>
                    <a:gd name="T17" fmla="*/ 0 60000 65536"/>
                    <a:gd name="T18" fmla="*/ 0 w 64"/>
                    <a:gd name="T19" fmla="*/ 0 h 153"/>
                    <a:gd name="T20" fmla="*/ 64 w 64"/>
                    <a:gd name="T21" fmla="*/ 153 h 153"/>
                  </a:gdLst>
                  <a:ahLst/>
                  <a:cxnLst>
                    <a:cxn ang="T12">
                      <a:pos x="T0" y="T1"/>
                    </a:cxn>
                    <a:cxn ang="T13">
                      <a:pos x="T2" y="T3"/>
                    </a:cxn>
                    <a:cxn ang="T14">
                      <a:pos x="T4" y="T5"/>
                    </a:cxn>
                    <a:cxn ang="T15">
                      <a:pos x="T6" y="T7"/>
                    </a:cxn>
                    <a:cxn ang="T16">
                      <a:pos x="T8" y="T9"/>
                    </a:cxn>
                    <a:cxn ang="T17">
                      <a:pos x="T10" y="T11"/>
                    </a:cxn>
                  </a:cxnLst>
                  <a:rect l="T18" t="T19" r="T20" b="T21"/>
                  <a:pathLst>
                    <a:path w="64" h="153">
                      <a:moveTo>
                        <a:pt x="21" y="152"/>
                      </a:moveTo>
                      <a:lnTo>
                        <a:pt x="47" y="141"/>
                      </a:lnTo>
                      <a:lnTo>
                        <a:pt x="63" y="86"/>
                      </a:lnTo>
                      <a:lnTo>
                        <a:pt x="42" y="27"/>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3"/>
                <p:cNvSpPr>
                  <a:spLocks noChangeAspect="1"/>
                </p:cNvSpPr>
                <p:nvPr/>
              </p:nvSpPr>
              <p:spPr bwMode="auto">
                <a:xfrm>
                  <a:off x="2983" y="1733"/>
                  <a:ext cx="85" cy="28"/>
                </a:xfrm>
                <a:custGeom>
                  <a:avLst/>
                  <a:gdLst>
                    <a:gd name="T0" fmla="*/ 42 w 85"/>
                    <a:gd name="T1" fmla="*/ 10 h 28"/>
                    <a:gd name="T2" fmla="*/ 21 w 85"/>
                    <a:gd name="T3" fmla="*/ 0 h 28"/>
                    <a:gd name="T4" fmla="*/ 0 w 85"/>
                    <a:gd name="T5" fmla="*/ 21 h 28"/>
                    <a:gd name="T6" fmla="*/ 0 w 85"/>
                    <a:gd name="T7" fmla="*/ 21 h 28"/>
                    <a:gd name="T8" fmla="*/ 5 w 85"/>
                    <a:gd name="T9" fmla="*/ 27 h 28"/>
                    <a:gd name="T10" fmla="*/ 10 w 85"/>
                    <a:gd name="T11" fmla="*/ 27 h 28"/>
                    <a:gd name="T12" fmla="*/ 10 w 85"/>
                    <a:gd name="T13" fmla="*/ 27 h 28"/>
                    <a:gd name="T14" fmla="*/ 21 w 85"/>
                    <a:gd name="T15" fmla="*/ 10 h 28"/>
                    <a:gd name="T16" fmla="*/ 42 w 85"/>
                    <a:gd name="T17" fmla="*/ 27 h 28"/>
                    <a:gd name="T18" fmla="*/ 42 w 85"/>
                    <a:gd name="T19" fmla="*/ 27 h 28"/>
                    <a:gd name="T20" fmla="*/ 68 w 85"/>
                    <a:gd name="T21" fmla="*/ 10 h 28"/>
                    <a:gd name="T22" fmla="*/ 78 w 85"/>
                    <a:gd name="T23" fmla="*/ 27 h 28"/>
                    <a:gd name="T24" fmla="*/ 78 w 85"/>
                    <a:gd name="T25" fmla="*/ 27 h 28"/>
                    <a:gd name="T26" fmla="*/ 84 w 85"/>
                    <a:gd name="T27" fmla="*/ 27 h 28"/>
                    <a:gd name="T28" fmla="*/ 84 w 85"/>
                    <a:gd name="T29" fmla="*/ 21 h 28"/>
                    <a:gd name="T30" fmla="*/ 84 w 85"/>
                    <a:gd name="T31" fmla="*/ 21 h 28"/>
                    <a:gd name="T32" fmla="*/ 68 w 85"/>
                    <a:gd name="T33" fmla="*/ 0 h 28"/>
                    <a:gd name="T34" fmla="*/ 42 w 85"/>
                    <a:gd name="T35" fmla="*/ 1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5"/>
                    <a:gd name="T55" fmla="*/ 0 h 28"/>
                    <a:gd name="T56" fmla="*/ 85 w 8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5" h="28">
                      <a:moveTo>
                        <a:pt x="42" y="10"/>
                      </a:moveTo>
                      <a:lnTo>
                        <a:pt x="21" y="0"/>
                      </a:lnTo>
                      <a:lnTo>
                        <a:pt x="0" y="21"/>
                      </a:lnTo>
                      <a:lnTo>
                        <a:pt x="5" y="27"/>
                      </a:lnTo>
                      <a:lnTo>
                        <a:pt x="10" y="27"/>
                      </a:lnTo>
                      <a:lnTo>
                        <a:pt x="21" y="10"/>
                      </a:lnTo>
                      <a:lnTo>
                        <a:pt x="42" y="27"/>
                      </a:lnTo>
                      <a:lnTo>
                        <a:pt x="68" y="10"/>
                      </a:lnTo>
                      <a:lnTo>
                        <a:pt x="78" y="27"/>
                      </a:lnTo>
                      <a:lnTo>
                        <a:pt x="84" y="27"/>
                      </a:lnTo>
                      <a:lnTo>
                        <a:pt x="84" y="21"/>
                      </a:lnTo>
                      <a:lnTo>
                        <a:pt x="68" y="0"/>
                      </a:lnTo>
                      <a:lnTo>
                        <a:pt x="42"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5" name="Freeform 14"/>
                <p:cNvSpPr>
                  <a:spLocks noChangeAspect="1"/>
                </p:cNvSpPr>
                <p:nvPr/>
              </p:nvSpPr>
              <p:spPr bwMode="auto">
                <a:xfrm>
                  <a:off x="2983" y="1734"/>
                  <a:ext cx="85" cy="82"/>
                </a:xfrm>
                <a:custGeom>
                  <a:avLst/>
                  <a:gdLst>
                    <a:gd name="T0" fmla="*/ 42 w 85"/>
                    <a:gd name="T1" fmla="*/ 81 h 82"/>
                    <a:gd name="T2" fmla="*/ 31 w 85"/>
                    <a:gd name="T3" fmla="*/ 48 h 82"/>
                    <a:gd name="T4" fmla="*/ 0 w 85"/>
                    <a:gd name="T5" fmla="*/ 21 h 82"/>
                    <a:gd name="T6" fmla="*/ 0 w 85"/>
                    <a:gd name="T7" fmla="*/ 21 h 82"/>
                    <a:gd name="T8" fmla="*/ 21 w 85"/>
                    <a:gd name="T9" fmla="*/ 0 h 82"/>
                    <a:gd name="T10" fmla="*/ 42 w 85"/>
                    <a:gd name="T11" fmla="*/ 10 h 82"/>
                    <a:gd name="T12" fmla="*/ 42 w 85"/>
                    <a:gd name="T13" fmla="*/ 10 h 82"/>
                    <a:gd name="T14" fmla="*/ 68 w 85"/>
                    <a:gd name="T15" fmla="*/ 0 h 82"/>
                    <a:gd name="T16" fmla="*/ 84 w 85"/>
                    <a:gd name="T17" fmla="*/ 21 h 82"/>
                    <a:gd name="T18" fmla="*/ 84 w 85"/>
                    <a:gd name="T19" fmla="*/ 21 h 82"/>
                    <a:gd name="T20" fmla="*/ 58 w 85"/>
                    <a:gd name="T21" fmla="*/ 48 h 82"/>
                    <a:gd name="T22" fmla="*/ 42 w 85"/>
                    <a:gd name="T23" fmla="*/ 81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5"/>
                    <a:gd name="T37" fmla="*/ 0 h 82"/>
                    <a:gd name="T38" fmla="*/ 85 w 85"/>
                    <a:gd name="T39" fmla="*/ 82 h 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5" h="82">
                      <a:moveTo>
                        <a:pt x="42" y="81"/>
                      </a:moveTo>
                      <a:lnTo>
                        <a:pt x="31" y="48"/>
                      </a:lnTo>
                      <a:lnTo>
                        <a:pt x="0" y="21"/>
                      </a:lnTo>
                      <a:lnTo>
                        <a:pt x="21" y="0"/>
                      </a:lnTo>
                      <a:lnTo>
                        <a:pt x="42" y="10"/>
                      </a:lnTo>
                      <a:lnTo>
                        <a:pt x="68" y="0"/>
                      </a:lnTo>
                      <a:lnTo>
                        <a:pt x="84" y="21"/>
                      </a:lnTo>
                      <a:lnTo>
                        <a:pt x="58" y="48"/>
                      </a:lnTo>
                      <a:lnTo>
                        <a:pt x="42" y="8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5"/>
                <p:cNvSpPr>
                  <a:spLocks noChangeAspect="1"/>
                </p:cNvSpPr>
                <p:nvPr/>
              </p:nvSpPr>
              <p:spPr bwMode="auto">
                <a:xfrm>
                  <a:off x="2957" y="1933"/>
                  <a:ext cx="143" cy="18"/>
                </a:xfrm>
                <a:custGeom>
                  <a:avLst/>
                  <a:gdLst>
                    <a:gd name="T0" fmla="*/ 104 w 143"/>
                    <a:gd name="T1" fmla="*/ 0 h 18"/>
                    <a:gd name="T2" fmla="*/ 89 w 143"/>
                    <a:gd name="T3" fmla="*/ 0 h 18"/>
                    <a:gd name="T4" fmla="*/ 68 w 143"/>
                    <a:gd name="T5" fmla="*/ 5 h 18"/>
                    <a:gd name="T6" fmla="*/ 68 w 143"/>
                    <a:gd name="T7" fmla="*/ 5 h 18"/>
                    <a:gd name="T8" fmla="*/ 47 w 143"/>
                    <a:gd name="T9" fmla="*/ 0 h 18"/>
                    <a:gd name="T10" fmla="*/ 25 w 143"/>
                    <a:gd name="T11" fmla="*/ 0 h 18"/>
                    <a:gd name="T12" fmla="*/ 25 w 143"/>
                    <a:gd name="T13" fmla="*/ 0 h 18"/>
                    <a:gd name="T14" fmla="*/ 21 w 143"/>
                    <a:gd name="T15" fmla="*/ 5 h 18"/>
                    <a:gd name="T16" fmla="*/ 15 w 143"/>
                    <a:gd name="T17" fmla="*/ 5 h 18"/>
                    <a:gd name="T18" fmla="*/ 15 w 143"/>
                    <a:gd name="T19" fmla="*/ 5 h 18"/>
                    <a:gd name="T20" fmla="*/ 4 w 143"/>
                    <a:gd name="T21" fmla="*/ 5 h 18"/>
                    <a:gd name="T22" fmla="*/ 0 w 143"/>
                    <a:gd name="T23" fmla="*/ 11 h 18"/>
                    <a:gd name="T24" fmla="*/ 0 w 143"/>
                    <a:gd name="T25" fmla="*/ 11 h 18"/>
                    <a:gd name="T26" fmla="*/ 42 w 143"/>
                    <a:gd name="T27" fmla="*/ 5 h 18"/>
                    <a:gd name="T28" fmla="*/ 68 w 143"/>
                    <a:gd name="T29" fmla="*/ 17 h 18"/>
                    <a:gd name="T30" fmla="*/ 68 w 143"/>
                    <a:gd name="T31" fmla="*/ 17 h 18"/>
                    <a:gd name="T32" fmla="*/ 99 w 143"/>
                    <a:gd name="T33" fmla="*/ 5 h 18"/>
                    <a:gd name="T34" fmla="*/ 142 w 143"/>
                    <a:gd name="T35" fmla="*/ 11 h 18"/>
                    <a:gd name="T36" fmla="*/ 142 w 143"/>
                    <a:gd name="T37" fmla="*/ 11 h 18"/>
                    <a:gd name="T38" fmla="*/ 125 w 143"/>
                    <a:gd name="T39" fmla="*/ 5 h 18"/>
                    <a:gd name="T40" fmla="*/ 104 w 143"/>
                    <a:gd name="T41" fmla="*/ 0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3"/>
                    <a:gd name="T64" fmla="*/ 0 h 18"/>
                    <a:gd name="T65" fmla="*/ 143 w 143"/>
                    <a:gd name="T66" fmla="*/ 18 h 1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3" h="18">
                      <a:moveTo>
                        <a:pt x="104" y="0"/>
                      </a:moveTo>
                      <a:lnTo>
                        <a:pt x="89" y="0"/>
                      </a:lnTo>
                      <a:lnTo>
                        <a:pt x="68" y="5"/>
                      </a:lnTo>
                      <a:lnTo>
                        <a:pt x="47" y="0"/>
                      </a:lnTo>
                      <a:lnTo>
                        <a:pt x="25" y="0"/>
                      </a:lnTo>
                      <a:lnTo>
                        <a:pt x="21" y="5"/>
                      </a:lnTo>
                      <a:lnTo>
                        <a:pt x="15" y="5"/>
                      </a:lnTo>
                      <a:lnTo>
                        <a:pt x="4" y="5"/>
                      </a:lnTo>
                      <a:lnTo>
                        <a:pt x="0" y="11"/>
                      </a:lnTo>
                      <a:lnTo>
                        <a:pt x="42" y="5"/>
                      </a:lnTo>
                      <a:lnTo>
                        <a:pt x="68" y="17"/>
                      </a:lnTo>
                      <a:lnTo>
                        <a:pt x="99" y="5"/>
                      </a:lnTo>
                      <a:lnTo>
                        <a:pt x="142" y="11"/>
                      </a:lnTo>
                      <a:lnTo>
                        <a:pt x="125" y="5"/>
                      </a:lnTo>
                      <a:lnTo>
                        <a:pt x="104"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 name="Freeform 16"/>
                <p:cNvSpPr>
                  <a:spLocks noChangeAspect="1"/>
                </p:cNvSpPr>
                <p:nvPr/>
              </p:nvSpPr>
              <p:spPr bwMode="auto">
                <a:xfrm>
                  <a:off x="2857" y="1934"/>
                  <a:ext cx="343" cy="104"/>
                </a:xfrm>
                <a:custGeom>
                  <a:avLst/>
                  <a:gdLst>
                    <a:gd name="T0" fmla="*/ 0 w 343"/>
                    <a:gd name="T1" fmla="*/ 103 h 104"/>
                    <a:gd name="T2" fmla="*/ 47 w 343"/>
                    <a:gd name="T3" fmla="*/ 43 h 104"/>
                    <a:gd name="T4" fmla="*/ 125 w 343"/>
                    <a:gd name="T5" fmla="*/ 0 h 104"/>
                    <a:gd name="T6" fmla="*/ 125 w 343"/>
                    <a:gd name="T7" fmla="*/ 0 h 104"/>
                    <a:gd name="T8" fmla="*/ 146 w 343"/>
                    <a:gd name="T9" fmla="*/ 0 h 104"/>
                    <a:gd name="T10" fmla="*/ 168 w 343"/>
                    <a:gd name="T11" fmla="*/ 5 h 104"/>
                    <a:gd name="T12" fmla="*/ 168 w 343"/>
                    <a:gd name="T13" fmla="*/ 5 h 104"/>
                    <a:gd name="T14" fmla="*/ 189 w 343"/>
                    <a:gd name="T15" fmla="*/ 0 h 104"/>
                    <a:gd name="T16" fmla="*/ 204 w 343"/>
                    <a:gd name="T17" fmla="*/ 0 h 104"/>
                    <a:gd name="T18" fmla="*/ 204 w 343"/>
                    <a:gd name="T19" fmla="*/ 0 h 104"/>
                    <a:gd name="T20" fmla="*/ 294 w 343"/>
                    <a:gd name="T21" fmla="*/ 38 h 104"/>
                    <a:gd name="T22" fmla="*/ 342 w 343"/>
                    <a:gd name="T23" fmla="*/ 103 h 1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3"/>
                    <a:gd name="T37" fmla="*/ 0 h 104"/>
                    <a:gd name="T38" fmla="*/ 343 w 343"/>
                    <a:gd name="T39" fmla="*/ 104 h 1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3" h="104">
                      <a:moveTo>
                        <a:pt x="0" y="103"/>
                      </a:moveTo>
                      <a:lnTo>
                        <a:pt x="47" y="43"/>
                      </a:lnTo>
                      <a:lnTo>
                        <a:pt x="125" y="0"/>
                      </a:lnTo>
                      <a:lnTo>
                        <a:pt x="146" y="0"/>
                      </a:lnTo>
                      <a:lnTo>
                        <a:pt x="168" y="5"/>
                      </a:lnTo>
                      <a:lnTo>
                        <a:pt x="189" y="0"/>
                      </a:lnTo>
                      <a:lnTo>
                        <a:pt x="204" y="0"/>
                      </a:lnTo>
                      <a:lnTo>
                        <a:pt x="294" y="38"/>
                      </a:lnTo>
                      <a:lnTo>
                        <a:pt x="342" y="103"/>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7"/>
                <p:cNvSpPr>
                  <a:spLocks noChangeAspect="1"/>
                </p:cNvSpPr>
                <p:nvPr/>
              </p:nvSpPr>
              <p:spPr bwMode="auto">
                <a:xfrm>
                  <a:off x="3029" y="1834"/>
                  <a:ext cx="17" cy="17"/>
                </a:xfrm>
                <a:custGeom>
                  <a:avLst/>
                  <a:gdLst>
                    <a:gd name="T0" fmla="*/ 16 w 17"/>
                    <a:gd name="T1" fmla="*/ 16 h 17"/>
                    <a:gd name="T2" fmla="*/ 8 w 17"/>
                    <a:gd name="T3" fmla="*/ 16 h 17"/>
                    <a:gd name="T4" fmla="*/ 0 w 17"/>
                    <a:gd name="T5" fmla="*/ 0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16" y="16"/>
                      </a:moveTo>
                      <a:lnTo>
                        <a:pt x="8" y="16"/>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8"/>
                <p:cNvSpPr>
                  <a:spLocks noChangeAspect="1"/>
                </p:cNvSpPr>
                <p:nvPr/>
              </p:nvSpPr>
              <p:spPr bwMode="auto">
                <a:xfrm>
                  <a:off x="3013" y="1834"/>
                  <a:ext cx="17" cy="17"/>
                </a:xfrm>
                <a:custGeom>
                  <a:avLst/>
                  <a:gdLst>
                    <a:gd name="T0" fmla="*/ 0 w 17"/>
                    <a:gd name="T1" fmla="*/ 16 h 17"/>
                    <a:gd name="T2" fmla="*/ 0 w 17"/>
                    <a:gd name="T3" fmla="*/ 16 h 17"/>
                    <a:gd name="T4" fmla="*/ 16 w 17"/>
                    <a:gd name="T5" fmla="*/ 0 h 17"/>
                    <a:gd name="T6" fmla="*/ 0 60000 65536"/>
                    <a:gd name="T7" fmla="*/ 0 60000 65536"/>
                    <a:gd name="T8" fmla="*/ 0 60000 65536"/>
                    <a:gd name="T9" fmla="*/ 0 w 17"/>
                    <a:gd name="T10" fmla="*/ 0 h 17"/>
                    <a:gd name="T11" fmla="*/ 17 w 17"/>
                    <a:gd name="T12" fmla="*/ 17 h 17"/>
                  </a:gdLst>
                  <a:ahLst/>
                  <a:cxnLst>
                    <a:cxn ang="T6">
                      <a:pos x="T0" y="T1"/>
                    </a:cxn>
                    <a:cxn ang="T7">
                      <a:pos x="T2" y="T3"/>
                    </a:cxn>
                    <a:cxn ang="T8">
                      <a:pos x="T4" y="T5"/>
                    </a:cxn>
                  </a:cxnLst>
                  <a:rect l="T9" t="T10" r="T11" b="T12"/>
                  <a:pathLst>
                    <a:path w="17" h="17">
                      <a:moveTo>
                        <a:pt x="0" y="16"/>
                      </a:moveTo>
                      <a:lnTo>
                        <a:pt x="0" y="16"/>
                      </a:lnTo>
                      <a:lnTo>
                        <a:pt x="1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9"/>
                <p:cNvSpPr>
                  <a:spLocks noChangeAspect="1"/>
                </p:cNvSpPr>
                <p:nvPr/>
              </p:nvSpPr>
              <p:spPr bwMode="auto">
                <a:xfrm>
                  <a:off x="3173" y="2408"/>
                  <a:ext cx="84" cy="34"/>
                </a:xfrm>
                <a:custGeom>
                  <a:avLst/>
                  <a:gdLst>
                    <a:gd name="T0" fmla="*/ 83 w 84"/>
                    <a:gd name="T1" fmla="*/ 33 h 34"/>
                    <a:gd name="T2" fmla="*/ 56 w 84"/>
                    <a:gd name="T3" fmla="*/ 22 h 34"/>
                    <a:gd name="T4" fmla="*/ 56 w 84"/>
                    <a:gd name="T5" fmla="*/ 22 h 34"/>
                    <a:gd name="T6" fmla="*/ 26 w 84"/>
                    <a:gd name="T7" fmla="*/ 16 h 34"/>
                    <a:gd name="T8" fmla="*/ 0 w 84"/>
                    <a:gd name="T9" fmla="*/ 0 h 34"/>
                    <a:gd name="T10" fmla="*/ 0 60000 65536"/>
                    <a:gd name="T11" fmla="*/ 0 60000 65536"/>
                    <a:gd name="T12" fmla="*/ 0 60000 65536"/>
                    <a:gd name="T13" fmla="*/ 0 60000 65536"/>
                    <a:gd name="T14" fmla="*/ 0 60000 65536"/>
                    <a:gd name="T15" fmla="*/ 0 w 84"/>
                    <a:gd name="T16" fmla="*/ 0 h 34"/>
                    <a:gd name="T17" fmla="*/ 84 w 84"/>
                    <a:gd name="T18" fmla="*/ 34 h 34"/>
                  </a:gdLst>
                  <a:ahLst/>
                  <a:cxnLst>
                    <a:cxn ang="T10">
                      <a:pos x="T0" y="T1"/>
                    </a:cxn>
                    <a:cxn ang="T11">
                      <a:pos x="T2" y="T3"/>
                    </a:cxn>
                    <a:cxn ang="T12">
                      <a:pos x="T4" y="T5"/>
                    </a:cxn>
                    <a:cxn ang="T13">
                      <a:pos x="T6" y="T7"/>
                    </a:cxn>
                    <a:cxn ang="T14">
                      <a:pos x="T8" y="T9"/>
                    </a:cxn>
                  </a:cxnLst>
                  <a:rect l="T15" t="T16" r="T17" b="T18"/>
                  <a:pathLst>
                    <a:path w="84" h="34">
                      <a:moveTo>
                        <a:pt x="83" y="33"/>
                      </a:moveTo>
                      <a:lnTo>
                        <a:pt x="56" y="22"/>
                      </a:lnTo>
                      <a:lnTo>
                        <a:pt x="26" y="16"/>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20"/>
                <p:cNvSpPr>
                  <a:spLocks noChangeAspect="1"/>
                </p:cNvSpPr>
                <p:nvPr/>
              </p:nvSpPr>
              <p:spPr bwMode="auto">
                <a:xfrm>
                  <a:off x="3209" y="2049"/>
                  <a:ext cx="100" cy="23"/>
                </a:xfrm>
                <a:custGeom>
                  <a:avLst/>
                  <a:gdLst>
                    <a:gd name="T0" fmla="*/ 99 w 100"/>
                    <a:gd name="T1" fmla="*/ 0 h 23"/>
                    <a:gd name="T2" fmla="*/ 73 w 100"/>
                    <a:gd name="T3" fmla="*/ 0 h 23"/>
                    <a:gd name="T4" fmla="*/ 73 w 100"/>
                    <a:gd name="T5" fmla="*/ 0 h 23"/>
                    <a:gd name="T6" fmla="*/ 36 w 100"/>
                    <a:gd name="T7" fmla="*/ 16 h 23"/>
                    <a:gd name="T8" fmla="*/ 0 w 100"/>
                    <a:gd name="T9" fmla="*/ 22 h 23"/>
                    <a:gd name="T10" fmla="*/ 0 60000 65536"/>
                    <a:gd name="T11" fmla="*/ 0 60000 65536"/>
                    <a:gd name="T12" fmla="*/ 0 60000 65536"/>
                    <a:gd name="T13" fmla="*/ 0 60000 65536"/>
                    <a:gd name="T14" fmla="*/ 0 60000 65536"/>
                    <a:gd name="T15" fmla="*/ 0 w 100"/>
                    <a:gd name="T16" fmla="*/ 0 h 23"/>
                    <a:gd name="T17" fmla="*/ 100 w 100"/>
                    <a:gd name="T18" fmla="*/ 23 h 23"/>
                  </a:gdLst>
                  <a:ahLst/>
                  <a:cxnLst>
                    <a:cxn ang="T10">
                      <a:pos x="T0" y="T1"/>
                    </a:cxn>
                    <a:cxn ang="T11">
                      <a:pos x="T2" y="T3"/>
                    </a:cxn>
                    <a:cxn ang="T12">
                      <a:pos x="T4" y="T5"/>
                    </a:cxn>
                    <a:cxn ang="T13">
                      <a:pos x="T6" y="T7"/>
                    </a:cxn>
                    <a:cxn ang="T14">
                      <a:pos x="T8" y="T9"/>
                    </a:cxn>
                  </a:cxnLst>
                  <a:rect l="T15" t="T16" r="T17" b="T18"/>
                  <a:pathLst>
                    <a:path w="100" h="23">
                      <a:moveTo>
                        <a:pt x="99" y="0"/>
                      </a:moveTo>
                      <a:lnTo>
                        <a:pt x="73" y="0"/>
                      </a:lnTo>
                      <a:lnTo>
                        <a:pt x="36" y="16"/>
                      </a:lnTo>
                      <a:lnTo>
                        <a:pt x="0"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21"/>
                <p:cNvSpPr>
                  <a:spLocks noChangeAspect="1"/>
                </p:cNvSpPr>
                <p:nvPr/>
              </p:nvSpPr>
              <p:spPr bwMode="auto">
                <a:xfrm>
                  <a:off x="2740" y="2049"/>
                  <a:ext cx="106" cy="23"/>
                </a:xfrm>
                <a:custGeom>
                  <a:avLst/>
                  <a:gdLst>
                    <a:gd name="T0" fmla="*/ 0 w 106"/>
                    <a:gd name="T1" fmla="*/ 0 h 23"/>
                    <a:gd name="T2" fmla="*/ 31 w 106"/>
                    <a:gd name="T3" fmla="*/ 0 h 23"/>
                    <a:gd name="T4" fmla="*/ 31 w 106"/>
                    <a:gd name="T5" fmla="*/ 0 h 23"/>
                    <a:gd name="T6" fmla="*/ 63 w 106"/>
                    <a:gd name="T7" fmla="*/ 16 h 23"/>
                    <a:gd name="T8" fmla="*/ 105 w 106"/>
                    <a:gd name="T9" fmla="*/ 22 h 23"/>
                    <a:gd name="T10" fmla="*/ 0 60000 65536"/>
                    <a:gd name="T11" fmla="*/ 0 60000 65536"/>
                    <a:gd name="T12" fmla="*/ 0 60000 65536"/>
                    <a:gd name="T13" fmla="*/ 0 60000 65536"/>
                    <a:gd name="T14" fmla="*/ 0 60000 65536"/>
                    <a:gd name="T15" fmla="*/ 0 w 106"/>
                    <a:gd name="T16" fmla="*/ 0 h 23"/>
                    <a:gd name="T17" fmla="*/ 106 w 106"/>
                    <a:gd name="T18" fmla="*/ 23 h 23"/>
                  </a:gdLst>
                  <a:ahLst/>
                  <a:cxnLst>
                    <a:cxn ang="T10">
                      <a:pos x="T0" y="T1"/>
                    </a:cxn>
                    <a:cxn ang="T11">
                      <a:pos x="T2" y="T3"/>
                    </a:cxn>
                    <a:cxn ang="T12">
                      <a:pos x="T4" y="T5"/>
                    </a:cxn>
                    <a:cxn ang="T13">
                      <a:pos x="T6" y="T7"/>
                    </a:cxn>
                    <a:cxn ang="T14">
                      <a:pos x="T8" y="T9"/>
                    </a:cxn>
                  </a:cxnLst>
                  <a:rect l="T15" t="T16" r="T17" b="T18"/>
                  <a:pathLst>
                    <a:path w="106" h="23">
                      <a:moveTo>
                        <a:pt x="0" y="0"/>
                      </a:moveTo>
                      <a:lnTo>
                        <a:pt x="31" y="0"/>
                      </a:lnTo>
                      <a:lnTo>
                        <a:pt x="63" y="16"/>
                      </a:lnTo>
                      <a:lnTo>
                        <a:pt x="105"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22"/>
                <p:cNvSpPr>
                  <a:spLocks noChangeAspect="1"/>
                </p:cNvSpPr>
                <p:nvPr/>
              </p:nvSpPr>
              <p:spPr bwMode="auto">
                <a:xfrm>
                  <a:off x="2798" y="2408"/>
                  <a:ext cx="84" cy="34"/>
                </a:xfrm>
                <a:custGeom>
                  <a:avLst/>
                  <a:gdLst>
                    <a:gd name="T0" fmla="*/ 0 w 84"/>
                    <a:gd name="T1" fmla="*/ 33 h 34"/>
                    <a:gd name="T2" fmla="*/ 25 w 84"/>
                    <a:gd name="T3" fmla="*/ 22 h 34"/>
                    <a:gd name="T4" fmla="*/ 25 w 84"/>
                    <a:gd name="T5" fmla="*/ 22 h 34"/>
                    <a:gd name="T6" fmla="*/ 57 w 84"/>
                    <a:gd name="T7" fmla="*/ 16 h 34"/>
                    <a:gd name="T8" fmla="*/ 83 w 84"/>
                    <a:gd name="T9" fmla="*/ 0 h 34"/>
                    <a:gd name="T10" fmla="*/ 0 60000 65536"/>
                    <a:gd name="T11" fmla="*/ 0 60000 65536"/>
                    <a:gd name="T12" fmla="*/ 0 60000 65536"/>
                    <a:gd name="T13" fmla="*/ 0 60000 65536"/>
                    <a:gd name="T14" fmla="*/ 0 60000 65536"/>
                    <a:gd name="T15" fmla="*/ 0 w 84"/>
                    <a:gd name="T16" fmla="*/ 0 h 34"/>
                    <a:gd name="T17" fmla="*/ 84 w 84"/>
                    <a:gd name="T18" fmla="*/ 34 h 34"/>
                  </a:gdLst>
                  <a:ahLst/>
                  <a:cxnLst>
                    <a:cxn ang="T10">
                      <a:pos x="T0" y="T1"/>
                    </a:cxn>
                    <a:cxn ang="T11">
                      <a:pos x="T2" y="T3"/>
                    </a:cxn>
                    <a:cxn ang="T12">
                      <a:pos x="T4" y="T5"/>
                    </a:cxn>
                    <a:cxn ang="T13">
                      <a:pos x="T6" y="T7"/>
                    </a:cxn>
                    <a:cxn ang="T14">
                      <a:pos x="T8" y="T9"/>
                    </a:cxn>
                  </a:cxnLst>
                  <a:rect l="T15" t="T16" r="T17" b="T18"/>
                  <a:pathLst>
                    <a:path w="84" h="34">
                      <a:moveTo>
                        <a:pt x="0" y="33"/>
                      </a:moveTo>
                      <a:lnTo>
                        <a:pt x="25" y="22"/>
                      </a:lnTo>
                      <a:lnTo>
                        <a:pt x="57" y="16"/>
                      </a:lnTo>
                      <a:lnTo>
                        <a:pt x="83"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noChangeAspect="1"/>
                </p:cNvSpPr>
                <p:nvPr/>
              </p:nvSpPr>
              <p:spPr bwMode="auto">
                <a:xfrm>
                  <a:off x="3077" y="2527"/>
                  <a:ext cx="64" cy="72"/>
                </a:xfrm>
                <a:custGeom>
                  <a:avLst/>
                  <a:gdLst>
                    <a:gd name="T0" fmla="*/ 63 w 64"/>
                    <a:gd name="T1" fmla="*/ 71 h 72"/>
                    <a:gd name="T2" fmla="*/ 42 w 64"/>
                    <a:gd name="T3" fmla="*/ 43 h 72"/>
                    <a:gd name="T4" fmla="*/ 42 w 64"/>
                    <a:gd name="T5" fmla="*/ 43 h 72"/>
                    <a:gd name="T6" fmla="*/ 21 w 64"/>
                    <a:gd name="T7" fmla="*/ 21 h 72"/>
                    <a:gd name="T8" fmla="*/ 0 w 64"/>
                    <a:gd name="T9" fmla="*/ 0 h 72"/>
                    <a:gd name="T10" fmla="*/ 0 60000 65536"/>
                    <a:gd name="T11" fmla="*/ 0 60000 65536"/>
                    <a:gd name="T12" fmla="*/ 0 60000 65536"/>
                    <a:gd name="T13" fmla="*/ 0 60000 65536"/>
                    <a:gd name="T14" fmla="*/ 0 60000 65536"/>
                    <a:gd name="T15" fmla="*/ 0 w 64"/>
                    <a:gd name="T16" fmla="*/ 0 h 72"/>
                    <a:gd name="T17" fmla="*/ 64 w 64"/>
                    <a:gd name="T18" fmla="*/ 72 h 72"/>
                  </a:gdLst>
                  <a:ahLst/>
                  <a:cxnLst>
                    <a:cxn ang="T10">
                      <a:pos x="T0" y="T1"/>
                    </a:cxn>
                    <a:cxn ang="T11">
                      <a:pos x="T2" y="T3"/>
                    </a:cxn>
                    <a:cxn ang="T12">
                      <a:pos x="T4" y="T5"/>
                    </a:cxn>
                    <a:cxn ang="T13">
                      <a:pos x="T6" y="T7"/>
                    </a:cxn>
                    <a:cxn ang="T14">
                      <a:pos x="T8" y="T9"/>
                    </a:cxn>
                  </a:cxnLst>
                  <a:rect l="T15" t="T16" r="T17" b="T18"/>
                  <a:pathLst>
                    <a:path w="64" h="72">
                      <a:moveTo>
                        <a:pt x="63" y="71"/>
                      </a:moveTo>
                      <a:lnTo>
                        <a:pt x="42" y="43"/>
                      </a:lnTo>
                      <a:lnTo>
                        <a:pt x="21" y="21"/>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24"/>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10" y="17"/>
                      </a:moveTo>
                      <a:lnTo>
                        <a:pt x="10" y="11"/>
                      </a:lnTo>
                      <a:lnTo>
                        <a:pt x="16" y="5"/>
                      </a:lnTo>
                      <a:lnTo>
                        <a:pt x="10" y="0"/>
                      </a:lnTo>
                      <a:lnTo>
                        <a:pt x="5" y="0"/>
                      </a:lnTo>
                      <a:lnTo>
                        <a:pt x="0" y="5"/>
                      </a:lnTo>
                      <a:lnTo>
                        <a:pt x="5" y="11"/>
                      </a:lnTo>
                      <a:lnTo>
                        <a:pt x="10" y="17"/>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26" name="Freeform 25"/>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10" y="17"/>
                      </a:moveTo>
                      <a:lnTo>
                        <a:pt x="10" y="11"/>
                      </a:lnTo>
                      <a:lnTo>
                        <a:pt x="16" y="5"/>
                      </a:lnTo>
                      <a:lnTo>
                        <a:pt x="10" y="0"/>
                      </a:lnTo>
                      <a:lnTo>
                        <a:pt x="5" y="0"/>
                      </a:lnTo>
                      <a:lnTo>
                        <a:pt x="0" y="5"/>
                      </a:lnTo>
                      <a:lnTo>
                        <a:pt x="5" y="11"/>
                      </a:lnTo>
                      <a:lnTo>
                        <a:pt x="10" y="1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6"/>
                <p:cNvSpPr>
                  <a:spLocks noChangeAspect="1"/>
                </p:cNvSpPr>
                <p:nvPr/>
              </p:nvSpPr>
              <p:spPr bwMode="auto">
                <a:xfrm>
                  <a:off x="3214" y="2327"/>
                  <a:ext cx="32" cy="39"/>
                </a:xfrm>
                <a:custGeom>
                  <a:avLst/>
                  <a:gdLst>
                    <a:gd name="T0" fmla="*/ 15 w 32"/>
                    <a:gd name="T1" fmla="*/ 38 h 39"/>
                    <a:gd name="T2" fmla="*/ 26 w 32"/>
                    <a:gd name="T3" fmla="*/ 27 h 39"/>
                    <a:gd name="T4" fmla="*/ 31 w 32"/>
                    <a:gd name="T5" fmla="*/ 16 h 39"/>
                    <a:gd name="T6" fmla="*/ 31 w 32"/>
                    <a:gd name="T7" fmla="*/ 16 h 39"/>
                    <a:gd name="T8" fmla="*/ 26 w 32"/>
                    <a:gd name="T9" fmla="*/ 5 h 39"/>
                    <a:gd name="T10" fmla="*/ 10 w 32"/>
                    <a:gd name="T11" fmla="*/ 0 h 39"/>
                    <a:gd name="T12" fmla="*/ 10 w 32"/>
                    <a:gd name="T13" fmla="*/ 0 h 39"/>
                    <a:gd name="T14" fmla="*/ 5 w 32"/>
                    <a:gd name="T15" fmla="*/ 5 h 39"/>
                    <a:gd name="T16" fmla="*/ 0 w 32"/>
                    <a:gd name="T17" fmla="*/ 10 h 39"/>
                    <a:gd name="T18" fmla="*/ 0 w 32"/>
                    <a:gd name="T19" fmla="*/ 10 h 39"/>
                    <a:gd name="T20" fmla="*/ 5 w 32"/>
                    <a:gd name="T21" fmla="*/ 21 h 39"/>
                    <a:gd name="T22" fmla="*/ 10 w 32"/>
                    <a:gd name="T23" fmla="*/ 21 h 39"/>
                    <a:gd name="T24" fmla="*/ 10 w 32"/>
                    <a:gd name="T25" fmla="*/ 21 h 39"/>
                    <a:gd name="T26" fmla="*/ 20 w 32"/>
                    <a:gd name="T27" fmla="*/ 21 h 39"/>
                    <a:gd name="T28" fmla="*/ 20 w 32"/>
                    <a:gd name="T29" fmla="*/ 10 h 39"/>
                    <a:gd name="T30" fmla="*/ 20 w 32"/>
                    <a:gd name="T31" fmla="*/ 10 h 39"/>
                    <a:gd name="T32" fmla="*/ 15 w 32"/>
                    <a:gd name="T33" fmla="*/ 5 h 39"/>
                    <a:gd name="T34" fmla="*/ 15 w 32"/>
                    <a:gd name="T35" fmla="*/ 5 h 39"/>
                    <a:gd name="T36" fmla="*/ 15 w 32"/>
                    <a:gd name="T37" fmla="*/ 5 h 39"/>
                    <a:gd name="T38" fmla="*/ 10 w 32"/>
                    <a:gd name="T39" fmla="*/ 5 h 39"/>
                    <a:gd name="T40" fmla="*/ 5 w 32"/>
                    <a:gd name="T41" fmla="*/ 10 h 39"/>
                    <a:gd name="T42" fmla="*/ 5 w 32"/>
                    <a:gd name="T43" fmla="*/ 10 h 39"/>
                    <a:gd name="T44" fmla="*/ 10 w 32"/>
                    <a:gd name="T45" fmla="*/ 16 h 39"/>
                    <a:gd name="T46" fmla="*/ 15 w 32"/>
                    <a:gd name="T47" fmla="*/ 21 h 39"/>
                    <a:gd name="T48" fmla="*/ 15 w 32"/>
                    <a:gd name="T49" fmla="*/ 21 h 39"/>
                    <a:gd name="T50" fmla="*/ 15 w 32"/>
                    <a:gd name="T51" fmla="*/ 16 h 39"/>
                    <a:gd name="T52" fmla="*/ 20 w 32"/>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2"/>
                    <a:gd name="T82" fmla="*/ 0 h 39"/>
                    <a:gd name="T83" fmla="*/ 32 w 32"/>
                    <a:gd name="T84" fmla="*/ 39 h 3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2" h="39">
                      <a:moveTo>
                        <a:pt x="15" y="38"/>
                      </a:moveTo>
                      <a:lnTo>
                        <a:pt x="26" y="27"/>
                      </a:lnTo>
                      <a:lnTo>
                        <a:pt x="31" y="16"/>
                      </a:lnTo>
                      <a:lnTo>
                        <a:pt x="26" y="5"/>
                      </a:lnTo>
                      <a:lnTo>
                        <a:pt x="10" y="0"/>
                      </a:lnTo>
                      <a:lnTo>
                        <a:pt x="5" y="5"/>
                      </a:lnTo>
                      <a:lnTo>
                        <a:pt x="0" y="10"/>
                      </a:lnTo>
                      <a:lnTo>
                        <a:pt x="5" y="21"/>
                      </a:lnTo>
                      <a:lnTo>
                        <a:pt x="10" y="21"/>
                      </a:lnTo>
                      <a:lnTo>
                        <a:pt x="20" y="21"/>
                      </a:lnTo>
                      <a:lnTo>
                        <a:pt x="20" y="10"/>
                      </a:lnTo>
                      <a:lnTo>
                        <a:pt x="15" y="5"/>
                      </a:lnTo>
                      <a:lnTo>
                        <a:pt x="10" y="5"/>
                      </a:lnTo>
                      <a:lnTo>
                        <a:pt x="5" y="10"/>
                      </a:lnTo>
                      <a:lnTo>
                        <a:pt x="10" y="16"/>
                      </a:lnTo>
                      <a:lnTo>
                        <a:pt x="15" y="21"/>
                      </a:lnTo>
                      <a:lnTo>
                        <a:pt x="15" y="16"/>
                      </a:lnTo>
                      <a:lnTo>
                        <a:pt x="20"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7"/>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7" y="17"/>
                      </a:moveTo>
                      <a:lnTo>
                        <a:pt x="0" y="11"/>
                      </a:lnTo>
                      <a:lnTo>
                        <a:pt x="0" y="5"/>
                      </a:lnTo>
                      <a:lnTo>
                        <a:pt x="0" y="0"/>
                      </a:lnTo>
                      <a:lnTo>
                        <a:pt x="7" y="0"/>
                      </a:lnTo>
                      <a:lnTo>
                        <a:pt x="16" y="0"/>
                      </a:lnTo>
                      <a:lnTo>
                        <a:pt x="16" y="5"/>
                      </a:lnTo>
                      <a:lnTo>
                        <a:pt x="16" y="11"/>
                      </a:lnTo>
                      <a:lnTo>
                        <a:pt x="7" y="17"/>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29" name="Freeform 28"/>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8"/>
                    <a:gd name="T38" fmla="*/ 17 w 1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8">
                      <a:moveTo>
                        <a:pt x="7" y="17"/>
                      </a:moveTo>
                      <a:lnTo>
                        <a:pt x="0" y="11"/>
                      </a:lnTo>
                      <a:lnTo>
                        <a:pt x="0" y="5"/>
                      </a:lnTo>
                      <a:lnTo>
                        <a:pt x="0" y="0"/>
                      </a:lnTo>
                      <a:lnTo>
                        <a:pt x="7" y="0"/>
                      </a:lnTo>
                      <a:lnTo>
                        <a:pt x="16" y="0"/>
                      </a:lnTo>
                      <a:lnTo>
                        <a:pt x="16" y="5"/>
                      </a:lnTo>
                      <a:lnTo>
                        <a:pt x="16" y="11"/>
                      </a:lnTo>
                      <a:lnTo>
                        <a:pt x="7" y="1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9"/>
                <p:cNvSpPr>
                  <a:spLocks noChangeAspect="1"/>
                </p:cNvSpPr>
                <p:nvPr/>
              </p:nvSpPr>
              <p:spPr bwMode="auto">
                <a:xfrm>
                  <a:off x="2908" y="2527"/>
                  <a:ext cx="70" cy="72"/>
                </a:xfrm>
                <a:custGeom>
                  <a:avLst/>
                  <a:gdLst>
                    <a:gd name="T0" fmla="*/ 0 w 70"/>
                    <a:gd name="T1" fmla="*/ 71 h 72"/>
                    <a:gd name="T2" fmla="*/ 26 w 70"/>
                    <a:gd name="T3" fmla="*/ 43 h 72"/>
                    <a:gd name="T4" fmla="*/ 26 w 70"/>
                    <a:gd name="T5" fmla="*/ 43 h 72"/>
                    <a:gd name="T6" fmla="*/ 47 w 70"/>
                    <a:gd name="T7" fmla="*/ 21 h 72"/>
                    <a:gd name="T8" fmla="*/ 69 w 70"/>
                    <a:gd name="T9" fmla="*/ 0 h 72"/>
                    <a:gd name="T10" fmla="*/ 0 60000 65536"/>
                    <a:gd name="T11" fmla="*/ 0 60000 65536"/>
                    <a:gd name="T12" fmla="*/ 0 60000 65536"/>
                    <a:gd name="T13" fmla="*/ 0 60000 65536"/>
                    <a:gd name="T14" fmla="*/ 0 60000 65536"/>
                    <a:gd name="T15" fmla="*/ 0 w 70"/>
                    <a:gd name="T16" fmla="*/ 0 h 72"/>
                    <a:gd name="T17" fmla="*/ 70 w 70"/>
                    <a:gd name="T18" fmla="*/ 72 h 72"/>
                  </a:gdLst>
                  <a:ahLst/>
                  <a:cxnLst>
                    <a:cxn ang="T10">
                      <a:pos x="T0" y="T1"/>
                    </a:cxn>
                    <a:cxn ang="T11">
                      <a:pos x="T2" y="T3"/>
                    </a:cxn>
                    <a:cxn ang="T12">
                      <a:pos x="T4" y="T5"/>
                    </a:cxn>
                    <a:cxn ang="T13">
                      <a:pos x="T6" y="T7"/>
                    </a:cxn>
                    <a:cxn ang="T14">
                      <a:pos x="T8" y="T9"/>
                    </a:cxn>
                  </a:cxnLst>
                  <a:rect l="T15" t="T16" r="T17" b="T18"/>
                  <a:pathLst>
                    <a:path w="70" h="72">
                      <a:moveTo>
                        <a:pt x="0" y="71"/>
                      </a:moveTo>
                      <a:lnTo>
                        <a:pt x="26" y="43"/>
                      </a:lnTo>
                      <a:lnTo>
                        <a:pt x="47" y="21"/>
                      </a:lnTo>
                      <a:lnTo>
                        <a:pt x="69"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30"/>
                <p:cNvSpPr>
                  <a:spLocks noChangeAspect="1"/>
                </p:cNvSpPr>
                <p:nvPr/>
              </p:nvSpPr>
              <p:spPr bwMode="auto">
                <a:xfrm>
                  <a:off x="3182" y="2055"/>
                  <a:ext cx="44" cy="327"/>
                </a:xfrm>
                <a:custGeom>
                  <a:avLst/>
                  <a:gdLst>
                    <a:gd name="T0" fmla="*/ 0 w 44"/>
                    <a:gd name="T1" fmla="*/ 326 h 327"/>
                    <a:gd name="T2" fmla="*/ 32 w 44"/>
                    <a:gd name="T3" fmla="*/ 200 h 327"/>
                    <a:gd name="T4" fmla="*/ 38 w 44"/>
                    <a:gd name="T5" fmla="*/ 113 h 327"/>
                    <a:gd name="T6" fmla="*/ 38 w 44"/>
                    <a:gd name="T7" fmla="*/ 113 h 327"/>
                    <a:gd name="T8" fmla="*/ 38 w 44"/>
                    <a:gd name="T9" fmla="*/ 65 h 327"/>
                    <a:gd name="T10" fmla="*/ 21 w 44"/>
                    <a:gd name="T11" fmla="*/ 0 h 327"/>
                    <a:gd name="T12" fmla="*/ 21 w 44"/>
                    <a:gd name="T13" fmla="*/ 0 h 327"/>
                    <a:gd name="T14" fmla="*/ 32 w 44"/>
                    <a:gd name="T15" fmla="*/ 38 h 327"/>
                    <a:gd name="T16" fmla="*/ 43 w 44"/>
                    <a:gd name="T17" fmla="*/ 113 h 327"/>
                    <a:gd name="T18" fmla="*/ 38 w 44"/>
                    <a:gd name="T19" fmla="*/ 217 h 327"/>
                    <a:gd name="T20" fmla="*/ 0 w 44"/>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
                    <a:gd name="T34" fmla="*/ 0 h 327"/>
                    <a:gd name="T35" fmla="*/ 44 w 44"/>
                    <a:gd name="T36" fmla="*/ 327 h 3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 h="327">
                      <a:moveTo>
                        <a:pt x="0" y="326"/>
                      </a:moveTo>
                      <a:lnTo>
                        <a:pt x="32" y="200"/>
                      </a:lnTo>
                      <a:lnTo>
                        <a:pt x="38" y="113"/>
                      </a:lnTo>
                      <a:lnTo>
                        <a:pt x="38" y="65"/>
                      </a:lnTo>
                      <a:lnTo>
                        <a:pt x="21" y="0"/>
                      </a:lnTo>
                      <a:lnTo>
                        <a:pt x="32" y="38"/>
                      </a:lnTo>
                      <a:lnTo>
                        <a:pt x="43" y="113"/>
                      </a:lnTo>
                      <a:lnTo>
                        <a:pt x="38" y="217"/>
                      </a:lnTo>
                      <a:lnTo>
                        <a:pt x="0" y="3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32" name="Freeform 31"/>
                <p:cNvSpPr>
                  <a:spLocks noChangeAspect="1"/>
                </p:cNvSpPr>
                <p:nvPr/>
              </p:nvSpPr>
              <p:spPr bwMode="auto">
                <a:xfrm>
                  <a:off x="3203" y="2315"/>
                  <a:ext cx="49" cy="51"/>
                </a:xfrm>
                <a:custGeom>
                  <a:avLst/>
                  <a:gdLst>
                    <a:gd name="T0" fmla="*/ 26 w 49"/>
                    <a:gd name="T1" fmla="*/ 50 h 51"/>
                    <a:gd name="T2" fmla="*/ 42 w 49"/>
                    <a:gd name="T3" fmla="*/ 44 h 51"/>
                    <a:gd name="T4" fmla="*/ 48 w 49"/>
                    <a:gd name="T5" fmla="*/ 22 h 51"/>
                    <a:gd name="T6" fmla="*/ 48 w 49"/>
                    <a:gd name="T7" fmla="*/ 22 h 51"/>
                    <a:gd name="T8" fmla="*/ 42 w 49"/>
                    <a:gd name="T9" fmla="*/ 6 h 51"/>
                    <a:gd name="T10" fmla="*/ 26 w 49"/>
                    <a:gd name="T11" fmla="*/ 0 h 51"/>
                    <a:gd name="T12" fmla="*/ 26 w 49"/>
                    <a:gd name="T13" fmla="*/ 0 h 51"/>
                    <a:gd name="T14" fmla="*/ 5 w 49"/>
                    <a:gd name="T15" fmla="*/ 6 h 51"/>
                    <a:gd name="T16" fmla="*/ 0 w 49"/>
                    <a:gd name="T17" fmla="*/ 22 h 51"/>
                    <a:gd name="T18" fmla="*/ 0 w 49"/>
                    <a:gd name="T19" fmla="*/ 22 h 51"/>
                    <a:gd name="T20" fmla="*/ 5 w 49"/>
                    <a:gd name="T21" fmla="*/ 44 h 51"/>
                    <a:gd name="T22" fmla="*/ 26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51"/>
                    <a:gd name="T38" fmla="*/ 49 w 49"/>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51">
                      <a:moveTo>
                        <a:pt x="26" y="50"/>
                      </a:moveTo>
                      <a:lnTo>
                        <a:pt x="42" y="44"/>
                      </a:lnTo>
                      <a:lnTo>
                        <a:pt x="48" y="22"/>
                      </a:lnTo>
                      <a:lnTo>
                        <a:pt x="42" y="6"/>
                      </a:lnTo>
                      <a:lnTo>
                        <a:pt x="26" y="0"/>
                      </a:lnTo>
                      <a:lnTo>
                        <a:pt x="5" y="6"/>
                      </a:lnTo>
                      <a:lnTo>
                        <a:pt x="0" y="22"/>
                      </a:lnTo>
                      <a:lnTo>
                        <a:pt x="5" y="44"/>
                      </a:lnTo>
                      <a:lnTo>
                        <a:pt x="26" y="5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32"/>
                <p:cNvSpPr>
                  <a:spLocks noChangeAspect="1"/>
                </p:cNvSpPr>
                <p:nvPr/>
              </p:nvSpPr>
              <p:spPr bwMode="auto">
                <a:xfrm>
                  <a:off x="3220" y="2124"/>
                  <a:ext cx="63" cy="17"/>
                </a:xfrm>
                <a:custGeom>
                  <a:avLst/>
                  <a:gdLst>
                    <a:gd name="T0" fmla="*/ 0 w 63"/>
                    <a:gd name="T1" fmla="*/ 16 h 17"/>
                    <a:gd name="T2" fmla="*/ 30 w 63"/>
                    <a:gd name="T3" fmla="*/ 0 h 17"/>
                    <a:gd name="T4" fmla="*/ 62 w 63"/>
                    <a:gd name="T5" fmla="*/ 16 h 17"/>
                    <a:gd name="T6" fmla="*/ 0 60000 65536"/>
                    <a:gd name="T7" fmla="*/ 0 60000 65536"/>
                    <a:gd name="T8" fmla="*/ 0 60000 65536"/>
                    <a:gd name="T9" fmla="*/ 0 w 63"/>
                    <a:gd name="T10" fmla="*/ 0 h 17"/>
                    <a:gd name="T11" fmla="*/ 63 w 63"/>
                    <a:gd name="T12" fmla="*/ 17 h 17"/>
                  </a:gdLst>
                  <a:ahLst/>
                  <a:cxnLst>
                    <a:cxn ang="T6">
                      <a:pos x="T0" y="T1"/>
                    </a:cxn>
                    <a:cxn ang="T7">
                      <a:pos x="T2" y="T3"/>
                    </a:cxn>
                    <a:cxn ang="T8">
                      <a:pos x="T4" y="T5"/>
                    </a:cxn>
                  </a:cxnLst>
                  <a:rect l="T9" t="T10" r="T11" b="T12"/>
                  <a:pathLst>
                    <a:path w="63" h="17">
                      <a:moveTo>
                        <a:pt x="0" y="16"/>
                      </a:moveTo>
                      <a:lnTo>
                        <a:pt x="30" y="0"/>
                      </a:lnTo>
                      <a:lnTo>
                        <a:pt x="62"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reeform 33"/>
                <p:cNvSpPr>
                  <a:spLocks noChangeAspect="1"/>
                </p:cNvSpPr>
                <p:nvPr/>
              </p:nvSpPr>
              <p:spPr bwMode="auto">
                <a:xfrm>
                  <a:off x="3225" y="2135"/>
                  <a:ext cx="58" cy="17"/>
                </a:xfrm>
                <a:custGeom>
                  <a:avLst/>
                  <a:gdLst>
                    <a:gd name="T0" fmla="*/ 0 w 58"/>
                    <a:gd name="T1" fmla="*/ 16 h 17"/>
                    <a:gd name="T2" fmla="*/ 25 w 58"/>
                    <a:gd name="T3" fmla="*/ 0 h 17"/>
                    <a:gd name="T4" fmla="*/ 57 w 58"/>
                    <a:gd name="T5" fmla="*/ 8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8"/>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 name="Freeform 34"/>
                <p:cNvSpPr>
                  <a:spLocks noChangeAspect="1"/>
                </p:cNvSpPr>
                <p:nvPr/>
              </p:nvSpPr>
              <p:spPr bwMode="auto">
                <a:xfrm>
                  <a:off x="3225" y="2153"/>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 name="Freeform 35"/>
                <p:cNvSpPr>
                  <a:spLocks noChangeAspect="1"/>
                </p:cNvSpPr>
                <p:nvPr/>
              </p:nvSpPr>
              <p:spPr bwMode="auto">
                <a:xfrm>
                  <a:off x="3225" y="2168"/>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Freeform 36"/>
                <p:cNvSpPr>
                  <a:spLocks noChangeAspect="1"/>
                </p:cNvSpPr>
                <p:nvPr/>
              </p:nvSpPr>
              <p:spPr bwMode="auto">
                <a:xfrm>
                  <a:off x="3220" y="2196"/>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37"/>
                <p:cNvSpPr>
                  <a:spLocks noChangeAspect="1"/>
                </p:cNvSpPr>
                <p:nvPr/>
              </p:nvSpPr>
              <p:spPr bwMode="auto">
                <a:xfrm>
                  <a:off x="3220" y="2207"/>
                  <a:ext cx="58" cy="17"/>
                </a:xfrm>
                <a:custGeom>
                  <a:avLst/>
                  <a:gdLst>
                    <a:gd name="T0" fmla="*/ 0 w 58"/>
                    <a:gd name="T1" fmla="*/ 16 h 17"/>
                    <a:gd name="T2" fmla="*/ 25 w 58"/>
                    <a:gd name="T3" fmla="*/ 0 h 17"/>
                    <a:gd name="T4" fmla="*/ 57 w 58"/>
                    <a:gd name="T5" fmla="*/ 10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0" y="16"/>
                      </a:moveTo>
                      <a:lnTo>
                        <a:pt x="25" y="0"/>
                      </a:lnTo>
                      <a:lnTo>
                        <a:pt x="57"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 name="Freeform 38"/>
                <p:cNvSpPr>
                  <a:spLocks noChangeAspect="1"/>
                </p:cNvSpPr>
                <p:nvPr/>
              </p:nvSpPr>
              <p:spPr bwMode="auto">
                <a:xfrm>
                  <a:off x="3214" y="2234"/>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 name="Freeform 39"/>
                <p:cNvSpPr>
                  <a:spLocks noChangeAspect="1"/>
                </p:cNvSpPr>
                <p:nvPr/>
              </p:nvSpPr>
              <p:spPr bwMode="auto">
                <a:xfrm>
                  <a:off x="3214" y="2245"/>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 name="Freeform 40"/>
                <p:cNvSpPr>
                  <a:spLocks noChangeAspect="1"/>
                </p:cNvSpPr>
                <p:nvPr/>
              </p:nvSpPr>
              <p:spPr bwMode="auto">
                <a:xfrm>
                  <a:off x="3209" y="2272"/>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 name="T9" fmla="*/ 0 w 59"/>
                    <a:gd name="T10" fmla="*/ 0 h 17"/>
                    <a:gd name="T11" fmla="*/ 59 w 59"/>
                    <a:gd name="T12" fmla="*/ 17 h 17"/>
                  </a:gdLst>
                  <a:ahLst/>
                  <a:cxnLst>
                    <a:cxn ang="T6">
                      <a:pos x="T0" y="T1"/>
                    </a:cxn>
                    <a:cxn ang="T7">
                      <a:pos x="T2" y="T3"/>
                    </a:cxn>
                    <a:cxn ang="T8">
                      <a:pos x="T4" y="T5"/>
                    </a:cxn>
                  </a:cxnLst>
                  <a:rect l="T9" t="T10" r="T11" b="T12"/>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41"/>
                <p:cNvSpPr>
                  <a:spLocks noChangeAspect="1"/>
                </p:cNvSpPr>
                <p:nvPr/>
              </p:nvSpPr>
              <p:spPr bwMode="auto">
                <a:xfrm>
                  <a:off x="3209" y="2283"/>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 name="T9" fmla="*/ 0 w 59"/>
                    <a:gd name="T10" fmla="*/ 0 h 17"/>
                    <a:gd name="T11" fmla="*/ 59 w 59"/>
                    <a:gd name="T12" fmla="*/ 17 h 17"/>
                  </a:gdLst>
                  <a:ahLst/>
                  <a:cxnLst>
                    <a:cxn ang="T6">
                      <a:pos x="T0" y="T1"/>
                    </a:cxn>
                    <a:cxn ang="T7">
                      <a:pos x="T2" y="T3"/>
                    </a:cxn>
                    <a:cxn ang="T8">
                      <a:pos x="T4" y="T5"/>
                    </a:cxn>
                  </a:cxnLst>
                  <a:rect l="T9" t="T10" r="T11" b="T12"/>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42"/>
                <p:cNvSpPr>
                  <a:spLocks noChangeAspect="1"/>
                </p:cNvSpPr>
                <p:nvPr/>
              </p:nvSpPr>
              <p:spPr bwMode="auto">
                <a:xfrm>
                  <a:off x="2825" y="2055"/>
                  <a:ext cx="42" cy="327"/>
                </a:xfrm>
                <a:custGeom>
                  <a:avLst/>
                  <a:gdLst>
                    <a:gd name="T0" fmla="*/ 41 w 42"/>
                    <a:gd name="T1" fmla="*/ 326 h 327"/>
                    <a:gd name="T2" fmla="*/ 15 w 42"/>
                    <a:gd name="T3" fmla="*/ 200 h 327"/>
                    <a:gd name="T4" fmla="*/ 5 w 42"/>
                    <a:gd name="T5" fmla="*/ 113 h 327"/>
                    <a:gd name="T6" fmla="*/ 5 w 42"/>
                    <a:gd name="T7" fmla="*/ 113 h 327"/>
                    <a:gd name="T8" fmla="*/ 10 w 42"/>
                    <a:gd name="T9" fmla="*/ 65 h 327"/>
                    <a:gd name="T10" fmla="*/ 20 w 42"/>
                    <a:gd name="T11" fmla="*/ 0 h 327"/>
                    <a:gd name="T12" fmla="*/ 20 w 42"/>
                    <a:gd name="T13" fmla="*/ 0 h 327"/>
                    <a:gd name="T14" fmla="*/ 10 w 42"/>
                    <a:gd name="T15" fmla="*/ 38 h 327"/>
                    <a:gd name="T16" fmla="*/ 0 w 42"/>
                    <a:gd name="T17" fmla="*/ 113 h 327"/>
                    <a:gd name="T18" fmla="*/ 5 w 42"/>
                    <a:gd name="T19" fmla="*/ 217 h 327"/>
                    <a:gd name="T20" fmla="*/ 41 w 42"/>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327"/>
                    <a:gd name="T35" fmla="*/ 42 w 42"/>
                    <a:gd name="T36" fmla="*/ 327 h 3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327">
                      <a:moveTo>
                        <a:pt x="41" y="326"/>
                      </a:moveTo>
                      <a:lnTo>
                        <a:pt x="15" y="200"/>
                      </a:lnTo>
                      <a:lnTo>
                        <a:pt x="5" y="113"/>
                      </a:lnTo>
                      <a:lnTo>
                        <a:pt x="10" y="65"/>
                      </a:lnTo>
                      <a:lnTo>
                        <a:pt x="20" y="0"/>
                      </a:lnTo>
                      <a:lnTo>
                        <a:pt x="10" y="38"/>
                      </a:lnTo>
                      <a:lnTo>
                        <a:pt x="0" y="113"/>
                      </a:lnTo>
                      <a:lnTo>
                        <a:pt x="5" y="217"/>
                      </a:lnTo>
                      <a:lnTo>
                        <a:pt x="41" y="3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44" name="Freeform 43"/>
                <p:cNvSpPr>
                  <a:spLocks noChangeAspect="1"/>
                </p:cNvSpPr>
                <p:nvPr/>
              </p:nvSpPr>
              <p:spPr bwMode="auto">
                <a:xfrm>
                  <a:off x="2804" y="2315"/>
                  <a:ext cx="49" cy="51"/>
                </a:xfrm>
                <a:custGeom>
                  <a:avLst/>
                  <a:gdLst>
                    <a:gd name="T0" fmla="*/ 21 w 49"/>
                    <a:gd name="T1" fmla="*/ 50 h 51"/>
                    <a:gd name="T2" fmla="*/ 5 w 49"/>
                    <a:gd name="T3" fmla="*/ 44 h 51"/>
                    <a:gd name="T4" fmla="*/ 0 w 49"/>
                    <a:gd name="T5" fmla="*/ 22 h 51"/>
                    <a:gd name="T6" fmla="*/ 0 w 49"/>
                    <a:gd name="T7" fmla="*/ 22 h 51"/>
                    <a:gd name="T8" fmla="*/ 5 w 49"/>
                    <a:gd name="T9" fmla="*/ 6 h 51"/>
                    <a:gd name="T10" fmla="*/ 21 w 49"/>
                    <a:gd name="T11" fmla="*/ 0 h 51"/>
                    <a:gd name="T12" fmla="*/ 21 w 49"/>
                    <a:gd name="T13" fmla="*/ 0 h 51"/>
                    <a:gd name="T14" fmla="*/ 37 w 49"/>
                    <a:gd name="T15" fmla="*/ 6 h 51"/>
                    <a:gd name="T16" fmla="*/ 48 w 49"/>
                    <a:gd name="T17" fmla="*/ 22 h 51"/>
                    <a:gd name="T18" fmla="*/ 48 w 49"/>
                    <a:gd name="T19" fmla="*/ 22 h 51"/>
                    <a:gd name="T20" fmla="*/ 37 w 49"/>
                    <a:gd name="T21" fmla="*/ 44 h 51"/>
                    <a:gd name="T22" fmla="*/ 21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51"/>
                    <a:gd name="T38" fmla="*/ 49 w 49"/>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51">
                      <a:moveTo>
                        <a:pt x="21" y="50"/>
                      </a:moveTo>
                      <a:lnTo>
                        <a:pt x="5" y="44"/>
                      </a:lnTo>
                      <a:lnTo>
                        <a:pt x="0" y="22"/>
                      </a:lnTo>
                      <a:lnTo>
                        <a:pt x="5" y="6"/>
                      </a:lnTo>
                      <a:lnTo>
                        <a:pt x="21" y="0"/>
                      </a:lnTo>
                      <a:lnTo>
                        <a:pt x="37" y="6"/>
                      </a:lnTo>
                      <a:lnTo>
                        <a:pt x="48" y="22"/>
                      </a:lnTo>
                      <a:lnTo>
                        <a:pt x="37" y="44"/>
                      </a:lnTo>
                      <a:lnTo>
                        <a:pt x="21" y="5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44"/>
                <p:cNvSpPr>
                  <a:spLocks noChangeAspect="1"/>
                </p:cNvSpPr>
                <p:nvPr/>
              </p:nvSpPr>
              <p:spPr bwMode="auto">
                <a:xfrm>
                  <a:off x="2809" y="2327"/>
                  <a:ext cx="27" cy="39"/>
                </a:xfrm>
                <a:custGeom>
                  <a:avLst/>
                  <a:gdLst>
                    <a:gd name="T0" fmla="*/ 15 w 27"/>
                    <a:gd name="T1" fmla="*/ 38 h 39"/>
                    <a:gd name="T2" fmla="*/ 5 w 27"/>
                    <a:gd name="T3" fmla="*/ 27 h 39"/>
                    <a:gd name="T4" fmla="*/ 0 w 27"/>
                    <a:gd name="T5" fmla="*/ 16 h 39"/>
                    <a:gd name="T6" fmla="*/ 0 w 27"/>
                    <a:gd name="T7" fmla="*/ 16 h 39"/>
                    <a:gd name="T8" fmla="*/ 5 w 27"/>
                    <a:gd name="T9" fmla="*/ 5 h 39"/>
                    <a:gd name="T10" fmla="*/ 15 w 27"/>
                    <a:gd name="T11" fmla="*/ 0 h 39"/>
                    <a:gd name="T12" fmla="*/ 15 w 27"/>
                    <a:gd name="T13" fmla="*/ 0 h 39"/>
                    <a:gd name="T14" fmla="*/ 26 w 27"/>
                    <a:gd name="T15" fmla="*/ 5 h 39"/>
                    <a:gd name="T16" fmla="*/ 26 w 27"/>
                    <a:gd name="T17" fmla="*/ 10 h 39"/>
                    <a:gd name="T18" fmla="*/ 26 w 27"/>
                    <a:gd name="T19" fmla="*/ 10 h 39"/>
                    <a:gd name="T20" fmla="*/ 26 w 27"/>
                    <a:gd name="T21" fmla="*/ 21 h 39"/>
                    <a:gd name="T22" fmla="*/ 20 w 27"/>
                    <a:gd name="T23" fmla="*/ 21 h 39"/>
                    <a:gd name="T24" fmla="*/ 20 w 27"/>
                    <a:gd name="T25" fmla="*/ 21 h 39"/>
                    <a:gd name="T26" fmla="*/ 10 w 27"/>
                    <a:gd name="T27" fmla="*/ 21 h 39"/>
                    <a:gd name="T28" fmla="*/ 10 w 27"/>
                    <a:gd name="T29" fmla="*/ 10 h 39"/>
                    <a:gd name="T30" fmla="*/ 10 w 27"/>
                    <a:gd name="T31" fmla="*/ 10 h 39"/>
                    <a:gd name="T32" fmla="*/ 10 w 27"/>
                    <a:gd name="T33" fmla="*/ 5 h 39"/>
                    <a:gd name="T34" fmla="*/ 15 w 27"/>
                    <a:gd name="T35" fmla="*/ 5 h 39"/>
                    <a:gd name="T36" fmla="*/ 15 w 27"/>
                    <a:gd name="T37" fmla="*/ 5 h 39"/>
                    <a:gd name="T38" fmla="*/ 20 w 27"/>
                    <a:gd name="T39" fmla="*/ 5 h 39"/>
                    <a:gd name="T40" fmla="*/ 20 w 27"/>
                    <a:gd name="T41" fmla="*/ 10 h 39"/>
                    <a:gd name="T42" fmla="*/ 20 w 27"/>
                    <a:gd name="T43" fmla="*/ 10 h 39"/>
                    <a:gd name="T44" fmla="*/ 20 w 27"/>
                    <a:gd name="T45" fmla="*/ 16 h 39"/>
                    <a:gd name="T46" fmla="*/ 15 w 27"/>
                    <a:gd name="T47" fmla="*/ 21 h 39"/>
                    <a:gd name="T48" fmla="*/ 15 w 27"/>
                    <a:gd name="T49" fmla="*/ 21 h 39"/>
                    <a:gd name="T50" fmla="*/ 10 w 27"/>
                    <a:gd name="T51" fmla="*/ 16 h 39"/>
                    <a:gd name="T52" fmla="*/ 10 w 27"/>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
                    <a:gd name="T82" fmla="*/ 0 h 39"/>
                    <a:gd name="T83" fmla="*/ 27 w 27"/>
                    <a:gd name="T84" fmla="*/ 39 h 3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 h="39">
                      <a:moveTo>
                        <a:pt x="15" y="38"/>
                      </a:moveTo>
                      <a:lnTo>
                        <a:pt x="5" y="27"/>
                      </a:lnTo>
                      <a:lnTo>
                        <a:pt x="0" y="16"/>
                      </a:lnTo>
                      <a:lnTo>
                        <a:pt x="5" y="5"/>
                      </a:lnTo>
                      <a:lnTo>
                        <a:pt x="15" y="0"/>
                      </a:lnTo>
                      <a:lnTo>
                        <a:pt x="26" y="5"/>
                      </a:lnTo>
                      <a:lnTo>
                        <a:pt x="26" y="10"/>
                      </a:lnTo>
                      <a:lnTo>
                        <a:pt x="26" y="21"/>
                      </a:lnTo>
                      <a:lnTo>
                        <a:pt x="20" y="21"/>
                      </a:lnTo>
                      <a:lnTo>
                        <a:pt x="10" y="21"/>
                      </a:lnTo>
                      <a:lnTo>
                        <a:pt x="10" y="10"/>
                      </a:lnTo>
                      <a:lnTo>
                        <a:pt x="10" y="5"/>
                      </a:lnTo>
                      <a:lnTo>
                        <a:pt x="15" y="5"/>
                      </a:lnTo>
                      <a:lnTo>
                        <a:pt x="20" y="5"/>
                      </a:lnTo>
                      <a:lnTo>
                        <a:pt x="20" y="10"/>
                      </a:lnTo>
                      <a:lnTo>
                        <a:pt x="20" y="16"/>
                      </a:lnTo>
                      <a:lnTo>
                        <a:pt x="15" y="21"/>
                      </a:lnTo>
                      <a:lnTo>
                        <a:pt x="10" y="16"/>
                      </a:lnTo>
                      <a:lnTo>
                        <a:pt x="10"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45"/>
                <p:cNvSpPr>
                  <a:spLocks noChangeAspect="1"/>
                </p:cNvSpPr>
                <p:nvPr/>
              </p:nvSpPr>
              <p:spPr bwMode="auto">
                <a:xfrm>
                  <a:off x="2766" y="2124"/>
                  <a:ext cx="64" cy="17"/>
                </a:xfrm>
                <a:custGeom>
                  <a:avLst/>
                  <a:gdLst>
                    <a:gd name="T0" fmla="*/ 63 w 64"/>
                    <a:gd name="T1" fmla="*/ 16 h 17"/>
                    <a:gd name="T2" fmla="*/ 36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6"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46"/>
                <p:cNvSpPr>
                  <a:spLocks noChangeAspect="1"/>
                </p:cNvSpPr>
                <p:nvPr/>
              </p:nvSpPr>
              <p:spPr bwMode="auto">
                <a:xfrm>
                  <a:off x="2772" y="2135"/>
                  <a:ext cx="58" cy="17"/>
                </a:xfrm>
                <a:custGeom>
                  <a:avLst/>
                  <a:gdLst>
                    <a:gd name="T0" fmla="*/ 57 w 58"/>
                    <a:gd name="T1" fmla="*/ 16 h 17"/>
                    <a:gd name="T2" fmla="*/ 30 w 58"/>
                    <a:gd name="T3" fmla="*/ 0 h 17"/>
                    <a:gd name="T4" fmla="*/ 0 w 58"/>
                    <a:gd name="T5" fmla="*/ 8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57" y="16"/>
                      </a:moveTo>
                      <a:lnTo>
                        <a:pt x="30" y="0"/>
                      </a:lnTo>
                      <a:lnTo>
                        <a:pt x="0" y="8"/>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47"/>
                <p:cNvSpPr>
                  <a:spLocks noChangeAspect="1"/>
                </p:cNvSpPr>
                <p:nvPr/>
              </p:nvSpPr>
              <p:spPr bwMode="auto">
                <a:xfrm>
                  <a:off x="2772" y="2153"/>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48"/>
                <p:cNvSpPr>
                  <a:spLocks noChangeAspect="1"/>
                </p:cNvSpPr>
                <p:nvPr/>
              </p:nvSpPr>
              <p:spPr bwMode="auto">
                <a:xfrm>
                  <a:off x="2772" y="2168"/>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 name="T9" fmla="*/ 0 w 58"/>
                    <a:gd name="T10" fmla="*/ 0 h 17"/>
                    <a:gd name="T11" fmla="*/ 58 w 58"/>
                    <a:gd name="T12" fmla="*/ 17 h 17"/>
                  </a:gdLst>
                  <a:ahLst/>
                  <a:cxnLst>
                    <a:cxn ang="T6">
                      <a:pos x="T0" y="T1"/>
                    </a:cxn>
                    <a:cxn ang="T7">
                      <a:pos x="T2" y="T3"/>
                    </a:cxn>
                    <a:cxn ang="T8">
                      <a:pos x="T4" y="T5"/>
                    </a:cxn>
                  </a:cxnLst>
                  <a:rect l="T9" t="T10" r="T11" b="T12"/>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49"/>
                <p:cNvSpPr>
                  <a:spLocks noChangeAspect="1"/>
                </p:cNvSpPr>
                <p:nvPr/>
              </p:nvSpPr>
              <p:spPr bwMode="auto">
                <a:xfrm>
                  <a:off x="2772" y="2196"/>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50"/>
                <p:cNvSpPr>
                  <a:spLocks noChangeAspect="1"/>
                </p:cNvSpPr>
                <p:nvPr/>
              </p:nvSpPr>
              <p:spPr bwMode="auto">
                <a:xfrm>
                  <a:off x="2772" y="2207"/>
                  <a:ext cx="64" cy="17"/>
                </a:xfrm>
                <a:custGeom>
                  <a:avLst/>
                  <a:gdLst>
                    <a:gd name="T0" fmla="*/ 63 w 64"/>
                    <a:gd name="T1" fmla="*/ 16 h 17"/>
                    <a:gd name="T2" fmla="*/ 31 w 64"/>
                    <a:gd name="T3" fmla="*/ 0 h 17"/>
                    <a:gd name="T4" fmla="*/ 0 w 64"/>
                    <a:gd name="T5" fmla="*/ 10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1" y="0"/>
                      </a:lnTo>
                      <a:lnTo>
                        <a:pt x="0" y="1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51"/>
                <p:cNvSpPr>
                  <a:spLocks noChangeAspect="1"/>
                </p:cNvSpPr>
                <p:nvPr/>
              </p:nvSpPr>
              <p:spPr bwMode="auto">
                <a:xfrm>
                  <a:off x="2777" y="2234"/>
                  <a:ext cx="59" cy="17"/>
                </a:xfrm>
                <a:custGeom>
                  <a:avLst/>
                  <a:gdLst>
                    <a:gd name="T0" fmla="*/ 58 w 59"/>
                    <a:gd name="T1" fmla="*/ 16 h 17"/>
                    <a:gd name="T2" fmla="*/ 26 w 59"/>
                    <a:gd name="T3" fmla="*/ 0 h 17"/>
                    <a:gd name="T4" fmla="*/ 0 w 59"/>
                    <a:gd name="T5" fmla="*/ 16 h 17"/>
                    <a:gd name="T6" fmla="*/ 0 60000 65536"/>
                    <a:gd name="T7" fmla="*/ 0 60000 65536"/>
                    <a:gd name="T8" fmla="*/ 0 60000 65536"/>
                    <a:gd name="T9" fmla="*/ 0 w 59"/>
                    <a:gd name="T10" fmla="*/ 0 h 17"/>
                    <a:gd name="T11" fmla="*/ 59 w 59"/>
                    <a:gd name="T12" fmla="*/ 17 h 17"/>
                  </a:gdLst>
                  <a:ahLst/>
                  <a:cxnLst>
                    <a:cxn ang="T6">
                      <a:pos x="T0" y="T1"/>
                    </a:cxn>
                    <a:cxn ang="T7">
                      <a:pos x="T2" y="T3"/>
                    </a:cxn>
                    <a:cxn ang="T8">
                      <a:pos x="T4" y="T5"/>
                    </a:cxn>
                  </a:cxnLst>
                  <a:rect l="T9" t="T10" r="T11" b="T12"/>
                  <a:pathLst>
                    <a:path w="59" h="17">
                      <a:moveTo>
                        <a:pt x="58" y="16"/>
                      </a:moveTo>
                      <a:lnTo>
                        <a:pt x="26"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52"/>
                <p:cNvSpPr>
                  <a:spLocks noChangeAspect="1"/>
                </p:cNvSpPr>
                <p:nvPr/>
              </p:nvSpPr>
              <p:spPr bwMode="auto">
                <a:xfrm>
                  <a:off x="2777" y="2245"/>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53"/>
                <p:cNvSpPr>
                  <a:spLocks noChangeAspect="1"/>
                </p:cNvSpPr>
                <p:nvPr/>
              </p:nvSpPr>
              <p:spPr bwMode="auto">
                <a:xfrm>
                  <a:off x="2782" y="2272"/>
                  <a:ext cx="64" cy="17"/>
                </a:xfrm>
                <a:custGeom>
                  <a:avLst/>
                  <a:gdLst>
                    <a:gd name="T0" fmla="*/ 63 w 64"/>
                    <a:gd name="T1" fmla="*/ 8 h 17"/>
                    <a:gd name="T2" fmla="*/ 26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8"/>
                      </a:moveTo>
                      <a:lnTo>
                        <a:pt x="26"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54"/>
                <p:cNvSpPr>
                  <a:spLocks noChangeAspect="1"/>
                </p:cNvSpPr>
                <p:nvPr/>
              </p:nvSpPr>
              <p:spPr bwMode="auto">
                <a:xfrm>
                  <a:off x="2782" y="2283"/>
                  <a:ext cx="64" cy="17"/>
                </a:xfrm>
                <a:custGeom>
                  <a:avLst/>
                  <a:gdLst>
                    <a:gd name="T0" fmla="*/ 63 w 64"/>
                    <a:gd name="T1" fmla="*/ 8 h 17"/>
                    <a:gd name="T2" fmla="*/ 31 w 64"/>
                    <a:gd name="T3" fmla="*/ 0 h 17"/>
                    <a:gd name="T4" fmla="*/ 0 w 64"/>
                    <a:gd name="T5" fmla="*/ 16 h 17"/>
                    <a:gd name="T6" fmla="*/ 0 60000 65536"/>
                    <a:gd name="T7" fmla="*/ 0 60000 65536"/>
                    <a:gd name="T8" fmla="*/ 0 60000 65536"/>
                    <a:gd name="T9" fmla="*/ 0 w 64"/>
                    <a:gd name="T10" fmla="*/ 0 h 17"/>
                    <a:gd name="T11" fmla="*/ 64 w 64"/>
                    <a:gd name="T12" fmla="*/ 17 h 17"/>
                  </a:gdLst>
                  <a:ahLst/>
                  <a:cxnLst>
                    <a:cxn ang="T6">
                      <a:pos x="T0" y="T1"/>
                    </a:cxn>
                    <a:cxn ang="T7">
                      <a:pos x="T2" y="T3"/>
                    </a:cxn>
                    <a:cxn ang="T8">
                      <a:pos x="T4" y="T5"/>
                    </a:cxn>
                  </a:cxnLst>
                  <a:rect l="T9" t="T10" r="T11" b="T12"/>
                  <a:pathLst>
                    <a:path w="64" h="17">
                      <a:moveTo>
                        <a:pt x="63" y="8"/>
                      </a:moveTo>
                      <a:lnTo>
                        <a:pt x="31" y="0"/>
                      </a:lnTo>
                      <a:lnTo>
                        <a:pt x="0"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55"/>
                <p:cNvSpPr>
                  <a:spLocks noChangeAspect="1"/>
                </p:cNvSpPr>
                <p:nvPr/>
              </p:nvSpPr>
              <p:spPr bwMode="auto">
                <a:xfrm>
                  <a:off x="3104" y="1811"/>
                  <a:ext cx="158" cy="125"/>
                </a:xfrm>
                <a:custGeom>
                  <a:avLst/>
                  <a:gdLst>
                    <a:gd name="T0" fmla="*/ 20 w 158"/>
                    <a:gd name="T1" fmla="*/ 26 h 125"/>
                    <a:gd name="T2" fmla="*/ 94 w 158"/>
                    <a:gd name="T3" fmla="*/ 37 h 125"/>
                    <a:gd name="T4" fmla="*/ 157 w 158"/>
                    <a:gd name="T5" fmla="*/ 124 h 125"/>
                    <a:gd name="T6" fmla="*/ 157 w 158"/>
                    <a:gd name="T7" fmla="*/ 124 h 125"/>
                    <a:gd name="T8" fmla="*/ 115 w 158"/>
                    <a:gd name="T9" fmla="*/ 37 h 125"/>
                    <a:gd name="T10" fmla="*/ 47 w 158"/>
                    <a:gd name="T11" fmla="*/ 0 h 125"/>
                    <a:gd name="T12" fmla="*/ 47 w 158"/>
                    <a:gd name="T13" fmla="*/ 0 h 125"/>
                    <a:gd name="T14" fmla="*/ 20 w 158"/>
                    <a:gd name="T15" fmla="*/ 5 h 125"/>
                    <a:gd name="T16" fmla="*/ 0 w 158"/>
                    <a:gd name="T17" fmla="*/ 26 h 125"/>
                    <a:gd name="T18" fmla="*/ 0 w 158"/>
                    <a:gd name="T19" fmla="*/ 26 h 125"/>
                    <a:gd name="T20" fmla="*/ 20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8"/>
                    <a:gd name="T34" fmla="*/ 0 h 125"/>
                    <a:gd name="T35" fmla="*/ 158 w 158"/>
                    <a:gd name="T36" fmla="*/ 125 h 1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8" h="125">
                      <a:moveTo>
                        <a:pt x="20" y="26"/>
                      </a:moveTo>
                      <a:lnTo>
                        <a:pt x="94" y="37"/>
                      </a:lnTo>
                      <a:lnTo>
                        <a:pt x="157" y="124"/>
                      </a:lnTo>
                      <a:lnTo>
                        <a:pt x="115" y="37"/>
                      </a:lnTo>
                      <a:lnTo>
                        <a:pt x="47" y="0"/>
                      </a:lnTo>
                      <a:lnTo>
                        <a:pt x="20" y="5"/>
                      </a:lnTo>
                      <a:lnTo>
                        <a:pt x="0" y="26"/>
                      </a:lnTo>
                      <a:lnTo>
                        <a:pt x="20" y="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7" name="Freeform 56"/>
                <p:cNvSpPr>
                  <a:spLocks noChangeAspect="1"/>
                </p:cNvSpPr>
                <p:nvPr/>
              </p:nvSpPr>
              <p:spPr bwMode="auto">
                <a:xfrm>
                  <a:off x="3115" y="1852"/>
                  <a:ext cx="21" cy="28"/>
                </a:xfrm>
                <a:custGeom>
                  <a:avLst/>
                  <a:gdLst>
                    <a:gd name="T0" fmla="*/ 0 w 21"/>
                    <a:gd name="T1" fmla="*/ 11 h 28"/>
                    <a:gd name="T2" fmla="*/ 0 w 21"/>
                    <a:gd name="T3" fmla="*/ 5 h 28"/>
                    <a:gd name="T4" fmla="*/ 5 w 21"/>
                    <a:gd name="T5" fmla="*/ 0 h 28"/>
                    <a:gd name="T6" fmla="*/ 5 w 21"/>
                    <a:gd name="T7" fmla="*/ 0 h 28"/>
                    <a:gd name="T8" fmla="*/ 14 w 21"/>
                    <a:gd name="T9" fmla="*/ 5 h 28"/>
                    <a:gd name="T10" fmla="*/ 20 w 21"/>
                    <a:gd name="T11" fmla="*/ 27 h 28"/>
                    <a:gd name="T12" fmla="*/ 20 w 21"/>
                    <a:gd name="T13" fmla="*/ 27 h 28"/>
                    <a:gd name="T14" fmla="*/ 9 w 21"/>
                    <a:gd name="T15" fmla="*/ 11 h 28"/>
                    <a:gd name="T16" fmla="*/ 0 w 21"/>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
                    <a:gd name="T28" fmla="*/ 0 h 28"/>
                    <a:gd name="T29" fmla="*/ 21 w 21"/>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 h="28">
                      <a:moveTo>
                        <a:pt x="0" y="11"/>
                      </a:moveTo>
                      <a:lnTo>
                        <a:pt x="0" y="5"/>
                      </a:lnTo>
                      <a:lnTo>
                        <a:pt x="5" y="0"/>
                      </a:lnTo>
                      <a:lnTo>
                        <a:pt x="14" y="5"/>
                      </a:lnTo>
                      <a:lnTo>
                        <a:pt x="20" y="27"/>
                      </a:lnTo>
                      <a:lnTo>
                        <a:pt x="9" y="11"/>
                      </a:lnTo>
                      <a:lnTo>
                        <a:pt x="0" y="11"/>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8" name="Freeform 57"/>
                <p:cNvSpPr>
                  <a:spLocks noChangeAspect="1"/>
                </p:cNvSpPr>
                <p:nvPr/>
              </p:nvSpPr>
              <p:spPr bwMode="auto">
                <a:xfrm>
                  <a:off x="3109" y="1836"/>
                  <a:ext cx="33" cy="44"/>
                </a:xfrm>
                <a:custGeom>
                  <a:avLst/>
                  <a:gdLst>
                    <a:gd name="T0" fmla="*/ 0 w 33"/>
                    <a:gd name="T1" fmla="*/ 10 h 44"/>
                    <a:gd name="T2" fmla="*/ 5 w 33"/>
                    <a:gd name="T3" fmla="*/ 5 h 44"/>
                    <a:gd name="T4" fmla="*/ 10 w 33"/>
                    <a:gd name="T5" fmla="*/ 0 h 44"/>
                    <a:gd name="T6" fmla="*/ 10 w 33"/>
                    <a:gd name="T7" fmla="*/ 0 h 44"/>
                    <a:gd name="T8" fmla="*/ 26 w 33"/>
                    <a:gd name="T9" fmla="*/ 10 h 44"/>
                    <a:gd name="T10" fmla="*/ 32 w 33"/>
                    <a:gd name="T11" fmla="*/ 43 h 44"/>
                    <a:gd name="T12" fmla="*/ 32 w 33"/>
                    <a:gd name="T13" fmla="*/ 43 h 44"/>
                    <a:gd name="T14" fmla="*/ 26 w 33"/>
                    <a:gd name="T15" fmla="*/ 15 h 44"/>
                    <a:gd name="T16" fmla="*/ 0 w 33"/>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44"/>
                    <a:gd name="T29" fmla="*/ 33 w 33"/>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44">
                      <a:moveTo>
                        <a:pt x="0" y="10"/>
                      </a:moveTo>
                      <a:lnTo>
                        <a:pt x="5" y="5"/>
                      </a:lnTo>
                      <a:lnTo>
                        <a:pt x="10" y="0"/>
                      </a:lnTo>
                      <a:lnTo>
                        <a:pt x="26" y="10"/>
                      </a:lnTo>
                      <a:lnTo>
                        <a:pt x="32" y="43"/>
                      </a:lnTo>
                      <a:lnTo>
                        <a:pt x="26" y="15"/>
                      </a:lnTo>
                      <a:lnTo>
                        <a:pt x="0"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9" name="Line 58"/>
                <p:cNvSpPr>
                  <a:spLocks noChangeAspect="1" noChangeShapeType="1"/>
                </p:cNvSpPr>
                <p:nvPr/>
              </p:nvSpPr>
              <p:spPr bwMode="auto">
                <a:xfrm flipH="1">
                  <a:off x="3109" y="1853"/>
                  <a:ext cx="1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 name="Line 59"/>
                <p:cNvSpPr>
                  <a:spLocks noChangeAspect="1" noChangeShapeType="1"/>
                </p:cNvSpPr>
                <p:nvPr/>
              </p:nvSpPr>
              <p:spPr bwMode="auto">
                <a:xfrm flipH="1">
                  <a:off x="3108" y="1880"/>
                  <a:ext cx="22"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 name="Line 60"/>
                <p:cNvSpPr>
                  <a:spLocks noChangeAspect="1" noChangeShapeType="1"/>
                </p:cNvSpPr>
                <p:nvPr/>
              </p:nvSpPr>
              <p:spPr bwMode="auto">
                <a:xfrm flipH="1">
                  <a:off x="3104" y="1837"/>
                  <a:ext cx="1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2" name="Freeform 61"/>
                <p:cNvSpPr>
                  <a:spLocks noChangeAspect="1"/>
                </p:cNvSpPr>
                <p:nvPr/>
              </p:nvSpPr>
              <p:spPr bwMode="auto">
                <a:xfrm>
                  <a:off x="3088" y="1879"/>
                  <a:ext cx="33" cy="35"/>
                </a:xfrm>
                <a:custGeom>
                  <a:avLst/>
                  <a:gdLst>
                    <a:gd name="T0" fmla="*/ 0 w 33"/>
                    <a:gd name="T1" fmla="*/ 0 h 35"/>
                    <a:gd name="T2" fmla="*/ 5 w 33"/>
                    <a:gd name="T3" fmla="*/ 16 h 35"/>
                    <a:gd name="T4" fmla="*/ 10 w 33"/>
                    <a:gd name="T5" fmla="*/ 34 h 35"/>
                    <a:gd name="T6" fmla="*/ 10 w 33"/>
                    <a:gd name="T7" fmla="*/ 34 h 35"/>
                    <a:gd name="T8" fmla="*/ 26 w 33"/>
                    <a:gd name="T9" fmla="*/ 34 h 35"/>
                    <a:gd name="T10" fmla="*/ 32 w 33"/>
                    <a:gd name="T11" fmla="*/ 34 h 35"/>
                    <a:gd name="T12" fmla="*/ 32 w 33"/>
                    <a:gd name="T13" fmla="*/ 34 h 35"/>
                    <a:gd name="T14" fmla="*/ 10 w 33"/>
                    <a:gd name="T15" fmla="*/ 22 h 35"/>
                    <a:gd name="T16" fmla="*/ 0 w 33"/>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35"/>
                    <a:gd name="T29" fmla="*/ 33 w 33"/>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35">
                      <a:moveTo>
                        <a:pt x="0" y="0"/>
                      </a:moveTo>
                      <a:lnTo>
                        <a:pt x="5" y="16"/>
                      </a:lnTo>
                      <a:lnTo>
                        <a:pt x="10" y="34"/>
                      </a:lnTo>
                      <a:lnTo>
                        <a:pt x="26" y="34"/>
                      </a:lnTo>
                      <a:lnTo>
                        <a:pt x="32" y="34"/>
                      </a:lnTo>
                      <a:lnTo>
                        <a:pt x="10" y="22"/>
                      </a:lnTo>
                      <a:lnTo>
                        <a:pt x="0"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3" name="Freeform 62"/>
                <p:cNvSpPr>
                  <a:spLocks noChangeAspect="1"/>
                </p:cNvSpPr>
                <p:nvPr/>
              </p:nvSpPr>
              <p:spPr bwMode="auto">
                <a:xfrm>
                  <a:off x="3104" y="1879"/>
                  <a:ext cx="17" cy="18"/>
                </a:xfrm>
                <a:custGeom>
                  <a:avLst/>
                  <a:gdLst>
                    <a:gd name="T0" fmla="*/ 0 w 17"/>
                    <a:gd name="T1" fmla="*/ 0 h 18"/>
                    <a:gd name="T2" fmla="*/ 0 w 17"/>
                    <a:gd name="T3" fmla="*/ 11 h 18"/>
                    <a:gd name="T4" fmla="*/ 5 w 17"/>
                    <a:gd name="T5" fmla="*/ 17 h 18"/>
                    <a:gd name="T6" fmla="*/ 5 w 17"/>
                    <a:gd name="T7" fmla="*/ 17 h 18"/>
                    <a:gd name="T8" fmla="*/ 16 w 17"/>
                    <a:gd name="T9" fmla="*/ 17 h 18"/>
                    <a:gd name="T10" fmla="*/ 16 w 17"/>
                    <a:gd name="T11" fmla="*/ 17 h 18"/>
                    <a:gd name="T12" fmla="*/ 5 w 17"/>
                    <a:gd name="T13" fmla="*/ 11 h 18"/>
                    <a:gd name="T14" fmla="*/ 0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8"/>
                    <a:gd name="T26" fmla="*/ 17 w 17"/>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8">
                      <a:moveTo>
                        <a:pt x="0" y="0"/>
                      </a:moveTo>
                      <a:lnTo>
                        <a:pt x="0" y="11"/>
                      </a:lnTo>
                      <a:lnTo>
                        <a:pt x="5" y="17"/>
                      </a:lnTo>
                      <a:lnTo>
                        <a:pt x="16" y="17"/>
                      </a:lnTo>
                      <a:lnTo>
                        <a:pt x="5" y="11"/>
                      </a:lnTo>
                      <a:lnTo>
                        <a:pt x="0"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4" name="Line 63"/>
                <p:cNvSpPr>
                  <a:spLocks noChangeAspect="1" noChangeShapeType="1"/>
                </p:cNvSpPr>
                <p:nvPr/>
              </p:nvSpPr>
              <p:spPr bwMode="auto">
                <a:xfrm flipH="1">
                  <a:off x="3109" y="1897"/>
                  <a:ext cx="1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5" name="Line 64"/>
                <p:cNvSpPr>
                  <a:spLocks noChangeAspect="1" noChangeShapeType="1"/>
                </p:cNvSpPr>
                <p:nvPr/>
              </p:nvSpPr>
              <p:spPr bwMode="auto">
                <a:xfrm>
                  <a:off x="3098" y="1913"/>
                  <a:ext cx="2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6" name="Freeform 65"/>
                <p:cNvSpPr>
                  <a:spLocks noChangeAspect="1"/>
                </p:cNvSpPr>
                <p:nvPr/>
              </p:nvSpPr>
              <p:spPr bwMode="auto">
                <a:xfrm>
                  <a:off x="2793" y="1811"/>
                  <a:ext cx="158" cy="125"/>
                </a:xfrm>
                <a:custGeom>
                  <a:avLst/>
                  <a:gdLst>
                    <a:gd name="T0" fmla="*/ 136 w 158"/>
                    <a:gd name="T1" fmla="*/ 26 h 125"/>
                    <a:gd name="T2" fmla="*/ 62 w 158"/>
                    <a:gd name="T3" fmla="*/ 37 h 125"/>
                    <a:gd name="T4" fmla="*/ 0 w 158"/>
                    <a:gd name="T5" fmla="*/ 124 h 125"/>
                    <a:gd name="T6" fmla="*/ 0 w 158"/>
                    <a:gd name="T7" fmla="*/ 124 h 125"/>
                    <a:gd name="T8" fmla="*/ 41 w 158"/>
                    <a:gd name="T9" fmla="*/ 37 h 125"/>
                    <a:gd name="T10" fmla="*/ 109 w 158"/>
                    <a:gd name="T11" fmla="*/ 0 h 125"/>
                    <a:gd name="T12" fmla="*/ 109 w 158"/>
                    <a:gd name="T13" fmla="*/ 0 h 125"/>
                    <a:gd name="T14" fmla="*/ 136 w 158"/>
                    <a:gd name="T15" fmla="*/ 5 h 125"/>
                    <a:gd name="T16" fmla="*/ 157 w 158"/>
                    <a:gd name="T17" fmla="*/ 26 h 125"/>
                    <a:gd name="T18" fmla="*/ 157 w 158"/>
                    <a:gd name="T19" fmla="*/ 26 h 125"/>
                    <a:gd name="T20" fmla="*/ 136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8"/>
                    <a:gd name="T34" fmla="*/ 0 h 125"/>
                    <a:gd name="T35" fmla="*/ 158 w 158"/>
                    <a:gd name="T36" fmla="*/ 125 h 1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8" h="125">
                      <a:moveTo>
                        <a:pt x="136" y="26"/>
                      </a:moveTo>
                      <a:lnTo>
                        <a:pt x="62" y="37"/>
                      </a:lnTo>
                      <a:lnTo>
                        <a:pt x="0" y="124"/>
                      </a:lnTo>
                      <a:lnTo>
                        <a:pt x="41" y="37"/>
                      </a:lnTo>
                      <a:lnTo>
                        <a:pt x="109" y="0"/>
                      </a:lnTo>
                      <a:lnTo>
                        <a:pt x="136" y="5"/>
                      </a:lnTo>
                      <a:lnTo>
                        <a:pt x="157" y="26"/>
                      </a:lnTo>
                      <a:lnTo>
                        <a:pt x="136" y="26"/>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7" name="Freeform 66"/>
                <p:cNvSpPr>
                  <a:spLocks noChangeAspect="1"/>
                </p:cNvSpPr>
                <p:nvPr/>
              </p:nvSpPr>
              <p:spPr bwMode="auto">
                <a:xfrm>
                  <a:off x="2919" y="1852"/>
                  <a:ext cx="22" cy="28"/>
                </a:xfrm>
                <a:custGeom>
                  <a:avLst/>
                  <a:gdLst>
                    <a:gd name="T0" fmla="*/ 21 w 22"/>
                    <a:gd name="T1" fmla="*/ 11 h 28"/>
                    <a:gd name="T2" fmla="*/ 21 w 22"/>
                    <a:gd name="T3" fmla="*/ 5 h 28"/>
                    <a:gd name="T4" fmla="*/ 15 w 22"/>
                    <a:gd name="T5" fmla="*/ 0 h 28"/>
                    <a:gd name="T6" fmla="*/ 15 w 22"/>
                    <a:gd name="T7" fmla="*/ 0 h 28"/>
                    <a:gd name="T8" fmla="*/ 4 w 22"/>
                    <a:gd name="T9" fmla="*/ 5 h 28"/>
                    <a:gd name="T10" fmla="*/ 0 w 22"/>
                    <a:gd name="T11" fmla="*/ 27 h 28"/>
                    <a:gd name="T12" fmla="*/ 0 w 22"/>
                    <a:gd name="T13" fmla="*/ 27 h 28"/>
                    <a:gd name="T14" fmla="*/ 4 w 22"/>
                    <a:gd name="T15" fmla="*/ 11 h 28"/>
                    <a:gd name="T16" fmla="*/ 21 w 22"/>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28"/>
                    <a:gd name="T29" fmla="*/ 22 w 2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28">
                      <a:moveTo>
                        <a:pt x="21" y="11"/>
                      </a:moveTo>
                      <a:lnTo>
                        <a:pt x="21" y="5"/>
                      </a:lnTo>
                      <a:lnTo>
                        <a:pt x="15" y="0"/>
                      </a:lnTo>
                      <a:lnTo>
                        <a:pt x="4" y="5"/>
                      </a:lnTo>
                      <a:lnTo>
                        <a:pt x="0" y="27"/>
                      </a:lnTo>
                      <a:lnTo>
                        <a:pt x="4" y="11"/>
                      </a:lnTo>
                      <a:lnTo>
                        <a:pt x="21" y="11"/>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8" name="Freeform 67"/>
                <p:cNvSpPr>
                  <a:spLocks noChangeAspect="1"/>
                </p:cNvSpPr>
                <p:nvPr/>
              </p:nvSpPr>
              <p:spPr bwMode="auto">
                <a:xfrm>
                  <a:off x="2908" y="1836"/>
                  <a:ext cx="38" cy="44"/>
                </a:xfrm>
                <a:custGeom>
                  <a:avLst/>
                  <a:gdLst>
                    <a:gd name="T0" fmla="*/ 37 w 38"/>
                    <a:gd name="T1" fmla="*/ 10 h 44"/>
                    <a:gd name="T2" fmla="*/ 32 w 38"/>
                    <a:gd name="T3" fmla="*/ 5 h 44"/>
                    <a:gd name="T4" fmla="*/ 26 w 38"/>
                    <a:gd name="T5" fmla="*/ 0 h 44"/>
                    <a:gd name="T6" fmla="*/ 26 w 38"/>
                    <a:gd name="T7" fmla="*/ 0 h 44"/>
                    <a:gd name="T8" fmla="*/ 10 w 38"/>
                    <a:gd name="T9" fmla="*/ 10 h 44"/>
                    <a:gd name="T10" fmla="*/ 0 w 38"/>
                    <a:gd name="T11" fmla="*/ 43 h 44"/>
                    <a:gd name="T12" fmla="*/ 0 w 38"/>
                    <a:gd name="T13" fmla="*/ 43 h 44"/>
                    <a:gd name="T14" fmla="*/ 10 w 38"/>
                    <a:gd name="T15" fmla="*/ 15 h 44"/>
                    <a:gd name="T16" fmla="*/ 37 w 38"/>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44"/>
                    <a:gd name="T29" fmla="*/ 38 w 38"/>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44">
                      <a:moveTo>
                        <a:pt x="37" y="10"/>
                      </a:moveTo>
                      <a:lnTo>
                        <a:pt x="32" y="5"/>
                      </a:lnTo>
                      <a:lnTo>
                        <a:pt x="26" y="0"/>
                      </a:lnTo>
                      <a:lnTo>
                        <a:pt x="10" y="10"/>
                      </a:lnTo>
                      <a:lnTo>
                        <a:pt x="0" y="43"/>
                      </a:lnTo>
                      <a:lnTo>
                        <a:pt x="10" y="15"/>
                      </a:lnTo>
                      <a:lnTo>
                        <a:pt x="37"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9" name="Line 68"/>
                <p:cNvSpPr>
                  <a:spLocks noChangeAspect="1" noChangeShapeType="1"/>
                </p:cNvSpPr>
                <p:nvPr/>
              </p:nvSpPr>
              <p:spPr bwMode="auto">
                <a:xfrm>
                  <a:off x="2936" y="1853"/>
                  <a:ext cx="1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0" name="Line 69"/>
                <p:cNvSpPr>
                  <a:spLocks noChangeAspect="1" noChangeShapeType="1"/>
                </p:cNvSpPr>
                <p:nvPr/>
              </p:nvSpPr>
              <p:spPr bwMode="auto">
                <a:xfrm>
                  <a:off x="2924" y="1880"/>
                  <a:ext cx="2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 name="Line 70"/>
                <p:cNvSpPr>
                  <a:spLocks noChangeAspect="1" noChangeShapeType="1"/>
                </p:cNvSpPr>
                <p:nvPr/>
              </p:nvSpPr>
              <p:spPr bwMode="auto">
                <a:xfrm>
                  <a:off x="2935" y="1837"/>
                  <a:ext cx="15"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2" name="Freeform 71"/>
                <p:cNvSpPr>
                  <a:spLocks noChangeAspect="1"/>
                </p:cNvSpPr>
                <p:nvPr/>
              </p:nvSpPr>
              <p:spPr bwMode="auto">
                <a:xfrm>
                  <a:off x="2935" y="1879"/>
                  <a:ext cx="26" cy="35"/>
                </a:xfrm>
                <a:custGeom>
                  <a:avLst/>
                  <a:gdLst>
                    <a:gd name="T0" fmla="*/ 25 w 26"/>
                    <a:gd name="T1" fmla="*/ 0 h 35"/>
                    <a:gd name="T2" fmla="*/ 25 w 26"/>
                    <a:gd name="T3" fmla="*/ 16 h 35"/>
                    <a:gd name="T4" fmla="*/ 20 w 26"/>
                    <a:gd name="T5" fmla="*/ 34 h 35"/>
                    <a:gd name="T6" fmla="*/ 20 w 26"/>
                    <a:gd name="T7" fmla="*/ 34 h 35"/>
                    <a:gd name="T8" fmla="*/ 5 w 26"/>
                    <a:gd name="T9" fmla="*/ 34 h 35"/>
                    <a:gd name="T10" fmla="*/ 0 w 26"/>
                    <a:gd name="T11" fmla="*/ 34 h 35"/>
                    <a:gd name="T12" fmla="*/ 0 w 26"/>
                    <a:gd name="T13" fmla="*/ 34 h 35"/>
                    <a:gd name="T14" fmla="*/ 15 w 26"/>
                    <a:gd name="T15" fmla="*/ 22 h 35"/>
                    <a:gd name="T16" fmla="*/ 25 w 26"/>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35"/>
                    <a:gd name="T29" fmla="*/ 26 w 26"/>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35">
                      <a:moveTo>
                        <a:pt x="25" y="0"/>
                      </a:moveTo>
                      <a:lnTo>
                        <a:pt x="25" y="16"/>
                      </a:lnTo>
                      <a:lnTo>
                        <a:pt x="20" y="34"/>
                      </a:lnTo>
                      <a:lnTo>
                        <a:pt x="5" y="34"/>
                      </a:lnTo>
                      <a:lnTo>
                        <a:pt x="0" y="34"/>
                      </a:lnTo>
                      <a:lnTo>
                        <a:pt x="15" y="22"/>
                      </a:lnTo>
                      <a:lnTo>
                        <a:pt x="25"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 name="Freeform 72"/>
                <p:cNvSpPr>
                  <a:spLocks noChangeAspect="1"/>
                </p:cNvSpPr>
                <p:nvPr/>
              </p:nvSpPr>
              <p:spPr bwMode="auto">
                <a:xfrm>
                  <a:off x="2935" y="1879"/>
                  <a:ext cx="17" cy="18"/>
                </a:xfrm>
                <a:custGeom>
                  <a:avLst/>
                  <a:gdLst>
                    <a:gd name="T0" fmla="*/ 16 w 17"/>
                    <a:gd name="T1" fmla="*/ 0 h 18"/>
                    <a:gd name="T2" fmla="*/ 10 w 17"/>
                    <a:gd name="T3" fmla="*/ 11 h 18"/>
                    <a:gd name="T4" fmla="*/ 10 w 17"/>
                    <a:gd name="T5" fmla="*/ 17 h 18"/>
                    <a:gd name="T6" fmla="*/ 10 w 17"/>
                    <a:gd name="T7" fmla="*/ 17 h 18"/>
                    <a:gd name="T8" fmla="*/ 0 w 17"/>
                    <a:gd name="T9" fmla="*/ 17 h 18"/>
                    <a:gd name="T10" fmla="*/ 0 w 17"/>
                    <a:gd name="T11" fmla="*/ 17 h 18"/>
                    <a:gd name="T12" fmla="*/ 10 w 17"/>
                    <a:gd name="T13" fmla="*/ 11 h 18"/>
                    <a:gd name="T14" fmla="*/ 16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8"/>
                    <a:gd name="T26" fmla="*/ 17 w 17"/>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8">
                      <a:moveTo>
                        <a:pt x="16" y="0"/>
                      </a:moveTo>
                      <a:lnTo>
                        <a:pt x="10" y="11"/>
                      </a:lnTo>
                      <a:lnTo>
                        <a:pt x="10" y="17"/>
                      </a:lnTo>
                      <a:lnTo>
                        <a:pt x="0" y="17"/>
                      </a:lnTo>
                      <a:lnTo>
                        <a:pt x="10" y="11"/>
                      </a:lnTo>
                      <a:lnTo>
                        <a:pt x="16" y="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 name="Line 73"/>
                <p:cNvSpPr>
                  <a:spLocks noChangeAspect="1" noChangeShapeType="1"/>
                </p:cNvSpPr>
                <p:nvPr/>
              </p:nvSpPr>
              <p:spPr bwMode="auto">
                <a:xfrm>
                  <a:off x="2936" y="1897"/>
                  <a:ext cx="10"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5" name="Line 74"/>
                <p:cNvSpPr>
                  <a:spLocks noChangeAspect="1" noChangeShapeType="1"/>
                </p:cNvSpPr>
                <p:nvPr/>
              </p:nvSpPr>
              <p:spPr bwMode="auto">
                <a:xfrm flipH="1">
                  <a:off x="2935" y="1913"/>
                  <a:ext cx="21"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6" name="Freeform 75"/>
                <p:cNvSpPr>
                  <a:spLocks noChangeAspect="1"/>
                </p:cNvSpPr>
                <p:nvPr/>
              </p:nvSpPr>
              <p:spPr bwMode="auto">
                <a:xfrm>
                  <a:off x="2814" y="1836"/>
                  <a:ext cx="107" cy="127"/>
                </a:xfrm>
                <a:custGeom>
                  <a:avLst/>
                  <a:gdLst>
                    <a:gd name="T0" fmla="*/ 0 w 107"/>
                    <a:gd name="T1" fmla="*/ 0 h 127"/>
                    <a:gd name="T2" fmla="*/ 15 w 107"/>
                    <a:gd name="T3" fmla="*/ 16 h 127"/>
                    <a:gd name="T4" fmla="*/ 15 w 107"/>
                    <a:gd name="T5" fmla="*/ 16 h 127"/>
                    <a:gd name="T6" fmla="*/ 58 w 107"/>
                    <a:gd name="T7" fmla="*/ 82 h 127"/>
                    <a:gd name="T8" fmla="*/ 106 w 107"/>
                    <a:gd name="T9" fmla="*/ 126 h 127"/>
                    <a:gd name="T10" fmla="*/ 0 60000 65536"/>
                    <a:gd name="T11" fmla="*/ 0 60000 65536"/>
                    <a:gd name="T12" fmla="*/ 0 60000 65536"/>
                    <a:gd name="T13" fmla="*/ 0 60000 65536"/>
                    <a:gd name="T14" fmla="*/ 0 60000 65536"/>
                    <a:gd name="T15" fmla="*/ 0 w 107"/>
                    <a:gd name="T16" fmla="*/ 0 h 127"/>
                    <a:gd name="T17" fmla="*/ 107 w 107"/>
                    <a:gd name="T18" fmla="*/ 127 h 127"/>
                  </a:gdLst>
                  <a:ahLst/>
                  <a:cxnLst>
                    <a:cxn ang="T10">
                      <a:pos x="T0" y="T1"/>
                    </a:cxn>
                    <a:cxn ang="T11">
                      <a:pos x="T2" y="T3"/>
                    </a:cxn>
                    <a:cxn ang="T12">
                      <a:pos x="T4" y="T5"/>
                    </a:cxn>
                    <a:cxn ang="T13">
                      <a:pos x="T6" y="T7"/>
                    </a:cxn>
                    <a:cxn ang="T14">
                      <a:pos x="T8" y="T9"/>
                    </a:cxn>
                  </a:cxnLst>
                  <a:rect l="T15" t="T16" r="T17" b="T18"/>
                  <a:pathLst>
                    <a:path w="107" h="127">
                      <a:moveTo>
                        <a:pt x="0" y="0"/>
                      </a:moveTo>
                      <a:lnTo>
                        <a:pt x="15" y="16"/>
                      </a:lnTo>
                      <a:lnTo>
                        <a:pt x="58" y="82"/>
                      </a:lnTo>
                      <a:lnTo>
                        <a:pt x="106" y="12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76"/>
                <p:cNvSpPr>
                  <a:spLocks noChangeAspect="1"/>
                </p:cNvSpPr>
                <p:nvPr/>
              </p:nvSpPr>
              <p:spPr bwMode="auto">
                <a:xfrm>
                  <a:off x="3130" y="1836"/>
                  <a:ext cx="112" cy="127"/>
                </a:xfrm>
                <a:custGeom>
                  <a:avLst/>
                  <a:gdLst>
                    <a:gd name="T0" fmla="*/ 111 w 112"/>
                    <a:gd name="T1" fmla="*/ 0 h 127"/>
                    <a:gd name="T2" fmla="*/ 89 w 112"/>
                    <a:gd name="T3" fmla="*/ 16 h 127"/>
                    <a:gd name="T4" fmla="*/ 89 w 112"/>
                    <a:gd name="T5" fmla="*/ 16 h 127"/>
                    <a:gd name="T6" fmla="*/ 52 w 112"/>
                    <a:gd name="T7" fmla="*/ 82 h 127"/>
                    <a:gd name="T8" fmla="*/ 0 w 112"/>
                    <a:gd name="T9" fmla="*/ 126 h 127"/>
                    <a:gd name="T10" fmla="*/ 0 60000 65536"/>
                    <a:gd name="T11" fmla="*/ 0 60000 65536"/>
                    <a:gd name="T12" fmla="*/ 0 60000 65536"/>
                    <a:gd name="T13" fmla="*/ 0 60000 65536"/>
                    <a:gd name="T14" fmla="*/ 0 60000 65536"/>
                    <a:gd name="T15" fmla="*/ 0 w 112"/>
                    <a:gd name="T16" fmla="*/ 0 h 127"/>
                    <a:gd name="T17" fmla="*/ 112 w 112"/>
                    <a:gd name="T18" fmla="*/ 127 h 127"/>
                  </a:gdLst>
                  <a:ahLst/>
                  <a:cxnLst>
                    <a:cxn ang="T10">
                      <a:pos x="T0" y="T1"/>
                    </a:cxn>
                    <a:cxn ang="T11">
                      <a:pos x="T2" y="T3"/>
                    </a:cxn>
                    <a:cxn ang="T12">
                      <a:pos x="T4" y="T5"/>
                    </a:cxn>
                    <a:cxn ang="T13">
                      <a:pos x="T6" y="T7"/>
                    </a:cxn>
                    <a:cxn ang="T14">
                      <a:pos x="T8" y="T9"/>
                    </a:cxn>
                  </a:cxnLst>
                  <a:rect l="T15" t="T16" r="T17" b="T18"/>
                  <a:pathLst>
                    <a:path w="112" h="127">
                      <a:moveTo>
                        <a:pt x="111" y="0"/>
                      </a:moveTo>
                      <a:lnTo>
                        <a:pt x="89" y="16"/>
                      </a:lnTo>
                      <a:lnTo>
                        <a:pt x="52" y="82"/>
                      </a:lnTo>
                      <a:lnTo>
                        <a:pt x="0" y="12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77"/>
                <p:cNvSpPr>
                  <a:spLocks noChangeAspect="1"/>
                </p:cNvSpPr>
                <p:nvPr/>
              </p:nvSpPr>
              <p:spPr bwMode="auto">
                <a:xfrm>
                  <a:off x="3024" y="1809"/>
                  <a:ext cx="259" cy="813"/>
                </a:xfrm>
                <a:custGeom>
                  <a:avLst/>
                  <a:gdLst>
                    <a:gd name="T0" fmla="*/ 0 w 259"/>
                    <a:gd name="T1" fmla="*/ 812 h 813"/>
                    <a:gd name="T2" fmla="*/ 94 w 259"/>
                    <a:gd name="T3" fmla="*/ 762 h 813"/>
                    <a:gd name="T4" fmla="*/ 189 w 259"/>
                    <a:gd name="T5" fmla="*/ 648 h 813"/>
                    <a:gd name="T6" fmla="*/ 189 w 259"/>
                    <a:gd name="T7" fmla="*/ 648 h 813"/>
                    <a:gd name="T8" fmla="*/ 241 w 259"/>
                    <a:gd name="T9" fmla="*/ 512 h 813"/>
                    <a:gd name="T10" fmla="*/ 258 w 259"/>
                    <a:gd name="T11" fmla="*/ 359 h 813"/>
                    <a:gd name="T12" fmla="*/ 258 w 259"/>
                    <a:gd name="T13" fmla="*/ 359 h 813"/>
                    <a:gd name="T14" fmla="*/ 258 w 259"/>
                    <a:gd name="T15" fmla="*/ 234 h 813"/>
                    <a:gd name="T16" fmla="*/ 236 w 259"/>
                    <a:gd name="T17" fmla="*/ 125 h 813"/>
                    <a:gd name="T18" fmla="*/ 236 w 259"/>
                    <a:gd name="T19" fmla="*/ 125 h 813"/>
                    <a:gd name="T20" fmla="*/ 194 w 259"/>
                    <a:gd name="T21" fmla="*/ 37 h 813"/>
                    <a:gd name="T22" fmla="*/ 126 w 259"/>
                    <a:gd name="T23" fmla="*/ 0 h 813"/>
                    <a:gd name="T24" fmla="*/ 126 w 259"/>
                    <a:gd name="T25" fmla="*/ 0 h 813"/>
                    <a:gd name="T26" fmla="*/ 78 w 259"/>
                    <a:gd name="T27" fmla="*/ 26 h 813"/>
                    <a:gd name="T28" fmla="*/ 63 w 259"/>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9"/>
                    <a:gd name="T46" fmla="*/ 0 h 813"/>
                    <a:gd name="T47" fmla="*/ 259 w 259"/>
                    <a:gd name="T48" fmla="*/ 813 h 8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9" h="813">
                      <a:moveTo>
                        <a:pt x="0" y="812"/>
                      </a:moveTo>
                      <a:lnTo>
                        <a:pt x="94" y="762"/>
                      </a:lnTo>
                      <a:lnTo>
                        <a:pt x="189" y="648"/>
                      </a:lnTo>
                      <a:lnTo>
                        <a:pt x="241" y="512"/>
                      </a:lnTo>
                      <a:lnTo>
                        <a:pt x="258" y="359"/>
                      </a:lnTo>
                      <a:lnTo>
                        <a:pt x="258" y="234"/>
                      </a:lnTo>
                      <a:lnTo>
                        <a:pt x="236" y="125"/>
                      </a:lnTo>
                      <a:lnTo>
                        <a:pt x="194" y="37"/>
                      </a:lnTo>
                      <a:lnTo>
                        <a:pt x="126" y="0"/>
                      </a:lnTo>
                      <a:lnTo>
                        <a:pt x="78" y="26"/>
                      </a:lnTo>
                      <a:lnTo>
                        <a:pt x="63" y="7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78"/>
                <p:cNvSpPr>
                  <a:spLocks noChangeAspect="1"/>
                </p:cNvSpPr>
                <p:nvPr/>
              </p:nvSpPr>
              <p:spPr bwMode="auto">
                <a:xfrm>
                  <a:off x="2773" y="1809"/>
                  <a:ext cx="253" cy="813"/>
                </a:xfrm>
                <a:custGeom>
                  <a:avLst/>
                  <a:gdLst>
                    <a:gd name="T0" fmla="*/ 252 w 253"/>
                    <a:gd name="T1" fmla="*/ 812 h 813"/>
                    <a:gd name="T2" fmla="*/ 162 w 253"/>
                    <a:gd name="T3" fmla="*/ 762 h 813"/>
                    <a:gd name="T4" fmla="*/ 63 w 253"/>
                    <a:gd name="T5" fmla="*/ 648 h 813"/>
                    <a:gd name="T6" fmla="*/ 63 w 253"/>
                    <a:gd name="T7" fmla="*/ 648 h 813"/>
                    <a:gd name="T8" fmla="*/ 15 w 253"/>
                    <a:gd name="T9" fmla="*/ 512 h 813"/>
                    <a:gd name="T10" fmla="*/ 0 w 253"/>
                    <a:gd name="T11" fmla="*/ 359 h 813"/>
                    <a:gd name="T12" fmla="*/ 0 w 253"/>
                    <a:gd name="T13" fmla="*/ 359 h 813"/>
                    <a:gd name="T14" fmla="*/ 0 w 253"/>
                    <a:gd name="T15" fmla="*/ 234 h 813"/>
                    <a:gd name="T16" fmla="*/ 21 w 253"/>
                    <a:gd name="T17" fmla="*/ 125 h 813"/>
                    <a:gd name="T18" fmla="*/ 21 w 253"/>
                    <a:gd name="T19" fmla="*/ 125 h 813"/>
                    <a:gd name="T20" fmla="*/ 63 w 253"/>
                    <a:gd name="T21" fmla="*/ 37 h 813"/>
                    <a:gd name="T22" fmla="*/ 131 w 253"/>
                    <a:gd name="T23" fmla="*/ 0 h 813"/>
                    <a:gd name="T24" fmla="*/ 131 w 253"/>
                    <a:gd name="T25" fmla="*/ 0 h 813"/>
                    <a:gd name="T26" fmla="*/ 178 w 253"/>
                    <a:gd name="T27" fmla="*/ 26 h 813"/>
                    <a:gd name="T28" fmla="*/ 188 w 253"/>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3"/>
                    <a:gd name="T46" fmla="*/ 0 h 813"/>
                    <a:gd name="T47" fmla="*/ 253 w 253"/>
                    <a:gd name="T48" fmla="*/ 813 h 8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3" h="813">
                      <a:moveTo>
                        <a:pt x="252" y="812"/>
                      </a:moveTo>
                      <a:lnTo>
                        <a:pt x="162" y="762"/>
                      </a:lnTo>
                      <a:lnTo>
                        <a:pt x="63" y="648"/>
                      </a:lnTo>
                      <a:lnTo>
                        <a:pt x="15" y="512"/>
                      </a:lnTo>
                      <a:lnTo>
                        <a:pt x="0" y="359"/>
                      </a:lnTo>
                      <a:lnTo>
                        <a:pt x="0" y="234"/>
                      </a:lnTo>
                      <a:lnTo>
                        <a:pt x="21" y="125"/>
                      </a:lnTo>
                      <a:lnTo>
                        <a:pt x="63" y="37"/>
                      </a:lnTo>
                      <a:lnTo>
                        <a:pt x="131" y="0"/>
                      </a:lnTo>
                      <a:lnTo>
                        <a:pt x="178" y="26"/>
                      </a:lnTo>
                      <a:lnTo>
                        <a:pt x="188" y="7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79"/>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8"/>
                    <a:gd name="T37" fmla="*/ 0 h 60"/>
                    <a:gd name="T38" fmla="*/ 48 w 48"/>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8" h="60">
                      <a:moveTo>
                        <a:pt x="20" y="59"/>
                      </a:moveTo>
                      <a:lnTo>
                        <a:pt x="5" y="43"/>
                      </a:lnTo>
                      <a:lnTo>
                        <a:pt x="0" y="15"/>
                      </a:lnTo>
                      <a:lnTo>
                        <a:pt x="5" y="5"/>
                      </a:lnTo>
                      <a:lnTo>
                        <a:pt x="20" y="0"/>
                      </a:lnTo>
                      <a:lnTo>
                        <a:pt x="41" y="5"/>
                      </a:lnTo>
                      <a:lnTo>
                        <a:pt x="47" y="15"/>
                      </a:lnTo>
                      <a:lnTo>
                        <a:pt x="36" y="43"/>
                      </a:lnTo>
                      <a:lnTo>
                        <a:pt x="20" y="59"/>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1" name="Freeform 80"/>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8"/>
                    <a:gd name="T37" fmla="*/ 0 h 60"/>
                    <a:gd name="T38" fmla="*/ 48 w 48"/>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8" h="60">
                      <a:moveTo>
                        <a:pt x="20" y="59"/>
                      </a:moveTo>
                      <a:lnTo>
                        <a:pt x="5" y="43"/>
                      </a:lnTo>
                      <a:lnTo>
                        <a:pt x="0" y="15"/>
                      </a:lnTo>
                      <a:lnTo>
                        <a:pt x="5" y="5"/>
                      </a:lnTo>
                      <a:lnTo>
                        <a:pt x="20" y="0"/>
                      </a:lnTo>
                      <a:lnTo>
                        <a:pt x="41" y="5"/>
                      </a:lnTo>
                      <a:lnTo>
                        <a:pt x="47" y="15"/>
                      </a:lnTo>
                      <a:lnTo>
                        <a:pt x="36" y="43"/>
                      </a:lnTo>
                      <a:lnTo>
                        <a:pt x="20" y="59"/>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81"/>
                <p:cNvSpPr>
                  <a:spLocks noChangeAspect="1"/>
                </p:cNvSpPr>
                <p:nvPr/>
              </p:nvSpPr>
              <p:spPr bwMode="auto">
                <a:xfrm>
                  <a:off x="3009" y="2605"/>
                  <a:ext cx="38" cy="54"/>
                </a:xfrm>
                <a:custGeom>
                  <a:avLst/>
                  <a:gdLst>
                    <a:gd name="T0" fmla="*/ 21 w 38"/>
                    <a:gd name="T1" fmla="*/ 53 h 54"/>
                    <a:gd name="T2" fmla="*/ 10 w 38"/>
                    <a:gd name="T3" fmla="*/ 36 h 54"/>
                    <a:gd name="T4" fmla="*/ 0 w 38"/>
                    <a:gd name="T5" fmla="*/ 15 h 54"/>
                    <a:gd name="T6" fmla="*/ 0 w 38"/>
                    <a:gd name="T7" fmla="*/ 15 h 54"/>
                    <a:gd name="T8" fmla="*/ 5 w 38"/>
                    <a:gd name="T9" fmla="*/ 5 h 54"/>
                    <a:gd name="T10" fmla="*/ 21 w 38"/>
                    <a:gd name="T11" fmla="*/ 0 h 54"/>
                    <a:gd name="T12" fmla="*/ 21 w 38"/>
                    <a:gd name="T13" fmla="*/ 0 h 54"/>
                    <a:gd name="T14" fmla="*/ 32 w 38"/>
                    <a:gd name="T15" fmla="*/ 5 h 54"/>
                    <a:gd name="T16" fmla="*/ 37 w 38"/>
                    <a:gd name="T17" fmla="*/ 15 h 54"/>
                    <a:gd name="T18" fmla="*/ 37 w 38"/>
                    <a:gd name="T19" fmla="*/ 15 h 54"/>
                    <a:gd name="T20" fmla="*/ 32 w 38"/>
                    <a:gd name="T21" fmla="*/ 36 h 54"/>
                    <a:gd name="T22" fmla="*/ 21 w 38"/>
                    <a:gd name="T23" fmla="*/ 53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
                    <a:gd name="T37" fmla="*/ 0 h 54"/>
                    <a:gd name="T38" fmla="*/ 38 w 3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 h="54">
                      <a:moveTo>
                        <a:pt x="21" y="53"/>
                      </a:moveTo>
                      <a:lnTo>
                        <a:pt x="10" y="36"/>
                      </a:lnTo>
                      <a:lnTo>
                        <a:pt x="0" y="15"/>
                      </a:lnTo>
                      <a:lnTo>
                        <a:pt x="5" y="5"/>
                      </a:lnTo>
                      <a:lnTo>
                        <a:pt x="21" y="0"/>
                      </a:lnTo>
                      <a:lnTo>
                        <a:pt x="32" y="5"/>
                      </a:lnTo>
                      <a:lnTo>
                        <a:pt x="37" y="15"/>
                      </a:lnTo>
                      <a:lnTo>
                        <a:pt x="32" y="36"/>
                      </a:lnTo>
                      <a:lnTo>
                        <a:pt x="21" y="53"/>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3" name="Freeform 82"/>
                <p:cNvSpPr>
                  <a:spLocks noChangeAspect="1"/>
                </p:cNvSpPr>
                <p:nvPr/>
              </p:nvSpPr>
              <p:spPr bwMode="auto">
                <a:xfrm>
                  <a:off x="2839" y="1973"/>
                  <a:ext cx="371" cy="577"/>
                </a:xfrm>
                <a:custGeom>
                  <a:avLst/>
                  <a:gdLst>
                    <a:gd name="T0" fmla="*/ 185 w 371"/>
                    <a:gd name="T1" fmla="*/ 576 h 577"/>
                    <a:gd name="T2" fmla="*/ 95 w 371"/>
                    <a:gd name="T3" fmla="*/ 500 h 577"/>
                    <a:gd name="T4" fmla="*/ 37 w 371"/>
                    <a:gd name="T5" fmla="*/ 402 h 577"/>
                    <a:gd name="T6" fmla="*/ 37 w 371"/>
                    <a:gd name="T7" fmla="*/ 402 h 577"/>
                    <a:gd name="T8" fmla="*/ 10 w 371"/>
                    <a:gd name="T9" fmla="*/ 282 h 577"/>
                    <a:gd name="T10" fmla="*/ 0 w 371"/>
                    <a:gd name="T11" fmla="*/ 200 h 577"/>
                    <a:gd name="T12" fmla="*/ 0 w 371"/>
                    <a:gd name="T13" fmla="*/ 200 h 577"/>
                    <a:gd name="T14" fmla="*/ 5 w 371"/>
                    <a:gd name="T15" fmla="*/ 146 h 577"/>
                    <a:gd name="T16" fmla="*/ 26 w 371"/>
                    <a:gd name="T17" fmla="*/ 76 h 577"/>
                    <a:gd name="T18" fmla="*/ 26 w 371"/>
                    <a:gd name="T19" fmla="*/ 76 h 577"/>
                    <a:gd name="T20" fmla="*/ 63 w 371"/>
                    <a:gd name="T21" fmla="*/ 21 h 577"/>
                    <a:gd name="T22" fmla="*/ 116 w 371"/>
                    <a:gd name="T23" fmla="*/ 0 h 577"/>
                    <a:gd name="T24" fmla="*/ 116 w 371"/>
                    <a:gd name="T25" fmla="*/ 0 h 577"/>
                    <a:gd name="T26" fmla="*/ 163 w 371"/>
                    <a:gd name="T27" fmla="*/ 10 h 577"/>
                    <a:gd name="T28" fmla="*/ 185 w 371"/>
                    <a:gd name="T29" fmla="*/ 21 h 577"/>
                    <a:gd name="T30" fmla="*/ 185 w 371"/>
                    <a:gd name="T31" fmla="*/ 21 h 577"/>
                    <a:gd name="T32" fmla="*/ 211 w 371"/>
                    <a:gd name="T33" fmla="*/ 10 h 577"/>
                    <a:gd name="T34" fmla="*/ 253 w 371"/>
                    <a:gd name="T35" fmla="*/ 0 h 577"/>
                    <a:gd name="T36" fmla="*/ 253 w 371"/>
                    <a:gd name="T37" fmla="*/ 0 h 577"/>
                    <a:gd name="T38" fmla="*/ 306 w 371"/>
                    <a:gd name="T39" fmla="*/ 21 h 577"/>
                    <a:gd name="T40" fmla="*/ 348 w 371"/>
                    <a:gd name="T41" fmla="*/ 76 h 577"/>
                    <a:gd name="T42" fmla="*/ 348 w 371"/>
                    <a:gd name="T43" fmla="*/ 76 h 577"/>
                    <a:gd name="T44" fmla="*/ 370 w 371"/>
                    <a:gd name="T45" fmla="*/ 146 h 577"/>
                    <a:gd name="T46" fmla="*/ 370 w 371"/>
                    <a:gd name="T47" fmla="*/ 200 h 577"/>
                    <a:gd name="T48" fmla="*/ 370 w 371"/>
                    <a:gd name="T49" fmla="*/ 200 h 577"/>
                    <a:gd name="T50" fmla="*/ 364 w 371"/>
                    <a:gd name="T51" fmla="*/ 282 h 577"/>
                    <a:gd name="T52" fmla="*/ 338 w 371"/>
                    <a:gd name="T53" fmla="*/ 402 h 577"/>
                    <a:gd name="T54" fmla="*/ 338 w 371"/>
                    <a:gd name="T55" fmla="*/ 402 h 577"/>
                    <a:gd name="T56" fmla="*/ 280 w 371"/>
                    <a:gd name="T57" fmla="*/ 500 h 577"/>
                    <a:gd name="T58" fmla="*/ 185 w 371"/>
                    <a:gd name="T59" fmla="*/ 576 h 5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1"/>
                    <a:gd name="T91" fmla="*/ 0 h 577"/>
                    <a:gd name="T92" fmla="*/ 371 w 371"/>
                    <a:gd name="T93" fmla="*/ 577 h 5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1" h="577">
                      <a:moveTo>
                        <a:pt x="185" y="576"/>
                      </a:moveTo>
                      <a:lnTo>
                        <a:pt x="95" y="500"/>
                      </a:lnTo>
                      <a:lnTo>
                        <a:pt x="37" y="402"/>
                      </a:lnTo>
                      <a:lnTo>
                        <a:pt x="10" y="282"/>
                      </a:lnTo>
                      <a:lnTo>
                        <a:pt x="0" y="200"/>
                      </a:lnTo>
                      <a:lnTo>
                        <a:pt x="5" y="146"/>
                      </a:lnTo>
                      <a:lnTo>
                        <a:pt x="26" y="76"/>
                      </a:lnTo>
                      <a:lnTo>
                        <a:pt x="63" y="21"/>
                      </a:lnTo>
                      <a:lnTo>
                        <a:pt x="116" y="0"/>
                      </a:lnTo>
                      <a:lnTo>
                        <a:pt x="163" y="10"/>
                      </a:lnTo>
                      <a:lnTo>
                        <a:pt x="185" y="21"/>
                      </a:lnTo>
                      <a:lnTo>
                        <a:pt x="211" y="10"/>
                      </a:lnTo>
                      <a:lnTo>
                        <a:pt x="253" y="0"/>
                      </a:lnTo>
                      <a:lnTo>
                        <a:pt x="306" y="21"/>
                      </a:lnTo>
                      <a:lnTo>
                        <a:pt x="348" y="76"/>
                      </a:lnTo>
                      <a:lnTo>
                        <a:pt x="370" y="146"/>
                      </a:lnTo>
                      <a:lnTo>
                        <a:pt x="370" y="200"/>
                      </a:lnTo>
                      <a:lnTo>
                        <a:pt x="364" y="282"/>
                      </a:lnTo>
                      <a:lnTo>
                        <a:pt x="338" y="402"/>
                      </a:lnTo>
                      <a:lnTo>
                        <a:pt x="280" y="500"/>
                      </a:lnTo>
                      <a:lnTo>
                        <a:pt x="185" y="576"/>
                      </a:lnTo>
                    </a:path>
                  </a:pathLst>
                </a:custGeom>
                <a:solidFill>
                  <a:srgbClr val="CF0017"/>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4" name="Freeform 83"/>
                <p:cNvSpPr>
                  <a:spLocks noChangeAspect="1"/>
                </p:cNvSpPr>
                <p:nvPr/>
              </p:nvSpPr>
              <p:spPr bwMode="auto">
                <a:xfrm>
                  <a:off x="2830" y="1962"/>
                  <a:ext cx="391" cy="605"/>
                </a:xfrm>
                <a:custGeom>
                  <a:avLst/>
                  <a:gdLst>
                    <a:gd name="T0" fmla="*/ 194 w 391"/>
                    <a:gd name="T1" fmla="*/ 604 h 605"/>
                    <a:gd name="T2" fmla="*/ 294 w 391"/>
                    <a:gd name="T3" fmla="*/ 522 h 605"/>
                    <a:gd name="T4" fmla="*/ 352 w 391"/>
                    <a:gd name="T5" fmla="*/ 418 h 605"/>
                    <a:gd name="T6" fmla="*/ 352 w 391"/>
                    <a:gd name="T7" fmla="*/ 418 h 605"/>
                    <a:gd name="T8" fmla="*/ 384 w 391"/>
                    <a:gd name="T9" fmla="*/ 293 h 605"/>
                    <a:gd name="T10" fmla="*/ 390 w 391"/>
                    <a:gd name="T11" fmla="*/ 206 h 605"/>
                    <a:gd name="T12" fmla="*/ 390 w 391"/>
                    <a:gd name="T13" fmla="*/ 206 h 605"/>
                    <a:gd name="T14" fmla="*/ 390 w 391"/>
                    <a:gd name="T15" fmla="*/ 152 h 605"/>
                    <a:gd name="T16" fmla="*/ 368 w 391"/>
                    <a:gd name="T17" fmla="*/ 75 h 605"/>
                    <a:gd name="T18" fmla="*/ 368 w 391"/>
                    <a:gd name="T19" fmla="*/ 75 h 605"/>
                    <a:gd name="T20" fmla="*/ 326 w 391"/>
                    <a:gd name="T21" fmla="*/ 21 h 605"/>
                    <a:gd name="T22" fmla="*/ 268 w 391"/>
                    <a:gd name="T23" fmla="*/ 0 h 605"/>
                    <a:gd name="T24" fmla="*/ 268 w 391"/>
                    <a:gd name="T25" fmla="*/ 0 h 605"/>
                    <a:gd name="T26" fmla="*/ 221 w 391"/>
                    <a:gd name="T27" fmla="*/ 10 h 605"/>
                    <a:gd name="T28" fmla="*/ 194 w 391"/>
                    <a:gd name="T29" fmla="*/ 21 h 605"/>
                    <a:gd name="T30" fmla="*/ 194 w 391"/>
                    <a:gd name="T31" fmla="*/ 21 h 605"/>
                    <a:gd name="T32" fmla="*/ 168 w 391"/>
                    <a:gd name="T33" fmla="*/ 10 h 605"/>
                    <a:gd name="T34" fmla="*/ 126 w 391"/>
                    <a:gd name="T35" fmla="*/ 0 h 605"/>
                    <a:gd name="T36" fmla="*/ 126 w 391"/>
                    <a:gd name="T37" fmla="*/ 0 h 605"/>
                    <a:gd name="T38" fmla="*/ 68 w 391"/>
                    <a:gd name="T39" fmla="*/ 21 h 605"/>
                    <a:gd name="T40" fmla="*/ 26 w 391"/>
                    <a:gd name="T41" fmla="*/ 75 h 605"/>
                    <a:gd name="T42" fmla="*/ 26 w 391"/>
                    <a:gd name="T43" fmla="*/ 75 h 605"/>
                    <a:gd name="T44" fmla="*/ 5 w 391"/>
                    <a:gd name="T45" fmla="*/ 152 h 605"/>
                    <a:gd name="T46" fmla="*/ 0 w 391"/>
                    <a:gd name="T47" fmla="*/ 206 h 605"/>
                    <a:gd name="T48" fmla="*/ 0 w 391"/>
                    <a:gd name="T49" fmla="*/ 206 h 605"/>
                    <a:gd name="T50" fmla="*/ 10 w 391"/>
                    <a:gd name="T51" fmla="*/ 293 h 605"/>
                    <a:gd name="T52" fmla="*/ 36 w 391"/>
                    <a:gd name="T53" fmla="*/ 418 h 605"/>
                    <a:gd name="T54" fmla="*/ 36 w 391"/>
                    <a:gd name="T55" fmla="*/ 418 h 605"/>
                    <a:gd name="T56" fmla="*/ 100 w 391"/>
                    <a:gd name="T57" fmla="*/ 522 h 605"/>
                    <a:gd name="T58" fmla="*/ 194 w 391"/>
                    <a:gd name="T59" fmla="*/ 604 h 6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91"/>
                    <a:gd name="T91" fmla="*/ 0 h 605"/>
                    <a:gd name="T92" fmla="*/ 391 w 391"/>
                    <a:gd name="T93" fmla="*/ 605 h 60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91" h="605">
                      <a:moveTo>
                        <a:pt x="194" y="604"/>
                      </a:moveTo>
                      <a:lnTo>
                        <a:pt x="294" y="522"/>
                      </a:lnTo>
                      <a:lnTo>
                        <a:pt x="352" y="418"/>
                      </a:lnTo>
                      <a:lnTo>
                        <a:pt x="384" y="293"/>
                      </a:lnTo>
                      <a:lnTo>
                        <a:pt x="390" y="206"/>
                      </a:lnTo>
                      <a:lnTo>
                        <a:pt x="390" y="152"/>
                      </a:lnTo>
                      <a:lnTo>
                        <a:pt x="368" y="75"/>
                      </a:lnTo>
                      <a:lnTo>
                        <a:pt x="326" y="21"/>
                      </a:lnTo>
                      <a:lnTo>
                        <a:pt x="268" y="0"/>
                      </a:lnTo>
                      <a:lnTo>
                        <a:pt x="221" y="10"/>
                      </a:lnTo>
                      <a:lnTo>
                        <a:pt x="194" y="21"/>
                      </a:lnTo>
                      <a:lnTo>
                        <a:pt x="168" y="10"/>
                      </a:lnTo>
                      <a:lnTo>
                        <a:pt x="126" y="0"/>
                      </a:lnTo>
                      <a:lnTo>
                        <a:pt x="68" y="21"/>
                      </a:lnTo>
                      <a:lnTo>
                        <a:pt x="26" y="75"/>
                      </a:lnTo>
                      <a:lnTo>
                        <a:pt x="5" y="152"/>
                      </a:lnTo>
                      <a:lnTo>
                        <a:pt x="0" y="206"/>
                      </a:lnTo>
                      <a:lnTo>
                        <a:pt x="10" y="293"/>
                      </a:lnTo>
                      <a:lnTo>
                        <a:pt x="36" y="418"/>
                      </a:lnTo>
                      <a:lnTo>
                        <a:pt x="100" y="522"/>
                      </a:lnTo>
                      <a:lnTo>
                        <a:pt x="194" y="604"/>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84"/>
                <p:cNvSpPr>
                  <a:spLocks noChangeAspect="1"/>
                </p:cNvSpPr>
                <p:nvPr/>
              </p:nvSpPr>
              <p:spPr bwMode="auto">
                <a:xfrm>
                  <a:off x="2862" y="2022"/>
                  <a:ext cx="332" cy="458"/>
                </a:xfrm>
                <a:custGeom>
                  <a:avLst/>
                  <a:gdLst>
                    <a:gd name="T0" fmla="*/ 162 w 332"/>
                    <a:gd name="T1" fmla="*/ 0 h 458"/>
                    <a:gd name="T2" fmla="*/ 115 w 332"/>
                    <a:gd name="T3" fmla="*/ 326 h 458"/>
                    <a:gd name="T4" fmla="*/ 115 w 332"/>
                    <a:gd name="T5" fmla="*/ 326 h 458"/>
                    <a:gd name="T6" fmla="*/ 63 w 332"/>
                    <a:gd name="T7" fmla="*/ 87 h 458"/>
                    <a:gd name="T8" fmla="*/ 63 w 332"/>
                    <a:gd name="T9" fmla="*/ 87 h 458"/>
                    <a:gd name="T10" fmla="*/ 63 w 332"/>
                    <a:gd name="T11" fmla="*/ 76 h 458"/>
                    <a:gd name="T12" fmla="*/ 68 w 332"/>
                    <a:gd name="T13" fmla="*/ 70 h 458"/>
                    <a:gd name="T14" fmla="*/ 68 w 332"/>
                    <a:gd name="T15" fmla="*/ 70 h 458"/>
                    <a:gd name="T16" fmla="*/ 79 w 332"/>
                    <a:gd name="T17" fmla="*/ 70 h 458"/>
                    <a:gd name="T18" fmla="*/ 79 w 332"/>
                    <a:gd name="T19" fmla="*/ 65 h 458"/>
                    <a:gd name="T20" fmla="*/ 79 w 332"/>
                    <a:gd name="T21" fmla="*/ 65 h 458"/>
                    <a:gd name="T22" fmla="*/ 79 w 332"/>
                    <a:gd name="T23" fmla="*/ 54 h 458"/>
                    <a:gd name="T24" fmla="*/ 68 w 332"/>
                    <a:gd name="T25" fmla="*/ 54 h 458"/>
                    <a:gd name="T26" fmla="*/ 68 w 332"/>
                    <a:gd name="T27" fmla="*/ 54 h 458"/>
                    <a:gd name="T28" fmla="*/ 10 w 332"/>
                    <a:gd name="T29" fmla="*/ 54 h 458"/>
                    <a:gd name="T30" fmla="*/ 10 w 332"/>
                    <a:gd name="T31" fmla="*/ 54 h 458"/>
                    <a:gd name="T32" fmla="*/ 5 w 332"/>
                    <a:gd name="T33" fmla="*/ 54 h 458"/>
                    <a:gd name="T34" fmla="*/ 0 w 332"/>
                    <a:gd name="T35" fmla="*/ 65 h 458"/>
                    <a:gd name="T36" fmla="*/ 0 w 332"/>
                    <a:gd name="T37" fmla="*/ 65 h 458"/>
                    <a:gd name="T38" fmla="*/ 5 w 332"/>
                    <a:gd name="T39" fmla="*/ 70 h 458"/>
                    <a:gd name="T40" fmla="*/ 10 w 332"/>
                    <a:gd name="T41" fmla="*/ 70 h 458"/>
                    <a:gd name="T42" fmla="*/ 10 w 332"/>
                    <a:gd name="T43" fmla="*/ 70 h 458"/>
                    <a:gd name="T44" fmla="*/ 21 w 332"/>
                    <a:gd name="T45" fmla="*/ 76 h 458"/>
                    <a:gd name="T46" fmla="*/ 21 w 332"/>
                    <a:gd name="T47" fmla="*/ 87 h 458"/>
                    <a:gd name="T48" fmla="*/ 21 w 332"/>
                    <a:gd name="T49" fmla="*/ 87 h 458"/>
                    <a:gd name="T50" fmla="*/ 110 w 332"/>
                    <a:gd name="T51" fmla="*/ 457 h 458"/>
                    <a:gd name="T52" fmla="*/ 110 w 332"/>
                    <a:gd name="T53" fmla="*/ 457 h 458"/>
                    <a:gd name="T54" fmla="*/ 162 w 332"/>
                    <a:gd name="T55" fmla="*/ 157 h 458"/>
                    <a:gd name="T56" fmla="*/ 162 w 332"/>
                    <a:gd name="T57" fmla="*/ 157 h 458"/>
                    <a:gd name="T58" fmla="*/ 215 w 332"/>
                    <a:gd name="T59" fmla="*/ 457 h 458"/>
                    <a:gd name="T60" fmla="*/ 215 w 332"/>
                    <a:gd name="T61" fmla="*/ 457 h 458"/>
                    <a:gd name="T62" fmla="*/ 304 w 332"/>
                    <a:gd name="T63" fmla="*/ 87 h 458"/>
                    <a:gd name="T64" fmla="*/ 304 w 332"/>
                    <a:gd name="T65" fmla="*/ 87 h 458"/>
                    <a:gd name="T66" fmla="*/ 309 w 332"/>
                    <a:gd name="T67" fmla="*/ 76 h 458"/>
                    <a:gd name="T68" fmla="*/ 320 w 332"/>
                    <a:gd name="T69" fmla="*/ 70 h 458"/>
                    <a:gd name="T70" fmla="*/ 320 w 332"/>
                    <a:gd name="T71" fmla="*/ 70 h 458"/>
                    <a:gd name="T72" fmla="*/ 325 w 332"/>
                    <a:gd name="T73" fmla="*/ 70 h 458"/>
                    <a:gd name="T74" fmla="*/ 331 w 332"/>
                    <a:gd name="T75" fmla="*/ 65 h 458"/>
                    <a:gd name="T76" fmla="*/ 331 w 332"/>
                    <a:gd name="T77" fmla="*/ 65 h 458"/>
                    <a:gd name="T78" fmla="*/ 325 w 332"/>
                    <a:gd name="T79" fmla="*/ 54 h 458"/>
                    <a:gd name="T80" fmla="*/ 320 w 332"/>
                    <a:gd name="T81" fmla="*/ 54 h 458"/>
                    <a:gd name="T82" fmla="*/ 320 w 332"/>
                    <a:gd name="T83" fmla="*/ 54 h 458"/>
                    <a:gd name="T84" fmla="*/ 273 w 332"/>
                    <a:gd name="T85" fmla="*/ 54 h 458"/>
                    <a:gd name="T86" fmla="*/ 273 w 332"/>
                    <a:gd name="T87" fmla="*/ 54 h 458"/>
                    <a:gd name="T88" fmla="*/ 267 w 332"/>
                    <a:gd name="T89" fmla="*/ 54 h 458"/>
                    <a:gd name="T90" fmla="*/ 267 w 332"/>
                    <a:gd name="T91" fmla="*/ 65 h 458"/>
                    <a:gd name="T92" fmla="*/ 267 w 332"/>
                    <a:gd name="T93" fmla="*/ 65 h 458"/>
                    <a:gd name="T94" fmla="*/ 267 w 332"/>
                    <a:gd name="T95" fmla="*/ 70 h 458"/>
                    <a:gd name="T96" fmla="*/ 278 w 332"/>
                    <a:gd name="T97" fmla="*/ 70 h 458"/>
                    <a:gd name="T98" fmla="*/ 278 w 332"/>
                    <a:gd name="T99" fmla="*/ 70 h 458"/>
                    <a:gd name="T100" fmla="*/ 283 w 332"/>
                    <a:gd name="T101" fmla="*/ 76 h 458"/>
                    <a:gd name="T102" fmla="*/ 283 w 332"/>
                    <a:gd name="T103" fmla="*/ 87 h 458"/>
                    <a:gd name="T104" fmla="*/ 283 w 332"/>
                    <a:gd name="T105" fmla="*/ 87 h 458"/>
                    <a:gd name="T106" fmla="*/ 231 w 332"/>
                    <a:gd name="T107" fmla="*/ 326 h 458"/>
                    <a:gd name="T108" fmla="*/ 231 w 332"/>
                    <a:gd name="T109" fmla="*/ 326 h 458"/>
                    <a:gd name="T110" fmla="*/ 162 w 332"/>
                    <a:gd name="T111" fmla="*/ 0 h 4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32"/>
                    <a:gd name="T169" fmla="*/ 0 h 458"/>
                    <a:gd name="T170" fmla="*/ 332 w 332"/>
                    <a:gd name="T171" fmla="*/ 458 h 4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32" h="458">
                      <a:moveTo>
                        <a:pt x="162" y="0"/>
                      </a:moveTo>
                      <a:lnTo>
                        <a:pt x="115" y="326"/>
                      </a:lnTo>
                      <a:lnTo>
                        <a:pt x="63" y="87"/>
                      </a:lnTo>
                      <a:lnTo>
                        <a:pt x="63" y="76"/>
                      </a:lnTo>
                      <a:lnTo>
                        <a:pt x="68" y="70"/>
                      </a:lnTo>
                      <a:lnTo>
                        <a:pt x="79" y="70"/>
                      </a:lnTo>
                      <a:lnTo>
                        <a:pt x="79" y="65"/>
                      </a:lnTo>
                      <a:lnTo>
                        <a:pt x="79" y="54"/>
                      </a:lnTo>
                      <a:lnTo>
                        <a:pt x="68" y="54"/>
                      </a:lnTo>
                      <a:lnTo>
                        <a:pt x="10" y="54"/>
                      </a:lnTo>
                      <a:lnTo>
                        <a:pt x="5" y="54"/>
                      </a:lnTo>
                      <a:lnTo>
                        <a:pt x="0" y="65"/>
                      </a:lnTo>
                      <a:lnTo>
                        <a:pt x="5" y="70"/>
                      </a:lnTo>
                      <a:lnTo>
                        <a:pt x="10" y="70"/>
                      </a:lnTo>
                      <a:lnTo>
                        <a:pt x="21" y="76"/>
                      </a:lnTo>
                      <a:lnTo>
                        <a:pt x="21" y="87"/>
                      </a:lnTo>
                      <a:lnTo>
                        <a:pt x="110" y="457"/>
                      </a:lnTo>
                      <a:lnTo>
                        <a:pt x="162" y="157"/>
                      </a:lnTo>
                      <a:lnTo>
                        <a:pt x="215" y="457"/>
                      </a:lnTo>
                      <a:lnTo>
                        <a:pt x="304" y="87"/>
                      </a:lnTo>
                      <a:lnTo>
                        <a:pt x="309" y="76"/>
                      </a:lnTo>
                      <a:lnTo>
                        <a:pt x="320" y="70"/>
                      </a:lnTo>
                      <a:lnTo>
                        <a:pt x="325" y="70"/>
                      </a:lnTo>
                      <a:lnTo>
                        <a:pt x="331" y="65"/>
                      </a:lnTo>
                      <a:lnTo>
                        <a:pt x="325" y="54"/>
                      </a:lnTo>
                      <a:lnTo>
                        <a:pt x="320" y="54"/>
                      </a:lnTo>
                      <a:lnTo>
                        <a:pt x="273" y="54"/>
                      </a:lnTo>
                      <a:lnTo>
                        <a:pt x="267" y="54"/>
                      </a:lnTo>
                      <a:lnTo>
                        <a:pt x="267" y="65"/>
                      </a:lnTo>
                      <a:lnTo>
                        <a:pt x="267" y="70"/>
                      </a:lnTo>
                      <a:lnTo>
                        <a:pt x="278" y="70"/>
                      </a:lnTo>
                      <a:lnTo>
                        <a:pt x="283" y="76"/>
                      </a:lnTo>
                      <a:lnTo>
                        <a:pt x="283" y="87"/>
                      </a:lnTo>
                      <a:lnTo>
                        <a:pt x="231" y="326"/>
                      </a:lnTo>
                      <a:lnTo>
                        <a:pt x="162"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6" name="Freeform 85"/>
                <p:cNvSpPr>
                  <a:spLocks noChangeAspect="1"/>
                </p:cNvSpPr>
                <p:nvPr/>
              </p:nvSpPr>
              <p:spPr bwMode="auto">
                <a:xfrm>
                  <a:off x="2936" y="1919"/>
                  <a:ext cx="64" cy="17"/>
                </a:xfrm>
                <a:custGeom>
                  <a:avLst/>
                  <a:gdLst>
                    <a:gd name="T0" fmla="*/ 63 w 64"/>
                    <a:gd name="T1" fmla="*/ 10 h 17"/>
                    <a:gd name="T2" fmla="*/ 52 w 64"/>
                    <a:gd name="T3" fmla="*/ 10 h 17"/>
                    <a:gd name="T4" fmla="*/ 42 w 64"/>
                    <a:gd name="T5" fmla="*/ 16 h 17"/>
                    <a:gd name="T6" fmla="*/ 42 w 64"/>
                    <a:gd name="T7" fmla="*/ 16 h 17"/>
                    <a:gd name="T8" fmla="*/ 21 w 64"/>
                    <a:gd name="T9" fmla="*/ 16 h 17"/>
                    <a:gd name="T10" fmla="*/ 0 w 64"/>
                    <a:gd name="T11" fmla="*/ 16 h 17"/>
                    <a:gd name="T12" fmla="*/ 0 w 64"/>
                    <a:gd name="T13" fmla="*/ 16 h 17"/>
                    <a:gd name="T14" fmla="*/ 10 w 64"/>
                    <a:gd name="T15" fmla="*/ 10 h 17"/>
                    <a:gd name="T16" fmla="*/ 10 w 64"/>
                    <a:gd name="T17" fmla="*/ 10 h 17"/>
                    <a:gd name="T18" fmla="*/ 15 w 64"/>
                    <a:gd name="T19" fmla="*/ 5 h 17"/>
                    <a:gd name="T20" fmla="*/ 21 w 64"/>
                    <a:gd name="T21" fmla="*/ 0 h 17"/>
                    <a:gd name="T22" fmla="*/ 21 w 64"/>
                    <a:gd name="T23" fmla="*/ 0 h 17"/>
                    <a:gd name="T24" fmla="*/ 21 w 64"/>
                    <a:gd name="T25" fmla="*/ 5 h 17"/>
                    <a:gd name="T26" fmla="*/ 63 w 64"/>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4"/>
                    <a:gd name="T43" fmla="*/ 0 h 17"/>
                    <a:gd name="T44" fmla="*/ 64 w 64"/>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4" h="17">
                      <a:moveTo>
                        <a:pt x="63" y="10"/>
                      </a:moveTo>
                      <a:lnTo>
                        <a:pt x="52" y="10"/>
                      </a:lnTo>
                      <a:lnTo>
                        <a:pt x="42" y="16"/>
                      </a:lnTo>
                      <a:lnTo>
                        <a:pt x="21" y="16"/>
                      </a:lnTo>
                      <a:lnTo>
                        <a:pt x="0" y="16"/>
                      </a:lnTo>
                      <a:lnTo>
                        <a:pt x="10" y="10"/>
                      </a:lnTo>
                      <a:lnTo>
                        <a:pt x="15" y="5"/>
                      </a:lnTo>
                      <a:lnTo>
                        <a:pt x="21" y="0"/>
                      </a:lnTo>
                      <a:lnTo>
                        <a:pt x="21" y="5"/>
                      </a:lnTo>
                      <a:lnTo>
                        <a:pt x="63"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7" name="Freeform 86"/>
                <p:cNvSpPr>
                  <a:spLocks noChangeAspect="1"/>
                </p:cNvSpPr>
                <p:nvPr/>
              </p:nvSpPr>
              <p:spPr bwMode="auto">
                <a:xfrm>
                  <a:off x="2930" y="1783"/>
                  <a:ext cx="85" cy="153"/>
                </a:xfrm>
                <a:custGeom>
                  <a:avLst/>
                  <a:gdLst>
                    <a:gd name="T0" fmla="*/ 0 w 85"/>
                    <a:gd name="T1" fmla="*/ 146 h 153"/>
                    <a:gd name="T2" fmla="*/ 15 w 85"/>
                    <a:gd name="T3" fmla="*/ 152 h 153"/>
                    <a:gd name="T4" fmla="*/ 42 w 85"/>
                    <a:gd name="T5" fmla="*/ 152 h 153"/>
                    <a:gd name="T6" fmla="*/ 42 w 85"/>
                    <a:gd name="T7" fmla="*/ 152 h 153"/>
                    <a:gd name="T8" fmla="*/ 68 w 85"/>
                    <a:gd name="T9" fmla="*/ 141 h 153"/>
                    <a:gd name="T10" fmla="*/ 84 w 85"/>
                    <a:gd name="T11" fmla="*/ 86 h 153"/>
                    <a:gd name="T12" fmla="*/ 84 w 85"/>
                    <a:gd name="T13" fmla="*/ 86 h 153"/>
                    <a:gd name="T14" fmla="*/ 63 w 85"/>
                    <a:gd name="T15" fmla="*/ 27 h 153"/>
                    <a:gd name="T16" fmla="*/ 21 w 85"/>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153"/>
                    <a:gd name="T29" fmla="*/ 85 w 85"/>
                    <a:gd name="T30" fmla="*/ 153 h 1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153">
                      <a:moveTo>
                        <a:pt x="0" y="146"/>
                      </a:moveTo>
                      <a:lnTo>
                        <a:pt x="15" y="152"/>
                      </a:lnTo>
                      <a:lnTo>
                        <a:pt x="42" y="152"/>
                      </a:lnTo>
                      <a:lnTo>
                        <a:pt x="68" y="141"/>
                      </a:lnTo>
                      <a:lnTo>
                        <a:pt x="84" y="86"/>
                      </a:lnTo>
                      <a:lnTo>
                        <a:pt x="63" y="27"/>
                      </a:lnTo>
                      <a:lnTo>
                        <a:pt x="21"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87"/>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58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9"/>
                    <a:gd name="T190" fmla="*/ 0 h 99"/>
                    <a:gd name="T191" fmla="*/ 59 w 59"/>
                    <a:gd name="T192" fmla="*/ 99 h 9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lnTo>
                        <a:pt x="58" y="43"/>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9" name="Freeform 88"/>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
                    <a:gd name="T187" fmla="*/ 0 h 99"/>
                    <a:gd name="T188" fmla="*/ 59 w 59"/>
                    <a:gd name="T189" fmla="*/ 99 h 9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89"/>
                <p:cNvSpPr>
                  <a:spLocks noChangeAspect="1"/>
                </p:cNvSpPr>
                <p:nvPr/>
              </p:nvSpPr>
              <p:spPr bwMode="auto">
                <a:xfrm>
                  <a:off x="3056" y="1919"/>
                  <a:ext cx="65" cy="17"/>
                </a:xfrm>
                <a:custGeom>
                  <a:avLst/>
                  <a:gdLst>
                    <a:gd name="T0" fmla="*/ 0 w 65"/>
                    <a:gd name="T1" fmla="*/ 10 h 17"/>
                    <a:gd name="T2" fmla="*/ 10 w 65"/>
                    <a:gd name="T3" fmla="*/ 16 h 17"/>
                    <a:gd name="T4" fmla="*/ 21 w 65"/>
                    <a:gd name="T5" fmla="*/ 16 h 17"/>
                    <a:gd name="T6" fmla="*/ 21 w 65"/>
                    <a:gd name="T7" fmla="*/ 16 h 17"/>
                    <a:gd name="T8" fmla="*/ 42 w 65"/>
                    <a:gd name="T9" fmla="*/ 16 h 17"/>
                    <a:gd name="T10" fmla="*/ 64 w 65"/>
                    <a:gd name="T11" fmla="*/ 10 h 17"/>
                    <a:gd name="T12" fmla="*/ 64 w 65"/>
                    <a:gd name="T13" fmla="*/ 10 h 17"/>
                    <a:gd name="T14" fmla="*/ 53 w 65"/>
                    <a:gd name="T15" fmla="*/ 10 h 17"/>
                    <a:gd name="T16" fmla="*/ 53 w 65"/>
                    <a:gd name="T17" fmla="*/ 10 h 17"/>
                    <a:gd name="T18" fmla="*/ 47 w 65"/>
                    <a:gd name="T19" fmla="*/ 5 h 17"/>
                    <a:gd name="T20" fmla="*/ 42 w 65"/>
                    <a:gd name="T21" fmla="*/ 0 h 17"/>
                    <a:gd name="T22" fmla="*/ 42 w 65"/>
                    <a:gd name="T23" fmla="*/ 0 h 17"/>
                    <a:gd name="T24" fmla="*/ 42 w 65"/>
                    <a:gd name="T25" fmla="*/ 5 h 17"/>
                    <a:gd name="T26" fmla="*/ 0 w 65"/>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5"/>
                    <a:gd name="T43" fmla="*/ 0 h 17"/>
                    <a:gd name="T44" fmla="*/ 65 w 65"/>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5" h="17">
                      <a:moveTo>
                        <a:pt x="0" y="10"/>
                      </a:moveTo>
                      <a:lnTo>
                        <a:pt x="10" y="16"/>
                      </a:lnTo>
                      <a:lnTo>
                        <a:pt x="21" y="16"/>
                      </a:lnTo>
                      <a:lnTo>
                        <a:pt x="42" y="16"/>
                      </a:lnTo>
                      <a:lnTo>
                        <a:pt x="64" y="10"/>
                      </a:lnTo>
                      <a:lnTo>
                        <a:pt x="53" y="10"/>
                      </a:lnTo>
                      <a:lnTo>
                        <a:pt x="47" y="5"/>
                      </a:lnTo>
                      <a:lnTo>
                        <a:pt x="42" y="0"/>
                      </a:lnTo>
                      <a:lnTo>
                        <a:pt x="42" y="5"/>
                      </a:lnTo>
                      <a:lnTo>
                        <a:pt x="0" y="10"/>
                      </a:lnTo>
                    </a:path>
                  </a:pathLst>
                </a:custGeom>
                <a:solidFill>
                  <a:srgbClr val="8F5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91" name="Freeform 90"/>
                <p:cNvSpPr>
                  <a:spLocks noChangeAspect="1"/>
                </p:cNvSpPr>
                <p:nvPr/>
              </p:nvSpPr>
              <p:spPr bwMode="auto">
                <a:xfrm>
                  <a:off x="3041" y="1783"/>
                  <a:ext cx="84" cy="153"/>
                </a:xfrm>
                <a:custGeom>
                  <a:avLst/>
                  <a:gdLst>
                    <a:gd name="T0" fmla="*/ 83 w 84"/>
                    <a:gd name="T1" fmla="*/ 146 h 153"/>
                    <a:gd name="T2" fmla="*/ 67 w 84"/>
                    <a:gd name="T3" fmla="*/ 152 h 153"/>
                    <a:gd name="T4" fmla="*/ 41 w 84"/>
                    <a:gd name="T5" fmla="*/ 152 h 153"/>
                    <a:gd name="T6" fmla="*/ 41 w 84"/>
                    <a:gd name="T7" fmla="*/ 152 h 153"/>
                    <a:gd name="T8" fmla="*/ 10 w 84"/>
                    <a:gd name="T9" fmla="*/ 141 h 153"/>
                    <a:gd name="T10" fmla="*/ 0 w 84"/>
                    <a:gd name="T11" fmla="*/ 86 h 153"/>
                    <a:gd name="T12" fmla="*/ 0 w 84"/>
                    <a:gd name="T13" fmla="*/ 86 h 153"/>
                    <a:gd name="T14" fmla="*/ 20 w 84"/>
                    <a:gd name="T15" fmla="*/ 27 h 153"/>
                    <a:gd name="T16" fmla="*/ 62 w 84"/>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4"/>
                    <a:gd name="T28" fmla="*/ 0 h 153"/>
                    <a:gd name="T29" fmla="*/ 84 w 84"/>
                    <a:gd name="T30" fmla="*/ 153 h 1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4" h="153">
                      <a:moveTo>
                        <a:pt x="83" y="146"/>
                      </a:moveTo>
                      <a:lnTo>
                        <a:pt x="67" y="152"/>
                      </a:lnTo>
                      <a:lnTo>
                        <a:pt x="41" y="152"/>
                      </a:lnTo>
                      <a:lnTo>
                        <a:pt x="10" y="141"/>
                      </a:lnTo>
                      <a:lnTo>
                        <a:pt x="0" y="86"/>
                      </a:lnTo>
                      <a:lnTo>
                        <a:pt x="20" y="27"/>
                      </a:lnTo>
                      <a:lnTo>
                        <a:pt x="62"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91"/>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9"/>
                    <a:gd name="T190" fmla="*/ 0 h 99"/>
                    <a:gd name="T191" fmla="*/ 59 w 59"/>
                    <a:gd name="T192" fmla="*/ 99 h 9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solidFill>
                  <a:srgbClr val="BA7E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93" name="Freeform 92"/>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
                    <a:gd name="T187" fmla="*/ 0 h 99"/>
                    <a:gd name="T188" fmla="*/ 59 w 59"/>
                    <a:gd name="T189" fmla="*/ 99 h 9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6" name="Picture 93" descr="2009 logo - for inser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3" y="3360"/>
                <a:ext cx="1209" cy="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1925" y="5328286"/>
              <a:ext cx="19208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927399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64593311"/>
              </p:ext>
            </p:extLst>
          </p:nvPr>
        </p:nvGraphicFramePr>
        <p:xfrm>
          <a:off x="310896" y="1620520"/>
          <a:ext cx="8528304" cy="3484880"/>
        </p:xfrm>
        <a:graphic>
          <a:graphicData uri="http://schemas.openxmlformats.org/drawingml/2006/table">
            <a:tbl>
              <a:tblPr firstRow="1" firstCol="1" bandRow="1">
                <a:tableStyleId>{5940675A-B579-460E-94D1-54222C63F5DA}</a:tableStyleId>
              </a:tblPr>
              <a:tblGrid>
                <a:gridCol w="2286000"/>
                <a:gridCol w="2133600"/>
                <a:gridCol w="990600"/>
                <a:gridCol w="2130552"/>
                <a:gridCol w="987552"/>
              </a:tblGrid>
              <a:tr h="218440">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marL="0" marR="0" algn="ctr">
                        <a:spcBef>
                          <a:spcPts val="0"/>
                        </a:spcBef>
                        <a:spcAft>
                          <a:spcPts val="0"/>
                        </a:spcAft>
                      </a:pPr>
                      <a:r>
                        <a:rPr lang="en-US" sz="2000" b="1" dirty="0">
                          <a:solidFill>
                            <a:srgbClr val="FFFFFF"/>
                          </a:solidFill>
                          <a:effectLst/>
                        </a:rPr>
                        <a:t>With Multiple Imputation**</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2000" b="1" dirty="0">
                          <a:solidFill>
                            <a:srgbClr val="FFFFFF"/>
                          </a:solidFill>
                          <a:effectLst/>
                        </a:rPr>
                        <a:t>Without Multiple Imputation**</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r>
              <a:tr h="436880">
                <a:tc>
                  <a:txBody>
                    <a:bodyPr/>
                    <a:lstStyle/>
                    <a:p>
                      <a:pPr marL="0" marR="0">
                        <a:spcBef>
                          <a:spcPts val="0"/>
                        </a:spcBef>
                        <a:spcAft>
                          <a:spcPts val="0"/>
                        </a:spcAft>
                      </a:pPr>
                      <a:r>
                        <a:rPr lang="en-US" sz="2000" b="1" dirty="0">
                          <a:solidFill>
                            <a:srgbClr val="FFFFFF"/>
                          </a:solidFill>
                          <a:effectLst/>
                        </a:rPr>
                        <a:t> </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HR (95</a:t>
                      </a:r>
                      <a:r>
                        <a:rPr lang="en-US" sz="2000" b="1" dirty="0">
                          <a:solidFill>
                            <a:srgbClr val="FFFFFF"/>
                          </a:solidFill>
                          <a:effectLst/>
                        </a:rPr>
                        <a:t>% CI)</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HR (95% CI)</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FFFFFF"/>
                          </a:solidFill>
                          <a:effectLst/>
                        </a:rPr>
                        <a:t>P</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CAC presence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1.54</a:t>
                      </a:r>
                    </a:p>
                    <a:p>
                      <a:pPr marL="0" marR="0" algn="ctr">
                        <a:spcBef>
                          <a:spcPts val="0"/>
                        </a:spcBef>
                        <a:spcAft>
                          <a:spcPts val="0"/>
                        </a:spcAft>
                      </a:pPr>
                      <a:r>
                        <a:rPr lang="en-US" sz="2000" b="1" dirty="0">
                          <a:solidFill>
                            <a:srgbClr val="FFFFFF"/>
                          </a:solidFill>
                          <a:effectLst/>
                        </a:rPr>
                        <a:t>(1.09 – 2.18)</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0.015</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1.82</a:t>
                      </a:r>
                    </a:p>
                    <a:p>
                      <a:pPr marL="0" marR="0" algn="ctr">
                        <a:spcBef>
                          <a:spcPts val="0"/>
                        </a:spcBef>
                        <a:spcAft>
                          <a:spcPts val="0"/>
                        </a:spcAft>
                      </a:pPr>
                      <a:r>
                        <a:rPr lang="en-US" sz="2000" b="1" dirty="0">
                          <a:solidFill>
                            <a:srgbClr val="FFFFFF"/>
                          </a:solidFill>
                          <a:effectLst/>
                        </a:rPr>
                        <a:t>(0.97 –  3.42)</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0.061</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CAP presence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1.40</a:t>
                      </a:r>
                    </a:p>
                    <a:p>
                      <a:pPr marL="0" marR="0" algn="ctr">
                        <a:spcBef>
                          <a:spcPts val="0"/>
                        </a:spcBef>
                        <a:spcAft>
                          <a:spcPts val="0"/>
                        </a:spcAft>
                      </a:pPr>
                      <a:r>
                        <a:rPr lang="en-US" sz="2000" b="1" dirty="0">
                          <a:solidFill>
                            <a:srgbClr val="FFFFFF"/>
                          </a:solidFill>
                          <a:effectLst/>
                        </a:rPr>
                        <a:t>(1.35 – 1.45)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&lt;0.001</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1.34</a:t>
                      </a:r>
                    </a:p>
                    <a:p>
                      <a:pPr marL="0" marR="0" algn="ctr">
                        <a:spcBef>
                          <a:spcPts val="0"/>
                        </a:spcBef>
                        <a:spcAft>
                          <a:spcPts val="0"/>
                        </a:spcAft>
                      </a:pPr>
                      <a:r>
                        <a:rPr lang="en-US" sz="2000" b="1" dirty="0">
                          <a:solidFill>
                            <a:srgbClr val="FFFFFF"/>
                          </a:solidFill>
                          <a:effectLst/>
                        </a:rPr>
                        <a:t>(0.75 –  2.39)</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0.317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smtClean="0">
                          <a:solidFill>
                            <a:srgbClr val="FFFFFF"/>
                          </a:solidFill>
                          <a:effectLst/>
                        </a:rPr>
                        <a:t>CCA </a:t>
                      </a:r>
                      <a:r>
                        <a:rPr lang="en-US" sz="2000" b="1" dirty="0">
                          <a:solidFill>
                            <a:srgbClr val="FFFFFF"/>
                          </a:solidFill>
                          <a:effectLst/>
                        </a:rPr>
                        <a:t>IMT ≥75th percentile</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1.01</a:t>
                      </a:r>
                    </a:p>
                    <a:p>
                      <a:pPr marL="0" marR="0" algn="ctr">
                        <a:spcBef>
                          <a:spcPts val="0"/>
                        </a:spcBef>
                        <a:spcAft>
                          <a:spcPts val="0"/>
                        </a:spcAft>
                      </a:pPr>
                      <a:r>
                        <a:rPr lang="en-US" sz="2000" b="1" dirty="0">
                          <a:solidFill>
                            <a:srgbClr val="FFFFFF"/>
                          </a:solidFill>
                          <a:effectLst/>
                        </a:rPr>
                        <a:t>(0.70 – 1.47)</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0.944</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1.31</a:t>
                      </a:r>
                    </a:p>
                    <a:p>
                      <a:pPr marL="0" marR="0" algn="ctr">
                        <a:spcBef>
                          <a:spcPts val="0"/>
                        </a:spcBef>
                        <a:spcAft>
                          <a:spcPts val="0"/>
                        </a:spcAft>
                      </a:pPr>
                      <a:r>
                        <a:rPr lang="en-US" sz="2000" b="1" dirty="0">
                          <a:solidFill>
                            <a:srgbClr val="FFFFFF"/>
                          </a:solidFill>
                          <a:effectLst/>
                        </a:rPr>
                        <a:t>(0.70 –  2.44)</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0.399</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6880">
                <a:tc>
                  <a:txBody>
                    <a:bodyPr/>
                    <a:lstStyle/>
                    <a:p>
                      <a:pPr marL="102870" marR="0">
                        <a:spcBef>
                          <a:spcPts val="0"/>
                        </a:spcBef>
                        <a:spcAft>
                          <a:spcPts val="0"/>
                        </a:spcAft>
                      </a:pPr>
                      <a:r>
                        <a:rPr lang="en-US" sz="2000" b="1" dirty="0">
                          <a:solidFill>
                            <a:srgbClr val="FFFFFF"/>
                          </a:solidFill>
                          <a:effectLst/>
                        </a:rPr>
                        <a:t>CAP/CIMT75</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1.86</a:t>
                      </a:r>
                    </a:p>
                    <a:p>
                      <a:pPr marL="0" marR="0" algn="ctr">
                        <a:spcBef>
                          <a:spcPts val="0"/>
                        </a:spcBef>
                        <a:spcAft>
                          <a:spcPts val="0"/>
                        </a:spcAft>
                      </a:pPr>
                      <a:r>
                        <a:rPr lang="en-US" sz="2000" b="1" dirty="0">
                          <a:solidFill>
                            <a:srgbClr val="FFFFFF"/>
                          </a:solidFill>
                          <a:effectLst/>
                        </a:rPr>
                        <a:t>(1.10 – 3.13)</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00"/>
                          </a:solidFill>
                          <a:effectLst/>
                        </a:rPr>
                        <a:t>0.020</a:t>
                      </a:r>
                      <a:endParaRPr lang="en-US" sz="2000" b="1" dirty="0">
                        <a:solidFill>
                          <a:srgbClr val="FFFF00"/>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1.60</a:t>
                      </a:r>
                    </a:p>
                    <a:p>
                      <a:pPr marL="0" marR="0" algn="ctr">
                        <a:spcBef>
                          <a:spcPts val="0"/>
                        </a:spcBef>
                        <a:spcAft>
                          <a:spcPts val="0"/>
                        </a:spcAft>
                      </a:pPr>
                      <a:r>
                        <a:rPr lang="en-US" sz="2000" b="1" dirty="0">
                          <a:solidFill>
                            <a:srgbClr val="FFFFFF"/>
                          </a:solidFill>
                          <a:effectLst/>
                        </a:rPr>
                        <a:t>(0.79 – 3.23)</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FFFFFF"/>
                          </a:solidFill>
                          <a:effectLst/>
                        </a:rPr>
                        <a:t>0.189</a:t>
                      </a:r>
                      <a:endParaRPr lang="en-US" sz="20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dirty="0" smtClean="0">
                <a:effectLst/>
              </a:rPr>
              <a:t>Adjusted </a:t>
            </a:r>
            <a:r>
              <a:rPr lang="en-US" dirty="0">
                <a:effectLst/>
              </a:rPr>
              <a:t>Cox Regression Models for Predicting </a:t>
            </a:r>
            <a:r>
              <a:rPr lang="en-US" dirty="0" smtClean="0">
                <a:effectLst/>
              </a:rPr>
              <a:t>Stroke/TIA*</a:t>
            </a:r>
            <a:endParaRPr lang="en-US" dirty="0"/>
          </a:p>
        </p:txBody>
      </p:sp>
      <p:sp>
        <p:nvSpPr>
          <p:cNvPr id="6" name="Rectangle 1"/>
          <p:cNvSpPr>
            <a:spLocks noChangeArrowheads="1"/>
          </p:cNvSpPr>
          <p:nvPr/>
        </p:nvSpPr>
        <p:spPr bwMode="auto">
          <a:xfrm>
            <a:off x="228600" y="5254664"/>
            <a:ext cx="8686800" cy="1272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lnSpc>
                <a:spcPts val="2300"/>
              </a:lnSpc>
              <a:spcBef>
                <a:spcPts val="600"/>
              </a:spcBef>
            </a:pP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Adjusted for age, gender, race/ethnicity, education, income, HR,</a:t>
            </a:r>
            <a:r>
              <a:rPr kumimoji="0" lang="en-US" altLang="en-US" b="1" i="1" u="none" strike="noStrike" cap="none" normalizeH="0" dirty="0" smtClean="0">
                <a:ln>
                  <a:noFill/>
                </a:ln>
                <a:solidFill>
                  <a:srgbClr val="FFFFFF"/>
                </a:solidFill>
                <a:effectLst/>
                <a:latin typeface="Arial" pitchFamily="34" charset="0"/>
                <a:ea typeface="Times New Roman" pitchFamily="18" charset="0"/>
                <a:cs typeface="Arial" pitchFamily="34" charset="0"/>
              </a:rPr>
              <a:t> BMI, </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smoking, total </a:t>
            </a:r>
            <a:r>
              <a:rPr kumimoji="0" lang="en-US" altLang="en-US" b="1" i="1" u="none" strike="noStrike" cap="none" normalizeH="0" baseline="0" dirty="0" err="1" smtClean="0">
                <a:ln>
                  <a:noFill/>
                </a:ln>
                <a:solidFill>
                  <a:srgbClr val="FFFFFF"/>
                </a:solidFill>
                <a:effectLst/>
                <a:latin typeface="Arial" pitchFamily="34" charset="0"/>
                <a:ea typeface="Times New Roman" pitchFamily="18" charset="0"/>
                <a:cs typeface="Arial" pitchFamily="34" charset="0"/>
              </a:rPr>
              <a:t>chol</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HDL-C, lipid</a:t>
            </a:r>
            <a:r>
              <a:rPr kumimoji="0" lang="en-US" altLang="en-US" b="1" i="1" u="none" strike="noStrike" cap="none" normalizeH="0" dirty="0" smtClean="0">
                <a:ln>
                  <a:noFill/>
                </a:ln>
                <a:solidFill>
                  <a:srgbClr val="FFFFFF"/>
                </a:solidFill>
                <a:effectLst/>
                <a:latin typeface="Arial" pitchFamily="34" charset="0"/>
                <a:ea typeface="Times New Roman" pitchFamily="18" charset="0"/>
                <a:cs typeface="Arial" pitchFamily="34" charset="0"/>
              </a:rPr>
              <a:t> </a:t>
            </a:r>
            <a: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meds, DM status, SBP and anti-HTN meds </a:t>
            </a:r>
            <a:br>
              <a:rPr kumimoji="0" lang="en-US" altLang="en-US" b="1" i="1" u="none" strike="noStrike" cap="none" normalizeH="0" baseline="0" dirty="0" smtClean="0">
                <a:ln>
                  <a:noFill/>
                </a:ln>
                <a:solidFill>
                  <a:srgbClr val="FFFFFF"/>
                </a:solidFill>
                <a:effectLst/>
                <a:latin typeface="Arial" pitchFamily="34" charset="0"/>
                <a:ea typeface="Times New Roman" pitchFamily="18" charset="0"/>
                <a:cs typeface="Arial" pitchFamily="34" charset="0"/>
              </a:rPr>
            </a:br>
            <a:r>
              <a:rPr lang="en-US" b="1" i="1" dirty="0" smtClean="0">
                <a:solidFill>
                  <a:srgbClr val="FFFFFF"/>
                </a:solidFill>
              </a:rPr>
              <a:t>** Multiple imputation N=6779;  W/out imputation N= 3310 (CAP and CAC); 2892 for IMT</a:t>
            </a:r>
            <a:endParaRPr kumimoji="0" lang="en-US" altLang="en-US" b="1" i="0" u="none" strike="noStrike" cap="none" normalizeH="0" baseline="0" dirty="0" smtClean="0">
              <a:ln>
                <a:noFill/>
              </a:ln>
              <a:solidFill>
                <a:srgbClr val="FFFFFF"/>
              </a:solidFill>
              <a:effectLst/>
              <a:latin typeface="Arial" pitchFamily="34" charset="0"/>
            </a:endParaRPr>
          </a:p>
        </p:txBody>
      </p:sp>
    </p:spTree>
    <p:extLst>
      <p:ext uri="{BB962C8B-B14F-4D97-AF65-F5344CB8AC3E}">
        <p14:creationId xmlns:p14="http://schemas.microsoft.com/office/powerpoint/2010/main" val="3892582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Subgroup/Additional Results</a:t>
            </a:r>
            <a:endParaRPr lang="en-US" dirty="0"/>
          </a:p>
        </p:txBody>
      </p:sp>
      <p:sp>
        <p:nvSpPr>
          <p:cNvPr id="3" name="Content Placeholder 2"/>
          <p:cNvSpPr>
            <a:spLocks noGrp="1"/>
          </p:cNvSpPr>
          <p:nvPr>
            <p:ph idx="1"/>
          </p:nvPr>
        </p:nvSpPr>
        <p:spPr>
          <a:xfrm>
            <a:off x="457200" y="1371600"/>
            <a:ext cx="8686800" cy="4525963"/>
          </a:xfrm>
        </p:spPr>
        <p:txBody>
          <a:bodyPr/>
          <a:lstStyle/>
          <a:p>
            <a:r>
              <a:rPr lang="en-US" dirty="0" smtClean="0"/>
              <a:t>Similar HR estimates obtained in:</a:t>
            </a:r>
          </a:p>
          <a:p>
            <a:pPr lvl="1"/>
            <a:r>
              <a:rPr lang="en-US" sz="3000" dirty="0" smtClean="0"/>
              <a:t>Younger participants </a:t>
            </a:r>
            <a:br>
              <a:rPr lang="en-US" sz="3000" dirty="0" smtClean="0"/>
            </a:br>
            <a:r>
              <a:rPr lang="en-US" sz="3000" dirty="0" smtClean="0"/>
              <a:t>	   (men &lt;50, women &lt;60 years old)</a:t>
            </a:r>
          </a:p>
          <a:p>
            <a:pPr lvl="1"/>
            <a:r>
              <a:rPr lang="en-US" sz="3000" dirty="0" smtClean="0"/>
              <a:t>Between races/ethnicities </a:t>
            </a:r>
          </a:p>
          <a:p>
            <a:pPr lvl="1"/>
            <a:r>
              <a:rPr lang="en-US" sz="3000" dirty="0" smtClean="0"/>
              <a:t>Excluding those with diabetes (n=850)</a:t>
            </a:r>
          </a:p>
          <a:p>
            <a:r>
              <a:rPr lang="en-US" dirty="0" smtClean="0">
                <a:effectLst/>
              </a:rPr>
              <a:t>CAC &amp; CAP </a:t>
            </a:r>
            <a:r>
              <a:rPr lang="en-US" u="sng" dirty="0">
                <a:effectLst/>
              </a:rPr>
              <a:t>s</a:t>
            </a:r>
            <a:r>
              <a:rPr lang="en-US" u="sng" dirty="0" smtClean="0">
                <a:effectLst/>
              </a:rPr>
              <a:t>core</a:t>
            </a:r>
            <a:endParaRPr lang="en-US" u="sng" dirty="0" smtClean="0">
              <a:effectLst/>
            </a:endParaRPr>
          </a:p>
          <a:p>
            <a:pPr lvl="1"/>
            <a:r>
              <a:rPr lang="en-US" dirty="0" err="1" smtClean="0">
                <a:effectLst/>
              </a:rPr>
              <a:t>CAC</a:t>
            </a:r>
            <a:r>
              <a:rPr lang="en-US" dirty="0" smtClean="0">
                <a:effectLst/>
              </a:rPr>
              <a:t> </a:t>
            </a:r>
            <a:r>
              <a:rPr lang="en-US" dirty="0" smtClean="0">
                <a:effectLst/>
              </a:rPr>
              <a:t>score (1.48</a:t>
            </a:r>
            <a:r>
              <a:rPr lang="en-US" dirty="0">
                <a:effectLst/>
              </a:rPr>
              <a:t>, 95% CI 1.20 – 1.86, </a:t>
            </a:r>
            <a:r>
              <a:rPr lang="en-US" dirty="0" smtClean="0">
                <a:effectLst/>
              </a:rPr>
              <a:t>p&lt;0.001)</a:t>
            </a:r>
          </a:p>
          <a:p>
            <a:pPr lvl="1"/>
            <a:r>
              <a:rPr lang="en-US" dirty="0" smtClean="0">
                <a:effectLst/>
              </a:rPr>
              <a:t>CAP score (1.49</a:t>
            </a:r>
            <a:r>
              <a:rPr lang="en-US" dirty="0">
                <a:effectLst/>
              </a:rPr>
              <a:t>, 95% CI 1.39 – 1.58, </a:t>
            </a:r>
            <a:r>
              <a:rPr lang="en-US" dirty="0" smtClean="0">
                <a:effectLst/>
              </a:rPr>
              <a:t>p&lt;0.001)</a:t>
            </a:r>
          </a:p>
        </p:txBody>
      </p:sp>
    </p:spTree>
    <p:extLst>
      <p:ext uri="{BB962C8B-B14F-4D97-AF65-F5344CB8AC3E}">
        <p14:creationId xmlns:p14="http://schemas.microsoft.com/office/powerpoint/2010/main" val="137234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AUC/NRI Results: CVD </a:t>
            </a:r>
            <a:r>
              <a:rPr lang="en-US" dirty="0" smtClean="0"/>
              <a:t>Events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0347455"/>
              </p:ext>
            </p:extLst>
          </p:nvPr>
        </p:nvGraphicFramePr>
        <p:xfrm>
          <a:off x="381000" y="1752600"/>
          <a:ext cx="8305800" cy="4478239"/>
        </p:xfrm>
        <a:graphic>
          <a:graphicData uri="http://schemas.openxmlformats.org/drawingml/2006/table">
            <a:tbl>
              <a:tblPr firstRow="1" firstCol="1" bandRow="1">
                <a:tableStyleId>{5940675A-B579-460E-94D1-54222C63F5DA}</a:tableStyleId>
              </a:tblPr>
              <a:tblGrid>
                <a:gridCol w="3513993"/>
                <a:gridCol w="1597269"/>
                <a:gridCol w="1597269"/>
                <a:gridCol w="1597269"/>
              </a:tblGrid>
              <a:tr h="697653">
                <a:tc>
                  <a:txBody>
                    <a:bodyPr/>
                    <a:lstStyle/>
                    <a:p>
                      <a:pPr marL="0" marR="0">
                        <a:spcBef>
                          <a:spcPts val="0"/>
                        </a:spcBef>
                        <a:spcAft>
                          <a:spcPts val="0"/>
                        </a:spcAft>
                      </a:pPr>
                      <a:r>
                        <a:rPr lang="en-US" sz="1800" b="1" dirty="0">
                          <a:solidFill>
                            <a:srgbClr val="FFFFFF"/>
                          </a:solidFill>
                          <a:effectLst/>
                        </a:rPr>
                        <a:t>N = </a:t>
                      </a:r>
                      <a:r>
                        <a:rPr lang="en-US" sz="1800" b="1" dirty="0" smtClean="0">
                          <a:solidFill>
                            <a:srgbClr val="FFFFFF"/>
                          </a:solidFill>
                          <a:effectLst/>
                        </a:rPr>
                        <a:t>6779</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C-statistic</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FF"/>
                          </a:solidFill>
                          <a:effectLst/>
                        </a:rPr>
                        <a:t>P</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FF"/>
                          </a:solidFill>
                          <a:effectLst/>
                        </a:rPr>
                        <a:t>NRI</a:t>
                      </a:r>
                      <a:endParaRPr lang="en-US" sz="1800" b="1" dirty="0">
                        <a:solidFill>
                          <a:srgbClr val="FFFFFF"/>
                        </a:solidFill>
                        <a:effectLst/>
                      </a:endParaRPr>
                    </a:p>
                    <a:p>
                      <a:pPr marL="0" marR="0" algn="ctr">
                        <a:spcBef>
                          <a:spcPts val="0"/>
                        </a:spcBef>
                        <a:spcAft>
                          <a:spcPts val="0"/>
                        </a:spcAft>
                      </a:pPr>
                      <a:r>
                        <a:rPr lang="en-US" sz="1800" b="1" dirty="0">
                          <a:solidFill>
                            <a:srgbClr val="FFFFFF"/>
                          </a:solidFill>
                          <a:effectLst/>
                        </a:rPr>
                        <a:t>(95% CI)</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535406">
                <a:tc>
                  <a:txBody>
                    <a:bodyPr/>
                    <a:lstStyle/>
                    <a:p>
                      <a:pPr marL="0" marR="0">
                        <a:spcBef>
                          <a:spcPts val="0"/>
                        </a:spcBef>
                        <a:spcAft>
                          <a:spcPts val="0"/>
                        </a:spcAft>
                      </a:pPr>
                      <a:r>
                        <a:rPr lang="en-US" sz="1800" b="1" dirty="0">
                          <a:solidFill>
                            <a:srgbClr val="FFFFFF"/>
                          </a:solidFill>
                          <a:effectLst/>
                        </a:rPr>
                        <a:t>CVD</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09600">
                <a:tc>
                  <a:txBody>
                    <a:bodyPr/>
                    <a:lstStyle/>
                    <a:p>
                      <a:pPr marL="102870" marR="0">
                        <a:spcBef>
                          <a:spcPts val="0"/>
                        </a:spcBef>
                        <a:spcAft>
                          <a:spcPts val="0"/>
                        </a:spcAft>
                      </a:pPr>
                      <a:r>
                        <a:rPr lang="en-US" sz="1800" b="1" dirty="0">
                          <a:solidFill>
                            <a:srgbClr val="FFFFFF"/>
                          </a:solidFill>
                          <a:effectLst/>
                        </a:rPr>
                        <a:t>Traditional risk </a:t>
                      </a:r>
                      <a:r>
                        <a:rPr lang="en-US" sz="1800" b="1" dirty="0" smtClean="0">
                          <a:solidFill>
                            <a:srgbClr val="FFFFFF"/>
                          </a:solidFill>
                          <a:effectLst/>
                        </a:rPr>
                        <a:t>factors</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0.756</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CAC presence</a:t>
                      </a:r>
                      <a:endParaRPr lang="en-US" sz="18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0.776</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&lt;0.001</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0.110</a:t>
                      </a:r>
                    </a:p>
                    <a:p>
                      <a:pPr marL="0" marR="0" algn="ctr">
                        <a:spcBef>
                          <a:spcPts val="0"/>
                        </a:spcBef>
                        <a:spcAft>
                          <a:spcPts val="0"/>
                        </a:spcAft>
                      </a:pPr>
                      <a:r>
                        <a:rPr lang="en-US" sz="1600" b="1" dirty="0">
                          <a:solidFill>
                            <a:srgbClr val="FFFFFF"/>
                          </a:solidFill>
                          <a:effectLst/>
                        </a:rPr>
                        <a:t>(0.060 – 0.159)</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CAP presence</a:t>
                      </a:r>
                      <a:endParaRPr lang="en-US" sz="18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0.760</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0.033</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0.012</a:t>
                      </a:r>
                    </a:p>
                    <a:p>
                      <a:pPr marL="0" marR="0" algn="ctr">
                        <a:spcBef>
                          <a:spcPts val="0"/>
                        </a:spcBef>
                        <a:spcAft>
                          <a:spcPts val="0"/>
                        </a:spcAft>
                      </a:pPr>
                      <a:r>
                        <a:rPr lang="en-US" sz="1600" b="1" dirty="0">
                          <a:solidFill>
                            <a:srgbClr val="FFFFFF"/>
                          </a:solidFill>
                          <a:effectLst/>
                        </a:rPr>
                        <a:t>(-0.022 – 0.045)</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smtClean="0">
                          <a:solidFill>
                            <a:srgbClr val="FFFFFF"/>
                          </a:solidFill>
                          <a:effectLst/>
                        </a:rPr>
                        <a:t>CCA </a:t>
                      </a:r>
                      <a:r>
                        <a:rPr lang="en-US" sz="1800" b="1" dirty="0">
                          <a:solidFill>
                            <a:srgbClr val="FFFFFF"/>
                          </a:solidFill>
                          <a:effectLst/>
                        </a:rPr>
                        <a:t>IMT </a:t>
                      </a:r>
                      <a:r>
                        <a:rPr lang="en-US" sz="1800" b="1" dirty="0" smtClean="0">
                          <a:solidFill>
                            <a:srgbClr val="FFFFFF"/>
                          </a:solidFill>
                          <a:effectLst/>
                        </a:rPr>
                        <a:t>≥ 75</a:t>
                      </a:r>
                      <a:r>
                        <a:rPr lang="en-US" sz="1800" b="1" baseline="30000" dirty="0" smtClean="0">
                          <a:solidFill>
                            <a:srgbClr val="FFFFFF"/>
                          </a:solidFill>
                          <a:effectLst/>
                        </a:rPr>
                        <a:t>th</a:t>
                      </a:r>
                      <a:r>
                        <a:rPr lang="en-US" sz="1800" b="1" dirty="0" smtClean="0">
                          <a:solidFill>
                            <a:srgbClr val="FFFFFF"/>
                          </a:solidFill>
                          <a:effectLst/>
                        </a:rPr>
                        <a:t> </a:t>
                      </a:r>
                      <a:r>
                        <a:rPr lang="en-US" sz="1800" b="1" dirty="0">
                          <a:solidFill>
                            <a:srgbClr val="FFFFFF"/>
                          </a:solidFill>
                          <a:effectLst/>
                        </a:rPr>
                        <a:t>percentile</a:t>
                      </a:r>
                      <a:endParaRPr lang="en-US" sz="18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0.757</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0.111</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-0.007</a:t>
                      </a:r>
                    </a:p>
                    <a:p>
                      <a:pPr marL="0" marR="0" algn="ctr">
                        <a:spcBef>
                          <a:spcPts val="0"/>
                        </a:spcBef>
                        <a:spcAft>
                          <a:spcPts val="0"/>
                        </a:spcAft>
                      </a:pPr>
                      <a:r>
                        <a:rPr lang="en-US" sz="1600" b="1" dirty="0">
                          <a:solidFill>
                            <a:srgbClr val="FFFFFF"/>
                          </a:solidFill>
                          <a:effectLst/>
                        </a:rPr>
                        <a:t>(-0.031 – 0.018)</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CAP/CIMT75</a:t>
                      </a:r>
                      <a:endParaRPr lang="en-US" sz="1800" b="1" dirty="0">
                        <a:solidFill>
                          <a:srgbClr val="FFFFFF"/>
                        </a:solidFill>
                        <a:effectLst/>
                        <a:latin typeface="Times New Roman"/>
                        <a:ea typeface="Times New Roman"/>
                      </a:endParaRPr>
                    </a:p>
                  </a:txBody>
                  <a:tcPr marL="61146" marR="6114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0.759</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0.034</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0.008</a:t>
                      </a:r>
                    </a:p>
                    <a:p>
                      <a:pPr marL="0" marR="0" algn="ctr">
                        <a:spcBef>
                          <a:spcPts val="0"/>
                        </a:spcBef>
                        <a:spcAft>
                          <a:spcPts val="0"/>
                        </a:spcAft>
                      </a:pPr>
                      <a:r>
                        <a:rPr lang="en-US" sz="1600" b="1" dirty="0">
                          <a:solidFill>
                            <a:srgbClr val="FFFFFF"/>
                          </a:solidFill>
                          <a:effectLst/>
                        </a:rPr>
                        <a:t>(-0.020 – 0.035)</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17458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AUC/NRI Results: </a:t>
            </a:r>
            <a:r>
              <a:rPr lang="en-US" dirty="0" smtClean="0"/>
              <a:t>CHD Events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90726217"/>
              </p:ext>
            </p:extLst>
          </p:nvPr>
        </p:nvGraphicFramePr>
        <p:xfrm>
          <a:off x="381000" y="1752600"/>
          <a:ext cx="8305800" cy="4478239"/>
        </p:xfrm>
        <a:graphic>
          <a:graphicData uri="http://schemas.openxmlformats.org/drawingml/2006/table">
            <a:tbl>
              <a:tblPr firstRow="1" firstCol="1" bandRow="1">
                <a:tableStyleId>{5940675A-B579-460E-94D1-54222C63F5DA}</a:tableStyleId>
              </a:tblPr>
              <a:tblGrid>
                <a:gridCol w="3513993"/>
                <a:gridCol w="1597269"/>
                <a:gridCol w="1597269"/>
                <a:gridCol w="1597269"/>
              </a:tblGrid>
              <a:tr h="697653">
                <a:tc>
                  <a:txBody>
                    <a:bodyPr/>
                    <a:lstStyle/>
                    <a:p>
                      <a:pPr marL="0" marR="0">
                        <a:spcBef>
                          <a:spcPts val="0"/>
                        </a:spcBef>
                        <a:spcAft>
                          <a:spcPts val="0"/>
                        </a:spcAft>
                      </a:pPr>
                      <a:r>
                        <a:rPr lang="en-US" sz="1800" b="1" dirty="0">
                          <a:solidFill>
                            <a:srgbClr val="FFFFFF"/>
                          </a:solidFill>
                          <a:effectLst/>
                        </a:rPr>
                        <a:t>N = </a:t>
                      </a:r>
                      <a:r>
                        <a:rPr lang="en-US" sz="1800" b="1" dirty="0" smtClean="0">
                          <a:solidFill>
                            <a:srgbClr val="FFFFFF"/>
                          </a:solidFill>
                          <a:effectLst/>
                        </a:rPr>
                        <a:t>6779</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C-statistic</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FF"/>
                          </a:solidFill>
                          <a:effectLst/>
                        </a:rPr>
                        <a:t>P</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FF"/>
                          </a:solidFill>
                          <a:effectLst/>
                        </a:rPr>
                        <a:t>NRI</a:t>
                      </a:r>
                      <a:endParaRPr lang="en-US" sz="1800" b="1" dirty="0">
                        <a:solidFill>
                          <a:srgbClr val="FFFFFF"/>
                        </a:solidFill>
                        <a:effectLst/>
                      </a:endParaRPr>
                    </a:p>
                    <a:p>
                      <a:pPr marL="0" marR="0" algn="ctr">
                        <a:spcBef>
                          <a:spcPts val="0"/>
                        </a:spcBef>
                        <a:spcAft>
                          <a:spcPts val="0"/>
                        </a:spcAft>
                      </a:pPr>
                      <a:r>
                        <a:rPr lang="en-US" sz="1800" b="1" dirty="0">
                          <a:solidFill>
                            <a:srgbClr val="FFFFFF"/>
                          </a:solidFill>
                          <a:effectLst/>
                        </a:rPr>
                        <a:t>(95% CI)</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535406">
                <a:tc>
                  <a:txBody>
                    <a:bodyPr/>
                    <a:lstStyle/>
                    <a:p>
                      <a:pPr marL="0" marR="0">
                        <a:spcBef>
                          <a:spcPts val="0"/>
                        </a:spcBef>
                        <a:spcAft>
                          <a:spcPts val="0"/>
                        </a:spcAft>
                      </a:pPr>
                      <a:r>
                        <a:rPr lang="en-US" sz="1800" b="1" dirty="0">
                          <a:solidFill>
                            <a:srgbClr val="FFFFFF"/>
                          </a:solidFill>
                          <a:effectLst/>
                        </a:rPr>
                        <a:t>CHD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09600">
                <a:tc>
                  <a:txBody>
                    <a:bodyPr/>
                    <a:lstStyle/>
                    <a:p>
                      <a:pPr marL="102870" marR="0">
                        <a:spcBef>
                          <a:spcPts val="0"/>
                        </a:spcBef>
                        <a:spcAft>
                          <a:spcPts val="0"/>
                        </a:spcAft>
                      </a:pPr>
                      <a:r>
                        <a:rPr lang="en-US" sz="1800" b="1" dirty="0">
                          <a:solidFill>
                            <a:srgbClr val="FFFFFF"/>
                          </a:solidFill>
                          <a:effectLst/>
                        </a:rPr>
                        <a:t>Traditional risk </a:t>
                      </a:r>
                      <a:r>
                        <a:rPr lang="en-US" sz="1800" b="1" dirty="0" smtClean="0">
                          <a:solidFill>
                            <a:srgbClr val="FFFFFF"/>
                          </a:solidFill>
                          <a:effectLst/>
                        </a:rPr>
                        <a:t>factors</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0.752</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CAC presence</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0.784</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&lt;0.001</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0.103</a:t>
                      </a:r>
                    </a:p>
                    <a:p>
                      <a:pPr marL="0" marR="0" algn="ctr">
                        <a:spcBef>
                          <a:spcPts val="0"/>
                        </a:spcBef>
                        <a:spcAft>
                          <a:spcPts val="0"/>
                        </a:spcAft>
                      </a:pPr>
                      <a:r>
                        <a:rPr lang="en-US" sz="1600" b="1" dirty="0">
                          <a:solidFill>
                            <a:srgbClr val="FFFFFF"/>
                          </a:solidFill>
                          <a:effectLst/>
                        </a:rPr>
                        <a:t>(0.052 – 0.155)</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CAP presence</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0.757</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0.043</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0.006</a:t>
                      </a:r>
                    </a:p>
                    <a:p>
                      <a:pPr marL="0" marR="0" algn="ctr">
                        <a:spcBef>
                          <a:spcPts val="0"/>
                        </a:spcBef>
                        <a:spcAft>
                          <a:spcPts val="0"/>
                        </a:spcAft>
                      </a:pPr>
                      <a:r>
                        <a:rPr lang="en-US" sz="1600" b="1" dirty="0">
                          <a:solidFill>
                            <a:srgbClr val="FFFFFF"/>
                          </a:solidFill>
                          <a:effectLst/>
                        </a:rPr>
                        <a:t>(-0.026 – 0.037)</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smtClean="0">
                          <a:solidFill>
                            <a:srgbClr val="FFFFFF"/>
                          </a:solidFill>
                          <a:effectLst/>
                        </a:rPr>
                        <a:t>CCA </a:t>
                      </a:r>
                      <a:r>
                        <a:rPr lang="en-US" sz="1800" b="1" dirty="0">
                          <a:solidFill>
                            <a:srgbClr val="FFFFFF"/>
                          </a:solidFill>
                          <a:effectLst/>
                        </a:rPr>
                        <a:t>IMT ≥ </a:t>
                      </a:r>
                      <a:r>
                        <a:rPr lang="en-US" sz="1800" b="1" dirty="0" smtClean="0">
                          <a:solidFill>
                            <a:srgbClr val="FFFFFF"/>
                          </a:solidFill>
                          <a:effectLst/>
                        </a:rPr>
                        <a:t>75</a:t>
                      </a:r>
                      <a:r>
                        <a:rPr lang="en-US" sz="1800" b="1" baseline="30000" dirty="0" smtClean="0">
                          <a:solidFill>
                            <a:srgbClr val="FFFFFF"/>
                          </a:solidFill>
                          <a:effectLst/>
                        </a:rPr>
                        <a:t>th</a:t>
                      </a:r>
                      <a:r>
                        <a:rPr lang="en-US" sz="1800" b="1" baseline="0" dirty="0" smtClean="0">
                          <a:solidFill>
                            <a:srgbClr val="FFFFFF"/>
                          </a:solidFill>
                          <a:effectLst/>
                        </a:rPr>
                        <a:t> </a:t>
                      </a:r>
                      <a:r>
                        <a:rPr lang="en-US" sz="1800" b="1" dirty="0" smtClean="0">
                          <a:solidFill>
                            <a:srgbClr val="FFFFFF"/>
                          </a:solidFill>
                          <a:effectLst/>
                        </a:rPr>
                        <a:t>percentile</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0.754</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0.153</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-0.005</a:t>
                      </a:r>
                    </a:p>
                    <a:p>
                      <a:pPr marL="0" marR="0" algn="ctr">
                        <a:spcBef>
                          <a:spcPts val="0"/>
                        </a:spcBef>
                        <a:spcAft>
                          <a:spcPts val="0"/>
                        </a:spcAft>
                      </a:pPr>
                      <a:r>
                        <a:rPr lang="en-US" sz="1600" b="1" dirty="0">
                          <a:solidFill>
                            <a:srgbClr val="FFFFFF"/>
                          </a:solidFill>
                          <a:effectLst/>
                        </a:rPr>
                        <a:t>(-0.031 – 0.022)</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CAP/CIMT75</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0.756</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0.055</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0.012</a:t>
                      </a:r>
                    </a:p>
                    <a:p>
                      <a:pPr marL="0" marR="0" algn="ctr">
                        <a:spcBef>
                          <a:spcPts val="0"/>
                        </a:spcBef>
                        <a:spcAft>
                          <a:spcPts val="0"/>
                        </a:spcAft>
                      </a:pPr>
                      <a:r>
                        <a:rPr lang="en-US" sz="1600" b="1" dirty="0">
                          <a:solidFill>
                            <a:srgbClr val="FFFFFF"/>
                          </a:solidFill>
                          <a:effectLst/>
                        </a:rPr>
                        <a:t>(-0.016 – 0.039)</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41882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AUC/NRI Results: </a:t>
            </a:r>
            <a:r>
              <a:rPr lang="en-US" dirty="0" smtClean="0"/>
              <a:t>Stroke/TIA Events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7294978"/>
              </p:ext>
            </p:extLst>
          </p:nvPr>
        </p:nvGraphicFramePr>
        <p:xfrm>
          <a:off x="381000" y="1752600"/>
          <a:ext cx="8305800" cy="4478239"/>
        </p:xfrm>
        <a:graphic>
          <a:graphicData uri="http://schemas.openxmlformats.org/drawingml/2006/table">
            <a:tbl>
              <a:tblPr firstRow="1" firstCol="1" bandRow="1">
                <a:tableStyleId>{5940675A-B579-460E-94D1-54222C63F5DA}</a:tableStyleId>
              </a:tblPr>
              <a:tblGrid>
                <a:gridCol w="3513993"/>
                <a:gridCol w="1597269"/>
                <a:gridCol w="1597269"/>
                <a:gridCol w="1597269"/>
              </a:tblGrid>
              <a:tr h="697653">
                <a:tc>
                  <a:txBody>
                    <a:bodyPr/>
                    <a:lstStyle/>
                    <a:p>
                      <a:pPr marL="0" marR="0">
                        <a:spcBef>
                          <a:spcPts val="0"/>
                        </a:spcBef>
                        <a:spcAft>
                          <a:spcPts val="0"/>
                        </a:spcAft>
                      </a:pPr>
                      <a:r>
                        <a:rPr lang="en-US" sz="1800" b="1" dirty="0">
                          <a:solidFill>
                            <a:srgbClr val="FFFFFF"/>
                          </a:solidFill>
                          <a:effectLst/>
                        </a:rPr>
                        <a:t>N = </a:t>
                      </a:r>
                      <a:r>
                        <a:rPr lang="en-US" sz="1800" b="1" dirty="0" smtClean="0">
                          <a:solidFill>
                            <a:srgbClr val="FFFFFF"/>
                          </a:solidFill>
                          <a:effectLst/>
                        </a:rPr>
                        <a:t>6779</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C-statistic</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FF"/>
                          </a:solidFill>
                          <a:effectLst/>
                        </a:rPr>
                        <a:t>P</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FF"/>
                          </a:solidFill>
                          <a:effectLst/>
                        </a:rPr>
                        <a:t>NRI</a:t>
                      </a:r>
                      <a:endParaRPr lang="en-US" sz="1800" b="1" dirty="0">
                        <a:solidFill>
                          <a:srgbClr val="FFFFFF"/>
                        </a:solidFill>
                        <a:effectLst/>
                      </a:endParaRPr>
                    </a:p>
                    <a:p>
                      <a:pPr marL="0" marR="0" algn="ctr">
                        <a:spcBef>
                          <a:spcPts val="0"/>
                        </a:spcBef>
                        <a:spcAft>
                          <a:spcPts val="0"/>
                        </a:spcAft>
                      </a:pPr>
                      <a:r>
                        <a:rPr lang="en-US" sz="1800" b="1" dirty="0">
                          <a:solidFill>
                            <a:srgbClr val="FFFFFF"/>
                          </a:solidFill>
                          <a:effectLst/>
                        </a:rPr>
                        <a:t>(95% CI)</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535406">
                <a:tc>
                  <a:txBody>
                    <a:bodyPr/>
                    <a:lstStyle/>
                    <a:p>
                      <a:pPr marL="0" marR="0">
                        <a:spcBef>
                          <a:spcPts val="0"/>
                        </a:spcBef>
                        <a:spcAft>
                          <a:spcPts val="0"/>
                        </a:spcAft>
                      </a:pPr>
                      <a:r>
                        <a:rPr lang="en-US" sz="1800" b="1" dirty="0">
                          <a:solidFill>
                            <a:srgbClr val="FFFFFF"/>
                          </a:solidFill>
                          <a:effectLst/>
                        </a:rPr>
                        <a:t>Stroke/TIA</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highlight>
                            <a:srgbClr val="FFFF00"/>
                          </a:highlight>
                        </a:rPr>
                        <a:t> </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09600">
                <a:tc>
                  <a:txBody>
                    <a:bodyPr/>
                    <a:lstStyle/>
                    <a:p>
                      <a:pPr marL="102870" marR="0">
                        <a:spcBef>
                          <a:spcPts val="0"/>
                        </a:spcBef>
                        <a:spcAft>
                          <a:spcPts val="0"/>
                        </a:spcAft>
                      </a:pPr>
                      <a:r>
                        <a:rPr lang="en-US" sz="1800" b="1" dirty="0">
                          <a:solidFill>
                            <a:srgbClr val="FFFFFF"/>
                          </a:solidFill>
                          <a:effectLst/>
                        </a:rPr>
                        <a:t>Traditional risk </a:t>
                      </a:r>
                      <a:r>
                        <a:rPr lang="en-US" sz="1800" b="1" dirty="0" smtClean="0">
                          <a:solidFill>
                            <a:srgbClr val="FFFFFF"/>
                          </a:solidFill>
                          <a:effectLst/>
                        </a:rPr>
                        <a:t>factors</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0.782</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CAC presence</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0.785</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0.438</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0.028</a:t>
                      </a:r>
                    </a:p>
                    <a:p>
                      <a:pPr marL="0" marR="0" algn="ctr">
                        <a:spcBef>
                          <a:spcPts val="0"/>
                        </a:spcBef>
                        <a:spcAft>
                          <a:spcPts val="0"/>
                        </a:spcAft>
                      </a:pPr>
                      <a:r>
                        <a:rPr lang="en-US" sz="1600" b="1" dirty="0">
                          <a:solidFill>
                            <a:srgbClr val="FFFFFF"/>
                          </a:solidFill>
                          <a:effectLst/>
                        </a:rPr>
                        <a:t>(-0.012 – 0.068)</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CAP presence</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0.787</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0.045</a:t>
                      </a:r>
                      <a:endParaRPr lang="en-US" sz="1800" b="1" dirty="0">
                        <a:solidFill>
                          <a:schemeClr val="tx1"/>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0.015</a:t>
                      </a:r>
                    </a:p>
                    <a:p>
                      <a:pPr marL="0" marR="0" algn="ctr">
                        <a:spcBef>
                          <a:spcPts val="0"/>
                        </a:spcBef>
                        <a:spcAft>
                          <a:spcPts val="0"/>
                        </a:spcAft>
                      </a:pPr>
                      <a:r>
                        <a:rPr lang="en-US" sz="1600" b="1" dirty="0">
                          <a:solidFill>
                            <a:srgbClr val="FFFFFF"/>
                          </a:solidFill>
                          <a:effectLst/>
                        </a:rPr>
                        <a:t>(-0.017 – 0.048)</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smtClean="0">
                          <a:solidFill>
                            <a:srgbClr val="FFFFFF"/>
                          </a:solidFill>
                          <a:effectLst/>
                        </a:rPr>
                        <a:t>CCA IMT ≥ 75</a:t>
                      </a:r>
                      <a:r>
                        <a:rPr lang="en-US" sz="1800" b="1" baseline="30000" dirty="0" smtClean="0">
                          <a:solidFill>
                            <a:srgbClr val="FFFFFF"/>
                          </a:solidFill>
                          <a:effectLst/>
                        </a:rPr>
                        <a:t>th</a:t>
                      </a:r>
                      <a:r>
                        <a:rPr lang="en-US" sz="1800" b="1" dirty="0" smtClean="0">
                          <a:solidFill>
                            <a:srgbClr val="FFFFFF"/>
                          </a:solidFill>
                          <a:effectLst/>
                        </a:rPr>
                        <a:t> percentile</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0.783</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0.160</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0.000</a:t>
                      </a:r>
                    </a:p>
                    <a:p>
                      <a:pPr marL="0" marR="0" algn="ctr">
                        <a:spcBef>
                          <a:spcPts val="0"/>
                        </a:spcBef>
                        <a:spcAft>
                          <a:spcPts val="0"/>
                        </a:spcAft>
                      </a:pPr>
                      <a:r>
                        <a:rPr lang="en-US" sz="1600" b="1" dirty="0">
                          <a:solidFill>
                            <a:srgbClr val="FFFFFF"/>
                          </a:solidFill>
                          <a:effectLst/>
                        </a:rPr>
                        <a:t>(-0.003 – 0.034)</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58895">
                <a:tc>
                  <a:txBody>
                    <a:bodyPr/>
                    <a:lstStyle/>
                    <a:p>
                      <a:pPr marL="102870" marR="0">
                        <a:spcBef>
                          <a:spcPts val="0"/>
                        </a:spcBef>
                        <a:spcAft>
                          <a:spcPts val="0"/>
                        </a:spcAft>
                      </a:pPr>
                      <a:r>
                        <a:rPr lang="en-US" sz="1800" b="1" dirty="0">
                          <a:solidFill>
                            <a:srgbClr val="FFFFFF"/>
                          </a:solidFill>
                          <a:effectLst/>
                        </a:rPr>
                        <a:t>CAP/CIMT75</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0.785</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0.450</a:t>
                      </a:r>
                      <a:endParaRPr lang="en-US" sz="18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effectLst/>
                        </a:rPr>
                        <a:t>0.006</a:t>
                      </a:r>
                    </a:p>
                    <a:p>
                      <a:pPr marL="0" marR="0" algn="ctr">
                        <a:spcBef>
                          <a:spcPts val="0"/>
                        </a:spcBef>
                        <a:spcAft>
                          <a:spcPts val="0"/>
                        </a:spcAft>
                      </a:pPr>
                      <a:r>
                        <a:rPr lang="en-US" sz="1600" b="1" dirty="0">
                          <a:solidFill>
                            <a:srgbClr val="FFFFFF"/>
                          </a:solidFill>
                          <a:effectLst/>
                        </a:rPr>
                        <a:t>(-0.022 – 0.034)</a:t>
                      </a:r>
                      <a:endParaRPr lang="en-US" sz="1600" b="1" dirty="0">
                        <a:solidFill>
                          <a:srgbClr val="FFFFFF"/>
                        </a:solidFill>
                        <a:effectLst/>
                        <a:latin typeface="Times New Roman"/>
                        <a:ea typeface="Times New Roman"/>
                      </a:endParaRPr>
                    </a:p>
                  </a:txBody>
                  <a:tcPr marL="52228" marR="5222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500412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69332"/>
          </a:xfrm>
          <a:prstGeom prst="rect">
            <a:avLst/>
          </a:prstGeom>
        </p:spPr>
        <p:txBody>
          <a:bodyPr>
            <a:spAutoFit/>
          </a:bodyPr>
          <a:lstStyle/>
          <a:p>
            <a:r>
              <a:rPr lang="en-US" dirty="0"/>
              <a:t>	</a:t>
            </a:r>
          </a:p>
        </p:txBody>
      </p:sp>
      <p:sp>
        <p:nvSpPr>
          <p:cNvPr id="3" name="Title 2"/>
          <p:cNvSpPr>
            <a:spLocks noGrp="1"/>
          </p:cNvSpPr>
          <p:nvPr>
            <p:ph type="title"/>
          </p:nvPr>
        </p:nvSpPr>
        <p:spPr/>
        <p:txBody>
          <a:bodyPr/>
          <a:lstStyle/>
          <a:p>
            <a:r>
              <a:rPr lang="en-US" smtClean="0"/>
              <a:t>Limitations</a:t>
            </a:r>
            <a:endParaRPr lang="en-US" dirty="0"/>
          </a:p>
        </p:txBody>
      </p:sp>
      <p:sp>
        <p:nvSpPr>
          <p:cNvPr id="4" name="Content Placeholder 3"/>
          <p:cNvSpPr>
            <a:spLocks noGrp="1"/>
          </p:cNvSpPr>
          <p:nvPr>
            <p:ph idx="1"/>
          </p:nvPr>
        </p:nvSpPr>
        <p:spPr>
          <a:xfrm>
            <a:off x="1371600" y="1600200"/>
            <a:ext cx="6248400" cy="4525963"/>
          </a:xfrm>
        </p:spPr>
        <p:txBody>
          <a:bodyPr/>
          <a:lstStyle/>
          <a:p>
            <a:pPr>
              <a:lnSpc>
                <a:spcPts val="4300"/>
              </a:lnSpc>
            </a:pPr>
            <a:r>
              <a:rPr lang="en-US" dirty="0" smtClean="0"/>
              <a:t>Observational study</a:t>
            </a:r>
          </a:p>
          <a:p>
            <a:pPr>
              <a:lnSpc>
                <a:spcPts val="4300"/>
              </a:lnSpc>
            </a:pPr>
            <a:r>
              <a:rPr lang="en-US" dirty="0" smtClean="0"/>
              <a:t>Missing baseline ultrasounds</a:t>
            </a:r>
          </a:p>
          <a:p>
            <a:pPr lvl="1">
              <a:lnSpc>
                <a:spcPts val="4300"/>
              </a:lnSpc>
              <a:spcBef>
                <a:spcPts val="0"/>
              </a:spcBef>
            </a:pPr>
            <a:r>
              <a:rPr lang="en-US" sz="3000" dirty="0" smtClean="0"/>
              <a:t>Selection bias</a:t>
            </a:r>
          </a:p>
          <a:p>
            <a:pPr lvl="1">
              <a:lnSpc>
                <a:spcPts val="4300"/>
              </a:lnSpc>
              <a:spcBef>
                <a:spcPts val="0"/>
              </a:spcBef>
            </a:pPr>
            <a:r>
              <a:rPr lang="en-US" sz="3000" dirty="0" smtClean="0"/>
              <a:t>Multiple Imputation</a:t>
            </a:r>
          </a:p>
          <a:p>
            <a:endParaRPr lang="en-US" dirty="0" smtClean="0"/>
          </a:p>
        </p:txBody>
      </p:sp>
    </p:spTree>
    <p:extLst>
      <p:ext uri="{BB962C8B-B14F-4D97-AF65-F5344CB8AC3E}">
        <p14:creationId xmlns:p14="http://schemas.microsoft.com/office/powerpoint/2010/main" val="3959864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CAC and CAP reliably improved </a:t>
            </a:r>
            <a:r>
              <a:rPr lang="en-US" dirty="0" smtClean="0"/>
              <a:t>CVD </a:t>
            </a:r>
            <a:r>
              <a:rPr lang="en-US" dirty="0" smtClean="0"/>
              <a:t>and CHD risk prediction, however </a:t>
            </a:r>
          </a:p>
          <a:p>
            <a:r>
              <a:rPr lang="en-US" dirty="0" smtClean="0"/>
              <a:t>CAC was a better predictor than CAP or the other carotid ultrasound measures </a:t>
            </a:r>
          </a:p>
          <a:p>
            <a:r>
              <a:rPr lang="en-US" dirty="0" smtClean="0"/>
              <a:t>For stroke/TIA, CAC and CAP had similar HRs; CAP was the only parameter that sig. increased AUC (though small)</a:t>
            </a:r>
          </a:p>
          <a:p>
            <a:r>
              <a:rPr lang="en-US" dirty="0"/>
              <a:t>Similar results for younger participants and ethnic minorities</a:t>
            </a:r>
          </a:p>
          <a:p>
            <a:endParaRPr lang="en-US" dirty="0" smtClean="0"/>
          </a:p>
          <a:p>
            <a:pPr lvl="1"/>
            <a:endParaRPr lang="en-US" dirty="0"/>
          </a:p>
        </p:txBody>
      </p:sp>
    </p:spTree>
    <p:extLst>
      <p:ext uri="{BB962C8B-B14F-4D97-AF65-F5344CB8AC3E}">
        <p14:creationId xmlns:p14="http://schemas.microsoft.com/office/powerpoint/2010/main" val="236643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sz="half" idx="1"/>
          </p:nvPr>
        </p:nvSpPr>
        <p:spPr>
          <a:xfrm>
            <a:off x="2362200" y="1600200"/>
            <a:ext cx="4343400" cy="4525963"/>
          </a:xfrm>
        </p:spPr>
        <p:txBody>
          <a:bodyPr/>
          <a:lstStyle/>
          <a:p>
            <a:pPr marL="228600" indent="-228600"/>
            <a:r>
              <a:rPr lang="en-US" dirty="0" smtClean="0">
                <a:solidFill>
                  <a:schemeClr val="tx2"/>
                </a:solidFill>
              </a:rPr>
              <a:t>Co-investigators</a:t>
            </a:r>
          </a:p>
          <a:p>
            <a:pPr marL="228600" indent="-228600"/>
            <a:r>
              <a:rPr lang="en-US" dirty="0" smtClean="0"/>
              <a:t>UW </a:t>
            </a:r>
            <a:r>
              <a:rPr lang="en-US" dirty="0" smtClean="0"/>
              <a:t>AIRP MESA Team</a:t>
            </a:r>
          </a:p>
          <a:p>
            <a:pPr marL="576263" lvl="1" indent="-347663"/>
            <a:r>
              <a:rPr lang="en-US" sz="2500" dirty="0" smtClean="0">
                <a:solidFill>
                  <a:schemeClr val="tx1"/>
                </a:solidFill>
              </a:rPr>
              <a:t>Jim Stein</a:t>
            </a:r>
          </a:p>
          <a:p>
            <a:pPr marL="576263" lvl="1" indent="-347663"/>
            <a:r>
              <a:rPr lang="en-US" sz="2500" dirty="0" smtClean="0"/>
              <a:t>Matt Tattersall</a:t>
            </a:r>
          </a:p>
          <a:p>
            <a:pPr marL="576263" lvl="1" indent="-347663"/>
            <a:r>
              <a:rPr lang="en-US" sz="2500" dirty="0" smtClean="0"/>
              <a:t>Claudia Korcarz</a:t>
            </a:r>
          </a:p>
          <a:p>
            <a:pPr marL="576263" lvl="1" indent="-347663"/>
            <a:r>
              <a:rPr lang="en-US" sz="2500" dirty="0" smtClean="0"/>
              <a:t>Kristen Hansen</a:t>
            </a:r>
          </a:p>
          <a:p>
            <a:pPr marL="576263" lvl="1" indent="-347663"/>
            <a:r>
              <a:rPr lang="en-US" sz="2500" dirty="0" smtClean="0"/>
              <a:t>Jessica Horn</a:t>
            </a:r>
          </a:p>
          <a:p>
            <a:pPr marL="576263" lvl="1" indent="-347663"/>
            <a:r>
              <a:rPr lang="en-US" sz="2500" dirty="0" smtClean="0"/>
              <a:t>Jean </a:t>
            </a:r>
            <a:r>
              <a:rPr lang="en-US" sz="2500" dirty="0" err="1" smtClean="0"/>
              <a:t>Einerson</a:t>
            </a:r>
            <a:endParaRPr lang="en-US" sz="2500" dirty="0" smtClean="0"/>
          </a:p>
        </p:txBody>
      </p:sp>
    </p:spTree>
    <p:extLst>
      <p:ext uri="{BB962C8B-B14F-4D97-AF65-F5344CB8AC3E}">
        <p14:creationId xmlns:p14="http://schemas.microsoft.com/office/powerpoint/2010/main" val="3919599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0428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dirty="0"/>
          </a:p>
        </p:txBody>
      </p:sp>
      <p:sp>
        <p:nvSpPr>
          <p:cNvPr id="3" name="Content Placeholder 2"/>
          <p:cNvSpPr>
            <a:spLocks noGrp="1"/>
          </p:cNvSpPr>
          <p:nvPr>
            <p:ph idx="1"/>
          </p:nvPr>
        </p:nvSpPr>
        <p:spPr>
          <a:xfrm>
            <a:off x="685800" y="1447800"/>
            <a:ext cx="7772400" cy="4525963"/>
          </a:xfrm>
        </p:spPr>
        <p:txBody>
          <a:bodyPr/>
          <a:lstStyle/>
          <a:p>
            <a:pPr>
              <a:lnSpc>
                <a:spcPts val="4000"/>
              </a:lnSpc>
            </a:pPr>
            <a:r>
              <a:rPr lang="en-US" dirty="0" smtClean="0"/>
              <a:t>Cardiovascular disease (CVD) is the leading cause of death in the US </a:t>
            </a:r>
          </a:p>
          <a:p>
            <a:pPr>
              <a:lnSpc>
                <a:spcPts val="4000"/>
              </a:lnSpc>
            </a:pPr>
            <a:r>
              <a:rPr lang="en-US" dirty="0" smtClean="0"/>
              <a:t>First symptoms often are sudden cardiac death, MI, or stroke</a:t>
            </a:r>
          </a:p>
          <a:p>
            <a:pPr>
              <a:lnSpc>
                <a:spcPts val="4000"/>
              </a:lnSpc>
            </a:pPr>
            <a:r>
              <a:rPr lang="en-US" dirty="0" smtClean="0"/>
              <a:t>Great interest in using imaging to detect pre-clinical vascular disease</a:t>
            </a:r>
          </a:p>
          <a:p>
            <a:pPr>
              <a:lnSpc>
                <a:spcPts val="4000"/>
              </a:lnSpc>
            </a:pPr>
            <a:r>
              <a:rPr lang="en-US" dirty="0" smtClean="0"/>
              <a:t>Early diagnosis and treatment of subclinical disease could reduce the health burden of CVD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Arterial Imaging for Detecting </a:t>
            </a:r>
            <a:br>
              <a:rPr lang="en-US" dirty="0" smtClean="0"/>
            </a:br>
            <a:r>
              <a:rPr lang="en-US" dirty="0" smtClean="0"/>
              <a:t>Pre-Clinical Arterial Disease</a:t>
            </a:r>
            <a:endParaRPr lang="en-US" dirty="0"/>
          </a:p>
        </p:txBody>
      </p:sp>
      <p:sp>
        <p:nvSpPr>
          <p:cNvPr id="3" name="Content Placeholder 2"/>
          <p:cNvSpPr>
            <a:spLocks noGrp="1"/>
          </p:cNvSpPr>
          <p:nvPr>
            <p:ph idx="1"/>
          </p:nvPr>
        </p:nvSpPr>
        <p:spPr>
          <a:xfrm>
            <a:off x="381000" y="1874837"/>
            <a:ext cx="8382000" cy="4525963"/>
          </a:xfrm>
        </p:spPr>
        <p:txBody>
          <a:bodyPr/>
          <a:lstStyle/>
          <a:p>
            <a:pPr>
              <a:lnSpc>
                <a:spcPts val="4200"/>
              </a:lnSpc>
            </a:pPr>
            <a:r>
              <a:rPr lang="en-US" dirty="0" smtClean="0"/>
              <a:t>Carotid ultrasound </a:t>
            </a:r>
          </a:p>
          <a:p>
            <a:pPr lvl="1">
              <a:lnSpc>
                <a:spcPts val="4000"/>
              </a:lnSpc>
            </a:pPr>
            <a:r>
              <a:rPr lang="en-US" sz="3000" dirty="0" smtClean="0"/>
              <a:t>Carotid intima-media thickness (IMT) </a:t>
            </a:r>
          </a:p>
          <a:p>
            <a:pPr lvl="1">
              <a:lnSpc>
                <a:spcPts val="4000"/>
              </a:lnSpc>
            </a:pPr>
            <a:r>
              <a:rPr lang="en-US" sz="3000" dirty="0" smtClean="0"/>
              <a:t>Carotid artery plaque (CAP) presence</a:t>
            </a:r>
          </a:p>
          <a:p>
            <a:pPr>
              <a:lnSpc>
                <a:spcPts val="4200"/>
              </a:lnSpc>
            </a:pPr>
            <a:r>
              <a:rPr lang="en-US" dirty="0" smtClean="0"/>
              <a:t>Computed tomography (CT)</a:t>
            </a:r>
          </a:p>
          <a:p>
            <a:pPr lvl="1">
              <a:lnSpc>
                <a:spcPts val="4000"/>
              </a:lnSpc>
            </a:pPr>
            <a:r>
              <a:rPr lang="en-US" sz="3000" dirty="0" smtClean="0"/>
              <a:t>Coronary artery calcium (CAC) presence</a:t>
            </a:r>
          </a:p>
          <a:p>
            <a:pPr lvl="1">
              <a:lnSpc>
                <a:spcPts val="4000"/>
              </a:lnSpc>
            </a:pPr>
            <a:r>
              <a:rPr lang="en-US" sz="3000" dirty="0" smtClean="0"/>
              <a:t>CAC score</a:t>
            </a:r>
          </a:p>
          <a:p>
            <a:pPr lvl="1"/>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9746" name="Text Box 2"/>
          <p:cNvSpPr txBox="1">
            <a:spLocks noChangeArrowheads="1"/>
          </p:cNvSpPr>
          <p:nvPr/>
        </p:nvSpPr>
        <p:spPr bwMode="auto">
          <a:xfrm>
            <a:off x="163080" y="675553"/>
            <a:ext cx="8817841" cy="477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spAutoFit/>
          </a:bodyPr>
          <a:lstStyle>
            <a:lvl1pPr algn="l"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1pPr>
            <a:lvl2pPr marL="414338" algn="l"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2pPr>
            <a:lvl3pPr marL="828675" algn="l"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3pPr>
            <a:lvl4pPr marL="1244600" algn="l"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4pPr>
            <a:lvl5pPr marL="1658938" algn="l"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5pPr>
            <a:lvl6pPr marL="2116138"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6pPr>
            <a:lvl7pPr marL="2573338"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7pPr>
            <a:lvl8pPr marL="3030538"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8pPr>
            <a:lvl9pPr marL="3487738"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Times New Roman" pitchFamily="18" charset="0"/>
              </a:defRPr>
            </a:lvl9pPr>
          </a:lstStyle>
          <a:p>
            <a:pPr algn="ctr" eaLnBrk="1">
              <a:lnSpc>
                <a:spcPct val="97000"/>
              </a:lnSpc>
              <a:buClr>
                <a:srgbClr val="FFFFFF"/>
              </a:buClr>
              <a:buSzPct val="45000"/>
              <a:buFont typeface="StarSymbol" charset="0"/>
              <a:buNone/>
            </a:pPr>
            <a:r>
              <a:rPr lang="en-GB" sz="3200" b="1" dirty="0">
                <a:solidFill>
                  <a:srgbClr val="FFFF00"/>
                </a:solidFill>
                <a:effectLst>
                  <a:outerShdw blurRad="38100" dist="38100" dir="2700000" algn="tl">
                    <a:srgbClr val="000000"/>
                  </a:outerShdw>
                </a:effectLst>
                <a:latin typeface="Arial" charset="0"/>
              </a:rPr>
              <a:t>MESA: CVD Prediction with </a:t>
            </a:r>
            <a:r>
              <a:rPr lang="en-GB" sz="3200" b="1" dirty="0" err="1">
                <a:solidFill>
                  <a:srgbClr val="FFFF00"/>
                </a:solidFill>
                <a:effectLst>
                  <a:outerShdw blurRad="38100" dist="38100" dir="2700000" algn="tl">
                    <a:srgbClr val="000000"/>
                  </a:outerShdw>
                </a:effectLst>
                <a:latin typeface="Arial" charset="0"/>
              </a:rPr>
              <a:t>CIMT</a:t>
            </a:r>
            <a:r>
              <a:rPr lang="en-GB" sz="3200" b="1" dirty="0">
                <a:solidFill>
                  <a:srgbClr val="FFFF00"/>
                </a:solidFill>
                <a:effectLst>
                  <a:outerShdw blurRad="38100" dist="38100" dir="2700000" algn="tl">
                    <a:srgbClr val="000000"/>
                  </a:outerShdw>
                </a:effectLst>
                <a:latin typeface="Arial" charset="0"/>
              </a:rPr>
              <a:t> and CAC</a:t>
            </a:r>
          </a:p>
        </p:txBody>
      </p:sp>
      <p:sp>
        <p:nvSpPr>
          <p:cNvPr id="1439747" name="Rectangle 3"/>
          <p:cNvSpPr>
            <a:spLocks noGrp="1" noChangeArrowheads="1"/>
          </p:cNvSpPr>
          <p:nvPr>
            <p:ph type="body" idx="1"/>
          </p:nvPr>
        </p:nvSpPr>
        <p:spPr>
          <a:xfrm>
            <a:off x="346364" y="1447800"/>
            <a:ext cx="4420466" cy="4221163"/>
          </a:xfrm>
          <a:noFill/>
          <a:ln/>
          <a:extLst>
            <a:ext uri="{91240B29-F687-4F45-9708-019B960494DF}">
              <a14:hiddenLine xmlns:a14="http://schemas.microsoft.com/office/drawing/2010/main" w="9525">
                <a:solidFill>
                  <a:schemeClr val="tx1"/>
                </a:solidFill>
                <a:miter lim="800000"/>
                <a:headEnd/>
                <a:tailEnd/>
              </a14:hiddenLine>
            </a:ext>
          </a:extLst>
        </p:spPr>
        <p:txBody>
          <a:bodyPr/>
          <a:lstStyle/>
          <a:p>
            <a:pPr marL="234950" indent="-234950" defTabSz="1279525">
              <a:lnSpc>
                <a:spcPct val="120000"/>
              </a:lnSpc>
              <a:spcBef>
                <a:spcPct val="5000"/>
              </a:spcBef>
            </a:pPr>
            <a:r>
              <a:rPr lang="en-US" altLang="zh-CN" sz="3000">
                <a:ea typeface="SimSun" pitchFamily="2" charset="-122"/>
              </a:rPr>
              <a:t>N = 6698 adults</a:t>
            </a:r>
          </a:p>
          <a:p>
            <a:pPr marL="749300" lvl="1" indent="-342900" defTabSz="1279525">
              <a:lnSpc>
                <a:spcPct val="120000"/>
              </a:lnSpc>
              <a:spcBef>
                <a:spcPct val="5000"/>
              </a:spcBef>
            </a:pPr>
            <a:r>
              <a:rPr lang="en-US" altLang="zh-CN">
                <a:ea typeface="SimSun" pitchFamily="2" charset="-122"/>
              </a:rPr>
              <a:t>45 - 84 years old</a:t>
            </a:r>
          </a:p>
          <a:p>
            <a:pPr marL="749300" lvl="1" indent="-342900" defTabSz="1279525">
              <a:lnSpc>
                <a:spcPct val="120000"/>
              </a:lnSpc>
              <a:spcBef>
                <a:spcPct val="5000"/>
              </a:spcBef>
            </a:pPr>
            <a:r>
              <a:rPr lang="en-US" altLang="zh-CN">
                <a:ea typeface="SimSun" pitchFamily="2" charset="-122"/>
              </a:rPr>
              <a:t>Free of clinical CVD</a:t>
            </a:r>
          </a:p>
          <a:p>
            <a:pPr marL="749300" lvl="1" indent="-342900" defTabSz="1279525">
              <a:lnSpc>
                <a:spcPct val="120000"/>
              </a:lnSpc>
              <a:spcBef>
                <a:spcPct val="5000"/>
              </a:spcBef>
            </a:pPr>
            <a:r>
              <a:rPr lang="en-US" altLang="zh-CN">
                <a:ea typeface="SimSun" pitchFamily="2" charset="-122"/>
              </a:rPr>
              <a:t>5.3 years median f/up</a:t>
            </a:r>
          </a:p>
          <a:p>
            <a:pPr marL="234950" indent="-234950" defTabSz="1279525">
              <a:lnSpc>
                <a:spcPct val="120000"/>
              </a:lnSpc>
            </a:pPr>
            <a:r>
              <a:rPr lang="en-US" altLang="zh-CN" sz="3000">
                <a:ea typeface="SimSun" pitchFamily="2" charset="-122"/>
              </a:rPr>
              <a:t>N = 222 CVD events</a:t>
            </a:r>
          </a:p>
          <a:p>
            <a:pPr marL="749300" lvl="1" indent="-342900" defTabSz="1279525">
              <a:lnSpc>
                <a:spcPct val="120000"/>
              </a:lnSpc>
              <a:spcBef>
                <a:spcPct val="5000"/>
              </a:spcBef>
            </a:pPr>
            <a:r>
              <a:rPr lang="en-US" altLang="zh-CN">
                <a:ea typeface="SimSun" pitchFamily="2" charset="-122"/>
              </a:rPr>
              <a:t>159 CHD events</a:t>
            </a:r>
          </a:p>
          <a:p>
            <a:pPr marL="749300" lvl="1" indent="-342900" defTabSz="1279525">
              <a:lnSpc>
                <a:spcPct val="120000"/>
              </a:lnSpc>
              <a:spcBef>
                <a:spcPct val="5000"/>
              </a:spcBef>
            </a:pPr>
            <a:r>
              <a:rPr lang="en-US" altLang="zh-CN">
                <a:ea typeface="SimSun" pitchFamily="2" charset="-122"/>
              </a:rPr>
              <a:t>59 strokes</a:t>
            </a:r>
          </a:p>
          <a:p>
            <a:pPr marL="749300" lvl="1" indent="-342900" defTabSz="1279525">
              <a:lnSpc>
                <a:spcPct val="120000"/>
              </a:lnSpc>
              <a:spcBef>
                <a:spcPct val="5000"/>
              </a:spcBef>
            </a:pPr>
            <a:r>
              <a:rPr lang="en-US" altLang="zh-CN">
                <a:ea typeface="SimSun" pitchFamily="2" charset="-122"/>
              </a:rPr>
              <a:t>7 other CVD death</a:t>
            </a:r>
          </a:p>
          <a:p>
            <a:pPr marL="234950" indent="-234950" defTabSz="1279525">
              <a:lnSpc>
                <a:spcPct val="120000"/>
              </a:lnSpc>
              <a:spcBef>
                <a:spcPct val="5000"/>
              </a:spcBef>
            </a:pPr>
            <a:endParaRPr lang="en-US" altLang="zh-CN" sz="2800">
              <a:ea typeface="SimSun" pitchFamily="2" charset="-122"/>
            </a:endParaRPr>
          </a:p>
        </p:txBody>
      </p:sp>
      <p:pic>
        <p:nvPicPr>
          <p:cNvPr id="14397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364" y="1676400"/>
            <a:ext cx="3531466" cy="4110038"/>
          </a:xfrm>
          <a:prstGeom prst="rect">
            <a:avLst/>
          </a:prstGeom>
          <a:blipFill dpi="0" rotWithShape="0">
            <a:blip/>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439749" name="Text Box 5"/>
          <p:cNvSpPr txBox="1">
            <a:spLocks noChangeArrowheads="1"/>
          </p:cNvSpPr>
          <p:nvPr/>
        </p:nvSpPr>
        <p:spPr bwMode="auto">
          <a:xfrm>
            <a:off x="5013614" y="6400800"/>
            <a:ext cx="3646921"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1pPr>
            <a:lvl2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2pPr>
            <a:lvl3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3pPr>
            <a:lvl4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4pPr>
            <a:lvl5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5pPr>
            <a:lvl6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6pPr>
            <a:lvl7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7pPr>
            <a:lvl8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8pPr>
            <a:lvl9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9pPr>
          </a:lstStyle>
          <a:p>
            <a:pPr algn="r" eaLnBrk="1" hangingPunct="1">
              <a:lnSpc>
                <a:spcPct val="97000"/>
              </a:lnSpc>
              <a:buClr>
                <a:srgbClr val="000000"/>
              </a:buClr>
              <a:buSzPct val="100000"/>
              <a:buFont typeface="Times New Roman" pitchFamily="18" charset="0"/>
              <a:buNone/>
            </a:pPr>
            <a:r>
              <a:rPr lang="en-GB" sz="1200" b="1" dirty="0" smtClean="0">
                <a:solidFill>
                  <a:srgbClr val="FFFFFF"/>
                </a:solidFill>
                <a:effectLst>
                  <a:outerShdw blurRad="38100" dist="38100" dir="2700000" algn="tl">
                    <a:srgbClr val="000000"/>
                  </a:outerShdw>
                </a:effectLst>
                <a:latin typeface="Arial" charset="0"/>
              </a:rPr>
              <a:t>Folsom </a:t>
            </a:r>
            <a:r>
              <a:rPr lang="en-GB" sz="1200" b="1" dirty="0">
                <a:solidFill>
                  <a:srgbClr val="FFFFFF"/>
                </a:solidFill>
                <a:effectLst>
                  <a:outerShdw blurRad="38100" dist="38100" dir="2700000" algn="tl">
                    <a:srgbClr val="000000"/>
                  </a:outerShdw>
                </a:effectLst>
                <a:latin typeface="Arial" charset="0"/>
              </a:rPr>
              <a:t>AR, et al</a:t>
            </a:r>
            <a:r>
              <a:rPr lang="en-GB" sz="1200" b="1" dirty="0" smtClean="0">
                <a:solidFill>
                  <a:srgbClr val="FFFFFF"/>
                </a:solidFill>
                <a:effectLst>
                  <a:outerShdw blurRad="38100" dist="38100" dir="2700000" algn="tl">
                    <a:srgbClr val="000000"/>
                  </a:outerShdw>
                </a:effectLst>
                <a:latin typeface="Arial" charset="0"/>
              </a:rPr>
              <a:t>.  </a:t>
            </a:r>
            <a:r>
              <a:rPr lang="en-GB" sz="1200" b="1" dirty="0">
                <a:solidFill>
                  <a:srgbClr val="FFFFFF"/>
                </a:solidFill>
                <a:effectLst>
                  <a:outerShdw blurRad="38100" dist="38100" dir="2700000" algn="tl">
                    <a:srgbClr val="000000"/>
                  </a:outerShdw>
                </a:effectLst>
                <a:latin typeface="Arial" charset="0"/>
              </a:rPr>
              <a:t>Arch Intern Med 2008;168:1333</a:t>
            </a:r>
          </a:p>
        </p:txBody>
      </p:sp>
    </p:spTree>
    <p:extLst>
      <p:ext uri="{BB962C8B-B14F-4D97-AF65-F5344CB8AC3E}">
        <p14:creationId xmlns:p14="http://schemas.microsoft.com/office/powerpoint/2010/main" val="229190320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1794" name="Rectangle 2"/>
          <p:cNvSpPr>
            <a:spLocks noGrp="1" noChangeArrowheads="1"/>
          </p:cNvSpPr>
          <p:nvPr>
            <p:ph type="title"/>
          </p:nvPr>
        </p:nvSpPr>
        <p:spPr/>
        <p:txBody>
          <a:bodyPr/>
          <a:lstStyle/>
          <a:p>
            <a:r>
              <a:rPr lang="en-GB" sz="3200" dirty="0" smtClean="0"/>
              <a:t>MESA: CVD Prediction with </a:t>
            </a:r>
            <a:br>
              <a:rPr lang="en-GB" sz="3200" dirty="0" smtClean="0"/>
            </a:br>
            <a:r>
              <a:rPr lang="en-GB" sz="3200" dirty="0" err="1" smtClean="0"/>
              <a:t>CIMT</a:t>
            </a:r>
            <a:r>
              <a:rPr lang="en-GB" sz="3200" dirty="0" smtClean="0"/>
              <a:t> and CAC</a:t>
            </a:r>
            <a:endParaRPr lang="en-US" sz="3200" dirty="0"/>
          </a:p>
        </p:txBody>
      </p:sp>
      <p:sp>
        <p:nvSpPr>
          <p:cNvPr id="1441795" name="Rectangle 3"/>
          <p:cNvSpPr>
            <a:spLocks noGrp="1" noChangeArrowheads="1"/>
          </p:cNvSpPr>
          <p:nvPr>
            <p:ph type="body" idx="1"/>
          </p:nvPr>
        </p:nvSpPr>
        <p:spPr/>
        <p:txBody>
          <a:bodyPr/>
          <a:lstStyle/>
          <a:p>
            <a:pPr>
              <a:lnSpc>
                <a:spcPts val="3500"/>
              </a:lnSpc>
            </a:pPr>
            <a:r>
              <a:rPr lang="en-US" altLang="zh-CN" sz="2800" dirty="0" smtClean="0"/>
              <a:t>Highest quartile </a:t>
            </a:r>
            <a:r>
              <a:rPr lang="en-US" altLang="zh-CN" sz="2800" dirty="0" err="1" smtClean="0"/>
              <a:t>CIMT</a:t>
            </a:r>
            <a:r>
              <a:rPr lang="en-US" altLang="zh-CN" sz="2800" dirty="0" smtClean="0"/>
              <a:t> predicted CVD events:  adjusted </a:t>
            </a:r>
            <a:r>
              <a:rPr lang="en-US" altLang="zh-CN" sz="2800" dirty="0" err="1" smtClean="0"/>
              <a:t>HR</a:t>
            </a:r>
            <a:r>
              <a:rPr lang="en-US" altLang="zh-CN" sz="2800" dirty="0" smtClean="0"/>
              <a:t> 2.3 (1.4 – 3.8) to 3.8 (2.2 – 6.4)</a:t>
            </a:r>
          </a:p>
          <a:p>
            <a:pPr>
              <a:lnSpc>
                <a:spcPts val="3500"/>
              </a:lnSpc>
            </a:pPr>
            <a:r>
              <a:rPr lang="en-US" altLang="zh-CN" sz="2800" dirty="0" smtClean="0"/>
              <a:t>Adjusted </a:t>
            </a:r>
            <a:r>
              <a:rPr lang="en-US" altLang="zh-CN" sz="2800" dirty="0" err="1" smtClean="0"/>
              <a:t>HR</a:t>
            </a:r>
            <a:r>
              <a:rPr lang="en-US" altLang="zh-CN" sz="2800" dirty="0" smtClean="0"/>
              <a:t> higher with </a:t>
            </a:r>
            <a:r>
              <a:rPr lang="en-US" altLang="zh-CN" sz="2800" dirty="0" err="1" smtClean="0"/>
              <a:t>CAC</a:t>
            </a:r>
            <a:r>
              <a:rPr lang="en-US" altLang="zh-CN" sz="2800" dirty="0" smtClean="0"/>
              <a:t> (6.0, 3.9 – 9.1)</a:t>
            </a:r>
          </a:p>
          <a:p>
            <a:pPr lvl="2">
              <a:lnSpc>
                <a:spcPts val="3500"/>
              </a:lnSpc>
            </a:pPr>
            <a:r>
              <a:rPr lang="en-US" sz="2600" dirty="0" smtClean="0"/>
              <a:t>Risk factors </a:t>
            </a:r>
            <a:r>
              <a:rPr lang="en-US" sz="2600" dirty="0" err="1" smtClean="0"/>
              <a:t>AUC</a:t>
            </a:r>
            <a:r>
              <a:rPr lang="en-US" sz="2600" dirty="0" smtClean="0"/>
              <a:t> = 0.772</a:t>
            </a:r>
          </a:p>
          <a:p>
            <a:pPr lvl="2">
              <a:lnSpc>
                <a:spcPts val="3500"/>
              </a:lnSpc>
            </a:pPr>
            <a:r>
              <a:rPr lang="en-US" sz="2600" dirty="0" err="1" smtClean="0"/>
              <a:t>RFs</a:t>
            </a:r>
            <a:r>
              <a:rPr lang="en-US" sz="2600" dirty="0" smtClean="0"/>
              <a:t> + </a:t>
            </a:r>
            <a:r>
              <a:rPr lang="en-US" sz="2600" dirty="0" err="1" smtClean="0"/>
              <a:t>CIMT</a:t>
            </a:r>
            <a:r>
              <a:rPr lang="en-US" sz="2600" dirty="0" smtClean="0"/>
              <a:t>  </a:t>
            </a:r>
            <a:r>
              <a:rPr lang="en-US" sz="2600" dirty="0" err="1" smtClean="0"/>
              <a:t>AUC</a:t>
            </a:r>
            <a:r>
              <a:rPr lang="en-US" sz="2600" dirty="0" smtClean="0"/>
              <a:t> = 0.782</a:t>
            </a:r>
          </a:p>
          <a:p>
            <a:pPr lvl="2">
              <a:lnSpc>
                <a:spcPts val="3500"/>
              </a:lnSpc>
            </a:pPr>
            <a:r>
              <a:rPr lang="en-US" sz="2600" dirty="0" err="1" smtClean="0"/>
              <a:t>RFs</a:t>
            </a:r>
            <a:r>
              <a:rPr lang="en-US" sz="2600" dirty="0" smtClean="0"/>
              <a:t> + </a:t>
            </a:r>
            <a:r>
              <a:rPr lang="en-US" sz="2600" dirty="0" err="1" smtClean="0"/>
              <a:t>CAC</a:t>
            </a:r>
            <a:r>
              <a:rPr lang="en-US" sz="2600" dirty="0"/>
              <a:t> </a:t>
            </a:r>
            <a:r>
              <a:rPr lang="en-US" sz="2600" dirty="0" err="1"/>
              <a:t>AUC</a:t>
            </a:r>
            <a:r>
              <a:rPr lang="en-US" sz="2600" dirty="0"/>
              <a:t> = </a:t>
            </a:r>
            <a:r>
              <a:rPr lang="en-US" sz="2600" dirty="0" smtClean="0"/>
              <a:t>0.808</a:t>
            </a:r>
          </a:p>
          <a:p>
            <a:pPr>
              <a:lnSpc>
                <a:spcPts val="3500"/>
              </a:lnSpc>
            </a:pPr>
            <a:r>
              <a:rPr lang="en-US" sz="2800" dirty="0" err="1" smtClean="0"/>
              <a:t>CIMT</a:t>
            </a:r>
            <a:r>
              <a:rPr lang="en-US" sz="2800" dirty="0" smtClean="0"/>
              <a:t> predicted stroke (</a:t>
            </a:r>
            <a:r>
              <a:rPr lang="en-US" sz="2800" dirty="0" err="1" smtClean="0"/>
              <a:t>HR</a:t>
            </a:r>
            <a:r>
              <a:rPr lang="en-US" sz="2800" baseline="-25000" dirty="0" err="1"/>
              <a:t>SD</a:t>
            </a:r>
            <a:r>
              <a:rPr lang="en-US" sz="2800" dirty="0" smtClean="0"/>
              <a:t> = 1.3, p=0.01), but </a:t>
            </a:r>
            <a:r>
              <a:rPr lang="en-US" sz="2800" dirty="0" err="1" smtClean="0"/>
              <a:t>CAC</a:t>
            </a:r>
            <a:r>
              <a:rPr lang="en-US" sz="2800" dirty="0" smtClean="0"/>
              <a:t> did not (</a:t>
            </a:r>
            <a:r>
              <a:rPr lang="en-US" sz="2800" dirty="0" err="1" smtClean="0"/>
              <a:t>HR</a:t>
            </a:r>
            <a:r>
              <a:rPr lang="en-US" sz="2800" baseline="-25000" dirty="0" err="1" smtClean="0"/>
              <a:t>SD</a:t>
            </a:r>
            <a:r>
              <a:rPr lang="en-US" sz="2800" dirty="0" smtClean="0"/>
              <a:t> = 1.1, p=0.71)</a:t>
            </a:r>
            <a:endParaRPr lang="en-US" sz="2800" dirty="0"/>
          </a:p>
        </p:txBody>
      </p:sp>
      <p:sp>
        <p:nvSpPr>
          <p:cNvPr id="1441796" name="Text Box 4"/>
          <p:cNvSpPr txBox="1">
            <a:spLocks noChangeArrowheads="1"/>
          </p:cNvSpPr>
          <p:nvPr/>
        </p:nvSpPr>
        <p:spPr bwMode="auto">
          <a:xfrm>
            <a:off x="5013614" y="6400800"/>
            <a:ext cx="3646921"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1pPr>
            <a:lvl2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2pPr>
            <a:lvl3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3pPr>
            <a:lvl4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4pPr>
            <a:lvl5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5pPr>
            <a:lvl6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6pPr>
            <a:lvl7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7pPr>
            <a:lvl8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8pPr>
            <a:lvl9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9pPr>
          </a:lstStyle>
          <a:p>
            <a:pPr algn="r" eaLnBrk="1" hangingPunct="1">
              <a:lnSpc>
                <a:spcPct val="97000"/>
              </a:lnSpc>
              <a:buClr>
                <a:srgbClr val="000000"/>
              </a:buClr>
              <a:buSzPct val="100000"/>
              <a:buFont typeface="Times New Roman" pitchFamily="18" charset="0"/>
              <a:buNone/>
            </a:pPr>
            <a:r>
              <a:rPr lang="en-GB" sz="1200" b="1" dirty="0">
                <a:solidFill>
                  <a:srgbClr val="FFFFFF"/>
                </a:solidFill>
                <a:effectLst>
                  <a:outerShdw blurRad="38100" dist="38100" dir="2700000" algn="tl">
                    <a:srgbClr val="000000"/>
                  </a:outerShdw>
                </a:effectLst>
                <a:latin typeface="Arial" charset="0"/>
              </a:rPr>
              <a:t>Folsom AR, et al</a:t>
            </a:r>
            <a:r>
              <a:rPr lang="en-GB" sz="1200" b="1" dirty="0" smtClean="0">
                <a:solidFill>
                  <a:srgbClr val="FFFFFF"/>
                </a:solidFill>
                <a:effectLst>
                  <a:outerShdw blurRad="38100" dist="38100" dir="2700000" algn="tl">
                    <a:srgbClr val="000000"/>
                  </a:outerShdw>
                </a:effectLst>
                <a:latin typeface="Arial" charset="0"/>
              </a:rPr>
              <a:t>.  </a:t>
            </a:r>
            <a:r>
              <a:rPr lang="en-GB" sz="1200" b="1" dirty="0">
                <a:solidFill>
                  <a:srgbClr val="FFFFFF"/>
                </a:solidFill>
                <a:effectLst>
                  <a:outerShdw blurRad="38100" dist="38100" dir="2700000" algn="tl">
                    <a:srgbClr val="000000"/>
                  </a:outerShdw>
                </a:effectLst>
                <a:latin typeface="Arial" charset="0"/>
              </a:rPr>
              <a:t>Arch Intern Med 2008;168:1333</a:t>
            </a:r>
          </a:p>
        </p:txBody>
      </p:sp>
    </p:spTree>
    <p:extLst>
      <p:ext uri="{BB962C8B-B14F-4D97-AF65-F5344CB8AC3E}">
        <p14:creationId xmlns:p14="http://schemas.microsoft.com/office/powerpoint/2010/main" val="1786412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Carotid Ultrasound for Clinical Risk Prediction</a:t>
            </a:r>
            <a:endParaRPr lang="en-US" dirty="0"/>
          </a:p>
        </p:txBody>
      </p:sp>
      <p:sp>
        <p:nvSpPr>
          <p:cNvPr id="3" name="Content Placeholder 2"/>
          <p:cNvSpPr>
            <a:spLocks noGrp="1"/>
          </p:cNvSpPr>
          <p:nvPr>
            <p:ph idx="1"/>
          </p:nvPr>
        </p:nvSpPr>
        <p:spPr>
          <a:xfrm>
            <a:off x="457200" y="1524000"/>
            <a:ext cx="8229600" cy="4525963"/>
          </a:xfrm>
        </p:spPr>
        <p:txBody>
          <a:bodyPr/>
          <a:lstStyle/>
          <a:p>
            <a:r>
              <a:rPr lang="en-US" dirty="0" smtClean="0"/>
              <a:t>Carotid artery plaque (CAP) in MESA</a:t>
            </a:r>
          </a:p>
          <a:p>
            <a:pPr lvl="1"/>
            <a:r>
              <a:rPr lang="en-US" dirty="0" smtClean="0"/>
              <a:t>Multiple plaque definitions</a:t>
            </a:r>
          </a:p>
          <a:p>
            <a:pPr lvl="1"/>
            <a:r>
              <a:rPr lang="en-US" dirty="0" err="1" smtClean="0"/>
              <a:t>HRs</a:t>
            </a:r>
            <a:r>
              <a:rPr lang="en-US" dirty="0" smtClean="0"/>
              <a:t> 1.2-1.6 for major CVD events</a:t>
            </a:r>
          </a:p>
          <a:p>
            <a:r>
              <a:rPr lang="en-US" dirty="0" smtClean="0"/>
              <a:t>ASE and AHA/</a:t>
            </a:r>
            <a:r>
              <a:rPr lang="en-US" dirty="0" err="1" smtClean="0"/>
              <a:t>ACC</a:t>
            </a:r>
            <a:r>
              <a:rPr lang="en-US" dirty="0" smtClean="0"/>
              <a:t> recommendation</a:t>
            </a:r>
          </a:p>
          <a:p>
            <a:pPr lvl="1"/>
            <a:r>
              <a:rPr lang="en-US" dirty="0" smtClean="0"/>
              <a:t>Common carotid </a:t>
            </a:r>
            <a:r>
              <a:rPr lang="en-US" dirty="0" err="1" smtClean="0"/>
              <a:t>IMT</a:t>
            </a:r>
            <a:r>
              <a:rPr lang="en-US" dirty="0" smtClean="0"/>
              <a:t> ≥75</a:t>
            </a:r>
            <a:r>
              <a:rPr lang="en-US" baseline="30000" dirty="0" smtClean="0"/>
              <a:t>th</a:t>
            </a:r>
            <a:r>
              <a:rPr lang="en-US" dirty="0" smtClean="0"/>
              <a:t> percentile, or</a:t>
            </a:r>
          </a:p>
          <a:p>
            <a:pPr lvl="1"/>
            <a:r>
              <a:rPr lang="en-US" dirty="0" smtClean="0"/>
              <a:t>CAP</a:t>
            </a:r>
          </a:p>
          <a:p>
            <a:pPr lvl="2"/>
            <a:r>
              <a:rPr lang="en-US" sz="2600" dirty="0" smtClean="0"/>
              <a:t>Focal thickening ≥1.5 mm, or</a:t>
            </a:r>
          </a:p>
          <a:p>
            <a:pPr lvl="2"/>
            <a:r>
              <a:rPr lang="en-US" sz="2600" dirty="0" smtClean="0"/>
              <a:t>≥50% focal protrusion compared adjacent wall</a:t>
            </a:r>
            <a:endParaRPr lang="en-US" sz="2600" dirty="0">
              <a:ea typeface="+mn-ea"/>
              <a:cs typeface="+mn-cs"/>
            </a:endParaRPr>
          </a:p>
        </p:txBody>
      </p:sp>
      <p:sp>
        <p:nvSpPr>
          <p:cNvPr id="4" name="Text Box 4"/>
          <p:cNvSpPr txBox="1">
            <a:spLocks noChangeArrowheads="1"/>
          </p:cNvSpPr>
          <p:nvPr/>
        </p:nvSpPr>
        <p:spPr bwMode="auto">
          <a:xfrm>
            <a:off x="3429000" y="5980093"/>
            <a:ext cx="5364480" cy="954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712000"/>
                  </a:outerShdw>
                </a:effectLst>
              </a14:hiddenEffects>
            </a:ext>
          </a:extLst>
        </p:spPr>
        <p:txBody>
          <a:bodyPr anchor="ctr">
            <a:spAutoFit/>
          </a:bodyPr>
          <a:lstStyle/>
          <a:p>
            <a:pPr algn="r"/>
            <a:r>
              <a:rPr lang="en-US" sz="1400" b="1" dirty="0" err="1">
                <a:solidFill>
                  <a:srgbClr val="FFFFFF"/>
                </a:solidFill>
                <a:effectLst>
                  <a:outerShdw blurRad="38100" dist="38100" dir="2700000" algn="tl">
                    <a:srgbClr val="000000"/>
                  </a:outerShdw>
                </a:effectLst>
              </a:rPr>
              <a:t>Polak</a:t>
            </a:r>
            <a:r>
              <a:rPr lang="en-US" sz="1400" b="1" dirty="0">
                <a:solidFill>
                  <a:srgbClr val="FFFFFF"/>
                </a:solidFill>
                <a:effectLst>
                  <a:outerShdw blurRad="38100" dist="38100" dir="2700000" algn="tl">
                    <a:srgbClr val="000000"/>
                  </a:outerShdw>
                </a:effectLst>
              </a:rPr>
              <a:t> JP, et al. </a:t>
            </a:r>
            <a:r>
              <a:rPr lang="en-US" sz="1400" b="1" dirty="0" err="1">
                <a:solidFill>
                  <a:srgbClr val="FFFFFF"/>
                </a:solidFill>
                <a:effectLst>
                  <a:outerShdw blurRad="38100" dist="38100" dir="2700000" algn="tl">
                    <a:srgbClr val="000000"/>
                  </a:outerShdw>
                </a:effectLst>
              </a:rPr>
              <a:t>JAHA</a:t>
            </a:r>
            <a:r>
              <a:rPr lang="en-US" sz="1400" b="1" dirty="0">
                <a:solidFill>
                  <a:srgbClr val="FFFFFF"/>
                </a:solidFill>
                <a:effectLst>
                  <a:outerShdw blurRad="38100" dist="38100" dir="2700000" algn="tl">
                    <a:srgbClr val="000000"/>
                  </a:outerShdw>
                </a:effectLst>
              </a:rPr>
              <a:t> 2013 </a:t>
            </a:r>
          </a:p>
          <a:p>
            <a:pPr algn="r"/>
            <a:r>
              <a:rPr lang="en-US" sz="1400" b="1" dirty="0" smtClean="0">
                <a:solidFill>
                  <a:srgbClr val="FFFFFF"/>
                </a:solidFill>
                <a:effectLst>
                  <a:outerShdw blurRad="38100" dist="38100" dir="2700000" algn="tl">
                    <a:srgbClr val="000000"/>
                  </a:outerShdw>
                </a:effectLst>
              </a:rPr>
              <a:t>Stein </a:t>
            </a:r>
            <a:r>
              <a:rPr lang="en-US" sz="1400" b="1" dirty="0" err="1">
                <a:solidFill>
                  <a:srgbClr val="FFFFFF"/>
                </a:solidFill>
                <a:effectLst>
                  <a:outerShdw blurRad="38100" dist="38100" dir="2700000" algn="tl">
                    <a:srgbClr val="000000"/>
                  </a:outerShdw>
                </a:effectLst>
              </a:rPr>
              <a:t>JH</a:t>
            </a:r>
            <a:r>
              <a:rPr lang="en-US" sz="1400" b="1" dirty="0">
                <a:solidFill>
                  <a:srgbClr val="FFFFFF"/>
                </a:solidFill>
                <a:effectLst>
                  <a:outerShdw blurRad="38100" dist="38100" dir="2700000" algn="tl">
                    <a:srgbClr val="000000"/>
                  </a:outerShdw>
                </a:effectLst>
              </a:rPr>
              <a:t>, et al. J Am </a:t>
            </a:r>
            <a:r>
              <a:rPr lang="en-US" sz="1400" b="1" dirty="0" err="1">
                <a:solidFill>
                  <a:srgbClr val="FFFFFF"/>
                </a:solidFill>
                <a:effectLst>
                  <a:outerShdw blurRad="38100" dist="38100" dir="2700000" algn="tl">
                    <a:srgbClr val="000000"/>
                  </a:outerShdw>
                </a:effectLst>
              </a:rPr>
              <a:t>Soc</a:t>
            </a:r>
            <a:r>
              <a:rPr lang="en-US" sz="1400" b="1" dirty="0">
                <a:solidFill>
                  <a:srgbClr val="FFFFFF"/>
                </a:solidFill>
                <a:effectLst>
                  <a:outerShdw blurRad="38100" dist="38100" dir="2700000" algn="tl">
                    <a:srgbClr val="000000"/>
                  </a:outerShdw>
                </a:effectLst>
              </a:rPr>
              <a:t> </a:t>
            </a:r>
            <a:r>
              <a:rPr lang="en-US" sz="1400" b="1" dirty="0" err="1">
                <a:solidFill>
                  <a:srgbClr val="FFFFFF"/>
                </a:solidFill>
                <a:effectLst>
                  <a:outerShdw blurRad="38100" dist="38100" dir="2700000" algn="tl">
                    <a:srgbClr val="000000"/>
                  </a:outerShdw>
                </a:effectLst>
              </a:rPr>
              <a:t>Echocardiogr</a:t>
            </a:r>
            <a:r>
              <a:rPr lang="en-US" sz="1400" b="1" dirty="0">
                <a:solidFill>
                  <a:srgbClr val="FFFFFF"/>
                </a:solidFill>
                <a:effectLst>
                  <a:outerShdw blurRad="38100" dist="38100" dir="2700000" algn="tl">
                    <a:srgbClr val="000000"/>
                  </a:outerShdw>
                </a:effectLst>
              </a:rPr>
              <a:t> </a:t>
            </a:r>
            <a:r>
              <a:rPr lang="en-US" sz="1400" b="1" dirty="0" smtClean="0">
                <a:solidFill>
                  <a:srgbClr val="FFFFFF"/>
                </a:solidFill>
                <a:effectLst>
                  <a:outerShdw blurRad="38100" dist="38100" dir="2700000" algn="tl">
                    <a:srgbClr val="000000"/>
                  </a:outerShdw>
                </a:effectLst>
              </a:rPr>
              <a:t>2008;21:93</a:t>
            </a:r>
          </a:p>
          <a:p>
            <a:pPr algn="r"/>
            <a:r>
              <a:rPr lang="en-US" sz="1400" b="1" dirty="0">
                <a:solidFill>
                  <a:srgbClr val="FFFFFF"/>
                </a:solidFill>
                <a:effectLst>
                  <a:outerShdw blurRad="38100" dist="38100" dir="2700000" algn="tl">
                    <a:srgbClr val="000000"/>
                  </a:outerShdw>
                </a:effectLst>
              </a:rPr>
              <a:t>Greenland P, et al. J Am </a:t>
            </a:r>
            <a:r>
              <a:rPr lang="en-US" sz="1400" b="1" dirty="0" err="1">
                <a:solidFill>
                  <a:srgbClr val="FFFFFF"/>
                </a:solidFill>
                <a:effectLst>
                  <a:outerShdw blurRad="38100" dist="38100" dir="2700000" algn="tl">
                    <a:srgbClr val="000000"/>
                  </a:outerShdw>
                </a:effectLst>
              </a:rPr>
              <a:t>Coll</a:t>
            </a:r>
            <a:r>
              <a:rPr lang="en-US" sz="1400" b="1" dirty="0">
                <a:solidFill>
                  <a:srgbClr val="FFFFFF"/>
                </a:solidFill>
                <a:effectLst>
                  <a:outerShdw blurRad="38100" dist="38100" dir="2700000" algn="tl">
                    <a:srgbClr val="000000"/>
                  </a:outerShdw>
                </a:effectLst>
              </a:rPr>
              <a:t> </a:t>
            </a:r>
            <a:r>
              <a:rPr lang="en-US" sz="1400" b="1" dirty="0" err="1">
                <a:solidFill>
                  <a:srgbClr val="FFFFFF"/>
                </a:solidFill>
                <a:effectLst>
                  <a:outerShdw blurRad="38100" dist="38100" dir="2700000" algn="tl">
                    <a:srgbClr val="000000"/>
                  </a:outerShdw>
                </a:effectLst>
              </a:rPr>
              <a:t>Cardiol</a:t>
            </a:r>
            <a:r>
              <a:rPr lang="en-US" sz="1400" b="1" dirty="0">
                <a:solidFill>
                  <a:srgbClr val="FFFFFF"/>
                </a:solidFill>
                <a:effectLst>
                  <a:outerShdw blurRad="38100" dist="38100" dir="2700000" algn="tl">
                    <a:srgbClr val="000000"/>
                  </a:outerShdw>
                </a:effectLst>
              </a:rPr>
              <a:t> </a:t>
            </a:r>
            <a:r>
              <a:rPr lang="en-US" sz="1400" b="1" dirty="0" smtClean="0">
                <a:solidFill>
                  <a:srgbClr val="FFFFFF"/>
                </a:solidFill>
                <a:effectLst>
                  <a:outerShdw blurRad="38100" dist="38100" dir="2700000" algn="tl">
                    <a:srgbClr val="000000"/>
                  </a:outerShdw>
                </a:effectLst>
              </a:rPr>
              <a:t>2010:56:2182</a:t>
            </a:r>
          </a:p>
          <a:p>
            <a:pPr algn="r"/>
            <a:endParaRPr lang="en-US" sz="1400" b="1" dirty="0">
              <a:solidFill>
                <a:srgbClr val="FFFFFF"/>
              </a:solidFill>
              <a:effectLst>
                <a:outerShdw blurRad="38100" dist="38100" dir="2700000" algn="tl">
                  <a:srgbClr val="000000"/>
                </a:outerShdw>
              </a:effectLst>
            </a:endParaRPr>
          </a:p>
        </p:txBody>
      </p:sp>
    </p:spTree>
    <p:extLst>
      <p:ext uri="{BB962C8B-B14F-4D97-AF65-F5344CB8AC3E}">
        <p14:creationId xmlns:p14="http://schemas.microsoft.com/office/powerpoint/2010/main" val="312958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Rationale</a:t>
            </a:r>
            <a:endParaRPr lang="en-US" dirty="0"/>
          </a:p>
        </p:txBody>
      </p:sp>
      <p:sp>
        <p:nvSpPr>
          <p:cNvPr id="3" name="Content Placeholder 2"/>
          <p:cNvSpPr>
            <a:spLocks noGrp="1"/>
          </p:cNvSpPr>
          <p:nvPr>
            <p:ph idx="1"/>
          </p:nvPr>
        </p:nvSpPr>
        <p:spPr>
          <a:xfrm>
            <a:off x="457200" y="1447800"/>
            <a:ext cx="8229600" cy="4525963"/>
          </a:xfrm>
        </p:spPr>
        <p:txBody>
          <a:bodyPr/>
          <a:lstStyle/>
          <a:p>
            <a:pPr>
              <a:lnSpc>
                <a:spcPts val="4100"/>
              </a:lnSpc>
            </a:pPr>
            <a:r>
              <a:rPr lang="en-US" dirty="0" smtClean="0"/>
              <a:t>For CVD risk prediction, carotid IMT has been compared with CAP presence and both CAC presence and score</a:t>
            </a:r>
          </a:p>
          <a:p>
            <a:pPr>
              <a:lnSpc>
                <a:spcPts val="4100"/>
              </a:lnSpc>
            </a:pPr>
            <a:r>
              <a:rPr lang="en-US" dirty="0" smtClean="0"/>
              <a:t>No study has directly compared carotid IMT, CAP, and CAC presence and score</a:t>
            </a:r>
          </a:p>
          <a:p>
            <a:pPr>
              <a:lnSpc>
                <a:spcPts val="4100"/>
              </a:lnSpc>
            </a:pPr>
            <a:r>
              <a:rPr lang="en-US" dirty="0" smtClean="0"/>
              <a:t>Previous studies that compared CAP did not use standardized, consensus recommendations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pPr marL="0" indent="0" algn="ctr">
              <a:lnSpc>
                <a:spcPts val="4400"/>
              </a:lnSpc>
              <a:buNone/>
            </a:pPr>
            <a:r>
              <a:rPr lang="en-US" dirty="0" smtClean="0"/>
              <a:t>To compare predictive utilities of </a:t>
            </a:r>
            <a:br>
              <a:rPr lang="en-US" dirty="0" smtClean="0"/>
            </a:br>
            <a:r>
              <a:rPr lang="en-US" dirty="0" smtClean="0"/>
              <a:t>carotid IMT, CAP presence, and </a:t>
            </a:r>
            <a:br>
              <a:rPr lang="en-US" dirty="0" smtClean="0"/>
            </a:br>
            <a:r>
              <a:rPr lang="en-US" dirty="0" smtClean="0"/>
              <a:t>CAC presence, for incident CVD events in a large, multi-ethnic cohort with extended follow-up</a:t>
            </a:r>
            <a:endParaRPr lang="en-US" dirty="0"/>
          </a:p>
        </p:txBody>
      </p:sp>
    </p:spTree>
    <p:extLst>
      <p:ext uri="{BB962C8B-B14F-4D97-AF65-F5344CB8AC3E}">
        <p14:creationId xmlns:p14="http://schemas.microsoft.com/office/powerpoint/2010/main" val="3463080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808080"/>
      </a:dk1>
      <a:lt1>
        <a:srgbClr val="FFFF00"/>
      </a:lt1>
      <a:dk2>
        <a:srgbClr val="0000FF"/>
      </a:dk2>
      <a:lt2>
        <a:srgbClr val="FFFF00"/>
      </a:lt2>
      <a:accent1>
        <a:srgbClr val="BBE0E3"/>
      </a:accent1>
      <a:accent2>
        <a:srgbClr val="333399"/>
      </a:accent2>
      <a:accent3>
        <a:srgbClr val="AAAAFF"/>
      </a:accent3>
      <a:accent4>
        <a:srgbClr val="DADA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08080"/>
        </a:dk1>
        <a:lt1>
          <a:srgbClr val="FFFF00"/>
        </a:lt1>
        <a:dk2>
          <a:srgbClr val="0000FF"/>
        </a:dk2>
        <a:lt2>
          <a:srgbClr val="000000"/>
        </a:lt2>
        <a:accent1>
          <a:srgbClr val="BBE0E3"/>
        </a:accent1>
        <a:accent2>
          <a:srgbClr val="333399"/>
        </a:accent2>
        <a:accent3>
          <a:srgbClr val="AAAAFF"/>
        </a:accent3>
        <a:accent4>
          <a:srgbClr val="DADA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08080"/>
        </a:dk1>
        <a:lt1>
          <a:srgbClr val="FFFF00"/>
        </a:lt1>
        <a:dk2>
          <a:srgbClr val="0000FF"/>
        </a:dk2>
        <a:lt2>
          <a:srgbClr val="FFFF00"/>
        </a:lt2>
        <a:accent1>
          <a:srgbClr val="BBE0E3"/>
        </a:accent1>
        <a:accent2>
          <a:srgbClr val="333399"/>
        </a:accent2>
        <a:accent3>
          <a:srgbClr val="AAAAFF"/>
        </a:accent3>
        <a:accent4>
          <a:srgbClr val="DADA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2861</TotalTime>
  <Words>2092</Words>
  <Application>Microsoft Office PowerPoint</Application>
  <PresentationFormat>On-screen Show (4:3)</PresentationFormat>
  <Paragraphs>482</Paragraphs>
  <Slides>28</Slides>
  <Notes>11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PowerPoint Presentation</vt:lpstr>
      <vt:lpstr>Background</vt:lpstr>
      <vt:lpstr>Arterial Imaging for Detecting  Pre-Clinical Arterial Disease</vt:lpstr>
      <vt:lpstr>PowerPoint Presentation</vt:lpstr>
      <vt:lpstr>MESA: CVD Prediction with  CIMT and CAC</vt:lpstr>
      <vt:lpstr>Use of Carotid Ultrasound for Clinical Risk Prediction</vt:lpstr>
      <vt:lpstr>Rationale</vt:lpstr>
      <vt:lpstr>Objective</vt:lpstr>
      <vt:lpstr>Study Participants and Design</vt:lpstr>
      <vt:lpstr>  Carotid Ultrasonography </vt:lpstr>
      <vt:lpstr>Coronary Artery Calcium</vt:lpstr>
      <vt:lpstr>Cardiovascular Disease Events</vt:lpstr>
      <vt:lpstr>Statistical Analyses</vt:lpstr>
      <vt:lpstr>Baseline Characteristics </vt:lpstr>
      <vt:lpstr>Carotid Ultrasound and CAC</vt:lpstr>
      <vt:lpstr>Incident CVD Events Over 8.5 Years</vt:lpstr>
      <vt:lpstr>Adjusted Cox Regression Models for Predicting CVD Events*</vt:lpstr>
      <vt:lpstr>Adjusted Cox Regression Models for Predicting CHD Events*</vt:lpstr>
      <vt:lpstr>Adjusted Cox Regression Models for Predicting Stroke/TIA*</vt:lpstr>
      <vt:lpstr>Subgroup/Additional Results</vt:lpstr>
      <vt:lpstr>AUC/NRI Results: CVD Events</vt:lpstr>
      <vt:lpstr>AUC/NRI Results: CHD Events</vt:lpstr>
      <vt:lpstr>AUC/NRI Results: Stroke/TIA Events</vt:lpstr>
      <vt:lpstr>Limitations</vt:lpstr>
      <vt:lpstr>Conclusions</vt:lpstr>
      <vt:lpstr>Acknowledgements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Organizing your Day</dc:title>
  <dc:creator>Elizabeth Nicole Chapman</dc:creator>
  <cp:lastModifiedBy>James H. Stein</cp:lastModifiedBy>
  <cp:revision>305</cp:revision>
  <dcterms:created xsi:type="dcterms:W3CDTF">2009-05-25T20:57:00Z</dcterms:created>
  <dcterms:modified xsi:type="dcterms:W3CDTF">2013-10-04T01:54:00Z</dcterms:modified>
</cp:coreProperties>
</file>