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77" r:id="rId1"/>
  </p:sldMasterIdLst>
  <p:notesMasterIdLst>
    <p:notesMasterId r:id="rId42"/>
  </p:notesMasterIdLst>
  <p:sldIdLst>
    <p:sldId id="256" r:id="rId2"/>
    <p:sldId id="323" r:id="rId3"/>
    <p:sldId id="271" r:id="rId4"/>
    <p:sldId id="272" r:id="rId5"/>
    <p:sldId id="301" r:id="rId6"/>
    <p:sldId id="257" r:id="rId7"/>
    <p:sldId id="275" r:id="rId8"/>
    <p:sldId id="302" r:id="rId9"/>
    <p:sldId id="274" r:id="rId10"/>
    <p:sldId id="298" r:id="rId11"/>
    <p:sldId id="321" r:id="rId12"/>
    <p:sldId id="276" r:id="rId13"/>
    <p:sldId id="280" r:id="rId14"/>
    <p:sldId id="278" r:id="rId15"/>
    <p:sldId id="279" r:id="rId16"/>
    <p:sldId id="277" r:id="rId17"/>
    <p:sldId id="281" r:id="rId18"/>
    <p:sldId id="303" r:id="rId19"/>
    <p:sldId id="291" r:id="rId20"/>
    <p:sldId id="288" r:id="rId21"/>
    <p:sldId id="325" r:id="rId22"/>
    <p:sldId id="326" r:id="rId23"/>
    <p:sldId id="308" r:id="rId24"/>
    <p:sldId id="312" r:id="rId25"/>
    <p:sldId id="327" r:id="rId26"/>
    <p:sldId id="320" r:id="rId27"/>
    <p:sldId id="316" r:id="rId28"/>
    <p:sldId id="317" r:id="rId29"/>
    <p:sldId id="318" r:id="rId30"/>
    <p:sldId id="328" r:id="rId31"/>
    <p:sldId id="329" r:id="rId32"/>
    <p:sldId id="314" r:id="rId33"/>
    <p:sldId id="319" r:id="rId34"/>
    <p:sldId id="322" r:id="rId35"/>
    <p:sldId id="299" r:id="rId36"/>
    <p:sldId id="324" r:id="rId37"/>
    <p:sldId id="307" r:id="rId38"/>
    <p:sldId id="306" r:id="rId39"/>
    <p:sldId id="305" r:id="rId40"/>
    <p:sldId id="304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00"/>
    <a:srgbClr val="0000CC"/>
    <a:srgbClr val="CC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94840" autoAdjust="0"/>
  </p:normalViewPr>
  <p:slideViewPr>
    <p:cSldViewPr>
      <p:cViewPr>
        <p:scale>
          <a:sx n="100" d="100"/>
          <a:sy n="100" d="100"/>
        </p:scale>
        <p:origin x="-198" y="13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E9E3B5F-EFA0-4CB8-8BD5-9C8468750730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082789-A387-448E-8958-A4EAE58FC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35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122017-7FC4-4945-B88A-9DB9F410DE40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122017-7FC4-4945-B88A-9DB9F410DE40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</a:rPr>
              <a:t>Propagation of the pulse wave inversely related to arterial distensibility (</a:t>
            </a:r>
            <a:r>
              <a:rPr lang="en-US" sz="1200" dirty="0" smtClean="0">
                <a:effectLst/>
                <a:latin typeface="Symbol" pitchFamily="18" charset="2"/>
              </a:rPr>
              <a:t>D</a:t>
            </a:r>
            <a:r>
              <a:rPr lang="en-US" sz="1200" dirty="0" smtClean="0">
                <a:effectLst/>
              </a:rPr>
              <a:t>D/</a:t>
            </a:r>
            <a:r>
              <a:rPr lang="en-US" sz="1200" dirty="0" smtClean="0">
                <a:effectLst/>
                <a:latin typeface="Symbol" pitchFamily="18" charset="2"/>
              </a:rPr>
              <a:t>D</a:t>
            </a:r>
            <a:r>
              <a:rPr lang="en-US" sz="1200" dirty="0" smtClean="0">
                <a:effectLst/>
              </a:rPr>
              <a:t>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82789-A387-448E-8958-A4EAE58FC2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7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82789-A387-448E-8958-A4EAE58FC2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82789-A387-448E-8958-A4EAE58FC2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1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 would like to thank the moderators, Dr. Khera</a:t>
            </a:r>
          </a:p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122017-7FC4-4945-B88A-9DB9F410DE40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 would like to thank the moderators, Dr. Khera</a:t>
            </a:r>
          </a:p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122017-7FC4-4945-B88A-9DB9F410DE40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953BA-370B-4257-AA25-5E26DAC4FA72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16544-4297-46E1-91F8-6D4F53815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0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453EB-0CAB-4770-8810-181F80B2AA44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F9906-04B1-41F8-9643-9452F4A6A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4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C4C6-7825-46D1-83C6-EAB9959BE054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F196-45B5-49BC-A87C-9F7929084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1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B7CBA-7EAB-4EB3-BC58-C9818873D09A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B8D90-4065-4989-AAD9-DFD5B7E82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9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3C901-05C0-4BCE-849A-7CD3B6712D57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60F6D-29E0-4C9D-8456-F2F8326ED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8134-4AA6-4101-8A73-174DCC46A6E1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7A566-C44A-4BB9-8B65-27C4E87EC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8A7F8-B1F1-408C-AB4D-50F57A83CDFA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0239-DD94-495F-85AE-16E01B03E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3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4B67D-A076-4DE5-BAC7-76D06A58B187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C40C-ED99-49D9-9B6D-B8D4D9938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1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22305-60E5-40E8-81DE-81E6DD71DF9F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6DF2F-3748-43AC-B886-F384FB5D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3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34AFF-FE8C-46D2-8A5C-E3736CD611BE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62BA-D2F6-4673-9ED3-2C72A4A0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7E0EA-9F98-4700-B319-1002A07091E2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FA2A-4BEF-4AB6-9DBE-79E35E0C6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4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4E9CC2-7E6D-468C-9FD4-6D531FE69513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F63996-5AA2-4F9F-9B1A-FFEC5D0A9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4294967295"/>
          </p:nvPr>
        </p:nvSpPr>
        <p:spPr>
          <a:xfrm>
            <a:off x="192599" y="3430895"/>
            <a:ext cx="8534400" cy="1064905"/>
          </a:xfrm>
        </p:spPr>
        <p:txBody>
          <a:bodyPr lIns="100584" anchor="b"/>
          <a:lstStyle/>
          <a:p>
            <a:pPr marL="0" indent="0" algn="ctr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</a:rPr>
              <a:t>Adam D. </a:t>
            </a:r>
            <a:r>
              <a:rPr lang="en-US" sz="2400" dirty="0" err="1" smtClean="0">
                <a:effectLst/>
              </a:rPr>
              <a:t>Gepner</a:t>
            </a:r>
            <a:r>
              <a:rPr lang="en-US" sz="2400" dirty="0" smtClean="0">
                <a:effectLst/>
              </a:rPr>
              <a:t>; </a:t>
            </a:r>
            <a:r>
              <a:rPr lang="en-US" sz="2400" dirty="0">
                <a:effectLst/>
              </a:rPr>
              <a:t>Claudia E. </a:t>
            </a:r>
            <a:r>
              <a:rPr lang="en-US" sz="2400" dirty="0" err="1" smtClean="0">
                <a:effectLst/>
              </a:rPr>
              <a:t>Korcarz</a:t>
            </a:r>
            <a:r>
              <a:rPr lang="en-US" sz="2400" dirty="0" smtClean="0">
                <a:effectLst/>
              </a:rPr>
              <a:t>; Laura </a:t>
            </a:r>
            <a:r>
              <a:rPr lang="en-US" sz="2400" dirty="0">
                <a:effectLst/>
              </a:rPr>
              <a:t>A. </a:t>
            </a:r>
            <a:r>
              <a:rPr lang="en-US" sz="2400" dirty="0" err="1" smtClean="0">
                <a:effectLst/>
              </a:rPr>
              <a:t>Colangelo</a:t>
            </a:r>
            <a:r>
              <a:rPr lang="en-US" sz="2400" dirty="0" smtClean="0">
                <a:effectLst/>
              </a:rPr>
              <a:t>; 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Elizabeth </a:t>
            </a:r>
            <a:r>
              <a:rPr lang="en-US" sz="2400" dirty="0">
                <a:effectLst/>
              </a:rPr>
              <a:t>K. </a:t>
            </a:r>
            <a:r>
              <a:rPr lang="en-US" sz="2400" dirty="0" err="1" smtClean="0">
                <a:effectLst/>
              </a:rPr>
              <a:t>Hom</a:t>
            </a:r>
            <a:r>
              <a:rPr lang="en-US" sz="2400" dirty="0" smtClean="0">
                <a:effectLst/>
              </a:rPr>
              <a:t>; Matthew </a:t>
            </a:r>
            <a:r>
              <a:rPr lang="en-US" sz="2400" dirty="0">
                <a:effectLst/>
              </a:rPr>
              <a:t>C. </a:t>
            </a:r>
            <a:r>
              <a:rPr lang="en-US" sz="2400" dirty="0" smtClean="0">
                <a:effectLst/>
              </a:rPr>
              <a:t>Tattersall; </a:t>
            </a:r>
            <a:r>
              <a:rPr lang="en-US" sz="2400" dirty="0">
                <a:effectLst/>
              </a:rPr>
              <a:t>Brad C. </a:t>
            </a:r>
            <a:r>
              <a:rPr lang="en-US" sz="2400" dirty="0" smtClean="0">
                <a:effectLst/>
              </a:rPr>
              <a:t>Astor;</a:t>
            </a:r>
            <a:endParaRPr lang="en-US" sz="2400" dirty="0">
              <a:effectLst/>
            </a:endParaRPr>
          </a:p>
          <a:p>
            <a:pPr marL="0" indent="0" algn="ctr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</a:rPr>
              <a:t>Joel D. </a:t>
            </a:r>
            <a:r>
              <a:rPr lang="en-US" sz="2400" dirty="0" smtClean="0">
                <a:effectLst/>
              </a:rPr>
              <a:t>Kaufman; </a:t>
            </a:r>
            <a:r>
              <a:rPr lang="en-US" sz="2400" dirty="0">
                <a:effectLst/>
              </a:rPr>
              <a:t>Kiang </a:t>
            </a:r>
            <a:r>
              <a:rPr lang="en-US" sz="2400" dirty="0" smtClean="0">
                <a:effectLst/>
              </a:rPr>
              <a:t>Liu; </a:t>
            </a:r>
            <a:r>
              <a:rPr lang="en-US" sz="2400" dirty="0">
                <a:effectLst/>
              </a:rPr>
              <a:t>James H. </a:t>
            </a:r>
            <a:r>
              <a:rPr lang="en-US" sz="2400" dirty="0" smtClean="0">
                <a:effectLst/>
              </a:rPr>
              <a:t>Stein</a:t>
            </a:r>
            <a:endParaRPr lang="en-US" sz="2400" dirty="0">
              <a:effectLst/>
            </a:endParaRPr>
          </a:p>
        </p:txBody>
      </p:sp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1981200" y="5257800"/>
            <a:ext cx="2884487" cy="1144588"/>
            <a:chOff x="1783" y="3360"/>
            <a:chExt cx="1817" cy="721"/>
          </a:xfrm>
        </p:grpSpPr>
        <p:grpSp>
          <p:nvGrpSpPr>
            <p:cNvPr id="4101" name="Group 5"/>
            <p:cNvGrpSpPr>
              <a:grpSpLocks noChangeAspect="1"/>
            </p:cNvGrpSpPr>
            <p:nvPr/>
          </p:nvGrpSpPr>
          <p:grpSpPr bwMode="auto">
            <a:xfrm>
              <a:off x="3195" y="3377"/>
              <a:ext cx="405" cy="686"/>
              <a:chOff x="2740" y="1712"/>
              <a:chExt cx="575" cy="953"/>
            </a:xfrm>
          </p:grpSpPr>
          <p:sp>
            <p:nvSpPr>
              <p:cNvPr id="4103" name="Freeform 6"/>
              <p:cNvSpPr>
                <a:spLocks noChangeAspect="1"/>
              </p:cNvSpPr>
              <p:nvPr/>
            </p:nvSpPr>
            <p:spPr bwMode="auto">
              <a:xfrm>
                <a:off x="2741" y="1712"/>
                <a:ext cx="574" cy="943"/>
              </a:xfrm>
              <a:custGeom>
                <a:avLst/>
                <a:gdLst>
                  <a:gd name="T0" fmla="*/ 283 w 574"/>
                  <a:gd name="T1" fmla="*/ 942 h 943"/>
                  <a:gd name="T2" fmla="*/ 231 w 574"/>
                  <a:gd name="T3" fmla="*/ 925 h 943"/>
                  <a:gd name="T4" fmla="*/ 152 w 574"/>
                  <a:gd name="T5" fmla="*/ 871 h 943"/>
                  <a:gd name="T6" fmla="*/ 79 w 574"/>
                  <a:gd name="T7" fmla="*/ 778 h 943"/>
                  <a:gd name="T8" fmla="*/ 26 w 574"/>
                  <a:gd name="T9" fmla="*/ 631 h 943"/>
                  <a:gd name="T10" fmla="*/ 26 w 574"/>
                  <a:gd name="T11" fmla="*/ 631 h 943"/>
                  <a:gd name="T12" fmla="*/ 0 w 574"/>
                  <a:gd name="T13" fmla="*/ 408 h 943"/>
                  <a:gd name="T14" fmla="*/ 21 w 574"/>
                  <a:gd name="T15" fmla="*/ 234 h 943"/>
                  <a:gd name="T16" fmla="*/ 21 w 574"/>
                  <a:gd name="T17" fmla="*/ 234 h 943"/>
                  <a:gd name="T18" fmla="*/ 99 w 574"/>
                  <a:gd name="T19" fmla="*/ 98 h 943"/>
                  <a:gd name="T20" fmla="*/ 210 w 574"/>
                  <a:gd name="T21" fmla="*/ 70 h 943"/>
                  <a:gd name="T22" fmla="*/ 210 w 574"/>
                  <a:gd name="T23" fmla="*/ 70 h 943"/>
                  <a:gd name="T24" fmla="*/ 220 w 574"/>
                  <a:gd name="T25" fmla="*/ 48 h 943"/>
                  <a:gd name="T26" fmla="*/ 241 w 574"/>
                  <a:gd name="T27" fmla="*/ 32 h 943"/>
                  <a:gd name="T28" fmla="*/ 241 w 574"/>
                  <a:gd name="T29" fmla="*/ 32 h 943"/>
                  <a:gd name="T30" fmla="*/ 257 w 574"/>
                  <a:gd name="T31" fmla="*/ 11 h 943"/>
                  <a:gd name="T32" fmla="*/ 283 w 574"/>
                  <a:gd name="T33" fmla="*/ 0 h 943"/>
                  <a:gd name="T34" fmla="*/ 283 w 574"/>
                  <a:gd name="T35" fmla="*/ 0 h 943"/>
                  <a:gd name="T36" fmla="*/ 315 w 574"/>
                  <a:gd name="T37" fmla="*/ 11 h 943"/>
                  <a:gd name="T38" fmla="*/ 331 w 574"/>
                  <a:gd name="T39" fmla="*/ 32 h 943"/>
                  <a:gd name="T40" fmla="*/ 331 w 574"/>
                  <a:gd name="T41" fmla="*/ 32 h 943"/>
                  <a:gd name="T42" fmla="*/ 352 w 574"/>
                  <a:gd name="T43" fmla="*/ 48 h 943"/>
                  <a:gd name="T44" fmla="*/ 362 w 574"/>
                  <a:gd name="T45" fmla="*/ 70 h 943"/>
                  <a:gd name="T46" fmla="*/ 362 w 574"/>
                  <a:gd name="T47" fmla="*/ 70 h 943"/>
                  <a:gd name="T48" fmla="*/ 473 w 574"/>
                  <a:gd name="T49" fmla="*/ 98 h 943"/>
                  <a:gd name="T50" fmla="*/ 551 w 574"/>
                  <a:gd name="T51" fmla="*/ 234 h 943"/>
                  <a:gd name="T52" fmla="*/ 551 w 574"/>
                  <a:gd name="T53" fmla="*/ 234 h 943"/>
                  <a:gd name="T54" fmla="*/ 573 w 574"/>
                  <a:gd name="T55" fmla="*/ 408 h 943"/>
                  <a:gd name="T56" fmla="*/ 546 w 574"/>
                  <a:gd name="T57" fmla="*/ 631 h 943"/>
                  <a:gd name="T58" fmla="*/ 546 w 574"/>
                  <a:gd name="T59" fmla="*/ 631 h 943"/>
                  <a:gd name="T60" fmla="*/ 494 w 574"/>
                  <a:gd name="T61" fmla="*/ 778 h 943"/>
                  <a:gd name="T62" fmla="*/ 415 w 574"/>
                  <a:gd name="T63" fmla="*/ 871 h 943"/>
                  <a:gd name="T64" fmla="*/ 341 w 574"/>
                  <a:gd name="T65" fmla="*/ 925 h 943"/>
                  <a:gd name="T66" fmla="*/ 283 w 574"/>
                  <a:gd name="T67" fmla="*/ 942 h 9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4"/>
                  <a:gd name="T103" fmla="*/ 0 h 943"/>
                  <a:gd name="T104" fmla="*/ 574 w 574"/>
                  <a:gd name="T105" fmla="*/ 943 h 9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4" h="943">
                    <a:moveTo>
                      <a:pt x="283" y="942"/>
                    </a:moveTo>
                    <a:lnTo>
                      <a:pt x="231" y="925"/>
                    </a:lnTo>
                    <a:lnTo>
                      <a:pt x="152" y="871"/>
                    </a:lnTo>
                    <a:lnTo>
                      <a:pt x="79" y="778"/>
                    </a:lnTo>
                    <a:lnTo>
                      <a:pt x="26" y="631"/>
                    </a:lnTo>
                    <a:lnTo>
                      <a:pt x="0" y="408"/>
                    </a:lnTo>
                    <a:lnTo>
                      <a:pt x="21" y="234"/>
                    </a:lnTo>
                    <a:lnTo>
                      <a:pt x="99" y="98"/>
                    </a:lnTo>
                    <a:lnTo>
                      <a:pt x="210" y="70"/>
                    </a:lnTo>
                    <a:lnTo>
                      <a:pt x="220" y="48"/>
                    </a:lnTo>
                    <a:lnTo>
                      <a:pt x="241" y="32"/>
                    </a:lnTo>
                    <a:lnTo>
                      <a:pt x="257" y="11"/>
                    </a:lnTo>
                    <a:lnTo>
                      <a:pt x="283" y="0"/>
                    </a:lnTo>
                    <a:lnTo>
                      <a:pt x="315" y="11"/>
                    </a:lnTo>
                    <a:lnTo>
                      <a:pt x="331" y="32"/>
                    </a:lnTo>
                    <a:lnTo>
                      <a:pt x="352" y="48"/>
                    </a:lnTo>
                    <a:lnTo>
                      <a:pt x="362" y="70"/>
                    </a:lnTo>
                    <a:lnTo>
                      <a:pt x="473" y="98"/>
                    </a:lnTo>
                    <a:lnTo>
                      <a:pt x="551" y="234"/>
                    </a:lnTo>
                    <a:lnTo>
                      <a:pt x="573" y="408"/>
                    </a:lnTo>
                    <a:lnTo>
                      <a:pt x="546" y="631"/>
                    </a:lnTo>
                    <a:lnTo>
                      <a:pt x="494" y="778"/>
                    </a:lnTo>
                    <a:lnTo>
                      <a:pt x="415" y="871"/>
                    </a:lnTo>
                    <a:lnTo>
                      <a:pt x="341" y="925"/>
                    </a:lnTo>
                    <a:lnTo>
                      <a:pt x="283" y="942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7"/>
              <p:cNvSpPr>
                <a:spLocks noChangeAspect="1"/>
              </p:cNvSpPr>
              <p:nvPr/>
            </p:nvSpPr>
            <p:spPr bwMode="auto">
              <a:xfrm>
                <a:off x="2741" y="1712"/>
                <a:ext cx="574" cy="943"/>
              </a:xfrm>
              <a:custGeom>
                <a:avLst/>
                <a:gdLst>
                  <a:gd name="T0" fmla="*/ 283 w 574"/>
                  <a:gd name="T1" fmla="*/ 942 h 943"/>
                  <a:gd name="T2" fmla="*/ 231 w 574"/>
                  <a:gd name="T3" fmla="*/ 925 h 943"/>
                  <a:gd name="T4" fmla="*/ 152 w 574"/>
                  <a:gd name="T5" fmla="*/ 871 h 943"/>
                  <a:gd name="T6" fmla="*/ 79 w 574"/>
                  <a:gd name="T7" fmla="*/ 778 h 943"/>
                  <a:gd name="T8" fmla="*/ 26 w 574"/>
                  <a:gd name="T9" fmla="*/ 631 h 943"/>
                  <a:gd name="T10" fmla="*/ 26 w 574"/>
                  <a:gd name="T11" fmla="*/ 631 h 943"/>
                  <a:gd name="T12" fmla="*/ 0 w 574"/>
                  <a:gd name="T13" fmla="*/ 408 h 943"/>
                  <a:gd name="T14" fmla="*/ 21 w 574"/>
                  <a:gd name="T15" fmla="*/ 234 h 943"/>
                  <a:gd name="T16" fmla="*/ 21 w 574"/>
                  <a:gd name="T17" fmla="*/ 234 h 943"/>
                  <a:gd name="T18" fmla="*/ 99 w 574"/>
                  <a:gd name="T19" fmla="*/ 98 h 943"/>
                  <a:gd name="T20" fmla="*/ 210 w 574"/>
                  <a:gd name="T21" fmla="*/ 70 h 943"/>
                  <a:gd name="T22" fmla="*/ 210 w 574"/>
                  <a:gd name="T23" fmla="*/ 70 h 943"/>
                  <a:gd name="T24" fmla="*/ 220 w 574"/>
                  <a:gd name="T25" fmla="*/ 48 h 943"/>
                  <a:gd name="T26" fmla="*/ 241 w 574"/>
                  <a:gd name="T27" fmla="*/ 32 h 943"/>
                  <a:gd name="T28" fmla="*/ 241 w 574"/>
                  <a:gd name="T29" fmla="*/ 32 h 943"/>
                  <a:gd name="T30" fmla="*/ 257 w 574"/>
                  <a:gd name="T31" fmla="*/ 11 h 943"/>
                  <a:gd name="T32" fmla="*/ 283 w 574"/>
                  <a:gd name="T33" fmla="*/ 0 h 943"/>
                  <a:gd name="T34" fmla="*/ 283 w 574"/>
                  <a:gd name="T35" fmla="*/ 0 h 943"/>
                  <a:gd name="T36" fmla="*/ 315 w 574"/>
                  <a:gd name="T37" fmla="*/ 11 h 943"/>
                  <a:gd name="T38" fmla="*/ 331 w 574"/>
                  <a:gd name="T39" fmla="*/ 32 h 943"/>
                  <a:gd name="T40" fmla="*/ 331 w 574"/>
                  <a:gd name="T41" fmla="*/ 32 h 943"/>
                  <a:gd name="T42" fmla="*/ 352 w 574"/>
                  <a:gd name="T43" fmla="*/ 48 h 943"/>
                  <a:gd name="T44" fmla="*/ 362 w 574"/>
                  <a:gd name="T45" fmla="*/ 70 h 943"/>
                  <a:gd name="T46" fmla="*/ 362 w 574"/>
                  <a:gd name="T47" fmla="*/ 70 h 943"/>
                  <a:gd name="T48" fmla="*/ 473 w 574"/>
                  <a:gd name="T49" fmla="*/ 98 h 943"/>
                  <a:gd name="T50" fmla="*/ 551 w 574"/>
                  <a:gd name="T51" fmla="*/ 234 h 943"/>
                  <a:gd name="T52" fmla="*/ 551 w 574"/>
                  <a:gd name="T53" fmla="*/ 234 h 943"/>
                  <a:gd name="T54" fmla="*/ 573 w 574"/>
                  <a:gd name="T55" fmla="*/ 408 h 943"/>
                  <a:gd name="T56" fmla="*/ 546 w 574"/>
                  <a:gd name="T57" fmla="*/ 631 h 943"/>
                  <a:gd name="T58" fmla="*/ 546 w 574"/>
                  <a:gd name="T59" fmla="*/ 631 h 943"/>
                  <a:gd name="T60" fmla="*/ 494 w 574"/>
                  <a:gd name="T61" fmla="*/ 778 h 943"/>
                  <a:gd name="T62" fmla="*/ 415 w 574"/>
                  <a:gd name="T63" fmla="*/ 871 h 943"/>
                  <a:gd name="T64" fmla="*/ 341 w 574"/>
                  <a:gd name="T65" fmla="*/ 925 h 943"/>
                  <a:gd name="T66" fmla="*/ 283 w 574"/>
                  <a:gd name="T67" fmla="*/ 942 h 9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4"/>
                  <a:gd name="T103" fmla="*/ 0 h 943"/>
                  <a:gd name="T104" fmla="*/ 574 w 574"/>
                  <a:gd name="T105" fmla="*/ 943 h 9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4" h="943">
                    <a:moveTo>
                      <a:pt x="283" y="942"/>
                    </a:moveTo>
                    <a:lnTo>
                      <a:pt x="231" y="925"/>
                    </a:lnTo>
                    <a:lnTo>
                      <a:pt x="152" y="871"/>
                    </a:lnTo>
                    <a:lnTo>
                      <a:pt x="79" y="778"/>
                    </a:lnTo>
                    <a:lnTo>
                      <a:pt x="26" y="631"/>
                    </a:lnTo>
                    <a:lnTo>
                      <a:pt x="0" y="408"/>
                    </a:lnTo>
                    <a:lnTo>
                      <a:pt x="21" y="234"/>
                    </a:lnTo>
                    <a:lnTo>
                      <a:pt x="99" y="98"/>
                    </a:lnTo>
                    <a:lnTo>
                      <a:pt x="210" y="70"/>
                    </a:lnTo>
                    <a:lnTo>
                      <a:pt x="220" y="48"/>
                    </a:lnTo>
                    <a:lnTo>
                      <a:pt x="241" y="32"/>
                    </a:lnTo>
                    <a:lnTo>
                      <a:pt x="257" y="11"/>
                    </a:lnTo>
                    <a:lnTo>
                      <a:pt x="283" y="0"/>
                    </a:lnTo>
                    <a:lnTo>
                      <a:pt x="315" y="11"/>
                    </a:lnTo>
                    <a:lnTo>
                      <a:pt x="331" y="32"/>
                    </a:lnTo>
                    <a:lnTo>
                      <a:pt x="352" y="48"/>
                    </a:lnTo>
                    <a:lnTo>
                      <a:pt x="362" y="70"/>
                    </a:lnTo>
                    <a:lnTo>
                      <a:pt x="473" y="98"/>
                    </a:lnTo>
                    <a:lnTo>
                      <a:pt x="551" y="234"/>
                    </a:lnTo>
                    <a:lnTo>
                      <a:pt x="573" y="408"/>
                    </a:lnTo>
                    <a:lnTo>
                      <a:pt x="546" y="631"/>
                    </a:lnTo>
                    <a:lnTo>
                      <a:pt x="494" y="778"/>
                    </a:lnTo>
                    <a:lnTo>
                      <a:pt x="415" y="871"/>
                    </a:lnTo>
                    <a:lnTo>
                      <a:pt x="341" y="925"/>
                    </a:lnTo>
                    <a:lnTo>
                      <a:pt x="283" y="94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8"/>
              <p:cNvSpPr>
                <a:spLocks noChangeAspect="1"/>
              </p:cNvSpPr>
              <p:nvPr/>
            </p:nvSpPr>
            <p:spPr bwMode="auto">
              <a:xfrm>
                <a:off x="3035" y="1767"/>
                <a:ext cx="59" cy="49"/>
              </a:xfrm>
              <a:custGeom>
                <a:avLst/>
                <a:gdLst>
                  <a:gd name="T0" fmla="*/ 0 w 59"/>
                  <a:gd name="T1" fmla="*/ 48 h 49"/>
                  <a:gd name="T2" fmla="*/ 15 w 59"/>
                  <a:gd name="T3" fmla="*/ 15 h 49"/>
                  <a:gd name="T4" fmla="*/ 42 w 59"/>
                  <a:gd name="T5" fmla="*/ 0 h 49"/>
                  <a:gd name="T6" fmla="*/ 42 w 59"/>
                  <a:gd name="T7" fmla="*/ 0 h 49"/>
                  <a:gd name="T8" fmla="*/ 52 w 59"/>
                  <a:gd name="T9" fmla="*/ 10 h 49"/>
                  <a:gd name="T10" fmla="*/ 58 w 59"/>
                  <a:gd name="T11" fmla="*/ 15 h 49"/>
                  <a:gd name="T12" fmla="*/ 58 w 59"/>
                  <a:gd name="T13" fmla="*/ 15 h 49"/>
                  <a:gd name="T14" fmla="*/ 52 w 59"/>
                  <a:gd name="T15" fmla="*/ 21 h 49"/>
                  <a:gd name="T16" fmla="*/ 42 w 59"/>
                  <a:gd name="T17" fmla="*/ 26 h 49"/>
                  <a:gd name="T18" fmla="*/ 42 w 59"/>
                  <a:gd name="T19" fmla="*/ 26 h 49"/>
                  <a:gd name="T20" fmla="*/ 26 w 59"/>
                  <a:gd name="T21" fmla="*/ 15 h 49"/>
                  <a:gd name="T22" fmla="*/ 0 w 59"/>
                  <a:gd name="T23" fmla="*/ 48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"/>
                  <a:gd name="T37" fmla="*/ 0 h 49"/>
                  <a:gd name="T38" fmla="*/ 59 w 59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" h="49">
                    <a:moveTo>
                      <a:pt x="0" y="48"/>
                    </a:moveTo>
                    <a:lnTo>
                      <a:pt x="15" y="15"/>
                    </a:lnTo>
                    <a:lnTo>
                      <a:pt x="42" y="0"/>
                    </a:lnTo>
                    <a:lnTo>
                      <a:pt x="52" y="10"/>
                    </a:lnTo>
                    <a:lnTo>
                      <a:pt x="58" y="15"/>
                    </a:lnTo>
                    <a:lnTo>
                      <a:pt x="52" y="21"/>
                    </a:lnTo>
                    <a:lnTo>
                      <a:pt x="42" y="26"/>
                    </a:lnTo>
                    <a:lnTo>
                      <a:pt x="26" y="15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9"/>
              <p:cNvSpPr>
                <a:spLocks noChangeAspect="1"/>
              </p:cNvSpPr>
              <p:nvPr/>
            </p:nvSpPr>
            <p:spPr bwMode="auto">
              <a:xfrm>
                <a:off x="2960" y="1767"/>
                <a:ext cx="60" cy="49"/>
              </a:xfrm>
              <a:custGeom>
                <a:avLst/>
                <a:gdLst>
                  <a:gd name="T0" fmla="*/ 59 w 60"/>
                  <a:gd name="T1" fmla="*/ 48 h 49"/>
                  <a:gd name="T2" fmla="*/ 42 w 60"/>
                  <a:gd name="T3" fmla="*/ 15 h 49"/>
                  <a:gd name="T4" fmla="*/ 16 w 60"/>
                  <a:gd name="T5" fmla="*/ 0 h 49"/>
                  <a:gd name="T6" fmla="*/ 16 w 60"/>
                  <a:gd name="T7" fmla="*/ 0 h 49"/>
                  <a:gd name="T8" fmla="*/ 0 w 60"/>
                  <a:gd name="T9" fmla="*/ 10 h 49"/>
                  <a:gd name="T10" fmla="*/ 0 w 60"/>
                  <a:gd name="T11" fmla="*/ 15 h 49"/>
                  <a:gd name="T12" fmla="*/ 0 w 60"/>
                  <a:gd name="T13" fmla="*/ 15 h 49"/>
                  <a:gd name="T14" fmla="*/ 5 w 60"/>
                  <a:gd name="T15" fmla="*/ 21 h 49"/>
                  <a:gd name="T16" fmla="*/ 16 w 60"/>
                  <a:gd name="T17" fmla="*/ 26 h 49"/>
                  <a:gd name="T18" fmla="*/ 16 w 60"/>
                  <a:gd name="T19" fmla="*/ 26 h 49"/>
                  <a:gd name="T20" fmla="*/ 32 w 60"/>
                  <a:gd name="T21" fmla="*/ 15 h 49"/>
                  <a:gd name="T22" fmla="*/ 59 w 60"/>
                  <a:gd name="T23" fmla="*/ 48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"/>
                  <a:gd name="T37" fmla="*/ 0 h 49"/>
                  <a:gd name="T38" fmla="*/ 60 w 60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" h="49">
                    <a:moveTo>
                      <a:pt x="59" y="48"/>
                    </a:moveTo>
                    <a:lnTo>
                      <a:pt x="42" y="15"/>
                    </a:lnTo>
                    <a:lnTo>
                      <a:pt x="16" y="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1"/>
                    </a:lnTo>
                    <a:lnTo>
                      <a:pt x="16" y="26"/>
                    </a:lnTo>
                    <a:lnTo>
                      <a:pt x="32" y="15"/>
                    </a:lnTo>
                    <a:lnTo>
                      <a:pt x="59" y="48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0"/>
              <p:cNvSpPr>
                <a:spLocks noChangeAspect="1"/>
              </p:cNvSpPr>
              <p:nvPr/>
            </p:nvSpPr>
            <p:spPr bwMode="auto">
              <a:xfrm>
                <a:off x="3030" y="1766"/>
                <a:ext cx="65" cy="168"/>
              </a:xfrm>
              <a:custGeom>
                <a:avLst/>
                <a:gdLst>
                  <a:gd name="T0" fmla="*/ 10 w 65"/>
                  <a:gd name="T1" fmla="*/ 167 h 168"/>
                  <a:gd name="T2" fmla="*/ 5 w 65"/>
                  <a:gd name="T3" fmla="*/ 123 h 168"/>
                  <a:gd name="T4" fmla="*/ 0 w 65"/>
                  <a:gd name="T5" fmla="*/ 91 h 168"/>
                  <a:gd name="T6" fmla="*/ 0 w 65"/>
                  <a:gd name="T7" fmla="*/ 91 h 168"/>
                  <a:gd name="T8" fmla="*/ 15 w 65"/>
                  <a:gd name="T9" fmla="*/ 21 h 168"/>
                  <a:gd name="T10" fmla="*/ 48 w 65"/>
                  <a:gd name="T11" fmla="*/ 0 h 168"/>
                  <a:gd name="T12" fmla="*/ 48 w 65"/>
                  <a:gd name="T13" fmla="*/ 0 h 168"/>
                  <a:gd name="T14" fmla="*/ 58 w 65"/>
                  <a:gd name="T15" fmla="*/ 5 h 168"/>
                  <a:gd name="T16" fmla="*/ 64 w 65"/>
                  <a:gd name="T17" fmla="*/ 16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68"/>
                  <a:gd name="T29" fmla="*/ 65 w 65"/>
                  <a:gd name="T30" fmla="*/ 168 h 1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68">
                    <a:moveTo>
                      <a:pt x="10" y="167"/>
                    </a:moveTo>
                    <a:lnTo>
                      <a:pt x="5" y="123"/>
                    </a:lnTo>
                    <a:lnTo>
                      <a:pt x="0" y="91"/>
                    </a:lnTo>
                    <a:lnTo>
                      <a:pt x="15" y="21"/>
                    </a:lnTo>
                    <a:lnTo>
                      <a:pt x="48" y="0"/>
                    </a:lnTo>
                    <a:lnTo>
                      <a:pt x="58" y="5"/>
                    </a:lnTo>
                    <a:lnTo>
                      <a:pt x="64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1"/>
              <p:cNvSpPr>
                <a:spLocks noChangeAspect="1"/>
              </p:cNvSpPr>
              <p:nvPr/>
            </p:nvSpPr>
            <p:spPr bwMode="auto">
              <a:xfrm>
                <a:off x="2961" y="1766"/>
                <a:ext cx="65" cy="168"/>
              </a:xfrm>
              <a:custGeom>
                <a:avLst/>
                <a:gdLst>
                  <a:gd name="T0" fmla="*/ 0 w 65"/>
                  <a:gd name="T1" fmla="*/ 16 h 168"/>
                  <a:gd name="T2" fmla="*/ 5 w 65"/>
                  <a:gd name="T3" fmla="*/ 5 h 168"/>
                  <a:gd name="T4" fmla="*/ 16 w 65"/>
                  <a:gd name="T5" fmla="*/ 0 h 168"/>
                  <a:gd name="T6" fmla="*/ 16 w 65"/>
                  <a:gd name="T7" fmla="*/ 0 h 168"/>
                  <a:gd name="T8" fmla="*/ 48 w 65"/>
                  <a:gd name="T9" fmla="*/ 21 h 168"/>
                  <a:gd name="T10" fmla="*/ 64 w 65"/>
                  <a:gd name="T11" fmla="*/ 91 h 168"/>
                  <a:gd name="T12" fmla="*/ 64 w 65"/>
                  <a:gd name="T13" fmla="*/ 91 h 168"/>
                  <a:gd name="T14" fmla="*/ 59 w 65"/>
                  <a:gd name="T15" fmla="*/ 123 h 168"/>
                  <a:gd name="T16" fmla="*/ 48 w 65"/>
                  <a:gd name="T17" fmla="*/ 167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68"/>
                  <a:gd name="T29" fmla="*/ 65 w 65"/>
                  <a:gd name="T30" fmla="*/ 168 h 1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68">
                    <a:moveTo>
                      <a:pt x="0" y="16"/>
                    </a:moveTo>
                    <a:lnTo>
                      <a:pt x="5" y="5"/>
                    </a:lnTo>
                    <a:lnTo>
                      <a:pt x="16" y="0"/>
                    </a:lnTo>
                    <a:lnTo>
                      <a:pt x="48" y="21"/>
                    </a:lnTo>
                    <a:lnTo>
                      <a:pt x="64" y="91"/>
                    </a:lnTo>
                    <a:lnTo>
                      <a:pt x="59" y="123"/>
                    </a:lnTo>
                    <a:lnTo>
                      <a:pt x="48" y="16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2"/>
              <p:cNvSpPr>
                <a:spLocks noChangeAspect="1"/>
              </p:cNvSpPr>
              <p:nvPr/>
            </p:nvSpPr>
            <p:spPr bwMode="auto">
              <a:xfrm>
                <a:off x="2950" y="1783"/>
                <a:ext cx="64" cy="153"/>
              </a:xfrm>
              <a:custGeom>
                <a:avLst/>
                <a:gdLst>
                  <a:gd name="T0" fmla="*/ 21 w 64"/>
                  <a:gd name="T1" fmla="*/ 152 h 153"/>
                  <a:gd name="T2" fmla="*/ 47 w 64"/>
                  <a:gd name="T3" fmla="*/ 141 h 153"/>
                  <a:gd name="T4" fmla="*/ 63 w 64"/>
                  <a:gd name="T5" fmla="*/ 86 h 153"/>
                  <a:gd name="T6" fmla="*/ 63 w 64"/>
                  <a:gd name="T7" fmla="*/ 86 h 153"/>
                  <a:gd name="T8" fmla="*/ 42 w 64"/>
                  <a:gd name="T9" fmla="*/ 27 h 153"/>
                  <a:gd name="T10" fmla="*/ 0 w 64"/>
                  <a:gd name="T11" fmla="*/ 0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53"/>
                  <a:gd name="T20" fmla="*/ 64 w 64"/>
                  <a:gd name="T21" fmla="*/ 153 h 1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53">
                    <a:moveTo>
                      <a:pt x="21" y="152"/>
                    </a:moveTo>
                    <a:lnTo>
                      <a:pt x="47" y="141"/>
                    </a:lnTo>
                    <a:lnTo>
                      <a:pt x="63" y="86"/>
                    </a:lnTo>
                    <a:lnTo>
                      <a:pt x="42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3"/>
              <p:cNvSpPr>
                <a:spLocks noChangeAspect="1"/>
              </p:cNvSpPr>
              <p:nvPr/>
            </p:nvSpPr>
            <p:spPr bwMode="auto">
              <a:xfrm>
                <a:off x="2983" y="1733"/>
                <a:ext cx="85" cy="28"/>
              </a:xfrm>
              <a:custGeom>
                <a:avLst/>
                <a:gdLst>
                  <a:gd name="T0" fmla="*/ 42 w 85"/>
                  <a:gd name="T1" fmla="*/ 10 h 28"/>
                  <a:gd name="T2" fmla="*/ 21 w 85"/>
                  <a:gd name="T3" fmla="*/ 0 h 28"/>
                  <a:gd name="T4" fmla="*/ 0 w 85"/>
                  <a:gd name="T5" fmla="*/ 21 h 28"/>
                  <a:gd name="T6" fmla="*/ 0 w 85"/>
                  <a:gd name="T7" fmla="*/ 21 h 28"/>
                  <a:gd name="T8" fmla="*/ 5 w 85"/>
                  <a:gd name="T9" fmla="*/ 27 h 28"/>
                  <a:gd name="T10" fmla="*/ 10 w 85"/>
                  <a:gd name="T11" fmla="*/ 27 h 28"/>
                  <a:gd name="T12" fmla="*/ 10 w 85"/>
                  <a:gd name="T13" fmla="*/ 27 h 28"/>
                  <a:gd name="T14" fmla="*/ 21 w 85"/>
                  <a:gd name="T15" fmla="*/ 10 h 28"/>
                  <a:gd name="T16" fmla="*/ 42 w 85"/>
                  <a:gd name="T17" fmla="*/ 27 h 28"/>
                  <a:gd name="T18" fmla="*/ 42 w 85"/>
                  <a:gd name="T19" fmla="*/ 27 h 28"/>
                  <a:gd name="T20" fmla="*/ 68 w 85"/>
                  <a:gd name="T21" fmla="*/ 10 h 28"/>
                  <a:gd name="T22" fmla="*/ 78 w 85"/>
                  <a:gd name="T23" fmla="*/ 27 h 28"/>
                  <a:gd name="T24" fmla="*/ 78 w 85"/>
                  <a:gd name="T25" fmla="*/ 27 h 28"/>
                  <a:gd name="T26" fmla="*/ 84 w 85"/>
                  <a:gd name="T27" fmla="*/ 27 h 28"/>
                  <a:gd name="T28" fmla="*/ 84 w 85"/>
                  <a:gd name="T29" fmla="*/ 21 h 28"/>
                  <a:gd name="T30" fmla="*/ 84 w 85"/>
                  <a:gd name="T31" fmla="*/ 21 h 28"/>
                  <a:gd name="T32" fmla="*/ 68 w 85"/>
                  <a:gd name="T33" fmla="*/ 0 h 28"/>
                  <a:gd name="T34" fmla="*/ 42 w 85"/>
                  <a:gd name="T35" fmla="*/ 10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28"/>
                  <a:gd name="T56" fmla="*/ 85 w 85"/>
                  <a:gd name="T57" fmla="*/ 28 h 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28">
                    <a:moveTo>
                      <a:pt x="42" y="10"/>
                    </a:moveTo>
                    <a:lnTo>
                      <a:pt x="21" y="0"/>
                    </a:lnTo>
                    <a:lnTo>
                      <a:pt x="0" y="21"/>
                    </a:lnTo>
                    <a:lnTo>
                      <a:pt x="5" y="27"/>
                    </a:lnTo>
                    <a:lnTo>
                      <a:pt x="10" y="27"/>
                    </a:lnTo>
                    <a:lnTo>
                      <a:pt x="21" y="10"/>
                    </a:lnTo>
                    <a:lnTo>
                      <a:pt x="42" y="27"/>
                    </a:lnTo>
                    <a:lnTo>
                      <a:pt x="68" y="10"/>
                    </a:lnTo>
                    <a:lnTo>
                      <a:pt x="78" y="27"/>
                    </a:lnTo>
                    <a:lnTo>
                      <a:pt x="84" y="27"/>
                    </a:lnTo>
                    <a:lnTo>
                      <a:pt x="84" y="21"/>
                    </a:lnTo>
                    <a:lnTo>
                      <a:pt x="68" y="0"/>
                    </a:lnTo>
                    <a:lnTo>
                      <a:pt x="42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4"/>
              <p:cNvSpPr>
                <a:spLocks noChangeAspect="1"/>
              </p:cNvSpPr>
              <p:nvPr/>
            </p:nvSpPr>
            <p:spPr bwMode="auto">
              <a:xfrm>
                <a:off x="2983" y="1734"/>
                <a:ext cx="85" cy="82"/>
              </a:xfrm>
              <a:custGeom>
                <a:avLst/>
                <a:gdLst>
                  <a:gd name="T0" fmla="*/ 42 w 85"/>
                  <a:gd name="T1" fmla="*/ 81 h 82"/>
                  <a:gd name="T2" fmla="*/ 31 w 85"/>
                  <a:gd name="T3" fmla="*/ 48 h 82"/>
                  <a:gd name="T4" fmla="*/ 0 w 85"/>
                  <a:gd name="T5" fmla="*/ 21 h 82"/>
                  <a:gd name="T6" fmla="*/ 0 w 85"/>
                  <a:gd name="T7" fmla="*/ 21 h 82"/>
                  <a:gd name="T8" fmla="*/ 21 w 85"/>
                  <a:gd name="T9" fmla="*/ 0 h 82"/>
                  <a:gd name="T10" fmla="*/ 42 w 85"/>
                  <a:gd name="T11" fmla="*/ 10 h 82"/>
                  <a:gd name="T12" fmla="*/ 42 w 85"/>
                  <a:gd name="T13" fmla="*/ 10 h 82"/>
                  <a:gd name="T14" fmla="*/ 68 w 85"/>
                  <a:gd name="T15" fmla="*/ 0 h 82"/>
                  <a:gd name="T16" fmla="*/ 84 w 85"/>
                  <a:gd name="T17" fmla="*/ 21 h 82"/>
                  <a:gd name="T18" fmla="*/ 84 w 85"/>
                  <a:gd name="T19" fmla="*/ 21 h 82"/>
                  <a:gd name="T20" fmla="*/ 58 w 85"/>
                  <a:gd name="T21" fmla="*/ 48 h 82"/>
                  <a:gd name="T22" fmla="*/ 42 w 85"/>
                  <a:gd name="T23" fmla="*/ 81 h 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5"/>
                  <a:gd name="T37" fmla="*/ 0 h 82"/>
                  <a:gd name="T38" fmla="*/ 85 w 85"/>
                  <a:gd name="T39" fmla="*/ 82 h 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5" h="82">
                    <a:moveTo>
                      <a:pt x="42" y="81"/>
                    </a:moveTo>
                    <a:lnTo>
                      <a:pt x="31" y="48"/>
                    </a:lnTo>
                    <a:lnTo>
                      <a:pt x="0" y="21"/>
                    </a:lnTo>
                    <a:lnTo>
                      <a:pt x="21" y="0"/>
                    </a:lnTo>
                    <a:lnTo>
                      <a:pt x="42" y="10"/>
                    </a:lnTo>
                    <a:lnTo>
                      <a:pt x="68" y="0"/>
                    </a:lnTo>
                    <a:lnTo>
                      <a:pt x="84" y="21"/>
                    </a:lnTo>
                    <a:lnTo>
                      <a:pt x="58" y="48"/>
                    </a:lnTo>
                    <a:lnTo>
                      <a:pt x="42" y="8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15"/>
              <p:cNvSpPr>
                <a:spLocks noChangeAspect="1"/>
              </p:cNvSpPr>
              <p:nvPr/>
            </p:nvSpPr>
            <p:spPr bwMode="auto">
              <a:xfrm>
                <a:off x="2957" y="1933"/>
                <a:ext cx="143" cy="18"/>
              </a:xfrm>
              <a:custGeom>
                <a:avLst/>
                <a:gdLst>
                  <a:gd name="T0" fmla="*/ 104 w 143"/>
                  <a:gd name="T1" fmla="*/ 0 h 18"/>
                  <a:gd name="T2" fmla="*/ 89 w 143"/>
                  <a:gd name="T3" fmla="*/ 0 h 18"/>
                  <a:gd name="T4" fmla="*/ 68 w 143"/>
                  <a:gd name="T5" fmla="*/ 5 h 18"/>
                  <a:gd name="T6" fmla="*/ 68 w 143"/>
                  <a:gd name="T7" fmla="*/ 5 h 18"/>
                  <a:gd name="T8" fmla="*/ 47 w 143"/>
                  <a:gd name="T9" fmla="*/ 0 h 18"/>
                  <a:gd name="T10" fmla="*/ 25 w 143"/>
                  <a:gd name="T11" fmla="*/ 0 h 18"/>
                  <a:gd name="T12" fmla="*/ 25 w 143"/>
                  <a:gd name="T13" fmla="*/ 0 h 18"/>
                  <a:gd name="T14" fmla="*/ 21 w 143"/>
                  <a:gd name="T15" fmla="*/ 5 h 18"/>
                  <a:gd name="T16" fmla="*/ 15 w 143"/>
                  <a:gd name="T17" fmla="*/ 5 h 18"/>
                  <a:gd name="T18" fmla="*/ 15 w 143"/>
                  <a:gd name="T19" fmla="*/ 5 h 18"/>
                  <a:gd name="T20" fmla="*/ 4 w 143"/>
                  <a:gd name="T21" fmla="*/ 5 h 18"/>
                  <a:gd name="T22" fmla="*/ 0 w 143"/>
                  <a:gd name="T23" fmla="*/ 11 h 18"/>
                  <a:gd name="T24" fmla="*/ 0 w 143"/>
                  <a:gd name="T25" fmla="*/ 11 h 18"/>
                  <a:gd name="T26" fmla="*/ 42 w 143"/>
                  <a:gd name="T27" fmla="*/ 5 h 18"/>
                  <a:gd name="T28" fmla="*/ 68 w 143"/>
                  <a:gd name="T29" fmla="*/ 17 h 18"/>
                  <a:gd name="T30" fmla="*/ 68 w 143"/>
                  <a:gd name="T31" fmla="*/ 17 h 18"/>
                  <a:gd name="T32" fmla="*/ 99 w 143"/>
                  <a:gd name="T33" fmla="*/ 5 h 18"/>
                  <a:gd name="T34" fmla="*/ 142 w 143"/>
                  <a:gd name="T35" fmla="*/ 11 h 18"/>
                  <a:gd name="T36" fmla="*/ 142 w 143"/>
                  <a:gd name="T37" fmla="*/ 11 h 18"/>
                  <a:gd name="T38" fmla="*/ 125 w 143"/>
                  <a:gd name="T39" fmla="*/ 5 h 18"/>
                  <a:gd name="T40" fmla="*/ 104 w 143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3"/>
                  <a:gd name="T64" fmla="*/ 0 h 18"/>
                  <a:gd name="T65" fmla="*/ 143 w 143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3" h="18">
                    <a:moveTo>
                      <a:pt x="104" y="0"/>
                    </a:moveTo>
                    <a:lnTo>
                      <a:pt x="89" y="0"/>
                    </a:lnTo>
                    <a:lnTo>
                      <a:pt x="68" y="5"/>
                    </a:lnTo>
                    <a:lnTo>
                      <a:pt x="47" y="0"/>
                    </a:lnTo>
                    <a:lnTo>
                      <a:pt x="25" y="0"/>
                    </a:lnTo>
                    <a:lnTo>
                      <a:pt x="21" y="5"/>
                    </a:lnTo>
                    <a:lnTo>
                      <a:pt x="15" y="5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42" y="5"/>
                    </a:lnTo>
                    <a:lnTo>
                      <a:pt x="68" y="17"/>
                    </a:lnTo>
                    <a:lnTo>
                      <a:pt x="99" y="5"/>
                    </a:lnTo>
                    <a:lnTo>
                      <a:pt x="142" y="11"/>
                    </a:lnTo>
                    <a:lnTo>
                      <a:pt x="125" y="5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16"/>
              <p:cNvSpPr>
                <a:spLocks noChangeAspect="1"/>
              </p:cNvSpPr>
              <p:nvPr/>
            </p:nvSpPr>
            <p:spPr bwMode="auto">
              <a:xfrm>
                <a:off x="2857" y="1934"/>
                <a:ext cx="343" cy="104"/>
              </a:xfrm>
              <a:custGeom>
                <a:avLst/>
                <a:gdLst>
                  <a:gd name="T0" fmla="*/ 0 w 343"/>
                  <a:gd name="T1" fmla="*/ 103 h 104"/>
                  <a:gd name="T2" fmla="*/ 47 w 343"/>
                  <a:gd name="T3" fmla="*/ 43 h 104"/>
                  <a:gd name="T4" fmla="*/ 125 w 343"/>
                  <a:gd name="T5" fmla="*/ 0 h 104"/>
                  <a:gd name="T6" fmla="*/ 125 w 343"/>
                  <a:gd name="T7" fmla="*/ 0 h 104"/>
                  <a:gd name="T8" fmla="*/ 146 w 343"/>
                  <a:gd name="T9" fmla="*/ 0 h 104"/>
                  <a:gd name="T10" fmla="*/ 168 w 343"/>
                  <a:gd name="T11" fmla="*/ 5 h 104"/>
                  <a:gd name="T12" fmla="*/ 168 w 343"/>
                  <a:gd name="T13" fmla="*/ 5 h 104"/>
                  <a:gd name="T14" fmla="*/ 189 w 343"/>
                  <a:gd name="T15" fmla="*/ 0 h 104"/>
                  <a:gd name="T16" fmla="*/ 204 w 343"/>
                  <a:gd name="T17" fmla="*/ 0 h 104"/>
                  <a:gd name="T18" fmla="*/ 204 w 343"/>
                  <a:gd name="T19" fmla="*/ 0 h 104"/>
                  <a:gd name="T20" fmla="*/ 294 w 343"/>
                  <a:gd name="T21" fmla="*/ 38 h 104"/>
                  <a:gd name="T22" fmla="*/ 342 w 343"/>
                  <a:gd name="T23" fmla="*/ 103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3"/>
                  <a:gd name="T37" fmla="*/ 0 h 104"/>
                  <a:gd name="T38" fmla="*/ 343 w 343"/>
                  <a:gd name="T39" fmla="*/ 104 h 1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3" h="104">
                    <a:moveTo>
                      <a:pt x="0" y="103"/>
                    </a:moveTo>
                    <a:lnTo>
                      <a:pt x="47" y="43"/>
                    </a:lnTo>
                    <a:lnTo>
                      <a:pt x="125" y="0"/>
                    </a:lnTo>
                    <a:lnTo>
                      <a:pt x="146" y="0"/>
                    </a:lnTo>
                    <a:lnTo>
                      <a:pt x="168" y="5"/>
                    </a:lnTo>
                    <a:lnTo>
                      <a:pt x="189" y="0"/>
                    </a:lnTo>
                    <a:lnTo>
                      <a:pt x="204" y="0"/>
                    </a:lnTo>
                    <a:lnTo>
                      <a:pt x="294" y="38"/>
                    </a:lnTo>
                    <a:lnTo>
                      <a:pt x="342" y="10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17"/>
              <p:cNvSpPr>
                <a:spLocks noChangeAspect="1"/>
              </p:cNvSpPr>
              <p:nvPr/>
            </p:nvSpPr>
            <p:spPr bwMode="auto">
              <a:xfrm>
                <a:off x="3029" y="1834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8 w 17"/>
                  <a:gd name="T3" fmla="*/ 16 h 17"/>
                  <a:gd name="T4" fmla="*/ 0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16" y="16"/>
                    </a:moveTo>
                    <a:lnTo>
                      <a:pt x="8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18"/>
              <p:cNvSpPr>
                <a:spLocks noChangeAspect="1"/>
              </p:cNvSpPr>
              <p:nvPr/>
            </p:nvSpPr>
            <p:spPr bwMode="auto">
              <a:xfrm>
                <a:off x="3013" y="183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16"/>
                    </a:moveTo>
                    <a:lnTo>
                      <a:pt x="0" y="16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19"/>
              <p:cNvSpPr>
                <a:spLocks noChangeAspect="1"/>
              </p:cNvSpPr>
              <p:nvPr/>
            </p:nvSpPr>
            <p:spPr bwMode="auto">
              <a:xfrm>
                <a:off x="3173" y="2408"/>
                <a:ext cx="84" cy="34"/>
              </a:xfrm>
              <a:custGeom>
                <a:avLst/>
                <a:gdLst>
                  <a:gd name="T0" fmla="*/ 83 w 84"/>
                  <a:gd name="T1" fmla="*/ 33 h 34"/>
                  <a:gd name="T2" fmla="*/ 56 w 84"/>
                  <a:gd name="T3" fmla="*/ 22 h 34"/>
                  <a:gd name="T4" fmla="*/ 56 w 84"/>
                  <a:gd name="T5" fmla="*/ 22 h 34"/>
                  <a:gd name="T6" fmla="*/ 26 w 84"/>
                  <a:gd name="T7" fmla="*/ 16 h 34"/>
                  <a:gd name="T8" fmla="*/ 0 w 8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34"/>
                  <a:gd name="T17" fmla="*/ 84 w 8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34">
                    <a:moveTo>
                      <a:pt x="83" y="33"/>
                    </a:moveTo>
                    <a:lnTo>
                      <a:pt x="56" y="22"/>
                    </a:lnTo>
                    <a:lnTo>
                      <a:pt x="26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20"/>
              <p:cNvSpPr>
                <a:spLocks noChangeAspect="1"/>
              </p:cNvSpPr>
              <p:nvPr/>
            </p:nvSpPr>
            <p:spPr bwMode="auto">
              <a:xfrm>
                <a:off x="3209" y="2049"/>
                <a:ext cx="100" cy="23"/>
              </a:xfrm>
              <a:custGeom>
                <a:avLst/>
                <a:gdLst>
                  <a:gd name="T0" fmla="*/ 99 w 100"/>
                  <a:gd name="T1" fmla="*/ 0 h 23"/>
                  <a:gd name="T2" fmla="*/ 73 w 100"/>
                  <a:gd name="T3" fmla="*/ 0 h 23"/>
                  <a:gd name="T4" fmla="*/ 73 w 100"/>
                  <a:gd name="T5" fmla="*/ 0 h 23"/>
                  <a:gd name="T6" fmla="*/ 36 w 100"/>
                  <a:gd name="T7" fmla="*/ 16 h 23"/>
                  <a:gd name="T8" fmla="*/ 0 w 100"/>
                  <a:gd name="T9" fmla="*/ 2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3"/>
                  <a:gd name="T17" fmla="*/ 100 w 10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3">
                    <a:moveTo>
                      <a:pt x="99" y="0"/>
                    </a:moveTo>
                    <a:lnTo>
                      <a:pt x="73" y="0"/>
                    </a:lnTo>
                    <a:lnTo>
                      <a:pt x="36" y="16"/>
                    </a:lnTo>
                    <a:lnTo>
                      <a:pt x="0" y="2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21"/>
              <p:cNvSpPr>
                <a:spLocks noChangeAspect="1"/>
              </p:cNvSpPr>
              <p:nvPr/>
            </p:nvSpPr>
            <p:spPr bwMode="auto">
              <a:xfrm>
                <a:off x="2740" y="2049"/>
                <a:ext cx="106" cy="23"/>
              </a:xfrm>
              <a:custGeom>
                <a:avLst/>
                <a:gdLst>
                  <a:gd name="T0" fmla="*/ 0 w 106"/>
                  <a:gd name="T1" fmla="*/ 0 h 23"/>
                  <a:gd name="T2" fmla="*/ 31 w 106"/>
                  <a:gd name="T3" fmla="*/ 0 h 23"/>
                  <a:gd name="T4" fmla="*/ 31 w 106"/>
                  <a:gd name="T5" fmla="*/ 0 h 23"/>
                  <a:gd name="T6" fmla="*/ 63 w 106"/>
                  <a:gd name="T7" fmla="*/ 16 h 23"/>
                  <a:gd name="T8" fmla="*/ 105 w 106"/>
                  <a:gd name="T9" fmla="*/ 2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23"/>
                  <a:gd name="T17" fmla="*/ 106 w 10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23">
                    <a:moveTo>
                      <a:pt x="0" y="0"/>
                    </a:moveTo>
                    <a:lnTo>
                      <a:pt x="31" y="0"/>
                    </a:lnTo>
                    <a:lnTo>
                      <a:pt x="63" y="16"/>
                    </a:lnTo>
                    <a:lnTo>
                      <a:pt x="105" y="2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22"/>
              <p:cNvSpPr>
                <a:spLocks noChangeAspect="1"/>
              </p:cNvSpPr>
              <p:nvPr/>
            </p:nvSpPr>
            <p:spPr bwMode="auto">
              <a:xfrm>
                <a:off x="2798" y="2408"/>
                <a:ext cx="84" cy="34"/>
              </a:xfrm>
              <a:custGeom>
                <a:avLst/>
                <a:gdLst>
                  <a:gd name="T0" fmla="*/ 0 w 84"/>
                  <a:gd name="T1" fmla="*/ 33 h 34"/>
                  <a:gd name="T2" fmla="*/ 25 w 84"/>
                  <a:gd name="T3" fmla="*/ 22 h 34"/>
                  <a:gd name="T4" fmla="*/ 25 w 84"/>
                  <a:gd name="T5" fmla="*/ 22 h 34"/>
                  <a:gd name="T6" fmla="*/ 57 w 84"/>
                  <a:gd name="T7" fmla="*/ 16 h 34"/>
                  <a:gd name="T8" fmla="*/ 83 w 8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34"/>
                  <a:gd name="T17" fmla="*/ 84 w 8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34">
                    <a:moveTo>
                      <a:pt x="0" y="33"/>
                    </a:moveTo>
                    <a:lnTo>
                      <a:pt x="25" y="22"/>
                    </a:lnTo>
                    <a:lnTo>
                      <a:pt x="57" y="16"/>
                    </a:lnTo>
                    <a:lnTo>
                      <a:pt x="83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23"/>
              <p:cNvSpPr>
                <a:spLocks noChangeAspect="1"/>
              </p:cNvSpPr>
              <p:nvPr/>
            </p:nvSpPr>
            <p:spPr bwMode="auto">
              <a:xfrm>
                <a:off x="3077" y="2527"/>
                <a:ext cx="64" cy="72"/>
              </a:xfrm>
              <a:custGeom>
                <a:avLst/>
                <a:gdLst>
                  <a:gd name="T0" fmla="*/ 63 w 64"/>
                  <a:gd name="T1" fmla="*/ 71 h 72"/>
                  <a:gd name="T2" fmla="*/ 42 w 64"/>
                  <a:gd name="T3" fmla="*/ 43 h 72"/>
                  <a:gd name="T4" fmla="*/ 42 w 64"/>
                  <a:gd name="T5" fmla="*/ 43 h 72"/>
                  <a:gd name="T6" fmla="*/ 21 w 64"/>
                  <a:gd name="T7" fmla="*/ 21 h 72"/>
                  <a:gd name="T8" fmla="*/ 0 w 6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2"/>
                  <a:gd name="T17" fmla="*/ 64 w 6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2">
                    <a:moveTo>
                      <a:pt x="63" y="71"/>
                    </a:moveTo>
                    <a:lnTo>
                      <a:pt x="42" y="43"/>
                    </a:lnTo>
                    <a:lnTo>
                      <a:pt x="21" y="2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Freeform 24"/>
              <p:cNvSpPr>
                <a:spLocks noChangeAspect="1"/>
              </p:cNvSpPr>
              <p:nvPr/>
            </p:nvSpPr>
            <p:spPr bwMode="auto">
              <a:xfrm>
                <a:off x="3220" y="2332"/>
                <a:ext cx="17" cy="18"/>
              </a:xfrm>
              <a:custGeom>
                <a:avLst/>
                <a:gdLst>
                  <a:gd name="T0" fmla="*/ 10 w 17"/>
                  <a:gd name="T1" fmla="*/ 17 h 18"/>
                  <a:gd name="T2" fmla="*/ 10 w 17"/>
                  <a:gd name="T3" fmla="*/ 11 h 18"/>
                  <a:gd name="T4" fmla="*/ 16 w 17"/>
                  <a:gd name="T5" fmla="*/ 5 h 18"/>
                  <a:gd name="T6" fmla="*/ 16 w 17"/>
                  <a:gd name="T7" fmla="*/ 5 h 18"/>
                  <a:gd name="T8" fmla="*/ 10 w 17"/>
                  <a:gd name="T9" fmla="*/ 0 h 18"/>
                  <a:gd name="T10" fmla="*/ 10 w 17"/>
                  <a:gd name="T11" fmla="*/ 0 h 18"/>
                  <a:gd name="T12" fmla="*/ 10 w 17"/>
                  <a:gd name="T13" fmla="*/ 0 h 18"/>
                  <a:gd name="T14" fmla="*/ 5 w 17"/>
                  <a:gd name="T15" fmla="*/ 0 h 18"/>
                  <a:gd name="T16" fmla="*/ 0 w 17"/>
                  <a:gd name="T17" fmla="*/ 5 h 18"/>
                  <a:gd name="T18" fmla="*/ 0 w 17"/>
                  <a:gd name="T19" fmla="*/ 5 h 18"/>
                  <a:gd name="T20" fmla="*/ 5 w 17"/>
                  <a:gd name="T21" fmla="*/ 11 h 18"/>
                  <a:gd name="T22" fmla="*/ 10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10" y="17"/>
                    </a:moveTo>
                    <a:lnTo>
                      <a:pt x="10" y="11"/>
                    </a:lnTo>
                    <a:lnTo>
                      <a:pt x="16" y="5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11"/>
                    </a:lnTo>
                    <a:lnTo>
                      <a:pt x="10" y="1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5"/>
              <p:cNvSpPr>
                <a:spLocks noChangeAspect="1"/>
              </p:cNvSpPr>
              <p:nvPr/>
            </p:nvSpPr>
            <p:spPr bwMode="auto">
              <a:xfrm>
                <a:off x="3220" y="2332"/>
                <a:ext cx="17" cy="18"/>
              </a:xfrm>
              <a:custGeom>
                <a:avLst/>
                <a:gdLst>
                  <a:gd name="T0" fmla="*/ 10 w 17"/>
                  <a:gd name="T1" fmla="*/ 17 h 18"/>
                  <a:gd name="T2" fmla="*/ 10 w 17"/>
                  <a:gd name="T3" fmla="*/ 11 h 18"/>
                  <a:gd name="T4" fmla="*/ 16 w 17"/>
                  <a:gd name="T5" fmla="*/ 5 h 18"/>
                  <a:gd name="T6" fmla="*/ 16 w 17"/>
                  <a:gd name="T7" fmla="*/ 5 h 18"/>
                  <a:gd name="T8" fmla="*/ 10 w 17"/>
                  <a:gd name="T9" fmla="*/ 0 h 18"/>
                  <a:gd name="T10" fmla="*/ 10 w 17"/>
                  <a:gd name="T11" fmla="*/ 0 h 18"/>
                  <a:gd name="T12" fmla="*/ 10 w 17"/>
                  <a:gd name="T13" fmla="*/ 0 h 18"/>
                  <a:gd name="T14" fmla="*/ 5 w 17"/>
                  <a:gd name="T15" fmla="*/ 0 h 18"/>
                  <a:gd name="T16" fmla="*/ 0 w 17"/>
                  <a:gd name="T17" fmla="*/ 5 h 18"/>
                  <a:gd name="T18" fmla="*/ 0 w 17"/>
                  <a:gd name="T19" fmla="*/ 5 h 18"/>
                  <a:gd name="T20" fmla="*/ 5 w 17"/>
                  <a:gd name="T21" fmla="*/ 11 h 18"/>
                  <a:gd name="T22" fmla="*/ 10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10" y="17"/>
                    </a:moveTo>
                    <a:lnTo>
                      <a:pt x="10" y="11"/>
                    </a:lnTo>
                    <a:lnTo>
                      <a:pt x="16" y="5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11"/>
                    </a:lnTo>
                    <a:lnTo>
                      <a:pt x="10" y="1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6"/>
              <p:cNvSpPr>
                <a:spLocks noChangeAspect="1"/>
              </p:cNvSpPr>
              <p:nvPr/>
            </p:nvSpPr>
            <p:spPr bwMode="auto">
              <a:xfrm>
                <a:off x="3214" y="2327"/>
                <a:ext cx="32" cy="39"/>
              </a:xfrm>
              <a:custGeom>
                <a:avLst/>
                <a:gdLst>
                  <a:gd name="T0" fmla="*/ 15 w 32"/>
                  <a:gd name="T1" fmla="*/ 38 h 39"/>
                  <a:gd name="T2" fmla="*/ 26 w 32"/>
                  <a:gd name="T3" fmla="*/ 27 h 39"/>
                  <a:gd name="T4" fmla="*/ 31 w 32"/>
                  <a:gd name="T5" fmla="*/ 16 h 39"/>
                  <a:gd name="T6" fmla="*/ 31 w 32"/>
                  <a:gd name="T7" fmla="*/ 16 h 39"/>
                  <a:gd name="T8" fmla="*/ 26 w 32"/>
                  <a:gd name="T9" fmla="*/ 5 h 39"/>
                  <a:gd name="T10" fmla="*/ 10 w 32"/>
                  <a:gd name="T11" fmla="*/ 0 h 39"/>
                  <a:gd name="T12" fmla="*/ 10 w 32"/>
                  <a:gd name="T13" fmla="*/ 0 h 39"/>
                  <a:gd name="T14" fmla="*/ 5 w 32"/>
                  <a:gd name="T15" fmla="*/ 5 h 39"/>
                  <a:gd name="T16" fmla="*/ 0 w 32"/>
                  <a:gd name="T17" fmla="*/ 10 h 39"/>
                  <a:gd name="T18" fmla="*/ 0 w 32"/>
                  <a:gd name="T19" fmla="*/ 10 h 39"/>
                  <a:gd name="T20" fmla="*/ 5 w 32"/>
                  <a:gd name="T21" fmla="*/ 21 h 39"/>
                  <a:gd name="T22" fmla="*/ 10 w 32"/>
                  <a:gd name="T23" fmla="*/ 21 h 39"/>
                  <a:gd name="T24" fmla="*/ 10 w 32"/>
                  <a:gd name="T25" fmla="*/ 21 h 39"/>
                  <a:gd name="T26" fmla="*/ 20 w 32"/>
                  <a:gd name="T27" fmla="*/ 21 h 39"/>
                  <a:gd name="T28" fmla="*/ 20 w 32"/>
                  <a:gd name="T29" fmla="*/ 10 h 39"/>
                  <a:gd name="T30" fmla="*/ 20 w 32"/>
                  <a:gd name="T31" fmla="*/ 10 h 39"/>
                  <a:gd name="T32" fmla="*/ 15 w 32"/>
                  <a:gd name="T33" fmla="*/ 5 h 39"/>
                  <a:gd name="T34" fmla="*/ 15 w 32"/>
                  <a:gd name="T35" fmla="*/ 5 h 39"/>
                  <a:gd name="T36" fmla="*/ 15 w 32"/>
                  <a:gd name="T37" fmla="*/ 5 h 39"/>
                  <a:gd name="T38" fmla="*/ 10 w 32"/>
                  <a:gd name="T39" fmla="*/ 5 h 39"/>
                  <a:gd name="T40" fmla="*/ 5 w 32"/>
                  <a:gd name="T41" fmla="*/ 10 h 39"/>
                  <a:gd name="T42" fmla="*/ 5 w 32"/>
                  <a:gd name="T43" fmla="*/ 10 h 39"/>
                  <a:gd name="T44" fmla="*/ 10 w 32"/>
                  <a:gd name="T45" fmla="*/ 16 h 39"/>
                  <a:gd name="T46" fmla="*/ 15 w 32"/>
                  <a:gd name="T47" fmla="*/ 21 h 39"/>
                  <a:gd name="T48" fmla="*/ 15 w 32"/>
                  <a:gd name="T49" fmla="*/ 21 h 39"/>
                  <a:gd name="T50" fmla="*/ 15 w 32"/>
                  <a:gd name="T51" fmla="*/ 16 h 39"/>
                  <a:gd name="T52" fmla="*/ 20 w 32"/>
                  <a:gd name="T53" fmla="*/ 10 h 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"/>
                  <a:gd name="T82" fmla="*/ 0 h 39"/>
                  <a:gd name="T83" fmla="*/ 32 w 32"/>
                  <a:gd name="T84" fmla="*/ 39 h 3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" h="39">
                    <a:moveTo>
                      <a:pt x="15" y="38"/>
                    </a:moveTo>
                    <a:lnTo>
                      <a:pt x="26" y="27"/>
                    </a:lnTo>
                    <a:lnTo>
                      <a:pt x="31" y="16"/>
                    </a:lnTo>
                    <a:lnTo>
                      <a:pt x="26" y="5"/>
                    </a:lnTo>
                    <a:lnTo>
                      <a:pt x="10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20" y="21"/>
                    </a:lnTo>
                    <a:lnTo>
                      <a:pt x="20" y="10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10" y="16"/>
                    </a:lnTo>
                    <a:lnTo>
                      <a:pt x="15" y="21"/>
                    </a:lnTo>
                    <a:lnTo>
                      <a:pt x="15" y="16"/>
                    </a:lnTo>
                    <a:lnTo>
                      <a:pt x="20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Freeform 27"/>
              <p:cNvSpPr>
                <a:spLocks noChangeAspect="1"/>
              </p:cNvSpPr>
              <p:nvPr/>
            </p:nvSpPr>
            <p:spPr bwMode="auto">
              <a:xfrm>
                <a:off x="2818" y="2332"/>
                <a:ext cx="17" cy="18"/>
              </a:xfrm>
              <a:custGeom>
                <a:avLst/>
                <a:gdLst>
                  <a:gd name="T0" fmla="*/ 7 w 17"/>
                  <a:gd name="T1" fmla="*/ 17 h 18"/>
                  <a:gd name="T2" fmla="*/ 0 w 17"/>
                  <a:gd name="T3" fmla="*/ 11 h 18"/>
                  <a:gd name="T4" fmla="*/ 0 w 17"/>
                  <a:gd name="T5" fmla="*/ 5 h 18"/>
                  <a:gd name="T6" fmla="*/ 0 w 17"/>
                  <a:gd name="T7" fmla="*/ 5 h 18"/>
                  <a:gd name="T8" fmla="*/ 0 w 17"/>
                  <a:gd name="T9" fmla="*/ 0 h 18"/>
                  <a:gd name="T10" fmla="*/ 7 w 17"/>
                  <a:gd name="T11" fmla="*/ 0 h 18"/>
                  <a:gd name="T12" fmla="*/ 7 w 17"/>
                  <a:gd name="T13" fmla="*/ 0 h 18"/>
                  <a:gd name="T14" fmla="*/ 16 w 17"/>
                  <a:gd name="T15" fmla="*/ 0 h 18"/>
                  <a:gd name="T16" fmla="*/ 16 w 17"/>
                  <a:gd name="T17" fmla="*/ 5 h 18"/>
                  <a:gd name="T18" fmla="*/ 16 w 17"/>
                  <a:gd name="T19" fmla="*/ 5 h 18"/>
                  <a:gd name="T20" fmla="*/ 16 w 17"/>
                  <a:gd name="T21" fmla="*/ 11 h 18"/>
                  <a:gd name="T22" fmla="*/ 7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7" y="17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16" y="5"/>
                    </a:lnTo>
                    <a:lnTo>
                      <a:pt x="16" y="11"/>
                    </a:lnTo>
                    <a:lnTo>
                      <a:pt x="7" y="1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Freeform 28"/>
              <p:cNvSpPr>
                <a:spLocks noChangeAspect="1"/>
              </p:cNvSpPr>
              <p:nvPr/>
            </p:nvSpPr>
            <p:spPr bwMode="auto">
              <a:xfrm>
                <a:off x="2818" y="2332"/>
                <a:ext cx="17" cy="18"/>
              </a:xfrm>
              <a:custGeom>
                <a:avLst/>
                <a:gdLst>
                  <a:gd name="T0" fmla="*/ 7 w 17"/>
                  <a:gd name="T1" fmla="*/ 17 h 18"/>
                  <a:gd name="T2" fmla="*/ 0 w 17"/>
                  <a:gd name="T3" fmla="*/ 11 h 18"/>
                  <a:gd name="T4" fmla="*/ 0 w 17"/>
                  <a:gd name="T5" fmla="*/ 5 h 18"/>
                  <a:gd name="T6" fmla="*/ 0 w 17"/>
                  <a:gd name="T7" fmla="*/ 5 h 18"/>
                  <a:gd name="T8" fmla="*/ 0 w 17"/>
                  <a:gd name="T9" fmla="*/ 0 h 18"/>
                  <a:gd name="T10" fmla="*/ 7 w 17"/>
                  <a:gd name="T11" fmla="*/ 0 h 18"/>
                  <a:gd name="T12" fmla="*/ 7 w 17"/>
                  <a:gd name="T13" fmla="*/ 0 h 18"/>
                  <a:gd name="T14" fmla="*/ 16 w 17"/>
                  <a:gd name="T15" fmla="*/ 0 h 18"/>
                  <a:gd name="T16" fmla="*/ 16 w 17"/>
                  <a:gd name="T17" fmla="*/ 5 h 18"/>
                  <a:gd name="T18" fmla="*/ 16 w 17"/>
                  <a:gd name="T19" fmla="*/ 5 h 18"/>
                  <a:gd name="T20" fmla="*/ 16 w 17"/>
                  <a:gd name="T21" fmla="*/ 11 h 18"/>
                  <a:gd name="T22" fmla="*/ 7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7" y="17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16" y="5"/>
                    </a:lnTo>
                    <a:lnTo>
                      <a:pt x="16" y="11"/>
                    </a:lnTo>
                    <a:lnTo>
                      <a:pt x="7" y="1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Freeform 29"/>
              <p:cNvSpPr>
                <a:spLocks noChangeAspect="1"/>
              </p:cNvSpPr>
              <p:nvPr/>
            </p:nvSpPr>
            <p:spPr bwMode="auto">
              <a:xfrm>
                <a:off x="2908" y="2527"/>
                <a:ext cx="70" cy="72"/>
              </a:xfrm>
              <a:custGeom>
                <a:avLst/>
                <a:gdLst>
                  <a:gd name="T0" fmla="*/ 0 w 70"/>
                  <a:gd name="T1" fmla="*/ 71 h 72"/>
                  <a:gd name="T2" fmla="*/ 26 w 70"/>
                  <a:gd name="T3" fmla="*/ 43 h 72"/>
                  <a:gd name="T4" fmla="*/ 26 w 70"/>
                  <a:gd name="T5" fmla="*/ 43 h 72"/>
                  <a:gd name="T6" fmla="*/ 47 w 70"/>
                  <a:gd name="T7" fmla="*/ 21 h 72"/>
                  <a:gd name="T8" fmla="*/ 69 w 70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72"/>
                  <a:gd name="T17" fmla="*/ 70 w 7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72">
                    <a:moveTo>
                      <a:pt x="0" y="71"/>
                    </a:moveTo>
                    <a:lnTo>
                      <a:pt x="26" y="43"/>
                    </a:lnTo>
                    <a:lnTo>
                      <a:pt x="47" y="21"/>
                    </a:lnTo>
                    <a:lnTo>
                      <a:pt x="69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Freeform 30"/>
              <p:cNvSpPr>
                <a:spLocks noChangeAspect="1"/>
              </p:cNvSpPr>
              <p:nvPr/>
            </p:nvSpPr>
            <p:spPr bwMode="auto">
              <a:xfrm>
                <a:off x="3182" y="2055"/>
                <a:ext cx="44" cy="327"/>
              </a:xfrm>
              <a:custGeom>
                <a:avLst/>
                <a:gdLst>
                  <a:gd name="T0" fmla="*/ 0 w 44"/>
                  <a:gd name="T1" fmla="*/ 326 h 327"/>
                  <a:gd name="T2" fmla="*/ 32 w 44"/>
                  <a:gd name="T3" fmla="*/ 200 h 327"/>
                  <a:gd name="T4" fmla="*/ 38 w 44"/>
                  <a:gd name="T5" fmla="*/ 113 h 327"/>
                  <a:gd name="T6" fmla="*/ 38 w 44"/>
                  <a:gd name="T7" fmla="*/ 113 h 327"/>
                  <a:gd name="T8" fmla="*/ 38 w 44"/>
                  <a:gd name="T9" fmla="*/ 65 h 327"/>
                  <a:gd name="T10" fmla="*/ 21 w 44"/>
                  <a:gd name="T11" fmla="*/ 0 h 327"/>
                  <a:gd name="T12" fmla="*/ 21 w 44"/>
                  <a:gd name="T13" fmla="*/ 0 h 327"/>
                  <a:gd name="T14" fmla="*/ 32 w 44"/>
                  <a:gd name="T15" fmla="*/ 38 h 327"/>
                  <a:gd name="T16" fmla="*/ 43 w 44"/>
                  <a:gd name="T17" fmla="*/ 113 h 327"/>
                  <a:gd name="T18" fmla="*/ 38 w 44"/>
                  <a:gd name="T19" fmla="*/ 217 h 327"/>
                  <a:gd name="T20" fmla="*/ 0 w 44"/>
                  <a:gd name="T21" fmla="*/ 326 h 3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327"/>
                  <a:gd name="T35" fmla="*/ 44 w 44"/>
                  <a:gd name="T36" fmla="*/ 327 h 3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327">
                    <a:moveTo>
                      <a:pt x="0" y="326"/>
                    </a:moveTo>
                    <a:lnTo>
                      <a:pt x="32" y="200"/>
                    </a:lnTo>
                    <a:lnTo>
                      <a:pt x="38" y="113"/>
                    </a:lnTo>
                    <a:lnTo>
                      <a:pt x="38" y="65"/>
                    </a:lnTo>
                    <a:lnTo>
                      <a:pt x="21" y="0"/>
                    </a:lnTo>
                    <a:lnTo>
                      <a:pt x="32" y="38"/>
                    </a:lnTo>
                    <a:lnTo>
                      <a:pt x="43" y="113"/>
                    </a:lnTo>
                    <a:lnTo>
                      <a:pt x="38" y="217"/>
                    </a:lnTo>
                    <a:lnTo>
                      <a:pt x="0" y="3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Freeform 31"/>
              <p:cNvSpPr>
                <a:spLocks noChangeAspect="1"/>
              </p:cNvSpPr>
              <p:nvPr/>
            </p:nvSpPr>
            <p:spPr bwMode="auto">
              <a:xfrm>
                <a:off x="3203" y="2315"/>
                <a:ext cx="49" cy="51"/>
              </a:xfrm>
              <a:custGeom>
                <a:avLst/>
                <a:gdLst>
                  <a:gd name="T0" fmla="*/ 26 w 49"/>
                  <a:gd name="T1" fmla="*/ 50 h 51"/>
                  <a:gd name="T2" fmla="*/ 42 w 49"/>
                  <a:gd name="T3" fmla="*/ 44 h 51"/>
                  <a:gd name="T4" fmla="*/ 48 w 49"/>
                  <a:gd name="T5" fmla="*/ 22 h 51"/>
                  <a:gd name="T6" fmla="*/ 48 w 49"/>
                  <a:gd name="T7" fmla="*/ 22 h 51"/>
                  <a:gd name="T8" fmla="*/ 42 w 49"/>
                  <a:gd name="T9" fmla="*/ 6 h 51"/>
                  <a:gd name="T10" fmla="*/ 26 w 49"/>
                  <a:gd name="T11" fmla="*/ 0 h 51"/>
                  <a:gd name="T12" fmla="*/ 26 w 49"/>
                  <a:gd name="T13" fmla="*/ 0 h 51"/>
                  <a:gd name="T14" fmla="*/ 5 w 49"/>
                  <a:gd name="T15" fmla="*/ 6 h 51"/>
                  <a:gd name="T16" fmla="*/ 0 w 49"/>
                  <a:gd name="T17" fmla="*/ 22 h 51"/>
                  <a:gd name="T18" fmla="*/ 0 w 49"/>
                  <a:gd name="T19" fmla="*/ 22 h 51"/>
                  <a:gd name="T20" fmla="*/ 5 w 49"/>
                  <a:gd name="T21" fmla="*/ 44 h 51"/>
                  <a:gd name="T22" fmla="*/ 26 w 49"/>
                  <a:gd name="T23" fmla="*/ 50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51"/>
                  <a:gd name="T38" fmla="*/ 49 w 49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51">
                    <a:moveTo>
                      <a:pt x="26" y="50"/>
                    </a:moveTo>
                    <a:lnTo>
                      <a:pt x="42" y="44"/>
                    </a:lnTo>
                    <a:lnTo>
                      <a:pt x="48" y="22"/>
                    </a:lnTo>
                    <a:lnTo>
                      <a:pt x="42" y="6"/>
                    </a:lnTo>
                    <a:lnTo>
                      <a:pt x="26" y="0"/>
                    </a:lnTo>
                    <a:lnTo>
                      <a:pt x="5" y="6"/>
                    </a:lnTo>
                    <a:lnTo>
                      <a:pt x="0" y="22"/>
                    </a:lnTo>
                    <a:lnTo>
                      <a:pt x="5" y="44"/>
                    </a:lnTo>
                    <a:lnTo>
                      <a:pt x="26" y="5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Freeform 32"/>
              <p:cNvSpPr>
                <a:spLocks noChangeAspect="1"/>
              </p:cNvSpPr>
              <p:nvPr/>
            </p:nvSpPr>
            <p:spPr bwMode="auto">
              <a:xfrm>
                <a:off x="3220" y="2124"/>
                <a:ext cx="63" cy="17"/>
              </a:xfrm>
              <a:custGeom>
                <a:avLst/>
                <a:gdLst>
                  <a:gd name="T0" fmla="*/ 0 w 63"/>
                  <a:gd name="T1" fmla="*/ 16 h 17"/>
                  <a:gd name="T2" fmla="*/ 30 w 63"/>
                  <a:gd name="T3" fmla="*/ 0 h 17"/>
                  <a:gd name="T4" fmla="*/ 62 w 63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3"/>
                  <a:gd name="T10" fmla="*/ 0 h 17"/>
                  <a:gd name="T11" fmla="*/ 63 w 63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" h="17">
                    <a:moveTo>
                      <a:pt x="0" y="16"/>
                    </a:moveTo>
                    <a:lnTo>
                      <a:pt x="30" y="0"/>
                    </a:lnTo>
                    <a:lnTo>
                      <a:pt x="62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Freeform 33"/>
              <p:cNvSpPr>
                <a:spLocks noChangeAspect="1"/>
              </p:cNvSpPr>
              <p:nvPr/>
            </p:nvSpPr>
            <p:spPr bwMode="auto">
              <a:xfrm>
                <a:off x="3225" y="2135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8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Freeform 34"/>
              <p:cNvSpPr>
                <a:spLocks noChangeAspect="1"/>
              </p:cNvSpPr>
              <p:nvPr/>
            </p:nvSpPr>
            <p:spPr bwMode="auto">
              <a:xfrm>
                <a:off x="3225" y="2153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Freeform 35"/>
              <p:cNvSpPr>
                <a:spLocks noChangeAspect="1"/>
              </p:cNvSpPr>
              <p:nvPr/>
            </p:nvSpPr>
            <p:spPr bwMode="auto">
              <a:xfrm>
                <a:off x="3225" y="2168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" name="Freeform 36"/>
              <p:cNvSpPr>
                <a:spLocks noChangeAspect="1"/>
              </p:cNvSpPr>
              <p:nvPr/>
            </p:nvSpPr>
            <p:spPr bwMode="auto">
              <a:xfrm>
                <a:off x="3220" y="2196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Freeform 37"/>
              <p:cNvSpPr>
                <a:spLocks noChangeAspect="1"/>
              </p:cNvSpPr>
              <p:nvPr/>
            </p:nvSpPr>
            <p:spPr bwMode="auto">
              <a:xfrm>
                <a:off x="3220" y="2207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0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Freeform 38"/>
              <p:cNvSpPr>
                <a:spLocks noChangeAspect="1"/>
              </p:cNvSpPr>
              <p:nvPr/>
            </p:nvSpPr>
            <p:spPr bwMode="auto">
              <a:xfrm>
                <a:off x="3214" y="2234"/>
                <a:ext cx="64" cy="17"/>
              </a:xfrm>
              <a:custGeom>
                <a:avLst/>
                <a:gdLst>
                  <a:gd name="T0" fmla="*/ 0 w 64"/>
                  <a:gd name="T1" fmla="*/ 16 h 17"/>
                  <a:gd name="T2" fmla="*/ 31 w 64"/>
                  <a:gd name="T3" fmla="*/ 0 h 17"/>
                  <a:gd name="T4" fmla="*/ 63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0" y="16"/>
                    </a:moveTo>
                    <a:lnTo>
                      <a:pt x="31" y="0"/>
                    </a:lnTo>
                    <a:lnTo>
                      <a:pt x="63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Freeform 39"/>
              <p:cNvSpPr>
                <a:spLocks noChangeAspect="1"/>
              </p:cNvSpPr>
              <p:nvPr/>
            </p:nvSpPr>
            <p:spPr bwMode="auto">
              <a:xfrm>
                <a:off x="3214" y="2245"/>
                <a:ext cx="64" cy="17"/>
              </a:xfrm>
              <a:custGeom>
                <a:avLst/>
                <a:gdLst>
                  <a:gd name="T0" fmla="*/ 0 w 64"/>
                  <a:gd name="T1" fmla="*/ 16 h 17"/>
                  <a:gd name="T2" fmla="*/ 31 w 64"/>
                  <a:gd name="T3" fmla="*/ 0 h 17"/>
                  <a:gd name="T4" fmla="*/ 63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0" y="16"/>
                    </a:moveTo>
                    <a:lnTo>
                      <a:pt x="31" y="0"/>
                    </a:lnTo>
                    <a:lnTo>
                      <a:pt x="63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Freeform 40"/>
              <p:cNvSpPr>
                <a:spLocks noChangeAspect="1"/>
              </p:cNvSpPr>
              <p:nvPr/>
            </p:nvSpPr>
            <p:spPr bwMode="auto">
              <a:xfrm>
                <a:off x="3209" y="2272"/>
                <a:ext cx="59" cy="17"/>
              </a:xfrm>
              <a:custGeom>
                <a:avLst/>
                <a:gdLst>
                  <a:gd name="T0" fmla="*/ 0 w 59"/>
                  <a:gd name="T1" fmla="*/ 8 h 17"/>
                  <a:gd name="T2" fmla="*/ 31 w 59"/>
                  <a:gd name="T3" fmla="*/ 0 h 17"/>
                  <a:gd name="T4" fmla="*/ 58 w 59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17"/>
                  <a:gd name="T11" fmla="*/ 59 w 5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17">
                    <a:moveTo>
                      <a:pt x="0" y="8"/>
                    </a:moveTo>
                    <a:lnTo>
                      <a:pt x="31" y="0"/>
                    </a:lnTo>
                    <a:lnTo>
                      <a:pt x="58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Freeform 41"/>
              <p:cNvSpPr>
                <a:spLocks noChangeAspect="1"/>
              </p:cNvSpPr>
              <p:nvPr/>
            </p:nvSpPr>
            <p:spPr bwMode="auto">
              <a:xfrm>
                <a:off x="3209" y="2283"/>
                <a:ext cx="59" cy="17"/>
              </a:xfrm>
              <a:custGeom>
                <a:avLst/>
                <a:gdLst>
                  <a:gd name="T0" fmla="*/ 0 w 59"/>
                  <a:gd name="T1" fmla="*/ 8 h 17"/>
                  <a:gd name="T2" fmla="*/ 31 w 59"/>
                  <a:gd name="T3" fmla="*/ 0 h 17"/>
                  <a:gd name="T4" fmla="*/ 58 w 59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17"/>
                  <a:gd name="T11" fmla="*/ 59 w 5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17">
                    <a:moveTo>
                      <a:pt x="0" y="8"/>
                    </a:moveTo>
                    <a:lnTo>
                      <a:pt x="31" y="0"/>
                    </a:lnTo>
                    <a:lnTo>
                      <a:pt x="58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Freeform 42"/>
              <p:cNvSpPr>
                <a:spLocks noChangeAspect="1"/>
              </p:cNvSpPr>
              <p:nvPr/>
            </p:nvSpPr>
            <p:spPr bwMode="auto">
              <a:xfrm>
                <a:off x="2825" y="2055"/>
                <a:ext cx="42" cy="327"/>
              </a:xfrm>
              <a:custGeom>
                <a:avLst/>
                <a:gdLst>
                  <a:gd name="T0" fmla="*/ 41 w 42"/>
                  <a:gd name="T1" fmla="*/ 326 h 327"/>
                  <a:gd name="T2" fmla="*/ 15 w 42"/>
                  <a:gd name="T3" fmla="*/ 200 h 327"/>
                  <a:gd name="T4" fmla="*/ 5 w 42"/>
                  <a:gd name="T5" fmla="*/ 113 h 327"/>
                  <a:gd name="T6" fmla="*/ 5 w 42"/>
                  <a:gd name="T7" fmla="*/ 113 h 327"/>
                  <a:gd name="T8" fmla="*/ 10 w 42"/>
                  <a:gd name="T9" fmla="*/ 65 h 327"/>
                  <a:gd name="T10" fmla="*/ 20 w 42"/>
                  <a:gd name="T11" fmla="*/ 0 h 327"/>
                  <a:gd name="T12" fmla="*/ 20 w 42"/>
                  <a:gd name="T13" fmla="*/ 0 h 327"/>
                  <a:gd name="T14" fmla="*/ 10 w 42"/>
                  <a:gd name="T15" fmla="*/ 38 h 327"/>
                  <a:gd name="T16" fmla="*/ 0 w 42"/>
                  <a:gd name="T17" fmla="*/ 113 h 327"/>
                  <a:gd name="T18" fmla="*/ 5 w 42"/>
                  <a:gd name="T19" fmla="*/ 217 h 327"/>
                  <a:gd name="T20" fmla="*/ 41 w 42"/>
                  <a:gd name="T21" fmla="*/ 326 h 3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327"/>
                  <a:gd name="T35" fmla="*/ 42 w 42"/>
                  <a:gd name="T36" fmla="*/ 327 h 3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327">
                    <a:moveTo>
                      <a:pt x="41" y="326"/>
                    </a:moveTo>
                    <a:lnTo>
                      <a:pt x="15" y="200"/>
                    </a:lnTo>
                    <a:lnTo>
                      <a:pt x="5" y="113"/>
                    </a:lnTo>
                    <a:lnTo>
                      <a:pt x="10" y="65"/>
                    </a:lnTo>
                    <a:lnTo>
                      <a:pt x="20" y="0"/>
                    </a:lnTo>
                    <a:lnTo>
                      <a:pt x="10" y="38"/>
                    </a:lnTo>
                    <a:lnTo>
                      <a:pt x="0" y="113"/>
                    </a:lnTo>
                    <a:lnTo>
                      <a:pt x="5" y="217"/>
                    </a:lnTo>
                    <a:lnTo>
                      <a:pt x="41" y="3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Freeform 43"/>
              <p:cNvSpPr>
                <a:spLocks noChangeAspect="1"/>
              </p:cNvSpPr>
              <p:nvPr/>
            </p:nvSpPr>
            <p:spPr bwMode="auto">
              <a:xfrm>
                <a:off x="2804" y="2315"/>
                <a:ext cx="49" cy="51"/>
              </a:xfrm>
              <a:custGeom>
                <a:avLst/>
                <a:gdLst>
                  <a:gd name="T0" fmla="*/ 21 w 49"/>
                  <a:gd name="T1" fmla="*/ 50 h 51"/>
                  <a:gd name="T2" fmla="*/ 5 w 49"/>
                  <a:gd name="T3" fmla="*/ 44 h 51"/>
                  <a:gd name="T4" fmla="*/ 0 w 49"/>
                  <a:gd name="T5" fmla="*/ 22 h 51"/>
                  <a:gd name="T6" fmla="*/ 0 w 49"/>
                  <a:gd name="T7" fmla="*/ 22 h 51"/>
                  <a:gd name="T8" fmla="*/ 5 w 49"/>
                  <a:gd name="T9" fmla="*/ 6 h 51"/>
                  <a:gd name="T10" fmla="*/ 21 w 49"/>
                  <a:gd name="T11" fmla="*/ 0 h 51"/>
                  <a:gd name="T12" fmla="*/ 21 w 49"/>
                  <a:gd name="T13" fmla="*/ 0 h 51"/>
                  <a:gd name="T14" fmla="*/ 37 w 49"/>
                  <a:gd name="T15" fmla="*/ 6 h 51"/>
                  <a:gd name="T16" fmla="*/ 48 w 49"/>
                  <a:gd name="T17" fmla="*/ 22 h 51"/>
                  <a:gd name="T18" fmla="*/ 48 w 49"/>
                  <a:gd name="T19" fmla="*/ 22 h 51"/>
                  <a:gd name="T20" fmla="*/ 37 w 49"/>
                  <a:gd name="T21" fmla="*/ 44 h 51"/>
                  <a:gd name="T22" fmla="*/ 21 w 49"/>
                  <a:gd name="T23" fmla="*/ 50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51"/>
                  <a:gd name="T38" fmla="*/ 49 w 49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51">
                    <a:moveTo>
                      <a:pt x="21" y="50"/>
                    </a:moveTo>
                    <a:lnTo>
                      <a:pt x="5" y="44"/>
                    </a:lnTo>
                    <a:lnTo>
                      <a:pt x="0" y="22"/>
                    </a:lnTo>
                    <a:lnTo>
                      <a:pt x="5" y="6"/>
                    </a:lnTo>
                    <a:lnTo>
                      <a:pt x="21" y="0"/>
                    </a:lnTo>
                    <a:lnTo>
                      <a:pt x="37" y="6"/>
                    </a:lnTo>
                    <a:lnTo>
                      <a:pt x="48" y="22"/>
                    </a:lnTo>
                    <a:lnTo>
                      <a:pt x="37" y="44"/>
                    </a:lnTo>
                    <a:lnTo>
                      <a:pt x="21" y="5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Freeform 44"/>
              <p:cNvSpPr>
                <a:spLocks noChangeAspect="1"/>
              </p:cNvSpPr>
              <p:nvPr/>
            </p:nvSpPr>
            <p:spPr bwMode="auto">
              <a:xfrm>
                <a:off x="2809" y="2327"/>
                <a:ext cx="27" cy="39"/>
              </a:xfrm>
              <a:custGeom>
                <a:avLst/>
                <a:gdLst>
                  <a:gd name="T0" fmla="*/ 15 w 27"/>
                  <a:gd name="T1" fmla="*/ 38 h 39"/>
                  <a:gd name="T2" fmla="*/ 5 w 27"/>
                  <a:gd name="T3" fmla="*/ 27 h 39"/>
                  <a:gd name="T4" fmla="*/ 0 w 27"/>
                  <a:gd name="T5" fmla="*/ 16 h 39"/>
                  <a:gd name="T6" fmla="*/ 0 w 27"/>
                  <a:gd name="T7" fmla="*/ 16 h 39"/>
                  <a:gd name="T8" fmla="*/ 5 w 27"/>
                  <a:gd name="T9" fmla="*/ 5 h 39"/>
                  <a:gd name="T10" fmla="*/ 15 w 27"/>
                  <a:gd name="T11" fmla="*/ 0 h 39"/>
                  <a:gd name="T12" fmla="*/ 15 w 27"/>
                  <a:gd name="T13" fmla="*/ 0 h 39"/>
                  <a:gd name="T14" fmla="*/ 26 w 27"/>
                  <a:gd name="T15" fmla="*/ 5 h 39"/>
                  <a:gd name="T16" fmla="*/ 26 w 27"/>
                  <a:gd name="T17" fmla="*/ 10 h 39"/>
                  <a:gd name="T18" fmla="*/ 26 w 27"/>
                  <a:gd name="T19" fmla="*/ 10 h 39"/>
                  <a:gd name="T20" fmla="*/ 26 w 27"/>
                  <a:gd name="T21" fmla="*/ 21 h 39"/>
                  <a:gd name="T22" fmla="*/ 20 w 27"/>
                  <a:gd name="T23" fmla="*/ 21 h 39"/>
                  <a:gd name="T24" fmla="*/ 20 w 27"/>
                  <a:gd name="T25" fmla="*/ 21 h 39"/>
                  <a:gd name="T26" fmla="*/ 10 w 27"/>
                  <a:gd name="T27" fmla="*/ 21 h 39"/>
                  <a:gd name="T28" fmla="*/ 10 w 27"/>
                  <a:gd name="T29" fmla="*/ 10 h 39"/>
                  <a:gd name="T30" fmla="*/ 10 w 27"/>
                  <a:gd name="T31" fmla="*/ 10 h 39"/>
                  <a:gd name="T32" fmla="*/ 10 w 27"/>
                  <a:gd name="T33" fmla="*/ 5 h 39"/>
                  <a:gd name="T34" fmla="*/ 15 w 27"/>
                  <a:gd name="T35" fmla="*/ 5 h 39"/>
                  <a:gd name="T36" fmla="*/ 15 w 27"/>
                  <a:gd name="T37" fmla="*/ 5 h 39"/>
                  <a:gd name="T38" fmla="*/ 20 w 27"/>
                  <a:gd name="T39" fmla="*/ 5 h 39"/>
                  <a:gd name="T40" fmla="*/ 20 w 27"/>
                  <a:gd name="T41" fmla="*/ 10 h 39"/>
                  <a:gd name="T42" fmla="*/ 20 w 27"/>
                  <a:gd name="T43" fmla="*/ 10 h 39"/>
                  <a:gd name="T44" fmla="*/ 20 w 27"/>
                  <a:gd name="T45" fmla="*/ 16 h 39"/>
                  <a:gd name="T46" fmla="*/ 15 w 27"/>
                  <a:gd name="T47" fmla="*/ 21 h 39"/>
                  <a:gd name="T48" fmla="*/ 15 w 27"/>
                  <a:gd name="T49" fmla="*/ 21 h 39"/>
                  <a:gd name="T50" fmla="*/ 10 w 27"/>
                  <a:gd name="T51" fmla="*/ 16 h 39"/>
                  <a:gd name="T52" fmla="*/ 10 w 27"/>
                  <a:gd name="T53" fmla="*/ 10 h 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"/>
                  <a:gd name="T82" fmla="*/ 0 h 39"/>
                  <a:gd name="T83" fmla="*/ 27 w 27"/>
                  <a:gd name="T84" fmla="*/ 39 h 3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" h="39">
                    <a:moveTo>
                      <a:pt x="15" y="38"/>
                    </a:moveTo>
                    <a:lnTo>
                      <a:pt x="5" y="27"/>
                    </a:lnTo>
                    <a:lnTo>
                      <a:pt x="0" y="16"/>
                    </a:lnTo>
                    <a:lnTo>
                      <a:pt x="5" y="5"/>
                    </a:lnTo>
                    <a:lnTo>
                      <a:pt x="15" y="0"/>
                    </a:lnTo>
                    <a:lnTo>
                      <a:pt x="26" y="5"/>
                    </a:lnTo>
                    <a:lnTo>
                      <a:pt x="26" y="10"/>
                    </a:lnTo>
                    <a:lnTo>
                      <a:pt x="26" y="21"/>
                    </a:lnTo>
                    <a:lnTo>
                      <a:pt x="20" y="21"/>
                    </a:lnTo>
                    <a:lnTo>
                      <a:pt x="10" y="21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15" y="5"/>
                    </a:lnTo>
                    <a:lnTo>
                      <a:pt x="20" y="5"/>
                    </a:lnTo>
                    <a:lnTo>
                      <a:pt x="20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10" y="16"/>
                    </a:lnTo>
                    <a:lnTo>
                      <a:pt x="10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Freeform 45"/>
              <p:cNvSpPr>
                <a:spLocks noChangeAspect="1"/>
              </p:cNvSpPr>
              <p:nvPr/>
            </p:nvSpPr>
            <p:spPr bwMode="auto">
              <a:xfrm>
                <a:off x="2766" y="2124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6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6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Freeform 46"/>
              <p:cNvSpPr>
                <a:spLocks noChangeAspect="1"/>
              </p:cNvSpPr>
              <p:nvPr/>
            </p:nvSpPr>
            <p:spPr bwMode="auto">
              <a:xfrm>
                <a:off x="2772" y="2135"/>
                <a:ext cx="58" cy="17"/>
              </a:xfrm>
              <a:custGeom>
                <a:avLst/>
                <a:gdLst>
                  <a:gd name="T0" fmla="*/ 57 w 58"/>
                  <a:gd name="T1" fmla="*/ 16 h 17"/>
                  <a:gd name="T2" fmla="*/ 30 w 58"/>
                  <a:gd name="T3" fmla="*/ 0 h 17"/>
                  <a:gd name="T4" fmla="*/ 0 w 58"/>
                  <a:gd name="T5" fmla="*/ 8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57" y="16"/>
                    </a:moveTo>
                    <a:lnTo>
                      <a:pt x="30" y="0"/>
                    </a:lnTo>
                    <a:lnTo>
                      <a:pt x="0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Freeform 47"/>
              <p:cNvSpPr>
                <a:spLocks noChangeAspect="1"/>
              </p:cNvSpPr>
              <p:nvPr/>
            </p:nvSpPr>
            <p:spPr bwMode="auto">
              <a:xfrm>
                <a:off x="2772" y="2153"/>
                <a:ext cx="58" cy="17"/>
              </a:xfrm>
              <a:custGeom>
                <a:avLst/>
                <a:gdLst>
                  <a:gd name="T0" fmla="*/ 57 w 58"/>
                  <a:gd name="T1" fmla="*/ 16 h 17"/>
                  <a:gd name="T2" fmla="*/ 30 w 58"/>
                  <a:gd name="T3" fmla="*/ 0 h 17"/>
                  <a:gd name="T4" fmla="*/ 0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57" y="16"/>
                    </a:moveTo>
                    <a:lnTo>
                      <a:pt x="30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Freeform 48"/>
              <p:cNvSpPr>
                <a:spLocks noChangeAspect="1"/>
              </p:cNvSpPr>
              <p:nvPr/>
            </p:nvSpPr>
            <p:spPr bwMode="auto">
              <a:xfrm>
                <a:off x="2772" y="2168"/>
                <a:ext cx="58" cy="17"/>
              </a:xfrm>
              <a:custGeom>
                <a:avLst/>
                <a:gdLst>
                  <a:gd name="T0" fmla="*/ 57 w 58"/>
                  <a:gd name="T1" fmla="*/ 16 h 17"/>
                  <a:gd name="T2" fmla="*/ 30 w 58"/>
                  <a:gd name="T3" fmla="*/ 0 h 17"/>
                  <a:gd name="T4" fmla="*/ 0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57" y="16"/>
                    </a:moveTo>
                    <a:lnTo>
                      <a:pt x="30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Freeform 49"/>
              <p:cNvSpPr>
                <a:spLocks noChangeAspect="1"/>
              </p:cNvSpPr>
              <p:nvPr/>
            </p:nvSpPr>
            <p:spPr bwMode="auto">
              <a:xfrm>
                <a:off x="2772" y="2196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1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1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Freeform 50"/>
              <p:cNvSpPr>
                <a:spLocks noChangeAspect="1"/>
              </p:cNvSpPr>
              <p:nvPr/>
            </p:nvSpPr>
            <p:spPr bwMode="auto">
              <a:xfrm>
                <a:off x="2772" y="2207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1 w 64"/>
                  <a:gd name="T3" fmla="*/ 0 h 17"/>
                  <a:gd name="T4" fmla="*/ 0 w 64"/>
                  <a:gd name="T5" fmla="*/ 10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1" y="0"/>
                    </a:lnTo>
                    <a:lnTo>
                      <a:pt x="0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Freeform 51"/>
              <p:cNvSpPr>
                <a:spLocks noChangeAspect="1"/>
              </p:cNvSpPr>
              <p:nvPr/>
            </p:nvSpPr>
            <p:spPr bwMode="auto">
              <a:xfrm>
                <a:off x="2777" y="2234"/>
                <a:ext cx="59" cy="17"/>
              </a:xfrm>
              <a:custGeom>
                <a:avLst/>
                <a:gdLst>
                  <a:gd name="T0" fmla="*/ 58 w 59"/>
                  <a:gd name="T1" fmla="*/ 16 h 17"/>
                  <a:gd name="T2" fmla="*/ 26 w 59"/>
                  <a:gd name="T3" fmla="*/ 0 h 17"/>
                  <a:gd name="T4" fmla="*/ 0 w 59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17"/>
                  <a:gd name="T11" fmla="*/ 59 w 5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17">
                    <a:moveTo>
                      <a:pt x="58" y="16"/>
                    </a:moveTo>
                    <a:lnTo>
                      <a:pt x="26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Freeform 52"/>
              <p:cNvSpPr>
                <a:spLocks noChangeAspect="1"/>
              </p:cNvSpPr>
              <p:nvPr/>
            </p:nvSpPr>
            <p:spPr bwMode="auto">
              <a:xfrm>
                <a:off x="2777" y="2245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1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1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Freeform 53"/>
              <p:cNvSpPr>
                <a:spLocks noChangeAspect="1"/>
              </p:cNvSpPr>
              <p:nvPr/>
            </p:nvSpPr>
            <p:spPr bwMode="auto">
              <a:xfrm>
                <a:off x="2782" y="2272"/>
                <a:ext cx="64" cy="17"/>
              </a:xfrm>
              <a:custGeom>
                <a:avLst/>
                <a:gdLst>
                  <a:gd name="T0" fmla="*/ 63 w 64"/>
                  <a:gd name="T1" fmla="*/ 8 h 17"/>
                  <a:gd name="T2" fmla="*/ 26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8"/>
                    </a:moveTo>
                    <a:lnTo>
                      <a:pt x="26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1" name="Freeform 54"/>
              <p:cNvSpPr>
                <a:spLocks noChangeAspect="1"/>
              </p:cNvSpPr>
              <p:nvPr/>
            </p:nvSpPr>
            <p:spPr bwMode="auto">
              <a:xfrm>
                <a:off x="2782" y="2283"/>
                <a:ext cx="64" cy="17"/>
              </a:xfrm>
              <a:custGeom>
                <a:avLst/>
                <a:gdLst>
                  <a:gd name="T0" fmla="*/ 63 w 64"/>
                  <a:gd name="T1" fmla="*/ 8 h 17"/>
                  <a:gd name="T2" fmla="*/ 31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8"/>
                    </a:moveTo>
                    <a:lnTo>
                      <a:pt x="31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Freeform 55"/>
              <p:cNvSpPr>
                <a:spLocks noChangeAspect="1"/>
              </p:cNvSpPr>
              <p:nvPr/>
            </p:nvSpPr>
            <p:spPr bwMode="auto">
              <a:xfrm>
                <a:off x="3104" y="1811"/>
                <a:ext cx="158" cy="125"/>
              </a:xfrm>
              <a:custGeom>
                <a:avLst/>
                <a:gdLst>
                  <a:gd name="T0" fmla="*/ 20 w 158"/>
                  <a:gd name="T1" fmla="*/ 26 h 125"/>
                  <a:gd name="T2" fmla="*/ 94 w 158"/>
                  <a:gd name="T3" fmla="*/ 37 h 125"/>
                  <a:gd name="T4" fmla="*/ 157 w 158"/>
                  <a:gd name="T5" fmla="*/ 124 h 125"/>
                  <a:gd name="T6" fmla="*/ 157 w 158"/>
                  <a:gd name="T7" fmla="*/ 124 h 125"/>
                  <a:gd name="T8" fmla="*/ 115 w 158"/>
                  <a:gd name="T9" fmla="*/ 37 h 125"/>
                  <a:gd name="T10" fmla="*/ 47 w 158"/>
                  <a:gd name="T11" fmla="*/ 0 h 125"/>
                  <a:gd name="T12" fmla="*/ 47 w 158"/>
                  <a:gd name="T13" fmla="*/ 0 h 125"/>
                  <a:gd name="T14" fmla="*/ 20 w 158"/>
                  <a:gd name="T15" fmla="*/ 5 h 125"/>
                  <a:gd name="T16" fmla="*/ 0 w 158"/>
                  <a:gd name="T17" fmla="*/ 26 h 125"/>
                  <a:gd name="T18" fmla="*/ 0 w 158"/>
                  <a:gd name="T19" fmla="*/ 26 h 125"/>
                  <a:gd name="T20" fmla="*/ 20 w 158"/>
                  <a:gd name="T21" fmla="*/ 26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"/>
                  <a:gd name="T34" fmla="*/ 0 h 125"/>
                  <a:gd name="T35" fmla="*/ 158 w 158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" h="125">
                    <a:moveTo>
                      <a:pt x="20" y="26"/>
                    </a:moveTo>
                    <a:lnTo>
                      <a:pt x="94" y="37"/>
                    </a:lnTo>
                    <a:lnTo>
                      <a:pt x="157" y="124"/>
                    </a:lnTo>
                    <a:lnTo>
                      <a:pt x="115" y="37"/>
                    </a:lnTo>
                    <a:lnTo>
                      <a:pt x="47" y="0"/>
                    </a:lnTo>
                    <a:lnTo>
                      <a:pt x="20" y="5"/>
                    </a:lnTo>
                    <a:lnTo>
                      <a:pt x="0" y="26"/>
                    </a:lnTo>
                    <a:lnTo>
                      <a:pt x="20" y="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Freeform 56"/>
              <p:cNvSpPr>
                <a:spLocks noChangeAspect="1"/>
              </p:cNvSpPr>
              <p:nvPr/>
            </p:nvSpPr>
            <p:spPr bwMode="auto">
              <a:xfrm>
                <a:off x="3115" y="1852"/>
                <a:ext cx="21" cy="28"/>
              </a:xfrm>
              <a:custGeom>
                <a:avLst/>
                <a:gdLst>
                  <a:gd name="T0" fmla="*/ 0 w 21"/>
                  <a:gd name="T1" fmla="*/ 11 h 28"/>
                  <a:gd name="T2" fmla="*/ 0 w 21"/>
                  <a:gd name="T3" fmla="*/ 5 h 28"/>
                  <a:gd name="T4" fmla="*/ 5 w 21"/>
                  <a:gd name="T5" fmla="*/ 0 h 28"/>
                  <a:gd name="T6" fmla="*/ 5 w 21"/>
                  <a:gd name="T7" fmla="*/ 0 h 28"/>
                  <a:gd name="T8" fmla="*/ 14 w 21"/>
                  <a:gd name="T9" fmla="*/ 5 h 28"/>
                  <a:gd name="T10" fmla="*/ 20 w 21"/>
                  <a:gd name="T11" fmla="*/ 27 h 28"/>
                  <a:gd name="T12" fmla="*/ 20 w 21"/>
                  <a:gd name="T13" fmla="*/ 27 h 28"/>
                  <a:gd name="T14" fmla="*/ 9 w 21"/>
                  <a:gd name="T15" fmla="*/ 11 h 28"/>
                  <a:gd name="T16" fmla="*/ 0 w 21"/>
                  <a:gd name="T17" fmla="*/ 11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8"/>
                  <a:gd name="T29" fmla="*/ 21 w 21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8">
                    <a:moveTo>
                      <a:pt x="0" y="11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4" y="5"/>
                    </a:lnTo>
                    <a:lnTo>
                      <a:pt x="20" y="27"/>
                    </a:lnTo>
                    <a:lnTo>
                      <a:pt x="9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Freeform 57"/>
              <p:cNvSpPr>
                <a:spLocks noChangeAspect="1"/>
              </p:cNvSpPr>
              <p:nvPr/>
            </p:nvSpPr>
            <p:spPr bwMode="auto">
              <a:xfrm>
                <a:off x="3109" y="1836"/>
                <a:ext cx="33" cy="44"/>
              </a:xfrm>
              <a:custGeom>
                <a:avLst/>
                <a:gdLst>
                  <a:gd name="T0" fmla="*/ 0 w 33"/>
                  <a:gd name="T1" fmla="*/ 10 h 44"/>
                  <a:gd name="T2" fmla="*/ 5 w 33"/>
                  <a:gd name="T3" fmla="*/ 5 h 44"/>
                  <a:gd name="T4" fmla="*/ 10 w 33"/>
                  <a:gd name="T5" fmla="*/ 0 h 44"/>
                  <a:gd name="T6" fmla="*/ 10 w 33"/>
                  <a:gd name="T7" fmla="*/ 0 h 44"/>
                  <a:gd name="T8" fmla="*/ 26 w 33"/>
                  <a:gd name="T9" fmla="*/ 10 h 44"/>
                  <a:gd name="T10" fmla="*/ 32 w 33"/>
                  <a:gd name="T11" fmla="*/ 43 h 44"/>
                  <a:gd name="T12" fmla="*/ 32 w 33"/>
                  <a:gd name="T13" fmla="*/ 43 h 44"/>
                  <a:gd name="T14" fmla="*/ 26 w 33"/>
                  <a:gd name="T15" fmla="*/ 15 h 44"/>
                  <a:gd name="T16" fmla="*/ 0 w 33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44"/>
                  <a:gd name="T29" fmla="*/ 33 w 3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44">
                    <a:moveTo>
                      <a:pt x="0" y="10"/>
                    </a:moveTo>
                    <a:lnTo>
                      <a:pt x="5" y="5"/>
                    </a:lnTo>
                    <a:lnTo>
                      <a:pt x="10" y="0"/>
                    </a:lnTo>
                    <a:lnTo>
                      <a:pt x="26" y="10"/>
                    </a:lnTo>
                    <a:lnTo>
                      <a:pt x="32" y="43"/>
                    </a:lnTo>
                    <a:lnTo>
                      <a:pt x="26" y="15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Line 58"/>
              <p:cNvSpPr>
                <a:spLocks noChangeAspect="1" noChangeShapeType="1"/>
              </p:cNvSpPr>
              <p:nvPr/>
            </p:nvSpPr>
            <p:spPr bwMode="auto">
              <a:xfrm flipH="1">
                <a:off x="3109" y="1853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Line 59"/>
              <p:cNvSpPr>
                <a:spLocks noChangeAspect="1" noChangeShapeType="1"/>
              </p:cNvSpPr>
              <p:nvPr/>
            </p:nvSpPr>
            <p:spPr bwMode="auto">
              <a:xfrm flipH="1">
                <a:off x="3108" y="1880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Line 60"/>
              <p:cNvSpPr>
                <a:spLocks noChangeAspect="1" noChangeShapeType="1"/>
              </p:cNvSpPr>
              <p:nvPr/>
            </p:nvSpPr>
            <p:spPr bwMode="auto">
              <a:xfrm flipH="1">
                <a:off x="3104" y="1837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Freeform 61"/>
              <p:cNvSpPr>
                <a:spLocks noChangeAspect="1"/>
              </p:cNvSpPr>
              <p:nvPr/>
            </p:nvSpPr>
            <p:spPr bwMode="auto">
              <a:xfrm>
                <a:off x="3088" y="1879"/>
                <a:ext cx="33" cy="35"/>
              </a:xfrm>
              <a:custGeom>
                <a:avLst/>
                <a:gdLst>
                  <a:gd name="T0" fmla="*/ 0 w 33"/>
                  <a:gd name="T1" fmla="*/ 0 h 35"/>
                  <a:gd name="T2" fmla="*/ 5 w 33"/>
                  <a:gd name="T3" fmla="*/ 16 h 35"/>
                  <a:gd name="T4" fmla="*/ 10 w 33"/>
                  <a:gd name="T5" fmla="*/ 34 h 35"/>
                  <a:gd name="T6" fmla="*/ 10 w 33"/>
                  <a:gd name="T7" fmla="*/ 34 h 35"/>
                  <a:gd name="T8" fmla="*/ 26 w 33"/>
                  <a:gd name="T9" fmla="*/ 34 h 35"/>
                  <a:gd name="T10" fmla="*/ 32 w 33"/>
                  <a:gd name="T11" fmla="*/ 34 h 35"/>
                  <a:gd name="T12" fmla="*/ 32 w 33"/>
                  <a:gd name="T13" fmla="*/ 34 h 35"/>
                  <a:gd name="T14" fmla="*/ 10 w 33"/>
                  <a:gd name="T15" fmla="*/ 22 h 35"/>
                  <a:gd name="T16" fmla="*/ 0 w 33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5"/>
                  <a:gd name="T29" fmla="*/ 33 w 33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5">
                    <a:moveTo>
                      <a:pt x="0" y="0"/>
                    </a:moveTo>
                    <a:lnTo>
                      <a:pt x="5" y="16"/>
                    </a:lnTo>
                    <a:lnTo>
                      <a:pt x="10" y="34"/>
                    </a:lnTo>
                    <a:lnTo>
                      <a:pt x="26" y="34"/>
                    </a:lnTo>
                    <a:lnTo>
                      <a:pt x="32" y="34"/>
                    </a:lnTo>
                    <a:lnTo>
                      <a:pt x="10" y="2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9" name="Freeform 62"/>
              <p:cNvSpPr>
                <a:spLocks noChangeAspect="1"/>
              </p:cNvSpPr>
              <p:nvPr/>
            </p:nvSpPr>
            <p:spPr bwMode="auto">
              <a:xfrm>
                <a:off x="3104" y="1879"/>
                <a:ext cx="17" cy="18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11 h 18"/>
                  <a:gd name="T4" fmla="*/ 5 w 17"/>
                  <a:gd name="T5" fmla="*/ 17 h 18"/>
                  <a:gd name="T6" fmla="*/ 5 w 17"/>
                  <a:gd name="T7" fmla="*/ 17 h 18"/>
                  <a:gd name="T8" fmla="*/ 16 w 17"/>
                  <a:gd name="T9" fmla="*/ 17 h 18"/>
                  <a:gd name="T10" fmla="*/ 16 w 17"/>
                  <a:gd name="T11" fmla="*/ 17 h 18"/>
                  <a:gd name="T12" fmla="*/ 5 w 17"/>
                  <a:gd name="T13" fmla="*/ 11 h 18"/>
                  <a:gd name="T14" fmla="*/ 0 w 17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8"/>
                  <a:gd name="T26" fmla="*/ 17 w 17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8">
                    <a:moveTo>
                      <a:pt x="0" y="0"/>
                    </a:moveTo>
                    <a:lnTo>
                      <a:pt x="0" y="11"/>
                    </a:lnTo>
                    <a:lnTo>
                      <a:pt x="5" y="17"/>
                    </a:lnTo>
                    <a:lnTo>
                      <a:pt x="16" y="17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Line 63"/>
              <p:cNvSpPr>
                <a:spLocks noChangeAspect="1" noChangeShapeType="1"/>
              </p:cNvSpPr>
              <p:nvPr/>
            </p:nvSpPr>
            <p:spPr bwMode="auto">
              <a:xfrm flipH="1">
                <a:off x="3109" y="1897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Line 64"/>
              <p:cNvSpPr>
                <a:spLocks noChangeAspect="1" noChangeShapeType="1"/>
              </p:cNvSpPr>
              <p:nvPr/>
            </p:nvSpPr>
            <p:spPr bwMode="auto">
              <a:xfrm>
                <a:off x="3098" y="1913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2" name="Freeform 65"/>
              <p:cNvSpPr>
                <a:spLocks noChangeAspect="1"/>
              </p:cNvSpPr>
              <p:nvPr/>
            </p:nvSpPr>
            <p:spPr bwMode="auto">
              <a:xfrm>
                <a:off x="2793" y="1811"/>
                <a:ext cx="158" cy="125"/>
              </a:xfrm>
              <a:custGeom>
                <a:avLst/>
                <a:gdLst>
                  <a:gd name="T0" fmla="*/ 136 w 158"/>
                  <a:gd name="T1" fmla="*/ 26 h 125"/>
                  <a:gd name="T2" fmla="*/ 62 w 158"/>
                  <a:gd name="T3" fmla="*/ 37 h 125"/>
                  <a:gd name="T4" fmla="*/ 0 w 158"/>
                  <a:gd name="T5" fmla="*/ 124 h 125"/>
                  <a:gd name="T6" fmla="*/ 0 w 158"/>
                  <a:gd name="T7" fmla="*/ 124 h 125"/>
                  <a:gd name="T8" fmla="*/ 41 w 158"/>
                  <a:gd name="T9" fmla="*/ 37 h 125"/>
                  <a:gd name="T10" fmla="*/ 109 w 158"/>
                  <a:gd name="T11" fmla="*/ 0 h 125"/>
                  <a:gd name="T12" fmla="*/ 109 w 158"/>
                  <a:gd name="T13" fmla="*/ 0 h 125"/>
                  <a:gd name="T14" fmla="*/ 136 w 158"/>
                  <a:gd name="T15" fmla="*/ 5 h 125"/>
                  <a:gd name="T16" fmla="*/ 157 w 158"/>
                  <a:gd name="T17" fmla="*/ 26 h 125"/>
                  <a:gd name="T18" fmla="*/ 157 w 158"/>
                  <a:gd name="T19" fmla="*/ 26 h 125"/>
                  <a:gd name="T20" fmla="*/ 136 w 158"/>
                  <a:gd name="T21" fmla="*/ 26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"/>
                  <a:gd name="T34" fmla="*/ 0 h 125"/>
                  <a:gd name="T35" fmla="*/ 158 w 158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" h="125">
                    <a:moveTo>
                      <a:pt x="136" y="26"/>
                    </a:moveTo>
                    <a:lnTo>
                      <a:pt x="62" y="37"/>
                    </a:lnTo>
                    <a:lnTo>
                      <a:pt x="0" y="124"/>
                    </a:lnTo>
                    <a:lnTo>
                      <a:pt x="41" y="37"/>
                    </a:lnTo>
                    <a:lnTo>
                      <a:pt x="109" y="0"/>
                    </a:lnTo>
                    <a:lnTo>
                      <a:pt x="136" y="5"/>
                    </a:lnTo>
                    <a:lnTo>
                      <a:pt x="157" y="26"/>
                    </a:lnTo>
                    <a:lnTo>
                      <a:pt x="136" y="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3" name="Freeform 66"/>
              <p:cNvSpPr>
                <a:spLocks noChangeAspect="1"/>
              </p:cNvSpPr>
              <p:nvPr/>
            </p:nvSpPr>
            <p:spPr bwMode="auto">
              <a:xfrm>
                <a:off x="2919" y="1852"/>
                <a:ext cx="22" cy="28"/>
              </a:xfrm>
              <a:custGeom>
                <a:avLst/>
                <a:gdLst>
                  <a:gd name="T0" fmla="*/ 21 w 22"/>
                  <a:gd name="T1" fmla="*/ 11 h 28"/>
                  <a:gd name="T2" fmla="*/ 21 w 22"/>
                  <a:gd name="T3" fmla="*/ 5 h 28"/>
                  <a:gd name="T4" fmla="*/ 15 w 22"/>
                  <a:gd name="T5" fmla="*/ 0 h 28"/>
                  <a:gd name="T6" fmla="*/ 15 w 22"/>
                  <a:gd name="T7" fmla="*/ 0 h 28"/>
                  <a:gd name="T8" fmla="*/ 4 w 22"/>
                  <a:gd name="T9" fmla="*/ 5 h 28"/>
                  <a:gd name="T10" fmla="*/ 0 w 22"/>
                  <a:gd name="T11" fmla="*/ 27 h 28"/>
                  <a:gd name="T12" fmla="*/ 0 w 22"/>
                  <a:gd name="T13" fmla="*/ 27 h 28"/>
                  <a:gd name="T14" fmla="*/ 4 w 22"/>
                  <a:gd name="T15" fmla="*/ 11 h 28"/>
                  <a:gd name="T16" fmla="*/ 21 w 22"/>
                  <a:gd name="T17" fmla="*/ 11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8"/>
                  <a:gd name="T29" fmla="*/ 22 w 22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8">
                    <a:moveTo>
                      <a:pt x="21" y="11"/>
                    </a:moveTo>
                    <a:lnTo>
                      <a:pt x="21" y="5"/>
                    </a:lnTo>
                    <a:lnTo>
                      <a:pt x="15" y="0"/>
                    </a:lnTo>
                    <a:lnTo>
                      <a:pt x="4" y="5"/>
                    </a:lnTo>
                    <a:lnTo>
                      <a:pt x="0" y="27"/>
                    </a:lnTo>
                    <a:lnTo>
                      <a:pt x="4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4" name="Freeform 67"/>
              <p:cNvSpPr>
                <a:spLocks noChangeAspect="1"/>
              </p:cNvSpPr>
              <p:nvPr/>
            </p:nvSpPr>
            <p:spPr bwMode="auto">
              <a:xfrm>
                <a:off x="2908" y="1836"/>
                <a:ext cx="38" cy="44"/>
              </a:xfrm>
              <a:custGeom>
                <a:avLst/>
                <a:gdLst>
                  <a:gd name="T0" fmla="*/ 37 w 38"/>
                  <a:gd name="T1" fmla="*/ 10 h 44"/>
                  <a:gd name="T2" fmla="*/ 32 w 38"/>
                  <a:gd name="T3" fmla="*/ 5 h 44"/>
                  <a:gd name="T4" fmla="*/ 26 w 38"/>
                  <a:gd name="T5" fmla="*/ 0 h 44"/>
                  <a:gd name="T6" fmla="*/ 26 w 38"/>
                  <a:gd name="T7" fmla="*/ 0 h 44"/>
                  <a:gd name="T8" fmla="*/ 10 w 38"/>
                  <a:gd name="T9" fmla="*/ 10 h 44"/>
                  <a:gd name="T10" fmla="*/ 0 w 38"/>
                  <a:gd name="T11" fmla="*/ 43 h 44"/>
                  <a:gd name="T12" fmla="*/ 0 w 38"/>
                  <a:gd name="T13" fmla="*/ 43 h 44"/>
                  <a:gd name="T14" fmla="*/ 10 w 38"/>
                  <a:gd name="T15" fmla="*/ 15 h 44"/>
                  <a:gd name="T16" fmla="*/ 37 w 38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44"/>
                  <a:gd name="T29" fmla="*/ 38 w 3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44">
                    <a:moveTo>
                      <a:pt x="37" y="10"/>
                    </a:moveTo>
                    <a:lnTo>
                      <a:pt x="32" y="5"/>
                    </a:lnTo>
                    <a:lnTo>
                      <a:pt x="26" y="0"/>
                    </a:lnTo>
                    <a:lnTo>
                      <a:pt x="10" y="10"/>
                    </a:lnTo>
                    <a:lnTo>
                      <a:pt x="0" y="43"/>
                    </a:lnTo>
                    <a:lnTo>
                      <a:pt x="10" y="15"/>
                    </a:lnTo>
                    <a:lnTo>
                      <a:pt x="37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5" name="Line 68"/>
              <p:cNvSpPr>
                <a:spLocks noChangeAspect="1" noChangeShapeType="1"/>
              </p:cNvSpPr>
              <p:nvPr/>
            </p:nvSpPr>
            <p:spPr bwMode="auto">
              <a:xfrm>
                <a:off x="2936" y="1853"/>
                <a:ext cx="1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6" name="Line 69"/>
              <p:cNvSpPr>
                <a:spLocks noChangeAspect="1" noChangeShapeType="1"/>
              </p:cNvSpPr>
              <p:nvPr/>
            </p:nvSpPr>
            <p:spPr bwMode="auto">
              <a:xfrm>
                <a:off x="2924" y="1880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7" name="Line 70"/>
              <p:cNvSpPr>
                <a:spLocks noChangeAspect="1" noChangeShapeType="1"/>
              </p:cNvSpPr>
              <p:nvPr/>
            </p:nvSpPr>
            <p:spPr bwMode="auto">
              <a:xfrm>
                <a:off x="2935" y="1837"/>
                <a:ext cx="1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Freeform 71"/>
              <p:cNvSpPr>
                <a:spLocks noChangeAspect="1"/>
              </p:cNvSpPr>
              <p:nvPr/>
            </p:nvSpPr>
            <p:spPr bwMode="auto">
              <a:xfrm>
                <a:off x="2935" y="1879"/>
                <a:ext cx="26" cy="35"/>
              </a:xfrm>
              <a:custGeom>
                <a:avLst/>
                <a:gdLst>
                  <a:gd name="T0" fmla="*/ 25 w 26"/>
                  <a:gd name="T1" fmla="*/ 0 h 35"/>
                  <a:gd name="T2" fmla="*/ 25 w 26"/>
                  <a:gd name="T3" fmla="*/ 16 h 35"/>
                  <a:gd name="T4" fmla="*/ 20 w 26"/>
                  <a:gd name="T5" fmla="*/ 34 h 35"/>
                  <a:gd name="T6" fmla="*/ 20 w 26"/>
                  <a:gd name="T7" fmla="*/ 34 h 35"/>
                  <a:gd name="T8" fmla="*/ 5 w 26"/>
                  <a:gd name="T9" fmla="*/ 34 h 35"/>
                  <a:gd name="T10" fmla="*/ 0 w 26"/>
                  <a:gd name="T11" fmla="*/ 34 h 35"/>
                  <a:gd name="T12" fmla="*/ 0 w 26"/>
                  <a:gd name="T13" fmla="*/ 34 h 35"/>
                  <a:gd name="T14" fmla="*/ 15 w 26"/>
                  <a:gd name="T15" fmla="*/ 22 h 35"/>
                  <a:gd name="T16" fmla="*/ 25 w 26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35"/>
                  <a:gd name="T29" fmla="*/ 26 w 26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35">
                    <a:moveTo>
                      <a:pt x="25" y="0"/>
                    </a:moveTo>
                    <a:lnTo>
                      <a:pt x="25" y="16"/>
                    </a:lnTo>
                    <a:lnTo>
                      <a:pt x="20" y="34"/>
                    </a:lnTo>
                    <a:lnTo>
                      <a:pt x="5" y="34"/>
                    </a:lnTo>
                    <a:lnTo>
                      <a:pt x="0" y="34"/>
                    </a:lnTo>
                    <a:lnTo>
                      <a:pt x="15" y="22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9" name="Freeform 72"/>
              <p:cNvSpPr>
                <a:spLocks noChangeAspect="1"/>
              </p:cNvSpPr>
              <p:nvPr/>
            </p:nvSpPr>
            <p:spPr bwMode="auto">
              <a:xfrm>
                <a:off x="2935" y="1879"/>
                <a:ext cx="17" cy="18"/>
              </a:xfrm>
              <a:custGeom>
                <a:avLst/>
                <a:gdLst>
                  <a:gd name="T0" fmla="*/ 16 w 17"/>
                  <a:gd name="T1" fmla="*/ 0 h 18"/>
                  <a:gd name="T2" fmla="*/ 10 w 17"/>
                  <a:gd name="T3" fmla="*/ 11 h 18"/>
                  <a:gd name="T4" fmla="*/ 10 w 17"/>
                  <a:gd name="T5" fmla="*/ 17 h 18"/>
                  <a:gd name="T6" fmla="*/ 10 w 17"/>
                  <a:gd name="T7" fmla="*/ 17 h 18"/>
                  <a:gd name="T8" fmla="*/ 0 w 17"/>
                  <a:gd name="T9" fmla="*/ 17 h 18"/>
                  <a:gd name="T10" fmla="*/ 0 w 17"/>
                  <a:gd name="T11" fmla="*/ 17 h 18"/>
                  <a:gd name="T12" fmla="*/ 10 w 17"/>
                  <a:gd name="T13" fmla="*/ 11 h 18"/>
                  <a:gd name="T14" fmla="*/ 16 w 17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8"/>
                  <a:gd name="T26" fmla="*/ 17 w 17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8">
                    <a:moveTo>
                      <a:pt x="16" y="0"/>
                    </a:moveTo>
                    <a:lnTo>
                      <a:pt x="10" y="11"/>
                    </a:lnTo>
                    <a:lnTo>
                      <a:pt x="10" y="17"/>
                    </a:lnTo>
                    <a:lnTo>
                      <a:pt x="0" y="17"/>
                    </a:lnTo>
                    <a:lnTo>
                      <a:pt x="10" y="1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0" name="Line 73"/>
              <p:cNvSpPr>
                <a:spLocks noChangeAspect="1" noChangeShapeType="1"/>
              </p:cNvSpPr>
              <p:nvPr/>
            </p:nvSpPr>
            <p:spPr bwMode="auto">
              <a:xfrm>
                <a:off x="2936" y="1897"/>
                <a:ext cx="1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1" name="Line 74"/>
              <p:cNvSpPr>
                <a:spLocks noChangeAspect="1" noChangeShapeType="1"/>
              </p:cNvSpPr>
              <p:nvPr/>
            </p:nvSpPr>
            <p:spPr bwMode="auto">
              <a:xfrm flipH="1">
                <a:off x="2935" y="1913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2" name="Freeform 75"/>
              <p:cNvSpPr>
                <a:spLocks noChangeAspect="1"/>
              </p:cNvSpPr>
              <p:nvPr/>
            </p:nvSpPr>
            <p:spPr bwMode="auto">
              <a:xfrm>
                <a:off x="2814" y="1836"/>
                <a:ext cx="107" cy="127"/>
              </a:xfrm>
              <a:custGeom>
                <a:avLst/>
                <a:gdLst>
                  <a:gd name="T0" fmla="*/ 0 w 107"/>
                  <a:gd name="T1" fmla="*/ 0 h 127"/>
                  <a:gd name="T2" fmla="*/ 15 w 107"/>
                  <a:gd name="T3" fmla="*/ 16 h 127"/>
                  <a:gd name="T4" fmla="*/ 15 w 107"/>
                  <a:gd name="T5" fmla="*/ 16 h 127"/>
                  <a:gd name="T6" fmla="*/ 58 w 107"/>
                  <a:gd name="T7" fmla="*/ 82 h 127"/>
                  <a:gd name="T8" fmla="*/ 106 w 107"/>
                  <a:gd name="T9" fmla="*/ 126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27"/>
                  <a:gd name="T17" fmla="*/ 107 w 10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27">
                    <a:moveTo>
                      <a:pt x="0" y="0"/>
                    </a:moveTo>
                    <a:lnTo>
                      <a:pt x="15" y="16"/>
                    </a:lnTo>
                    <a:lnTo>
                      <a:pt x="58" y="82"/>
                    </a:lnTo>
                    <a:lnTo>
                      <a:pt x="106" y="12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3" name="Freeform 76"/>
              <p:cNvSpPr>
                <a:spLocks noChangeAspect="1"/>
              </p:cNvSpPr>
              <p:nvPr/>
            </p:nvSpPr>
            <p:spPr bwMode="auto">
              <a:xfrm>
                <a:off x="3130" y="1836"/>
                <a:ext cx="112" cy="127"/>
              </a:xfrm>
              <a:custGeom>
                <a:avLst/>
                <a:gdLst>
                  <a:gd name="T0" fmla="*/ 111 w 112"/>
                  <a:gd name="T1" fmla="*/ 0 h 127"/>
                  <a:gd name="T2" fmla="*/ 89 w 112"/>
                  <a:gd name="T3" fmla="*/ 16 h 127"/>
                  <a:gd name="T4" fmla="*/ 89 w 112"/>
                  <a:gd name="T5" fmla="*/ 16 h 127"/>
                  <a:gd name="T6" fmla="*/ 52 w 112"/>
                  <a:gd name="T7" fmla="*/ 82 h 127"/>
                  <a:gd name="T8" fmla="*/ 0 w 112"/>
                  <a:gd name="T9" fmla="*/ 126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27"/>
                  <a:gd name="T17" fmla="*/ 112 w 112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27">
                    <a:moveTo>
                      <a:pt x="111" y="0"/>
                    </a:moveTo>
                    <a:lnTo>
                      <a:pt x="89" y="16"/>
                    </a:lnTo>
                    <a:lnTo>
                      <a:pt x="52" y="82"/>
                    </a:lnTo>
                    <a:lnTo>
                      <a:pt x="0" y="12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4" name="Freeform 77"/>
              <p:cNvSpPr>
                <a:spLocks noChangeAspect="1"/>
              </p:cNvSpPr>
              <p:nvPr/>
            </p:nvSpPr>
            <p:spPr bwMode="auto">
              <a:xfrm>
                <a:off x="3024" y="1809"/>
                <a:ext cx="259" cy="813"/>
              </a:xfrm>
              <a:custGeom>
                <a:avLst/>
                <a:gdLst>
                  <a:gd name="T0" fmla="*/ 0 w 259"/>
                  <a:gd name="T1" fmla="*/ 812 h 813"/>
                  <a:gd name="T2" fmla="*/ 94 w 259"/>
                  <a:gd name="T3" fmla="*/ 762 h 813"/>
                  <a:gd name="T4" fmla="*/ 189 w 259"/>
                  <a:gd name="T5" fmla="*/ 648 h 813"/>
                  <a:gd name="T6" fmla="*/ 189 w 259"/>
                  <a:gd name="T7" fmla="*/ 648 h 813"/>
                  <a:gd name="T8" fmla="*/ 241 w 259"/>
                  <a:gd name="T9" fmla="*/ 512 h 813"/>
                  <a:gd name="T10" fmla="*/ 258 w 259"/>
                  <a:gd name="T11" fmla="*/ 359 h 813"/>
                  <a:gd name="T12" fmla="*/ 258 w 259"/>
                  <a:gd name="T13" fmla="*/ 359 h 813"/>
                  <a:gd name="T14" fmla="*/ 258 w 259"/>
                  <a:gd name="T15" fmla="*/ 234 h 813"/>
                  <a:gd name="T16" fmla="*/ 236 w 259"/>
                  <a:gd name="T17" fmla="*/ 125 h 813"/>
                  <a:gd name="T18" fmla="*/ 236 w 259"/>
                  <a:gd name="T19" fmla="*/ 125 h 813"/>
                  <a:gd name="T20" fmla="*/ 194 w 259"/>
                  <a:gd name="T21" fmla="*/ 37 h 813"/>
                  <a:gd name="T22" fmla="*/ 126 w 259"/>
                  <a:gd name="T23" fmla="*/ 0 h 813"/>
                  <a:gd name="T24" fmla="*/ 126 w 259"/>
                  <a:gd name="T25" fmla="*/ 0 h 813"/>
                  <a:gd name="T26" fmla="*/ 78 w 259"/>
                  <a:gd name="T27" fmla="*/ 26 h 813"/>
                  <a:gd name="T28" fmla="*/ 63 w 259"/>
                  <a:gd name="T29" fmla="*/ 70 h 8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9"/>
                  <a:gd name="T46" fmla="*/ 0 h 813"/>
                  <a:gd name="T47" fmla="*/ 259 w 259"/>
                  <a:gd name="T48" fmla="*/ 813 h 8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9" h="813">
                    <a:moveTo>
                      <a:pt x="0" y="812"/>
                    </a:moveTo>
                    <a:lnTo>
                      <a:pt x="94" y="762"/>
                    </a:lnTo>
                    <a:lnTo>
                      <a:pt x="189" y="648"/>
                    </a:lnTo>
                    <a:lnTo>
                      <a:pt x="241" y="512"/>
                    </a:lnTo>
                    <a:lnTo>
                      <a:pt x="258" y="359"/>
                    </a:lnTo>
                    <a:lnTo>
                      <a:pt x="258" y="234"/>
                    </a:lnTo>
                    <a:lnTo>
                      <a:pt x="236" y="125"/>
                    </a:lnTo>
                    <a:lnTo>
                      <a:pt x="194" y="37"/>
                    </a:lnTo>
                    <a:lnTo>
                      <a:pt x="126" y="0"/>
                    </a:lnTo>
                    <a:lnTo>
                      <a:pt x="78" y="26"/>
                    </a:lnTo>
                    <a:lnTo>
                      <a:pt x="63" y="7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5" name="Freeform 78"/>
              <p:cNvSpPr>
                <a:spLocks noChangeAspect="1"/>
              </p:cNvSpPr>
              <p:nvPr/>
            </p:nvSpPr>
            <p:spPr bwMode="auto">
              <a:xfrm>
                <a:off x="2773" y="1809"/>
                <a:ext cx="253" cy="813"/>
              </a:xfrm>
              <a:custGeom>
                <a:avLst/>
                <a:gdLst>
                  <a:gd name="T0" fmla="*/ 252 w 253"/>
                  <a:gd name="T1" fmla="*/ 812 h 813"/>
                  <a:gd name="T2" fmla="*/ 162 w 253"/>
                  <a:gd name="T3" fmla="*/ 762 h 813"/>
                  <a:gd name="T4" fmla="*/ 63 w 253"/>
                  <a:gd name="T5" fmla="*/ 648 h 813"/>
                  <a:gd name="T6" fmla="*/ 63 w 253"/>
                  <a:gd name="T7" fmla="*/ 648 h 813"/>
                  <a:gd name="T8" fmla="*/ 15 w 253"/>
                  <a:gd name="T9" fmla="*/ 512 h 813"/>
                  <a:gd name="T10" fmla="*/ 0 w 253"/>
                  <a:gd name="T11" fmla="*/ 359 h 813"/>
                  <a:gd name="T12" fmla="*/ 0 w 253"/>
                  <a:gd name="T13" fmla="*/ 359 h 813"/>
                  <a:gd name="T14" fmla="*/ 0 w 253"/>
                  <a:gd name="T15" fmla="*/ 234 h 813"/>
                  <a:gd name="T16" fmla="*/ 21 w 253"/>
                  <a:gd name="T17" fmla="*/ 125 h 813"/>
                  <a:gd name="T18" fmla="*/ 21 w 253"/>
                  <a:gd name="T19" fmla="*/ 125 h 813"/>
                  <a:gd name="T20" fmla="*/ 63 w 253"/>
                  <a:gd name="T21" fmla="*/ 37 h 813"/>
                  <a:gd name="T22" fmla="*/ 131 w 253"/>
                  <a:gd name="T23" fmla="*/ 0 h 813"/>
                  <a:gd name="T24" fmla="*/ 131 w 253"/>
                  <a:gd name="T25" fmla="*/ 0 h 813"/>
                  <a:gd name="T26" fmla="*/ 178 w 253"/>
                  <a:gd name="T27" fmla="*/ 26 h 813"/>
                  <a:gd name="T28" fmla="*/ 188 w 253"/>
                  <a:gd name="T29" fmla="*/ 70 h 8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3"/>
                  <a:gd name="T46" fmla="*/ 0 h 813"/>
                  <a:gd name="T47" fmla="*/ 253 w 253"/>
                  <a:gd name="T48" fmla="*/ 813 h 8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3" h="813">
                    <a:moveTo>
                      <a:pt x="252" y="812"/>
                    </a:moveTo>
                    <a:lnTo>
                      <a:pt x="162" y="762"/>
                    </a:lnTo>
                    <a:lnTo>
                      <a:pt x="63" y="648"/>
                    </a:lnTo>
                    <a:lnTo>
                      <a:pt x="15" y="512"/>
                    </a:lnTo>
                    <a:lnTo>
                      <a:pt x="0" y="359"/>
                    </a:lnTo>
                    <a:lnTo>
                      <a:pt x="0" y="234"/>
                    </a:lnTo>
                    <a:lnTo>
                      <a:pt x="21" y="125"/>
                    </a:lnTo>
                    <a:lnTo>
                      <a:pt x="63" y="37"/>
                    </a:lnTo>
                    <a:lnTo>
                      <a:pt x="131" y="0"/>
                    </a:lnTo>
                    <a:lnTo>
                      <a:pt x="178" y="26"/>
                    </a:lnTo>
                    <a:lnTo>
                      <a:pt x="188" y="7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6" name="Freeform 79"/>
              <p:cNvSpPr>
                <a:spLocks noChangeAspect="1"/>
              </p:cNvSpPr>
              <p:nvPr/>
            </p:nvSpPr>
            <p:spPr bwMode="auto">
              <a:xfrm>
                <a:off x="3004" y="2605"/>
                <a:ext cx="48" cy="60"/>
              </a:xfrm>
              <a:custGeom>
                <a:avLst/>
                <a:gdLst>
                  <a:gd name="T0" fmla="*/ 20 w 48"/>
                  <a:gd name="T1" fmla="*/ 59 h 60"/>
                  <a:gd name="T2" fmla="*/ 5 w 48"/>
                  <a:gd name="T3" fmla="*/ 43 h 60"/>
                  <a:gd name="T4" fmla="*/ 0 w 48"/>
                  <a:gd name="T5" fmla="*/ 15 h 60"/>
                  <a:gd name="T6" fmla="*/ 0 w 48"/>
                  <a:gd name="T7" fmla="*/ 15 h 60"/>
                  <a:gd name="T8" fmla="*/ 5 w 48"/>
                  <a:gd name="T9" fmla="*/ 5 h 60"/>
                  <a:gd name="T10" fmla="*/ 20 w 48"/>
                  <a:gd name="T11" fmla="*/ 0 h 60"/>
                  <a:gd name="T12" fmla="*/ 20 w 48"/>
                  <a:gd name="T13" fmla="*/ 0 h 60"/>
                  <a:gd name="T14" fmla="*/ 41 w 48"/>
                  <a:gd name="T15" fmla="*/ 5 h 60"/>
                  <a:gd name="T16" fmla="*/ 47 w 48"/>
                  <a:gd name="T17" fmla="*/ 15 h 60"/>
                  <a:gd name="T18" fmla="*/ 47 w 48"/>
                  <a:gd name="T19" fmla="*/ 15 h 60"/>
                  <a:gd name="T20" fmla="*/ 36 w 48"/>
                  <a:gd name="T21" fmla="*/ 43 h 60"/>
                  <a:gd name="T22" fmla="*/ 20 w 48"/>
                  <a:gd name="T23" fmla="*/ 59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60"/>
                  <a:gd name="T38" fmla="*/ 48 w 48"/>
                  <a:gd name="T39" fmla="*/ 60 h 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60">
                    <a:moveTo>
                      <a:pt x="20" y="59"/>
                    </a:moveTo>
                    <a:lnTo>
                      <a:pt x="5" y="43"/>
                    </a:lnTo>
                    <a:lnTo>
                      <a:pt x="0" y="15"/>
                    </a:lnTo>
                    <a:lnTo>
                      <a:pt x="5" y="5"/>
                    </a:lnTo>
                    <a:lnTo>
                      <a:pt x="20" y="0"/>
                    </a:lnTo>
                    <a:lnTo>
                      <a:pt x="41" y="5"/>
                    </a:lnTo>
                    <a:lnTo>
                      <a:pt x="47" y="15"/>
                    </a:lnTo>
                    <a:lnTo>
                      <a:pt x="36" y="43"/>
                    </a:lnTo>
                    <a:lnTo>
                      <a:pt x="20" y="59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7" name="Freeform 80"/>
              <p:cNvSpPr>
                <a:spLocks noChangeAspect="1"/>
              </p:cNvSpPr>
              <p:nvPr/>
            </p:nvSpPr>
            <p:spPr bwMode="auto">
              <a:xfrm>
                <a:off x="3004" y="2605"/>
                <a:ext cx="48" cy="60"/>
              </a:xfrm>
              <a:custGeom>
                <a:avLst/>
                <a:gdLst>
                  <a:gd name="T0" fmla="*/ 20 w 48"/>
                  <a:gd name="T1" fmla="*/ 59 h 60"/>
                  <a:gd name="T2" fmla="*/ 5 w 48"/>
                  <a:gd name="T3" fmla="*/ 43 h 60"/>
                  <a:gd name="T4" fmla="*/ 0 w 48"/>
                  <a:gd name="T5" fmla="*/ 15 h 60"/>
                  <a:gd name="T6" fmla="*/ 0 w 48"/>
                  <a:gd name="T7" fmla="*/ 15 h 60"/>
                  <a:gd name="T8" fmla="*/ 5 w 48"/>
                  <a:gd name="T9" fmla="*/ 5 h 60"/>
                  <a:gd name="T10" fmla="*/ 20 w 48"/>
                  <a:gd name="T11" fmla="*/ 0 h 60"/>
                  <a:gd name="T12" fmla="*/ 20 w 48"/>
                  <a:gd name="T13" fmla="*/ 0 h 60"/>
                  <a:gd name="T14" fmla="*/ 41 w 48"/>
                  <a:gd name="T15" fmla="*/ 5 h 60"/>
                  <a:gd name="T16" fmla="*/ 47 w 48"/>
                  <a:gd name="T17" fmla="*/ 15 h 60"/>
                  <a:gd name="T18" fmla="*/ 47 w 48"/>
                  <a:gd name="T19" fmla="*/ 15 h 60"/>
                  <a:gd name="T20" fmla="*/ 36 w 48"/>
                  <a:gd name="T21" fmla="*/ 43 h 60"/>
                  <a:gd name="T22" fmla="*/ 20 w 48"/>
                  <a:gd name="T23" fmla="*/ 59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60"/>
                  <a:gd name="T38" fmla="*/ 48 w 48"/>
                  <a:gd name="T39" fmla="*/ 60 h 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60">
                    <a:moveTo>
                      <a:pt x="20" y="59"/>
                    </a:moveTo>
                    <a:lnTo>
                      <a:pt x="5" y="43"/>
                    </a:lnTo>
                    <a:lnTo>
                      <a:pt x="0" y="15"/>
                    </a:lnTo>
                    <a:lnTo>
                      <a:pt x="5" y="5"/>
                    </a:lnTo>
                    <a:lnTo>
                      <a:pt x="20" y="0"/>
                    </a:lnTo>
                    <a:lnTo>
                      <a:pt x="41" y="5"/>
                    </a:lnTo>
                    <a:lnTo>
                      <a:pt x="47" y="15"/>
                    </a:lnTo>
                    <a:lnTo>
                      <a:pt x="36" y="43"/>
                    </a:lnTo>
                    <a:lnTo>
                      <a:pt x="20" y="5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" name="Freeform 81"/>
              <p:cNvSpPr>
                <a:spLocks noChangeAspect="1"/>
              </p:cNvSpPr>
              <p:nvPr/>
            </p:nvSpPr>
            <p:spPr bwMode="auto">
              <a:xfrm>
                <a:off x="3009" y="2605"/>
                <a:ext cx="38" cy="54"/>
              </a:xfrm>
              <a:custGeom>
                <a:avLst/>
                <a:gdLst>
                  <a:gd name="T0" fmla="*/ 21 w 38"/>
                  <a:gd name="T1" fmla="*/ 53 h 54"/>
                  <a:gd name="T2" fmla="*/ 10 w 38"/>
                  <a:gd name="T3" fmla="*/ 36 h 54"/>
                  <a:gd name="T4" fmla="*/ 0 w 38"/>
                  <a:gd name="T5" fmla="*/ 15 h 54"/>
                  <a:gd name="T6" fmla="*/ 0 w 38"/>
                  <a:gd name="T7" fmla="*/ 15 h 54"/>
                  <a:gd name="T8" fmla="*/ 5 w 38"/>
                  <a:gd name="T9" fmla="*/ 5 h 54"/>
                  <a:gd name="T10" fmla="*/ 21 w 38"/>
                  <a:gd name="T11" fmla="*/ 0 h 54"/>
                  <a:gd name="T12" fmla="*/ 21 w 38"/>
                  <a:gd name="T13" fmla="*/ 0 h 54"/>
                  <a:gd name="T14" fmla="*/ 32 w 38"/>
                  <a:gd name="T15" fmla="*/ 5 h 54"/>
                  <a:gd name="T16" fmla="*/ 37 w 38"/>
                  <a:gd name="T17" fmla="*/ 15 h 54"/>
                  <a:gd name="T18" fmla="*/ 37 w 38"/>
                  <a:gd name="T19" fmla="*/ 15 h 54"/>
                  <a:gd name="T20" fmla="*/ 32 w 38"/>
                  <a:gd name="T21" fmla="*/ 36 h 54"/>
                  <a:gd name="T22" fmla="*/ 21 w 38"/>
                  <a:gd name="T23" fmla="*/ 53 h 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54"/>
                  <a:gd name="T38" fmla="*/ 38 w 38"/>
                  <a:gd name="T39" fmla="*/ 54 h 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54">
                    <a:moveTo>
                      <a:pt x="21" y="53"/>
                    </a:moveTo>
                    <a:lnTo>
                      <a:pt x="10" y="36"/>
                    </a:lnTo>
                    <a:lnTo>
                      <a:pt x="0" y="15"/>
                    </a:lnTo>
                    <a:lnTo>
                      <a:pt x="5" y="5"/>
                    </a:lnTo>
                    <a:lnTo>
                      <a:pt x="21" y="0"/>
                    </a:lnTo>
                    <a:lnTo>
                      <a:pt x="32" y="5"/>
                    </a:lnTo>
                    <a:lnTo>
                      <a:pt x="37" y="15"/>
                    </a:lnTo>
                    <a:lnTo>
                      <a:pt x="32" y="36"/>
                    </a:lnTo>
                    <a:lnTo>
                      <a:pt x="21" y="53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9" name="Freeform 82"/>
              <p:cNvSpPr>
                <a:spLocks noChangeAspect="1"/>
              </p:cNvSpPr>
              <p:nvPr/>
            </p:nvSpPr>
            <p:spPr bwMode="auto">
              <a:xfrm>
                <a:off x="2839" y="1973"/>
                <a:ext cx="371" cy="577"/>
              </a:xfrm>
              <a:custGeom>
                <a:avLst/>
                <a:gdLst>
                  <a:gd name="T0" fmla="*/ 185 w 371"/>
                  <a:gd name="T1" fmla="*/ 576 h 577"/>
                  <a:gd name="T2" fmla="*/ 95 w 371"/>
                  <a:gd name="T3" fmla="*/ 500 h 577"/>
                  <a:gd name="T4" fmla="*/ 37 w 371"/>
                  <a:gd name="T5" fmla="*/ 402 h 577"/>
                  <a:gd name="T6" fmla="*/ 37 w 371"/>
                  <a:gd name="T7" fmla="*/ 402 h 577"/>
                  <a:gd name="T8" fmla="*/ 10 w 371"/>
                  <a:gd name="T9" fmla="*/ 282 h 577"/>
                  <a:gd name="T10" fmla="*/ 0 w 371"/>
                  <a:gd name="T11" fmla="*/ 200 h 577"/>
                  <a:gd name="T12" fmla="*/ 0 w 371"/>
                  <a:gd name="T13" fmla="*/ 200 h 577"/>
                  <a:gd name="T14" fmla="*/ 5 w 371"/>
                  <a:gd name="T15" fmla="*/ 146 h 577"/>
                  <a:gd name="T16" fmla="*/ 26 w 371"/>
                  <a:gd name="T17" fmla="*/ 76 h 577"/>
                  <a:gd name="T18" fmla="*/ 26 w 371"/>
                  <a:gd name="T19" fmla="*/ 76 h 577"/>
                  <a:gd name="T20" fmla="*/ 63 w 371"/>
                  <a:gd name="T21" fmla="*/ 21 h 577"/>
                  <a:gd name="T22" fmla="*/ 116 w 371"/>
                  <a:gd name="T23" fmla="*/ 0 h 577"/>
                  <a:gd name="T24" fmla="*/ 116 w 371"/>
                  <a:gd name="T25" fmla="*/ 0 h 577"/>
                  <a:gd name="T26" fmla="*/ 163 w 371"/>
                  <a:gd name="T27" fmla="*/ 10 h 577"/>
                  <a:gd name="T28" fmla="*/ 185 w 371"/>
                  <a:gd name="T29" fmla="*/ 21 h 577"/>
                  <a:gd name="T30" fmla="*/ 185 w 371"/>
                  <a:gd name="T31" fmla="*/ 21 h 577"/>
                  <a:gd name="T32" fmla="*/ 211 w 371"/>
                  <a:gd name="T33" fmla="*/ 10 h 577"/>
                  <a:gd name="T34" fmla="*/ 253 w 371"/>
                  <a:gd name="T35" fmla="*/ 0 h 577"/>
                  <a:gd name="T36" fmla="*/ 253 w 371"/>
                  <a:gd name="T37" fmla="*/ 0 h 577"/>
                  <a:gd name="T38" fmla="*/ 306 w 371"/>
                  <a:gd name="T39" fmla="*/ 21 h 577"/>
                  <a:gd name="T40" fmla="*/ 348 w 371"/>
                  <a:gd name="T41" fmla="*/ 76 h 577"/>
                  <a:gd name="T42" fmla="*/ 348 w 371"/>
                  <a:gd name="T43" fmla="*/ 76 h 577"/>
                  <a:gd name="T44" fmla="*/ 370 w 371"/>
                  <a:gd name="T45" fmla="*/ 146 h 577"/>
                  <a:gd name="T46" fmla="*/ 370 w 371"/>
                  <a:gd name="T47" fmla="*/ 200 h 577"/>
                  <a:gd name="T48" fmla="*/ 370 w 371"/>
                  <a:gd name="T49" fmla="*/ 200 h 577"/>
                  <a:gd name="T50" fmla="*/ 364 w 371"/>
                  <a:gd name="T51" fmla="*/ 282 h 577"/>
                  <a:gd name="T52" fmla="*/ 338 w 371"/>
                  <a:gd name="T53" fmla="*/ 402 h 577"/>
                  <a:gd name="T54" fmla="*/ 338 w 371"/>
                  <a:gd name="T55" fmla="*/ 402 h 577"/>
                  <a:gd name="T56" fmla="*/ 280 w 371"/>
                  <a:gd name="T57" fmla="*/ 500 h 577"/>
                  <a:gd name="T58" fmla="*/ 185 w 371"/>
                  <a:gd name="T59" fmla="*/ 576 h 57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71"/>
                  <a:gd name="T91" fmla="*/ 0 h 577"/>
                  <a:gd name="T92" fmla="*/ 371 w 371"/>
                  <a:gd name="T93" fmla="*/ 577 h 57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71" h="577">
                    <a:moveTo>
                      <a:pt x="185" y="576"/>
                    </a:moveTo>
                    <a:lnTo>
                      <a:pt x="95" y="500"/>
                    </a:lnTo>
                    <a:lnTo>
                      <a:pt x="37" y="402"/>
                    </a:lnTo>
                    <a:lnTo>
                      <a:pt x="10" y="282"/>
                    </a:lnTo>
                    <a:lnTo>
                      <a:pt x="0" y="200"/>
                    </a:lnTo>
                    <a:lnTo>
                      <a:pt x="5" y="146"/>
                    </a:lnTo>
                    <a:lnTo>
                      <a:pt x="26" y="76"/>
                    </a:lnTo>
                    <a:lnTo>
                      <a:pt x="63" y="21"/>
                    </a:lnTo>
                    <a:lnTo>
                      <a:pt x="116" y="0"/>
                    </a:lnTo>
                    <a:lnTo>
                      <a:pt x="163" y="10"/>
                    </a:lnTo>
                    <a:lnTo>
                      <a:pt x="185" y="21"/>
                    </a:lnTo>
                    <a:lnTo>
                      <a:pt x="211" y="10"/>
                    </a:lnTo>
                    <a:lnTo>
                      <a:pt x="253" y="0"/>
                    </a:lnTo>
                    <a:lnTo>
                      <a:pt x="306" y="21"/>
                    </a:lnTo>
                    <a:lnTo>
                      <a:pt x="348" y="76"/>
                    </a:lnTo>
                    <a:lnTo>
                      <a:pt x="370" y="146"/>
                    </a:lnTo>
                    <a:lnTo>
                      <a:pt x="370" y="200"/>
                    </a:lnTo>
                    <a:lnTo>
                      <a:pt x="364" y="282"/>
                    </a:lnTo>
                    <a:lnTo>
                      <a:pt x="338" y="402"/>
                    </a:lnTo>
                    <a:lnTo>
                      <a:pt x="280" y="500"/>
                    </a:lnTo>
                    <a:lnTo>
                      <a:pt x="185" y="576"/>
                    </a:lnTo>
                  </a:path>
                </a:pathLst>
              </a:custGeom>
              <a:solidFill>
                <a:srgbClr val="CF0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" name="Freeform 83"/>
              <p:cNvSpPr>
                <a:spLocks noChangeAspect="1"/>
              </p:cNvSpPr>
              <p:nvPr/>
            </p:nvSpPr>
            <p:spPr bwMode="auto">
              <a:xfrm>
                <a:off x="2830" y="1962"/>
                <a:ext cx="391" cy="605"/>
              </a:xfrm>
              <a:custGeom>
                <a:avLst/>
                <a:gdLst>
                  <a:gd name="T0" fmla="*/ 194 w 391"/>
                  <a:gd name="T1" fmla="*/ 604 h 605"/>
                  <a:gd name="T2" fmla="*/ 294 w 391"/>
                  <a:gd name="T3" fmla="*/ 522 h 605"/>
                  <a:gd name="T4" fmla="*/ 352 w 391"/>
                  <a:gd name="T5" fmla="*/ 418 h 605"/>
                  <a:gd name="T6" fmla="*/ 352 w 391"/>
                  <a:gd name="T7" fmla="*/ 418 h 605"/>
                  <a:gd name="T8" fmla="*/ 384 w 391"/>
                  <a:gd name="T9" fmla="*/ 293 h 605"/>
                  <a:gd name="T10" fmla="*/ 390 w 391"/>
                  <a:gd name="T11" fmla="*/ 206 h 605"/>
                  <a:gd name="T12" fmla="*/ 390 w 391"/>
                  <a:gd name="T13" fmla="*/ 206 h 605"/>
                  <a:gd name="T14" fmla="*/ 390 w 391"/>
                  <a:gd name="T15" fmla="*/ 152 h 605"/>
                  <a:gd name="T16" fmla="*/ 368 w 391"/>
                  <a:gd name="T17" fmla="*/ 75 h 605"/>
                  <a:gd name="T18" fmla="*/ 368 w 391"/>
                  <a:gd name="T19" fmla="*/ 75 h 605"/>
                  <a:gd name="T20" fmla="*/ 326 w 391"/>
                  <a:gd name="T21" fmla="*/ 21 h 605"/>
                  <a:gd name="T22" fmla="*/ 268 w 391"/>
                  <a:gd name="T23" fmla="*/ 0 h 605"/>
                  <a:gd name="T24" fmla="*/ 268 w 391"/>
                  <a:gd name="T25" fmla="*/ 0 h 605"/>
                  <a:gd name="T26" fmla="*/ 221 w 391"/>
                  <a:gd name="T27" fmla="*/ 10 h 605"/>
                  <a:gd name="T28" fmla="*/ 194 w 391"/>
                  <a:gd name="T29" fmla="*/ 21 h 605"/>
                  <a:gd name="T30" fmla="*/ 194 w 391"/>
                  <a:gd name="T31" fmla="*/ 21 h 605"/>
                  <a:gd name="T32" fmla="*/ 168 w 391"/>
                  <a:gd name="T33" fmla="*/ 10 h 605"/>
                  <a:gd name="T34" fmla="*/ 126 w 391"/>
                  <a:gd name="T35" fmla="*/ 0 h 605"/>
                  <a:gd name="T36" fmla="*/ 126 w 391"/>
                  <a:gd name="T37" fmla="*/ 0 h 605"/>
                  <a:gd name="T38" fmla="*/ 68 w 391"/>
                  <a:gd name="T39" fmla="*/ 21 h 605"/>
                  <a:gd name="T40" fmla="*/ 26 w 391"/>
                  <a:gd name="T41" fmla="*/ 75 h 605"/>
                  <a:gd name="T42" fmla="*/ 26 w 391"/>
                  <a:gd name="T43" fmla="*/ 75 h 605"/>
                  <a:gd name="T44" fmla="*/ 5 w 391"/>
                  <a:gd name="T45" fmla="*/ 152 h 605"/>
                  <a:gd name="T46" fmla="*/ 0 w 391"/>
                  <a:gd name="T47" fmla="*/ 206 h 605"/>
                  <a:gd name="T48" fmla="*/ 0 w 391"/>
                  <a:gd name="T49" fmla="*/ 206 h 605"/>
                  <a:gd name="T50" fmla="*/ 10 w 391"/>
                  <a:gd name="T51" fmla="*/ 293 h 605"/>
                  <a:gd name="T52" fmla="*/ 36 w 391"/>
                  <a:gd name="T53" fmla="*/ 418 h 605"/>
                  <a:gd name="T54" fmla="*/ 36 w 391"/>
                  <a:gd name="T55" fmla="*/ 418 h 605"/>
                  <a:gd name="T56" fmla="*/ 100 w 391"/>
                  <a:gd name="T57" fmla="*/ 522 h 605"/>
                  <a:gd name="T58" fmla="*/ 194 w 391"/>
                  <a:gd name="T59" fmla="*/ 604 h 60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91"/>
                  <a:gd name="T91" fmla="*/ 0 h 605"/>
                  <a:gd name="T92" fmla="*/ 391 w 391"/>
                  <a:gd name="T93" fmla="*/ 605 h 60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91" h="605">
                    <a:moveTo>
                      <a:pt x="194" y="604"/>
                    </a:moveTo>
                    <a:lnTo>
                      <a:pt x="294" y="522"/>
                    </a:lnTo>
                    <a:lnTo>
                      <a:pt x="352" y="418"/>
                    </a:lnTo>
                    <a:lnTo>
                      <a:pt x="384" y="293"/>
                    </a:lnTo>
                    <a:lnTo>
                      <a:pt x="390" y="206"/>
                    </a:lnTo>
                    <a:lnTo>
                      <a:pt x="390" y="152"/>
                    </a:lnTo>
                    <a:lnTo>
                      <a:pt x="368" y="75"/>
                    </a:lnTo>
                    <a:lnTo>
                      <a:pt x="326" y="21"/>
                    </a:lnTo>
                    <a:lnTo>
                      <a:pt x="268" y="0"/>
                    </a:lnTo>
                    <a:lnTo>
                      <a:pt x="221" y="10"/>
                    </a:lnTo>
                    <a:lnTo>
                      <a:pt x="194" y="21"/>
                    </a:lnTo>
                    <a:lnTo>
                      <a:pt x="168" y="10"/>
                    </a:lnTo>
                    <a:lnTo>
                      <a:pt x="126" y="0"/>
                    </a:lnTo>
                    <a:lnTo>
                      <a:pt x="68" y="21"/>
                    </a:lnTo>
                    <a:lnTo>
                      <a:pt x="26" y="75"/>
                    </a:lnTo>
                    <a:lnTo>
                      <a:pt x="5" y="152"/>
                    </a:lnTo>
                    <a:lnTo>
                      <a:pt x="0" y="206"/>
                    </a:lnTo>
                    <a:lnTo>
                      <a:pt x="10" y="293"/>
                    </a:lnTo>
                    <a:lnTo>
                      <a:pt x="36" y="418"/>
                    </a:lnTo>
                    <a:lnTo>
                      <a:pt x="100" y="522"/>
                    </a:lnTo>
                    <a:lnTo>
                      <a:pt x="194" y="6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" name="Freeform 84"/>
              <p:cNvSpPr>
                <a:spLocks noChangeAspect="1"/>
              </p:cNvSpPr>
              <p:nvPr/>
            </p:nvSpPr>
            <p:spPr bwMode="auto">
              <a:xfrm>
                <a:off x="2862" y="2022"/>
                <a:ext cx="332" cy="458"/>
              </a:xfrm>
              <a:custGeom>
                <a:avLst/>
                <a:gdLst>
                  <a:gd name="T0" fmla="*/ 162 w 332"/>
                  <a:gd name="T1" fmla="*/ 0 h 458"/>
                  <a:gd name="T2" fmla="*/ 115 w 332"/>
                  <a:gd name="T3" fmla="*/ 326 h 458"/>
                  <a:gd name="T4" fmla="*/ 115 w 332"/>
                  <a:gd name="T5" fmla="*/ 326 h 458"/>
                  <a:gd name="T6" fmla="*/ 63 w 332"/>
                  <a:gd name="T7" fmla="*/ 87 h 458"/>
                  <a:gd name="T8" fmla="*/ 63 w 332"/>
                  <a:gd name="T9" fmla="*/ 87 h 458"/>
                  <a:gd name="T10" fmla="*/ 63 w 332"/>
                  <a:gd name="T11" fmla="*/ 76 h 458"/>
                  <a:gd name="T12" fmla="*/ 68 w 332"/>
                  <a:gd name="T13" fmla="*/ 70 h 458"/>
                  <a:gd name="T14" fmla="*/ 68 w 332"/>
                  <a:gd name="T15" fmla="*/ 70 h 458"/>
                  <a:gd name="T16" fmla="*/ 79 w 332"/>
                  <a:gd name="T17" fmla="*/ 70 h 458"/>
                  <a:gd name="T18" fmla="*/ 79 w 332"/>
                  <a:gd name="T19" fmla="*/ 65 h 458"/>
                  <a:gd name="T20" fmla="*/ 79 w 332"/>
                  <a:gd name="T21" fmla="*/ 65 h 458"/>
                  <a:gd name="T22" fmla="*/ 79 w 332"/>
                  <a:gd name="T23" fmla="*/ 54 h 458"/>
                  <a:gd name="T24" fmla="*/ 68 w 332"/>
                  <a:gd name="T25" fmla="*/ 54 h 458"/>
                  <a:gd name="T26" fmla="*/ 68 w 332"/>
                  <a:gd name="T27" fmla="*/ 54 h 458"/>
                  <a:gd name="T28" fmla="*/ 10 w 332"/>
                  <a:gd name="T29" fmla="*/ 54 h 458"/>
                  <a:gd name="T30" fmla="*/ 10 w 332"/>
                  <a:gd name="T31" fmla="*/ 54 h 458"/>
                  <a:gd name="T32" fmla="*/ 5 w 332"/>
                  <a:gd name="T33" fmla="*/ 54 h 458"/>
                  <a:gd name="T34" fmla="*/ 0 w 332"/>
                  <a:gd name="T35" fmla="*/ 65 h 458"/>
                  <a:gd name="T36" fmla="*/ 0 w 332"/>
                  <a:gd name="T37" fmla="*/ 65 h 458"/>
                  <a:gd name="T38" fmla="*/ 5 w 332"/>
                  <a:gd name="T39" fmla="*/ 70 h 458"/>
                  <a:gd name="T40" fmla="*/ 10 w 332"/>
                  <a:gd name="T41" fmla="*/ 70 h 458"/>
                  <a:gd name="T42" fmla="*/ 10 w 332"/>
                  <a:gd name="T43" fmla="*/ 70 h 458"/>
                  <a:gd name="T44" fmla="*/ 21 w 332"/>
                  <a:gd name="T45" fmla="*/ 76 h 458"/>
                  <a:gd name="T46" fmla="*/ 21 w 332"/>
                  <a:gd name="T47" fmla="*/ 87 h 458"/>
                  <a:gd name="T48" fmla="*/ 21 w 332"/>
                  <a:gd name="T49" fmla="*/ 87 h 458"/>
                  <a:gd name="T50" fmla="*/ 110 w 332"/>
                  <a:gd name="T51" fmla="*/ 457 h 458"/>
                  <a:gd name="T52" fmla="*/ 110 w 332"/>
                  <a:gd name="T53" fmla="*/ 457 h 458"/>
                  <a:gd name="T54" fmla="*/ 162 w 332"/>
                  <a:gd name="T55" fmla="*/ 157 h 458"/>
                  <a:gd name="T56" fmla="*/ 162 w 332"/>
                  <a:gd name="T57" fmla="*/ 157 h 458"/>
                  <a:gd name="T58" fmla="*/ 215 w 332"/>
                  <a:gd name="T59" fmla="*/ 457 h 458"/>
                  <a:gd name="T60" fmla="*/ 215 w 332"/>
                  <a:gd name="T61" fmla="*/ 457 h 458"/>
                  <a:gd name="T62" fmla="*/ 304 w 332"/>
                  <a:gd name="T63" fmla="*/ 87 h 458"/>
                  <a:gd name="T64" fmla="*/ 304 w 332"/>
                  <a:gd name="T65" fmla="*/ 87 h 458"/>
                  <a:gd name="T66" fmla="*/ 309 w 332"/>
                  <a:gd name="T67" fmla="*/ 76 h 458"/>
                  <a:gd name="T68" fmla="*/ 320 w 332"/>
                  <a:gd name="T69" fmla="*/ 70 h 458"/>
                  <a:gd name="T70" fmla="*/ 320 w 332"/>
                  <a:gd name="T71" fmla="*/ 70 h 458"/>
                  <a:gd name="T72" fmla="*/ 325 w 332"/>
                  <a:gd name="T73" fmla="*/ 70 h 458"/>
                  <a:gd name="T74" fmla="*/ 331 w 332"/>
                  <a:gd name="T75" fmla="*/ 65 h 458"/>
                  <a:gd name="T76" fmla="*/ 331 w 332"/>
                  <a:gd name="T77" fmla="*/ 65 h 458"/>
                  <a:gd name="T78" fmla="*/ 325 w 332"/>
                  <a:gd name="T79" fmla="*/ 54 h 458"/>
                  <a:gd name="T80" fmla="*/ 320 w 332"/>
                  <a:gd name="T81" fmla="*/ 54 h 458"/>
                  <a:gd name="T82" fmla="*/ 320 w 332"/>
                  <a:gd name="T83" fmla="*/ 54 h 458"/>
                  <a:gd name="T84" fmla="*/ 273 w 332"/>
                  <a:gd name="T85" fmla="*/ 54 h 458"/>
                  <a:gd name="T86" fmla="*/ 273 w 332"/>
                  <a:gd name="T87" fmla="*/ 54 h 458"/>
                  <a:gd name="T88" fmla="*/ 267 w 332"/>
                  <a:gd name="T89" fmla="*/ 54 h 458"/>
                  <a:gd name="T90" fmla="*/ 267 w 332"/>
                  <a:gd name="T91" fmla="*/ 65 h 458"/>
                  <a:gd name="T92" fmla="*/ 267 w 332"/>
                  <a:gd name="T93" fmla="*/ 65 h 458"/>
                  <a:gd name="T94" fmla="*/ 267 w 332"/>
                  <a:gd name="T95" fmla="*/ 70 h 458"/>
                  <a:gd name="T96" fmla="*/ 278 w 332"/>
                  <a:gd name="T97" fmla="*/ 70 h 458"/>
                  <a:gd name="T98" fmla="*/ 278 w 332"/>
                  <a:gd name="T99" fmla="*/ 70 h 458"/>
                  <a:gd name="T100" fmla="*/ 283 w 332"/>
                  <a:gd name="T101" fmla="*/ 76 h 458"/>
                  <a:gd name="T102" fmla="*/ 283 w 332"/>
                  <a:gd name="T103" fmla="*/ 87 h 458"/>
                  <a:gd name="T104" fmla="*/ 283 w 332"/>
                  <a:gd name="T105" fmla="*/ 87 h 458"/>
                  <a:gd name="T106" fmla="*/ 231 w 332"/>
                  <a:gd name="T107" fmla="*/ 326 h 458"/>
                  <a:gd name="T108" fmla="*/ 231 w 332"/>
                  <a:gd name="T109" fmla="*/ 326 h 458"/>
                  <a:gd name="T110" fmla="*/ 162 w 332"/>
                  <a:gd name="T111" fmla="*/ 0 h 4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2"/>
                  <a:gd name="T169" fmla="*/ 0 h 458"/>
                  <a:gd name="T170" fmla="*/ 332 w 332"/>
                  <a:gd name="T171" fmla="*/ 458 h 45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2" h="458">
                    <a:moveTo>
                      <a:pt x="162" y="0"/>
                    </a:moveTo>
                    <a:lnTo>
                      <a:pt x="115" y="326"/>
                    </a:lnTo>
                    <a:lnTo>
                      <a:pt x="63" y="87"/>
                    </a:lnTo>
                    <a:lnTo>
                      <a:pt x="63" y="76"/>
                    </a:lnTo>
                    <a:lnTo>
                      <a:pt x="68" y="70"/>
                    </a:lnTo>
                    <a:lnTo>
                      <a:pt x="79" y="70"/>
                    </a:lnTo>
                    <a:lnTo>
                      <a:pt x="79" y="65"/>
                    </a:lnTo>
                    <a:lnTo>
                      <a:pt x="79" y="54"/>
                    </a:lnTo>
                    <a:lnTo>
                      <a:pt x="68" y="54"/>
                    </a:lnTo>
                    <a:lnTo>
                      <a:pt x="10" y="54"/>
                    </a:lnTo>
                    <a:lnTo>
                      <a:pt x="5" y="54"/>
                    </a:lnTo>
                    <a:lnTo>
                      <a:pt x="0" y="65"/>
                    </a:lnTo>
                    <a:lnTo>
                      <a:pt x="5" y="70"/>
                    </a:lnTo>
                    <a:lnTo>
                      <a:pt x="10" y="70"/>
                    </a:lnTo>
                    <a:lnTo>
                      <a:pt x="21" y="76"/>
                    </a:lnTo>
                    <a:lnTo>
                      <a:pt x="21" y="87"/>
                    </a:lnTo>
                    <a:lnTo>
                      <a:pt x="110" y="457"/>
                    </a:lnTo>
                    <a:lnTo>
                      <a:pt x="162" y="157"/>
                    </a:lnTo>
                    <a:lnTo>
                      <a:pt x="215" y="457"/>
                    </a:lnTo>
                    <a:lnTo>
                      <a:pt x="304" y="87"/>
                    </a:lnTo>
                    <a:lnTo>
                      <a:pt x="309" y="76"/>
                    </a:lnTo>
                    <a:lnTo>
                      <a:pt x="320" y="70"/>
                    </a:lnTo>
                    <a:lnTo>
                      <a:pt x="325" y="70"/>
                    </a:lnTo>
                    <a:lnTo>
                      <a:pt x="331" y="65"/>
                    </a:lnTo>
                    <a:lnTo>
                      <a:pt x="325" y="54"/>
                    </a:lnTo>
                    <a:lnTo>
                      <a:pt x="320" y="54"/>
                    </a:lnTo>
                    <a:lnTo>
                      <a:pt x="273" y="54"/>
                    </a:lnTo>
                    <a:lnTo>
                      <a:pt x="267" y="54"/>
                    </a:lnTo>
                    <a:lnTo>
                      <a:pt x="267" y="65"/>
                    </a:lnTo>
                    <a:lnTo>
                      <a:pt x="267" y="70"/>
                    </a:lnTo>
                    <a:lnTo>
                      <a:pt x="278" y="70"/>
                    </a:lnTo>
                    <a:lnTo>
                      <a:pt x="283" y="76"/>
                    </a:lnTo>
                    <a:lnTo>
                      <a:pt x="283" y="87"/>
                    </a:lnTo>
                    <a:lnTo>
                      <a:pt x="231" y="326"/>
                    </a:lnTo>
                    <a:lnTo>
                      <a:pt x="16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2" name="Freeform 85"/>
              <p:cNvSpPr>
                <a:spLocks noChangeAspect="1"/>
              </p:cNvSpPr>
              <p:nvPr/>
            </p:nvSpPr>
            <p:spPr bwMode="auto">
              <a:xfrm>
                <a:off x="2936" y="1919"/>
                <a:ext cx="64" cy="17"/>
              </a:xfrm>
              <a:custGeom>
                <a:avLst/>
                <a:gdLst>
                  <a:gd name="T0" fmla="*/ 63 w 64"/>
                  <a:gd name="T1" fmla="*/ 10 h 17"/>
                  <a:gd name="T2" fmla="*/ 52 w 64"/>
                  <a:gd name="T3" fmla="*/ 10 h 17"/>
                  <a:gd name="T4" fmla="*/ 42 w 64"/>
                  <a:gd name="T5" fmla="*/ 16 h 17"/>
                  <a:gd name="T6" fmla="*/ 42 w 64"/>
                  <a:gd name="T7" fmla="*/ 16 h 17"/>
                  <a:gd name="T8" fmla="*/ 21 w 64"/>
                  <a:gd name="T9" fmla="*/ 16 h 17"/>
                  <a:gd name="T10" fmla="*/ 0 w 64"/>
                  <a:gd name="T11" fmla="*/ 16 h 17"/>
                  <a:gd name="T12" fmla="*/ 0 w 64"/>
                  <a:gd name="T13" fmla="*/ 16 h 17"/>
                  <a:gd name="T14" fmla="*/ 10 w 64"/>
                  <a:gd name="T15" fmla="*/ 10 h 17"/>
                  <a:gd name="T16" fmla="*/ 10 w 64"/>
                  <a:gd name="T17" fmla="*/ 10 h 17"/>
                  <a:gd name="T18" fmla="*/ 15 w 64"/>
                  <a:gd name="T19" fmla="*/ 5 h 17"/>
                  <a:gd name="T20" fmla="*/ 21 w 64"/>
                  <a:gd name="T21" fmla="*/ 0 h 17"/>
                  <a:gd name="T22" fmla="*/ 21 w 64"/>
                  <a:gd name="T23" fmla="*/ 0 h 17"/>
                  <a:gd name="T24" fmla="*/ 21 w 64"/>
                  <a:gd name="T25" fmla="*/ 5 h 17"/>
                  <a:gd name="T26" fmla="*/ 63 w 64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4"/>
                  <a:gd name="T43" fmla="*/ 0 h 17"/>
                  <a:gd name="T44" fmla="*/ 64 w 64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4" h="17">
                    <a:moveTo>
                      <a:pt x="63" y="10"/>
                    </a:moveTo>
                    <a:lnTo>
                      <a:pt x="52" y="10"/>
                    </a:lnTo>
                    <a:lnTo>
                      <a:pt x="42" y="16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15" y="5"/>
                    </a:lnTo>
                    <a:lnTo>
                      <a:pt x="21" y="0"/>
                    </a:lnTo>
                    <a:lnTo>
                      <a:pt x="21" y="5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3" name="Freeform 86"/>
              <p:cNvSpPr>
                <a:spLocks noChangeAspect="1"/>
              </p:cNvSpPr>
              <p:nvPr/>
            </p:nvSpPr>
            <p:spPr bwMode="auto">
              <a:xfrm>
                <a:off x="2930" y="1783"/>
                <a:ext cx="85" cy="153"/>
              </a:xfrm>
              <a:custGeom>
                <a:avLst/>
                <a:gdLst>
                  <a:gd name="T0" fmla="*/ 0 w 85"/>
                  <a:gd name="T1" fmla="*/ 146 h 153"/>
                  <a:gd name="T2" fmla="*/ 15 w 85"/>
                  <a:gd name="T3" fmla="*/ 152 h 153"/>
                  <a:gd name="T4" fmla="*/ 42 w 85"/>
                  <a:gd name="T5" fmla="*/ 152 h 153"/>
                  <a:gd name="T6" fmla="*/ 42 w 85"/>
                  <a:gd name="T7" fmla="*/ 152 h 153"/>
                  <a:gd name="T8" fmla="*/ 68 w 85"/>
                  <a:gd name="T9" fmla="*/ 141 h 153"/>
                  <a:gd name="T10" fmla="*/ 84 w 85"/>
                  <a:gd name="T11" fmla="*/ 86 h 153"/>
                  <a:gd name="T12" fmla="*/ 84 w 85"/>
                  <a:gd name="T13" fmla="*/ 86 h 153"/>
                  <a:gd name="T14" fmla="*/ 63 w 85"/>
                  <a:gd name="T15" fmla="*/ 27 h 153"/>
                  <a:gd name="T16" fmla="*/ 21 w 85"/>
                  <a:gd name="T17" fmla="*/ 0 h 1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153"/>
                  <a:gd name="T29" fmla="*/ 85 w 85"/>
                  <a:gd name="T30" fmla="*/ 153 h 1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153">
                    <a:moveTo>
                      <a:pt x="0" y="146"/>
                    </a:moveTo>
                    <a:lnTo>
                      <a:pt x="15" y="152"/>
                    </a:lnTo>
                    <a:lnTo>
                      <a:pt x="42" y="152"/>
                    </a:lnTo>
                    <a:lnTo>
                      <a:pt x="68" y="141"/>
                    </a:lnTo>
                    <a:lnTo>
                      <a:pt x="84" y="86"/>
                    </a:lnTo>
                    <a:lnTo>
                      <a:pt x="63" y="27"/>
                    </a:lnTo>
                    <a:lnTo>
                      <a:pt x="2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4" name="Freeform 87"/>
              <p:cNvSpPr>
                <a:spLocks noChangeAspect="1"/>
              </p:cNvSpPr>
              <p:nvPr/>
            </p:nvSpPr>
            <p:spPr bwMode="auto">
              <a:xfrm>
                <a:off x="2908" y="1837"/>
                <a:ext cx="59" cy="99"/>
              </a:xfrm>
              <a:custGeom>
                <a:avLst/>
                <a:gdLst>
                  <a:gd name="T0" fmla="*/ 58 w 59"/>
                  <a:gd name="T1" fmla="*/ 43 h 99"/>
                  <a:gd name="T2" fmla="*/ 47 w 59"/>
                  <a:gd name="T3" fmla="*/ 81 h 99"/>
                  <a:gd name="T4" fmla="*/ 26 w 59"/>
                  <a:gd name="T5" fmla="*/ 98 h 99"/>
                  <a:gd name="T6" fmla="*/ 26 w 59"/>
                  <a:gd name="T7" fmla="*/ 98 h 99"/>
                  <a:gd name="T8" fmla="*/ 5 w 59"/>
                  <a:gd name="T9" fmla="*/ 81 h 99"/>
                  <a:gd name="T10" fmla="*/ 0 w 59"/>
                  <a:gd name="T11" fmla="*/ 43 h 99"/>
                  <a:gd name="T12" fmla="*/ 0 w 59"/>
                  <a:gd name="T13" fmla="*/ 43 h 99"/>
                  <a:gd name="T14" fmla="*/ 5 w 59"/>
                  <a:gd name="T15" fmla="*/ 10 h 99"/>
                  <a:gd name="T16" fmla="*/ 26 w 59"/>
                  <a:gd name="T17" fmla="*/ 0 h 99"/>
                  <a:gd name="T18" fmla="*/ 26 w 59"/>
                  <a:gd name="T19" fmla="*/ 0 h 99"/>
                  <a:gd name="T20" fmla="*/ 36 w 59"/>
                  <a:gd name="T21" fmla="*/ 10 h 99"/>
                  <a:gd name="T22" fmla="*/ 42 w 59"/>
                  <a:gd name="T23" fmla="*/ 43 h 99"/>
                  <a:gd name="T24" fmla="*/ 42 w 59"/>
                  <a:gd name="T25" fmla="*/ 43 h 99"/>
                  <a:gd name="T26" fmla="*/ 36 w 59"/>
                  <a:gd name="T27" fmla="*/ 65 h 99"/>
                  <a:gd name="T28" fmla="*/ 26 w 59"/>
                  <a:gd name="T29" fmla="*/ 76 h 99"/>
                  <a:gd name="T30" fmla="*/ 26 w 59"/>
                  <a:gd name="T31" fmla="*/ 76 h 99"/>
                  <a:gd name="T32" fmla="*/ 10 w 59"/>
                  <a:gd name="T33" fmla="*/ 65 h 99"/>
                  <a:gd name="T34" fmla="*/ 10 w 59"/>
                  <a:gd name="T35" fmla="*/ 43 h 99"/>
                  <a:gd name="T36" fmla="*/ 10 w 59"/>
                  <a:gd name="T37" fmla="*/ 43 h 99"/>
                  <a:gd name="T38" fmla="*/ 10 w 59"/>
                  <a:gd name="T39" fmla="*/ 22 h 99"/>
                  <a:gd name="T40" fmla="*/ 26 w 59"/>
                  <a:gd name="T41" fmla="*/ 16 h 99"/>
                  <a:gd name="T42" fmla="*/ 26 w 59"/>
                  <a:gd name="T43" fmla="*/ 16 h 99"/>
                  <a:gd name="T44" fmla="*/ 31 w 59"/>
                  <a:gd name="T45" fmla="*/ 22 h 99"/>
                  <a:gd name="T46" fmla="*/ 36 w 59"/>
                  <a:gd name="T47" fmla="*/ 43 h 99"/>
                  <a:gd name="T48" fmla="*/ 36 w 59"/>
                  <a:gd name="T49" fmla="*/ 43 h 99"/>
                  <a:gd name="T50" fmla="*/ 31 w 59"/>
                  <a:gd name="T51" fmla="*/ 54 h 99"/>
                  <a:gd name="T52" fmla="*/ 26 w 59"/>
                  <a:gd name="T53" fmla="*/ 59 h 99"/>
                  <a:gd name="T54" fmla="*/ 26 w 59"/>
                  <a:gd name="T55" fmla="*/ 59 h 99"/>
                  <a:gd name="T56" fmla="*/ 15 w 59"/>
                  <a:gd name="T57" fmla="*/ 59 h 99"/>
                  <a:gd name="T58" fmla="*/ 15 w 59"/>
                  <a:gd name="T59" fmla="*/ 43 h 99"/>
                  <a:gd name="T60" fmla="*/ 15 w 59"/>
                  <a:gd name="T61" fmla="*/ 43 h 99"/>
                  <a:gd name="T62" fmla="*/ 15 w 59"/>
                  <a:gd name="T63" fmla="*/ 43 h 99"/>
                  <a:gd name="T64" fmla="*/ 15 w 59"/>
                  <a:gd name="T65" fmla="*/ 43 h 99"/>
                  <a:gd name="T66" fmla="*/ 15 w 59"/>
                  <a:gd name="T67" fmla="*/ 54 h 99"/>
                  <a:gd name="T68" fmla="*/ 26 w 59"/>
                  <a:gd name="T69" fmla="*/ 59 h 99"/>
                  <a:gd name="T70" fmla="*/ 26 w 59"/>
                  <a:gd name="T71" fmla="*/ 59 h 99"/>
                  <a:gd name="T72" fmla="*/ 31 w 59"/>
                  <a:gd name="T73" fmla="*/ 54 h 99"/>
                  <a:gd name="T74" fmla="*/ 36 w 59"/>
                  <a:gd name="T75" fmla="*/ 43 h 99"/>
                  <a:gd name="T76" fmla="*/ 36 w 59"/>
                  <a:gd name="T77" fmla="*/ 43 h 99"/>
                  <a:gd name="T78" fmla="*/ 31 w 59"/>
                  <a:gd name="T79" fmla="*/ 27 h 99"/>
                  <a:gd name="T80" fmla="*/ 26 w 59"/>
                  <a:gd name="T81" fmla="*/ 16 h 99"/>
                  <a:gd name="T82" fmla="*/ 26 w 59"/>
                  <a:gd name="T83" fmla="*/ 16 h 99"/>
                  <a:gd name="T84" fmla="*/ 15 w 59"/>
                  <a:gd name="T85" fmla="*/ 22 h 99"/>
                  <a:gd name="T86" fmla="*/ 10 w 59"/>
                  <a:gd name="T87" fmla="*/ 43 h 99"/>
                  <a:gd name="T88" fmla="*/ 10 w 59"/>
                  <a:gd name="T89" fmla="*/ 43 h 99"/>
                  <a:gd name="T90" fmla="*/ 15 w 59"/>
                  <a:gd name="T91" fmla="*/ 65 h 99"/>
                  <a:gd name="T92" fmla="*/ 26 w 59"/>
                  <a:gd name="T93" fmla="*/ 71 h 99"/>
                  <a:gd name="T94" fmla="*/ 26 w 59"/>
                  <a:gd name="T95" fmla="*/ 71 h 99"/>
                  <a:gd name="T96" fmla="*/ 36 w 59"/>
                  <a:gd name="T97" fmla="*/ 65 h 99"/>
                  <a:gd name="T98" fmla="*/ 42 w 59"/>
                  <a:gd name="T99" fmla="*/ 43 h 99"/>
                  <a:gd name="T100" fmla="*/ 42 w 59"/>
                  <a:gd name="T101" fmla="*/ 43 h 99"/>
                  <a:gd name="T102" fmla="*/ 36 w 59"/>
                  <a:gd name="T103" fmla="*/ 16 h 99"/>
                  <a:gd name="T104" fmla="*/ 26 w 59"/>
                  <a:gd name="T105" fmla="*/ 0 h 99"/>
                  <a:gd name="T106" fmla="*/ 26 w 59"/>
                  <a:gd name="T107" fmla="*/ 0 h 99"/>
                  <a:gd name="T108" fmla="*/ 10 w 59"/>
                  <a:gd name="T109" fmla="*/ 10 h 99"/>
                  <a:gd name="T110" fmla="*/ 0 w 59"/>
                  <a:gd name="T111" fmla="*/ 43 h 99"/>
                  <a:gd name="T112" fmla="*/ 0 w 59"/>
                  <a:gd name="T113" fmla="*/ 43 h 99"/>
                  <a:gd name="T114" fmla="*/ 10 w 59"/>
                  <a:gd name="T115" fmla="*/ 76 h 99"/>
                  <a:gd name="T116" fmla="*/ 26 w 59"/>
                  <a:gd name="T117" fmla="*/ 87 h 99"/>
                  <a:gd name="T118" fmla="*/ 26 w 59"/>
                  <a:gd name="T119" fmla="*/ 87 h 99"/>
                  <a:gd name="T120" fmla="*/ 47 w 59"/>
                  <a:gd name="T121" fmla="*/ 76 h 99"/>
                  <a:gd name="T122" fmla="*/ 52 w 59"/>
                  <a:gd name="T123" fmla="*/ 43 h 99"/>
                  <a:gd name="T124" fmla="*/ 58 w 59"/>
                  <a:gd name="T125" fmla="*/ 43 h 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"/>
                  <a:gd name="T190" fmla="*/ 0 h 99"/>
                  <a:gd name="T191" fmla="*/ 59 w 59"/>
                  <a:gd name="T192" fmla="*/ 99 h 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" h="99">
                    <a:moveTo>
                      <a:pt x="58" y="43"/>
                    </a:moveTo>
                    <a:lnTo>
                      <a:pt x="47" y="81"/>
                    </a:lnTo>
                    <a:lnTo>
                      <a:pt x="26" y="98"/>
                    </a:lnTo>
                    <a:lnTo>
                      <a:pt x="5" y="81"/>
                    </a:lnTo>
                    <a:lnTo>
                      <a:pt x="0" y="43"/>
                    </a:lnTo>
                    <a:lnTo>
                      <a:pt x="5" y="10"/>
                    </a:lnTo>
                    <a:lnTo>
                      <a:pt x="26" y="0"/>
                    </a:lnTo>
                    <a:lnTo>
                      <a:pt x="36" y="10"/>
                    </a:lnTo>
                    <a:lnTo>
                      <a:pt x="42" y="43"/>
                    </a:lnTo>
                    <a:lnTo>
                      <a:pt x="36" y="65"/>
                    </a:lnTo>
                    <a:lnTo>
                      <a:pt x="26" y="76"/>
                    </a:lnTo>
                    <a:lnTo>
                      <a:pt x="10" y="65"/>
                    </a:lnTo>
                    <a:lnTo>
                      <a:pt x="10" y="43"/>
                    </a:lnTo>
                    <a:lnTo>
                      <a:pt x="10" y="22"/>
                    </a:lnTo>
                    <a:lnTo>
                      <a:pt x="26" y="16"/>
                    </a:lnTo>
                    <a:lnTo>
                      <a:pt x="31" y="22"/>
                    </a:lnTo>
                    <a:lnTo>
                      <a:pt x="36" y="43"/>
                    </a:lnTo>
                    <a:lnTo>
                      <a:pt x="31" y="54"/>
                    </a:lnTo>
                    <a:lnTo>
                      <a:pt x="26" y="59"/>
                    </a:lnTo>
                    <a:lnTo>
                      <a:pt x="15" y="59"/>
                    </a:lnTo>
                    <a:lnTo>
                      <a:pt x="15" y="43"/>
                    </a:lnTo>
                    <a:lnTo>
                      <a:pt x="15" y="54"/>
                    </a:lnTo>
                    <a:lnTo>
                      <a:pt x="26" y="59"/>
                    </a:lnTo>
                    <a:lnTo>
                      <a:pt x="31" y="54"/>
                    </a:lnTo>
                    <a:lnTo>
                      <a:pt x="36" y="43"/>
                    </a:lnTo>
                    <a:lnTo>
                      <a:pt x="31" y="27"/>
                    </a:lnTo>
                    <a:lnTo>
                      <a:pt x="26" y="16"/>
                    </a:lnTo>
                    <a:lnTo>
                      <a:pt x="15" y="22"/>
                    </a:lnTo>
                    <a:lnTo>
                      <a:pt x="10" y="43"/>
                    </a:lnTo>
                    <a:lnTo>
                      <a:pt x="15" y="65"/>
                    </a:lnTo>
                    <a:lnTo>
                      <a:pt x="26" y="71"/>
                    </a:lnTo>
                    <a:lnTo>
                      <a:pt x="36" y="65"/>
                    </a:lnTo>
                    <a:lnTo>
                      <a:pt x="42" y="43"/>
                    </a:lnTo>
                    <a:lnTo>
                      <a:pt x="36" y="16"/>
                    </a:lnTo>
                    <a:lnTo>
                      <a:pt x="26" y="0"/>
                    </a:lnTo>
                    <a:lnTo>
                      <a:pt x="10" y="10"/>
                    </a:lnTo>
                    <a:lnTo>
                      <a:pt x="0" y="43"/>
                    </a:lnTo>
                    <a:lnTo>
                      <a:pt x="10" y="76"/>
                    </a:lnTo>
                    <a:lnTo>
                      <a:pt x="26" y="87"/>
                    </a:lnTo>
                    <a:lnTo>
                      <a:pt x="47" y="76"/>
                    </a:lnTo>
                    <a:lnTo>
                      <a:pt x="52" y="43"/>
                    </a:lnTo>
                    <a:lnTo>
                      <a:pt x="58" y="43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5" name="Freeform 88"/>
              <p:cNvSpPr>
                <a:spLocks noChangeAspect="1"/>
              </p:cNvSpPr>
              <p:nvPr/>
            </p:nvSpPr>
            <p:spPr bwMode="auto">
              <a:xfrm>
                <a:off x="2908" y="1837"/>
                <a:ext cx="59" cy="99"/>
              </a:xfrm>
              <a:custGeom>
                <a:avLst/>
                <a:gdLst>
                  <a:gd name="T0" fmla="*/ 58 w 59"/>
                  <a:gd name="T1" fmla="*/ 43 h 99"/>
                  <a:gd name="T2" fmla="*/ 47 w 59"/>
                  <a:gd name="T3" fmla="*/ 81 h 99"/>
                  <a:gd name="T4" fmla="*/ 26 w 59"/>
                  <a:gd name="T5" fmla="*/ 98 h 99"/>
                  <a:gd name="T6" fmla="*/ 26 w 59"/>
                  <a:gd name="T7" fmla="*/ 98 h 99"/>
                  <a:gd name="T8" fmla="*/ 5 w 59"/>
                  <a:gd name="T9" fmla="*/ 81 h 99"/>
                  <a:gd name="T10" fmla="*/ 0 w 59"/>
                  <a:gd name="T11" fmla="*/ 43 h 99"/>
                  <a:gd name="T12" fmla="*/ 0 w 59"/>
                  <a:gd name="T13" fmla="*/ 43 h 99"/>
                  <a:gd name="T14" fmla="*/ 5 w 59"/>
                  <a:gd name="T15" fmla="*/ 10 h 99"/>
                  <a:gd name="T16" fmla="*/ 26 w 59"/>
                  <a:gd name="T17" fmla="*/ 0 h 99"/>
                  <a:gd name="T18" fmla="*/ 26 w 59"/>
                  <a:gd name="T19" fmla="*/ 0 h 99"/>
                  <a:gd name="T20" fmla="*/ 36 w 59"/>
                  <a:gd name="T21" fmla="*/ 10 h 99"/>
                  <a:gd name="T22" fmla="*/ 42 w 59"/>
                  <a:gd name="T23" fmla="*/ 43 h 99"/>
                  <a:gd name="T24" fmla="*/ 42 w 59"/>
                  <a:gd name="T25" fmla="*/ 43 h 99"/>
                  <a:gd name="T26" fmla="*/ 36 w 59"/>
                  <a:gd name="T27" fmla="*/ 65 h 99"/>
                  <a:gd name="T28" fmla="*/ 26 w 59"/>
                  <a:gd name="T29" fmla="*/ 76 h 99"/>
                  <a:gd name="T30" fmla="*/ 26 w 59"/>
                  <a:gd name="T31" fmla="*/ 76 h 99"/>
                  <a:gd name="T32" fmla="*/ 10 w 59"/>
                  <a:gd name="T33" fmla="*/ 65 h 99"/>
                  <a:gd name="T34" fmla="*/ 10 w 59"/>
                  <a:gd name="T35" fmla="*/ 43 h 99"/>
                  <a:gd name="T36" fmla="*/ 10 w 59"/>
                  <a:gd name="T37" fmla="*/ 43 h 99"/>
                  <a:gd name="T38" fmla="*/ 10 w 59"/>
                  <a:gd name="T39" fmla="*/ 22 h 99"/>
                  <a:gd name="T40" fmla="*/ 26 w 59"/>
                  <a:gd name="T41" fmla="*/ 16 h 99"/>
                  <a:gd name="T42" fmla="*/ 26 w 59"/>
                  <a:gd name="T43" fmla="*/ 16 h 99"/>
                  <a:gd name="T44" fmla="*/ 31 w 59"/>
                  <a:gd name="T45" fmla="*/ 22 h 99"/>
                  <a:gd name="T46" fmla="*/ 36 w 59"/>
                  <a:gd name="T47" fmla="*/ 43 h 99"/>
                  <a:gd name="T48" fmla="*/ 36 w 59"/>
                  <a:gd name="T49" fmla="*/ 43 h 99"/>
                  <a:gd name="T50" fmla="*/ 31 w 59"/>
                  <a:gd name="T51" fmla="*/ 54 h 99"/>
                  <a:gd name="T52" fmla="*/ 26 w 59"/>
                  <a:gd name="T53" fmla="*/ 59 h 99"/>
                  <a:gd name="T54" fmla="*/ 26 w 59"/>
                  <a:gd name="T55" fmla="*/ 59 h 99"/>
                  <a:gd name="T56" fmla="*/ 15 w 59"/>
                  <a:gd name="T57" fmla="*/ 59 h 99"/>
                  <a:gd name="T58" fmla="*/ 15 w 59"/>
                  <a:gd name="T59" fmla="*/ 43 h 99"/>
                  <a:gd name="T60" fmla="*/ 15 w 59"/>
                  <a:gd name="T61" fmla="*/ 43 h 99"/>
                  <a:gd name="T62" fmla="*/ 15 w 59"/>
                  <a:gd name="T63" fmla="*/ 43 h 99"/>
                  <a:gd name="T64" fmla="*/ 15 w 59"/>
                  <a:gd name="T65" fmla="*/ 43 h 99"/>
                  <a:gd name="T66" fmla="*/ 15 w 59"/>
                  <a:gd name="T67" fmla="*/ 54 h 99"/>
                  <a:gd name="T68" fmla="*/ 26 w 59"/>
                  <a:gd name="T69" fmla="*/ 59 h 99"/>
                  <a:gd name="T70" fmla="*/ 26 w 59"/>
                  <a:gd name="T71" fmla="*/ 59 h 99"/>
                  <a:gd name="T72" fmla="*/ 31 w 59"/>
                  <a:gd name="T73" fmla="*/ 54 h 99"/>
                  <a:gd name="T74" fmla="*/ 36 w 59"/>
                  <a:gd name="T75" fmla="*/ 43 h 99"/>
                  <a:gd name="T76" fmla="*/ 36 w 59"/>
                  <a:gd name="T77" fmla="*/ 43 h 99"/>
                  <a:gd name="T78" fmla="*/ 31 w 59"/>
                  <a:gd name="T79" fmla="*/ 27 h 99"/>
                  <a:gd name="T80" fmla="*/ 26 w 59"/>
                  <a:gd name="T81" fmla="*/ 16 h 99"/>
                  <a:gd name="T82" fmla="*/ 26 w 59"/>
                  <a:gd name="T83" fmla="*/ 16 h 99"/>
                  <a:gd name="T84" fmla="*/ 15 w 59"/>
                  <a:gd name="T85" fmla="*/ 22 h 99"/>
                  <a:gd name="T86" fmla="*/ 10 w 59"/>
                  <a:gd name="T87" fmla="*/ 43 h 99"/>
                  <a:gd name="T88" fmla="*/ 10 w 59"/>
                  <a:gd name="T89" fmla="*/ 43 h 99"/>
                  <a:gd name="T90" fmla="*/ 15 w 59"/>
                  <a:gd name="T91" fmla="*/ 65 h 99"/>
                  <a:gd name="T92" fmla="*/ 26 w 59"/>
                  <a:gd name="T93" fmla="*/ 71 h 99"/>
                  <a:gd name="T94" fmla="*/ 26 w 59"/>
                  <a:gd name="T95" fmla="*/ 71 h 99"/>
                  <a:gd name="T96" fmla="*/ 36 w 59"/>
                  <a:gd name="T97" fmla="*/ 65 h 99"/>
                  <a:gd name="T98" fmla="*/ 42 w 59"/>
                  <a:gd name="T99" fmla="*/ 43 h 99"/>
                  <a:gd name="T100" fmla="*/ 42 w 59"/>
                  <a:gd name="T101" fmla="*/ 43 h 99"/>
                  <a:gd name="T102" fmla="*/ 36 w 59"/>
                  <a:gd name="T103" fmla="*/ 16 h 99"/>
                  <a:gd name="T104" fmla="*/ 26 w 59"/>
                  <a:gd name="T105" fmla="*/ 0 h 99"/>
                  <a:gd name="T106" fmla="*/ 26 w 59"/>
                  <a:gd name="T107" fmla="*/ 0 h 99"/>
                  <a:gd name="T108" fmla="*/ 10 w 59"/>
                  <a:gd name="T109" fmla="*/ 10 h 99"/>
                  <a:gd name="T110" fmla="*/ 0 w 59"/>
                  <a:gd name="T111" fmla="*/ 43 h 99"/>
                  <a:gd name="T112" fmla="*/ 0 w 59"/>
                  <a:gd name="T113" fmla="*/ 43 h 99"/>
                  <a:gd name="T114" fmla="*/ 10 w 59"/>
                  <a:gd name="T115" fmla="*/ 76 h 99"/>
                  <a:gd name="T116" fmla="*/ 26 w 59"/>
                  <a:gd name="T117" fmla="*/ 87 h 99"/>
                  <a:gd name="T118" fmla="*/ 26 w 59"/>
                  <a:gd name="T119" fmla="*/ 87 h 99"/>
                  <a:gd name="T120" fmla="*/ 47 w 59"/>
                  <a:gd name="T121" fmla="*/ 76 h 99"/>
                  <a:gd name="T122" fmla="*/ 52 w 59"/>
                  <a:gd name="T123" fmla="*/ 43 h 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"/>
                  <a:gd name="T187" fmla="*/ 0 h 99"/>
                  <a:gd name="T188" fmla="*/ 59 w 59"/>
                  <a:gd name="T189" fmla="*/ 99 h 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" h="99">
                    <a:moveTo>
                      <a:pt x="58" y="43"/>
                    </a:moveTo>
                    <a:lnTo>
                      <a:pt x="47" y="81"/>
                    </a:lnTo>
                    <a:lnTo>
                      <a:pt x="26" y="98"/>
                    </a:lnTo>
                    <a:lnTo>
                      <a:pt x="5" y="81"/>
                    </a:lnTo>
                    <a:lnTo>
                      <a:pt x="0" y="43"/>
                    </a:lnTo>
                    <a:lnTo>
                      <a:pt x="5" y="10"/>
                    </a:lnTo>
                    <a:lnTo>
                      <a:pt x="26" y="0"/>
                    </a:lnTo>
                    <a:lnTo>
                      <a:pt x="36" y="10"/>
                    </a:lnTo>
                    <a:lnTo>
                      <a:pt x="42" y="43"/>
                    </a:lnTo>
                    <a:lnTo>
                      <a:pt x="36" y="65"/>
                    </a:lnTo>
                    <a:lnTo>
                      <a:pt x="26" y="76"/>
                    </a:lnTo>
                    <a:lnTo>
                      <a:pt x="10" y="65"/>
                    </a:lnTo>
                    <a:lnTo>
                      <a:pt x="10" y="43"/>
                    </a:lnTo>
                    <a:lnTo>
                      <a:pt x="10" y="22"/>
                    </a:lnTo>
                    <a:lnTo>
                      <a:pt x="26" y="16"/>
                    </a:lnTo>
                    <a:lnTo>
                      <a:pt x="31" y="22"/>
                    </a:lnTo>
                    <a:lnTo>
                      <a:pt x="36" y="43"/>
                    </a:lnTo>
                    <a:lnTo>
                      <a:pt x="31" y="54"/>
                    </a:lnTo>
                    <a:lnTo>
                      <a:pt x="26" y="59"/>
                    </a:lnTo>
                    <a:lnTo>
                      <a:pt x="15" y="59"/>
                    </a:lnTo>
                    <a:lnTo>
                      <a:pt x="15" y="43"/>
                    </a:lnTo>
                    <a:lnTo>
                      <a:pt x="15" y="54"/>
                    </a:lnTo>
                    <a:lnTo>
                      <a:pt x="26" y="59"/>
                    </a:lnTo>
                    <a:lnTo>
                      <a:pt x="31" y="54"/>
                    </a:lnTo>
                    <a:lnTo>
                      <a:pt x="36" y="43"/>
                    </a:lnTo>
                    <a:lnTo>
                      <a:pt x="31" y="27"/>
                    </a:lnTo>
                    <a:lnTo>
                      <a:pt x="26" y="16"/>
                    </a:lnTo>
                    <a:lnTo>
                      <a:pt x="15" y="22"/>
                    </a:lnTo>
                    <a:lnTo>
                      <a:pt x="10" y="43"/>
                    </a:lnTo>
                    <a:lnTo>
                      <a:pt x="15" y="65"/>
                    </a:lnTo>
                    <a:lnTo>
                      <a:pt x="26" y="71"/>
                    </a:lnTo>
                    <a:lnTo>
                      <a:pt x="36" y="65"/>
                    </a:lnTo>
                    <a:lnTo>
                      <a:pt x="42" y="43"/>
                    </a:lnTo>
                    <a:lnTo>
                      <a:pt x="36" y="16"/>
                    </a:lnTo>
                    <a:lnTo>
                      <a:pt x="26" y="0"/>
                    </a:lnTo>
                    <a:lnTo>
                      <a:pt x="10" y="10"/>
                    </a:lnTo>
                    <a:lnTo>
                      <a:pt x="0" y="43"/>
                    </a:lnTo>
                    <a:lnTo>
                      <a:pt x="10" y="76"/>
                    </a:lnTo>
                    <a:lnTo>
                      <a:pt x="26" y="87"/>
                    </a:lnTo>
                    <a:lnTo>
                      <a:pt x="47" y="76"/>
                    </a:lnTo>
                    <a:lnTo>
                      <a:pt x="52" y="4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6" name="Freeform 89"/>
              <p:cNvSpPr>
                <a:spLocks noChangeAspect="1"/>
              </p:cNvSpPr>
              <p:nvPr/>
            </p:nvSpPr>
            <p:spPr bwMode="auto">
              <a:xfrm>
                <a:off x="3056" y="1919"/>
                <a:ext cx="65" cy="17"/>
              </a:xfrm>
              <a:custGeom>
                <a:avLst/>
                <a:gdLst>
                  <a:gd name="T0" fmla="*/ 0 w 65"/>
                  <a:gd name="T1" fmla="*/ 10 h 17"/>
                  <a:gd name="T2" fmla="*/ 10 w 65"/>
                  <a:gd name="T3" fmla="*/ 16 h 17"/>
                  <a:gd name="T4" fmla="*/ 21 w 65"/>
                  <a:gd name="T5" fmla="*/ 16 h 17"/>
                  <a:gd name="T6" fmla="*/ 21 w 65"/>
                  <a:gd name="T7" fmla="*/ 16 h 17"/>
                  <a:gd name="T8" fmla="*/ 42 w 65"/>
                  <a:gd name="T9" fmla="*/ 16 h 17"/>
                  <a:gd name="T10" fmla="*/ 64 w 65"/>
                  <a:gd name="T11" fmla="*/ 10 h 17"/>
                  <a:gd name="T12" fmla="*/ 64 w 65"/>
                  <a:gd name="T13" fmla="*/ 10 h 17"/>
                  <a:gd name="T14" fmla="*/ 53 w 65"/>
                  <a:gd name="T15" fmla="*/ 10 h 17"/>
                  <a:gd name="T16" fmla="*/ 53 w 65"/>
                  <a:gd name="T17" fmla="*/ 10 h 17"/>
                  <a:gd name="T18" fmla="*/ 47 w 65"/>
                  <a:gd name="T19" fmla="*/ 5 h 17"/>
                  <a:gd name="T20" fmla="*/ 42 w 65"/>
                  <a:gd name="T21" fmla="*/ 0 h 17"/>
                  <a:gd name="T22" fmla="*/ 42 w 65"/>
                  <a:gd name="T23" fmla="*/ 0 h 17"/>
                  <a:gd name="T24" fmla="*/ 42 w 65"/>
                  <a:gd name="T25" fmla="*/ 5 h 17"/>
                  <a:gd name="T26" fmla="*/ 0 w 65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5"/>
                  <a:gd name="T43" fmla="*/ 0 h 17"/>
                  <a:gd name="T44" fmla="*/ 65 w 65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5" h="17">
                    <a:moveTo>
                      <a:pt x="0" y="10"/>
                    </a:moveTo>
                    <a:lnTo>
                      <a:pt x="10" y="16"/>
                    </a:lnTo>
                    <a:lnTo>
                      <a:pt x="21" y="16"/>
                    </a:lnTo>
                    <a:lnTo>
                      <a:pt x="42" y="16"/>
                    </a:lnTo>
                    <a:lnTo>
                      <a:pt x="64" y="10"/>
                    </a:lnTo>
                    <a:lnTo>
                      <a:pt x="53" y="10"/>
                    </a:lnTo>
                    <a:lnTo>
                      <a:pt x="47" y="5"/>
                    </a:lnTo>
                    <a:lnTo>
                      <a:pt x="42" y="0"/>
                    </a:lnTo>
                    <a:lnTo>
                      <a:pt x="42" y="5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7" name="Freeform 90"/>
              <p:cNvSpPr>
                <a:spLocks noChangeAspect="1"/>
              </p:cNvSpPr>
              <p:nvPr/>
            </p:nvSpPr>
            <p:spPr bwMode="auto">
              <a:xfrm>
                <a:off x="3041" y="1783"/>
                <a:ext cx="84" cy="153"/>
              </a:xfrm>
              <a:custGeom>
                <a:avLst/>
                <a:gdLst>
                  <a:gd name="T0" fmla="*/ 83 w 84"/>
                  <a:gd name="T1" fmla="*/ 146 h 153"/>
                  <a:gd name="T2" fmla="*/ 67 w 84"/>
                  <a:gd name="T3" fmla="*/ 152 h 153"/>
                  <a:gd name="T4" fmla="*/ 41 w 84"/>
                  <a:gd name="T5" fmla="*/ 152 h 153"/>
                  <a:gd name="T6" fmla="*/ 41 w 84"/>
                  <a:gd name="T7" fmla="*/ 152 h 153"/>
                  <a:gd name="T8" fmla="*/ 10 w 84"/>
                  <a:gd name="T9" fmla="*/ 141 h 153"/>
                  <a:gd name="T10" fmla="*/ 0 w 84"/>
                  <a:gd name="T11" fmla="*/ 86 h 153"/>
                  <a:gd name="T12" fmla="*/ 0 w 84"/>
                  <a:gd name="T13" fmla="*/ 86 h 153"/>
                  <a:gd name="T14" fmla="*/ 20 w 84"/>
                  <a:gd name="T15" fmla="*/ 27 h 153"/>
                  <a:gd name="T16" fmla="*/ 62 w 84"/>
                  <a:gd name="T17" fmla="*/ 0 h 1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153"/>
                  <a:gd name="T29" fmla="*/ 84 w 84"/>
                  <a:gd name="T30" fmla="*/ 153 h 1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153">
                    <a:moveTo>
                      <a:pt x="83" y="146"/>
                    </a:moveTo>
                    <a:lnTo>
                      <a:pt x="67" y="152"/>
                    </a:lnTo>
                    <a:lnTo>
                      <a:pt x="41" y="152"/>
                    </a:lnTo>
                    <a:lnTo>
                      <a:pt x="10" y="141"/>
                    </a:lnTo>
                    <a:lnTo>
                      <a:pt x="0" y="86"/>
                    </a:lnTo>
                    <a:lnTo>
                      <a:pt x="20" y="27"/>
                    </a:lnTo>
                    <a:lnTo>
                      <a:pt x="6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8" name="Freeform 91"/>
              <p:cNvSpPr>
                <a:spLocks noChangeAspect="1"/>
              </p:cNvSpPr>
              <p:nvPr/>
            </p:nvSpPr>
            <p:spPr bwMode="auto">
              <a:xfrm>
                <a:off x="3087" y="1837"/>
                <a:ext cx="59" cy="99"/>
              </a:xfrm>
              <a:custGeom>
                <a:avLst/>
                <a:gdLst>
                  <a:gd name="T0" fmla="*/ 0 w 59"/>
                  <a:gd name="T1" fmla="*/ 43 h 99"/>
                  <a:gd name="T2" fmla="*/ 10 w 59"/>
                  <a:gd name="T3" fmla="*/ 81 h 99"/>
                  <a:gd name="T4" fmla="*/ 31 w 59"/>
                  <a:gd name="T5" fmla="*/ 98 h 99"/>
                  <a:gd name="T6" fmla="*/ 31 w 59"/>
                  <a:gd name="T7" fmla="*/ 98 h 99"/>
                  <a:gd name="T8" fmla="*/ 53 w 59"/>
                  <a:gd name="T9" fmla="*/ 81 h 99"/>
                  <a:gd name="T10" fmla="*/ 58 w 59"/>
                  <a:gd name="T11" fmla="*/ 43 h 99"/>
                  <a:gd name="T12" fmla="*/ 58 w 59"/>
                  <a:gd name="T13" fmla="*/ 43 h 99"/>
                  <a:gd name="T14" fmla="*/ 47 w 59"/>
                  <a:gd name="T15" fmla="*/ 10 h 99"/>
                  <a:gd name="T16" fmla="*/ 31 w 59"/>
                  <a:gd name="T17" fmla="*/ 0 h 99"/>
                  <a:gd name="T18" fmla="*/ 31 w 59"/>
                  <a:gd name="T19" fmla="*/ 0 h 99"/>
                  <a:gd name="T20" fmla="*/ 15 w 59"/>
                  <a:gd name="T21" fmla="*/ 10 h 99"/>
                  <a:gd name="T22" fmla="*/ 15 w 59"/>
                  <a:gd name="T23" fmla="*/ 43 h 99"/>
                  <a:gd name="T24" fmla="*/ 15 w 59"/>
                  <a:gd name="T25" fmla="*/ 43 h 99"/>
                  <a:gd name="T26" fmla="*/ 21 w 59"/>
                  <a:gd name="T27" fmla="*/ 65 h 99"/>
                  <a:gd name="T28" fmla="*/ 31 w 59"/>
                  <a:gd name="T29" fmla="*/ 76 h 99"/>
                  <a:gd name="T30" fmla="*/ 31 w 59"/>
                  <a:gd name="T31" fmla="*/ 76 h 99"/>
                  <a:gd name="T32" fmla="*/ 42 w 59"/>
                  <a:gd name="T33" fmla="*/ 65 h 99"/>
                  <a:gd name="T34" fmla="*/ 47 w 59"/>
                  <a:gd name="T35" fmla="*/ 43 h 99"/>
                  <a:gd name="T36" fmla="*/ 47 w 59"/>
                  <a:gd name="T37" fmla="*/ 43 h 99"/>
                  <a:gd name="T38" fmla="*/ 42 w 59"/>
                  <a:gd name="T39" fmla="*/ 22 h 99"/>
                  <a:gd name="T40" fmla="*/ 31 w 59"/>
                  <a:gd name="T41" fmla="*/ 16 h 99"/>
                  <a:gd name="T42" fmla="*/ 31 w 59"/>
                  <a:gd name="T43" fmla="*/ 16 h 99"/>
                  <a:gd name="T44" fmla="*/ 21 w 59"/>
                  <a:gd name="T45" fmla="*/ 22 h 99"/>
                  <a:gd name="T46" fmla="*/ 21 w 59"/>
                  <a:gd name="T47" fmla="*/ 43 h 99"/>
                  <a:gd name="T48" fmla="*/ 21 w 59"/>
                  <a:gd name="T49" fmla="*/ 43 h 99"/>
                  <a:gd name="T50" fmla="*/ 26 w 59"/>
                  <a:gd name="T51" fmla="*/ 54 h 99"/>
                  <a:gd name="T52" fmla="*/ 31 w 59"/>
                  <a:gd name="T53" fmla="*/ 59 h 99"/>
                  <a:gd name="T54" fmla="*/ 31 w 59"/>
                  <a:gd name="T55" fmla="*/ 59 h 99"/>
                  <a:gd name="T56" fmla="*/ 42 w 59"/>
                  <a:gd name="T57" fmla="*/ 59 h 99"/>
                  <a:gd name="T58" fmla="*/ 42 w 59"/>
                  <a:gd name="T59" fmla="*/ 43 h 99"/>
                  <a:gd name="T60" fmla="*/ 42 w 59"/>
                  <a:gd name="T61" fmla="*/ 43 h 99"/>
                  <a:gd name="T62" fmla="*/ 42 w 59"/>
                  <a:gd name="T63" fmla="*/ 43 h 99"/>
                  <a:gd name="T64" fmla="*/ 42 w 59"/>
                  <a:gd name="T65" fmla="*/ 43 h 99"/>
                  <a:gd name="T66" fmla="*/ 36 w 59"/>
                  <a:gd name="T67" fmla="*/ 54 h 99"/>
                  <a:gd name="T68" fmla="*/ 31 w 59"/>
                  <a:gd name="T69" fmla="*/ 59 h 99"/>
                  <a:gd name="T70" fmla="*/ 31 w 59"/>
                  <a:gd name="T71" fmla="*/ 59 h 99"/>
                  <a:gd name="T72" fmla="*/ 26 w 59"/>
                  <a:gd name="T73" fmla="*/ 54 h 99"/>
                  <a:gd name="T74" fmla="*/ 21 w 59"/>
                  <a:gd name="T75" fmla="*/ 43 h 99"/>
                  <a:gd name="T76" fmla="*/ 21 w 59"/>
                  <a:gd name="T77" fmla="*/ 43 h 99"/>
                  <a:gd name="T78" fmla="*/ 26 w 59"/>
                  <a:gd name="T79" fmla="*/ 27 h 99"/>
                  <a:gd name="T80" fmla="*/ 31 w 59"/>
                  <a:gd name="T81" fmla="*/ 16 h 99"/>
                  <a:gd name="T82" fmla="*/ 31 w 59"/>
                  <a:gd name="T83" fmla="*/ 16 h 99"/>
                  <a:gd name="T84" fmla="*/ 42 w 59"/>
                  <a:gd name="T85" fmla="*/ 22 h 99"/>
                  <a:gd name="T86" fmla="*/ 47 w 59"/>
                  <a:gd name="T87" fmla="*/ 43 h 99"/>
                  <a:gd name="T88" fmla="*/ 47 w 59"/>
                  <a:gd name="T89" fmla="*/ 43 h 99"/>
                  <a:gd name="T90" fmla="*/ 42 w 59"/>
                  <a:gd name="T91" fmla="*/ 65 h 99"/>
                  <a:gd name="T92" fmla="*/ 31 w 59"/>
                  <a:gd name="T93" fmla="*/ 71 h 99"/>
                  <a:gd name="T94" fmla="*/ 31 w 59"/>
                  <a:gd name="T95" fmla="*/ 71 h 99"/>
                  <a:gd name="T96" fmla="*/ 21 w 59"/>
                  <a:gd name="T97" fmla="*/ 65 h 99"/>
                  <a:gd name="T98" fmla="*/ 15 w 59"/>
                  <a:gd name="T99" fmla="*/ 43 h 99"/>
                  <a:gd name="T100" fmla="*/ 15 w 59"/>
                  <a:gd name="T101" fmla="*/ 43 h 99"/>
                  <a:gd name="T102" fmla="*/ 21 w 59"/>
                  <a:gd name="T103" fmla="*/ 16 h 99"/>
                  <a:gd name="T104" fmla="*/ 31 w 59"/>
                  <a:gd name="T105" fmla="*/ 0 h 99"/>
                  <a:gd name="T106" fmla="*/ 31 w 59"/>
                  <a:gd name="T107" fmla="*/ 0 h 99"/>
                  <a:gd name="T108" fmla="*/ 47 w 59"/>
                  <a:gd name="T109" fmla="*/ 10 h 99"/>
                  <a:gd name="T110" fmla="*/ 53 w 59"/>
                  <a:gd name="T111" fmla="*/ 43 h 99"/>
                  <a:gd name="T112" fmla="*/ 53 w 59"/>
                  <a:gd name="T113" fmla="*/ 43 h 99"/>
                  <a:gd name="T114" fmla="*/ 47 w 59"/>
                  <a:gd name="T115" fmla="*/ 76 h 99"/>
                  <a:gd name="T116" fmla="*/ 31 w 59"/>
                  <a:gd name="T117" fmla="*/ 87 h 99"/>
                  <a:gd name="T118" fmla="*/ 31 w 59"/>
                  <a:gd name="T119" fmla="*/ 87 h 99"/>
                  <a:gd name="T120" fmla="*/ 10 w 59"/>
                  <a:gd name="T121" fmla="*/ 76 h 99"/>
                  <a:gd name="T122" fmla="*/ 0 w 59"/>
                  <a:gd name="T123" fmla="*/ 43 h 99"/>
                  <a:gd name="T124" fmla="*/ 0 w 59"/>
                  <a:gd name="T125" fmla="*/ 43 h 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"/>
                  <a:gd name="T190" fmla="*/ 0 h 99"/>
                  <a:gd name="T191" fmla="*/ 59 w 59"/>
                  <a:gd name="T192" fmla="*/ 99 h 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" h="99">
                    <a:moveTo>
                      <a:pt x="0" y="43"/>
                    </a:moveTo>
                    <a:lnTo>
                      <a:pt x="10" y="81"/>
                    </a:lnTo>
                    <a:lnTo>
                      <a:pt x="31" y="98"/>
                    </a:lnTo>
                    <a:lnTo>
                      <a:pt x="53" y="81"/>
                    </a:lnTo>
                    <a:lnTo>
                      <a:pt x="58" y="43"/>
                    </a:lnTo>
                    <a:lnTo>
                      <a:pt x="47" y="10"/>
                    </a:lnTo>
                    <a:lnTo>
                      <a:pt x="31" y="0"/>
                    </a:lnTo>
                    <a:lnTo>
                      <a:pt x="15" y="10"/>
                    </a:lnTo>
                    <a:lnTo>
                      <a:pt x="15" y="43"/>
                    </a:lnTo>
                    <a:lnTo>
                      <a:pt x="21" y="65"/>
                    </a:lnTo>
                    <a:lnTo>
                      <a:pt x="31" y="76"/>
                    </a:lnTo>
                    <a:lnTo>
                      <a:pt x="42" y="65"/>
                    </a:lnTo>
                    <a:lnTo>
                      <a:pt x="47" y="43"/>
                    </a:lnTo>
                    <a:lnTo>
                      <a:pt x="42" y="22"/>
                    </a:lnTo>
                    <a:lnTo>
                      <a:pt x="31" y="16"/>
                    </a:lnTo>
                    <a:lnTo>
                      <a:pt x="21" y="22"/>
                    </a:lnTo>
                    <a:lnTo>
                      <a:pt x="21" y="43"/>
                    </a:lnTo>
                    <a:lnTo>
                      <a:pt x="26" y="54"/>
                    </a:lnTo>
                    <a:lnTo>
                      <a:pt x="31" y="59"/>
                    </a:lnTo>
                    <a:lnTo>
                      <a:pt x="42" y="59"/>
                    </a:lnTo>
                    <a:lnTo>
                      <a:pt x="42" y="43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6" y="54"/>
                    </a:lnTo>
                    <a:lnTo>
                      <a:pt x="21" y="43"/>
                    </a:lnTo>
                    <a:lnTo>
                      <a:pt x="26" y="27"/>
                    </a:lnTo>
                    <a:lnTo>
                      <a:pt x="31" y="16"/>
                    </a:lnTo>
                    <a:lnTo>
                      <a:pt x="42" y="22"/>
                    </a:lnTo>
                    <a:lnTo>
                      <a:pt x="47" y="43"/>
                    </a:lnTo>
                    <a:lnTo>
                      <a:pt x="42" y="65"/>
                    </a:lnTo>
                    <a:lnTo>
                      <a:pt x="31" y="71"/>
                    </a:lnTo>
                    <a:lnTo>
                      <a:pt x="21" y="65"/>
                    </a:lnTo>
                    <a:lnTo>
                      <a:pt x="15" y="43"/>
                    </a:lnTo>
                    <a:lnTo>
                      <a:pt x="21" y="16"/>
                    </a:lnTo>
                    <a:lnTo>
                      <a:pt x="31" y="0"/>
                    </a:lnTo>
                    <a:lnTo>
                      <a:pt x="47" y="10"/>
                    </a:lnTo>
                    <a:lnTo>
                      <a:pt x="53" y="43"/>
                    </a:lnTo>
                    <a:lnTo>
                      <a:pt x="47" y="76"/>
                    </a:lnTo>
                    <a:lnTo>
                      <a:pt x="31" y="87"/>
                    </a:lnTo>
                    <a:lnTo>
                      <a:pt x="10" y="76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9" name="Freeform 92"/>
              <p:cNvSpPr>
                <a:spLocks noChangeAspect="1"/>
              </p:cNvSpPr>
              <p:nvPr/>
            </p:nvSpPr>
            <p:spPr bwMode="auto">
              <a:xfrm>
                <a:off x="3087" y="1837"/>
                <a:ext cx="59" cy="99"/>
              </a:xfrm>
              <a:custGeom>
                <a:avLst/>
                <a:gdLst>
                  <a:gd name="T0" fmla="*/ 0 w 59"/>
                  <a:gd name="T1" fmla="*/ 43 h 99"/>
                  <a:gd name="T2" fmla="*/ 10 w 59"/>
                  <a:gd name="T3" fmla="*/ 81 h 99"/>
                  <a:gd name="T4" fmla="*/ 31 w 59"/>
                  <a:gd name="T5" fmla="*/ 98 h 99"/>
                  <a:gd name="T6" fmla="*/ 31 w 59"/>
                  <a:gd name="T7" fmla="*/ 98 h 99"/>
                  <a:gd name="T8" fmla="*/ 53 w 59"/>
                  <a:gd name="T9" fmla="*/ 81 h 99"/>
                  <a:gd name="T10" fmla="*/ 58 w 59"/>
                  <a:gd name="T11" fmla="*/ 43 h 99"/>
                  <a:gd name="T12" fmla="*/ 58 w 59"/>
                  <a:gd name="T13" fmla="*/ 43 h 99"/>
                  <a:gd name="T14" fmla="*/ 47 w 59"/>
                  <a:gd name="T15" fmla="*/ 10 h 99"/>
                  <a:gd name="T16" fmla="*/ 31 w 59"/>
                  <a:gd name="T17" fmla="*/ 0 h 99"/>
                  <a:gd name="T18" fmla="*/ 31 w 59"/>
                  <a:gd name="T19" fmla="*/ 0 h 99"/>
                  <a:gd name="T20" fmla="*/ 15 w 59"/>
                  <a:gd name="T21" fmla="*/ 10 h 99"/>
                  <a:gd name="T22" fmla="*/ 15 w 59"/>
                  <a:gd name="T23" fmla="*/ 43 h 99"/>
                  <a:gd name="T24" fmla="*/ 15 w 59"/>
                  <a:gd name="T25" fmla="*/ 43 h 99"/>
                  <a:gd name="T26" fmla="*/ 21 w 59"/>
                  <a:gd name="T27" fmla="*/ 65 h 99"/>
                  <a:gd name="T28" fmla="*/ 31 w 59"/>
                  <a:gd name="T29" fmla="*/ 76 h 99"/>
                  <a:gd name="T30" fmla="*/ 31 w 59"/>
                  <a:gd name="T31" fmla="*/ 76 h 99"/>
                  <a:gd name="T32" fmla="*/ 42 w 59"/>
                  <a:gd name="T33" fmla="*/ 65 h 99"/>
                  <a:gd name="T34" fmla="*/ 47 w 59"/>
                  <a:gd name="T35" fmla="*/ 43 h 99"/>
                  <a:gd name="T36" fmla="*/ 47 w 59"/>
                  <a:gd name="T37" fmla="*/ 43 h 99"/>
                  <a:gd name="T38" fmla="*/ 42 w 59"/>
                  <a:gd name="T39" fmla="*/ 22 h 99"/>
                  <a:gd name="T40" fmla="*/ 31 w 59"/>
                  <a:gd name="T41" fmla="*/ 16 h 99"/>
                  <a:gd name="T42" fmla="*/ 31 w 59"/>
                  <a:gd name="T43" fmla="*/ 16 h 99"/>
                  <a:gd name="T44" fmla="*/ 21 w 59"/>
                  <a:gd name="T45" fmla="*/ 22 h 99"/>
                  <a:gd name="T46" fmla="*/ 21 w 59"/>
                  <a:gd name="T47" fmla="*/ 43 h 99"/>
                  <a:gd name="T48" fmla="*/ 21 w 59"/>
                  <a:gd name="T49" fmla="*/ 43 h 99"/>
                  <a:gd name="T50" fmla="*/ 26 w 59"/>
                  <a:gd name="T51" fmla="*/ 54 h 99"/>
                  <a:gd name="T52" fmla="*/ 31 w 59"/>
                  <a:gd name="T53" fmla="*/ 59 h 99"/>
                  <a:gd name="T54" fmla="*/ 31 w 59"/>
                  <a:gd name="T55" fmla="*/ 59 h 99"/>
                  <a:gd name="T56" fmla="*/ 42 w 59"/>
                  <a:gd name="T57" fmla="*/ 59 h 99"/>
                  <a:gd name="T58" fmla="*/ 42 w 59"/>
                  <a:gd name="T59" fmla="*/ 43 h 99"/>
                  <a:gd name="T60" fmla="*/ 42 w 59"/>
                  <a:gd name="T61" fmla="*/ 43 h 99"/>
                  <a:gd name="T62" fmla="*/ 42 w 59"/>
                  <a:gd name="T63" fmla="*/ 43 h 99"/>
                  <a:gd name="T64" fmla="*/ 42 w 59"/>
                  <a:gd name="T65" fmla="*/ 43 h 99"/>
                  <a:gd name="T66" fmla="*/ 36 w 59"/>
                  <a:gd name="T67" fmla="*/ 54 h 99"/>
                  <a:gd name="T68" fmla="*/ 31 w 59"/>
                  <a:gd name="T69" fmla="*/ 59 h 99"/>
                  <a:gd name="T70" fmla="*/ 31 w 59"/>
                  <a:gd name="T71" fmla="*/ 59 h 99"/>
                  <a:gd name="T72" fmla="*/ 26 w 59"/>
                  <a:gd name="T73" fmla="*/ 54 h 99"/>
                  <a:gd name="T74" fmla="*/ 21 w 59"/>
                  <a:gd name="T75" fmla="*/ 43 h 99"/>
                  <a:gd name="T76" fmla="*/ 21 w 59"/>
                  <a:gd name="T77" fmla="*/ 43 h 99"/>
                  <a:gd name="T78" fmla="*/ 26 w 59"/>
                  <a:gd name="T79" fmla="*/ 27 h 99"/>
                  <a:gd name="T80" fmla="*/ 31 w 59"/>
                  <a:gd name="T81" fmla="*/ 16 h 99"/>
                  <a:gd name="T82" fmla="*/ 31 w 59"/>
                  <a:gd name="T83" fmla="*/ 16 h 99"/>
                  <a:gd name="T84" fmla="*/ 42 w 59"/>
                  <a:gd name="T85" fmla="*/ 22 h 99"/>
                  <a:gd name="T86" fmla="*/ 47 w 59"/>
                  <a:gd name="T87" fmla="*/ 43 h 99"/>
                  <a:gd name="T88" fmla="*/ 47 w 59"/>
                  <a:gd name="T89" fmla="*/ 43 h 99"/>
                  <a:gd name="T90" fmla="*/ 42 w 59"/>
                  <a:gd name="T91" fmla="*/ 65 h 99"/>
                  <a:gd name="T92" fmla="*/ 31 w 59"/>
                  <a:gd name="T93" fmla="*/ 71 h 99"/>
                  <a:gd name="T94" fmla="*/ 31 w 59"/>
                  <a:gd name="T95" fmla="*/ 71 h 99"/>
                  <a:gd name="T96" fmla="*/ 21 w 59"/>
                  <a:gd name="T97" fmla="*/ 65 h 99"/>
                  <a:gd name="T98" fmla="*/ 15 w 59"/>
                  <a:gd name="T99" fmla="*/ 43 h 99"/>
                  <a:gd name="T100" fmla="*/ 15 w 59"/>
                  <a:gd name="T101" fmla="*/ 43 h 99"/>
                  <a:gd name="T102" fmla="*/ 21 w 59"/>
                  <a:gd name="T103" fmla="*/ 16 h 99"/>
                  <a:gd name="T104" fmla="*/ 31 w 59"/>
                  <a:gd name="T105" fmla="*/ 0 h 99"/>
                  <a:gd name="T106" fmla="*/ 31 w 59"/>
                  <a:gd name="T107" fmla="*/ 0 h 99"/>
                  <a:gd name="T108" fmla="*/ 47 w 59"/>
                  <a:gd name="T109" fmla="*/ 10 h 99"/>
                  <a:gd name="T110" fmla="*/ 53 w 59"/>
                  <a:gd name="T111" fmla="*/ 43 h 99"/>
                  <a:gd name="T112" fmla="*/ 53 w 59"/>
                  <a:gd name="T113" fmla="*/ 43 h 99"/>
                  <a:gd name="T114" fmla="*/ 47 w 59"/>
                  <a:gd name="T115" fmla="*/ 76 h 99"/>
                  <a:gd name="T116" fmla="*/ 31 w 59"/>
                  <a:gd name="T117" fmla="*/ 87 h 99"/>
                  <a:gd name="T118" fmla="*/ 31 w 59"/>
                  <a:gd name="T119" fmla="*/ 87 h 99"/>
                  <a:gd name="T120" fmla="*/ 10 w 59"/>
                  <a:gd name="T121" fmla="*/ 76 h 99"/>
                  <a:gd name="T122" fmla="*/ 0 w 59"/>
                  <a:gd name="T123" fmla="*/ 43 h 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"/>
                  <a:gd name="T187" fmla="*/ 0 h 99"/>
                  <a:gd name="T188" fmla="*/ 59 w 59"/>
                  <a:gd name="T189" fmla="*/ 99 h 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" h="99">
                    <a:moveTo>
                      <a:pt x="0" y="43"/>
                    </a:moveTo>
                    <a:lnTo>
                      <a:pt x="10" y="81"/>
                    </a:lnTo>
                    <a:lnTo>
                      <a:pt x="31" y="98"/>
                    </a:lnTo>
                    <a:lnTo>
                      <a:pt x="53" y="81"/>
                    </a:lnTo>
                    <a:lnTo>
                      <a:pt x="58" y="43"/>
                    </a:lnTo>
                    <a:lnTo>
                      <a:pt x="47" y="10"/>
                    </a:lnTo>
                    <a:lnTo>
                      <a:pt x="31" y="0"/>
                    </a:lnTo>
                    <a:lnTo>
                      <a:pt x="15" y="10"/>
                    </a:lnTo>
                    <a:lnTo>
                      <a:pt x="15" y="43"/>
                    </a:lnTo>
                    <a:lnTo>
                      <a:pt x="21" y="65"/>
                    </a:lnTo>
                    <a:lnTo>
                      <a:pt x="31" y="76"/>
                    </a:lnTo>
                    <a:lnTo>
                      <a:pt x="42" y="65"/>
                    </a:lnTo>
                    <a:lnTo>
                      <a:pt x="47" y="43"/>
                    </a:lnTo>
                    <a:lnTo>
                      <a:pt x="42" y="22"/>
                    </a:lnTo>
                    <a:lnTo>
                      <a:pt x="31" y="16"/>
                    </a:lnTo>
                    <a:lnTo>
                      <a:pt x="21" y="22"/>
                    </a:lnTo>
                    <a:lnTo>
                      <a:pt x="21" y="43"/>
                    </a:lnTo>
                    <a:lnTo>
                      <a:pt x="26" y="54"/>
                    </a:lnTo>
                    <a:lnTo>
                      <a:pt x="31" y="59"/>
                    </a:lnTo>
                    <a:lnTo>
                      <a:pt x="42" y="59"/>
                    </a:lnTo>
                    <a:lnTo>
                      <a:pt x="42" y="43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6" y="54"/>
                    </a:lnTo>
                    <a:lnTo>
                      <a:pt x="21" y="43"/>
                    </a:lnTo>
                    <a:lnTo>
                      <a:pt x="26" y="27"/>
                    </a:lnTo>
                    <a:lnTo>
                      <a:pt x="31" y="16"/>
                    </a:lnTo>
                    <a:lnTo>
                      <a:pt x="42" y="22"/>
                    </a:lnTo>
                    <a:lnTo>
                      <a:pt x="47" y="43"/>
                    </a:lnTo>
                    <a:lnTo>
                      <a:pt x="42" y="65"/>
                    </a:lnTo>
                    <a:lnTo>
                      <a:pt x="31" y="71"/>
                    </a:lnTo>
                    <a:lnTo>
                      <a:pt x="21" y="65"/>
                    </a:lnTo>
                    <a:lnTo>
                      <a:pt x="15" y="43"/>
                    </a:lnTo>
                    <a:lnTo>
                      <a:pt x="21" y="16"/>
                    </a:lnTo>
                    <a:lnTo>
                      <a:pt x="31" y="0"/>
                    </a:lnTo>
                    <a:lnTo>
                      <a:pt x="47" y="10"/>
                    </a:lnTo>
                    <a:lnTo>
                      <a:pt x="53" y="43"/>
                    </a:lnTo>
                    <a:lnTo>
                      <a:pt x="47" y="76"/>
                    </a:lnTo>
                    <a:lnTo>
                      <a:pt x="31" y="87"/>
                    </a:lnTo>
                    <a:lnTo>
                      <a:pt x="10" y="76"/>
                    </a:lnTo>
                    <a:lnTo>
                      <a:pt x="0" y="4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102" name="Picture 93" descr="2009 logo - for inser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3360"/>
              <a:ext cx="1209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54" name="Text Box 94"/>
          <p:cNvSpPr txBox="1">
            <a:spLocks noChangeArrowheads="1"/>
          </p:cNvSpPr>
          <p:nvPr/>
        </p:nvSpPr>
        <p:spPr bwMode="auto">
          <a:xfrm>
            <a:off x="304800" y="838200"/>
            <a:ext cx="8458200" cy="18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/>
              <a:t>Changes in Carotid Artery Stiffness over a Decade of </a:t>
            </a:r>
            <a:r>
              <a:rPr lang="en-US" sz="3200" b="1" dirty="0" smtClean="0"/>
              <a:t>Aging: The </a:t>
            </a:r>
            <a:r>
              <a:rPr lang="en-US" sz="3200" b="1" dirty="0"/>
              <a:t>Multi-Ethnic Study of Atherosclerosis (MESA)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5253674"/>
            <a:ext cx="19208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63"/>
    </mc:Choice>
    <mc:Fallback>
      <p:transition spd="slow" advTm="2836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65237"/>
            <a:ext cx="8534400" cy="4068763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en-US" sz="3000" dirty="0" smtClean="0">
                <a:effectLst/>
              </a:rPr>
              <a:t>Mean DC and YEM at each exam and their changes: repeated </a:t>
            </a:r>
            <a:r>
              <a:rPr lang="en-US" sz="3000" dirty="0">
                <a:effectLst/>
              </a:rPr>
              <a:t>measures mixed </a:t>
            </a:r>
            <a:r>
              <a:rPr lang="en-US" sz="3000" dirty="0" smtClean="0">
                <a:effectLst/>
              </a:rPr>
              <a:t>model</a:t>
            </a:r>
          </a:p>
          <a:p>
            <a:pPr lvl="1">
              <a:lnSpc>
                <a:spcPct val="105000"/>
              </a:lnSpc>
              <a:spcBef>
                <a:spcPts val="1200"/>
              </a:spcBef>
            </a:pPr>
            <a:r>
              <a:rPr lang="en-US" dirty="0">
                <a:effectLst/>
              </a:rPr>
              <a:t>Baseline age was classified into </a:t>
            </a:r>
            <a:r>
              <a:rPr lang="en-US" dirty="0" smtClean="0">
                <a:effectLst/>
              </a:rPr>
              <a:t>decades </a:t>
            </a:r>
            <a:r>
              <a:rPr lang="en-US" dirty="0">
                <a:effectLst/>
              </a:rPr>
              <a:t>(ages 45-54, 55-64, 65-74, and 75-84 years)</a:t>
            </a:r>
            <a:endParaRPr lang="en-US" dirty="0" smtClean="0">
              <a:effectLst/>
            </a:endParaRPr>
          </a:p>
          <a:p>
            <a:pPr lvl="1">
              <a:lnSpc>
                <a:spcPct val="105000"/>
              </a:lnSpc>
              <a:spcBef>
                <a:spcPts val="1200"/>
              </a:spcBef>
            </a:pPr>
            <a:r>
              <a:rPr lang="en-US" dirty="0" smtClean="0">
                <a:effectLst/>
              </a:rPr>
              <a:t>Adjusted </a:t>
            </a:r>
            <a:r>
              <a:rPr lang="en-US" dirty="0">
                <a:effectLst/>
              </a:rPr>
              <a:t>for </a:t>
            </a:r>
            <a:r>
              <a:rPr lang="en-US" dirty="0" smtClean="0">
                <a:effectLst/>
              </a:rPr>
              <a:t>CVD risk factors</a:t>
            </a:r>
          </a:p>
          <a:p>
            <a:pPr lvl="2">
              <a:lnSpc>
                <a:spcPct val="105000"/>
              </a:lnSpc>
              <a:spcBef>
                <a:spcPts val="1200"/>
              </a:spcBef>
            </a:pPr>
            <a:r>
              <a:rPr lang="en-US" dirty="0" smtClean="0">
                <a:effectLst/>
              </a:rPr>
              <a:t>BMI, </a:t>
            </a:r>
            <a:r>
              <a:rPr lang="en-US" dirty="0">
                <a:effectLst/>
              </a:rPr>
              <a:t>diabetes mellitus status, SBP, </a:t>
            </a:r>
            <a:r>
              <a:rPr lang="en-US" dirty="0" smtClean="0">
                <a:effectLst/>
              </a:rPr>
              <a:t>antihypertensive </a:t>
            </a:r>
            <a:r>
              <a:rPr lang="en-US" dirty="0">
                <a:effectLst/>
              </a:rPr>
              <a:t>medication, lipids, </a:t>
            </a:r>
            <a:r>
              <a:rPr lang="en-US" dirty="0" smtClean="0">
                <a:effectLst/>
              </a:rPr>
              <a:t>lipid-lowering </a:t>
            </a:r>
            <a:r>
              <a:rPr lang="en-US" dirty="0">
                <a:effectLst/>
              </a:rPr>
              <a:t>medications, physical activity, </a:t>
            </a:r>
            <a:r>
              <a:rPr lang="en-US" dirty="0" smtClean="0">
                <a:effectLst/>
              </a:rPr>
              <a:t>smoking</a:t>
            </a:r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n-US" dirty="0" smtClean="0">
                <a:effectLst/>
              </a:rPr>
              <a:t>Interactions: exam*age group, exam*ethnicity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Methods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9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en-US" sz="3000" dirty="0">
                <a:effectLst/>
              </a:rPr>
              <a:t>Differences between exams: ANCOVA</a:t>
            </a:r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n-US" dirty="0" smtClean="0">
                <a:effectLst/>
              </a:rPr>
              <a:t>Unadjusted</a:t>
            </a:r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n-US" dirty="0" smtClean="0">
                <a:effectLst/>
              </a:rPr>
              <a:t>Adjusted </a:t>
            </a:r>
            <a:r>
              <a:rPr lang="en-US" dirty="0">
                <a:effectLst/>
              </a:rPr>
              <a:t>for age, sex, ethnicity, study site baseline CVD risk factors </a:t>
            </a:r>
            <a:endParaRPr lang="en-US" dirty="0" smtClean="0">
              <a:effectLst/>
            </a:endParaRPr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n-US" dirty="0" smtClean="0">
                <a:effectLst/>
              </a:rPr>
              <a:t>Antihypertensive </a:t>
            </a:r>
            <a:r>
              <a:rPr lang="en-US" dirty="0">
                <a:effectLst/>
              </a:rPr>
              <a:t>medication use at exam 1 and exam </a:t>
            </a:r>
            <a:r>
              <a:rPr lang="en-US" dirty="0" smtClean="0">
                <a:effectLst/>
              </a:rPr>
              <a:t>5</a:t>
            </a:r>
            <a:endParaRPr lang="en-US" dirty="0">
              <a:effectLst/>
            </a:endParaRPr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n-US" dirty="0" smtClean="0">
                <a:effectLst/>
              </a:rPr>
              <a:t>With </a:t>
            </a:r>
            <a:r>
              <a:rPr lang="en-US" dirty="0">
                <a:effectLst/>
              </a:rPr>
              <a:t>and without adjustment for baseline stiffness </a:t>
            </a:r>
            <a:r>
              <a:rPr lang="en-US" dirty="0" smtClean="0">
                <a:effectLst/>
              </a:rPr>
              <a:t>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44" y="106680"/>
            <a:ext cx="5901156" cy="66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9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81600"/>
          </a:xfrm>
        </p:spPr>
        <p:txBody>
          <a:bodyPr/>
          <a:lstStyle/>
          <a:p>
            <a:pPr marL="293688" indent="-293688">
              <a:lnSpc>
                <a:spcPct val="120000"/>
              </a:lnSpc>
              <a:spcBef>
                <a:spcPts val="1200"/>
              </a:spcBef>
            </a:pPr>
            <a:r>
              <a:rPr lang="en-US" sz="2800" dirty="0" smtClean="0"/>
              <a:t> </a:t>
            </a:r>
            <a:r>
              <a:rPr lang="en-US" sz="4400" baseline="10000" dirty="0" smtClean="0"/>
              <a:t>↓</a:t>
            </a:r>
            <a:r>
              <a:rPr lang="en-US" sz="2800" dirty="0" smtClean="0"/>
              <a:t> </a:t>
            </a:r>
            <a:r>
              <a:rPr lang="en-US" sz="2800" dirty="0"/>
              <a:t>3.1 (1.2) to 2.7 (1.2) 10</a:t>
            </a:r>
            <a:r>
              <a:rPr lang="en-US" sz="2800" baseline="30000" dirty="0"/>
              <a:t>-3</a:t>
            </a:r>
            <a:r>
              <a:rPr lang="en-US" sz="2800" dirty="0"/>
              <a:t> </a:t>
            </a:r>
            <a:r>
              <a:rPr lang="en-US" sz="2800" dirty="0" smtClean="0"/>
              <a:t>/mmHg </a:t>
            </a:r>
            <a:r>
              <a:rPr lang="en-US" sz="2800" dirty="0"/>
              <a:t>(p&lt;0.001)</a:t>
            </a:r>
          </a:p>
          <a:p>
            <a:pPr marL="293688" indent="-293688">
              <a:lnSpc>
                <a:spcPct val="120000"/>
              </a:lnSpc>
              <a:spcBef>
                <a:spcPts val="1200"/>
              </a:spcBef>
            </a:pPr>
            <a:r>
              <a:rPr lang="en-US" sz="2800" dirty="0">
                <a:cs typeface="Arial"/>
              </a:rPr>
              <a:t>∆</a:t>
            </a:r>
            <a:r>
              <a:rPr lang="en-US" sz="2800" dirty="0"/>
              <a:t>DC was similar across age groups (</a:t>
            </a:r>
            <a:r>
              <a:rPr lang="en-US" sz="2800" dirty="0" smtClean="0"/>
              <a:t>p&gt;0.05)</a:t>
            </a:r>
          </a:p>
          <a:p>
            <a:pPr marL="293688" indent="-293688">
              <a:lnSpc>
                <a:spcPct val="120000"/>
              </a:lnSpc>
              <a:spcBef>
                <a:spcPts val="1200"/>
              </a:spcBef>
            </a:pPr>
            <a:r>
              <a:rPr lang="en-US" sz="2800" dirty="0" smtClean="0"/>
              <a:t>Older </a:t>
            </a:r>
            <a:r>
              <a:rPr lang="en-US" sz="2800" dirty="0"/>
              <a:t>age was not an independent predictor of </a:t>
            </a:r>
            <a:r>
              <a:rPr lang="en-US" sz="4000" baseline="10000" dirty="0"/>
              <a:t>↓</a:t>
            </a:r>
            <a:r>
              <a:rPr lang="en-US" sz="2800" baseline="10000" dirty="0"/>
              <a:t> </a:t>
            </a:r>
            <a:r>
              <a:rPr lang="en-US" sz="2800" dirty="0" smtClean="0"/>
              <a:t>DC </a:t>
            </a:r>
            <a:r>
              <a:rPr lang="en-US" sz="2800" dirty="0"/>
              <a:t>until after adjustment for baseline DC (p&lt;0.0001</a:t>
            </a:r>
            <a:r>
              <a:rPr lang="en-US" sz="2800" dirty="0" smtClean="0"/>
              <a:t>), indicating a floor effect</a:t>
            </a:r>
            <a:endParaRPr lang="en-US" sz="2800" dirty="0"/>
          </a:p>
          <a:p>
            <a:pPr marL="293688" indent="-293688">
              <a:lnSpc>
                <a:spcPct val="120000"/>
              </a:lnSpc>
              <a:spcBef>
                <a:spcPts val="1200"/>
              </a:spcBef>
            </a:pPr>
            <a:r>
              <a:rPr lang="en-US" sz="2800" dirty="0"/>
              <a:t>Chinese ethnicity (p=0.006</a:t>
            </a:r>
            <a:r>
              <a:rPr lang="en-US" sz="2800" dirty="0" smtClean="0"/>
              <a:t>) and </a:t>
            </a:r>
            <a:r>
              <a:rPr lang="en-US" sz="2800" dirty="0"/>
              <a:t>higher SBP (p=0.007) independently </a:t>
            </a:r>
            <a:r>
              <a:rPr lang="en-US" sz="2800" dirty="0" smtClean="0"/>
              <a:t>predicted a </a:t>
            </a:r>
            <a:r>
              <a:rPr lang="en-US" sz="4400" baseline="10000" dirty="0" smtClean="0"/>
              <a:t>↓</a:t>
            </a:r>
            <a:r>
              <a:rPr lang="en-US" baseline="10000" dirty="0" smtClean="0"/>
              <a:t> </a:t>
            </a:r>
            <a:r>
              <a:rPr lang="en-US" sz="2800" dirty="0" smtClean="0"/>
              <a:t>DC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441960"/>
            <a:ext cx="8419631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181600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4400" baseline="10000" dirty="0" smtClean="0"/>
              <a:t>↑ </a:t>
            </a:r>
            <a:r>
              <a:rPr lang="en-US" sz="2800" dirty="0" smtClean="0"/>
              <a:t>1581 (927</a:t>
            </a:r>
            <a:r>
              <a:rPr lang="en-US" sz="2800" dirty="0"/>
              <a:t>) to </a:t>
            </a:r>
            <a:r>
              <a:rPr lang="en-US" sz="2800" dirty="0" smtClean="0"/>
              <a:t>1749 </a:t>
            </a:r>
            <a:r>
              <a:rPr lang="en-US" sz="2800" dirty="0"/>
              <a:t>(</a:t>
            </a:r>
            <a:r>
              <a:rPr lang="en-US" sz="2800" dirty="0" smtClean="0"/>
              <a:t>1306</a:t>
            </a:r>
            <a:r>
              <a:rPr lang="en-US" sz="2800" dirty="0"/>
              <a:t>) mmHg </a:t>
            </a:r>
            <a:r>
              <a:rPr lang="en-US" sz="2800" dirty="0" smtClean="0"/>
              <a:t>(p&lt;0.0001</a:t>
            </a:r>
            <a:r>
              <a:rPr lang="en-US" sz="2800" dirty="0"/>
              <a:t>)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cs typeface="Arial"/>
              </a:rPr>
              <a:t>∆</a:t>
            </a:r>
            <a:r>
              <a:rPr lang="en-US" sz="2800" dirty="0"/>
              <a:t>YEM </a:t>
            </a:r>
            <a:r>
              <a:rPr lang="en-US" sz="2800" dirty="0" smtClean="0"/>
              <a:t>&gt; among </a:t>
            </a:r>
            <a:r>
              <a:rPr lang="en-US" sz="2800" dirty="0"/>
              <a:t>older participants (</a:t>
            </a:r>
            <a:r>
              <a:rPr lang="en-US" sz="2800" dirty="0" smtClean="0"/>
              <a:t>p&lt;0.0001)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4400" baseline="10000" dirty="0"/>
              <a:t>↑</a:t>
            </a:r>
            <a:r>
              <a:rPr lang="en-US" sz="2800" baseline="10000" dirty="0"/>
              <a:t> </a:t>
            </a:r>
            <a:r>
              <a:rPr lang="en-US" sz="2800" baseline="10000" dirty="0" smtClean="0"/>
              <a:t> </a:t>
            </a:r>
            <a:r>
              <a:rPr lang="en-US" sz="2800" dirty="0"/>
              <a:t>age independently predicted </a:t>
            </a:r>
            <a:r>
              <a:rPr lang="en-US" sz="4400" baseline="10000" dirty="0" smtClean="0"/>
              <a:t>↑</a:t>
            </a:r>
            <a:r>
              <a:rPr lang="en-US" baseline="10000" dirty="0" smtClean="0"/>
              <a:t> </a:t>
            </a:r>
            <a:r>
              <a:rPr lang="en-US" sz="2800" dirty="0" smtClean="0"/>
              <a:t>YEM </a:t>
            </a:r>
            <a:r>
              <a:rPr lang="en-US" sz="2800" dirty="0"/>
              <a:t>(p&lt;0.0001)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Baseline antihypertensive </a:t>
            </a:r>
            <a:r>
              <a:rPr lang="en-US" sz="2800" dirty="0"/>
              <a:t>medication </a:t>
            </a:r>
            <a:r>
              <a:rPr lang="en-US" sz="2800" dirty="0" smtClean="0"/>
              <a:t>use predicted </a:t>
            </a:r>
            <a:r>
              <a:rPr lang="en-US" sz="2800" dirty="0"/>
              <a:t>greater </a:t>
            </a:r>
            <a:r>
              <a:rPr lang="en-US" sz="4400" baseline="10000" dirty="0"/>
              <a:t>↑</a:t>
            </a:r>
            <a:r>
              <a:rPr lang="en-US" baseline="10000" dirty="0"/>
              <a:t> </a:t>
            </a:r>
            <a:r>
              <a:rPr lang="en-US" sz="2800" dirty="0" smtClean="0"/>
              <a:t>YEM </a:t>
            </a:r>
            <a:r>
              <a:rPr lang="en-US" sz="2800" dirty="0"/>
              <a:t>(p=0.001)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/>
              <a:t>Lipid levels, diabetes </a:t>
            </a:r>
            <a:r>
              <a:rPr lang="en-US" sz="2800" dirty="0" smtClean="0"/>
              <a:t>mellitus, BMI, &amp; smoking: not </a:t>
            </a:r>
            <a:r>
              <a:rPr lang="en-US" sz="2800" dirty="0"/>
              <a:t>independent predictors of </a:t>
            </a:r>
            <a:r>
              <a:rPr lang="en-US" sz="2800" dirty="0">
                <a:cs typeface="Arial"/>
              </a:rPr>
              <a:t>∆</a:t>
            </a:r>
            <a:r>
              <a:rPr lang="en-US" sz="2800" dirty="0" smtClean="0"/>
              <a:t>YEM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YEM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7530" r="13552" b="20411"/>
          <a:stretch/>
        </p:blipFill>
        <p:spPr>
          <a:xfrm>
            <a:off x="152400" y="304800"/>
            <a:ext cx="8778771" cy="6035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77954" y="5181600"/>
            <a:ext cx="5085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i="1" dirty="0">
                <a:solidFill>
                  <a:srgbClr val="000000"/>
                </a:solidFill>
              </a:rPr>
              <a:t>*p&lt;0.0001 when compared to all other age groups </a:t>
            </a:r>
          </a:p>
        </p:txBody>
      </p:sp>
    </p:spTree>
    <p:extLst>
      <p:ext uri="{BB962C8B-B14F-4D97-AF65-F5344CB8AC3E}">
        <p14:creationId xmlns:p14="http://schemas.microsoft.com/office/powerpoint/2010/main" val="27292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Effects </a:t>
            </a:r>
            <a:r>
              <a:rPr lang="en-US" dirty="0">
                <a:solidFill>
                  <a:schemeClr val="tx1"/>
                </a:solidFill>
                <a:effectLst/>
              </a:rPr>
              <a:t>of Hypertension and  Antihypertensive Medications</a:t>
            </a:r>
            <a:r>
              <a:rPr lang="en-US" b="0" dirty="0">
                <a:solidFill>
                  <a:schemeClr val="tx1"/>
                </a:solidFill>
              </a:rPr>
              <a:t/>
            </a:r>
            <a:br>
              <a:rPr lang="en-US" b="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525963"/>
          </a:xfrm>
        </p:spPr>
        <p:txBody>
          <a:bodyPr/>
          <a:lstStyle/>
          <a:p>
            <a:pPr marL="293688" indent="-293688">
              <a:lnSpc>
                <a:spcPct val="120000"/>
              </a:lnSpc>
            </a:pPr>
            <a:r>
              <a:rPr lang="en-US" sz="2800" dirty="0"/>
              <a:t>U</a:t>
            </a:r>
            <a:r>
              <a:rPr lang="en-US" sz="2800" dirty="0" smtClean="0"/>
              <a:t>se </a:t>
            </a:r>
            <a:r>
              <a:rPr lang="en-US" sz="2800" dirty="0"/>
              <a:t>of antihypertensive </a:t>
            </a:r>
            <a:r>
              <a:rPr lang="en-US" sz="2800" dirty="0" smtClean="0"/>
              <a:t>meds </a:t>
            </a:r>
            <a:r>
              <a:rPr lang="en-US" sz="2800" dirty="0"/>
              <a:t>increased </a:t>
            </a:r>
            <a:r>
              <a:rPr lang="en-US" sz="2800" dirty="0" smtClean="0"/>
              <a:t>from </a:t>
            </a:r>
            <a:r>
              <a:rPr lang="en-US" sz="2800" dirty="0"/>
              <a:t>baseline to exam 5 (p&lt;0.0001)</a:t>
            </a:r>
          </a:p>
          <a:p>
            <a:pPr marL="293688" indent="-293688">
              <a:lnSpc>
                <a:spcPct val="120000"/>
              </a:lnSpc>
            </a:pPr>
            <a:r>
              <a:rPr lang="en-US" sz="2800" dirty="0"/>
              <a:t>Stopping antihypertensive </a:t>
            </a:r>
            <a:r>
              <a:rPr lang="en-US" sz="2800" dirty="0" smtClean="0"/>
              <a:t>medication:</a:t>
            </a:r>
          </a:p>
          <a:p>
            <a:pPr marL="693738" lvl="1" indent="-293688">
              <a:lnSpc>
                <a:spcPct val="120000"/>
              </a:lnSpc>
            </a:pPr>
            <a:r>
              <a:rPr lang="en-US" sz="2600" dirty="0" smtClean="0"/>
              <a:t>Strong, </a:t>
            </a:r>
            <a:r>
              <a:rPr lang="en-US" sz="2600" dirty="0"/>
              <a:t>independent predictor of </a:t>
            </a:r>
            <a:r>
              <a:rPr lang="en-US" sz="2600" dirty="0" smtClean="0"/>
              <a:t>worsening YEM </a:t>
            </a:r>
            <a:r>
              <a:rPr lang="en-US" sz="2600" dirty="0"/>
              <a:t>(β=360.2 </a:t>
            </a:r>
            <a:r>
              <a:rPr lang="en-US" sz="2600" dirty="0" smtClean="0"/>
              <a:t>mmHg/year, </a:t>
            </a:r>
            <a:r>
              <a:rPr lang="en-US" sz="2600" dirty="0"/>
              <a:t>p=0.008)</a:t>
            </a:r>
          </a:p>
          <a:p>
            <a:pPr marL="293688" indent="-293688">
              <a:lnSpc>
                <a:spcPct val="120000"/>
              </a:lnSpc>
            </a:pPr>
            <a:r>
              <a:rPr lang="en-US" sz="2800" dirty="0"/>
              <a:t>Starting on antihypertensive </a:t>
            </a:r>
            <a:r>
              <a:rPr lang="en-US" sz="2800" dirty="0" smtClean="0"/>
              <a:t>medication:</a:t>
            </a:r>
          </a:p>
          <a:p>
            <a:pPr marL="693738" lvl="1" indent="-293688">
              <a:lnSpc>
                <a:spcPct val="120000"/>
              </a:lnSpc>
            </a:pPr>
            <a:r>
              <a:rPr lang="en-US" sz="2600" dirty="0" smtClean="0"/>
              <a:t>Independent predictor of improved DC </a:t>
            </a:r>
            <a:br>
              <a:rPr lang="en-US" sz="2600" dirty="0" smtClean="0"/>
            </a:br>
            <a:r>
              <a:rPr lang="en-US" sz="2600" dirty="0" smtClean="0"/>
              <a:t>(β=1.1 x10</a:t>
            </a:r>
            <a:r>
              <a:rPr lang="en-US" sz="2600" baseline="30000" dirty="0" smtClean="0"/>
              <a:t>-4</a:t>
            </a:r>
            <a:r>
              <a:rPr lang="en-US" sz="2600" dirty="0" smtClean="0"/>
              <a:t>/mmHg/year; </a:t>
            </a:r>
            <a:r>
              <a:rPr lang="en-US" sz="2600" dirty="0"/>
              <a:t>p=0.024)</a:t>
            </a:r>
          </a:p>
        </p:txBody>
      </p:sp>
    </p:spTree>
    <p:extLst>
      <p:ext uri="{BB962C8B-B14F-4D97-AF65-F5344CB8AC3E}">
        <p14:creationId xmlns:p14="http://schemas.microsoft.com/office/powerpoint/2010/main" val="23293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Ethnicity Differences </a:t>
            </a:r>
            <a:r>
              <a:rPr lang="en-US" dirty="0">
                <a:solidFill>
                  <a:schemeClr val="tx1"/>
                </a:solidFill>
              </a:rPr>
              <a:t>in DC and YEM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3688" indent="-293688">
              <a:lnSpc>
                <a:spcPct val="120000"/>
              </a:lnSpc>
            </a:pPr>
            <a:r>
              <a:rPr lang="en-US" dirty="0" smtClean="0"/>
              <a:t>YEM </a:t>
            </a:r>
            <a:r>
              <a:rPr lang="en-US" dirty="0"/>
              <a:t>and DC were significantly worse in non-Whites </a:t>
            </a:r>
            <a:r>
              <a:rPr lang="en-US" dirty="0" smtClean="0"/>
              <a:t>at both visits (all </a:t>
            </a:r>
            <a:r>
              <a:rPr lang="en-US" dirty="0"/>
              <a:t>p&lt;0.0001)</a:t>
            </a:r>
          </a:p>
          <a:p>
            <a:pPr marL="293688" indent="-293688">
              <a:lnSpc>
                <a:spcPct val="120000"/>
              </a:lnSpc>
            </a:pPr>
            <a:r>
              <a:rPr lang="en-US" dirty="0"/>
              <a:t>Ethnic groups </a:t>
            </a:r>
            <a:r>
              <a:rPr lang="en-US" dirty="0" smtClean="0"/>
              <a:t>stiffened </a:t>
            </a:r>
            <a:r>
              <a:rPr lang="en-US" dirty="0"/>
              <a:t>at similar rates (</a:t>
            </a:r>
            <a:r>
              <a:rPr lang="en-US" dirty="0">
                <a:latin typeface="Arial" pitchFamily="34" charset="0"/>
              </a:rPr>
              <a:t>p&gt;0.23 for both</a:t>
            </a:r>
            <a:r>
              <a:rPr lang="en-US" dirty="0" smtClean="0">
                <a:latin typeface="Symbol" pitchFamily="18" charset="2"/>
              </a:rPr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293688" indent="-293688">
              <a:lnSpc>
                <a:spcPct val="110000"/>
              </a:lnSpc>
              <a:spcBef>
                <a:spcPts val="600"/>
              </a:spcBef>
            </a:pPr>
            <a:r>
              <a:rPr lang="en-US" sz="3000" dirty="0"/>
              <a:t>Participants are a subset of the entire MESA </a:t>
            </a:r>
            <a:r>
              <a:rPr lang="en-US" sz="3000" dirty="0" smtClean="0"/>
              <a:t>cohort</a:t>
            </a:r>
          </a:p>
          <a:p>
            <a:pPr marL="693738" lvl="1" indent="-293688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Possible </a:t>
            </a:r>
            <a:r>
              <a:rPr lang="en-US" dirty="0"/>
              <a:t>survivorship bias </a:t>
            </a:r>
          </a:p>
          <a:p>
            <a:pPr marL="293688" indent="-293688">
              <a:lnSpc>
                <a:spcPct val="110000"/>
              </a:lnSpc>
              <a:spcBef>
                <a:spcPts val="1200"/>
              </a:spcBef>
            </a:pPr>
            <a:r>
              <a:rPr lang="en-US" sz="3000" dirty="0"/>
              <a:t>Blood pressure measurements taken from the brachial </a:t>
            </a:r>
            <a:r>
              <a:rPr lang="en-US" sz="3000" dirty="0" smtClean="0"/>
              <a:t>artery</a:t>
            </a:r>
          </a:p>
          <a:p>
            <a:pPr marL="693738" lvl="1" indent="-293688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 Surrogate for central pressure</a:t>
            </a:r>
          </a:p>
          <a:p>
            <a:pPr marL="293688" indent="-293688">
              <a:lnSpc>
                <a:spcPct val="110000"/>
              </a:lnSpc>
              <a:spcBef>
                <a:spcPts val="1200"/>
              </a:spcBef>
            </a:pPr>
            <a:r>
              <a:rPr lang="en-US" sz="3000" dirty="0" smtClean="0"/>
              <a:t>Calculations of DC and YEM assume no longitudinal motion of the arterial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4294967295"/>
          </p:nvPr>
        </p:nvSpPr>
        <p:spPr>
          <a:xfrm>
            <a:off x="192599" y="3430895"/>
            <a:ext cx="8534400" cy="1064905"/>
          </a:xfrm>
        </p:spPr>
        <p:txBody>
          <a:bodyPr lIns="100584" anchor="b"/>
          <a:lstStyle/>
          <a:p>
            <a:pPr marL="0" indent="0" algn="ctr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</a:rPr>
              <a:t>Adam D. </a:t>
            </a:r>
            <a:r>
              <a:rPr lang="en-US" sz="2400" dirty="0" err="1" smtClean="0">
                <a:effectLst/>
              </a:rPr>
              <a:t>Gepner</a:t>
            </a:r>
            <a:r>
              <a:rPr lang="en-US" sz="2400" dirty="0" smtClean="0">
                <a:effectLst/>
              </a:rPr>
              <a:t>; </a:t>
            </a:r>
            <a:r>
              <a:rPr lang="en-US" sz="2400" dirty="0">
                <a:effectLst/>
              </a:rPr>
              <a:t>Claudia E. </a:t>
            </a:r>
            <a:r>
              <a:rPr lang="en-US" sz="2400" dirty="0" err="1" smtClean="0">
                <a:effectLst/>
              </a:rPr>
              <a:t>Korcarz</a:t>
            </a:r>
            <a:r>
              <a:rPr lang="en-US" sz="2400" dirty="0" smtClean="0">
                <a:effectLst/>
              </a:rPr>
              <a:t>;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Laura </a:t>
            </a:r>
            <a:r>
              <a:rPr lang="en-US" sz="2400" dirty="0">
                <a:solidFill>
                  <a:schemeClr val="tx1"/>
                </a:solidFill>
                <a:effectLst/>
              </a:rPr>
              <a:t>A. </a:t>
            </a:r>
            <a:r>
              <a:rPr lang="en-US" sz="2400" dirty="0" err="1" smtClean="0">
                <a:solidFill>
                  <a:schemeClr val="tx1"/>
                </a:solidFill>
                <a:effectLst/>
              </a:rPr>
              <a:t>Colangelo</a:t>
            </a:r>
            <a:r>
              <a:rPr lang="en-US" sz="2400" dirty="0" smtClean="0">
                <a:effectLst/>
              </a:rPr>
              <a:t>; 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Elizabeth </a:t>
            </a:r>
            <a:r>
              <a:rPr lang="en-US" sz="2400" dirty="0">
                <a:effectLst/>
              </a:rPr>
              <a:t>K. </a:t>
            </a:r>
            <a:r>
              <a:rPr lang="en-US" sz="2400" dirty="0" err="1" smtClean="0">
                <a:effectLst/>
              </a:rPr>
              <a:t>Hom</a:t>
            </a:r>
            <a:r>
              <a:rPr lang="en-US" sz="2400" dirty="0" smtClean="0">
                <a:effectLst/>
              </a:rPr>
              <a:t>; Matthew </a:t>
            </a:r>
            <a:r>
              <a:rPr lang="en-US" sz="2400" dirty="0">
                <a:effectLst/>
              </a:rPr>
              <a:t>C. </a:t>
            </a:r>
            <a:r>
              <a:rPr lang="en-US" sz="2400" dirty="0" smtClean="0">
                <a:effectLst/>
              </a:rPr>
              <a:t>Tattersall; </a:t>
            </a:r>
            <a:r>
              <a:rPr lang="en-US" sz="2400" dirty="0">
                <a:effectLst/>
              </a:rPr>
              <a:t>Brad C. </a:t>
            </a:r>
            <a:r>
              <a:rPr lang="en-US" sz="2400" dirty="0" smtClean="0">
                <a:effectLst/>
              </a:rPr>
              <a:t>Astor;</a:t>
            </a:r>
            <a:endParaRPr lang="en-US" sz="2400" dirty="0">
              <a:effectLst/>
            </a:endParaRPr>
          </a:p>
          <a:p>
            <a:pPr marL="0" indent="0" algn="ctr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</a:rPr>
              <a:t>Joel D. </a:t>
            </a:r>
            <a:r>
              <a:rPr lang="en-US" sz="2400" dirty="0" smtClean="0">
                <a:effectLst/>
              </a:rPr>
              <a:t>Kaufman; </a:t>
            </a:r>
            <a:r>
              <a:rPr lang="en-US" sz="2400" dirty="0">
                <a:solidFill>
                  <a:schemeClr val="tx1"/>
                </a:solidFill>
                <a:effectLst/>
              </a:rPr>
              <a:t>Kiang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Liu</a:t>
            </a:r>
            <a:r>
              <a:rPr lang="en-US" sz="2400" dirty="0" smtClean="0">
                <a:effectLst/>
              </a:rPr>
              <a:t>; </a:t>
            </a:r>
            <a:r>
              <a:rPr lang="en-US" sz="2400" dirty="0">
                <a:effectLst/>
              </a:rPr>
              <a:t>James H. </a:t>
            </a:r>
            <a:r>
              <a:rPr lang="en-US" sz="2400" dirty="0" smtClean="0">
                <a:effectLst/>
              </a:rPr>
              <a:t>Stein</a:t>
            </a:r>
            <a:endParaRPr lang="en-US" sz="2400" dirty="0">
              <a:effectLst/>
            </a:endParaRPr>
          </a:p>
        </p:txBody>
      </p:sp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1981200" y="5257800"/>
            <a:ext cx="2884487" cy="1144588"/>
            <a:chOff x="1783" y="3360"/>
            <a:chExt cx="1817" cy="721"/>
          </a:xfrm>
        </p:grpSpPr>
        <p:grpSp>
          <p:nvGrpSpPr>
            <p:cNvPr id="4101" name="Group 5"/>
            <p:cNvGrpSpPr>
              <a:grpSpLocks noChangeAspect="1"/>
            </p:cNvGrpSpPr>
            <p:nvPr/>
          </p:nvGrpSpPr>
          <p:grpSpPr bwMode="auto">
            <a:xfrm>
              <a:off x="3195" y="3377"/>
              <a:ext cx="405" cy="686"/>
              <a:chOff x="2740" y="1712"/>
              <a:chExt cx="575" cy="953"/>
            </a:xfrm>
          </p:grpSpPr>
          <p:sp>
            <p:nvSpPr>
              <p:cNvPr id="4103" name="Freeform 6"/>
              <p:cNvSpPr>
                <a:spLocks noChangeAspect="1"/>
              </p:cNvSpPr>
              <p:nvPr/>
            </p:nvSpPr>
            <p:spPr bwMode="auto">
              <a:xfrm>
                <a:off x="2741" y="1712"/>
                <a:ext cx="574" cy="943"/>
              </a:xfrm>
              <a:custGeom>
                <a:avLst/>
                <a:gdLst>
                  <a:gd name="T0" fmla="*/ 283 w 574"/>
                  <a:gd name="T1" fmla="*/ 942 h 943"/>
                  <a:gd name="T2" fmla="*/ 231 w 574"/>
                  <a:gd name="T3" fmla="*/ 925 h 943"/>
                  <a:gd name="T4" fmla="*/ 152 w 574"/>
                  <a:gd name="T5" fmla="*/ 871 h 943"/>
                  <a:gd name="T6" fmla="*/ 79 w 574"/>
                  <a:gd name="T7" fmla="*/ 778 h 943"/>
                  <a:gd name="T8" fmla="*/ 26 w 574"/>
                  <a:gd name="T9" fmla="*/ 631 h 943"/>
                  <a:gd name="T10" fmla="*/ 26 w 574"/>
                  <a:gd name="T11" fmla="*/ 631 h 943"/>
                  <a:gd name="T12" fmla="*/ 0 w 574"/>
                  <a:gd name="T13" fmla="*/ 408 h 943"/>
                  <a:gd name="T14" fmla="*/ 21 w 574"/>
                  <a:gd name="T15" fmla="*/ 234 h 943"/>
                  <a:gd name="T16" fmla="*/ 21 w 574"/>
                  <a:gd name="T17" fmla="*/ 234 h 943"/>
                  <a:gd name="T18" fmla="*/ 99 w 574"/>
                  <a:gd name="T19" fmla="*/ 98 h 943"/>
                  <a:gd name="T20" fmla="*/ 210 w 574"/>
                  <a:gd name="T21" fmla="*/ 70 h 943"/>
                  <a:gd name="T22" fmla="*/ 210 w 574"/>
                  <a:gd name="T23" fmla="*/ 70 h 943"/>
                  <a:gd name="T24" fmla="*/ 220 w 574"/>
                  <a:gd name="T25" fmla="*/ 48 h 943"/>
                  <a:gd name="T26" fmla="*/ 241 w 574"/>
                  <a:gd name="T27" fmla="*/ 32 h 943"/>
                  <a:gd name="T28" fmla="*/ 241 w 574"/>
                  <a:gd name="T29" fmla="*/ 32 h 943"/>
                  <a:gd name="T30" fmla="*/ 257 w 574"/>
                  <a:gd name="T31" fmla="*/ 11 h 943"/>
                  <a:gd name="T32" fmla="*/ 283 w 574"/>
                  <a:gd name="T33" fmla="*/ 0 h 943"/>
                  <a:gd name="T34" fmla="*/ 283 w 574"/>
                  <a:gd name="T35" fmla="*/ 0 h 943"/>
                  <a:gd name="T36" fmla="*/ 315 w 574"/>
                  <a:gd name="T37" fmla="*/ 11 h 943"/>
                  <a:gd name="T38" fmla="*/ 331 w 574"/>
                  <a:gd name="T39" fmla="*/ 32 h 943"/>
                  <a:gd name="T40" fmla="*/ 331 w 574"/>
                  <a:gd name="T41" fmla="*/ 32 h 943"/>
                  <a:gd name="T42" fmla="*/ 352 w 574"/>
                  <a:gd name="T43" fmla="*/ 48 h 943"/>
                  <a:gd name="T44" fmla="*/ 362 w 574"/>
                  <a:gd name="T45" fmla="*/ 70 h 943"/>
                  <a:gd name="T46" fmla="*/ 362 w 574"/>
                  <a:gd name="T47" fmla="*/ 70 h 943"/>
                  <a:gd name="T48" fmla="*/ 473 w 574"/>
                  <a:gd name="T49" fmla="*/ 98 h 943"/>
                  <a:gd name="T50" fmla="*/ 551 w 574"/>
                  <a:gd name="T51" fmla="*/ 234 h 943"/>
                  <a:gd name="T52" fmla="*/ 551 w 574"/>
                  <a:gd name="T53" fmla="*/ 234 h 943"/>
                  <a:gd name="T54" fmla="*/ 573 w 574"/>
                  <a:gd name="T55" fmla="*/ 408 h 943"/>
                  <a:gd name="T56" fmla="*/ 546 w 574"/>
                  <a:gd name="T57" fmla="*/ 631 h 943"/>
                  <a:gd name="T58" fmla="*/ 546 w 574"/>
                  <a:gd name="T59" fmla="*/ 631 h 943"/>
                  <a:gd name="T60" fmla="*/ 494 w 574"/>
                  <a:gd name="T61" fmla="*/ 778 h 943"/>
                  <a:gd name="T62" fmla="*/ 415 w 574"/>
                  <a:gd name="T63" fmla="*/ 871 h 943"/>
                  <a:gd name="T64" fmla="*/ 341 w 574"/>
                  <a:gd name="T65" fmla="*/ 925 h 943"/>
                  <a:gd name="T66" fmla="*/ 283 w 574"/>
                  <a:gd name="T67" fmla="*/ 942 h 9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4"/>
                  <a:gd name="T103" fmla="*/ 0 h 943"/>
                  <a:gd name="T104" fmla="*/ 574 w 574"/>
                  <a:gd name="T105" fmla="*/ 943 h 9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4" h="943">
                    <a:moveTo>
                      <a:pt x="283" y="942"/>
                    </a:moveTo>
                    <a:lnTo>
                      <a:pt x="231" y="925"/>
                    </a:lnTo>
                    <a:lnTo>
                      <a:pt x="152" y="871"/>
                    </a:lnTo>
                    <a:lnTo>
                      <a:pt x="79" y="778"/>
                    </a:lnTo>
                    <a:lnTo>
                      <a:pt x="26" y="631"/>
                    </a:lnTo>
                    <a:lnTo>
                      <a:pt x="0" y="408"/>
                    </a:lnTo>
                    <a:lnTo>
                      <a:pt x="21" y="234"/>
                    </a:lnTo>
                    <a:lnTo>
                      <a:pt x="99" y="98"/>
                    </a:lnTo>
                    <a:lnTo>
                      <a:pt x="210" y="70"/>
                    </a:lnTo>
                    <a:lnTo>
                      <a:pt x="220" y="48"/>
                    </a:lnTo>
                    <a:lnTo>
                      <a:pt x="241" y="32"/>
                    </a:lnTo>
                    <a:lnTo>
                      <a:pt x="257" y="11"/>
                    </a:lnTo>
                    <a:lnTo>
                      <a:pt x="283" y="0"/>
                    </a:lnTo>
                    <a:lnTo>
                      <a:pt x="315" y="11"/>
                    </a:lnTo>
                    <a:lnTo>
                      <a:pt x="331" y="32"/>
                    </a:lnTo>
                    <a:lnTo>
                      <a:pt x="352" y="48"/>
                    </a:lnTo>
                    <a:lnTo>
                      <a:pt x="362" y="70"/>
                    </a:lnTo>
                    <a:lnTo>
                      <a:pt x="473" y="98"/>
                    </a:lnTo>
                    <a:lnTo>
                      <a:pt x="551" y="234"/>
                    </a:lnTo>
                    <a:lnTo>
                      <a:pt x="573" y="408"/>
                    </a:lnTo>
                    <a:lnTo>
                      <a:pt x="546" y="631"/>
                    </a:lnTo>
                    <a:lnTo>
                      <a:pt x="494" y="778"/>
                    </a:lnTo>
                    <a:lnTo>
                      <a:pt x="415" y="871"/>
                    </a:lnTo>
                    <a:lnTo>
                      <a:pt x="341" y="925"/>
                    </a:lnTo>
                    <a:lnTo>
                      <a:pt x="283" y="942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7"/>
              <p:cNvSpPr>
                <a:spLocks noChangeAspect="1"/>
              </p:cNvSpPr>
              <p:nvPr/>
            </p:nvSpPr>
            <p:spPr bwMode="auto">
              <a:xfrm>
                <a:off x="2741" y="1712"/>
                <a:ext cx="574" cy="943"/>
              </a:xfrm>
              <a:custGeom>
                <a:avLst/>
                <a:gdLst>
                  <a:gd name="T0" fmla="*/ 283 w 574"/>
                  <a:gd name="T1" fmla="*/ 942 h 943"/>
                  <a:gd name="T2" fmla="*/ 231 w 574"/>
                  <a:gd name="T3" fmla="*/ 925 h 943"/>
                  <a:gd name="T4" fmla="*/ 152 w 574"/>
                  <a:gd name="T5" fmla="*/ 871 h 943"/>
                  <a:gd name="T6" fmla="*/ 79 w 574"/>
                  <a:gd name="T7" fmla="*/ 778 h 943"/>
                  <a:gd name="T8" fmla="*/ 26 w 574"/>
                  <a:gd name="T9" fmla="*/ 631 h 943"/>
                  <a:gd name="T10" fmla="*/ 26 w 574"/>
                  <a:gd name="T11" fmla="*/ 631 h 943"/>
                  <a:gd name="T12" fmla="*/ 0 w 574"/>
                  <a:gd name="T13" fmla="*/ 408 h 943"/>
                  <a:gd name="T14" fmla="*/ 21 w 574"/>
                  <a:gd name="T15" fmla="*/ 234 h 943"/>
                  <a:gd name="T16" fmla="*/ 21 w 574"/>
                  <a:gd name="T17" fmla="*/ 234 h 943"/>
                  <a:gd name="T18" fmla="*/ 99 w 574"/>
                  <a:gd name="T19" fmla="*/ 98 h 943"/>
                  <a:gd name="T20" fmla="*/ 210 w 574"/>
                  <a:gd name="T21" fmla="*/ 70 h 943"/>
                  <a:gd name="T22" fmla="*/ 210 w 574"/>
                  <a:gd name="T23" fmla="*/ 70 h 943"/>
                  <a:gd name="T24" fmla="*/ 220 w 574"/>
                  <a:gd name="T25" fmla="*/ 48 h 943"/>
                  <a:gd name="T26" fmla="*/ 241 w 574"/>
                  <a:gd name="T27" fmla="*/ 32 h 943"/>
                  <a:gd name="T28" fmla="*/ 241 w 574"/>
                  <a:gd name="T29" fmla="*/ 32 h 943"/>
                  <a:gd name="T30" fmla="*/ 257 w 574"/>
                  <a:gd name="T31" fmla="*/ 11 h 943"/>
                  <a:gd name="T32" fmla="*/ 283 w 574"/>
                  <a:gd name="T33" fmla="*/ 0 h 943"/>
                  <a:gd name="T34" fmla="*/ 283 w 574"/>
                  <a:gd name="T35" fmla="*/ 0 h 943"/>
                  <a:gd name="T36" fmla="*/ 315 w 574"/>
                  <a:gd name="T37" fmla="*/ 11 h 943"/>
                  <a:gd name="T38" fmla="*/ 331 w 574"/>
                  <a:gd name="T39" fmla="*/ 32 h 943"/>
                  <a:gd name="T40" fmla="*/ 331 w 574"/>
                  <a:gd name="T41" fmla="*/ 32 h 943"/>
                  <a:gd name="T42" fmla="*/ 352 w 574"/>
                  <a:gd name="T43" fmla="*/ 48 h 943"/>
                  <a:gd name="T44" fmla="*/ 362 w 574"/>
                  <a:gd name="T45" fmla="*/ 70 h 943"/>
                  <a:gd name="T46" fmla="*/ 362 w 574"/>
                  <a:gd name="T47" fmla="*/ 70 h 943"/>
                  <a:gd name="T48" fmla="*/ 473 w 574"/>
                  <a:gd name="T49" fmla="*/ 98 h 943"/>
                  <a:gd name="T50" fmla="*/ 551 w 574"/>
                  <a:gd name="T51" fmla="*/ 234 h 943"/>
                  <a:gd name="T52" fmla="*/ 551 w 574"/>
                  <a:gd name="T53" fmla="*/ 234 h 943"/>
                  <a:gd name="T54" fmla="*/ 573 w 574"/>
                  <a:gd name="T55" fmla="*/ 408 h 943"/>
                  <a:gd name="T56" fmla="*/ 546 w 574"/>
                  <a:gd name="T57" fmla="*/ 631 h 943"/>
                  <a:gd name="T58" fmla="*/ 546 w 574"/>
                  <a:gd name="T59" fmla="*/ 631 h 943"/>
                  <a:gd name="T60" fmla="*/ 494 w 574"/>
                  <a:gd name="T61" fmla="*/ 778 h 943"/>
                  <a:gd name="T62" fmla="*/ 415 w 574"/>
                  <a:gd name="T63" fmla="*/ 871 h 943"/>
                  <a:gd name="T64" fmla="*/ 341 w 574"/>
                  <a:gd name="T65" fmla="*/ 925 h 943"/>
                  <a:gd name="T66" fmla="*/ 283 w 574"/>
                  <a:gd name="T67" fmla="*/ 942 h 9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4"/>
                  <a:gd name="T103" fmla="*/ 0 h 943"/>
                  <a:gd name="T104" fmla="*/ 574 w 574"/>
                  <a:gd name="T105" fmla="*/ 943 h 9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4" h="943">
                    <a:moveTo>
                      <a:pt x="283" y="942"/>
                    </a:moveTo>
                    <a:lnTo>
                      <a:pt x="231" y="925"/>
                    </a:lnTo>
                    <a:lnTo>
                      <a:pt x="152" y="871"/>
                    </a:lnTo>
                    <a:lnTo>
                      <a:pt x="79" y="778"/>
                    </a:lnTo>
                    <a:lnTo>
                      <a:pt x="26" y="631"/>
                    </a:lnTo>
                    <a:lnTo>
                      <a:pt x="0" y="408"/>
                    </a:lnTo>
                    <a:lnTo>
                      <a:pt x="21" y="234"/>
                    </a:lnTo>
                    <a:lnTo>
                      <a:pt x="99" y="98"/>
                    </a:lnTo>
                    <a:lnTo>
                      <a:pt x="210" y="70"/>
                    </a:lnTo>
                    <a:lnTo>
                      <a:pt x="220" y="48"/>
                    </a:lnTo>
                    <a:lnTo>
                      <a:pt x="241" y="32"/>
                    </a:lnTo>
                    <a:lnTo>
                      <a:pt x="257" y="11"/>
                    </a:lnTo>
                    <a:lnTo>
                      <a:pt x="283" y="0"/>
                    </a:lnTo>
                    <a:lnTo>
                      <a:pt x="315" y="11"/>
                    </a:lnTo>
                    <a:lnTo>
                      <a:pt x="331" y="32"/>
                    </a:lnTo>
                    <a:lnTo>
                      <a:pt x="352" y="48"/>
                    </a:lnTo>
                    <a:lnTo>
                      <a:pt x="362" y="70"/>
                    </a:lnTo>
                    <a:lnTo>
                      <a:pt x="473" y="98"/>
                    </a:lnTo>
                    <a:lnTo>
                      <a:pt x="551" y="234"/>
                    </a:lnTo>
                    <a:lnTo>
                      <a:pt x="573" y="408"/>
                    </a:lnTo>
                    <a:lnTo>
                      <a:pt x="546" y="631"/>
                    </a:lnTo>
                    <a:lnTo>
                      <a:pt x="494" y="778"/>
                    </a:lnTo>
                    <a:lnTo>
                      <a:pt x="415" y="871"/>
                    </a:lnTo>
                    <a:lnTo>
                      <a:pt x="341" y="925"/>
                    </a:lnTo>
                    <a:lnTo>
                      <a:pt x="283" y="94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8"/>
              <p:cNvSpPr>
                <a:spLocks noChangeAspect="1"/>
              </p:cNvSpPr>
              <p:nvPr/>
            </p:nvSpPr>
            <p:spPr bwMode="auto">
              <a:xfrm>
                <a:off x="3035" y="1767"/>
                <a:ext cx="59" cy="49"/>
              </a:xfrm>
              <a:custGeom>
                <a:avLst/>
                <a:gdLst>
                  <a:gd name="T0" fmla="*/ 0 w 59"/>
                  <a:gd name="T1" fmla="*/ 48 h 49"/>
                  <a:gd name="T2" fmla="*/ 15 w 59"/>
                  <a:gd name="T3" fmla="*/ 15 h 49"/>
                  <a:gd name="T4" fmla="*/ 42 w 59"/>
                  <a:gd name="T5" fmla="*/ 0 h 49"/>
                  <a:gd name="T6" fmla="*/ 42 w 59"/>
                  <a:gd name="T7" fmla="*/ 0 h 49"/>
                  <a:gd name="T8" fmla="*/ 52 w 59"/>
                  <a:gd name="T9" fmla="*/ 10 h 49"/>
                  <a:gd name="T10" fmla="*/ 58 w 59"/>
                  <a:gd name="T11" fmla="*/ 15 h 49"/>
                  <a:gd name="T12" fmla="*/ 58 w 59"/>
                  <a:gd name="T13" fmla="*/ 15 h 49"/>
                  <a:gd name="T14" fmla="*/ 52 w 59"/>
                  <a:gd name="T15" fmla="*/ 21 h 49"/>
                  <a:gd name="T16" fmla="*/ 42 w 59"/>
                  <a:gd name="T17" fmla="*/ 26 h 49"/>
                  <a:gd name="T18" fmla="*/ 42 w 59"/>
                  <a:gd name="T19" fmla="*/ 26 h 49"/>
                  <a:gd name="T20" fmla="*/ 26 w 59"/>
                  <a:gd name="T21" fmla="*/ 15 h 49"/>
                  <a:gd name="T22" fmla="*/ 0 w 59"/>
                  <a:gd name="T23" fmla="*/ 48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"/>
                  <a:gd name="T37" fmla="*/ 0 h 49"/>
                  <a:gd name="T38" fmla="*/ 59 w 59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" h="49">
                    <a:moveTo>
                      <a:pt x="0" y="48"/>
                    </a:moveTo>
                    <a:lnTo>
                      <a:pt x="15" y="15"/>
                    </a:lnTo>
                    <a:lnTo>
                      <a:pt x="42" y="0"/>
                    </a:lnTo>
                    <a:lnTo>
                      <a:pt x="52" y="10"/>
                    </a:lnTo>
                    <a:lnTo>
                      <a:pt x="58" y="15"/>
                    </a:lnTo>
                    <a:lnTo>
                      <a:pt x="52" y="21"/>
                    </a:lnTo>
                    <a:lnTo>
                      <a:pt x="42" y="26"/>
                    </a:lnTo>
                    <a:lnTo>
                      <a:pt x="26" y="15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9"/>
              <p:cNvSpPr>
                <a:spLocks noChangeAspect="1"/>
              </p:cNvSpPr>
              <p:nvPr/>
            </p:nvSpPr>
            <p:spPr bwMode="auto">
              <a:xfrm>
                <a:off x="2960" y="1767"/>
                <a:ext cx="60" cy="49"/>
              </a:xfrm>
              <a:custGeom>
                <a:avLst/>
                <a:gdLst>
                  <a:gd name="T0" fmla="*/ 59 w 60"/>
                  <a:gd name="T1" fmla="*/ 48 h 49"/>
                  <a:gd name="T2" fmla="*/ 42 w 60"/>
                  <a:gd name="T3" fmla="*/ 15 h 49"/>
                  <a:gd name="T4" fmla="*/ 16 w 60"/>
                  <a:gd name="T5" fmla="*/ 0 h 49"/>
                  <a:gd name="T6" fmla="*/ 16 w 60"/>
                  <a:gd name="T7" fmla="*/ 0 h 49"/>
                  <a:gd name="T8" fmla="*/ 0 w 60"/>
                  <a:gd name="T9" fmla="*/ 10 h 49"/>
                  <a:gd name="T10" fmla="*/ 0 w 60"/>
                  <a:gd name="T11" fmla="*/ 15 h 49"/>
                  <a:gd name="T12" fmla="*/ 0 w 60"/>
                  <a:gd name="T13" fmla="*/ 15 h 49"/>
                  <a:gd name="T14" fmla="*/ 5 w 60"/>
                  <a:gd name="T15" fmla="*/ 21 h 49"/>
                  <a:gd name="T16" fmla="*/ 16 w 60"/>
                  <a:gd name="T17" fmla="*/ 26 h 49"/>
                  <a:gd name="T18" fmla="*/ 16 w 60"/>
                  <a:gd name="T19" fmla="*/ 26 h 49"/>
                  <a:gd name="T20" fmla="*/ 32 w 60"/>
                  <a:gd name="T21" fmla="*/ 15 h 49"/>
                  <a:gd name="T22" fmla="*/ 59 w 60"/>
                  <a:gd name="T23" fmla="*/ 48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"/>
                  <a:gd name="T37" fmla="*/ 0 h 49"/>
                  <a:gd name="T38" fmla="*/ 60 w 60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" h="49">
                    <a:moveTo>
                      <a:pt x="59" y="48"/>
                    </a:moveTo>
                    <a:lnTo>
                      <a:pt x="42" y="15"/>
                    </a:lnTo>
                    <a:lnTo>
                      <a:pt x="16" y="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1"/>
                    </a:lnTo>
                    <a:lnTo>
                      <a:pt x="16" y="26"/>
                    </a:lnTo>
                    <a:lnTo>
                      <a:pt x="32" y="15"/>
                    </a:lnTo>
                    <a:lnTo>
                      <a:pt x="59" y="48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0"/>
              <p:cNvSpPr>
                <a:spLocks noChangeAspect="1"/>
              </p:cNvSpPr>
              <p:nvPr/>
            </p:nvSpPr>
            <p:spPr bwMode="auto">
              <a:xfrm>
                <a:off x="3030" y="1766"/>
                <a:ext cx="65" cy="168"/>
              </a:xfrm>
              <a:custGeom>
                <a:avLst/>
                <a:gdLst>
                  <a:gd name="T0" fmla="*/ 10 w 65"/>
                  <a:gd name="T1" fmla="*/ 167 h 168"/>
                  <a:gd name="T2" fmla="*/ 5 w 65"/>
                  <a:gd name="T3" fmla="*/ 123 h 168"/>
                  <a:gd name="T4" fmla="*/ 0 w 65"/>
                  <a:gd name="T5" fmla="*/ 91 h 168"/>
                  <a:gd name="T6" fmla="*/ 0 w 65"/>
                  <a:gd name="T7" fmla="*/ 91 h 168"/>
                  <a:gd name="T8" fmla="*/ 15 w 65"/>
                  <a:gd name="T9" fmla="*/ 21 h 168"/>
                  <a:gd name="T10" fmla="*/ 48 w 65"/>
                  <a:gd name="T11" fmla="*/ 0 h 168"/>
                  <a:gd name="T12" fmla="*/ 48 w 65"/>
                  <a:gd name="T13" fmla="*/ 0 h 168"/>
                  <a:gd name="T14" fmla="*/ 58 w 65"/>
                  <a:gd name="T15" fmla="*/ 5 h 168"/>
                  <a:gd name="T16" fmla="*/ 64 w 65"/>
                  <a:gd name="T17" fmla="*/ 16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68"/>
                  <a:gd name="T29" fmla="*/ 65 w 65"/>
                  <a:gd name="T30" fmla="*/ 168 h 1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68">
                    <a:moveTo>
                      <a:pt x="10" y="167"/>
                    </a:moveTo>
                    <a:lnTo>
                      <a:pt x="5" y="123"/>
                    </a:lnTo>
                    <a:lnTo>
                      <a:pt x="0" y="91"/>
                    </a:lnTo>
                    <a:lnTo>
                      <a:pt x="15" y="21"/>
                    </a:lnTo>
                    <a:lnTo>
                      <a:pt x="48" y="0"/>
                    </a:lnTo>
                    <a:lnTo>
                      <a:pt x="58" y="5"/>
                    </a:lnTo>
                    <a:lnTo>
                      <a:pt x="64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1"/>
              <p:cNvSpPr>
                <a:spLocks noChangeAspect="1"/>
              </p:cNvSpPr>
              <p:nvPr/>
            </p:nvSpPr>
            <p:spPr bwMode="auto">
              <a:xfrm>
                <a:off x="2961" y="1766"/>
                <a:ext cx="65" cy="168"/>
              </a:xfrm>
              <a:custGeom>
                <a:avLst/>
                <a:gdLst>
                  <a:gd name="T0" fmla="*/ 0 w 65"/>
                  <a:gd name="T1" fmla="*/ 16 h 168"/>
                  <a:gd name="T2" fmla="*/ 5 w 65"/>
                  <a:gd name="T3" fmla="*/ 5 h 168"/>
                  <a:gd name="T4" fmla="*/ 16 w 65"/>
                  <a:gd name="T5" fmla="*/ 0 h 168"/>
                  <a:gd name="T6" fmla="*/ 16 w 65"/>
                  <a:gd name="T7" fmla="*/ 0 h 168"/>
                  <a:gd name="T8" fmla="*/ 48 w 65"/>
                  <a:gd name="T9" fmla="*/ 21 h 168"/>
                  <a:gd name="T10" fmla="*/ 64 w 65"/>
                  <a:gd name="T11" fmla="*/ 91 h 168"/>
                  <a:gd name="T12" fmla="*/ 64 w 65"/>
                  <a:gd name="T13" fmla="*/ 91 h 168"/>
                  <a:gd name="T14" fmla="*/ 59 w 65"/>
                  <a:gd name="T15" fmla="*/ 123 h 168"/>
                  <a:gd name="T16" fmla="*/ 48 w 65"/>
                  <a:gd name="T17" fmla="*/ 167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68"/>
                  <a:gd name="T29" fmla="*/ 65 w 65"/>
                  <a:gd name="T30" fmla="*/ 168 h 1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68">
                    <a:moveTo>
                      <a:pt x="0" y="16"/>
                    </a:moveTo>
                    <a:lnTo>
                      <a:pt x="5" y="5"/>
                    </a:lnTo>
                    <a:lnTo>
                      <a:pt x="16" y="0"/>
                    </a:lnTo>
                    <a:lnTo>
                      <a:pt x="48" y="21"/>
                    </a:lnTo>
                    <a:lnTo>
                      <a:pt x="64" y="91"/>
                    </a:lnTo>
                    <a:lnTo>
                      <a:pt x="59" y="123"/>
                    </a:lnTo>
                    <a:lnTo>
                      <a:pt x="48" y="16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2"/>
              <p:cNvSpPr>
                <a:spLocks noChangeAspect="1"/>
              </p:cNvSpPr>
              <p:nvPr/>
            </p:nvSpPr>
            <p:spPr bwMode="auto">
              <a:xfrm>
                <a:off x="2950" y="1783"/>
                <a:ext cx="64" cy="153"/>
              </a:xfrm>
              <a:custGeom>
                <a:avLst/>
                <a:gdLst>
                  <a:gd name="T0" fmla="*/ 21 w 64"/>
                  <a:gd name="T1" fmla="*/ 152 h 153"/>
                  <a:gd name="T2" fmla="*/ 47 w 64"/>
                  <a:gd name="T3" fmla="*/ 141 h 153"/>
                  <a:gd name="T4" fmla="*/ 63 w 64"/>
                  <a:gd name="T5" fmla="*/ 86 h 153"/>
                  <a:gd name="T6" fmla="*/ 63 w 64"/>
                  <a:gd name="T7" fmla="*/ 86 h 153"/>
                  <a:gd name="T8" fmla="*/ 42 w 64"/>
                  <a:gd name="T9" fmla="*/ 27 h 153"/>
                  <a:gd name="T10" fmla="*/ 0 w 64"/>
                  <a:gd name="T11" fmla="*/ 0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53"/>
                  <a:gd name="T20" fmla="*/ 64 w 64"/>
                  <a:gd name="T21" fmla="*/ 153 h 1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53">
                    <a:moveTo>
                      <a:pt x="21" y="152"/>
                    </a:moveTo>
                    <a:lnTo>
                      <a:pt x="47" y="141"/>
                    </a:lnTo>
                    <a:lnTo>
                      <a:pt x="63" y="86"/>
                    </a:lnTo>
                    <a:lnTo>
                      <a:pt x="42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3"/>
              <p:cNvSpPr>
                <a:spLocks noChangeAspect="1"/>
              </p:cNvSpPr>
              <p:nvPr/>
            </p:nvSpPr>
            <p:spPr bwMode="auto">
              <a:xfrm>
                <a:off x="2983" y="1733"/>
                <a:ext cx="85" cy="28"/>
              </a:xfrm>
              <a:custGeom>
                <a:avLst/>
                <a:gdLst>
                  <a:gd name="T0" fmla="*/ 42 w 85"/>
                  <a:gd name="T1" fmla="*/ 10 h 28"/>
                  <a:gd name="T2" fmla="*/ 21 w 85"/>
                  <a:gd name="T3" fmla="*/ 0 h 28"/>
                  <a:gd name="T4" fmla="*/ 0 w 85"/>
                  <a:gd name="T5" fmla="*/ 21 h 28"/>
                  <a:gd name="T6" fmla="*/ 0 w 85"/>
                  <a:gd name="T7" fmla="*/ 21 h 28"/>
                  <a:gd name="T8" fmla="*/ 5 w 85"/>
                  <a:gd name="T9" fmla="*/ 27 h 28"/>
                  <a:gd name="T10" fmla="*/ 10 w 85"/>
                  <a:gd name="T11" fmla="*/ 27 h 28"/>
                  <a:gd name="T12" fmla="*/ 10 w 85"/>
                  <a:gd name="T13" fmla="*/ 27 h 28"/>
                  <a:gd name="T14" fmla="*/ 21 w 85"/>
                  <a:gd name="T15" fmla="*/ 10 h 28"/>
                  <a:gd name="T16" fmla="*/ 42 w 85"/>
                  <a:gd name="T17" fmla="*/ 27 h 28"/>
                  <a:gd name="T18" fmla="*/ 42 w 85"/>
                  <a:gd name="T19" fmla="*/ 27 h 28"/>
                  <a:gd name="T20" fmla="*/ 68 w 85"/>
                  <a:gd name="T21" fmla="*/ 10 h 28"/>
                  <a:gd name="T22" fmla="*/ 78 w 85"/>
                  <a:gd name="T23" fmla="*/ 27 h 28"/>
                  <a:gd name="T24" fmla="*/ 78 w 85"/>
                  <a:gd name="T25" fmla="*/ 27 h 28"/>
                  <a:gd name="T26" fmla="*/ 84 w 85"/>
                  <a:gd name="T27" fmla="*/ 27 h 28"/>
                  <a:gd name="T28" fmla="*/ 84 w 85"/>
                  <a:gd name="T29" fmla="*/ 21 h 28"/>
                  <a:gd name="T30" fmla="*/ 84 w 85"/>
                  <a:gd name="T31" fmla="*/ 21 h 28"/>
                  <a:gd name="T32" fmla="*/ 68 w 85"/>
                  <a:gd name="T33" fmla="*/ 0 h 28"/>
                  <a:gd name="T34" fmla="*/ 42 w 85"/>
                  <a:gd name="T35" fmla="*/ 10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28"/>
                  <a:gd name="T56" fmla="*/ 85 w 85"/>
                  <a:gd name="T57" fmla="*/ 28 h 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28">
                    <a:moveTo>
                      <a:pt x="42" y="10"/>
                    </a:moveTo>
                    <a:lnTo>
                      <a:pt x="21" y="0"/>
                    </a:lnTo>
                    <a:lnTo>
                      <a:pt x="0" y="21"/>
                    </a:lnTo>
                    <a:lnTo>
                      <a:pt x="5" y="27"/>
                    </a:lnTo>
                    <a:lnTo>
                      <a:pt x="10" y="27"/>
                    </a:lnTo>
                    <a:lnTo>
                      <a:pt x="21" y="10"/>
                    </a:lnTo>
                    <a:lnTo>
                      <a:pt x="42" y="27"/>
                    </a:lnTo>
                    <a:lnTo>
                      <a:pt x="68" y="10"/>
                    </a:lnTo>
                    <a:lnTo>
                      <a:pt x="78" y="27"/>
                    </a:lnTo>
                    <a:lnTo>
                      <a:pt x="84" y="27"/>
                    </a:lnTo>
                    <a:lnTo>
                      <a:pt x="84" y="21"/>
                    </a:lnTo>
                    <a:lnTo>
                      <a:pt x="68" y="0"/>
                    </a:lnTo>
                    <a:lnTo>
                      <a:pt x="42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4"/>
              <p:cNvSpPr>
                <a:spLocks noChangeAspect="1"/>
              </p:cNvSpPr>
              <p:nvPr/>
            </p:nvSpPr>
            <p:spPr bwMode="auto">
              <a:xfrm>
                <a:off x="2983" y="1734"/>
                <a:ext cx="85" cy="82"/>
              </a:xfrm>
              <a:custGeom>
                <a:avLst/>
                <a:gdLst>
                  <a:gd name="T0" fmla="*/ 42 w 85"/>
                  <a:gd name="T1" fmla="*/ 81 h 82"/>
                  <a:gd name="T2" fmla="*/ 31 w 85"/>
                  <a:gd name="T3" fmla="*/ 48 h 82"/>
                  <a:gd name="T4" fmla="*/ 0 w 85"/>
                  <a:gd name="T5" fmla="*/ 21 h 82"/>
                  <a:gd name="T6" fmla="*/ 0 w 85"/>
                  <a:gd name="T7" fmla="*/ 21 h 82"/>
                  <a:gd name="T8" fmla="*/ 21 w 85"/>
                  <a:gd name="T9" fmla="*/ 0 h 82"/>
                  <a:gd name="T10" fmla="*/ 42 w 85"/>
                  <a:gd name="T11" fmla="*/ 10 h 82"/>
                  <a:gd name="T12" fmla="*/ 42 w 85"/>
                  <a:gd name="T13" fmla="*/ 10 h 82"/>
                  <a:gd name="T14" fmla="*/ 68 w 85"/>
                  <a:gd name="T15" fmla="*/ 0 h 82"/>
                  <a:gd name="T16" fmla="*/ 84 w 85"/>
                  <a:gd name="T17" fmla="*/ 21 h 82"/>
                  <a:gd name="T18" fmla="*/ 84 w 85"/>
                  <a:gd name="T19" fmla="*/ 21 h 82"/>
                  <a:gd name="T20" fmla="*/ 58 w 85"/>
                  <a:gd name="T21" fmla="*/ 48 h 82"/>
                  <a:gd name="T22" fmla="*/ 42 w 85"/>
                  <a:gd name="T23" fmla="*/ 81 h 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5"/>
                  <a:gd name="T37" fmla="*/ 0 h 82"/>
                  <a:gd name="T38" fmla="*/ 85 w 85"/>
                  <a:gd name="T39" fmla="*/ 82 h 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5" h="82">
                    <a:moveTo>
                      <a:pt x="42" y="81"/>
                    </a:moveTo>
                    <a:lnTo>
                      <a:pt x="31" y="48"/>
                    </a:lnTo>
                    <a:lnTo>
                      <a:pt x="0" y="21"/>
                    </a:lnTo>
                    <a:lnTo>
                      <a:pt x="21" y="0"/>
                    </a:lnTo>
                    <a:lnTo>
                      <a:pt x="42" y="10"/>
                    </a:lnTo>
                    <a:lnTo>
                      <a:pt x="68" y="0"/>
                    </a:lnTo>
                    <a:lnTo>
                      <a:pt x="84" y="21"/>
                    </a:lnTo>
                    <a:lnTo>
                      <a:pt x="58" y="48"/>
                    </a:lnTo>
                    <a:lnTo>
                      <a:pt x="42" y="8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15"/>
              <p:cNvSpPr>
                <a:spLocks noChangeAspect="1"/>
              </p:cNvSpPr>
              <p:nvPr/>
            </p:nvSpPr>
            <p:spPr bwMode="auto">
              <a:xfrm>
                <a:off x="2957" y="1933"/>
                <a:ext cx="143" cy="18"/>
              </a:xfrm>
              <a:custGeom>
                <a:avLst/>
                <a:gdLst>
                  <a:gd name="T0" fmla="*/ 104 w 143"/>
                  <a:gd name="T1" fmla="*/ 0 h 18"/>
                  <a:gd name="T2" fmla="*/ 89 w 143"/>
                  <a:gd name="T3" fmla="*/ 0 h 18"/>
                  <a:gd name="T4" fmla="*/ 68 w 143"/>
                  <a:gd name="T5" fmla="*/ 5 h 18"/>
                  <a:gd name="T6" fmla="*/ 68 w 143"/>
                  <a:gd name="T7" fmla="*/ 5 h 18"/>
                  <a:gd name="T8" fmla="*/ 47 w 143"/>
                  <a:gd name="T9" fmla="*/ 0 h 18"/>
                  <a:gd name="T10" fmla="*/ 25 w 143"/>
                  <a:gd name="T11" fmla="*/ 0 h 18"/>
                  <a:gd name="T12" fmla="*/ 25 w 143"/>
                  <a:gd name="T13" fmla="*/ 0 h 18"/>
                  <a:gd name="T14" fmla="*/ 21 w 143"/>
                  <a:gd name="T15" fmla="*/ 5 h 18"/>
                  <a:gd name="T16" fmla="*/ 15 w 143"/>
                  <a:gd name="T17" fmla="*/ 5 h 18"/>
                  <a:gd name="T18" fmla="*/ 15 w 143"/>
                  <a:gd name="T19" fmla="*/ 5 h 18"/>
                  <a:gd name="T20" fmla="*/ 4 w 143"/>
                  <a:gd name="T21" fmla="*/ 5 h 18"/>
                  <a:gd name="T22" fmla="*/ 0 w 143"/>
                  <a:gd name="T23" fmla="*/ 11 h 18"/>
                  <a:gd name="T24" fmla="*/ 0 w 143"/>
                  <a:gd name="T25" fmla="*/ 11 h 18"/>
                  <a:gd name="T26" fmla="*/ 42 w 143"/>
                  <a:gd name="T27" fmla="*/ 5 h 18"/>
                  <a:gd name="T28" fmla="*/ 68 w 143"/>
                  <a:gd name="T29" fmla="*/ 17 h 18"/>
                  <a:gd name="T30" fmla="*/ 68 w 143"/>
                  <a:gd name="T31" fmla="*/ 17 h 18"/>
                  <a:gd name="T32" fmla="*/ 99 w 143"/>
                  <a:gd name="T33" fmla="*/ 5 h 18"/>
                  <a:gd name="T34" fmla="*/ 142 w 143"/>
                  <a:gd name="T35" fmla="*/ 11 h 18"/>
                  <a:gd name="T36" fmla="*/ 142 w 143"/>
                  <a:gd name="T37" fmla="*/ 11 h 18"/>
                  <a:gd name="T38" fmla="*/ 125 w 143"/>
                  <a:gd name="T39" fmla="*/ 5 h 18"/>
                  <a:gd name="T40" fmla="*/ 104 w 143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3"/>
                  <a:gd name="T64" fmla="*/ 0 h 18"/>
                  <a:gd name="T65" fmla="*/ 143 w 143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3" h="18">
                    <a:moveTo>
                      <a:pt x="104" y="0"/>
                    </a:moveTo>
                    <a:lnTo>
                      <a:pt x="89" y="0"/>
                    </a:lnTo>
                    <a:lnTo>
                      <a:pt x="68" y="5"/>
                    </a:lnTo>
                    <a:lnTo>
                      <a:pt x="47" y="0"/>
                    </a:lnTo>
                    <a:lnTo>
                      <a:pt x="25" y="0"/>
                    </a:lnTo>
                    <a:lnTo>
                      <a:pt x="21" y="5"/>
                    </a:lnTo>
                    <a:lnTo>
                      <a:pt x="15" y="5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42" y="5"/>
                    </a:lnTo>
                    <a:lnTo>
                      <a:pt x="68" y="17"/>
                    </a:lnTo>
                    <a:lnTo>
                      <a:pt x="99" y="5"/>
                    </a:lnTo>
                    <a:lnTo>
                      <a:pt x="142" y="11"/>
                    </a:lnTo>
                    <a:lnTo>
                      <a:pt x="125" y="5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16"/>
              <p:cNvSpPr>
                <a:spLocks noChangeAspect="1"/>
              </p:cNvSpPr>
              <p:nvPr/>
            </p:nvSpPr>
            <p:spPr bwMode="auto">
              <a:xfrm>
                <a:off x="2857" y="1934"/>
                <a:ext cx="343" cy="104"/>
              </a:xfrm>
              <a:custGeom>
                <a:avLst/>
                <a:gdLst>
                  <a:gd name="T0" fmla="*/ 0 w 343"/>
                  <a:gd name="T1" fmla="*/ 103 h 104"/>
                  <a:gd name="T2" fmla="*/ 47 w 343"/>
                  <a:gd name="T3" fmla="*/ 43 h 104"/>
                  <a:gd name="T4" fmla="*/ 125 w 343"/>
                  <a:gd name="T5" fmla="*/ 0 h 104"/>
                  <a:gd name="T6" fmla="*/ 125 w 343"/>
                  <a:gd name="T7" fmla="*/ 0 h 104"/>
                  <a:gd name="T8" fmla="*/ 146 w 343"/>
                  <a:gd name="T9" fmla="*/ 0 h 104"/>
                  <a:gd name="T10" fmla="*/ 168 w 343"/>
                  <a:gd name="T11" fmla="*/ 5 h 104"/>
                  <a:gd name="T12" fmla="*/ 168 w 343"/>
                  <a:gd name="T13" fmla="*/ 5 h 104"/>
                  <a:gd name="T14" fmla="*/ 189 w 343"/>
                  <a:gd name="T15" fmla="*/ 0 h 104"/>
                  <a:gd name="T16" fmla="*/ 204 w 343"/>
                  <a:gd name="T17" fmla="*/ 0 h 104"/>
                  <a:gd name="T18" fmla="*/ 204 w 343"/>
                  <a:gd name="T19" fmla="*/ 0 h 104"/>
                  <a:gd name="T20" fmla="*/ 294 w 343"/>
                  <a:gd name="T21" fmla="*/ 38 h 104"/>
                  <a:gd name="T22" fmla="*/ 342 w 343"/>
                  <a:gd name="T23" fmla="*/ 103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3"/>
                  <a:gd name="T37" fmla="*/ 0 h 104"/>
                  <a:gd name="T38" fmla="*/ 343 w 343"/>
                  <a:gd name="T39" fmla="*/ 104 h 1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3" h="104">
                    <a:moveTo>
                      <a:pt x="0" y="103"/>
                    </a:moveTo>
                    <a:lnTo>
                      <a:pt x="47" y="43"/>
                    </a:lnTo>
                    <a:lnTo>
                      <a:pt x="125" y="0"/>
                    </a:lnTo>
                    <a:lnTo>
                      <a:pt x="146" y="0"/>
                    </a:lnTo>
                    <a:lnTo>
                      <a:pt x="168" y="5"/>
                    </a:lnTo>
                    <a:lnTo>
                      <a:pt x="189" y="0"/>
                    </a:lnTo>
                    <a:lnTo>
                      <a:pt x="204" y="0"/>
                    </a:lnTo>
                    <a:lnTo>
                      <a:pt x="294" y="38"/>
                    </a:lnTo>
                    <a:lnTo>
                      <a:pt x="342" y="10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17"/>
              <p:cNvSpPr>
                <a:spLocks noChangeAspect="1"/>
              </p:cNvSpPr>
              <p:nvPr/>
            </p:nvSpPr>
            <p:spPr bwMode="auto">
              <a:xfrm>
                <a:off x="3029" y="1834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8 w 17"/>
                  <a:gd name="T3" fmla="*/ 16 h 17"/>
                  <a:gd name="T4" fmla="*/ 0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16" y="16"/>
                    </a:moveTo>
                    <a:lnTo>
                      <a:pt x="8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18"/>
              <p:cNvSpPr>
                <a:spLocks noChangeAspect="1"/>
              </p:cNvSpPr>
              <p:nvPr/>
            </p:nvSpPr>
            <p:spPr bwMode="auto">
              <a:xfrm>
                <a:off x="3013" y="183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16"/>
                    </a:moveTo>
                    <a:lnTo>
                      <a:pt x="0" y="16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19"/>
              <p:cNvSpPr>
                <a:spLocks noChangeAspect="1"/>
              </p:cNvSpPr>
              <p:nvPr/>
            </p:nvSpPr>
            <p:spPr bwMode="auto">
              <a:xfrm>
                <a:off x="3173" y="2408"/>
                <a:ext cx="84" cy="34"/>
              </a:xfrm>
              <a:custGeom>
                <a:avLst/>
                <a:gdLst>
                  <a:gd name="T0" fmla="*/ 83 w 84"/>
                  <a:gd name="T1" fmla="*/ 33 h 34"/>
                  <a:gd name="T2" fmla="*/ 56 w 84"/>
                  <a:gd name="T3" fmla="*/ 22 h 34"/>
                  <a:gd name="T4" fmla="*/ 56 w 84"/>
                  <a:gd name="T5" fmla="*/ 22 h 34"/>
                  <a:gd name="T6" fmla="*/ 26 w 84"/>
                  <a:gd name="T7" fmla="*/ 16 h 34"/>
                  <a:gd name="T8" fmla="*/ 0 w 8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34"/>
                  <a:gd name="T17" fmla="*/ 84 w 8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34">
                    <a:moveTo>
                      <a:pt x="83" y="33"/>
                    </a:moveTo>
                    <a:lnTo>
                      <a:pt x="56" y="22"/>
                    </a:lnTo>
                    <a:lnTo>
                      <a:pt x="26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20"/>
              <p:cNvSpPr>
                <a:spLocks noChangeAspect="1"/>
              </p:cNvSpPr>
              <p:nvPr/>
            </p:nvSpPr>
            <p:spPr bwMode="auto">
              <a:xfrm>
                <a:off x="3209" y="2049"/>
                <a:ext cx="100" cy="23"/>
              </a:xfrm>
              <a:custGeom>
                <a:avLst/>
                <a:gdLst>
                  <a:gd name="T0" fmla="*/ 99 w 100"/>
                  <a:gd name="T1" fmla="*/ 0 h 23"/>
                  <a:gd name="T2" fmla="*/ 73 w 100"/>
                  <a:gd name="T3" fmla="*/ 0 h 23"/>
                  <a:gd name="T4" fmla="*/ 73 w 100"/>
                  <a:gd name="T5" fmla="*/ 0 h 23"/>
                  <a:gd name="T6" fmla="*/ 36 w 100"/>
                  <a:gd name="T7" fmla="*/ 16 h 23"/>
                  <a:gd name="T8" fmla="*/ 0 w 100"/>
                  <a:gd name="T9" fmla="*/ 2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3"/>
                  <a:gd name="T17" fmla="*/ 100 w 10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3">
                    <a:moveTo>
                      <a:pt x="99" y="0"/>
                    </a:moveTo>
                    <a:lnTo>
                      <a:pt x="73" y="0"/>
                    </a:lnTo>
                    <a:lnTo>
                      <a:pt x="36" y="16"/>
                    </a:lnTo>
                    <a:lnTo>
                      <a:pt x="0" y="2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21"/>
              <p:cNvSpPr>
                <a:spLocks noChangeAspect="1"/>
              </p:cNvSpPr>
              <p:nvPr/>
            </p:nvSpPr>
            <p:spPr bwMode="auto">
              <a:xfrm>
                <a:off x="2740" y="2049"/>
                <a:ext cx="106" cy="23"/>
              </a:xfrm>
              <a:custGeom>
                <a:avLst/>
                <a:gdLst>
                  <a:gd name="T0" fmla="*/ 0 w 106"/>
                  <a:gd name="T1" fmla="*/ 0 h 23"/>
                  <a:gd name="T2" fmla="*/ 31 w 106"/>
                  <a:gd name="T3" fmla="*/ 0 h 23"/>
                  <a:gd name="T4" fmla="*/ 31 w 106"/>
                  <a:gd name="T5" fmla="*/ 0 h 23"/>
                  <a:gd name="T6" fmla="*/ 63 w 106"/>
                  <a:gd name="T7" fmla="*/ 16 h 23"/>
                  <a:gd name="T8" fmla="*/ 105 w 106"/>
                  <a:gd name="T9" fmla="*/ 2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23"/>
                  <a:gd name="T17" fmla="*/ 106 w 10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23">
                    <a:moveTo>
                      <a:pt x="0" y="0"/>
                    </a:moveTo>
                    <a:lnTo>
                      <a:pt x="31" y="0"/>
                    </a:lnTo>
                    <a:lnTo>
                      <a:pt x="63" y="16"/>
                    </a:lnTo>
                    <a:lnTo>
                      <a:pt x="105" y="2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22"/>
              <p:cNvSpPr>
                <a:spLocks noChangeAspect="1"/>
              </p:cNvSpPr>
              <p:nvPr/>
            </p:nvSpPr>
            <p:spPr bwMode="auto">
              <a:xfrm>
                <a:off x="2798" y="2408"/>
                <a:ext cx="84" cy="34"/>
              </a:xfrm>
              <a:custGeom>
                <a:avLst/>
                <a:gdLst>
                  <a:gd name="T0" fmla="*/ 0 w 84"/>
                  <a:gd name="T1" fmla="*/ 33 h 34"/>
                  <a:gd name="T2" fmla="*/ 25 w 84"/>
                  <a:gd name="T3" fmla="*/ 22 h 34"/>
                  <a:gd name="T4" fmla="*/ 25 w 84"/>
                  <a:gd name="T5" fmla="*/ 22 h 34"/>
                  <a:gd name="T6" fmla="*/ 57 w 84"/>
                  <a:gd name="T7" fmla="*/ 16 h 34"/>
                  <a:gd name="T8" fmla="*/ 83 w 8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34"/>
                  <a:gd name="T17" fmla="*/ 84 w 8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34">
                    <a:moveTo>
                      <a:pt x="0" y="33"/>
                    </a:moveTo>
                    <a:lnTo>
                      <a:pt x="25" y="22"/>
                    </a:lnTo>
                    <a:lnTo>
                      <a:pt x="57" y="16"/>
                    </a:lnTo>
                    <a:lnTo>
                      <a:pt x="83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23"/>
              <p:cNvSpPr>
                <a:spLocks noChangeAspect="1"/>
              </p:cNvSpPr>
              <p:nvPr/>
            </p:nvSpPr>
            <p:spPr bwMode="auto">
              <a:xfrm>
                <a:off x="3077" y="2527"/>
                <a:ext cx="64" cy="72"/>
              </a:xfrm>
              <a:custGeom>
                <a:avLst/>
                <a:gdLst>
                  <a:gd name="T0" fmla="*/ 63 w 64"/>
                  <a:gd name="T1" fmla="*/ 71 h 72"/>
                  <a:gd name="T2" fmla="*/ 42 w 64"/>
                  <a:gd name="T3" fmla="*/ 43 h 72"/>
                  <a:gd name="T4" fmla="*/ 42 w 64"/>
                  <a:gd name="T5" fmla="*/ 43 h 72"/>
                  <a:gd name="T6" fmla="*/ 21 w 64"/>
                  <a:gd name="T7" fmla="*/ 21 h 72"/>
                  <a:gd name="T8" fmla="*/ 0 w 6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2"/>
                  <a:gd name="T17" fmla="*/ 64 w 6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2">
                    <a:moveTo>
                      <a:pt x="63" y="71"/>
                    </a:moveTo>
                    <a:lnTo>
                      <a:pt x="42" y="43"/>
                    </a:lnTo>
                    <a:lnTo>
                      <a:pt x="21" y="2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Freeform 24"/>
              <p:cNvSpPr>
                <a:spLocks noChangeAspect="1"/>
              </p:cNvSpPr>
              <p:nvPr/>
            </p:nvSpPr>
            <p:spPr bwMode="auto">
              <a:xfrm>
                <a:off x="3220" y="2332"/>
                <a:ext cx="17" cy="18"/>
              </a:xfrm>
              <a:custGeom>
                <a:avLst/>
                <a:gdLst>
                  <a:gd name="T0" fmla="*/ 10 w 17"/>
                  <a:gd name="T1" fmla="*/ 17 h 18"/>
                  <a:gd name="T2" fmla="*/ 10 w 17"/>
                  <a:gd name="T3" fmla="*/ 11 h 18"/>
                  <a:gd name="T4" fmla="*/ 16 w 17"/>
                  <a:gd name="T5" fmla="*/ 5 h 18"/>
                  <a:gd name="T6" fmla="*/ 16 w 17"/>
                  <a:gd name="T7" fmla="*/ 5 h 18"/>
                  <a:gd name="T8" fmla="*/ 10 w 17"/>
                  <a:gd name="T9" fmla="*/ 0 h 18"/>
                  <a:gd name="T10" fmla="*/ 10 w 17"/>
                  <a:gd name="T11" fmla="*/ 0 h 18"/>
                  <a:gd name="T12" fmla="*/ 10 w 17"/>
                  <a:gd name="T13" fmla="*/ 0 h 18"/>
                  <a:gd name="T14" fmla="*/ 5 w 17"/>
                  <a:gd name="T15" fmla="*/ 0 h 18"/>
                  <a:gd name="T16" fmla="*/ 0 w 17"/>
                  <a:gd name="T17" fmla="*/ 5 h 18"/>
                  <a:gd name="T18" fmla="*/ 0 w 17"/>
                  <a:gd name="T19" fmla="*/ 5 h 18"/>
                  <a:gd name="T20" fmla="*/ 5 w 17"/>
                  <a:gd name="T21" fmla="*/ 11 h 18"/>
                  <a:gd name="T22" fmla="*/ 10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10" y="17"/>
                    </a:moveTo>
                    <a:lnTo>
                      <a:pt x="10" y="11"/>
                    </a:lnTo>
                    <a:lnTo>
                      <a:pt x="16" y="5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11"/>
                    </a:lnTo>
                    <a:lnTo>
                      <a:pt x="10" y="1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5"/>
              <p:cNvSpPr>
                <a:spLocks noChangeAspect="1"/>
              </p:cNvSpPr>
              <p:nvPr/>
            </p:nvSpPr>
            <p:spPr bwMode="auto">
              <a:xfrm>
                <a:off x="3220" y="2332"/>
                <a:ext cx="17" cy="18"/>
              </a:xfrm>
              <a:custGeom>
                <a:avLst/>
                <a:gdLst>
                  <a:gd name="T0" fmla="*/ 10 w 17"/>
                  <a:gd name="T1" fmla="*/ 17 h 18"/>
                  <a:gd name="T2" fmla="*/ 10 w 17"/>
                  <a:gd name="T3" fmla="*/ 11 h 18"/>
                  <a:gd name="T4" fmla="*/ 16 w 17"/>
                  <a:gd name="T5" fmla="*/ 5 h 18"/>
                  <a:gd name="T6" fmla="*/ 16 w 17"/>
                  <a:gd name="T7" fmla="*/ 5 h 18"/>
                  <a:gd name="T8" fmla="*/ 10 w 17"/>
                  <a:gd name="T9" fmla="*/ 0 h 18"/>
                  <a:gd name="T10" fmla="*/ 10 w 17"/>
                  <a:gd name="T11" fmla="*/ 0 h 18"/>
                  <a:gd name="T12" fmla="*/ 10 w 17"/>
                  <a:gd name="T13" fmla="*/ 0 h 18"/>
                  <a:gd name="T14" fmla="*/ 5 w 17"/>
                  <a:gd name="T15" fmla="*/ 0 h 18"/>
                  <a:gd name="T16" fmla="*/ 0 w 17"/>
                  <a:gd name="T17" fmla="*/ 5 h 18"/>
                  <a:gd name="T18" fmla="*/ 0 w 17"/>
                  <a:gd name="T19" fmla="*/ 5 h 18"/>
                  <a:gd name="T20" fmla="*/ 5 w 17"/>
                  <a:gd name="T21" fmla="*/ 11 h 18"/>
                  <a:gd name="T22" fmla="*/ 10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10" y="17"/>
                    </a:moveTo>
                    <a:lnTo>
                      <a:pt x="10" y="11"/>
                    </a:lnTo>
                    <a:lnTo>
                      <a:pt x="16" y="5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11"/>
                    </a:lnTo>
                    <a:lnTo>
                      <a:pt x="10" y="1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6"/>
              <p:cNvSpPr>
                <a:spLocks noChangeAspect="1"/>
              </p:cNvSpPr>
              <p:nvPr/>
            </p:nvSpPr>
            <p:spPr bwMode="auto">
              <a:xfrm>
                <a:off x="3214" y="2327"/>
                <a:ext cx="32" cy="39"/>
              </a:xfrm>
              <a:custGeom>
                <a:avLst/>
                <a:gdLst>
                  <a:gd name="T0" fmla="*/ 15 w 32"/>
                  <a:gd name="T1" fmla="*/ 38 h 39"/>
                  <a:gd name="T2" fmla="*/ 26 w 32"/>
                  <a:gd name="T3" fmla="*/ 27 h 39"/>
                  <a:gd name="T4" fmla="*/ 31 w 32"/>
                  <a:gd name="T5" fmla="*/ 16 h 39"/>
                  <a:gd name="T6" fmla="*/ 31 w 32"/>
                  <a:gd name="T7" fmla="*/ 16 h 39"/>
                  <a:gd name="T8" fmla="*/ 26 w 32"/>
                  <a:gd name="T9" fmla="*/ 5 h 39"/>
                  <a:gd name="T10" fmla="*/ 10 w 32"/>
                  <a:gd name="T11" fmla="*/ 0 h 39"/>
                  <a:gd name="T12" fmla="*/ 10 w 32"/>
                  <a:gd name="T13" fmla="*/ 0 h 39"/>
                  <a:gd name="T14" fmla="*/ 5 w 32"/>
                  <a:gd name="T15" fmla="*/ 5 h 39"/>
                  <a:gd name="T16" fmla="*/ 0 w 32"/>
                  <a:gd name="T17" fmla="*/ 10 h 39"/>
                  <a:gd name="T18" fmla="*/ 0 w 32"/>
                  <a:gd name="T19" fmla="*/ 10 h 39"/>
                  <a:gd name="T20" fmla="*/ 5 w 32"/>
                  <a:gd name="T21" fmla="*/ 21 h 39"/>
                  <a:gd name="T22" fmla="*/ 10 w 32"/>
                  <a:gd name="T23" fmla="*/ 21 h 39"/>
                  <a:gd name="T24" fmla="*/ 10 w 32"/>
                  <a:gd name="T25" fmla="*/ 21 h 39"/>
                  <a:gd name="T26" fmla="*/ 20 w 32"/>
                  <a:gd name="T27" fmla="*/ 21 h 39"/>
                  <a:gd name="T28" fmla="*/ 20 w 32"/>
                  <a:gd name="T29" fmla="*/ 10 h 39"/>
                  <a:gd name="T30" fmla="*/ 20 w 32"/>
                  <a:gd name="T31" fmla="*/ 10 h 39"/>
                  <a:gd name="T32" fmla="*/ 15 w 32"/>
                  <a:gd name="T33" fmla="*/ 5 h 39"/>
                  <a:gd name="T34" fmla="*/ 15 w 32"/>
                  <a:gd name="T35" fmla="*/ 5 h 39"/>
                  <a:gd name="T36" fmla="*/ 15 w 32"/>
                  <a:gd name="T37" fmla="*/ 5 h 39"/>
                  <a:gd name="T38" fmla="*/ 10 w 32"/>
                  <a:gd name="T39" fmla="*/ 5 h 39"/>
                  <a:gd name="T40" fmla="*/ 5 w 32"/>
                  <a:gd name="T41" fmla="*/ 10 h 39"/>
                  <a:gd name="T42" fmla="*/ 5 w 32"/>
                  <a:gd name="T43" fmla="*/ 10 h 39"/>
                  <a:gd name="T44" fmla="*/ 10 w 32"/>
                  <a:gd name="T45" fmla="*/ 16 h 39"/>
                  <a:gd name="T46" fmla="*/ 15 w 32"/>
                  <a:gd name="T47" fmla="*/ 21 h 39"/>
                  <a:gd name="T48" fmla="*/ 15 w 32"/>
                  <a:gd name="T49" fmla="*/ 21 h 39"/>
                  <a:gd name="T50" fmla="*/ 15 w 32"/>
                  <a:gd name="T51" fmla="*/ 16 h 39"/>
                  <a:gd name="T52" fmla="*/ 20 w 32"/>
                  <a:gd name="T53" fmla="*/ 10 h 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"/>
                  <a:gd name="T82" fmla="*/ 0 h 39"/>
                  <a:gd name="T83" fmla="*/ 32 w 32"/>
                  <a:gd name="T84" fmla="*/ 39 h 3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" h="39">
                    <a:moveTo>
                      <a:pt x="15" y="38"/>
                    </a:moveTo>
                    <a:lnTo>
                      <a:pt x="26" y="27"/>
                    </a:lnTo>
                    <a:lnTo>
                      <a:pt x="31" y="16"/>
                    </a:lnTo>
                    <a:lnTo>
                      <a:pt x="26" y="5"/>
                    </a:lnTo>
                    <a:lnTo>
                      <a:pt x="10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20" y="21"/>
                    </a:lnTo>
                    <a:lnTo>
                      <a:pt x="20" y="10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10" y="16"/>
                    </a:lnTo>
                    <a:lnTo>
                      <a:pt x="15" y="21"/>
                    </a:lnTo>
                    <a:lnTo>
                      <a:pt x="15" y="16"/>
                    </a:lnTo>
                    <a:lnTo>
                      <a:pt x="20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Freeform 27"/>
              <p:cNvSpPr>
                <a:spLocks noChangeAspect="1"/>
              </p:cNvSpPr>
              <p:nvPr/>
            </p:nvSpPr>
            <p:spPr bwMode="auto">
              <a:xfrm>
                <a:off x="2818" y="2332"/>
                <a:ext cx="17" cy="18"/>
              </a:xfrm>
              <a:custGeom>
                <a:avLst/>
                <a:gdLst>
                  <a:gd name="T0" fmla="*/ 7 w 17"/>
                  <a:gd name="T1" fmla="*/ 17 h 18"/>
                  <a:gd name="T2" fmla="*/ 0 w 17"/>
                  <a:gd name="T3" fmla="*/ 11 h 18"/>
                  <a:gd name="T4" fmla="*/ 0 w 17"/>
                  <a:gd name="T5" fmla="*/ 5 h 18"/>
                  <a:gd name="T6" fmla="*/ 0 w 17"/>
                  <a:gd name="T7" fmla="*/ 5 h 18"/>
                  <a:gd name="T8" fmla="*/ 0 w 17"/>
                  <a:gd name="T9" fmla="*/ 0 h 18"/>
                  <a:gd name="T10" fmla="*/ 7 w 17"/>
                  <a:gd name="T11" fmla="*/ 0 h 18"/>
                  <a:gd name="T12" fmla="*/ 7 w 17"/>
                  <a:gd name="T13" fmla="*/ 0 h 18"/>
                  <a:gd name="T14" fmla="*/ 16 w 17"/>
                  <a:gd name="T15" fmla="*/ 0 h 18"/>
                  <a:gd name="T16" fmla="*/ 16 w 17"/>
                  <a:gd name="T17" fmla="*/ 5 h 18"/>
                  <a:gd name="T18" fmla="*/ 16 w 17"/>
                  <a:gd name="T19" fmla="*/ 5 h 18"/>
                  <a:gd name="T20" fmla="*/ 16 w 17"/>
                  <a:gd name="T21" fmla="*/ 11 h 18"/>
                  <a:gd name="T22" fmla="*/ 7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7" y="17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16" y="5"/>
                    </a:lnTo>
                    <a:lnTo>
                      <a:pt x="16" y="11"/>
                    </a:lnTo>
                    <a:lnTo>
                      <a:pt x="7" y="1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Freeform 28"/>
              <p:cNvSpPr>
                <a:spLocks noChangeAspect="1"/>
              </p:cNvSpPr>
              <p:nvPr/>
            </p:nvSpPr>
            <p:spPr bwMode="auto">
              <a:xfrm>
                <a:off x="2818" y="2332"/>
                <a:ext cx="17" cy="18"/>
              </a:xfrm>
              <a:custGeom>
                <a:avLst/>
                <a:gdLst>
                  <a:gd name="T0" fmla="*/ 7 w 17"/>
                  <a:gd name="T1" fmla="*/ 17 h 18"/>
                  <a:gd name="T2" fmla="*/ 0 w 17"/>
                  <a:gd name="T3" fmla="*/ 11 h 18"/>
                  <a:gd name="T4" fmla="*/ 0 w 17"/>
                  <a:gd name="T5" fmla="*/ 5 h 18"/>
                  <a:gd name="T6" fmla="*/ 0 w 17"/>
                  <a:gd name="T7" fmla="*/ 5 h 18"/>
                  <a:gd name="T8" fmla="*/ 0 w 17"/>
                  <a:gd name="T9" fmla="*/ 0 h 18"/>
                  <a:gd name="T10" fmla="*/ 7 w 17"/>
                  <a:gd name="T11" fmla="*/ 0 h 18"/>
                  <a:gd name="T12" fmla="*/ 7 w 17"/>
                  <a:gd name="T13" fmla="*/ 0 h 18"/>
                  <a:gd name="T14" fmla="*/ 16 w 17"/>
                  <a:gd name="T15" fmla="*/ 0 h 18"/>
                  <a:gd name="T16" fmla="*/ 16 w 17"/>
                  <a:gd name="T17" fmla="*/ 5 h 18"/>
                  <a:gd name="T18" fmla="*/ 16 w 17"/>
                  <a:gd name="T19" fmla="*/ 5 h 18"/>
                  <a:gd name="T20" fmla="*/ 16 w 17"/>
                  <a:gd name="T21" fmla="*/ 11 h 18"/>
                  <a:gd name="T22" fmla="*/ 7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7" y="17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16" y="5"/>
                    </a:lnTo>
                    <a:lnTo>
                      <a:pt x="16" y="11"/>
                    </a:lnTo>
                    <a:lnTo>
                      <a:pt x="7" y="1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Freeform 29"/>
              <p:cNvSpPr>
                <a:spLocks noChangeAspect="1"/>
              </p:cNvSpPr>
              <p:nvPr/>
            </p:nvSpPr>
            <p:spPr bwMode="auto">
              <a:xfrm>
                <a:off x="2908" y="2527"/>
                <a:ext cx="70" cy="72"/>
              </a:xfrm>
              <a:custGeom>
                <a:avLst/>
                <a:gdLst>
                  <a:gd name="T0" fmla="*/ 0 w 70"/>
                  <a:gd name="T1" fmla="*/ 71 h 72"/>
                  <a:gd name="T2" fmla="*/ 26 w 70"/>
                  <a:gd name="T3" fmla="*/ 43 h 72"/>
                  <a:gd name="T4" fmla="*/ 26 w 70"/>
                  <a:gd name="T5" fmla="*/ 43 h 72"/>
                  <a:gd name="T6" fmla="*/ 47 w 70"/>
                  <a:gd name="T7" fmla="*/ 21 h 72"/>
                  <a:gd name="T8" fmla="*/ 69 w 70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72"/>
                  <a:gd name="T17" fmla="*/ 70 w 7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72">
                    <a:moveTo>
                      <a:pt x="0" y="71"/>
                    </a:moveTo>
                    <a:lnTo>
                      <a:pt x="26" y="43"/>
                    </a:lnTo>
                    <a:lnTo>
                      <a:pt x="47" y="21"/>
                    </a:lnTo>
                    <a:lnTo>
                      <a:pt x="69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Freeform 30"/>
              <p:cNvSpPr>
                <a:spLocks noChangeAspect="1"/>
              </p:cNvSpPr>
              <p:nvPr/>
            </p:nvSpPr>
            <p:spPr bwMode="auto">
              <a:xfrm>
                <a:off x="3182" y="2055"/>
                <a:ext cx="44" cy="327"/>
              </a:xfrm>
              <a:custGeom>
                <a:avLst/>
                <a:gdLst>
                  <a:gd name="T0" fmla="*/ 0 w 44"/>
                  <a:gd name="T1" fmla="*/ 326 h 327"/>
                  <a:gd name="T2" fmla="*/ 32 w 44"/>
                  <a:gd name="T3" fmla="*/ 200 h 327"/>
                  <a:gd name="T4" fmla="*/ 38 w 44"/>
                  <a:gd name="T5" fmla="*/ 113 h 327"/>
                  <a:gd name="T6" fmla="*/ 38 w 44"/>
                  <a:gd name="T7" fmla="*/ 113 h 327"/>
                  <a:gd name="T8" fmla="*/ 38 w 44"/>
                  <a:gd name="T9" fmla="*/ 65 h 327"/>
                  <a:gd name="T10" fmla="*/ 21 w 44"/>
                  <a:gd name="T11" fmla="*/ 0 h 327"/>
                  <a:gd name="T12" fmla="*/ 21 w 44"/>
                  <a:gd name="T13" fmla="*/ 0 h 327"/>
                  <a:gd name="T14" fmla="*/ 32 w 44"/>
                  <a:gd name="T15" fmla="*/ 38 h 327"/>
                  <a:gd name="T16" fmla="*/ 43 w 44"/>
                  <a:gd name="T17" fmla="*/ 113 h 327"/>
                  <a:gd name="T18" fmla="*/ 38 w 44"/>
                  <a:gd name="T19" fmla="*/ 217 h 327"/>
                  <a:gd name="T20" fmla="*/ 0 w 44"/>
                  <a:gd name="T21" fmla="*/ 326 h 3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327"/>
                  <a:gd name="T35" fmla="*/ 44 w 44"/>
                  <a:gd name="T36" fmla="*/ 327 h 3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327">
                    <a:moveTo>
                      <a:pt x="0" y="326"/>
                    </a:moveTo>
                    <a:lnTo>
                      <a:pt x="32" y="200"/>
                    </a:lnTo>
                    <a:lnTo>
                      <a:pt x="38" y="113"/>
                    </a:lnTo>
                    <a:lnTo>
                      <a:pt x="38" y="65"/>
                    </a:lnTo>
                    <a:lnTo>
                      <a:pt x="21" y="0"/>
                    </a:lnTo>
                    <a:lnTo>
                      <a:pt x="32" y="38"/>
                    </a:lnTo>
                    <a:lnTo>
                      <a:pt x="43" y="113"/>
                    </a:lnTo>
                    <a:lnTo>
                      <a:pt x="38" y="217"/>
                    </a:lnTo>
                    <a:lnTo>
                      <a:pt x="0" y="3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Freeform 31"/>
              <p:cNvSpPr>
                <a:spLocks noChangeAspect="1"/>
              </p:cNvSpPr>
              <p:nvPr/>
            </p:nvSpPr>
            <p:spPr bwMode="auto">
              <a:xfrm>
                <a:off x="3203" y="2315"/>
                <a:ext cx="49" cy="51"/>
              </a:xfrm>
              <a:custGeom>
                <a:avLst/>
                <a:gdLst>
                  <a:gd name="T0" fmla="*/ 26 w 49"/>
                  <a:gd name="T1" fmla="*/ 50 h 51"/>
                  <a:gd name="T2" fmla="*/ 42 w 49"/>
                  <a:gd name="T3" fmla="*/ 44 h 51"/>
                  <a:gd name="T4" fmla="*/ 48 w 49"/>
                  <a:gd name="T5" fmla="*/ 22 h 51"/>
                  <a:gd name="T6" fmla="*/ 48 w 49"/>
                  <a:gd name="T7" fmla="*/ 22 h 51"/>
                  <a:gd name="T8" fmla="*/ 42 w 49"/>
                  <a:gd name="T9" fmla="*/ 6 h 51"/>
                  <a:gd name="T10" fmla="*/ 26 w 49"/>
                  <a:gd name="T11" fmla="*/ 0 h 51"/>
                  <a:gd name="T12" fmla="*/ 26 w 49"/>
                  <a:gd name="T13" fmla="*/ 0 h 51"/>
                  <a:gd name="T14" fmla="*/ 5 w 49"/>
                  <a:gd name="T15" fmla="*/ 6 h 51"/>
                  <a:gd name="T16" fmla="*/ 0 w 49"/>
                  <a:gd name="T17" fmla="*/ 22 h 51"/>
                  <a:gd name="T18" fmla="*/ 0 w 49"/>
                  <a:gd name="T19" fmla="*/ 22 h 51"/>
                  <a:gd name="T20" fmla="*/ 5 w 49"/>
                  <a:gd name="T21" fmla="*/ 44 h 51"/>
                  <a:gd name="T22" fmla="*/ 26 w 49"/>
                  <a:gd name="T23" fmla="*/ 50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51"/>
                  <a:gd name="T38" fmla="*/ 49 w 49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51">
                    <a:moveTo>
                      <a:pt x="26" y="50"/>
                    </a:moveTo>
                    <a:lnTo>
                      <a:pt x="42" y="44"/>
                    </a:lnTo>
                    <a:lnTo>
                      <a:pt x="48" y="22"/>
                    </a:lnTo>
                    <a:lnTo>
                      <a:pt x="42" y="6"/>
                    </a:lnTo>
                    <a:lnTo>
                      <a:pt x="26" y="0"/>
                    </a:lnTo>
                    <a:lnTo>
                      <a:pt x="5" y="6"/>
                    </a:lnTo>
                    <a:lnTo>
                      <a:pt x="0" y="22"/>
                    </a:lnTo>
                    <a:lnTo>
                      <a:pt x="5" y="44"/>
                    </a:lnTo>
                    <a:lnTo>
                      <a:pt x="26" y="5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Freeform 32"/>
              <p:cNvSpPr>
                <a:spLocks noChangeAspect="1"/>
              </p:cNvSpPr>
              <p:nvPr/>
            </p:nvSpPr>
            <p:spPr bwMode="auto">
              <a:xfrm>
                <a:off x="3220" y="2124"/>
                <a:ext cx="63" cy="17"/>
              </a:xfrm>
              <a:custGeom>
                <a:avLst/>
                <a:gdLst>
                  <a:gd name="T0" fmla="*/ 0 w 63"/>
                  <a:gd name="T1" fmla="*/ 16 h 17"/>
                  <a:gd name="T2" fmla="*/ 30 w 63"/>
                  <a:gd name="T3" fmla="*/ 0 h 17"/>
                  <a:gd name="T4" fmla="*/ 62 w 63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3"/>
                  <a:gd name="T10" fmla="*/ 0 h 17"/>
                  <a:gd name="T11" fmla="*/ 63 w 63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" h="17">
                    <a:moveTo>
                      <a:pt x="0" y="16"/>
                    </a:moveTo>
                    <a:lnTo>
                      <a:pt x="30" y="0"/>
                    </a:lnTo>
                    <a:lnTo>
                      <a:pt x="62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Freeform 33"/>
              <p:cNvSpPr>
                <a:spLocks noChangeAspect="1"/>
              </p:cNvSpPr>
              <p:nvPr/>
            </p:nvSpPr>
            <p:spPr bwMode="auto">
              <a:xfrm>
                <a:off x="3225" y="2135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8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Freeform 34"/>
              <p:cNvSpPr>
                <a:spLocks noChangeAspect="1"/>
              </p:cNvSpPr>
              <p:nvPr/>
            </p:nvSpPr>
            <p:spPr bwMode="auto">
              <a:xfrm>
                <a:off x="3225" y="2153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Freeform 35"/>
              <p:cNvSpPr>
                <a:spLocks noChangeAspect="1"/>
              </p:cNvSpPr>
              <p:nvPr/>
            </p:nvSpPr>
            <p:spPr bwMode="auto">
              <a:xfrm>
                <a:off x="3225" y="2168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" name="Freeform 36"/>
              <p:cNvSpPr>
                <a:spLocks noChangeAspect="1"/>
              </p:cNvSpPr>
              <p:nvPr/>
            </p:nvSpPr>
            <p:spPr bwMode="auto">
              <a:xfrm>
                <a:off x="3220" y="2196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Freeform 37"/>
              <p:cNvSpPr>
                <a:spLocks noChangeAspect="1"/>
              </p:cNvSpPr>
              <p:nvPr/>
            </p:nvSpPr>
            <p:spPr bwMode="auto">
              <a:xfrm>
                <a:off x="3220" y="2207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0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Freeform 38"/>
              <p:cNvSpPr>
                <a:spLocks noChangeAspect="1"/>
              </p:cNvSpPr>
              <p:nvPr/>
            </p:nvSpPr>
            <p:spPr bwMode="auto">
              <a:xfrm>
                <a:off x="3214" y="2234"/>
                <a:ext cx="64" cy="17"/>
              </a:xfrm>
              <a:custGeom>
                <a:avLst/>
                <a:gdLst>
                  <a:gd name="T0" fmla="*/ 0 w 64"/>
                  <a:gd name="T1" fmla="*/ 16 h 17"/>
                  <a:gd name="T2" fmla="*/ 31 w 64"/>
                  <a:gd name="T3" fmla="*/ 0 h 17"/>
                  <a:gd name="T4" fmla="*/ 63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0" y="16"/>
                    </a:moveTo>
                    <a:lnTo>
                      <a:pt x="31" y="0"/>
                    </a:lnTo>
                    <a:lnTo>
                      <a:pt x="63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Freeform 39"/>
              <p:cNvSpPr>
                <a:spLocks noChangeAspect="1"/>
              </p:cNvSpPr>
              <p:nvPr/>
            </p:nvSpPr>
            <p:spPr bwMode="auto">
              <a:xfrm>
                <a:off x="3214" y="2245"/>
                <a:ext cx="64" cy="17"/>
              </a:xfrm>
              <a:custGeom>
                <a:avLst/>
                <a:gdLst>
                  <a:gd name="T0" fmla="*/ 0 w 64"/>
                  <a:gd name="T1" fmla="*/ 16 h 17"/>
                  <a:gd name="T2" fmla="*/ 31 w 64"/>
                  <a:gd name="T3" fmla="*/ 0 h 17"/>
                  <a:gd name="T4" fmla="*/ 63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0" y="16"/>
                    </a:moveTo>
                    <a:lnTo>
                      <a:pt x="31" y="0"/>
                    </a:lnTo>
                    <a:lnTo>
                      <a:pt x="63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Freeform 40"/>
              <p:cNvSpPr>
                <a:spLocks noChangeAspect="1"/>
              </p:cNvSpPr>
              <p:nvPr/>
            </p:nvSpPr>
            <p:spPr bwMode="auto">
              <a:xfrm>
                <a:off x="3209" y="2272"/>
                <a:ext cx="59" cy="17"/>
              </a:xfrm>
              <a:custGeom>
                <a:avLst/>
                <a:gdLst>
                  <a:gd name="T0" fmla="*/ 0 w 59"/>
                  <a:gd name="T1" fmla="*/ 8 h 17"/>
                  <a:gd name="T2" fmla="*/ 31 w 59"/>
                  <a:gd name="T3" fmla="*/ 0 h 17"/>
                  <a:gd name="T4" fmla="*/ 58 w 59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17"/>
                  <a:gd name="T11" fmla="*/ 59 w 5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17">
                    <a:moveTo>
                      <a:pt x="0" y="8"/>
                    </a:moveTo>
                    <a:lnTo>
                      <a:pt x="31" y="0"/>
                    </a:lnTo>
                    <a:lnTo>
                      <a:pt x="58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Freeform 41"/>
              <p:cNvSpPr>
                <a:spLocks noChangeAspect="1"/>
              </p:cNvSpPr>
              <p:nvPr/>
            </p:nvSpPr>
            <p:spPr bwMode="auto">
              <a:xfrm>
                <a:off x="3209" y="2283"/>
                <a:ext cx="59" cy="17"/>
              </a:xfrm>
              <a:custGeom>
                <a:avLst/>
                <a:gdLst>
                  <a:gd name="T0" fmla="*/ 0 w 59"/>
                  <a:gd name="T1" fmla="*/ 8 h 17"/>
                  <a:gd name="T2" fmla="*/ 31 w 59"/>
                  <a:gd name="T3" fmla="*/ 0 h 17"/>
                  <a:gd name="T4" fmla="*/ 58 w 59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17"/>
                  <a:gd name="T11" fmla="*/ 59 w 5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17">
                    <a:moveTo>
                      <a:pt x="0" y="8"/>
                    </a:moveTo>
                    <a:lnTo>
                      <a:pt x="31" y="0"/>
                    </a:lnTo>
                    <a:lnTo>
                      <a:pt x="58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Freeform 42"/>
              <p:cNvSpPr>
                <a:spLocks noChangeAspect="1"/>
              </p:cNvSpPr>
              <p:nvPr/>
            </p:nvSpPr>
            <p:spPr bwMode="auto">
              <a:xfrm>
                <a:off x="2825" y="2055"/>
                <a:ext cx="42" cy="327"/>
              </a:xfrm>
              <a:custGeom>
                <a:avLst/>
                <a:gdLst>
                  <a:gd name="T0" fmla="*/ 41 w 42"/>
                  <a:gd name="T1" fmla="*/ 326 h 327"/>
                  <a:gd name="T2" fmla="*/ 15 w 42"/>
                  <a:gd name="T3" fmla="*/ 200 h 327"/>
                  <a:gd name="T4" fmla="*/ 5 w 42"/>
                  <a:gd name="T5" fmla="*/ 113 h 327"/>
                  <a:gd name="T6" fmla="*/ 5 w 42"/>
                  <a:gd name="T7" fmla="*/ 113 h 327"/>
                  <a:gd name="T8" fmla="*/ 10 w 42"/>
                  <a:gd name="T9" fmla="*/ 65 h 327"/>
                  <a:gd name="T10" fmla="*/ 20 w 42"/>
                  <a:gd name="T11" fmla="*/ 0 h 327"/>
                  <a:gd name="T12" fmla="*/ 20 w 42"/>
                  <a:gd name="T13" fmla="*/ 0 h 327"/>
                  <a:gd name="T14" fmla="*/ 10 w 42"/>
                  <a:gd name="T15" fmla="*/ 38 h 327"/>
                  <a:gd name="T16" fmla="*/ 0 w 42"/>
                  <a:gd name="T17" fmla="*/ 113 h 327"/>
                  <a:gd name="T18" fmla="*/ 5 w 42"/>
                  <a:gd name="T19" fmla="*/ 217 h 327"/>
                  <a:gd name="T20" fmla="*/ 41 w 42"/>
                  <a:gd name="T21" fmla="*/ 326 h 3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327"/>
                  <a:gd name="T35" fmla="*/ 42 w 42"/>
                  <a:gd name="T36" fmla="*/ 327 h 3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327">
                    <a:moveTo>
                      <a:pt x="41" y="326"/>
                    </a:moveTo>
                    <a:lnTo>
                      <a:pt x="15" y="200"/>
                    </a:lnTo>
                    <a:lnTo>
                      <a:pt x="5" y="113"/>
                    </a:lnTo>
                    <a:lnTo>
                      <a:pt x="10" y="65"/>
                    </a:lnTo>
                    <a:lnTo>
                      <a:pt x="20" y="0"/>
                    </a:lnTo>
                    <a:lnTo>
                      <a:pt x="10" y="38"/>
                    </a:lnTo>
                    <a:lnTo>
                      <a:pt x="0" y="113"/>
                    </a:lnTo>
                    <a:lnTo>
                      <a:pt x="5" y="217"/>
                    </a:lnTo>
                    <a:lnTo>
                      <a:pt x="41" y="3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Freeform 43"/>
              <p:cNvSpPr>
                <a:spLocks noChangeAspect="1"/>
              </p:cNvSpPr>
              <p:nvPr/>
            </p:nvSpPr>
            <p:spPr bwMode="auto">
              <a:xfrm>
                <a:off x="2804" y="2315"/>
                <a:ext cx="49" cy="51"/>
              </a:xfrm>
              <a:custGeom>
                <a:avLst/>
                <a:gdLst>
                  <a:gd name="T0" fmla="*/ 21 w 49"/>
                  <a:gd name="T1" fmla="*/ 50 h 51"/>
                  <a:gd name="T2" fmla="*/ 5 w 49"/>
                  <a:gd name="T3" fmla="*/ 44 h 51"/>
                  <a:gd name="T4" fmla="*/ 0 w 49"/>
                  <a:gd name="T5" fmla="*/ 22 h 51"/>
                  <a:gd name="T6" fmla="*/ 0 w 49"/>
                  <a:gd name="T7" fmla="*/ 22 h 51"/>
                  <a:gd name="T8" fmla="*/ 5 w 49"/>
                  <a:gd name="T9" fmla="*/ 6 h 51"/>
                  <a:gd name="T10" fmla="*/ 21 w 49"/>
                  <a:gd name="T11" fmla="*/ 0 h 51"/>
                  <a:gd name="T12" fmla="*/ 21 w 49"/>
                  <a:gd name="T13" fmla="*/ 0 h 51"/>
                  <a:gd name="T14" fmla="*/ 37 w 49"/>
                  <a:gd name="T15" fmla="*/ 6 h 51"/>
                  <a:gd name="T16" fmla="*/ 48 w 49"/>
                  <a:gd name="T17" fmla="*/ 22 h 51"/>
                  <a:gd name="T18" fmla="*/ 48 w 49"/>
                  <a:gd name="T19" fmla="*/ 22 h 51"/>
                  <a:gd name="T20" fmla="*/ 37 w 49"/>
                  <a:gd name="T21" fmla="*/ 44 h 51"/>
                  <a:gd name="T22" fmla="*/ 21 w 49"/>
                  <a:gd name="T23" fmla="*/ 50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51"/>
                  <a:gd name="T38" fmla="*/ 49 w 49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51">
                    <a:moveTo>
                      <a:pt x="21" y="50"/>
                    </a:moveTo>
                    <a:lnTo>
                      <a:pt x="5" y="44"/>
                    </a:lnTo>
                    <a:lnTo>
                      <a:pt x="0" y="22"/>
                    </a:lnTo>
                    <a:lnTo>
                      <a:pt x="5" y="6"/>
                    </a:lnTo>
                    <a:lnTo>
                      <a:pt x="21" y="0"/>
                    </a:lnTo>
                    <a:lnTo>
                      <a:pt x="37" y="6"/>
                    </a:lnTo>
                    <a:lnTo>
                      <a:pt x="48" y="22"/>
                    </a:lnTo>
                    <a:lnTo>
                      <a:pt x="37" y="44"/>
                    </a:lnTo>
                    <a:lnTo>
                      <a:pt x="21" y="5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Freeform 44"/>
              <p:cNvSpPr>
                <a:spLocks noChangeAspect="1"/>
              </p:cNvSpPr>
              <p:nvPr/>
            </p:nvSpPr>
            <p:spPr bwMode="auto">
              <a:xfrm>
                <a:off x="2809" y="2327"/>
                <a:ext cx="27" cy="39"/>
              </a:xfrm>
              <a:custGeom>
                <a:avLst/>
                <a:gdLst>
                  <a:gd name="T0" fmla="*/ 15 w 27"/>
                  <a:gd name="T1" fmla="*/ 38 h 39"/>
                  <a:gd name="T2" fmla="*/ 5 w 27"/>
                  <a:gd name="T3" fmla="*/ 27 h 39"/>
                  <a:gd name="T4" fmla="*/ 0 w 27"/>
                  <a:gd name="T5" fmla="*/ 16 h 39"/>
                  <a:gd name="T6" fmla="*/ 0 w 27"/>
                  <a:gd name="T7" fmla="*/ 16 h 39"/>
                  <a:gd name="T8" fmla="*/ 5 w 27"/>
                  <a:gd name="T9" fmla="*/ 5 h 39"/>
                  <a:gd name="T10" fmla="*/ 15 w 27"/>
                  <a:gd name="T11" fmla="*/ 0 h 39"/>
                  <a:gd name="T12" fmla="*/ 15 w 27"/>
                  <a:gd name="T13" fmla="*/ 0 h 39"/>
                  <a:gd name="T14" fmla="*/ 26 w 27"/>
                  <a:gd name="T15" fmla="*/ 5 h 39"/>
                  <a:gd name="T16" fmla="*/ 26 w 27"/>
                  <a:gd name="T17" fmla="*/ 10 h 39"/>
                  <a:gd name="T18" fmla="*/ 26 w 27"/>
                  <a:gd name="T19" fmla="*/ 10 h 39"/>
                  <a:gd name="T20" fmla="*/ 26 w 27"/>
                  <a:gd name="T21" fmla="*/ 21 h 39"/>
                  <a:gd name="T22" fmla="*/ 20 w 27"/>
                  <a:gd name="T23" fmla="*/ 21 h 39"/>
                  <a:gd name="T24" fmla="*/ 20 w 27"/>
                  <a:gd name="T25" fmla="*/ 21 h 39"/>
                  <a:gd name="T26" fmla="*/ 10 w 27"/>
                  <a:gd name="T27" fmla="*/ 21 h 39"/>
                  <a:gd name="T28" fmla="*/ 10 w 27"/>
                  <a:gd name="T29" fmla="*/ 10 h 39"/>
                  <a:gd name="T30" fmla="*/ 10 w 27"/>
                  <a:gd name="T31" fmla="*/ 10 h 39"/>
                  <a:gd name="T32" fmla="*/ 10 w 27"/>
                  <a:gd name="T33" fmla="*/ 5 h 39"/>
                  <a:gd name="T34" fmla="*/ 15 w 27"/>
                  <a:gd name="T35" fmla="*/ 5 h 39"/>
                  <a:gd name="T36" fmla="*/ 15 w 27"/>
                  <a:gd name="T37" fmla="*/ 5 h 39"/>
                  <a:gd name="T38" fmla="*/ 20 w 27"/>
                  <a:gd name="T39" fmla="*/ 5 h 39"/>
                  <a:gd name="T40" fmla="*/ 20 w 27"/>
                  <a:gd name="T41" fmla="*/ 10 h 39"/>
                  <a:gd name="T42" fmla="*/ 20 w 27"/>
                  <a:gd name="T43" fmla="*/ 10 h 39"/>
                  <a:gd name="T44" fmla="*/ 20 w 27"/>
                  <a:gd name="T45" fmla="*/ 16 h 39"/>
                  <a:gd name="T46" fmla="*/ 15 w 27"/>
                  <a:gd name="T47" fmla="*/ 21 h 39"/>
                  <a:gd name="T48" fmla="*/ 15 w 27"/>
                  <a:gd name="T49" fmla="*/ 21 h 39"/>
                  <a:gd name="T50" fmla="*/ 10 w 27"/>
                  <a:gd name="T51" fmla="*/ 16 h 39"/>
                  <a:gd name="T52" fmla="*/ 10 w 27"/>
                  <a:gd name="T53" fmla="*/ 10 h 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"/>
                  <a:gd name="T82" fmla="*/ 0 h 39"/>
                  <a:gd name="T83" fmla="*/ 27 w 27"/>
                  <a:gd name="T84" fmla="*/ 39 h 3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" h="39">
                    <a:moveTo>
                      <a:pt x="15" y="38"/>
                    </a:moveTo>
                    <a:lnTo>
                      <a:pt x="5" y="27"/>
                    </a:lnTo>
                    <a:lnTo>
                      <a:pt x="0" y="16"/>
                    </a:lnTo>
                    <a:lnTo>
                      <a:pt x="5" y="5"/>
                    </a:lnTo>
                    <a:lnTo>
                      <a:pt x="15" y="0"/>
                    </a:lnTo>
                    <a:lnTo>
                      <a:pt x="26" y="5"/>
                    </a:lnTo>
                    <a:lnTo>
                      <a:pt x="26" y="10"/>
                    </a:lnTo>
                    <a:lnTo>
                      <a:pt x="26" y="21"/>
                    </a:lnTo>
                    <a:lnTo>
                      <a:pt x="20" y="21"/>
                    </a:lnTo>
                    <a:lnTo>
                      <a:pt x="10" y="21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15" y="5"/>
                    </a:lnTo>
                    <a:lnTo>
                      <a:pt x="20" y="5"/>
                    </a:lnTo>
                    <a:lnTo>
                      <a:pt x="20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10" y="16"/>
                    </a:lnTo>
                    <a:lnTo>
                      <a:pt x="10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Freeform 45"/>
              <p:cNvSpPr>
                <a:spLocks noChangeAspect="1"/>
              </p:cNvSpPr>
              <p:nvPr/>
            </p:nvSpPr>
            <p:spPr bwMode="auto">
              <a:xfrm>
                <a:off x="2766" y="2124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6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6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Freeform 46"/>
              <p:cNvSpPr>
                <a:spLocks noChangeAspect="1"/>
              </p:cNvSpPr>
              <p:nvPr/>
            </p:nvSpPr>
            <p:spPr bwMode="auto">
              <a:xfrm>
                <a:off x="2772" y="2135"/>
                <a:ext cx="58" cy="17"/>
              </a:xfrm>
              <a:custGeom>
                <a:avLst/>
                <a:gdLst>
                  <a:gd name="T0" fmla="*/ 57 w 58"/>
                  <a:gd name="T1" fmla="*/ 16 h 17"/>
                  <a:gd name="T2" fmla="*/ 30 w 58"/>
                  <a:gd name="T3" fmla="*/ 0 h 17"/>
                  <a:gd name="T4" fmla="*/ 0 w 58"/>
                  <a:gd name="T5" fmla="*/ 8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57" y="16"/>
                    </a:moveTo>
                    <a:lnTo>
                      <a:pt x="30" y="0"/>
                    </a:lnTo>
                    <a:lnTo>
                      <a:pt x="0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Freeform 47"/>
              <p:cNvSpPr>
                <a:spLocks noChangeAspect="1"/>
              </p:cNvSpPr>
              <p:nvPr/>
            </p:nvSpPr>
            <p:spPr bwMode="auto">
              <a:xfrm>
                <a:off x="2772" y="2153"/>
                <a:ext cx="58" cy="17"/>
              </a:xfrm>
              <a:custGeom>
                <a:avLst/>
                <a:gdLst>
                  <a:gd name="T0" fmla="*/ 57 w 58"/>
                  <a:gd name="T1" fmla="*/ 16 h 17"/>
                  <a:gd name="T2" fmla="*/ 30 w 58"/>
                  <a:gd name="T3" fmla="*/ 0 h 17"/>
                  <a:gd name="T4" fmla="*/ 0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57" y="16"/>
                    </a:moveTo>
                    <a:lnTo>
                      <a:pt x="30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Freeform 48"/>
              <p:cNvSpPr>
                <a:spLocks noChangeAspect="1"/>
              </p:cNvSpPr>
              <p:nvPr/>
            </p:nvSpPr>
            <p:spPr bwMode="auto">
              <a:xfrm>
                <a:off x="2772" y="2168"/>
                <a:ext cx="58" cy="17"/>
              </a:xfrm>
              <a:custGeom>
                <a:avLst/>
                <a:gdLst>
                  <a:gd name="T0" fmla="*/ 57 w 58"/>
                  <a:gd name="T1" fmla="*/ 16 h 17"/>
                  <a:gd name="T2" fmla="*/ 30 w 58"/>
                  <a:gd name="T3" fmla="*/ 0 h 17"/>
                  <a:gd name="T4" fmla="*/ 0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57" y="16"/>
                    </a:moveTo>
                    <a:lnTo>
                      <a:pt x="30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Freeform 49"/>
              <p:cNvSpPr>
                <a:spLocks noChangeAspect="1"/>
              </p:cNvSpPr>
              <p:nvPr/>
            </p:nvSpPr>
            <p:spPr bwMode="auto">
              <a:xfrm>
                <a:off x="2772" y="2196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1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1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Freeform 50"/>
              <p:cNvSpPr>
                <a:spLocks noChangeAspect="1"/>
              </p:cNvSpPr>
              <p:nvPr/>
            </p:nvSpPr>
            <p:spPr bwMode="auto">
              <a:xfrm>
                <a:off x="2772" y="2207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1 w 64"/>
                  <a:gd name="T3" fmla="*/ 0 h 17"/>
                  <a:gd name="T4" fmla="*/ 0 w 64"/>
                  <a:gd name="T5" fmla="*/ 10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1" y="0"/>
                    </a:lnTo>
                    <a:lnTo>
                      <a:pt x="0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Freeform 51"/>
              <p:cNvSpPr>
                <a:spLocks noChangeAspect="1"/>
              </p:cNvSpPr>
              <p:nvPr/>
            </p:nvSpPr>
            <p:spPr bwMode="auto">
              <a:xfrm>
                <a:off x="2777" y="2234"/>
                <a:ext cx="59" cy="17"/>
              </a:xfrm>
              <a:custGeom>
                <a:avLst/>
                <a:gdLst>
                  <a:gd name="T0" fmla="*/ 58 w 59"/>
                  <a:gd name="T1" fmla="*/ 16 h 17"/>
                  <a:gd name="T2" fmla="*/ 26 w 59"/>
                  <a:gd name="T3" fmla="*/ 0 h 17"/>
                  <a:gd name="T4" fmla="*/ 0 w 59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17"/>
                  <a:gd name="T11" fmla="*/ 59 w 5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17">
                    <a:moveTo>
                      <a:pt x="58" y="16"/>
                    </a:moveTo>
                    <a:lnTo>
                      <a:pt x="26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Freeform 52"/>
              <p:cNvSpPr>
                <a:spLocks noChangeAspect="1"/>
              </p:cNvSpPr>
              <p:nvPr/>
            </p:nvSpPr>
            <p:spPr bwMode="auto">
              <a:xfrm>
                <a:off x="2777" y="2245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1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1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Freeform 53"/>
              <p:cNvSpPr>
                <a:spLocks noChangeAspect="1"/>
              </p:cNvSpPr>
              <p:nvPr/>
            </p:nvSpPr>
            <p:spPr bwMode="auto">
              <a:xfrm>
                <a:off x="2782" y="2272"/>
                <a:ext cx="64" cy="17"/>
              </a:xfrm>
              <a:custGeom>
                <a:avLst/>
                <a:gdLst>
                  <a:gd name="T0" fmla="*/ 63 w 64"/>
                  <a:gd name="T1" fmla="*/ 8 h 17"/>
                  <a:gd name="T2" fmla="*/ 26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8"/>
                    </a:moveTo>
                    <a:lnTo>
                      <a:pt x="26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1" name="Freeform 54"/>
              <p:cNvSpPr>
                <a:spLocks noChangeAspect="1"/>
              </p:cNvSpPr>
              <p:nvPr/>
            </p:nvSpPr>
            <p:spPr bwMode="auto">
              <a:xfrm>
                <a:off x="2782" y="2283"/>
                <a:ext cx="64" cy="17"/>
              </a:xfrm>
              <a:custGeom>
                <a:avLst/>
                <a:gdLst>
                  <a:gd name="T0" fmla="*/ 63 w 64"/>
                  <a:gd name="T1" fmla="*/ 8 h 17"/>
                  <a:gd name="T2" fmla="*/ 31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8"/>
                    </a:moveTo>
                    <a:lnTo>
                      <a:pt x="31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Freeform 55"/>
              <p:cNvSpPr>
                <a:spLocks noChangeAspect="1"/>
              </p:cNvSpPr>
              <p:nvPr/>
            </p:nvSpPr>
            <p:spPr bwMode="auto">
              <a:xfrm>
                <a:off x="3104" y="1811"/>
                <a:ext cx="158" cy="125"/>
              </a:xfrm>
              <a:custGeom>
                <a:avLst/>
                <a:gdLst>
                  <a:gd name="T0" fmla="*/ 20 w 158"/>
                  <a:gd name="T1" fmla="*/ 26 h 125"/>
                  <a:gd name="T2" fmla="*/ 94 w 158"/>
                  <a:gd name="T3" fmla="*/ 37 h 125"/>
                  <a:gd name="T4" fmla="*/ 157 w 158"/>
                  <a:gd name="T5" fmla="*/ 124 h 125"/>
                  <a:gd name="T6" fmla="*/ 157 w 158"/>
                  <a:gd name="T7" fmla="*/ 124 h 125"/>
                  <a:gd name="T8" fmla="*/ 115 w 158"/>
                  <a:gd name="T9" fmla="*/ 37 h 125"/>
                  <a:gd name="T10" fmla="*/ 47 w 158"/>
                  <a:gd name="T11" fmla="*/ 0 h 125"/>
                  <a:gd name="T12" fmla="*/ 47 w 158"/>
                  <a:gd name="T13" fmla="*/ 0 h 125"/>
                  <a:gd name="T14" fmla="*/ 20 w 158"/>
                  <a:gd name="T15" fmla="*/ 5 h 125"/>
                  <a:gd name="T16" fmla="*/ 0 w 158"/>
                  <a:gd name="T17" fmla="*/ 26 h 125"/>
                  <a:gd name="T18" fmla="*/ 0 w 158"/>
                  <a:gd name="T19" fmla="*/ 26 h 125"/>
                  <a:gd name="T20" fmla="*/ 20 w 158"/>
                  <a:gd name="T21" fmla="*/ 26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"/>
                  <a:gd name="T34" fmla="*/ 0 h 125"/>
                  <a:gd name="T35" fmla="*/ 158 w 158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" h="125">
                    <a:moveTo>
                      <a:pt x="20" y="26"/>
                    </a:moveTo>
                    <a:lnTo>
                      <a:pt x="94" y="37"/>
                    </a:lnTo>
                    <a:lnTo>
                      <a:pt x="157" y="124"/>
                    </a:lnTo>
                    <a:lnTo>
                      <a:pt x="115" y="37"/>
                    </a:lnTo>
                    <a:lnTo>
                      <a:pt x="47" y="0"/>
                    </a:lnTo>
                    <a:lnTo>
                      <a:pt x="20" y="5"/>
                    </a:lnTo>
                    <a:lnTo>
                      <a:pt x="0" y="26"/>
                    </a:lnTo>
                    <a:lnTo>
                      <a:pt x="20" y="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Freeform 56"/>
              <p:cNvSpPr>
                <a:spLocks noChangeAspect="1"/>
              </p:cNvSpPr>
              <p:nvPr/>
            </p:nvSpPr>
            <p:spPr bwMode="auto">
              <a:xfrm>
                <a:off x="3115" y="1852"/>
                <a:ext cx="21" cy="28"/>
              </a:xfrm>
              <a:custGeom>
                <a:avLst/>
                <a:gdLst>
                  <a:gd name="T0" fmla="*/ 0 w 21"/>
                  <a:gd name="T1" fmla="*/ 11 h 28"/>
                  <a:gd name="T2" fmla="*/ 0 w 21"/>
                  <a:gd name="T3" fmla="*/ 5 h 28"/>
                  <a:gd name="T4" fmla="*/ 5 w 21"/>
                  <a:gd name="T5" fmla="*/ 0 h 28"/>
                  <a:gd name="T6" fmla="*/ 5 w 21"/>
                  <a:gd name="T7" fmla="*/ 0 h 28"/>
                  <a:gd name="T8" fmla="*/ 14 w 21"/>
                  <a:gd name="T9" fmla="*/ 5 h 28"/>
                  <a:gd name="T10" fmla="*/ 20 w 21"/>
                  <a:gd name="T11" fmla="*/ 27 h 28"/>
                  <a:gd name="T12" fmla="*/ 20 w 21"/>
                  <a:gd name="T13" fmla="*/ 27 h 28"/>
                  <a:gd name="T14" fmla="*/ 9 w 21"/>
                  <a:gd name="T15" fmla="*/ 11 h 28"/>
                  <a:gd name="T16" fmla="*/ 0 w 21"/>
                  <a:gd name="T17" fmla="*/ 11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8"/>
                  <a:gd name="T29" fmla="*/ 21 w 21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8">
                    <a:moveTo>
                      <a:pt x="0" y="11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4" y="5"/>
                    </a:lnTo>
                    <a:lnTo>
                      <a:pt x="20" y="27"/>
                    </a:lnTo>
                    <a:lnTo>
                      <a:pt x="9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Freeform 57"/>
              <p:cNvSpPr>
                <a:spLocks noChangeAspect="1"/>
              </p:cNvSpPr>
              <p:nvPr/>
            </p:nvSpPr>
            <p:spPr bwMode="auto">
              <a:xfrm>
                <a:off x="3109" y="1836"/>
                <a:ext cx="33" cy="44"/>
              </a:xfrm>
              <a:custGeom>
                <a:avLst/>
                <a:gdLst>
                  <a:gd name="T0" fmla="*/ 0 w 33"/>
                  <a:gd name="T1" fmla="*/ 10 h 44"/>
                  <a:gd name="T2" fmla="*/ 5 w 33"/>
                  <a:gd name="T3" fmla="*/ 5 h 44"/>
                  <a:gd name="T4" fmla="*/ 10 w 33"/>
                  <a:gd name="T5" fmla="*/ 0 h 44"/>
                  <a:gd name="T6" fmla="*/ 10 w 33"/>
                  <a:gd name="T7" fmla="*/ 0 h 44"/>
                  <a:gd name="T8" fmla="*/ 26 w 33"/>
                  <a:gd name="T9" fmla="*/ 10 h 44"/>
                  <a:gd name="T10" fmla="*/ 32 w 33"/>
                  <a:gd name="T11" fmla="*/ 43 h 44"/>
                  <a:gd name="T12" fmla="*/ 32 w 33"/>
                  <a:gd name="T13" fmla="*/ 43 h 44"/>
                  <a:gd name="T14" fmla="*/ 26 w 33"/>
                  <a:gd name="T15" fmla="*/ 15 h 44"/>
                  <a:gd name="T16" fmla="*/ 0 w 33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44"/>
                  <a:gd name="T29" fmla="*/ 33 w 3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44">
                    <a:moveTo>
                      <a:pt x="0" y="10"/>
                    </a:moveTo>
                    <a:lnTo>
                      <a:pt x="5" y="5"/>
                    </a:lnTo>
                    <a:lnTo>
                      <a:pt x="10" y="0"/>
                    </a:lnTo>
                    <a:lnTo>
                      <a:pt x="26" y="10"/>
                    </a:lnTo>
                    <a:lnTo>
                      <a:pt x="32" y="43"/>
                    </a:lnTo>
                    <a:lnTo>
                      <a:pt x="26" y="15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Line 58"/>
              <p:cNvSpPr>
                <a:spLocks noChangeAspect="1" noChangeShapeType="1"/>
              </p:cNvSpPr>
              <p:nvPr/>
            </p:nvSpPr>
            <p:spPr bwMode="auto">
              <a:xfrm flipH="1">
                <a:off x="3109" y="1853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Line 59"/>
              <p:cNvSpPr>
                <a:spLocks noChangeAspect="1" noChangeShapeType="1"/>
              </p:cNvSpPr>
              <p:nvPr/>
            </p:nvSpPr>
            <p:spPr bwMode="auto">
              <a:xfrm flipH="1">
                <a:off x="3108" y="1880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Line 60"/>
              <p:cNvSpPr>
                <a:spLocks noChangeAspect="1" noChangeShapeType="1"/>
              </p:cNvSpPr>
              <p:nvPr/>
            </p:nvSpPr>
            <p:spPr bwMode="auto">
              <a:xfrm flipH="1">
                <a:off x="3104" y="1837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Freeform 61"/>
              <p:cNvSpPr>
                <a:spLocks noChangeAspect="1"/>
              </p:cNvSpPr>
              <p:nvPr/>
            </p:nvSpPr>
            <p:spPr bwMode="auto">
              <a:xfrm>
                <a:off x="3088" y="1879"/>
                <a:ext cx="33" cy="35"/>
              </a:xfrm>
              <a:custGeom>
                <a:avLst/>
                <a:gdLst>
                  <a:gd name="T0" fmla="*/ 0 w 33"/>
                  <a:gd name="T1" fmla="*/ 0 h 35"/>
                  <a:gd name="T2" fmla="*/ 5 w 33"/>
                  <a:gd name="T3" fmla="*/ 16 h 35"/>
                  <a:gd name="T4" fmla="*/ 10 w 33"/>
                  <a:gd name="T5" fmla="*/ 34 h 35"/>
                  <a:gd name="T6" fmla="*/ 10 w 33"/>
                  <a:gd name="T7" fmla="*/ 34 h 35"/>
                  <a:gd name="T8" fmla="*/ 26 w 33"/>
                  <a:gd name="T9" fmla="*/ 34 h 35"/>
                  <a:gd name="T10" fmla="*/ 32 w 33"/>
                  <a:gd name="T11" fmla="*/ 34 h 35"/>
                  <a:gd name="T12" fmla="*/ 32 w 33"/>
                  <a:gd name="T13" fmla="*/ 34 h 35"/>
                  <a:gd name="T14" fmla="*/ 10 w 33"/>
                  <a:gd name="T15" fmla="*/ 22 h 35"/>
                  <a:gd name="T16" fmla="*/ 0 w 33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5"/>
                  <a:gd name="T29" fmla="*/ 33 w 33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5">
                    <a:moveTo>
                      <a:pt x="0" y="0"/>
                    </a:moveTo>
                    <a:lnTo>
                      <a:pt x="5" y="16"/>
                    </a:lnTo>
                    <a:lnTo>
                      <a:pt x="10" y="34"/>
                    </a:lnTo>
                    <a:lnTo>
                      <a:pt x="26" y="34"/>
                    </a:lnTo>
                    <a:lnTo>
                      <a:pt x="32" y="34"/>
                    </a:lnTo>
                    <a:lnTo>
                      <a:pt x="10" y="2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9" name="Freeform 62"/>
              <p:cNvSpPr>
                <a:spLocks noChangeAspect="1"/>
              </p:cNvSpPr>
              <p:nvPr/>
            </p:nvSpPr>
            <p:spPr bwMode="auto">
              <a:xfrm>
                <a:off x="3104" y="1879"/>
                <a:ext cx="17" cy="18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11 h 18"/>
                  <a:gd name="T4" fmla="*/ 5 w 17"/>
                  <a:gd name="T5" fmla="*/ 17 h 18"/>
                  <a:gd name="T6" fmla="*/ 5 w 17"/>
                  <a:gd name="T7" fmla="*/ 17 h 18"/>
                  <a:gd name="T8" fmla="*/ 16 w 17"/>
                  <a:gd name="T9" fmla="*/ 17 h 18"/>
                  <a:gd name="T10" fmla="*/ 16 w 17"/>
                  <a:gd name="T11" fmla="*/ 17 h 18"/>
                  <a:gd name="T12" fmla="*/ 5 w 17"/>
                  <a:gd name="T13" fmla="*/ 11 h 18"/>
                  <a:gd name="T14" fmla="*/ 0 w 17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8"/>
                  <a:gd name="T26" fmla="*/ 17 w 17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8">
                    <a:moveTo>
                      <a:pt x="0" y="0"/>
                    </a:moveTo>
                    <a:lnTo>
                      <a:pt x="0" y="11"/>
                    </a:lnTo>
                    <a:lnTo>
                      <a:pt x="5" y="17"/>
                    </a:lnTo>
                    <a:lnTo>
                      <a:pt x="16" y="17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Line 63"/>
              <p:cNvSpPr>
                <a:spLocks noChangeAspect="1" noChangeShapeType="1"/>
              </p:cNvSpPr>
              <p:nvPr/>
            </p:nvSpPr>
            <p:spPr bwMode="auto">
              <a:xfrm flipH="1">
                <a:off x="3109" y="1897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Line 64"/>
              <p:cNvSpPr>
                <a:spLocks noChangeAspect="1" noChangeShapeType="1"/>
              </p:cNvSpPr>
              <p:nvPr/>
            </p:nvSpPr>
            <p:spPr bwMode="auto">
              <a:xfrm>
                <a:off x="3098" y="1913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2" name="Freeform 65"/>
              <p:cNvSpPr>
                <a:spLocks noChangeAspect="1"/>
              </p:cNvSpPr>
              <p:nvPr/>
            </p:nvSpPr>
            <p:spPr bwMode="auto">
              <a:xfrm>
                <a:off x="2793" y="1811"/>
                <a:ext cx="158" cy="125"/>
              </a:xfrm>
              <a:custGeom>
                <a:avLst/>
                <a:gdLst>
                  <a:gd name="T0" fmla="*/ 136 w 158"/>
                  <a:gd name="T1" fmla="*/ 26 h 125"/>
                  <a:gd name="T2" fmla="*/ 62 w 158"/>
                  <a:gd name="T3" fmla="*/ 37 h 125"/>
                  <a:gd name="T4" fmla="*/ 0 w 158"/>
                  <a:gd name="T5" fmla="*/ 124 h 125"/>
                  <a:gd name="T6" fmla="*/ 0 w 158"/>
                  <a:gd name="T7" fmla="*/ 124 h 125"/>
                  <a:gd name="T8" fmla="*/ 41 w 158"/>
                  <a:gd name="T9" fmla="*/ 37 h 125"/>
                  <a:gd name="T10" fmla="*/ 109 w 158"/>
                  <a:gd name="T11" fmla="*/ 0 h 125"/>
                  <a:gd name="T12" fmla="*/ 109 w 158"/>
                  <a:gd name="T13" fmla="*/ 0 h 125"/>
                  <a:gd name="T14" fmla="*/ 136 w 158"/>
                  <a:gd name="T15" fmla="*/ 5 h 125"/>
                  <a:gd name="T16" fmla="*/ 157 w 158"/>
                  <a:gd name="T17" fmla="*/ 26 h 125"/>
                  <a:gd name="T18" fmla="*/ 157 w 158"/>
                  <a:gd name="T19" fmla="*/ 26 h 125"/>
                  <a:gd name="T20" fmla="*/ 136 w 158"/>
                  <a:gd name="T21" fmla="*/ 26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"/>
                  <a:gd name="T34" fmla="*/ 0 h 125"/>
                  <a:gd name="T35" fmla="*/ 158 w 158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" h="125">
                    <a:moveTo>
                      <a:pt x="136" y="26"/>
                    </a:moveTo>
                    <a:lnTo>
                      <a:pt x="62" y="37"/>
                    </a:lnTo>
                    <a:lnTo>
                      <a:pt x="0" y="124"/>
                    </a:lnTo>
                    <a:lnTo>
                      <a:pt x="41" y="37"/>
                    </a:lnTo>
                    <a:lnTo>
                      <a:pt x="109" y="0"/>
                    </a:lnTo>
                    <a:lnTo>
                      <a:pt x="136" y="5"/>
                    </a:lnTo>
                    <a:lnTo>
                      <a:pt x="157" y="26"/>
                    </a:lnTo>
                    <a:lnTo>
                      <a:pt x="136" y="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3" name="Freeform 66"/>
              <p:cNvSpPr>
                <a:spLocks noChangeAspect="1"/>
              </p:cNvSpPr>
              <p:nvPr/>
            </p:nvSpPr>
            <p:spPr bwMode="auto">
              <a:xfrm>
                <a:off x="2919" y="1852"/>
                <a:ext cx="22" cy="28"/>
              </a:xfrm>
              <a:custGeom>
                <a:avLst/>
                <a:gdLst>
                  <a:gd name="T0" fmla="*/ 21 w 22"/>
                  <a:gd name="T1" fmla="*/ 11 h 28"/>
                  <a:gd name="T2" fmla="*/ 21 w 22"/>
                  <a:gd name="T3" fmla="*/ 5 h 28"/>
                  <a:gd name="T4" fmla="*/ 15 w 22"/>
                  <a:gd name="T5" fmla="*/ 0 h 28"/>
                  <a:gd name="T6" fmla="*/ 15 w 22"/>
                  <a:gd name="T7" fmla="*/ 0 h 28"/>
                  <a:gd name="T8" fmla="*/ 4 w 22"/>
                  <a:gd name="T9" fmla="*/ 5 h 28"/>
                  <a:gd name="T10" fmla="*/ 0 w 22"/>
                  <a:gd name="T11" fmla="*/ 27 h 28"/>
                  <a:gd name="T12" fmla="*/ 0 w 22"/>
                  <a:gd name="T13" fmla="*/ 27 h 28"/>
                  <a:gd name="T14" fmla="*/ 4 w 22"/>
                  <a:gd name="T15" fmla="*/ 11 h 28"/>
                  <a:gd name="T16" fmla="*/ 21 w 22"/>
                  <a:gd name="T17" fmla="*/ 11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8"/>
                  <a:gd name="T29" fmla="*/ 22 w 22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8">
                    <a:moveTo>
                      <a:pt x="21" y="11"/>
                    </a:moveTo>
                    <a:lnTo>
                      <a:pt x="21" y="5"/>
                    </a:lnTo>
                    <a:lnTo>
                      <a:pt x="15" y="0"/>
                    </a:lnTo>
                    <a:lnTo>
                      <a:pt x="4" y="5"/>
                    </a:lnTo>
                    <a:lnTo>
                      <a:pt x="0" y="27"/>
                    </a:lnTo>
                    <a:lnTo>
                      <a:pt x="4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4" name="Freeform 67"/>
              <p:cNvSpPr>
                <a:spLocks noChangeAspect="1"/>
              </p:cNvSpPr>
              <p:nvPr/>
            </p:nvSpPr>
            <p:spPr bwMode="auto">
              <a:xfrm>
                <a:off x="2908" y="1836"/>
                <a:ext cx="38" cy="44"/>
              </a:xfrm>
              <a:custGeom>
                <a:avLst/>
                <a:gdLst>
                  <a:gd name="T0" fmla="*/ 37 w 38"/>
                  <a:gd name="T1" fmla="*/ 10 h 44"/>
                  <a:gd name="T2" fmla="*/ 32 w 38"/>
                  <a:gd name="T3" fmla="*/ 5 h 44"/>
                  <a:gd name="T4" fmla="*/ 26 w 38"/>
                  <a:gd name="T5" fmla="*/ 0 h 44"/>
                  <a:gd name="T6" fmla="*/ 26 w 38"/>
                  <a:gd name="T7" fmla="*/ 0 h 44"/>
                  <a:gd name="T8" fmla="*/ 10 w 38"/>
                  <a:gd name="T9" fmla="*/ 10 h 44"/>
                  <a:gd name="T10" fmla="*/ 0 w 38"/>
                  <a:gd name="T11" fmla="*/ 43 h 44"/>
                  <a:gd name="T12" fmla="*/ 0 w 38"/>
                  <a:gd name="T13" fmla="*/ 43 h 44"/>
                  <a:gd name="T14" fmla="*/ 10 w 38"/>
                  <a:gd name="T15" fmla="*/ 15 h 44"/>
                  <a:gd name="T16" fmla="*/ 37 w 38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44"/>
                  <a:gd name="T29" fmla="*/ 38 w 3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44">
                    <a:moveTo>
                      <a:pt x="37" y="10"/>
                    </a:moveTo>
                    <a:lnTo>
                      <a:pt x="32" y="5"/>
                    </a:lnTo>
                    <a:lnTo>
                      <a:pt x="26" y="0"/>
                    </a:lnTo>
                    <a:lnTo>
                      <a:pt x="10" y="10"/>
                    </a:lnTo>
                    <a:lnTo>
                      <a:pt x="0" y="43"/>
                    </a:lnTo>
                    <a:lnTo>
                      <a:pt x="10" y="15"/>
                    </a:lnTo>
                    <a:lnTo>
                      <a:pt x="37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5" name="Line 68"/>
              <p:cNvSpPr>
                <a:spLocks noChangeAspect="1" noChangeShapeType="1"/>
              </p:cNvSpPr>
              <p:nvPr/>
            </p:nvSpPr>
            <p:spPr bwMode="auto">
              <a:xfrm>
                <a:off x="2936" y="1853"/>
                <a:ext cx="1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6" name="Line 69"/>
              <p:cNvSpPr>
                <a:spLocks noChangeAspect="1" noChangeShapeType="1"/>
              </p:cNvSpPr>
              <p:nvPr/>
            </p:nvSpPr>
            <p:spPr bwMode="auto">
              <a:xfrm>
                <a:off x="2924" y="1880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7" name="Line 70"/>
              <p:cNvSpPr>
                <a:spLocks noChangeAspect="1" noChangeShapeType="1"/>
              </p:cNvSpPr>
              <p:nvPr/>
            </p:nvSpPr>
            <p:spPr bwMode="auto">
              <a:xfrm>
                <a:off x="2935" y="1837"/>
                <a:ext cx="1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Freeform 71"/>
              <p:cNvSpPr>
                <a:spLocks noChangeAspect="1"/>
              </p:cNvSpPr>
              <p:nvPr/>
            </p:nvSpPr>
            <p:spPr bwMode="auto">
              <a:xfrm>
                <a:off x="2935" y="1879"/>
                <a:ext cx="26" cy="35"/>
              </a:xfrm>
              <a:custGeom>
                <a:avLst/>
                <a:gdLst>
                  <a:gd name="T0" fmla="*/ 25 w 26"/>
                  <a:gd name="T1" fmla="*/ 0 h 35"/>
                  <a:gd name="T2" fmla="*/ 25 w 26"/>
                  <a:gd name="T3" fmla="*/ 16 h 35"/>
                  <a:gd name="T4" fmla="*/ 20 w 26"/>
                  <a:gd name="T5" fmla="*/ 34 h 35"/>
                  <a:gd name="T6" fmla="*/ 20 w 26"/>
                  <a:gd name="T7" fmla="*/ 34 h 35"/>
                  <a:gd name="T8" fmla="*/ 5 w 26"/>
                  <a:gd name="T9" fmla="*/ 34 h 35"/>
                  <a:gd name="T10" fmla="*/ 0 w 26"/>
                  <a:gd name="T11" fmla="*/ 34 h 35"/>
                  <a:gd name="T12" fmla="*/ 0 w 26"/>
                  <a:gd name="T13" fmla="*/ 34 h 35"/>
                  <a:gd name="T14" fmla="*/ 15 w 26"/>
                  <a:gd name="T15" fmla="*/ 22 h 35"/>
                  <a:gd name="T16" fmla="*/ 25 w 26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35"/>
                  <a:gd name="T29" fmla="*/ 26 w 26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35">
                    <a:moveTo>
                      <a:pt x="25" y="0"/>
                    </a:moveTo>
                    <a:lnTo>
                      <a:pt x="25" y="16"/>
                    </a:lnTo>
                    <a:lnTo>
                      <a:pt x="20" y="34"/>
                    </a:lnTo>
                    <a:lnTo>
                      <a:pt x="5" y="34"/>
                    </a:lnTo>
                    <a:lnTo>
                      <a:pt x="0" y="34"/>
                    </a:lnTo>
                    <a:lnTo>
                      <a:pt x="15" y="22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9" name="Freeform 72"/>
              <p:cNvSpPr>
                <a:spLocks noChangeAspect="1"/>
              </p:cNvSpPr>
              <p:nvPr/>
            </p:nvSpPr>
            <p:spPr bwMode="auto">
              <a:xfrm>
                <a:off x="2935" y="1879"/>
                <a:ext cx="17" cy="18"/>
              </a:xfrm>
              <a:custGeom>
                <a:avLst/>
                <a:gdLst>
                  <a:gd name="T0" fmla="*/ 16 w 17"/>
                  <a:gd name="T1" fmla="*/ 0 h 18"/>
                  <a:gd name="T2" fmla="*/ 10 w 17"/>
                  <a:gd name="T3" fmla="*/ 11 h 18"/>
                  <a:gd name="T4" fmla="*/ 10 w 17"/>
                  <a:gd name="T5" fmla="*/ 17 h 18"/>
                  <a:gd name="T6" fmla="*/ 10 w 17"/>
                  <a:gd name="T7" fmla="*/ 17 h 18"/>
                  <a:gd name="T8" fmla="*/ 0 w 17"/>
                  <a:gd name="T9" fmla="*/ 17 h 18"/>
                  <a:gd name="T10" fmla="*/ 0 w 17"/>
                  <a:gd name="T11" fmla="*/ 17 h 18"/>
                  <a:gd name="T12" fmla="*/ 10 w 17"/>
                  <a:gd name="T13" fmla="*/ 11 h 18"/>
                  <a:gd name="T14" fmla="*/ 16 w 17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8"/>
                  <a:gd name="T26" fmla="*/ 17 w 17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8">
                    <a:moveTo>
                      <a:pt x="16" y="0"/>
                    </a:moveTo>
                    <a:lnTo>
                      <a:pt x="10" y="11"/>
                    </a:lnTo>
                    <a:lnTo>
                      <a:pt x="10" y="17"/>
                    </a:lnTo>
                    <a:lnTo>
                      <a:pt x="0" y="17"/>
                    </a:lnTo>
                    <a:lnTo>
                      <a:pt x="10" y="1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0" name="Line 73"/>
              <p:cNvSpPr>
                <a:spLocks noChangeAspect="1" noChangeShapeType="1"/>
              </p:cNvSpPr>
              <p:nvPr/>
            </p:nvSpPr>
            <p:spPr bwMode="auto">
              <a:xfrm>
                <a:off x="2936" y="1897"/>
                <a:ext cx="1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1" name="Line 74"/>
              <p:cNvSpPr>
                <a:spLocks noChangeAspect="1" noChangeShapeType="1"/>
              </p:cNvSpPr>
              <p:nvPr/>
            </p:nvSpPr>
            <p:spPr bwMode="auto">
              <a:xfrm flipH="1">
                <a:off x="2935" y="1913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2" name="Freeform 75"/>
              <p:cNvSpPr>
                <a:spLocks noChangeAspect="1"/>
              </p:cNvSpPr>
              <p:nvPr/>
            </p:nvSpPr>
            <p:spPr bwMode="auto">
              <a:xfrm>
                <a:off x="2814" y="1836"/>
                <a:ext cx="107" cy="127"/>
              </a:xfrm>
              <a:custGeom>
                <a:avLst/>
                <a:gdLst>
                  <a:gd name="T0" fmla="*/ 0 w 107"/>
                  <a:gd name="T1" fmla="*/ 0 h 127"/>
                  <a:gd name="T2" fmla="*/ 15 w 107"/>
                  <a:gd name="T3" fmla="*/ 16 h 127"/>
                  <a:gd name="T4" fmla="*/ 15 w 107"/>
                  <a:gd name="T5" fmla="*/ 16 h 127"/>
                  <a:gd name="T6" fmla="*/ 58 w 107"/>
                  <a:gd name="T7" fmla="*/ 82 h 127"/>
                  <a:gd name="T8" fmla="*/ 106 w 107"/>
                  <a:gd name="T9" fmla="*/ 126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27"/>
                  <a:gd name="T17" fmla="*/ 107 w 10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27">
                    <a:moveTo>
                      <a:pt x="0" y="0"/>
                    </a:moveTo>
                    <a:lnTo>
                      <a:pt x="15" y="16"/>
                    </a:lnTo>
                    <a:lnTo>
                      <a:pt x="58" y="82"/>
                    </a:lnTo>
                    <a:lnTo>
                      <a:pt x="106" y="12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3" name="Freeform 76"/>
              <p:cNvSpPr>
                <a:spLocks noChangeAspect="1"/>
              </p:cNvSpPr>
              <p:nvPr/>
            </p:nvSpPr>
            <p:spPr bwMode="auto">
              <a:xfrm>
                <a:off x="3130" y="1836"/>
                <a:ext cx="112" cy="127"/>
              </a:xfrm>
              <a:custGeom>
                <a:avLst/>
                <a:gdLst>
                  <a:gd name="T0" fmla="*/ 111 w 112"/>
                  <a:gd name="T1" fmla="*/ 0 h 127"/>
                  <a:gd name="T2" fmla="*/ 89 w 112"/>
                  <a:gd name="T3" fmla="*/ 16 h 127"/>
                  <a:gd name="T4" fmla="*/ 89 w 112"/>
                  <a:gd name="T5" fmla="*/ 16 h 127"/>
                  <a:gd name="T6" fmla="*/ 52 w 112"/>
                  <a:gd name="T7" fmla="*/ 82 h 127"/>
                  <a:gd name="T8" fmla="*/ 0 w 112"/>
                  <a:gd name="T9" fmla="*/ 126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27"/>
                  <a:gd name="T17" fmla="*/ 112 w 112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27">
                    <a:moveTo>
                      <a:pt x="111" y="0"/>
                    </a:moveTo>
                    <a:lnTo>
                      <a:pt x="89" y="16"/>
                    </a:lnTo>
                    <a:lnTo>
                      <a:pt x="52" y="82"/>
                    </a:lnTo>
                    <a:lnTo>
                      <a:pt x="0" y="12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4" name="Freeform 77"/>
              <p:cNvSpPr>
                <a:spLocks noChangeAspect="1"/>
              </p:cNvSpPr>
              <p:nvPr/>
            </p:nvSpPr>
            <p:spPr bwMode="auto">
              <a:xfrm>
                <a:off x="3024" y="1809"/>
                <a:ext cx="259" cy="813"/>
              </a:xfrm>
              <a:custGeom>
                <a:avLst/>
                <a:gdLst>
                  <a:gd name="T0" fmla="*/ 0 w 259"/>
                  <a:gd name="T1" fmla="*/ 812 h 813"/>
                  <a:gd name="T2" fmla="*/ 94 w 259"/>
                  <a:gd name="T3" fmla="*/ 762 h 813"/>
                  <a:gd name="T4" fmla="*/ 189 w 259"/>
                  <a:gd name="T5" fmla="*/ 648 h 813"/>
                  <a:gd name="T6" fmla="*/ 189 w 259"/>
                  <a:gd name="T7" fmla="*/ 648 h 813"/>
                  <a:gd name="T8" fmla="*/ 241 w 259"/>
                  <a:gd name="T9" fmla="*/ 512 h 813"/>
                  <a:gd name="T10" fmla="*/ 258 w 259"/>
                  <a:gd name="T11" fmla="*/ 359 h 813"/>
                  <a:gd name="T12" fmla="*/ 258 w 259"/>
                  <a:gd name="T13" fmla="*/ 359 h 813"/>
                  <a:gd name="T14" fmla="*/ 258 w 259"/>
                  <a:gd name="T15" fmla="*/ 234 h 813"/>
                  <a:gd name="T16" fmla="*/ 236 w 259"/>
                  <a:gd name="T17" fmla="*/ 125 h 813"/>
                  <a:gd name="T18" fmla="*/ 236 w 259"/>
                  <a:gd name="T19" fmla="*/ 125 h 813"/>
                  <a:gd name="T20" fmla="*/ 194 w 259"/>
                  <a:gd name="T21" fmla="*/ 37 h 813"/>
                  <a:gd name="T22" fmla="*/ 126 w 259"/>
                  <a:gd name="T23" fmla="*/ 0 h 813"/>
                  <a:gd name="T24" fmla="*/ 126 w 259"/>
                  <a:gd name="T25" fmla="*/ 0 h 813"/>
                  <a:gd name="T26" fmla="*/ 78 w 259"/>
                  <a:gd name="T27" fmla="*/ 26 h 813"/>
                  <a:gd name="T28" fmla="*/ 63 w 259"/>
                  <a:gd name="T29" fmla="*/ 70 h 8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9"/>
                  <a:gd name="T46" fmla="*/ 0 h 813"/>
                  <a:gd name="T47" fmla="*/ 259 w 259"/>
                  <a:gd name="T48" fmla="*/ 813 h 8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9" h="813">
                    <a:moveTo>
                      <a:pt x="0" y="812"/>
                    </a:moveTo>
                    <a:lnTo>
                      <a:pt x="94" y="762"/>
                    </a:lnTo>
                    <a:lnTo>
                      <a:pt x="189" y="648"/>
                    </a:lnTo>
                    <a:lnTo>
                      <a:pt x="241" y="512"/>
                    </a:lnTo>
                    <a:lnTo>
                      <a:pt x="258" y="359"/>
                    </a:lnTo>
                    <a:lnTo>
                      <a:pt x="258" y="234"/>
                    </a:lnTo>
                    <a:lnTo>
                      <a:pt x="236" y="125"/>
                    </a:lnTo>
                    <a:lnTo>
                      <a:pt x="194" y="37"/>
                    </a:lnTo>
                    <a:lnTo>
                      <a:pt x="126" y="0"/>
                    </a:lnTo>
                    <a:lnTo>
                      <a:pt x="78" y="26"/>
                    </a:lnTo>
                    <a:lnTo>
                      <a:pt x="63" y="7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5" name="Freeform 78"/>
              <p:cNvSpPr>
                <a:spLocks noChangeAspect="1"/>
              </p:cNvSpPr>
              <p:nvPr/>
            </p:nvSpPr>
            <p:spPr bwMode="auto">
              <a:xfrm>
                <a:off x="2773" y="1809"/>
                <a:ext cx="253" cy="813"/>
              </a:xfrm>
              <a:custGeom>
                <a:avLst/>
                <a:gdLst>
                  <a:gd name="T0" fmla="*/ 252 w 253"/>
                  <a:gd name="T1" fmla="*/ 812 h 813"/>
                  <a:gd name="T2" fmla="*/ 162 w 253"/>
                  <a:gd name="T3" fmla="*/ 762 h 813"/>
                  <a:gd name="T4" fmla="*/ 63 w 253"/>
                  <a:gd name="T5" fmla="*/ 648 h 813"/>
                  <a:gd name="T6" fmla="*/ 63 w 253"/>
                  <a:gd name="T7" fmla="*/ 648 h 813"/>
                  <a:gd name="T8" fmla="*/ 15 w 253"/>
                  <a:gd name="T9" fmla="*/ 512 h 813"/>
                  <a:gd name="T10" fmla="*/ 0 w 253"/>
                  <a:gd name="T11" fmla="*/ 359 h 813"/>
                  <a:gd name="T12" fmla="*/ 0 w 253"/>
                  <a:gd name="T13" fmla="*/ 359 h 813"/>
                  <a:gd name="T14" fmla="*/ 0 w 253"/>
                  <a:gd name="T15" fmla="*/ 234 h 813"/>
                  <a:gd name="T16" fmla="*/ 21 w 253"/>
                  <a:gd name="T17" fmla="*/ 125 h 813"/>
                  <a:gd name="T18" fmla="*/ 21 w 253"/>
                  <a:gd name="T19" fmla="*/ 125 h 813"/>
                  <a:gd name="T20" fmla="*/ 63 w 253"/>
                  <a:gd name="T21" fmla="*/ 37 h 813"/>
                  <a:gd name="T22" fmla="*/ 131 w 253"/>
                  <a:gd name="T23" fmla="*/ 0 h 813"/>
                  <a:gd name="T24" fmla="*/ 131 w 253"/>
                  <a:gd name="T25" fmla="*/ 0 h 813"/>
                  <a:gd name="T26" fmla="*/ 178 w 253"/>
                  <a:gd name="T27" fmla="*/ 26 h 813"/>
                  <a:gd name="T28" fmla="*/ 188 w 253"/>
                  <a:gd name="T29" fmla="*/ 70 h 8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3"/>
                  <a:gd name="T46" fmla="*/ 0 h 813"/>
                  <a:gd name="T47" fmla="*/ 253 w 253"/>
                  <a:gd name="T48" fmla="*/ 813 h 8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3" h="813">
                    <a:moveTo>
                      <a:pt x="252" y="812"/>
                    </a:moveTo>
                    <a:lnTo>
                      <a:pt x="162" y="762"/>
                    </a:lnTo>
                    <a:lnTo>
                      <a:pt x="63" y="648"/>
                    </a:lnTo>
                    <a:lnTo>
                      <a:pt x="15" y="512"/>
                    </a:lnTo>
                    <a:lnTo>
                      <a:pt x="0" y="359"/>
                    </a:lnTo>
                    <a:lnTo>
                      <a:pt x="0" y="234"/>
                    </a:lnTo>
                    <a:lnTo>
                      <a:pt x="21" y="125"/>
                    </a:lnTo>
                    <a:lnTo>
                      <a:pt x="63" y="37"/>
                    </a:lnTo>
                    <a:lnTo>
                      <a:pt x="131" y="0"/>
                    </a:lnTo>
                    <a:lnTo>
                      <a:pt x="178" y="26"/>
                    </a:lnTo>
                    <a:lnTo>
                      <a:pt x="188" y="7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6" name="Freeform 79"/>
              <p:cNvSpPr>
                <a:spLocks noChangeAspect="1"/>
              </p:cNvSpPr>
              <p:nvPr/>
            </p:nvSpPr>
            <p:spPr bwMode="auto">
              <a:xfrm>
                <a:off x="3004" y="2605"/>
                <a:ext cx="48" cy="60"/>
              </a:xfrm>
              <a:custGeom>
                <a:avLst/>
                <a:gdLst>
                  <a:gd name="T0" fmla="*/ 20 w 48"/>
                  <a:gd name="T1" fmla="*/ 59 h 60"/>
                  <a:gd name="T2" fmla="*/ 5 w 48"/>
                  <a:gd name="T3" fmla="*/ 43 h 60"/>
                  <a:gd name="T4" fmla="*/ 0 w 48"/>
                  <a:gd name="T5" fmla="*/ 15 h 60"/>
                  <a:gd name="T6" fmla="*/ 0 w 48"/>
                  <a:gd name="T7" fmla="*/ 15 h 60"/>
                  <a:gd name="T8" fmla="*/ 5 w 48"/>
                  <a:gd name="T9" fmla="*/ 5 h 60"/>
                  <a:gd name="T10" fmla="*/ 20 w 48"/>
                  <a:gd name="T11" fmla="*/ 0 h 60"/>
                  <a:gd name="T12" fmla="*/ 20 w 48"/>
                  <a:gd name="T13" fmla="*/ 0 h 60"/>
                  <a:gd name="T14" fmla="*/ 41 w 48"/>
                  <a:gd name="T15" fmla="*/ 5 h 60"/>
                  <a:gd name="T16" fmla="*/ 47 w 48"/>
                  <a:gd name="T17" fmla="*/ 15 h 60"/>
                  <a:gd name="T18" fmla="*/ 47 w 48"/>
                  <a:gd name="T19" fmla="*/ 15 h 60"/>
                  <a:gd name="T20" fmla="*/ 36 w 48"/>
                  <a:gd name="T21" fmla="*/ 43 h 60"/>
                  <a:gd name="T22" fmla="*/ 20 w 48"/>
                  <a:gd name="T23" fmla="*/ 59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60"/>
                  <a:gd name="T38" fmla="*/ 48 w 48"/>
                  <a:gd name="T39" fmla="*/ 60 h 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60">
                    <a:moveTo>
                      <a:pt x="20" y="59"/>
                    </a:moveTo>
                    <a:lnTo>
                      <a:pt x="5" y="43"/>
                    </a:lnTo>
                    <a:lnTo>
                      <a:pt x="0" y="15"/>
                    </a:lnTo>
                    <a:lnTo>
                      <a:pt x="5" y="5"/>
                    </a:lnTo>
                    <a:lnTo>
                      <a:pt x="20" y="0"/>
                    </a:lnTo>
                    <a:lnTo>
                      <a:pt x="41" y="5"/>
                    </a:lnTo>
                    <a:lnTo>
                      <a:pt x="47" y="15"/>
                    </a:lnTo>
                    <a:lnTo>
                      <a:pt x="36" y="43"/>
                    </a:lnTo>
                    <a:lnTo>
                      <a:pt x="20" y="59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7" name="Freeform 80"/>
              <p:cNvSpPr>
                <a:spLocks noChangeAspect="1"/>
              </p:cNvSpPr>
              <p:nvPr/>
            </p:nvSpPr>
            <p:spPr bwMode="auto">
              <a:xfrm>
                <a:off x="3004" y="2605"/>
                <a:ext cx="48" cy="60"/>
              </a:xfrm>
              <a:custGeom>
                <a:avLst/>
                <a:gdLst>
                  <a:gd name="T0" fmla="*/ 20 w 48"/>
                  <a:gd name="T1" fmla="*/ 59 h 60"/>
                  <a:gd name="T2" fmla="*/ 5 w 48"/>
                  <a:gd name="T3" fmla="*/ 43 h 60"/>
                  <a:gd name="T4" fmla="*/ 0 w 48"/>
                  <a:gd name="T5" fmla="*/ 15 h 60"/>
                  <a:gd name="T6" fmla="*/ 0 w 48"/>
                  <a:gd name="T7" fmla="*/ 15 h 60"/>
                  <a:gd name="T8" fmla="*/ 5 w 48"/>
                  <a:gd name="T9" fmla="*/ 5 h 60"/>
                  <a:gd name="T10" fmla="*/ 20 w 48"/>
                  <a:gd name="T11" fmla="*/ 0 h 60"/>
                  <a:gd name="T12" fmla="*/ 20 w 48"/>
                  <a:gd name="T13" fmla="*/ 0 h 60"/>
                  <a:gd name="T14" fmla="*/ 41 w 48"/>
                  <a:gd name="T15" fmla="*/ 5 h 60"/>
                  <a:gd name="T16" fmla="*/ 47 w 48"/>
                  <a:gd name="T17" fmla="*/ 15 h 60"/>
                  <a:gd name="T18" fmla="*/ 47 w 48"/>
                  <a:gd name="T19" fmla="*/ 15 h 60"/>
                  <a:gd name="T20" fmla="*/ 36 w 48"/>
                  <a:gd name="T21" fmla="*/ 43 h 60"/>
                  <a:gd name="T22" fmla="*/ 20 w 48"/>
                  <a:gd name="T23" fmla="*/ 59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60"/>
                  <a:gd name="T38" fmla="*/ 48 w 48"/>
                  <a:gd name="T39" fmla="*/ 60 h 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60">
                    <a:moveTo>
                      <a:pt x="20" y="59"/>
                    </a:moveTo>
                    <a:lnTo>
                      <a:pt x="5" y="43"/>
                    </a:lnTo>
                    <a:lnTo>
                      <a:pt x="0" y="15"/>
                    </a:lnTo>
                    <a:lnTo>
                      <a:pt x="5" y="5"/>
                    </a:lnTo>
                    <a:lnTo>
                      <a:pt x="20" y="0"/>
                    </a:lnTo>
                    <a:lnTo>
                      <a:pt x="41" y="5"/>
                    </a:lnTo>
                    <a:lnTo>
                      <a:pt x="47" y="15"/>
                    </a:lnTo>
                    <a:lnTo>
                      <a:pt x="36" y="43"/>
                    </a:lnTo>
                    <a:lnTo>
                      <a:pt x="20" y="5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" name="Freeform 81"/>
              <p:cNvSpPr>
                <a:spLocks noChangeAspect="1"/>
              </p:cNvSpPr>
              <p:nvPr/>
            </p:nvSpPr>
            <p:spPr bwMode="auto">
              <a:xfrm>
                <a:off x="3009" y="2605"/>
                <a:ext cx="38" cy="54"/>
              </a:xfrm>
              <a:custGeom>
                <a:avLst/>
                <a:gdLst>
                  <a:gd name="T0" fmla="*/ 21 w 38"/>
                  <a:gd name="T1" fmla="*/ 53 h 54"/>
                  <a:gd name="T2" fmla="*/ 10 w 38"/>
                  <a:gd name="T3" fmla="*/ 36 h 54"/>
                  <a:gd name="T4" fmla="*/ 0 w 38"/>
                  <a:gd name="T5" fmla="*/ 15 h 54"/>
                  <a:gd name="T6" fmla="*/ 0 w 38"/>
                  <a:gd name="T7" fmla="*/ 15 h 54"/>
                  <a:gd name="T8" fmla="*/ 5 w 38"/>
                  <a:gd name="T9" fmla="*/ 5 h 54"/>
                  <a:gd name="T10" fmla="*/ 21 w 38"/>
                  <a:gd name="T11" fmla="*/ 0 h 54"/>
                  <a:gd name="T12" fmla="*/ 21 w 38"/>
                  <a:gd name="T13" fmla="*/ 0 h 54"/>
                  <a:gd name="T14" fmla="*/ 32 w 38"/>
                  <a:gd name="T15" fmla="*/ 5 h 54"/>
                  <a:gd name="T16" fmla="*/ 37 w 38"/>
                  <a:gd name="T17" fmla="*/ 15 h 54"/>
                  <a:gd name="T18" fmla="*/ 37 w 38"/>
                  <a:gd name="T19" fmla="*/ 15 h 54"/>
                  <a:gd name="T20" fmla="*/ 32 w 38"/>
                  <a:gd name="T21" fmla="*/ 36 h 54"/>
                  <a:gd name="T22" fmla="*/ 21 w 38"/>
                  <a:gd name="T23" fmla="*/ 53 h 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54"/>
                  <a:gd name="T38" fmla="*/ 38 w 38"/>
                  <a:gd name="T39" fmla="*/ 54 h 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54">
                    <a:moveTo>
                      <a:pt x="21" y="53"/>
                    </a:moveTo>
                    <a:lnTo>
                      <a:pt x="10" y="36"/>
                    </a:lnTo>
                    <a:lnTo>
                      <a:pt x="0" y="15"/>
                    </a:lnTo>
                    <a:lnTo>
                      <a:pt x="5" y="5"/>
                    </a:lnTo>
                    <a:lnTo>
                      <a:pt x="21" y="0"/>
                    </a:lnTo>
                    <a:lnTo>
                      <a:pt x="32" y="5"/>
                    </a:lnTo>
                    <a:lnTo>
                      <a:pt x="37" y="15"/>
                    </a:lnTo>
                    <a:lnTo>
                      <a:pt x="32" y="36"/>
                    </a:lnTo>
                    <a:lnTo>
                      <a:pt x="21" y="53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9" name="Freeform 82"/>
              <p:cNvSpPr>
                <a:spLocks noChangeAspect="1"/>
              </p:cNvSpPr>
              <p:nvPr/>
            </p:nvSpPr>
            <p:spPr bwMode="auto">
              <a:xfrm>
                <a:off x="2839" y="1973"/>
                <a:ext cx="371" cy="577"/>
              </a:xfrm>
              <a:custGeom>
                <a:avLst/>
                <a:gdLst>
                  <a:gd name="T0" fmla="*/ 185 w 371"/>
                  <a:gd name="T1" fmla="*/ 576 h 577"/>
                  <a:gd name="T2" fmla="*/ 95 w 371"/>
                  <a:gd name="T3" fmla="*/ 500 h 577"/>
                  <a:gd name="T4" fmla="*/ 37 w 371"/>
                  <a:gd name="T5" fmla="*/ 402 h 577"/>
                  <a:gd name="T6" fmla="*/ 37 w 371"/>
                  <a:gd name="T7" fmla="*/ 402 h 577"/>
                  <a:gd name="T8" fmla="*/ 10 w 371"/>
                  <a:gd name="T9" fmla="*/ 282 h 577"/>
                  <a:gd name="T10" fmla="*/ 0 w 371"/>
                  <a:gd name="T11" fmla="*/ 200 h 577"/>
                  <a:gd name="T12" fmla="*/ 0 w 371"/>
                  <a:gd name="T13" fmla="*/ 200 h 577"/>
                  <a:gd name="T14" fmla="*/ 5 w 371"/>
                  <a:gd name="T15" fmla="*/ 146 h 577"/>
                  <a:gd name="T16" fmla="*/ 26 w 371"/>
                  <a:gd name="T17" fmla="*/ 76 h 577"/>
                  <a:gd name="T18" fmla="*/ 26 w 371"/>
                  <a:gd name="T19" fmla="*/ 76 h 577"/>
                  <a:gd name="T20" fmla="*/ 63 w 371"/>
                  <a:gd name="T21" fmla="*/ 21 h 577"/>
                  <a:gd name="T22" fmla="*/ 116 w 371"/>
                  <a:gd name="T23" fmla="*/ 0 h 577"/>
                  <a:gd name="T24" fmla="*/ 116 w 371"/>
                  <a:gd name="T25" fmla="*/ 0 h 577"/>
                  <a:gd name="T26" fmla="*/ 163 w 371"/>
                  <a:gd name="T27" fmla="*/ 10 h 577"/>
                  <a:gd name="T28" fmla="*/ 185 w 371"/>
                  <a:gd name="T29" fmla="*/ 21 h 577"/>
                  <a:gd name="T30" fmla="*/ 185 w 371"/>
                  <a:gd name="T31" fmla="*/ 21 h 577"/>
                  <a:gd name="T32" fmla="*/ 211 w 371"/>
                  <a:gd name="T33" fmla="*/ 10 h 577"/>
                  <a:gd name="T34" fmla="*/ 253 w 371"/>
                  <a:gd name="T35" fmla="*/ 0 h 577"/>
                  <a:gd name="T36" fmla="*/ 253 w 371"/>
                  <a:gd name="T37" fmla="*/ 0 h 577"/>
                  <a:gd name="T38" fmla="*/ 306 w 371"/>
                  <a:gd name="T39" fmla="*/ 21 h 577"/>
                  <a:gd name="T40" fmla="*/ 348 w 371"/>
                  <a:gd name="T41" fmla="*/ 76 h 577"/>
                  <a:gd name="T42" fmla="*/ 348 w 371"/>
                  <a:gd name="T43" fmla="*/ 76 h 577"/>
                  <a:gd name="T44" fmla="*/ 370 w 371"/>
                  <a:gd name="T45" fmla="*/ 146 h 577"/>
                  <a:gd name="T46" fmla="*/ 370 w 371"/>
                  <a:gd name="T47" fmla="*/ 200 h 577"/>
                  <a:gd name="T48" fmla="*/ 370 w 371"/>
                  <a:gd name="T49" fmla="*/ 200 h 577"/>
                  <a:gd name="T50" fmla="*/ 364 w 371"/>
                  <a:gd name="T51" fmla="*/ 282 h 577"/>
                  <a:gd name="T52" fmla="*/ 338 w 371"/>
                  <a:gd name="T53" fmla="*/ 402 h 577"/>
                  <a:gd name="T54" fmla="*/ 338 w 371"/>
                  <a:gd name="T55" fmla="*/ 402 h 577"/>
                  <a:gd name="T56" fmla="*/ 280 w 371"/>
                  <a:gd name="T57" fmla="*/ 500 h 577"/>
                  <a:gd name="T58" fmla="*/ 185 w 371"/>
                  <a:gd name="T59" fmla="*/ 576 h 57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71"/>
                  <a:gd name="T91" fmla="*/ 0 h 577"/>
                  <a:gd name="T92" fmla="*/ 371 w 371"/>
                  <a:gd name="T93" fmla="*/ 577 h 57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71" h="577">
                    <a:moveTo>
                      <a:pt x="185" y="576"/>
                    </a:moveTo>
                    <a:lnTo>
                      <a:pt x="95" y="500"/>
                    </a:lnTo>
                    <a:lnTo>
                      <a:pt x="37" y="402"/>
                    </a:lnTo>
                    <a:lnTo>
                      <a:pt x="10" y="282"/>
                    </a:lnTo>
                    <a:lnTo>
                      <a:pt x="0" y="200"/>
                    </a:lnTo>
                    <a:lnTo>
                      <a:pt x="5" y="146"/>
                    </a:lnTo>
                    <a:lnTo>
                      <a:pt x="26" y="76"/>
                    </a:lnTo>
                    <a:lnTo>
                      <a:pt x="63" y="21"/>
                    </a:lnTo>
                    <a:lnTo>
                      <a:pt x="116" y="0"/>
                    </a:lnTo>
                    <a:lnTo>
                      <a:pt x="163" y="10"/>
                    </a:lnTo>
                    <a:lnTo>
                      <a:pt x="185" y="21"/>
                    </a:lnTo>
                    <a:lnTo>
                      <a:pt x="211" y="10"/>
                    </a:lnTo>
                    <a:lnTo>
                      <a:pt x="253" y="0"/>
                    </a:lnTo>
                    <a:lnTo>
                      <a:pt x="306" y="21"/>
                    </a:lnTo>
                    <a:lnTo>
                      <a:pt x="348" y="76"/>
                    </a:lnTo>
                    <a:lnTo>
                      <a:pt x="370" y="146"/>
                    </a:lnTo>
                    <a:lnTo>
                      <a:pt x="370" y="200"/>
                    </a:lnTo>
                    <a:lnTo>
                      <a:pt x="364" y="282"/>
                    </a:lnTo>
                    <a:lnTo>
                      <a:pt x="338" y="402"/>
                    </a:lnTo>
                    <a:lnTo>
                      <a:pt x="280" y="500"/>
                    </a:lnTo>
                    <a:lnTo>
                      <a:pt x="185" y="576"/>
                    </a:lnTo>
                  </a:path>
                </a:pathLst>
              </a:custGeom>
              <a:solidFill>
                <a:srgbClr val="CF0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" name="Freeform 83"/>
              <p:cNvSpPr>
                <a:spLocks noChangeAspect="1"/>
              </p:cNvSpPr>
              <p:nvPr/>
            </p:nvSpPr>
            <p:spPr bwMode="auto">
              <a:xfrm>
                <a:off x="2830" y="1962"/>
                <a:ext cx="391" cy="605"/>
              </a:xfrm>
              <a:custGeom>
                <a:avLst/>
                <a:gdLst>
                  <a:gd name="T0" fmla="*/ 194 w 391"/>
                  <a:gd name="T1" fmla="*/ 604 h 605"/>
                  <a:gd name="T2" fmla="*/ 294 w 391"/>
                  <a:gd name="T3" fmla="*/ 522 h 605"/>
                  <a:gd name="T4" fmla="*/ 352 w 391"/>
                  <a:gd name="T5" fmla="*/ 418 h 605"/>
                  <a:gd name="T6" fmla="*/ 352 w 391"/>
                  <a:gd name="T7" fmla="*/ 418 h 605"/>
                  <a:gd name="T8" fmla="*/ 384 w 391"/>
                  <a:gd name="T9" fmla="*/ 293 h 605"/>
                  <a:gd name="T10" fmla="*/ 390 w 391"/>
                  <a:gd name="T11" fmla="*/ 206 h 605"/>
                  <a:gd name="T12" fmla="*/ 390 w 391"/>
                  <a:gd name="T13" fmla="*/ 206 h 605"/>
                  <a:gd name="T14" fmla="*/ 390 w 391"/>
                  <a:gd name="T15" fmla="*/ 152 h 605"/>
                  <a:gd name="T16" fmla="*/ 368 w 391"/>
                  <a:gd name="T17" fmla="*/ 75 h 605"/>
                  <a:gd name="T18" fmla="*/ 368 w 391"/>
                  <a:gd name="T19" fmla="*/ 75 h 605"/>
                  <a:gd name="T20" fmla="*/ 326 w 391"/>
                  <a:gd name="T21" fmla="*/ 21 h 605"/>
                  <a:gd name="T22" fmla="*/ 268 w 391"/>
                  <a:gd name="T23" fmla="*/ 0 h 605"/>
                  <a:gd name="T24" fmla="*/ 268 w 391"/>
                  <a:gd name="T25" fmla="*/ 0 h 605"/>
                  <a:gd name="T26" fmla="*/ 221 w 391"/>
                  <a:gd name="T27" fmla="*/ 10 h 605"/>
                  <a:gd name="T28" fmla="*/ 194 w 391"/>
                  <a:gd name="T29" fmla="*/ 21 h 605"/>
                  <a:gd name="T30" fmla="*/ 194 w 391"/>
                  <a:gd name="T31" fmla="*/ 21 h 605"/>
                  <a:gd name="T32" fmla="*/ 168 w 391"/>
                  <a:gd name="T33" fmla="*/ 10 h 605"/>
                  <a:gd name="T34" fmla="*/ 126 w 391"/>
                  <a:gd name="T35" fmla="*/ 0 h 605"/>
                  <a:gd name="T36" fmla="*/ 126 w 391"/>
                  <a:gd name="T37" fmla="*/ 0 h 605"/>
                  <a:gd name="T38" fmla="*/ 68 w 391"/>
                  <a:gd name="T39" fmla="*/ 21 h 605"/>
                  <a:gd name="T40" fmla="*/ 26 w 391"/>
                  <a:gd name="T41" fmla="*/ 75 h 605"/>
                  <a:gd name="T42" fmla="*/ 26 w 391"/>
                  <a:gd name="T43" fmla="*/ 75 h 605"/>
                  <a:gd name="T44" fmla="*/ 5 w 391"/>
                  <a:gd name="T45" fmla="*/ 152 h 605"/>
                  <a:gd name="T46" fmla="*/ 0 w 391"/>
                  <a:gd name="T47" fmla="*/ 206 h 605"/>
                  <a:gd name="T48" fmla="*/ 0 w 391"/>
                  <a:gd name="T49" fmla="*/ 206 h 605"/>
                  <a:gd name="T50" fmla="*/ 10 w 391"/>
                  <a:gd name="T51" fmla="*/ 293 h 605"/>
                  <a:gd name="T52" fmla="*/ 36 w 391"/>
                  <a:gd name="T53" fmla="*/ 418 h 605"/>
                  <a:gd name="T54" fmla="*/ 36 w 391"/>
                  <a:gd name="T55" fmla="*/ 418 h 605"/>
                  <a:gd name="T56" fmla="*/ 100 w 391"/>
                  <a:gd name="T57" fmla="*/ 522 h 605"/>
                  <a:gd name="T58" fmla="*/ 194 w 391"/>
                  <a:gd name="T59" fmla="*/ 604 h 60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91"/>
                  <a:gd name="T91" fmla="*/ 0 h 605"/>
                  <a:gd name="T92" fmla="*/ 391 w 391"/>
                  <a:gd name="T93" fmla="*/ 605 h 60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91" h="605">
                    <a:moveTo>
                      <a:pt x="194" y="604"/>
                    </a:moveTo>
                    <a:lnTo>
                      <a:pt x="294" y="522"/>
                    </a:lnTo>
                    <a:lnTo>
                      <a:pt x="352" y="418"/>
                    </a:lnTo>
                    <a:lnTo>
                      <a:pt x="384" y="293"/>
                    </a:lnTo>
                    <a:lnTo>
                      <a:pt x="390" y="206"/>
                    </a:lnTo>
                    <a:lnTo>
                      <a:pt x="390" y="152"/>
                    </a:lnTo>
                    <a:lnTo>
                      <a:pt x="368" y="75"/>
                    </a:lnTo>
                    <a:lnTo>
                      <a:pt x="326" y="21"/>
                    </a:lnTo>
                    <a:lnTo>
                      <a:pt x="268" y="0"/>
                    </a:lnTo>
                    <a:lnTo>
                      <a:pt x="221" y="10"/>
                    </a:lnTo>
                    <a:lnTo>
                      <a:pt x="194" y="21"/>
                    </a:lnTo>
                    <a:lnTo>
                      <a:pt x="168" y="10"/>
                    </a:lnTo>
                    <a:lnTo>
                      <a:pt x="126" y="0"/>
                    </a:lnTo>
                    <a:lnTo>
                      <a:pt x="68" y="21"/>
                    </a:lnTo>
                    <a:lnTo>
                      <a:pt x="26" y="75"/>
                    </a:lnTo>
                    <a:lnTo>
                      <a:pt x="5" y="152"/>
                    </a:lnTo>
                    <a:lnTo>
                      <a:pt x="0" y="206"/>
                    </a:lnTo>
                    <a:lnTo>
                      <a:pt x="10" y="293"/>
                    </a:lnTo>
                    <a:lnTo>
                      <a:pt x="36" y="418"/>
                    </a:lnTo>
                    <a:lnTo>
                      <a:pt x="100" y="522"/>
                    </a:lnTo>
                    <a:lnTo>
                      <a:pt x="194" y="6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" name="Freeform 84"/>
              <p:cNvSpPr>
                <a:spLocks noChangeAspect="1"/>
              </p:cNvSpPr>
              <p:nvPr/>
            </p:nvSpPr>
            <p:spPr bwMode="auto">
              <a:xfrm>
                <a:off x="2862" y="2022"/>
                <a:ext cx="332" cy="458"/>
              </a:xfrm>
              <a:custGeom>
                <a:avLst/>
                <a:gdLst>
                  <a:gd name="T0" fmla="*/ 162 w 332"/>
                  <a:gd name="T1" fmla="*/ 0 h 458"/>
                  <a:gd name="T2" fmla="*/ 115 w 332"/>
                  <a:gd name="T3" fmla="*/ 326 h 458"/>
                  <a:gd name="T4" fmla="*/ 115 w 332"/>
                  <a:gd name="T5" fmla="*/ 326 h 458"/>
                  <a:gd name="T6" fmla="*/ 63 w 332"/>
                  <a:gd name="T7" fmla="*/ 87 h 458"/>
                  <a:gd name="T8" fmla="*/ 63 w 332"/>
                  <a:gd name="T9" fmla="*/ 87 h 458"/>
                  <a:gd name="T10" fmla="*/ 63 w 332"/>
                  <a:gd name="T11" fmla="*/ 76 h 458"/>
                  <a:gd name="T12" fmla="*/ 68 w 332"/>
                  <a:gd name="T13" fmla="*/ 70 h 458"/>
                  <a:gd name="T14" fmla="*/ 68 w 332"/>
                  <a:gd name="T15" fmla="*/ 70 h 458"/>
                  <a:gd name="T16" fmla="*/ 79 w 332"/>
                  <a:gd name="T17" fmla="*/ 70 h 458"/>
                  <a:gd name="T18" fmla="*/ 79 w 332"/>
                  <a:gd name="T19" fmla="*/ 65 h 458"/>
                  <a:gd name="T20" fmla="*/ 79 w 332"/>
                  <a:gd name="T21" fmla="*/ 65 h 458"/>
                  <a:gd name="T22" fmla="*/ 79 w 332"/>
                  <a:gd name="T23" fmla="*/ 54 h 458"/>
                  <a:gd name="T24" fmla="*/ 68 w 332"/>
                  <a:gd name="T25" fmla="*/ 54 h 458"/>
                  <a:gd name="T26" fmla="*/ 68 w 332"/>
                  <a:gd name="T27" fmla="*/ 54 h 458"/>
                  <a:gd name="T28" fmla="*/ 10 w 332"/>
                  <a:gd name="T29" fmla="*/ 54 h 458"/>
                  <a:gd name="T30" fmla="*/ 10 w 332"/>
                  <a:gd name="T31" fmla="*/ 54 h 458"/>
                  <a:gd name="T32" fmla="*/ 5 w 332"/>
                  <a:gd name="T33" fmla="*/ 54 h 458"/>
                  <a:gd name="T34" fmla="*/ 0 w 332"/>
                  <a:gd name="T35" fmla="*/ 65 h 458"/>
                  <a:gd name="T36" fmla="*/ 0 w 332"/>
                  <a:gd name="T37" fmla="*/ 65 h 458"/>
                  <a:gd name="T38" fmla="*/ 5 w 332"/>
                  <a:gd name="T39" fmla="*/ 70 h 458"/>
                  <a:gd name="T40" fmla="*/ 10 w 332"/>
                  <a:gd name="T41" fmla="*/ 70 h 458"/>
                  <a:gd name="T42" fmla="*/ 10 w 332"/>
                  <a:gd name="T43" fmla="*/ 70 h 458"/>
                  <a:gd name="T44" fmla="*/ 21 w 332"/>
                  <a:gd name="T45" fmla="*/ 76 h 458"/>
                  <a:gd name="T46" fmla="*/ 21 w 332"/>
                  <a:gd name="T47" fmla="*/ 87 h 458"/>
                  <a:gd name="T48" fmla="*/ 21 w 332"/>
                  <a:gd name="T49" fmla="*/ 87 h 458"/>
                  <a:gd name="T50" fmla="*/ 110 w 332"/>
                  <a:gd name="T51" fmla="*/ 457 h 458"/>
                  <a:gd name="T52" fmla="*/ 110 w 332"/>
                  <a:gd name="T53" fmla="*/ 457 h 458"/>
                  <a:gd name="T54" fmla="*/ 162 w 332"/>
                  <a:gd name="T55" fmla="*/ 157 h 458"/>
                  <a:gd name="T56" fmla="*/ 162 w 332"/>
                  <a:gd name="T57" fmla="*/ 157 h 458"/>
                  <a:gd name="T58" fmla="*/ 215 w 332"/>
                  <a:gd name="T59" fmla="*/ 457 h 458"/>
                  <a:gd name="T60" fmla="*/ 215 w 332"/>
                  <a:gd name="T61" fmla="*/ 457 h 458"/>
                  <a:gd name="T62" fmla="*/ 304 w 332"/>
                  <a:gd name="T63" fmla="*/ 87 h 458"/>
                  <a:gd name="T64" fmla="*/ 304 w 332"/>
                  <a:gd name="T65" fmla="*/ 87 h 458"/>
                  <a:gd name="T66" fmla="*/ 309 w 332"/>
                  <a:gd name="T67" fmla="*/ 76 h 458"/>
                  <a:gd name="T68" fmla="*/ 320 w 332"/>
                  <a:gd name="T69" fmla="*/ 70 h 458"/>
                  <a:gd name="T70" fmla="*/ 320 w 332"/>
                  <a:gd name="T71" fmla="*/ 70 h 458"/>
                  <a:gd name="T72" fmla="*/ 325 w 332"/>
                  <a:gd name="T73" fmla="*/ 70 h 458"/>
                  <a:gd name="T74" fmla="*/ 331 w 332"/>
                  <a:gd name="T75" fmla="*/ 65 h 458"/>
                  <a:gd name="T76" fmla="*/ 331 w 332"/>
                  <a:gd name="T77" fmla="*/ 65 h 458"/>
                  <a:gd name="T78" fmla="*/ 325 w 332"/>
                  <a:gd name="T79" fmla="*/ 54 h 458"/>
                  <a:gd name="T80" fmla="*/ 320 w 332"/>
                  <a:gd name="T81" fmla="*/ 54 h 458"/>
                  <a:gd name="T82" fmla="*/ 320 w 332"/>
                  <a:gd name="T83" fmla="*/ 54 h 458"/>
                  <a:gd name="T84" fmla="*/ 273 w 332"/>
                  <a:gd name="T85" fmla="*/ 54 h 458"/>
                  <a:gd name="T86" fmla="*/ 273 w 332"/>
                  <a:gd name="T87" fmla="*/ 54 h 458"/>
                  <a:gd name="T88" fmla="*/ 267 w 332"/>
                  <a:gd name="T89" fmla="*/ 54 h 458"/>
                  <a:gd name="T90" fmla="*/ 267 w 332"/>
                  <a:gd name="T91" fmla="*/ 65 h 458"/>
                  <a:gd name="T92" fmla="*/ 267 w 332"/>
                  <a:gd name="T93" fmla="*/ 65 h 458"/>
                  <a:gd name="T94" fmla="*/ 267 w 332"/>
                  <a:gd name="T95" fmla="*/ 70 h 458"/>
                  <a:gd name="T96" fmla="*/ 278 w 332"/>
                  <a:gd name="T97" fmla="*/ 70 h 458"/>
                  <a:gd name="T98" fmla="*/ 278 w 332"/>
                  <a:gd name="T99" fmla="*/ 70 h 458"/>
                  <a:gd name="T100" fmla="*/ 283 w 332"/>
                  <a:gd name="T101" fmla="*/ 76 h 458"/>
                  <a:gd name="T102" fmla="*/ 283 w 332"/>
                  <a:gd name="T103" fmla="*/ 87 h 458"/>
                  <a:gd name="T104" fmla="*/ 283 w 332"/>
                  <a:gd name="T105" fmla="*/ 87 h 458"/>
                  <a:gd name="T106" fmla="*/ 231 w 332"/>
                  <a:gd name="T107" fmla="*/ 326 h 458"/>
                  <a:gd name="T108" fmla="*/ 231 w 332"/>
                  <a:gd name="T109" fmla="*/ 326 h 458"/>
                  <a:gd name="T110" fmla="*/ 162 w 332"/>
                  <a:gd name="T111" fmla="*/ 0 h 4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2"/>
                  <a:gd name="T169" fmla="*/ 0 h 458"/>
                  <a:gd name="T170" fmla="*/ 332 w 332"/>
                  <a:gd name="T171" fmla="*/ 458 h 45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2" h="458">
                    <a:moveTo>
                      <a:pt x="162" y="0"/>
                    </a:moveTo>
                    <a:lnTo>
                      <a:pt x="115" y="326"/>
                    </a:lnTo>
                    <a:lnTo>
                      <a:pt x="63" y="87"/>
                    </a:lnTo>
                    <a:lnTo>
                      <a:pt x="63" y="76"/>
                    </a:lnTo>
                    <a:lnTo>
                      <a:pt x="68" y="70"/>
                    </a:lnTo>
                    <a:lnTo>
                      <a:pt x="79" y="70"/>
                    </a:lnTo>
                    <a:lnTo>
                      <a:pt x="79" y="65"/>
                    </a:lnTo>
                    <a:lnTo>
                      <a:pt x="79" y="54"/>
                    </a:lnTo>
                    <a:lnTo>
                      <a:pt x="68" y="54"/>
                    </a:lnTo>
                    <a:lnTo>
                      <a:pt x="10" y="54"/>
                    </a:lnTo>
                    <a:lnTo>
                      <a:pt x="5" y="54"/>
                    </a:lnTo>
                    <a:lnTo>
                      <a:pt x="0" y="65"/>
                    </a:lnTo>
                    <a:lnTo>
                      <a:pt x="5" y="70"/>
                    </a:lnTo>
                    <a:lnTo>
                      <a:pt x="10" y="70"/>
                    </a:lnTo>
                    <a:lnTo>
                      <a:pt x="21" y="76"/>
                    </a:lnTo>
                    <a:lnTo>
                      <a:pt x="21" y="87"/>
                    </a:lnTo>
                    <a:lnTo>
                      <a:pt x="110" y="457"/>
                    </a:lnTo>
                    <a:lnTo>
                      <a:pt x="162" y="157"/>
                    </a:lnTo>
                    <a:lnTo>
                      <a:pt x="215" y="457"/>
                    </a:lnTo>
                    <a:lnTo>
                      <a:pt x="304" y="87"/>
                    </a:lnTo>
                    <a:lnTo>
                      <a:pt x="309" y="76"/>
                    </a:lnTo>
                    <a:lnTo>
                      <a:pt x="320" y="70"/>
                    </a:lnTo>
                    <a:lnTo>
                      <a:pt x="325" y="70"/>
                    </a:lnTo>
                    <a:lnTo>
                      <a:pt x="331" y="65"/>
                    </a:lnTo>
                    <a:lnTo>
                      <a:pt x="325" y="54"/>
                    </a:lnTo>
                    <a:lnTo>
                      <a:pt x="320" y="54"/>
                    </a:lnTo>
                    <a:lnTo>
                      <a:pt x="273" y="54"/>
                    </a:lnTo>
                    <a:lnTo>
                      <a:pt x="267" y="54"/>
                    </a:lnTo>
                    <a:lnTo>
                      <a:pt x="267" y="65"/>
                    </a:lnTo>
                    <a:lnTo>
                      <a:pt x="267" y="70"/>
                    </a:lnTo>
                    <a:lnTo>
                      <a:pt x="278" y="70"/>
                    </a:lnTo>
                    <a:lnTo>
                      <a:pt x="283" y="76"/>
                    </a:lnTo>
                    <a:lnTo>
                      <a:pt x="283" y="87"/>
                    </a:lnTo>
                    <a:lnTo>
                      <a:pt x="231" y="326"/>
                    </a:lnTo>
                    <a:lnTo>
                      <a:pt x="16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2" name="Freeform 85"/>
              <p:cNvSpPr>
                <a:spLocks noChangeAspect="1"/>
              </p:cNvSpPr>
              <p:nvPr/>
            </p:nvSpPr>
            <p:spPr bwMode="auto">
              <a:xfrm>
                <a:off x="2936" y="1919"/>
                <a:ext cx="64" cy="17"/>
              </a:xfrm>
              <a:custGeom>
                <a:avLst/>
                <a:gdLst>
                  <a:gd name="T0" fmla="*/ 63 w 64"/>
                  <a:gd name="T1" fmla="*/ 10 h 17"/>
                  <a:gd name="T2" fmla="*/ 52 w 64"/>
                  <a:gd name="T3" fmla="*/ 10 h 17"/>
                  <a:gd name="T4" fmla="*/ 42 w 64"/>
                  <a:gd name="T5" fmla="*/ 16 h 17"/>
                  <a:gd name="T6" fmla="*/ 42 w 64"/>
                  <a:gd name="T7" fmla="*/ 16 h 17"/>
                  <a:gd name="T8" fmla="*/ 21 w 64"/>
                  <a:gd name="T9" fmla="*/ 16 h 17"/>
                  <a:gd name="T10" fmla="*/ 0 w 64"/>
                  <a:gd name="T11" fmla="*/ 16 h 17"/>
                  <a:gd name="T12" fmla="*/ 0 w 64"/>
                  <a:gd name="T13" fmla="*/ 16 h 17"/>
                  <a:gd name="T14" fmla="*/ 10 w 64"/>
                  <a:gd name="T15" fmla="*/ 10 h 17"/>
                  <a:gd name="T16" fmla="*/ 10 w 64"/>
                  <a:gd name="T17" fmla="*/ 10 h 17"/>
                  <a:gd name="T18" fmla="*/ 15 w 64"/>
                  <a:gd name="T19" fmla="*/ 5 h 17"/>
                  <a:gd name="T20" fmla="*/ 21 w 64"/>
                  <a:gd name="T21" fmla="*/ 0 h 17"/>
                  <a:gd name="T22" fmla="*/ 21 w 64"/>
                  <a:gd name="T23" fmla="*/ 0 h 17"/>
                  <a:gd name="T24" fmla="*/ 21 w 64"/>
                  <a:gd name="T25" fmla="*/ 5 h 17"/>
                  <a:gd name="T26" fmla="*/ 63 w 64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4"/>
                  <a:gd name="T43" fmla="*/ 0 h 17"/>
                  <a:gd name="T44" fmla="*/ 64 w 64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4" h="17">
                    <a:moveTo>
                      <a:pt x="63" y="10"/>
                    </a:moveTo>
                    <a:lnTo>
                      <a:pt x="52" y="10"/>
                    </a:lnTo>
                    <a:lnTo>
                      <a:pt x="42" y="16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15" y="5"/>
                    </a:lnTo>
                    <a:lnTo>
                      <a:pt x="21" y="0"/>
                    </a:lnTo>
                    <a:lnTo>
                      <a:pt x="21" y="5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3" name="Freeform 86"/>
              <p:cNvSpPr>
                <a:spLocks noChangeAspect="1"/>
              </p:cNvSpPr>
              <p:nvPr/>
            </p:nvSpPr>
            <p:spPr bwMode="auto">
              <a:xfrm>
                <a:off x="2930" y="1783"/>
                <a:ext cx="85" cy="153"/>
              </a:xfrm>
              <a:custGeom>
                <a:avLst/>
                <a:gdLst>
                  <a:gd name="T0" fmla="*/ 0 w 85"/>
                  <a:gd name="T1" fmla="*/ 146 h 153"/>
                  <a:gd name="T2" fmla="*/ 15 w 85"/>
                  <a:gd name="T3" fmla="*/ 152 h 153"/>
                  <a:gd name="T4" fmla="*/ 42 w 85"/>
                  <a:gd name="T5" fmla="*/ 152 h 153"/>
                  <a:gd name="T6" fmla="*/ 42 w 85"/>
                  <a:gd name="T7" fmla="*/ 152 h 153"/>
                  <a:gd name="T8" fmla="*/ 68 w 85"/>
                  <a:gd name="T9" fmla="*/ 141 h 153"/>
                  <a:gd name="T10" fmla="*/ 84 w 85"/>
                  <a:gd name="T11" fmla="*/ 86 h 153"/>
                  <a:gd name="T12" fmla="*/ 84 w 85"/>
                  <a:gd name="T13" fmla="*/ 86 h 153"/>
                  <a:gd name="T14" fmla="*/ 63 w 85"/>
                  <a:gd name="T15" fmla="*/ 27 h 153"/>
                  <a:gd name="T16" fmla="*/ 21 w 85"/>
                  <a:gd name="T17" fmla="*/ 0 h 1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153"/>
                  <a:gd name="T29" fmla="*/ 85 w 85"/>
                  <a:gd name="T30" fmla="*/ 153 h 1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153">
                    <a:moveTo>
                      <a:pt x="0" y="146"/>
                    </a:moveTo>
                    <a:lnTo>
                      <a:pt x="15" y="152"/>
                    </a:lnTo>
                    <a:lnTo>
                      <a:pt x="42" y="152"/>
                    </a:lnTo>
                    <a:lnTo>
                      <a:pt x="68" y="141"/>
                    </a:lnTo>
                    <a:lnTo>
                      <a:pt x="84" y="86"/>
                    </a:lnTo>
                    <a:lnTo>
                      <a:pt x="63" y="27"/>
                    </a:lnTo>
                    <a:lnTo>
                      <a:pt x="2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4" name="Freeform 87"/>
              <p:cNvSpPr>
                <a:spLocks noChangeAspect="1"/>
              </p:cNvSpPr>
              <p:nvPr/>
            </p:nvSpPr>
            <p:spPr bwMode="auto">
              <a:xfrm>
                <a:off x="2908" y="1837"/>
                <a:ext cx="59" cy="99"/>
              </a:xfrm>
              <a:custGeom>
                <a:avLst/>
                <a:gdLst>
                  <a:gd name="T0" fmla="*/ 58 w 59"/>
                  <a:gd name="T1" fmla="*/ 43 h 99"/>
                  <a:gd name="T2" fmla="*/ 47 w 59"/>
                  <a:gd name="T3" fmla="*/ 81 h 99"/>
                  <a:gd name="T4" fmla="*/ 26 w 59"/>
                  <a:gd name="T5" fmla="*/ 98 h 99"/>
                  <a:gd name="T6" fmla="*/ 26 w 59"/>
                  <a:gd name="T7" fmla="*/ 98 h 99"/>
                  <a:gd name="T8" fmla="*/ 5 w 59"/>
                  <a:gd name="T9" fmla="*/ 81 h 99"/>
                  <a:gd name="T10" fmla="*/ 0 w 59"/>
                  <a:gd name="T11" fmla="*/ 43 h 99"/>
                  <a:gd name="T12" fmla="*/ 0 w 59"/>
                  <a:gd name="T13" fmla="*/ 43 h 99"/>
                  <a:gd name="T14" fmla="*/ 5 w 59"/>
                  <a:gd name="T15" fmla="*/ 10 h 99"/>
                  <a:gd name="T16" fmla="*/ 26 w 59"/>
                  <a:gd name="T17" fmla="*/ 0 h 99"/>
                  <a:gd name="T18" fmla="*/ 26 w 59"/>
                  <a:gd name="T19" fmla="*/ 0 h 99"/>
                  <a:gd name="T20" fmla="*/ 36 w 59"/>
                  <a:gd name="T21" fmla="*/ 10 h 99"/>
                  <a:gd name="T22" fmla="*/ 42 w 59"/>
                  <a:gd name="T23" fmla="*/ 43 h 99"/>
                  <a:gd name="T24" fmla="*/ 42 w 59"/>
                  <a:gd name="T25" fmla="*/ 43 h 99"/>
                  <a:gd name="T26" fmla="*/ 36 w 59"/>
                  <a:gd name="T27" fmla="*/ 65 h 99"/>
                  <a:gd name="T28" fmla="*/ 26 w 59"/>
                  <a:gd name="T29" fmla="*/ 76 h 99"/>
                  <a:gd name="T30" fmla="*/ 26 w 59"/>
                  <a:gd name="T31" fmla="*/ 76 h 99"/>
                  <a:gd name="T32" fmla="*/ 10 w 59"/>
                  <a:gd name="T33" fmla="*/ 65 h 99"/>
                  <a:gd name="T34" fmla="*/ 10 w 59"/>
                  <a:gd name="T35" fmla="*/ 43 h 99"/>
                  <a:gd name="T36" fmla="*/ 10 w 59"/>
                  <a:gd name="T37" fmla="*/ 43 h 99"/>
                  <a:gd name="T38" fmla="*/ 10 w 59"/>
                  <a:gd name="T39" fmla="*/ 22 h 99"/>
                  <a:gd name="T40" fmla="*/ 26 w 59"/>
                  <a:gd name="T41" fmla="*/ 16 h 99"/>
                  <a:gd name="T42" fmla="*/ 26 w 59"/>
                  <a:gd name="T43" fmla="*/ 16 h 99"/>
                  <a:gd name="T44" fmla="*/ 31 w 59"/>
                  <a:gd name="T45" fmla="*/ 22 h 99"/>
                  <a:gd name="T46" fmla="*/ 36 w 59"/>
                  <a:gd name="T47" fmla="*/ 43 h 99"/>
                  <a:gd name="T48" fmla="*/ 36 w 59"/>
                  <a:gd name="T49" fmla="*/ 43 h 99"/>
                  <a:gd name="T50" fmla="*/ 31 w 59"/>
                  <a:gd name="T51" fmla="*/ 54 h 99"/>
                  <a:gd name="T52" fmla="*/ 26 w 59"/>
                  <a:gd name="T53" fmla="*/ 59 h 99"/>
                  <a:gd name="T54" fmla="*/ 26 w 59"/>
                  <a:gd name="T55" fmla="*/ 59 h 99"/>
                  <a:gd name="T56" fmla="*/ 15 w 59"/>
                  <a:gd name="T57" fmla="*/ 59 h 99"/>
                  <a:gd name="T58" fmla="*/ 15 w 59"/>
                  <a:gd name="T59" fmla="*/ 43 h 99"/>
                  <a:gd name="T60" fmla="*/ 15 w 59"/>
                  <a:gd name="T61" fmla="*/ 43 h 99"/>
                  <a:gd name="T62" fmla="*/ 15 w 59"/>
                  <a:gd name="T63" fmla="*/ 43 h 99"/>
                  <a:gd name="T64" fmla="*/ 15 w 59"/>
                  <a:gd name="T65" fmla="*/ 43 h 99"/>
                  <a:gd name="T66" fmla="*/ 15 w 59"/>
                  <a:gd name="T67" fmla="*/ 54 h 99"/>
                  <a:gd name="T68" fmla="*/ 26 w 59"/>
                  <a:gd name="T69" fmla="*/ 59 h 99"/>
                  <a:gd name="T70" fmla="*/ 26 w 59"/>
                  <a:gd name="T71" fmla="*/ 59 h 99"/>
                  <a:gd name="T72" fmla="*/ 31 w 59"/>
                  <a:gd name="T73" fmla="*/ 54 h 99"/>
                  <a:gd name="T74" fmla="*/ 36 w 59"/>
                  <a:gd name="T75" fmla="*/ 43 h 99"/>
                  <a:gd name="T76" fmla="*/ 36 w 59"/>
                  <a:gd name="T77" fmla="*/ 43 h 99"/>
                  <a:gd name="T78" fmla="*/ 31 w 59"/>
                  <a:gd name="T79" fmla="*/ 27 h 99"/>
                  <a:gd name="T80" fmla="*/ 26 w 59"/>
                  <a:gd name="T81" fmla="*/ 16 h 99"/>
                  <a:gd name="T82" fmla="*/ 26 w 59"/>
                  <a:gd name="T83" fmla="*/ 16 h 99"/>
                  <a:gd name="T84" fmla="*/ 15 w 59"/>
                  <a:gd name="T85" fmla="*/ 22 h 99"/>
                  <a:gd name="T86" fmla="*/ 10 w 59"/>
                  <a:gd name="T87" fmla="*/ 43 h 99"/>
                  <a:gd name="T88" fmla="*/ 10 w 59"/>
                  <a:gd name="T89" fmla="*/ 43 h 99"/>
                  <a:gd name="T90" fmla="*/ 15 w 59"/>
                  <a:gd name="T91" fmla="*/ 65 h 99"/>
                  <a:gd name="T92" fmla="*/ 26 w 59"/>
                  <a:gd name="T93" fmla="*/ 71 h 99"/>
                  <a:gd name="T94" fmla="*/ 26 w 59"/>
                  <a:gd name="T95" fmla="*/ 71 h 99"/>
                  <a:gd name="T96" fmla="*/ 36 w 59"/>
                  <a:gd name="T97" fmla="*/ 65 h 99"/>
                  <a:gd name="T98" fmla="*/ 42 w 59"/>
                  <a:gd name="T99" fmla="*/ 43 h 99"/>
                  <a:gd name="T100" fmla="*/ 42 w 59"/>
                  <a:gd name="T101" fmla="*/ 43 h 99"/>
                  <a:gd name="T102" fmla="*/ 36 w 59"/>
                  <a:gd name="T103" fmla="*/ 16 h 99"/>
                  <a:gd name="T104" fmla="*/ 26 w 59"/>
                  <a:gd name="T105" fmla="*/ 0 h 99"/>
                  <a:gd name="T106" fmla="*/ 26 w 59"/>
                  <a:gd name="T107" fmla="*/ 0 h 99"/>
                  <a:gd name="T108" fmla="*/ 10 w 59"/>
                  <a:gd name="T109" fmla="*/ 10 h 99"/>
                  <a:gd name="T110" fmla="*/ 0 w 59"/>
                  <a:gd name="T111" fmla="*/ 43 h 99"/>
                  <a:gd name="T112" fmla="*/ 0 w 59"/>
                  <a:gd name="T113" fmla="*/ 43 h 99"/>
                  <a:gd name="T114" fmla="*/ 10 w 59"/>
                  <a:gd name="T115" fmla="*/ 76 h 99"/>
                  <a:gd name="T116" fmla="*/ 26 w 59"/>
                  <a:gd name="T117" fmla="*/ 87 h 99"/>
                  <a:gd name="T118" fmla="*/ 26 w 59"/>
                  <a:gd name="T119" fmla="*/ 87 h 99"/>
                  <a:gd name="T120" fmla="*/ 47 w 59"/>
                  <a:gd name="T121" fmla="*/ 76 h 99"/>
                  <a:gd name="T122" fmla="*/ 52 w 59"/>
                  <a:gd name="T123" fmla="*/ 43 h 99"/>
                  <a:gd name="T124" fmla="*/ 58 w 59"/>
                  <a:gd name="T125" fmla="*/ 43 h 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"/>
                  <a:gd name="T190" fmla="*/ 0 h 99"/>
                  <a:gd name="T191" fmla="*/ 59 w 59"/>
                  <a:gd name="T192" fmla="*/ 99 h 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" h="99">
                    <a:moveTo>
                      <a:pt x="58" y="43"/>
                    </a:moveTo>
                    <a:lnTo>
                      <a:pt x="47" y="81"/>
                    </a:lnTo>
                    <a:lnTo>
                      <a:pt x="26" y="98"/>
                    </a:lnTo>
                    <a:lnTo>
                      <a:pt x="5" y="81"/>
                    </a:lnTo>
                    <a:lnTo>
                      <a:pt x="0" y="43"/>
                    </a:lnTo>
                    <a:lnTo>
                      <a:pt x="5" y="10"/>
                    </a:lnTo>
                    <a:lnTo>
                      <a:pt x="26" y="0"/>
                    </a:lnTo>
                    <a:lnTo>
                      <a:pt x="36" y="10"/>
                    </a:lnTo>
                    <a:lnTo>
                      <a:pt x="42" y="43"/>
                    </a:lnTo>
                    <a:lnTo>
                      <a:pt x="36" y="65"/>
                    </a:lnTo>
                    <a:lnTo>
                      <a:pt x="26" y="76"/>
                    </a:lnTo>
                    <a:lnTo>
                      <a:pt x="10" y="65"/>
                    </a:lnTo>
                    <a:lnTo>
                      <a:pt x="10" y="43"/>
                    </a:lnTo>
                    <a:lnTo>
                      <a:pt x="10" y="22"/>
                    </a:lnTo>
                    <a:lnTo>
                      <a:pt x="26" y="16"/>
                    </a:lnTo>
                    <a:lnTo>
                      <a:pt x="31" y="22"/>
                    </a:lnTo>
                    <a:lnTo>
                      <a:pt x="36" y="43"/>
                    </a:lnTo>
                    <a:lnTo>
                      <a:pt x="31" y="54"/>
                    </a:lnTo>
                    <a:lnTo>
                      <a:pt x="26" y="59"/>
                    </a:lnTo>
                    <a:lnTo>
                      <a:pt x="15" y="59"/>
                    </a:lnTo>
                    <a:lnTo>
                      <a:pt x="15" y="43"/>
                    </a:lnTo>
                    <a:lnTo>
                      <a:pt x="15" y="54"/>
                    </a:lnTo>
                    <a:lnTo>
                      <a:pt x="26" y="59"/>
                    </a:lnTo>
                    <a:lnTo>
                      <a:pt x="31" y="54"/>
                    </a:lnTo>
                    <a:lnTo>
                      <a:pt x="36" y="43"/>
                    </a:lnTo>
                    <a:lnTo>
                      <a:pt x="31" y="27"/>
                    </a:lnTo>
                    <a:lnTo>
                      <a:pt x="26" y="16"/>
                    </a:lnTo>
                    <a:lnTo>
                      <a:pt x="15" y="22"/>
                    </a:lnTo>
                    <a:lnTo>
                      <a:pt x="10" y="43"/>
                    </a:lnTo>
                    <a:lnTo>
                      <a:pt x="15" y="65"/>
                    </a:lnTo>
                    <a:lnTo>
                      <a:pt x="26" y="71"/>
                    </a:lnTo>
                    <a:lnTo>
                      <a:pt x="36" y="65"/>
                    </a:lnTo>
                    <a:lnTo>
                      <a:pt x="42" y="43"/>
                    </a:lnTo>
                    <a:lnTo>
                      <a:pt x="36" y="16"/>
                    </a:lnTo>
                    <a:lnTo>
                      <a:pt x="26" y="0"/>
                    </a:lnTo>
                    <a:lnTo>
                      <a:pt x="10" y="10"/>
                    </a:lnTo>
                    <a:lnTo>
                      <a:pt x="0" y="43"/>
                    </a:lnTo>
                    <a:lnTo>
                      <a:pt x="10" y="76"/>
                    </a:lnTo>
                    <a:lnTo>
                      <a:pt x="26" y="87"/>
                    </a:lnTo>
                    <a:lnTo>
                      <a:pt x="47" y="76"/>
                    </a:lnTo>
                    <a:lnTo>
                      <a:pt x="52" y="43"/>
                    </a:lnTo>
                    <a:lnTo>
                      <a:pt x="58" y="43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5" name="Freeform 88"/>
              <p:cNvSpPr>
                <a:spLocks noChangeAspect="1"/>
              </p:cNvSpPr>
              <p:nvPr/>
            </p:nvSpPr>
            <p:spPr bwMode="auto">
              <a:xfrm>
                <a:off x="2908" y="1837"/>
                <a:ext cx="59" cy="99"/>
              </a:xfrm>
              <a:custGeom>
                <a:avLst/>
                <a:gdLst>
                  <a:gd name="T0" fmla="*/ 58 w 59"/>
                  <a:gd name="T1" fmla="*/ 43 h 99"/>
                  <a:gd name="T2" fmla="*/ 47 w 59"/>
                  <a:gd name="T3" fmla="*/ 81 h 99"/>
                  <a:gd name="T4" fmla="*/ 26 w 59"/>
                  <a:gd name="T5" fmla="*/ 98 h 99"/>
                  <a:gd name="T6" fmla="*/ 26 w 59"/>
                  <a:gd name="T7" fmla="*/ 98 h 99"/>
                  <a:gd name="T8" fmla="*/ 5 w 59"/>
                  <a:gd name="T9" fmla="*/ 81 h 99"/>
                  <a:gd name="T10" fmla="*/ 0 w 59"/>
                  <a:gd name="T11" fmla="*/ 43 h 99"/>
                  <a:gd name="T12" fmla="*/ 0 w 59"/>
                  <a:gd name="T13" fmla="*/ 43 h 99"/>
                  <a:gd name="T14" fmla="*/ 5 w 59"/>
                  <a:gd name="T15" fmla="*/ 10 h 99"/>
                  <a:gd name="T16" fmla="*/ 26 w 59"/>
                  <a:gd name="T17" fmla="*/ 0 h 99"/>
                  <a:gd name="T18" fmla="*/ 26 w 59"/>
                  <a:gd name="T19" fmla="*/ 0 h 99"/>
                  <a:gd name="T20" fmla="*/ 36 w 59"/>
                  <a:gd name="T21" fmla="*/ 10 h 99"/>
                  <a:gd name="T22" fmla="*/ 42 w 59"/>
                  <a:gd name="T23" fmla="*/ 43 h 99"/>
                  <a:gd name="T24" fmla="*/ 42 w 59"/>
                  <a:gd name="T25" fmla="*/ 43 h 99"/>
                  <a:gd name="T26" fmla="*/ 36 w 59"/>
                  <a:gd name="T27" fmla="*/ 65 h 99"/>
                  <a:gd name="T28" fmla="*/ 26 w 59"/>
                  <a:gd name="T29" fmla="*/ 76 h 99"/>
                  <a:gd name="T30" fmla="*/ 26 w 59"/>
                  <a:gd name="T31" fmla="*/ 76 h 99"/>
                  <a:gd name="T32" fmla="*/ 10 w 59"/>
                  <a:gd name="T33" fmla="*/ 65 h 99"/>
                  <a:gd name="T34" fmla="*/ 10 w 59"/>
                  <a:gd name="T35" fmla="*/ 43 h 99"/>
                  <a:gd name="T36" fmla="*/ 10 w 59"/>
                  <a:gd name="T37" fmla="*/ 43 h 99"/>
                  <a:gd name="T38" fmla="*/ 10 w 59"/>
                  <a:gd name="T39" fmla="*/ 22 h 99"/>
                  <a:gd name="T40" fmla="*/ 26 w 59"/>
                  <a:gd name="T41" fmla="*/ 16 h 99"/>
                  <a:gd name="T42" fmla="*/ 26 w 59"/>
                  <a:gd name="T43" fmla="*/ 16 h 99"/>
                  <a:gd name="T44" fmla="*/ 31 w 59"/>
                  <a:gd name="T45" fmla="*/ 22 h 99"/>
                  <a:gd name="T46" fmla="*/ 36 w 59"/>
                  <a:gd name="T47" fmla="*/ 43 h 99"/>
                  <a:gd name="T48" fmla="*/ 36 w 59"/>
                  <a:gd name="T49" fmla="*/ 43 h 99"/>
                  <a:gd name="T50" fmla="*/ 31 w 59"/>
                  <a:gd name="T51" fmla="*/ 54 h 99"/>
                  <a:gd name="T52" fmla="*/ 26 w 59"/>
                  <a:gd name="T53" fmla="*/ 59 h 99"/>
                  <a:gd name="T54" fmla="*/ 26 w 59"/>
                  <a:gd name="T55" fmla="*/ 59 h 99"/>
                  <a:gd name="T56" fmla="*/ 15 w 59"/>
                  <a:gd name="T57" fmla="*/ 59 h 99"/>
                  <a:gd name="T58" fmla="*/ 15 w 59"/>
                  <a:gd name="T59" fmla="*/ 43 h 99"/>
                  <a:gd name="T60" fmla="*/ 15 w 59"/>
                  <a:gd name="T61" fmla="*/ 43 h 99"/>
                  <a:gd name="T62" fmla="*/ 15 w 59"/>
                  <a:gd name="T63" fmla="*/ 43 h 99"/>
                  <a:gd name="T64" fmla="*/ 15 w 59"/>
                  <a:gd name="T65" fmla="*/ 43 h 99"/>
                  <a:gd name="T66" fmla="*/ 15 w 59"/>
                  <a:gd name="T67" fmla="*/ 54 h 99"/>
                  <a:gd name="T68" fmla="*/ 26 w 59"/>
                  <a:gd name="T69" fmla="*/ 59 h 99"/>
                  <a:gd name="T70" fmla="*/ 26 w 59"/>
                  <a:gd name="T71" fmla="*/ 59 h 99"/>
                  <a:gd name="T72" fmla="*/ 31 w 59"/>
                  <a:gd name="T73" fmla="*/ 54 h 99"/>
                  <a:gd name="T74" fmla="*/ 36 w 59"/>
                  <a:gd name="T75" fmla="*/ 43 h 99"/>
                  <a:gd name="T76" fmla="*/ 36 w 59"/>
                  <a:gd name="T77" fmla="*/ 43 h 99"/>
                  <a:gd name="T78" fmla="*/ 31 w 59"/>
                  <a:gd name="T79" fmla="*/ 27 h 99"/>
                  <a:gd name="T80" fmla="*/ 26 w 59"/>
                  <a:gd name="T81" fmla="*/ 16 h 99"/>
                  <a:gd name="T82" fmla="*/ 26 w 59"/>
                  <a:gd name="T83" fmla="*/ 16 h 99"/>
                  <a:gd name="T84" fmla="*/ 15 w 59"/>
                  <a:gd name="T85" fmla="*/ 22 h 99"/>
                  <a:gd name="T86" fmla="*/ 10 w 59"/>
                  <a:gd name="T87" fmla="*/ 43 h 99"/>
                  <a:gd name="T88" fmla="*/ 10 w 59"/>
                  <a:gd name="T89" fmla="*/ 43 h 99"/>
                  <a:gd name="T90" fmla="*/ 15 w 59"/>
                  <a:gd name="T91" fmla="*/ 65 h 99"/>
                  <a:gd name="T92" fmla="*/ 26 w 59"/>
                  <a:gd name="T93" fmla="*/ 71 h 99"/>
                  <a:gd name="T94" fmla="*/ 26 w 59"/>
                  <a:gd name="T95" fmla="*/ 71 h 99"/>
                  <a:gd name="T96" fmla="*/ 36 w 59"/>
                  <a:gd name="T97" fmla="*/ 65 h 99"/>
                  <a:gd name="T98" fmla="*/ 42 w 59"/>
                  <a:gd name="T99" fmla="*/ 43 h 99"/>
                  <a:gd name="T100" fmla="*/ 42 w 59"/>
                  <a:gd name="T101" fmla="*/ 43 h 99"/>
                  <a:gd name="T102" fmla="*/ 36 w 59"/>
                  <a:gd name="T103" fmla="*/ 16 h 99"/>
                  <a:gd name="T104" fmla="*/ 26 w 59"/>
                  <a:gd name="T105" fmla="*/ 0 h 99"/>
                  <a:gd name="T106" fmla="*/ 26 w 59"/>
                  <a:gd name="T107" fmla="*/ 0 h 99"/>
                  <a:gd name="T108" fmla="*/ 10 w 59"/>
                  <a:gd name="T109" fmla="*/ 10 h 99"/>
                  <a:gd name="T110" fmla="*/ 0 w 59"/>
                  <a:gd name="T111" fmla="*/ 43 h 99"/>
                  <a:gd name="T112" fmla="*/ 0 w 59"/>
                  <a:gd name="T113" fmla="*/ 43 h 99"/>
                  <a:gd name="T114" fmla="*/ 10 w 59"/>
                  <a:gd name="T115" fmla="*/ 76 h 99"/>
                  <a:gd name="T116" fmla="*/ 26 w 59"/>
                  <a:gd name="T117" fmla="*/ 87 h 99"/>
                  <a:gd name="T118" fmla="*/ 26 w 59"/>
                  <a:gd name="T119" fmla="*/ 87 h 99"/>
                  <a:gd name="T120" fmla="*/ 47 w 59"/>
                  <a:gd name="T121" fmla="*/ 76 h 99"/>
                  <a:gd name="T122" fmla="*/ 52 w 59"/>
                  <a:gd name="T123" fmla="*/ 43 h 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"/>
                  <a:gd name="T187" fmla="*/ 0 h 99"/>
                  <a:gd name="T188" fmla="*/ 59 w 59"/>
                  <a:gd name="T189" fmla="*/ 99 h 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" h="99">
                    <a:moveTo>
                      <a:pt x="58" y="43"/>
                    </a:moveTo>
                    <a:lnTo>
                      <a:pt x="47" y="81"/>
                    </a:lnTo>
                    <a:lnTo>
                      <a:pt x="26" y="98"/>
                    </a:lnTo>
                    <a:lnTo>
                      <a:pt x="5" y="81"/>
                    </a:lnTo>
                    <a:lnTo>
                      <a:pt x="0" y="43"/>
                    </a:lnTo>
                    <a:lnTo>
                      <a:pt x="5" y="10"/>
                    </a:lnTo>
                    <a:lnTo>
                      <a:pt x="26" y="0"/>
                    </a:lnTo>
                    <a:lnTo>
                      <a:pt x="36" y="10"/>
                    </a:lnTo>
                    <a:lnTo>
                      <a:pt x="42" y="43"/>
                    </a:lnTo>
                    <a:lnTo>
                      <a:pt x="36" y="65"/>
                    </a:lnTo>
                    <a:lnTo>
                      <a:pt x="26" y="76"/>
                    </a:lnTo>
                    <a:lnTo>
                      <a:pt x="10" y="65"/>
                    </a:lnTo>
                    <a:lnTo>
                      <a:pt x="10" y="43"/>
                    </a:lnTo>
                    <a:lnTo>
                      <a:pt x="10" y="22"/>
                    </a:lnTo>
                    <a:lnTo>
                      <a:pt x="26" y="16"/>
                    </a:lnTo>
                    <a:lnTo>
                      <a:pt x="31" y="22"/>
                    </a:lnTo>
                    <a:lnTo>
                      <a:pt x="36" y="43"/>
                    </a:lnTo>
                    <a:lnTo>
                      <a:pt x="31" y="54"/>
                    </a:lnTo>
                    <a:lnTo>
                      <a:pt x="26" y="59"/>
                    </a:lnTo>
                    <a:lnTo>
                      <a:pt x="15" y="59"/>
                    </a:lnTo>
                    <a:lnTo>
                      <a:pt x="15" y="43"/>
                    </a:lnTo>
                    <a:lnTo>
                      <a:pt x="15" y="54"/>
                    </a:lnTo>
                    <a:lnTo>
                      <a:pt x="26" y="59"/>
                    </a:lnTo>
                    <a:lnTo>
                      <a:pt x="31" y="54"/>
                    </a:lnTo>
                    <a:lnTo>
                      <a:pt x="36" y="43"/>
                    </a:lnTo>
                    <a:lnTo>
                      <a:pt x="31" y="27"/>
                    </a:lnTo>
                    <a:lnTo>
                      <a:pt x="26" y="16"/>
                    </a:lnTo>
                    <a:lnTo>
                      <a:pt x="15" y="22"/>
                    </a:lnTo>
                    <a:lnTo>
                      <a:pt x="10" y="43"/>
                    </a:lnTo>
                    <a:lnTo>
                      <a:pt x="15" y="65"/>
                    </a:lnTo>
                    <a:lnTo>
                      <a:pt x="26" y="71"/>
                    </a:lnTo>
                    <a:lnTo>
                      <a:pt x="36" y="65"/>
                    </a:lnTo>
                    <a:lnTo>
                      <a:pt x="42" y="43"/>
                    </a:lnTo>
                    <a:lnTo>
                      <a:pt x="36" y="16"/>
                    </a:lnTo>
                    <a:lnTo>
                      <a:pt x="26" y="0"/>
                    </a:lnTo>
                    <a:lnTo>
                      <a:pt x="10" y="10"/>
                    </a:lnTo>
                    <a:lnTo>
                      <a:pt x="0" y="43"/>
                    </a:lnTo>
                    <a:lnTo>
                      <a:pt x="10" y="76"/>
                    </a:lnTo>
                    <a:lnTo>
                      <a:pt x="26" y="87"/>
                    </a:lnTo>
                    <a:lnTo>
                      <a:pt x="47" y="76"/>
                    </a:lnTo>
                    <a:lnTo>
                      <a:pt x="52" y="4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6" name="Freeform 89"/>
              <p:cNvSpPr>
                <a:spLocks noChangeAspect="1"/>
              </p:cNvSpPr>
              <p:nvPr/>
            </p:nvSpPr>
            <p:spPr bwMode="auto">
              <a:xfrm>
                <a:off x="3056" y="1919"/>
                <a:ext cx="65" cy="17"/>
              </a:xfrm>
              <a:custGeom>
                <a:avLst/>
                <a:gdLst>
                  <a:gd name="T0" fmla="*/ 0 w 65"/>
                  <a:gd name="T1" fmla="*/ 10 h 17"/>
                  <a:gd name="T2" fmla="*/ 10 w 65"/>
                  <a:gd name="T3" fmla="*/ 16 h 17"/>
                  <a:gd name="T4" fmla="*/ 21 w 65"/>
                  <a:gd name="T5" fmla="*/ 16 h 17"/>
                  <a:gd name="T6" fmla="*/ 21 w 65"/>
                  <a:gd name="T7" fmla="*/ 16 h 17"/>
                  <a:gd name="T8" fmla="*/ 42 w 65"/>
                  <a:gd name="T9" fmla="*/ 16 h 17"/>
                  <a:gd name="T10" fmla="*/ 64 w 65"/>
                  <a:gd name="T11" fmla="*/ 10 h 17"/>
                  <a:gd name="T12" fmla="*/ 64 w 65"/>
                  <a:gd name="T13" fmla="*/ 10 h 17"/>
                  <a:gd name="T14" fmla="*/ 53 w 65"/>
                  <a:gd name="T15" fmla="*/ 10 h 17"/>
                  <a:gd name="T16" fmla="*/ 53 w 65"/>
                  <a:gd name="T17" fmla="*/ 10 h 17"/>
                  <a:gd name="T18" fmla="*/ 47 w 65"/>
                  <a:gd name="T19" fmla="*/ 5 h 17"/>
                  <a:gd name="T20" fmla="*/ 42 w 65"/>
                  <a:gd name="T21" fmla="*/ 0 h 17"/>
                  <a:gd name="T22" fmla="*/ 42 w 65"/>
                  <a:gd name="T23" fmla="*/ 0 h 17"/>
                  <a:gd name="T24" fmla="*/ 42 w 65"/>
                  <a:gd name="T25" fmla="*/ 5 h 17"/>
                  <a:gd name="T26" fmla="*/ 0 w 65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5"/>
                  <a:gd name="T43" fmla="*/ 0 h 17"/>
                  <a:gd name="T44" fmla="*/ 65 w 65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5" h="17">
                    <a:moveTo>
                      <a:pt x="0" y="10"/>
                    </a:moveTo>
                    <a:lnTo>
                      <a:pt x="10" y="16"/>
                    </a:lnTo>
                    <a:lnTo>
                      <a:pt x="21" y="16"/>
                    </a:lnTo>
                    <a:lnTo>
                      <a:pt x="42" y="16"/>
                    </a:lnTo>
                    <a:lnTo>
                      <a:pt x="64" y="10"/>
                    </a:lnTo>
                    <a:lnTo>
                      <a:pt x="53" y="10"/>
                    </a:lnTo>
                    <a:lnTo>
                      <a:pt x="47" y="5"/>
                    </a:lnTo>
                    <a:lnTo>
                      <a:pt x="42" y="0"/>
                    </a:lnTo>
                    <a:lnTo>
                      <a:pt x="42" y="5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7" name="Freeform 90"/>
              <p:cNvSpPr>
                <a:spLocks noChangeAspect="1"/>
              </p:cNvSpPr>
              <p:nvPr/>
            </p:nvSpPr>
            <p:spPr bwMode="auto">
              <a:xfrm>
                <a:off x="3041" y="1783"/>
                <a:ext cx="84" cy="153"/>
              </a:xfrm>
              <a:custGeom>
                <a:avLst/>
                <a:gdLst>
                  <a:gd name="T0" fmla="*/ 83 w 84"/>
                  <a:gd name="T1" fmla="*/ 146 h 153"/>
                  <a:gd name="T2" fmla="*/ 67 w 84"/>
                  <a:gd name="T3" fmla="*/ 152 h 153"/>
                  <a:gd name="T4" fmla="*/ 41 w 84"/>
                  <a:gd name="T5" fmla="*/ 152 h 153"/>
                  <a:gd name="T6" fmla="*/ 41 w 84"/>
                  <a:gd name="T7" fmla="*/ 152 h 153"/>
                  <a:gd name="T8" fmla="*/ 10 w 84"/>
                  <a:gd name="T9" fmla="*/ 141 h 153"/>
                  <a:gd name="T10" fmla="*/ 0 w 84"/>
                  <a:gd name="T11" fmla="*/ 86 h 153"/>
                  <a:gd name="T12" fmla="*/ 0 w 84"/>
                  <a:gd name="T13" fmla="*/ 86 h 153"/>
                  <a:gd name="T14" fmla="*/ 20 w 84"/>
                  <a:gd name="T15" fmla="*/ 27 h 153"/>
                  <a:gd name="T16" fmla="*/ 62 w 84"/>
                  <a:gd name="T17" fmla="*/ 0 h 1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153"/>
                  <a:gd name="T29" fmla="*/ 84 w 84"/>
                  <a:gd name="T30" fmla="*/ 153 h 1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153">
                    <a:moveTo>
                      <a:pt x="83" y="146"/>
                    </a:moveTo>
                    <a:lnTo>
                      <a:pt x="67" y="152"/>
                    </a:lnTo>
                    <a:lnTo>
                      <a:pt x="41" y="152"/>
                    </a:lnTo>
                    <a:lnTo>
                      <a:pt x="10" y="141"/>
                    </a:lnTo>
                    <a:lnTo>
                      <a:pt x="0" y="86"/>
                    </a:lnTo>
                    <a:lnTo>
                      <a:pt x="20" y="27"/>
                    </a:lnTo>
                    <a:lnTo>
                      <a:pt x="6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8" name="Freeform 91"/>
              <p:cNvSpPr>
                <a:spLocks noChangeAspect="1"/>
              </p:cNvSpPr>
              <p:nvPr/>
            </p:nvSpPr>
            <p:spPr bwMode="auto">
              <a:xfrm>
                <a:off x="3087" y="1837"/>
                <a:ext cx="59" cy="99"/>
              </a:xfrm>
              <a:custGeom>
                <a:avLst/>
                <a:gdLst>
                  <a:gd name="T0" fmla="*/ 0 w 59"/>
                  <a:gd name="T1" fmla="*/ 43 h 99"/>
                  <a:gd name="T2" fmla="*/ 10 w 59"/>
                  <a:gd name="T3" fmla="*/ 81 h 99"/>
                  <a:gd name="T4" fmla="*/ 31 w 59"/>
                  <a:gd name="T5" fmla="*/ 98 h 99"/>
                  <a:gd name="T6" fmla="*/ 31 w 59"/>
                  <a:gd name="T7" fmla="*/ 98 h 99"/>
                  <a:gd name="T8" fmla="*/ 53 w 59"/>
                  <a:gd name="T9" fmla="*/ 81 h 99"/>
                  <a:gd name="T10" fmla="*/ 58 w 59"/>
                  <a:gd name="T11" fmla="*/ 43 h 99"/>
                  <a:gd name="T12" fmla="*/ 58 w 59"/>
                  <a:gd name="T13" fmla="*/ 43 h 99"/>
                  <a:gd name="T14" fmla="*/ 47 w 59"/>
                  <a:gd name="T15" fmla="*/ 10 h 99"/>
                  <a:gd name="T16" fmla="*/ 31 w 59"/>
                  <a:gd name="T17" fmla="*/ 0 h 99"/>
                  <a:gd name="T18" fmla="*/ 31 w 59"/>
                  <a:gd name="T19" fmla="*/ 0 h 99"/>
                  <a:gd name="T20" fmla="*/ 15 w 59"/>
                  <a:gd name="T21" fmla="*/ 10 h 99"/>
                  <a:gd name="T22" fmla="*/ 15 w 59"/>
                  <a:gd name="T23" fmla="*/ 43 h 99"/>
                  <a:gd name="T24" fmla="*/ 15 w 59"/>
                  <a:gd name="T25" fmla="*/ 43 h 99"/>
                  <a:gd name="T26" fmla="*/ 21 w 59"/>
                  <a:gd name="T27" fmla="*/ 65 h 99"/>
                  <a:gd name="T28" fmla="*/ 31 w 59"/>
                  <a:gd name="T29" fmla="*/ 76 h 99"/>
                  <a:gd name="T30" fmla="*/ 31 w 59"/>
                  <a:gd name="T31" fmla="*/ 76 h 99"/>
                  <a:gd name="T32" fmla="*/ 42 w 59"/>
                  <a:gd name="T33" fmla="*/ 65 h 99"/>
                  <a:gd name="T34" fmla="*/ 47 w 59"/>
                  <a:gd name="T35" fmla="*/ 43 h 99"/>
                  <a:gd name="T36" fmla="*/ 47 w 59"/>
                  <a:gd name="T37" fmla="*/ 43 h 99"/>
                  <a:gd name="T38" fmla="*/ 42 w 59"/>
                  <a:gd name="T39" fmla="*/ 22 h 99"/>
                  <a:gd name="T40" fmla="*/ 31 w 59"/>
                  <a:gd name="T41" fmla="*/ 16 h 99"/>
                  <a:gd name="T42" fmla="*/ 31 w 59"/>
                  <a:gd name="T43" fmla="*/ 16 h 99"/>
                  <a:gd name="T44" fmla="*/ 21 w 59"/>
                  <a:gd name="T45" fmla="*/ 22 h 99"/>
                  <a:gd name="T46" fmla="*/ 21 w 59"/>
                  <a:gd name="T47" fmla="*/ 43 h 99"/>
                  <a:gd name="T48" fmla="*/ 21 w 59"/>
                  <a:gd name="T49" fmla="*/ 43 h 99"/>
                  <a:gd name="T50" fmla="*/ 26 w 59"/>
                  <a:gd name="T51" fmla="*/ 54 h 99"/>
                  <a:gd name="T52" fmla="*/ 31 w 59"/>
                  <a:gd name="T53" fmla="*/ 59 h 99"/>
                  <a:gd name="T54" fmla="*/ 31 w 59"/>
                  <a:gd name="T55" fmla="*/ 59 h 99"/>
                  <a:gd name="T56" fmla="*/ 42 w 59"/>
                  <a:gd name="T57" fmla="*/ 59 h 99"/>
                  <a:gd name="T58" fmla="*/ 42 w 59"/>
                  <a:gd name="T59" fmla="*/ 43 h 99"/>
                  <a:gd name="T60" fmla="*/ 42 w 59"/>
                  <a:gd name="T61" fmla="*/ 43 h 99"/>
                  <a:gd name="T62" fmla="*/ 42 w 59"/>
                  <a:gd name="T63" fmla="*/ 43 h 99"/>
                  <a:gd name="T64" fmla="*/ 42 w 59"/>
                  <a:gd name="T65" fmla="*/ 43 h 99"/>
                  <a:gd name="T66" fmla="*/ 36 w 59"/>
                  <a:gd name="T67" fmla="*/ 54 h 99"/>
                  <a:gd name="T68" fmla="*/ 31 w 59"/>
                  <a:gd name="T69" fmla="*/ 59 h 99"/>
                  <a:gd name="T70" fmla="*/ 31 w 59"/>
                  <a:gd name="T71" fmla="*/ 59 h 99"/>
                  <a:gd name="T72" fmla="*/ 26 w 59"/>
                  <a:gd name="T73" fmla="*/ 54 h 99"/>
                  <a:gd name="T74" fmla="*/ 21 w 59"/>
                  <a:gd name="T75" fmla="*/ 43 h 99"/>
                  <a:gd name="T76" fmla="*/ 21 w 59"/>
                  <a:gd name="T77" fmla="*/ 43 h 99"/>
                  <a:gd name="T78" fmla="*/ 26 w 59"/>
                  <a:gd name="T79" fmla="*/ 27 h 99"/>
                  <a:gd name="T80" fmla="*/ 31 w 59"/>
                  <a:gd name="T81" fmla="*/ 16 h 99"/>
                  <a:gd name="T82" fmla="*/ 31 w 59"/>
                  <a:gd name="T83" fmla="*/ 16 h 99"/>
                  <a:gd name="T84" fmla="*/ 42 w 59"/>
                  <a:gd name="T85" fmla="*/ 22 h 99"/>
                  <a:gd name="T86" fmla="*/ 47 w 59"/>
                  <a:gd name="T87" fmla="*/ 43 h 99"/>
                  <a:gd name="T88" fmla="*/ 47 w 59"/>
                  <a:gd name="T89" fmla="*/ 43 h 99"/>
                  <a:gd name="T90" fmla="*/ 42 w 59"/>
                  <a:gd name="T91" fmla="*/ 65 h 99"/>
                  <a:gd name="T92" fmla="*/ 31 w 59"/>
                  <a:gd name="T93" fmla="*/ 71 h 99"/>
                  <a:gd name="T94" fmla="*/ 31 w 59"/>
                  <a:gd name="T95" fmla="*/ 71 h 99"/>
                  <a:gd name="T96" fmla="*/ 21 w 59"/>
                  <a:gd name="T97" fmla="*/ 65 h 99"/>
                  <a:gd name="T98" fmla="*/ 15 w 59"/>
                  <a:gd name="T99" fmla="*/ 43 h 99"/>
                  <a:gd name="T100" fmla="*/ 15 w 59"/>
                  <a:gd name="T101" fmla="*/ 43 h 99"/>
                  <a:gd name="T102" fmla="*/ 21 w 59"/>
                  <a:gd name="T103" fmla="*/ 16 h 99"/>
                  <a:gd name="T104" fmla="*/ 31 w 59"/>
                  <a:gd name="T105" fmla="*/ 0 h 99"/>
                  <a:gd name="T106" fmla="*/ 31 w 59"/>
                  <a:gd name="T107" fmla="*/ 0 h 99"/>
                  <a:gd name="T108" fmla="*/ 47 w 59"/>
                  <a:gd name="T109" fmla="*/ 10 h 99"/>
                  <a:gd name="T110" fmla="*/ 53 w 59"/>
                  <a:gd name="T111" fmla="*/ 43 h 99"/>
                  <a:gd name="T112" fmla="*/ 53 w 59"/>
                  <a:gd name="T113" fmla="*/ 43 h 99"/>
                  <a:gd name="T114" fmla="*/ 47 w 59"/>
                  <a:gd name="T115" fmla="*/ 76 h 99"/>
                  <a:gd name="T116" fmla="*/ 31 w 59"/>
                  <a:gd name="T117" fmla="*/ 87 h 99"/>
                  <a:gd name="T118" fmla="*/ 31 w 59"/>
                  <a:gd name="T119" fmla="*/ 87 h 99"/>
                  <a:gd name="T120" fmla="*/ 10 w 59"/>
                  <a:gd name="T121" fmla="*/ 76 h 99"/>
                  <a:gd name="T122" fmla="*/ 0 w 59"/>
                  <a:gd name="T123" fmla="*/ 43 h 99"/>
                  <a:gd name="T124" fmla="*/ 0 w 59"/>
                  <a:gd name="T125" fmla="*/ 43 h 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"/>
                  <a:gd name="T190" fmla="*/ 0 h 99"/>
                  <a:gd name="T191" fmla="*/ 59 w 59"/>
                  <a:gd name="T192" fmla="*/ 99 h 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" h="99">
                    <a:moveTo>
                      <a:pt x="0" y="43"/>
                    </a:moveTo>
                    <a:lnTo>
                      <a:pt x="10" y="81"/>
                    </a:lnTo>
                    <a:lnTo>
                      <a:pt x="31" y="98"/>
                    </a:lnTo>
                    <a:lnTo>
                      <a:pt x="53" y="81"/>
                    </a:lnTo>
                    <a:lnTo>
                      <a:pt x="58" y="43"/>
                    </a:lnTo>
                    <a:lnTo>
                      <a:pt x="47" y="10"/>
                    </a:lnTo>
                    <a:lnTo>
                      <a:pt x="31" y="0"/>
                    </a:lnTo>
                    <a:lnTo>
                      <a:pt x="15" y="10"/>
                    </a:lnTo>
                    <a:lnTo>
                      <a:pt x="15" y="43"/>
                    </a:lnTo>
                    <a:lnTo>
                      <a:pt x="21" y="65"/>
                    </a:lnTo>
                    <a:lnTo>
                      <a:pt x="31" y="76"/>
                    </a:lnTo>
                    <a:lnTo>
                      <a:pt x="42" y="65"/>
                    </a:lnTo>
                    <a:lnTo>
                      <a:pt x="47" y="43"/>
                    </a:lnTo>
                    <a:lnTo>
                      <a:pt x="42" y="22"/>
                    </a:lnTo>
                    <a:lnTo>
                      <a:pt x="31" y="16"/>
                    </a:lnTo>
                    <a:lnTo>
                      <a:pt x="21" y="22"/>
                    </a:lnTo>
                    <a:lnTo>
                      <a:pt x="21" y="43"/>
                    </a:lnTo>
                    <a:lnTo>
                      <a:pt x="26" y="54"/>
                    </a:lnTo>
                    <a:lnTo>
                      <a:pt x="31" y="59"/>
                    </a:lnTo>
                    <a:lnTo>
                      <a:pt x="42" y="59"/>
                    </a:lnTo>
                    <a:lnTo>
                      <a:pt x="42" y="43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6" y="54"/>
                    </a:lnTo>
                    <a:lnTo>
                      <a:pt x="21" y="43"/>
                    </a:lnTo>
                    <a:lnTo>
                      <a:pt x="26" y="27"/>
                    </a:lnTo>
                    <a:lnTo>
                      <a:pt x="31" y="16"/>
                    </a:lnTo>
                    <a:lnTo>
                      <a:pt x="42" y="22"/>
                    </a:lnTo>
                    <a:lnTo>
                      <a:pt x="47" y="43"/>
                    </a:lnTo>
                    <a:lnTo>
                      <a:pt x="42" y="65"/>
                    </a:lnTo>
                    <a:lnTo>
                      <a:pt x="31" y="71"/>
                    </a:lnTo>
                    <a:lnTo>
                      <a:pt x="21" y="65"/>
                    </a:lnTo>
                    <a:lnTo>
                      <a:pt x="15" y="43"/>
                    </a:lnTo>
                    <a:lnTo>
                      <a:pt x="21" y="16"/>
                    </a:lnTo>
                    <a:lnTo>
                      <a:pt x="31" y="0"/>
                    </a:lnTo>
                    <a:lnTo>
                      <a:pt x="47" y="10"/>
                    </a:lnTo>
                    <a:lnTo>
                      <a:pt x="53" y="43"/>
                    </a:lnTo>
                    <a:lnTo>
                      <a:pt x="47" y="76"/>
                    </a:lnTo>
                    <a:lnTo>
                      <a:pt x="31" y="87"/>
                    </a:lnTo>
                    <a:lnTo>
                      <a:pt x="10" y="76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9" name="Freeform 92"/>
              <p:cNvSpPr>
                <a:spLocks noChangeAspect="1"/>
              </p:cNvSpPr>
              <p:nvPr/>
            </p:nvSpPr>
            <p:spPr bwMode="auto">
              <a:xfrm>
                <a:off x="3087" y="1837"/>
                <a:ext cx="59" cy="99"/>
              </a:xfrm>
              <a:custGeom>
                <a:avLst/>
                <a:gdLst>
                  <a:gd name="T0" fmla="*/ 0 w 59"/>
                  <a:gd name="T1" fmla="*/ 43 h 99"/>
                  <a:gd name="T2" fmla="*/ 10 w 59"/>
                  <a:gd name="T3" fmla="*/ 81 h 99"/>
                  <a:gd name="T4" fmla="*/ 31 w 59"/>
                  <a:gd name="T5" fmla="*/ 98 h 99"/>
                  <a:gd name="T6" fmla="*/ 31 w 59"/>
                  <a:gd name="T7" fmla="*/ 98 h 99"/>
                  <a:gd name="T8" fmla="*/ 53 w 59"/>
                  <a:gd name="T9" fmla="*/ 81 h 99"/>
                  <a:gd name="T10" fmla="*/ 58 w 59"/>
                  <a:gd name="T11" fmla="*/ 43 h 99"/>
                  <a:gd name="T12" fmla="*/ 58 w 59"/>
                  <a:gd name="T13" fmla="*/ 43 h 99"/>
                  <a:gd name="T14" fmla="*/ 47 w 59"/>
                  <a:gd name="T15" fmla="*/ 10 h 99"/>
                  <a:gd name="T16" fmla="*/ 31 w 59"/>
                  <a:gd name="T17" fmla="*/ 0 h 99"/>
                  <a:gd name="T18" fmla="*/ 31 w 59"/>
                  <a:gd name="T19" fmla="*/ 0 h 99"/>
                  <a:gd name="T20" fmla="*/ 15 w 59"/>
                  <a:gd name="T21" fmla="*/ 10 h 99"/>
                  <a:gd name="T22" fmla="*/ 15 w 59"/>
                  <a:gd name="T23" fmla="*/ 43 h 99"/>
                  <a:gd name="T24" fmla="*/ 15 w 59"/>
                  <a:gd name="T25" fmla="*/ 43 h 99"/>
                  <a:gd name="T26" fmla="*/ 21 w 59"/>
                  <a:gd name="T27" fmla="*/ 65 h 99"/>
                  <a:gd name="T28" fmla="*/ 31 w 59"/>
                  <a:gd name="T29" fmla="*/ 76 h 99"/>
                  <a:gd name="T30" fmla="*/ 31 w 59"/>
                  <a:gd name="T31" fmla="*/ 76 h 99"/>
                  <a:gd name="T32" fmla="*/ 42 w 59"/>
                  <a:gd name="T33" fmla="*/ 65 h 99"/>
                  <a:gd name="T34" fmla="*/ 47 w 59"/>
                  <a:gd name="T35" fmla="*/ 43 h 99"/>
                  <a:gd name="T36" fmla="*/ 47 w 59"/>
                  <a:gd name="T37" fmla="*/ 43 h 99"/>
                  <a:gd name="T38" fmla="*/ 42 w 59"/>
                  <a:gd name="T39" fmla="*/ 22 h 99"/>
                  <a:gd name="T40" fmla="*/ 31 w 59"/>
                  <a:gd name="T41" fmla="*/ 16 h 99"/>
                  <a:gd name="T42" fmla="*/ 31 w 59"/>
                  <a:gd name="T43" fmla="*/ 16 h 99"/>
                  <a:gd name="T44" fmla="*/ 21 w 59"/>
                  <a:gd name="T45" fmla="*/ 22 h 99"/>
                  <a:gd name="T46" fmla="*/ 21 w 59"/>
                  <a:gd name="T47" fmla="*/ 43 h 99"/>
                  <a:gd name="T48" fmla="*/ 21 w 59"/>
                  <a:gd name="T49" fmla="*/ 43 h 99"/>
                  <a:gd name="T50" fmla="*/ 26 w 59"/>
                  <a:gd name="T51" fmla="*/ 54 h 99"/>
                  <a:gd name="T52" fmla="*/ 31 w 59"/>
                  <a:gd name="T53" fmla="*/ 59 h 99"/>
                  <a:gd name="T54" fmla="*/ 31 w 59"/>
                  <a:gd name="T55" fmla="*/ 59 h 99"/>
                  <a:gd name="T56" fmla="*/ 42 w 59"/>
                  <a:gd name="T57" fmla="*/ 59 h 99"/>
                  <a:gd name="T58" fmla="*/ 42 w 59"/>
                  <a:gd name="T59" fmla="*/ 43 h 99"/>
                  <a:gd name="T60" fmla="*/ 42 w 59"/>
                  <a:gd name="T61" fmla="*/ 43 h 99"/>
                  <a:gd name="T62" fmla="*/ 42 w 59"/>
                  <a:gd name="T63" fmla="*/ 43 h 99"/>
                  <a:gd name="T64" fmla="*/ 42 w 59"/>
                  <a:gd name="T65" fmla="*/ 43 h 99"/>
                  <a:gd name="T66" fmla="*/ 36 w 59"/>
                  <a:gd name="T67" fmla="*/ 54 h 99"/>
                  <a:gd name="T68" fmla="*/ 31 w 59"/>
                  <a:gd name="T69" fmla="*/ 59 h 99"/>
                  <a:gd name="T70" fmla="*/ 31 w 59"/>
                  <a:gd name="T71" fmla="*/ 59 h 99"/>
                  <a:gd name="T72" fmla="*/ 26 w 59"/>
                  <a:gd name="T73" fmla="*/ 54 h 99"/>
                  <a:gd name="T74" fmla="*/ 21 w 59"/>
                  <a:gd name="T75" fmla="*/ 43 h 99"/>
                  <a:gd name="T76" fmla="*/ 21 w 59"/>
                  <a:gd name="T77" fmla="*/ 43 h 99"/>
                  <a:gd name="T78" fmla="*/ 26 w 59"/>
                  <a:gd name="T79" fmla="*/ 27 h 99"/>
                  <a:gd name="T80" fmla="*/ 31 w 59"/>
                  <a:gd name="T81" fmla="*/ 16 h 99"/>
                  <a:gd name="T82" fmla="*/ 31 w 59"/>
                  <a:gd name="T83" fmla="*/ 16 h 99"/>
                  <a:gd name="T84" fmla="*/ 42 w 59"/>
                  <a:gd name="T85" fmla="*/ 22 h 99"/>
                  <a:gd name="T86" fmla="*/ 47 w 59"/>
                  <a:gd name="T87" fmla="*/ 43 h 99"/>
                  <a:gd name="T88" fmla="*/ 47 w 59"/>
                  <a:gd name="T89" fmla="*/ 43 h 99"/>
                  <a:gd name="T90" fmla="*/ 42 w 59"/>
                  <a:gd name="T91" fmla="*/ 65 h 99"/>
                  <a:gd name="T92" fmla="*/ 31 w 59"/>
                  <a:gd name="T93" fmla="*/ 71 h 99"/>
                  <a:gd name="T94" fmla="*/ 31 w 59"/>
                  <a:gd name="T95" fmla="*/ 71 h 99"/>
                  <a:gd name="T96" fmla="*/ 21 w 59"/>
                  <a:gd name="T97" fmla="*/ 65 h 99"/>
                  <a:gd name="T98" fmla="*/ 15 w 59"/>
                  <a:gd name="T99" fmla="*/ 43 h 99"/>
                  <a:gd name="T100" fmla="*/ 15 w 59"/>
                  <a:gd name="T101" fmla="*/ 43 h 99"/>
                  <a:gd name="T102" fmla="*/ 21 w 59"/>
                  <a:gd name="T103" fmla="*/ 16 h 99"/>
                  <a:gd name="T104" fmla="*/ 31 w 59"/>
                  <a:gd name="T105" fmla="*/ 0 h 99"/>
                  <a:gd name="T106" fmla="*/ 31 w 59"/>
                  <a:gd name="T107" fmla="*/ 0 h 99"/>
                  <a:gd name="T108" fmla="*/ 47 w 59"/>
                  <a:gd name="T109" fmla="*/ 10 h 99"/>
                  <a:gd name="T110" fmla="*/ 53 w 59"/>
                  <a:gd name="T111" fmla="*/ 43 h 99"/>
                  <a:gd name="T112" fmla="*/ 53 w 59"/>
                  <a:gd name="T113" fmla="*/ 43 h 99"/>
                  <a:gd name="T114" fmla="*/ 47 w 59"/>
                  <a:gd name="T115" fmla="*/ 76 h 99"/>
                  <a:gd name="T116" fmla="*/ 31 w 59"/>
                  <a:gd name="T117" fmla="*/ 87 h 99"/>
                  <a:gd name="T118" fmla="*/ 31 w 59"/>
                  <a:gd name="T119" fmla="*/ 87 h 99"/>
                  <a:gd name="T120" fmla="*/ 10 w 59"/>
                  <a:gd name="T121" fmla="*/ 76 h 99"/>
                  <a:gd name="T122" fmla="*/ 0 w 59"/>
                  <a:gd name="T123" fmla="*/ 43 h 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"/>
                  <a:gd name="T187" fmla="*/ 0 h 99"/>
                  <a:gd name="T188" fmla="*/ 59 w 59"/>
                  <a:gd name="T189" fmla="*/ 99 h 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" h="99">
                    <a:moveTo>
                      <a:pt x="0" y="43"/>
                    </a:moveTo>
                    <a:lnTo>
                      <a:pt x="10" y="81"/>
                    </a:lnTo>
                    <a:lnTo>
                      <a:pt x="31" y="98"/>
                    </a:lnTo>
                    <a:lnTo>
                      <a:pt x="53" y="81"/>
                    </a:lnTo>
                    <a:lnTo>
                      <a:pt x="58" y="43"/>
                    </a:lnTo>
                    <a:lnTo>
                      <a:pt x="47" y="10"/>
                    </a:lnTo>
                    <a:lnTo>
                      <a:pt x="31" y="0"/>
                    </a:lnTo>
                    <a:lnTo>
                      <a:pt x="15" y="10"/>
                    </a:lnTo>
                    <a:lnTo>
                      <a:pt x="15" y="43"/>
                    </a:lnTo>
                    <a:lnTo>
                      <a:pt x="21" y="65"/>
                    </a:lnTo>
                    <a:lnTo>
                      <a:pt x="31" y="76"/>
                    </a:lnTo>
                    <a:lnTo>
                      <a:pt x="42" y="65"/>
                    </a:lnTo>
                    <a:lnTo>
                      <a:pt x="47" y="43"/>
                    </a:lnTo>
                    <a:lnTo>
                      <a:pt x="42" y="22"/>
                    </a:lnTo>
                    <a:lnTo>
                      <a:pt x="31" y="16"/>
                    </a:lnTo>
                    <a:lnTo>
                      <a:pt x="21" y="22"/>
                    </a:lnTo>
                    <a:lnTo>
                      <a:pt x="21" y="43"/>
                    </a:lnTo>
                    <a:lnTo>
                      <a:pt x="26" y="54"/>
                    </a:lnTo>
                    <a:lnTo>
                      <a:pt x="31" y="59"/>
                    </a:lnTo>
                    <a:lnTo>
                      <a:pt x="42" y="59"/>
                    </a:lnTo>
                    <a:lnTo>
                      <a:pt x="42" y="43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6" y="54"/>
                    </a:lnTo>
                    <a:lnTo>
                      <a:pt x="21" y="43"/>
                    </a:lnTo>
                    <a:lnTo>
                      <a:pt x="26" y="27"/>
                    </a:lnTo>
                    <a:lnTo>
                      <a:pt x="31" y="16"/>
                    </a:lnTo>
                    <a:lnTo>
                      <a:pt x="42" y="22"/>
                    </a:lnTo>
                    <a:lnTo>
                      <a:pt x="47" y="43"/>
                    </a:lnTo>
                    <a:lnTo>
                      <a:pt x="42" y="65"/>
                    </a:lnTo>
                    <a:lnTo>
                      <a:pt x="31" y="71"/>
                    </a:lnTo>
                    <a:lnTo>
                      <a:pt x="21" y="65"/>
                    </a:lnTo>
                    <a:lnTo>
                      <a:pt x="15" y="43"/>
                    </a:lnTo>
                    <a:lnTo>
                      <a:pt x="21" y="16"/>
                    </a:lnTo>
                    <a:lnTo>
                      <a:pt x="31" y="0"/>
                    </a:lnTo>
                    <a:lnTo>
                      <a:pt x="47" y="10"/>
                    </a:lnTo>
                    <a:lnTo>
                      <a:pt x="53" y="43"/>
                    </a:lnTo>
                    <a:lnTo>
                      <a:pt x="47" y="76"/>
                    </a:lnTo>
                    <a:lnTo>
                      <a:pt x="31" y="87"/>
                    </a:lnTo>
                    <a:lnTo>
                      <a:pt x="10" y="76"/>
                    </a:lnTo>
                    <a:lnTo>
                      <a:pt x="0" y="4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102" name="Picture 93" descr="2009 logo - for inser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3360"/>
              <a:ext cx="1209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54" name="Text Box 94"/>
          <p:cNvSpPr txBox="1">
            <a:spLocks noChangeArrowheads="1"/>
          </p:cNvSpPr>
          <p:nvPr/>
        </p:nvSpPr>
        <p:spPr bwMode="auto">
          <a:xfrm>
            <a:off x="304800" y="838200"/>
            <a:ext cx="8458200" cy="18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/>
              <a:t>Changes in Carotid Artery Stiffness over a Decade of </a:t>
            </a:r>
            <a:r>
              <a:rPr lang="en-US" sz="3200" b="1" dirty="0" smtClean="0"/>
              <a:t>Aging: The </a:t>
            </a:r>
            <a:r>
              <a:rPr lang="en-US" sz="3200" b="1" dirty="0"/>
              <a:t>Multi-Ethnic Study of Atherosclerosis (MESA)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5253674"/>
            <a:ext cx="19208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2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029200"/>
          </a:xfrm>
        </p:spPr>
        <p:txBody>
          <a:bodyPr/>
          <a:lstStyle/>
          <a:p>
            <a:pPr marL="236538" indent="-236538" defTabSz="2193925">
              <a:lnSpc>
                <a:spcPct val="110000"/>
              </a:lnSpc>
              <a:spcBef>
                <a:spcPts val="300"/>
              </a:spcBef>
            </a:pPr>
            <a:r>
              <a:rPr lang="en-US" sz="2800" dirty="0"/>
              <a:t>Arterial stiffening accelerates </a:t>
            </a:r>
            <a:r>
              <a:rPr lang="en-US" sz="2800" dirty="0" smtClean="0"/>
              <a:t>w/advanced age, but at a similar rate among ethnicities</a:t>
            </a:r>
            <a:endParaRPr lang="en-US" sz="2800" dirty="0"/>
          </a:p>
          <a:p>
            <a:pPr marL="236538" indent="-236538" defTabSz="2193925">
              <a:lnSpc>
                <a:spcPct val="110000"/>
              </a:lnSpc>
              <a:spcBef>
                <a:spcPts val="300"/>
              </a:spcBef>
            </a:pPr>
            <a:r>
              <a:rPr lang="en-US" sz="2800" dirty="0"/>
              <a:t>YEM increases </a:t>
            </a:r>
            <a:r>
              <a:rPr lang="en-US" sz="2800" dirty="0" smtClean="0"/>
              <a:t>most </a:t>
            </a:r>
            <a:r>
              <a:rPr lang="en-US" sz="2800" dirty="0"/>
              <a:t>rapidly in </a:t>
            </a:r>
            <a:r>
              <a:rPr lang="en-US" sz="2800" dirty="0" smtClean="0"/>
              <a:t>adults &gt;75 years old, independent of CVD </a:t>
            </a:r>
            <a:r>
              <a:rPr lang="en-US" sz="2800" dirty="0"/>
              <a:t>risk factors</a:t>
            </a:r>
          </a:p>
          <a:p>
            <a:pPr marL="636588" lvl="1" indent="-236538" defTabSz="2193925">
              <a:lnSpc>
                <a:spcPct val="110000"/>
              </a:lnSpc>
              <a:spcBef>
                <a:spcPts val="300"/>
              </a:spcBef>
            </a:pPr>
            <a:r>
              <a:rPr lang="en-US" sz="2600" dirty="0"/>
              <a:t>Longitudinal use of antihypertensive therapy slows progression of carotid arterial stiffness</a:t>
            </a:r>
          </a:p>
          <a:p>
            <a:pPr marL="636588" lvl="1" indent="-236538" defTabSz="2193925">
              <a:lnSpc>
                <a:spcPct val="110000"/>
              </a:lnSpc>
              <a:spcBef>
                <a:spcPts val="300"/>
              </a:spcBef>
            </a:pPr>
            <a:r>
              <a:rPr lang="en-US" sz="2600" dirty="0"/>
              <a:t>Stopping antihypertensive medication predicts </a:t>
            </a:r>
            <a:r>
              <a:rPr lang="en-US" sz="2600" dirty="0" smtClean="0"/>
              <a:t>worsening </a:t>
            </a:r>
            <a:r>
              <a:rPr lang="en-US" sz="2600" dirty="0"/>
              <a:t>YEM</a:t>
            </a:r>
          </a:p>
          <a:p>
            <a:pPr marL="236538" indent="-236538" defTabSz="2193925">
              <a:lnSpc>
                <a:spcPct val="110000"/>
              </a:lnSpc>
              <a:spcBef>
                <a:spcPts val="300"/>
              </a:spcBef>
            </a:pPr>
            <a:r>
              <a:rPr lang="en-US" sz="2800" dirty="0"/>
              <a:t>These findings support for treating blood pressure in the </a:t>
            </a:r>
            <a:r>
              <a:rPr lang="en-US" sz="2800" dirty="0" smtClean="0"/>
              <a:t>elderly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02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4294967295"/>
          </p:nvPr>
        </p:nvSpPr>
        <p:spPr>
          <a:xfrm>
            <a:off x="235087" y="3048000"/>
            <a:ext cx="8534400" cy="1826905"/>
          </a:xfrm>
        </p:spPr>
        <p:txBody>
          <a:bodyPr lIns="100584" anchor="b"/>
          <a:lstStyle/>
          <a:p>
            <a:pPr marL="0" indent="0" algn="ctr">
              <a:buNone/>
            </a:pPr>
            <a:r>
              <a:rPr lang="it-IT" sz="2400" dirty="0">
                <a:effectLst/>
              </a:rPr>
              <a:t>Adam D. Gepner; Laura A. Colangelo; </a:t>
            </a:r>
            <a:r>
              <a:rPr lang="de-DE" sz="2400" dirty="0">
                <a:effectLst/>
              </a:rPr>
              <a:t>Marc Blondon; </a:t>
            </a:r>
            <a:endParaRPr lang="en-US" sz="2400" dirty="0">
              <a:effectLst/>
            </a:endParaRPr>
          </a:p>
          <a:p>
            <a:pPr marL="0" indent="0" algn="ctr">
              <a:buNone/>
            </a:pPr>
            <a:r>
              <a:rPr lang="nl-NL" sz="2400" dirty="0">
                <a:effectLst/>
              </a:rPr>
              <a:t>Claudia E. Korcarz; Ian H. de Boer; </a:t>
            </a:r>
            <a:r>
              <a:rPr lang="de-DE" sz="2400" dirty="0">
                <a:effectLst/>
              </a:rPr>
              <a:t>Bryan Kestenbaum; </a:t>
            </a:r>
            <a:endParaRPr lang="en-US" sz="2400" dirty="0">
              <a:effectLst/>
            </a:endParaRPr>
          </a:p>
          <a:p>
            <a:pPr marL="0" indent="0" algn="ctr">
              <a:buNone/>
            </a:pPr>
            <a:r>
              <a:rPr lang="de-DE" sz="2400" dirty="0">
                <a:effectLst/>
              </a:rPr>
              <a:t>David S. Siscovick; Joel D. Kaufman; </a:t>
            </a:r>
            <a:endParaRPr lang="en-US" sz="2400" dirty="0">
              <a:effectLst/>
            </a:endParaRPr>
          </a:p>
          <a:p>
            <a:pPr marL="0" indent="0" algn="ctr">
              <a:buNone/>
            </a:pPr>
            <a:r>
              <a:rPr lang="nl-BE" sz="2400" dirty="0">
                <a:effectLst/>
              </a:rPr>
              <a:t>Kiang Liu;</a:t>
            </a:r>
            <a:r>
              <a:rPr lang="de-DE" sz="2400" dirty="0">
                <a:effectLst/>
              </a:rPr>
              <a:t> James H. Stein</a:t>
            </a:r>
            <a:endParaRPr lang="en-US" sz="2400" dirty="0">
              <a:effectLst/>
            </a:endParaRPr>
          </a:p>
        </p:txBody>
      </p:sp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1981200" y="5257800"/>
            <a:ext cx="2884487" cy="1144588"/>
            <a:chOff x="1783" y="3360"/>
            <a:chExt cx="1817" cy="721"/>
          </a:xfrm>
        </p:grpSpPr>
        <p:grpSp>
          <p:nvGrpSpPr>
            <p:cNvPr id="4101" name="Group 5"/>
            <p:cNvGrpSpPr>
              <a:grpSpLocks noChangeAspect="1"/>
            </p:cNvGrpSpPr>
            <p:nvPr/>
          </p:nvGrpSpPr>
          <p:grpSpPr bwMode="auto">
            <a:xfrm>
              <a:off x="3195" y="3377"/>
              <a:ext cx="405" cy="686"/>
              <a:chOff x="2740" y="1712"/>
              <a:chExt cx="575" cy="953"/>
            </a:xfrm>
          </p:grpSpPr>
          <p:sp>
            <p:nvSpPr>
              <p:cNvPr id="4103" name="Freeform 6"/>
              <p:cNvSpPr>
                <a:spLocks noChangeAspect="1"/>
              </p:cNvSpPr>
              <p:nvPr/>
            </p:nvSpPr>
            <p:spPr bwMode="auto">
              <a:xfrm>
                <a:off x="2741" y="1712"/>
                <a:ext cx="574" cy="943"/>
              </a:xfrm>
              <a:custGeom>
                <a:avLst/>
                <a:gdLst>
                  <a:gd name="T0" fmla="*/ 283 w 574"/>
                  <a:gd name="T1" fmla="*/ 942 h 943"/>
                  <a:gd name="T2" fmla="*/ 231 w 574"/>
                  <a:gd name="T3" fmla="*/ 925 h 943"/>
                  <a:gd name="T4" fmla="*/ 152 w 574"/>
                  <a:gd name="T5" fmla="*/ 871 h 943"/>
                  <a:gd name="T6" fmla="*/ 79 w 574"/>
                  <a:gd name="T7" fmla="*/ 778 h 943"/>
                  <a:gd name="T8" fmla="*/ 26 w 574"/>
                  <a:gd name="T9" fmla="*/ 631 h 943"/>
                  <a:gd name="T10" fmla="*/ 26 w 574"/>
                  <a:gd name="T11" fmla="*/ 631 h 943"/>
                  <a:gd name="T12" fmla="*/ 0 w 574"/>
                  <a:gd name="T13" fmla="*/ 408 h 943"/>
                  <a:gd name="T14" fmla="*/ 21 w 574"/>
                  <a:gd name="T15" fmla="*/ 234 h 943"/>
                  <a:gd name="T16" fmla="*/ 21 w 574"/>
                  <a:gd name="T17" fmla="*/ 234 h 943"/>
                  <a:gd name="T18" fmla="*/ 99 w 574"/>
                  <a:gd name="T19" fmla="*/ 98 h 943"/>
                  <a:gd name="T20" fmla="*/ 210 w 574"/>
                  <a:gd name="T21" fmla="*/ 70 h 943"/>
                  <a:gd name="T22" fmla="*/ 210 w 574"/>
                  <a:gd name="T23" fmla="*/ 70 h 943"/>
                  <a:gd name="T24" fmla="*/ 220 w 574"/>
                  <a:gd name="T25" fmla="*/ 48 h 943"/>
                  <a:gd name="T26" fmla="*/ 241 w 574"/>
                  <a:gd name="T27" fmla="*/ 32 h 943"/>
                  <a:gd name="T28" fmla="*/ 241 w 574"/>
                  <a:gd name="T29" fmla="*/ 32 h 943"/>
                  <a:gd name="T30" fmla="*/ 257 w 574"/>
                  <a:gd name="T31" fmla="*/ 11 h 943"/>
                  <a:gd name="T32" fmla="*/ 283 w 574"/>
                  <a:gd name="T33" fmla="*/ 0 h 943"/>
                  <a:gd name="T34" fmla="*/ 283 w 574"/>
                  <a:gd name="T35" fmla="*/ 0 h 943"/>
                  <a:gd name="T36" fmla="*/ 315 w 574"/>
                  <a:gd name="T37" fmla="*/ 11 h 943"/>
                  <a:gd name="T38" fmla="*/ 331 w 574"/>
                  <a:gd name="T39" fmla="*/ 32 h 943"/>
                  <a:gd name="T40" fmla="*/ 331 w 574"/>
                  <a:gd name="T41" fmla="*/ 32 h 943"/>
                  <a:gd name="T42" fmla="*/ 352 w 574"/>
                  <a:gd name="T43" fmla="*/ 48 h 943"/>
                  <a:gd name="T44" fmla="*/ 362 w 574"/>
                  <a:gd name="T45" fmla="*/ 70 h 943"/>
                  <a:gd name="T46" fmla="*/ 362 w 574"/>
                  <a:gd name="T47" fmla="*/ 70 h 943"/>
                  <a:gd name="T48" fmla="*/ 473 w 574"/>
                  <a:gd name="T49" fmla="*/ 98 h 943"/>
                  <a:gd name="T50" fmla="*/ 551 w 574"/>
                  <a:gd name="T51" fmla="*/ 234 h 943"/>
                  <a:gd name="T52" fmla="*/ 551 w 574"/>
                  <a:gd name="T53" fmla="*/ 234 h 943"/>
                  <a:gd name="T54" fmla="*/ 573 w 574"/>
                  <a:gd name="T55" fmla="*/ 408 h 943"/>
                  <a:gd name="T56" fmla="*/ 546 w 574"/>
                  <a:gd name="T57" fmla="*/ 631 h 943"/>
                  <a:gd name="T58" fmla="*/ 546 w 574"/>
                  <a:gd name="T59" fmla="*/ 631 h 943"/>
                  <a:gd name="T60" fmla="*/ 494 w 574"/>
                  <a:gd name="T61" fmla="*/ 778 h 943"/>
                  <a:gd name="T62" fmla="*/ 415 w 574"/>
                  <a:gd name="T63" fmla="*/ 871 h 943"/>
                  <a:gd name="T64" fmla="*/ 341 w 574"/>
                  <a:gd name="T65" fmla="*/ 925 h 943"/>
                  <a:gd name="T66" fmla="*/ 283 w 574"/>
                  <a:gd name="T67" fmla="*/ 942 h 9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4"/>
                  <a:gd name="T103" fmla="*/ 0 h 943"/>
                  <a:gd name="T104" fmla="*/ 574 w 574"/>
                  <a:gd name="T105" fmla="*/ 943 h 9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4" h="943">
                    <a:moveTo>
                      <a:pt x="283" y="942"/>
                    </a:moveTo>
                    <a:lnTo>
                      <a:pt x="231" y="925"/>
                    </a:lnTo>
                    <a:lnTo>
                      <a:pt x="152" y="871"/>
                    </a:lnTo>
                    <a:lnTo>
                      <a:pt x="79" y="778"/>
                    </a:lnTo>
                    <a:lnTo>
                      <a:pt x="26" y="631"/>
                    </a:lnTo>
                    <a:lnTo>
                      <a:pt x="0" y="408"/>
                    </a:lnTo>
                    <a:lnTo>
                      <a:pt x="21" y="234"/>
                    </a:lnTo>
                    <a:lnTo>
                      <a:pt x="99" y="98"/>
                    </a:lnTo>
                    <a:lnTo>
                      <a:pt x="210" y="70"/>
                    </a:lnTo>
                    <a:lnTo>
                      <a:pt x="220" y="48"/>
                    </a:lnTo>
                    <a:lnTo>
                      <a:pt x="241" y="32"/>
                    </a:lnTo>
                    <a:lnTo>
                      <a:pt x="257" y="11"/>
                    </a:lnTo>
                    <a:lnTo>
                      <a:pt x="283" y="0"/>
                    </a:lnTo>
                    <a:lnTo>
                      <a:pt x="315" y="11"/>
                    </a:lnTo>
                    <a:lnTo>
                      <a:pt x="331" y="32"/>
                    </a:lnTo>
                    <a:lnTo>
                      <a:pt x="352" y="48"/>
                    </a:lnTo>
                    <a:lnTo>
                      <a:pt x="362" y="70"/>
                    </a:lnTo>
                    <a:lnTo>
                      <a:pt x="473" y="98"/>
                    </a:lnTo>
                    <a:lnTo>
                      <a:pt x="551" y="234"/>
                    </a:lnTo>
                    <a:lnTo>
                      <a:pt x="573" y="408"/>
                    </a:lnTo>
                    <a:lnTo>
                      <a:pt x="546" y="631"/>
                    </a:lnTo>
                    <a:lnTo>
                      <a:pt x="494" y="778"/>
                    </a:lnTo>
                    <a:lnTo>
                      <a:pt x="415" y="871"/>
                    </a:lnTo>
                    <a:lnTo>
                      <a:pt x="341" y="925"/>
                    </a:lnTo>
                    <a:lnTo>
                      <a:pt x="283" y="942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7"/>
              <p:cNvSpPr>
                <a:spLocks noChangeAspect="1"/>
              </p:cNvSpPr>
              <p:nvPr/>
            </p:nvSpPr>
            <p:spPr bwMode="auto">
              <a:xfrm>
                <a:off x="2741" y="1712"/>
                <a:ext cx="574" cy="943"/>
              </a:xfrm>
              <a:custGeom>
                <a:avLst/>
                <a:gdLst>
                  <a:gd name="T0" fmla="*/ 283 w 574"/>
                  <a:gd name="T1" fmla="*/ 942 h 943"/>
                  <a:gd name="T2" fmla="*/ 231 w 574"/>
                  <a:gd name="T3" fmla="*/ 925 h 943"/>
                  <a:gd name="T4" fmla="*/ 152 w 574"/>
                  <a:gd name="T5" fmla="*/ 871 h 943"/>
                  <a:gd name="T6" fmla="*/ 79 w 574"/>
                  <a:gd name="T7" fmla="*/ 778 h 943"/>
                  <a:gd name="T8" fmla="*/ 26 w 574"/>
                  <a:gd name="T9" fmla="*/ 631 h 943"/>
                  <a:gd name="T10" fmla="*/ 26 w 574"/>
                  <a:gd name="T11" fmla="*/ 631 h 943"/>
                  <a:gd name="T12" fmla="*/ 0 w 574"/>
                  <a:gd name="T13" fmla="*/ 408 h 943"/>
                  <a:gd name="T14" fmla="*/ 21 w 574"/>
                  <a:gd name="T15" fmla="*/ 234 h 943"/>
                  <a:gd name="T16" fmla="*/ 21 w 574"/>
                  <a:gd name="T17" fmla="*/ 234 h 943"/>
                  <a:gd name="T18" fmla="*/ 99 w 574"/>
                  <a:gd name="T19" fmla="*/ 98 h 943"/>
                  <a:gd name="T20" fmla="*/ 210 w 574"/>
                  <a:gd name="T21" fmla="*/ 70 h 943"/>
                  <a:gd name="T22" fmla="*/ 210 w 574"/>
                  <a:gd name="T23" fmla="*/ 70 h 943"/>
                  <a:gd name="T24" fmla="*/ 220 w 574"/>
                  <a:gd name="T25" fmla="*/ 48 h 943"/>
                  <a:gd name="T26" fmla="*/ 241 w 574"/>
                  <a:gd name="T27" fmla="*/ 32 h 943"/>
                  <a:gd name="T28" fmla="*/ 241 w 574"/>
                  <a:gd name="T29" fmla="*/ 32 h 943"/>
                  <a:gd name="T30" fmla="*/ 257 w 574"/>
                  <a:gd name="T31" fmla="*/ 11 h 943"/>
                  <a:gd name="T32" fmla="*/ 283 w 574"/>
                  <a:gd name="T33" fmla="*/ 0 h 943"/>
                  <a:gd name="T34" fmla="*/ 283 w 574"/>
                  <a:gd name="T35" fmla="*/ 0 h 943"/>
                  <a:gd name="T36" fmla="*/ 315 w 574"/>
                  <a:gd name="T37" fmla="*/ 11 h 943"/>
                  <a:gd name="T38" fmla="*/ 331 w 574"/>
                  <a:gd name="T39" fmla="*/ 32 h 943"/>
                  <a:gd name="T40" fmla="*/ 331 w 574"/>
                  <a:gd name="T41" fmla="*/ 32 h 943"/>
                  <a:gd name="T42" fmla="*/ 352 w 574"/>
                  <a:gd name="T43" fmla="*/ 48 h 943"/>
                  <a:gd name="T44" fmla="*/ 362 w 574"/>
                  <a:gd name="T45" fmla="*/ 70 h 943"/>
                  <a:gd name="T46" fmla="*/ 362 w 574"/>
                  <a:gd name="T47" fmla="*/ 70 h 943"/>
                  <a:gd name="T48" fmla="*/ 473 w 574"/>
                  <a:gd name="T49" fmla="*/ 98 h 943"/>
                  <a:gd name="T50" fmla="*/ 551 w 574"/>
                  <a:gd name="T51" fmla="*/ 234 h 943"/>
                  <a:gd name="T52" fmla="*/ 551 w 574"/>
                  <a:gd name="T53" fmla="*/ 234 h 943"/>
                  <a:gd name="T54" fmla="*/ 573 w 574"/>
                  <a:gd name="T55" fmla="*/ 408 h 943"/>
                  <a:gd name="T56" fmla="*/ 546 w 574"/>
                  <a:gd name="T57" fmla="*/ 631 h 943"/>
                  <a:gd name="T58" fmla="*/ 546 w 574"/>
                  <a:gd name="T59" fmla="*/ 631 h 943"/>
                  <a:gd name="T60" fmla="*/ 494 w 574"/>
                  <a:gd name="T61" fmla="*/ 778 h 943"/>
                  <a:gd name="T62" fmla="*/ 415 w 574"/>
                  <a:gd name="T63" fmla="*/ 871 h 943"/>
                  <a:gd name="T64" fmla="*/ 341 w 574"/>
                  <a:gd name="T65" fmla="*/ 925 h 943"/>
                  <a:gd name="T66" fmla="*/ 283 w 574"/>
                  <a:gd name="T67" fmla="*/ 942 h 9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4"/>
                  <a:gd name="T103" fmla="*/ 0 h 943"/>
                  <a:gd name="T104" fmla="*/ 574 w 574"/>
                  <a:gd name="T105" fmla="*/ 943 h 9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4" h="943">
                    <a:moveTo>
                      <a:pt x="283" y="942"/>
                    </a:moveTo>
                    <a:lnTo>
                      <a:pt x="231" y="925"/>
                    </a:lnTo>
                    <a:lnTo>
                      <a:pt x="152" y="871"/>
                    </a:lnTo>
                    <a:lnTo>
                      <a:pt x="79" y="778"/>
                    </a:lnTo>
                    <a:lnTo>
                      <a:pt x="26" y="631"/>
                    </a:lnTo>
                    <a:lnTo>
                      <a:pt x="0" y="408"/>
                    </a:lnTo>
                    <a:lnTo>
                      <a:pt x="21" y="234"/>
                    </a:lnTo>
                    <a:lnTo>
                      <a:pt x="99" y="98"/>
                    </a:lnTo>
                    <a:lnTo>
                      <a:pt x="210" y="70"/>
                    </a:lnTo>
                    <a:lnTo>
                      <a:pt x="220" y="48"/>
                    </a:lnTo>
                    <a:lnTo>
                      <a:pt x="241" y="32"/>
                    </a:lnTo>
                    <a:lnTo>
                      <a:pt x="257" y="11"/>
                    </a:lnTo>
                    <a:lnTo>
                      <a:pt x="283" y="0"/>
                    </a:lnTo>
                    <a:lnTo>
                      <a:pt x="315" y="11"/>
                    </a:lnTo>
                    <a:lnTo>
                      <a:pt x="331" y="32"/>
                    </a:lnTo>
                    <a:lnTo>
                      <a:pt x="352" y="48"/>
                    </a:lnTo>
                    <a:lnTo>
                      <a:pt x="362" y="70"/>
                    </a:lnTo>
                    <a:lnTo>
                      <a:pt x="473" y="98"/>
                    </a:lnTo>
                    <a:lnTo>
                      <a:pt x="551" y="234"/>
                    </a:lnTo>
                    <a:lnTo>
                      <a:pt x="573" y="408"/>
                    </a:lnTo>
                    <a:lnTo>
                      <a:pt x="546" y="631"/>
                    </a:lnTo>
                    <a:lnTo>
                      <a:pt x="494" y="778"/>
                    </a:lnTo>
                    <a:lnTo>
                      <a:pt x="415" y="871"/>
                    </a:lnTo>
                    <a:lnTo>
                      <a:pt x="341" y="925"/>
                    </a:lnTo>
                    <a:lnTo>
                      <a:pt x="283" y="94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8"/>
              <p:cNvSpPr>
                <a:spLocks noChangeAspect="1"/>
              </p:cNvSpPr>
              <p:nvPr/>
            </p:nvSpPr>
            <p:spPr bwMode="auto">
              <a:xfrm>
                <a:off x="3035" y="1767"/>
                <a:ext cx="59" cy="49"/>
              </a:xfrm>
              <a:custGeom>
                <a:avLst/>
                <a:gdLst>
                  <a:gd name="T0" fmla="*/ 0 w 59"/>
                  <a:gd name="T1" fmla="*/ 48 h 49"/>
                  <a:gd name="T2" fmla="*/ 15 w 59"/>
                  <a:gd name="T3" fmla="*/ 15 h 49"/>
                  <a:gd name="T4" fmla="*/ 42 w 59"/>
                  <a:gd name="T5" fmla="*/ 0 h 49"/>
                  <a:gd name="T6" fmla="*/ 42 w 59"/>
                  <a:gd name="T7" fmla="*/ 0 h 49"/>
                  <a:gd name="T8" fmla="*/ 52 w 59"/>
                  <a:gd name="T9" fmla="*/ 10 h 49"/>
                  <a:gd name="T10" fmla="*/ 58 w 59"/>
                  <a:gd name="T11" fmla="*/ 15 h 49"/>
                  <a:gd name="T12" fmla="*/ 58 w 59"/>
                  <a:gd name="T13" fmla="*/ 15 h 49"/>
                  <a:gd name="T14" fmla="*/ 52 w 59"/>
                  <a:gd name="T15" fmla="*/ 21 h 49"/>
                  <a:gd name="T16" fmla="*/ 42 w 59"/>
                  <a:gd name="T17" fmla="*/ 26 h 49"/>
                  <a:gd name="T18" fmla="*/ 42 w 59"/>
                  <a:gd name="T19" fmla="*/ 26 h 49"/>
                  <a:gd name="T20" fmla="*/ 26 w 59"/>
                  <a:gd name="T21" fmla="*/ 15 h 49"/>
                  <a:gd name="T22" fmla="*/ 0 w 59"/>
                  <a:gd name="T23" fmla="*/ 48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"/>
                  <a:gd name="T37" fmla="*/ 0 h 49"/>
                  <a:gd name="T38" fmla="*/ 59 w 59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" h="49">
                    <a:moveTo>
                      <a:pt x="0" y="48"/>
                    </a:moveTo>
                    <a:lnTo>
                      <a:pt x="15" y="15"/>
                    </a:lnTo>
                    <a:lnTo>
                      <a:pt x="42" y="0"/>
                    </a:lnTo>
                    <a:lnTo>
                      <a:pt x="52" y="10"/>
                    </a:lnTo>
                    <a:lnTo>
                      <a:pt x="58" y="15"/>
                    </a:lnTo>
                    <a:lnTo>
                      <a:pt x="52" y="21"/>
                    </a:lnTo>
                    <a:lnTo>
                      <a:pt x="42" y="26"/>
                    </a:lnTo>
                    <a:lnTo>
                      <a:pt x="26" y="15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9"/>
              <p:cNvSpPr>
                <a:spLocks noChangeAspect="1"/>
              </p:cNvSpPr>
              <p:nvPr/>
            </p:nvSpPr>
            <p:spPr bwMode="auto">
              <a:xfrm>
                <a:off x="2960" y="1767"/>
                <a:ext cx="60" cy="49"/>
              </a:xfrm>
              <a:custGeom>
                <a:avLst/>
                <a:gdLst>
                  <a:gd name="T0" fmla="*/ 59 w 60"/>
                  <a:gd name="T1" fmla="*/ 48 h 49"/>
                  <a:gd name="T2" fmla="*/ 42 w 60"/>
                  <a:gd name="T3" fmla="*/ 15 h 49"/>
                  <a:gd name="T4" fmla="*/ 16 w 60"/>
                  <a:gd name="T5" fmla="*/ 0 h 49"/>
                  <a:gd name="T6" fmla="*/ 16 w 60"/>
                  <a:gd name="T7" fmla="*/ 0 h 49"/>
                  <a:gd name="T8" fmla="*/ 0 w 60"/>
                  <a:gd name="T9" fmla="*/ 10 h 49"/>
                  <a:gd name="T10" fmla="*/ 0 w 60"/>
                  <a:gd name="T11" fmla="*/ 15 h 49"/>
                  <a:gd name="T12" fmla="*/ 0 w 60"/>
                  <a:gd name="T13" fmla="*/ 15 h 49"/>
                  <a:gd name="T14" fmla="*/ 5 w 60"/>
                  <a:gd name="T15" fmla="*/ 21 h 49"/>
                  <a:gd name="T16" fmla="*/ 16 w 60"/>
                  <a:gd name="T17" fmla="*/ 26 h 49"/>
                  <a:gd name="T18" fmla="*/ 16 w 60"/>
                  <a:gd name="T19" fmla="*/ 26 h 49"/>
                  <a:gd name="T20" fmla="*/ 32 w 60"/>
                  <a:gd name="T21" fmla="*/ 15 h 49"/>
                  <a:gd name="T22" fmla="*/ 59 w 60"/>
                  <a:gd name="T23" fmla="*/ 48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"/>
                  <a:gd name="T37" fmla="*/ 0 h 49"/>
                  <a:gd name="T38" fmla="*/ 60 w 60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" h="49">
                    <a:moveTo>
                      <a:pt x="59" y="48"/>
                    </a:moveTo>
                    <a:lnTo>
                      <a:pt x="42" y="15"/>
                    </a:lnTo>
                    <a:lnTo>
                      <a:pt x="16" y="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1"/>
                    </a:lnTo>
                    <a:lnTo>
                      <a:pt x="16" y="26"/>
                    </a:lnTo>
                    <a:lnTo>
                      <a:pt x="32" y="15"/>
                    </a:lnTo>
                    <a:lnTo>
                      <a:pt x="59" y="48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0"/>
              <p:cNvSpPr>
                <a:spLocks noChangeAspect="1"/>
              </p:cNvSpPr>
              <p:nvPr/>
            </p:nvSpPr>
            <p:spPr bwMode="auto">
              <a:xfrm>
                <a:off x="3030" y="1766"/>
                <a:ext cx="65" cy="168"/>
              </a:xfrm>
              <a:custGeom>
                <a:avLst/>
                <a:gdLst>
                  <a:gd name="T0" fmla="*/ 10 w 65"/>
                  <a:gd name="T1" fmla="*/ 167 h 168"/>
                  <a:gd name="T2" fmla="*/ 5 w 65"/>
                  <a:gd name="T3" fmla="*/ 123 h 168"/>
                  <a:gd name="T4" fmla="*/ 0 w 65"/>
                  <a:gd name="T5" fmla="*/ 91 h 168"/>
                  <a:gd name="T6" fmla="*/ 0 w 65"/>
                  <a:gd name="T7" fmla="*/ 91 h 168"/>
                  <a:gd name="T8" fmla="*/ 15 w 65"/>
                  <a:gd name="T9" fmla="*/ 21 h 168"/>
                  <a:gd name="T10" fmla="*/ 48 w 65"/>
                  <a:gd name="T11" fmla="*/ 0 h 168"/>
                  <a:gd name="T12" fmla="*/ 48 w 65"/>
                  <a:gd name="T13" fmla="*/ 0 h 168"/>
                  <a:gd name="T14" fmla="*/ 58 w 65"/>
                  <a:gd name="T15" fmla="*/ 5 h 168"/>
                  <a:gd name="T16" fmla="*/ 64 w 65"/>
                  <a:gd name="T17" fmla="*/ 16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68"/>
                  <a:gd name="T29" fmla="*/ 65 w 65"/>
                  <a:gd name="T30" fmla="*/ 168 h 1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68">
                    <a:moveTo>
                      <a:pt x="10" y="167"/>
                    </a:moveTo>
                    <a:lnTo>
                      <a:pt x="5" y="123"/>
                    </a:lnTo>
                    <a:lnTo>
                      <a:pt x="0" y="91"/>
                    </a:lnTo>
                    <a:lnTo>
                      <a:pt x="15" y="21"/>
                    </a:lnTo>
                    <a:lnTo>
                      <a:pt x="48" y="0"/>
                    </a:lnTo>
                    <a:lnTo>
                      <a:pt x="58" y="5"/>
                    </a:lnTo>
                    <a:lnTo>
                      <a:pt x="64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1"/>
              <p:cNvSpPr>
                <a:spLocks noChangeAspect="1"/>
              </p:cNvSpPr>
              <p:nvPr/>
            </p:nvSpPr>
            <p:spPr bwMode="auto">
              <a:xfrm>
                <a:off x="2961" y="1766"/>
                <a:ext cx="65" cy="168"/>
              </a:xfrm>
              <a:custGeom>
                <a:avLst/>
                <a:gdLst>
                  <a:gd name="T0" fmla="*/ 0 w 65"/>
                  <a:gd name="T1" fmla="*/ 16 h 168"/>
                  <a:gd name="T2" fmla="*/ 5 w 65"/>
                  <a:gd name="T3" fmla="*/ 5 h 168"/>
                  <a:gd name="T4" fmla="*/ 16 w 65"/>
                  <a:gd name="T5" fmla="*/ 0 h 168"/>
                  <a:gd name="T6" fmla="*/ 16 w 65"/>
                  <a:gd name="T7" fmla="*/ 0 h 168"/>
                  <a:gd name="T8" fmla="*/ 48 w 65"/>
                  <a:gd name="T9" fmla="*/ 21 h 168"/>
                  <a:gd name="T10" fmla="*/ 64 w 65"/>
                  <a:gd name="T11" fmla="*/ 91 h 168"/>
                  <a:gd name="T12" fmla="*/ 64 w 65"/>
                  <a:gd name="T13" fmla="*/ 91 h 168"/>
                  <a:gd name="T14" fmla="*/ 59 w 65"/>
                  <a:gd name="T15" fmla="*/ 123 h 168"/>
                  <a:gd name="T16" fmla="*/ 48 w 65"/>
                  <a:gd name="T17" fmla="*/ 167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68"/>
                  <a:gd name="T29" fmla="*/ 65 w 65"/>
                  <a:gd name="T30" fmla="*/ 168 h 1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68">
                    <a:moveTo>
                      <a:pt x="0" y="16"/>
                    </a:moveTo>
                    <a:lnTo>
                      <a:pt x="5" y="5"/>
                    </a:lnTo>
                    <a:lnTo>
                      <a:pt x="16" y="0"/>
                    </a:lnTo>
                    <a:lnTo>
                      <a:pt x="48" y="21"/>
                    </a:lnTo>
                    <a:lnTo>
                      <a:pt x="64" y="91"/>
                    </a:lnTo>
                    <a:lnTo>
                      <a:pt x="59" y="123"/>
                    </a:lnTo>
                    <a:lnTo>
                      <a:pt x="48" y="16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2"/>
              <p:cNvSpPr>
                <a:spLocks noChangeAspect="1"/>
              </p:cNvSpPr>
              <p:nvPr/>
            </p:nvSpPr>
            <p:spPr bwMode="auto">
              <a:xfrm>
                <a:off x="2950" y="1783"/>
                <a:ext cx="64" cy="153"/>
              </a:xfrm>
              <a:custGeom>
                <a:avLst/>
                <a:gdLst>
                  <a:gd name="T0" fmla="*/ 21 w 64"/>
                  <a:gd name="T1" fmla="*/ 152 h 153"/>
                  <a:gd name="T2" fmla="*/ 47 w 64"/>
                  <a:gd name="T3" fmla="*/ 141 h 153"/>
                  <a:gd name="T4" fmla="*/ 63 w 64"/>
                  <a:gd name="T5" fmla="*/ 86 h 153"/>
                  <a:gd name="T6" fmla="*/ 63 w 64"/>
                  <a:gd name="T7" fmla="*/ 86 h 153"/>
                  <a:gd name="T8" fmla="*/ 42 w 64"/>
                  <a:gd name="T9" fmla="*/ 27 h 153"/>
                  <a:gd name="T10" fmla="*/ 0 w 64"/>
                  <a:gd name="T11" fmla="*/ 0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53"/>
                  <a:gd name="T20" fmla="*/ 64 w 64"/>
                  <a:gd name="T21" fmla="*/ 153 h 1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53">
                    <a:moveTo>
                      <a:pt x="21" y="152"/>
                    </a:moveTo>
                    <a:lnTo>
                      <a:pt x="47" y="141"/>
                    </a:lnTo>
                    <a:lnTo>
                      <a:pt x="63" y="86"/>
                    </a:lnTo>
                    <a:lnTo>
                      <a:pt x="42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3"/>
              <p:cNvSpPr>
                <a:spLocks noChangeAspect="1"/>
              </p:cNvSpPr>
              <p:nvPr/>
            </p:nvSpPr>
            <p:spPr bwMode="auto">
              <a:xfrm>
                <a:off x="2983" y="1733"/>
                <a:ext cx="85" cy="28"/>
              </a:xfrm>
              <a:custGeom>
                <a:avLst/>
                <a:gdLst>
                  <a:gd name="T0" fmla="*/ 42 w 85"/>
                  <a:gd name="T1" fmla="*/ 10 h 28"/>
                  <a:gd name="T2" fmla="*/ 21 w 85"/>
                  <a:gd name="T3" fmla="*/ 0 h 28"/>
                  <a:gd name="T4" fmla="*/ 0 w 85"/>
                  <a:gd name="T5" fmla="*/ 21 h 28"/>
                  <a:gd name="T6" fmla="*/ 0 w 85"/>
                  <a:gd name="T7" fmla="*/ 21 h 28"/>
                  <a:gd name="T8" fmla="*/ 5 w 85"/>
                  <a:gd name="T9" fmla="*/ 27 h 28"/>
                  <a:gd name="T10" fmla="*/ 10 w 85"/>
                  <a:gd name="T11" fmla="*/ 27 h 28"/>
                  <a:gd name="T12" fmla="*/ 10 w 85"/>
                  <a:gd name="T13" fmla="*/ 27 h 28"/>
                  <a:gd name="T14" fmla="*/ 21 w 85"/>
                  <a:gd name="T15" fmla="*/ 10 h 28"/>
                  <a:gd name="T16" fmla="*/ 42 w 85"/>
                  <a:gd name="T17" fmla="*/ 27 h 28"/>
                  <a:gd name="T18" fmla="*/ 42 w 85"/>
                  <a:gd name="T19" fmla="*/ 27 h 28"/>
                  <a:gd name="T20" fmla="*/ 68 w 85"/>
                  <a:gd name="T21" fmla="*/ 10 h 28"/>
                  <a:gd name="T22" fmla="*/ 78 w 85"/>
                  <a:gd name="T23" fmla="*/ 27 h 28"/>
                  <a:gd name="T24" fmla="*/ 78 w 85"/>
                  <a:gd name="T25" fmla="*/ 27 h 28"/>
                  <a:gd name="T26" fmla="*/ 84 w 85"/>
                  <a:gd name="T27" fmla="*/ 27 h 28"/>
                  <a:gd name="T28" fmla="*/ 84 w 85"/>
                  <a:gd name="T29" fmla="*/ 21 h 28"/>
                  <a:gd name="T30" fmla="*/ 84 w 85"/>
                  <a:gd name="T31" fmla="*/ 21 h 28"/>
                  <a:gd name="T32" fmla="*/ 68 w 85"/>
                  <a:gd name="T33" fmla="*/ 0 h 28"/>
                  <a:gd name="T34" fmla="*/ 42 w 85"/>
                  <a:gd name="T35" fmla="*/ 10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28"/>
                  <a:gd name="T56" fmla="*/ 85 w 85"/>
                  <a:gd name="T57" fmla="*/ 28 h 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28">
                    <a:moveTo>
                      <a:pt x="42" y="10"/>
                    </a:moveTo>
                    <a:lnTo>
                      <a:pt x="21" y="0"/>
                    </a:lnTo>
                    <a:lnTo>
                      <a:pt x="0" y="21"/>
                    </a:lnTo>
                    <a:lnTo>
                      <a:pt x="5" y="27"/>
                    </a:lnTo>
                    <a:lnTo>
                      <a:pt x="10" y="27"/>
                    </a:lnTo>
                    <a:lnTo>
                      <a:pt x="21" y="10"/>
                    </a:lnTo>
                    <a:lnTo>
                      <a:pt x="42" y="27"/>
                    </a:lnTo>
                    <a:lnTo>
                      <a:pt x="68" y="10"/>
                    </a:lnTo>
                    <a:lnTo>
                      <a:pt x="78" y="27"/>
                    </a:lnTo>
                    <a:lnTo>
                      <a:pt x="84" y="27"/>
                    </a:lnTo>
                    <a:lnTo>
                      <a:pt x="84" y="21"/>
                    </a:lnTo>
                    <a:lnTo>
                      <a:pt x="68" y="0"/>
                    </a:lnTo>
                    <a:lnTo>
                      <a:pt x="42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4"/>
              <p:cNvSpPr>
                <a:spLocks noChangeAspect="1"/>
              </p:cNvSpPr>
              <p:nvPr/>
            </p:nvSpPr>
            <p:spPr bwMode="auto">
              <a:xfrm>
                <a:off x="2983" y="1734"/>
                <a:ext cx="85" cy="82"/>
              </a:xfrm>
              <a:custGeom>
                <a:avLst/>
                <a:gdLst>
                  <a:gd name="T0" fmla="*/ 42 w 85"/>
                  <a:gd name="T1" fmla="*/ 81 h 82"/>
                  <a:gd name="T2" fmla="*/ 31 w 85"/>
                  <a:gd name="T3" fmla="*/ 48 h 82"/>
                  <a:gd name="T4" fmla="*/ 0 w 85"/>
                  <a:gd name="T5" fmla="*/ 21 h 82"/>
                  <a:gd name="T6" fmla="*/ 0 w 85"/>
                  <a:gd name="T7" fmla="*/ 21 h 82"/>
                  <a:gd name="T8" fmla="*/ 21 w 85"/>
                  <a:gd name="T9" fmla="*/ 0 h 82"/>
                  <a:gd name="T10" fmla="*/ 42 w 85"/>
                  <a:gd name="T11" fmla="*/ 10 h 82"/>
                  <a:gd name="T12" fmla="*/ 42 w 85"/>
                  <a:gd name="T13" fmla="*/ 10 h 82"/>
                  <a:gd name="T14" fmla="*/ 68 w 85"/>
                  <a:gd name="T15" fmla="*/ 0 h 82"/>
                  <a:gd name="T16" fmla="*/ 84 w 85"/>
                  <a:gd name="T17" fmla="*/ 21 h 82"/>
                  <a:gd name="T18" fmla="*/ 84 w 85"/>
                  <a:gd name="T19" fmla="*/ 21 h 82"/>
                  <a:gd name="T20" fmla="*/ 58 w 85"/>
                  <a:gd name="T21" fmla="*/ 48 h 82"/>
                  <a:gd name="T22" fmla="*/ 42 w 85"/>
                  <a:gd name="T23" fmla="*/ 81 h 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5"/>
                  <a:gd name="T37" fmla="*/ 0 h 82"/>
                  <a:gd name="T38" fmla="*/ 85 w 85"/>
                  <a:gd name="T39" fmla="*/ 82 h 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5" h="82">
                    <a:moveTo>
                      <a:pt x="42" y="81"/>
                    </a:moveTo>
                    <a:lnTo>
                      <a:pt x="31" y="48"/>
                    </a:lnTo>
                    <a:lnTo>
                      <a:pt x="0" y="21"/>
                    </a:lnTo>
                    <a:lnTo>
                      <a:pt x="21" y="0"/>
                    </a:lnTo>
                    <a:lnTo>
                      <a:pt x="42" y="10"/>
                    </a:lnTo>
                    <a:lnTo>
                      <a:pt x="68" y="0"/>
                    </a:lnTo>
                    <a:lnTo>
                      <a:pt x="84" y="21"/>
                    </a:lnTo>
                    <a:lnTo>
                      <a:pt x="58" y="48"/>
                    </a:lnTo>
                    <a:lnTo>
                      <a:pt x="42" y="8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15"/>
              <p:cNvSpPr>
                <a:spLocks noChangeAspect="1"/>
              </p:cNvSpPr>
              <p:nvPr/>
            </p:nvSpPr>
            <p:spPr bwMode="auto">
              <a:xfrm>
                <a:off x="2957" y="1933"/>
                <a:ext cx="143" cy="18"/>
              </a:xfrm>
              <a:custGeom>
                <a:avLst/>
                <a:gdLst>
                  <a:gd name="T0" fmla="*/ 104 w 143"/>
                  <a:gd name="T1" fmla="*/ 0 h 18"/>
                  <a:gd name="T2" fmla="*/ 89 w 143"/>
                  <a:gd name="T3" fmla="*/ 0 h 18"/>
                  <a:gd name="T4" fmla="*/ 68 w 143"/>
                  <a:gd name="T5" fmla="*/ 5 h 18"/>
                  <a:gd name="T6" fmla="*/ 68 w 143"/>
                  <a:gd name="T7" fmla="*/ 5 h 18"/>
                  <a:gd name="T8" fmla="*/ 47 w 143"/>
                  <a:gd name="T9" fmla="*/ 0 h 18"/>
                  <a:gd name="T10" fmla="*/ 25 w 143"/>
                  <a:gd name="T11" fmla="*/ 0 h 18"/>
                  <a:gd name="T12" fmla="*/ 25 w 143"/>
                  <a:gd name="T13" fmla="*/ 0 h 18"/>
                  <a:gd name="T14" fmla="*/ 21 w 143"/>
                  <a:gd name="T15" fmla="*/ 5 h 18"/>
                  <a:gd name="T16" fmla="*/ 15 w 143"/>
                  <a:gd name="T17" fmla="*/ 5 h 18"/>
                  <a:gd name="T18" fmla="*/ 15 w 143"/>
                  <a:gd name="T19" fmla="*/ 5 h 18"/>
                  <a:gd name="T20" fmla="*/ 4 w 143"/>
                  <a:gd name="T21" fmla="*/ 5 h 18"/>
                  <a:gd name="T22" fmla="*/ 0 w 143"/>
                  <a:gd name="T23" fmla="*/ 11 h 18"/>
                  <a:gd name="T24" fmla="*/ 0 w 143"/>
                  <a:gd name="T25" fmla="*/ 11 h 18"/>
                  <a:gd name="T26" fmla="*/ 42 w 143"/>
                  <a:gd name="T27" fmla="*/ 5 h 18"/>
                  <a:gd name="T28" fmla="*/ 68 w 143"/>
                  <a:gd name="T29" fmla="*/ 17 h 18"/>
                  <a:gd name="T30" fmla="*/ 68 w 143"/>
                  <a:gd name="T31" fmla="*/ 17 h 18"/>
                  <a:gd name="T32" fmla="*/ 99 w 143"/>
                  <a:gd name="T33" fmla="*/ 5 h 18"/>
                  <a:gd name="T34" fmla="*/ 142 w 143"/>
                  <a:gd name="T35" fmla="*/ 11 h 18"/>
                  <a:gd name="T36" fmla="*/ 142 w 143"/>
                  <a:gd name="T37" fmla="*/ 11 h 18"/>
                  <a:gd name="T38" fmla="*/ 125 w 143"/>
                  <a:gd name="T39" fmla="*/ 5 h 18"/>
                  <a:gd name="T40" fmla="*/ 104 w 143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3"/>
                  <a:gd name="T64" fmla="*/ 0 h 18"/>
                  <a:gd name="T65" fmla="*/ 143 w 143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3" h="18">
                    <a:moveTo>
                      <a:pt x="104" y="0"/>
                    </a:moveTo>
                    <a:lnTo>
                      <a:pt x="89" y="0"/>
                    </a:lnTo>
                    <a:lnTo>
                      <a:pt x="68" y="5"/>
                    </a:lnTo>
                    <a:lnTo>
                      <a:pt x="47" y="0"/>
                    </a:lnTo>
                    <a:lnTo>
                      <a:pt x="25" y="0"/>
                    </a:lnTo>
                    <a:lnTo>
                      <a:pt x="21" y="5"/>
                    </a:lnTo>
                    <a:lnTo>
                      <a:pt x="15" y="5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42" y="5"/>
                    </a:lnTo>
                    <a:lnTo>
                      <a:pt x="68" y="17"/>
                    </a:lnTo>
                    <a:lnTo>
                      <a:pt x="99" y="5"/>
                    </a:lnTo>
                    <a:lnTo>
                      <a:pt x="142" y="11"/>
                    </a:lnTo>
                    <a:lnTo>
                      <a:pt x="125" y="5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16"/>
              <p:cNvSpPr>
                <a:spLocks noChangeAspect="1"/>
              </p:cNvSpPr>
              <p:nvPr/>
            </p:nvSpPr>
            <p:spPr bwMode="auto">
              <a:xfrm>
                <a:off x="2857" y="1934"/>
                <a:ext cx="343" cy="104"/>
              </a:xfrm>
              <a:custGeom>
                <a:avLst/>
                <a:gdLst>
                  <a:gd name="T0" fmla="*/ 0 w 343"/>
                  <a:gd name="T1" fmla="*/ 103 h 104"/>
                  <a:gd name="T2" fmla="*/ 47 w 343"/>
                  <a:gd name="T3" fmla="*/ 43 h 104"/>
                  <a:gd name="T4" fmla="*/ 125 w 343"/>
                  <a:gd name="T5" fmla="*/ 0 h 104"/>
                  <a:gd name="T6" fmla="*/ 125 w 343"/>
                  <a:gd name="T7" fmla="*/ 0 h 104"/>
                  <a:gd name="T8" fmla="*/ 146 w 343"/>
                  <a:gd name="T9" fmla="*/ 0 h 104"/>
                  <a:gd name="T10" fmla="*/ 168 w 343"/>
                  <a:gd name="T11" fmla="*/ 5 h 104"/>
                  <a:gd name="T12" fmla="*/ 168 w 343"/>
                  <a:gd name="T13" fmla="*/ 5 h 104"/>
                  <a:gd name="T14" fmla="*/ 189 w 343"/>
                  <a:gd name="T15" fmla="*/ 0 h 104"/>
                  <a:gd name="T16" fmla="*/ 204 w 343"/>
                  <a:gd name="T17" fmla="*/ 0 h 104"/>
                  <a:gd name="T18" fmla="*/ 204 w 343"/>
                  <a:gd name="T19" fmla="*/ 0 h 104"/>
                  <a:gd name="T20" fmla="*/ 294 w 343"/>
                  <a:gd name="T21" fmla="*/ 38 h 104"/>
                  <a:gd name="T22" fmla="*/ 342 w 343"/>
                  <a:gd name="T23" fmla="*/ 103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3"/>
                  <a:gd name="T37" fmla="*/ 0 h 104"/>
                  <a:gd name="T38" fmla="*/ 343 w 343"/>
                  <a:gd name="T39" fmla="*/ 104 h 1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3" h="104">
                    <a:moveTo>
                      <a:pt x="0" y="103"/>
                    </a:moveTo>
                    <a:lnTo>
                      <a:pt x="47" y="43"/>
                    </a:lnTo>
                    <a:lnTo>
                      <a:pt x="125" y="0"/>
                    </a:lnTo>
                    <a:lnTo>
                      <a:pt x="146" y="0"/>
                    </a:lnTo>
                    <a:lnTo>
                      <a:pt x="168" y="5"/>
                    </a:lnTo>
                    <a:lnTo>
                      <a:pt x="189" y="0"/>
                    </a:lnTo>
                    <a:lnTo>
                      <a:pt x="204" y="0"/>
                    </a:lnTo>
                    <a:lnTo>
                      <a:pt x="294" y="38"/>
                    </a:lnTo>
                    <a:lnTo>
                      <a:pt x="342" y="10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17"/>
              <p:cNvSpPr>
                <a:spLocks noChangeAspect="1"/>
              </p:cNvSpPr>
              <p:nvPr/>
            </p:nvSpPr>
            <p:spPr bwMode="auto">
              <a:xfrm>
                <a:off x="3029" y="1834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8 w 17"/>
                  <a:gd name="T3" fmla="*/ 16 h 17"/>
                  <a:gd name="T4" fmla="*/ 0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16" y="16"/>
                    </a:moveTo>
                    <a:lnTo>
                      <a:pt x="8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18"/>
              <p:cNvSpPr>
                <a:spLocks noChangeAspect="1"/>
              </p:cNvSpPr>
              <p:nvPr/>
            </p:nvSpPr>
            <p:spPr bwMode="auto">
              <a:xfrm>
                <a:off x="3013" y="183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16"/>
                    </a:moveTo>
                    <a:lnTo>
                      <a:pt x="0" y="16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19"/>
              <p:cNvSpPr>
                <a:spLocks noChangeAspect="1"/>
              </p:cNvSpPr>
              <p:nvPr/>
            </p:nvSpPr>
            <p:spPr bwMode="auto">
              <a:xfrm>
                <a:off x="3173" y="2408"/>
                <a:ext cx="84" cy="34"/>
              </a:xfrm>
              <a:custGeom>
                <a:avLst/>
                <a:gdLst>
                  <a:gd name="T0" fmla="*/ 83 w 84"/>
                  <a:gd name="T1" fmla="*/ 33 h 34"/>
                  <a:gd name="T2" fmla="*/ 56 w 84"/>
                  <a:gd name="T3" fmla="*/ 22 h 34"/>
                  <a:gd name="T4" fmla="*/ 56 w 84"/>
                  <a:gd name="T5" fmla="*/ 22 h 34"/>
                  <a:gd name="T6" fmla="*/ 26 w 84"/>
                  <a:gd name="T7" fmla="*/ 16 h 34"/>
                  <a:gd name="T8" fmla="*/ 0 w 8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34"/>
                  <a:gd name="T17" fmla="*/ 84 w 8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34">
                    <a:moveTo>
                      <a:pt x="83" y="33"/>
                    </a:moveTo>
                    <a:lnTo>
                      <a:pt x="56" y="22"/>
                    </a:lnTo>
                    <a:lnTo>
                      <a:pt x="26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20"/>
              <p:cNvSpPr>
                <a:spLocks noChangeAspect="1"/>
              </p:cNvSpPr>
              <p:nvPr/>
            </p:nvSpPr>
            <p:spPr bwMode="auto">
              <a:xfrm>
                <a:off x="3209" y="2049"/>
                <a:ext cx="100" cy="23"/>
              </a:xfrm>
              <a:custGeom>
                <a:avLst/>
                <a:gdLst>
                  <a:gd name="T0" fmla="*/ 99 w 100"/>
                  <a:gd name="T1" fmla="*/ 0 h 23"/>
                  <a:gd name="T2" fmla="*/ 73 w 100"/>
                  <a:gd name="T3" fmla="*/ 0 h 23"/>
                  <a:gd name="T4" fmla="*/ 73 w 100"/>
                  <a:gd name="T5" fmla="*/ 0 h 23"/>
                  <a:gd name="T6" fmla="*/ 36 w 100"/>
                  <a:gd name="T7" fmla="*/ 16 h 23"/>
                  <a:gd name="T8" fmla="*/ 0 w 100"/>
                  <a:gd name="T9" fmla="*/ 2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3"/>
                  <a:gd name="T17" fmla="*/ 100 w 10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3">
                    <a:moveTo>
                      <a:pt x="99" y="0"/>
                    </a:moveTo>
                    <a:lnTo>
                      <a:pt x="73" y="0"/>
                    </a:lnTo>
                    <a:lnTo>
                      <a:pt x="36" y="16"/>
                    </a:lnTo>
                    <a:lnTo>
                      <a:pt x="0" y="2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21"/>
              <p:cNvSpPr>
                <a:spLocks noChangeAspect="1"/>
              </p:cNvSpPr>
              <p:nvPr/>
            </p:nvSpPr>
            <p:spPr bwMode="auto">
              <a:xfrm>
                <a:off x="2740" y="2049"/>
                <a:ext cx="106" cy="23"/>
              </a:xfrm>
              <a:custGeom>
                <a:avLst/>
                <a:gdLst>
                  <a:gd name="T0" fmla="*/ 0 w 106"/>
                  <a:gd name="T1" fmla="*/ 0 h 23"/>
                  <a:gd name="T2" fmla="*/ 31 w 106"/>
                  <a:gd name="T3" fmla="*/ 0 h 23"/>
                  <a:gd name="T4" fmla="*/ 31 w 106"/>
                  <a:gd name="T5" fmla="*/ 0 h 23"/>
                  <a:gd name="T6" fmla="*/ 63 w 106"/>
                  <a:gd name="T7" fmla="*/ 16 h 23"/>
                  <a:gd name="T8" fmla="*/ 105 w 106"/>
                  <a:gd name="T9" fmla="*/ 2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23"/>
                  <a:gd name="T17" fmla="*/ 106 w 10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23">
                    <a:moveTo>
                      <a:pt x="0" y="0"/>
                    </a:moveTo>
                    <a:lnTo>
                      <a:pt x="31" y="0"/>
                    </a:lnTo>
                    <a:lnTo>
                      <a:pt x="63" y="16"/>
                    </a:lnTo>
                    <a:lnTo>
                      <a:pt x="105" y="2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22"/>
              <p:cNvSpPr>
                <a:spLocks noChangeAspect="1"/>
              </p:cNvSpPr>
              <p:nvPr/>
            </p:nvSpPr>
            <p:spPr bwMode="auto">
              <a:xfrm>
                <a:off x="2798" y="2408"/>
                <a:ext cx="84" cy="34"/>
              </a:xfrm>
              <a:custGeom>
                <a:avLst/>
                <a:gdLst>
                  <a:gd name="T0" fmla="*/ 0 w 84"/>
                  <a:gd name="T1" fmla="*/ 33 h 34"/>
                  <a:gd name="T2" fmla="*/ 25 w 84"/>
                  <a:gd name="T3" fmla="*/ 22 h 34"/>
                  <a:gd name="T4" fmla="*/ 25 w 84"/>
                  <a:gd name="T5" fmla="*/ 22 h 34"/>
                  <a:gd name="T6" fmla="*/ 57 w 84"/>
                  <a:gd name="T7" fmla="*/ 16 h 34"/>
                  <a:gd name="T8" fmla="*/ 83 w 8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34"/>
                  <a:gd name="T17" fmla="*/ 84 w 8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34">
                    <a:moveTo>
                      <a:pt x="0" y="33"/>
                    </a:moveTo>
                    <a:lnTo>
                      <a:pt x="25" y="22"/>
                    </a:lnTo>
                    <a:lnTo>
                      <a:pt x="57" y="16"/>
                    </a:lnTo>
                    <a:lnTo>
                      <a:pt x="83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23"/>
              <p:cNvSpPr>
                <a:spLocks noChangeAspect="1"/>
              </p:cNvSpPr>
              <p:nvPr/>
            </p:nvSpPr>
            <p:spPr bwMode="auto">
              <a:xfrm>
                <a:off x="3077" y="2527"/>
                <a:ext cx="64" cy="72"/>
              </a:xfrm>
              <a:custGeom>
                <a:avLst/>
                <a:gdLst>
                  <a:gd name="T0" fmla="*/ 63 w 64"/>
                  <a:gd name="T1" fmla="*/ 71 h 72"/>
                  <a:gd name="T2" fmla="*/ 42 w 64"/>
                  <a:gd name="T3" fmla="*/ 43 h 72"/>
                  <a:gd name="T4" fmla="*/ 42 w 64"/>
                  <a:gd name="T5" fmla="*/ 43 h 72"/>
                  <a:gd name="T6" fmla="*/ 21 w 64"/>
                  <a:gd name="T7" fmla="*/ 21 h 72"/>
                  <a:gd name="T8" fmla="*/ 0 w 6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2"/>
                  <a:gd name="T17" fmla="*/ 64 w 6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2">
                    <a:moveTo>
                      <a:pt x="63" y="71"/>
                    </a:moveTo>
                    <a:lnTo>
                      <a:pt x="42" y="43"/>
                    </a:lnTo>
                    <a:lnTo>
                      <a:pt x="21" y="2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Freeform 24"/>
              <p:cNvSpPr>
                <a:spLocks noChangeAspect="1"/>
              </p:cNvSpPr>
              <p:nvPr/>
            </p:nvSpPr>
            <p:spPr bwMode="auto">
              <a:xfrm>
                <a:off x="3220" y="2332"/>
                <a:ext cx="17" cy="18"/>
              </a:xfrm>
              <a:custGeom>
                <a:avLst/>
                <a:gdLst>
                  <a:gd name="T0" fmla="*/ 10 w 17"/>
                  <a:gd name="T1" fmla="*/ 17 h 18"/>
                  <a:gd name="T2" fmla="*/ 10 w 17"/>
                  <a:gd name="T3" fmla="*/ 11 h 18"/>
                  <a:gd name="T4" fmla="*/ 16 w 17"/>
                  <a:gd name="T5" fmla="*/ 5 h 18"/>
                  <a:gd name="T6" fmla="*/ 16 w 17"/>
                  <a:gd name="T7" fmla="*/ 5 h 18"/>
                  <a:gd name="T8" fmla="*/ 10 w 17"/>
                  <a:gd name="T9" fmla="*/ 0 h 18"/>
                  <a:gd name="T10" fmla="*/ 10 w 17"/>
                  <a:gd name="T11" fmla="*/ 0 h 18"/>
                  <a:gd name="T12" fmla="*/ 10 w 17"/>
                  <a:gd name="T13" fmla="*/ 0 h 18"/>
                  <a:gd name="T14" fmla="*/ 5 w 17"/>
                  <a:gd name="T15" fmla="*/ 0 h 18"/>
                  <a:gd name="T16" fmla="*/ 0 w 17"/>
                  <a:gd name="T17" fmla="*/ 5 h 18"/>
                  <a:gd name="T18" fmla="*/ 0 w 17"/>
                  <a:gd name="T19" fmla="*/ 5 h 18"/>
                  <a:gd name="T20" fmla="*/ 5 w 17"/>
                  <a:gd name="T21" fmla="*/ 11 h 18"/>
                  <a:gd name="T22" fmla="*/ 10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10" y="17"/>
                    </a:moveTo>
                    <a:lnTo>
                      <a:pt x="10" y="11"/>
                    </a:lnTo>
                    <a:lnTo>
                      <a:pt x="16" y="5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11"/>
                    </a:lnTo>
                    <a:lnTo>
                      <a:pt x="10" y="1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5"/>
              <p:cNvSpPr>
                <a:spLocks noChangeAspect="1"/>
              </p:cNvSpPr>
              <p:nvPr/>
            </p:nvSpPr>
            <p:spPr bwMode="auto">
              <a:xfrm>
                <a:off x="3220" y="2332"/>
                <a:ext cx="17" cy="18"/>
              </a:xfrm>
              <a:custGeom>
                <a:avLst/>
                <a:gdLst>
                  <a:gd name="T0" fmla="*/ 10 w 17"/>
                  <a:gd name="T1" fmla="*/ 17 h 18"/>
                  <a:gd name="T2" fmla="*/ 10 w 17"/>
                  <a:gd name="T3" fmla="*/ 11 h 18"/>
                  <a:gd name="T4" fmla="*/ 16 w 17"/>
                  <a:gd name="T5" fmla="*/ 5 h 18"/>
                  <a:gd name="T6" fmla="*/ 16 w 17"/>
                  <a:gd name="T7" fmla="*/ 5 h 18"/>
                  <a:gd name="T8" fmla="*/ 10 w 17"/>
                  <a:gd name="T9" fmla="*/ 0 h 18"/>
                  <a:gd name="T10" fmla="*/ 10 w 17"/>
                  <a:gd name="T11" fmla="*/ 0 h 18"/>
                  <a:gd name="T12" fmla="*/ 10 w 17"/>
                  <a:gd name="T13" fmla="*/ 0 h 18"/>
                  <a:gd name="T14" fmla="*/ 5 w 17"/>
                  <a:gd name="T15" fmla="*/ 0 h 18"/>
                  <a:gd name="T16" fmla="*/ 0 w 17"/>
                  <a:gd name="T17" fmla="*/ 5 h 18"/>
                  <a:gd name="T18" fmla="*/ 0 w 17"/>
                  <a:gd name="T19" fmla="*/ 5 h 18"/>
                  <a:gd name="T20" fmla="*/ 5 w 17"/>
                  <a:gd name="T21" fmla="*/ 11 h 18"/>
                  <a:gd name="T22" fmla="*/ 10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10" y="17"/>
                    </a:moveTo>
                    <a:lnTo>
                      <a:pt x="10" y="11"/>
                    </a:lnTo>
                    <a:lnTo>
                      <a:pt x="16" y="5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11"/>
                    </a:lnTo>
                    <a:lnTo>
                      <a:pt x="10" y="1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6"/>
              <p:cNvSpPr>
                <a:spLocks noChangeAspect="1"/>
              </p:cNvSpPr>
              <p:nvPr/>
            </p:nvSpPr>
            <p:spPr bwMode="auto">
              <a:xfrm>
                <a:off x="3214" y="2327"/>
                <a:ext cx="32" cy="39"/>
              </a:xfrm>
              <a:custGeom>
                <a:avLst/>
                <a:gdLst>
                  <a:gd name="T0" fmla="*/ 15 w 32"/>
                  <a:gd name="T1" fmla="*/ 38 h 39"/>
                  <a:gd name="T2" fmla="*/ 26 w 32"/>
                  <a:gd name="T3" fmla="*/ 27 h 39"/>
                  <a:gd name="T4" fmla="*/ 31 w 32"/>
                  <a:gd name="T5" fmla="*/ 16 h 39"/>
                  <a:gd name="T6" fmla="*/ 31 w 32"/>
                  <a:gd name="T7" fmla="*/ 16 h 39"/>
                  <a:gd name="T8" fmla="*/ 26 w 32"/>
                  <a:gd name="T9" fmla="*/ 5 h 39"/>
                  <a:gd name="T10" fmla="*/ 10 w 32"/>
                  <a:gd name="T11" fmla="*/ 0 h 39"/>
                  <a:gd name="T12" fmla="*/ 10 w 32"/>
                  <a:gd name="T13" fmla="*/ 0 h 39"/>
                  <a:gd name="T14" fmla="*/ 5 w 32"/>
                  <a:gd name="T15" fmla="*/ 5 h 39"/>
                  <a:gd name="T16" fmla="*/ 0 w 32"/>
                  <a:gd name="T17" fmla="*/ 10 h 39"/>
                  <a:gd name="T18" fmla="*/ 0 w 32"/>
                  <a:gd name="T19" fmla="*/ 10 h 39"/>
                  <a:gd name="T20" fmla="*/ 5 w 32"/>
                  <a:gd name="T21" fmla="*/ 21 h 39"/>
                  <a:gd name="T22" fmla="*/ 10 w 32"/>
                  <a:gd name="T23" fmla="*/ 21 h 39"/>
                  <a:gd name="T24" fmla="*/ 10 w 32"/>
                  <a:gd name="T25" fmla="*/ 21 h 39"/>
                  <a:gd name="T26" fmla="*/ 20 w 32"/>
                  <a:gd name="T27" fmla="*/ 21 h 39"/>
                  <a:gd name="T28" fmla="*/ 20 w 32"/>
                  <a:gd name="T29" fmla="*/ 10 h 39"/>
                  <a:gd name="T30" fmla="*/ 20 w 32"/>
                  <a:gd name="T31" fmla="*/ 10 h 39"/>
                  <a:gd name="T32" fmla="*/ 15 w 32"/>
                  <a:gd name="T33" fmla="*/ 5 h 39"/>
                  <a:gd name="T34" fmla="*/ 15 w 32"/>
                  <a:gd name="T35" fmla="*/ 5 h 39"/>
                  <a:gd name="T36" fmla="*/ 15 w 32"/>
                  <a:gd name="T37" fmla="*/ 5 h 39"/>
                  <a:gd name="T38" fmla="*/ 10 w 32"/>
                  <a:gd name="T39" fmla="*/ 5 h 39"/>
                  <a:gd name="T40" fmla="*/ 5 w 32"/>
                  <a:gd name="T41" fmla="*/ 10 h 39"/>
                  <a:gd name="T42" fmla="*/ 5 w 32"/>
                  <a:gd name="T43" fmla="*/ 10 h 39"/>
                  <a:gd name="T44" fmla="*/ 10 w 32"/>
                  <a:gd name="T45" fmla="*/ 16 h 39"/>
                  <a:gd name="T46" fmla="*/ 15 w 32"/>
                  <a:gd name="T47" fmla="*/ 21 h 39"/>
                  <a:gd name="T48" fmla="*/ 15 w 32"/>
                  <a:gd name="T49" fmla="*/ 21 h 39"/>
                  <a:gd name="T50" fmla="*/ 15 w 32"/>
                  <a:gd name="T51" fmla="*/ 16 h 39"/>
                  <a:gd name="T52" fmla="*/ 20 w 32"/>
                  <a:gd name="T53" fmla="*/ 10 h 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"/>
                  <a:gd name="T82" fmla="*/ 0 h 39"/>
                  <a:gd name="T83" fmla="*/ 32 w 32"/>
                  <a:gd name="T84" fmla="*/ 39 h 3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" h="39">
                    <a:moveTo>
                      <a:pt x="15" y="38"/>
                    </a:moveTo>
                    <a:lnTo>
                      <a:pt x="26" y="27"/>
                    </a:lnTo>
                    <a:lnTo>
                      <a:pt x="31" y="16"/>
                    </a:lnTo>
                    <a:lnTo>
                      <a:pt x="26" y="5"/>
                    </a:lnTo>
                    <a:lnTo>
                      <a:pt x="10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20" y="21"/>
                    </a:lnTo>
                    <a:lnTo>
                      <a:pt x="20" y="10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10" y="16"/>
                    </a:lnTo>
                    <a:lnTo>
                      <a:pt x="15" y="21"/>
                    </a:lnTo>
                    <a:lnTo>
                      <a:pt x="15" y="16"/>
                    </a:lnTo>
                    <a:lnTo>
                      <a:pt x="20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Freeform 27"/>
              <p:cNvSpPr>
                <a:spLocks noChangeAspect="1"/>
              </p:cNvSpPr>
              <p:nvPr/>
            </p:nvSpPr>
            <p:spPr bwMode="auto">
              <a:xfrm>
                <a:off x="2818" y="2332"/>
                <a:ext cx="17" cy="18"/>
              </a:xfrm>
              <a:custGeom>
                <a:avLst/>
                <a:gdLst>
                  <a:gd name="T0" fmla="*/ 7 w 17"/>
                  <a:gd name="T1" fmla="*/ 17 h 18"/>
                  <a:gd name="T2" fmla="*/ 0 w 17"/>
                  <a:gd name="T3" fmla="*/ 11 h 18"/>
                  <a:gd name="T4" fmla="*/ 0 w 17"/>
                  <a:gd name="T5" fmla="*/ 5 h 18"/>
                  <a:gd name="T6" fmla="*/ 0 w 17"/>
                  <a:gd name="T7" fmla="*/ 5 h 18"/>
                  <a:gd name="T8" fmla="*/ 0 w 17"/>
                  <a:gd name="T9" fmla="*/ 0 h 18"/>
                  <a:gd name="T10" fmla="*/ 7 w 17"/>
                  <a:gd name="T11" fmla="*/ 0 h 18"/>
                  <a:gd name="T12" fmla="*/ 7 w 17"/>
                  <a:gd name="T13" fmla="*/ 0 h 18"/>
                  <a:gd name="T14" fmla="*/ 16 w 17"/>
                  <a:gd name="T15" fmla="*/ 0 h 18"/>
                  <a:gd name="T16" fmla="*/ 16 w 17"/>
                  <a:gd name="T17" fmla="*/ 5 h 18"/>
                  <a:gd name="T18" fmla="*/ 16 w 17"/>
                  <a:gd name="T19" fmla="*/ 5 h 18"/>
                  <a:gd name="T20" fmla="*/ 16 w 17"/>
                  <a:gd name="T21" fmla="*/ 11 h 18"/>
                  <a:gd name="T22" fmla="*/ 7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7" y="17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16" y="5"/>
                    </a:lnTo>
                    <a:lnTo>
                      <a:pt x="16" y="11"/>
                    </a:lnTo>
                    <a:lnTo>
                      <a:pt x="7" y="1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Freeform 28"/>
              <p:cNvSpPr>
                <a:spLocks noChangeAspect="1"/>
              </p:cNvSpPr>
              <p:nvPr/>
            </p:nvSpPr>
            <p:spPr bwMode="auto">
              <a:xfrm>
                <a:off x="2818" y="2332"/>
                <a:ext cx="17" cy="18"/>
              </a:xfrm>
              <a:custGeom>
                <a:avLst/>
                <a:gdLst>
                  <a:gd name="T0" fmla="*/ 7 w 17"/>
                  <a:gd name="T1" fmla="*/ 17 h 18"/>
                  <a:gd name="T2" fmla="*/ 0 w 17"/>
                  <a:gd name="T3" fmla="*/ 11 h 18"/>
                  <a:gd name="T4" fmla="*/ 0 w 17"/>
                  <a:gd name="T5" fmla="*/ 5 h 18"/>
                  <a:gd name="T6" fmla="*/ 0 w 17"/>
                  <a:gd name="T7" fmla="*/ 5 h 18"/>
                  <a:gd name="T8" fmla="*/ 0 w 17"/>
                  <a:gd name="T9" fmla="*/ 0 h 18"/>
                  <a:gd name="T10" fmla="*/ 7 w 17"/>
                  <a:gd name="T11" fmla="*/ 0 h 18"/>
                  <a:gd name="T12" fmla="*/ 7 w 17"/>
                  <a:gd name="T13" fmla="*/ 0 h 18"/>
                  <a:gd name="T14" fmla="*/ 16 w 17"/>
                  <a:gd name="T15" fmla="*/ 0 h 18"/>
                  <a:gd name="T16" fmla="*/ 16 w 17"/>
                  <a:gd name="T17" fmla="*/ 5 h 18"/>
                  <a:gd name="T18" fmla="*/ 16 w 17"/>
                  <a:gd name="T19" fmla="*/ 5 h 18"/>
                  <a:gd name="T20" fmla="*/ 16 w 17"/>
                  <a:gd name="T21" fmla="*/ 11 h 18"/>
                  <a:gd name="T22" fmla="*/ 7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7" y="17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16" y="5"/>
                    </a:lnTo>
                    <a:lnTo>
                      <a:pt x="16" y="11"/>
                    </a:lnTo>
                    <a:lnTo>
                      <a:pt x="7" y="1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Freeform 29"/>
              <p:cNvSpPr>
                <a:spLocks noChangeAspect="1"/>
              </p:cNvSpPr>
              <p:nvPr/>
            </p:nvSpPr>
            <p:spPr bwMode="auto">
              <a:xfrm>
                <a:off x="2908" y="2527"/>
                <a:ext cx="70" cy="72"/>
              </a:xfrm>
              <a:custGeom>
                <a:avLst/>
                <a:gdLst>
                  <a:gd name="T0" fmla="*/ 0 w 70"/>
                  <a:gd name="T1" fmla="*/ 71 h 72"/>
                  <a:gd name="T2" fmla="*/ 26 w 70"/>
                  <a:gd name="T3" fmla="*/ 43 h 72"/>
                  <a:gd name="T4" fmla="*/ 26 w 70"/>
                  <a:gd name="T5" fmla="*/ 43 h 72"/>
                  <a:gd name="T6" fmla="*/ 47 w 70"/>
                  <a:gd name="T7" fmla="*/ 21 h 72"/>
                  <a:gd name="T8" fmla="*/ 69 w 70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72"/>
                  <a:gd name="T17" fmla="*/ 70 w 7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72">
                    <a:moveTo>
                      <a:pt x="0" y="71"/>
                    </a:moveTo>
                    <a:lnTo>
                      <a:pt x="26" y="43"/>
                    </a:lnTo>
                    <a:lnTo>
                      <a:pt x="47" y="21"/>
                    </a:lnTo>
                    <a:lnTo>
                      <a:pt x="69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Freeform 30"/>
              <p:cNvSpPr>
                <a:spLocks noChangeAspect="1"/>
              </p:cNvSpPr>
              <p:nvPr/>
            </p:nvSpPr>
            <p:spPr bwMode="auto">
              <a:xfrm>
                <a:off x="3182" y="2055"/>
                <a:ext cx="44" cy="327"/>
              </a:xfrm>
              <a:custGeom>
                <a:avLst/>
                <a:gdLst>
                  <a:gd name="T0" fmla="*/ 0 w 44"/>
                  <a:gd name="T1" fmla="*/ 326 h 327"/>
                  <a:gd name="T2" fmla="*/ 32 w 44"/>
                  <a:gd name="T3" fmla="*/ 200 h 327"/>
                  <a:gd name="T4" fmla="*/ 38 w 44"/>
                  <a:gd name="T5" fmla="*/ 113 h 327"/>
                  <a:gd name="T6" fmla="*/ 38 w 44"/>
                  <a:gd name="T7" fmla="*/ 113 h 327"/>
                  <a:gd name="T8" fmla="*/ 38 w 44"/>
                  <a:gd name="T9" fmla="*/ 65 h 327"/>
                  <a:gd name="T10" fmla="*/ 21 w 44"/>
                  <a:gd name="T11" fmla="*/ 0 h 327"/>
                  <a:gd name="T12" fmla="*/ 21 w 44"/>
                  <a:gd name="T13" fmla="*/ 0 h 327"/>
                  <a:gd name="T14" fmla="*/ 32 w 44"/>
                  <a:gd name="T15" fmla="*/ 38 h 327"/>
                  <a:gd name="T16" fmla="*/ 43 w 44"/>
                  <a:gd name="T17" fmla="*/ 113 h 327"/>
                  <a:gd name="T18" fmla="*/ 38 w 44"/>
                  <a:gd name="T19" fmla="*/ 217 h 327"/>
                  <a:gd name="T20" fmla="*/ 0 w 44"/>
                  <a:gd name="T21" fmla="*/ 326 h 3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327"/>
                  <a:gd name="T35" fmla="*/ 44 w 44"/>
                  <a:gd name="T36" fmla="*/ 327 h 3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327">
                    <a:moveTo>
                      <a:pt x="0" y="326"/>
                    </a:moveTo>
                    <a:lnTo>
                      <a:pt x="32" y="200"/>
                    </a:lnTo>
                    <a:lnTo>
                      <a:pt x="38" y="113"/>
                    </a:lnTo>
                    <a:lnTo>
                      <a:pt x="38" y="65"/>
                    </a:lnTo>
                    <a:lnTo>
                      <a:pt x="21" y="0"/>
                    </a:lnTo>
                    <a:lnTo>
                      <a:pt x="32" y="38"/>
                    </a:lnTo>
                    <a:lnTo>
                      <a:pt x="43" y="113"/>
                    </a:lnTo>
                    <a:lnTo>
                      <a:pt x="38" y="217"/>
                    </a:lnTo>
                    <a:lnTo>
                      <a:pt x="0" y="3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Freeform 31"/>
              <p:cNvSpPr>
                <a:spLocks noChangeAspect="1"/>
              </p:cNvSpPr>
              <p:nvPr/>
            </p:nvSpPr>
            <p:spPr bwMode="auto">
              <a:xfrm>
                <a:off x="3203" y="2315"/>
                <a:ext cx="49" cy="51"/>
              </a:xfrm>
              <a:custGeom>
                <a:avLst/>
                <a:gdLst>
                  <a:gd name="T0" fmla="*/ 26 w 49"/>
                  <a:gd name="T1" fmla="*/ 50 h 51"/>
                  <a:gd name="T2" fmla="*/ 42 w 49"/>
                  <a:gd name="T3" fmla="*/ 44 h 51"/>
                  <a:gd name="T4" fmla="*/ 48 w 49"/>
                  <a:gd name="T5" fmla="*/ 22 h 51"/>
                  <a:gd name="T6" fmla="*/ 48 w 49"/>
                  <a:gd name="T7" fmla="*/ 22 h 51"/>
                  <a:gd name="T8" fmla="*/ 42 w 49"/>
                  <a:gd name="T9" fmla="*/ 6 h 51"/>
                  <a:gd name="T10" fmla="*/ 26 w 49"/>
                  <a:gd name="T11" fmla="*/ 0 h 51"/>
                  <a:gd name="T12" fmla="*/ 26 w 49"/>
                  <a:gd name="T13" fmla="*/ 0 h 51"/>
                  <a:gd name="T14" fmla="*/ 5 w 49"/>
                  <a:gd name="T15" fmla="*/ 6 h 51"/>
                  <a:gd name="T16" fmla="*/ 0 w 49"/>
                  <a:gd name="T17" fmla="*/ 22 h 51"/>
                  <a:gd name="T18" fmla="*/ 0 w 49"/>
                  <a:gd name="T19" fmla="*/ 22 h 51"/>
                  <a:gd name="T20" fmla="*/ 5 w 49"/>
                  <a:gd name="T21" fmla="*/ 44 h 51"/>
                  <a:gd name="T22" fmla="*/ 26 w 49"/>
                  <a:gd name="T23" fmla="*/ 50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51"/>
                  <a:gd name="T38" fmla="*/ 49 w 49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51">
                    <a:moveTo>
                      <a:pt x="26" y="50"/>
                    </a:moveTo>
                    <a:lnTo>
                      <a:pt x="42" y="44"/>
                    </a:lnTo>
                    <a:lnTo>
                      <a:pt x="48" y="22"/>
                    </a:lnTo>
                    <a:lnTo>
                      <a:pt x="42" y="6"/>
                    </a:lnTo>
                    <a:lnTo>
                      <a:pt x="26" y="0"/>
                    </a:lnTo>
                    <a:lnTo>
                      <a:pt x="5" y="6"/>
                    </a:lnTo>
                    <a:lnTo>
                      <a:pt x="0" y="22"/>
                    </a:lnTo>
                    <a:lnTo>
                      <a:pt x="5" y="44"/>
                    </a:lnTo>
                    <a:lnTo>
                      <a:pt x="26" y="5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Freeform 32"/>
              <p:cNvSpPr>
                <a:spLocks noChangeAspect="1"/>
              </p:cNvSpPr>
              <p:nvPr/>
            </p:nvSpPr>
            <p:spPr bwMode="auto">
              <a:xfrm>
                <a:off x="3220" y="2124"/>
                <a:ext cx="63" cy="17"/>
              </a:xfrm>
              <a:custGeom>
                <a:avLst/>
                <a:gdLst>
                  <a:gd name="T0" fmla="*/ 0 w 63"/>
                  <a:gd name="T1" fmla="*/ 16 h 17"/>
                  <a:gd name="T2" fmla="*/ 30 w 63"/>
                  <a:gd name="T3" fmla="*/ 0 h 17"/>
                  <a:gd name="T4" fmla="*/ 62 w 63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3"/>
                  <a:gd name="T10" fmla="*/ 0 h 17"/>
                  <a:gd name="T11" fmla="*/ 63 w 63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" h="17">
                    <a:moveTo>
                      <a:pt x="0" y="16"/>
                    </a:moveTo>
                    <a:lnTo>
                      <a:pt x="30" y="0"/>
                    </a:lnTo>
                    <a:lnTo>
                      <a:pt x="62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Freeform 33"/>
              <p:cNvSpPr>
                <a:spLocks noChangeAspect="1"/>
              </p:cNvSpPr>
              <p:nvPr/>
            </p:nvSpPr>
            <p:spPr bwMode="auto">
              <a:xfrm>
                <a:off x="3225" y="2135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8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Freeform 34"/>
              <p:cNvSpPr>
                <a:spLocks noChangeAspect="1"/>
              </p:cNvSpPr>
              <p:nvPr/>
            </p:nvSpPr>
            <p:spPr bwMode="auto">
              <a:xfrm>
                <a:off x="3225" y="2153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Freeform 35"/>
              <p:cNvSpPr>
                <a:spLocks noChangeAspect="1"/>
              </p:cNvSpPr>
              <p:nvPr/>
            </p:nvSpPr>
            <p:spPr bwMode="auto">
              <a:xfrm>
                <a:off x="3225" y="2168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" name="Freeform 36"/>
              <p:cNvSpPr>
                <a:spLocks noChangeAspect="1"/>
              </p:cNvSpPr>
              <p:nvPr/>
            </p:nvSpPr>
            <p:spPr bwMode="auto">
              <a:xfrm>
                <a:off x="3220" y="2196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Freeform 37"/>
              <p:cNvSpPr>
                <a:spLocks noChangeAspect="1"/>
              </p:cNvSpPr>
              <p:nvPr/>
            </p:nvSpPr>
            <p:spPr bwMode="auto">
              <a:xfrm>
                <a:off x="3220" y="2207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0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Freeform 38"/>
              <p:cNvSpPr>
                <a:spLocks noChangeAspect="1"/>
              </p:cNvSpPr>
              <p:nvPr/>
            </p:nvSpPr>
            <p:spPr bwMode="auto">
              <a:xfrm>
                <a:off x="3214" y="2234"/>
                <a:ext cx="64" cy="17"/>
              </a:xfrm>
              <a:custGeom>
                <a:avLst/>
                <a:gdLst>
                  <a:gd name="T0" fmla="*/ 0 w 64"/>
                  <a:gd name="T1" fmla="*/ 16 h 17"/>
                  <a:gd name="T2" fmla="*/ 31 w 64"/>
                  <a:gd name="T3" fmla="*/ 0 h 17"/>
                  <a:gd name="T4" fmla="*/ 63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0" y="16"/>
                    </a:moveTo>
                    <a:lnTo>
                      <a:pt x="31" y="0"/>
                    </a:lnTo>
                    <a:lnTo>
                      <a:pt x="63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Freeform 39"/>
              <p:cNvSpPr>
                <a:spLocks noChangeAspect="1"/>
              </p:cNvSpPr>
              <p:nvPr/>
            </p:nvSpPr>
            <p:spPr bwMode="auto">
              <a:xfrm>
                <a:off x="3214" y="2245"/>
                <a:ext cx="64" cy="17"/>
              </a:xfrm>
              <a:custGeom>
                <a:avLst/>
                <a:gdLst>
                  <a:gd name="T0" fmla="*/ 0 w 64"/>
                  <a:gd name="T1" fmla="*/ 16 h 17"/>
                  <a:gd name="T2" fmla="*/ 31 w 64"/>
                  <a:gd name="T3" fmla="*/ 0 h 17"/>
                  <a:gd name="T4" fmla="*/ 63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0" y="16"/>
                    </a:moveTo>
                    <a:lnTo>
                      <a:pt x="31" y="0"/>
                    </a:lnTo>
                    <a:lnTo>
                      <a:pt x="63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Freeform 40"/>
              <p:cNvSpPr>
                <a:spLocks noChangeAspect="1"/>
              </p:cNvSpPr>
              <p:nvPr/>
            </p:nvSpPr>
            <p:spPr bwMode="auto">
              <a:xfrm>
                <a:off x="3209" y="2272"/>
                <a:ext cx="59" cy="17"/>
              </a:xfrm>
              <a:custGeom>
                <a:avLst/>
                <a:gdLst>
                  <a:gd name="T0" fmla="*/ 0 w 59"/>
                  <a:gd name="T1" fmla="*/ 8 h 17"/>
                  <a:gd name="T2" fmla="*/ 31 w 59"/>
                  <a:gd name="T3" fmla="*/ 0 h 17"/>
                  <a:gd name="T4" fmla="*/ 58 w 59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17"/>
                  <a:gd name="T11" fmla="*/ 59 w 5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17">
                    <a:moveTo>
                      <a:pt x="0" y="8"/>
                    </a:moveTo>
                    <a:lnTo>
                      <a:pt x="31" y="0"/>
                    </a:lnTo>
                    <a:lnTo>
                      <a:pt x="58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Freeform 41"/>
              <p:cNvSpPr>
                <a:spLocks noChangeAspect="1"/>
              </p:cNvSpPr>
              <p:nvPr/>
            </p:nvSpPr>
            <p:spPr bwMode="auto">
              <a:xfrm>
                <a:off x="3209" y="2283"/>
                <a:ext cx="59" cy="17"/>
              </a:xfrm>
              <a:custGeom>
                <a:avLst/>
                <a:gdLst>
                  <a:gd name="T0" fmla="*/ 0 w 59"/>
                  <a:gd name="T1" fmla="*/ 8 h 17"/>
                  <a:gd name="T2" fmla="*/ 31 w 59"/>
                  <a:gd name="T3" fmla="*/ 0 h 17"/>
                  <a:gd name="T4" fmla="*/ 58 w 59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17"/>
                  <a:gd name="T11" fmla="*/ 59 w 5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17">
                    <a:moveTo>
                      <a:pt x="0" y="8"/>
                    </a:moveTo>
                    <a:lnTo>
                      <a:pt x="31" y="0"/>
                    </a:lnTo>
                    <a:lnTo>
                      <a:pt x="58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Freeform 42"/>
              <p:cNvSpPr>
                <a:spLocks noChangeAspect="1"/>
              </p:cNvSpPr>
              <p:nvPr/>
            </p:nvSpPr>
            <p:spPr bwMode="auto">
              <a:xfrm>
                <a:off x="2825" y="2055"/>
                <a:ext cx="42" cy="327"/>
              </a:xfrm>
              <a:custGeom>
                <a:avLst/>
                <a:gdLst>
                  <a:gd name="T0" fmla="*/ 41 w 42"/>
                  <a:gd name="T1" fmla="*/ 326 h 327"/>
                  <a:gd name="T2" fmla="*/ 15 w 42"/>
                  <a:gd name="T3" fmla="*/ 200 h 327"/>
                  <a:gd name="T4" fmla="*/ 5 w 42"/>
                  <a:gd name="T5" fmla="*/ 113 h 327"/>
                  <a:gd name="T6" fmla="*/ 5 w 42"/>
                  <a:gd name="T7" fmla="*/ 113 h 327"/>
                  <a:gd name="T8" fmla="*/ 10 w 42"/>
                  <a:gd name="T9" fmla="*/ 65 h 327"/>
                  <a:gd name="T10" fmla="*/ 20 w 42"/>
                  <a:gd name="T11" fmla="*/ 0 h 327"/>
                  <a:gd name="T12" fmla="*/ 20 w 42"/>
                  <a:gd name="T13" fmla="*/ 0 h 327"/>
                  <a:gd name="T14" fmla="*/ 10 w 42"/>
                  <a:gd name="T15" fmla="*/ 38 h 327"/>
                  <a:gd name="T16" fmla="*/ 0 w 42"/>
                  <a:gd name="T17" fmla="*/ 113 h 327"/>
                  <a:gd name="T18" fmla="*/ 5 w 42"/>
                  <a:gd name="T19" fmla="*/ 217 h 327"/>
                  <a:gd name="T20" fmla="*/ 41 w 42"/>
                  <a:gd name="T21" fmla="*/ 326 h 3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327"/>
                  <a:gd name="T35" fmla="*/ 42 w 42"/>
                  <a:gd name="T36" fmla="*/ 327 h 3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327">
                    <a:moveTo>
                      <a:pt x="41" y="326"/>
                    </a:moveTo>
                    <a:lnTo>
                      <a:pt x="15" y="200"/>
                    </a:lnTo>
                    <a:lnTo>
                      <a:pt x="5" y="113"/>
                    </a:lnTo>
                    <a:lnTo>
                      <a:pt x="10" y="65"/>
                    </a:lnTo>
                    <a:lnTo>
                      <a:pt x="20" y="0"/>
                    </a:lnTo>
                    <a:lnTo>
                      <a:pt x="10" y="38"/>
                    </a:lnTo>
                    <a:lnTo>
                      <a:pt x="0" y="113"/>
                    </a:lnTo>
                    <a:lnTo>
                      <a:pt x="5" y="217"/>
                    </a:lnTo>
                    <a:lnTo>
                      <a:pt x="41" y="3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Freeform 43"/>
              <p:cNvSpPr>
                <a:spLocks noChangeAspect="1"/>
              </p:cNvSpPr>
              <p:nvPr/>
            </p:nvSpPr>
            <p:spPr bwMode="auto">
              <a:xfrm>
                <a:off x="2804" y="2315"/>
                <a:ext cx="49" cy="51"/>
              </a:xfrm>
              <a:custGeom>
                <a:avLst/>
                <a:gdLst>
                  <a:gd name="T0" fmla="*/ 21 w 49"/>
                  <a:gd name="T1" fmla="*/ 50 h 51"/>
                  <a:gd name="T2" fmla="*/ 5 w 49"/>
                  <a:gd name="T3" fmla="*/ 44 h 51"/>
                  <a:gd name="T4" fmla="*/ 0 w 49"/>
                  <a:gd name="T5" fmla="*/ 22 h 51"/>
                  <a:gd name="T6" fmla="*/ 0 w 49"/>
                  <a:gd name="T7" fmla="*/ 22 h 51"/>
                  <a:gd name="T8" fmla="*/ 5 w 49"/>
                  <a:gd name="T9" fmla="*/ 6 h 51"/>
                  <a:gd name="T10" fmla="*/ 21 w 49"/>
                  <a:gd name="T11" fmla="*/ 0 h 51"/>
                  <a:gd name="T12" fmla="*/ 21 w 49"/>
                  <a:gd name="T13" fmla="*/ 0 h 51"/>
                  <a:gd name="T14" fmla="*/ 37 w 49"/>
                  <a:gd name="T15" fmla="*/ 6 h 51"/>
                  <a:gd name="T16" fmla="*/ 48 w 49"/>
                  <a:gd name="T17" fmla="*/ 22 h 51"/>
                  <a:gd name="T18" fmla="*/ 48 w 49"/>
                  <a:gd name="T19" fmla="*/ 22 h 51"/>
                  <a:gd name="T20" fmla="*/ 37 w 49"/>
                  <a:gd name="T21" fmla="*/ 44 h 51"/>
                  <a:gd name="T22" fmla="*/ 21 w 49"/>
                  <a:gd name="T23" fmla="*/ 50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51"/>
                  <a:gd name="T38" fmla="*/ 49 w 49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51">
                    <a:moveTo>
                      <a:pt x="21" y="50"/>
                    </a:moveTo>
                    <a:lnTo>
                      <a:pt x="5" y="44"/>
                    </a:lnTo>
                    <a:lnTo>
                      <a:pt x="0" y="22"/>
                    </a:lnTo>
                    <a:lnTo>
                      <a:pt x="5" y="6"/>
                    </a:lnTo>
                    <a:lnTo>
                      <a:pt x="21" y="0"/>
                    </a:lnTo>
                    <a:lnTo>
                      <a:pt x="37" y="6"/>
                    </a:lnTo>
                    <a:lnTo>
                      <a:pt x="48" y="22"/>
                    </a:lnTo>
                    <a:lnTo>
                      <a:pt x="37" y="44"/>
                    </a:lnTo>
                    <a:lnTo>
                      <a:pt x="21" y="5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Freeform 44"/>
              <p:cNvSpPr>
                <a:spLocks noChangeAspect="1"/>
              </p:cNvSpPr>
              <p:nvPr/>
            </p:nvSpPr>
            <p:spPr bwMode="auto">
              <a:xfrm>
                <a:off x="2809" y="2327"/>
                <a:ext cx="27" cy="39"/>
              </a:xfrm>
              <a:custGeom>
                <a:avLst/>
                <a:gdLst>
                  <a:gd name="T0" fmla="*/ 15 w 27"/>
                  <a:gd name="T1" fmla="*/ 38 h 39"/>
                  <a:gd name="T2" fmla="*/ 5 w 27"/>
                  <a:gd name="T3" fmla="*/ 27 h 39"/>
                  <a:gd name="T4" fmla="*/ 0 w 27"/>
                  <a:gd name="T5" fmla="*/ 16 h 39"/>
                  <a:gd name="T6" fmla="*/ 0 w 27"/>
                  <a:gd name="T7" fmla="*/ 16 h 39"/>
                  <a:gd name="T8" fmla="*/ 5 w 27"/>
                  <a:gd name="T9" fmla="*/ 5 h 39"/>
                  <a:gd name="T10" fmla="*/ 15 w 27"/>
                  <a:gd name="T11" fmla="*/ 0 h 39"/>
                  <a:gd name="T12" fmla="*/ 15 w 27"/>
                  <a:gd name="T13" fmla="*/ 0 h 39"/>
                  <a:gd name="T14" fmla="*/ 26 w 27"/>
                  <a:gd name="T15" fmla="*/ 5 h 39"/>
                  <a:gd name="T16" fmla="*/ 26 w 27"/>
                  <a:gd name="T17" fmla="*/ 10 h 39"/>
                  <a:gd name="T18" fmla="*/ 26 w 27"/>
                  <a:gd name="T19" fmla="*/ 10 h 39"/>
                  <a:gd name="T20" fmla="*/ 26 w 27"/>
                  <a:gd name="T21" fmla="*/ 21 h 39"/>
                  <a:gd name="T22" fmla="*/ 20 w 27"/>
                  <a:gd name="T23" fmla="*/ 21 h 39"/>
                  <a:gd name="T24" fmla="*/ 20 w 27"/>
                  <a:gd name="T25" fmla="*/ 21 h 39"/>
                  <a:gd name="T26" fmla="*/ 10 w 27"/>
                  <a:gd name="T27" fmla="*/ 21 h 39"/>
                  <a:gd name="T28" fmla="*/ 10 w 27"/>
                  <a:gd name="T29" fmla="*/ 10 h 39"/>
                  <a:gd name="T30" fmla="*/ 10 w 27"/>
                  <a:gd name="T31" fmla="*/ 10 h 39"/>
                  <a:gd name="T32" fmla="*/ 10 w 27"/>
                  <a:gd name="T33" fmla="*/ 5 h 39"/>
                  <a:gd name="T34" fmla="*/ 15 w 27"/>
                  <a:gd name="T35" fmla="*/ 5 h 39"/>
                  <a:gd name="T36" fmla="*/ 15 w 27"/>
                  <a:gd name="T37" fmla="*/ 5 h 39"/>
                  <a:gd name="T38" fmla="*/ 20 w 27"/>
                  <a:gd name="T39" fmla="*/ 5 h 39"/>
                  <a:gd name="T40" fmla="*/ 20 w 27"/>
                  <a:gd name="T41" fmla="*/ 10 h 39"/>
                  <a:gd name="T42" fmla="*/ 20 w 27"/>
                  <a:gd name="T43" fmla="*/ 10 h 39"/>
                  <a:gd name="T44" fmla="*/ 20 w 27"/>
                  <a:gd name="T45" fmla="*/ 16 h 39"/>
                  <a:gd name="T46" fmla="*/ 15 w 27"/>
                  <a:gd name="T47" fmla="*/ 21 h 39"/>
                  <a:gd name="T48" fmla="*/ 15 w 27"/>
                  <a:gd name="T49" fmla="*/ 21 h 39"/>
                  <a:gd name="T50" fmla="*/ 10 w 27"/>
                  <a:gd name="T51" fmla="*/ 16 h 39"/>
                  <a:gd name="T52" fmla="*/ 10 w 27"/>
                  <a:gd name="T53" fmla="*/ 10 h 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"/>
                  <a:gd name="T82" fmla="*/ 0 h 39"/>
                  <a:gd name="T83" fmla="*/ 27 w 27"/>
                  <a:gd name="T84" fmla="*/ 39 h 3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" h="39">
                    <a:moveTo>
                      <a:pt x="15" y="38"/>
                    </a:moveTo>
                    <a:lnTo>
                      <a:pt x="5" y="27"/>
                    </a:lnTo>
                    <a:lnTo>
                      <a:pt x="0" y="16"/>
                    </a:lnTo>
                    <a:lnTo>
                      <a:pt x="5" y="5"/>
                    </a:lnTo>
                    <a:lnTo>
                      <a:pt x="15" y="0"/>
                    </a:lnTo>
                    <a:lnTo>
                      <a:pt x="26" y="5"/>
                    </a:lnTo>
                    <a:lnTo>
                      <a:pt x="26" y="10"/>
                    </a:lnTo>
                    <a:lnTo>
                      <a:pt x="26" y="21"/>
                    </a:lnTo>
                    <a:lnTo>
                      <a:pt x="20" y="21"/>
                    </a:lnTo>
                    <a:lnTo>
                      <a:pt x="10" y="21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15" y="5"/>
                    </a:lnTo>
                    <a:lnTo>
                      <a:pt x="20" y="5"/>
                    </a:lnTo>
                    <a:lnTo>
                      <a:pt x="20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10" y="16"/>
                    </a:lnTo>
                    <a:lnTo>
                      <a:pt x="10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Freeform 45"/>
              <p:cNvSpPr>
                <a:spLocks noChangeAspect="1"/>
              </p:cNvSpPr>
              <p:nvPr/>
            </p:nvSpPr>
            <p:spPr bwMode="auto">
              <a:xfrm>
                <a:off x="2766" y="2124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6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6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Freeform 46"/>
              <p:cNvSpPr>
                <a:spLocks noChangeAspect="1"/>
              </p:cNvSpPr>
              <p:nvPr/>
            </p:nvSpPr>
            <p:spPr bwMode="auto">
              <a:xfrm>
                <a:off x="2772" y="2135"/>
                <a:ext cx="58" cy="17"/>
              </a:xfrm>
              <a:custGeom>
                <a:avLst/>
                <a:gdLst>
                  <a:gd name="T0" fmla="*/ 57 w 58"/>
                  <a:gd name="T1" fmla="*/ 16 h 17"/>
                  <a:gd name="T2" fmla="*/ 30 w 58"/>
                  <a:gd name="T3" fmla="*/ 0 h 17"/>
                  <a:gd name="T4" fmla="*/ 0 w 58"/>
                  <a:gd name="T5" fmla="*/ 8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57" y="16"/>
                    </a:moveTo>
                    <a:lnTo>
                      <a:pt x="30" y="0"/>
                    </a:lnTo>
                    <a:lnTo>
                      <a:pt x="0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Freeform 47"/>
              <p:cNvSpPr>
                <a:spLocks noChangeAspect="1"/>
              </p:cNvSpPr>
              <p:nvPr/>
            </p:nvSpPr>
            <p:spPr bwMode="auto">
              <a:xfrm>
                <a:off x="2772" y="2153"/>
                <a:ext cx="58" cy="17"/>
              </a:xfrm>
              <a:custGeom>
                <a:avLst/>
                <a:gdLst>
                  <a:gd name="T0" fmla="*/ 57 w 58"/>
                  <a:gd name="T1" fmla="*/ 16 h 17"/>
                  <a:gd name="T2" fmla="*/ 30 w 58"/>
                  <a:gd name="T3" fmla="*/ 0 h 17"/>
                  <a:gd name="T4" fmla="*/ 0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57" y="16"/>
                    </a:moveTo>
                    <a:lnTo>
                      <a:pt x="30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Freeform 48"/>
              <p:cNvSpPr>
                <a:spLocks noChangeAspect="1"/>
              </p:cNvSpPr>
              <p:nvPr/>
            </p:nvSpPr>
            <p:spPr bwMode="auto">
              <a:xfrm>
                <a:off x="2772" y="2168"/>
                <a:ext cx="58" cy="17"/>
              </a:xfrm>
              <a:custGeom>
                <a:avLst/>
                <a:gdLst>
                  <a:gd name="T0" fmla="*/ 57 w 58"/>
                  <a:gd name="T1" fmla="*/ 16 h 17"/>
                  <a:gd name="T2" fmla="*/ 30 w 58"/>
                  <a:gd name="T3" fmla="*/ 0 h 17"/>
                  <a:gd name="T4" fmla="*/ 0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57" y="16"/>
                    </a:moveTo>
                    <a:lnTo>
                      <a:pt x="30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Freeform 49"/>
              <p:cNvSpPr>
                <a:spLocks noChangeAspect="1"/>
              </p:cNvSpPr>
              <p:nvPr/>
            </p:nvSpPr>
            <p:spPr bwMode="auto">
              <a:xfrm>
                <a:off x="2772" y="2196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1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1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Freeform 50"/>
              <p:cNvSpPr>
                <a:spLocks noChangeAspect="1"/>
              </p:cNvSpPr>
              <p:nvPr/>
            </p:nvSpPr>
            <p:spPr bwMode="auto">
              <a:xfrm>
                <a:off x="2772" y="2207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1 w 64"/>
                  <a:gd name="T3" fmla="*/ 0 h 17"/>
                  <a:gd name="T4" fmla="*/ 0 w 64"/>
                  <a:gd name="T5" fmla="*/ 10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1" y="0"/>
                    </a:lnTo>
                    <a:lnTo>
                      <a:pt x="0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Freeform 51"/>
              <p:cNvSpPr>
                <a:spLocks noChangeAspect="1"/>
              </p:cNvSpPr>
              <p:nvPr/>
            </p:nvSpPr>
            <p:spPr bwMode="auto">
              <a:xfrm>
                <a:off x="2777" y="2234"/>
                <a:ext cx="59" cy="17"/>
              </a:xfrm>
              <a:custGeom>
                <a:avLst/>
                <a:gdLst>
                  <a:gd name="T0" fmla="*/ 58 w 59"/>
                  <a:gd name="T1" fmla="*/ 16 h 17"/>
                  <a:gd name="T2" fmla="*/ 26 w 59"/>
                  <a:gd name="T3" fmla="*/ 0 h 17"/>
                  <a:gd name="T4" fmla="*/ 0 w 59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17"/>
                  <a:gd name="T11" fmla="*/ 59 w 5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17">
                    <a:moveTo>
                      <a:pt x="58" y="16"/>
                    </a:moveTo>
                    <a:lnTo>
                      <a:pt x="26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Freeform 52"/>
              <p:cNvSpPr>
                <a:spLocks noChangeAspect="1"/>
              </p:cNvSpPr>
              <p:nvPr/>
            </p:nvSpPr>
            <p:spPr bwMode="auto">
              <a:xfrm>
                <a:off x="2777" y="2245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1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1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Freeform 53"/>
              <p:cNvSpPr>
                <a:spLocks noChangeAspect="1"/>
              </p:cNvSpPr>
              <p:nvPr/>
            </p:nvSpPr>
            <p:spPr bwMode="auto">
              <a:xfrm>
                <a:off x="2782" y="2272"/>
                <a:ext cx="64" cy="17"/>
              </a:xfrm>
              <a:custGeom>
                <a:avLst/>
                <a:gdLst>
                  <a:gd name="T0" fmla="*/ 63 w 64"/>
                  <a:gd name="T1" fmla="*/ 8 h 17"/>
                  <a:gd name="T2" fmla="*/ 26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8"/>
                    </a:moveTo>
                    <a:lnTo>
                      <a:pt x="26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1" name="Freeform 54"/>
              <p:cNvSpPr>
                <a:spLocks noChangeAspect="1"/>
              </p:cNvSpPr>
              <p:nvPr/>
            </p:nvSpPr>
            <p:spPr bwMode="auto">
              <a:xfrm>
                <a:off x="2782" y="2283"/>
                <a:ext cx="64" cy="17"/>
              </a:xfrm>
              <a:custGeom>
                <a:avLst/>
                <a:gdLst>
                  <a:gd name="T0" fmla="*/ 63 w 64"/>
                  <a:gd name="T1" fmla="*/ 8 h 17"/>
                  <a:gd name="T2" fmla="*/ 31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8"/>
                    </a:moveTo>
                    <a:lnTo>
                      <a:pt x="31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Freeform 55"/>
              <p:cNvSpPr>
                <a:spLocks noChangeAspect="1"/>
              </p:cNvSpPr>
              <p:nvPr/>
            </p:nvSpPr>
            <p:spPr bwMode="auto">
              <a:xfrm>
                <a:off x="3104" y="1811"/>
                <a:ext cx="158" cy="125"/>
              </a:xfrm>
              <a:custGeom>
                <a:avLst/>
                <a:gdLst>
                  <a:gd name="T0" fmla="*/ 20 w 158"/>
                  <a:gd name="T1" fmla="*/ 26 h 125"/>
                  <a:gd name="T2" fmla="*/ 94 w 158"/>
                  <a:gd name="T3" fmla="*/ 37 h 125"/>
                  <a:gd name="T4" fmla="*/ 157 w 158"/>
                  <a:gd name="T5" fmla="*/ 124 h 125"/>
                  <a:gd name="T6" fmla="*/ 157 w 158"/>
                  <a:gd name="T7" fmla="*/ 124 h 125"/>
                  <a:gd name="T8" fmla="*/ 115 w 158"/>
                  <a:gd name="T9" fmla="*/ 37 h 125"/>
                  <a:gd name="T10" fmla="*/ 47 w 158"/>
                  <a:gd name="T11" fmla="*/ 0 h 125"/>
                  <a:gd name="T12" fmla="*/ 47 w 158"/>
                  <a:gd name="T13" fmla="*/ 0 h 125"/>
                  <a:gd name="T14" fmla="*/ 20 w 158"/>
                  <a:gd name="T15" fmla="*/ 5 h 125"/>
                  <a:gd name="T16" fmla="*/ 0 w 158"/>
                  <a:gd name="T17" fmla="*/ 26 h 125"/>
                  <a:gd name="T18" fmla="*/ 0 w 158"/>
                  <a:gd name="T19" fmla="*/ 26 h 125"/>
                  <a:gd name="T20" fmla="*/ 20 w 158"/>
                  <a:gd name="T21" fmla="*/ 26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"/>
                  <a:gd name="T34" fmla="*/ 0 h 125"/>
                  <a:gd name="T35" fmla="*/ 158 w 158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" h="125">
                    <a:moveTo>
                      <a:pt x="20" y="26"/>
                    </a:moveTo>
                    <a:lnTo>
                      <a:pt x="94" y="37"/>
                    </a:lnTo>
                    <a:lnTo>
                      <a:pt x="157" y="124"/>
                    </a:lnTo>
                    <a:lnTo>
                      <a:pt x="115" y="37"/>
                    </a:lnTo>
                    <a:lnTo>
                      <a:pt x="47" y="0"/>
                    </a:lnTo>
                    <a:lnTo>
                      <a:pt x="20" y="5"/>
                    </a:lnTo>
                    <a:lnTo>
                      <a:pt x="0" y="26"/>
                    </a:lnTo>
                    <a:lnTo>
                      <a:pt x="20" y="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Freeform 56"/>
              <p:cNvSpPr>
                <a:spLocks noChangeAspect="1"/>
              </p:cNvSpPr>
              <p:nvPr/>
            </p:nvSpPr>
            <p:spPr bwMode="auto">
              <a:xfrm>
                <a:off x="3115" y="1852"/>
                <a:ext cx="21" cy="28"/>
              </a:xfrm>
              <a:custGeom>
                <a:avLst/>
                <a:gdLst>
                  <a:gd name="T0" fmla="*/ 0 w 21"/>
                  <a:gd name="T1" fmla="*/ 11 h 28"/>
                  <a:gd name="T2" fmla="*/ 0 w 21"/>
                  <a:gd name="T3" fmla="*/ 5 h 28"/>
                  <a:gd name="T4" fmla="*/ 5 w 21"/>
                  <a:gd name="T5" fmla="*/ 0 h 28"/>
                  <a:gd name="T6" fmla="*/ 5 w 21"/>
                  <a:gd name="T7" fmla="*/ 0 h 28"/>
                  <a:gd name="T8" fmla="*/ 14 w 21"/>
                  <a:gd name="T9" fmla="*/ 5 h 28"/>
                  <a:gd name="T10" fmla="*/ 20 w 21"/>
                  <a:gd name="T11" fmla="*/ 27 h 28"/>
                  <a:gd name="T12" fmla="*/ 20 w 21"/>
                  <a:gd name="T13" fmla="*/ 27 h 28"/>
                  <a:gd name="T14" fmla="*/ 9 w 21"/>
                  <a:gd name="T15" fmla="*/ 11 h 28"/>
                  <a:gd name="T16" fmla="*/ 0 w 21"/>
                  <a:gd name="T17" fmla="*/ 11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8"/>
                  <a:gd name="T29" fmla="*/ 21 w 21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8">
                    <a:moveTo>
                      <a:pt x="0" y="11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4" y="5"/>
                    </a:lnTo>
                    <a:lnTo>
                      <a:pt x="20" y="27"/>
                    </a:lnTo>
                    <a:lnTo>
                      <a:pt x="9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Freeform 57"/>
              <p:cNvSpPr>
                <a:spLocks noChangeAspect="1"/>
              </p:cNvSpPr>
              <p:nvPr/>
            </p:nvSpPr>
            <p:spPr bwMode="auto">
              <a:xfrm>
                <a:off x="3109" y="1836"/>
                <a:ext cx="33" cy="44"/>
              </a:xfrm>
              <a:custGeom>
                <a:avLst/>
                <a:gdLst>
                  <a:gd name="T0" fmla="*/ 0 w 33"/>
                  <a:gd name="T1" fmla="*/ 10 h 44"/>
                  <a:gd name="T2" fmla="*/ 5 w 33"/>
                  <a:gd name="T3" fmla="*/ 5 h 44"/>
                  <a:gd name="T4" fmla="*/ 10 w 33"/>
                  <a:gd name="T5" fmla="*/ 0 h 44"/>
                  <a:gd name="T6" fmla="*/ 10 w 33"/>
                  <a:gd name="T7" fmla="*/ 0 h 44"/>
                  <a:gd name="T8" fmla="*/ 26 w 33"/>
                  <a:gd name="T9" fmla="*/ 10 h 44"/>
                  <a:gd name="T10" fmla="*/ 32 w 33"/>
                  <a:gd name="T11" fmla="*/ 43 h 44"/>
                  <a:gd name="T12" fmla="*/ 32 w 33"/>
                  <a:gd name="T13" fmla="*/ 43 h 44"/>
                  <a:gd name="T14" fmla="*/ 26 w 33"/>
                  <a:gd name="T15" fmla="*/ 15 h 44"/>
                  <a:gd name="T16" fmla="*/ 0 w 33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44"/>
                  <a:gd name="T29" fmla="*/ 33 w 3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44">
                    <a:moveTo>
                      <a:pt x="0" y="10"/>
                    </a:moveTo>
                    <a:lnTo>
                      <a:pt x="5" y="5"/>
                    </a:lnTo>
                    <a:lnTo>
                      <a:pt x="10" y="0"/>
                    </a:lnTo>
                    <a:lnTo>
                      <a:pt x="26" y="10"/>
                    </a:lnTo>
                    <a:lnTo>
                      <a:pt x="32" y="43"/>
                    </a:lnTo>
                    <a:lnTo>
                      <a:pt x="26" y="15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Line 58"/>
              <p:cNvSpPr>
                <a:spLocks noChangeAspect="1" noChangeShapeType="1"/>
              </p:cNvSpPr>
              <p:nvPr/>
            </p:nvSpPr>
            <p:spPr bwMode="auto">
              <a:xfrm flipH="1">
                <a:off x="3109" y="1853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Line 59"/>
              <p:cNvSpPr>
                <a:spLocks noChangeAspect="1" noChangeShapeType="1"/>
              </p:cNvSpPr>
              <p:nvPr/>
            </p:nvSpPr>
            <p:spPr bwMode="auto">
              <a:xfrm flipH="1">
                <a:off x="3108" y="1880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Line 60"/>
              <p:cNvSpPr>
                <a:spLocks noChangeAspect="1" noChangeShapeType="1"/>
              </p:cNvSpPr>
              <p:nvPr/>
            </p:nvSpPr>
            <p:spPr bwMode="auto">
              <a:xfrm flipH="1">
                <a:off x="3104" y="1837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Freeform 61"/>
              <p:cNvSpPr>
                <a:spLocks noChangeAspect="1"/>
              </p:cNvSpPr>
              <p:nvPr/>
            </p:nvSpPr>
            <p:spPr bwMode="auto">
              <a:xfrm>
                <a:off x="3088" y="1879"/>
                <a:ext cx="33" cy="35"/>
              </a:xfrm>
              <a:custGeom>
                <a:avLst/>
                <a:gdLst>
                  <a:gd name="T0" fmla="*/ 0 w 33"/>
                  <a:gd name="T1" fmla="*/ 0 h 35"/>
                  <a:gd name="T2" fmla="*/ 5 w 33"/>
                  <a:gd name="T3" fmla="*/ 16 h 35"/>
                  <a:gd name="T4" fmla="*/ 10 w 33"/>
                  <a:gd name="T5" fmla="*/ 34 h 35"/>
                  <a:gd name="T6" fmla="*/ 10 w 33"/>
                  <a:gd name="T7" fmla="*/ 34 h 35"/>
                  <a:gd name="T8" fmla="*/ 26 w 33"/>
                  <a:gd name="T9" fmla="*/ 34 h 35"/>
                  <a:gd name="T10" fmla="*/ 32 w 33"/>
                  <a:gd name="T11" fmla="*/ 34 h 35"/>
                  <a:gd name="T12" fmla="*/ 32 w 33"/>
                  <a:gd name="T13" fmla="*/ 34 h 35"/>
                  <a:gd name="T14" fmla="*/ 10 w 33"/>
                  <a:gd name="T15" fmla="*/ 22 h 35"/>
                  <a:gd name="T16" fmla="*/ 0 w 33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5"/>
                  <a:gd name="T29" fmla="*/ 33 w 33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5">
                    <a:moveTo>
                      <a:pt x="0" y="0"/>
                    </a:moveTo>
                    <a:lnTo>
                      <a:pt x="5" y="16"/>
                    </a:lnTo>
                    <a:lnTo>
                      <a:pt x="10" y="34"/>
                    </a:lnTo>
                    <a:lnTo>
                      <a:pt x="26" y="34"/>
                    </a:lnTo>
                    <a:lnTo>
                      <a:pt x="32" y="34"/>
                    </a:lnTo>
                    <a:lnTo>
                      <a:pt x="10" y="2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9" name="Freeform 62"/>
              <p:cNvSpPr>
                <a:spLocks noChangeAspect="1"/>
              </p:cNvSpPr>
              <p:nvPr/>
            </p:nvSpPr>
            <p:spPr bwMode="auto">
              <a:xfrm>
                <a:off x="3104" y="1879"/>
                <a:ext cx="17" cy="18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11 h 18"/>
                  <a:gd name="T4" fmla="*/ 5 w 17"/>
                  <a:gd name="T5" fmla="*/ 17 h 18"/>
                  <a:gd name="T6" fmla="*/ 5 w 17"/>
                  <a:gd name="T7" fmla="*/ 17 h 18"/>
                  <a:gd name="T8" fmla="*/ 16 w 17"/>
                  <a:gd name="T9" fmla="*/ 17 h 18"/>
                  <a:gd name="T10" fmla="*/ 16 w 17"/>
                  <a:gd name="T11" fmla="*/ 17 h 18"/>
                  <a:gd name="T12" fmla="*/ 5 w 17"/>
                  <a:gd name="T13" fmla="*/ 11 h 18"/>
                  <a:gd name="T14" fmla="*/ 0 w 17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8"/>
                  <a:gd name="T26" fmla="*/ 17 w 17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8">
                    <a:moveTo>
                      <a:pt x="0" y="0"/>
                    </a:moveTo>
                    <a:lnTo>
                      <a:pt x="0" y="11"/>
                    </a:lnTo>
                    <a:lnTo>
                      <a:pt x="5" y="17"/>
                    </a:lnTo>
                    <a:lnTo>
                      <a:pt x="16" y="17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Line 63"/>
              <p:cNvSpPr>
                <a:spLocks noChangeAspect="1" noChangeShapeType="1"/>
              </p:cNvSpPr>
              <p:nvPr/>
            </p:nvSpPr>
            <p:spPr bwMode="auto">
              <a:xfrm flipH="1">
                <a:off x="3109" y="1897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Line 64"/>
              <p:cNvSpPr>
                <a:spLocks noChangeAspect="1" noChangeShapeType="1"/>
              </p:cNvSpPr>
              <p:nvPr/>
            </p:nvSpPr>
            <p:spPr bwMode="auto">
              <a:xfrm>
                <a:off x="3098" y="1913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2" name="Freeform 65"/>
              <p:cNvSpPr>
                <a:spLocks noChangeAspect="1"/>
              </p:cNvSpPr>
              <p:nvPr/>
            </p:nvSpPr>
            <p:spPr bwMode="auto">
              <a:xfrm>
                <a:off x="2793" y="1811"/>
                <a:ext cx="158" cy="125"/>
              </a:xfrm>
              <a:custGeom>
                <a:avLst/>
                <a:gdLst>
                  <a:gd name="T0" fmla="*/ 136 w 158"/>
                  <a:gd name="T1" fmla="*/ 26 h 125"/>
                  <a:gd name="T2" fmla="*/ 62 w 158"/>
                  <a:gd name="T3" fmla="*/ 37 h 125"/>
                  <a:gd name="T4" fmla="*/ 0 w 158"/>
                  <a:gd name="T5" fmla="*/ 124 h 125"/>
                  <a:gd name="T6" fmla="*/ 0 w 158"/>
                  <a:gd name="T7" fmla="*/ 124 h 125"/>
                  <a:gd name="T8" fmla="*/ 41 w 158"/>
                  <a:gd name="T9" fmla="*/ 37 h 125"/>
                  <a:gd name="T10" fmla="*/ 109 w 158"/>
                  <a:gd name="T11" fmla="*/ 0 h 125"/>
                  <a:gd name="T12" fmla="*/ 109 w 158"/>
                  <a:gd name="T13" fmla="*/ 0 h 125"/>
                  <a:gd name="T14" fmla="*/ 136 w 158"/>
                  <a:gd name="T15" fmla="*/ 5 h 125"/>
                  <a:gd name="T16" fmla="*/ 157 w 158"/>
                  <a:gd name="T17" fmla="*/ 26 h 125"/>
                  <a:gd name="T18" fmla="*/ 157 w 158"/>
                  <a:gd name="T19" fmla="*/ 26 h 125"/>
                  <a:gd name="T20" fmla="*/ 136 w 158"/>
                  <a:gd name="T21" fmla="*/ 26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"/>
                  <a:gd name="T34" fmla="*/ 0 h 125"/>
                  <a:gd name="T35" fmla="*/ 158 w 158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" h="125">
                    <a:moveTo>
                      <a:pt x="136" y="26"/>
                    </a:moveTo>
                    <a:lnTo>
                      <a:pt x="62" y="37"/>
                    </a:lnTo>
                    <a:lnTo>
                      <a:pt x="0" y="124"/>
                    </a:lnTo>
                    <a:lnTo>
                      <a:pt x="41" y="37"/>
                    </a:lnTo>
                    <a:lnTo>
                      <a:pt x="109" y="0"/>
                    </a:lnTo>
                    <a:lnTo>
                      <a:pt x="136" y="5"/>
                    </a:lnTo>
                    <a:lnTo>
                      <a:pt x="157" y="26"/>
                    </a:lnTo>
                    <a:lnTo>
                      <a:pt x="136" y="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3" name="Freeform 66"/>
              <p:cNvSpPr>
                <a:spLocks noChangeAspect="1"/>
              </p:cNvSpPr>
              <p:nvPr/>
            </p:nvSpPr>
            <p:spPr bwMode="auto">
              <a:xfrm>
                <a:off x="2919" y="1852"/>
                <a:ext cx="22" cy="28"/>
              </a:xfrm>
              <a:custGeom>
                <a:avLst/>
                <a:gdLst>
                  <a:gd name="T0" fmla="*/ 21 w 22"/>
                  <a:gd name="T1" fmla="*/ 11 h 28"/>
                  <a:gd name="T2" fmla="*/ 21 w 22"/>
                  <a:gd name="T3" fmla="*/ 5 h 28"/>
                  <a:gd name="T4" fmla="*/ 15 w 22"/>
                  <a:gd name="T5" fmla="*/ 0 h 28"/>
                  <a:gd name="T6" fmla="*/ 15 w 22"/>
                  <a:gd name="T7" fmla="*/ 0 h 28"/>
                  <a:gd name="T8" fmla="*/ 4 w 22"/>
                  <a:gd name="T9" fmla="*/ 5 h 28"/>
                  <a:gd name="T10" fmla="*/ 0 w 22"/>
                  <a:gd name="T11" fmla="*/ 27 h 28"/>
                  <a:gd name="T12" fmla="*/ 0 w 22"/>
                  <a:gd name="T13" fmla="*/ 27 h 28"/>
                  <a:gd name="T14" fmla="*/ 4 w 22"/>
                  <a:gd name="T15" fmla="*/ 11 h 28"/>
                  <a:gd name="T16" fmla="*/ 21 w 22"/>
                  <a:gd name="T17" fmla="*/ 11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8"/>
                  <a:gd name="T29" fmla="*/ 22 w 22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8">
                    <a:moveTo>
                      <a:pt x="21" y="11"/>
                    </a:moveTo>
                    <a:lnTo>
                      <a:pt x="21" y="5"/>
                    </a:lnTo>
                    <a:lnTo>
                      <a:pt x="15" y="0"/>
                    </a:lnTo>
                    <a:lnTo>
                      <a:pt x="4" y="5"/>
                    </a:lnTo>
                    <a:lnTo>
                      <a:pt x="0" y="27"/>
                    </a:lnTo>
                    <a:lnTo>
                      <a:pt x="4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4" name="Freeform 67"/>
              <p:cNvSpPr>
                <a:spLocks noChangeAspect="1"/>
              </p:cNvSpPr>
              <p:nvPr/>
            </p:nvSpPr>
            <p:spPr bwMode="auto">
              <a:xfrm>
                <a:off x="2908" y="1836"/>
                <a:ext cx="38" cy="44"/>
              </a:xfrm>
              <a:custGeom>
                <a:avLst/>
                <a:gdLst>
                  <a:gd name="T0" fmla="*/ 37 w 38"/>
                  <a:gd name="T1" fmla="*/ 10 h 44"/>
                  <a:gd name="T2" fmla="*/ 32 w 38"/>
                  <a:gd name="T3" fmla="*/ 5 h 44"/>
                  <a:gd name="T4" fmla="*/ 26 w 38"/>
                  <a:gd name="T5" fmla="*/ 0 h 44"/>
                  <a:gd name="T6" fmla="*/ 26 w 38"/>
                  <a:gd name="T7" fmla="*/ 0 h 44"/>
                  <a:gd name="T8" fmla="*/ 10 w 38"/>
                  <a:gd name="T9" fmla="*/ 10 h 44"/>
                  <a:gd name="T10" fmla="*/ 0 w 38"/>
                  <a:gd name="T11" fmla="*/ 43 h 44"/>
                  <a:gd name="T12" fmla="*/ 0 w 38"/>
                  <a:gd name="T13" fmla="*/ 43 h 44"/>
                  <a:gd name="T14" fmla="*/ 10 w 38"/>
                  <a:gd name="T15" fmla="*/ 15 h 44"/>
                  <a:gd name="T16" fmla="*/ 37 w 38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44"/>
                  <a:gd name="T29" fmla="*/ 38 w 3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44">
                    <a:moveTo>
                      <a:pt x="37" y="10"/>
                    </a:moveTo>
                    <a:lnTo>
                      <a:pt x="32" y="5"/>
                    </a:lnTo>
                    <a:lnTo>
                      <a:pt x="26" y="0"/>
                    </a:lnTo>
                    <a:lnTo>
                      <a:pt x="10" y="10"/>
                    </a:lnTo>
                    <a:lnTo>
                      <a:pt x="0" y="43"/>
                    </a:lnTo>
                    <a:lnTo>
                      <a:pt x="10" y="15"/>
                    </a:lnTo>
                    <a:lnTo>
                      <a:pt x="37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5" name="Line 68"/>
              <p:cNvSpPr>
                <a:spLocks noChangeAspect="1" noChangeShapeType="1"/>
              </p:cNvSpPr>
              <p:nvPr/>
            </p:nvSpPr>
            <p:spPr bwMode="auto">
              <a:xfrm>
                <a:off x="2936" y="1853"/>
                <a:ext cx="1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6" name="Line 69"/>
              <p:cNvSpPr>
                <a:spLocks noChangeAspect="1" noChangeShapeType="1"/>
              </p:cNvSpPr>
              <p:nvPr/>
            </p:nvSpPr>
            <p:spPr bwMode="auto">
              <a:xfrm>
                <a:off x="2924" y="1880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7" name="Line 70"/>
              <p:cNvSpPr>
                <a:spLocks noChangeAspect="1" noChangeShapeType="1"/>
              </p:cNvSpPr>
              <p:nvPr/>
            </p:nvSpPr>
            <p:spPr bwMode="auto">
              <a:xfrm>
                <a:off x="2935" y="1837"/>
                <a:ext cx="1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Freeform 71"/>
              <p:cNvSpPr>
                <a:spLocks noChangeAspect="1"/>
              </p:cNvSpPr>
              <p:nvPr/>
            </p:nvSpPr>
            <p:spPr bwMode="auto">
              <a:xfrm>
                <a:off x="2935" y="1879"/>
                <a:ext cx="26" cy="35"/>
              </a:xfrm>
              <a:custGeom>
                <a:avLst/>
                <a:gdLst>
                  <a:gd name="T0" fmla="*/ 25 w 26"/>
                  <a:gd name="T1" fmla="*/ 0 h 35"/>
                  <a:gd name="T2" fmla="*/ 25 w 26"/>
                  <a:gd name="T3" fmla="*/ 16 h 35"/>
                  <a:gd name="T4" fmla="*/ 20 w 26"/>
                  <a:gd name="T5" fmla="*/ 34 h 35"/>
                  <a:gd name="T6" fmla="*/ 20 w 26"/>
                  <a:gd name="T7" fmla="*/ 34 h 35"/>
                  <a:gd name="T8" fmla="*/ 5 w 26"/>
                  <a:gd name="T9" fmla="*/ 34 h 35"/>
                  <a:gd name="T10" fmla="*/ 0 w 26"/>
                  <a:gd name="T11" fmla="*/ 34 h 35"/>
                  <a:gd name="T12" fmla="*/ 0 w 26"/>
                  <a:gd name="T13" fmla="*/ 34 h 35"/>
                  <a:gd name="T14" fmla="*/ 15 w 26"/>
                  <a:gd name="T15" fmla="*/ 22 h 35"/>
                  <a:gd name="T16" fmla="*/ 25 w 26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35"/>
                  <a:gd name="T29" fmla="*/ 26 w 26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35">
                    <a:moveTo>
                      <a:pt x="25" y="0"/>
                    </a:moveTo>
                    <a:lnTo>
                      <a:pt x="25" y="16"/>
                    </a:lnTo>
                    <a:lnTo>
                      <a:pt x="20" y="34"/>
                    </a:lnTo>
                    <a:lnTo>
                      <a:pt x="5" y="34"/>
                    </a:lnTo>
                    <a:lnTo>
                      <a:pt x="0" y="34"/>
                    </a:lnTo>
                    <a:lnTo>
                      <a:pt x="15" y="22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9" name="Freeform 72"/>
              <p:cNvSpPr>
                <a:spLocks noChangeAspect="1"/>
              </p:cNvSpPr>
              <p:nvPr/>
            </p:nvSpPr>
            <p:spPr bwMode="auto">
              <a:xfrm>
                <a:off x="2935" y="1879"/>
                <a:ext cx="17" cy="18"/>
              </a:xfrm>
              <a:custGeom>
                <a:avLst/>
                <a:gdLst>
                  <a:gd name="T0" fmla="*/ 16 w 17"/>
                  <a:gd name="T1" fmla="*/ 0 h 18"/>
                  <a:gd name="T2" fmla="*/ 10 w 17"/>
                  <a:gd name="T3" fmla="*/ 11 h 18"/>
                  <a:gd name="T4" fmla="*/ 10 w 17"/>
                  <a:gd name="T5" fmla="*/ 17 h 18"/>
                  <a:gd name="T6" fmla="*/ 10 w 17"/>
                  <a:gd name="T7" fmla="*/ 17 h 18"/>
                  <a:gd name="T8" fmla="*/ 0 w 17"/>
                  <a:gd name="T9" fmla="*/ 17 h 18"/>
                  <a:gd name="T10" fmla="*/ 0 w 17"/>
                  <a:gd name="T11" fmla="*/ 17 h 18"/>
                  <a:gd name="T12" fmla="*/ 10 w 17"/>
                  <a:gd name="T13" fmla="*/ 11 h 18"/>
                  <a:gd name="T14" fmla="*/ 16 w 17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8"/>
                  <a:gd name="T26" fmla="*/ 17 w 17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8">
                    <a:moveTo>
                      <a:pt x="16" y="0"/>
                    </a:moveTo>
                    <a:lnTo>
                      <a:pt x="10" y="11"/>
                    </a:lnTo>
                    <a:lnTo>
                      <a:pt x="10" y="17"/>
                    </a:lnTo>
                    <a:lnTo>
                      <a:pt x="0" y="17"/>
                    </a:lnTo>
                    <a:lnTo>
                      <a:pt x="10" y="1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0" name="Line 73"/>
              <p:cNvSpPr>
                <a:spLocks noChangeAspect="1" noChangeShapeType="1"/>
              </p:cNvSpPr>
              <p:nvPr/>
            </p:nvSpPr>
            <p:spPr bwMode="auto">
              <a:xfrm>
                <a:off x="2936" y="1897"/>
                <a:ext cx="1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1" name="Line 74"/>
              <p:cNvSpPr>
                <a:spLocks noChangeAspect="1" noChangeShapeType="1"/>
              </p:cNvSpPr>
              <p:nvPr/>
            </p:nvSpPr>
            <p:spPr bwMode="auto">
              <a:xfrm flipH="1">
                <a:off x="2935" y="1913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2" name="Freeform 75"/>
              <p:cNvSpPr>
                <a:spLocks noChangeAspect="1"/>
              </p:cNvSpPr>
              <p:nvPr/>
            </p:nvSpPr>
            <p:spPr bwMode="auto">
              <a:xfrm>
                <a:off x="2814" y="1836"/>
                <a:ext cx="107" cy="127"/>
              </a:xfrm>
              <a:custGeom>
                <a:avLst/>
                <a:gdLst>
                  <a:gd name="T0" fmla="*/ 0 w 107"/>
                  <a:gd name="T1" fmla="*/ 0 h 127"/>
                  <a:gd name="T2" fmla="*/ 15 w 107"/>
                  <a:gd name="T3" fmla="*/ 16 h 127"/>
                  <a:gd name="T4" fmla="*/ 15 w 107"/>
                  <a:gd name="T5" fmla="*/ 16 h 127"/>
                  <a:gd name="T6" fmla="*/ 58 w 107"/>
                  <a:gd name="T7" fmla="*/ 82 h 127"/>
                  <a:gd name="T8" fmla="*/ 106 w 107"/>
                  <a:gd name="T9" fmla="*/ 126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27"/>
                  <a:gd name="T17" fmla="*/ 107 w 10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27">
                    <a:moveTo>
                      <a:pt x="0" y="0"/>
                    </a:moveTo>
                    <a:lnTo>
                      <a:pt x="15" y="16"/>
                    </a:lnTo>
                    <a:lnTo>
                      <a:pt x="58" y="82"/>
                    </a:lnTo>
                    <a:lnTo>
                      <a:pt x="106" y="12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3" name="Freeform 76"/>
              <p:cNvSpPr>
                <a:spLocks noChangeAspect="1"/>
              </p:cNvSpPr>
              <p:nvPr/>
            </p:nvSpPr>
            <p:spPr bwMode="auto">
              <a:xfrm>
                <a:off x="3130" y="1836"/>
                <a:ext cx="112" cy="127"/>
              </a:xfrm>
              <a:custGeom>
                <a:avLst/>
                <a:gdLst>
                  <a:gd name="T0" fmla="*/ 111 w 112"/>
                  <a:gd name="T1" fmla="*/ 0 h 127"/>
                  <a:gd name="T2" fmla="*/ 89 w 112"/>
                  <a:gd name="T3" fmla="*/ 16 h 127"/>
                  <a:gd name="T4" fmla="*/ 89 w 112"/>
                  <a:gd name="T5" fmla="*/ 16 h 127"/>
                  <a:gd name="T6" fmla="*/ 52 w 112"/>
                  <a:gd name="T7" fmla="*/ 82 h 127"/>
                  <a:gd name="T8" fmla="*/ 0 w 112"/>
                  <a:gd name="T9" fmla="*/ 126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27"/>
                  <a:gd name="T17" fmla="*/ 112 w 112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27">
                    <a:moveTo>
                      <a:pt x="111" y="0"/>
                    </a:moveTo>
                    <a:lnTo>
                      <a:pt x="89" y="16"/>
                    </a:lnTo>
                    <a:lnTo>
                      <a:pt x="52" y="82"/>
                    </a:lnTo>
                    <a:lnTo>
                      <a:pt x="0" y="12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4" name="Freeform 77"/>
              <p:cNvSpPr>
                <a:spLocks noChangeAspect="1"/>
              </p:cNvSpPr>
              <p:nvPr/>
            </p:nvSpPr>
            <p:spPr bwMode="auto">
              <a:xfrm>
                <a:off x="3024" y="1809"/>
                <a:ext cx="259" cy="813"/>
              </a:xfrm>
              <a:custGeom>
                <a:avLst/>
                <a:gdLst>
                  <a:gd name="T0" fmla="*/ 0 w 259"/>
                  <a:gd name="T1" fmla="*/ 812 h 813"/>
                  <a:gd name="T2" fmla="*/ 94 w 259"/>
                  <a:gd name="T3" fmla="*/ 762 h 813"/>
                  <a:gd name="T4" fmla="*/ 189 w 259"/>
                  <a:gd name="T5" fmla="*/ 648 h 813"/>
                  <a:gd name="T6" fmla="*/ 189 w 259"/>
                  <a:gd name="T7" fmla="*/ 648 h 813"/>
                  <a:gd name="T8" fmla="*/ 241 w 259"/>
                  <a:gd name="T9" fmla="*/ 512 h 813"/>
                  <a:gd name="T10" fmla="*/ 258 w 259"/>
                  <a:gd name="T11" fmla="*/ 359 h 813"/>
                  <a:gd name="T12" fmla="*/ 258 w 259"/>
                  <a:gd name="T13" fmla="*/ 359 h 813"/>
                  <a:gd name="T14" fmla="*/ 258 w 259"/>
                  <a:gd name="T15" fmla="*/ 234 h 813"/>
                  <a:gd name="T16" fmla="*/ 236 w 259"/>
                  <a:gd name="T17" fmla="*/ 125 h 813"/>
                  <a:gd name="T18" fmla="*/ 236 w 259"/>
                  <a:gd name="T19" fmla="*/ 125 h 813"/>
                  <a:gd name="T20" fmla="*/ 194 w 259"/>
                  <a:gd name="T21" fmla="*/ 37 h 813"/>
                  <a:gd name="T22" fmla="*/ 126 w 259"/>
                  <a:gd name="T23" fmla="*/ 0 h 813"/>
                  <a:gd name="T24" fmla="*/ 126 w 259"/>
                  <a:gd name="T25" fmla="*/ 0 h 813"/>
                  <a:gd name="T26" fmla="*/ 78 w 259"/>
                  <a:gd name="T27" fmla="*/ 26 h 813"/>
                  <a:gd name="T28" fmla="*/ 63 w 259"/>
                  <a:gd name="T29" fmla="*/ 70 h 8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9"/>
                  <a:gd name="T46" fmla="*/ 0 h 813"/>
                  <a:gd name="T47" fmla="*/ 259 w 259"/>
                  <a:gd name="T48" fmla="*/ 813 h 8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9" h="813">
                    <a:moveTo>
                      <a:pt x="0" y="812"/>
                    </a:moveTo>
                    <a:lnTo>
                      <a:pt x="94" y="762"/>
                    </a:lnTo>
                    <a:lnTo>
                      <a:pt x="189" y="648"/>
                    </a:lnTo>
                    <a:lnTo>
                      <a:pt x="241" y="512"/>
                    </a:lnTo>
                    <a:lnTo>
                      <a:pt x="258" y="359"/>
                    </a:lnTo>
                    <a:lnTo>
                      <a:pt x="258" y="234"/>
                    </a:lnTo>
                    <a:lnTo>
                      <a:pt x="236" y="125"/>
                    </a:lnTo>
                    <a:lnTo>
                      <a:pt x="194" y="37"/>
                    </a:lnTo>
                    <a:lnTo>
                      <a:pt x="126" y="0"/>
                    </a:lnTo>
                    <a:lnTo>
                      <a:pt x="78" y="26"/>
                    </a:lnTo>
                    <a:lnTo>
                      <a:pt x="63" y="7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5" name="Freeform 78"/>
              <p:cNvSpPr>
                <a:spLocks noChangeAspect="1"/>
              </p:cNvSpPr>
              <p:nvPr/>
            </p:nvSpPr>
            <p:spPr bwMode="auto">
              <a:xfrm>
                <a:off x="2773" y="1809"/>
                <a:ext cx="253" cy="813"/>
              </a:xfrm>
              <a:custGeom>
                <a:avLst/>
                <a:gdLst>
                  <a:gd name="T0" fmla="*/ 252 w 253"/>
                  <a:gd name="T1" fmla="*/ 812 h 813"/>
                  <a:gd name="T2" fmla="*/ 162 w 253"/>
                  <a:gd name="T3" fmla="*/ 762 h 813"/>
                  <a:gd name="T4" fmla="*/ 63 w 253"/>
                  <a:gd name="T5" fmla="*/ 648 h 813"/>
                  <a:gd name="T6" fmla="*/ 63 w 253"/>
                  <a:gd name="T7" fmla="*/ 648 h 813"/>
                  <a:gd name="T8" fmla="*/ 15 w 253"/>
                  <a:gd name="T9" fmla="*/ 512 h 813"/>
                  <a:gd name="T10" fmla="*/ 0 w 253"/>
                  <a:gd name="T11" fmla="*/ 359 h 813"/>
                  <a:gd name="T12" fmla="*/ 0 w 253"/>
                  <a:gd name="T13" fmla="*/ 359 h 813"/>
                  <a:gd name="T14" fmla="*/ 0 w 253"/>
                  <a:gd name="T15" fmla="*/ 234 h 813"/>
                  <a:gd name="T16" fmla="*/ 21 w 253"/>
                  <a:gd name="T17" fmla="*/ 125 h 813"/>
                  <a:gd name="T18" fmla="*/ 21 w 253"/>
                  <a:gd name="T19" fmla="*/ 125 h 813"/>
                  <a:gd name="T20" fmla="*/ 63 w 253"/>
                  <a:gd name="T21" fmla="*/ 37 h 813"/>
                  <a:gd name="T22" fmla="*/ 131 w 253"/>
                  <a:gd name="T23" fmla="*/ 0 h 813"/>
                  <a:gd name="T24" fmla="*/ 131 w 253"/>
                  <a:gd name="T25" fmla="*/ 0 h 813"/>
                  <a:gd name="T26" fmla="*/ 178 w 253"/>
                  <a:gd name="T27" fmla="*/ 26 h 813"/>
                  <a:gd name="T28" fmla="*/ 188 w 253"/>
                  <a:gd name="T29" fmla="*/ 70 h 8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3"/>
                  <a:gd name="T46" fmla="*/ 0 h 813"/>
                  <a:gd name="T47" fmla="*/ 253 w 253"/>
                  <a:gd name="T48" fmla="*/ 813 h 8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3" h="813">
                    <a:moveTo>
                      <a:pt x="252" y="812"/>
                    </a:moveTo>
                    <a:lnTo>
                      <a:pt x="162" y="762"/>
                    </a:lnTo>
                    <a:lnTo>
                      <a:pt x="63" y="648"/>
                    </a:lnTo>
                    <a:lnTo>
                      <a:pt x="15" y="512"/>
                    </a:lnTo>
                    <a:lnTo>
                      <a:pt x="0" y="359"/>
                    </a:lnTo>
                    <a:lnTo>
                      <a:pt x="0" y="234"/>
                    </a:lnTo>
                    <a:lnTo>
                      <a:pt x="21" y="125"/>
                    </a:lnTo>
                    <a:lnTo>
                      <a:pt x="63" y="37"/>
                    </a:lnTo>
                    <a:lnTo>
                      <a:pt x="131" y="0"/>
                    </a:lnTo>
                    <a:lnTo>
                      <a:pt x="178" y="26"/>
                    </a:lnTo>
                    <a:lnTo>
                      <a:pt x="188" y="7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6" name="Freeform 79"/>
              <p:cNvSpPr>
                <a:spLocks noChangeAspect="1"/>
              </p:cNvSpPr>
              <p:nvPr/>
            </p:nvSpPr>
            <p:spPr bwMode="auto">
              <a:xfrm>
                <a:off x="3004" y="2605"/>
                <a:ext cx="48" cy="60"/>
              </a:xfrm>
              <a:custGeom>
                <a:avLst/>
                <a:gdLst>
                  <a:gd name="T0" fmla="*/ 20 w 48"/>
                  <a:gd name="T1" fmla="*/ 59 h 60"/>
                  <a:gd name="T2" fmla="*/ 5 w 48"/>
                  <a:gd name="T3" fmla="*/ 43 h 60"/>
                  <a:gd name="T4" fmla="*/ 0 w 48"/>
                  <a:gd name="T5" fmla="*/ 15 h 60"/>
                  <a:gd name="T6" fmla="*/ 0 w 48"/>
                  <a:gd name="T7" fmla="*/ 15 h 60"/>
                  <a:gd name="T8" fmla="*/ 5 w 48"/>
                  <a:gd name="T9" fmla="*/ 5 h 60"/>
                  <a:gd name="T10" fmla="*/ 20 w 48"/>
                  <a:gd name="T11" fmla="*/ 0 h 60"/>
                  <a:gd name="T12" fmla="*/ 20 w 48"/>
                  <a:gd name="T13" fmla="*/ 0 h 60"/>
                  <a:gd name="T14" fmla="*/ 41 w 48"/>
                  <a:gd name="T15" fmla="*/ 5 h 60"/>
                  <a:gd name="T16" fmla="*/ 47 w 48"/>
                  <a:gd name="T17" fmla="*/ 15 h 60"/>
                  <a:gd name="T18" fmla="*/ 47 w 48"/>
                  <a:gd name="T19" fmla="*/ 15 h 60"/>
                  <a:gd name="T20" fmla="*/ 36 w 48"/>
                  <a:gd name="T21" fmla="*/ 43 h 60"/>
                  <a:gd name="T22" fmla="*/ 20 w 48"/>
                  <a:gd name="T23" fmla="*/ 59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60"/>
                  <a:gd name="T38" fmla="*/ 48 w 48"/>
                  <a:gd name="T39" fmla="*/ 60 h 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60">
                    <a:moveTo>
                      <a:pt x="20" y="59"/>
                    </a:moveTo>
                    <a:lnTo>
                      <a:pt x="5" y="43"/>
                    </a:lnTo>
                    <a:lnTo>
                      <a:pt x="0" y="15"/>
                    </a:lnTo>
                    <a:lnTo>
                      <a:pt x="5" y="5"/>
                    </a:lnTo>
                    <a:lnTo>
                      <a:pt x="20" y="0"/>
                    </a:lnTo>
                    <a:lnTo>
                      <a:pt x="41" y="5"/>
                    </a:lnTo>
                    <a:lnTo>
                      <a:pt x="47" y="15"/>
                    </a:lnTo>
                    <a:lnTo>
                      <a:pt x="36" y="43"/>
                    </a:lnTo>
                    <a:lnTo>
                      <a:pt x="20" y="59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7" name="Freeform 80"/>
              <p:cNvSpPr>
                <a:spLocks noChangeAspect="1"/>
              </p:cNvSpPr>
              <p:nvPr/>
            </p:nvSpPr>
            <p:spPr bwMode="auto">
              <a:xfrm>
                <a:off x="3004" y="2605"/>
                <a:ext cx="48" cy="60"/>
              </a:xfrm>
              <a:custGeom>
                <a:avLst/>
                <a:gdLst>
                  <a:gd name="T0" fmla="*/ 20 w 48"/>
                  <a:gd name="T1" fmla="*/ 59 h 60"/>
                  <a:gd name="T2" fmla="*/ 5 w 48"/>
                  <a:gd name="T3" fmla="*/ 43 h 60"/>
                  <a:gd name="T4" fmla="*/ 0 w 48"/>
                  <a:gd name="T5" fmla="*/ 15 h 60"/>
                  <a:gd name="T6" fmla="*/ 0 w 48"/>
                  <a:gd name="T7" fmla="*/ 15 h 60"/>
                  <a:gd name="T8" fmla="*/ 5 w 48"/>
                  <a:gd name="T9" fmla="*/ 5 h 60"/>
                  <a:gd name="T10" fmla="*/ 20 w 48"/>
                  <a:gd name="T11" fmla="*/ 0 h 60"/>
                  <a:gd name="T12" fmla="*/ 20 w 48"/>
                  <a:gd name="T13" fmla="*/ 0 h 60"/>
                  <a:gd name="T14" fmla="*/ 41 w 48"/>
                  <a:gd name="T15" fmla="*/ 5 h 60"/>
                  <a:gd name="T16" fmla="*/ 47 w 48"/>
                  <a:gd name="T17" fmla="*/ 15 h 60"/>
                  <a:gd name="T18" fmla="*/ 47 w 48"/>
                  <a:gd name="T19" fmla="*/ 15 h 60"/>
                  <a:gd name="T20" fmla="*/ 36 w 48"/>
                  <a:gd name="T21" fmla="*/ 43 h 60"/>
                  <a:gd name="T22" fmla="*/ 20 w 48"/>
                  <a:gd name="T23" fmla="*/ 59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60"/>
                  <a:gd name="T38" fmla="*/ 48 w 48"/>
                  <a:gd name="T39" fmla="*/ 60 h 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60">
                    <a:moveTo>
                      <a:pt x="20" y="59"/>
                    </a:moveTo>
                    <a:lnTo>
                      <a:pt x="5" y="43"/>
                    </a:lnTo>
                    <a:lnTo>
                      <a:pt x="0" y="15"/>
                    </a:lnTo>
                    <a:lnTo>
                      <a:pt x="5" y="5"/>
                    </a:lnTo>
                    <a:lnTo>
                      <a:pt x="20" y="0"/>
                    </a:lnTo>
                    <a:lnTo>
                      <a:pt x="41" y="5"/>
                    </a:lnTo>
                    <a:lnTo>
                      <a:pt x="47" y="15"/>
                    </a:lnTo>
                    <a:lnTo>
                      <a:pt x="36" y="43"/>
                    </a:lnTo>
                    <a:lnTo>
                      <a:pt x="20" y="5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" name="Freeform 81"/>
              <p:cNvSpPr>
                <a:spLocks noChangeAspect="1"/>
              </p:cNvSpPr>
              <p:nvPr/>
            </p:nvSpPr>
            <p:spPr bwMode="auto">
              <a:xfrm>
                <a:off x="3009" y="2605"/>
                <a:ext cx="38" cy="54"/>
              </a:xfrm>
              <a:custGeom>
                <a:avLst/>
                <a:gdLst>
                  <a:gd name="T0" fmla="*/ 21 w 38"/>
                  <a:gd name="T1" fmla="*/ 53 h 54"/>
                  <a:gd name="T2" fmla="*/ 10 w 38"/>
                  <a:gd name="T3" fmla="*/ 36 h 54"/>
                  <a:gd name="T4" fmla="*/ 0 w 38"/>
                  <a:gd name="T5" fmla="*/ 15 h 54"/>
                  <a:gd name="T6" fmla="*/ 0 w 38"/>
                  <a:gd name="T7" fmla="*/ 15 h 54"/>
                  <a:gd name="T8" fmla="*/ 5 w 38"/>
                  <a:gd name="T9" fmla="*/ 5 h 54"/>
                  <a:gd name="T10" fmla="*/ 21 w 38"/>
                  <a:gd name="T11" fmla="*/ 0 h 54"/>
                  <a:gd name="T12" fmla="*/ 21 w 38"/>
                  <a:gd name="T13" fmla="*/ 0 h 54"/>
                  <a:gd name="T14" fmla="*/ 32 w 38"/>
                  <a:gd name="T15" fmla="*/ 5 h 54"/>
                  <a:gd name="T16" fmla="*/ 37 w 38"/>
                  <a:gd name="T17" fmla="*/ 15 h 54"/>
                  <a:gd name="T18" fmla="*/ 37 w 38"/>
                  <a:gd name="T19" fmla="*/ 15 h 54"/>
                  <a:gd name="T20" fmla="*/ 32 w 38"/>
                  <a:gd name="T21" fmla="*/ 36 h 54"/>
                  <a:gd name="T22" fmla="*/ 21 w 38"/>
                  <a:gd name="T23" fmla="*/ 53 h 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54"/>
                  <a:gd name="T38" fmla="*/ 38 w 38"/>
                  <a:gd name="T39" fmla="*/ 54 h 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54">
                    <a:moveTo>
                      <a:pt x="21" y="53"/>
                    </a:moveTo>
                    <a:lnTo>
                      <a:pt x="10" y="36"/>
                    </a:lnTo>
                    <a:lnTo>
                      <a:pt x="0" y="15"/>
                    </a:lnTo>
                    <a:lnTo>
                      <a:pt x="5" y="5"/>
                    </a:lnTo>
                    <a:lnTo>
                      <a:pt x="21" y="0"/>
                    </a:lnTo>
                    <a:lnTo>
                      <a:pt x="32" y="5"/>
                    </a:lnTo>
                    <a:lnTo>
                      <a:pt x="37" y="15"/>
                    </a:lnTo>
                    <a:lnTo>
                      <a:pt x="32" y="36"/>
                    </a:lnTo>
                    <a:lnTo>
                      <a:pt x="21" y="53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9" name="Freeform 82"/>
              <p:cNvSpPr>
                <a:spLocks noChangeAspect="1"/>
              </p:cNvSpPr>
              <p:nvPr/>
            </p:nvSpPr>
            <p:spPr bwMode="auto">
              <a:xfrm>
                <a:off x="2839" y="1973"/>
                <a:ext cx="371" cy="577"/>
              </a:xfrm>
              <a:custGeom>
                <a:avLst/>
                <a:gdLst>
                  <a:gd name="T0" fmla="*/ 185 w 371"/>
                  <a:gd name="T1" fmla="*/ 576 h 577"/>
                  <a:gd name="T2" fmla="*/ 95 w 371"/>
                  <a:gd name="T3" fmla="*/ 500 h 577"/>
                  <a:gd name="T4" fmla="*/ 37 w 371"/>
                  <a:gd name="T5" fmla="*/ 402 h 577"/>
                  <a:gd name="T6" fmla="*/ 37 w 371"/>
                  <a:gd name="T7" fmla="*/ 402 h 577"/>
                  <a:gd name="T8" fmla="*/ 10 w 371"/>
                  <a:gd name="T9" fmla="*/ 282 h 577"/>
                  <a:gd name="T10" fmla="*/ 0 w 371"/>
                  <a:gd name="T11" fmla="*/ 200 h 577"/>
                  <a:gd name="T12" fmla="*/ 0 w 371"/>
                  <a:gd name="T13" fmla="*/ 200 h 577"/>
                  <a:gd name="T14" fmla="*/ 5 w 371"/>
                  <a:gd name="T15" fmla="*/ 146 h 577"/>
                  <a:gd name="T16" fmla="*/ 26 w 371"/>
                  <a:gd name="T17" fmla="*/ 76 h 577"/>
                  <a:gd name="T18" fmla="*/ 26 w 371"/>
                  <a:gd name="T19" fmla="*/ 76 h 577"/>
                  <a:gd name="T20" fmla="*/ 63 w 371"/>
                  <a:gd name="T21" fmla="*/ 21 h 577"/>
                  <a:gd name="T22" fmla="*/ 116 w 371"/>
                  <a:gd name="T23" fmla="*/ 0 h 577"/>
                  <a:gd name="T24" fmla="*/ 116 w 371"/>
                  <a:gd name="T25" fmla="*/ 0 h 577"/>
                  <a:gd name="T26" fmla="*/ 163 w 371"/>
                  <a:gd name="T27" fmla="*/ 10 h 577"/>
                  <a:gd name="T28" fmla="*/ 185 w 371"/>
                  <a:gd name="T29" fmla="*/ 21 h 577"/>
                  <a:gd name="T30" fmla="*/ 185 w 371"/>
                  <a:gd name="T31" fmla="*/ 21 h 577"/>
                  <a:gd name="T32" fmla="*/ 211 w 371"/>
                  <a:gd name="T33" fmla="*/ 10 h 577"/>
                  <a:gd name="T34" fmla="*/ 253 w 371"/>
                  <a:gd name="T35" fmla="*/ 0 h 577"/>
                  <a:gd name="T36" fmla="*/ 253 w 371"/>
                  <a:gd name="T37" fmla="*/ 0 h 577"/>
                  <a:gd name="T38" fmla="*/ 306 w 371"/>
                  <a:gd name="T39" fmla="*/ 21 h 577"/>
                  <a:gd name="T40" fmla="*/ 348 w 371"/>
                  <a:gd name="T41" fmla="*/ 76 h 577"/>
                  <a:gd name="T42" fmla="*/ 348 w 371"/>
                  <a:gd name="T43" fmla="*/ 76 h 577"/>
                  <a:gd name="T44" fmla="*/ 370 w 371"/>
                  <a:gd name="T45" fmla="*/ 146 h 577"/>
                  <a:gd name="T46" fmla="*/ 370 w 371"/>
                  <a:gd name="T47" fmla="*/ 200 h 577"/>
                  <a:gd name="T48" fmla="*/ 370 w 371"/>
                  <a:gd name="T49" fmla="*/ 200 h 577"/>
                  <a:gd name="T50" fmla="*/ 364 w 371"/>
                  <a:gd name="T51" fmla="*/ 282 h 577"/>
                  <a:gd name="T52" fmla="*/ 338 w 371"/>
                  <a:gd name="T53" fmla="*/ 402 h 577"/>
                  <a:gd name="T54" fmla="*/ 338 w 371"/>
                  <a:gd name="T55" fmla="*/ 402 h 577"/>
                  <a:gd name="T56" fmla="*/ 280 w 371"/>
                  <a:gd name="T57" fmla="*/ 500 h 577"/>
                  <a:gd name="T58" fmla="*/ 185 w 371"/>
                  <a:gd name="T59" fmla="*/ 576 h 57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71"/>
                  <a:gd name="T91" fmla="*/ 0 h 577"/>
                  <a:gd name="T92" fmla="*/ 371 w 371"/>
                  <a:gd name="T93" fmla="*/ 577 h 57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71" h="577">
                    <a:moveTo>
                      <a:pt x="185" y="576"/>
                    </a:moveTo>
                    <a:lnTo>
                      <a:pt x="95" y="500"/>
                    </a:lnTo>
                    <a:lnTo>
                      <a:pt x="37" y="402"/>
                    </a:lnTo>
                    <a:lnTo>
                      <a:pt x="10" y="282"/>
                    </a:lnTo>
                    <a:lnTo>
                      <a:pt x="0" y="200"/>
                    </a:lnTo>
                    <a:lnTo>
                      <a:pt x="5" y="146"/>
                    </a:lnTo>
                    <a:lnTo>
                      <a:pt x="26" y="76"/>
                    </a:lnTo>
                    <a:lnTo>
                      <a:pt x="63" y="21"/>
                    </a:lnTo>
                    <a:lnTo>
                      <a:pt x="116" y="0"/>
                    </a:lnTo>
                    <a:lnTo>
                      <a:pt x="163" y="10"/>
                    </a:lnTo>
                    <a:lnTo>
                      <a:pt x="185" y="21"/>
                    </a:lnTo>
                    <a:lnTo>
                      <a:pt x="211" y="10"/>
                    </a:lnTo>
                    <a:lnTo>
                      <a:pt x="253" y="0"/>
                    </a:lnTo>
                    <a:lnTo>
                      <a:pt x="306" y="21"/>
                    </a:lnTo>
                    <a:lnTo>
                      <a:pt x="348" y="76"/>
                    </a:lnTo>
                    <a:lnTo>
                      <a:pt x="370" y="146"/>
                    </a:lnTo>
                    <a:lnTo>
                      <a:pt x="370" y="200"/>
                    </a:lnTo>
                    <a:lnTo>
                      <a:pt x="364" y="282"/>
                    </a:lnTo>
                    <a:lnTo>
                      <a:pt x="338" y="402"/>
                    </a:lnTo>
                    <a:lnTo>
                      <a:pt x="280" y="500"/>
                    </a:lnTo>
                    <a:lnTo>
                      <a:pt x="185" y="576"/>
                    </a:lnTo>
                  </a:path>
                </a:pathLst>
              </a:custGeom>
              <a:solidFill>
                <a:srgbClr val="CF0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" name="Freeform 83"/>
              <p:cNvSpPr>
                <a:spLocks noChangeAspect="1"/>
              </p:cNvSpPr>
              <p:nvPr/>
            </p:nvSpPr>
            <p:spPr bwMode="auto">
              <a:xfrm>
                <a:off x="2830" y="1962"/>
                <a:ext cx="391" cy="605"/>
              </a:xfrm>
              <a:custGeom>
                <a:avLst/>
                <a:gdLst>
                  <a:gd name="T0" fmla="*/ 194 w 391"/>
                  <a:gd name="T1" fmla="*/ 604 h 605"/>
                  <a:gd name="T2" fmla="*/ 294 w 391"/>
                  <a:gd name="T3" fmla="*/ 522 h 605"/>
                  <a:gd name="T4" fmla="*/ 352 w 391"/>
                  <a:gd name="T5" fmla="*/ 418 h 605"/>
                  <a:gd name="T6" fmla="*/ 352 w 391"/>
                  <a:gd name="T7" fmla="*/ 418 h 605"/>
                  <a:gd name="T8" fmla="*/ 384 w 391"/>
                  <a:gd name="T9" fmla="*/ 293 h 605"/>
                  <a:gd name="T10" fmla="*/ 390 w 391"/>
                  <a:gd name="T11" fmla="*/ 206 h 605"/>
                  <a:gd name="T12" fmla="*/ 390 w 391"/>
                  <a:gd name="T13" fmla="*/ 206 h 605"/>
                  <a:gd name="T14" fmla="*/ 390 w 391"/>
                  <a:gd name="T15" fmla="*/ 152 h 605"/>
                  <a:gd name="T16" fmla="*/ 368 w 391"/>
                  <a:gd name="T17" fmla="*/ 75 h 605"/>
                  <a:gd name="T18" fmla="*/ 368 w 391"/>
                  <a:gd name="T19" fmla="*/ 75 h 605"/>
                  <a:gd name="T20" fmla="*/ 326 w 391"/>
                  <a:gd name="T21" fmla="*/ 21 h 605"/>
                  <a:gd name="T22" fmla="*/ 268 w 391"/>
                  <a:gd name="T23" fmla="*/ 0 h 605"/>
                  <a:gd name="T24" fmla="*/ 268 w 391"/>
                  <a:gd name="T25" fmla="*/ 0 h 605"/>
                  <a:gd name="T26" fmla="*/ 221 w 391"/>
                  <a:gd name="T27" fmla="*/ 10 h 605"/>
                  <a:gd name="T28" fmla="*/ 194 w 391"/>
                  <a:gd name="T29" fmla="*/ 21 h 605"/>
                  <a:gd name="T30" fmla="*/ 194 w 391"/>
                  <a:gd name="T31" fmla="*/ 21 h 605"/>
                  <a:gd name="T32" fmla="*/ 168 w 391"/>
                  <a:gd name="T33" fmla="*/ 10 h 605"/>
                  <a:gd name="T34" fmla="*/ 126 w 391"/>
                  <a:gd name="T35" fmla="*/ 0 h 605"/>
                  <a:gd name="T36" fmla="*/ 126 w 391"/>
                  <a:gd name="T37" fmla="*/ 0 h 605"/>
                  <a:gd name="T38" fmla="*/ 68 w 391"/>
                  <a:gd name="T39" fmla="*/ 21 h 605"/>
                  <a:gd name="T40" fmla="*/ 26 w 391"/>
                  <a:gd name="T41" fmla="*/ 75 h 605"/>
                  <a:gd name="T42" fmla="*/ 26 w 391"/>
                  <a:gd name="T43" fmla="*/ 75 h 605"/>
                  <a:gd name="T44" fmla="*/ 5 w 391"/>
                  <a:gd name="T45" fmla="*/ 152 h 605"/>
                  <a:gd name="T46" fmla="*/ 0 w 391"/>
                  <a:gd name="T47" fmla="*/ 206 h 605"/>
                  <a:gd name="T48" fmla="*/ 0 w 391"/>
                  <a:gd name="T49" fmla="*/ 206 h 605"/>
                  <a:gd name="T50" fmla="*/ 10 w 391"/>
                  <a:gd name="T51" fmla="*/ 293 h 605"/>
                  <a:gd name="T52" fmla="*/ 36 w 391"/>
                  <a:gd name="T53" fmla="*/ 418 h 605"/>
                  <a:gd name="T54" fmla="*/ 36 w 391"/>
                  <a:gd name="T55" fmla="*/ 418 h 605"/>
                  <a:gd name="T56" fmla="*/ 100 w 391"/>
                  <a:gd name="T57" fmla="*/ 522 h 605"/>
                  <a:gd name="T58" fmla="*/ 194 w 391"/>
                  <a:gd name="T59" fmla="*/ 604 h 60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91"/>
                  <a:gd name="T91" fmla="*/ 0 h 605"/>
                  <a:gd name="T92" fmla="*/ 391 w 391"/>
                  <a:gd name="T93" fmla="*/ 605 h 60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91" h="605">
                    <a:moveTo>
                      <a:pt x="194" y="604"/>
                    </a:moveTo>
                    <a:lnTo>
                      <a:pt x="294" y="522"/>
                    </a:lnTo>
                    <a:lnTo>
                      <a:pt x="352" y="418"/>
                    </a:lnTo>
                    <a:lnTo>
                      <a:pt x="384" y="293"/>
                    </a:lnTo>
                    <a:lnTo>
                      <a:pt x="390" y="206"/>
                    </a:lnTo>
                    <a:lnTo>
                      <a:pt x="390" y="152"/>
                    </a:lnTo>
                    <a:lnTo>
                      <a:pt x="368" y="75"/>
                    </a:lnTo>
                    <a:lnTo>
                      <a:pt x="326" y="21"/>
                    </a:lnTo>
                    <a:lnTo>
                      <a:pt x="268" y="0"/>
                    </a:lnTo>
                    <a:lnTo>
                      <a:pt x="221" y="10"/>
                    </a:lnTo>
                    <a:lnTo>
                      <a:pt x="194" y="21"/>
                    </a:lnTo>
                    <a:lnTo>
                      <a:pt x="168" y="10"/>
                    </a:lnTo>
                    <a:lnTo>
                      <a:pt x="126" y="0"/>
                    </a:lnTo>
                    <a:lnTo>
                      <a:pt x="68" y="21"/>
                    </a:lnTo>
                    <a:lnTo>
                      <a:pt x="26" y="75"/>
                    </a:lnTo>
                    <a:lnTo>
                      <a:pt x="5" y="152"/>
                    </a:lnTo>
                    <a:lnTo>
                      <a:pt x="0" y="206"/>
                    </a:lnTo>
                    <a:lnTo>
                      <a:pt x="10" y="293"/>
                    </a:lnTo>
                    <a:lnTo>
                      <a:pt x="36" y="418"/>
                    </a:lnTo>
                    <a:lnTo>
                      <a:pt x="100" y="522"/>
                    </a:lnTo>
                    <a:lnTo>
                      <a:pt x="194" y="6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" name="Freeform 84"/>
              <p:cNvSpPr>
                <a:spLocks noChangeAspect="1"/>
              </p:cNvSpPr>
              <p:nvPr/>
            </p:nvSpPr>
            <p:spPr bwMode="auto">
              <a:xfrm>
                <a:off x="2862" y="2022"/>
                <a:ext cx="332" cy="458"/>
              </a:xfrm>
              <a:custGeom>
                <a:avLst/>
                <a:gdLst>
                  <a:gd name="T0" fmla="*/ 162 w 332"/>
                  <a:gd name="T1" fmla="*/ 0 h 458"/>
                  <a:gd name="T2" fmla="*/ 115 w 332"/>
                  <a:gd name="T3" fmla="*/ 326 h 458"/>
                  <a:gd name="T4" fmla="*/ 115 w 332"/>
                  <a:gd name="T5" fmla="*/ 326 h 458"/>
                  <a:gd name="T6" fmla="*/ 63 w 332"/>
                  <a:gd name="T7" fmla="*/ 87 h 458"/>
                  <a:gd name="T8" fmla="*/ 63 w 332"/>
                  <a:gd name="T9" fmla="*/ 87 h 458"/>
                  <a:gd name="T10" fmla="*/ 63 w 332"/>
                  <a:gd name="T11" fmla="*/ 76 h 458"/>
                  <a:gd name="T12" fmla="*/ 68 w 332"/>
                  <a:gd name="T13" fmla="*/ 70 h 458"/>
                  <a:gd name="T14" fmla="*/ 68 w 332"/>
                  <a:gd name="T15" fmla="*/ 70 h 458"/>
                  <a:gd name="T16" fmla="*/ 79 w 332"/>
                  <a:gd name="T17" fmla="*/ 70 h 458"/>
                  <a:gd name="T18" fmla="*/ 79 w 332"/>
                  <a:gd name="T19" fmla="*/ 65 h 458"/>
                  <a:gd name="T20" fmla="*/ 79 w 332"/>
                  <a:gd name="T21" fmla="*/ 65 h 458"/>
                  <a:gd name="T22" fmla="*/ 79 w 332"/>
                  <a:gd name="T23" fmla="*/ 54 h 458"/>
                  <a:gd name="T24" fmla="*/ 68 w 332"/>
                  <a:gd name="T25" fmla="*/ 54 h 458"/>
                  <a:gd name="T26" fmla="*/ 68 w 332"/>
                  <a:gd name="T27" fmla="*/ 54 h 458"/>
                  <a:gd name="T28" fmla="*/ 10 w 332"/>
                  <a:gd name="T29" fmla="*/ 54 h 458"/>
                  <a:gd name="T30" fmla="*/ 10 w 332"/>
                  <a:gd name="T31" fmla="*/ 54 h 458"/>
                  <a:gd name="T32" fmla="*/ 5 w 332"/>
                  <a:gd name="T33" fmla="*/ 54 h 458"/>
                  <a:gd name="T34" fmla="*/ 0 w 332"/>
                  <a:gd name="T35" fmla="*/ 65 h 458"/>
                  <a:gd name="T36" fmla="*/ 0 w 332"/>
                  <a:gd name="T37" fmla="*/ 65 h 458"/>
                  <a:gd name="T38" fmla="*/ 5 w 332"/>
                  <a:gd name="T39" fmla="*/ 70 h 458"/>
                  <a:gd name="T40" fmla="*/ 10 w 332"/>
                  <a:gd name="T41" fmla="*/ 70 h 458"/>
                  <a:gd name="T42" fmla="*/ 10 w 332"/>
                  <a:gd name="T43" fmla="*/ 70 h 458"/>
                  <a:gd name="T44" fmla="*/ 21 w 332"/>
                  <a:gd name="T45" fmla="*/ 76 h 458"/>
                  <a:gd name="T46" fmla="*/ 21 w 332"/>
                  <a:gd name="T47" fmla="*/ 87 h 458"/>
                  <a:gd name="T48" fmla="*/ 21 w 332"/>
                  <a:gd name="T49" fmla="*/ 87 h 458"/>
                  <a:gd name="T50" fmla="*/ 110 w 332"/>
                  <a:gd name="T51" fmla="*/ 457 h 458"/>
                  <a:gd name="T52" fmla="*/ 110 w 332"/>
                  <a:gd name="T53" fmla="*/ 457 h 458"/>
                  <a:gd name="T54" fmla="*/ 162 w 332"/>
                  <a:gd name="T55" fmla="*/ 157 h 458"/>
                  <a:gd name="T56" fmla="*/ 162 w 332"/>
                  <a:gd name="T57" fmla="*/ 157 h 458"/>
                  <a:gd name="T58" fmla="*/ 215 w 332"/>
                  <a:gd name="T59" fmla="*/ 457 h 458"/>
                  <a:gd name="T60" fmla="*/ 215 w 332"/>
                  <a:gd name="T61" fmla="*/ 457 h 458"/>
                  <a:gd name="T62" fmla="*/ 304 w 332"/>
                  <a:gd name="T63" fmla="*/ 87 h 458"/>
                  <a:gd name="T64" fmla="*/ 304 w 332"/>
                  <a:gd name="T65" fmla="*/ 87 h 458"/>
                  <a:gd name="T66" fmla="*/ 309 w 332"/>
                  <a:gd name="T67" fmla="*/ 76 h 458"/>
                  <a:gd name="T68" fmla="*/ 320 w 332"/>
                  <a:gd name="T69" fmla="*/ 70 h 458"/>
                  <a:gd name="T70" fmla="*/ 320 w 332"/>
                  <a:gd name="T71" fmla="*/ 70 h 458"/>
                  <a:gd name="T72" fmla="*/ 325 w 332"/>
                  <a:gd name="T73" fmla="*/ 70 h 458"/>
                  <a:gd name="T74" fmla="*/ 331 w 332"/>
                  <a:gd name="T75" fmla="*/ 65 h 458"/>
                  <a:gd name="T76" fmla="*/ 331 w 332"/>
                  <a:gd name="T77" fmla="*/ 65 h 458"/>
                  <a:gd name="T78" fmla="*/ 325 w 332"/>
                  <a:gd name="T79" fmla="*/ 54 h 458"/>
                  <a:gd name="T80" fmla="*/ 320 w 332"/>
                  <a:gd name="T81" fmla="*/ 54 h 458"/>
                  <a:gd name="T82" fmla="*/ 320 w 332"/>
                  <a:gd name="T83" fmla="*/ 54 h 458"/>
                  <a:gd name="T84" fmla="*/ 273 w 332"/>
                  <a:gd name="T85" fmla="*/ 54 h 458"/>
                  <a:gd name="T86" fmla="*/ 273 w 332"/>
                  <a:gd name="T87" fmla="*/ 54 h 458"/>
                  <a:gd name="T88" fmla="*/ 267 w 332"/>
                  <a:gd name="T89" fmla="*/ 54 h 458"/>
                  <a:gd name="T90" fmla="*/ 267 w 332"/>
                  <a:gd name="T91" fmla="*/ 65 h 458"/>
                  <a:gd name="T92" fmla="*/ 267 w 332"/>
                  <a:gd name="T93" fmla="*/ 65 h 458"/>
                  <a:gd name="T94" fmla="*/ 267 w 332"/>
                  <a:gd name="T95" fmla="*/ 70 h 458"/>
                  <a:gd name="T96" fmla="*/ 278 w 332"/>
                  <a:gd name="T97" fmla="*/ 70 h 458"/>
                  <a:gd name="T98" fmla="*/ 278 w 332"/>
                  <a:gd name="T99" fmla="*/ 70 h 458"/>
                  <a:gd name="T100" fmla="*/ 283 w 332"/>
                  <a:gd name="T101" fmla="*/ 76 h 458"/>
                  <a:gd name="T102" fmla="*/ 283 w 332"/>
                  <a:gd name="T103" fmla="*/ 87 h 458"/>
                  <a:gd name="T104" fmla="*/ 283 w 332"/>
                  <a:gd name="T105" fmla="*/ 87 h 458"/>
                  <a:gd name="T106" fmla="*/ 231 w 332"/>
                  <a:gd name="T107" fmla="*/ 326 h 458"/>
                  <a:gd name="T108" fmla="*/ 231 w 332"/>
                  <a:gd name="T109" fmla="*/ 326 h 458"/>
                  <a:gd name="T110" fmla="*/ 162 w 332"/>
                  <a:gd name="T111" fmla="*/ 0 h 4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2"/>
                  <a:gd name="T169" fmla="*/ 0 h 458"/>
                  <a:gd name="T170" fmla="*/ 332 w 332"/>
                  <a:gd name="T171" fmla="*/ 458 h 45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2" h="458">
                    <a:moveTo>
                      <a:pt x="162" y="0"/>
                    </a:moveTo>
                    <a:lnTo>
                      <a:pt x="115" y="326"/>
                    </a:lnTo>
                    <a:lnTo>
                      <a:pt x="63" y="87"/>
                    </a:lnTo>
                    <a:lnTo>
                      <a:pt x="63" y="76"/>
                    </a:lnTo>
                    <a:lnTo>
                      <a:pt x="68" y="70"/>
                    </a:lnTo>
                    <a:lnTo>
                      <a:pt x="79" y="70"/>
                    </a:lnTo>
                    <a:lnTo>
                      <a:pt x="79" y="65"/>
                    </a:lnTo>
                    <a:lnTo>
                      <a:pt x="79" y="54"/>
                    </a:lnTo>
                    <a:lnTo>
                      <a:pt x="68" y="54"/>
                    </a:lnTo>
                    <a:lnTo>
                      <a:pt x="10" y="54"/>
                    </a:lnTo>
                    <a:lnTo>
                      <a:pt x="5" y="54"/>
                    </a:lnTo>
                    <a:lnTo>
                      <a:pt x="0" y="65"/>
                    </a:lnTo>
                    <a:lnTo>
                      <a:pt x="5" y="70"/>
                    </a:lnTo>
                    <a:lnTo>
                      <a:pt x="10" y="70"/>
                    </a:lnTo>
                    <a:lnTo>
                      <a:pt x="21" y="76"/>
                    </a:lnTo>
                    <a:lnTo>
                      <a:pt x="21" y="87"/>
                    </a:lnTo>
                    <a:lnTo>
                      <a:pt x="110" y="457"/>
                    </a:lnTo>
                    <a:lnTo>
                      <a:pt x="162" y="157"/>
                    </a:lnTo>
                    <a:lnTo>
                      <a:pt x="215" y="457"/>
                    </a:lnTo>
                    <a:lnTo>
                      <a:pt x="304" y="87"/>
                    </a:lnTo>
                    <a:lnTo>
                      <a:pt x="309" y="76"/>
                    </a:lnTo>
                    <a:lnTo>
                      <a:pt x="320" y="70"/>
                    </a:lnTo>
                    <a:lnTo>
                      <a:pt x="325" y="70"/>
                    </a:lnTo>
                    <a:lnTo>
                      <a:pt x="331" y="65"/>
                    </a:lnTo>
                    <a:lnTo>
                      <a:pt x="325" y="54"/>
                    </a:lnTo>
                    <a:lnTo>
                      <a:pt x="320" y="54"/>
                    </a:lnTo>
                    <a:lnTo>
                      <a:pt x="273" y="54"/>
                    </a:lnTo>
                    <a:lnTo>
                      <a:pt x="267" y="54"/>
                    </a:lnTo>
                    <a:lnTo>
                      <a:pt x="267" y="65"/>
                    </a:lnTo>
                    <a:lnTo>
                      <a:pt x="267" y="70"/>
                    </a:lnTo>
                    <a:lnTo>
                      <a:pt x="278" y="70"/>
                    </a:lnTo>
                    <a:lnTo>
                      <a:pt x="283" y="76"/>
                    </a:lnTo>
                    <a:lnTo>
                      <a:pt x="283" y="87"/>
                    </a:lnTo>
                    <a:lnTo>
                      <a:pt x="231" y="326"/>
                    </a:lnTo>
                    <a:lnTo>
                      <a:pt x="16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2" name="Freeform 85"/>
              <p:cNvSpPr>
                <a:spLocks noChangeAspect="1"/>
              </p:cNvSpPr>
              <p:nvPr/>
            </p:nvSpPr>
            <p:spPr bwMode="auto">
              <a:xfrm>
                <a:off x="2936" y="1919"/>
                <a:ext cx="64" cy="17"/>
              </a:xfrm>
              <a:custGeom>
                <a:avLst/>
                <a:gdLst>
                  <a:gd name="T0" fmla="*/ 63 w 64"/>
                  <a:gd name="T1" fmla="*/ 10 h 17"/>
                  <a:gd name="T2" fmla="*/ 52 w 64"/>
                  <a:gd name="T3" fmla="*/ 10 h 17"/>
                  <a:gd name="T4" fmla="*/ 42 w 64"/>
                  <a:gd name="T5" fmla="*/ 16 h 17"/>
                  <a:gd name="T6" fmla="*/ 42 w 64"/>
                  <a:gd name="T7" fmla="*/ 16 h 17"/>
                  <a:gd name="T8" fmla="*/ 21 w 64"/>
                  <a:gd name="T9" fmla="*/ 16 h 17"/>
                  <a:gd name="T10" fmla="*/ 0 w 64"/>
                  <a:gd name="T11" fmla="*/ 16 h 17"/>
                  <a:gd name="T12" fmla="*/ 0 w 64"/>
                  <a:gd name="T13" fmla="*/ 16 h 17"/>
                  <a:gd name="T14" fmla="*/ 10 w 64"/>
                  <a:gd name="T15" fmla="*/ 10 h 17"/>
                  <a:gd name="T16" fmla="*/ 10 w 64"/>
                  <a:gd name="T17" fmla="*/ 10 h 17"/>
                  <a:gd name="T18" fmla="*/ 15 w 64"/>
                  <a:gd name="T19" fmla="*/ 5 h 17"/>
                  <a:gd name="T20" fmla="*/ 21 w 64"/>
                  <a:gd name="T21" fmla="*/ 0 h 17"/>
                  <a:gd name="T22" fmla="*/ 21 w 64"/>
                  <a:gd name="T23" fmla="*/ 0 h 17"/>
                  <a:gd name="T24" fmla="*/ 21 w 64"/>
                  <a:gd name="T25" fmla="*/ 5 h 17"/>
                  <a:gd name="T26" fmla="*/ 63 w 64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4"/>
                  <a:gd name="T43" fmla="*/ 0 h 17"/>
                  <a:gd name="T44" fmla="*/ 64 w 64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4" h="17">
                    <a:moveTo>
                      <a:pt x="63" y="10"/>
                    </a:moveTo>
                    <a:lnTo>
                      <a:pt x="52" y="10"/>
                    </a:lnTo>
                    <a:lnTo>
                      <a:pt x="42" y="16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15" y="5"/>
                    </a:lnTo>
                    <a:lnTo>
                      <a:pt x="21" y="0"/>
                    </a:lnTo>
                    <a:lnTo>
                      <a:pt x="21" y="5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3" name="Freeform 86"/>
              <p:cNvSpPr>
                <a:spLocks noChangeAspect="1"/>
              </p:cNvSpPr>
              <p:nvPr/>
            </p:nvSpPr>
            <p:spPr bwMode="auto">
              <a:xfrm>
                <a:off x="2930" y="1783"/>
                <a:ext cx="85" cy="153"/>
              </a:xfrm>
              <a:custGeom>
                <a:avLst/>
                <a:gdLst>
                  <a:gd name="T0" fmla="*/ 0 w 85"/>
                  <a:gd name="T1" fmla="*/ 146 h 153"/>
                  <a:gd name="T2" fmla="*/ 15 w 85"/>
                  <a:gd name="T3" fmla="*/ 152 h 153"/>
                  <a:gd name="T4" fmla="*/ 42 w 85"/>
                  <a:gd name="T5" fmla="*/ 152 h 153"/>
                  <a:gd name="T6" fmla="*/ 42 w 85"/>
                  <a:gd name="T7" fmla="*/ 152 h 153"/>
                  <a:gd name="T8" fmla="*/ 68 w 85"/>
                  <a:gd name="T9" fmla="*/ 141 h 153"/>
                  <a:gd name="T10" fmla="*/ 84 w 85"/>
                  <a:gd name="T11" fmla="*/ 86 h 153"/>
                  <a:gd name="T12" fmla="*/ 84 w 85"/>
                  <a:gd name="T13" fmla="*/ 86 h 153"/>
                  <a:gd name="T14" fmla="*/ 63 w 85"/>
                  <a:gd name="T15" fmla="*/ 27 h 153"/>
                  <a:gd name="T16" fmla="*/ 21 w 85"/>
                  <a:gd name="T17" fmla="*/ 0 h 1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153"/>
                  <a:gd name="T29" fmla="*/ 85 w 85"/>
                  <a:gd name="T30" fmla="*/ 153 h 1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153">
                    <a:moveTo>
                      <a:pt x="0" y="146"/>
                    </a:moveTo>
                    <a:lnTo>
                      <a:pt x="15" y="152"/>
                    </a:lnTo>
                    <a:lnTo>
                      <a:pt x="42" y="152"/>
                    </a:lnTo>
                    <a:lnTo>
                      <a:pt x="68" y="141"/>
                    </a:lnTo>
                    <a:lnTo>
                      <a:pt x="84" y="86"/>
                    </a:lnTo>
                    <a:lnTo>
                      <a:pt x="63" y="27"/>
                    </a:lnTo>
                    <a:lnTo>
                      <a:pt x="2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4" name="Freeform 87"/>
              <p:cNvSpPr>
                <a:spLocks noChangeAspect="1"/>
              </p:cNvSpPr>
              <p:nvPr/>
            </p:nvSpPr>
            <p:spPr bwMode="auto">
              <a:xfrm>
                <a:off x="2908" y="1837"/>
                <a:ext cx="59" cy="99"/>
              </a:xfrm>
              <a:custGeom>
                <a:avLst/>
                <a:gdLst>
                  <a:gd name="T0" fmla="*/ 58 w 59"/>
                  <a:gd name="T1" fmla="*/ 43 h 99"/>
                  <a:gd name="T2" fmla="*/ 47 w 59"/>
                  <a:gd name="T3" fmla="*/ 81 h 99"/>
                  <a:gd name="T4" fmla="*/ 26 w 59"/>
                  <a:gd name="T5" fmla="*/ 98 h 99"/>
                  <a:gd name="T6" fmla="*/ 26 w 59"/>
                  <a:gd name="T7" fmla="*/ 98 h 99"/>
                  <a:gd name="T8" fmla="*/ 5 w 59"/>
                  <a:gd name="T9" fmla="*/ 81 h 99"/>
                  <a:gd name="T10" fmla="*/ 0 w 59"/>
                  <a:gd name="T11" fmla="*/ 43 h 99"/>
                  <a:gd name="T12" fmla="*/ 0 w 59"/>
                  <a:gd name="T13" fmla="*/ 43 h 99"/>
                  <a:gd name="T14" fmla="*/ 5 w 59"/>
                  <a:gd name="T15" fmla="*/ 10 h 99"/>
                  <a:gd name="T16" fmla="*/ 26 w 59"/>
                  <a:gd name="T17" fmla="*/ 0 h 99"/>
                  <a:gd name="T18" fmla="*/ 26 w 59"/>
                  <a:gd name="T19" fmla="*/ 0 h 99"/>
                  <a:gd name="T20" fmla="*/ 36 w 59"/>
                  <a:gd name="T21" fmla="*/ 10 h 99"/>
                  <a:gd name="T22" fmla="*/ 42 w 59"/>
                  <a:gd name="T23" fmla="*/ 43 h 99"/>
                  <a:gd name="T24" fmla="*/ 42 w 59"/>
                  <a:gd name="T25" fmla="*/ 43 h 99"/>
                  <a:gd name="T26" fmla="*/ 36 w 59"/>
                  <a:gd name="T27" fmla="*/ 65 h 99"/>
                  <a:gd name="T28" fmla="*/ 26 w 59"/>
                  <a:gd name="T29" fmla="*/ 76 h 99"/>
                  <a:gd name="T30" fmla="*/ 26 w 59"/>
                  <a:gd name="T31" fmla="*/ 76 h 99"/>
                  <a:gd name="T32" fmla="*/ 10 w 59"/>
                  <a:gd name="T33" fmla="*/ 65 h 99"/>
                  <a:gd name="T34" fmla="*/ 10 w 59"/>
                  <a:gd name="T35" fmla="*/ 43 h 99"/>
                  <a:gd name="T36" fmla="*/ 10 w 59"/>
                  <a:gd name="T37" fmla="*/ 43 h 99"/>
                  <a:gd name="T38" fmla="*/ 10 w 59"/>
                  <a:gd name="T39" fmla="*/ 22 h 99"/>
                  <a:gd name="T40" fmla="*/ 26 w 59"/>
                  <a:gd name="T41" fmla="*/ 16 h 99"/>
                  <a:gd name="T42" fmla="*/ 26 w 59"/>
                  <a:gd name="T43" fmla="*/ 16 h 99"/>
                  <a:gd name="T44" fmla="*/ 31 w 59"/>
                  <a:gd name="T45" fmla="*/ 22 h 99"/>
                  <a:gd name="T46" fmla="*/ 36 w 59"/>
                  <a:gd name="T47" fmla="*/ 43 h 99"/>
                  <a:gd name="T48" fmla="*/ 36 w 59"/>
                  <a:gd name="T49" fmla="*/ 43 h 99"/>
                  <a:gd name="T50" fmla="*/ 31 w 59"/>
                  <a:gd name="T51" fmla="*/ 54 h 99"/>
                  <a:gd name="T52" fmla="*/ 26 w 59"/>
                  <a:gd name="T53" fmla="*/ 59 h 99"/>
                  <a:gd name="T54" fmla="*/ 26 w 59"/>
                  <a:gd name="T55" fmla="*/ 59 h 99"/>
                  <a:gd name="T56" fmla="*/ 15 w 59"/>
                  <a:gd name="T57" fmla="*/ 59 h 99"/>
                  <a:gd name="T58" fmla="*/ 15 w 59"/>
                  <a:gd name="T59" fmla="*/ 43 h 99"/>
                  <a:gd name="T60" fmla="*/ 15 w 59"/>
                  <a:gd name="T61" fmla="*/ 43 h 99"/>
                  <a:gd name="T62" fmla="*/ 15 w 59"/>
                  <a:gd name="T63" fmla="*/ 43 h 99"/>
                  <a:gd name="T64" fmla="*/ 15 w 59"/>
                  <a:gd name="T65" fmla="*/ 43 h 99"/>
                  <a:gd name="T66" fmla="*/ 15 w 59"/>
                  <a:gd name="T67" fmla="*/ 54 h 99"/>
                  <a:gd name="T68" fmla="*/ 26 w 59"/>
                  <a:gd name="T69" fmla="*/ 59 h 99"/>
                  <a:gd name="T70" fmla="*/ 26 w 59"/>
                  <a:gd name="T71" fmla="*/ 59 h 99"/>
                  <a:gd name="T72" fmla="*/ 31 w 59"/>
                  <a:gd name="T73" fmla="*/ 54 h 99"/>
                  <a:gd name="T74" fmla="*/ 36 w 59"/>
                  <a:gd name="T75" fmla="*/ 43 h 99"/>
                  <a:gd name="T76" fmla="*/ 36 w 59"/>
                  <a:gd name="T77" fmla="*/ 43 h 99"/>
                  <a:gd name="T78" fmla="*/ 31 w 59"/>
                  <a:gd name="T79" fmla="*/ 27 h 99"/>
                  <a:gd name="T80" fmla="*/ 26 w 59"/>
                  <a:gd name="T81" fmla="*/ 16 h 99"/>
                  <a:gd name="T82" fmla="*/ 26 w 59"/>
                  <a:gd name="T83" fmla="*/ 16 h 99"/>
                  <a:gd name="T84" fmla="*/ 15 w 59"/>
                  <a:gd name="T85" fmla="*/ 22 h 99"/>
                  <a:gd name="T86" fmla="*/ 10 w 59"/>
                  <a:gd name="T87" fmla="*/ 43 h 99"/>
                  <a:gd name="T88" fmla="*/ 10 w 59"/>
                  <a:gd name="T89" fmla="*/ 43 h 99"/>
                  <a:gd name="T90" fmla="*/ 15 w 59"/>
                  <a:gd name="T91" fmla="*/ 65 h 99"/>
                  <a:gd name="T92" fmla="*/ 26 w 59"/>
                  <a:gd name="T93" fmla="*/ 71 h 99"/>
                  <a:gd name="T94" fmla="*/ 26 w 59"/>
                  <a:gd name="T95" fmla="*/ 71 h 99"/>
                  <a:gd name="T96" fmla="*/ 36 w 59"/>
                  <a:gd name="T97" fmla="*/ 65 h 99"/>
                  <a:gd name="T98" fmla="*/ 42 w 59"/>
                  <a:gd name="T99" fmla="*/ 43 h 99"/>
                  <a:gd name="T100" fmla="*/ 42 w 59"/>
                  <a:gd name="T101" fmla="*/ 43 h 99"/>
                  <a:gd name="T102" fmla="*/ 36 w 59"/>
                  <a:gd name="T103" fmla="*/ 16 h 99"/>
                  <a:gd name="T104" fmla="*/ 26 w 59"/>
                  <a:gd name="T105" fmla="*/ 0 h 99"/>
                  <a:gd name="T106" fmla="*/ 26 w 59"/>
                  <a:gd name="T107" fmla="*/ 0 h 99"/>
                  <a:gd name="T108" fmla="*/ 10 w 59"/>
                  <a:gd name="T109" fmla="*/ 10 h 99"/>
                  <a:gd name="T110" fmla="*/ 0 w 59"/>
                  <a:gd name="T111" fmla="*/ 43 h 99"/>
                  <a:gd name="T112" fmla="*/ 0 w 59"/>
                  <a:gd name="T113" fmla="*/ 43 h 99"/>
                  <a:gd name="T114" fmla="*/ 10 w 59"/>
                  <a:gd name="T115" fmla="*/ 76 h 99"/>
                  <a:gd name="T116" fmla="*/ 26 w 59"/>
                  <a:gd name="T117" fmla="*/ 87 h 99"/>
                  <a:gd name="T118" fmla="*/ 26 w 59"/>
                  <a:gd name="T119" fmla="*/ 87 h 99"/>
                  <a:gd name="T120" fmla="*/ 47 w 59"/>
                  <a:gd name="T121" fmla="*/ 76 h 99"/>
                  <a:gd name="T122" fmla="*/ 52 w 59"/>
                  <a:gd name="T123" fmla="*/ 43 h 99"/>
                  <a:gd name="T124" fmla="*/ 58 w 59"/>
                  <a:gd name="T125" fmla="*/ 43 h 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"/>
                  <a:gd name="T190" fmla="*/ 0 h 99"/>
                  <a:gd name="T191" fmla="*/ 59 w 59"/>
                  <a:gd name="T192" fmla="*/ 99 h 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" h="99">
                    <a:moveTo>
                      <a:pt x="58" y="43"/>
                    </a:moveTo>
                    <a:lnTo>
                      <a:pt x="47" y="81"/>
                    </a:lnTo>
                    <a:lnTo>
                      <a:pt x="26" y="98"/>
                    </a:lnTo>
                    <a:lnTo>
                      <a:pt x="5" y="81"/>
                    </a:lnTo>
                    <a:lnTo>
                      <a:pt x="0" y="43"/>
                    </a:lnTo>
                    <a:lnTo>
                      <a:pt x="5" y="10"/>
                    </a:lnTo>
                    <a:lnTo>
                      <a:pt x="26" y="0"/>
                    </a:lnTo>
                    <a:lnTo>
                      <a:pt x="36" y="10"/>
                    </a:lnTo>
                    <a:lnTo>
                      <a:pt x="42" y="43"/>
                    </a:lnTo>
                    <a:lnTo>
                      <a:pt x="36" y="65"/>
                    </a:lnTo>
                    <a:lnTo>
                      <a:pt x="26" y="76"/>
                    </a:lnTo>
                    <a:lnTo>
                      <a:pt x="10" y="65"/>
                    </a:lnTo>
                    <a:lnTo>
                      <a:pt x="10" y="43"/>
                    </a:lnTo>
                    <a:lnTo>
                      <a:pt x="10" y="22"/>
                    </a:lnTo>
                    <a:lnTo>
                      <a:pt x="26" y="16"/>
                    </a:lnTo>
                    <a:lnTo>
                      <a:pt x="31" y="22"/>
                    </a:lnTo>
                    <a:lnTo>
                      <a:pt x="36" y="43"/>
                    </a:lnTo>
                    <a:lnTo>
                      <a:pt x="31" y="54"/>
                    </a:lnTo>
                    <a:lnTo>
                      <a:pt x="26" y="59"/>
                    </a:lnTo>
                    <a:lnTo>
                      <a:pt x="15" y="59"/>
                    </a:lnTo>
                    <a:lnTo>
                      <a:pt x="15" y="43"/>
                    </a:lnTo>
                    <a:lnTo>
                      <a:pt x="15" y="54"/>
                    </a:lnTo>
                    <a:lnTo>
                      <a:pt x="26" y="59"/>
                    </a:lnTo>
                    <a:lnTo>
                      <a:pt x="31" y="54"/>
                    </a:lnTo>
                    <a:lnTo>
                      <a:pt x="36" y="43"/>
                    </a:lnTo>
                    <a:lnTo>
                      <a:pt x="31" y="27"/>
                    </a:lnTo>
                    <a:lnTo>
                      <a:pt x="26" y="16"/>
                    </a:lnTo>
                    <a:lnTo>
                      <a:pt x="15" y="22"/>
                    </a:lnTo>
                    <a:lnTo>
                      <a:pt x="10" y="43"/>
                    </a:lnTo>
                    <a:lnTo>
                      <a:pt x="15" y="65"/>
                    </a:lnTo>
                    <a:lnTo>
                      <a:pt x="26" y="71"/>
                    </a:lnTo>
                    <a:lnTo>
                      <a:pt x="36" y="65"/>
                    </a:lnTo>
                    <a:lnTo>
                      <a:pt x="42" y="43"/>
                    </a:lnTo>
                    <a:lnTo>
                      <a:pt x="36" y="16"/>
                    </a:lnTo>
                    <a:lnTo>
                      <a:pt x="26" y="0"/>
                    </a:lnTo>
                    <a:lnTo>
                      <a:pt x="10" y="10"/>
                    </a:lnTo>
                    <a:lnTo>
                      <a:pt x="0" y="43"/>
                    </a:lnTo>
                    <a:lnTo>
                      <a:pt x="10" y="76"/>
                    </a:lnTo>
                    <a:lnTo>
                      <a:pt x="26" y="87"/>
                    </a:lnTo>
                    <a:lnTo>
                      <a:pt x="47" y="76"/>
                    </a:lnTo>
                    <a:lnTo>
                      <a:pt x="52" y="43"/>
                    </a:lnTo>
                    <a:lnTo>
                      <a:pt x="58" y="43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5" name="Freeform 88"/>
              <p:cNvSpPr>
                <a:spLocks noChangeAspect="1"/>
              </p:cNvSpPr>
              <p:nvPr/>
            </p:nvSpPr>
            <p:spPr bwMode="auto">
              <a:xfrm>
                <a:off x="2908" y="1837"/>
                <a:ext cx="59" cy="99"/>
              </a:xfrm>
              <a:custGeom>
                <a:avLst/>
                <a:gdLst>
                  <a:gd name="T0" fmla="*/ 58 w 59"/>
                  <a:gd name="T1" fmla="*/ 43 h 99"/>
                  <a:gd name="T2" fmla="*/ 47 w 59"/>
                  <a:gd name="T3" fmla="*/ 81 h 99"/>
                  <a:gd name="T4" fmla="*/ 26 w 59"/>
                  <a:gd name="T5" fmla="*/ 98 h 99"/>
                  <a:gd name="T6" fmla="*/ 26 w 59"/>
                  <a:gd name="T7" fmla="*/ 98 h 99"/>
                  <a:gd name="T8" fmla="*/ 5 w 59"/>
                  <a:gd name="T9" fmla="*/ 81 h 99"/>
                  <a:gd name="T10" fmla="*/ 0 w 59"/>
                  <a:gd name="T11" fmla="*/ 43 h 99"/>
                  <a:gd name="T12" fmla="*/ 0 w 59"/>
                  <a:gd name="T13" fmla="*/ 43 h 99"/>
                  <a:gd name="T14" fmla="*/ 5 w 59"/>
                  <a:gd name="T15" fmla="*/ 10 h 99"/>
                  <a:gd name="T16" fmla="*/ 26 w 59"/>
                  <a:gd name="T17" fmla="*/ 0 h 99"/>
                  <a:gd name="T18" fmla="*/ 26 w 59"/>
                  <a:gd name="T19" fmla="*/ 0 h 99"/>
                  <a:gd name="T20" fmla="*/ 36 w 59"/>
                  <a:gd name="T21" fmla="*/ 10 h 99"/>
                  <a:gd name="T22" fmla="*/ 42 w 59"/>
                  <a:gd name="T23" fmla="*/ 43 h 99"/>
                  <a:gd name="T24" fmla="*/ 42 w 59"/>
                  <a:gd name="T25" fmla="*/ 43 h 99"/>
                  <a:gd name="T26" fmla="*/ 36 w 59"/>
                  <a:gd name="T27" fmla="*/ 65 h 99"/>
                  <a:gd name="T28" fmla="*/ 26 w 59"/>
                  <a:gd name="T29" fmla="*/ 76 h 99"/>
                  <a:gd name="T30" fmla="*/ 26 w 59"/>
                  <a:gd name="T31" fmla="*/ 76 h 99"/>
                  <a:gd name="T32" fmla="*/ 10 w 59"/>
                  <a:gd name="T33" fmla="*/ 65 h 99"/>
                  <a:gd name="T34" fmla="*/ 10 w 59"/>
                  <a:gd name="T35" fmla="*/ 43 h 99"/>
                  <a:gd name="T36" fmla="*/ 10 w 59"/>
                  <a:gd name="T37" fmla="*/ 43 h 99"/>
                  <a:gd name="T38" fmla="*/ 10 w 59"/>
                  <a:gd name="T39" fmla="*/ 22 h 99"/>
                  <a:gd name="T40" fmla="*/ 26 w 59"/>
                  <a:gd name="T41" fmla="*/ 16 h 99"/>
                  <a:gd name="T42" fmla="*/ 26 w 59"/>
                  <a:gd name="T43" fmla="*/ 16 h 99"/>
                  <a:gd name="T44" fmla="*/ 31 w 59"/>
                  <a:gd name="T45" fmla="*/ 22 h 99"/>
                  <a:gd name="T46" fmla="*/ 36 w 59"/>
                  <a:gd name="T47" fmla="*/ 43 h 99"/>
                  <a:gd name="T48" fmla="*/ 36 w 59"/>
                  <a:gd name="T49" fmla="*/ 43 h 99"/>
                  <a:gd name="T50" fmla="*/ 31 w 59"/>
                  <a:gd name="T51" fmla="*/ 54 h 99"/>
                  <a:gd name="T52" fmla="*/ 26 w 59"/>
                  <a:gd name="T53" fmla="*/ 59 h 99"/>
                  <a:gd name="T54" fmla="*/ 26 w 59"/>
                  <a:gd name="T55" fmla="*/ 59 h 99"/>
                  <a:gd name="T56" fmla="*/ 15 w 59"/>
                  <a:gd name="T57" fmla="*/ 59 h 99"/>
                  <a:gd name="T58" fmla="*/ 15 w 59"/>
                  <a:gd name="T59" fmla="*/ 43 h 99"/>
                  <a:gd name="T60" fmla="*/ 15 w 59"/>
                  <a:gd name="T61" fmla="*/ 43 h 99"/>
                  <a:gd name="T62" fmla="*/ 15 w 59"/>
                  <a:gd name="T63" fmla="*/ 43 h 99"/>
                  <a:gd name="T64" fmla="*/ 15 w 59"/>
                  <a:gd name="T65" fmla="*/ 43 h 99"/>
                  <a:gd name="T66" fmla="*/ 15 w 59"/>
                  <a:gd name="T67" fmla="*/ 54 h 99"/>
                  <a:gd name="T68" fmla="*/ 26 w 59"/>
                  <a:gd name="T69" fmla="*/ 59 h 99"/>
                  <a:gd name="T70" fmla="*/ 26 w 59"/>
                  <a:gd name="T71" fmla="*/ 59 h 99"/>
                  <a:gd name="T72" fmla="*/ 31 w 59"/>
                  <a:gd name="T73" fmla="*/ 54 h 99"/>
                  <a:gd name="T74" fmla="*/ 36 w 59"/>
                  <a:gd name="T75" fmla="*/ 43 h 99"/>
                  <a:gd name="T76" fmla="*/ 36 w 59"/>
                  <a:gd name="T77" fmla="*/ 43 h 99"/>
                  <a:gd name="T78" fmla="*/ 31 w 59"/>
                  <a:gd name="T79" fmla="*/ 27 h 99"/>
                  <a:gd name="T80" fmla="*/ 26 w 59"/>
                  <a:gd name="T81" fmla="*/ 16 h 99"/>
                  <a:gd name="T82" fmla="*/ 26 w 59"/>
                  <a:gd name="T83" fmla="*/ 16 h 99"/>
                  <a:gd name="T84" fmla="*/ 15 w 59"/>
                  <a:gd name="T85" fmla="*/ 22 h 99"/>
                  <a:gd name="T86" fmla="*/ 10 w 59"/>
                  <a:gd name="T87" fmla="*/ 43 h 99"/>
                  <a:gd name="T88" fmla="*/ 10 w 59"/>
                  <a:gd name="T89" fmla="*/ 43 h 99"/>
                  <a:gd name="T90" fmla="*/ 15 w 59"/>
                  <a:gd name="T91" fmla="*/ 65 h 99"/>
                  <a:gd name="T92" fmla="*/ 26 w 59"/>
                  <a:gd name="T93" fmla="*/ 71 h 99"/>
                  <a:gd name="T94" fmla="*/ 26 w 59"/>
                  <a:gd name="T95" fmla="*/ 71 h 99"/>
                  <a:gd name="T96" fmla="*/ 36 w 59"/>
                  <a:gd name="T97" fmla="*/ 65 h 99"/>
                  <a:gd name="T98" fmla="*/ 42 w 59"/>
                  <a:gd name="T99" fmla="*/ 43 h 99"/>
                  <a:gd name="T100" fmla="*/ 42 w 59"/>
                  <a:gd name="T101" fmla="*/ 43 h 99"/>
                  <a:gd name="T102" fmla="*/ 36 w 59"/>
                  <a:gd name="T103" fmla="*/ 16 h 99"/>
                  <a:gd name="T104" fmla="*/ 26 w 59"/>
                  <a:gd name="T105" fmla="*/ 0 h 99"/>
                  <a:gd name="T106" fmla="*/ 26 w 59"/>
                  <a:gd name="T107" fmla="*/ 0 h 99"/>
                  <a:gd name="T108" fmla="*/ 10 w 59"/>
                  <a:gd name="T109" fmla="*/ 10 h 99"/>
                  <a:gd name="T110" fmla="*/ 0 w 59"/>
                  <a:gd name="T111" fmla="*/ 43 h 99"/>
                  <a:gd name="T112" fmla="*/ 0 w 59"/>
                  <a:gd name="T113" fmla="*/ 43 h 99"/>
                  <a:gd name="T114" fmla="*/ 10 w 59"/>
                  <a:gd name="T115" fmla="*/ 76 h 99"/>
                  <a:gd name="T116" fmla="*/ 26 w 59"/>
                  <a:gd name="T117" fmla="*/ 87 h 99"/>
                  <a:gd name="T118" fmla="*/ 26 w 59"/>
                  <a:gd name="T119" fmla="*/ 87 h 99"/>
                  <a:gd name="T120" fmla="*/ 47 w 59"/>
                  <a:gd name="T121" fmla="*/ 76 h 99"/>
                  <a:gd name="T122" fmla="*/ 52 w 59"/>
                  <a:gd name="T123" fmla="*/ 43 h 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"/>
                  <a:gd name="T187" fmla="*/ 0 h 99"/>
                  <a:gd name="T188" fmla="*/ 59 w 59"/>
                  <a:gd name="T189" fmla="*/ 99 h 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" h="99">
                    <a:moveTo>
                      <a:pt x="58" y="43"/>
                    </a:moveTo>
                    <a:lnTo>
                      <a:pt x="47" y="81"/>
                    </a:lnTo>
                    <a:lnTo>
                      <a:pt x="26" y="98"/>
                    </a:lnTo>
                    <a:lnTo>
                      <a:pt x="5" y="81"/>
                    </a:lnTo>
                    <a:lnTo>
                      <a:pt x="0" y="43"/>
                    </a:lnTo>
                    <a:lnTo>
                      <a:pt x="5" y="10"/>
                    </a:lnTo>
                    <a:lnTo>
                      <a:pt x="26" y="0"/>
                    </a:lnTo>
                    <a:lnTo>
                      <a:pt x="36" y="10"/>
                    </a:lnTo>
                    <a:lnTo>
                      <a:pt x="42" y="43"/>
                    </a:lnTo>
                    <a:lnTo>
                      <a:pt x="36" y="65"/>
                    </a:lnTo>
                    <a:lnTo>
                      <a:pt x="26" y="76"/>
                    </a:lnTo>
                    <a:lnTo>
                      <a:pt x="10" y="65"/>
                    </a:lnTo>
                    <a:lnTo>
                      <a:pt x="10" y="43"/>
                    </a:lnTo>
                    <a:lnTo>
                      <a:pt x="10" y="22"/>
                    </a:lnTo>
                    <a:lnTo>
                      <a:pt x="26" y="16"/>
                    </a:lnTo>
                    <a:lnTo>
                      <a:pt x="31" y="22"/>
                    </a:lnTo>
                    <a:lnTo>
                      <a:pt x="36" y="43"/>
                    </a:lnTo>
                    <a:lnTo>
                      <a:pt x="31" y="54"/>
                    </a:lnTo>
                    <a:lnTo>
                      <a:pt x="26" y="59"/>
                    </a:lnTo>
                    <a:lnTo>
                      <a:pt x="15" y="59"/>
                    </a:lnTo>
                    <a:lnTo>
                      <a:pt x="15" y="43"/>
                    </a:lnTo>
                    <a:lnTo>
                      <a:pt x="15" y="54"/>
                    </a:lnTo>
                    <a:lnTo>
                      <a:pt x="26" y="59"/>
                    </a:lnTo>
                    <a:lnTo>
                      <a:pt x="31" y="54"/>
                    </a:lnTo>
                    <a:lnTo>
                      <a:pt x="36" y="43"/>
                    </a:lnTo>
                    <a:lnTo>
                      <a:pt x="31" y="27"/>
                    </a:lnTo>
                    <a:lnTo>
                      <a:pt x="26" y="16"/>
                    </a:lnTo>
                    <a:lnTo>
                      <a:pt x="15" y="22"/>
                    </a:lnTo>
                    <a:lnTo>
                      <a:pt x="10" y="43"/>
                    </a:lnTo>
                    <a:lnTo>
                      <a:pt x="15" y="65"/>
                    </a:lnTo>
                    <a:lnTo>
                      <a:pt x="26" y="71"/>
                    </a:lnTo>
                    <a:lnTo>
                      <a:pt x="36" y="65"/>
                    </a:lnTo>
                    <a:lnTo>
                      <a:pt x="42" y="43"/>
                    </a:lnTo>
                    <a:lnTo>
                      <a:pt x="36" y="16"/>
                    </a:lnTo>
                    <a:lnTo>
                      <a:pt x="26" y="0"/>
                    </a:lnTo>
                    <a:lnTo>
                      <a:pt x="10" y="10"/>
                    </a:lnTo>
                    <a:lnTo>
                      <a:pt x="0" y="43"/>
                    </a:lnTo>
                    <a:lnTo>
                      <a:pt x="10" y="76"/>
                    </a:lnTo>
                    <a:lnTo>
                      <a:pt x="26" y="87"/>
                    </a:lnTo>
                    <a:lnTo>
                      <a:pt x="47" y="76"/>
                    </a:lnTo>
                    <a:lnTo>
                      <a:pt x="52" y="4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6" name="Freeform 89"/>
              <p:cNvSpPr>
                <a:spLocks noChangeAspect="1"/>
              </p:cNvSpPr>
              <p:nvPr/>
            </p:nvSpPr>
            <p:spPr bwMode="auto">
              <a:xfrm>
                <a:off x="3056" y="1919"/>
                <a:ext cx="65" cy="17"/>
              </a:xfrm>
              <a:custGeom>
                <a:avLst/>
                <a:gdLst>
                  <a:gd name="T0" fmla="*/ 0 w 65"/>
                  <a:gd name="T1" fmla="*/ 10 h 17"/>
                  <a:gd name="T2" fmla="*/ 10 w 65"/>
                  <a:gd name="T3" fmla="*/ 16 h 17"/>
                  <a:gd name="T4" fmla="*/ 21 w 65"/>
                  <a:gd name="T5" fmla="*/ 16 h 17"/>
                  <a:gd name="T6" fmla="*/ 21 w 65"/>
                  <a:gd name="T7" fmla="*/ 16 h 17"/>
                  <a:gd name="T8" fmla="*/ 42 w 65"/>
                  <a:gd name="T9" fmla="*/ 16 h 17"/>
                  <a:gd name="T10" fmla="*/ 64 w 65"/>
                  <a:gd name="T11" fmla="*/ 10 h 17"/>
                  <a:gd name="T12" fmla="*/ 64 w 65"/>
                  <a:gd name="T13" fmla="*/ 10 h 17"/>
                  <a:gd name="T14" fmla="*/ 53 w 65"/>
                  <a:gd name="T15" fmla="*/ 10 h 17"/>
                  <a:gd name="T16" fmla="*/ 53 w 65"/>
                  <a:gd name="T17" fmla="*/ 10 h 17"/>
                  <a:gd name="T18" fmla="*/ 47 w 65"/>
                  <a:gd name="T19" fmla="*/ 5 h 17"/>
                  <a:gd name="T20" fmla="*/ 42 w 65"/>
                  <a:gd name="T21" fmla="*/ 0 h 17"/>
                  <a:gd name="T22" fmla="*/ 42 w 65"/>
                  <a:gd name="T23" fmla="*/ 0 h 17"/>
                  <a:gd name="T24" fmla="*/ 42 w 65"/>
                  <a:gd name="T25" fmla="*/ 5 h 17"/>
                  <a:gd name="T26" fmla="*/ 0 w 65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5"/>
                  <a:gd name="T43" fmla="*/ 0 h 17"/>
                  <a:gd name="T44" fmla="*/ 65 w 65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5" h="17">
                    <a:moveTo>
                      <a:pt x="0" y="10"/>
                    </a:moveTo>
                    <a:lnTo>
                      <a:pt x="10" y="16"/>
                    </a:lnTo>
                    <a:lnTo>
                      <a:pt x="21" y="16"/>
                    </a:lnTo>
                    <a:lnTo>
                      <a:pt x="42" y="16"/>
                    </a:lnTo>
                    <a:lnTo>
                      <a:pt x="64" y="10"/>
                    </a:lnTo>
                    <a:lnTo>
                      <a:pt x="53" y="10"/>
                    </a:lnTo>
                    <a:lnTo>
                      <a:pt x="47" y="5"/>
                    </a:lnTo>
                    <a:lnTo>
                      <a:pt x="42" y="0"/>
                    </a:lnTo>
                    <a:lnTo>
                      <a:pt x="42" y="5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7" name="Freeform 90"/>
              <p:cNvSpPr>
                <a:spLocks noChangeAspect="1"/>
              </p:cNvSpPr>
              <p:nvPr/>
            </p:nvSpPr>
            <p:spPr bwMode="auto">
              <a:xfrm>
                <a:off x="3041" y="1783"/>
                <a:ext cx="84" cy="153"/>
              </a:xfrm>
              <a:custGeom>
                <a:avLst/>
                <a:gdLst>
                  <a:gd name="T0" fmla="*/ 83 w 84"/>
                  <a:gd name="T1" fmla="*/ 146 h 153"/>
                  <a:gd name="T2" fmla="*/ 67 w 84"/>
                  <a:gd name="T3" fmla="*/ 152 h 153"/>
                  <a:gd name="T4" fmla="*/ 41 w 84"/>
                  <a:gd name="T5" fmla="*/ 152 h 153"/>
                  <a:gd name="T6" fmla="*/ 41 w 84"/>
                  <a:gd name="T7" fmla="*/ 152 h 153"/>
                  <a:gd name="T8" fmla="*/ 10 w 84"/>
                  <a:gd name="T9" fmla="*/ 141 h 153"/>
                  <a:gd name="T10" fmla="*/ 0 w 84"/>
                  <a:gd name="T11" fmla="*/ 86 h 153"/>
                  <a:gd name="T12" fmla="*/ 0 w 84"/>
                  <a:gd name="T13" fmla="*/ 86 h 153"/>
                  <a:gd name="T14" fmla="*/ 20 w 84"/>
                  <a:gd name="T15" fmla="*/ 27 h 153"/>
                  <a:gd name="T16" fmla="*/ 62 w 84"/>
                  <a:gd name="T17" fmla="*/ 0 h 1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153"/>
                  <a:gd name="T29" fmla="*/ 84 w 84"/>
                  <a:gd name="T30" fmla="*/ 153 h 1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153">
                    <a:moveTo>
                      <a:pt x="83" y="146"/>
                    </a:moveTo>
                    <a:lnTo>
                      <a:pt x="67" y="152"/>
                    </a:lnTo>
                    <a:lnTo>
                      <a:pt x="41" y="152"/>
                    </a:lnTo>
                    <a:lnTo>
                      <a:pt x="10" y="141"/>
                    </a:lnTo>
                    <a:lnTo>
                      <a:pt x="0" y="86"/>
                    </a:lnTo>
                    <a:lnTo>
                      <a:pt x="20" y="27"/>
                    </a:lnTo>
                    <a:lnTo>
                      <a:pt x="6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8" name="Freeform 91"/>
              <p:cNvSpPr>
                <a:spLocks noChangeAspect="1"/>
              </p:cNvSpPr>
              <p:nvPr/>
            </p:nvSpPr>
            <p:spPr bwMode="auto">
              <a:xfrm>
                <a:off x="3087" y="1837"/>
                <a:ext cx="59" cy="99"/>
              </a:xfrm>
              <a:custGeom>
                <a:avLst/>
                <a:gdLst>
                  <a:gd name="T0" fmla="*/ 0 w 59"/>
                  <a:gd name="T1" fmla="*/ 43 h 99"/>
                  <a:gd name="T2" fmla="*/ 10 w 59"/>
                  <a:gd name="T3" fmla="*/ 81 h 99"/>
                  <a:gd name="T4" fmla="*/ 31 w 59"/>
                  <a:gd name="T5" fmla="*/ 98 h 99"/>
                  <a:gd name="T6" fmla="*/ 31 w 59"/>
                  <a:gd name="T7" fmla="*/ 98 h 99"/>
                  <a:gd name="T8" fmla="*/ 53 w 59"/>
                  <a:gd name="T9" fmla="*/ 81 h 99"/>
                  <a:gd name="T10" fmla="*/ 58 w 59"/>
                  <a:gd name="T11" fmla="*/ 43 h 99"/>
                  <a:gd name="T12" fmla="*/ 58 w 59"/>
                  <a:gd name="T13" fmla="*/ 43 h 99"/>
                  <a:gd name="T14" fmla="*/ 47 w 59"/>
                  <a:gd name="T15" fmla="*/ 10 h 99"/>
                  <a:gd name="T16" fmla="*/ 31 w 59"/>
                  <a:gd name="T17" fmla="*/ 0 h 99"/>
                  <a:gd name="T18" fmla="*/ 31 w 59"/>
                  <a:gd name="T19" fmla="*/ 0 h 99"/>
                  <a:gd name="T20" fmla="*/ 15 w 59"/>
                  <a:gd name="T21" fmla="*/ 10 h 99"/>
                  <a:gd name="T22" fmla="*/ 15 w 59"/>
                  <a:gd name="T23" fmla="*/ 43 h 99"/>
                  <a:gd name="T24" fmla="*/ 15 w 59"/>
                  <a:gd name="T25" fmla="*/ 43 h 99"/>
                  <a:gd name="T26" fmla="*/ 21 w 59"/>
                  <a:gd name="T27" fmla="*/ 65 h 99"/>
                  <a:gd name="T28" fmla="*/ 31 w 59"/>
                  <a:gd name="T29" fmla="*/ 76 h 99"/>
                  <a:gd name="T30" fmla="*/ 31 w 59"/>
                  <a:gd name="T31" fmla="*/ 76 h 99"/>
                  <a:gd name="T32" fmla="*/ 42 w 59"/>
                  <a:gd name="T33" fmla="*/ 65 h 99"/>
                  <a:gd name="T34" fmla="*/ 47 w 59"/>
                  <a:gd name="T35" fmla="*/ 43 h 99"/>
                  <a:gd name="T36" fmla="*/ 47 w 59"/>
                  <a:gd name="T37" fmla="*/ 43 h 99"/>
                  <a:gd name="T38" fmla="*/ 42 w 59"/>
                  <a:gd name="T39" fmla="*/ 22 h 99"/>
                  <a:gd name="T40" fmla="*/ 31 w 59"/>
                  <a:gd name="T41" fmla="*/ 16 h 99"/>
                  <a:gd name="T42" fmla="*/ 31 w 59"/>
                  <a:gd name="T43" fmla="*/ 16 h 99"/>
                  <a:gd name="T44" fmla="*/ 21 w 59"/>
                  <a:gd name="T45" fmla="*/ 22 h 99"/>
                  <a:gd name="T46" fmla="*/ 21 w 59"/>
                  <a:gd name="T47" fmla="*/ 43 h 99"/>
                  <a:gd name="T48" fmla="*/ 21 w 59"/>
                  <a:gd name="T49" fmla="*/ 43 h 99"/>
                  <a:gd name="T50" fmla="*/ 26 w 59"/>
                  <a:gd name="T51" fmla="*/ 54 h 99"/>
                  <a:gd name="T52" fmla="*/ 31 w 59"/>
                  <a:gd name="T53" fmla="*/ 59 h 99"/>
                  <a:gd name="T54" fmla="*/ 31 w 59"/>
                  <a:gd name="T55" fmla="*/ 59 h 99"/>
                  <a:gd name="T56" fmla="*/ 42 w 59"/>
                  <a:gd name="T57" fmla="*/ 59 h 99"/>
                  <a:gd name="T58" fmla="*/ 42 w 59"/>
                  <a:gd name="T59" fmla="*/ 43 h 99"/>
                  <a:gd name="T60" fmla="*/ 42 w 59"/>
                  <a:gd name="T61" fmla="*/ 43 h 99"/>
                  <a:gd name="T62" fmla="*/ 42 w 59"/>
                  <a:gd name="T63" fmla="*/ 43 h 99"/>
                  <a:gd name="T64" fmla="*/ 42 w 59"/>
                  <a:gd name="T65" fmla="*/ 43 h 99"/>
                  <a:gd name="T66" fmla="*/ 36 w 59"/>
                  <a:gd name="T67" fmla="*/ 54 h 99"/>
                  <a:gd name="T68" fmla="*/ 31 w 59"/>
                  <a:gd name="T69" fmla="*/ 59 h 99"/>
                  <a:gd name="T70" fmla="*/ 31 w 59"/>
                  <a:gd name="T71" fmla="*/ 59 h 99"/>
                  <a:gd name="T72" fmla="*/ 26 w 59"/>
                  <a:gd name="T73" fmla="*/ 54 h 99"/>
                  <a:gd name="T74" fmla="*/ 21 w 59"/>
                  <a:gd name="T75" fmla="*/ 43 h 99"/>
                  <a:gd name="T76" fmla="*/ 21 w 59"/>
                  <a:gd name="T77" fmla="*/ 43 h 99"/>
                  <a:gd name="T78" fmla="*/ 26 w 59"/>
                  <a:gd name="T79" fmla="*/ 27 h 99"/>
                  <a:gd name="T80" fmla="*/ 31 w 59"/>
                  <a:gd name="T81" fmla="*/ 16 h 99"/>
                  <a:gd name="T82" fmla="*/ 31 w 59"/>
                  <a:gd name="T83" fmla="*/ 16 h 99"/>
                  <a:gd name="T84" fmla="*/ 42 w 59"/>
                  <a:gd name="T85" fmla="*/ 22 h 99"/>
                  <a:gd name="T86" fmla="*/ 47 w 59"/>
                  <a:gd name="T87" fmla="*/ 43 h 99"/>
                  <a:gd name="T88" fmla="*/ 47 w 59"/>
                  <a:gd name="T89" fmla="*/ 43 h 99"/>
                  <a:gd name="T90" fmla="*/ 42 w 59"/>
                  <a:gd name="T91" fmla="*/ 65 h 99"/>
                  <a:gd name="T92" fmla="*/ 31 w 59"/>
                  <a:gd name="T93" fmla="*/ 71 h 99"/>
                  <a:gd name="T94" fmla="*/ 31 w 59"/>
                  <a:gd name="T95" fmla="*/ 71 h 99"/>
                  <a:gd name="T96" fmla="*/ 21 w 59"/>
                  <a:gd name="T97" fmla="*/ 65 h 99"/>
                  <a:gd name="T98" fmla="*/ 15 w 59"/>
                  <a:gd name="T99" fmla="*/ 43 h 99"/>
                  <a:gd name="T100" fmla="*/ 15 w 59"/>
                  <a:gd name="T101" fmla="*/ 43 h 99"/>
                  <a:gd name="T102" fmla="*/ 21 w 59"/>
                  <a:gd name="T103" fmla="*/ 16 h 99"/>
                  <a:gd name="T104" fmla="*/ 31 w 59"/>
                  <a:gd name="T105" fmla="*/ 0 h 99"/>
                  <a:gd name="T106" fmla="*/ 31 w 59"/>
                  <a:gd name="T107" fmla="*/ 0 h 99"/>
                  <a:gd name="T108" fmla="*/ 47 w 59"/>
                  <a:gd name="T109" fmla="*/ 10 h 99"/>
                  <a:gd name="T110" fmla="*/ 53 w 59"/>
                  <a:gd name="T111" fmla="*/ 43 h 99"/>
                  <a:gd name="T112" fmla="*/ 53 w 59"/>
                  <a:gd name="T113" fmla="*/ 43 h 99"/>
                  <a:gd name="T114" fmla="*/ 47 w 59"/>
                  <a:gd name="T115" fmla="*/ 76 h 99"/>
                  <a:gd name="T116" fmla="*/ 31 w 59"/>
                  <a:gd name="T117" fmla="*/ 87 h 99"/>
                  <a:gd name="T118" fmla="*/ 31 w 59"/>
                  <a:gd name="T119" fmla="*/ 87 h 99"/>
                  <a:gd name="T120" fmla="*/ 10 w 59"/>
                  <a:gd name="T121" fmla="*/ 76 h 99"/>
                  <a:gd name="T122" fmla="*/ 0 w 59"/>
                  <a:gd name="T123" fmla="*/ 43 h 99"/>
                  <a:gd name="T124" fmla="*/ 0 w 59"/>
                  <a:gd name="T125" fmla="*/ 43 h 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"/>
                  <a:gd name="T190" fmla="*/ 0 h 99"/>
                  <a:gd name="T191" fmla="*/ 59 w 59"/>
                  <a:gd name="T192" fmla="*/ 99 h 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" h="99">
                    <a:moveTo>
                      <a:pt x="0" y="43"/>
                    </a:moveTo>
                    <a:lnTo>
                      <a:pt x="10" y="81"/>
                    </a:lnTo>
                    <a:lnTo>
                      <a:pt x="31" y="98"/>
                    </a:lnTo>
                    <a:lnTo>
                      <a:pt x="53" y="81"/>
                    </a:lnTo>
                    <a:lnTo>
                      <a:pt x="58" y="43"/>
                    </a:lnTo>
                    <a:lnTo>
                      <a:pt x="47" y="10"/>
                    </a:lnTo>
                    <a:lnTo>
                      <a:pt x="31" y="0"/>
                    </a:lnTo>
                    <a:lnTo>
                      <a:pt x="15" y="10"/>
                    </a:lnTo>
                    <a:lnTo>
                      <a:pt x="15" y="43"/>
                    </a:lnTo>
                    <a:lnTo>
                      <a:pt x="21" y="65"/>
                    </a:lnTo>
                    <a:lnTo>
                      <a:pt x="31" y="76"/>
                    </a:lnTo>
                    <a:lnTo>
                      <a:pt x="42" y="65"/>
                    </a:lnTo>
                    <a:lnTo>
                      <a:pt x="47" y="43"/>
                    </a:lnTo>
                    <a:lnTo>
                      <a:pt x="42" y="22"/>
                    </a:lnTo>
                    <a:lnTo>
                      <a:pt x="31" y="16"/>
                    </a:lnTo>
                    <a:lnTo>
                      <a:pt x="21" y="22"/>
                    </a:lnTo>
                    <a:lnTo>
                      <a:pt x="21" y="43"/>
                    </a:lnTo>
                    <a:lnTo>
                      <a:pt x="26" y="54"/>
                    </a:lnTo>
                    <a:lnTo>
                      <a:pt x="31" y="59"/>
                    </a:lnTo>
                    <a:lnTo>
                      <a:pt x="42" y="59"/>
                    </a:lnTo>
                    <a:lnTo>
                      <a:pt x="42" y="43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6" y="54"/>
                    </a:lnTo>
                    <a:lnTo>
                      <a:pt x="21" y="43"/>
                    </a:lnTo>
                    <a:lnTo>
                      <a:pt x="26" y="27"/>
                    </a:lnTo>
                    <a:lnTo>
                      <a:pt x="31" y="16"/>
                    </a:lnTo>
                    <a:lnTo>
                      <a:pt x="42" y="22"/>
                    </a:lnTo>
                    <a:lnTo>
                      <a:pt x="47" y="43"/>
                    </a:lnTo>
                    <a:lnTo>
                      <a:pt x="42" y="65"/>
                    </a:lnTo>
                    <a:lnTo>
                      <a:pt x="31" y="71"/>
                    </a:lnTo>
                    <a:lnTo>
                      <a:pt x="21" y="65"/>
                    </a:lnTo>
                    <a:lnTo>
                      <a:pt x="15" y="43"/>
                    </a:lnTo>
                    <a:lnTo>
                      <a:pt x="21" y="16"/>
                    </a:lnTo>
                    <a:lnTo>
                      <a:pt x="31" y="0"/>
                    </a:lnTo>
                    <a:lnTo>
                      <a:pt x="47" y="10"/>
                    </a:lnTo>
                    <a:lnTo>
                      <a:pt x="53" y="43"/>
                    </a:lnTo>
                    <a:lnTo>
                      <a:pt x="47" y="76"/>
                    </a:lnTo>
                    <a:lnTo>
                      <a:pt x="31" y="87"/>
                    </a:lnTo>
                    <a:lnTo>
                      <a:pt x="10" y="76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9" name="Freeform 92"/>
              <p:cNvSpPr>
                <a:spLocks noChangeAspect="1"/>
              </p:cNvSpPr>
              <p:nvPr/>
            </p:nvSpPr>
            <p:spPr bwMode="auto">
              <a:xfrm>
                <a:off x="3087" y="1837"/>
                <a:ext cx="59" cy="99"/>
              </a:xfrm>
              <a:custGeom>
                <a:avLst/>
                <a:gdLst>
                  <a:gd name="T0" fmla="*/ 0 w 59"/>
                  <a:gd name="T1" fmla="*/ 43 h 99"/>
                  <a:gd name="T2" fmla="*/ 10 w 59"/>
                  <a:gd name="T3" fmla="*/ 81 h 99"/>
                  <a:gd name="T4" fmla="*/ 31 w 59"/>
                  <a:gd name="T5" fmla="*/ 98 h 99"/>
                  <a:gd name="T6" fmla="*/ 31 w 59"/>
                  <a:gd name="T7" fmla="*/ 98 h 99"/>
                  <a:gd name="T8" fmla="*/ 53 w 59"/>
                  <a:gd name="T9" fmla="*/ 81 h 99"/>
                  <a:gd name="T10" fmla="*/ 58 w 59"/>
                  <a:gd name="T11" fmla="*/ 43 h 99"/>
                  <a:gd name="T12" fmla="*/ 58 w 59"/>
                  <a:gd name="T13" fmla="*/ 43 h 99"/>
                  <a:gd name="T14" fmla="*/ 47 w 59"/>
                  <a:gd name="T15" fmla="*/ 10 h 99"/>
                  <a:gd name="T16" fmla="*/ 31 w 59"/>
                  <a:gd name="T17" fmla="*/ 0 h 99"/>
                  <a:gd name="T18" fmla="*/ 31 w 59"/>
                  <a:gd name="T19" fmla="*/ 0 h 99"/>
                  <a:gd name="T20" fmla="*/ 15 w 59"/>
                  <a:gd name="T21" fmla="*/ 10 h 99"/>
                  <a:gd name="T22" fmla="*/ 15 w 59"/>
                  <a:gd name="T23" fmla="*/ 43 h 99"/>
                  <a:gd name="T24" fmla="*/ 15 w 59"/>
                  <a:gd name="T25" fmla="*/ 43 h 99"/>
                  <a:gd name="T26" fmla="*/ 21 w 59"/>
                  <a:gd name="T27" fmla="*/ 65 h 99"/>
                  <a:gd name="T28" fmla="*/ 31 w 59"/>
                  <a:gd name="T29" fmla="*/ 76 h 99"/>
                  <a:gd name="T30" fmla="*/ 31 w 59"/>
                  <a:gd name="T31" fmla="*/ 76 h 99"/>
                  <a:gd name="T32" fmla="*/ 42 w 59"/>
                  <a:gd name="T33" fmla="*/ 65 h 99"/>
                  <a:gd name="T34" fmla="*/ 47 w 59"/>
                  <a:gd name="T35" fmla="*/ 43 h 99"/>
                  <a:gd name="T36" fmla="*/ 47 w 59"/>
                  <a:gd name="T37" fmla="*/ 43 h 99"/>
                  <a:gd name="T38" fmla="*/ 42 w 59"/>
                  <a:gd name="T39" fmla="*/ 22 h 99"/>
                  <a:gd name="T40" fmla="*/ 31 w 59"/>
                  <a:gd name="T41" fmla="*/ 16 h 99"/>
                  <a:gd name="T42" fmla="*/ 31 w 59"/>
                  <a:gd name="T43" fmla="*/ 16 h 99"/>
                  <a:gd name="T44" fmla="*/ 21 w 59"/>
                  <a:gd name="T45" fmla="*/ 22 h 99"/>
                  <a:gd name="T46" fmla="*/ 21 w 59"/>
                  <a:gd name="T47" fmla="*/ 43 h 99"/>
                  <a:gd name="T48" fmla="*/ 21 w 59"/>
                  <a:gd name="T49" fmla="*/ 43 h 99"/>
                  <a:gd name="T50" fmla="*/ 26 w 59"/>
                  <a:gd name="T51" fmla="*/ 54 h 99"/>
                  <a:gd name="T52" fmla="*/ 31 w 59"/>
                  <a:gd name="T53" fmla="*/ 59 h 99"/>
                  <a:gd name="T54" fmla="*/ 31 w 59"/>
                  <a:gd name="T55" fmla="*/ 59 h 99"/>
                  <a:gd name="T56" fmla="*/ 42 w 59"/>
                  <a:gd name="T57" fmla="*/ 59 h 99"/>
                  <a:gd name="T58" fmla="*/ 42 w 59"/>
                  <a:gd name="T59" fmla="*/ 43 h 99"/>
                  <a:gd name="T60" fmla="*/ 42 w 59"/>
                  <a:gd name="T61" fmla="*/ 43 h 99"/>
                  <a:gd name="T62" fmla="*/ 42 w 59"/>
                  <a:gd name="T63" fmla="*/ 43 h 99"/>
                  <a:gd name="T64" fmla="*/ 42 w 59"/>
                  <a:gd name="T65" fmla="*/ 43 h 99"/>
                  <a:gd name="T66" fmla="*/ 36 w 59"/>
                  <a:gd name="T67" fmla="*/ 54 h 99"/>
                  <a:gd name="T68" fmla="*/ 31 w 59"/>
                  <a:gd name="T69" fmla="*/ 59 h 99"/>
                  <a:gd name="T70" fmla="*/ 31 w 59"/>
                  <a:gd name="T71" fmla="*/ 59 h 99"/>
                  <a:gd name="T72" fmla="*/ 26 w 59"/>
                  <a:gd name="T73" fmla="*/ 54 h 99"/>
                  <a:gd name="T74" fmla="*/ 21 w 59"/>
                  <a:gd name="T75" fmla="*/ 43 h 99"/>
                  <a:gd name="T76" fmla="*/ 21 w 59"/>
                  <a:gd name="T77" fmla="*/ 43 h 99"/>
                  <a:gd name="T78" fmla="*/ 26 w 59"/>
                  <a:gd name="T79" fmla="*/ 27 h 99"/>
                  <a:gd name="T80" fmla="*/ 31 w 59"/>
                  <a:gd name="T81" fmla="*/ 16 h 99"/>
                  <a:gd name="T82" fmla="*/ 31 w 59"/>
                  <a:gd name="T83" fmla="*/ 16 h 99"/>
                  <a:gd name="T84" fmla="*/ 42 w 59"/>
                  <a:gd name="T85" fmla="*/ 22 h 99"/>
                  <a:gd name="T86" fmla="*/ 47 w 59"/>
                  <a:gd name="T87" fmla="*/ 43 h 99"/>
                  <a:gd name="T88" fmla="*/ 47 w 59"/>
                  <a:gd name="T89" fmla="*/ 43 h 99"/>
                  <a:gd name="T90" fmla="*/ 42 w 59"/>
                  <a:gd name="T91" fmla="*/ 65 h 99"/>
                  <a:gd name="T92" fmla="*/ 31 w 59"/>
                  <a:gd name="T93" fmla="*/ 71 h 99"/>
                  <a:gd name="T94" fmla="*/ 31 w 59"/>
                  <a:gd name="T95" fmla="*/ 71 h 99"/>
                  <a:gd name="T96" fmla="*/ 21 w 59"/>
                  <a:gd name="T97" fmla="*/ 65 h 99"/>
                  <a:gd name="T98" fmla="*/ 15 w 59"/>
                  <a:gd name="T99" fmla="*/ 43 h 99"/>
                  <a:gd name="T100" fmla="*/ 15 w 59"/>
                  <a:gd name="T101" fmla="*/ 43 h 99"/>
                  <a:gd name="T102" fmla="*/ 21 w 59"/>
                  <a:gd name="T103" fmla="*/ 16 h 99"/>
                  <a:gd name="T104" fmla="*/ 31 w 59"/>
                  <a:gd name="T105" fmla="*/ 0 h 99"/>
                  <a:gd name="T106" fmla="*/ 31 w 59"/>
                  <a:gd name="T107" fmla="*/ 0 h 99"/>
                  <a:gd name="T108" fmla="*/ 47 w 59"/>
                  <a:gd name="T109" fmla="*/ 10 h 99"/>
                  <a:gd name="T110" fmla="*/ 53 w 59"/>
                  <a:gd name="T111" fmla="*/ 43 h 99"/>
                  <a:gd name="T112" fmla="*/ 53 w 59"/>
                  <a:gd name="T113" fmla="*/ 43 h 99"/>
                  <a:gd name="T114" fmla="*/ 47 w 59"/>
                  <a:gd name="T115" fmla="*/ 76 h 99"/>
                  <a:gd name="T116" fmla="*/ 31 w 59"/>
                  <a:gd name="T117" fmla="*/ 87 h 99"/>
                  <a:gd name="T118" fmla="*/ 31 w 59"/>
                  <a:gd name="T119" fmla="*/ 87 h 99"/>
                  <a:gd name="T120" fmla="*/ 10 w 59"/>
                  <a:gd name="T121" fmla="*/ 76 h 99"/>
                  <a:gd name="T122" fmla="*/ 0 w 59"/>
                  <a:gd name="T123" fmla="*/ 43 h 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"/>
                  <a:gd name="T187" fmla="*/ 0 h 99"/>
                  <a:gd name="T188" fmla="*/ 59 w 59"/>
                  <a:gd name="T189" fmla="*/ 99 h 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" h="99">
                    <a:moveTo>
                      <a:pt x="0" y="43"/>
                    </a:moveTo>
                    <a:lnTo>
                      <a:pt x="10" y="81"/>
                    </a:lnTo>
                    <a:lnTo>
                      <a:pt x="31" y="98"/>
                    </a:lnTo>
                    <a:lnTo>
                      <a:pt x="53" y="81"/>
                    </a:lnTo>
                    <a:lnTo>
                      <a:pt x="58" y="43"/>
                    </a:lnTo>
                    <a:lnTo>
                      <a:pt x="47" y="10"/>
                    </a:lnTo>
                    <a:lnTo>
                      <a:pt x="31" y="0"/>
                    </a:lnTo>
                    <a:lnTo>
                      <a:pt x="15" y="10"/>
                    </a:lnTo>
                    <a:lnTo>
                      <a:pt x="15" y="43"/>
                    </a:lnTo>
                    <a:lnTo>
                      <a:pt x="21" y="65"/>
                    </a:lnTo>
                    <a:lnTo>
                      <a:pt x="31" y="76"/>
                    </a:lnTo>
                    <a:lnTo>
                      <a:pt x="42" y="65"/>
                    </a:lnTo>
                    <a:lnTo>
                      <a:pt x="47" y="43"/>
                    </a:lnTo>
                    <a:lnTo>
                      <a:pt x="42" y="22"/>
                    </a:lnTo>
                    <a:lnTo>
                      <a:pt x="31" y="16"/>
                    </a:lnTo>
                    <a:lnTo>
                      <a:pt x="21" y="22"/>
                    </a:lnTo>
                    <a:lnTo>
                      <a:pt x="21" y="43"/>
                    </a:lnTo>
                    <a:lnTo>
                      <a:pt x="26" y="54"/>
                    </a:lnTo>
                    <a:lnTo>
                      <a:pt x="31" y="59"/>
                    </a:lnTo>
                    <a:lnTo>
                      <a:pt x="42" y="59"/>
                    </a:lnTo>
                    <a:lnTo>
                      <a:pt x="42" y="43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6" y="54"/>
                    </a:lnTo>
                    <a:lnTo>
                      <a:pt x="21" y="43"/>
                    </a:lnTo>
                    <a:lnTo>
                      <a:pt x="26" y="27"/>
                    </a:lnTo>
                    <a:lnTo>
                      <a:pt x="31" y="16"/>
                    </a:lnTo>
                    <a:lnTo>
                      <a:pt x="42" y="22"/>
                    </a:lnTo>
                    <a:lnTo>
                      <a:pt x="47" y="43"/>
                    </a:lnTo>
                    <a:lnTo>
                      <a:pt x="42" y="65"/>
                    </a:lnTo>
                    <a:lnTo>
                      <a:pt x="31" y="71"/>
                    </a:lnTo>
                    <a:lnTo>
                      <a:pt x="21" y="65"/>
                    </a:lnTo>
                    <a:lnTo>
                      <a:pt x="15" y="43"/>
                    </a:lnTo>
                    <a:lnTo>
                      <a:pt x="21" y="16"/>
                    </a:lnTo>
                    <a:lnTo>
                      <a:pt x="31" y="0"/>
                    </a:lnTo>
                    <a:lnTo>
                      <a:pt x="47" y="10"/>
                    </a:lnTo>
                    <a:lnTo>
                      <a:pt x="53" y="43"/>
                    </a:lnTo>
                    <a:lnTo>
                      <a:pt x="47" y="76"/>
                    </a:lnTo>
                    <a:lnTo>
                      <a:pt x="31" y="87"/>
                    </a:lnTo>
                    <a:lnTo>
                      <a:pt x="10" y="76"/>
                    </a:lnTo>
                    <a:lnTo>
                      <a:pt x="0" y="4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102" name="Picture 93" descr="2009 logo - for inser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3360"/>
              <a:ext cx="1209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54" name="Text Box 94"/>
          <p:cNvSpPr txBox="1">
            <a:spLocks noChangeArrowheads="1"/>
          </p:cNvSpPr>
          <p:nvPr/>
        </p:nvSpPr>
        <p:spPr bwMode="auto">
          <a:xfrm>
            <a:off x="304800" y="838200"/>
            <a:ext cx="8458200" cy="200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/>
              <a:t>Serum 25-hydroxyvitamin D,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Parathyroid </a:t>
            </a:r>
            <a:r>
              <a:rPr lang="en-US" sz="3000" b="1" dirty="0"/>
              <a:t>Hormone, and Carotid Artery Distensibility: </a:t>
            </a:r>
            <a:r>
              <a:rPr lang="en-US" sz="3000" b="1" dirty="0" smtClean="0"/>
              <a:t>The </a:t>
            </a:r>
            <a:r>
              <a:rPr lang="en-US" sz="3000" b="1" dirty="0"/>
              <a:t>Multi-Ethnic Study of Atherosclerosis (MESA)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5253674"/>
            <a:ext cx="19208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9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4294967295"/>
          </p:nvPr>
        </p:nvSpPr>
        <p:spPr>
          <a:xfrm>
            <a:off x="235087" y="3048000"/>
            <a:ext cx="8534400" cy="1826905"/>
          </a:xfrm>
        </p:spPr>
        <p:txBody>
          <a:bodyPr lIns="100584" anchor="b"/>
          <a:lstStyle/>
          <a:p>
            <a:pPr marL="0" indent="0" algn="ctr">
              <a:buNone/>
            </a:pPr>
            <a:r>
              <a:rPr lang="it-IT" sz="2400" dirty="0">
                <a:effectLst/>
              </a:rPr>
              <a:t>Adam D. Gepner; </a:t>
            </a:r>
            <a:r>
              <a:rPr lang="it-IT" sz="2400" dirty="0">
                <a:solidFill>
                  <a:schemeClr val="tx1"/>
                </a:solidFill>
                <a:effectLst/>
              </a:rPr>
              <a:t>Laura A. Colangelo</a:t>
            </a:r>
            <a:r>
              <a:rPr lang="it-IT" sz="2400" dirty="0">
                <a:effectLst/>
              </a:rPr>
              <a:t>; </a:t>
            </a:r>
            <a:r>
              <a:rPr lang="de-DE" sz="2400" dirty="0">
                <a:effectLst/>
              </a:rPr>
              <a:t>Marc Blondon; </a:t>
            </a:r>
            <a:endParaRPr lang="en-US" sz="2400" dirty="0">
              <a:effectLst/>
            </a:endParaRPr>
          </a:p>
          <a:p>
            <a:pPr marL="0" indent="0" algn="ctr">
              <a:buNone/>
            </a:pPr>
            <a:r>
              <a:rPr lang="nl-NL" sz="2400" dirty="0">
                <a:effectLst/>
              </a:rPr>
              <a:t>Claudia E. Korcarz; Ian H. de Boer; </a:t>
            </a:r>
            <a:r>
              <a:rPr lang="de-DE" sz="2400" dirty="0">
                <a:effectLst/>
              </a:rPr>
              <a:t>Bryan Kestenbaum; </a:t>
            </a:r>
            <a:endParaRPr lang="en-US" sz="2400" dirty="0">
              <a:effectLst/>
            </a:endParaRPr>
          </a:p>
          <a:p>
            <a:pPr marL="0" indent="0" algn="ctr">
              <a:buNone/>
            </a:pPr>
            <a:r>
              <a:rPr lang="de-DE" sz="2400" dirty="0">
                <a:effectLst/>
              </a:rPr>
              <a:t>David S. Siscovick; Joel D. Kaufman; </a:t>
            </a:r>
            <a:endParaRPr lang="en-US" sz="2400" dirty="0">
              <a:effectLst/>
            </a:endParaRPr>
          </a:p>
          <a:p>
            <a:pPr marL="0" indent="0" algn="ctr">
              <a:buNone/>
            </a:pPr>
            <a:r>
              <a:rPr lang="nl-BE" sz="2400" dirty="0">
                <a:solidFill>
                  <a:schemeClr val="tx1"/>
                </a:solidFill>
                <a:effectLst/>
              </a:rPr>
              <a:t>Kiang Liu</a:t>
            </a:r>
            <a:r>
              <a:rPr lang="nl-BE" sz="2400" dirty="0">
                <a:effectLst/>
              </a:rPr>
              <a:t>;</a:t>
            </a:r>
            <a:r>
              <a:rPr lang="de-DE" sz="2400" dirty="0">
                <a:effectLst/>
              </a:rPr>
              <a:t> James H. Stein</a:t>
            </a:r>
            <a:endParaRPr lang="en-US" sz="2400" dirty="0">
              <a:effectLst/>
            </a:endParaRPr>
          </a:p>
        </p:txBody>
      </p:sp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1981200" y="5257800"/>
            <a:ext cx="2884487" cy="1144588"/>
            <a:chOff x="1783" y="3360"/>
            <a:chExt cx="1817" cy="721"/>
          </a:xfrm>
        </p:grpSpPr>
        <p:grpSp>
          <p:nvGrpSpPr>
            <p:cNvPr id="4101" name="Group 5"/>
            <p:cNvGrpSpPr>
              <a:grpSpLocks noChangeAspect="1"/>
            </p:cNvGrpSpPr>
            <p:nvPr/>
          </p:nvGrpSpPr>
          <p:grpSpPr bwMode="auto">
            <a:xfrm>
              <a:off x="3195" y="3377"/>
              <a:ext cx="405" cy="686"/>
              <a:chOff x="2740" y="1712"/>
              <a:chExt cx="575" cy="953"/>
            </a:xfrm>
          </p:grpSpPr>
          <p:sp>
            <p:nvSpPr>
              <p:cNvPr id="4103" name="Freeform 6"/>
              <p:cNvSpPr>
                <a:spLocks noChangeAspect="1"/>
              </p:cNvSpPr>
              <p:nvPr/>
            </p:nvSpPr>
            <p:spPr bwMode="auto">
              <a:xfrm>
                <a:off x="2741" y="1712"/>
                <a:ext cx="574" cy="943"/>
              </a:xfrm>
              <a:custGeom>
                <a:avLst/>
                <a:gdLst>
                  <a:gd name="T0" fmla="*/ 283 w 574"/>
                  <a:gd name="T1" fmla="*/ 942 h 943"/>
                  <a:gd name="T2" fmla="*/ 231 w 574"/>
                  <a:gd name="T3" fmla="*/ 925 h 943"/>
                  <a:gd name="T4" fmla="*/ 152 w 574"/>
                  <a:gd name="T5" fmla="*/ 871 h 943"/>
                  <a:gd name="T6" fmla="*/ 79 w 574"/>
                  <a:gd name="T7" fmla="*/ 778 h 943"/>
                  <a:gd name="T8" fmla="*/ 26 w 574"/>
                  <a:gd name="T9" fmla="*/ 631 h 943"/>
                  <a:gd name="T10" fmla="*/ 26 w 574"/>
                  <a:gd name="T11" fmla="*/ 631 h 943"/>
                  <a:gd name="T12" fmla="*/ 0 w 574"/>
                  <a:gd name="T13" fmla="*/ 408 h 943"/>
                  <a:gd name="T14" fmla="*/ 21 w 574"/>
                  <a:gd name="T15" fmla="*/ 234 h 943"/>
                  <a:gd name="T16" fmla="*/ 21 w 574"/>
                  <a:gd name="T17" fmla="*/ 234 h 943"/>
                  <a:gd name="T18" fmla="*/ 99 w 574"/>
                  <a:gd name="T19" fmla="*/ 98 h 943"/>
                  <a:gd name="T20" fmla="*/ 210 w 574"/>
                  <a:gd name="T21" fmla="*/ 70 h 943"/>
                  <a:gd name="T22" fmla="*/ 210 w 574"/>
                  <a:gd name="T23" fmla="*/ 70 h 943"/>
                  <a:gd name="T24" fmla="*/ 220 w 574"/>
                  <a:gd name="T25" fmla="*/ 48 h 943"/>
                  <a:gd name="T26" fmla="*/ 241 w 574"/>
                  <a:gd name="T27" fmla="*/ 32 h 943"/>
                  <a:gd name="T28" fmla="*/ 241 w 574"/>
                  <a:gd name="T29" fmla="*/ 32 h 943"/>
                  <a:gd name="T30" fmla="*/ 257 w 574"/>
                  <a:gd name="T31" fmla="*/ 11 h 943"/>
                  <a:gd name="T32" fmla="*/ 283 w 574"/>
                  <a:gd name="T33" fmla="*/ 0 h 943"/>
                  <a:gd name="T34" fmla="*/ 283 w 574"/>
                  <a:gd name="T35" fmla="*/ 0 h 943"/>
                  <a:gd name="T36" fmla="*/ 315 w 574"/>
                  <a:gd name="T37" fmla="*/ 11 h 943"/>
                  <a:gd name="T38" fmla="*/ 331 w 574"/>
                  <a:gd name="T39" fmla="*/ 32 h 943"/>
                  <a:gd name="T40" fmla="*/ 331 w 574"/>
                  <a:gd name="T41" fmla="*/ 32 h 943"/>
                  <a:gd name="T42" fmla="*/ 352 w 574"/>
                  <a:gd name="T43" fmla="*/ 48 h 943"/>
                  <a:gd name="T44" fmla="*/ 362 w 574"/>
                  <a:gd name="T45" fmla="*/ 70 h 943"/>
                  <a:gd name="T46" fmla="*/ 362 w 574"/>
                  <a:gd name="T47" fmla="*/ 70 h 943"/>
                  <a:gd name="T48" fmla="*/ 473 w 574"/>
                  <a:gd name="T49" fmla="*/ 98 h 943"/>
                  <a:gd name="T50" fmla="*/ 551 w 574"/>
                  <a:gd name="T51" fmla="*/ 234 h 943"/>
                  <a:gd name="T52" fmla="*/ 551 w 574"/>
                  <a:gd name="T53" fmla="*/ 234 h 943"/>
                  <a:gd name="T54" fmla="*/ 573 w 574"/>
                  <a:gd name="T55" fmla="*/ 408 h 943"/>
                  <a:gd name="T56" fmla="*/ 546 w 574"/>
                  <a:gd name="T57" fmla="*/ 631 h 943"/>
                  <a:gd name="T58" fmla="*/ 546 w 574"/>
                  <a:gd name="T59" fmla="*/ 631 h 943"/>
                  <a:gd name="T60" fmla="*/ 494 w 574"/>
                  <a:gd name="T61" fmla="*/ 778 h 943"/>
                  <a:gd name="T62" fmla="*/ 415 w 574"/>
                  <a:gd name="T63" fmla="*/ 871 h 943"/>
                  <a:gd name="T64" fmla="*/ 341 w 574"/>
                  <a:gd name="T65" fmla="*/ 925 h 943"/>
                  <a:gd name="T66" fmla="*/ 283 w 574"/>
                  <a:gd name="T67" fmla="*/ 942 h 9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4"/>
                  <a:gd name="T103" fmla="*/ 0 h 943"/>
                  <a:gd name="T104" fmla="*/ 574 w 574"/>
                  <a:gd name="T105" fmla="*/ 943 h 9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4" h="943">
                    <a:moveTo>
                      <a:pt x="283" y="942"/>
                    </a:moveTo>
                    <a:lnTo>
                      <a:pt x="231" y="925"/>
                    </a:lnTo>
                    <a:lnTo>
                      <a:pt x="152" y="871"/>
                    </a:lnTo>
                    <a:lnTo>
                      <a:pt x="79" y="778"/>
                    </a:lnTo>
                    <a:lnTo>
                      <a:pt x="26" y="631"/>
                    </a:lnTo>
                    <a:lnTo>
                      <a:pt x="0" y="408"/>
                    </a:lnTo>
                    <a:lnTo>
                      <a:pt x="21" y="234"/>
                    </a:lnTo>
                    <a:lnTo>
                      <a:pt x="99" y="98"/>
                    </a:lnTo>
                    <a:lnTo>
                      <a:pt x="210" y="70"/>
                    </a:lnTo>
                    <a:lnTo>
                      <a:pt x="220" y="48"/>
                    </a:lnTo>
                    <a:lnTo>
                      <a:pt x="241" y="32"/>
                    </a:lnTo>
                    <a:lnTo>
                      <a:pt x="257" y="11"/>
                    </a:lnTo>
                    <a:lnTo>
                      <a:pt x="283" y="0"/>
                    </a:lnTo>
                    <a:lnTo>
                      <a:pt x="315" y="11"/>
                    </a:lnTo>
                    <a:lnTo>
                      <a:pt x="331" y="32"/>
                    </a:lnTo>
                    <a:lnTo>
                      <a:pt x="352" y="48"/>
                    </a:lnTo>
                    <a:lnTo>
                      <a:pt x="362" y="70"/>
                    </a:lnTo>
                    <a:lnTo>
                      <a:pt x="473" y="98"/>
                    </a:lnTo>
                    <a:lnTo>
                      <a:pt x="551" y="234"/>
                    </a:lnTo>
                    <a:lnTo>
                      <a:pt x="573" y="408"/>
                    </a:lnTo>
                    <a:lnTo>
                      <a:pt x="546" y="631"/>
                    </a:lnTo>
                    <a:lnTo>
                      <a:pt x="494" y="778"/>
                    </a:lnTo>
                    <a:lnTo>
                      <a:pt x="415" y="871"/>
                    </a:lnTo>
                    <a:lnTo>
                      <a:pt x="341" y="925"/>
                    </a:lnTo>
                    <a:lnTo>
                      <a:pt x="283" y="942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7"/>
              <p:cNvSpPr>
                <a:spLocks noChangeAspect="1"/>
              </p:cNvSpPr>
              <p:nvPr/>
            </p:nvSpPr>
            <p:spPr bwMode="auto">
              <a:xfrm>
                <a:off x="2741" y="1712"/>
                <a:ext cx="574" cy="943"/>
              </a:xfrm>
              <a:custGeom>
                <a:avLst/>
                <a:gdLst>
                  <a:gd name="T0" fmla="*/ 283 w 574"/>
                  <a:gd name="T1" fmla="*/ 942 h 943"/>
                  <a:gd name="T2" fmla="*/ 231 w 574"/>
                  <a:gd name="T3" fmla="*/ 925 h 943"/>
                  <a:gd name="T4" fmla="*/ 152 w 574"/>
                  <a:gd name="T5" fmla="*/ 871 h 943"/>
                  <a:gd name="T6" fmla="*/ 79 w 574"/>
                  <a:gd name="T7" fmla="*/ 778 h 943"/>
                  <a:gd name="T8" fmla="*/ 26 w 574"/>
                  <a:gd name="T9" fmla="*/ 631 h 943"/>
                  <a:gd name="T10" fmla="*/ 26 w 574"/>
                  <a:gd name="T11" fmla="*/ 631 h 943"/>
                  <a:gd name="T12" fmla="*/ 0 w 574"/>
                  <a:gd name="T13" fmla="*/ 408 h 943"/>
                  <a:gd name="T14" fmla="*/ 21 w 574"/>
                  <a:gd name="T15" fmla="*/ 234 h 943"/>
                  <a:gd name="T16" fmla="*/ 21 w 574"/>
                  <a:gd name="T17" fmla="*/ 234 h 943"/>
                  <a:gd name="T18" fmla="*/ 99 w 574"/>
                  <a:gd name="T19" fmla="*/ 98 h 943"/>
                  <a:gd name="T20" fmla="*/ 210 w 574"/>
                  <a:gd name="T21" fmla="*/ 70 h 943"/>
                  <a:gd name="T22" fmla="*/ 210 w 574"/>
                  <a:gd name="T23" fmla="*/ 70 h 943"/>
                  <a:gd name="T24" fmla="*/ 220 w 574"/>
                  <a:gd name="T25" fmla="*/ 48 h 943"/>
                  <a:gd name="T26" fmla="*/ 241 w 574"/>
                  <a:gd name="T27" fmla="*/ 32 h 943"/>
                  <a:gd name="T28" fmla="*/ 241 w 574"/>
                  <a:gd name="T29" fmla="*/ 32 h 943"/>
                  <a:gd name="T30" fmla="*/ 257 w 574"/>
                  <a:gd name="T31" fmla="*/ 11 h 943"/>
                  <a:gd name="T32" fmla="*/ 283 w 574"/>
                  <a:gd name="T33" fmla="*/ 0 h 943"/>
                  <a:gd name="T34" fmla="*/ 283 w 574"/>
                  <a:gd name="T35" fmla="*/ 0 h 943"/>
                  <a:gd name="T36" fmla="*/ 315 w 574"/>
                  <a:gd name="T37" fmla="*/ 11 h 943"/>
                  <a:gd name="T38" fmla="*/ 331 w 574"/>
                  <a:gd name="T39" fmla="*/ 32 h 943"/>
                  <a:gd name="T40" fmla="*/ 331 w 574"/>
                  <a:gd name="T41" fmla="*/ 32 h 943"/>
                  <a:gd name="T42" fmla="*/ 352 w 574"/>
                  <a:gd name="T43" fmla="*/ 48 h 943"/>
                  <a:gd name="T44" fmla="*/ 362 w 574"/>
                  <a:gd name="T45" fmla="*/ 70 h 943"/>
                  <a:gd name="T46" fmla="*/ 362 w 574"/>
                  <a:gd name="T47" fmla="*/ 70 h 943"/>
                  <a:gd name="T48" fmla="*/ 473 w 574"/>
                  <a:gd name="T49" fmla="*/ 98 h 943"/>
                  <a:gd name="T50" fmla="*/ 551 w 574"/>
                  <a:gd name="T51" fmla="*/ 234 h 943"/>
                  <a:gd name="T52" fmla="*/ 551 w 574"/>
                  <a:gd name="T53" fmla="*/ 234 h 943"/>
                  <a:gd name="T54" fmla="*/ 573 w 574"/>
                  <a:gd name="T55" fmla="*/ 408 h 943"/>
                  <a:gd name="T56" fmla="*/ 546 w 574"/>
                  <a:gd name="T57" fmla="*/ 631 h 943"/>
                  <a:gd name="T58" fmla="*/ 546 w 574"/>
                  <a:gd name="T59" fmla="*/ 631 h 943"/>
                  <a:gd name="T60" fmla="*/ 494 w 574"/>
                  <a:gd name="T61" fmla="*/ 778 h 943"/>
                  <a:gd name="T62" fmla="*/ 415 w 574"/>
                  <a:gd name="T63" fmla="*/ 871 h 943"/>
                  <a:gd name="T64" fmla="*/ 341 w 574"/>
                  <a:gd name="T65" fmla="*/ 925 h 943"/>
                  <a:gd name="T66" fmla="*/ 283 w 574"/>
                  <a:gd name="T67" fmla="*/ 942 h 9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4"/>
                  <a:gd name="T103" fmla="*/ 0 h 943"/>
                  <a:gd name="T104" fmla="*/ 574 w 574"/>
                  <a:gd name="T105" fmla="*/ 943 h 9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4" h="943">
                    <a:moveTo>
                      <a:pt x="283" y="942"/>
                    </a:moveTo>
                    <a:lnTo>
                      <a:pt x="231" y="925"/>
                    </a:lnTo>
                    <a:lnTo>
                      <a:pt x="152" y="871"/>
                    </a:lnTo>
                    <a:lnTo>
                      <a:pt x="79" y="778"/>
                    </a:lnTo>
                    <a:lnTo>
                      <a:pt x="26" y="631"/>
                    </a:lnTo>
                    <a:lnTo>
                      <a:pt x="0" y="408"/>
                    </a:lnTo>
                    <a:lnTo>
                      <a:pt x="21" y="234"/>
                    </a:lnTo>
                    <a:lnTo>
                      <a:pt x="99" y="98"/>
                    </a:lnTo>
                    <a:lnTo>
                      <a:pt x="210" y="70"/>
                    </a:lnTo>
                    <a:lnTo>
                      <a:pt x="220" y="48"/>
                    </a:lnTo>
                    <a:lnTo>
                      <a:pt x="241" y="32"/>
                    </a:lnTo>
                    <a:lnTo>
                      <a:pt x="257" y="11"/>
                    </a:lnTo>
                    <a:lnTo>
                      <a:pt x="283" y="0"/>
                    </a:lnTo>
                    <a:lnTo>
                      <a:pt x="315" y="11"/>
                    </a:lnTo>
                    <a:lnTo>
                      <a:pt x="331" y="32"/>
                    </a:lnTo>
                    <a:lnTo>
                      <a:pt x="352" y="48"/>
                    </a:lnTo>
                    <a:lnTo>
                      <a:pt x="362" y="70"/>
                    </a:lnTo>
                    <a:lnTo>
                      <a:pt x="473" y="98"/>
                    </a:lnTo>
                    <a:lnTo>
                      <a:pt x="551" y="234"/>
                    </a:lnTo>
                    <a:lnTo>
                      <a:pt x="573" y="408"/>
                    </a:lnTo>
                    <a:lnTo>
                      <a:pt x="546" y="631"/>
                    </a:lnTo>
                    <a:lnTo>
                      <a:pt x="494" y="778"/>
                    </a:lnTo>
                    <a:lnTo>
                      <a:pt x="415" y="871"/>
                    </a:lnTo>
                    <a:lnTo>
                      <a:pt x="341" y="925"/>
                    </a:lnTo>
                    <a:lnTo>
                      <a:pt x="283" y="94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8"/>
              <p:cNvSpPr>
                <a:spLocks noChangeAspect="1"/>
              </p:cNvSpPr>
              <p:nvPr/>
            </p:nvSpPr>
            <p:spPr bwMode="auto">
              <a:xfrm>
                <a:off x="3035" y="1767"/>
                <a:ext cx="59" cy="49"/>
              </a:xfrm>
              <a:custGeom>
                <a:avLst/>
                <a:gdLst>
                  <a:gd name="T0" fmla="*/ 0 w 59"/>
                  <a:gd name="T1" fmla="*/ 48 h 49"/>
                  <a:gd name="T2" fmla="*/ 15 w 59"/>
                  <a:gd name="T3" fmla="*/ 15 h 49"/>
                  <a:gd name="T4" fmla="*/ 42 w 59"/>
                  <a:gd name="T5" fmla="*/ 0 h 49"/>
                  <a:gd name="T6" fmla="*/ 42 w 59"/>
                  <a:gd name="T7" fmla="*/ 0 h 49"/>
                  <a:gd name="T8" fmla="*/ 52 w 59"/>
                  <a:gd name="T9" fmla="*/ 10 h 49"/>
                  <a:gd name="T10" fmla="*/ 58 w 59"/>
                  <a:gd name="T11" fmla="*/ 15 h 49"/>
                  <a:gd name="T12" fmla="*/ 58 w 59"/>
                  <a:gd name="T13" fmla="*/ 15 h 49"/>
                  <a:gd name="T14" fmla="*/ 52 w 59"/>
                  <a:gd name="T15" fmla="*/ 21 h 49"/>
                  <a:gd name="T16" fmla="*/ 42 w 59"/>
                  <a:gd name="T17" fmla="*/ 26 h 49"/>
                  <a:gd name="T18" fmla="*/ 42 w 59"/>
                  <a:gd name="T19" fmla="*/ 26 h 49"/>
                  <a:gd name="T20" fmla="*/ 26 w 59"/>
                  <a:gd name="T21" fmla="*/ 15 h 49"/>
                  <a:gd name="T22" fmla="*/ 0 w 59"/>
                  <a:gd name="T23" fmla="*/ 48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"/>
                  <a:gd name="T37" fmla="*/ 0 h 49"/>
                  <a:gd name="T38" fmla="*/ 59 w 59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" h="49">
                    <a:moveTo>
                      <a:pt x="0" y="48"/>
                    </a:moveTo>
                    <a:lnTo>
                      <a:pt x="15" y="15"/>
                    </a:lnTo>
                    <a:lnTo>
                      <a:pt x="42" y="0"/>
                    </a:lnTo>
                    <a:lnTo>
                      <a:pt x="52" y="10"/>
                    </a:lnTo>
                    <a:lnTo>
                      <a:pt x="58" y="15"/>
                    </a:lnTo>
                    <a:lnTo>
                      <a:pt x="52" y="21"/>
                    </a:lnTo>
                    <a:lnTo>
                      <a:pt x="42" y="26"/>
                    </a:lnTo>
                    <a:lnTo>
                      <a:pt x="26" y="15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9"/>
              <p:cNvSpPr>
                <a:spLocks noChangeAspect="1"/>
              </p:cNvSpPr>
              <p:nvPr/>
            </p:nvSpPr>
            <p:spPr bwMode="auto">
              <a:xfrm>
                <a:off x="2960" y="1767"/>
                <a:ext cx="60" cy="49"/>
              </a:xfrm>
              <a:custGeom>
                <a:avLst/>
                <a:gdLst>
                  <a:gd name="T0" fmla="*/ 59 w 60"/>
                  <a:gd name="T1" fmla="*/ 48 h 49"/>
                  <a:gd name="T2" fmla="*/ 42 w 60"/>
                  <a:gd name="T3" fmla="*/ 15 h 49"/>
                  <a:gd name="T4" fmla="*/ 16 w 60"/>
                  <a:gd name="T5" fmla="*/ 0 h 49"/>
                  <a:gd name="T6" fmla="*/ 16 w 60"/>
                  <a:gd name="T7" fmla="*/ 0 h 49"/>
                  <a:gd name="T8" fmla="*/ 0 w 60"/>
                  <a:gd name="T9" fmla="*/ 10 h 49"/>
                  <a:gd name="T10" fmla="*/ 0 w 60"/>
                  <a:gd name="T11" fmla="*/ 15 h 49"/>
                  <a:gd name="T12" fmla="*/ 0 w 60"/>
                  <a:gd name="T13" fmla="*/ 15 h 49"/>
                  <a:gd name="T14" fmla="*/ 5 w 60"/>
                  <a:gd name="T15" fmla="*/ 21 h 49"/>
                  <a:gd name="T16" fmla="*/ 16 w 60"/>
                  <a:gd name="T17" fmla="*/ 26 h 49"/>
                  <a:gd name="T18" fmla="*/ 16 w 60"/>
                  <a:gd name="T19" fmla="*/ 26 h 49"/>
                  <a:gd name="T20" fmla="*/ 32 w 60"/>
                  <a:gd name="T21" fmla="*/ 15 h 49"/>
                  <a:gd name="T22" fmla="*/ 59 w 60"/>
                  <a:gd name="T23" fmla="*/ 48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"/>
                  <a:gd name="T37" fmla="*/ 0 h 49"/>
                  <a:gd name="T38" fmla="*/ 60 w 60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" h="49">
                    <a:moveTo>
                      <a:pt x="59" y="48"/>
                    </a:moveTo>
                    <a:lnTo>
                      <a:pt x="42" y="15"/>
                    </a:lnTo>
                    <a:lnTo>
                      <a:pt x="16" y="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1"/>
                    </a:lnTo>
                    <a:lnTo>
                      <a:pt x="16" y="26"/>
                    </a:lnTo>
                    <a:lnTo>
                      <a:pt x="32" y="15"/>
                    </a:lnTo>
                    <a:lnTo>
                      <a:pt x="59" y="48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0"/>
              <p:cNvSpPr>
                <a:spLocks noChangeAspect="1"/>
              </p:cNvSpPr>
              <p:nvPr/>
            </p:nvSpPr>
            <p:spPr bwMode="auto">
              <a:xfrm>
                <a:off x="3030" y="1766"/>
                <a:ext cx="65" cy="168"/>
              </a:xfrm>
              <a:custGeom>
                <a:avLst/>
                <a:gdLst>
                  <a:gd name="T0" fmla="*/ 10 w 65"/>
                  <a:gd name="T1" fmla="*/ 167 h 168"/>
                  <a:gd name="T2" fmla="*/ 5 w 65"/>
                  <a:gd name="T3" fmla="*/ 123 h 168"/>
                  <a:gd name="T4" fmla="*/ 0 w 65"/>
                  <a:gd name="T5" fmla="*/ 91 h 168"/>
                  <a:gd name="T6" fmla="*/ 0 w 65"/>
                  <a:gd name="T7" fmla="*/ 91 h 168"/>
                  <a:gd name="T8" fmla="*/ 15 w 65"/>
                  <a:gd name="T9" fmla="*/ 21 h 168"/>
                  <a:gd name="T10" fmla="*/ 48 w 65"/>
                  <a:gd name="T11" fmla="*/ 0 h 168"/>
                  <a:gd name="T12" fmla="*/ 48 w 65"/>
                  <a:gd name="T13" fmla="*/ 0 h 168"/>
                  <a:gd name="T14" fmla="*/ 58 w 65"/>
                  <a:gd name="T15" fmla="*/ 5 h 168"/>
                  <a:gd name="T16" fmla="*/ 64 w 65"/>
                  <a:gd name="T17" fmla="*/ 16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68"/>
                  <a:gd name="T29" fmla="*/ 65 w 65"/>
                  <a:gd name="T30" fmla="*/ 168 h 1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68">
                    <a:moveTo>
                      <a:pt x="10" y="167"/>
                    </a:moveTo>
                    <a:lnTo>
                      <a:pt x="5" y="123"/>
                    </a:lnTo>
                    <a:lnTo>
                      <a:pt x="0" y="91"/>
                    </a:lnTo>
                    <a:lnTo>
                      <a:pt x="15" y="21"/>
                    </a:lnTo>
                    <a:lnTo>
                      <a:pt x="48" y="0"/>
                    </a:lnTo>
                    <a:lnTo>
                      <a:pt x="58" y="5"/>
                    </a:lnTo>
                    <a:lnTo>
                      <a:pt x="64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1"/>
              <p:cNvSpPr>
                <a:spLocks noChangeAspect="1"/>
              </p:cNvSpPr>
              <p:nvPr/>
            </p:nvSpPr>
            <p:spPr bwMode="auto">
              <a:xfrm>
                <a:off x="2961" y="1766"/>
                <a:ext cx="65" cy="168"/>
              </a:xfrm>
              <a:custGeom>
                <a:avLst/>
                <a:gdLst>
                  <a:gd name="T0" fmla="*/ 0 w 65"/>
                  <a:gd name="T1" fmla="*/ 16 h 168"/>
                  <a:gd name="T2" fmla="*/ 5 w 65"/>
                  <a:gd name="T3" fmla="*/ 5 h 168"/>
                  <a:gd name="T4" fmla="*/ 16 w 65"/>
                  <a:gd name="T5" fmla="*/ 0 h 168"/>
                  <a:gd name="T6" fmla="*/ 16 w 65"/>
                  <a:gd name="T7" fmla="*/ 0 h 168"/>
                  <a:gd name="T8" fmla="*/ 48 w 65"/>
                  <a:gd name="T9" fmla="*/ 21 h 168"/>
                  <a:gd name="T10" fmla="*/ 64 w 65"/>
                  <a:gd name="T11" fmla="*/ 91 h 168"/>
                  <a:gd name="T12" fmla="*/ 64 w 65"/>
                  <a:gd name="T13" fmla="*/ 91 h 168"/>
                  <a:gd name="T14" fmla="*/ 59 w 65"/>
                  <a:gd name="T15" fmla="*/ 123 h 168"/>
                  <a:gd name="T16" fmla="*/ 48 w 65"/>
                  <a:gd name="T17" fmla="*/ 167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68"/>
                  <a:gd name="T29" fmla="*/ 65 w 65"/>
                  <a:gd name="T30" fmla="*/ 168 h 1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68">
                    <a:moveTo>
                      <a:pt x="0" y="16"/>
                    </a:moveTo>
                    <a:lnTo>
                      <a:pt x="5" y="5"/>
                    </a:lnTo>
                    <a:lnTo>
                      <a:pt x="16" y="0"/>
                    </a:lnTo>
                    <a:lnTo>
                      <a:pt x="48" y="21"/>
                    </a:lnTo>
                    <a:lnTo>
                      <a:pt x="64" y="91"/>
                    </a:lnTo>
                    <a:lnTo>
                      <a:pt x="59" y="123"/>
                    </a:lnTo>
                    <a:lnTo>
                      <a:pt x="48" y="16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2"/>
              <p:cNvSpPr>
                <a:spLocks noChangeAspect="1"/>
              </p:cNvSpPr>
              <p:nvPr/>
            </p:nvSpPr>
            <p:spPr bwMode="auto">
              <a:xfrm>
                <a:off x="2950" y="1783"/>
                <a:ext cx="64" cy="153"/>
              </a:xfrm>
              <a:custGeom>
                <a:avLst/>
                <a:gdLst>
                  <a:gd name="T0" fmla="*/ 21 w 64"/>
                  <a:gd name="T1" fmla="*/ 152 h 153"/>
                  <a:gd name="T2" fmla="*/ 47 w 64"/>
                  <a:gd name="T3" fmla="*/ 141 h 153"/>
                  <a:gd name="T4" fmla="*/ 63 w 64"/>
                  <a:gd name="T5" fmla="*/ 86 h 153"/>
                  <a:gd name="T6" fmla="*/ 63 w 64"/>
                  <a:gd name="T7" fmla="*/ 86 h 153"/>
                  <a:gd name="T8" fmla="*/ 42 w 64"/>
                  <a:gd name="T9" fmla="*/ 27 h 153"/>
                  <a:gd name="T10" fmla="*/ 0 w 64"/>
                  <a:gd name="T11" fmla="*/ 0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53"/>
                  <a:gd name="T20" fmla="*/ 64 w 64"/>
                  <a:gd name="T21" fmla="*/ 153 h 1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53">
                    <a:moveTo>
                      <a:pt x="21" y="152"/>
                    </a:moveTo>
                    <a:lnTo>
                      <a:pt x="47" y="141"/>
                    </a:lnTo>
                    <a:lnTo>
                      <a:pt x="63" y="86"/>
                    </a:lnTo>
                    <a:lnTo>
                      <a:pt x="42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3"/>
              <p:cNvSpPr>
                <a:spLocks noChangeAspect="1"/>
              </p:cNvSpPr>
              <p:nvPr/>
            </p:nvSpPr>
            <p:spPr bwMode="auto">
              <a:xfrm>
                <a:off x="2983" y="1733"/>
                <a:ext cx="85" cy="28"/>
              </a:xfrm>
              <a:custGeom>
                <a:avLst/>
                <a:gdLst>
                  <a:gd name="T0" fmla="*/ 42 w 85"/>
                  <a:gd name="T1" fmla="*/ 10 h 28"/>
                  <a:gd name="T2" fmla="*/ 21 w 85"/>
                  <a:gd name="T3" fmla="*/ 0 h 28"/>
                  <a:gd name="T4" fmla="*/ 0 w 85"/>
                  <a:gd name="T5" fmla="*/ 21 h 28"/>
                  <a:gd name="T6" fmla="*/ 0 w 85"/>
                  <a:gd name="T7" fmla="*/ 21 h 28"/>
                  <a:gd name="T8" fmla="*/ 5 w 85"/>
                  <a:gd name="T9" fmla="*/ 27 h 28"/>
                  <a:gd name="T10" fmla="*/ 10 w 85"/>
                  <a:gd name="T11" fmla="*/ 27 h 28"/>
                  <a:gd name="T12" fmla="*/ 10 w 85"/>
                  <a:gd name="T13" fmla="*/ 27 h 28"/>
                  <a:gd name="T14" fmla="*/ 21 w 85"/>
                  <a:gd name="T15" fmla="*/ 10 h 28"/>
                  <a:gd name="T16" fmla="*/ 42 w 85"/>
                  <a:gd name="T17" fmla="*/ 27 h 28"/>
                  <a:gd name="T18" fmla="*/ 42 w 85"/>
                  <a:gd name="T19" fmla="*/ 27 h 28"/>
                  <a:gd name="T20" fmla="*/ 68 w 85"/>
                  <a:gd name="T21" fmla="*/ 10 h 28"/>
                  <a:gd name="T22" fmla="*/ 78 w 85"/>
                  <a:gd name="T23" fmla="*/ 27 h 28"/>
                  <a:gd name="T24" fmla="*/ 78 w 85"/>
                  <a:gd name="T25" fmla="*/ 27 h 28"/>
                  <a:gd name="T26" fmla="*/ 84 w 85"/>
                  <a:gd name="T27" fmla="*/ 27 h 28"/>
                  <a:gd name="T28" fmla="*/ 84 w 85"/>
                  <a:gd name="T29" fmla="*/ 21 h 28"/>
                  <a:gd name="T30" fmla="*/ 84 w 85"/>
                  <a:gd name="T31" fmla="*/ 21 h 28"/>
                  <a:gd name="T32" fmla="*/ 68 w 85"/>
                  <a:gd name="T33" fmla="*/ 0 h 28"/>
                  <a:gd name="T34" fmla="*/ 42 w 85"/>
                  <a:gd name="T35" fmla="*/ 10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28"/>
                  <a:gd name="T56" fmla="*/ 85 w 85"/>
                  <a:gd name="T57" fmla="*/ 28 h 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28">
                    <a:moveTo>
                      <a:pt x="42" y="10"/>
                    </a:moveTo>
                    <a:lnTo>
                      <a:pt x="21" y="0"/>
                    </a:lnTo>
                    <a:lnTo>
                      <a:pt x="0" y="21"/>
                    </a:lnTo>
                    <a:lnTo>
                      <a:pt x="5" y="27"/>
                    </a:lnTo>
                    <a:lnTo>
                      <a:pt x="10" y="27"/>
                    </a:lnTo>
                    <a:lnTo>
                      <a:pt x="21" y="10"/>
                    </a:lnTo>
                    <a:lnTo>
                      <a:pt x="42" y="27"/>
                    </a:lnTo>
                    <a:lnTo>
                      <a:pt x="68" y="10"/>
                    </a:lnTo>
                    <a:lnTo>
                      <a:pt x="78" y="27"/>
                    </a:lnTo>
                    <a:lnTo>
                      <a:pt x="84" y="27"/>
                    </a:lnTo>
                    <a:lnTo>
                      <a:pt x="84" y="21"/>
                    </a:lnTo>
                    <a:lnTo>
                      <a:pt x="68" y="0"/>
                    </a:lnTo>
                    <a:lnTo>
                      <a:pt x="42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4"/>
              <p:cNvSpPr>
                <a:spLocks noChangeAspect="1"/>
              </p:cNvSpPr>
              <p:nvPr/>
            </p:nvSpPr>
            <p:spPr bwMode="auto">
              <a:xfrm>
                <a:off x="2983" y="1734"/>
                <a:ext cx="85" cy="82"/>
              </a:xfrm>
              <a:custGeom>
                <a:avLst/>
                <a:gdLst>
                  <a:gd name="T0" fmla="*/ 42 w 85"/>
                  <a:gd name="T1" fmla="*/ 81 h 82"/>
                  <a:gd name="T2" fmla="*/ 31 w 85"/>
                  <a:gd name="T3" fmla="*/ 48 h 82"/>
                  <a:gd name="T4" fmla="*/ 0 w 85"/>
                  <a:gd name="T5" fmla="*/ 21 h 82"/>
                  <a:gd name="T6" fmla="*/ 0 w 85"/>
                  <a:gd name="T7" fmla="*/ 21 h 82"/>
                  <a:gd name="T8" fmla="*/ 21 w 85"/>
                  <a:gd name="T9" fmla="*/ 0 h 82"/>
                  <a:gd name="T10" fmla="*/ 42 w 85"/>
                  <a:gd name="T11" fmla="*/ 10 h 82"/>
                  <a:gd name="T12" fmla="*/ 42 w 85"/>
                  <a:gd name="T13" fmla="*/ 10 h 82"/>
                  <a:gd name="T14" fmla="*/ 68 w 85"/>
                  <a:gd name="T15" fmla="*/ 0 h 82"/>
                  <a:gd name="T16" fmla="*/ 84 w 85"/>
                  <a:gd name="T17" fmla="*/ 21 h 82"/>
                  <a:gd name="T18" fmla="*/ 84 w 85"/>
                  <a:gd name="T19" fmla="*/ 21 h 82"/>
                  <a:gd name="T20" fmla="*/ 58 w 85"/>
                  <a:gd name="T21" fmla="*/ 48 h 82"/>
                  <a:gd name="T22" fmla="*/ 42 w 85"/>
                  <a:gd name="T23" fmla="*/ 81 h 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5"/>
                  <a:gd name="T37" fmla="*/ 0 h 82"/>
                  <a:gd name="T38" fmla="*/ 85 w 85"/>
                  <a:gd name="T39" fmla="*/ 82 h 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5" h="82">
                    <a:moveTo>
                      <a:pt x="42" y="81"/>
                    </a:moveTo>
                    <a:lnTo>
                      <a:pt x="31" y="48"/>
                    </a:lnTo>
                    <a:lnTo>
                      <a:pt x="0" y="21"/>
                    </a:lnTo>
                    <a:lnTo>
                      <a:pt x="21" y="0"/>
                    </a:lnTo>
                    <a:lnTo>
                      <a:pt x="42" y="10"/>
                    </a:lnTo>
                    <a:lnTo>
                      <a:pt x="68" y="0"/>
                    </a:lnTo>
                    <a:lnTo>
                      <a:pt x="84" y="21"/>
                    </a:lnTo>
                    <a:lnTo>
                      <a:pt x="58" y="48"/>
                    </a:lnTo>
                    <a:lnTo>
                      <a:pt x="42" y="8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15"/>
              <p:cNvSpPr>
                <a:spLocks noChangeAspect="1"/>
              </p:cNvSpPr>
              <p:nvPr/>
            </p:nvSpPr>
            <p:spPr bwMode="auto">
              <a:xfrm>
                <a:off x="2957" y="1933"/>
                <a:ext cx="143" cy="18"/>
              </a:xfrm>
              <a:custGeom>
                <a:avLst/>
                <a:gdLst>
                  <a:gd name="T0" fmla="*/ 104 w 143"/>
                  <a:gd name="T1" fmla="*/ 0 h 18"/>
                  <a:gd name="T2" fmla="*/ 89 w 143"/>
                  <a:gd name="T3" fmla="*/ 0 h 18"/>
                  <a:gd name="T4" fmla="*/ 68 w 143"/>
                  <a:gd name="T5" fmla="*/ 5 h 18"/>
                  <a:gd name="T6" fmla="*/ 68 w 143"/>
                  <a:gd name="T7" fmla="*/ 5 h 18"/>
                  <a:gd name="T8" fmla="*/ 47 w 143"/>
                  <a:gd name="T9" fmla="*/ 0 h 18"/>
                  <a:gd name="T10" fmla="*/ 25 w 143"/>
                  <a:gd name="T11" fmla="*/ 0 h 18"/>
                  <a:gd name="T12" fmla="*/ 25 w 143"/>
                  <a:gd name="T13" fmla="*/ 0 h 18"/>
                  <a:gd name="T14" fmla="*/ 21 w 143"/>
                  <a:gd name="T15" fmla="*/ 5 h 18"/>
                  <a:gd name="T16" fmla="*/ 15 w 143"/>
                  <a:gd name="T17" fmla="*/ 5 h 18"/>
                  <a:gd name="T18" fmla="*/ 15 w 143"/>
                  <a:gd name="T19" fmla="*/ 5 h 18"/>
                  <a:gd name="T20" fmla="*/ 4 w 143"/>
                  <a:gd name="T21" fmla="*/ 5 h 18"/>
                  <a:gd name="T22" fmla="*/ 0 w 143"/>
                  <a:gd name="T23" fmla="*/ 11 h 18"/>
                  <a:gd name="T24" fmla="*/ 0 w 143"/>
                  <a:gd name="T25" fmla="*/ 11 h 18"/>
                  <a:gd name="T26" fmla="*/ 42 w 143"/>
                  <a:gd name="T27" fmla="*/ 5 h 18"/>
                  <a:gd name="T28" fmla="*/ 68 w 143"/>
                  <a:gd name="T29" fmla="*/ 17 h 18"/>
                  <a:gd name="T30" fmla="*/ 68 w 143"/>
                  <a:gd name="T31" fmla="*/ 17 h 18"/>
                  <a:gd name="T32" fmla="*/ 99 w 143"/>
                  <a:gd name="T33" fmla="*/ 5 h 18"/>
                  <a:gd name="T34" fmla="*/ 142 w 143"/>
                  <a:gd name="T35" fmla="*/ 11 h 18"/>
                  <a:gd name="T36" fmla="*/ 142 w 143"/>
                  <a:gd name="T37" fmla="*/ 11 h 18"/>
                  <a:gd name="T38" fmla="*/ 125 w 143"/>
                  <a:gd name="T39" fmla="*/ 5 h 18"/>
                  <a:gd name="T40" fmla="*/ 104 w 143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3"/>
                  <a:gd name="T64" fmla="*/ 0 h 18"/>
                  <a:gd name="T65" fmla="*/ 143 w 143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3" h="18">
                    <a:moveTo>
                      <a:pt x="104" y="0"/>
                    </a:moveTo>
                    <a:lnTo>
                      <a:pt x="89" y="0"/>
                    </a:lnTo>
                    <a:lnTo>
                      <a:pt x="68" y="5"/>
                    </a:lnTo>
                    <a:lnTo>
                      <a:pt x="47" y="0"/>
                    </a:lnTo>
                    <a:lnTo>
                      <a:pt x="25" y="0"/>
                    </a:lnTo>
                    <a:lnTo>
                      <a:pt x="21" y="5"/>
                    </a:lnTo>
                    <a:lnTo>
                      <a:pt x="15" y="5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42" y="5"/>
                    </a:lnTo>
                    <a:lnTo>
                      <a:pt x="68" y="17"/>
                    </a:lnTo>
                    <a:lnTo>
                      <a:pt x="99" y="5"/>
                    </a:lnTo>
                    <a:lnTo>
                      <a:pt x="142" y="11"/>
                    </a:lnTo>
                    <a:lnTo>
                      <a:pt x="125" y="5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16"/>
              <p:cNvSpPr>
                <a:spLocks noChangeAspect="1"/>
              </p:cNvSpPr>
              <p:nvPr/>
            </p:nvSpPr>
            <p:spPr bwMode="auto">
              <a:xfrm>
                <a:off x="2857" y="1934"/>
                <a:ext cx="343" cy="104"/>
              </a:xfrm>
              <a:custGeom>
                <a:avLst/>
                <a:gdLst>
                  <a:gd name="T0" fmla="*/ 0 w 343"/>
                  <a:gd name="T1" fmla="*/ 103 h 104"/>
                  <a:gd name="T2" fmla="*/ 47 w 343"/>
                  <a:gd name="T3" fmla="*/ 43 h 104"/>
                  <a:gd name="T4" fmla="*/ 125 w 343"/>
                  <a:gd name="T5" fmla="*/ 0 h 104"/>
                  <a:gd name="T6" fmla="*/ 125 w 343"/>
                  <a:gd name="T7" fmla="*/ 0 h 104"/>
                  <a:gd name="T8" fmla="*/ 146 w 343"/>
                  <a:gd name="T9" fmla="*/ 0 h 104"/>
                  <a:gd name="T10" fmla="*/ 168 w 343"/>
                  <a:gd name="T11" fmla="*/ 5 h 104"/>
                  <a:gd name="T12" fmla="*/ 168 w 343"/>
                  <a:gd name="T13" fmla="*/ 5 h 104"/>
                  <a:gd name="T14" fmla="*/ 189 w 343"/>
                  <a:gd name="T15" fmla="*/ 0 h 104"/>
                  <a:gd name="T16" fmla="*/ 204 w 343"/>
                  <a:gd name="T17" fmla="*/ 0 h 104"/>
                  <a:gd name="T18" fmla="*/ 204 w 343"/>
                  <a:gd name="T19" fmla="*/ 0 h 104"/>
                  <a:gd name="T20" fmla="*/ 294 w 343"/>
                  <a:gd name="T21" fmla="*/ 38 h 104"/>
                  <a:gd name="T22" fmla="*/ 342 w 343"/>
                  <a:gd name="T23" fmla="*/ 103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3"/>
                  <a:gd name="T37" fmla="*/ 0 h 104"/>
                  <a:gd name="T38" fmla="*/ 343 w 343"/>
                  <a:gd name="T39" fmla="*/ 104 h 1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3" h="104">
                    <a:moveTo>
                      <a:pt x="0" y="103"/>
                    </a:moveTo>
                    <a:lnTo>
                      <a:pt x="47" y="43"/>
                    </a:lnTo>
                    <a:lnTo>
                      <a:pt x="125" y="0"/>
                    </a:lnTo>
                    <a:lnTo>
                      <a:pt x="146" y="0"/>
                    </a:lnTo>
                    <a:lnTo>
                      <a:pt x="168" y="5"/>
                    </a:lnTo>
                    <a:lnTo>
                      <a:pt x="189" y="0"/>
                    </a:lnTo>
                    <a:lnTo>
                      <a:pt x="204" y="0"/>
                    </a:lnTo>
                    <a:lnTo>
                      <a:pt x="294" y="38"/>
                    </a:lnTo>
                    <a:lnTo>
                      <a:pt x="342" y="10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17"/>
              <p:cNvSpPr>
                <a:spLocks noChangeAspect="1"/>
              </p:cNvSpPr>
              <p:nvPr/>
            </p:nvSpPr>
            <p:spPr bwMode="auto">
              <a:xfrm>
                <a:off x="3029" y="1834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8 w 17"/>
                  <a:gd name="T3" fmla="*/ 16 h 17"/>
                  <a:gd name="T4" fmla="*/ 0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16" y="16"/>
                    </a:moveTo>
                    <a:lnTo>
                      <a:pt x="8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18"/>
              <p:cNvSpPr>
                <a:spLocks noChangeAspect="1"/>
              </p:cNvSpPr>
              <p:nvPr/>
            </p:nvSpPr>
            <p:spPr bwMode="auto">
              <a:xfrm>
                <a:off x="3013" y="183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16"/>
                    </a:moveTo>
                    <a:lnTo>
                      <a:pt x="0" y="16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19"/>
              <p:cNvSpPr>
                <a:spLocks noChangeAspect="1"/>
              </p:cNvSpPr>
              <p:nvPr/>
            </p:nvSpPr>
            <p:spPr bwMode="auto">
              <a:xfrm>
                <a:off x="3173" y="2408"/>
                <a:ext cx="84" cy="34"/>
              </a:xfrm>
              <a:custGeom>
                <a:avLst/>
                <a:gdLst>
                  <a:gd name="T0" fmla="*/ 83 w 84"/>
                  <a:gd name="T1" fmla="*/ 33 h 34"/>
                  <a:gd name="T2" fmla="*/ 56 w 84"/>
                  <a:gd name="T3" fmla="*/ 22 h 34"/>
                  <a:gd name="T4" fmla="*/ 56 w 84"/>
                  <a:gd name="T5" fmla="*/ 22 h 34"/>
                  <a:gd name="T6" fmla="*/ 26 w 84"/>
                  <a:gd name="T7" fmla="*/ 16 h 34"/>
                  <a:gd name="T8" fmla="*/ 0 w 8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34"/>
                  <a:gd name="T17" fmla="*/ 84 w 8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34">
                    <a:moveTo>
                      <a:pt x="83" y="33"/>
                    </a:moveTo>
                    <a:lnTo>
                      <a:pt x="56" y="22"/>
                    </a:lnTo>
                    <a:lnTo>
                      <a:pt x="26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20"/>
              <p:cNvSpPr>
                <a:spLocks noChangeAspect="1"/>
              </p:cNvSpPr>
              <p:nvPr/>
            </p:nvSpPr>
            <p:spPr bwMode="auto">
              <a:xfrm>
                <a:off x="3209" y="2049"/>
                <a:ext cx="100" cy="23"/>
              </a:xfrm>
              <a:custGeom>
                <a:avLst/>
                <a:gdLst>
                  <a:gd name="T0" fmla="*/ 99 w 100"/>
                  <a:gd name="T1" fmla="*/ 0 h 23"/>
                  <a:gd name="T2" fmla="*/ 73 w 100"/>
                  <a:gd name="T3" fmla="*/ 0 h 23"/>
                  <a:gd name="T4" fmla="*/ 73 w 100"/>
                  <a:gd name="T5" fmla="*/ 0 h 23"/>
                  <a:gd name="T6" fmla="*/ 36 w 100"/>
                  <a:gd name="T7" fmla="*/ 16 h 23"/>
                  <a:gd name="T8" fmla="*/ 0 w 100"/>
                  <a:gd name="T9" fmla="*/ 2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3"/>
                  <a:gd name="T17" fmla="*/ 100 w 10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3">
                    <a:moveTo>
                      <a:pt x="99" y="0"/>
                    </a:moveTo>
                    <a:lnTo>
                      <a:pt x="73" y="0"/>
                    </a:lnTo>
                    <a:lnTo>
                      <a:pt x="36" y="16"/>
                    </a:lnTo>
                    <a:lnTo>
                      <a:pt x="0" y="2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21"/>
              <p:cNvSpPr>
                <a:spLocks noChangeAspect="1"/>
              </p:cNvSpPr>
              <p:nvPr/>
            </p:nvSpPr>
            <p:spPr bwMode="auto">
              <a:xfrm>
                <a:off x="2740" y="2049"/>
                <a:ext cx="106" cy="23"/>
              </a:xfrm>
              <a:custGeom>
                <a:avLst/>
                <a:gdLst>
                  <a:gd name="T0" fmla="*/ 0 w 106"/>
                  <a:gd name="T1" fmla="*/ 0 h 23"/>
                  <a:gd name="T2" fmla="*/ 31 w 106"/>
                  <a:gd name="T3" fmla="*/ 0 h 23"/>
                  <a:gd name="T4" fmla="*/ 31 w 106"/>
                  <a:gd name="T5" fmla="*/ 0 h 23"/>
                  <a:gd name="T6" fmla="*/ 63 w 106"/>
                  <a:gd name="T7" fmla="*/ 16 h 23"/>
                  <a:gd name="T8" fmla="*/ 105 w 106"/>
                  <a:gd name="T9" fmla="*/ 2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23"/>
                  <a:gd name="T17" fmla="*/ 106 w 10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23">
                    <a:moveTo>
                      <a:pt x="0" y="0"/>
                    </a:moveTo>
                    <a:lnTo>
                      <a:pt x="31" y="0"/>
                    </a:lnTo>
                    <a:lnTo>
                      <a:pt x="63" y="16"/>
                    </a:lnTo>
                    <a:lnTo>
                      <a:pt x="105" y="2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22"/>
              <p:cNvSpPr>
                <a:spLocks noChangeAspect="1"/>
              </p:cNvSpPr>
              <p:nvPr/>
            </p:nvSpPr>
            <p:spPr bwMode="auto">
              <a:xfrm>
                <a:off x="2798" y="2408"/>
                <a:ext cx="84" cy="34"/>
              </a:xfrm>
              <a:custGeom>
                <a:avLst/>
                <a:gdLst>
                  <a:gd name="T0" fmla="*/ 0 w 84"/>
                  <a:gd name="T1" fmla="*/ 33 h 34"/>
                  <a:gd name="T2" fmla="*/ 25 w 84"/>
                  <a:gd name="T3" fmla="*/ 22 h 34"/>
                  <a:gd name="T4" fmla="*/ 25 w 84"/>
                  <a:gd name="T5" fmla="*/ 22 h 34"/>
                  <a:gd name="T6" fmla="*/ 57 w 84"/>
                  <a:gd name="T7" fmla="*/ 16 h 34"/>
                  <a:gd name="T8" fmla="*/ 83 w 8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34"/>
                  <a:gd name="T17" fmla="*/ 84 w 8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34">
                    <a:moveTo>
                      <a:pt x="0" y="33"/>
                    </a:moveTo>
                    <a:lnTo>
                      <a:pt x="25" y="22"/>
                    </a:lnTo>
                    <a:lnTo>
                      <a:pt x="57" y="16"/>
                    </a:lnTo>
                    <a:lnTo>
                      <a:pt x="83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23"/>
              <p:cNvSpPr>
                <a:spLocks noChangeAspect="1"/>
              </p:cNvSpPr>
              <p:nvPr/>
            </p:nvSpPr>
            <p:spPr bwMode="auto">
              <a:xfrm>
                <a:off x="3077" y="2527"/>
                <a:ext cx="64" cy="72"/>
              </a:xfrm>
              <a:custGeom>
                <a:avLst/>
                <a:gdLst>
                  <a:gd name="T0" fmla="*/ 63 w 64"/>
                  <a:gd name="T1" fmla="*/ 71 h 72"/>
                  <a:gd name="T2" fmla="*/ 42 w 64"/>
                  <a:gd name="T3" fmla="*/ 43 h 72"/>
                  <a:gd name="T4" fmla="*/ 42 w 64"/>
                  <a:gd name="T5" fmla="*/ 43 h 72"/>
                  <a:gd name="T6" fmla="*/ 21 w 64"/>
                  <a:gd name="T7" fmla="*/ 21 h 72"/>
                  <a:gd name="T8" fmla="*/ 0 w 6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2"/>
                  <a:gd name="T17" fmla="*/ 64 w 6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2">
                    <a:moveTo>
                      <a:pt x="63" y="71"/>
                    </a:moveTo>
                    <a:lnTo>
                      <a:pt x="42" y="43"/>
                    </a:lnTo>
                    <a:lnTo>
                      <a:pt x="21" y="2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Freeform 24"/>
              <p:cNvSpPr>
                <a:spLocks noChangeAspect="1"/>
              </p:cNvSpPr>
              <p:nvPr/>
            </p:nvSpPr>
            <p:spPr bwMode="auto">
              <a:xfrm>
                <a:off x="3220" y="2332"/>
                <a:ext cx="17" cy="18"/>
              </a:xfrm>
              <a:custGeom>
                <a:avLst/>
                <a:gdLst>
                  <a:gd name="T0" fmla="*/ 10 w 17"/>
                  <a:gd name="T1" fmla="*/ 17 h 18"/>
                  <a:gd name="T2" fmla="*/ 10 w 17"/>
                  <a:gd name="T3" fmla="*/ 11 h 18"/>
                  <a:gd name="T4" fmla="*/ 16 w 17"/>
                  <a:gd name="T5" fmla="*/ 5 h 18"/>
                  <a:gd name="T6" fmla="*/ 16 w 17"/>
                  <a:gd name="T7" fmla="*/ 5 h 18"/>
                  <a:gd name="T8" fmla="*/ 10 w 17"/>
                  <a:gd name="T9" fmla="*/ 0 h 18"/>
                  <a:gd name="T10" fmla="*/ 10 w 17"/>
                  <a:gd name="T11" fmla="*/ 0 h 18"/>
                  <a:gd name="T12" fmla="*/ 10 w 17"/>
                  <a:gd name="T13" fmla="*/ 0 h 18"/>
                  <a:gd name="T14" fmla="*/ 5 w 17"/>
                  <a:gd name="T15" fmla="*/ 0 h 18"/>
                  <a:gd name="T16" fmla="*/ 0 w 17"/>
                  <a:gd name="T17" fmla="*/ 5 h 18"/>
                  <a:gd name="T18" fmla="*/ 0 w 17"/>
                  <a:gd name="T19" fmla="*/ 5 h 18"/>
                  <a:gd name="T20" fmla="*/ 5 w 17"/>
                  <a:gd name="T21" fmla="*/ 11 h 18"/>
                  <a:gd name="T22" fmla="*/ 10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10" y="17"/>
                    </a:moveTo>
                    <a:lnTo>
                      <a:pt x="10" y="11"/>
                    </a:lnTo>
                    <a:lnTo>
                      <a:pt x="16" y="5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11"/>
                    </a:lnTo>
                    <a:lnTo>
                      <a:pt x="10" y="1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5"/>
              <p:cNvSpPr>
                <a:spLocks noChangeAspect="1"/>
              </p:cNvSpPr>
              <p:nvPr/>
            </p:nvSpPr>
            <p:spPr bwMode="auto">
              <a:xfrm>
                <a:off x="3220" y="2332"/>
                <a:ext cx="17" cy="18"/>
              </a:xfrm>
              <a:custGeom>
                <a:avLst/>
                <a:gdLst>
                  <a:gd name="T0" fmla="*/ 10 w 17"/>
                  <a:gd name="T1" fmla="*/ 17 h 18"/>
                  <a:gd name="T2" fmla="*/ 10 w 17"/>
                  <a:gd name="T3" fmla="*/ 11 h 18"/>
                  <a:gd name="T4" fmla="*/ 16 w 17"/>
                  <a:gd name="T5" fmla="*/ 5 h 18"/>
                  <a:gd name="T6" fmla="*/ 16 w 17"/>
                  <a:gd name="T7" fmla="*/ 5 h 18"/>
                  <a:gd name="T8" fmla="*/ 10 w 17"/>
                  <a:gd name="T9" fmla="*/ 0 h 18"/>
                  <a:gd name="T10" fmla="*/ 10 w 17"/>
                  <a:gd name="T11" fmla="*/ 0 h 18"/>
                  <a:gd name="T12" fmla="*/ 10 w 17"/>
                  <a:gd name="T13" fmla="*/ 0 h 18"/>
                  <a:gd name="T14" fmla="*/ 5 w 17"/>
                  <a:gd name="T15" fmla="*/ 0 h 18"/>
                  <a:gd name="T16" fmla="*/ 0 w 17"/>
                  <a:gd name="T17" fmla="*/ 5 h 18"/>
                  <a:gd name="T18" fmla="*/ 0 w 17"/>
                  <a:gd name="T19" fmla="*/ 5 h 18"/>
                  <a:gd name="T20" fmla="*/ 5 w 17"/>
                  <a:gd name="T21" fmla="*/ 11 h 18"/>
                  <a:gd name="T22" fmla="*/ 10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10" y="17"/>
                    </a:moveTo>
                    <a:lnTo>
                      <a:pt x="10" y="11"/>
                    </a:lnTo>
                    <a:lnTo>
                      <a:pt x="16" y="5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11"/>
                    </a:lnTo>
                    <a:lnTo>
                      <a:pt x="10" y="1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6"/>
              <p:cNvSpPr>
                <a:spLocks noChangeAspect="1"/>
              </p:cNvSpPr>
              <p:nvPr/>
            </p:nvSpPr>
            <p:spPr bwMode="auto">
              <a:xfrm>
                <a:off x="3214" y="2327"/>
                <a:ext cx="32" cy="39"/>
              </a:xfrm>
              <a:custGeom>
                <a:avLst/>
                <a:gdLst>
                  <a:gd name="T0" fmla="*/ 15 w 32"/>
                  <a:gd name="T1" fmla="*/ 38 h 39"/>
                  <a:gd name="T2" fmla="*/ 26 w 32"/>
                  <a:gd name="T3" fmla="*/ 27 h 39"/>
                  <a:gd name="T4" fmla="*/ 31 w 32"/>
                  <a:gd name="T5" fmla="*/ 16 h 39"/>
                  <a:gd name="T6" fmla="*/ 31 w 32"/>
                  <a:gd name="T7" fmla="*/ 16 h 39"/>
                  <a:gd name="T8" fmla="*/ 26 w 32"/>
                  <a:gd name="T9" fmla="*/ 5 h 39"/>
                  <a:gd name="T10" fmla="*/ 10 w 32"/>
                  <a:gd name="T11" fmla="*/ 0 h 39"/>
                  <a:gd name="T12" fmla="*/ 10 w 32"/>
                  <a:gd name="T13" fmla="*/ 0 h 39"/>
                  <a:gd name="T14" fmla="*/ 5 w 32"/>
                  <a:gd name="T15" fmla="*/ 5 h 39"/>
                  <a:gd name="T16" fmla="*/ 0 w 32"/>
                  <a:gd name="T17" fmla="*/ 10 h 39"/>
                  <a:gd name="T18" fmla="*/ 0 w 32"/>
                  <a:gd name="T19" fmla="*/ 10 h 39"/>
                  <a:gd name="T20" fmla="*/ 5 w 32"/>
                  <a:gd name="T21" fmla="*/ 21 h 39"/>
                  <a:gd name="T22" fmla="*/ 10 w 32"/>
                  <a:gd name="T23" fmla="*/ 21 h 39"/>
                  <a:gd name="T24" fmla="*/ 10 w 32"/>
                  <a:gd name="T25" fmla="*/ 21 h 39"/>
                  <a:gd name="T26" fmla="*/ 20 w 32"/>
                  <a:gd name="T27" fmla="*/ 21 h 39"/>
                  <a:gd name="T28" fmla="*/ 20 w 32"/>
                  <a:gd name="T29" fmla="*/ 10 h 39"/>
                  <a:gd name="T30" fmla="*/ 20 w 32"/>
                  <a:gd name="T31" fmla="*/ 10 h 39"/>
                  <a:gd name="T32" fmla="*/ 15 w 32"/>
                  <a:gd name="T33" fmla="*/ 5 h 39"/>
                  <a:gd name="T34" fmla="*/ 15 w 32"/>
                  <a:gd name="T35" fmla="*/ 5 h 39"/>
                  <a:gd name="T36" fmla="*/ 15 w 32"/>
                  <a:gd name="T37" fmla="*/ 5 h 39"/>
                  <a:gd name="T38" fmla="*/ 10 w 32"/>
                  <a:gd name="T39" fmla="*/ 5 h 39"/>
                  <a:gd name="T40" fmla="*/ 5 w 32"/>
                  <a:gd name="T41" fmla="*/ 10 h 39"/>
                  <a:gd name="T42" fmla="*/ 5 w 32"/>
                  <a:gd name="T43" fmla="*/ 10 h 39"/>
                  <a:gd name="T44" fmla="*/ 10 w 32"/>
                  <a:gd name="T45" fmla="*/ 16 h 39"/>
                  <a:gd name="T46" fmla="*/ 15 w 32"/>
                  <a:gd name="T47" fmla="*/ 21 h 39"/>
                  <a:gd name="T48" fmla="*/ 15 w 32"/>
                  <a:gd name="T49" fmla="*/ 21 h 39"/>
                  <a:gd name="T50" fmla="*/ 15 w 32"/>
                  <a:gd name="T51" fmla="*/ 16 h 39"/>
                  <a:gd name="T52" fmla="*/ 20 w 32"/>
                  <a:gd name="T53" fmla="*/ 10 h 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"/>
                  <a:gd name="T82" fmla="*/ 0 h 39"/>
                  <a:gd name="T83" fmla="*/ 32 w 32"/>
                  <a:gd name="T84" fmla="*/ 39 h 3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" h="39">
                    <a:moveTo>
                      <a:pt x="15" y="38"/>
                    </a:moveTo>
                    <a:lnTo>
                      <a:pt x="26" y="27"/>
                    </a:lnTo>
                    <a:lnTo>
                      <a:pt x="31" y="16"/>
                    </a:lnTo>
                    <a:lnTo>
                      <a:pt x="26" y="5"/>
                    </a:lnTo>
                    <a:lnTo>
                      <a:pt x="10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20" y="21"/>
                    </a:lnTo>
                    <a:lnTo>
                      <a:pt x="20" y="10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10" y="16"/>
                    </a:lnTo>
                    <a:lnTo>
                      <a:pt x="15" y="21"/>
                    </a:lnTo>
                    <a:lnTo>
                      <a:pt x="15" y="16"/>
                    </a:lnTo>
                    <a:lnTo>
                      <a:pt x="20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Freeform 27"/>
              <p:cNvSpPr>
                <a:spLocks noChangeAspect="1"/>
              </p:cNvSpPr>
              <p:nvPr/>
            </p:nvSpPr>
            <p:spPr bwMode="auto">
              <a:xfrm>
                <a:off x="2818" y="2332"/>
                <a:ext cx="17" cy="18"/>
              </a:xfrm>
              <a:custGeom>
                <a:avLst/>
                <a:gdLst>
                  <a:gd name="T0" fmla="*/ 7 w 17"/>
                  <a:gd name="T1" fmla="*/ 17 h 18"/>
                  <a:gd name="T2" fmla="*/ 0 w 17"/>
                  <a:gd name="T3" fmla="*/ 11 h 18"/>
                  <a:gd name="T4" fmla="*/ 0 w 17"/>
                  <a:gd name="T5" fmla="*/ 5 h 18"/>
                  <a:gd name="T6" fmla="*/ 0 w 17"/>
                  <a:gd name="T7" fmla="*/ 5 h 18"/>
                  <a:gd name="T8" fmla="*/ 0 w 17"/>
                  <a:gd name="T9" fmla="*/ 0 h 18"/>
                  <a:gd name="T10" fmla="*/ 7 w 17"/>
                  <a:gd name="T11" fmla="*/ 0 h 18"/>
                  <a:gd name="T12" fmla="*/ 7 w 17"/>
                  <a:gd name="T13" fmla="*/ 0 h 18"/>
                  <a:gd name="T14" fmla="*/ 16 w 17"/>
                  <a:gd name="T15" fmla="*/ 0 h 18"/>
                  <a:gd name="T16" fmla="*/ 16 w 17"/>
                  <a:gd name="T17" fmla="*/ 5 h 18"/>
                  <a:gd name="T18" fmla="*/ 16 w 17"/>
                  <a:gd name="T19" fmla="*/ 5 h 18"/>
                  <a:gd name="T20" fmla="*/ 16 w 17"/>
                  <a:gd name="T21" fmla="*/ 11 h 18"/>
                  <a:gd name="T22" fmla="*/ 7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7" y="17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16" y="5"/>
                    </a:lnTo>
                    <a:lnTo>
                      <a:pt x="16" y="11"/>
                    </a:lnTo>
                    <a:lnTo>
                      <a:pt x="7" y="1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Freeform 28"/>
              <p:cNvSpPr>
                <a:spLocks noChangeAspect="1"/>
              </p:cNvSpPr>
              <p:nvPr/>
            </p:nvSpPr>
            <p:spPr bwMode="auto">
              <a:xfrm>
                <a:off x="2818" y="2332"/>
                <a:ext cx="17" cy="18"/>
              </a:xfrm>
              <a:custGeom>
                <a:avLst/>
                <a:gdLst>
                  <a:gd name="T0" fmla="*/ 7 w 17"/>
                  <a:gd name="T1" fmla="*/ 17 h 18"/>
                  <a:gd name="T2" fmla="*/ 0 w 17"/>
                  <a:gd name="T3" fmla="*/ 11 h 18"/>
                  <a:gd name="T4" fmla="*/ 0 w 17"/>
                  <a:gd name="T5" fmla="*/ 5 h 18"/>
                  <a:gd name="T6" fmla="*/ 0 w 17"/>
                  <a:gd name="T7" fmla="*/ 5 h 18"/>
                  <a:gd name="T8" fmla="*/ 0 w 17"/>
                  <a:gd name="T9" fmla="*/ 0 h 18"/>
                  <a:gd name="T10" fmla="*/ 7 w 17"/>
                  <a:gd name="T11" fmla="*/ 0 h 18"/>
                  <a:gd name="T12" fmla="*/ 7 w 17"/>
                  <a:gd name="T13" fmla="*/ 0 h 18"/>
                  <a:gd name="T14" fmla="*/ 16 w 17"/>
                  <a:gd name="T15" fmla="*/ 0 h 18"/>
                  <a:gd name="T16" fmla="*/ 16 w 17"/>
                  <a:gd name="T17" fmla="*/ 5 h 18"/>
                  <a:gd name="T18" fmla="*/ 16 w 17"/>
                  <a:gd name="T19" fmla="*/ 5 h 18"/>
                  <a:gd name="T20" fmla="*/ 16 w 17"/>
                  <a:gd name="T21" fmla="*/ 11 h 18"/>
                  <a:gd name="T22" fmla="*/ 7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7" y="17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16" y="5"/>
                    </a:lnTo>
                    <a:lnTo>
                      <a:pt x="16" y="11"/>
                    </a:lnTo>
                    <a:lnTo>
                      <a:pt x="7" y="1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Freeform 29"/>
              <p:cNvSpPr>
                <a:spLocks noChangeAspect="1"/>
              </p:cNvSpPr>
              <p:nvPr/>
            </p:nvSpPr>
            <p:spPr bwMode="auto">
              <a:xfrm>
                <a:off x="2908" y="2527"/>
                <a:ext cx="70" cy="72"/>
              </a:xfrm>
              <a:custGeom>
                <a:avLst/>
                <a:gdLst>
                  <a:gd name="T0" fmla="*/ 0 w 70"/>
                  <a:gd name="T1" fmla="*/ 71 h 72"/>
                  <a:gd name="T2" fmla="*/ 26 w 70"/>
                  <a:gd name="T3" fmla="*/ 43 h 72"/>
                  <a:gd name="T4" fmla="*/ 26 w 70"/>
                  <a:gd name="T5" fmla="*/ 43 h 72"/>
                  <a:gd name="T6" fmla="*/ 47 w 70"/>
                  <a:gd name="T7" fmla="*/ 21 h 72"/>
                  <a:gd name="T8" fmla="*/ 69 w 70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72"/>
                  <a:gd name="T17" fmla="*/ 70 w 7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72">
                    <a:moveTo>
                      <a:pt x="0" y="71"/>
                    </a:moveTo>
                    <a:lnTo>
                      <a:pt x="26" y="43"/>
                    </a:lnTo>
                    <a:lnTo>
                      <a:pt x="47" y="21"/>
                    </a:lnTo>
                    <a:lnTo>
                      <a:pt x="69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Freeform 30"/>
              <p:cNvSpPr>
                <a:spLocks noChangeAspect="1"/>
              </p:cNvSpPr>
              <p:nvPr/>
            </p:nvSpPr>
            <p:spPr bwMode="auto">
              <a:xfrm>
                <a:off x="3182" y="2055"/>
                <a:ext cx="44" cy="327"/>
              </a:xfrm>
              <a:custGeom>
                <a:avLst/>
                <a:gdLst>
                  <a:gd name="T0" fmla="*/ 0 w 44"/>
                  <a:gd name="T1" fmla="*/ 326 h 327"/>
                  <a:gd name="T2" fmla="*/ 32 w 44"/>
                  <a:gd name="T3" fmla="*/ 200 h 327"/>
                  <a:gd name="T4" fmla="*/ 38 w 44"/>
                  <a:gd name="T5" fmla="*/ 113 h 327"/>
                  <a:gd name="T6" fmla="*/ 38 w 44"/>
                  <a:gd name="T7" fmla="*/ 113 h 327"/>
                  <a:gd name="T8" fmla="*/ 38 w 44"/>
                  <a:gd name="T9" fmla="*/ 65 h 327"/>
                  <a:gd name="T10" fmla="*/ 21 w 44"/>
                  <a:gd name="T11" fmla="*/ 0 h 327"/>
                  <a:gd name="T12" fmla="*/ 21 w 44"/>
                  <a:gd name="T13" fmla="*/ 0 h 327"/>
                  <a:gd name="T14" fmla="*/ 32 w 44"/>
                  <a:gd name="T15" fmla="*/ 38 h 327"/>
                  <a:gd name="T16" fmla="*/ 43 w 44"/>
                  <a:gd name="T17" fmla="*/ 113 h 327"/>
                  <a:gd name="T18" fmla="*/ 38 w 44"/>
                  <a:gd name="T19" fmla="*/ 217 h 327"/>
                  <a:gd name="T20" fmla="*/ 0 w 44"/>
                  <a:gd name="T21" fmla="*/ 326 h 3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327"/>
                  <a:gd name="T35" fmla="*/ 44 w 44"/>
                  <a:gd name="T36" fmla="*/ 327 h 3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327">
                    <a:moveTo>
                      <a:pt x="0" y="326"/>
                    </a:moveTo>
                    <a:lnTo>
                      <a:pt x="32" y="200"/>
                    </a:lnTo>
                    <a:lnTo>
                      <a:pt x="38" y="113"/>
                    </a:lnTo>
                    <a:lnTo>
                      <a:pt x="38" y="65"/>
                    </a:lnTo>
                    <a:lnTo>
                      <a:pt x="21" y="0"/>
                    </a:lnTo>
                    <a:lnTo>
                      <a:pt x="32" y="38"/>
                    </a:lnTo>
                    <a:lnTo>
                      <a:pt x="43" y="113"/>
                    </a:lnTo>
                    <a:lnTo>
                      <a:pt x="38" y="217"/>
                    </a:lnTo>
                    <a:lnTo>
                      <a:pt x="0" y="3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Freeform 31"/>
              <p:cNvSpPr>
                <a:spLocks noChangeAspect="1"/>
              </p:cNvSpPr>
              <p:nvPr/>
            </p:nvSpPr>
            <p:spPr bwMode="auto">
              <a:xfrm>
                <a:off x="3203" y="2315"/>
                <a:ext cx="49" cy="51"/>
              </a:xfrm>
              <a:custGeom>
                <a:avLst/>
                <a:gdLst>
                  <a:gd name="T0" fmla="*/ 26 w 49"/>
                  <a:gd name="T1" fmla="*/ 50 h 51"/>
                  <a:gd name="T2" fmla="*/ 42 w 49"/>
                  <a:gd name="T3" fmla="*/ 44 h 51"/>
                  <a:gd name="T4" fmla="*/ 48 w 49"/>
                  <a:gd name="T5" fmla="*/ 22 h 51"/>
                  <a:gd name="T6" fmla="*/ 48 w 49"/>
                  <a:gd name="T7" fmla="*/ 22 h 51"/>
                  <a:gd name="T8" fmla="*/ 42 w 49"/>
                  <a:gd name="T9" fmla="*/ 6 h 51"/>
                  <a:gd name="T10" fmla="*/ 26 w 49"/>
                  <a:gd name="T11" fmla="*/ 0 h 51"/>
                  <a:gd name="T12" fmla="*/ 26 w 49"/>
                  <a:gd name="T13" fmla="*/ 0 h 51"/>
                  <a:gd name="T14" fmla="*/ 5 w 49"/>
                  <a:gd name="T15" fmla="*/ 6 h 51"/>
                  <a:gd name="T16" fmla="*/ 0 w 49"/>
                  <a:gd name="T17" fmla="*/ 22 h 51"/>
                  <a:gd name="T18" fmla="*/ 0 w 49"/>
                  <a:gd name="T19" fmla="*/ 22 h 51"/>
                  <a:gd name="T20" fmla="*/ 5 w 49"/>
                  <a:gd name="T21" fmla="*/ 44 h 51"/>
                  <a:gd name="T22" fmla="*/ 26 w 49"/>
                  <a:gd name="T23" fmla="*/ 50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51"/>
                  <a:gd name="T38" fmla="*/ 49 w 49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51">
                    <a:moveTo>
                      <a:pt x="26" y="50"/>
                    </a:moveTo>
                    <a:lnTo>
                      <a:pt x="42" y="44"/>
                    </a:lnTo>
                    <a:lnTo>
                      <a:pt x="48" y="22"/>
                    </a:lnTo>
                    <a:lnTo>
                      <a:pt x="42" y="6"/>
                    </a:lnTo>
                    <a:lnTo>
                      <a:pt x="26" y="0"/>
                    </a:lnTo>
                    <a:lnTo>
                      <a:pt x="5" y="6"/>
                    </a:lnTo>
                    <a:lnTo>
                      <a:pt x="0" y="22"/>
                    </a:lnTo>
                    <a:lnTo>
                      <a:pt x="5" y="44"/>
                    </a:lnTo>
                    <a:lnTo>
                      <a:pt x="26" y="5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Freeform 32"/>
              <p:cNvSpPr>
                <a:spLocks noChangeAspect="1"/>
              </p:cNvSpPr>
              <p:nvPr/>
            </p:nvSpPr>
            <p:spPr bwMode="auto">
              <a:xfrm>
                <a:off x="3220" y="2124"/>
                <a:ext cx="63" cy="17"/>
              </a:xfrm>
              <a:custGeom>
                <a:avLst/>
                <a:gdLst>
                  <a:gd name="T0" fmla="*/ 0 w 63"/>
                  <a:gd name="T1" fmla="*/ 16 h 17"/>
                  <a:gd name="T2" fmla="*/ 30 w 63"/>
                  <a:gd name="T3" fmla="*/ 0 h 17"/>
                  <a:gd name="T4" fmla="*/ 62 w 63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3"/>
                  <a:gd name="T10" fmla="*/ 0 h 17"/>
                  <a:gd name="T11" fmla="*/ 63 w 63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" h="17">
                    <a:moveTo>
                      <a:pt x="0" y="16"/>
                    </a:moveTo>
                    <a:lnTo>
                      <a:pt x="30" y="0"/>
                    </a:lnTo>
                    <a:lnTo>
                      <a:pt x="62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Freeform 33"/>
              <p:cNvSpPr>
                <a:spLocks noChangeAspect="1"/>
              </p:cNvSpPr>
              <p:nvPr/>
            </p:nvSpPr>
            <p:spPr bwMode="auto">
              <a:xfrm>
                <a:off x="3225" y="2135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8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Freeform 34"/>
              <p:cNvSpPr>
                <a:spLocks noChangeAspect="1"/>
              </p:cNvSpPr>
              <p:nvPr/>
            </p:nvSpPr>
            <p:spPr bwMode="auto">
              <a:xfrm>
                <a:off x="3225" y="2153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Freeform 35"/>
              <p:cNvSpPr>
                <a:spLocks noChangeAspect="1"/>
              </p:cNvSpPr>
              <p:nvPr/>
            </p:nvSpPr>
            <p:spPr bwMode="auto">
              <a:xfrm>
                <a:off x="3225" y="2168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" name="Freeform 36"/>
              <p:cNvSpPr>
                <a:spLocks noChangeAspect="1"/>
              </p:cNvSpPr>
              <p:nvPr/>
            </p:nvSpPr>
            <p:spPr bwMode="auto">
              <a:xfrm>
                <a:off x="3220" y="2196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Freeform 37"/>
              <p:cNvSpPr>
                <a:spLocks noChangeAspect="1"/>
              </p:cNvSpPr>
              <p:nvPr/>
            </p:nvSpPr>
            <p:spPr bwMode="auto">
              <a:xfrm>
                <a:off x="3220" y="2207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0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Freeform 38"/>
              <p:cNvSpPr>
                <a:spLocks noChangeAspect="1"/>
              </p:cNvSpPr>
              <p:nvPr/>
            </p:nvSpPr>
            <p:spPr bwMode="auto">
              <a:xfrm>
                <a:off x="3214" y="2234"/>
                <a:ext cx="64" cy="17"/>
              </a:xfrm>
              <a:custGeom>
                <a:avLst/>
                <a:gdLst>
                  <a:gd name="T0" fmla="*/ 0 w 64"/>
                  <a:gd name="T1" fmla="*/ 16 h 17"/>
                  <a:gd name="T2" fmla="*/ 31 w 64"/>
                  <a:gd name="T3" fmla="*/ 0 h 17"/>
                  <a:gd name="T4" fmla="*/ 63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0" y="16"/>
                    </a:moveTo>
                    <a:lnTo>
                      <a:pt x="31" y="0"/>
                    </a:lnTo>
                    <a:lnTo>
                      <a:pt x="63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Freeform 39"/>
              <p:cNvSpPr>
                <a:spLocks noChangeAspect="1"/>
              </p:cNvSpPr>
              <p:nvPr/>
            </p:nvSpPr>
            <p:spPr bwMode="auto">
              <a:xfrm>
                <a:off x="3214" y="2245"/>
                <a:ext cx="64" cy="17"/>
              </a:xfrm>
              <a:custGeom>
                <a:avLst/>
                <a:gdLst>
                  <a:gd name="T0" fmla="*/ 0 w 64"/>
                  <a:gd name="T1" fmla="*/ 16 h 17"/>
                  <a:gd name="T2" fmla="*/ 31 w 64"/>
                  <a:gd name="T3" fmla="*/ 0 h 17"/>
                  <a:gd name="T4" fmla="*/ 63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0" y="16"/>
                    </a:moveTo>
                    <a:lnTo>
                      <a:pt x="31" y="0"/>
                    </a:lnTo>
                    <a:lnTo>
                      <a:pt x="63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Freeform 40"/>
              <p:cNvSpPr>
                <a:spLocks noChangeAspect="1"/>
              </p:cNvSpPr>
              <p:nvPr/>
            </p:nvSpPr>
            <p:spPr bwMode="auto">
              <a:xfrm>
                <a:off x="3209" y="2272"/>
                <a:ext cx="59" cy="17"/>
              </a:xfrm>
              <a:custGeom>
                <a:avLst/>
                <a:gdLst>
                  <a:gd name="T0" fmla="*/ 0 w 59"/>
                  <a:gd name="T1" fmla="*/ 8 h 17"/>
                  <a:gd name="T2" fmla="*/ 31 w 59"/>
                  <a:gd name="T3" fmla="*/ 0 h 17"/>
                  <a:gd name="T4" fmla="*/ 58 w 59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17"/>
                  <a:gd name="T11" fmla="*/ 59 w 5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17">
                    <a:moveTo>
                      <a:pt x="0" y="8"/>
                    </a:moveTo>
                    <a:lnTo>
                      <a:pt x="31" y="0"/>
                    </a:lnTo>
                    <a:lnTo>
                      <a:pt x="58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Freeform 41"/>
              <p:cNvSpPr>
                <a:spLocks noChangeAspect="1"/>
              </p:cNvSpPr>
              <p:nvPr/>
            </p:nvSpPr>
            <p:spPr bwMode="auto">
              <a:xfrm>
                <a:off x="3209" y="2283"/>
                <a:ext cx="59" cy="17"/>
              </a:xfrm>
              <a:custGeom>
                <a:avLst/>
                <a:gdLst>
                  <a:gd name="T0" fmla="*/ 0 w 59"/>
                  <a:gd name="T1" fmla="*/ 8 h 17"/>
                  <a:gd name="T2" fmla="*/ 31 w 59"/>
                  <a:gd name="T3" fmla="*/ 0 h 17"/>
                  <a:gd name="T4" fmla="*/ 58 w 59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17"/>
                  <a:gd name="T11" fmla="*/ 59 w 5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17">
                    <a:moveTo>
                      <a:pt x="0" y="8"/>
                    </a:moveTo>
                    <a:lnTo>
                      <a:pt x="31" y="0"/>
                    </a:lnTo>
                    <a:lnTo>
                      <a:pt x="58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Freeform 42"/>
              <p:cNvSpPr>
                <a:spLocks noChangeAspect="1"/>
              </p:cNvSpPr>
              <p:nvPr/>
            </p:nvSpPr>
            <p:spPr bwMode="auto">
              <a:xfrm>
                <a:off x="2825" y="2055"/>
                <a:ext cx="42" cy="327"/>
              </a:xfrm>
              <a:custGeom>
                <a:avLst/>
                <a:gdLst>
                  <a:gd name="T0" fmla="*/ 41 w 42"/>
                  <a:gd name="T1" fmla="*/ 326 h 327"/>
                  <a:gd name="T2" fmla="*/ 15 w 42"/>
                  <a:gd name="T3" fmla="*/ 200 h 327"/>
                  <a:gd name="T4" fmla="*/ 5 w 42"/>
                  <a:gd name="T5" fmla="*/ 113 h 327"/>
                  <a:gd name="T6" fmla="*/ 5 w 42"/>
                  <a:gd name="T7" fmla="*/ 113 h 327"/>
                  <a:gd name="T8" fmla="*/ 10 w 42"/>
                  <a:gd name="T9" fmla="*/ 65 h 327"/>
                  <a:gd name="T10" fmla="*/ 20 w 42"/>
                  <a:gd name="T11" fmla="*/ 0 h 327"/>
                  <a:gd name="T12" fmla="*/ 20 w 42"/>
                  <a:gd name="T13" fmla="*/ 0 h 327"/>
                  <a:gd name="T14" fmla="*/ 10 w 42"/>
                  <a:gd name="T15" fmla="*/ 38 h 327"/>
                  <a:gd name="T16" fmla="*/ 0 w 42"/>
                  <a:gd name="T17" fmla="*/ 113 h 327"/>
                  <a:gd name="T18" fmla="*/ 5 w 42"/>
                  <a:gd name="T19" fmla="*/ 217 h 327"/>
                  <a:gd name="T20" fmla="*/ 41 w 42"/>
                  <a:gd name="T21" fmla="*/ 326 h 3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327"/>
                  <a:gd name="T35" fmla="*/ 42 w 42"/>
                  <a:gd name="T36" fmla="*/ 327 h 3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327">
                    <a:moveTo>
                      <a:pt x="41" y="326"/>
                    </a:moveTo>
                    <a:lnTo>
                      <a:pt x="15" y="200"/>
                    </a:lnTo>
                    <a:lnTo>
                      <a:pt x="5" y="113"/>
                    </a:lnTo>
                    <a:lnTo>
                      <a:pt x="10" y="65"/>
                    </a:lnTo>
                    <a:lnTo>
                      <a:pt x="20" y="0"/>
                    </a:lnTo>
                    <a:lnTo>
                      <a:pt x="10" y="38"/>
                    </a:lnTo>
                    <a:lnTo>
                      <a:pt x="0" y="113"/>
                    </a:lnTo>
                    <a:lnTo>
                      <a:pt x="5" y="217"/>
                    </a:lnTo>
                    <a:lnTo>
                      <a:pt x="41" y="3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Freeform 43"/>
              <p:cNvSpPr>
                <a:spLocks noChangeAspect="1"/>
              </p:cNvSpPr>
              <p:nvPr/>
            </p:nvSpPr>
            <p:spPr bwMode="auto">
              <a:xfrm>
                <a:off x="2804" y="2315"/>
                <a:ext cx="49" cy="51"/>
              </a:xfrm>
              <a:custGeom>
                <a:avLst/>
                <a:gdLst>
                  <a:gd name="T0" fmla="*/ 21 w 49"/>
                  <a:gd name="T1" fmla="*/ 50 h 51"/>
                  <a:gd name="T2" fmla="*/ 5 w 49"/>
                  <a:gd name="T3" fmla="*/ 44 h 51"/>
                  <a:gd name="T4" fmla="*/ 0 w 49"/>
                  <a:gd name="T5" fmla="*/ 22 h 51"/>
                  <a:gd name="T6" fmla="*/ 0 w 49"/>
                  <a:gd name="T7" fmla="*/ 22 h 51"/>
                  <a:gd name="T8" fmla="*/ 5 w 49"/>
                  <a:gd name="T9" fmla="*/ 6 h 51"/>
                  <a:gd name="T10" fmla="*/ 21 w 49"/>
                  <a:gd name="T11" fmla="*/ 0 h 51"/>
                  <a:gd name="T12" fmla="*/ 21 w 49"/>
                  <a:gd name="T13" fmla="*/ 0 h 51"/>
                  <a:gd name="T14" fmla="*/ 37 w 49"/>
                  <a:gd name="T15" fmla="*/ 6 h 51"/>
                  <a:gd name="T16" fmla="*/ 48 w 49"/>
                  <a:gd name="T17" fmla="*/ 22 h 51"/>
                  <a:gd name="T18" fmla="*/ 48 w 49"/>
                  <a:gd name="T19" fmla="*/ 22 h 51"/>
                  <a:gd name="T20" fmla="*/ 37 w 49"/>
                  <a:gd name="T21" fmla="*/ 44 h 51"/>
                  <a:gd name="T22" fmla="*/ 21 w 49"/>
                  <a:gd name="T23" fmla="*/ 50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51"/>
                  <a:gd name="T38" fmla="*/ 49 w 49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51">
                    <a:moveTo>
                      <a:pt x="21" y="50"/>
                    </a:moveTo>
                    <a:lnTo>
                      <a:pt x="5" y="44"/>
                    </a:lnTo>
                    <a:lnTo>
                      <a:pt x="0" y="22"/>
                    </a:lnTo>
                    <a:lnTo>
                      <a:pt x="5" y="6"/>
                    </a:lnTo>
                    <a:lnTo>
                      <a:pt x="21" y="0"/>
                    </a:lnTo>
                    <a:lnTo>
                      <a:pt x="37" y="6"/>
                    </a:lnTo>
                    <a:lnTo>
                      <a:pt x="48" y="22"/>
                    </a:lnTo>
                    <a:lnTo>
                      <a:pt x="37" y="44"/>
                    </a:lnTo>
                    <a:lnTo>
                      <a:pt x="21" y="5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Freeform 44"/>
              <p:cNvSpPr>
                <a:spLocks noChangeAspect="1"/>
              </p:cNvSpPr>
              <p:nvPr/>
            </p:nvSpPr>
            <p:spPr bwMode="auto">
              <a:xfrm>
                <a:off x="2809" y="2327"/>
                <a:ext cx="27" cy="39"/>
              </a:xfrm>
              <a:custGeom>
                <a:avLst/>
                <a:gdLst>
                  <a:gd name="T0" fmla="*/ 15 w 27"/>
                  <a:gd name="T1" fmla="*/ 38 h 39"/>
                  <a:gd name="T2" fmla="*/ 5 w 27"/>
                  <a:gd name="T3" fmla="*/ 27 h 39"/>
                  <a:gd name="T4" fmla="*/ 0 w 27"/>
                  <a:gd name="T5" fmla="*/ 16 h 39"/>
                  <a:gd name="T6" fmla="*/ 0 w 27"/>
                  <a:gd name="T7" fmla="*/ 16 h 39"/>
                  <a:gd name="T8" fmla="*/ 5 w 27"/>
                  <a:gd name="T9" fmla="*/ 5 h 39"/>
                  <a:gd name="T10" fmla="*/ 15 w 27"/>
                  <a:gd name="T11" fmla="*/ 0 h 39"/>
                  <a:gd name="T12" fmla="*/ 15 w 27"/>
                  <a:gd name="T13" fmla="*/ 0 h 39"/>
                  <a:gd name="T14" fmla="*/ 26 w 27"/>
                  <a:gd name="T15" fmla="*/ 5 h 39"/>
                  <a:gd name="T16" fmla="*/ 26 w 27"/>
                  <a:gd name="T17" fmla="*/ 10 h 39"/>
                  <a:gd name="T18" fmla="*/ 26 w 27"/>
                  <a:gd name="T19" fmla="*/ 10 h 39"/>
                  <a:gd name="T20" fmla="*/ 26 w 27"/>
                  <a:gd name="T21" fmla="*/ 21 h 39"/>
                  <a:gd name="T22" fmla="*/ 20 w 27"/>
                  <a:gd name="T23" fmla="*/ 21 h 39"/>
                  <a:gd name="T24" fmla="*/ 20 w 27"/>
                  <a:gd name="T25" fmla="*/ 21 h 39"/>
                  <a:gd name="T26" fmla="*/ 10 w 27"/>
                  <a:gd name="T27" fmla="*/ 21 h 39"/>
                  <a:gd name="T28" fmla="*/ 10 w 27"/>
                  <a:gd name="T29" fmla="*/ 10 h 39"/>
                  <a:gd name="T30" fmla="*/ 10 w 27"/>
                  <a:gd name="T31" fmla="*/ 10 h 39"/>
                  <a:gd name="T32" fmla="*/ 10 w 27"/>
                  <a:gd name="T33" fmla="*/ 5 h 39"/>
                  <a:gd name="T34" fmla="*/ 15 w 27"/>
                  <a:gd name="T35" fmla="*/ 5 h 39"/>
                  <a:gd name="T36" fmla="*/ 15 w 27"/>
                  <a:gd name="T37" fmla="*/ 5 h 39"/>
                  <a:gd name="T38" fmla="*/ 20 w 27"/>
                  <a:gd name="T39" fmla="*/ 5 h 39"/>
                  <a:gd name="T40" fmla="*/ 20 w 27"/>
                  <a:gd name="T41" fmla="*/ 10 h 39"/>
                  <a:gd name="T42" fmla="*/ 20 w 27"/>
                  <a:gd name="T43" fmla="*/ 10 h 39"/>
                  <a:gd name="T44" fmla="*/ 20 w 27"/>
                  <a:gd name="T45" fmla="*/ 16 h 39"/>
                  <a:gd name="T46" fmla="*/ 15 w 27"/>
                  <a:gd name="T47" fmla="*/ 21 h 39"/>
                  <a:gd name="T48" fmla="*/ 15 w 27"/>
                  <a:gd name="T49" fmla="*/ 21 h 39"/>
                  <a:gd name="T50" fmla="*/ 10 w 27"/>
                  <a:gd name="T51" fmla="*/ 16 h 39"/>
                  <a:gd name="T52" fmla="*/ 10 w 27"/>
                  <a:gd name="T53" fmla="*/ 10 h 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"/>
                  <a:gd name="T82" fmla="*/ 0 h 39"/>
                  <a:gd name="T83" fmla="*/ 27 w 27"/>
                  <a:gd name="T84" fmla="*/ 39 h 3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" h="39">
                    <a:moveTo>
                      <a:pt x="15" y="38"/>
                    </a:moveTo>
                    <a:lnTo>
                      <a:pt x="5" y="27"/>
                    </a:lnTo>
                    <a:lnTo>
                      <a:pt x="0" y="16"/>
                    </a:lnTo>
                    <a:lnTo>
                      <a:pt x="5" y="5"/>
                    </a:lnTo>
                    <a:lnTo>
                      <a:pt x="15" y="0"/>
                    </a:lnTo>
                    <a:lnTo>
                      <a:pt x="26" y="5"/>
                    </a:lnTo>
                    <a:lnTo>
                      <a:pt x="26" y="10"/>
                    </a:lnTo>
                    <a:lnTo>
                      <a:pt x="26" y="21"/>
                    </a:lnTo>
                    <a:lnTo>
                      <a:pt x="20" y="21"/>
                    </a:lnTo>
                    <a:lnTo>
                      <a:pt x="10" y="21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15" y="5"/>
                    </a:lnTo>
                    <a:lnTo>
                      <a:pt x="20" y="5"/>
                    </a:lnTo>
                    <a:lnTo>
                      <a:pt x="20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10" y="16"/>
                    </a:lnTo>
                    <a:lnTo>
                      <a:pt x="10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Freeform 45"/>
              <p:cNvSpPr>
                <a:spLocks noChangeAspect="1"/>
              </p:cNvSpPr>
              <p:nvPr/>
            </p:nvSpPr>
            <p:spPr bwMode="auto">
              <a:xfrm>
                <a:off x="2766" y="2124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6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6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Freeform 46"/>
              <p:cNvSpPr>
                <a:spLocks noChangeAspect="1"/>
              </p:cNvSpPr>
              <p:nvPr/>
            </p:nvSpPr>
            <p:spPr bwMode="auto">
              <a:xfrm>
                <a:off x="2772" y="2135"/>
                <a:ext cx="58" cy="17"/>
              </a:xfrm>
              <a:custGeom>
                <a:avLst/>
                <a:gdLst>
                  <a:gd name="T0" fmla="*/ 57 w 58"/>
                  <a:gd name="T1" fmla="*/ 16 h 17"/>
                  <a:gd name="T2" fmla="*/ 30 w 58"/>
                  <a:gd name="T3" fmla="*/ 0 h 17"/>
                  <a:gd name="T4" fmla="*/ 0 w 58"/>
                  <a:gd name="T5" fmla="*/ 8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57" y="16"/>
                    </a:moveTo>
                    <a:lnTo>
                      <a:pt x="30" y="0"/>
                    </a:lnTo>
                    <a:lnTo>
                      <a:pt x="0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Freeform 47"/>
              <p:cNvSpPr>
                <a:spLocks noChangeAspect="1"/>
              </p:cNvSpPr>
              <p:nvPr/>
            </p:nvSpPr>
            <p:spPr bwMode="auto">
              <a:xfrm>
                <a:off x="2772" y="2153"/>
                <a:ext cx="58" cy="17"/>
              </a:xfrm>
              <a:custGeom>
                <a:avLst/>
                <a:gdLst>
                  <a:gd name="T0" fmla="*/ 57 w 58"/>
                  <a:gd name="T1" fmla="*/ 16 h 17"/>
                  <a:gd name="T2" fmla="*/ 30 w 58"/>
                  <a:gd name="T3" fmla="*/ 0 h 17"/>
                  <a:gd name="T4" fmla="*/ 0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57" y="16"/>
                    </a:moveTo>
                    <a:lnTo>
                      <a:pt x="30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Freeform 48"/>
              <p:cNvSpPr>
                <a:spLocks noChangeAspect="1"/>
              </p:cNvSpPr>
              <p:nvPr/>
            </p:nvSpPr>
            <p:spPr bwMode="auto">
              <a:xfrm>
                <a:off x="2772" y="2168"/>
                <a:ext cx="58" cy="17"/>
              </a:xfrm>
              <a:custGeom>
                <a:avLst/>
                <a:gdLst>
                  <a:gd name="T0" fmla="*/ 57 w 58"/>
                  <a:gd name="T1" fmla="*/ 16 h 17"/>
                  <a:gd name="T2" fmla="*/ 30 w 58"/>
                  <a:gd name="T3" fmla="*/ 0 h 17"/>
                  <a:gd name="T4" fmla="*/ 0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57" y="16"/>
                    </a:moveTo>
                    <a:lnTo>
                      <a:pt x="30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Freeform 49"/>
              <p:cNvSpPr>
                <a:spLocks noChangeAspect="1"/>
              </p:cNvSpPr>
              <p:nvPr/>
            </p:nvSpPr>
            <p:spPr bwMode="auto">
              <a:xfrm>
                <a:off x="2772" y="2196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1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1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Freeform 50"/>
              <p:cNvSpPr>
                <a:spLocks noChangeAspect="1"/>
              </p:cNvSpPr>
              <p:nvPr/>
            </p:nvSpPr>
            <p:spPr bwMode="auto">
              <a:xfrm>
                <a:off x="2772" y="2207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1 w 64"/>
                  <a:gd name="T3" fmla="*/ 0 h 17"/>
                  <a:gd name="T4" fmla="*/ 0 w 64"/>
                  <a:gd name="T5" fmla="*/ 10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1" y="0"/>
                    </a:lnTo>
                    <a:lnTo>
                      <a:pt x="0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Freeform 51"/>
              <p:cNvSpPr>
                <a:spLocks noChangeAspect="1"/>
              </p:cNvSpPr>
              <p:nvPr/>
            </p:nvSpPr>
            <p:spPr bwMode="auto">
              <a:xfrm>
                <a:off x="2777" y="2234"/>
                <a:ext cx="59" cy="17"/>
              </a:xfrm>
              <a:custGeom>
                <a:avLst/>
                <a:gdLst>
                  <a:gd name="T0" fmla="*/ 58 w 59"/>
                  <a:gd name="T1" fmla="*/ 16 h 17"/>
                  <a:gd name="T2" fmla="*/ 26 w 59"/>
                  <a:gd name="T3" fmla="*/ 0 h 17"/>
                  <a:gd name="T4" fmla="*/ 0 w 59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17"/>
                  <a:gd name="T11" fmla="*/ 59 w 5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17">
                    <a:moveTo>
                      <a:pt x="58" y="16"/>
                    </a:moveTo>
                    <a:lnTo>
                      <a:pt x="26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Freeform 52"/>
              <p:cNvSpPr>
                <a:spLocks noChangeAspect="1"/>
              </p:cNvSpPr>
              <p:nvPr/>
            </p:nvSpPr>
            <p:spPr bwMode="auto">
              <a:xfrm>
                <a:off x="2777" y="2245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1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1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Freeform 53"/>
              <p:cNvSpPr>
                <a:spLocks noChangeAspect="1"/>
              </p:cNvSpPr>
              <p:nvPr/>
            </p:nvSpPr>
            <p:spPr bwMode="auto">
              <a:xfrm>
                <a:off x="2782" y="2272"/>
                <a:ext cx="64" cy="17"/>
              </a:xfrm>
              <a:custGeom>
                <a:avLst/>
                <a:gdLst>
                  <a:gd name="T0" fmla="*/ 63 w 64"/>
                  <a:gd name="T1" fmla="*/ 8 h 17"/>
                  <a:gd name="T2" fmla="*/ 26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8"/>
                    </a:moveTo>
                    <a:lnTo>
                      <a:pt x="26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1" name="Freeform 54"/>
              <p:cNvSpPr>
                <a:spLocks noChangeAspect="1"/>
              </p:cNvSpPr>
              <p:nvPr/>
            </p:nvSpPr>
            <p:spPr bwMode="auto">
              <a:xfrm>
                <a:off x="2782" y="2283"/>
                <a:ext cx="64" cy="17"/>
              </a:xfrm>
              <a:custGeom>
                <a:avLst/>
                <a:gdLst>
                  <a:gd name="T0" fmla="*/ 63 w 64"/>
                  <a:gd name="T1" fmla="*/ 8 h 17"/>
                  <a:gd name="T2" fmla="*/ 31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8"/>
                    </a:moveTo>
                    <a:lnTo>
                      <a:pt x="31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Freeform 55"/>
              <p:cNvSpPr>
                <a:spLocks noChangeAspect="1"/>
              </p:cNvSpPr>
              <p:nvPr/>
            </p:nvSpPr>
            <p:spPr bwMode="auto">
              <a:xfrm>
                <a:off x="3104" y="1811"/>
                <a:ext cx="158" cy="125"/>
              </a:xfrm>
              <a:custGeom>
                <a:avLst/>
                <a:gdLst>
                  <a:gd name="T0" fmla="*/ 20 w 158"/>
                  <a:gd name="T1" fmla="*/ 26 h 125"/>
                  <a:gd name="T2" fmla="*/ 94 w 158"/>
                  <a:gd name="T3" fmla="*/ 37 h 125"/>
                  <a:gd name="T4" fmla="*/ 157 w 158"/>
                  <a:gd name="T5" fmla="*/ 124 h 125"/>
                  <a:gd name="T6" fmla="*/ 157 w 158"/>
                  <a:gd name="T7" fmla="*/ 124 h 125"/>
                  <a:gd name="T8" fmla="*/ 115 w 158"/>
                  <a:gd name="T9" fmla="*/ 37 h 125"/>
                  <a:gd name="T10" fmla="*/ 47 w 158"/>
                  <a:gd name="T11" fmla="*/ 0 h 125"/>
                  <a:gd name="T12" fmla="*/ 47 w 158"/>
                  <a:gd name="T13" fmla="*/ 0 h 125"/>
                  <a:gd name="T14" fmla="*/ 20 w 158"/>
                  <a:gd name="T15" fmla="*/ 5 h 125"/>
                  <a:gd name="T16" fmla="*/ 0 w 158"/>
                  <a:gd name="T17" fmla="*/ 26 h 125"/>
                  <a:gd name="T18" fmla="*/ 0 w 158"/>
                  <a:gd name="T19" fmla="*/ 26 h 125"/>
                  <a:gd name="T20" fmla="*/ 20 w 158"/>
                  <a:gd name="T21" fmla="*/ 26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"/>
                  <a:gd name="T34" fmla="*/ 0 h 125"/>
                  <a:gd name="T35" fmla="*/ 158 w 158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" h="125">
                    <a:moveTo>
                      <a:pt x="20" y="26"/>
                    </a:moveTo>
                    <a:lnTo>
                      <a:pt x="94" y="37"/>
                    </a:lnTo>
                    <a:lnTo>
                      <a:pt x="157" y="124"/>
                    </a:lnTo>
                    <a:lnTo>
                      <a:pt x="115" y="37"/>
                    </a:lnTo>
                    <a:lnTo>
                      <a:pt x="47" y="0"/>
                    </a:lnTo>
                    <a:lnTo>
                      <a:pt x="20" y="5"/>
                    </a:lnTo>
                    <a:lnTo>
                      <a:pt x="0" y="26"/>
                    </a:lnTo>
                    <a:lnTo>
                      <a:pt x="20" y="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Freeform 56"/>
              <p:cNvSpPr>
                <a:spLocks noChangeAspect="1"/>
              </p:cNvSpPr>
              <p:nvPr/>
            </p:nvSpPr>
            <p:spPr bwMode="auto">
              <a:xfrm>
                <a:off x="3115" y="1852"/>
                <a:ext cx="21" cy="28"/>
              </a:xfrm>
              <a:custGeom>
                <a:avLst/>
                <a:gdLst>
                  <a:gd name="T0" fmla="*/ 0 w 21"/>
                  <a:gd name="T1" fmla="*/ 11 h 28"/>
                  <a:gd name="T2" fmla="*/ 0 w 21"/>
                  <a:gd name="T3" fmla="*/ 5 h 28"/>
                  <a:gd name="T4" fmla="*/ 5 w 21"/>
                  <a:gd name="T5" fmla="*/ 0 h 28"/>
                  <a:gd name="T6" fmla="*/ 5 w 21"/>
                  <a:gd name="T7" fmla="*/ 0 h 28"/>
                  <a:gd name="T8" fmla="*/ 14 w 21"/>
                  <a:gd name="T9" fmla="*/ 5 h 28"/>
                  <a:gd name="T10" fmla="*/ 20 w 21"/>
                  <a:gd name="T11" fmla="*/ 27 h 28"/>
                  <a:gd name="T12" fmla="*/ 20 w 21"/>
                  <a:gd name="T13" fmla="*/ 27 h 28"/>
                  <a:gd name="T14" fmla="*/ 9 w 21"/>
                  <a:gd name="T15" fmla="*/ 11 h 28"/>
                  <a:gd name="T16" fmla="*/ 0 w 21"/>
                  <a:gd name="T17" fmla="*/ 11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8"/>
                  <a:gd name="T29" fmla="*/ 21 w 21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8">
                    <a:moveTo>
                      <a:pt x="0" y="11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4" y="5"/>
                    </a:lnTo>
                    <a:lnTo>
                      <a:pt x="20" y="27"/>
                    </a:lnTo>
                    <a:lnTo>
                      <a:pt x="9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Freeform 57"/>
              <p:cNvSpPr>
                <a:spLocks noChangeAspect="1"/>
              </p:cNvSpPr>
              <p:nvPr/>
            </p:nvSpPr>
            <p:spPr bwMode="auto">
              <a:xfrm>
                <a:off x="3109" y="1836"/>
                <a:ext cx="33" cy="44"/>
              </a:xfrm>
              <a:custGeom>
                <a:avLst/>
                <a:gdLst>
                  <a:gd name="T0" fmla="*/ 0 w 33"/>
                  <a:gd name="T1" fmla="*/ 10 h 44"/>
                  <a:gd name="T2" fmla="*/ 5 w 33"/>
                  <a:gd name="T3" fmla="*/ 5 h 44"/>
                  <a:gd name="T4" fmla="*/ 10 w 33"/>
                  <a:gd name="T5" fmla="*/ 0 h 44"/>
                  <a:gd name="T6" fmla="*/ 10 w 33"/>
                  <a:gd name="T7" fmla="*/ 0 h 44"/>
                  <a:gd name="T8" fmla="*/ 26 w 33"/>
                  <a:gd name="T9" fmla="*/ 10 h 44"/>
                  <a:gd name="T10" fmla="*/ 32 w 33"/>
                  <a:gd name="T11" fmla="*/ 43 h 44"/>
                  <a:gd name="T12" fmla="*/ 32 w 33"/>
                  <a:gd name="T13" fmla="*/ 43 h 44"/>
                  <a:gd name="T14" fmla="*/ 26 w 33"/>
                  <a:gd name="T15" fmla="*/ 15 h 44"/>
                  <a:gd name="T16" fmla="*/ 0 w 33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44"/>
                  <a:gd name="T29" fmla="*/ 33 w 3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44">
                    <a:moveTo>
                      <a:pt x="0" y="10"/>
                    </a:moveTo>
                    <a:lnTo>
                      <a:pt x="5" y="5"/>
                    </a:lnTo>
                    <a:lnTo>
                      <a:pt x="10" y="0"/>
                    </a:lnTo>
                    <a:lnTo>
                      <a:pt x="26" y="10"/>
                    </a:lnTo>
                    <a:lnTo>
                      <a:pt x="32" y="43"/>
                    </a:lnTo>
                    <a:lnTo>
                      <a:pt x="26" y="15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Line 58"/>
              <p:cNvSpPr>
                <a:spLocks noChangeAspect="1" noChangeShapeType="1"/>
              </p:cNvSpPr>
              <p:nvPr/>
            </p:nvSpPr>
            <p:spPr bwMode="auto">
              <a:xfrm flipH="1">
                <a:off x="3109" y="1853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Line 59"/>
              <p:cNvSpPr>
                <a:spLocks noChangeAspect="1" noChangeShapeType="1"/>
              </p:cNvSpPr>
              <p:nvPr/>
            </p:nvSpPr>
            <p:spPr bwMode="auto">
              <a:xfrm flipH="1">
                <a:off x="3108" y="1880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Line 60"/>
              <p:cNvSpPr>
                <a:spLocks noChangeAspect="1" noChangeShapeType="1"/>
              </p:cNvSpPr>
              <p:nvPr/>
            </p:nvSpPr>
            <p:spPr bwMode="auto">
              <a:xfrm flipH="1">
                <a:off x="3104" y="1837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Freeform 61"/>
              <p:cNvSpPr>
                <a:spLocks noChangeAspect="1"/>
              </p:cNvSpPr>
              <p:nvPr/>
            </p:nvSpPr>
            <p:spPr bwMode="auto">
              <a:xfrm>
                <a:off x="3088" y="1879"/>
                <a:ext cx="33" cy="35"/>
              </a:xfrm>
              <a:custGeom>
                <a:avLst/>
                <a:gdLst>
                  <a:gd name="T0" fmla="*/ 0 w 33"/>
                  <a:gd name="T1" fmla="*/ 0 h 35"/>
                  <a:gd name="T2" fmla="*/ 5 w 33"/>
                  <a:gd name="T3" fmla="*/ 16 h 35"/>
                  <a:gd name="T4" fmla="*/ 10 w 33"/>
                  <a:gd name="T5" fmla="*/ 34 h 35"/>
                  <a:gd name="T6" fmla="*/ 10 w 33"/>
                  <a:gd name="T7" fmla="*/ 34 h 35"/>
                  <a:gd name="T8" fmla="*/ 26 w 33"/>
                  <a:gd name="T9" fmla="*/ 34 h 35"/>
                  <a:gd name="T10" fmla="*/ 32 w 33"/>
                  <a:gd name="T11" fmla="*/ 34 h 35"/>
                  <a:gd name="T12" fmla="*/ 32 w 33"/>
                  <a:gd name="T13" fmla="*/ 34 h 35"/>
                  <a:gd name="T14" fmla="*/ 10 w 33"/>
                  <a:gd name="T15" fmla="*/ 22 h 35"/>
                  <a:gd name="T16" fmla="*/ 0 w 33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5"/>
                  <a:gd name="T29" fmla="*/ 33 w 33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5">
                    <a:moveTo>
                      <a:pt x="0" y="0"/>
                    </a:moveTo>
                    <a:lnTo>
                      <a:pt x="5" y="16"/>
                    </a:lnTo>
                    <a:lnTo>
                      <a:pt x="10" y="34"/>
                    </a:lnTo>
                    <a:lnTo>
                      <a:pt x="26" y="34"/>
                    </a:lnTo>
                    <a:lnTo>
                      <a:pt x="32" y="34"/>
                    </a:lnTo>
                    <a:lnTo>
                      <a:pt x="10" y="2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9" name="Freeform 62"/>
              <p:cNvSpPr>
                <a:spLocks noChangeAspect="1"/>
              </p:cNvSpPr>
              <p:nvPr/>
            </p:nvSpPr>
            <p:spPr bwMode="auto">
              <a:xfrm>
                <a:off x="3104" y="1879"/>
                <a:ext cx="17" cy="18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11 h 18"/>
                  <a:gd name="T4" fmla="*/ 5 w 17"/>
                  <a:gd name="T5" fmla="*/ 17 h 18"/>
                  <a:gd name="T6" fmla="*/ 5 w 17"/>
                  <a:gd name="T7" fmla="*/ 17 h 18"/>
                  <a:gd name="T8" fmla="*/ 16 w 17"/>
                  <a:gd name="T9" fmla="*/ 17 h 18"/>
                  <a:gd name="T10" fmla="*/ 16 w 17"/>
                  <a:gd name="T11" fmla="*/ 17 h 18"/>
                  <a:gd name="T12" fmla="*/ 5 w 17"/>
                  <a:gd name="T13" fmla="*/ 11 h 18"/>
                  <a:gd name="T14" fmla="*/ 0 w 17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8"/>
                  <a:gd name="T26" fmla="*/ 17 w 17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8">
                    <a:moveTo>
                      <a:pt x="0" y="0"/>
                    </a:moveTo>
                    <a:lnTo>
                      <a:pt x="0" y="11"/>
                    </a:lnTo>
                    <a:lnTo>
                      <a:pt x="5" y="17"/>
                    </a:lnTo>
                    <a:lnTo>
                      <a:pt x="16" y="17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Line 63"/>
              <p:cNvSpPr>
                <a:spLocks noChangeAspect="1" noChangeShapeType="1"/>
              </p:cNvSpPr>
              <p:nvPr/>
            </p:nvSpPr>
            <p:spPr bwMode="auto">
              <a:xfrm flipH="1">
                <a:off x="3109" y="1897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Line 64"/>
              <p:cNvSpPr>
                <a:spLocks noChangeAspect="1" noChangeShapeType="1"/>
              </p:cNvSpPr>
              <p:nvPr/>
            </p:nvSpPr>
            <p:spPr bwMode="auto">
              <a:xfrm>
                <a:off x="3098" y="1913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2" name="Freeform 65"/>
              <p:cNvSpPr>
                <a:spLocks noChangeAspect="1"/>
              </p:cNvSpPr>
              <p:nvPr/>
            </p:nvSpPr>
            <p:spPr bwMode="auto">
              <a:xfrm>
                <a:off x="2793" y="1811"/>
                <a:ext cx="158" cy="125"/>
              </a:xfrm>
              <a:custGeom>
                <a:avLst/>
                <a:gdLst>
                  <a:gd name="T0" fmla="*/ 136 w 158"/>
                  <a:gd name="T1" fmla="*/ 26 h 125"/>
                  <a:gd name="T2" fmla="*/ 62 w 158"/>
                  <a:gd name="T3" fmla="*/ 37 h 125"/>
                  <a:gd name="T4" fmla="*/ 0 w 158"/>
                  <a:gd name="T5" fmla="*/ 124 h 125"/>
                  <a:gd name="T6" fmla="*/ 0 w 158"/>
                  <a:gd name="T7" fmla="*/ 124 h 125"/>
                  <a:gd name="T8" fmla="*/ 41 w 158"/>
                  <a:gd name="T9" fmla="*/ 37 h 125"/>
                  <a:gd name="T10" fmla="*/ 109 w 158"/>
                  <a:gd name="T11" fmla="*/ 0 h 125"/>
                  <a:gd name="T12" fmla="*/ 109 w 158"/>
                  <a:gd name="T13" fmla="*/ 0 h 125"/>
                  <a:gd name="T14" fmla="*/ 136 w 158"/>
                  <a:gd name="T15" fmla="*/ 5 h 125"/>
                  <a:gd name="T16" fmla="*/ 157 w 158"/>
                  <a:gd name="T17" fmla="*/ 26 h 125"/>
                  <a:gd name="T18" fmla="*/ 157 w 158"/>
                  <a:gd name="T19" fmla="*/ 26 h 125"/>
                  <a:gd name="T20" fmla="*/ 136 w 158"/>
                  <a:gd name="T21" fmla="*/ 26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"/>
                  <a:gd name="T34" fmla="*/ 0 h 125"/>
                  <a:gd name="T35" fmla="*/ 158 w 158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" h="125">
                    <a:moveTo>
                      <a:pt x="136" y="26"/>
                    </a:moveTo>
                    <a:lnTo>
                      <a:pt x="62" y="37"/>
                    </a:lnTo>
                    <a:lnTo>
                      <a:pt x="0" y="124"/>
                    </a:lnTo>
                    <a:lnTo>
                      <a:pt x="41" y="37"/>
                    </a:lnTo>
                    <a:lnTo>
                      <a:pt x="109" y="0"/>
                    </a:lnTo>
                    <a:lnTo>
                      <a:pt x="136" y="5"/>
                    </a:lnTo>
                    <a:lnTo>
                      <a:pt x="157" y="26"/>
                    </a:lnTo>
                    <a:lnTo>
                      <a:pt x="136" y="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3" name="Freeform 66"/>
              <p:cNvSpPr>
                <a:spLocks noChangeAspect="1"/>
              </p:cNvSpPr>
              <p:nvPr/>
            </p:nvSpPr>
            <p:spPr bwMode="auto">
              <a:xfrm>
                <a:off x="2919" y="1852"/>
                <a:ext cx="22" cy="28"/>
              </a:xfrm>
              <a:custGeom>
                <a:avLst/>
                <a:gdLst>
                  <a:gd name="T0" fmla="*/ 21 w 22"/>
                  <a:gd name="T1" fmla="*/ 11 h 28"/>
                  <a:gd name="T2" fmla="*/ 21 w 22"/>
                  <a:gd name="T3" fmla="*/ 5 h 28"/>
                  <a:gd name="T4" fmla="*/ 15 w 22"/>
                  <a:gd name="T5" fmla="*/ 0 h 28"/>
                  <a:gd name="T6" fmla="*/ 15 w 22"/>
                  <a:gd name="T7" fmla="*/ 0 h 28"/>
                  <a:gd name="T8" fmla="*/ 4 w 22"/>
                  <a:gd name="T9" fmla="*/ 5 h 28"/>
                  <a:gd name="T10" fmla="*/ 0 w 22"/>
                  <a:gd name="T11" fmla="*/ 27 h 28"/>
                  <a:gd name="T12" fmla="*/ 0 w 22"/>
                  <a:gd name="T13" fmla="*/ 27 h 28"/>
                  <a:gd name="T14" fmla="*/ 4 w 22"/>
                  <a:gd name="T15" fmla="*/ 11 h 28"/>
                  <a:gd name="T16" fmla="*/ 21 w 22"/>
                  <a:gd name="T17" fmla="*/ 11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8"/>
                  <a:gd name="T29" fmla="*/ 22 w 22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8">
                    <a:moveTo>
                      <a:pt x="21" y="11"/>
                    </a:moveTo>
                    <a:lnTo>
                      <a:pt x="21" y="5"/>
                    </a:lnTo>
                    <a:lnTo>
                      <a:pt x="15" y="0"/>
                    </a:lnTo>
                    <a:lnTo>
                      <a:pt x="4" y="5"/>
                    </a:lnTo>
                    <a:lnTo>
                      <a:pt x="0" y="27"/>
                    </a:lnTo>
                    <a:lnTo>
                      <a:pt x="4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4" name="Freeform 67"/>
              <p:cNvSpPr>
                <a:spLocks noChangeAspect="1"/>
              </p:cNvSpPr>
              <p:nvPr/>
            </p:nvSpPr>
            <p:spPr bwMode="auto">
              <a:xfrm>
                <a:off x="2908" y="1836"/>
                <a:ext cx="38" cy="44"/>
              </a:xfrm>
              <a:custGeom>
                <a:avLst/>
                <a:gdLst>
                  <a:gd name="T0" fmla="*/ 37 w 38"/>
                  <a:gd name="T1" fmla="*/ 10 h 44"/>
                  <a:gd name="T2" fmla="*/ 32 w 38"/>
                  <a:gd name="T3" fmla="*/ 5 h 44"/>
                  <a:gd name="T4" fmla="*/ 26 w 38"/>
                  <a:gd name="T5" fmla="*/ 0 h 44"/>
                  <a:gd name="T6" fmla="*/ 26 w 38"/>
                  <a:gd name="T7" fmla="*/ 0 h 44"/>
                  <a:gd name="T8" fmla="*/ 10 w 38"/>
                  <a:gd name="T9" fmla="*/ 10 h 44"/>
                  <a:gd name="T10" fmla="*/ 0 w 38"/>
                  <a:gd name="T11" fmla="*/ 43 h 44"/>
                  <a:gd name="T12" fmla="*/ 0 w 38"/>
                  <a:gd name="T13" fmla="*/ 43 h 44"/>
                  <a:gd name="T14" fmla="*/ 10 w 38"/>
                  <a:gd name="T15" fmla="*/ 15 h 44"/>
                  <a:gd name="T16" fmla="*/ 37 w 38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44"/>
                  <a:gd name="T29" fmla="*/ 38 w 3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44">
                    <a:moveTo>
                      <a:pt x="37" y="10"/>
                    </a:moveTo>
                    <a:lnTo>
                      <a:pt x="32" y="5"/>
                    </a:lnTo>
                    <a:lnTo>
                      <a:pt x="26" y="0"/>
                    </a:lnTo>
                    <a:lnTo>
                      <a:pt x="10" y="10"/>
                    </a:lnTo>
                    <a:lnTo>
                      <a:pt x="0" y="43"/>
                    </a:lnTo>
                    <a:lnTo>
                      <a:pt x="10" y="15"/>
                    </a:lnTo>
                    <a:lnTo>
                      <a:pt x="37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5" name="Line 68"/>
              <p:cNvSpPr>
                <a:spLocks noChangeAspect="1" noChangeShapeType="1"/>
              </p:cNvSpPr>
              <p:nvPr/>
            </p:nvSpPr>
            <p:spPr bwMode="auto">
              <a:xfrm>
                <a:off x="2936" y="1853"/>
                <a:ext cx="1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6" name="Line 69"/>
              <p:cNvSpPr>
                <a:spLocks noChangeAspect="1" noChangeShapeType="1"/>
              </p:cNvSpPr>
              <p:nvPr/>
            </p:nvSpPr>
            <p:spPr bwMode="auto">
              <a:xfrm>
                <a:off x="2924" y="1880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7" name="Line 70"/>
              <p:cNvSpPr>
                <a:spLocks noChangeAspect="1" noChangeShapeType="1"/>
              </p:cNvSpPr>
              <p:nvPr/>
            </p:nvSpPr>
            <p:spPr bwMode="auto">
              <a:xfrm>
                <a:off x="2935" y="1837"/>
                <a:ext cx="1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Freeform 71"/>
              <p:cNvSpPr>
                <a:spLocks noChangeAspect="1"/>
              </p:cNvSpPr>
              <p:nvPr/>
            </p:nvSpPr>
            <p:spPr bwMode="auto">
              <a:xfrm>
                <a:off x="2935" y="1879"/>
                <a:ext cx="26" cy="35"/>
              </a:xfrm>
              <a:custGeom>
                <a:avLst/>
                <a:gdLst>
                  <a:gd name="T0" fmla="*/ 25 w 26"/>
                  <a:gd name="T1" fmla="*/ 0 h 35"/>
                  <a:gd name="T2" fmla="*/ 25 w 26"/>
                  <a:gd name="T3" fmla="*/ 16 h 35"/>
                  <a:gd name="T4" fmla="*/ 20 w 26"/>
                  <a:gd name="T5" fmla="*/ 34 h 35"/>
                  <a:gd name="T6" fmla="*/ 20 w 26"/>
                  <a:gd name="T7" fmla="*/ 34 h 35"/>
                  <a:gd name="T8" fmla="*/ 5 w 26"/>
                  <a:gd name="T9" fmla="*/ 34 h 35"/>
                  <a:gd name="T10" fmla="*/ 0 w 26"/>
                  <a:gd name="T11" fmla="*/ 34 h 35"/>
                  <a:gd name="T12" fmla="*/ 0 w 26"/>
                  <a:gd name="T13" fmla="*/ 34 h 35"/>
                  <a:gd name="T14" fmla="*/ 15 w 26"/>
                  <a:gd name="T15" fmla="*/ 22 h 35"/>
                  <a:gd name="T16" fmla="*/ 25 w 26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35"/>
                  <a:gd name="T29" fmla="*/ 26 w 26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35">
                    <a:moveTo>
                      <a:pt x="25" y="0"/>
                    </a:moveTo>
                    <a:lnTo>
                      <a:pt x="25" y="16"/>
                    </a:lnTo>
                    <a:lnTo>
                      <a:pt x="20" y="34"/>
                    </a:lnTo>
                    <a:lnTo>
                      <a:pt x="5" y="34"/>
                    </a:lnTo>
                    <a:lnTo>
                      <a:pt x="0" y="34"/>
                    </a:lnTo>
                    <a:lnTo>
                      <a:pt x="15" y="22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9" name="Freeform 72"/>
              <p:cNvSpPr>
                <a:spLocks noChangeAspect="1"/>
              </p:cNvSpPr>
              <p:nvPr/>
            </p:nvSpPr>
            <p:spPr bwMode="auto">
              <a:xfrm>
                <a:off x="2935" y="1879"/>
                <a:ext cx="17" cy="18"/>
              </a:xfrm>
              <a:custGeom>
                <a:avLst/>
                <a:gdLst>
                  <a:gd name="T0" fmla="*/ 16 w 17"/>
                  <a:gd name="T1" fmla="*/ 0 h 18"/>
                  <a:gd name="T2" fmla="*/ 10 w 17"/>
                  <a:gd name="T3" fmla="*/ 11 h 18"/>
                  <a:gd name="T4" fmla="*/ 10 w 17"/>
                  <a:gd name="T5" fmla="*/ 17 h 18"/>
                  <a:gd name="T6" fmla="*/ 10 w 17"/>
                  <a:gd name="T7" fmla="*/ 17 h 18"/>
                  <a:gd name="T8" fmla="*/ 0 w 17"/>
                  <a:gd name="T9" fmla="*/ 17 h 18"/>
                  <a:gd name="T10" fmla="*/ 0 w 17"/>
                  <a:gd name="T11" fmla="*/ 17 h 18"/>
                  <a:gd name="T12" fmla="*/ 10 w 17"/>
                  <a:gd name="T13" fmla="*/ 11 h 18"/>
                  <a:gd name="T14" fmla="*/ 16 w 17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8"/>
                  <a:gd name="T26" fmla="*/ 17 w 17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8">
                    <a:moveTo>
                      <a:pt x="16" y="0"/>
                    </a:moveTo>
                    <a:lnTo>
                      <a:pt x="10" y="11"/>
                    </a:lnTo>
                    <a:lnTo>
                      <a:pt x="10" y="17"/>
                    </a:lnTo>
                    <a:lnTo>
                      <a:pt x="0" y="17"/>
                    </a:lnTo>
                    <a:lnTo>
                      <a:pt x="10" y="1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0" name="Line 73"/>
              <p:cNvSpPr>
                <a:spLocks noChangeAspect="1" noChangeShapeType="1"/>
              </p:cNvSpPr>
              <p:nvPr/>
            </p:nvSpPr>
            <p:spPr bwMode="auto">
              <a:xfrm>
                <a:off x="2936" y="1897"/>
                <a:ext cx="1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1" name="Line 74"/>
              <p:cNvSpPr>
                <a:spLocks noChangeAspect="1" noChangeShapeType="1"/>
              </p:cNvSpPr>
              <p:nvPr/>
            </p:nvSpPr>
            <p:spPr bwMode="auto">
              <a:xfrm flipH="1">
                <a:off x="2935" y="1913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2" name="Freeform 75"/>
              <p:cNvSpPr>
                <a:spLocks noChangeAspect="1"/>
              </p:cNvSpPr>
              <p:nvPr/>
            </p:nvSpPr>
            <p:spPr bwMode="auto">
              <a:xfrm>
                <a:off x="2814" y="1836"/>
                <a:ext cx="107" cy="127"/>
              </a:xfrm>
              <a:custGeom>
                <a:avLst/>
                <a:gdLst>
                  <a:gd name="T0" fmla="*/ 0 w 107"/>
                  <a:gd name="T1" fmla="*/ 0 h 127"/>
                  <a:gd name="T2" fmla="*/ 15 w 107"/>
                  <a:gd name="T3" fmla="*/ 16 h 127"/>
                  <a:gd name="T4" fmla="*/ 15 w 107"/>
                  <a:gd name="T5" fmla="*/ 16 h 127"/>
                  <a:gd name="T6" fmla="*/ 58 w 107"/>
                  <a:gd name="T7" fmla="*/ 82 h 127"/>
                  <a:gd name="T8" fmla="*/ 106 w 107"/>
                  <a:gd name="T9" fmla="*/ 126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27"/>
                  <a:gd name="T17" fmla="*/ 107 w 10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27">
                    <a:moveTo>
                      <a:pt x="0" y="0"/>
                    </a:moveTo>
                    <a:lnTo>
                      <a:pt x="15" y="16"/>
                    </a:lnTo>
                    <a:lnTo>
                      <a:pt x="58" y="82"/>
                    </a:lnTo>
                    <a:lnTo>
                      <a:pt x="106" y="12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3" name="Freeform 76"/>
              <p:cNvSpPr>
                <a:spLocks noChangeAspect="1"/>
              </p:cNvSpPr>
              <p:nvPr/>
            </p:nvSpPr>
            <p:spPr bwMode="auto">
              <a:xfrm>
                <a:off x="3130" y="1836"/>
                <a:ext cx="112" cy="127"/>
              </a:xfrm>
              <a:custGeom>
                <a:avLst/>
                <a:gdLst>
                  <a:gd name="T0" fmla="*/ 111 w 112"/>
                  <a:gd name="T1" fmla="*/ 0 h 127"/>
                  <a:gd name="T2" fmla="*/ 89 w 112"/>
                  <a:gd name="T3" fmla="*/ 16 h 127"/>
                  <a:gd name="T4" fmla="*/ 89 w 112"/>
                  <a:gd name="T5" fmla="*/ 16 h 127"/>
                  <a:gd name="T6" fmla="*/ 52 w 112"/>
                  <a:gd name="T7" fmla="*/ 82 h 127"/>
                  <a:gd name="T8" fmla="*/ 0 w 112"/>
                  <a:gd name="T9" fmla="*/ 126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27"/>
                  <a:gd name="T17" fmla="*/ 112 w 112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27">
                    <a:moveTo>
                      <a:pt x="111" y="0"/>
                    </a:moveTo>
                    <a:lnTo>
                      <a:pt x="89" y="16"/>
                    </a:lnTo>
                    <a:lnTo>
                      <a:pt x="52" y="82"/>
                    </a:lnTo>
                    <a:lnTo>
                      <a:pt x="0" y="12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4" name="Freeform 77"/>
              <p:cNvSpPr>
                <a:spLocks noChangeAspect="1"/>
              </p:cNvSpPr>
              <p:nvPr/>
            </p:nvSpPr>
            <p:spPr bwMode="auto">
              <a:xfrm>
                <a:off x="3024" y="1809"/>
                <a:ext cx="259" cy="813"/>
              </a:xfrm>
              <a:custGeom>
                <a:avLst/>
                <a:gdLst>
                  <a:gd name="T0" fmla="*/ 0 w 259"/>
                  <a:gd name="T1" fmla="*/ 812 h 813"/>
                  <a:gd name="T2" fmla="*/ 94 w 259"/>
                  <a:gd name="T3" fmla="*/ 762 h 813"/>
                  <a:gd name="T4" fmla="*/ 189 w 259"/>
                  <a:gd name="T5" fmla="*/ 648 h 813"/>
                  <a:gd name="T6" fmla="*/ 189 w 259"/>
                  <a:gd name="T7" fmla="*/ 648 h 813"/>
                  <a:gd name="T8" fmla="*/ 241 w 259"/>
                  <a:gd name="T9" fmla="*/ 512 h 813"/>
                  <a:gd name="T10" fmla="*/ 258 w 259"/>
                  <a:gd name="T11" fmla="*/ 359 h 813"/>
                  <a:gd name="T12" fmla="*/ 258 w 259"/>
                  <a:gd name="T13" fmla="*/ 359 h 813"/>
                  <a:gd name="T14" fmla="*/ 258 w 259"/>
                  <a:gd name="T15" fmla="*/ 234 h 813"/>
                  <a:gd name="T16" fmla="*/ 236 w 259"/>
                  <a:gd name="T17" fmla="*/ 125 h 813"/>
                  <a:gd name="T18" fmla="*/ 236 w 259"/>
                  <a:gd name="T19" fmla="*/ 125 h 813"/>
                  <a:gd name="T20" fmla="*/ 194 w 259"/>
                  <a:gd name="T21" fmla="*/ 37 h 813"/>
                  <a:gd name="T22" fmla="*/ 126 w 259"/>
                  <a:gd name="T23" fmla="*/ 0 h 813"/>
                  <a:gd name="T24" fmla="*/ 126 w 259"/>
                  <a:gd name="T25" fmla="*/ 0 h 813"/>
                  <a:gd name="T26" fmla="*/ 78 w 259"/>
                  <a:gd name="T27" fmla="*/ 26 h 813"/>
                  <a:gd name="T28" fmla="*/ 63 w 259"/>
                  <a:gd name="T29" fmla="*/ 70 h 8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9"/>
                  <a:gd name="T46" fmla="*/ 0 h 813"/>
                  <a:gd name="T47" fmla="*/ 259 w 259"/>
                  <a:gd name="T48" fmla="*/ 813 h 8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9" h="813">
                    <a:moveTo>
                      <a:pt x="0" y="812"/>
                    </a:moveTo>
                    <a:lnTo>
                      <a:pt x="94" y="762"/>
                    </a:lnTo>
                    <a:lnTo>
                      <a:pt x="189" y="648"/>
                    </a:lnTo>
                    <a:lnTo>
                      <a:pt x="241" y="512"/>
                    </a:lnTo>
                    <a:lnTo>
                      <a:pt x="258" y="359"/>
                    </a:lnTo>
                    <a:lnTo>
                      <a:pt x="258" y="234"/>
                    </a:lnTo>
                    <a:lnTo>
                      <a:pt x="236" y="125"/>
                    </a:lnTo>
                    <a:lnTo>
                      <a:pt x="194" y="37"/>
                    </a:lnTo>
                    <a:lnTo>
                      <a:pt x="126" y="0"/>
                    </a:lnTo>
                    <a:lnTo>
                      <a:pt x="78" y="26"/>
                    </a:lnTo>
                    <a:lnTo>
                      <a:pt x="63" y="7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5" name="Freeform 78"/>
              <p:cNvSpPr>
                <a:spLocks noChangeAspect="1"/>
              </p:cNvSpPr>
              <p:nvPr/>
            </p:nvSpPr>
            <p:spPr bwMode="auto">
              <a:xfrm>
                <a:off x="2773" y="1809"/>
                <a:ext cx="253" cy="813"/>
              </a:xfrm>
              <a:custGeom>
                <a:avLst/>
                <a:gdLst>
                  <a:gd name="T0" fmla="*/ 252 w 253"/>
                  <a:gd name="T1" fmla="*/ 812 h 813"/>
                  <a:gd name="T2" fmla="*/ 162 w 253"/>
                  <a:gd name="T3" fmla="*/ 762 h 813"/>
                  <a:gd name="T4" fmla="*/ 63 w 253"/>
                  <a:gd name="T5" fmla="*/ 648 h 813"/>
                  <a:gd name="T6" fmla="*/ 63 w 253"/>
                  <a:gd name="T7" fmla="*/ 648 h 813"/>
                  <a:gd name="T8" fmla="*/ 15 w 253"/>
                  <a:gd name="T9" fmla="*/ 512 h 813"/>
                  <a:gd name="T10" fmla="*/ 0 w 253"/>
                  <a:gd name="T11" fmla="*/ 359 h 813"/>
                  <a:gd name="T12" fmla="*/ 0 w 253"/>
                  <a:gd name="T13" fmla="*/ 359 h 813"/>
                  <a:gd name="T14" fmla="*/ 0 w 253"/>
                  <a:gd name="T15" fmla="*/ 234 h 813"/>
                  <a:gd name="T16" fmla="*/ 21 w 253"/>
                  <a:gd name="T17" fmla="*/ 125 h 813"/>
                  <a:gd name="T18" fmla="*/ 21 w 253"/>
                  <a:gd name="T19" fmla="*/ 125 h 813"/>
                  <a:gd name="T20" fmla="*/ 63 w 253"/>
                  <a:gd name="T21" fmla="*/ 37 h 813"/>
                  <a:gd name="T22" fmla="*/ 131 w 253"/>
                  <a:gd name="T23" fmla="*/ 0 h 813"/>
                  <a:gd name="T24" fmla="*/ 131 w 253"/>
                  <a:gd name="T25" fmla="*/ 0 h 813"/>
                  <a:gd name="T26" fmla="*/ 178 w 253"/>
                  <a:gd name="T27" fmla="*/ 26 h 813"/>
                  <a:gd name="T28" fmla="*/ 188 w 253"/>
                  <a:gd name="T29" fmla="*/ 70 h 8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3"/>
                  <a:gd name="T46" fmla="*/ 0 h 813"/>
                  <a:gd name="T47" fmla="*/ 253 w 253"/>
                  <a:gd name="T48" fmla="*/ 813 h 8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3" h="813">
                    <a:moveTo>
                      <a:pt x="252" y="812"/>
                    </a:moveTo>
                    <a:lnTo>
                      <a:pt x="162" y="762"/>
                    </a:lnTo>
                    <a:lnTo>
                      <a:pt x="63" y="648"/>
                    </a:lnTo>
                    <a:lnTo>
                      <a:pt x="15" y="512"/>
                    </a:lnTo>
                    <a:lnTo>
                      <a:pt x="0" y="359"/>
                    </a:lnTo>
                    <a:lnTo>
                      <a:pt x="0" y="234"/>
                    </a:lnTo>
                    <a:lnTo>
                      <a:pt x="21" y="125"/>
                    </a:lnTo>
                    <a:lnTo>
                      <a:pt x="63" y="37"/>
                    </a:lnTo>
                    <a:lnTo>
                      <a:pt x="131" y="0"/>
                    </a:lnTo>
                    <a:lnTo>
                      <a:pt x="178" y="26"/>
                    </a:lnTo>
                    <a:lnTo>
                      <a:pt x="188" y="7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6" name="Freeform 79"/>
              <p:cNvSpPr>
                <a:spLocks noChangeAspect="1"/>
              </p:cNvSpPr>
              <p:nvPr/>
            </p:nvSpPr>
            <p:spPr bwMode="auto">
              <a:xfrm>
                <a:off x="3004" y="2605"/>
                <a:ext cx="48" cy="60"/>
              </a:xfrm>
              <a:custGeom>
                <a:avLst/>
                <a:gdLst>
                  <a:gd name="T0" fmla="*/ 20 w 48"/>
                  <a:gd name="T1" fmla="*/ 59 h 60"/>
                  <a:gd name="T2" fmla="*/ 5 w 48"/>
                  <a:gd name="T3" fmla="*/ 43 h 60"/>
                  <a:gd name="T4" fmla="*/ 0 w 48"/>
                  <a:gd name="T5" fmla="*/ 15 h 60"/>
                  <a:gd name="T6" fmla="*/ 0 w 48"/>
                  <a:gd name="T7" fmla="*/ 15 h 60"/>
                  <a:gd name="T8" fmla="*/ 5 w 48"/>
                  <a:gd name="T9" fmla="*/ 5 h 60"/>
                  <a:gd name="T10" fmla="*/ 20 w 48"/>
                  <a:gd name="T11" fmla="*/ 0 h 60"/>
                  <a:gd name="T12" fmla="*/ 20 w 48"/>
                  <a:gd name="T13" fmla="*/ 0 h 60"/>
                  <a:gd name="T14" fmla="*/ 41 w 48"/>
                  <a:gd name="T15" fmla="*/ 5 h 60"/>
                  <a:gd name="T16" fmla="*/ 47 w 48"/>
                  <a:gd name="T17" fmla="*/ 15 h 60"/>
                  <a:gd name="T18" fmla="*/ 47 w 48"/>
                  <a:gd name="T19" fmla="*/ 15 h 60"/>
                  <a:gd name="T20" fmla="*/ 36 w 48"/>
                  <a:gd name="T21" fmla="*/ 43 h 60"/>
                  <a:gd name="T22" fmla="*/ 20 w 48"/>
                  <a:gd name="T23" fmla="*/ 59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60"/>
                  <a:gd name="T38" fmla="*/ 48 w 48"/>
                  <a:gd name="T39" fmla="*/ 60 h 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60">
                    <a:moveTo>
                      <a:pt x="20" y="59"/>
                    </a:moveTo>
                    <a:lnTo>
                      <a:pt x="5" y="43"/>
                    </a:lnTo>
                    <a:lnTo>
                      <a:pt x="0" y="15"/>
                    </a:lnTo>
                    <a:lnTo>
                      <a:pt x="5" y="5"/>
                    </a:lnTo>
                    <a:lnTo>
                      <a:pt x="20" y="0"/>
                    </a:lnTo>
                    <a:lnTo>
                      <a:pt x="41" y="5"/>
                    </a:lnTo>
                    <a:lnTo>
                      <a:pt x="47" y="15"/>
                    </a:lnTo>
                    <a:lnTo>
                      <a:pt x="36" y="43"/>
                    </a:lnTo>
                    <a:lnTo>
                      <a:pt x="20" y="59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7" name="Freeform 80"/>
              <p:cNvSpPr>
                <a:spLocks noChangeAspect="1"/>
              </p:cNvSpPr>
              <p:nvPr/>
            </p:nvSpPr>
            <p:spPr bwMode="auto">
              <a:xfrm>
                <a:off x="3004" y="2605"/>
                <a:ext cx="48" cy="60"/>
              </a:xfrm>
              <a:custGeom>
                <a:avLst/>
                <a:gdLst>
                  <a:gd name="T0" fmla="*/ 20 w 48"/>
                  <a:gd name="T1" fmla="*/ 59 h 60"/>
                  <a:gd name="T2" fmla="*/ 5 w 48"/>
                  <a:gd name="T3" fmla="*/ 43 h 60"/>
                  <a:gd name="T4" fmla="*/ 0 w 48"/>
                  <a:gd name="T5" fmla="*/ 15 h 60"/>
                  <a:gd name="T6" fmla="*/ 0 w 48"/>
                  <a:gd name="T7" fmla="*/ 15 h 60"/>
                  <a:gd name="T8" fmla="*/ 5 w 48"/>
                  <a:gd name="T9" fmla="*/ 5 h 60"/>
                  <a:gd name="T10" fmla="*/ 20 w 48"/>
                  <a:gd name="T11" fmla="*/ 0 h 60"/>
                  <a:gd name="T12" fmla="*/ 20 w 48"/>
                  <a:gd name="T13" fmla="*/ 0 h 60"/>
                  <a:gd name="T14" fmla="*/ 41 w 48"/>
                  <a:gd name="T15" fmla="*/ 5 h 60"/>
                  <a:gd name="T16" fmla="*/ 47 w 48"/>
                  <a:gd name="T17" fmla="*/ 15 h 60"/>
                  <a:gd name="T18" fmla="*/ 47 w 48"/>
                  <a:gd name="T19" fmla="*/ 15 h 60"/>
                  <a:gd name="T20" fmla="*/ 36 w 48"/>
                  <a:gd name="T21" fmla="*/ 43 h 60"/>
                  <a:gd name="T22" fmla="*/ 20 w 48"/>
                  <a:gd name="T23" fmla="*/ 59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60"/>
                  <a:gd name="T38" fmla="*/ 48 w 48"/>
                  <a:gd name="T39" fmla="*/ 60 h 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60">
                    <a:moveTo>
                      <a:pt x="20" y="59"/>
                    </a:moveTo>
                    <a:lnTo>
                      <a:pt x="5" y="43"/>
                    </a:lnTo>
                    <a:lnTo>
                      <a:pt x="0" y="15"/>
                    </a:lnTo>
                    <a:lnTo>
                      <a:pt x="5" y="5"/>
                    </a:lnTo>
                    <a:lnTo>
                      <a:pt x="20" y="0"/>
                    </a:lnTo>
                    <a:lnTo>
                      <a:pt x="41" y="5"/>
                    </a:lnTo>
                    <a:lnTo>
                      <a:pt x="47" y="15"/>
                    </a:lnTo>
                    <a:lnTo>
                      <a:pt x="36" y="43"/>
                    </a:lnTo>
                    <a:lnTo>
                      <a:pt x="20" y="5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" name="Freeform 81"/>
              <p:cNvSpPr>
                <a:spLocks noChangeAspect="1"/>
              </p:cNvSpPr>
              <p:nvPr/>
            </p:nvSpPr>
            <p:spPr bwMode="auto">
              <a:xfrm>
                <a:off x="3009" y="2605"/>
                <a:ext cx="38" cy="54"/>
              </a:xfrm>
              <a:custGeom>
                <a:avLst/>
                <a:gdLst>
                  <a:gd name="T0" fmla="*/ 21 w 38"/>
                  <a:gd name="T1" fmla="*/ 53 h 54"/>
                  <a:gd name="T2" fmla="*/ 10 w 38"/>
                  <a:gd name="T3" fmla="*/ 36 h 54"/>
                  <a:gd name="T4" fmla="*/ 0 w 38"/>
                  <a:gd name="T5" fmla="*/ 15 h 54"/>
                  <a:gd name="T6" fmla="*/ 0 w 38"/>
                  <a:gd name="T7" fmla="*/ 15 h 54"/>
                  <a:gd name="T8" fmla="*/ 5 w 38"/>
                  <a:gd name="T9" fmla="*/ 5 h 54"/>
                  <a:gd name="T10" fmla="*/ 21 w 38"/>
                  <a:gd name="T11" fmla="*/ 0 h 54"/>
                  <a:gd name="T12" fmla="*/ 21 w 38"/>
                  <a:gd name="T13" fmla="*/ 0 h 54"/>
                  <a:gd name="T14" fmla="*/ 32 w 38"/>
                  <a:gd name="T15" fmla="*/ 5 h 54"/>
                  <a:gd name="T16" fmla="*/ 37 w 38"/>
                  <a:gd name="T17" fmla="*/ 15 h 54"/>
                  <a:gd name="T18" fmla="*/ 37 w 38"/>
                  <a:gd name="T19" fmla="*/ 15 h 54"/>
                  <a:gd name="T20" fmla="*/ 32 w 38"/>
                  <a:gd name="T21" fmla="*/ 36 h 54"/>
                  <a:gd name="T22" fmla="*/ 21 w 38"/>
                  <a:gd name="T23" fmla="*/ 53 h 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54"/>
                  <a:gd name="T38" fmla="*/ 38 w 38"/>
                  <a:gd name="T39" fmla="*/ 54 h 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54">
                    <a:moveTo>
                      <a:pt x="21" y="53"/>
                    </a:moveTo>
                    <a:lnTo>
                      <a:pt x="10" y="36"/>
                    </a:lnTo>
                    <a:lnTo>
                      <a:pt x="0" y="15"/>
                    </a:lnTo>
                    <a:lnTo>
                      <a:pt x="5" y="5"/>
                    </a:lnTo>
                    <a:lnTo>
                      <a:pt x="21" y="0"/>
                    </a:lnTo>
                    <a:lnTo>
                      <a:pt x="32" y="5"/>
                    </a:lnTo>
                    <a:lnTo>
                      <a:pt x="37" y="15"/>
                    </a:lnTo>
                    <a:lnTo>
                      <a:pt x="32" y="36"/>
                    </a:lnTo>
                    <a:lnTo>
                      <a:pt x="21" y="53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9" name="Freeform 82"/>
              <p:cNvSpPr>
                <a:spLocks noChangeAspect="1"/>
              </p:cNvSpPr>
              <p:nvPr/>
            </p:nvSpPr>
            <p:spPr bwMode="auto">
              <a:xfrm>
                <a:off x="2839" y="1973"/>
                <a:ext cx="371" cy="577"/>
              </a:xfrm>
              <a:custGeom>
                <a:avLst/>
                <a:gdLst>
                  <a:gd name="T0" fmla="*/ 185 w 371"/>
                  <a:gd name="T1" fmla="*/ 576 h 577"/>
                  <a:gd name="T2" fmla="*/ 95 w 371"/>
                  <a:gd name="T3" fmla="*/ 500 h 577"/>
                  <a:gd name="T4" fmla="*/ 37 w 371"/>
                  <a:gd name="T5" fmla="*/ 402 h 577"/>
                  <a:gd name="T6" fmla="*/ 37 w 371"/>
                  <a:gd name="T7" fmla="*/ 402 h 577"/>
                  <a:gd name="T8" fmla="*/ 10 w 371"/>
                  <a:gd name="T9" fmla="*/ 282 h 577"/>
                  <a:gd name="T10" fmla="*/ 0 w 371"/>
                  <a:gd name="T11" fmla="*/ 200 h 577"/>
                  <a:gd name="T12" fmla="*/ 0 w 371"/>
                  <a:gd name="T13" fmla="*/ 200 h 577"/>
                  <a:gd name="T14" fmla="*/ 5 w 371"/>
                  <a:gd name="T15" fmla="*/ 146 h 577"/>
                  <a:gd name="T16" fmla="*/ 26 w 371"/>
                  <a:gd name="T17" fmla="*/ 76 h 577"/>
                  <a:gd name="T18" fmla="*/ 26 w 371"/>
                  <a:gd name="T19" fmla="*/ 76 h 577"/>
                  <a:gd name="T20" fmla="*/ 63 w 371"/>
                  <a:gd name="T21" fmla="*/ 21 h 577"/>
                  <a:gd name="T22" fmla="*/ 116 w 371"/>
                  <a:gd name="T23" fmla="*/ 0 h 577"/>
                  <a:gd name="T24" fmla="*/ 116 w 371"/>
                  <a:gd name="T25" fmla="*/ 0 h 577"/>
                  <a:gd name="T26" fmla="*/ 163 w 371"/>
                  <a:gd name="T27" fmla="*/ 10 h 577"/>
                  <a:gd name="T28" fmla="*/ 185 w 371"/>
                  <a:gd name="T29" fmla="*/ 21 h 577"/>
                  <a:gd name="T30" fmla="*/ 185 w 371"/>
                  <a:gd name="T31" fmla="*/ 21 h 577"/>
                  <a:gd name="T32" fmla="*/ 211 w 371"/>
                  <a:gd name="T33" fmla="*/ 10 h 577"/>
                  <a:gd name="T34" fmla="*/ 253 w 371"/>
                  <a:gd name="T35" fmla="*/ 0 h 577"/>
                  <a:gd name="T36" fmla="*/ 253 w 371"/>
                  <a:gd name="T37" fmla="*/ 0 h 577"/>
                  <a:gd name="T38" fmla="*/ 306 w 371"/>
                  <a:gd name="T39" fmla="*/ 21 h 577"/>
                  <a:gd name="T40" fmla="*/ 348 w 371"/>
                  <a:gd name="T41" fmla="*/ 76 h 577"/>
                  <a:gd name="T42" fmla="*/ 348 w 371"/>
                  <a:gd name="T43" fmla="*/ 76 h 577"/>
                  <a:gd name="T44" fmla="*/ 370 w 371"/>
                  <a:gd name="T45" fmla="*/ 146 h 577"/>
                  <a:gd name="T46" fmla="*/ 370 w 371"/>
                  <a:gd name="T47" fmla="*/ 200 h 577"/>
                  <a:gd name="T48" fmla="*/ 370 w 371"/>
                  <a:gd name="T49" fmla="*/ 200 h 577"/>
                  <a:gd name="T50" fmla="*/ 364 w 371"/>
                  <a:gd name="T51" fmla="*/ 282 h 577"/>
                  <a:gd name="T52" fmla="*/ 338 w 371"/>
                  <a:gd name="T53" fmla="*/ 402 h 577"/>
                  <a:gd name="T54" fmla="*/ 338 w 371"/>
                  <a:gd name="T55" fmla="*/ 402 h 577"/>
                  <a:gd name="T56" fmla="*/ 280 w 371"/>
                  <a:gd name="T57" fmla="*/ 500 h 577"/>
                  <a:gd name="T58" fmla="*/ 185 w 371"/>
                  <a:gd name="T59" fmla="*/ 576 h 57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71"/>
                  <a:gd name="T91" fmla="*/ 0 h 577"/>
                  <a:gd name="T92" fmla="*/ 371 w 371"/>
                  <a:gd name="T93" fmla="*/ 577 h 57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71" h="577">
                    <a:moveTo>
                      <a:pt x="185" y="576"/>
                    </a:moveTo>
                    <a:lnTo>
                      <a:pt x="95" y="500"/>
                    </a:lnTo>
                    <a:lnTo>
                      <a:pt x="37" y="402"/>
                    </a:lnTo>
                    <a:lnTo>
                      <a:pt x="10" y="282"/>
                    </a:lnTo>
                    <a:lnTo>
                      <a:pt x="0" y="200"/>
                    </a:lnTo>
                    <a:lnTo>
                      <a:pt x="5" y="146"/>
                    </a:lnTo>
                    <a:lnTo>
                      <a:pt x="26" y="76"/>
                    </a:lnTo>
                    <a:lnTo>
                      <a:pt x="63" y="21"/>
                    </a:lnTo>
                    <a:lnTo>
                      <a:pt x="116" y="0"/>
                    </a:lnTo>
                    <a:lnTo>
                      <a:pt x="163" y="10"/>
                    </a:lnTo>
                    <a:lnTo>
                      <a:pt x="185" y="21"/>
                    </a:lnTo>
                    <a:lnTo>
                      <a:pt x="211" y="10"/>
                    </a:lnTo>
                    <a:lnTo>
                      <a:pt x="253" y="0"/>
                    </a:lnTo>
                    <a:lnTo>
                      <a:pt x="306" y="21"/>
                    </a:lnTo>
                    <a:lnTo>
                      <a:pt x="348" y="76"/>
                    </a:lnTo>
                    <a:lnTo>
                      <a:pt x="370" y="146"/>
                    </a:lnTo>
                    <a:lnTo>
                      <a:pt x="370" y="200"/>
                    </a:lnTo>
                    <a:lnTo>
                      <a:pt x="364" y="282"/>
                    </a:lnTo>
                    <a:lnTo>
                      <a:pt x="338" y="402"/>
                    </a:lnTo>
                    <a:lnTo>
                      <a:pt x="280" y="500"/>
                    </a:lnTo>
                    <a:lnTo>
                      <a:pt x="185" y="576"/>
                    </a:lnTo>
                  </a:path>
                </a:pathLst>
              </a:custGeom>
              <a:solidFill>
                <a:srgbClr val="CF0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" name="Freeform 83"/>
              <p:cNvSpPr>
                <a:spLocks noChangeAspect="1"/>
              </p:cNvSpPr>
              <p:nvPr/>
            </p:nvSpPr>
            <p:spPr bwMode="auto">
              <a:xfrm>
                <a:off x="2830" y="1962"/>
                <a:ext cx="391" cy="605"/>
              </a:xfrm>
              <a:custGeom>
                <a:avLst/>
                <a:gdLst>
                  <a:gd name="T0" fmla="*/ 194 w 391"/>
                  <a:gd name="T1" fmla="*/ 604 h 605"/>
                  <a:gd name="T2" fmla="*/ 294 w 391"/>
                  <a:gd name="T3" fmla="*/ 522 h 605"/>
                  <a:gd name="T4" fmla="*/ 352 w 391"/>
                  <a:gd name="T5" fmla="*/ 418 h 605"/>
                  <a:gd name="T6" fmla="*/ 352 w 391"/>
                  <a:gd name="T7" fmla="*/ 418 h 605"/>
                  <a:gd name="T8" fmla="*/ 384 w 391"/>
                  <a:gd name="T9" fmla="*/ 293 h 605"/>
                  <a:gd name="T10" fmla="*/ 390 w 391"/>
                  <a:gd name="T11" fmla="*/ 206 h 605"/>
                  <a:gd name="T12" fmla="*/ 390 w 391"/>
                  <a:gd name="T13" fmla="*/ 206 h 605"/>
                  <a:gd name="T14" fmla="*/ 390 w 391"/>
                  <a:gd name="T15" fmla="*/ 152 h 605"/>
                  <a:gd name="T16" fmla="*/ 368 w 391"/>
                  <a:gd name="T17" fmla="*/ 75 h 605"/>
                  <a:gd name="T18" fmla="*/ 368 w 391"/>
                  <a:gd name="T19" fmla="*/ 75 h 605"/>
                  <a:gd name="T20" fmla="*/ 326 w 391"/>
                  <a:gd name="T21" fmla="*/ 21 h 605"/>
                  <a:gd name="T22" fmla="*/ 268 w 391"/>
                  <a:gd name="T23" fmla="*/ 0 h 605"/>
                  <a:gd name="T24" fmla="*/ 268 w 391"/>
                  <a:gd name="T25" fmla="*/ 0 h 605"/>
                  <a:gd name="T26" fmla="*/ 221 w 391"/>
                  <a:gd name="T27" fmla="*/ 10 h 605"/>
                  <a:gd name="T28" fmla="*/ 194 w 391"/>
                  <a:gd name="T29" fmla="*/ 21 h 605"/>
                  <a:gd name="T30" fmla="*/ 194 w 391"/>
                  <a:gd name="T31" fmla="*/ 21 h 605"/>
                  <a:gd name="T32" fmla="*/ 168 w 391"/>
                  <a:gd name="T33" fmla="*/ 10 h 605"/>
                  <a:gd name="T34" fmla="*/ 126 w 391"/>
                  <a:gd name="T35" fmla="*/ 0 h 605"/>
                  <a:gd name="T36" fmla="*/ 126 w 391"/>
                  <a:gd name="T37" fmla="*/ 0 h 605"/>
                  <a:gd name="T38" fmla="*/ 68 w 391"/>
                  <a:gd name="T39" fmla="*/ 21 h 605"/>
                  <a:gd name="T40" fmla="*/ 26 w 391"/>
                  <a:gd name="T41" fmla="*/ 75 h 605"/>
                  <a:gd name="T42" fmla="*/ 26 w 391"/>
                  <a:gd name="T43" fmla="*/ 75 h 605"/>
                  <a:gd name="T44" fmla="*/ 5 w 391"/>
                  <a:gd name="T45" fmla="*/ 152 h 605"/>
                  <a:gd name="T46" fmla="*/ 0 w 391"/>
                  <a:gd name="T47" fmla="*/ 206 h 605"/>
                  <a:gd name="T48" fmla="*/ 0 w 391"/>
                  <a:gd name="T49" fmla="*/ 206 h 605"/>
                  <a:gd name="T50" fmla="*/ 10 w 391"/>
                  <a:gd name="T51" fmla="*/ 293 h 605"/>
                  <a:gd name="T52" fmla="*/ 36 w 391"/>
                  <a:gd name="T53" fmla="*/ 418 h 605"/>
                  <a:gd name="T54" fmla="*/ 36 w 391"/>
                  <a:gd name="T55" fmla="*/ 418 h 605"/>
                  <a:gd name="T56" fmla="*/ 100 w 391"/>
                  <a:gd name="T57" fmla="*/ 522 h 605"/>
                  <a:gd name="T58" fmla="*/ 194 w 391"/>
                  <a:gd name="T59" fmla="*/ 604 h 60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91"/>
                  <a:gd name="T91" fmla="*/ 0 h 605"/>
                  <a:gd name="T92" fmla="*/ 391 w 391"/>
                  <a:gd name="T93" fmla="*/ 605 h 60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91" h="605">
                    <a:moveTo>
                      <a:pt x="194" y="604"/>
                    </a:moveTo>
                    <a:lnTo>
                      <a:pt x="294" y="522"/>
                    </a:lnTo>
                    <a:lnTo>
                      <a:pt x="352" y="418"/>
                    </a:lnTo>
                    <a:lnTo>
                      <a:pt x="384" y="293"/>
                    </a:lnTo>
                    <a:lnTo>
                      <a:pt x="390" y="206"/>
                    </a:lnTo>
                    <a:lnTo>
                      <a:pt x="390" y="152"/>
                    </a:lnTo>
                    <a:lnTo>
                      <a:pt x="368" y="75"/>
                    </a:lnTo>
                    <a:lnTo>
                      <a:pt x="326" y="21"/>
                    </a:lnTo>
                    <a:lnTo>
                      <a:pt x="268" y="0"/>
                    </a:lnTo>
                    <a:lnTo>
                      <a:pt x="221" y="10"/>
                    </a:lnTo>
                    <a:lnTo>
                      <a:pt x="194" y="21"/>
                    </a:lnTo>
                    <a:lnTo>
                      <a:pt x="168" y="10"/>
                    </a:lnTo>
                    <a:lnTo>
                      <a:pt x="126" y="0"/>
                    </a:lnTo>
                    <a:lnTo>
                      <a:pt x="68" y="21"/>
                    </a:lnTo>
                    <a:lnTo>
                      <a:pt x="26" y="75"/>
                    </a:lnTo>
                    <a:lnTo>
                      <a:pt x="5" y="152"/>
                    </a:lnTo>
                    <a:lnTo>
                      <a:pt x="0" y="206"/>
                    </a:lnTo>
                    <a:lnTo>
                      <a:pt x="10" y="293"/>
                    </a:lnTo>
                    <a:lnTo>
                      <a:pt x="36" y="418"/>
                    </a:lnTo>
                    <a:lnTo>
                      <a:pt x="100" y="522"/>
                    </a:lnTo>
                    <a:lnTo>
                      <a:pt x="194" y="6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" name="Freeform 84"/>
              <p:cNvSpPr>
                <a:spLocks noChangeAspect="1"/>
              </p:cNvSpPr>
              <p:nvPr/>
            </p:nvSpPr>
            <p:spPr bwMode="auto">
              <a:xfrm>
                <a:off x="2862" y="2022"/>
                <a:ext cx="332" cy="458"/>
              </a:xfrm>
              <a:custGeom>
                <a:avLst/>
                <a:gdLst>
                  <a:gd name="T0" fmla="*/ 162 w 332"/>
                  <a:gd name="T1" fmla="*/ 0 h 458"/>
                  <a:gd name="T2" fmla="*/ 115 w 332"/>
                  <a:gd name="T3" fmla="*/ 326 h 458"/>
                  <a:gd name="T4" fmla="*/ 115 w 332"/>
                  <a:gd name="T5" fmla="*/ 326 h 458"/>
                  <a:gd name="T6" fmla="*/ 63 w 332"/>
                  <a:gd name="T7" fmla="*/ 87 h 458"/>
                  <a:gd name="T8" fmla="*/ 63 w 332"/>
                  <a:gd name="T9" fmla="*/ 87 h 458"/>
                  <a:gd name="T10" fmla="*/ 63 w 332"/>
                  <a:gd name="T11" fmla="*/ 76 h 458"/>
                  <a:gd name="T12" fmla="*/ 68 w 332"/>
                  <a:gd name="T13" fmla="*/ 70 h 458"/>
                  <a:gd name="T14" fmla="*/ 68 w 332"/>
                  <a:gd name="T15" fmla="*/ 70 h 458"/>
                  <a:gd name="T16" fmla="*/ 79 w 332"/>
                  <a:gd name="T17" fmla="*/ 70 h 458"/>
                  <a:gd name="T18" fmla="*/ 79 w 332"/>
                  <a:gd name="T19" fmla="*/ 65 h 458"/>
                  <a:gd name="T20" fmla="*/ 79 w 332"/>
                  <a:gd name="T21" fmla="*/ 65 h 458"/>
                  <a:gd name="T22" fmla="*/ 79 w 332"/>
                  <a:gd name="T23" fmla="*/ 54 h 458"/>
                  <a:gd name="T24" fmla="*/ 68 w 332"/>
                  <a:gd name="T25" fmla="*/ 54 h 458"/>
                  <a:gd name="T26" fmla="*/ 68 w 332"/>
                  <a:gd name="T27" fmla="*/ 54 h 458"/>
                  <a:gd name="T28" fmla="*/ 10 w 332"/>
                  <a:gd name="T29" fmla="*/ 54 h 458"/>
                  <a:gd name="T30" fmla="*/ 10 w 332"/>
                  <a:gd name="T31" fmla="*/ 54 h 458"/>
                  <a:gd name="T32" fmla="*/ 5 w 332"/>
                  <a:gd name="T33" fmla="*/ 54 h 458"/>
                  <a:gd name="T34" fmla="*/ 0 w 332"/>
                  <a:gd name="T35" fmla="*/ 65 h 458"/>
                  <a:gd name="T36" fmla="*/ 0 w 332"/>
                  <a:gd name="T37" fmla="*/ 65 h 458"/>
                  <a:gd name="T38" fmla="*/ 5 w 332"/>
                  <a:gd name="T39" fmla="*/ 70 h 458"/>
                  <a:gd name="T40" fmla="*/ 10 w 332"/>
                  <a:gd name="T41" fmla="*/ 70 h 458"/>
                  <a:gd name="T42" fmla="*/ 10 w 332"/>
                  <a:gd name="T43" fmla="*/ 70 h 458"/>
                  <a:gd name="T44" fmla="*/ 21 w 332"/>
                  <a:gd name="T45" fmla="*/ 76 h 458"/>
                  <a:gd name="T46" fmla="*/ 21 w 332"/>
                  <a:gd name="T47" fmla="*/ 87 h 458"/>
                  <a:gd name="T48" fmla="*/ 21 w 332"/>
                  <a:gd name="T49" fmla="*/ 87 h 458"/>
                  <a:gd name="T50" fmla="*/ 110 w 332"/>
                  <a:gd name="T51" fmla="*/ 457 h 458"/>
                  <a:gd name="T52" fmla="*/ 110 w 332"/>
                  <a:gd name="T53" fmla="*/ 457 h 458"/>
                  <a:gd name="T54" fmla="*/ 162 w 332"/>
                  <a:gd name="T55" fmla="*/ 157 h 458"/>
                  <a:gd name="T56" fmla="*/ 162 w 332"/>
                  <a:gd name="T57" fmla="*/ 157 h 458"/>
                  <a:gd name="T58" fmla="*/ 215 w 332"/>
                  <a:gd name="T59" fmla="*/ 457 h 458"/>
                  <a:gd name="T60" fmla="*/ 215 w 332"/>
                  <a:gd name="T61" fmla="*/ 457 h 458"/>
                  <a:gd name="T62" fmla="*/ 304 w 332"/>
                  <a:gd name="T63" fmla="*/ 87 h 458"/>
                  <a:gd name="T64" fmla="*/ 304 w 332"/>
                  <a:gd name="T65" fmla="*/ 87 h 458"/>
                  <a:gd name="T66" fmla="*/ 309 w 332"/>
                  <a:gd name="T67" fmla="*/ 76 h 458"/>
                  <a:gd name="T68" fmla="*/ 320 w 332"/>
                  <a:gd name="T69" fmla="*/ 70 h 458"/>
                  <a:gd name="T70" fmla="*/ 320 w 332"/>
                  <a:gd name="T71" fmla="*/ 70 h 458"/>
                  <a:gd name="T72" fmla="*/ 325 w 332"/>
                  <a:gd name="T73" fmla="*/ 70 h 458"/>
                  <a:gd name="T74" fmla="*/ 331 w 332"/>
                  <a:gd name="T75" fmla="*/ 65 h 458"/>
                  <a:gd name="T76" fmla="*/ 331 w 332"/>
                  <a:gd name="T77" fmla="*/ 65 h 458"/>
                  <a:gd name="T78" fmla="*/ 325 w 332"/>
                  <a:gd name="T79" fmla="*/ 54 h 458"/>
                  <a:gd name="T80" fmla="*/ 320 w 332"/>
                  <a:gd name="T81" fmla="*/ 54 h 458"/>
                  <a:gd name="T82" fmla="*/ 320 w 332"/>
                  <a:gd name="T83" fmla="*/ 54 h 458"/>
                  <a:gd name="T84" fmla="*/ 273 w 332"/>
                  <a:gd name="T85" fmla="*/ 54 h 458"/>
                  <a:gd name="T86" fmla="*/ 273 w 332"/>
                  <a:gd name="T87" fmla="*/ 54 h 458"/>
                  <a:gd name="T88" fmla="*/ 267 w 332"/>
                  <a:gd name="T89" fmla="*/ 54 h 458"/>
                  <a:gd name="T90" fmla="*/ 267 w 332"/>
                  <a:gd name="T91" fmla="*/ 65 h 458"/>
                  <a:gd name="T92" fmla="*/ 267 w 332"/>
                  <a:gd name="T93" fmla="*/ 65 h 458"/>
                  <a:gd name="T94" fmla="*/ 267 w 332"/>
                  <a:gd name="T95" fmla="*/ 70 h 458"/>
                  <a:gd name="T96" fmla="*/ 278 w 332"/>
                  <a:gd name="T97" fmla="*/ 70 h 458"/>
                  <a:gd name="T98" fmla="*/ 278 w 332"/>
                  <a:gd name="T99" fmla="*/ 70 h 458"/>
                  <a:gd name="T100" fmla="*/ 283 w 332"/>
                  <a:gd name="T101" fmla="*/ 76 h 458"/>
                  <a:gd name="T102" fmla="*/ 283 w 332"/>
                  <a:gd name="T103" fmla="*/ 87 h 458"/>
                  <a:gd name="T104" fmla="*/ 283 w 332"/>
                  <a:gd name="T105" fmla="*/ 87 h 458"/>
                  <a:gd name="T106" fmla="*/ 231 w 332"/>
                  <a:gd name="T107" fmla="*/ 326 h 458"/>
                  <a:gd name="T108" fmla="*/ 231 w 332"/>
                  <a:gd name="T109" fmla="*/ 326 h 458"/>
                  <a:gd name="T110" fmla="*/ 162 w 332"/>
                  <a:gd name="T111" fmla="*/ 0 h 4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2"/>
                  <a:gd name="T169" fmla="*/ 0 h 458"/>
                  <a:gd name="T170" fmla="*/ 332 w 332"/>
                  <a:gd name="T171" fmla="*/ 458 h 45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2" h="458">
                    <a:moveTo>
                      <a:pt x="162" y="0"/>
                    </a:moveTo>
                    <a:lnTo>
                      <a:pt x="115" y="326"/>
                    </a:lnTo>
                    <a:lnTo>
                      <a:pt x="63" y="87"/>
                    </a:lnTo>
                    <a:lnTo>
                      <a:pt x="63" y="76"/>
                    </a:lnTo>
                    <a:lnTo>
                      <a:pt x="68" y="70"/>
                    </a:lnTo>
                    <a:lnTo>
                      <a:pt x="79" y="70"/>
                    </a:lnTo>
                    <a:lnTo>
                      <a:pt x="79" y="65"/>
                    </a:lnTo>
                    <a:lnTo>
                      <a:pt x="79" y="54"/>
                    </a:lnTo>
                    <a:lnTo>
                      <a:pt x="68" y="54"/>
                    </a:lnTo>
                    <a:lnTo>
                      <a:pt x="10" y="54"/>
                    </a:lnTo>
                    <a:lnTo>
                      <a:pt x="5" y="54"/>
                    </a:lnTo>
                    <a:lnTo>
                      <a:pt x="0" y="65"/>
                    </a:lnTo>
                    <a:lnTo>
                      <a:pt x="5" y="70"/>
                    </a:lnTo>
                    <a:lnTo>
                      <a:pt x="10" y="70"/>
                    </a:lnTo>
                    <a:lnTo>
                      <a:pt x="21" y="76"/>
                    </a:lnTo>
                    <a:lnTo>
                      <a:pt x="21" y="87"/>
                    </a:lnTo>
                    <a:lnTo>
                      <a:pt x="110" y="457"/>
                    </a:lnTo>
                    <a:lnTo>
                      <a:pt x="162" y="157"/>
                    </a:lnTo>
                    <a:lnTo>
                      <a:pt x="215" y="457"/>
                    </a:lnTo>
                    <a:lnTo>
                      <a:pt x="304" y="87"/>
                    </a:lnTo>
                    <a:lnTo>
                      <a:pt x="309" y="76"/>
                    </a:lnTo>
                    <a:lnTo>
                      <a:pt x="320" y="70"/>
                    </a:lnTo>
                    <a:lnTo>
                      <a:pt x="325" y="70"/>
                    </a:lnTo>
                    <a:lnTo>
                      <a:pt x="331" y="65"/>
                    </a:lnTo>
                    <a:lnTo>
                      <a:pt x="325" y="54"/>
                    </a:lnTo>
                    <a:lnTo>
                      <a:pt x="320" y="54"/>
                    </a:lnTo>
                    <a:lnTo>
                      <a:pt x="273" y="54"/>
                    </a:lnTo>
                    <a:lnTo>
                      <a:pt x="267" y="54"/>
                    </a:lnTo>
                    <a:lnTo>
                      <a:pt x="267" y="65"/>
                    </a:lnTo>
                    <a:lnTo>
                      <a:pt x="267" y="70"/>
                    </a:lnTo>
                    <a:lnTo>
                      <a:pt x="278" y="70"/>
                    </a:lnTo>
                    <a:lnTo>
                      <a:pt x="283" y="76"/>
                    </a:lnTo>
                    <a:lnTo>
                      <a:pt x="283" y="87"/>
                    </a:lnTo>
                    <a:lnTo>
                      <a:pt x="231" y="326"/>
                    </a:lnTo>
                    <a:lnTo>
                      <a:pt x="16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2" name="Freeform 85"/>
              <p:cNvSpPr>
                <a:spLocks noChangeAspect="1"/>
              </p:cNvSpPr>
              <p:nvPr/>
            </p:nvSpPr>
            <p:spPr bwMode="auto">
              <a:xfrm>
                <a:off x="2936" y="1919"/>
                <a:ext cx="64" cy="17"/>
              </a:xfrm>
              <a:custGeom>
                <a:avLst/>
                <a:gdLst>
                  <a:gd name="T0" fmla="*/ 63 w 64"/>
                  <a:gd name="T1" fmla="*/ 10 h 17"/>
                  <a:gd name="T2" fmla="*/ 52 w 64"/>
                  <a:gd name="T3" fmla="*/ 10 h 17"/>
                  <a:gd name="T4" fmla="*/ 42 w 64"/>
                  <a:gd name="T5" fmla="*/ 16 h 17"/>
                  <a:gd name="T6" fmla="*/ 42 w 64"/>
                  <a:gd name="T7" fmla="*/ 16 h 17"/>
                  <a:gd name="T8" fmla="*/ 21 w 64"/>
                  <a:gd name="T9" fmla="*/ 16 h 17"/>
                  <a:gd name="T10" fmla="*/ 0 w 64"/>
                  <a:gd name="T11" fmla="*/ 16 h 17"/>
                  <a:gd name="T12" fmla="*/ 0 w 64"/>
                  <a:gd name="T13" fmla="*/ 16 h 17"/>
                  <a:gd name="T14" fmla="*/ 10 w 64"/>
                  <a:gd name="T15" fmla="*/ 10 h 17"/>
                  <a:gd name="T16" fmla="*/ 10 w 64"/>
                  <a:gd name="T17" fmla="*/ 10 h 17"/>
                  <a:gd name="T18" fmla="*/ 15 w 64"/>
                  <a:gd name="T19" fmla="*/ 5 h 17"/>
                  <a:gd name="T20" fmla="*/ 21 w 64"/>
                  <a:gd name="T21" fmla="*/ 0 h 17"/>
                  <a:gd name="T22" fmla="*/ 21 w 64"/>
                  <a:gd name="T23" fmla="*/ 0 h 17"/>
                  <a:gd name="T24" fmla="*/ 21 w 64"/>
                  <a:gd name="T25" fmla="*/ 5 h 17"/>
                  <a:gd name="T26" fmla="*/ 63 w 64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4"/>
                  <a:gd name="T43" fmla="*/ 0 h 17"/>
                  <a:gd name="T44" fmla="*/ 64 w 64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4" h="17">
                    <a:moveTo>
                      <a:pt x="63" y="10"/>
                    </a:moveTo>
                    <a:lnTo>
                      <a:pt x="52" y="10"/>
                    </a:lnTo>
                    <a:lnTo>
                      <a:pt x="42" y="16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15" y="5"/>
                    </a:lnTo>
                    <a:lnTo>
                      <a:pt x="21" y="0"/>
                    </a:lnTo>
                    <a:lnTo>
                      <a:pt x="21" y="5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3" name="Freeform 86"/>
              <p:cNvSpPr>
                <a:spLocks noChangeAspect="1"/>
              </p:cNvSpPr>
              <p:nvPr/>
            </p:nvSpPr>
            <p:spPr bwMode="auto">
              <a:xfrm>
                <a:off x="2930" y="1783"/>
                <a:ext cx="85" cy="153"/>
              </a:xfrm>
              <a:custGeom>
                <a:avLst/>
                <a:gdLst>
                  <a:gd name="T0" fmla="*/ 0 w 85"/>
                  <a:gd name="T1" fmla="*/ 146 h 153"/>
                  <a:gd name="T2" fmla="*/ 15 w 85"/>
                  <a:gd name="T3" fmla="*/ 152 h 153"/>
                  <a:gd name="T4" fmla="*/ 42 w 85"/>
                  <a:gd name="T5" fmla="*/ 152 h 153"/>
                  <a:gd name="T6" fmla="*/ 42 w 85"/>
                  <a:gd name="T7" fmla="*/ 152 h 153"/>
                  <a:gd name="T8" fmla="*/ 68 w 85"/>
                  <a:gd name="T9" fmla="*/ 141 h 153"/>
                  <a:gd name="T10" fmla="*/ 84 w 85"/>
                  <a:gd name="T11" fmla="*/ 86 h 153"/>
                  <a:gd name="T12" fmla="*/ 84 w 85"/>
                  <a:gd name="T13" fmla="*/ 86 h 153"/>
                  <a:gd name="T14" fmla="*/ 63 w 85"/>
                  <a:gd name="T15" fmla="*/ 27 h 153"/>
                  <a:gd name="T16" fmla="*/ 21 w 85"/>
                  <a:gd name="T17" fmla="*/ 0 h 1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153"/>
                  <a:gd name="T29" fmla="*/ 85 w 85"/>
                  <a:gd name="T30" fmla="*/ 153 h 1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153">
                    <a:moveTo>
                      <a:pt x="0" y="146"/>
                    </a:moveTo>
                    <a:lnTo>
                      <a:pt x="15" y="152"/>
                    </a:lnTo>
                    <a:lnTo>
                      <a:pt x="42" y="152"/>
                    </a:lnTo>
                    <a:lnTo>
                      <a:pt x="68" y="141"/>
                    </a:lnTo>
                    <a:lnTo>
                      <a:pt x="84" y="86"/>
                    </a:lnTo>
                    <a:lnTo>
                      <a:pt x="63" y="27"/>
                    </a:lnTo>
                    <a:lnTo>
                      <a:pt x="2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4" name="Freeform 87"/>
              <p:cNvSpPr>
                <a:spLocks noChangeAspect="1"/>
              </p:cNvSpPr>
              <p:nvPr/>
            </p:nvSpPr>
            <p:spPr bwMode="auto">
              <a:xfrm>
                <a:off x="2908" y="1837"/>
                <a:ext cx="59" cy="99"/>
              </a:xfrm>
              <a:custGeom>
                <a:avLst/>
                <a:gdLst>
                  <a:gd name="T0" fmla="*/ 58 w 59"/>
                  <a:gd name="T1" fmla="*/ 43 h 99"/>
                  <a:gd name="T2" fmla="*/ 47 w 59"/>
                  <a:gd name="T3" fmla="*/ 81 h 99"/>
                  <a:gd name="T4" fmla="*/ 26 w 59"/>
                  <a:gd name="T5" fmla="*/ 98 h 99"/>
                  <a:gd name="T6" fmla="*/ 26 w 59"/>
                  <a:gd name="T7" fmla="*/ 98 h 99"/>
                  <a:gd name="T8" fmla="*/ 5 w 59"/>
                  <a:gd name="T9" fmla="*/ 81 h 99"/>
                  <a:gd name="T10" fmla="*/ 0 w 59"/>
                  <a:gd name="T11" fmla="*/ 43 h 99"/>
                  <a:gd name="T12" fmla="*/ 0 w 59"/>
                  <a:gd name="T13" fmla="*/ 43 h 99"/>
                  <a:gd name="T14" fmla="*/ 5 w 59"/>
                  <a:gd name="T15" fmla="*/ 10 h 99"/>
                  <a:gd name="T16" fmla="*/ 26 w 59"/>
                  <a:gd name="T17" fmla="*/ 0 h 99"/>
                  <a:gd name="T18" fmla="*/ 26 w 59"/>
                  <a:gd name="T19" fmla="*/ 0 h 99"/>
                  <a:gd name="T20" fmla="*/ 36 w 59"/>
                  <a:gd name="T21" fmla="*/ 10 h 99"/>
                  <a:gd name="T22" fmla="*/ 42 w 59"/>
                  <a:gd name="T23" fmla="*/ 43 h 99"/>
                  <a:gd name="T24" fmla="*/ 42 w 59"/>
                  <a:gd name="T25" fmla="*/ 43 h 99"/>
                  <a:gd name="T26" fmla="*/ 36 w 59"/>
                  <a:gd name="T27" fmla="*/ 65 h 99"/>
                  <a:gd name="T28" fmla="*/ 26 w 59"/>
                  <a:gd name="T29" fmla="*/ 76 h 99"/>
                  <a:gd name="T30" fmla="*/ 26 w 59"/>
                  <a:gd name="T31" fmla="*/ 76 h 99"/>
                  <a:gd name="T32" fmla="*/ 10 w 59"/>
                  <a:gd name="T33" fmla="*/ 65 h 99"/>
                  <a:gd name="T34" fmla="*/ 10 w 59"/>
                  <a:gd name="T35" fmla="*/ 43 h 99"/>
                  <a:gd name="T36" fmla="*/ 10 w 59"/>
                  <a:gd name="T37" fmla="*/ 43 h 99"/>
                  <a:gd name="T38" fmla="*/ 10 w 59"/>
                  <a:gd name="T39" fmla="*/ 22 h 99"/>
                  <a:gd name="T40" fmla="*/ 26 w 59"/>
                  <a:gd name="T41" fmla="*/ 16 h 99"/>
                  <a:gd name="T42" fmla="*/ 26 w 59"/>
                  <a:gd name="T43" fmla="*/ 16 h 99"/>
                  <a:gd name="T44" fmla="*/ 31 w 59"/>
                  <a:gd name="T45" fmla="*/ 22 h 99"/>
                  <a:gd name="T46" fmla="*/ 36 w 59"/>
                  <a:gd name="T47" fmla="*/ 43 h 99"/>
                  <a:gd name="T48" fmla="*/ 36 w 59"/>
                  <a:gd name="T49" fmla="*/ 43 h 99"/>
                  <a:gd name="T50" fmla="*/ 31 w 59"/>
                  <a:gd name="T51" fmla="*/ 54 h 99"/>
                  <a:gd name="T52" fmla="*/ 26 w 59"/>
                  <a:gd name="T53" fmla="*/ 59 h 99"/>
                  <a:gd name="T54" fmla="*/ 26 w 59"/>
                  <a:gd name="T55" fmla="*/ 59 h 99"/>
                  <a:gd name="T56" fmla="*/ 15 w 59"/>
                  <a:gd name="T57" fmla="*/ 59 h 99"/>
                  <a:gd name="T58" fmla="*/ 15 w 59"/>
                  <a:gd name="T59" fmla="*/ 43 h 99"/>
                  <a:gd name="T60" fmla="*/ 15 w 59"/>
                  <a:gd name="T61" fmla="*/ 43 h 99"/>
                  <a:gd name="T62" fmla="*/ 15 w 59"/>
                  <a:gd name="T63" fmla="*/ 43 h 99"/>
                  <a:gd name="T64" fmla="*/ 15 w 59"/>
                  <a:gd name="T65" fmla="*/ 43 h 99"/>
                  <a:gd name="T66" fmla="*/ 15 w 59"/>
                  <a:gd name="T67" fmla="*/ 54 h 99"/>
                  <a:gd name="T68" fmla="*/ 26 w 59"/>
                  <a:gd name="T69" fmla="*/ 59 h 99"/>
                  <a:gd name="T70" fmla="*/ 26 w 59"/>
                  <a:gd name="T71" fmla="*/ 59 h 99"/>
                  <a:gd name="T72" fmla="*/ 31 w 59"/>
                  <a:gd name="T73" fmla="*/ 54 h 99"/>
                  <a:gd name="T74" fmla="*/ 36 w 59"/>
                  <a:gd name="T75" fmla="*/ 43 h 99"/>
                  <a:gd name="T76" fmla="*/ 36 w 59"/>
                  <a:gd name="T77" fmla="*/ 43 h 99"/>
                  <a:gd name="T78" fmla="*/ 31 w 59"/>
                  <a:gd name="T79" fmla="*/ 27 h 99"/>
                  <a:gd name="T80" fmla="*/ 26 w 59"/>
                  <a:gd name="T81" fmla="*/ 16 h 99"/>
                  <a:gd name="T82" fmla="*/ 26 w 59"/>
                  <a:gd name="T83" fmla="*/ 16 h 99"/>
                  <a:gd name="T84" fmla="*/ 15 w 59"/>
                  <a:gd name="T85" fmla="*/ 22 h 99"/>
                  <a:gd name="T86" fmla="*/ 10 w 59"/>
                  <a:gd name="T87" fmla="*/ 43 h 99"/>
                  <a:gd name="T88" fmla="*/ 10 w 59"/>
                  <a:gd name="T89" fmla="*/ 43 h 99"/>
                  <a:gd name="T90" fmla="*/ 15 w 59"/>
                  <a:gd name="T91" fmla="*/ 65 h 99"/>
                  <a:gd name="T92" fmla="*/ 26 w 59"/>
                  <a:gd name="T93" fmla="*/ 71 h 99"/>
                  <a:gd name="T94" fmla="*/ 26 w 59"/>
                  <a:gd name="T95" fmla="*/ 71 h 99"/>
                  <a:gd name="T96" fmla="*/ 36 w 59"/>
                  <a:gd name="T97" fmla="*/ 65 h 99"/>
                  <a:gd name="T98" fmla="*/ 42 w 59"/>
                  <a:gd name="T99" fmla="*/ 43 h 99"/>
                  <a:gd name="T100" fmla="*/ 42 w 59"/>
                  <a:gd name="T101" fmla="*/ 43 h 99"/>
                  <a:gd name="T102" fmla="*/ 36 w 59"/>
                  <a:gd name="T103" fmla="*/ 16 h 99"/>
                  <a:gd name="T104" fmla="*/ 26 w 59"/>
                  <a:gd name="T105" fmla="*/ 0 h 99"/>
                  <a:gd name="T106" fmla="*/ 26 w 59"/>
                  <a:gd name="T107" fmla="*/ 0 h 99"/>
                  <a:gd name="T108" fmla="*/ 10 w 59"/>
                  <a:gd name="T109" fmla="*/ 10 h 99"/>
                  <a:gd name="T110" fmla="*/ 0 w 59"/>
                  <a:gd name="T111" fmla="*/ 43 h 99"/>
                  <a:gd name="T112" fmla="*/ 0 w 59"/>
                  <a:gd name="T113" fmla="*/ 43 h 99"/>
                  <a:gd name="T114" fmla="*/ 10 w 59"/>
                  <a:gd name="T115" fmla="*/ 76 h 99"/>
                  <a:gd name="T116" fmla="*/ 26 w 59"/>
                  <a:gd name="T117" fmla="*/ 87 h 99"/>
                  <a:gd name="T118" fmla="*/ 26 w 59"/>
                  <a:gd name="T119" fmla="*/ 87 h 99"/>
                  <a:gd name="T120" fmla="*/ 47 w 59"/>
                  <a:gd name="T121" fmla="*/ 76 h 99"/>
                  <a:gd name="T122" fmla="*/ 52 w 59"/>
                  <a:gd name="T123" fmla="*/ 43 h 99"/>
                  <a:gd name="T124" fmla="*/ 58 w 59"/>
                  <a:gd name="T125" fmla="*/ 43 h 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"/>
                  <a:gd name="T190" fmla="*/ 0 h 99"/>
                  <a:gd name="T191" fmla="*/ 59 w 59"/>
                  <a:gd name="T192" fmla="*/ 99 h 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" h="99">
                    <a:moveTo>
                      <a:pt x="58" y="43"/>
                    </a:moveTo>
                    <a:lnTo>
                      <a:pt x="47" y="81"/>
                    </a:lnTo>
                    <a:lnTo>
                      <a:pt x="26" y="98"/>
                    </a:lnTo>
                    <a:lnTo>
                      <a:pt x="5" y="81"/>
                    </a:lnTo>
                    <a:lnTo>
                      <a:pt x="0" y="43"/>
                    </a:lnTo>
                    <a:lnTo>
                      <a:pt x="5" y="10"/>
                    </a:lnTo>
                    <a:lnTo>
                      <a:pt x="26" y="0"/>
                    </a:lnTo>
                    <a:lnTo>
                      <a:pt x="36" y="10"/>
                    </a:lnTo>
                    <a:lnTo>
                      <a:pt x="42" y="43"/>
                    </a:lnTo>
                    <a:lnTo>
                      <a:pt x="36" y="65"/>
                    </a:lnTo>
                    <a:lnTo>
                      <a:pt x="26" y="76"/>
                    </a:lnTo>
                    <a:lnTo>
                      <a:pt x="10" y="65"/>
                    </a:lnTo>
                    <a:lnTo>
                      <a:pt x="10" y="43"/>
                    </a:lnTo>
                    <a:lnTo>
                      <a:pt x="10" y="22"/>
                    </a:lnTo>
                    <a:lnTo>
                      <a:pt x="26" y="16"/>
                    </a:lnTo>
                    <a:lnTo>
                      <a:pt x="31" y="22"/>
                    </a:lnTo>
                    <a:lnTo>
                      <a:pt x="36" y="43"/>
                    </a:lnTo>
                    <a:lnTo>
                      <a:pt x="31" y="54"/>
                    </a:lnTo>
                    <a:lnTo>
                      <a:pt x="26" y="59"/>
                    </a:lnTo>
                    <a:lnTo>
                      <a:pt x="15" y="59"/>
                    </a:lnTo>
                    <a:lnTo>
                      <a:pt x="15" y="43"/>
                    </a:lnTo>
                    <a:lnTo>
                      <a:pt x="15" y="54"/>
                    </a:lnTo>
                    <a:lnTo>
                      <a:pt x="26" y="59"/>
                    </a:lnTo>
                    <a:lnTo>
                      <a:pt x="31" y="54"/>
                    </a:lnTo>
                    <a:lnTo>
                      <a:pt x="36" y="43"/>
                    </a:lnTo>
                    <a:lnTo>
                      <a:pt x="31" y="27"/>
                    </a:lnTo>
                    <a:lnTo>
                      <a:pt x="26" y="16"/>
                    </a:lnTo>
                    <a:lnTo>
                      <a:pt x="15" y="22"/>
                    </a:lnTo>
                    <a:lnTo>
                      <a:pt x="10" y="43"/>
                    </a:lnTo>
                    <a:lnTo>
                      <a:pt x="15" y="65"/>
                    </a:lnTo>
                    <a:lnTo>
                      <a:pt x="26" y="71"/>
                    </a:lnTo>
                    <a:lnTo>
                      <a:pt x="36" y="65"/>
                    </a:lnTo>
                    <a:lnTo>
                      <a:pt x="42" y="43"/>
                    </a:lnTo>
                    <a:lnTo>
                      <a:pt x="36" y="16"/>
                    </a:lnTo>
                    <a:lnTo>
                      <a:pt x="26" y="0"/>
                    </a:lnTo>
                    <a:lnTo>
                      <a:pt x="10" y="10"/>
                    </a:lnTo>
                    <a:lnTo>
                      <a:pt x="0" y="43"/>
                    </a:lnTo>
                    <a:lnTo>
                      <a:pt x="10" y="76"/>
                    </a:lnTo>
                    <a:lnTo>
                      <a:pt x="26" y="87"/>
                    </a:lnTo>
                    <a:lnTo>
                      <a:pt x="47" y="76"/>
                    </a:lnTo>
                    <a:lnTo>
                      <a:pt x="52" y="43"/>
                    </a:lnTo>
                    <a:lnTo>
                      <a:pt x="58" y="43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5" name="Freeform 88"/>
              <p:cNvSpPr>
                <a:spLocks noChangeAspect="1"/>
              </p:cNvSpPr>
              <p:nvPr/>
            </p:nvSpPr>
            <p:spPr bwMode="auto">
              <a:xfrm>
                <a:off x="2908" y="1837"/>
                <a:ext cx="59" cy="99"/>
              </a:xfrm>
              <a:custGeom>
                <a:avLst/>
                <a:gdLst>
                  <a:gd name="T0" fmla="*/ 58 w 59"/>
                  <a:gd name="T1" fmla="*/ 43 h 99"/>
                  <a:gd name="T2" fmla="*/ 47 w 59"/>
                  <a:gd name="T3" fmla="*/ 81 h 99"/>
                  <a:gd name="T4" fmla="*/ 26 w 59"/>
                  <a:gd name="T5" fmla="*/ 98 h 99"/>
                  <a:gd name="T6" fmla="*/ 26 w 59"/>
                  <a:gd name="T7" fmla="*/ 98 h 99"/>
                  <a:gd name="T8" fmla="*/ 5 w 59"/>
                  <a:gd name="T9" fmla="*/ 81 h 99"/>
                  <a:gd name="T10" fmla="*/ 0 w 59"/>
                  <a:gd name="T11" fmla="*/ 43 h 99"/>
                  <a:gd name="T12" fmla="*/ 0 w 59"/>
                  <a:gd name="T13" fmla="*/ 43 h 99"/>
                  <a:gd name="T14" fmla="*/ 5 w 59"/>
                  <a:gd name="T15" fmla="*/ 10 h 99"/>
                  <a:gd name="T16" fmla="*/ 26 w 59"/>
                  <a:gd name="T17" fmla="*/ 0 h 99"/>
                  <a:gd name="T18" fmla="*/ 26 w 59"/>
                  <a:gd name="T19" fmla="*/ 0 h 99"/>
                  <a:gd name="T20" fmla="*/ 36 w 59"/>
                  <a:gd name="T21" fmla="*/ 10 h 99"/>
                  <a:gd name="T22" fmla="*/ 42 w 59"/>
                  <a:gd name="T23" fmla="*/ 43 h 99"/>
                  <a:gd name="T24" fmla="*/ 42 w 59"/>
                  <a:gd name="T25" fmla="*/ 43 h 99"/>
                  <a:gd name="T26" fmla="*/ 36 w 59"/>
                  <a:gd name="T27" fmla="*/ 65 h 99"/>
                  <a:gd name="T28" fmla="*/ 26 w 59"/>
                  <a:gd name="T29" fmla="*/ 76 h 99"/>
                  <a:gd name="T30" fmla="*/ 26 w 59"/>
                  <a:gd name="T31" fmla="*/ 76 h 99"/>
                  <a:gd name="T32" fmla="*/ 10 w 59"/>
                  <a:gd name="T33" fmla="*/ 65 h 99"/>
                  <a:gd name="T34" fmla="*/ 10 w 59"/>
                  <a:gd name="T35" fmla="*/ 43 h 99"/>
                  <a:gd name="T36" fmla="*/ 10 w 59"/>
                  <a:gd name="T37" fmla="*/ 43 h 99"/>
                  <a:gd name="T38" fmla="*/ 10 w 59"/>
                  <a:gd name="T39" fmla="*/ 22 h 99"/>
                  <a:gd name="T40" fmla="*/ 26 w 59"/>
                  <a:gd name="T41" fmla="*/ 16 h 99"/>
                  <a:gd name="T42" fmla="*/ 26 w 59"/>
                  <a:gd name="T43" fmla="*/ 16 h 99"/>
                  <a:gd name="T44" fmla="*/ 31 w 59"/>
                  <a:gd name="T45" fmla="*/ 22 h 99"/>
                  <a:gd name="T46" fmla="*/ 36 w 59"/>
                  <a:gd name="T47" fmla="*/ 43 h 99"/>
                  <a:gd name="T48" fmla="*/ 36 w 59"/>
                  <a:gd name="T49" fmla="*/ 43 h 99"/>
                  <a:gd name="T50" fmla="*/ 31 w 59"/>
                  <a:gd name="T51" fmla="*/ 54 h 99"/>
                  <a:gd name="T52" fmla="*/ 26 w 59"/>
                  <a:gd name="T53" fmla="*/ 59 h 99"/>
                  <a:gd name="T54" fmla="*/ 26 w 59"/>
                  <a:gd name="T55" fmla="*/ 59 h 99"/>
                  <a:gd name="T56" fmla="*/ 15 w 59"/>
                  <a:gd name="T57" fmla="*/ 59 h 99"/>
                  <a:gd name="T58" fmla="*/ 15 w 59"/>
                  <a:gd name="T59" fmla="*/ 43 h 99"/>
                  <a:gd name="T60" fmla="*/ 15 w 59"/>
                  <a:gd name="T61" fmla="*/ 43 h 99"/>
                  <a:gd name="T62" fmla="*/ 15 w 59"/>
                  <a:gd name="T63" fmla="*/ 43 h 99"/>
                  <a:gd name="T64" fmla="*/ 15 w 59"/>
                  <a:gd name="T65" fmla="*/ 43 h 99"/>
                  <a:gd name="T66" fmla="*/ 15 w 59"/>
                  <a:gd name="T67" fmla="*/ 54 h 99"/>
                  <a:gd name="T68" fmla="*/ 26 w 59"/>
                  <a:gd name="T69" fmla="*/ 59 h 99"/>
                  <a:gd name="T70" fmla="*/ 26 w 59"/>
                  <a:gd name="T71" fmla="*/ 59 h 99"/>
                  <a:gd name="T72" fmla="*/ 31 w 59"/>
                  <a:gd name="T73" fmla="*/ 54 h 99"/>
                  <a:gd name="T74" fmla="*/ 36 w 59"/>
                  <a:gd name="T75" fmla="*/ 43 h 99"/>
                  <a:gd name="T76" fmla="*/ 36 w 59"/>
                  <a:gd name="T77" fmla="*/ 43 h 99"/>
                  <a:gd name="T78" fmla="*/ 31 w 59"/>
                  <a:gd name="T79" fmla="*/ 27 h 99"/>
                  <a:gd name="T80" fmla="*/ 26 w 59"/>
                  <a:gd name="T81" fmla="*/ 16 h 99"/>
                  <a:gd name="T82" fmla="*/ 26 w 59"/>
                  <a:gd name="T83" fmla="*/ 16 h 99"/>
                  <a:gd name="T84" fmla="*/ 15 w 59"/>
                  <a:gd name="T85" fmla="*/ 22 h 99"/>
                  <a:gd name="T86" fmla="*/ 10 w 59"/>
                  <a:gd name="T87" fmla="*/ 43 h 99"/>
                  <a:gd name="T88" fmla="*/ 10 w 59"/>
                  <a:gd name="T89" fmla="*/ 43 h 99"/>
                  <a:gd name="T90" fmla="*/ 15 w 59"/>
                  <a:gd name="T91" fmla="*/ 65 h 99"/>
                  <a:gd name="T92" fmla="*/ 26 w 59"/>
                  <a:gd name="T93" fmla="*/ 71 h 99"/>
                  <a:gd name="T94" fmla="*/ 26 w 59"/>
                  <a:gd name="T95" fmla="*/ 71 h 99"/>
                  <a:gd name="T96" fmla="*/ 36 w 59"/>
                  <a:gd name="T97" fmla="*/ 65 h 99"/>
                  <a:gd name="T98" fmla="*/ 42 w 59"/>
                  <a:gd name="T99" fmla="*/ 43 h 99"/>
                  <a:gd name="T100" fmla="*/ 42 w 59"/>
                  <a:gd name="T101" fmla="*/ 43 h 99"/>
                  <a:gd name="T102" fmla="*/ 36 w 59"/>
                  <a:gd name="T103" fmla="*/ 16 h 99"/>
                  <a:gd name="T104" fmla="*/ 26 w 59"/>
                  <a:gd name="T105" fmla="*/ 0 h 99"/>
                  <a:gd name="T106" fmla="*/ 26 w 59"/>
                  <a:gd name="T107" fmla="*/ 0 h 99"/>
                  <a:gd name="T108" fmla="*/ 10 w 59"/>
                  <a:gd name="T109" fmla="*/ 10 h 99"/>
                  <a:gd name="T110" fmla="*/ 0 w 59"/>
                  <a:gd name="T111" fmla="*/ 43 h 99"/>
                  <a:gd name="T112" fmla="*/ 0 w 59"/>
                  <a:gd name="T113" fmla="*/ 43 h 99"/>
                  <a:gd name="T114" fmla="*/ 10 w 59"/>
                  <a:gd name="T115" fmla="*/ 76 h 99"/>
                  <a:gd name="T116" fmla="*/ 26 w 59"/>
                  <a:gd name="T117" fmla="*/ 87 h 99"/>
                  <a:gd name="T118" fmla="*/ 26 w 59"/>
                  <a:gd name="T119" fmla="*/ 87 h 99"/>
                  <a:gd name="T120" fmla="*/ 47 w 59"/>
                  <a:gd name="T121" fmla="*/ 76 h 99"/>
                  <a:gd name="T122" fmla="*/ 52 w 59"/>
                  <a:gd name="T123" fmla="*/ 43 h 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"/>
                  <a:gd name="T187" fmla="*/ 0 h 99"/>
                  <a:gd name="T188" fmla="*/ 59 w 59"/>
                  <a:gd name="T189" fmla="*/ 99 h 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" h="99">
                    <a:moveTo>
                      <a:pt x="58" y="43"/>
                    </a:moveTo>
                    <a:lnTo>
                      <a:pt x="47" y="81"/>
                    </a:lnTo>
                    <a:lnTo>
                      <a:pt x="26" y="98"/>
                    </a:lnTo>
                    <a:lnTo>
                      <a:pt x="5" y="81"/>
                    </a:lnTo>
                    <a:lnTo>
                      <a:pt x="0" y="43"/>
                    </a:lnTo>
                    <a:lnTo>
                      <a:pt x="5" y="10"/>
                    </a:lnTo>
                    <a:lnTo>
                      <a:pt x="26" y="0"/>
                    </a:lnTo>
                    <a:lnTo>
                      <a:pt x="36" y="10"/>
                    </a:lnTo>
                    <a:lnTo>
                      <a:pt x="42" y="43"/>
                    </a:lnTo>
                    <a:lnTo>
                      <a:pt x="36" y="65"/>
                    </a:lnTo>
                    <a:lnTo>
                      <a:pt x="26" y="76"/>
                    </a:lnTo>
                    <a:lnTo>
                      <a:pt x="10" y="65"/>
                    </a:lnTo>
                    <a:lnTo>
                      <a:pt x="10" y="43"/>
                    </a:lnTo>
                    <a:lnTo>
                      <a:pt x="10" y="22"/>
                    </a:lnTo>
                    <a:lnTo>
                      <a:pt x="26" y="16"/>
                    </a:lnTo>
                    <a:lnTo>
                      <a:pt x="31" y="22"/>
                    </a:lnTo>
                    <a:lnTo>
                      <a:pt x="36" y="43"/>
                    </a:lnTo>
                    <a:lnTo>
                      <a:pt x="31" y="54"/>
                    </a:lnTo>
                    <a:lnTo>
                      <a:pt x="26" y="59"/>
                    </a:lnTo>
                    <a:lnTo>
                      <a:pt x="15" y="59"/>
                    </a:lnTo>
                    <a:lnTo>
                      <a:pt x="15" y="43"/>
                    </a:lnTo>
                    <a:lnTo>
                      <a:pt x="15" y="54"/>
                    </a:lnTo>
                    <a:lnTo>
                      <a:pt x="26" y="59"/>
                    </a:lnTo>
                    <a:lnTo>
                      <a:pt x="31" y="54"/>
                    </a:lnTo>
                    <a:lnTo>
                      <a:pt x="36" y="43"/>
                    </a:lnTo>
                    <a:lnTo>
                      <a:pt x="31" y="27"/>
                    </a:lnTo>
                    <a:lnTo>
                      <a:pt x="26" y="16"/>
                    </a:lnTo>
                    <a:lnTo>
                      <a:pt x="15" y="22"/>
                    </a:lnTo>
                    <a:lnTo>
                      <a:pt x="10" y="43"/>
                    </a:lnTo>
                    <a:lnTo>
                      <a:pt x="15" y="65"/>
                    </a:lnTo>
                    <a:lnTo>
                      <a:pt x="26" y="71"/>
                    </a:lnTo>
                    <a:lnTo>
                      <a:pt x="36" y="65"/>
                    </a:lnTo>
                    <a:lnTo>
                      <a:pt x="42" y="43"/>
                    </a:lnTo>
                    <a:lnTo>
                      <a:pt x="36" y="16"/>
                    </a:lnTo>
                    <a:lnTo>
                      <a:pt x="26" y="0"/>
                    </a:lnTo>
                    <a:lnTo>
                      <a:pt x="10" y="10"/>
                    </a:lnTo>
                    <a:lnTo>
                      <a:pt x="0" y="43"/>
                    </a:lnTo>
                    <a:lnTo>
                      <a:pt x="10" y="76"/>
                    </a:lnTo>
                    <a:lnTo>
                      <a:pt x="26" y="87"/>
                    </a:lnTo>
                    <a:lnTo>
                      <a:pt x="47" y="76"/>
                    </a:lnTo>
                    <a:lnTo>
                      <a:pt x="52" y="4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6" name="Freeform 89"/>
              <p:cNvSpPr>
                <a:spLocks noChangeAspect="1"/>
              </p:cNvSpPr>
              <p:nvPr/>
            </p:nvSpPr>
            <p:spPr bwMode="auto">
              <a:xfrm>
                <a:off x="3056" y="1919"/>
                <a:ext cx="65" cy="17"/>
              </a:xfrm>
              <a:custGeom>
                <a:avLst/>
                <a:gdLst>
                  <a:gd name="T0" fmla="*/ 0 w 65"/>
                  <a:gd name="T1" fmla="*/ 10 h 17"/>
                  <a:gd name="T2" fmla="*/ 10 w 65"/>
                  <a:gd name="T3" fmla="*/ 16 h 17"/>
                  <a:gd name="T4" fmla="*/ 21 w 65"/>
                  <a:gd name="T5" fmla="*/ 16 h 17"/>
                  <a:gd name="T6" fmla="*/ 21 w 65"/>
                  <a:gd name="T7" fmla="*/ 16 h 17"/>
                  <a:gd name="T8" fmla="*/ 42 w 65"/>
                  <a:gd name="T9" fmla="*/ 16 h 17"/>
                  <a:gd name="T10" fmla="*/ 64 w 65"/>
                  <a:gd name="T11" fmla="*/ 10 h 17"/>
                  <a:gd name="T12" fmla="*/ 64 w 65"/>
                  <a:gd name="T13" fmla="*/ 10 h 17"/>
                  <a:gd name="T14" fmla="*/ 53 w 65"/>
                  <a:gd name="T15" fmla="*/ 10 h 17"/>
                  <a:gd name="T16" fmla="*/ 53 w 65"/>
                  <a:gd name="T17" fmla="*/ 10 h 17"/>
                  <a:gd name="T18" fmla="*/ 47 w 65"/>
                  <a:gd name="T19" fmla="*/ 5 h 17"/>
                  <a:gd name="T20" fmla="*/ 42 w 65"/>
                  <a:gd name="T21" fmla="*/ 0 h 17"/>
                  <a:gd name="T22" fmla="*/ 42 w 65"/>
                  <a:gd name="T23" fmla="*/ 0 h 17"/>
                  <a:gd name="T24" fmla="*/ 42 w 65"/>
                  <a:gd name="T25" fmla="*/ 5 h 17"/>
                  <a:gd name="T26" fmla="*/ 0 w 65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5"/>
                  <a:gd name="T43" fmla="*/ 0 h 17"/>
                  <a:gd name="T44" fmla="*/ 65 w 65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5" h="17">
                    <a:moveTo>
                      <a:pt x="0" y="10"/>
                    </a:moveTo>
                    <a:lnTo>
                      <a:pt x="10" y="16"/>
                    </a:lnTo>
                    <a:lnTo>
                      <a:pt x="21" y="16"/>
                    </a:lnTo>
                    <a:lnTo>
                      <a:pt x="42" y="16"/>
                    </a:lnTo>
                    <a:lnTo>
                      <a:pt x="64" y="10"/>
                    </a:lnTo>
                    <a:lnTo>
                      <a:pt x="53" y="10"/>
                    </a:lnTo>
                    <a:lnTo>
                      <a:pt x="47" y="5"/>
                    </a:lnTo>
                    <a:lnTo>
                      <a:pt x="42" y="0"/>
                    </a:lnTo>
                    <a:lnTo>
                      <a:pt x="42" y="5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7" name="Freeform 90"/>
              <p:cNvSpPr>
                <a:spLocks noChangeAspect="1"/>
              </p:cNvSpPr>
              <p:nvPr/>
            </p:nvSpPr>
            <p:spPr bwMode="auto">
              <a:xfrm>
                <a:off x="3041" y="1783"/>
                <a:ext cx="84" cy="153"/>
              </a:xfrm>
              <a:custGeom>
                <a:avLst/>
                <a:gdLst>
                  <a:gd name="T0" fmla="*/ 83 w 84"/>
                  <a:gd name="T1" fmla="*/ 146 h 153"/>
                  <a:gd name="T2" fmla="*/ 67 w 84"/>
                  <a:gd name="T3" fmla="*/ 152 h 153"/>
                  <a:gd name="T4" fmla="*/ 41 w 84"/>
                  <a:gd name="T5" fmla="*/ 152 h 153"/>
                  <a:gd name="T6" fmla="*/ 41 w 84"/>
                  <a:gd name="T7" fmla="*/ 152 h 153"/>
                  <a:gd name="T8" fmla="*/ 10 w 84"/>
                  <a:gd name="T9" fmla="*/ 141 h 153"/>
                  <a:gd name="T10" fmla="*/ 0 w 84"/>
                  <a:gd name="T11" fmla="*/ 86 h 153"/>
                  <a:gd name="T12" fmla="*/ 0 w 84"/>
                  <a:gd name="T13" fmla="*/ 86 h 153"/>
                  <a:gd name="T14" fmla="*/ 20 w 84"/>
                  <a:gd name="T15" fmla="*/ 27 h 153"/>
                  <a:gd name="T16" fmla="*/ 62 w 84"/>
                  <a:gd name="T17" fmla="*/ 0 h 1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153"/>
                  <a:gd name="T29" fmla="*/ 84 w 84"/>
                  <a:gd name="T30" fmla="*/ 153 h 1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153">
                    <a:moveTo>
                      <a:pt x="83" y="146"/>
                    </a:moveTo>
                    <a:lnTo>
                      <a:pt x="67" y="152"/>
                    </a:lnTo>
                    <a:lnTo>
                      <a:pt x="41" y="152"/>
                    </a:lnTo>
                    <a:lnTo>
                      <a:pt x="10" y="141"/>
                    </a:lnTo>
                    <a:lnTo>
                      <a:pt x="0" y="86"/>
                    </a:lnTo>
                    <a:lnTo>
                      <a:pt x="20" y="27"/>
                    </a:lnTo>
                    <a:lnTo>
                      <a:pt x="6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8" name="Freeform 91"/>
              <p:cNvSpPr>
                <a:spLocks noChangeAspect="1"/>
              </p:cNvSpPr>
              <p:nvPr/>
            </p:nvSpPr>
            <p:spPr bwMode="auto">
              <a:xfrm>
                <a:off x="3087" y="1837"/>
                <a:ext cx="59" cy="99"/>
              </a:xfrm>
              <a:custGeom>
                <a:avLst/>
                <a:gdLst>
                  <a:gd name="T0" fmla="*/ 0 w 59"/>
                  <a:gd name="T1" fmla="*/ 43 h 99"/>
                  <a:gd name="T2" fmla="*/ 10 w 59"/>
                  <a:gd name="T3" fmla="*/ 81 h 99"/>
                  <a:gd name="T4" fmla="*/ 31 w 59"/>
                  <a:gd name="T5" fmla="*/ 98 h 99"/>
                  <a:gd name="T6" fmla="*/ 31 w 59"/>
                  <a:gd name="T7" fmla="*/ 98 h 99"/>
                  <a:gd name="T8" fmla="*/ 53 w 59"/>
                  <a:gd name="T9" fmla="*/ 81 h 99"/>
                  <a:gd name="T10" fmla="*/ 58 w 59"/>
                  <a:gd name="T11" fmla="*/ 43 h 99"/>
                  <a:gd name="T12" fmla="*/ 58 w 59"/>
                  <a:gd name="T13" fmla="*/ 43 h 99"/>
                  <a:gd name="T14" fmla="*/ 47 w 59"/>
                  <a:gd name="T15" fmla="*/ 10 h 99"/>
                  <a:gd name="T16" fmla="*/ 31 w 59"/>
                  <a:gd name="T17" fmla="*/ 0 h 99"/>
                  <a:gd name="T18" fmla="*/ 31 w 59"/>
                  <a:gd name="T19" fmla="*/ 0 h 99"/>
                  <a:gd name="T20" fmla="*/ 15 w 59"/>
                  <a:gd name="T21" fmla="*/ 10 h 99"/>
                  <a:gd name="T22" fmla="*/ 15 w 59"/>
                  <a:gd name="T23" fmla="*/ 43 h 99"/>
                  <a:gd name="T24" fmla="*/ 15 w 59"/>
                  <a:gd name="T25" fmla="*/ 43 h 99"/>
                  <a:gd name="T26" fmla="*/ 21 w 59"/>
                  <a:gd name="T27" fmla="*/ 65 h 99"/>
                  <a:gd name="T28" fmla="*/ 31 w 59"/>
                  <a:gd name="T29" fmla="*/ 76 h 99"/>
                  <a:gd name="T30" fmla="*/ 31 w 59"/>
                  <a:gd name="T31" fmla="*/ 76 h 99"/>
                  <a:gd name="T32" fmla="*/ 42 w 59"/>
                  <a:gd name="T33" fmla="*/ 65 h 99"/>
                  <a:gd name="T34" fmla="*/ 47 w 59"/>
                  <a:gd name="T35" fmla="*/ 43 h 99"/>
                  <a:gd name="T36" fmla="*/ 47 w 59"/>
                  <a:gd name="T37" fmla="*/ 43 h 99"/>
                  <a:gd name="T38" fmla="*/ 42 w 59"/>
                  <a:gd name="T39" fmla="*/ 22 h 99"/>
                  <a:gd name="T40" fmla="*/ 31 w 59"/>
                  <a:gd name="T41" fmla="*/ 16 h 99"/>
                  <a:gd name="T42" fmla="*/ 31 w 59"/>
                  <a:gd name="T43" fmla="*/ 16 h 99"/>
                  <a:gd name="T44" fmla="*/ 21 w 59"/>
                  <a:gd name="T45" fmla="*/ 22 h 99"/>
                  <a:gd name="T46" fmla="*/ 21 w 59"/>
                  <a:gd name="T47" fmla="*/ 43 h 99"/>
                  <a:gd name="T48" fmla="*/ 21 w 59"/>
                  <a:gd name="T49" fmla="*/ 43 h 99"/>
                  <a:gd name="T50" fmla="*/ 26 w 59"/>
                  <a:gd name="T51" fmla="*/ 54 h 99"/>
                  <a:gd name="T52" fmla="*/ 31 w 59"/>
                  <a:gd name="T53" fmla="*/ 59 h 99"/>
                  <a:gd name="T54" fmla="*/ 31 w 59"/>
                  <a:gd name="T55" fmla="*/ 59 h 99"/>
                  <a:gd name="T56" fmla="*/ 42 w 59"/>
                  <a:gd name="T57" fmla="*/ 59 h 99"/>
                  <a:gd name="T58" fmla="*/ 42 w 59"/>
                  <a:gd name="T59" fmla="*/ 43 h 99"/>
                  <a:gd name="T60" fmla="*/ 42 w 59"/>
                  <a:gd name="T61" fmla="*/ 43 h 99"/>
                  <a:gd name="T62" fmla="*/ 42 w 59"/>
                  <a:gd name="T63" fmla="*/ 43 h 99"/>
                  <a:gd name="T64" fmla="*/ 42 w 59"/>
                  <a:gd name="T65" fmla="*/ 43 h 99"/>
                  <a:gd name="T66" fmla="*/ 36 w 59"/>
                  <a:gd name="T67" fmla="*/ 54 h 99"/>
                  <a:gd name="T68" fmla="*/ 31 w 59"/>
                  <a:gd name="T69" fmla="*/ 59 h 99"/>
                  <a:gd name="T70" fmla="*/ 31 w 59"/>
                  <a:gd name="T71" fmla="*/ 59 h 99"/>
                  <a:gd name="T72" fmla="*/ 26 w 59"/>
                  <a:gd name="T73" fmla="*/ 54 h 99"/>
                  <a:gd name="T74" fmla="*/ 21 w 59"/>
                  <a:gd name="T75" fmla="*/ 43 h 99"/>
                  <a:gd name="T76" fmla="*/ 21 w 59"/>
                  <a:gd name="T77" fmla="*/ 43 h 99"/>
                  <a:gd name="T78" fmla="*/ 26 w 59"/>
                  <a:gd name="T79" fmla="*/ 27 h 99"/>
                  <a:gd name="T80" fmla="*/ 31 w 59"/>
                  <a:gd name="T81" fmla="*/ 16 h 99"/>
                  <a:gd name="T82" fmla="*/ 31 w 59"/>
                  <a:gd name="T83" fmla="*/ 16 h 99"/>
                  <a:gd name="T84" fmla="*/ 42 w 59"/>
                  <a:gd name="T85" fmla="*/ 22 h 99"/>
                  <a:gd name="T86" fmla="*/ 47 w 59"/>
                  <a:gd name="T87" fmla="*/ 43 h 99"/>
                  <a:gd name="T88" fmla="*/ 47 w 59"/>
                  <a:gd name="T89" fmla="*/ 43 h 99"/>
                  <a:gd name="T90" fmla="*/ 42 w 59"/>
                  <a:gd name="T91" fmla="*/ 65 h 99"/>
                  <a:gd name="T92" fmla="*/ 31 w 59"/>
                  <a:gd name="T93" fmla="*/ 71 h 99"/>
                  <a:gd name="T94" fmla="*/ 31 w 59"/>
                  <a:gd name="T95" fmla="*/ 71 h 99"/>
                  <a:gd name="T96" fmla="*/ 21 w 59"/>
                  <a:gd name="T97" fmla="*/ 65 h 99"/>
                  <a:gd name="T98" fmla="*/ 15 w 59"/>
                  <a:gd name="T99" fmla="*/ 43 h 99"/>
                  <a:gd name="T100" fmla="*/ 15 w 59"/>
                  <a:gd name="T101" fmla="*/ 43 h 99"/>
                  <a:gd name="T102" fmla="*/ 21 w 59"/>
                  <a:gd name="T103" fmla="*/ 16 h 99"/>
                  <a:gd name="T104" fmla="*/ 31 w 59"/>
                  <a:gd name="T105" fmla="*/ 0 h 99"/>
                  <a:gd name="T106" fmla="*/ 31 w 59"/>
                  <a:gd name="T107" fmla="*/ 0 h 99"/>
                  <a:gd name="T108" fmla="*/ 47 w 59"/>
                  <a:gd name="T109" fmla="*/ 10 h 99"/>
                  <a:gd name="T110" fmla="*/ 53 w 59"/>
                  <a:gd name="T111" fmla="*/ 43 h 99"/>
                  <a:gd name="T112" fmla="*/ 53 w 59"/>
                  <a:gd name="T113" fmla="*/ 43 h 99"/>
                  <a:gd name="T114" fmla="*/ 47 w 59"/>
                  <a:gd name="T115" fmla="*/ 76 h 99"/>
                  <a:gd name="T116" fmla="*/ 31 w 59"/>
                  <a:gd name="T117" fmla="*/ 87 h 99"/>
                  <a:gd name="T118" fmla="*/ 31 w 59"/>
                  <a:gd name="T119" fmla="*/ 87 h 99"/>
                  <a:gd name="T120" fmla="*/ 10 w 59"/>
                  <a:gd name="T121" fmla="*/ 76 h 99"/>
                  <a:gd name="T122" fmla="*/ 0 w 59"/>
                  <a:gd name="T123" fmla="*/ 43 h 99"/>
                  <a:gd name="T124" fmla="*/ 0 w 59"/>
                  <a:gd name="T125" fmla="*/ 43 h 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"/>
                  <a:gd name="T190" fmla="*/ 0 h 99"/>
                  <a:gd name="T191" fmla="*/ 59 w 59"/>
                  <a:gd name="T192" fmla="*/ 99 h 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" h="99">
                    <a:moveTo>
                      <a:pt x="0" y="43"/>
                    </a:moveTo>
                    <a:lnTo>
                      <a:pt x="10" y="81"/>
                    </a:lnTo>
                    <a:lnTo>
                      <a:pt x="31" y="98"/>
                    </a:lnTo>
                    <a:lnTo>
                      <a:pt x="53" y="81"/>
                    </a:lnTo>
                    <a:lnTo>
                      <a:pt x="58" y="43"/>
                    </a:lnTo>
                    <a:lnTo>
                      <a:pt x="47" y="10"/>
                    </a:lnTo>
                    <a:lnTo>
                      <a:pt x="31" y="0"/>
                    </a:lnTo>
                    <a:lnTo>
                      <a:pt x="15" y="10"/>
                    </a:lnTo>
                    <a:lnTo>
                      <a:pt x="15" y="43"/>
                    </a:lnTo>
                    <a:lnTo>
                      <a:pt x="21" y="65"/>
                    </a:lnTo>
                    <a:lnTo>
                      <a:pt x="31" y="76"/>
                    </a:lnTo>
                    <a:lnTo>
                      <a:pt x="42" y="65"/>
                    </a:lnTo>
                    <a:lnTo>
                      <a:pt x="47" y="43"/>
                    </a:lnTo>
                    <a:lnTo>
                      <a:pt x="42" y="22"/>
                    </a:lnTo>
                    <a:lnTo>
                      <a:pt x="31" y="16"/>
                    </a:lnTo>
                    <a:lnTo>
                      <a:pt x="21" y="22"/>
                    </a:lnTo>
                    <a:lnTo>
                      <a:pt x="21" y="43"/>
                    </a:lnTo>
                    <a:lnTo>
                      <a:pt x="26" y="54"/>
                    </a:lnTo>
                    <a:lnTo>
                      <a:pt x="31" y="59"/>
                    </a:lnTo>
                    <a:lnTo>
                      <a:pt x="42" y="59"/>
                    </a:lnTo>
                    <a:lnTo>
                      <a:pt x="42" y="43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6" y="54"/>
                    </a:lnTo>
                    <a:lnTo>
                      <a:pt x="21" y="43"/>
                    </a:lnTo>
                    <a:lnTo>
                      <a:pt x="26" y="27"/>
                    </a:lnTo>
                    <a:lnTo>
                      <a:pt x="31" y="16"/>
                    </a:lnTo>
                    <a:lnTo>
                      <a:pt x="42" y="22"/>
                    </a:lnTo>
                    <a:lnTo>
                      <a:pt x="47" y="43"/>
                    </a:lnTo>
                    <a:lnTo>
                      <a:pt x="42" y="65"/>
                    </a:lnTo>
                    <a:lnTo>
                      <a:pt x="31" y="71"/>
                    </a:lnTo>
                    <a:lnTo>
                      <a:pt x="21" y="65"/>
                    </a:lnTo>
                    <a:lnTo>
                      <a:pt x="15" y="43"/>
                    </a:lnTo>
                    <a:lnTo>
                      <a:pt x="21" y="16"/>
                    </a:lnTo>
                    <a:lnTo>
                      <a:pt x="31" y="0"/>
                    </a:lnTo>
                    <a:lnTo>
                      <a:pt x="47" y="10"/>
                    </a:lnTo>
                    <a:lnTo>
                      <a:pt x="53" y="43"/>
                    </a:lnTo>
                    <a:lnTo>
                      <a:pt x="47" y="76"/>
                    </a:lnTo>
                    <a:lnTo>
                      <a:pt x="31" y="87"/>
                    </a:lnTo>
                    <a:lnTo>
                      <a:pt x="10" y="76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9" name="Freeform 92"/>
              <p:cNvSpPr>
                <a:spLocks noChangeAspect="1"/>
              </p:cNvSpPr>
              <p:nvPr/>
            </p:nvSpPr>
            <p:spPr bwMode="auto">
              <a:xfrm>
                <a:off x="3087" y="1837"/>
                <a:ext cx="59" cy="99"/>
              </a:xfrm>
              <a:custGeom>
                <a:avLst/>
                <a:gdLst>
                  <a:gd name="T0" fmla="*/ 0 w 59"/>
                  <a:gd name="T1" fmla="*/ 43 h 99"/>
                  <a:gd name="T2" fmla="*/ 10 w 59"/>
                  <a:gd name="T3" fmla="*/ 81 h 99"/>
                  <a:gd name="T4" fmla="*/ 31 w 59"/>
                  <a:gd name="T5" fmla="*/ 98 h 99"/>
                  <a:gd name="T6" fmla="*/ 31 w 59"/>
                  <a:gd name="T7" fmla="*/ 98 h 99"/>
                  <a:gd name="T8" fmla="*/ 53 w 59"/>
                  <a:gd name="T9" fmla="*/ 81 h 99"/>
                  <a:gd name="T10" fmla="*/ 58 w 59"/>
                  <a:gd name="T11" fmla="*/ 43 h 99"/>
                  <a:gd name="T12" fmla="*/ 58 w 59"/>
                  <a:gd name="T13" fmla="*/ 43 h 99"/>
                  <a:gd name="T14" fmla="*/ 47 w 59"/>
                  <a:gd name="T15" fmla="*/ 10 h 99"/>
                  <a:gd name="T16" fmla="*/ 31 w 59"/>
                  <a:gd name="T17" fmla="*/ 0 h 99"/>
                  <a:gd name="T18" fmla="*/ 31 w 59"/>
                  <a:gd name="T19" fmla="*/ 0 h 99"/>
                  <a:gd name="T20" fmla="*/ 15 w 59"/>
                  <a:gd name="T21" fmla="*/ 10 h 99"/>
                  <a:gd name="T22" fmla="*/ 15 w 59"/>
                  <a:gd name="T23" fmla="*/ 43 h 99"/>
                  <a:gd name="T24" fmla="*/ 15 w 59"/>
                  <a:gd name="T25" fmla="*/ 43 h 99"/>
                  <a:gd name="T26" fmla="*/ 21 w 59"/>
                  <a:gd name="T27" fmla="*/ 65 h 99"/>
                  <a:gd name="T28" fmla="*/ 31 w 59"/>
                  <a:gd name="T29" fmla="*/ 76 h 99"/>
                  <a:gd name="T30" fmla="*/ 31 w 59"/>
                  <a:gd name="T31" fmla="*/ 76 h 99"/>
                  <a:gd name="T32" fmla="*/ 42 w 59"/>
                  <a:gd name="T33" fmla="*/ 65 h 99"/>
                  <a:gd name="T34" fmla="*/ 47 w 59"/>
                  <a:gd name="T35" fmla="*/ 43 h 99"/>
                  <a:gd name="T36" fmla="*/ 47 w 59"/>
                  <a:gd name="T37" fmla="*/ 43 h 99"/>
                  <a:gd name="T38" fmla="*/ 42 w 59"/>
                  <a:gd name="T39" fmla="*/ 22 h 99"/>
                  <a:gd name="T40" fmla="*/ 31 w 59"/>
                  <a:gd name="T41" fmla="*/ 16 h 99"/>
                  <a:gd name="T42" fmla="*/ 31 w 59"/>
                  <a:gd name="T43" fmla="*/ 16 h 99"/>
                  <a:gd name="T44" fmla="*/ 21 w 59"/>
                  <a:gd name="T45" fmla="*/ 22 h 99"/>
                  <a:gd name="T46" fmla="*/ 21 w 59"/>
                  <a:gd name="T47" fmla="*/ 43 h 99"/>
                  <a:gd name="T48" fmla="*/ 21 w 59"/>
                  <a:gd name="T49" fmla="*/ 43 h 99"/>
                  <a:gd name="T50" fmla="*/ 26 w 59"/>
                  <a:gd name="T51" fmla="*/ 54 h 99"/>
                  <a:gd name="T52" fmla="*/ 31 w 59"/>
                  <a:gd name="T53" fmla="*/ 59 h 99"/>
                  <a:gd name="T54" fmla="*/ 31 w 59"/>
                  <a:gd name="T55" fmla="*/ 59 h 99"/>
                  <a:gd name="T56" fmla="*/ 42 w 59"/>
                  <a:gd name="T57" fmla="*/ 59 h 99"/>
                  <a:gd name="T58" fmla="*/ 42 w 59"/>
                  <a:gd name="T59" fmla="*/ 43 h 99"/>
                  <a:gd name="T60" fmla="*/ 42 w 59"/>
                  <a:gd name="T61" fmla="*/ 43 h 99"/>
                  <a:gd name="T62" fmla="*/ 42 w 59"/>
                  <a:gd name="T63" fmla="*/ 43 h 99"/>
                  <a:gd name="T64" fmla="*/ 42 w 59"/>
                  <a:gd name="T65" fmla="*/ 43 h 99"/>
                  <a:gd name="T66" fmla="*/ 36 w 59"/>
                  <a:gd name="T67" fmla="*/ 54 h 99"/>
                  <a:gd name="T68" fmla="*/ 31 w 59"/>
                  <a:gd name="T69" fmla="*/ 59 h 99"/>
                  <a:gd name="T70" fmla="*/ 31 w 59"/>
                  <a:gd name="T71" fmla="*/ 59 h 99"/>
                  <a:gd name="T72" fmla="*/ 26 w 59"/>
                  <a:gd name="T73" fmla="*/ 54 h 99"/>
                  <a:gd name="T74" fmla="*/ 21 w 59"/>
                  <a:gd name="T75" fmla="*/ 43 h 99"/>
                  <a:gd name="T76" fmla="*/ 21 w 59"/>
                  <a:gd name="T77" fmla="*/ 43 h 99"/>
                  <a:gd name="T78" fmla="*/ 26 w 59"/>
                  <a:gd name="T79" fmla="*/ 27 h 99"/>
                  <a:gd name="T80" fmla="*/ 31 w 59"/>
                  <a:gd name="T81" fmla="*/ 16 h 99"/>
                  <a:gd name="T82" fmla="*/ 31 w 59"/>
                  <a:gd name="T83" fmla="*/ 16 h 99"/>
                  <a:gd name="T84" fmla="*/ 42 w 59"/>
                  <a:gd name="T85" fmla="*/ 22 h 99"/>
                  <a:gd name="T86" fmla="*/ 47 w 59"/>
                  <a:gd name="T87" fmla="*/ 43 h 99"/>
                  <a:gd name="T88" fmla="*/ 47 w 59"/>
                  <a:gd name="T89" fmla="*/ 43 h 99"/>
                  <a:gd name="T90" fmla="*/ 42 w 59"/>
                  <a:gd name="T91" fmla="*/ 65 h 99"/>
                  <a:gd name="T92" fmla="*/ 31 w 59"/>
                  <a:gd name="T93" fmla="*/ 71 h 99"/>
                  <a:gd name="T94" fmla="*/ 31 w 59"/>
                  <a:gd name="T95" fmla="*/ 71 h 99"/>
                  <a:gd name="T96" fmla="*/ 21 w 59"/>
                  <a:gd name="T97" fmla="*/ 65 h 99"/>
                  <a:gd name="T98" fmla="*/ 15 w 59"/>
                  <a:gd name="T99" fmla="*/ 43 h 99"/>
                  <a:gd name="T100" fmla="*/ 15 w 59"/>
                  <a:gd name="T101" fmla="*/ 43 h 99"/>
                  <a:gd name="T102" fmla="*/ 21 w 59"/>
                  <a:gd name="T103" fmla="*/ 16 h 99"/>
                  <a:gd name="T104" fmla="*/ 31 w 59"/>
                  <a:gd name="T105" fmla="*/ 0 h 99"/>
                  <a:gd name="T106" fmla="*/ 31 w 59"/>
                  <a:gd name="T107" fmla="*/ 0 h 99"/>
                  <a:gd name="T108" fmla="*/ 47 w 59"/>
                  <a:gd name="T109" fmla="*/ 10 h 99"/>
                  <a:gd name="T110" fmla="*/ 53 w 59"/>
                  <a:gd name="T111" fmla="*/ 43 h 99"/>
                  <a:gd name="T112" fmla="*/ 53 w 59"/>
                  <a:gd name="T113" fmla="*/ 43 h 99"/>
                  <a:gd name="T114" fmla="*/ 47 w 59"/>
                  <a:gd name="T115" fmla="*/ 76 h 99"/>
                  <a:gd name="T116" fmla="*/ 31 w 59"/>
                  <a:gd name="T117" fmla="*/ 87 h 99"/>
                  <a:gd name="T118" fmla="*/ 31 w 59"/>
                  <a:gd name="T119" fmla="*/ 87 h 99"/>
                  <a:gd name="T120" fmla="*/ 10 w 59"/>
                  <a:gd name="T121" fmla="*/ 76 h 99"/>
                  <a:gd name="T122" fmla="*/ 0 w 59"/>
                  <a:gd name="T123" fmla="*/ 43 h 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"/>
                  <a:gd name="T187" fmla="*/ 0 h 99"/>
                  <a:gd name="T188" fmla="*/ 59 w 59"/>
                  <a:gd name="T189" fmla="*/ 99 h 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" h="99">
                    <a:moveTo>
                      <a:pt x="0" y="43"/>
                    </a:moveTo>
                    <a:lnTo>
                      <a:pt x="10" y="81"/>
                    </a:lnTo>
                    <a:lnTo>
                      <a:pt x="31" y="98"/>
                    </a:lnTo>
                    <a:lnTo>
                      <a:pt x="53" y="81"/>
                    </a:lnTo>
                    <a:lnTo>
                      <a:pt x="58" y="43"/>
                    </a:lnTo>
                    <a:lnTo>
                      <a:pt x="47" y="10"/>
                    </a:lnTo>
                    <a:lnTo>
                      <a:pt x="31" y="0"/>
                    </a:lnTo>
                    <a:lnTo>
                      <a:pt x="15" y="10"/>
                    </a:lnTo>
                    <a:lnTo>
                      <a:pt x="15" y="43"/>
                    </a:lnTo>
                    <a:lnTo>
                      <a:pt x="21" y="65"/>
                    </a:lnTo>
                    <a:lnTo>
                      <a:pt x="31" y="76"/>
                    </a:lnTo>
                    <a:lnTo>
                      <a:pt x="42" y="65"/>
                    </a:lnTo>
                    <a:lnTo>
                      <a:pt x="47" y="43"/>
                    </a:lnTo>
                    <a:lnTo>
                      <a:pt x="42" y="22"/>
                    </a:lnTo>
                    <a:lnTo>
                      <a:pt x="31" y="16"/>
                    </a:lnTo>
                    <a:lnTo>
                      <a:pt x="21" y="22"/>
                    </a:lnTo>
                    <a:lnTo>
                      <a:pt x="21" y="43"/>
                    </a:lnTo>
                    <a:lnTo>
                      <a:pt x="26" y="54"/>
                    </a:lnTo>
                    <a:lnTo>
                      <a:pt x="31" y="59"/>
                    </a:lnTo>
                    <a:lnTo>
                      <a:pt x="42" y="59"/>
                    </a:lnTo>
                    <a:lnTo>
                      <a:pt x="42" y="43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6" y="54"/>
                    </a:lnTo>
                    <a:lnTo>
                      <a:pt x="21" y="43"/>
                    </a:lnTo>
                    <a:lnTo>
                      <a:pt x="26" y="27"/>
                    </a:lnTo>
                    <a:lnTo>
                      <a:pt x="31" y="16"/>
                    </a:lnTo>
                    <a:lnTo>
                      <a:pt x="42" y="22"/>
                    </a:lnTo>
                    <a:lnTo>
                      <a:pt x="47" y="43"/>
                    </a:lnTo>
                    <a:lnTo>
                      <a:pt x="42" y="65"/>
                    </a:lnTo>
                    <a:lnTo>
                      <a:pt x="31" y="71"/>
                    </a:lnTo>
                    <a:lnTo>
                      <a:pt x="21" y="65"/>
                    </a:lnTo>
                    <a:lnTo>
                      <a:pt x="15" y="43"/>
                    </a:lnTo>
                    <a:lnTo>
                      <a:pt x="21" y="16"/>
                    </a:lnTo>
                    <a:lnTo>
                      <a:pt x="31" y="0"/>
                    </a:lnTo>
                    <a:lnTo>
                      <a:pt x="47" y="10"/>
                    </a:lnTo>
                    <a:lnTo>
                      <a:pt x="53" y="43"/>
                    </a:lnTo>
                    <a:lnTo>
                      <a:pt x="47" y="76"/>
                    </a:lnTo>
                    <a:lnTo>
                      <a:pt x="31" y="87"/>
                    </a:lnTo>
                    <a:lnTo>
                      <a:pt x="10" y="76"/>
                    </a:lnTo>
                    <a:lnTo>
                      <a:pt x="0" y="4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102" name="Picture 93" descr="2009 logo - for inser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3360"/>
              <a:ext cx="1209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54" name="Text Box 94"/>
          <p:cNvSpPr txBox="1">
            <a:spLocks noChangeArrowheads="1"/>
          </p:cNvSpPr>
          <p:nvPr/>
        </p:nvSpPr>
        <p:spPr bwMode="auto">
          <a:xfrm>
            <a:off x="304800" y="838200"/>
            <a:ext cx="8458200" cy="200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/>
              <a:t>Serum 25-hydroxyvitamin D,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Parathyroid </a:t>
            </a:r>
            <a:r>
              <a:rPr lang="en-US" sz="3000" b="1" dirty="0"/>
              <a:t>Hormone, and Carotid Artery Distensibility: </a:t>
            </a:r>
            <a:r>
              <a:rPr lang="en-US" sz="3000" b="1" dirty="0" smtClean="0"/>
              <a:t>The </a:t>
            </a:r>
            <a:r>
              <a:rPr lang="en-US" sz="3000" b="1" dirty="0"/>
              <a:t>Multi-Ethnic Study of Atherosclerosis (MESA)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5253674"/>
            <a:ext cx="19208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3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r>
              <a:rPr lang="en-US" dirty="0" smtClean="0"/>
              <a:t>What About </a:t>
            </a:r>
            <a:r>
              <a:rPr lang="en-US" dirty="0"/>
              <a:t>Arterial </a:t>
            </a:r>
            <a:r>
              <a:rPr lang="en-US" dirty="0" smtClean="0"/>
              <a:t>Stiffness,</a:t>
            </a:r>
            <a:br>
              <a:rPr lang="en-US" dirty="0" smtClean="0"/>
            </a:br>
            <a:r>
              <a:rPr lang="en-US" dirty="0" smtClean="0"/>
              <a:t>Vitamin D, and PTH?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Low vitamin </a:t>
            </a:r>
            <a:r>
              <a:rPr lang="en-US" dirty="0">
                <a:effectLst/>
              </a:rPr>
              <a:t>D </a:t>
            </a:r>
            <a:r>
              <a:rPr lang="en-US" dirty="0" smtClean="0">
                <a:effectLst/>
              </a:rPr>
              <a:t>and high PTH are associated </a:t>
            </a:r>
            <a:r>
              <a:rPr lang="en-US" dirty="0">
                <a:effectLst/>
              </a:rPr>
              <a:t>with </a:t>
            </a:r>
            <a:r>
              <a:rPr lang="en-US" dirty="0" smtClean="0">
                <a:effectLst/>
              </a:rPr>
              <a:t>increased CVD risk</a:t>
            </a:r>
          </a:p>
          <a:p>
            <a:r>
              <a:rPr lang="en-US" dirty="0" smtClean="0">
                <a:effectLst/>
              </a:rPr>
              <a:t>Linked to hypertension</a:t>
            </a:r>
            <a:r>
              <a:rPr lang="en-US" dirty="0">
                <a:effectLst/>
              </a:rPr>
              <a:t>, insulin resistance, metabolic syndrome, </a:t>
            </a:r>
            <a:r>
              <a:rPr lang="en-US" dirty="0" smtClean="0">
                <a:effectLst/>
              </a:rPr>
              <a:t>CHD, and CHF</a:t>
            </a:r>
          </a:p>
          <a:p>
            <a:r>
              <a:rPr lang="en-US" dirty="0">
                <a:effectLst/>
              </a:rPr>
              <a:t>I</a:t>
            </a:r>
            <a:r>
              <a:rPr lang="en-US" dirty="0" smtClean="0">
                <a:effectLst/>
              </a:rPr>
              <a:t>ncreased arterial </a:t>
            </a:r>
            <a:r>
              <a:rPr lang="en-US" dirty="0">
                <a:effectLst/>
              </a:rPr>
              <a:t>stiffness </a:t>
            </a:r>
            <a:r>
              <a:rPr lang="en-US" dirty="0" smtClean="0">
                <a:effectLst/>
              </a:rPr>
              <a:t>may be a mechanism </a:t>
            </a:r>
            <a:r>
              <a:rPr lang="en-US" dirty="0">
                <a:effectLst/>
              </a:rPr>
              <a:t>through which 25(OH)D and PTH </a:t>
            </a:r>
            <a:r>
              <a:rPr lang="en-US" dirty="0" smtClean="0">
                <a:effectLst/>
              </a:rPr>
              <a:t>affect </a:t>
            </a:r>
            <a:r>
              <a:rPr lang="en-US" dirty="0">
                <a:effectLst/>
              </a:rPr>
              <a:t>CVD </a:t>
            </a:r>
            <a:r>
              <a:rPr lang="en-US" dirty="0" smtClean="0">
                <a:effectLst/>
              </a:rPr>
              <a:t>risk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>
                <a:effectLst/>
              </a:rPr>
              <a:t>2,707 </a:t>
            </a:r>
            <a:r>
              <a:rPr lang="en-US" dirty="0" smtClean="0">
                <a:effectLst/>
              </a:rPr>
              <a:t>participants at </a:t>
            </a:r>
            <a:r>
              <a:rPr lang="en-US" dirty="0" smtClean="0">
                <a:effectLst/>
              </a:rPr>
              <a:t>exam 1 and 2,580 </a:t>
            </a:r>
            <a:r>
              <a:rPr lang="en-US" dirty="0" smtClean="0">
                <a:effectLst/>
              </a:rPr>
              <a:t>participants at </a:t>
            </a:r>
            <a:r>
              <a:rPr lang="en-US" dirty="0" smtClean="0">
                <a:effectLst/>
              </a:rPr>
              <a:t>exam 5</a:t>
            </a:r>
            <a:endParaRPr lang="en-US" dirty="0" smtClean="0"/>
          </a:p>
          <a:p>
            <a:r>
              <a:rPr lang="en-US" dirty="0" smtClean="0"/>
              <a:t>DC and YEM calculated as previously described</a:t>
            </a:r>
          </a:p>
          <a:p>
            <a:r>
              <a:rPr lang="en-US" dirty="0">
                <a:effectLst/>
              </a:rPr>
              <a:t>25(OH)D concentrations </a:t>
            </a:r>
            <a:r>
              <a:rPr lang="en-US" dirty="0" smtClean="0">
                <a:effectLst/>
              </a:rPr>
              <a:t>measured </a:t>
            </a:r>
            <a:r>
              <a:rPr lang="en-US" dirty="0">
                <a:effectLst/>
              </a:rPr>
              <a:t>by mass </a:t>
            </a:r>
            <a:r>
              <a:rPr lang="en-US" dirty="0" smtClean="0">
                <a:effectLst/>
              </a:rPr>
              <a:t>spectrometry; adjusted </a:t>
            </a:r>
            <a:r>
              <a:rPr lang="en-US" dirty="0">
                <a:effectLst/>
              </a:rPr>
              <a:t>for seasonal </a:t>
            </a:r>
            <a:r>
              <a:rPr lang="en-US" dirty="0" smtClean="0">
                <a:effectLst/>
              </a:rPr>
              <a:t>variation</a:t>
            </a:r>
          </a:p>
          <a:p>
            <a:r>
              <a:rPr lang="en-US" dirty="0">
                <a:effectLst/>
              </a:rPr>
              <a:t>Serum PTH </a:t>
            </a:r>
            <a:r>
              <a:rPr lang="en-US" dirty="0" smtClean="0">
                <a:effectLst/>
              </a:rPr>
              <a:t>measured </a:t>
            </a:r>
            <a:r>
              <a:rPr lang="en-US" dirty="0">
                <a:effectLst/>
              </a:rPr>
              <a:t>by two-site immunoassay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2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>
                <a:effectLst/>
              </a:rPr>
              <a:t>Cross-sectional analyses: linear </a:t>
            </a:r>
            <a:r>
              <a:rPr lang="en-US" dirty="0">
                <a:effectLst/>
              </a:rPr>
              <a:t>regression </a:t>
            </a:r>
            <a:r>
              <a:rPr lang="en-US" dirty="0" smtClean="0">
                <a:effectLst/>
              </a:rPr>
              <a:t>models  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Differences between baseline and exam 5 </a:t>
            </a:r>
            <a:r>
              <a:rPr lang="en-US" dirty="0" smtClean="0">
                <a:effectLst/>
              </a:rPr>
              <a:t>measures: ANCOVA</a:t>
            </a:r>
          </a:p>
          <a:p>
            <a:pPr lvl="1"/>
            <a:r>
              <a:rPr lang="en-US" dirty="0" smtClean="0">
                <a:effectLst/>
              </a:rPr>
              <a:t>Adjusted </a:t>
            </a:r>
            <a:r>
              <a:rPr lang="en-US" dirty="0">
                <a:effectLst/>
              </a:rPr>
              <a:t>for risk </a:t>
            </a:r>
            <a:r>
              <a:rPr lang="en-US" dirty="0" smtClean="0">
                <a:effectLst/>
              </a:rPr>
              <a:t>factors</a:t>
            </a:r>
          </a:p>
          <a:p>
            <a:pPr lvl="1"/>
            <a:r>
              <a:rPr lang="en-US" dirty="0" smtClean="0">
                <a:effectLst/>
              </a:rPr>
              <a:t>With </a:t>
            </a:r>
            <a:r>
              <a:rPr lang="en-US" dirty="0">
                <a:effectLst/>
              </a:rPr>
              <a:t>and without adjustment for baseline stiffness </a:t>
            </a:r>
            <a:r>
              <a:rPr lang="en-US" dirty="0" smtClean="0">
                <a:effectLst/>
              </a:rPr>
              <a:t>measures</a:t>
            </a:r>
          </a:p>
          <a:p>
            <a:r>
              <a:rPr lang="en-US" dirty="0" smtClean="0">
                <a:effectLst/>
              </a:rPr>
              <a:t>Tests </a:t>
            </a:r>
            <a:r>
              <a:rPr lang="en-US" dirty="0">
                <a:effectLst/>
              </a:rPr>
              <a:t>of </a:t>
            </a:r>
            <a:r>
              <a:rPr lang="en-US" dirty="0" smtClean="0">
                <a:effectLst/>
              </a:rPr>
              <a:t>trend used median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3000" dirty="0">
                <a:effectLst/>
              </a:rPr>
              <a:t>Model 1: </a:t>
            </a:r>
            <a:r>
              <a:rPr lang="en-US" sz="3000" dirty="0" smtClean="0">
                <a:effectLst/>
              </a:rPr>
              <a:t>age</a:t>
            </a:r>
            <a:r>
              <a:rPr lang="en-US" sz="3000" dirty="0">
                <a:effectLst/>
              </a:rPr>
              <a:t>, sex, race, study field center, education, and </a:t>
            </a:r>
            <a:r>
              <a:rPr lang="en-US" sz="3000" dirty="0" smtClean="0">
                <a:effectLst/>
              </a:rPr>
              <a:t>income</a:t>
            </a:r>
            <a:endParaRPr lang="en-US" sz="3000" dirty="0">
              <a:effectLst/>
            </a:endParaRPr>
          </a:p>
          <a:p>
            <a:r>
              <a:rPr lang="en-US" sz="3000" dirty="0">
                <a:effectLst/>
              </a:rPr>
              <a:t>Model 2: Model 1 </a:t>
            </a:r>
            <a:r>
              <a:rPr lang="en-US" sz="3000" dirty="0" smtClean="0">
                <a:effectLst/>
              </a:rPr>
              <a:t>+ physical </a:t>
            </a:r>
            <a:r>
              <a:rPr lang="en-US" sz="3000" dirty="0">
                <a:effectLst/>
              </a:rPr>
              <a:t>activity, waist circumference, smoking status, and </a:t>
            </a:r>
            <a:r>
              <a:rPr lang="en-US" sz="3000" dirty="0" smtClean="0">
                <a:effectLst/>
              </a:rPr>
              <a:t>BMI</a:t>
            </a:r>
            <a:endParaRPr lang="en-US" sz="3000" dirty="0">
              <a:effectLst/>
            </a:endParaRPr>
          </a:p>
          <a:p>
            <a:r>
              <a:rPr lang="en-US" sz="3000" dirty="0">
                <a:effectLst/>
              </a:rPr>
              <a:t>Model 3: Model 2 </a:t>
            </a:r>
            <a:r>
              <a:rPr lang="en-US" sz="3000" dirty="0" smtClean="0">
                <a:effectLst/>
              </a:rPr>
              <a:t>+ diabetes </a:t>
            </a:r>
            <a:r>
              <a:rPr lang="en-US" sz="3000" dirty="0">
                <a:effectLst/>
              </a:rPr>
              <a:t>mellitus status, antihypertensive medication use, log[CRP], total cholesterol, HDL-C, lipid lowering therapy, and </a:t>
            </a:r>
            <a:r>
              <a:rPr lang="en-US" sz="3000" dirty="0" err="1" smtClean="0">
                <a:effectLst/>
              </a:rPr>
              <a:t>creatinine</a:t>
            </a:r>
            <a:endParaRPr lang="en-US" sz="3000" dirty="0">
              <a:effectLst/>
            </a:endParaRPr>
          </a:p>
          <a:p>
            <a:r>
              <a:rPr lang="en-US" sz="3000" dirty="0">
                <a:effectLst/>
              </a:rPr>
              <a:t>Model 4: Model 3 </a:t>
            </a:r>
            <a:r>
              <a:rPr lang="en-US" sz="3000" dirty="0" smtClean="0">
                <a:effectLst/>
              </a:rPr>
              <a:t>+ SBP</a:t>
            </a:r>
            <a:endParaRPr lang="en-US" sz="30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052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Cross-Sectional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>
                <a:effectLst/>
              </a:rPr>
              <a:t>25(OH)D </a:t>
            </a:r>
            <a:r>
              <a:rPr lang="en-US" sz="2800" dirty="0" smtClean="0">
                <a:effectLst/>
              </a:rPr>
              <a:t>not </a:t>
            </a:r>
            <a:r>
              <a:rPr lang="en-US" sz="2800" dirty="0">
                <a:effectLst/>
              </a:rPr>
              <a:t>associated with </a:t>
            </a:r>
            <a:r>
              <a:rPr lang="en-US" sz="2800" dirty="0" smtClean="0">
                <a:effectLst/>
              </a:rPr>
              <a:t>either stiffness measure</a:t>
            </a:r>
          </a:p>
          <a:p>
            <a:r>
              <a:rPr lang="en-US" sz="2800" dirty="0" smtClean="0">
                <a:effectLst/>
              </a:rPr>
              <a:t>PTH associated w/increased arterial stiffness</a:t>
            </a:r>
          </a:p>
          <a:p>
            <a:pPr lvl="1"/>
            <a:r>
              <a:rPr lang="en-US" sz="2400" dirty="0">
                <a:effectLst/>
              </a:rPr>
              <a:t>L</a:t>
            </a:r>
            <a:r>
              <a:rPr lang="en-US" sz="2400" dirty="0" smtClean="0">
                <a:effectLst/>
              </a:rPr>
              <a:t>ower </a:t>
            </a:r>
            <a:r>
              <a:rPr lang="en-US" sz="2400" dirty="0">
                <a:effectLst/>
              </a:rPr>
              <a:t>DC (β=-2.5x10</a:t>
            </a:r>
            <a:r>
              <a:rPr lang="en-US" sz="2400" baseline="30000" dirty="0">
                <a:effectLst/>
              </a:rPr>
              <a:t>-6</a:t>
            </a:r>
            <a:r>
              <a:rPr lang="en-US" sz="2400" dirty="0">
                <a:effectLst/>
              </a:rPr>
              <a:t> mmHg</a:t>
            </a:r>
            <a:r>
              <a:rPr lang="en-US" sz="2400" baseline="30000" dirty="0">
                <a:effectLst/>
              </a:rPr>
              <a:t>-1</a:t>
            </a:r>
            <a:r>
              <a:rPr lang="en-US" sz="2400" dirty="0">
                <a:effectLst/>
              </a:rPr>
              <a:t>, p=0.04) </a:t>
            </a:r>
            <a:endParaRPr lang="en-US" sz="2400" dirty="0" smtClean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Higher </a:t>
            </a:r>
            <a:r>
              <a:rPr lang="en-US" sz="2400" dirty="0">
                <a:effectLst/>
              </a:rPr>
              <a:t>YEM (β=1.98 mmHg, </a:t>
            </a:r>
            <a:r>
              <a:rPr lang="en-US" sz="2400" dirty="0" smtClean="0">
                <a:effectLst/>
              </a:rPr>
              <a:t>p=0.06) </a:t>
            </a:r>
          </a:p>
          <a:p>
            <a:r>
              <a:rPr lang="en-US" sz="2800" dirty="0" smtClean="0">
                <a:effectLst/>
              </a:rPr>
              <a:t>Strongest w/ PTH ≥</a:t>
            </a:r>
            <a:r>
              <a:rPr lang="en-US" sz="2800" dirty="0">
                <a:effectLst/>
              </a:rPr>
              <a:t>65 </a:t>
            </a:r>
            <a:r>
              <a:rPr lang="en-US" sz="2800" dirty="0" err="1" smtClean="0">
                <a:effectLst/>
              </a:rPr>
              <a:t>pcg</a:t>
            </a:r>
            <a:r>
              <a:rPr lang="en-US" sz="2800" dirty="0" smtClean="0">
                <a:effectLst/>
              </a:rPr>
              <a:t>/ml</a:t>
            </a:r>
          </a:p>
          <a:p>
            <a:pPr lvl="1"/>
            <a:r>
              <a:rPr lang="en-US" sz="2400" dirty="0" smtClean="0">
                <a:effectLst/>
              </a:rPr>
              <a:t>Lower </a:t>
            </a:r>
            <a:r>
              <a:rPr lang="en-US" sz="2400" dirty="0">
                <a:effectLst/>
              </a:rPr>
              <a:t>DC (β=-2.4x10</a:t>
            </a:r>
            <a:r>
              <a:rPr lang="en-US" sz="2400" baseline="30000" dirty="0">
                <a:effectLst/>
              </a:rPr>
              <a:t>-4</a:t>
            </a:r>
            <a:r>
              <a:rPr lang="en-US" sz="2400" dirty="0">
                <a:effectLst/>
              </a:rPr>
              <a:t> mmHg</a:t>
            </a:r>
            <a:r>
              <a:rPr lang="en-US" sz="2400" baseline="30000" dirty="0">
                <a:effectLst/>
              </a:rPr>
              <a:t>-1</a:t>
            </a:r>
            <a:r>
              <a:rPr lang="en-US" sz="2400" dirty="0">
                <a:effectLst/>
              </a:rPr>
              <a:t>, p=0.003</a:t>
            </a:r>
            <a:r>
              <a:rPr lang="en-US" sz="2400" dirty="0" smtClean="0">
                <a:effectLst/>
              </a:rPr>
              <a:t>)</a:t>
            </a:r>
          </a:p>
          <a:p>
            <a:pPr lvl="1"/>
            <a:r>
              <a:rPr lang="en-US" sz="2400" dirty="0" smtClean="0">
                <a:effectLst/>
              </a:rPr>
              <a:t>Higher  </a:t>
            </a:r>
            <a:r>
              <a:rPr lang="en-US" sz="2400" dirty="0">
                <a:effectLst/>
              </a:rPr>
              <a:t>YEM (β=166 mmHg, p=0.01) </a:t>
            </a:r>
          </a:p>
          <a:p>
            <a:pPr lvl="1"/>
            <a:r>
              <a:rPr lang="en-US" sz="2400" dirty="0" smtClean="0">
                <a:effectLst/>
              </a:rPr>
              <a:t>Associations </a:t>
            </a:r>
            <a:r>
              <a:rPr lang="en-US" sz="2400" dirty="0">
                <a:effectLst/>
              </a:rPr>
              <a:t>no longer </a:t>
            </a:r>
            <a:r>
              <a:rPr lang="en-US" sz="2400" dirty="0" smtClean="0">
                <a:effectLst/>
              </a:rPr>
              <a:t>statistically significant when </a:t>
            </a:r>
            <a:r>
              <a:rPr lang="en-US" sz="2400" dirty="0">
                <a:effectLst/>
              </a:rPr>
              <a:t>SBP </a:t>
            </a:r>
            <a:r>
              <a:rPr lang="en-US" sz="2400" dirty="0" smtClean="0">
                <a:effectLst/>
              </a:rPr>
              <a:t>included </a:t>
            </a:r>
            <a:r>
              <a:rPr lang="en-US" sz="2400" dirty="0">
                <a:effectLst/>
              </a:rPr>
              <a:t>in the model (DC: β=-1.4x10</a:t>
            </a:r>
            <a:r>
              <a:rPr lang="en-US" sz="2400" baseline="30000" dirty="0">
                <a:effectLst/>
              </a:rPr>
              <a:t>-4</a:t>
            </a:r>
            <a:r>
              <a:rPr lang="en-US" sz="2400" dirty="0">
                <a:effectLst/>
              </a:rPr>
              <a:t> mmHg</a:t>
            </a:r>
            <a:r>
              <a:rPr lang="en-US" sz="2400" baseline="30000" dirty="0">
                <a:effectLst/>
              </a:rPr>
              <a:t>-1</a:t>
            </a:r>
            <a:r>
              <a:rPr lang="en-US" sz="2400" dirty="0">
                <a:effectLst/>
              </a:rPr>
              <a:t> p=0.08; YEM: β=118 mmHg p=0.07</a:t>
            </a:r>
            <a:r>
              <a:rPr lang="en-US" sz="2400" dirty="0" smtClean="0">
                <a:effectLst/>
              </a:rPr>
              <a:t>)  </a:t>
            </a:r>
            <a:endParaRPr lang="en-US" sz="2400" dirty="0">
              <a:effectLst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07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Baseline DC by 25(OH)D and PTH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t="1797" r="1273" b="1353"/>
          <a:stretch>
            <a:fillRect/>
          </a:stretch>
        </p:blipFill>
        <p:spPr bwMode="auto">
          <a:xfrm>
            <a:off x="1018297" y="1143001"/>
            <a:ext cx="7058903" cy="50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752600" y="1905000"/>
            <a:ext cx="6019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    p-trend = 0.46*	  	</a:t>
            </a:r>
            <a:r>
              <a:rPr lang="en-US" sz="1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p-trend = 0.005*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" y="6324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*Median p-trends fully adjusted as in Model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18297" y="5791200"/>
            <a:ext cx="7058903" cy="520988"/>
            <a:chOff x="1018297" y="5791200"/>
            <a:chExt cx="7058903" cy="520988"/>
          </a:xfrm>
        </p:grpSpPr>
        <p:sp>
          <p:nvSpPr>
            <p:cNvPr id="9" name="TextBox 8"/>
            <p:cNvSpPr txBox="1"/>
            <p:nvPr/>
          </p:nvSpPr>
          <p:spPr>
            <a:xfrm>
              <a:off x="1018297" y="6019800"/>
              <a:ext cx="7058903" cy="29238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b" anchorCtr="0">
              <a:spAutoFit/>
            </a:bodyPr>
            <a:lstStyle/>
            <a:p>
              <a:pPr algn="ctr"/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00200" y="5791200"/>
              <a:ext cx="2971800" cy="49244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000000"/>
                  </a:solidFill>
                </a:rPr>
                <a:t>25-Hydroxyvitamin D</a:t>
              </a:r>
            </a:p>
            <a:p>
              <a:pPr algn="ctr"/>
              <a:r>
                <a:rPr lang="en-US" sz="1300" b="1" dirty="0" smtClean="0">
                  <a:solidFill>
                    <a:srgbClr val="000000"/>
                  </a:solidFill>
                </a:rPr>
                <a:t>(</a:t>
              </a:r>
              <a:r>
                <a:rPr lang="en-US" sz="1300" b="1" dirty="0" err="1" smtClean="0">
                  <a:solidFill>
                    <a:srgbClr val="000000"/>
                  </a:solidFill>
                </a:rPr>
                <a:t>ng</a:t>
              </a:r>
              <a:r>
                <a:rPr lang="en-US" sz="1300" b="1" dirty="0" smtClean="0">
                  <a:solidFill>
                    <a:srgbClr val="000000"/>
                  </a:solidFill>
                </a:rPr>
                <a:t>/ml)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8200" y="5791200"/>
              <a:ext cx="2971800" cy="49244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000000"/>
                  </a:solidFill>
                </a:rPr>
                <a:t>Parathyroid Hormone</a:t>
              </a:r>
            </a:p>
            <a:p>
              <a:pPr algn="ctr"/>
              <a:r>
                <a:rPr lang="en-US" sz="1300" b="1" dirty="0" smtClean="0">
                  <a:solidFill>
                    <a:srgbClr val="000000"/>
                  </a:solidFill>
                </a:rPr>
                <a:t>(</a:t>
              </a:r>
              <a:r>
                <a:rPr lang="en-US" sz="1300" b="1" dirty="0" err="1" smtClean="0">
                  <a:solidFill>
                    <a:srgbClr val="000000"/>
                  </a:solidFill>
                </a:rPr>
                <a:t>pg</a:t>
              </a:r>
              <a:r>
                <a:rPr lang="en-US" sz="1300" b="1" dirty="0" smtClean="0">
                  <a:solidFill>
                    <a:srgbClr val="000000"/>
                  </a:solidFill>
                </a:rPr>
                <a:t>/</a:t>
              </a:r>
              <a:r>
                <a:rPr lang="en-US" sz="1300" b="1" dirty="0" err="1" smtClean="0">
                  <a:solidFill>
                    <a:srgbClr val="000000"/>
                  </a:solidFill>
                </a:rPr>
                <a:t>dL</a:t>
              </a:r>
              <a:r>
                <a:rPr lang="en-US" sz="1300" b="1" dirty="0" smtClean="0">
                  <a:solidFill>
                    <a:srgbClr val="000000"/>
                  </a:solidFill>
                </a:rPr>
                <a:t>)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9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09649" y="1219200"/>
            <a:ext cx="8149360" cy="5174379"/>
            <a:chOff x="1009649" y="1302621"/>
            <a:chExt cx="8149360" cy="517437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49" y="1302621"/>
              <a:ext cx="8149360" cy="5098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09650" y="6184612"/>
              <a:ext cx="7077456" cy="29238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b" anchorCtr="0">
              <a:spAutoFit/>
            </a:bodyPr>
            <a:lstStyle/>
            <a:p>
              <a:pPr algn="ctr"/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5984557"/>
              <a:ext cx="2971800" cy="49244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000000"/>
                  </a:solidFill>
                </a:rPr>
                <a:t>25-Hydroxyvitamin D</a:t>
              </a:r>
            </a:p>
            <a:p>
              <a:pPr algn="ctr"/>
              <a:r>
                <a:rPr lang="en-US" sz="1300" b="1" dirty="0" smtClean="0">
                  <a:solidFill>
                    <a:srgbClr val="000000"/>
                  </a:solidFill>
                </a:rPr>
                <a:t>(</a:t>
              </a:r>
              <a:r>
                <a:rPr lang="en-US" sz="1300" b="1" dirty="0" err="1" smtClean="0">
                  <a:solidFill>
                    <a:srgbClr val="000000"/>
                  </a:solidFill>
                </a:rPr>
                <a:t>ng</a:t>
              </a:r>
              <a:r>
                <a:rPr lang="en-US" sz="1300" b="1" dirty="0" smtClean="0">
                  <a:solidFill>
                    <a:srgbClr val="000000"/>
                  </a:solidFill>
                </a:rPr>
                <a:t>/ml)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8200" y="5984557"/>
              <a:ext cx="2971800" cy="49244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000000"/>
                  </a:solidFill>
                </a:rPr>
                <a:t>Parathyroid Hormone</a:t>
              </a:r>
            </a:p>
            <a:p>
              <a:pPr algn="ctr"/>
              <a:r>
                <a:rPr lang="en-US" sz="1300" b="1" dirty="0" smtClean="0">
                  <a:solidFill>
                    <a:srgbClr val="000000"/>
                  </a:solidFill>
                </a:rPr>
                <a:t>(</a:t>
              </a:r>
              <a:r>
                <a:rPr lang="en-US" sz="1300" b="1" dirty="0" err="1" smtClean="0">
                  <a:solidFill>
                    <a:srgbClr val="000000"/>
                  </a:solidFill>
                </a:rPr>
                <a:t>pg</a:t>
              </a:r>
              <a:r>
                <a:rPr lang="en-US" sz="1300" b="1" dirty="0" smtClean="0">
                  <a:solidFill>
                    <a:srgbClr val="000000"/>
                  </a:solidFill>
                </a:rPr>
                <a:t>/</a:t>
              </a:r>
              <a:r>
                <a:rPr lang="en-US" sz="1300" b="1" dirty="0" err="1" smtClean="0">
                  <a:solidFill>
                    <a:srgbClr val="000000"/>
                  </a:solidFill>
                </a:rPr>
                <a:t>dL</a:t>
              </a:r>
              <a:r>
                <a:rPr lang="en-US" sz="1300" b="1" dirty="0" smtClean="0">
                  <a:solidFill>
                    <a:srgbClr val="000000"/>
                  </a:solidFill>
                </a:rPr>
                <a:t>)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Baseline </a:t>
            </a:r>
            <a:r>
              <a:rPr lang="en-US" dirty="0" smtClean="0"/>
              <a:t>YEM by </a:t>
            </a:r>
            <a:r>
              <a:rPr lang="en-US" dirty="0"/>
              <a:t>25(OH)D and PTH</a:t>
            </a:r>
          </a:p>
        </p:txBody>
      </p:sp>
      <p:sp>
        <p:nvSpPr>
          <p:cNvPr id="5" name="Text Box 11"/>
          <p:cNvSpPr txBox="1">
            <a:spLocks noChangeAspect="1" noChangeArrowheads="1"/>
          </p:cNvSpPr>
          <p:nvPr/>
        </p:nvSpPr>
        <p:spPr bwMode="auto">
          <a:xfrm>
            <a:off x="2418971" y="1916113"/>
            <a:ext cx="53101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p-trend = 0.32*	  </a:t>
            </a:r>
            <a:r>
              <a:rPr lang="en-US" sz="1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    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p-trend = 0.02*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" y="64008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*Median p-trends fully adjusted as in Model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4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5637" y="2552581"/>
            <a:ext cx="4687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Disclosures: None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918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Cross-Sectional Results: </a:t>
            </a:r>
            <a:r>
              <a:rPr lang="en-US" dirty="0" smtClean="0"/>
              <a:t>25 (OH)D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467447"/>
              </p:ext>
            </p:extLst>
          </p:nvPr>
        </p:nvGraphicFramePr>
        <p:xfrm>
          <a:off x="228600" y="1295400"/>
          <a:ext cx="8686800" cy="397764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623690"/>
                <a:gridCol w="638946"/>
                <a:gridCol w="1623690"/>
                <a:gridCol w="1623690"/>
                <a:gridCol w="1623690"/>
                <a:gridCol w="1553094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Baseline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DC (mmHg-1 x10-4) (95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CI)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kern="1200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25(OH)D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500" b="1" kern="1200" dirty="0" err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/ml)</a:t>
                      </a: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Beta Parameter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Model </a:t>
                      </a: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500" b="1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Model </a:t>
                      </a: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500" b="1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Model </a:t>
                      </a: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500" b="1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Model </a:t>
                      </a: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500" b="1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≥30.0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ref.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ref.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ref.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ref.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20.0-29.9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-0.5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(-1.5, 0.6)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(-1.0, 1.1)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(-0.8, 1.3)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(-0.7, 1.3)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&lt;20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-1.6‡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(-2.8, -0.4)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-0.7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(-1.9, 0.5)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-0.6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(-1.8, 0.6)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-0.3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(-1.5, 0.8)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Baseline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YEM (mmHg) (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95%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CI)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25(OH)D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500" b="1" kern="1200" dirty="0" err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/ml)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Beta Parameter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Model </a:t>
                      </a: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500" b="1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Model </a:t>
                      </a: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500" b="1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Model </a:t>
                      </a: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500" b="1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Model </a:t>
                      </a: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500" b="1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≥30.0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ref.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ref.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ref.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ref.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20.0-29.9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50.2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(-34.1, 134.6)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24.0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(-60.7, 108.7)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13.1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(-72.0, 98.2)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12.3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(-71.8, 96.3)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&lt;20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107.2+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(11.0, 203.3)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59.5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(-38.5, 157.5)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53.5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(-45.1, 152.2)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42.2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(-55.1, 139.6)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54102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400" b="1" baseline="30000" dirty="0">
                <a:solidFill>
                  <a:srgbClr val="FFFF00"/>
                </a:solidFill>
              </a:rPr>
              <a:t>‡ </a:t>
            </a:r>
            <a:r>
              <a:rPr lang="en-US" sz="1400" b="1" dirty="0">
                <a:solidFill>
                  <a:srgbClr val="FFFF00"/>
                </a:solidFill>
              </a:rPr>
              <a:t>p&lt;0.01; </a:t>
            </a:r>
            <a:r>
              <a:rPr lang="en-US" sz="1400" b="1" baseline="30000" dirty="0">
                <a:solidFill>
                  <a:srgbClr val="FFFF00"/>
                </a:solidFill>
              </a:rPr>
              <a:t>+ </a:t>
            </a:r>
            <a:r>
              <a:rPr lang="en-US" sz="1400" b="1" dirty="0">
                <a:solidFill>
                  <a:srgbClr val="FFFF00"/>
                </a:solidFill>
              </a:rPr>
              <a:t>p&lt;0.05; </a:t>
            </a:r>
            <a:endParaRPr lang="en-US" sz="1400" b="1" dirty="0" smtClean="0">
              <a:solidFill>
                <a:srgbClr val="FFFF00"/>
              </a:solidFill>
            </a:endParaRPr>
          </a:p>
          <a:p>
            <a:pPr marL="228600" indent="-228600"/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adjusted for age, sex, race, study field center, education, and 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/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2: Model 1 plus physical activity, waist circumference, smoking status, and 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BMI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/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3: Model 2 plus diabetes mellitus status, antihypertensive medication use, log[CRP], total cholesterol, 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HDL-C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lipid-lowering 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therapy, and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creatinine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/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4: Model 3 plus 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SBP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7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Cross-Sectional Results: PTH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4481"/>
              </p:ext>
            </p:extLst>
          </p:nvPr>
        </p:nvGraphicFramePr>
        <p:xfrm>
          <a:off x="304801" y="1219200"/>
          <a:ext cx="8534399" cy="505968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116652"/>
                <a:gridCol w="1065024"/>
                <a:gridCol w="1565593"/>
                <a:gridCol w="1565593"/>
                <a:gridCol w="1565593"/>
                <a:gridCol w="1655944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Baseline DC (mmHg-1 x10-4) (95% CI)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5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pg</a:t>
                      </a: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/mL)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Beta Parameter 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 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 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 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 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&lt;32.8 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806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ref.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ref.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ref.</a:t>
                      </a:r>
                      <a:endParaRPr lang="en-US" sz="15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ref.</a:t>
                      </a:r>
                      <a:endParaRPr lang="en-US" sz="15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32.8-43.7 </a:t>
                      </a:r>
                      <a:endParaRPr lang="en-US" sz="15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808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-0.6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(-1.7, 0.5)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-0.2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(-1.3, 1.0)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-0.2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(-1.3, 0.9)</a:t>
                      </a:r>
                      <a:endParaRPr lang="en-US" sz="15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-0.2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(-1.3, 0.9)</a:t>
                      </a:r>
                      <a:endParaRPr lang="en-US" sz="15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43.8-65.0 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808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-1.2</a:t>
                      </a:r>
                      <a:r>
                        <a:rPr lang="en-US" sz="1500" b="1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US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(-2.3,</a:t>
                      </a:r>
                      <a:r>
                        <a:rPr lang="en-US" sz="1500" b="1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-0.0)</a:t>
                      </a:r>
                      <a:endParaRPr lang="en-US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-0.4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(-1.6, 0.7)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-0.5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(-1.6, 0.7)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(-1.1, 1.1)</a:t>
                      </a:r>
                      <a:endParaRPr lang="en-US" sz="15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&gt;65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285</a:t>
                      </a:r>
                      <a:endParaRPr lang="en-US" sz="15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-3.4</a:t>
                      </a:r>
                      <a:r>
                        <a:rPr lang="en-US" sz="1500" b="1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‡</a:t>
                      </a:r>
                      <a:endParaRPr lang="en-US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(-5.0, -1.8)</a:t>
                      </a:r>
                      <a:endParaRPr lang="en-US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-2.2</a:t>
                      </a:r>
                      <a:r>
                        <a:rPr lang="en-US" sz="1500" b="1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‡</a:t>
                      </a:r>
                      <a:endParaRPr lang="en-US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(-3.8, -0.5)</a:t>
                      </a:r>
                      <a:endParaRPr lang="en-US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-2.4</a:t>
                      </a:r>
                      <a:r>
                        <a:rPr lang="en-US" sz="1500" b="1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‡</a:t>
                      </a:r>
                      <a:endParaRPr lang="en-US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(-4.0, -0.8)</a:t>
                      </a:r>
                      <a:endParaRPr lang="en-US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-1.4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(-3.0, 0.1)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Baseline YEM (mmHg) (95% CI)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en-US" sz="15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Beta Parameter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 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 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 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 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&lt;32.8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806</a:t>
                      </a:r>
                      <a:endParaRPr lang="en-US" sz="15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ref.</a:t>
                      </a:r>
                      <a:endParaRPr lang="en-US" sz="15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ref.</a:t>
                      </a:r>
                      <a:endParaRPr lang="en-US" sz="15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ref.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ref.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32.8-43.7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808</a:t>
                      </a:r>
                      <a:endParaRPr lang="en-US" sz="15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39.2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(-50.9, 129.4)</a:t>
                      </a:r>
                      <a:endParaRPr lang="en-US" sz="15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20.1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(-70.0, 110.1)</a:t>
                      </a:r>
                      <a:endParaRPr lang="en-US" sz="15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17.9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(-72.3, 108.1)</a:t>
                      </a:r>
                      <a:endParaRPr lang="en-US" sz="15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18.3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(-70.8, 107.3)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43.8-65.0 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808</a:t>
                      </a:r>
                      <a:endParaRPr lang="en-US" sz="15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63.4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(-28.7, 155.5)</a:t>
                      </a:r>
                      <a:endParaRPr lang="en-US" sz="15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28.4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(-64.2, 120.9)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28.6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(-64.2, 121.5)</a:t>
                      </a:r>
                      <a:endParaRPr lang="en-US" sz="15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(-86.2, 97.5)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&gt;65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285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217.0</a:t>
                      </a:r>
                      <a:r>
                        <a:rPr lang="en-US" sz="1500" b="1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‡</a:t>
                      </a:r>
                      <a:endParaRPr lang="en-US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(88.1, 345.9)</a:t>
                      </a:r>
                      <a:endParaRPr lang="en-US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159.0</a:t>
                      </a:r>
                      <a:r>
                        <a:rPr lang="en-US" sz="1500" b="1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US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(28.8, 289.2)</a:t>
                      </a:r>
                      <a:endParaRPr lang="en-US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166.2</a:t>
                      </a:r>
                      <a:r>
                        <a:rPr lang="en-US" sz="1500" b="1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US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(35.6, 296.7)</a:t>
                      </a:r>
                      <a:endParaRPr lang="en-US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117.6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(-11.8, 247.0)</a:t>
                      </a:r>
                      <a:endParaRPr lang="en-US" sz="15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6263" marR="2626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633478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30000" dirty="0">
                <a:solidFill>
                  <a:srgbClr val="FFFF00"/>
                </a:solidFill>
              </a:rPr>
              <a:t>‡ </a:t>
            </a:r>
            <a:r>
              <a:rPr lang="en-US" sz="1400" b="1" dirty="0">
                <a:solidFill>
                  <a:srgbClr val="FFFF00"/>
                </a:solidFill>
              </a:rPr>
              <a:t>p&lt;0.01; </a:t>
            </a:r>
            <a:r>
              <a:rPr lang="en-US" sz="1400" b="1" baseline="30000" dirty="0">
                <a:solidFill>
                  <a:srgbClr val="FFFF00"/>
                </a:solidFill>
              </a:rPr>
              <a:t>+ </a:t>
            </a:r>
            <a:r>
              <a:rPr lang="en-US" sz="1400" b="1" dirty="0">
                <a:solidFill>
                  <a:srgbClr val="FFFF00"/>
                </a:solidFill>
              </a:rPr>
              <a:t>p&lt;0.05; </a:t>
            </a:r>
            <a:endParaRPr lang="en-US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 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in previous table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6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Longitudinal Associations with Arterial Stiffness </a:t>
            </a:r>
            <a:r>
              <a:rPr lang="en-US" dirty="0" smtClean="0">
                <a:effectLst/>
              </a:rPr>
              <a:t>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DC </a:t>
            </a:r>
            <a:r>
              <a:rPr lang="en-US" dirty="0">
                <a:effectLst/>
              </a:rPr>
              <a:t>decreased from 3.1 (1.3) x 10</a:t>
            </a:r>
            <a:r>
              <a:rPr lang="en-US" baseline="30000" dirty="0">
                <a:effectLst/>
              </a:rPr>
              <a:t>-3</a:t>
            </a:r>
            <a:r>
              <a:rPr lang="en-US" dirty="0">
                <a:effectLst/>
              </a:rPr>
              <a:t> mmHg</a:t>
            </a:r>
            <a:r>
              <a:rPr lang="en-US" baseline="30000" dirty="0">
                <a:effectLst/>
              </a:rPr>
              <a:t>-1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to 2.7 </a:t>
            </a:r>
            <a:r>
              <a:rPr lang="en-US" dirty="0">
                <a:effectLst/>
              </a:rPr>
              <a:t>(1.2) x 10</a:t>
            </a:r>
            <a:r>
              <a:rPr lang="en-US" baseline="30000" dirty="0">
                <a:effectLst/>
              </a:rPr>
              <a:t>-3</a:t>
            </a:r>
            <a:r>
              <a:rPr lang="en-US" dirty="0">
                <a:effectLst/>
              </a:rPr>
              <a:t> mmHg</a:t>
            </a:r>
            <a:r>
              <a:rPr lang="en-US" baseline="30000" dirty="0">
                <a:effectLst/>
              </a:rPr>
              <a:t>-1</a:t>
            </a:r>
            <a:r>
              <a:rPr lang="en-US" dirty="0">
                <a:effectLst/>
              </a:rPr>
              <a:t>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YEM </a:t>
            </a:r>
            <a:r>
              <a:rPr lang="en-US" dirty="0">
                <a:effectLst/>
              </a:rPr>
              <a:t>increased from 1591 (938) mmHg </a:t>
            </a:r>
            <a:r>
              <a:rPr lang="en-US" dirty="0" smtClean="0">
                <a:effectLst/>
              </a:rPr>
              <a:t>to </a:t>
            </a:r>
            <a:r>
              <a:rPr lang="en-US" dirty="0">
                <a:effectLst/>
              </a:rPr>
              <a:t>1754 (1340) mmHg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No </a:t>
            </a:r>
            <a:r>
              <a:rPr lang="en-US" dirty="0">
                <a:effectLst/>
              </a:rPr>
              <a:t>associations or even trends were observed between baseline 25(OH)D or PTH and carotid stiffness (all p&gt;0.3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dirty="0" smtClean="0">
                <a:effectLst/>
              </a:rPr>
              <a:t>No differences between ethnic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/>
          <a:lstStyle/>
          <a:p>
            <a:r>
              <a:rPr lang="en-US" dirty="0" smtClean="0">
                <a:effectLst/>
              </a:rPr>
              <a:t>No cross-sectional or longitudinal associations </a:t>
            </a:r>
            <a:r>
              <a:rPr lang="en-US" dirty="0">
                <a:effectLst/>
              </a:rPr>
              <a:t>between arterial stiffness </a:t>
            </a:r>
            <a:r>
              <a:rPr lang="en-US" dirty="0" smtClean="0">
                <a:effectLst/>
              </a:rPr>
              <a:t>and </a:t>
            </a:r>
            <a:r>
              <a:rPr lang="en-US" dirty="0">
                <a:effectLst/>
              </a:rPr>
              <a:t>vitamin D </a:t>
            </a:r>
            <a:r>
              <a:rPr lang="en-US" dirty="0" smtClean="0">
                <a:effectLst/>
              </a:rPr>
              <a:t>status</a:t>
            </a:r>
          </a:p>
          <a:p>
            <a:r>
              <a:rPr lang="en-US" dirty="0" smtClean="0">
                <a:effectLst/>
              </a:rPr>
              <a:t>Carotid </a:t>
            </a:r>
            <a:r>
              <a:rPr lang="en-US" dirty="0">
                <a:effectLst/>
              </a:rPr>
              <a:t>arterial stiffness </a:t>
            </a:r>
            <a:r>
              <a:rPr lang="en-US" dirty="0" smtClean="0">
                <a:effectLst/>
              </a:rPr>
              <a:t>associated </a:t>
            </a:r>
            <a:r>
              <a:rPr lang="en-US" dirty="0">
                <a:effectLst/>
              </a:rPr>
              <a:t>with PTH </a:t>
            </a:r>
            <a:r>
              <a:rPr lang="en-US" dirty="0" smtClean="0">
                <a:effectLst/>
              </a:rPr>
              <a:t>&gt;</a:t>
            </a:r>
            <a:r>
              <a:rPr lang="en-US" dirty="0">
                <a:effectLst/>
              </a:rPr>
              <a:t>65 </a:t>
            </a:r>
            <a:r>
              <a:rPr lang="en-US" dirty="0" smtClean="0">
                <a:effectLst/>
              </a:rPr>
              <a:t>mg/</a:t>
            </a:r>
            <a:r>
              <a:rPr lang="en-US" dirty="0" err="1" smtClean="0">
                <a:effectLst/>
              </a:rPr>
              <a:t>dL</a:t>
            </a:r>
            <a:endParaRPr lang="en-US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Associations attenuated </a:t>
            </a:r>
            <a:r>
              <a:rPr lang="en-US" dirty="0">
                <a:effectLst/>
              </a:rPr>
              <a:t>by </a:t>
            </a:r>
            <a:r>
              <a:rPr lang="en-US" dirty="0" smtClean="0">
                <a:effectLst/>
              </a:rPr>
              <a:t>SBP</a:t>
            </a:r>
          </a:p>
          <a:p>
            <a:r>
              <a:rPr lang="en-US" dirty="0" smtClean="0">
                <a:effectLst/>
              </a:rPr>
              <a:t>Interrelationships </a:t>
            </a:r>
            <a:r>
              <a:rPr lang="en-US" dirty="0">
                <a:effectLst/>
              </a:rPr>
              <a:t>of PTH, blood pressure, and carotid stiffness are not entirely </a:t>
            </a:r>
            <a:r>
              <a:rPr lang="en-US" dirty="0" smtClean="0">
                <a:effectLst/>
              </a:rPr>
              <a:t>clear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/>
          <a:lstStyle/>
          <a:p>
            <a:r>
              <a:rPr lang="en-US" dirty="0" smtClean="0"/>
              <a:t>Age, SBP, and antihypertensive medication use are strongly associated with progression of arterial stiffness</a:t>
            </a:r>
          </a:p>
          <a:p>
            <a:r>
              <a:rPr lang="en-US" dirty="0" smtClean="0"/>
              <a:t>Rate of progression is greatest in older participants</a:t>
            </a:r>
          </a:p>
          <a:p>
            <a:r>
              <a:rPr lang="en-US" dirty="0" smtClean="0"/>
              <a:t>High PTH levels are associated with greater baseline stiffness</a:t>
            </a:r>
          </a:p>
          <a:p>
            <a:r>
              <a:rPr lang="en-US" dirty="0" smtClean="0"/>
              <a:t>Neither vitamin D nor PTH were associated with progression of stiffness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600200"/>
            <a:ext cx="4343400" cy="4525963"/>
          </a:xfrm>
        </p:spPr>
        <p:txBody>
          <a:bodyPr/>
          <a:lstStyle/>
          <a:p>
            <a:pPr marL="228600" indent="-228600"/>
            <a:r>
              <a:rPr lang="en-US" dirty="0" smtClean="0"/>
              <a:t>UW AIRP MESA Team</a:t>
            </a:r>
          </a:p>
          <a:p>
            <a:pPr marL="576263" lvl="1" indent="-347663"/>
            <a:r>
              <a:rPr lang="en-US" sz="2500" dirty="0" smtClean="0">
                <a:solidFill>
                  <a:schemeClr val="tx1"/>
                </a:solidFill>
              </a:rPr>
              <a:t>Jim Stein</a:t>
            </a:r>
          </a:p>
          <a:p>
            <a:pPr marL="576263" lvl="1" indent="-347663"/>
            <a:r>
              <a:rPr lang="en-US" sz="2500" dirty="0" smtClean="0"/>
              <a:t>Matt Tattersall</a:t>
            </a:r>
          </a:p>
          <a:p>
            <a:pPr marL="576263" lvl="1" indent="-347663"/>
            <a:r>
              <a:rPr lang="en-US" sz="2500" dirty="0" smtClean="0"/>
              <a:t>Claudia Korcarz</a:t>
            </a:r>
          </a:p>
          <a:p>
            <a:pPr marL="576263" lvl="1" indent="-347663"/>
            <a:r>
              <a:rPr lang="en-US" sz="2500" dirty="0" smtClean="0"/>
              <a:t>Kristen Hansen</a:t>
            </a:r>
          </a:p>
          <a:p>
            <a:pPr marL="576263" lvl="1" indent="-347663"/>
            <a:r>
              <a:rPr lang="en-US" sz="2500" dirty="0" smtClean="0"/>
              <a:t>Jessica Horn</a:t>
            </a:r>
          </a:p>
          <a:p>
            <a:pPr marL="576263" lvl="1" indent="-347663"/>
            <a:r>
              <a:rPr lang="en-US" sz="2500" dirty="0" smtClean="0"/>
              <a:t>Jean </a:t>
            </a:r>
            <a:r>
              <a:rPr lang="en-US" sz="2500" dirty="0" err="1" smtClean="0"/>
              <a:t>Einerson</a:t>
            </a:r>
            <a:endParaRPr lang="en-US" sz="2500" dirty="0" smtClean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981200" y="5257800"/>
            <a:ext cx="2884487" cy="1144588"/>
            <a:chOff x="1783" y="3360"/>
            <a:chExt cx="1817" cy="721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 bwMode="auto">
            <a:xfrm>
              <a:off x="3195" y="3377"/>
              <a:ext cx="405" cy="686"/>
              <a:chOff x="2740" y="1712"/>
              <a:chExt cx="575" cy="953"/>
            </a:xfrm>
          </p:grpSpPr>
          <p:sp>
            <p:nvSpPr>
              <p:cNvPr id="7" name="Freeform 6"/>
              <p:cNvSpPr>
                <a:spLocks noChangeAspect="1"/>
              </p:cNvSpPr>
              <p:nvPr/>
            </p:nvSpPr>
            <p:spPr bwMode="auto">
              <a:xfrm>
                <a:off x="2741" y="1712"/>
                <a:ext cx="574" cy="943"/>
              </a:xfrm>
              <a:custGeom>
                <a:avLst/>
                <a:gdLst>
                  <a:gd name="T0" fmla="*/ 283 w 574"/>
                  <a:gd name="T1" fmla="*/ 942 h 943"/>
                  <a:gd name="T2" fmla="*/ 231 w 574"/>
                  <a:gd name="T3" fmla="*/ 925 h 943"/>
                  <a:gd name="T4" fmla="*/ 152 w 574"/>
                  <a:gd name="T5" fmla="*/ 871 h 943"/>
                  <a:gd name="T6" fmla="*/ 79 w 574"/>
                  <a:gd name="T7" fmla="*/ 778 h 943"/>
                  <a:gd name="T8" fmla="*/ 26 w 574"/>
                  <a:gd name="T9" fmla="*/ 631 h 943"/>
                  <a:gd name="T10" fmla="*/ 26 w 574"/>
                  <a:gd name="T11" fmla="*/ 631 h 943"/>
                  <a:gd name="T12" fmla="*/ 0 w 574"/>
                  <a:gd name="T13" fmla="*/ 408 h 943"/>
                  <a:gd name="T14" fmla="*/ 21 w 574"/>
                  <a:gd name="T15" fmla="*/ 234 h 943"/>
                  <a:gd name="T16" fmla="*/ 21 w 574"/>
                  <a:gd name="T17" fmla="*/ 234 h 943"/>
                  <a:gd name="T18" fmla="*/ 99 w 574"/>
                  <a:gd name="T19" fmla="*/ 98 h 943"/>
                  <a:gd name="T20" fmla="*/ 210 w 574"/>
                  <a:gd name="T21" fmla="*/ 70 h 943"/>
                  <a:gd name="T22" fmla="*/ 210 w 574"/>
                  <a:gd name="T23" fmla="*/ 70 h 943"/>
                  <a:gd name="T24" fmla="*/ 220 w 574"/>
                  <a:gd name="T25" fmla="*/ 48 h 943"/>
                  <a:gd name="T26" fmla="*/ 241 w 574"/>
                  <a:gd name="T27" fmla="*/ 32 h 943"/>
                  <a:gd name="T28" fmla="*/ 241 w 574"/>
                  <a:gd name="T29" fmla="*/ 32 h 943"/>
                  <a:gd name="T30" fmla="*/ 257 w 574"/>
                  <a:gd name="T31" fmla="*/ 11 h 943"/>
                  <a:gd name="T32" fmla="*/ 283 w 574"/>
                  <a:gd name="T33" fmla="*/ 0 h 943"/>
                  <a:gd name="T34" fmla="*/ 283 w 574"/>
                  <a:gd name="T35" fmla="*/ 0 h 943"/>
                  <a:gd name="T36" fmla="*/ 315 w 574"/>
                  <a:gd name="T37" fmla="*/ 11 h 943"/>
                  <a:gd name="T38" fmla="*/ 331 w 574"/>
                  <a:gd name="T39" fmla="*/ 32 h 943"/>
                  <a:gd name="T40" fmla="*/ 331 w 574"/>
                  <a:gd name="T41" fmla="*/ 32 h 943"/>
                  <a:gd name="T42" fmla="*/ 352 w 574"/>
                  <a:gd name="T43" fmla="*/ 48 h 943"/>
                  <a:gd name="T44" fmla="*/ 362 w 574"/>
                  <a:gd name="T45" fmla="*/ 70 h 943"/>
                  <a:gd name="T46" fmla="*/ 362 w 574"/>
                  <a:gd name="T47" fmla="*/ 70 h 943"/>
                  <a:gd name="T48" fmla="*/ 473 w 574"/>
                  <a:gd name="T49" fmla="*/ 98 h 943"/>
                  <a:gd name="T50" fmla="*/ 551 w 574"/>
                  <a:gd name="T51" fmla="*/ 234 h 943"/>
                  <a:gd name="T52" fmla="*/ 551 w 574"/>
                  <a:gd name="T53" fmla="*/ 234 h 943"/>
                  <a:gd name="T54" fmla="*/ 573 w 574"/>
                  <a:gd name="T55" fmla="*/ 408 h 943"/>
                  <a:gd name="T56" fmla="*/ 546 w 574"/>
                  <a:gd name="T57" fmla="*/ 631 h 943"/>
                  <a:gd name="T58" fmla="*/ 546 w 574"/>
                  <a:gd name="T59" fmla="*/ 631 h 943"/>
                  <a:gd name="T60" fmla="*/ 494 w 574"/>
                  <a:gd name="T61" fmla="*/ 778 h 943"/>
                  <a:gd name="T62" fmla="*/ 415 w 574"/>
                  <a:gd name="T63" fmla="*/ 871 h 943"/>
                  <a:gd name="T64" fmla="*/ 341 w 574"/>
                  <a:gd name="T65" fmla="*/ 925 h 943"/>
                  <a:gd name="T66" fmla="*/ 283 w 574"/>
                  <a:gd name="T67" fmla="*/ 942 h 9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4"/>
                  <a:gd name="T103" fmla="*/ 0 h 943"/>
                  <a:gd name="T104" fmla="*/ 574 w 574"/>
                  <a:gd name="T105" fmla="*/ 943 h 9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4" h="943">
                    <a:moveTo>
                      <a:pt x="283" y="942"/>
                    </a:moveTo>
                    <a:lnTo>
                      <a:pt x="231" y="925"/>
                    </a:lnTo>
                    <a:lnTo>
                      <a:pt x="152" y="871"/>
                    </a:lnTo>
                    <a:lnTo>
                      <a:pt x="79" y="778"/>
                    </a:lnTo>
                    <a:lnTo>
                      <a:pt x="26" y="631"/>
                    </a:lnTo>
                    <a:lnTo>
                      <a:pt x="0" y="408"/>
                    </a:lnTo>
                    <a:lnTo>
                      <a:pt x="21" y="234"/>
                    </a:lnTo>
                    <a:lnTo>
                      <a:pt x="99" y="98"/>
                    </a:lnTo>
                    <a:lnTo>
                      <a:pt x="210" y="70"/>
                    </a:lnTo>
                    <a:lnTo>
                      <a:pt x="220" y="48"/>
                    </a:lnTo>
                    <a:lnTo>
                      <a:pt x="241" y="32"/>
                    </a:lnTo>
                    <a:lnTo>
                      <a:pt x="257" y="11"/>
                    </a:lnTo>
                    <a:lnTo>
                      <a:pt x="283" y="0"/>
                    </a:lnTo>
                    <a:lnTo>
                      <a:pt x="315" y="11"/>
                    </a:lnTo>
                    <a:lnTo>
                      <a:pt x="331" y="32"/>
                    </a:lnTo>
                    <a:lnTo>
                      <a:pt x="352" y="48"/>
                    </a:lnTo>
                    <a:lnTo>
                      <a:pt x="362" y="70"/>
                    </a:lnTo>
                    <a:lnTo>
                      <a:pt x="473" y="98"/>
                    </a:lnTo>
                    <a:lnTo>
                      <a:pt x="551" y="234"/>
                    </a:lnTo>
                    <a:lnTo>
                      <a:pt x="573" y="408"/>
                    </a:lnTo>
                    <a:lnTo>
                      <a:pt x="546" y="631"/>
                    </a:lnTo>
                    <a:lnTo>
                      <a:pt x="494" y="778"/>
                    </a:lnTo>
                    <a:lnTo>
                      <a:pt x="415" y="871"/>
                    </a:lnTo>
                    <a:lnTo>
                      <a:pt x="341" y="925"/>
                    </a:lnTo>
                    <a:lnTo>
                      <a:pt x="283" y="942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7"/>
              <p:cNvSpPr>
                <a:spLocks noChangeAspect="1"/>
              </p:cNvSpPr>
              <p:nvPr/>
            </p:nvSpPr>
            <p:spPr bwMode="auto">
              <a:xfrm>
                <a:off x="2741" y="1712"/>
                <a:ext cx="574" cy="943"/>
              </a:xfrm>
              <a:custGeom>
                <a:avLst/>
                <a:gdLst>
                  <a:gd name="T0" fmla="*/ 283 w 574"/>
                  <a:gd name="T1" fmla="*/ 942 h 943"/>
                  <a:gd name="T2" fmla="*/ 231 w 574"/>
                  <a:gd name="T3" fmla="*/ 925 h 943"/>
                  <a:gd name="T4" fmla="*/ 152 w 574"/>
                  <a:gd name="T5" fmla="*/ 871 h 943"/>
                  <a:gd name="T6" fmla="*/ 79 w 574"/>
                  <a:gd name="T7" fmla="*/ 778 h 943"/>
                  <a:gd name="T8" fmla="*/ 26 w 574"/>
                  <a:gd name="T9" fmla="*/ 631 h 943"/>
                  <a:gd name="T10" fmla="*/ 26 w 574"/>
                  <a:gd name="T11" fmla="*/ 631 h 943"/>
                  <a:gd name="T12" fmla="*/ 0 w 574"/>
                  <a:gd name="T13" fmla="*/ 408 h 943"/>
                  <a:gd name="T14" fmla="*/ 21 w 574"/>
                  <a:gd name="T15" fmla="*/ 234 h 943"/>
                  <a:gd name="T16" fmla="*/ 21 w 574"/>
                  <a:gd name="T17" fmla="*/ 234 h 943"/>
                  <a:gd name="T18" fmla="*/ 99 w 574"/>
                  <a:gd name="T19" fmla="*/ 98 h 943"/>
                  <a:gd name="T20" fmla="*/ 210 w 574"/>
                  <a:gd name="T21" fmla="*/ 70 h 943"/>
                  <a:gd name="T22" fmla="*/ 210 w 574"/>
                  <a:gd name="T23" fmla="*/ 70 h 943"/>
                  <a:gd name="T24" fmla="*/ 220 w 574"/>
                  <a:gd name="T25" fmla="*/ 48 h 943"/>
                  <a:gd name="T26" fmla="*/ 241 w 574"/>
                  <a:gd name="T27" fmla="*/ 32 h 943"/>
                  <a:gd name="T28" fmla="*/ 241 w 574"/>
                  <a:gd name="T29" fmla="*/ 32 h 943"/>
                  <a:gd name="T30" fmla="*/ 257 w 574"/>
                  <a:gd name="T31" fmla="*/ 11 h 943"/>
                  <a:gd name="T32" fmla="*/ 283 w 574"/>
                  <a:gd name="T33" fmla="*/ 0 h 943"/>
                  <a:gd name="T34" fmla="*/ 283 w 574"/>
                  <a:gd name="T35" fmla="*/ 0 h 943"/>
                  <a:gd name="T36" fmla="*/ 315 w 574"/>
                  <a:gd name="T37" fmla="*/ 11 h 943"/>
                  <a:gd name="T38" fmla="*/ 331 w 574"/>
                  <a:gd name="T39" fmla="*/ 32 h 943"/>
                  <a:gd name="T40" fmla="*/ 331 w 574"/>
                  <a:gd name="T41" fmla="*/ 32 h 943"/>
                  <a:gd name="T42" fmla="*/ 352 w 574"/>
                  <a:gd name="T43" fmla="*/ 48 h 943"/>
                  <a:gd name="T44" fmla="*/ 362 w 574"/>
                  <a:gd name="T45" fmla="*/ 70 h 943"/>
                  <a:gd name="T46" fmla="*/ 362 w 574"/>
                  <a:gd name="T47" fmla="*/ 70 h 943"/>
                  <a:gd name="T48" fmla="*/ 473 w 574"/>
                  <a:gd name="T49" fmla="*/ 98 h 943"/>
                  <a:gd name="T50" fmla="*/ 551 w 574"/>
                  <a:gd name="T51" fmla="*/ 234 h 943"/>
                  <a:gd name="T52" fmla="*/ 551 w 574"/>
                  <a:gd name="T53" fmla="*/ 234 h 943"/>
                  <a:gd name="T54" fmla="*/ 573 w 574"/>
                  <a:gd name="T55" fmla="*/ 408 h 943"/>
                  <a:gd name="T56" fmla="*/ 546 w 574"/>
                  <a:gd name="T57" fmla="*/ 631 h 943"/>
                  <a:gd name="T58" fmla="*/ 546 w 574"/>
                  <a:gd name="T59" fmla="*/ 631 h 943"/>
                  <a:gd name="T60" fmla="*/ 494 w 574"/>
                  <a:gd name="T61" fmla="*/ 778 h 943"/>
                  <a:gd name="T62" fmla="*/ 415 w 574"/>
                  <a:gd name="T63" fmla="*/ 871 h 943"/>
                  <a:gd name="T64" fmla="*/ 341 w 574"/>
                  <a:gd name="T65" fmla="*/ 925 h 943"/>
                  <a:gd name="T66" fmla="*/ 283 w 574"/>
                  <a:gd name="T67" fmla="*/ 942 h 9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4"/>
                  <a:gd name="T103" fmla="*/ 0 h 943"/>
                  <a:gd name="T104" fmla="*/ 574 w 574"/>
                  <a:gd name="T105" fmla="*/ 943 h 9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4" h="943">
                    <a:moveTo>
                      <a:pt x="283" y="942"/>
                    </a:moveTo>
                    <a:lnTo>
                      <a:pt x="231" y="925"/>
                    </a:lnTo>
                    <a:lnTo>
                      <a:pt x="152" y="871"/>
                    </a:lnTo>
                    <a:lnTo>
                      <a:pt x="79" y="778"/>
                    </a:lnTo>
                    <a:lnTo>
                      <a:pt x="26" y="631"/>
                    </a:lnTo>
                    <a:lnTo>
                      <a:pt x="0" y="408"/>
                    </a:lnTo>
                    <a:lnTo>
                      <a:pt x="21" y="234"/>
                    </a:lnTo>
                    <a:lnTo>
                      <a:pt x="99" y="98"/>
                    </a:lnTo>
                    <a:lnTo>
                      <a:pt x="210" y="70"/>
                    </a:lnTo>
                    <a:lnTo>
                      <a:pt x="220" y="48"/>
                    </a:lnTo>
                    <a:lnTo>
                      <a:pt x="241" y="32"/>
                    </a:lnTo>
                    <a:lnTo>
                      <a:pt x="257" y="11"/>
                    </a:lnTo>
                    <a:lnTo>
                      <a:pt x="283" y="0"/>
                    </a:lnTo>
                    <a:lnTo>
                      <a:pt x="315" y="11"/>
                    </a:lnTo>
                    <a:lnTo>
                      <a:pt x="331" y="32"/>
                    </a:lnTo>
                    <a:lnTo>
                      <a:pt x="352" y="48"/>
                    </a:lnTo>
                    <a:lnTo>
                      <a:pt x="362" y="70"/>
                    </a:lnTo>
                    <a:lnTo>
                      <a:pt x="473" y="98"/>
                    </a:lnTo>
                    <a:lnTo>
                      <a:pt x="551" y="234"/>
                    </a:lnTo>
                    <a:lnTo>
                      <a:pt x="573" y="408"/>
                    </a:lnTo>
                    <a:lnTo>
                      <a:pt x="546" y="631"/>
                    </a:lnTo>
                    <a:lnTo>
                      <a:pt x="494" y="778"/>
                    </a:lnTo>
                    <a:lnTo>
                      <a:pt x="415" y="871"/>
                    </a:lnTo>
                    <a:lnTo>
                      <a:pt x="341" y="925"/>
                    </a:lnTo>
                    <a:lnTo>
                      <a:pt x="283" y="94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8"/>
              <p:cNvSpPr>
                <a:spLocks noChangeAspect="1"/>
              </p:cNvSpPr>
              <p:nvPr/>
            </p:nvSpPr>
            <p:spPr bwMode="auto">
              <a:xfrm>
                <a:off x="3035" y="1767"/>
                <a:ext cx="59" cy="49"/>
              </a:xfrm>
              <a:custGeom>
                <a:avLst/>
                <a:gdLst>
                  <a:gd name="T0" fmla="*/ 0 w 59"/>
                  <a:gd name="T1" fmla="*/ 48 h 49"/>
                  <a:gd name="T2" fmla="*/ 15 w 59"/>
                  <a:gd name="T3" fmla="*/ 15 h 49"/>
                  <a:gd name="T4" fmla="*/ 42 w 59"/>
                  <a:gd name="T5" fmla="*/ 0 h 49"/>
                  <a:gd name="T6" fmla="*/ 42 w 59"/>
                  <a:gd name="T7" fmla="*/ 0 h 49"/>
                  <a:gd name="T8" fmla="*/ 52 w 59"/>
                  <a:gd name="T9" fmla="*/ 10 h 49"/>
                  <a:gd name="T10" fmla="*/ 58 w 59"/>
                  <a:gd name="T11" fmla="*/ 15 h 49"/>
                  <a:gd name="T12" fmla="*/ 58 w 59"/>
                  <a:gd name="T13" fmla="*/ 15 h 49"/>
                  <a:gd name="T14" fmla="*/ 52 w 59"/>
                  <a:gd name="T15" fmla="*/ 21 h 49"/>
                  <a:gd name="T16" fmla="*/ 42 w 59"/>
                  <a:gd name="T17" fmla="*/ 26 h 49"/>
                  <a:gd name="T18" fmla="*/ 42 w 59"/>
                  <a:gd name="T19" fmla="*/ 26 h 49"/>
                  <a:gd name="T20" fmla="*/ 26 w 59"/>
                  <a:gd name="T21" fmla="*/ 15 h 49"/>
                  <a:gd name="T22" fmla="*/ 0 w 59"/>
                  <a:gd name="T23" fmla="*/ 48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"/>
                  <a:gd name="T37" fmla="*/ 0 h 49"/>
                  <a:gd name="T38" fmla="*/ 59 w 59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" h="49">
                    <a:moveTo>
                      <a:pt x="0" y="48"/>
                    </a:moveTo>
                    <a:lnTo>
                      <a:pt x="15" y="15"/>
                    </a:lnTo>
                    <a:lnTo>
                      <a:pt x="42" y="0"/>
                    </a:lnTo>
                    <a:lnTo>
                      <a:pt x="52" y="10"/>
                    </a:lnTo>
                    <a:lnTo>
                      <a:pt x="58" y="15"/>
                    </a:lnTo>
                    <a:lnTo>
                      <a:pt x="52" y="21"/>
                    </a:lnTo>
                    <a:lnTo>
                      <a:pt x="42" y="26"/>
                    </a:lnTo>
                    <a:lnTo>
                      <a:pt x="26" y="15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9"/>
              <p:cNvSpPr>
                <a:spLocks noChangeAspect="1"/>
              </p:cNvSpPr>
              <p:nvPr/>
            </p:nvSpPr>
            <p:spPr bwMode="auto">
              <a:xfrm>
                <a:off x="2960" y="1767"/>
                <a:ext cx="60" cy="49"/>
              </a:xfrm>
              <a:custGeom>
                <a:avLst/>
                <a:gdLst>
                  <a:gd name="T0" fmla="*/ 59 w 60"/>
                  <a:gd name="T1" fmla="*/ 48 h 49"/>
                  <a:gd name="T2" fmla="*/ 42 w 60"/>
                  <a:gd name="T3" fmla="*/ 15 h 49"/>
                  <a:gd name="T4" fmla="*/ 16 w 60"/>
                  <a:gd name="T5" fmla="*/ 0 h 49"/>
                  <a:gd name="T6" fmla="*/ 16 w 60"/>
                  <a:gd name="T7" fmla="*/ 0 h 49"/>
                  <a:gd name="T8" fmla="*/ 0 w 60"/>
                  <a:gd name="T9" fmla="*/ 10 h 49"/>
                  <a:gd name="T10" fmla="*/ 0 w 60"/>
                  <a:gd name="T11" fmla="*/ 15 h 49"/>
                  <a:gd name="T12" fmla="*/ 0 w 60"/>
                  <a:gd name="T13" fmla="*/ 15 h 49"/>
                  <a:gd name="T14" fmla="*/ 5 w 60"/>
                  <a:gd name="T15" fmla="*/ 21 h 49"/>
                  <a:gd name="T16" fmla="*/ 16 w 60"/>
                  <a:gd name="T17" fmla="*/ 26 h 49"/>
                  <a:gd name="T18" fmla="*/ 16 w 60"/>
                  <a:gd name="T19" fmla="*/ 26 h 49"/>
                  <a:gd name="T20" fmla="*/ 32 w 60"/>
                  <a:gd name="T21" fmla="*/ 15 h 49"/>
                  <a:gd name="T22" fmla="*/ 59 w 60"/>
                  <a:gd name="T23" fmla="*/ 48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"/>
                  <a:gd name="T37" fmla="*/ 0 h 49"/>
                  <a:gd name="T38" fmla="*/ 60 w 60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" h="49">
                    <a:moveTo>
                      <a:pt x="59" y="48"/>
                    </a:moveTo>
                    <a:lnTo>
                      <a:pt x="42" y="15"/>
                    </a:lnTo>
                    <a:lnTo>
                      <a:pt x="16" y="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1"/>
                    </a:lnTo>
                    <a:lnTo>
                      <a:pt x="16" y="26"/>
                    </a:lnTo>
                    <a:lnTo>
                      <a:pt x="32" y="15"/>
                    </a:lnTo>
                    <a:lnTo>
                      <a:pt x="59" y="48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 noChangeAspect="1"/>
              </p:cNvSpPr>
              <p:nvPr/>
            </p:nvSpPr>
            <p:spPr bwMode="auto">
              <a:xfrm>
                <a:off x="3030" y="1766"/>
                <a:ext cx="65" cy="168"/>
              </a:xfrm>
              <a:custGeom>
                <a:avLst/>
                <a:gdLst>
                  <a:gd name="T0" fmla="*/ 10 w 65"/>
                  <a:gd name="T1" fmla="*/ 167 h 168"/>
                  <a:gd name="T2" fmla="*/ 5 w 65"/>
                  <a:gd name="T3" fmla="*/ 123 h 168"/>
                  <a:gd name="T4" fmla="*/ 0 w 65"/>
                  <a:gd name="T5" fmla="*/ 91 h 168"/>
                  <a:gd name="T6" fmla="*/ 0 w 65"/>
                  <a:gd name="T7" fmla="*/ 91 h 168"/>
                  <a:gd name="T8" fmla="*/ 15 w 65"/>
                  <a:gd name="T9" fmla="*/ 21 h 168"/>
                  <a:gd name="T10" fmla="*/ 48 w 65"/>
                  <a:gd name="T11" fmla="*/ 0 h 168"/>
                  <a:gd name="T12" fmla="*/ 48 w 65"/>
                  <a:gd name="T13" fmla="*/ 0 h 168"/>
                  <a:gd name="T14" fmla="*/ 58 w 65"/>
                  <a:gd name="T15" fmla="*/ 5 h 168"/>
                  <a:gd name="T16" fmla="*/ 64 w 65"/>
                  <a:gd name="T17" fmla="*/ 16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68"/>
                  <a:gd name="T29" fmla="*/ 65 w 65"/>
                  <a:gd name="T30" fmla="*/ 168 h 1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68">
                    <a:moveTo>
                      <a:pt x="10" y="167"/>
                    </a:moveTo>
                    <a:lnTo>
                      <a:pt x="5" y="123"/>
                    </a:lnTo>
                    <a:lnTo>
                      <a:pt x="0" y="91"/>
                    </a:lnTo>
                    <a:lnTo>
                      <a:pt x="15" y="21"/>
                    </a:lnTo>
                    <a:lnTo>
                      <a:pt x="48" y="0"/>
                    </a:lnTo>
                    <a:lnTo>
                      <a:pt x="58" y="5"/>
                    </a:lnTo>
                    <a:lnTo>
                      <a:pt x="64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1"/>
              <p:cNvSpPr>
                <a:spLocks noChangeAspect="1"/>
              </p:cNvSpPr>
              <p:nvPr/>
            </p:nvSpPr>
            <p:spPr bwMode="auto">
              <a:xfrm>
                <a:off x="2961" y="1766"/>
                <a:ext cx="65" cy="168"/>
              </a:xfrm>
              <a:custGeom>
                <a:avLst/>
                <a:gdLst>
                  <a:gd name="T0" fmla="*/ 0 w 65"/>
                  <a:gd name="T1" fmla="*/ 16 h 168"/>
                  <a:gd name="T2" fmla="*/ 5 w 65"/>
                  <a:gd name="T3" fmla="*/ 5 h 168"/>
                  <a:gd name="T4" fmla="*/ 16 w 65"/>
                  <a:gd name="T5" fmla="*/ 0 h 168"/>
                  <a:gd name="T6" fmla="*/ 16 w 65"/>
                  <a:gd name="T7" fmla="*/ 0 h 168"/>
                  <a:gd name="T8" fmla="*/ 48 w 65"/>
                  <a:gd name="T9" fmla="*/ 21 h 168"/>
                  <a:gd name="T10" fmla="*/ 64 w 65"/>
                  <a:gd name="T11" fmla="*/ 91 h 168"/>
                  <a:gd name="T12" fmla="*/ 64 w 65"/>
                  <a:gd name="T13" fmla="*/ 91 h 168"/>
                  <a:gd name="T14" fmla="*/ 59 w 65"/>
                  <a:gd name="T15" fmla="*/ 123 h 168"/>
                  <a:gd name="T16" fmla="*/ 48 w 65"/>
                  <a:gd name="T17" fmla="*/ 167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68"/>
                  <a:gd name="T29" fmla="*/ 65 w 65"/>
                  <a:gd name="T30" fmla="*/ 168 h 1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68">
                    <a:moveTo>
                      <a:pt x="0" y="16"/>
                    </a:moveTo>
                    <a:lnTo>
                      <a:pt x="5" y="5"/>
                    </a:lnTo>
                    <a:lnTo>
                      <a:pt x="16" y="0"/>
                    </a:lnTo>
                    <a:lnTo>
                      <a:pt x="48" y="21"/>
                    </a:lnTo>
                    <a:lnTo>
                      <a:pt x="64" y="91"/>
                    </a:lnTo>
                    <a:lnTo>
                      <a:pt x="59" y="123"/>
                    </a:lnTo>
                    <a:lnTo>
                      <a:pt x="48" y="16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2"/>
              <p:cNvSpPr>
                <a:spLocks noChangeAspect="1"/>
              </p:cNvSpPr>
              <p:nvPr/>
            </p:nvSpPr>
            <p:spPr bwMode="auto">
              <a:xfrm>
                <a:off x="2950" y="1783"/>
                <a:ext cx="64" cy="153"/>
              </a:xfrm>
              <a:custGeom>
                <a:avLst/>
                <a:gdLst>
                  <a:gd name="T0" fmla="*/ 21 w 64"/>
                  <a:gd name="T1" fmla="*/ 152 h 153"/>
                  <a:gd name="T2" fmla="*/ 47 w 64"/>
                  <a:gd name="T3" fmla="*/ 141 h 153"/>
                  <a:gd name="T4" fmla="*/ 63 w 64"/>
                  <a:gd name="T5" fmla="*/ 86 h 153"/>
                  <a:gd name="T6" fmla="*/ 63 w 64"/>
                  <a:gd name="T7" fmla="*/ 86 h 153"/>
                  <a:gd name="T8" fmla="*/ 42 w 64"/>
                  <a:gd name="T9" fmla="*/ 27 h 153"/>
                  <a:gd name="T10" fmla="*/ 0 w 64"/>
                  <a:gd name="T11" fmla="*/ 0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53"/>
                  <a:gd name="T20" fmla="*/ 64 w 64"/>
                  <a:gd name="T21" fmla="*/ 153 h 1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53">
                    <a:moveTo>
                      <a:pt x="21" y="152"/>
                    </a:moveTo>
                    <a:lnTo>
                      <a:pt x="47" y="141"/>
                    </a:lnTo>
                    <a:lnTo>
                      <a:pt x="63" y="86"/>
                    </a:lnTo>
                    <a:lnTo>
                      <a:pt x="42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3"/>
              <p:cNvSpPr>
                <a:spLocks noChangeAspect="1"/>
              </p:cNvSpPr>
              <p:nvPr/>
            </p:nvSpPr>
            <p:spPr bwMode="auto">
              <a:xfrm>
                <a:off x="2983" y="1733"/>
                <a:ext cx="85" cy="28"/>
              </a:xfrm>
              <a:custGeom>
                <a:avLst/>
                <a:gdLst>
                  <a:gd name="T0" fmla="*/ 42 w 85"/>
                  <a:gd name="T1" fmla="*/ 10 h 28"/>
                  <a:gd name="T2" fmla="*/ 21 w 85"/>
                  <a:gd name="T3" fmla="*/ 0 h 28"/>
                  <a:gd name="T4" fmla="*/ 0 w 85"/>
                  <a:gd name="T5" fmla="*/ 21 h 28"/>
                  <a:gd name="T6" fmla="*/ 0 w 85"/>
                  <a:gd name="T7" fmla="*/ 21 h 28"/>
                  <a:gd name="T8" fmla="*/ 5 w 85"/>
                  <a:gd name="T9" fmla="*/ 27 h 28"/>
                  <a:gd name="T10" fmla="*/ 10 w 85"/>
                  <a:gd name="T11" fmla="*/ 27 h 28"/>
                  <a:gd name="T12" fmla="*/ 10 w 85"/>
                  <a:gd name="T13" fmla="*/ 27 h 28"/>
                  <a:gd name="T14" fmla="*/ 21 w 85"/>
                  <a:gd name="T15" fmla="*/ 10 h 28"/>
                  <a:gd name="T16" fmla="*/ 42 w 85"/>
                  <a:gd name="T17" fmla="*/ 27 h 28"/>
                  <a:gd name="T18" fmla="*/ 42 w 85"/>
                  <a:gd name="T19" fmla="*/ 27 h 28"/>
                  <a:gd name="T20" fmla="*/ 68 w 85"/>
                  <a:gd name="T21" fmla="*/ 10 h 28"/>
                  <a:gd name="T22" fmla="*/ 78 w 85"/>
                  <a:gd name="T23" fmla="*/ 27 h 28"/>
                  <a:gd name="T24" fmla="*/ 78 w 85"/>
                  <a:gd name="T25" fmla="*/ 27 h 28"/>
                  <a:gd name="T26" fmla="*/ 84 w 85"/>
                  <a:gd name="T27" fmla="*/ 27 h 28"/>
                  <a:gd name="T28" fmla="*/ 84 w 85"/>
                  <a:gd name="T29" fmla="*/ 21 h 28"/>
                  <a:gd name="T30" fmla="*/ 84 w 85"/>
                  <a:gd name="T31" fmla="*/ 21 h 28"/>
                  <a:gd name="T32" fmla="*/ 68 w 85"/>
                  <a:gd name="T33" fmla="*/ 0 h 28"/>
                  <a:gd name="T34" fmla="*/ 42 w 85"/>
                  <a:gd name="T35" fmla="*/ 10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28"/>
                  <a:gd name="T56" fmla="*/ 85 w 85"/>
                  <a:gd name="T57" fmla="*/ 28 h 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28">
                    <a:moveTo>
                      <a:pt x="42" y="10"/>
                    </a:moveTo>
                    <a:lnTo>
                      <a:pt x="21" y="0"/>
                    </a:lnTo>
                    <a:lnTo>
                      <a:pt x="0" y="21"/>
                    </a:lnTo>
                    <a:lnTo>
                      <a:pt x="5" y="27"/>
                    </a:lnTo>
                    <a:lnTo>
                      <a:pt x="10" y="27"/>
                    </a:lnTo>
                    <a:lnTo>
                      <a:pt x="21" y="10"/>
                    </a:lnTo>
                    <a:lnTo>
                      <a:pt x="42" y="27"/>
                    </a:lnTo>
                    <a:lnTo>
                      <a:pt x="68" y="10"/>
                    </a:lnTo>
                    <a:lnTo>
                      <a:pt x="78" y="27"/>
                    </a:lnTo>
                    <a:lnTo>
                      <a:pt x="84" y="27"/>
                    </a:lnTo>
                    <a:lnTo>
                      <a:pt x="84" y="21"/>
                    </a:lnTo>
                    <a:lnTo>
                      <a:pt x="68" y="0"/>
                    </a:lnTo>
                    <a:lnTo>
                      <a:pt x="42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4"/>
              <p:cNvSpPr>
                <a:spLocks noChangeAspect="1"/>
              </p:cNvSpPr>
              <p:nvPr/>
            </p:nvSpPr>
            <p:spPr bwMode="auto">
              <a:xfrm>
                <a:off x="2983" y="1734"/>
                <a:ext cx="85" cy="82"/>
              </a:xfrm>
              <a:custGeom>
                <a:avLst/>
                <a:gdLst>
                  <a:gd name="T0" fmla="*/ 42 w 85"/>
                  <a:gd name="T1" fmla="*/ 81 h 82"/>
                  <a:gd name="T2" fmla="*/ 31 w 85"/>
                  <a:gd name="T3" fmla="*/ 48 h 82"/>
                  <a:gd name="T4" fmla="*/ 0 w 85"/>
                  <a:gd name="T5" fmla="*/ 21 h 82"/>
                  <a:gd name="T6" fmla="*/ 0 w 85"/>
                  <a:gd name="T7" fmla="*/ 21 h 82"/>
                  <a:gd name="T8" fmla="*/ 21 w 85"/>
                  <a:gd name="T9" fmla="*/ 0 h 82"/>
                  <a:gd name="T10" fmla="*/ 42 w 85"/>
                  <a:gd name="T11" fmla="*/ 10 h 82"/>
                  <a:gd name="T12" fmla="*/ 42 w 85"/>
                  <a:gd name="T13" fmla="*/ 10 h 82"/>
                  <a:gd name="T14" fmla="*/ 68 w 85"/>
                  <a:gd name="T15" fmla="*/ 0 h 82"/>
                  <a:gd name="T16" fmla="*/ 84 w 85"/>
                  <a:gd name="T17" fmla="*/ 21 h 82"/>
                  <a:gd name="T18" fmla="*/ 84 w 85"/>
                  <a:gd name="T19" fmla="*/ 21 h 82"/>
                  <a:gd name="T20" fmla="*/ 58 w 85"/>
                  <a:gd name="T21" fmla="*/ 48 h 82"/>
                  <a:gd name="T22" fmla="*/ 42 w 85"/>
                  <a:gd name="T23" fmla="*/ 81 h 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5"/>
                  <a:gd name="T37" fmla="*/ 0 h 82"/>
                  <a:gd name="T38" fmla="*/ 85 w 85"/>
                  <a:gd name="T39" fmla="*/ 82 h 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5" h="82">
                    <a:moveTo>
                      <a:pt x="42" y="81"/>
                    </a:moveTo>
                    <a:lnTo>
                      <a:pt x="31" y="48"/>
                    </a:lnTo>
                    <a:lnTo>
                      <a:pt x="0" y="21"/>
                    </a:lnTo>
                    <a:lnTo>
                      <a:pt x="21" y="0"/>
                    </a:lnTo>
                    <a:lnTo>
                      <a:pt x="42" y="10"/>
                    </a:lnTo>
                    <a:lnTo>
                      <a:pt x="68" y="0"/>
                    </a:lnTo>
                    <a:lnTo>
                      <a:pt x="84" y="21"/>
                    </a:lnTo>
                    <a:lnTo>
                      <a:pt x="58" y="48"/>
                    </a:lnTo>
                    <a:lnTo>
                      <a:pt x="42" y="8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5"/>
              <p:cNvSpPr>
                <a:spLocks noChangeAspect="1"/>
              </p:cNvSpPr>
              <p:nvPr/>
            </p:nvSpPr>
            <p:spPr bwMode="auto">
              <a:xfrm>
                <a:off x="2957" y="1933"/>
                <a:ext cx="143" cy="18"/>
              </a:xfrm>
              <a:custGeom>
                <a:avLst/>
                <a:gdLst>
                  <a:gd name="T0" fmla="*/ 104 w 143"/>
                  <a:gd name="T1" fmla="*/ 0 h 18"/>
                  <a:gd name="T2" fmla="*/ 89 w 143"/>
                  <a:gd name="T3" fmla="*/ 0 h 18"/>
                  <a:gd name="T4" fmla="*/ 68 w 143"/>
                  <a:gd name="T5" fmla="*/ 5 h 18"/>
                  <a:gd name="T6" fmla="*/ 68 w 143"/>
                  <a:gd name="T7" fmla="*/ 5 h 18"/>
                  <a:gd name="T8" fmla="*/ 47 w 143"/>
                  <a:gd name="T9" fmla="*/ 0 h 18"/>
                  <a:gd name="T10" fmla="*/ 25 w 143"/>
                  <a:gd name="T11" fmla="*/ 0 h 18"/>
                  <a:gd name="T12" fmla="*/ 25 w 143"/>
                  <a:gd name="T13" fmla="*/ 0 h 18"/>
                  <a:gd name="T14" fmla="*/ 21 w 143"/>
                  <a:gd name="T15" fmla="*/ 5 h 18"/>
                  <a:gd name="T16" fmla="*/ 15 w 143"/>
                  <a:gd name="T17" fmla="*/ 5 h 18"/>
                  <a:gd name="T18" fmla="*/ 15 w 143"/>
                  <a:gd name="T19" fmla="*/ 5 h 18"/>
                  <a:gd name="T20" fmla="*/ 4 w 143"/>
                  <a:gd name="T21" fmla="*/ 5 h 18"/>
                  <a:gd name="T22" fmla="*/ 0 w 143"/>
                  <a:gd name="T23" fmla="*/ 11 h 18"/>
                  <a:gd name="T24" fmla="*/ 0 w 143"/>
                  <a:gd name="T25" fmla="*/ 11 h 18"/>
                  <a:gd name="T26" fmla="*/ 42 w 143"/>
                  <a:gd name="T27" fmla="*/ 5 h 18"/>
                  <a:gd name="T28" fmla="*/ 68 w 143"/>
                  <a:gd name="T29" fmla="*/ 17 h 18"/>
                  <a:gd name="T30" fmla="*/ 68 w 143"/>
                  <a:gd name="T31" fmla="*/ 17 h 18"/>
                  <a:gd name="T32" fmla="*/ 99 w 143"/>
                  <a:gd name="T33" fmla="*/ 5 h 18"/>
                  <a:gd name="T34" fmla="*/ 142 w 143"/>
                  <a:gd name="T35" fmla="*/ 11 h 18"/>
                  <a:gd name="T36" fmla="*/ 142 w 143"/>
                  <a:gd name="T37" fmla="*/ 11 h 18"/>
                  <a:gd name="T38" fmla="*/ 125 w 143"/>
                  <a:gd name="T39" fmla="*/ 5 h 18"/>
                  <a:gd name="T40" fmla="*/ 104 w 143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3"/>
                  <a:gd name="T64" fmla="*/ 0 h 18"/>
                  <a:gd name="T65" fmla="*/ 143 w 143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3" h="18">
                    <a:moveTo>
                      <a:pt x="104" y="0"/>
                    </a:moveTo>
                    <a:lnTo>
                      <a:pt x="89" y="0"/>
                    </a:lnTo>
                    <a:lnTo>
                      <a:pt x="68" y="5"/>
                    </a:lnTo>
                    <a:lnTo>
                      <a:pt x="47" y="0"/>
                    </a:lnTo>
                    <a:lnTo>
                      <a:pt x="25" y="0"/>
                    </a:lnTo>
                    <a:lnTo>
                      <a:pt x="21" y="5"/>
                    </a:lnTo>
                    <a:lnTo>
                      <a:pt x="15" y="5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42" y="5"/>
                    </a:lnTo>
                    <a:lnTo>
                      <a:pt x="68" y="17"/>
                    </a:lnTo>
                    <a:lnTo>
                      <a:pt x="99" y="5"/>
                    </a:lnTo>
                    <a:lnTo>
                      <a:pt x="142" y="11"/>
                    </a:lnTo>
                    <a:lnTo>
                      <a:pt x="125" y="5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 noChangeAspect="1"/>
              </p:cNvSpPr>
              <p:nvPr/>
            </p:nvSpPr>
            <p:spPr bwMode="auto">
              <a:xfrm>
                <a:off x="2857" y="1934"/>
                <a:ext cx="343" cy="104"/>
              </a:xfrm>
              <a:custGeom>
                <a:avLst/>
                <a:gdLst>
                  <a:gd name="T0" fmla="*/ 0 w 343"/>
                  <a:gd name="T1" fmla="*/ 103 h 104"/>
                  <a:gd name="T2" fmla="*/ 47 w 343"/>
                  <a:gd name="T3" fmla="*/ 43 h 104"/>
                  <a:gd name="T4" fmla="*/ 125 w 343"/>
                  <a:gd name="T5" fmla="*/ 0 h 104"/>
                  <a:gd name="T6" fmla="*/ 125 w 343"/>
                  <a:gd name="T7" fmla="*/ 0 h 104"/>
                  <a:gd name="T8" fmla="*/ 146 w 343"/>
                  <a:gd name="T9" fmla="*/ 0 h 104"/>
                  <a:gd name="T10" fmla="*/ 168 w 343"/>
                  <a:gd name="T11" fmla="*/ 5 h 104"/>
                  <a:gd name="T12" fmla="*/ 168 w 343"/>
                  <a:gd name="T13" fmla="*/ 5 h 104"/>
                  <a:gd name="T14" fmla="*/ 189 w 343"/>
                  <a:gd name="T15" fmla="*/ 0 h 104"/>
                  <a:gd name="T16" fmla="*/ 204 w 343"/>
                  <a:gd name="T17" fmla="*/ 0 h 104"/>
                  <a:gd name="T18" fmla="*/ 204 w 343"/>
                  <a:gd name="T19" fmla="*/ 0 h 104"/>
                  <a:gd name="T20" fmla="*/ 294 w 343"/>
                  <a:gd name="T21" fmla="*/ 38 h 104"/>
                  <a:gd name="T22" fmla="*/ 342 w 343"/>
                  <a:gd name="T23" fmla="*/ 103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3"/>
                  <a:gd name="T37" fmla="*/ 0 h 104"/>
                  <a:gd name="T38" fmla="*/ 343 w 343"/>
                  <a:gd name="T39" fmla="*/ 104 h 1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3" h="104">
                    <a:moveTo>
                      <a:pt x="0" y="103"/>
                    </a:moveTo>
                    <a:lnTo>
                      <a:pt x="47" y="43"/>
                    </a:lnTo>
                    <a:lnTo>
                      <a:pt x="125" y="0"/>
                    </a:lnTo>
                    <a:lnTo>
                      <a:pt x="146" y="0"/>
                    </a:lnTo>
                    <a:lnTo>
                      <a:pt x="168" y="5"/>
                    </a:lnTo>
                    <a:lnTo>
                      <a:pt x="189" y="0"/>
                    </a:lnTo>
                    <a:lnTo>
                      <a:pt x="204" y="0"/>
                    </a:lnTo>
                    <a:lnTo>
                      <a:pt x="294" y="38"/>
                    </a:lnTo>
                    <a:lnTo>
                      <a:pt x="342" y="10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 noChangeAspect="1"/>
              </p:cNvSpPr>
              <p:nvPr/>
            </p:nvSpPr>
            <p:spPr bwMode="auto">
              <a:xfrm>
                <a:off x="3029" y="1834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8 w 17"/>
                  <a:gd name="T3" fmla="*/ 16 h 17"/>
                  <a:gd name="T4" fmla="*/ 0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16" y="16"/>
                    </a:moveTo>
                    <a:lnTo>
                      <a:pt x="8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 noChangeAspect="1"/>
              </p:cNvSpPr>
              <p:nvPr/>
            </p:nvSpPr>
            <p:spPr bwMode="auto">
              <a:xfrm>
                <a:off x="3013" y="183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16"/>
                    </a:moveTo>
                    <a:lnTo>
                      <a:pt x="0" y="16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 noChangeAspect="1"/>
              </p:cNvSpPr>
              <p:nvPr/>
            </p:nvSpPr>
            <p:spPr bwMode="auto">
              <a:xfrm>
                <a:off x="3173" y="2408"/>
                <a:ext cx="84" cy="34"/>
              </a:xfrm>
              <a:custGeom>
                <a:avLst/>
                <a:gdLst>
                  <a:gd name="T0" fmla="*/ 83 w 84"/>
                  <a:gd name="T1" fmla="*/ 33 h 34"/>
                  <a:gd name="T2" fmla="*/ 56 w 84"/>
                  <a:gd name="T3" fmla="*/ 22 h 34"/>
                  <a:gd name="T4" fmla="*/ 56 w 84"/>
                  <a:gd name="T5" fmla="*/ 22 h 34"/>
                  <a:gd name="T6" fmla="*/ 26 w 84"/>
                  <a:gd name="T7" fmla="*/ 16 h 34"/>
                  <a:gd name="T8" fmla="*/ 0 w 8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34"/>
                  <a:gd name="T17" fmla="*/ 84 w 8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34">
                    <a:moveTo>
                      <a:pt x="83" y="33"/>
                    </a:moveTo>
                    <a:lnTo>
                      <a:pt x="56" y="22"/>
                    </a:lnTo>
                    <a:lnTo>
                      <a:pt x="26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 noChangeAspect="1"/>
              </p:cNvSpPr>
              <p:nvPr/>
            </p:nvSpPr>
            <p:spPr bwMode="auto">
              <a:xfrm>
                <a:off x="3209" y="2049"/>
                <a:ext cx="100" cy="23"/>
              </a:xfrm>
              <a:custGeom>
                <a:avLst/>
                <a:gdLst>
                  <a:gd name="T0" fmla="*/ 99 w 100"/>
                  <a:gd name="T1" fmla="*/ 0 h 23"/>
                  <a:gd name="T2" fmla="*/ 73 w 100"/>
                  <a:gd name="T3" fmla="*/ 0 h 23"/>
                  <a:gd name="T4" fmla="*/ 73 w 100"/>
                  <a:gd name="T5" fmla="*/ 0 h 23"/>
                  <a:gd name="T6" fmla="*/ 36 w 100"/>
                  <a:gd name="T7" fmla="*/ 16 h 23"/>
                  <a:gd name="T8" fmla="*/ 0 w 100"/>
                  <a:gd name="T9" fmla="*/ 2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3"/>
                  <a:gd name="T17" fmla="*/ 100 w 10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3">
                    <a:moveTo>
                      <a:pt x="99" y="0"/>
                    </a:moveTo>
                    <a:lnTo>
                      <a:pt x="73" y="0"/>
                    </a:lnTo>
                    <a:lnTo>
                      <a:pt x="36" y="16"/>
                    </a:lnTo>
                    <a:lnTo>
                      <a:pt x="0" y="2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 noChangeAspect="1"/>
              </p:cNvSpPr>
              <p:nvPr/>
            </p:nvSpPr>
            <p:spPr bwMode="auto">
              <a:xfrm>
                <a:off x="2740" y="2049"/>
                <a:ext cx="106" cy="23"/>
              </a:xfrm>
              <a:custGeom>
                <a:avLst/>
                <a:gdLst>
                  <a:gd name="T0" fmla="*/ 0 w 106"/>
                  <a:gd name="T1" fmla="*/ 0 h 23"/>
                  <a:gd name="T2" fmla="*/ 31 w 106"/>
                  <a:gd name="T3" fmla="*/ 0 h 23"/>
                  <a:gd name="T4" fmla="*/ 31 w 106"/>
                  <a:gd name="T5" fmla="*/ 0 h 23"/>
                  <a:gd name="T6" fmla="*/ 63 w 106"/>
                  <a:gd name="T7" fmla="*/ 16 h 23"/>
                  <a:gd name="T8" fmla="*/ 105 w 106"/>
                  <a:gd name="T9" fmla="*/ 2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23"/>
                  <a:gd name="T17" fmla="*/ 106 w 10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23">
                    <a:moveTo>
                      <a:pt x="0" y="0"/>
                    </a:moveTo>
                    <a:lnTo>
                      <a:pt x="31" y="0"/>
                    </a:lnTo>
                    <a:lnTo>
                      <a:pt x="63" y="16"/>
                    </a:lnTo>
                    <a:lnTo>
                      <a:pt x="105" y="2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 noChangeAspect="1"/>
              </p:cNvSpPr>
              <p:nvPr/>
            </p:nvSpPr>
            <p:spPr bwMode="auto">
              <a:xfrm>
                <a:off x="2798" y="2408"/>
                <a:ext cx="84" cy="34"/>
              </a:xfrm>
              <a:custGeom>
                <a:avLst/>
                <a:gdLst>
                  <a:gd name="T0" fmla="*/ 0 w 84"/>
                  <a:gd name="T1" fmla="*/ 33 h 34"/>
                  <a:gd name="T2" fmla="*/ 25 w 84"/>
                  <a:gd name="T3" fmla="*/ 22 h 34"/>
                  <a:gd name="T4" fmla="*/ 25 w 84"/>
                  <a:gd name="T5" fmla="*/ 22 h 34"/>
                  <a:gd name="T6" fmla="*/ 57 w 84"/>
                  <a:gd name="T7" fmla="*/ 16 h 34"/>
                  <a:gd name="T8" fmla="*/ 83 w 8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34"/>
                  <a:gd name="T17" fmla="*/ 84 w 8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34">
                    <a:moveTo>
                      <a:pt x="0" y="33"/>
                    </a:moveTo>
                    <a:lnTo>
                      <a:pt x="25" y="22"/>
                    </a:lnTo>
                    <a:lnTo>
                      <a:pt x="57" y="16"/>
                    </a:lnTo>
                    <a:lnTo>
                      <a:pt x="83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 noChangeAspect="1"/>
              </p:cNvSpPr>
              <p:nvPr/>
            </p:nvSpPr>
            <p:spPr bwMode="auto">
              <a:xfrm>
                <a:off x="3077" y="2527"/>
                <a:ext cx="64" cy="72"/>
              </a:xfrm>
              <a:custGeom>
                <a:avLst/>
                <a:gdLst>
                  <a:gd name="T0" fmla="*/ 63 w 64"/>
                  <a:gd name="T1" fmla="*/ 71 h 72"/>
                  <a:gd name="T2" fmla="*/ 42 w 64"/>
                  <a:gd name="T3" fmla="*/ 43 h 72"/>
                  <a:gd name="T4" fmla="*/ 42 w 64"/>
                  <a:gd name="T5" fmla="*/ 43 h 72"/>
                  <a:gd name="T6" fmla="*/ 21 w 64"/>
                  <a:gd name="T7" fmla="*/ 21 h 72"/>
                  <a:gd name="T8" fmla="*/ 0 w 6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2"/>
                  <a:gd name="T17" fmla="*/ 64 w 6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2">
                    <a:moveTo>
                      <a:pt x="63" y="71"/>
                    </a:moveTo>
                    <a:lnTo>
                      <a:pt x="42" y="43"/>
                    </a:lnTo>
                    <a:lnTo>
                      <a:pt x="21" y="2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 noChangeAspect="1"/>
              </p:cNvSpPr>
              <p:nvPr/>
            </p:nvSpPr>
            <p:spPr bwMode="auto">
              <a:xfrm>
                <a:off x="3220" y="2332"/>
                <a:ext cx="17" cy="18"/>
              </a:xfrm>
              <a:custGeom>
                <a:avLst/>
                <a:gdLst>
                  <a:gd name="T0" fmla="*/ 10 w 17"/>
                  <a:gd name="T1" fmla="*/ 17 h 18"/>
                  <a:gd name="T2" fmla="*/ 10 w 17"/>
                  <a:gd name="T3" fmla="*/ 11 h 18"/>
                  <a:gd name="T4" fmla="*/ 16 w 17"/>
                  <a:gd name="T5" fmla="*/ 5 h 18"/>
                  <a:gd name="T6" fmla="*/ 16 w 17"/>
                  <a:gd name="T7" fmla="*/ 5 h 18"/>
                  <a:gd name="T8" fmla="*/ 10 w 17"/>
                  <a:gd name="T9" fmla="*/ 0 h 18"/>
                  <a:gd name="T10" fmla="*/ 10 w 17"/>
                  <a:gd name="T11" fmla="*/ 0 h 18"/>
                  <a:gd name="T12" fmla="*/ 10 w 17"/>
                  <a:gd name="T13" fmla="*/ 0 h 18"/>
                  <a:gd name="T14" fmla="*/ 5 w 17"/>
                  <a:gd name="T15" fmla="*/ 0 h 18"/>
                  <a:gd name="T16" fmla="*/ 0 w 17"/>
                  <a:gd name="T17" fmla="*/ 5 h 18"/>
                  <a:gd name="T18" fmla="*/ 0 w 17"/>
                  <a:gd name="T19" fmla="*/ 5 h 18"/>
                  <a:gd name="T20" fmla="*/ 5 w 17"/>
                  <a:gd name="T21" fmla="*/ 11 h 18"/>
                  <a:gd name="T22" fmla="*/ 10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10" y="17"/>
                    </a:moveTo>
                    <a:lnTo>
                      <a:pt x="10" y="11"/>
                    </a:lnTo>
                    <a:lnTo>
                      <a:pt x="16" y="5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11"/>
                    </a:lnTo>
                    <a:lnTo>
                      <a:pt x="10" y="1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 noChangeAspect="1"/>
              </p:cNvSpPr>
              <p:nvPr/>
            </p:nvSpPr>
            <p:spPr bwMode="auto">
              <a:xfrm>
                <a:off x="3220" y="2332"/>
                <a:ext cx="17" cy="18"/>
              </a:xfrm>
              <a:custGeom>
                <a:avLst/>
                <a:gdLst>
                  <a:gd name="T0" fmla="*/ 10 w 17"/>
                  <a:gd name="T1" fmla="*/ 17 h 18"/>
                  <a:gd name="T2" fmla="*/ 10 w 17"/>
                  <a:gd name="T3" fmla="*/ 11 h 18"/>
                  <a:gd name="T4" fmla="*/ 16 w 17"/>
                  <a:gd name="T5" fmla="*/ 5 h 18"/>
                  <a:gd name="T6" fmla="*/ 16 w 17"/>
                  <a:gd name="T7" fmla="*/ 5 h 18"/>
                  <a:gd name="T8" fmla="*/ 10 w 17"/>
                  <a:gd name="T9" fmla="*/ 0 h 18"/>
                  <a:gd name="T10" fmla="*/ 10 w 17"/>
                  <a:gd name="T11" fmla="*/ 0 h 18"/>
                  <a:gd name="T12" fmla="*/ 10 w 17"/>
                  <a:gd name="T13" fmla="*/ 0 h 18"/>
                  <a:gd name="T14" fmla="*/ 5 w 17"/>
                  <a:gd name="T15" fmla="*/ 0 h 18"/>
                  <a:gd name="T16" fmla="*/ 0 w 17"/>
                  <a:gd name="T17" fmla="*/ 5 h 18"/>
                  <a:gd name="T18" fmla="*/ 0 w 17"/>
                  <a:gd name="T19" fmla="*/ 5 h 18"/>
                  <a:gd name="T20" fmla="*/ 5 w 17"/>
                  <a:gd name="T21" fmla="*/ 11 h 18"/>
                  <a:gd name="T22" fmla="*/ 10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10" y="17"/>
                    </a:moveTo>
                    <a:lnTo>
                      <a:pt x="10" y="11"/>
                    </a:lnTo>
                    <a:lnTo>
                      <a:pt x="16" y="5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11"/>
                    </a:lnTo>
                    <a:lnTo>
                      <a:pt x="10" y="1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 noChangeAspect="1"/>
              </p:cNvSpPr>
              <p:nvPr/>
            </p:nvSpPr>
            <p:spPr bwMode="auto">
              <a:xfrm>
                <a:off x="3214" y="2327"/>
                <a:ext cx="32" cy="39"/>
              </a:xfrm>
              <a:custGeom>
                <a:avLst/>
                <a:gdLst>
                  <a:gd name="T0" fmla="*/ 15 w 32"/>
                  <a:gd name="T1" fmla="*/ 38 h 39"/>
                  <a:gd name="T2" fmla="*/ 26 w 32"/>
                  <a:gd name="T3" fmla="*/ 27 h 39"/>
                  <a:gd name="T4" fmla="*/ 31 w 32"/>
                  <a:gd name="T5" fmla="*/ 16 h 39"/>
                  <a:gd name="T6" fmla="*/ 31 w 32"/>
                  <a:gd name="T7" fmla="*/ 16 h 39"/>
                  <a:gd name="T8" fmla="*/ 26 w 32"/>
                  <a:gd name="T9" fmla="*/ 5 h 39"/>
                  <a:gd name="T10" fmla="*/ 10 w 32"/>
                  <a:gd name="T11" fmla="*/ 0 h 39"/>
                  <a:gd name="T12" fmla="*/ 10 w 32"/>
                  <a:gd name="T13" fmla="*/ 0 h 39"/>
                  <a:gd name="T14" fmla="*/ 5 w 32"/>
                  <a:gd name="T15" fmla="*/ 5 h 39"/>
                  <a:gd name="T16" fmla="*/ 0 w 32"/>
                  <a:gd name="T17" fmla="*/ 10 h 39"/>
                  <a:gd name="T18" fmla="*/ 0 w 32"/>
                  <a:gd name="T19" fmla="*/ 10 h 39"/>
                  <a:gd name="T20" fmla="*/ 5 w 32"/>
                  <a:gd name="T21" fmla="*/ 21 h 39"/>
                  <a:gd name="T22" fmla="*/ 10 w 32"/>
                  <a:gd name="T23" fmla="*/ 21 h 39"/>
                  <a:gd name="T24" fmla="*/ 10 w 32"/>
                  <a:gd name="T25" fmla="*/ 21 h 39"/>
                  <a:gd name="T26" fmla="*/ 20 w 32"/>
                  <a:gd name="T27" fmla="*/ 21 h 39"/>
                  <a:gd name="T28" fmla="*/ 20 w 32"/>
                  <a:gd name="T29" fmla="*/ 10 h 39"/>
                  <a:gd name="T30" fmla="*/ 20 w 32"/>
                  <a:gd name="T31" fmla="*/ 10 h 39"/>
                  <a:gd name="T32" fmla="*/ 15 w 32"/>
                  <a:gd name="T33" fmla="*/ 5 h 39"/>
                  <a:gd name="T34" fmla="*/ 15 w 32"/>
                  <a:gd name="T35" fmla="*/ 5 h 39"/>
                  <a:gd name="T36" fmla="*/ 15 w 32"/>
                  <a:gd name="T37" fmla="*/ 5 h 39"/>
                  <a:gd name="T38" fmla="*/ 10 w 32"/>
                  <a:gd name="T39" fmla="*/ 5 h 39"/>
                  <a:gd name="T40" fmla="*/ 5 w 32"/>
                  <a:gd name="T41" fmla="*/ 10 h 39"/>
                  <a:gd name="T42" fmla="*/ 5 w 32"/>
                  <a:gd name="T43" fmla="*/ 10 h 39"/>
                  <a:gd name="T44" fmla="*/ 10 w 32"/>
                  <a:gd name="T45" fmla="*/ 16 h 39"/>
                  <a:gd name="T46" fmla="*/ 15 w 32"/>
                  <a:gd name="T47" fmla="*/ 21 h 39"/>
                  <a:gd name="T48" fmla="*/ 15 w 32"/>
                  <a:gd name="T49" fmla="*/ 21 h 39"/>
                  <a:gd name="T50" fmla="*/ 15 w 32"/>
                  <a:gd name="T51" fmla="*/ 16 h 39"/>
                  <a:gd name="T52" fmla="*/ 20 w 32"/>
                  <a:gd name="T53" fmla="*/ 10 h 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"/>
                  <a:gd name="T82" fmla="*/ 0 h 39"/>
                  <a:gd name="T83" fmla="*/ 32 w 32"/>
                  <a:gd name="T84" fmla="*/ 39 h 3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" h="39">
                    <a:moveTo>
                      <a:pt x="15" y="38"/>
                    </a:moveTo>
                    <a:lnTo>
                      <a:pt x="26" y="27"/>
                    </a:lnTo>
                    <a:lnTo>
                      <a:pt x="31" y="16"/>
                    </a:lnTo>
                    <a:lnTo>
                      <a:pt x="26" y="5"/>
                    </a:lnTo>
                    <a:lnTo>
                      <a:pt x="10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20" y="21"/>
                    </a:lnTo>
                    <a:lnTo>
                      <a:pt x="20" y="10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10" y="16"/>
                    </a:lnTo>
                    <a:lnTo>
                      <a:pt x="15" y="21"/>
                    </a:lnTo>
                    <a:lnTo>
                      <a:pt x="15" y="16"/>
                    </a:lnTo>
                    <a:lnTo>
                      <a:pt x="20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 noChangeAspect="1"/>
              </p:cNvSpPr>
              <p:nvPr/>
            </p:nvSpPr>
            <p:spPr bwMode="auto">
              <a:xfrm>
                <a:off x="2818" y="2332"/>
                <a:ext cx="17" cy="18"/>
              </a:xfrm>
              <a:custGeom>
                <a:avLst/>
                <a:gdLst>
                  <a:gd name="T0" fmla="*/ 7 w 17"/>
                  <a:gd name="T1" fmla="*/ 17 h 18"/>
                  <a:gd name="T2" fmla="*/ 0 w 17"/>
                  <a:gd name="T3" fmla="*/ 11 h 18"/>
                  <a:gd name="T4" fmla="*/ 0 w 17"/>
                  <a:gd name="T5" fmla="*/ 5 h 18"/>
                  <a:gd name="T6" fmla="*/ 0 w 17"/>
                  <a:gd name="T7" fmla="*/ 5 h 18"/>
                  <a:gd name="T8" fmla="*/ 0 w 17"/>
                  <a:gd name="T9" fmla="*/ 0 h 18"/>
                  <a:gd name="T10" fmla="*/ 7 w 17"/>
                  <a:gd name="T11" fmla="*/ 0 h 18"/>
                  <a:gd name="T12" fmla="*/ 7 w 17"/>
                  <a:gd name="T13" fmla="*/ 0 h 18"/>
                  <a:gd name="T14" fmla="*/ 16 w 17"/>
                  <a:gd name="T15" fmla="*/ 0 h 18"/>
                  <a:gd name="T16" fmla="*/ 16 w 17"/>
                  <a:gd name="T17" fmla="*/ 5 h 18"/>
                  <a:gd name="T18" fmla="*/ 16 w 17"/>
                  <a:gd name="T19" fmla="*/ 5 h 18"/>
                  <a:gd name="T20" fmla="*/ 16 w 17"/>
                  <a:gd name="T21" fmla="*/ 11 h 18"/>
                  <a:gd name="T22" fmla="*/ 7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7" y="17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16" y="5"/>
                    </a:lnTo>
                    <a:lnTo>
                      <a:pt x="16" y="11"/>
                    </a:lnTo>
                    <a:lnTo>
                      <a:pt x="7" y="1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 noChangeAspect="1"/>
              </p:cNvSpPr>
              <p:nvPr/>
            </p:nvSpPr>
            <p:spPr bwMode="auto">
              <a:xfrm>
                <a:off x="2818" y="2332"/>
                <a:ext cx="17" cy="18"/>
              </a:xfrm>
              <a:custGeom>
                <a:avLst/>
                <a:gdLst>
                  <a:gd name="T0" fmla="*/ 7 w 17"/>
                  <a:gd name="T1" fmla="*/ 17 h 18"/>
                  <a:gd name="T2" fmla="*/ 0 w 17"/>
                  <a:gd name="T3" fmla="*/ 11 h 18"/>
                  <a:gd name="T4" fmla="*/ 0 w 17"/>
                  <a:gd name="T5" fmla="*/ 5 h 18"/>
                  <a:gd name="T6" fmla="*/ 0 w 17"/>
                  <a:gd name="T7" fmla="*/ 5 h 18"/>
                  <a:gd name="T8" fmla="*/ 0 w 17"/>
                  <a:gd name="T9" fmla="*/ 0 h 18"/>
                  <a:gd name="T10" fmla="*/ 7 w 17"/>
                  <a:gd name="T11" fmla="*/ 0 h 18"/>
                  <a:gd name="T12" fmla="*/ 7 w 17"/>
                  <a:gd name="T13" fmla="*/ 0 h 18"/>
                  <a:gd name="T14" fmla="*/ 16 w 17"/>
                  <a:gd name="T15" fmla="*/ 0 h 18"/>
                  <a:gd name="T16" fmla="*/ 16 w 17"/>
                  <a:gd name="T17" fmla="*/ 5 h 18"/>
                  <a:gd name="T18" fmla="*/ 16 w 17"/>
                  <a:gd name="T19" fmla="*/ 5 h 18"/>
                  <a:gd name="T20" fmla="*/ 16 w 17"/>
                  <a:gd name="T21" fmla="*/ 11 h 18"/>
                  <a:gd name="T22" fmla="*/ 7 w 1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7" y="17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16" y="5"/>
                    </a:lnTo>
                    <a:lnTo>
                      <a:pt x="16" y="11"/>
                    </a:lnTo>
                    <a:lnTo>
                      <a:pt x="7" y="1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 noChangeAspect="1"/>
              </p:cNvSpPr>
              <p:nvPr/>
            </p:nvSpPr>
            <p:spPr bwMode="auto">
              <a:xfrm>
                <a:off x="2908" y="2527"/>
                <a:ext cx="70" cy="72"/>
              </a:xfrm>
              <a:custGeom>
                <a:avLst/>
                <a:gdLst>
                  <a:gd name="T0" fmla="*/ 0 w 70"/>
                  <a:gd name="T1" fmla="*/ 71 h 72"/>
                  <a:gd name="T2" fmla="*/ 26 w 70"/>
                  <a:gd name="T3" fmla="*/ 43 h 72"/>
                  <a:gd name="T4" fmla="*/ 26 w 70"/>
                  <a:gd name="T5" fmla="*/ 43 h 72"/>
                  <a:gd name="T6" fmla="*/ 47 w 70"/>
                  <a:gd name="T7" fmla="*/ 21 h 72"/>
                  <a:gd name="T8" fmla="*/ 69 w 70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72"/>
                  <a:gd name="T17" fmla="*/ 70 w 7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72">
                    <a:moveTo>
                      <a:pt x="0" y="71"/>
                    </a:moveTo>
                    <a:lnTo>
                      <a:pt x="26" y="43"/>
                    </a:lnTo>
                    <a:lnTo>
                      <a:pt x="47" y="21"/>
                    </a:lnTo>
                    <a:lnTo>
                      <a:pt x="69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 noChangeAspect="1"/>
              </p:cNvSpPr>
              <p:nvPr/>
            </p:nvSpPr>
            <p:spPr bwMode="auto">
              <a:xfrm>
                <a:off x="3182" y="2055"/>
                <a:ext cx="44" cy="327"/>
              </a:xfrm>
              <a:custGeom>
                <a:avLst/>
                <a:gdLst>
                  <a:gd name="T0" fmla="*/ 0 w 44"/>
                  <a:gd name="T1" fmla="*/ 326 h 327"/>
                  <a:gd name="T2" fmla="*/ 32 w 44"/>
                  <a:gd name="T3" fmla="*/ 200 h 327"/>
                  <a:gd name="T4" fmla="*/ 38 w 44"/>
                  <a:gd name="T5" fmla="*/ 113 h 327"/>
                  <a:gd name="T6" fmla="*/ 38 w 44"/>
                  <a:gd name="T7" fmla="*/ 113 h 327"/>
                  <a:gd name="T8" fmla="*/ 38 w 44"/>
                  <a:gd name="T9" fmla="*/ 65 h 327"/>
                  <a:gd name="T10" fmla="*/ 21 w 44"/>
                  <a:gd name="T11" fmla="*/ 0 h 327"/>
                  <a:gd name="T12" fmla="*/ 21 w 44"/>
                  <a:gd name="T13" fmla="*/ 0 h 327"/>
                  <a:gd name="T14" fmla="*/ 32 w 44"/>
                  <a:gd name="T15" fmla="*/ 38 h 327"/>
                  <a:gd name="T16" fmla="*/ 43 w 44"/>
                  <a:gd name="T17" fmla="*/ 113 h 327"/>
                  <a:gd name="T18" fmla="*/ 38 w 44"/>
                  <a:gd name="T19" fmla="*/ 217 h 327"/>
                  <a:gd name="T20" fmla="*/ 0 w 44"/>
                  <a:gd name="T21" fmla="*/ 326 h 3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327"/>
                  <a:gd name="T35" fmla="*/ 44 w 44"/>
                  <a:gd name="T36" fmla="*/ 327 h 3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327">
                    <a:moveTo>
                      <a:pt x="0" y="326"/>
                    </a:moveTo>
                    <a:lnTo>
                      <a:pt x="32" y="200"/>
                    </a:lnTo>
                    <a:lnTo>
                      <a:pt x="38" y="113"/>
                    </a:lnTo>
                    <a:lnTo>
                      <a:pt x="38" y="65"/>
                    </a:lnTo>
                    <a:lnTo>
                      <a:pt x="21" y="0"/>
                    </a:lnTo>
                    <a:lnTo>
                      <a:pt x="32" y="38"/>
                    </a:lnTo>
                    <a:lnTo>
                      <a:pt x="43" y="113"/>
                    </a:lnTo>
                    <a:lnTo>
                      <a:pt x="38" y="217"/>
                    </a:lnTo>
                    <a:lnTo>
                      <a:pt x="0" y="3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 noChangeAspect="1"/>
              </p:cNvSpPr>
              <p:nvPr/>
            </p:nvSpPr>
            <p:spPr bwMode="auto">
              <a:xfrm>
                <a:off x="3203" y="2315"/>
                <a:ext cx="49" cy="51"/>
              </a:xfrm>
              <a:custGeom>
                <a:avLst/>
                <a:gdLst>
                  <a:gd name="T0" fmla="*/ 26 w 49"/>
                  <a:gd name="T1" fmla="*/ 50 h 51"/>
                  <a:gd name="T2" fmla="*/ 42 w 49"/>
                  <a:gd name="T3" fmla="*/ 44 h 51"/>
                  <a:gd name="T4" fmla="*/ 48 w 49"/>
                  <a:gd name="T5" fmla="*/ 22 h 51"/>
                  <a:gd name="T6" fmla="*/ 48 w 49"/>
                  <a:gd name="T7" fmla="*/ 22 h 51"/>
                  <a:gd name="T8" fmla="*/ 42 w 49"/>
                  <a:gd name="T9" fmla="*/ 6 h 51"/>
                  <a:gd name="T10" fmla="*/ 26 w 49"/>
                  <a:gd name="T11" fmla="*/ 0 h 51"/>
                  <a:gd name="T12" fmla="*/ 26 w 49"/>
                  <a:gd name="T13" fmla="*/ 0 h 51"/>
                  <a:gd name="T14" fmla="*/ 5 w 49"/>
                  <a:gd name="T15" fmla="*/ 6 h 51"/>
                  <a:gd name="T16" fmla="*/ 0 w 49"/>
                  <a:gd name="T17" fmla="*/ 22 h 51"/>
                  <a:gd name="T18" fmla="*/ 0 w 49"/>
                  <a:gd name="T19" fmla="*/ 22 h 51"/>
                  <a:gd name="T20" fmla="*/ 5 w 49"/>
                  <a:gd name="T21" fmla="*/ 44 h 51"/>
                  <a:gd name="T22" fmla="*/ 26 w 49"/>
                  <a:gd name="T23" fmla="*/ 50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51"/>
                  <a:gd name="T38" fmla="*/ 49 w 49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51">
                    <a:moveTo>
                      <a:pt x="26" y="50"/>
                    </a:moveTo>
                    <a:lnTo>
                      <a:pt x="42" y="44"/>
                    </a:lnTo>
                    <a:lnTo>
                      <a:pt x="48" y="22"/>
                    </a:lnTo>
                    <a:lnTo>
                      <a:pt x="42" y="6"/>
                    </a:lnTo>
                    <a:lnTo>
                      <a:pt x="26" y="0"/>
                    </a:lnTo>
                    <a:lnTo>
                      <a:pt x="5" y="6"/>
                    </a:lnTo>
                    <a:lnTo>
                      <a:pt x="0" y="22"/>
                    </a:lnTo>
                    <a:lnTo>
                      <a:pt x="5" y="44"/>
                    </a:lnTo>
                    <a:lnTo>
                      <a:pt x="26" y="5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 noChangeAspect="1"/>
              </p:cNvSpPr>
              <p:nvPr/>
            </p:nvSpPr>
            <p:spPr bwMode="auto">
              <a:xfrm>
                <a:off x="3220" y="2124"/>
                <a:ext cx="63" cy="17"/>
              </a:xfrm>
              <a:custGeom>
                <a:avLst/>
                <a:gdLst>
                  <a:gd name="T0" fmla="*/ 0 w 63"/>
                  <a:gd name="T1" fmla="*/ 16 h 17"/>
                  <a:gd name="T2" fmla="*/ 30 w 63"/>
                  <a:gd name="T3" fmla="*/ 0 h 17"/>
                  <a:gd name="T4" fmla="*/ 62 w 63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3"/>
                  <a:gd name="T10" fmla="*/ 0 h 17"/>
                  <a:gd name="T11" fmla="*/ 63 w 63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" h="17">
                    <a:moveTo>
                      <a:pt x="0" y="16"/>
                    </a:moveTo>
                    <a:lnTo>
                      <a:pt x="30" y="0"/>
                    </a:lnTo>
                    <a:lnTo>
                      <a:pt x="62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 noChangeAspect="1"/>
              </p:cNvSpPr>
              <p:nvPr/>
            </p:nvSpPr>
            <p:spPr bwMode="auto">
              <a:xfrm>
                <a:off x="3225" y="2135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8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 noChangeAspect="1"/>
              </p:cNvSpPr>
              <p:nvPr/>
            </p:nvSpPr>
            <p:spPr bwMode="auto">
              <a:xfrm>
                <a:off x="3225" y="2153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 noChangeAspect="1"/>
              </p:cNvSpPr>
              <p:nvPr/>
            </p:nvSpPr>
            <p:spPr bwMode="auto">
              <a:xfrm>
                <a:off x="3225" y="2168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 noChangeAspect="1"/>
              </p:cNvSpPr>
              <p:nvPr/>
            </p:nvSpPr>
            <p:spPr bwMode="auto">
              <a:xfrm>
                <a:off x="3220" y="2196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 noChangeAspect="1"/>
              </p:cNvSpPr>
              <p:nvPr/>
            </p:nvSpPr>
            <p:spPr bwMode="auto">
              <a:xfrm>
                <a:off x="3220" y="2207"/>
                <a:ext cx="58" cy="17"/>
              </a:xfrm>
              <a:custGeom>
                <a:avLst/>
                <a:gdLst>
                  <a:gd name="T0" fmla="*/ 0 w 58"/>
                  <a:gd name="T1" fmla="*/ 16 h 17"/>
                  <a:gd name="T2" fmla="*/ 25 w 58"/>
                  <a:gd name="T3" fmla="*/ 0 h 17"/>
                  <a:gd name="T4" fmla="*/ 57 w 58"/>
                  <a:gd name="T5" fmla="*/ 10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0" y="16"/>
                    </a:moveTo>
                    <a:lnTo>
                      <a:pt x="25" y="0"/>
                    </a:lnTo>
                    <a:lnTo>
                      <a:pt x="57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8"/>
              <p:cNvSpPr>
                <a:spLocks noChangeAspect="1"/>
              </p:cNvSpPr>
              <p:nvPr/>
            </p:nvSpPr>
            <p:spPr bwMode="auto">
              <a:xfrm>
                <a:off x="3214" y="2234"/>
                <a:ext cx="64" cy="17"/>
              </a:xfrm>
              <a:custGeom>
                <a:avLst/>
                <a:gdLst>
                  <a:gd name="T0" fmla="*/ 0 w 64"/>
                  <a:gd name="T1" fmla="*/ 16 h 17"/>
                  <a:gd name="T2" fmla="*/ 31 w 64"/>
                  <a:gd name="T3" fmla="*/ 0 h 17"/>
                  <a:gd name="T4" fmla="*/ 63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0" y="16"/>
                    </a:moveTo>
                    <a:lnTo>
                      <a:pt x="31" y="0"/>
                    </a:lnTo>
                    <a:lnTo>
                      <a:pt x="63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9"/>
              <p:cNvSpPr>
                <a:spLocks noChangeAspect="1"/>
              </p:cNvSpPr>
              <p:nvPr/>
            </p:nvSpPr>
            <p:spPr bwMode="auto">
              <a:xfrm>
                <a:off x="3214" y="2245"/>
                <a:ext cx="64" cy="17"/>
              </a:xfrm>
              <a:custGeom>
                <a:avLst/>
                <a:gdLst>
                  <a:gd name="T0" fmla="*/ 0 w 64"/>
                  <a:gd name="T1" fmla="*/ 16 h 17"/>
                  <a:gd name="T2" fmla="*/ 31 w 64"/>
                  <a:gd name="T3" fmla="*/ 0 h 17"/>
                  <a:gd name="T4" fmla="*/ 63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0" y="16"/>
                    </a:moveTo>
                    <a:lnTo>
                      <a:pt x="31" y="0"/>
                    </a:lnTo>
                    <a:lnTo>
                      <a:pt x="63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0"/>
              <p:cNvSpPr>
                <a:spLocks noChangeAspect="1"/>
              </p:cNvSpPr>
              <p:nvPr/>
            </p:nvSpPr>
            <p:spPr bwMode="auto">
              <a:xfrm>
                <a:off x="3209" y="2272"/>
                <a:ext cx="59" cy="17"/>
              </a:xfrm>
              <a:custGeom>
                <a:avLst/>
                <a:gdLst>
                  <a:gd name="T0" fmla="*/ 0 w 59"/>
                  <a:gd name="T1" fmla="*/ 8 h 17"/>
                  <a:gd name="T2" fmla="*/ 31 w 59"/>
                  <a:gd name="T3" fmla="*/ 0 h 17"/>
                  <a:gd name="T4" fmla="*/ 58 w 59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17"/>
                  <a:gd name="T11" fmla="*/ 59 w 5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17">
                    <a:moveTo>
                      <a:pt x="0" y="8"/>
                    </a:moveTo>
                    <a:lnTo>
                      <a:pt x="31" y="0"/>
                    </a:lnTo>
                    <a:lnTo>
                      <a:pt x="58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1"/>
              <p:cNvSpPr>
                <a:spLocks noChangeAspect="1"/>
              </p:cNvSpPr>
              <p:nvPr/>
            </p:nvSpPr>
            <p:spPr bwMode="auto">
              <a:xfrm>
                <a:off x="3209" y="2283"/>
                <a:ext cx="59" cy="17"/>
              </a:xfrm>
              <a:custGeom>
                <a:avLst/>
                <a:gdLst>
                  <a:gd name="T0" fmla="*/ 0 w 59"/>
                  <a:gd name="T1" fmla="*/ 8 h 17"/>
                  <a:gd name="T2" fmla="*/ 31 w 59"/>
                  <a:gd name="T3" fmla="*/ 0 h 17"/>
                  <a:gd name="T4" fmla="*/ 58 w 59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17"/>
                  <a:gd name="T11" fmla="*/ 59 w 5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17">
                    <a:moveTo>
                      <a:pt x="0" y="8"/>
                    </a:moveTo>
                    <a:lnTo>
                      <a:pt x="31" y="0"/>
                    </a:lnTo>
                    <a:lnTo>
                      <a:pt x="58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2"/>
              <p:cNvSpPr>
                <a:spLocks noChangeAspect="1"/>
              </p:cNvSpPr>
              <p:nvPr/>
            </p:nvSpPr>
            <p:spPr bwMode="auto">
              <a:xfrm>
                <a:off x="2825" y="2055"/>
                <a:ext cx="42" cy="327"/>
              </a:xfrm>
              <a:custGeom>
                <a:avLst/>
                <a:gdLst>
                  <a:gd name="T0" fmla="*/ 41 w 42"/>
                  <a:gd name="T1" fmla="*/ 326 h 327"/>
                  <a:gd name="T2" fmla="*/ 15 w 42"/>
                  <a:gd name="T3" fmla="*/ 200 h 327"/>
                  <a:gd name="T4" fmla="*/ 5 w 42"/>
                  <a:gd name="T5" fmla="*/ 113 h 327"/>
                  <a:gd name="T6" fmla="*/ 5 w 42"/>
                  <a:gd name="T7" fmla="*/ 113 h 327"/>
                  <a:gd name="T8" fmla="*/ 10 w 42"/>
                  <a:gd name="T9" fmla="*/ 65 h 327"/>
                  <a:gd name="T10" fmla="*/ 20 w 42"/>
                  <a:gd name="T11" fmla="*/ 0 h 327"/>
                  <a:gd name="T12" fmla="*/ 20 w 42"/>
                  <a:gd name="T13" fmla="*/ 0 h 327"/>
                  <a:gd name="T14" fmla="*/ 10 w 42"/>
                  <a:gd name="T15" fmla="*/ 38 h 327"/>
                  <a:gd name="T16" fmla="*/ 0 w 42"/>
                  <a:gd name="T17" fmla="*/ 113 h 327"/>
                  <a:gd name="T18" fmla="*/ 5 w 42"/>
                  <a:gd name="T19" fmla="*/ 217 h 327"/>
                  <a:gd name="T20" fmla="*/ 41 w 42"/>
                  <a:gd name="T21" fmla="*/ 326 h 3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327"/>
                  <a:gd name="T35" fmla="*/ 42 w 42"/>
                  <a:gd name="T36" fmla="*/ 327 h 3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327">
                    <a:moveTo>
                      <a:pt x="41" y="326"/>
                    </a:moveTo>
                    <a:lnTo>
                      <a:pt x="15" y="200"/>
                    </a:lnTo>
                    <a:lnTo>
                      <a:pt x="5" y="113"/>
                    </a:lnTo>
                    <a:lnTo>
                      <a:pt x="10" y="65"/>
                    </a:lnTo>
                    <a:lnTo>
                      <a:pt x="20" y="0"/>
                    </a:lnTo>
                    <a:lnTo>
                      <a:pt x="10" y="38"/>
                    </a:lnTo>
                    <a:lnTo>
                      <a:pt x="0" y="113"/>
                    </a:lnTo>
                    <a:lnTo>
                      <a:pt x="5" y="217"/>
                    </a:lnTo>
                    <a:lnTo>
                      <a:pt x="41" y="3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3"/>
              <p:cNvSpPr>
                <a:spLocks noChangeAspect="1"/>
              </p:cNvSpPr>
              <p:nvPr/>
            </p:nvSpPr>
            <p:spPr bwMode="auto">
              <a:xfrm>
                <a:off x="2804" y="2315"/>
                <a:ext cx="49" cy="51"/>
              </a:xfrm>
              <a:custGeom>
                <a:avLst/>
                <a:gdLst>
                  <a:gd name="T0" fmla="*/ 21 w 49"/>
                  <a:gd name="T1" fmla="*/ 50 h 51"/>
                  <a:gd name="T2" fmla="*/ 5 w 49"/>
                  <a:gd name="T3" fmla="*/ 44 h 51"/>
                  <a:gd name="T4" fmla="*/ 0 w 49"/>
                  <a:gd name="T5" fmla="*/ 22 h 51"/>
                  <a:gd name="T6" fmla="*/ 0 w 49"/>
                  <a:gd name="T7" fmla="*/ 22 h 51"/>
                  <a:gd name="T8" fmla="*/ 5 w 49"/>
                  <a:gd name="T9" fmla="*/ 6 h 51"/>
                  <a:gd name="T10" fmla="*/ 21 w 49"/>
                  <a:gd name="T11" fmla="*/ 0 h 51"/>
                  <a:gd name="T12" fmla="*/ 21 w 49"/>
                  <a:gd name="T13" fmla="*/ 0 h 51"/>
                  <a:gd name="T14" fmla="*/ 37 w 49"/>
                  <a:gd name="T15" fmla="*/ 6 h 51"/>
                  <a:gd name="T16" fmla="*/ 48 w 49"/>
                  <a:gd name="T17" fmla="*/ 22 h 51"/>
                  <a:gd name="T18" fmla="*/ 48 w 49"/>
                  <a:gd name="T19" fmla="*/ 22 h 51"/>
                  <a:gd name="T20" fmla="*/ 37 w 49"/>
                  <a:gd name="T21" fmla="*/ 44 h 51"/>
                  <a:gd name="T22" fmla="*/ 21 w 49"/>
                  <a:gd name="T23" fmla="*/ 50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51"/>
                  <a:gd name="T38" fmla="*/ 49 w 49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51">
                    <a:moveTo>
                      <a:pt x="21" y="50"/>
                    </a:moveTo>
                    <a:lnTo>
                      <a:pt x="5" y="44"/>
                    </a:lnTo>
                    <a:lnTo>
                      <a:pt x="0" y="22"/>
                    </a:lnTo>
                    <a:lnTo>
                      <a:pt x="5" y="6"/>
                    </a:lnTo>
                    <a:lnTo>
                      <a:pt x="21" y="0"/>
                    </a:lnTo>
                    <a:lnTo>
                      <a:pt x="37" y="6"/>
                    </a:lnTo>
                    <a:lnTo>
                      <a:pt x="48" y="22"/>
                    </a:lnTo>
                    <a:lnTo>
                      <a:pt x="37" y="44"/>
                    </a:lnTo>
                    <a:lnTo>
                      <a:pt x="21" y="5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4"/>
              <p:cNvSpPr>
                <a:spLocks noChangeAspect="1"/>
              </p:cNvSpPr>
              <p:nvPr/>
            </p:nvSpPr>
            <p:spPr bwMode="auto">
              <a:xfrm>
                <a:off x="2809" y="2327"/>
                <a:ext cx="27" cy="39"/>
              </a:xfrm>
              <a:custGeom>
                <a:avLst/>
                <a:gdLst>
                  <a:gd name="T0" fmla="*/ 15 w 27"/>
                  <a:gd name="T1" fmla="*/ 38 h 39"/>
                  <a:gd name="T2" fmla="*/ 5 w 27"/>
                  <a:gd name="T3" fmla="*/ 27 h 39"/>
                  <a:gd name="T4" fmla="*/ 0 w 27"/>
                  <a:gd name="T5" fmla="*/ 16 h 39"/>
                  <a:gd name="T6" fmla="*/ 0 w 27"/>
                  <a:gd name="T7" fmla="*/ 16 h 39"/>
                  <a:gd name="T8" fmla="*/ 5 w 27"/>
                  <a:gd name="T9" fmla="*/ 5 h 39"/>
                  <a:gd name="T10" fmla="*/ 15 w 27"/>
                  <a:gd name="T11" fmla="*/ 0 h 39"/>
                  <a:gd name="T12" fmla="*/ 15 w 27"/>
                  <a:gd name="T13" fmla="*/ 0 h 39"/>
                  <a:gd name="T14" fmla="*/ 26 w 27"/>
                  <a:gd name="T15" fmla="*/ 5 h 39"/>
                  <a:gd name="T16" fmla="*/ 26 w 27"/>
                  <a:gd name="T17" fmla="*/ 10 h 39"/>
                  <a:gd name="T18" fmla="*/ 26 w 27"/>
                  <a:gd name="T19" fmla="*/ 10 h 39"/>
                  <a:gd name="T20" fmla="*/ 26 w 27"/>
                  <a:gd name="T21" fmla="*/ 21 h 39"/>
                  <a:gd name="T22" fmla="*/ 20 w 27"/>
                  <a:gd name="T23" fmla="*/ 21 h 39"/>
                  <a:gd name="T24" fmla="*/ 20 w 27"/>
                  <a:gd name="T25" fmla="*/ 21 h 39"/>
                  <a:gd name="T26" fmla="*/ 10 w 27"/>
                  <a:gd name="T27" fmla="*/ 21 h 39"/>
                  <a:gd name="T28" fmla="*/ 10 w 27"/>
                  <a:gd name="T29" fmla="*/ 10 h 39"/>
                  <a:gd name="T30" fmla="*/ 10 w 27"/>
                  <a:gd name="T31" fmla="*/ 10 h 39"/>
                  <a:gd name="T32" fmla="*/ 10 w 27"/>
                  <a:gd name="T33" fmla="*/ 5 h 39"/>
                  <a:gd name="T34" fmla="*/ 15 w 27"/>
                  <a:gd name="T35" fmla="*/ 5 h 39"/>
                  <a:gd name="T36" fmla="*/ 15 w 27"/>
                  <a:gd name="T37" fmla="*/ 5 h 39"/>
                  <a:gd name="T38" fmla="*/ 20 w 27"/>
                  <a:gd name="T39" fmla="*/ 5 h 39"/>
                  <a:gd name="T40" fmla="*/ 20 w 27"/>
                  <a:gd name="T41" fmla="*/ 10 h 39"/>
                  <a:gd name="T42" fmla="*/ 20 w 27"/>
                  <a:gd name="T43" fmla="*/ 10 h 39"/>
                  <a:gd name="T44" fmla="*/ 20 w 27"/>
                  <a:gd name="T45" fmla="*/ 16 h 39"/>
                  <a:gd name="T46" fmla="*/ 15 w 27"/>
                  <a:gd name="T47" fmla="*/ 21 h 39"/>
                  <a:gd name="T48" fmla="*/ 15 w 27"/>
                  <a:gd name="T49" fmla="*/ 21 h 39"/>
                  <a:gd name="T50" fmla="*/ 10 w 27"/>
                  <a:gd name="T51" fmla="*/ 16 h 39"/>
                  <a:gd name="T52" fmla="*/ 10 w 27"/>
                  <a:gd name="T53" fmla="*/ 10 h 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"/>
                  <a:gd name="T82" fmla="*/ 0 h 39"/>
                  <a:gd name="T83" fmla="*/ 27 w 27"/>
                  <a:gd name="T84" fmla="*/ 39 h 3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" h="39">
                    <a:moveTo>
                      <a:pt x="15" y="38"/>
                    </a:moveTo>
                    <a:lnTo>
                      <a:pt x="5" y="27"/>
                    </a:lnTo>
                    <a:lnTo>
                      <a:pt x="0" y="16"/>
                    </a:lnTo>
                    <a:lnTo>
                      <a:pt x="5" y="5"/>
                    </a:lnTo>
                    <a:lnTo>
                      <a:pt x="15" y="0"/>
                    </a:lnTo>
                    <a:lnTo>
                      <a:pt x="26" y="5"/>
                    </a:lnTo>
                    <a:lnTo>
                      <a:pt x="26" y="10"/>
                    </a:lnTo>
                    <a:lnTo>
                      <a:pt x="26" y="21"/>
                    </a:lnTo>
                    <a:lnTo>
                      <a:pt x="20" y="21"/>
                    </a:lnTo>
                    <a:lnTo>
                      <a:pt x="10" y="21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15" y="5"/>
                    </a:lnTo>
                    <a:lnTo>
                      <a:pt x="20" y="5"/>
                    </a:lnTo>
                    <a:lnTo>
                      <a:pt x="20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10" y="16"/>
                    </a:lnTo>
                    <a:lnTo>
                      <a:pt x="10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5"/>
              <p:cNvSpPr>
                <a:spLocks noChangeAspect="1"/>
              </p:cNvSpPr>
              <p:nvPr/>
            </p:nvSpPr>
            <p:spPr bwMode="auto">
              <a:xfrm>
                <a:off x="2766" y="2124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6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6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6"/>
              <p:cNvSpPr>
                <a:spLocks noChangeAspect="1"/>
              </p:cNvSpPr>
              <p:nvPr/>
            </p:nvSpPr>
            <p:spPr bwMode="auto">
              <a:xfrm>
                <a:off x="2772" y="2135"/>
                <a:ext cx="58" cy="17"/>
              </a:xfrm>
              <a:custGeom>
                <a:avLst/>
                <a:gdLst>
                  <a:gd name="T0" fmla="*/ 57 w 58"/>
                  <a:gd name="T1" fmla="*/ 16 h 17"/>
                  <a:gd name="T2" fmla="*/ 30 w 58"/>
                  <a:gd name="T3" fmla="*/ 0 h 17"/>
                  <a:gd name="T4" fmla="*/ 0 w 58"/>
                  <a:gd name="T5" fmla="*/ 8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57" y="16"/>
                    </a:moveTo>
                    <a:lnTo>
                      <a:pt x="30" y="0"/>
                    </a:lnTo>
                    <a:lnTo>
                      <a:pt x="0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7"/>
              <p:cNvSpPr>
                <a:spLocks noChangeAspect="1"/>
              </p:cNvSpPr>
              <p:nvPr/>
            </p:nvSpPr>
            <p:spPr bwMode="auto">
              <a:xfrm>
                <a:off x="2772" y="2153"/>
                <a:ext cx="58" cy="17"/>
              </a:xfrm>
              <a:custGeom>
                <a:avLst/>
                <a:gdLst>
                  <a:gd name="T0" fmla="*/ 57 w 58"/>
                  <a:gd name="T1" fmla="*/ 16 h 17"/>
                  <a:gd name="T2" fmla="*/ 30 w 58"/>
                  <a:gd name="T3" fmla="*/ 0 h 17"/>
                  <a:gd name="T4" fmla="*/ 0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57" y="16"/>
                    </a:moveTo>
                    <a:lnTo>
                      <a:pt x="30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8"/>
              <p:cNvSpPr>
                <a:spLocks noChangeAspect="1"/>
              </p:cNvSpPr>
              <p:nvPr/>
            </p:nvSpPr>
            <p:spPr bwMode="auto">
              <a:xfrm>
                <a:off x="2772" y="2168"/>
                <a:ext cx="58" cy="17"/>
              </a:xfrm>
              <a:custGeom>
                <a:avLst/>
                <a:gdLst>
                  <a:gd name="T0" fmla="*/ 57 w 58"/>
                  <a:gd name="T1" fmla="*/ 16 h 17"/>
                  <a:gd name="T2" fmla="*/ 30 w 58"/>
                  <a:gd name="T3" fmla="*/ 0 h 17"/>
                  <a:gd name="T4" fmla="*/ 0 w 58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7"/>
                  <a:gd name="T11" fmla="*/ 58 w 5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7">
                    <a:moveTo>
                      <a:pt x="57" y="16"/>
                    </a:moveTo>
                    <a:lnTo>
                      <a:pt x="30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9"/>
              <p:cNvSpPr>
                <a:spLocks noChangeAspect="1"/>
              </p:cNvSpPr>
              <p:nvPr/>
            </p:nvSpPr>
            <p:spPr bwMode="auto">
              <a:xfrm>
                <a:off x="2772" y="2196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1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1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50"/>
              <p:cNvSpPr>
                <a:spLocks noChangeAspect="1"/>
              </p:cNvSpPr>
              <p:nvPr/>
            </p:nvSpPr>
            <p:spPr bwMode="auto">
              <a:xfrm>
                <a:off x="2772" y="2207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1 w 64"/>
                  <a:gd name="T3" fmla="*/ 0 h 17"/>
                  <a:gd name="T4" fmla="*/ 0 w 64"/>
                  <a:gd name="T5" fmla="*/ 10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1" y="0"/>
                    </a:lnTo>
                    <a:lnTo>
                      <a:pt x="0" y="1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1"/>
              <p:cNvSpPr>
                <a:spLocks noChangeAspect="1"/>
              </p:cNvSpPr>
              <p:nvPr/>
            </p:nvSpPr>
            <p:spPr bwMode="auto">
              <a:xfrm>
                <a:off x="2777" y="2234"/>
                <a:ext cx="59" cy="17"/>
              </a:xfrm>
              <a:custGeom>
                <a:avLst/>
                <a:gdLst>
                  <a:gd name="T0" fmla="*/ 58 w 59"/>
                  <a:gd name="T1" fmla="*/ 16 h 17"/>
                  <a:gd name="T2" fmla="*/ 26 w 59"/>
                  <a:gd name="T3" fmla="*/ 0 h 17"/>
                  <a:gd name="T4" fmla="*/ 0 w 59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17"/>
                  <a:gd name="T11" fmla="*/ 59 w 5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17">
                    <a:moveTo>
                      <a:pt x="58" y="16"/>
                    </a:moveTo>
                    <a:lnTo>
                      <a:pt x="26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2"/>
              <p:cNvSpPr>
                <a:spLocks noChangeAspect="1"/>
              </p:cNvSpPr>
              <p:nvPr/>
            </p:nvSpPr>
            <p:spPr bwMode="auto">
              <a:xfrm>
                <a:off x="2777" y="2245"/>
                <a:ext cx="64" cy="17"/>
              </a:xfrm>
              <a:custGeom>
                <a:avLst/>
                <a:gdLst>
                  <a:gd name="T0" fmla="*/ 63 w 64"/>
                  <a:gd name="T1" fmla="*/ 16 h 17"/>
                  <a:gd name="T2" fmla="*/ 31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16"/>
                    </a:moveTo>
                    <a:lnTo>
                      <a:pt x="31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3"/>
              <p:cNvSpPr>
                <a:spLocks noChangeAspect="1"/>
              </p:cNvSpPr>
              <p:nvPr/>
            </p:nvSpPr>
            <p:spPr bwMode="auto">
              <a:xfrm>
                <a:off x="2782" y="2272"/>
                <a:ext cx="64" cy="17"/>
              </a:xfrm>
              <a:custGeom>
                <a:avLst/>
                <a:gdLst>
                  <a:gd name="T0" fmla="*/ 63 w 64"/>
                  <a:gd name="T1" fmla="*/ 8 h 17"/>
                  <a:gd name="T2" fmla="*/ 26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8"/>
                    </a:moveTo>
                    <a:lnTo>
                      <a:pt x="26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4"/>
              <p:cNvSpPr>
                <a:spLocks noChangeAspect="1"/>
              </p:cNvSpPr>
              <p:nvPr/>
            </p:nvSpPr>
            <p:spPr bwMode="auto">
              <a:xfrm>
                <a:off x="2782" y="2283"/>
                <a:ext cx="64" cy="17"/>
              </a:xfrm>
              <a:custGeom>
                <a:avLst/>
                <a:gdLst>
                  <a:gd name="T0" fmla="*/ 63 w 64"/>
                  <a:gd name="T1" fmla="*/ 8 h 17"/>
                  <a:gd name="T2" fmla="*/ 31 w 64"/>
                  <a:gd name="T3" fmla="*/ 0 h 17"/>
                  <a:gd name="T4" fmla="*/ 0 w 64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63" y="8"/>
                    </a:moveTo>
                    <a:lnTo>
                      <a:pt x="31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5"/>
              <p:cNvSpPr>
                <a:spLocks noChangeAspect="1"/>
              </p:cNvSpPr>
              <p:nvPr/>
            </p:nvSpPr>
            <p:spPr bwMode="auto">
              <a:xfrm>
                <a:off x="3104" y="1811"/>
                <a:ext cx="158" cy="125"/>
              </a:xfrm>
              <a:custGeom>
                <a:avLst/>
                <a:gdLst>
                  <a:gd name="T0" fmla="*/ 20 w 158"/>
                  <a:gd name="T1" fmla="*/ 26 h 125"/>
                  <a:gd name="T2" fmla="*/ 94 w 158"/>
                  <a:gd name="T3" fmla="*/ 37 h 125"/>
                  <a:gd name="T4" fmla="*/ 157 w 158"/>
                  <a:gd name="T5" fmla="*/ 124 h 125"/>
                  <a:gd name="T6" fmla="*/ 157 w 158"/>
                  <a:gd name="T7" fmla="*/ 124 h 125"/>
                  <a:gd name="T8" fmla="*/ 115 w 158"/>
                  <a:gd name="T9" fmla="*/ 37 h 125"/>
                  <a:gd name="T10" fmla="*/ 47 w 158"/>
                  <a:gd name="T11" fmla="*/ 0 h 125"/>
                  <a:gd name="T12" fmla="*/ 47 w 158"/>
                  <a:gd name="T13" fmla="*/ 0 h 125"/>
                  <a:gd name="T14" fmla="*/ 20 w 158"/>
                  <a:gd name="T15" fmla="*/ 5 h 125"/>
                  <a:gd name="T16" fmla="*/ 0 w 158"/>
                  <a:gd name="T17" fmla="*/ 26 h 125"/>
                  <a:gd name="T18" fmla="*/ 0 w 158"/>
                  <a:gd name="T19" fmla="*/ 26 h 125"/>
                  <a:gd name="T20" fmla="*/ 20 w 158"/>
                  <a:gd name="T21" fmla="*/ 26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"/>
                  <a:gd name="T34" fmla="*/ 0 h 125"/>
                  <a:gd name="T35" fmla="*/ 158 w 158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" h="125">
                    <a:moveTo>
                      <a:pt x="20" y="26"/>
                    </a:moveTo>
                    <a:lnTo>
                      <a:pt x="94" y="37"/>
                    </a:lnTo>
                    <a:lnTo>
                      <a:pt x="157" y="124"/>
                    </a:lnTo>
                    <a:lnTo>
                      <a:pt x="115" y="37"/>
                    </a:lnTo>
                    <a:lnTo>
                      <a:pt x="47" y="0"/>
                    </a:lnTo>
                    <a:lnTo>
                      <a:pt x="20" y="5"/>
                    </a:lnTo>
                    <a:lnTo>
                      <a:pt x="0" y="26"/>
                    </a:lnTo>
                    <a:lnTo>
                      <a:pt x="20" y="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6"/>
              <p:cNvSpPr>
                <a:spLocks noChangeAspect="1"/>
              </p:cNvSpPr>
              <p:nvPr/>
            </p:nvSpPr>
            <p:spPr bwMode="auto">
              <a:xfrm>
                <a:off x="3115" y="1852"/>
                <a:ext cx="21" cy="28"/>
              </a:xfrm>
              <a:custGeom>
                <a:avLst/>
                <a:gdLst>
                  <a:gd name="T0" fmla="*/ 0 w 21"/>
                  <a:gd name="T1" fmla="*/ 11 h 28"/>
                  <a:gd name="T2" fmla="*/ 0 w 21"/>
                  <a:gd name="T3" fmla="*/ 5 h 28"/>
                  <a:gd name="T4" fmla="*/ 5 w 21"/>
                  <a:gd name="T5" fmla="*/ 0 h 28"/>
                  <a:gd name="T6" fmla="*/ 5 w 21"/>
                  <a:gd name="T7" fmla="*/ 0 h 28"/>
                  <a:gd name="T8" fmla="*/ 14 w 21"/>
                  <a:gd name="T9" fmla="*/ 5 h 28"/>
                  <a:gd name="T10" fmla="*/ 20 w 21"/>
                  <a:gd name="T11" fmla="*/ 27 h 28"/>
                  <a:gd name="T12" fmla="*/ 20 w 21"/>
                  <a:gd name="T13" fmla="*/ 27 h 28"/>
                  <a:gd name="T14" fmla="*/ 9 w 21"/>
                  <a:gd name="T15" fmla="*/ 11 h 28"/>
                  <a:gd name="T16" fmla="*/ 0 w 21"/>
                  <a:gd name="T17" fmla="*/ 11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8"/>
                  <a:gd name="T29" fmla="*/ 21 w 21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8">
                    <a:moveTo>
                      <a:pt x="0" y="11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4" y="5"/>
                    </a:lnTo>
                    <a:lnTo>
                      <a:pt x="20" y="27"/>
                    </a:lnTo>
                    <a:lnTo>
                      <a:pt x="9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7"/>
              <p:cNvSpPr>
                <a:spLocks noChangeAspect="1"/>
              </p:cNvSpPr>
              <p:nvPr/>
            </p:nvSpPr>
            <p:spPr bwMode="auto">
              <a:xfrm>
                <a:off x="3109" y="1836"/>
                <a:ext cx="33" cy="44"/>
              </a:xfrm>
              <a:custGeom>
                <a:avLst/>
                <a:gdLst>
                  <a:gd name="T0" fmla="*/ 0 w 33"/>
                  <a:gd name="T1" fmla="*/ 10 h 44"/>
                  <a:gd name="T2" fmla="*/ 5 w 33"/>
                  <a:gd name="T3" fmla="*/ 5 h 44"/>
                  <a:gd name="T4" fmla="*/ 10 w 33"/>
                  <a:gd name="T5" fmla="*/ 0 h 44"/>
                  <a:gd name="T6" fmla="*/ 10 w 33"/>
                  <a:gd name="T7" fmla="*/ 0 h 44"/>
                  <a:gd name="T8" fmla="*/ 26 w 33"/>
                  <a:gd name="T9" fmla="*/ 10 h 44"/>
                  <a:gd name="T10" fmla="*/ 32 w 33"/>
                  <a:gd name="T11" fmla="*/ 43 h 44"/>
                  <a:gd name="T12" fmla="*/ 32 w 33"/>
                  <a:gd name="T13" fmla="*/ 43 h 44"/>
                  <a:gd name="T14" fmla="*/ 26 w 33"/>
                  <a:gd name="T15" fmla="*/ 15 h 44"/>
                  <a:gd name="T16" fmla="*/ 0 w 33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44"/>
                  <a:gd name="T29" fmla="*/ 33 w 3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44">
                    <a:moveTo>
                      <a:pt x="0" y="10"/>
                    </a:moveTo>
                    <a:lnTo>
                      <a:pt x="5" y="5"/>
                    </a:lnTo>
                    <a:lnTo>
                      <a:pt x="10" y="0"/>
                    </a:lnTo>
                    <a:lnTo>
                      <a:pt x="26" y="10"/>
                    </a:lnTo>
                    <a:lnTo>
                      <a:pt x="32" y="43"/>
                    </a:lnTo>
                    <a:lnTo>
                      <a:pt x="26" y="15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58"/>
              <p:cNvSpPr>
                <a:spLocks noChangeAspect="1" noChangeShapeType="1"/>
              </p:cNvSpPr>
              <p:nvPr/>
            </p:nvSpPr>
            <p:spPr bwMode="auto">
              <a:xfrm flipH="1">
                <a:off x="3109" y="1853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59"/>
              <p:cNvSpPr>
                <a:spLocks noChangeAspect="1" noChangeShapeType="1"/>
              </p:cNvSpPr>
              <p:nvPr/>
            </p:nvSpPr>
            <p:spPr bwMode="auto">
              <a:xfrm flipH="1">
                <a:off x="3108" y="1880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60"/>
              <p:cNvSpPr>
                <a:spLocks noChangeAspect="1" noChangeShapeType="1"/>
              </p:cNvSpPr>
              <p:nvPr/>
            </p:nvSpPr>
            <p:spPr bwMode="auto">
              <a:xfrm flipH="1">
                <a:off x="3104" y="1837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61"/>
              <p:cNvSpPr>
                <a:spLocks noChangeAspect="1"/>
              </p:cNvSpPr>
              <p:nvPr/>
            </p:nvSpPr>
            <p:spPr bwMode="auto">
              <a:xfrm>
                <a:off x="3088" y="1879"/>
                <a:ext cx="33" cy="35"/>
              </a:xfrm>
              <a:custGeom>
                <a:avLst/>
                <a:gdLst>
                  <a:gd name="T0" fmla="*/ 0 w 33"/>
                  <a:gd name="T1" fmla="*/ 0 h 35"/>
                  <a:gd name="T2" fmla="*/ 5 w 33"/>
                  <a:gd name="T3" fmla="*/ 16 h 35"/>
                  <a:gd name="T4" fmla="*/ 10 w 33"/>
                  <a:gd name="T5" fmla="*/ 34 h 35"/>
                  <a:gd name="T6" fmla="*/ 10 w 33"/>
                  <a:gd name="T7" fmla="*/ 34 h 35"/>
                  <a:gd name="T8" fmla="*/ 26 w 33"/>
                  <a:gd name="T9" fmla="*/ 34 h 35"/>
                  <a:gd name="T10" fmla="*/ 32 w 33"/>
                  <a:gd name="T11" fmla="*/ 34 h 35"/>
                  <a:gd name="T12" fmla="*/ 32 w 33"/>
                  <a:gd name="T13" fmla="*/ 34 h 35"/>
                  <a:gd name="T14" fmla="*/ 10 w 33"/>
                  <a:gd name="T15" fmla="*/ 22 h 35"/>
                  <a:gd name="T16" fmla="*/ 0 w 33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5"/>
                  <a:gd name="T29" fmla="*/ 33 w 33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5">
                    <a:moveTo>
                      <a:pt x="0" y="0"/>
                    </a:moveTo>
                    <a:lnTo>
                      <a:pt x="5" y="16"/>
                    </a:lnTo>
                    <a:lnTo>
                      <a:pt x="10" y="34"/>
                    </a:lnTo>
                    <a:lnTo>
                      <a:pt x="26" y="34"/>
                    </a:lnTo>
                    <a:lnTo>
                      <a:pt x="32" y="34"/>
                    </a:lnTo>
                    <a:lnTo>
                      <a:pt x="10" y="2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62"/>
              <p:cNvSpPr>
                <a:spLocks noChangeAspect="1"/>
              </p:cNvSpPr>
              <p:nvPr/>
            </p:nvSpPr>
            <p:spPr bwMode="auto">
              <a:xfrm>
                <a:off x="3104" y="1879"/>
                <a:ext cx="17" cy="18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11 h 18"/>
                  <a:gd name="T4" fmla="*/ 5 w 17"/>
                  <a:gd name="T5" fmla="*/ 17 h 18"/>
                  <a:gd name="T6" fmla="*/ 5 w 17"/>
                  <a:gd name="T7" fmla="*/ 17 h 18"/>
                  <a:gd name="T8" fmla="*/ 16 w 17"/>
                  <a:gd name="T9" fmla="*/ 17 h 18"/>
                  <a:gd name="T10" fmla="*/ 16 w 17"/>
                  <a:gd name="T11" fmla="*/ 17 h 18"/>
                  <a:gd name="T12" fmla="*/ 5 w 17"/>
                  <a:gd name="T13" fmla="*/ 11 h 18"/>
                  <a:gd name="T14" fmla="*/ 0 w 17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8"/>
                  <a:gd name="T26" fmla="*/ 17 w 17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8">
                    <a:moveTo>
                      <a:pt x="0" y="0"/>
                    </a:moveTo>
                    <a:lnTo>
                      <a:pt x="0" y="11"/>
                    </a:lnTo>
                    <a:lnTo>
                      <a:pt x="5" y="17"/>
                    </a:lnTo>
                    <a:lnTo>
                      <a:pt x="16" y="17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63"/>
              <p:cNvSpPr>
                <a:spLocks noChangeAspect="1" noChangeShapeType="1"/>
              </p:cNvSpPr>
              <p:nvPr/>
            </p:nvSpPr>
            <p:spPr bwMode="auto">
              <a:xfrm flipH="1">
                <a:off x="3109" y="1897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64"/>
              <p:cNvSpPr>
                <a:spLocks noChangeAspect="1" noChangeShapeType="1"/>
              </p:cNvSpPr>
              <p:nvPr/>
            </p:nvSpPr>
            <p:spPr bwMode="auto">
              <a:xfrm>
                <a:off x="3098" y="1913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Freeform 65"/>
              <p:cNvSpPr>
                <a:spLocks noChangeAspect="1"/>
              </p:cNvSpPr>
              <p:nvPr/>
            </p:nvSpPr>
            <p:spPr bwMode="auto">
              <a:xfrm>
                <a:off x="2793" y="1811"/>
                <a:ext cx="158" cy="125"/>
              </a:xfrm>
              <a:custGeom>
                <a:avLst/>
                <a:gdLst>
                  <a:gd name="T0" fmla="*/ 136 w 158"/>
                  <a:gd name="T1" fmla="*/ 26 h 125"/>
                  <a:gd name="T2" fmla="*/ 62 w 158"/>
                  <a:gd name="T3" fmla="*/ 37 h 125"/>
                  <a:gd name="T4" fmla="*/ 0 w 158"/>
                  <a:gd name="T5" fmla="*/ 124 h 125"/>
                  <a:gd name="T6" fmla="*/ 0 w 158"/>
                  <a:gd name="T7" fmla="*/ 124 h 125"/>
                  <a:gd name="T8" fmla="*/ 41 w 158"/>
                  <a:gd name="T9" fmla="*/ 37 h 125"/>
                  <a:gd name="T10" fmla="*/ 109 w 158"/>
                  <a:gd name="T11" fmla="*/ 0 h 125"/>
                  <a:gd name="T12" fmla="*/ 109 w 158"/>
                  <a:gd name="T13" fmla="*/ 0 h 125"/>
                  <a:gd name="T14" fmla="*/ 136 w 158"/>
                  <a:gd name="T15" fmla="*/ 5 h 125"/>
                  <a:gd name="T16" fmla="*/ 157 w 158"/>
                  <a:gd name="T17" fmla="*/ 26 h 125"/>
                  <a:gd name="T18" fmla="*/ 157 w 158"/>
                  <a:gd name="T19" fmla="*/ 26 h 125"/>
                  <a:gd name="T20" fmla="*/ 136 w 158"/>
                  <a:gd name="T21" fmla="*/ 26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"/>
                  <a:gd name="T34" fmla="*/ 0 h 125"/>
                  <a:gd name="T35" fmla="*/ 158 w 158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" h="125">
                    <a:moveTo>
                      <a:pt x="136" y="26"/>
                    </a:moveTo>
                    <a:lnTo>
                      <a:pt x="62" y="37"/>
                    </a:lnTo>
                    <a:lnTo>
                      <a:pt x="0" y="124"/>
                    </a:lnTo>
                    <a:lnTo>
                      <a:pt x="41" y="37"/>
                    </a:lnTo>
                    <a:lnTo>
                      <a:pt x="109" y="0"/>
                    </a:lnTo>
                    <a:lnTo>
                      <a:pt x="136" y="5"/>
                    </a:lnTo>
                    <a:lnTo>
                      <a:pt x="157" y="26"/>
                    </a:lnTo>
                    <a:lnTo>
                      <a:pt x="136" y="26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6"/>
              <p:cNvSpPr>
                <a:spLocks noChangeAspect="1"/>
              </p:cNvSpPr>
              <p:nvPr/>
            </p:nvSpPr>
            <p:spPr bwMode="auto">
              <a:xfrm>
                <a:off x="2919" y="1852"/>
                <a:ext cx="22" cy="28"/>
              </a:xfrm>
              <a:custGeom>
                <a:avLst/>
                <a:gdLst>
                  <a:gd name="T0" fmla="*/ 21 w 22"/>
                  <a:gd name="T1" fmla="*/ 11 h 28"/>
                  <a:gd name="T2" fmla="*/ 21 w 22"/>
                  <a:gd name="T3" fmla="*/ 5 h 28"/>
                  <a:gd name="T4" fmla="*/ 15 w 22"/>
                  <a:gd name="T5" fmla="*/ 0 h 28"/>
                  <a:gd name="T6" fmla="*/ 15 w 22"/>
                  <a:gd name="T7" fmla="*/ 0 h 28"/>
                  <a:gd name="T8" fmla="*/ 4 w 22"/>
                  <a:gd name="T9" fmla="*/ 5 h 28"/>
                  <a:gd name="T10" fmla="*/ 0 w 22"/>
                  <a:gd name="T11" fmla="*/ 27 h 28"/>
                  <a:gd name="T12" fmla="*/ 0 w 22"/>
                  <a:gd name="T13" fmla="*/ 27 h 28"/>
                  <a:gd name="T14" fmla="*/ 4 w 22"/>
                  <a:gd name="T15" fmla="*/ 11 h 28"/>
                  <a:gd name="T16" fmla="*/ 21 w 22"/>
                  <a:gd name="T17" fmla="*/ 11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8"/>
                  <a:gd name="T29" fmla="*/ 22 w 22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8">
                    <a:moveTo>
                      <a:pt x="21" y="11"/>
                    </a:moveTo>
                    <a:lnTo>
                      <a:pt x="21" y="5"/>
                    </a:lnTo>
                    <a:lnTo>
                      <a:pt x="15" y="0"/>
                    </a:lnTo>
                    <a:lnTo>
                      <a:pt x="4" y="5"/>
                    </a:lnTo>
                    <a:lnTo>
                      <a:pt x="0" y="27"/>
                    </a:lnTo>
                    <a:lnTo>
                      <a:pt x="4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 bwMode="auto">
              <a:xfrm>
                <a:off x="2908" y="1836"/>
                <a:ext cx="38" cy="44"/>
              </a:xfrm>
              <a:custGeom>
                <a:avLst/>
                <a:gdLst>
                  <a:gd name="T0" fmla="*/ 37 w 38"/>
                  <a:gd name="T1" fmla="*/ 10 h 44"/>
                  <a:gd name="T2" fmla="*/ 32 w 38"/>
                  <a:gd name="T3" fmla="*/ 5 h 44"/>
                  <a:gd name="T4" fmla="*/ 26 w 38"/>
                  <a:gd name="T5" fmla="*/ 0 h 44"/>
                  <a:gd name="T6" fmla="*/ 26 w 38"/>
                  <a:gd name="T7" fmla="*/ 0 h 44"/>
                  <a:gd name="T8" fmla="*/ 10 w 38"/>
                  <a:gd name="T9" fmla="*/ 10 h 44"/>
                  <a:gd name="T10" fmla="*/ 0 w 38"/>
                  <a:gd name="T11" fmla="*/ 43 h 44"/>
                  <a:gd name="T12" fmla="*/ 0 w 38"/>
                  <a:gd name="T13" fmla="*/ 43 h 44"/>
                  <a:gd name="T14" fmla="*/ 10 w 38"/>
                  <a:gd name="T15" fmla="*/ 15 h 44"/>
                  <a:gd name="T16" fmla="*/ 37 w 38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44"/>
                  <a:gd name="T29" fmla="*/ 38 w 3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44">
                    <a:moveTo>
                      <a:pt x="37" y="10"/>
                    </a:moveTo>
                    <a:lnTo>
                      <a:pt x="32" y="5"/>
                    </a:lnTo>
                    <a:lnTo>
                      <a:pt x="26" y="0"/>
                    </a:lnTo>
                    <a:lnTo>
                      <a:pt x="10" y="10"/>
                    </a:lnTo>
                    <a:lnTo>
                      <a:pt x="0" y="43"/>
                    </a:lnTo>
                    <a:lnTo>
                      <a:pt x="10" y="15"/>
                    </a:lnTo>
                    <a:lnTo>
                      <a:pt x="37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68"/>
              <p:cNvSpPr>
                <a:spLocks noChangeAspect="1" noChangeShapeType="1"/>
              </p:cNvSpPr>
              <p:nvPr/>
            </p:nvSpPr>
            <p:spPr bwMode="auto">
              <a:xfrm>
                <a:off x="2936" y="1853"/>
                <a:ext cx="1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69"/>
              <p:cNvSpPr>
                <a:spLocks noChangeAspect="1" noChangeShapeType="1"/>
              </p:cNvSpPr>
              <p:nvPr/>
            </p:nvSpPr>
            <p:spPr bwMode="auto">
              <a:xfrm>
                <a:off x="2924" y="1880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70"/>
              <p:cNvSpPr>
                <a:spLocks noChangeAspect="1" noChangeShapeType="1"/>
              </p:cNvSpPr>
              <p:nvPr/>
            </p:nvSpPr>
            <p:spPr bwMode="auto">
              <a:xfrm>
                <a:off x="2935" y="1837"/>
                <a:ext cx="1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Freeform 71"/>
              <p:cNvSpPr>
                <a:spLocks noChangeAspect="1"/>
              </p:cNvSpPr>
              <p:nvPr/>
            </p:nvSpPr>
            <p:spPr bwMode="auto">
              <a:xfrm>
                <a:off x="2935" y="1879"/>
                <a:ext cx="26" cy="35"/>
              </a:xfrm>
              <a:custGeom>
                <a:avLst/>
                <a:gdLst>
                  <a:gd name="T0" fmla="*/ 25 w 26"/>
                  <a:gd name="T1" fmla="*/ 0 h 35"/>
                  <a:gd name="T2" fmla="*/ 25 w 26"/>
                  <a:gd name="T3" fmla="*/ 16 h 35"/>
                  <a:gd name="T4" fmla="*/ 20 w 26"/>
                  <a:gd name="T5" fmla="*/ 34 h 35"/>
                  <a:gd name="T6" fmla="*/ 20 w 26"/>
                  <a:gd name="T7" fmla="*/ 34 h 35"/>
                  <a:gd name="T8" fmla="*/ 5 w 26"/>
                  <a:gd name="T9" fmla="*/ 34 h 35"/>
                  <a:gd name="T10" fmla="*/ 0 w 26"/>
                  <a:gd name="T11" fmla="*/ 34 h 35"/>
                  <a:gd name="T12" fmla="*/ 0 w 26"/>
                  <a:gd name="T13" fmla="*/ 34 h 35"/>
                  <a:gd name="T14" fmla="*/ 15 w 26"/>
                  <a:gd name="T15" fmla="*/ 22 h 35"/>
                  <a:gd name="T16" fmla="*/ 25 w 26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35"/>
                  <a:gd name="T29" fmla="*/ 26 w 26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35">
                    <a:moveTo>
                      <a:pt x="25" y="0"/>
                    </a:moveTo>
                    <a:lnTo>
                      <a:pt x="25" y="16"/>
                    </a:lnTo>
                    <a:lnTo>
                      <a:pt x="20" y="34"/>
                    </a:lnTo>
                    <a:lnTo>
                      <a:pt x="5" y="34"/>
                    </a:lnTo>
                    <a:lnTo>
                      <a:pt x="0" y="34"/>
                    </a:lnTo>
                    <a:lnTo>
                      <a:pt x="15" y="22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72"/>
              <p:cNvSpPr>
                <a:spLocks noChangeAspect="1"/>
              </p:cNvSpPr>
              <p:nvPr/>
            </p:nvSpPr>
            <p:spPr bwMode="auto">
              <a:xfrm>
                <a:off x="2935" y="1879"/>
                <a:ext cx="17" cy="18"/>
              </a:xfrm>
              <a:custGeom>
                <a:avLst/>
                <a:gdLst>
                  <a:gd name="T0" fmla="*/ 16 w 17"/>
                  <a:gd name="T1" fmla="*/ 0 h 18"/>
                  <a:gd name="T2" fmla="*/ 10 w 17"/>
                  <a:gd name="T3" fmla="*/ 11 h 18"/>
                  <a:gd name="T4" fmla="*/ 10 w 17"/>
                  <a:gd name="T5" fmla="*/ 17 h 18"/>
                  <a:gd name="T6" fmla="*/ 10 w 17"/>
                  <a:gd name="T7" fmla="*/ 17 h 18"/>
                  <a:gd name="T8" fmla="*/ 0 w 17"/>
                  <a:gd name="T9" fmla="*/ 17 h 18"/>
                  <a:gd name="T10" fmla="*/ 0 w 17"/>
                  <a:gd name="T11" fmla="*/ 17 h 18"/>
                  <a:gd name="T12" fmla="*/ 10 w 17"/>
                  <a:gd name="T13" fmla="*/ 11 h 18"/>
                  <a:gd name="T14" fmla="*/ 16 w 17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8"/>
                  <a:gd name="T26" fmla="*/ 17 w 17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8">
                    <a:moveTo>
                      <a:pt x="16" y="0"/>
                    </a:moveTo>
                    <a:lnTo>
                      <a:pt x="10" y="11"/>
                    </a:lnTo>
                    <a:lnTo>
                      <a:pt x="10" y="17"/>
                    </a:lnTo>
                    <a:lnTo>
                      <a:pt x="0" y="17"/>
                    </a:lnTo>
                    <a:lnTo>
                      <a:pt x="10" y="1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73"/>
              <p:cNvSpPr>
                <a:spLocks noChangeAspect="1" noChangeShapeType="1"/>
              </p:cNvSpPr>
              <p:nvPr/>
            </p:nvSpPr>
            <p:spPr bwMode="auto">
              <a:xfrm>
                <a:off x="2936" y="1897"/>
                <a:ext cx="1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74"/>
              <p:cNvSpPr>
                <a:spLocks noChangeAspect="1" noChangeShapeType="1"/>
              </p:cNvSpPr>
              <p:nvPr/>
            </p:nvSpPr>
            <p:spPr bwMode="auto">
              <a:xfrm flipH="1">
                <a:off x="2935" y="1913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Freeform 75"/>
              <p:cNvSpPr>
                <a:spLocks noChangeAspect="1"/>
              </p:cNvSpPr>
              <p:nvPr/>
            </p:nvSpPr>
            <p:spPr bwMode="auto">
              <a:xfrm>
                <a:off x="2814" y="1836"/>
                <a:ext cx="107" cy="127"/>
              </a:xfrm>
              <a:custGeom>
                <a:avLst/>
                <a:gdLst>
                  <a:gd name="T0" fmla="*/ 0 w 107"/>
                  <a:gd name="T1" fmla="*/ 0 h 127"/>
                  <a:gd name="T2" fmla="*/ 15 w 107"/>
                  <a:gd name="T3" fmla="*/ 16 h 127"/>
                  <a:gd name="T4" fmla="*/ 15 w 107"/>
                  <a:gd name="T5" fmla="*/ 16 h 127"/>
                  <a:gd name="T6" fmla="*/ 58 w 107"/>
                  <a:gd name="T7" fmla="*/ 82 h 127"/>
                  <a:gd name="T8" fmla="*/ 106 w 107"/>
                  <a:gd name="T9" fmla="*/ 126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27"/>
                  <a:gd name="T17" fmla="*/ 107 w 10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27">
                    <a:moveTo>
                      <a:pt x="0" y="0"/>
                    </a:moveTo>
                    <a:lnTo>
                      <a:pt x="15" y="16"/>
                    </a:lnTo>
                    <a:lnTo>
                      <a:pt x="58" y="82"/>
                    </a:lnTo>
                    <a:lnTo>
                      <a:pt x="106" y="12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6"/>
              <p:cNvSpPr>
                <a:spLocks noChangeAspect="1"/>
              </p:cNvSpPr>
              <p:nvPr/>
            </p:nvSpPr>
            <p:spPr bwMode="auto">
              <a:xfrm>
                <a:off x="3130" y="1836"/>
                <a:ext cx="112" cy="127"/>
              </a:xfrm>
              <a:custGeom>
                <a:avLst/>
                <a:gdLst>
                  <a:gd name="T0" fmla="*/ 111 w 112"/>
                  <a:gd name="T1" fmla="*/ 0 h 127"/>
                  <a:gd name="T2" fmla="*/ 89 w 112"/>
                  <a:gd name="T3" fmla="*/ 16 h 127"/>
                  <a:gd name="T4" fmla="*/ 89 w 112"/>
                  <a:gd name="T5" fmla="*/ 16 h 127"/>
                  <a:gd name="T6" fmla="*/ 52 w 112"/>
                  <a:gd name="T7" fmla="*/ 82 h 127"/>
                  <a:gd name="T8" fmla="*/ 0 w 112"/>
                  <a:gd name="T9" fmla="*/ 126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27"/>
                  <a:gd name="T17" fmla="*/ 112 w 112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27">
                    <a:moveTo>
                      <a:pt x="111" y="0"/>
                    </a:moveTo>
                    <a:lnTo>
                      <a:pt x="89" y="16"/>
                    </a:lnTo>
                    <a:lnTo>
                      <a:pt x="52" y="82"/>
                    </a:lnTo>
                    <a:lnTo>
                      <a:pt x="0" y="12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7"/>
              <p:cNvSpPr>
                <a:spLocks noChangeAspect="1"/>
              </p:cNvSpPr>
              <p:nvPr/>
            </p:nvSpPr>
            <p:spPr bwMode="auto">
              <a:xfrm>
                <a:off x="3024" y="1809"/>
                <a:ext cx="259" cy="813"/>
              </a:xfrm>
              <a:custGeom>
                <a:avLst/>
                <a:gdLst>
                  <a:gd name="T0" fmla="*/ 0 w 259"/>
                  <a:gd name="T1" fmla="*/ 812 h 813"/>
                  <a:gd name="T2" fmla="*/ 94 w 259"/>
                  <a:gd name="T3" fmla="*/ 762 h 813"/>
                  <a:gd name="T4" fmla="*/ 189 w 259"/>
                  <a:gd name="T5" fmla="*/ 648 h 813"/>
                  <a:gd name="T6" fmla="*/ 189 w 259"/>
                  <a:gd name="T7" fmla="*/ 648 h 813"/>
                  <a:gd name="T8" fmla="*/ 241 w 259"/>
                  <a:gd name="T9" fmla="*/ 512 h 813"/>
                  <a:gd name="T10" fmla="*/ 258 w 259"/>
                  <a:gd name="T11" fmla="*/ 359 h 813"/>
                  <a:gd name="T12" fmla="*/ 258 w 259"/>
                  <a:gd name="T13" fmla="*/ 359 h 813"/>
                  <a:gd name="T14" fmla="*/ 258 w 259"/>
                  <a:gd name="T15" fmla="*/ 234 h 813"/>
                  <a:gd name="T16" fmla="*/ 236 w 259"/>
                  <a:gd name="T17" fmla="*/ 125 h 813"/>
                  <a:gd name="T18" fmla="*/ 236 w 259"/>
                  <a:gd name="T19" fmla="*/ 125 h 813"/>
                  <a:gd name="T20" fmla="*/ 194 w 259"/>
                  <a:gd name="T21" fmla="*/ 37 h 813"/>
                  <a:gd name="T22" fmla="*/ 126 w 259"/>
                  <a:gd name="T23" fmla="*/ 0 h 813"/>
                  <a:gd name="T24" fmla="*/ 126 w 259"/>
                  <a:gd name="T25" fmla="*/ 0 h 813"/>
                  <a:gd name="T26" fmla="*/ 78 w 259"/>
                  <a:gd name="T27" fmla="*/ 26 h 813"/>
                  <a:gd name="T28" fmla="*/ 63 w 259"/>
                  <a:gd name="T29" fmla="*/ 70 h 8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9"/>
                  <a:gd name="T46" fmla="*/ 0 h 813"/>
                  <a:gd name="T47" fmla="*/ 259 w 259"/>
                  <a:gd name="T48" fmla="*/ 813 h 8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9" h="813">
                    <a:moveTo>
                      <a:pt x="0" y="812"/>
                    </a:moveTo>
                    <a:lnTo>
                      <a:pt x="94" y="762"/>
                    </a:lnTo>
                    <a:lnTo>
                      <a:pt x="189" y="648"/>
                    </a:lnTo>
                    <a:lnTo>
                      <a:pt x="241" y="512"/>
                    </a:lnTo>
                    <a:lnTo>
                      <a:pt x="258" y="359"/>
                    </a:lnTo>
                    <a:lnTo>
                      <a:pt x="258" y="234"/>
                    </a:lnTo>
                    <a:lnTo>
                      <a:pt x="236" y="125"/>
                    </a:lnTo>
                    <a:lnTo>
                      <a:pt x="194" y="37"/>
                    </a:lnTo>
                    <a:lnTo>
                      <a:pt x="126" y="0"/>
                    </a:lnTo>
                    <a:lnTo>
                      <a:pt x="78" y="26"/>
                    </a:lnTo>
                    <a:lnTo>
                      <a:pt x="63" y="7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8"/>
              <p:cNvSpPr>
                <a:spLocks noChangeAspect="1"/>
              </p:cNvSpPr>
              <p:nvPr/>
            </p:nvSpPr>
            <p:spPr bwMode="auto">
              <a:xfrm>
                <a:off x="2773" y="1809"/>
                <a:ext cx="253" cy="813"/>
              </a:xfrm>
              <a:custGeom>
                <a:avLst/>
                <a:gdLst>
                  <a:gd name="T0" fmla="*/ 252 w 253"/>
                  <a:gd name="T1" fmla="*/ 812 h 813"/>
                  <a:gd name="T2" fmla="*/ 162 w 253"/>
                  <a:gd name="T3" fmla="*/ 762 h 813"/>
                  <a:gd name="T4" fmla="*/ 63 w 253"/>
                  <a:gd name="T5" fmla="*/ 648 h 813"/>
                  <a:gd name="T6" fmla="*/ 63 w 253"/>
                  <a:gd name="T7" fmla="*/ 648 h 813"/>
                  <a:gd name="T8" fmla="*/ 15 w 253"/>
                  <a:gd name="T9" fmla="*/ 512 h 813"/>
                  <a:gd name="T10" fmla="*/ 0 w 253"/>
                  <a:gd name="T11" fmla="*/ 359 h 813"/>
                  <a:gd name="T12" fmla="*/ 0 w 253"/>
                  <a:gd name="T13" fmla="*/ 359 h 813"/>
                  <a:gd name="T14" fmla="*/ 0 w 253"/>
                  <a:gd name="T15" fmla="*/ 234 h 813"/>
                  <a:gd name="T16" fmla="*/ 21 w 253"/>
                  <a:gd name="T17" fmla="*/ 125 h 813"/>
                  <a:gd name="T18" fmla="*/ 21 w 253"/>
                  <a:gd name="T19" fmla="*/ 125 h 813"/>
                  <a:gd name="T20" fmla="*/ 63 w 253"/>
                  <a:gd name="T21" fmla="*/ 37 h 813"/>
                  <a:gd name="T22" fmla="*/ 131 w 253"/>
                  <a:gd name="T23" fmla="*/ 0 h 813"/>
                  <a:gd name="T24" fmla="*/ 131 w 253"/>
                  <a:gd name="T25" fmla="*/ 0 h 813"/>
                  <a:gd name="T26" fmla="*/ 178 w 253"/>
                  <a:gd name="T27" fmla="*/ 26 h 813"/>
                  <a:gd name="T28" fmla="*/ 188 w 253"/>
                  <a:gd name="T29" fmla="*/ 70 h 8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3"/>
                  <a:gd name="T46" fmla="*/ 0 h 813"/>
                  <a:gd name="T47" fmla="*/ 253 w 253"/>
                  <a:gd name="T48" fmla="*/ 813 h 8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3" h="813">
                    <a:moveTo>
                      <a:pt x="252" y="812"/>
                    </a:moveTo>
                    <a:lnTo>
                      <a:pt x="162" y="762"/>
                    </a:lnTo>
                    <a:lnTo>
                      <a:pt x="63" y="648"/>
                    </a:lnTo>
                    <a:lnTo>
                      <a:pt x="15" y="512"/>
                    </a:lnTo>
                    <a:lnTo>
                      <a:pt x="0" y="359"/>
                    </a:lnTo>
                    <a:lnTo>
                      <a:pt x="0" y="234"/>
                    </a:lnTo>
                    <a:lnTo>
                      <a:pt x="21" y="125"/>
                    </a:lnTo>
                    <a:lnTo>
                      <a:pt x="63" y="37"/>
                    </a:lnTo>
                    <a:lnTo>
                      <a:pt x="131" y="0"/>
                    </a:lnTo>
                    <a:lnTo>
                      <a:pt x="178" y="26"/>
                    </a:lnTo>
                    <a:lnTo>
                      <a:pt x="188" y="7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79"/>
              <p:cNvSpPr>
                <a:spLocks noChangeAspect="1"/>
              </p:cNvSpPr>
              <p:nvPr/>
            </p:nvSpPr>
            <p:spPr bwMode="auto">
              <a:xfrm>
                <a:off x="3004" y="2605"/>
                <a:ext cx="48" cy="60"/>
              </a:xfrm>
              <a:custGeom>
                <a:avLst/>
                <a:gdLst>
                  <a:gd name="T0" fmla="*/ 20 w 48"/>
                  <a:gd name="T1" fmla="*/ 59 h 60"/>
                  <a:gd name="T2" fmla="*/ 5 w 48"/>
                  <a:gd name="T3" fmla="*/ 43 h 60"/>
                  <a:gd name="T4" fmla="*/ 0 w 48"/>
                  <a:gd name="T5" fmla="*/ 15 h 60"/>
                  <a:gd name="T6" fmla="*/ 0 w 48"/>
                  <a:gd name="T7" fmla="*/ 15 h 60"/>
                  <a:gd name="T8" fmla="*/ 5 w 48"/>
                  <a:gd name="T9" fmla="*/ 5 h 60"/>
                  <a:gd name="T10" fmla="*/ 20 w 48"/>
                  <a:gd name="T11" fmla="*/ 0 h 60"/>
                  <a:gd name="T12" fmla="*/ 20 w 48"/>
                  <a:gd name="T13" fmla="*/ 0 h 60"/>
                  <a:gd name="T14" fmla="*/ 41 w 48"/>
                  <a:gd name="T15" fmla="*/ 5 h 60"/>
                  <a:gd name="T16" fmla="*/ 47 w 48"/>
                  <a:gd name="T17" fmla="*/ 15 h 60"/>
                  <a:gd name="T18" fmla="*/ 47 w 48"/>
                  <a:gd name="T19" fmla="*/ 15 h 60"/>
                  <a:gd name="T20" fmla="*/ 36 w 48"/>
                  <a:gd name="T21" fmla="*/ 43 h 60"/>
                  <a:gd name="T22" fmla="*/ 20 w 48"/>
                  <a:gd name="T23" fmla="*/ 59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60"/>
                  <a:gd name="T38" fmla="*/ 48 w 48"/>
                  <a:gd name="T39" fmla="*/ 60 h 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60">
                    <a:moveTo>
                      <a:pt x="20" y="59"/>
                    </a:moveTo>
                    <a:lnTo>
                      <a:pt x="5" y="43"/>
                    </a:lnTo>
                    <a:lnTo>
                      <a:pt x="0" y="15"/>
                    </a:lnTo>
                    <a:lnTo>
                      <a:pt x="5" y="5"/>
                    </a:lnTo>
                    <a:lnTo>
                      <a:pt x="20" y="0"/>
                    </a:lnTo>
                    <a:lnTo>
                      <a:pt x="41" y="5"/>
                    </a:lnTo>
                    <a:lnTo>
                      <a:pt x="47" y="15"/>
                    </a:lnTo>
                    <a:lnTo>
                      <a:pt x="36" y="43"/>
                    </a:lnTo>
                    <a:lnTo>
                      <a:pt x="20" y="59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80"/>
              <p:cNvSpPr>
                <a:spLocks noChangeAspect="1"/>
              </p:cNvSpPr>
              <p:nvPr/>
            </p:nvSpPr>
            <p:spPr bwMode="auto">
              <a:xfrm>
                <a:off x="3004" y="2605"/>
                <a:ext cx="48" cy="60"/>
              </a:xfrm>
              <a:custGeom>
                <a:avLst/>
                <a:gdLst>
                  <a:gd name="T0" fmla="*/ 20 w 48"/>
                  <a:gd name="T1" fmla="*/ 59 h 60"/>
                  <a:gd name="T2" fmla="*/ 5 w 48"/>
                  <a:gd name="T3" fmla="*/ 43 h 60"/>
                  <a:gd name="T4" fmla="*/ 0 w 48"/>
                  <a:gd name="T5" fmla="*/ 15 h 60"/>
                  <a:gd name="T6" fmla="*/ 0 w 48"/>
                  <a:gd name="T7" fmla="*/ 15 h 60"/>
                  <a:gd name="T8" fmla="*/ 5 w 48"/>
                  <a:gd name="T9" fmla="*/ 5 h 60"/>
                  <a:gd name="T10" fmla="*/ 20 w 48"/>
                  <a:gd name="T11" fmla="*/ 0 h 60"/>
                  <a:gd name="T12" fmla="*/ 20 w 48"/>
                  <a:gd name="T13" fmla="*/ 0 h 60"/>
                  <a:gd name="T14" fmla="*/ 41 w 48"/>
                  <a:gd name="T15" fmla="*/ 5 h 60"/>
                  <a:gd name="T16" fmla="*/ 47 w 48"/>
                  <a:gd name="T17" fmla="*/ 15 h 60"/>
                  <a:gd name="T18" fmla="*/ 47 w 48"/>
                  <a:gd name="T19" fmla="*/ 15 h 60"/>
                  <a:gd name="T20" fmla="*/ 36 w 48"/>
                  <a:gd name="T21" fmla="*/ 43 h 60"/>
                  <a:gd name="T22" fmla="*/ 20 w 48"/>
                  <a:gd name="T23" fmla="*/ 59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60"/>
                  <a:gd name="T38" fmla="*/ 48 w 48"/>
                  <a:gd name="T39" fmla="*/ 60 h 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60">
                    <a:moveTo>
                      <a:pt x="20" y="59"/>
                    </a:moveTo>
                    <a:lnTo>
                      <a:pt x="5" y="43"/>
                    </a:lnTo>
                    <a:lnTo>
                      <a:pt x="0" y="15"/>
                    </a:lnTo>
                    <a:lnTo>
                      <a:pt x="5" y="5"/>
                    </a:lnTo>
                    <a:lnTo>
                      <a:pt x="20" y="0"/>
                    </a:lnTo>
                    <a:lnTo>
                      <a:pt x="41" y="5"/>
                    </a:lnTo>
                    <a:lnTo>
                      <a:pt x="47" y="15"/>
                    </a:lnTo>
                    <a:lnTo>
                      <a:pt x="36" y="43"/>
                    </a:lnTo>
                    <a:lnTo>
                      <a:pt x="20" y="5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81"/>
              <p:cNvSpPr>
                <a:spLocks noChangeAspect="1"/>
              </p:cNvSpPr>
              <p:nvPr/>
            </p:nvSpPr>
            <p:spPr bwMode="auto">
              <a:xfrm>
                <a:off x="3009" y="2605"/>
                <a:ext cx="38" cy="54"/>
              </a:xfrm>
              <a:custGeom>
                <a:avLst/>
                <a:gdLst>
                  <a:gd name="T0" fmla="*/ 21 w 38"/>
                  <a:gd name="T1" fmla="*/ 53 h 54"/>
                  <a:gd name="T2" fmla="*/ 10 w 38"/>
                  <a:gd name="T3" fmla="*/ 36 h 54"/>
                  <a:gd name="T4" fmla="*/ 0 w 38"/>
                  <a:gd name="T5" fmla="*/ 15 h 54"/>
                  <a:gd name="T6" fmla="*/ 0 w 38"/>
                  <a:gd name="T7" fmla="*/ 15 h 54"/>
                  <a:gd name="T8" fmla="*/ 5 w 38"/>
                  <a:gd name="T9" fmla="*/ 5 h 54"/>
                  <a:gd name="T10" fmla="*/ 21 w 38"/>
                  <a:gd name="T11" fmla="*/ 0 h 54"/>
                  <a:gd name="T12" fmla="*/ 21 w 38"/>
                  <a:gd name="T13" fmla="*/ 0 h 54"/>
                  <a:gd name="T14" fmla="*/ 32 w 38"/>
                  <a:gd name="T15" fmla="*/ 5 h 54"/>
                  <a:gd name="T16" fmla="*/ 37 w 38"/>
                  <a:gd name="T17" fmla="*/ 15 h 54"/>
                  <a:gd name="T18" fmla="*/ 37 w 38"/>
                  <a:gd name="T19" fmla="*/ 15 h 54"/>
                  <a:gd name="T20" fmla="*/ 32 w 38"/>
                  <a:gd name="T21" fmla="*/ 36 h 54"/>
                  <a:gd name="T22" fmla="*/ 21 w 38"/>
                  <a:gd name="T23" fmla="*/ 53 h 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54"/>
                  <a:gd name="T38" fmla="*/ 38 w 38"/>
                  <a:gd name="T39" fmla="*/ 54 h 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54">
                    <a:moveTo>
                      <a:pt x="21" y="53"/>
                    </a:moveTo>
                    <a:lnTo>
                      <a:pt x="10" y="36"/>
                    </a:lnTo>
                    <a:lnTo>
                      <a:pt x="0" y="15"/>
                    </a:lnTo>
                    <a:lnTo>
                      <a:pt x="5" y="5"/>
                    </a:lnTo>
                    <a:lnTo>
                      <a:pt x="21" y="0"/>
                    </a:lnTo>
                    <a:lnTo>
                      <a:pt x="32" y="5"/>
                    </a:lnTo>
                    <a:lnTo>
                      <a:pt x="37" y="15"/>
                    </a:lnTo>
                    <a:lnTo>
                      <a:pt x="32" y="36"/>
                    </a:lnTo>
                    <a:lnTo>
                      <a:pt x="21" y="53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82"/>
              <p:cNvSpPr>
                <a:spLocks noChangeAspect="1"/>
              </p:cNvSpPr>
              <p:nvPr/>
            </p:nvSpPr>
            <p:spPr bwMode="auto">
              <a:xfrm>
                <a:off x="2839" y="1973"/>
                <a:ext cx="371" cy="577"/>
              </a:xfrm>
              <a:custGeom>
                <a:avLst/>
                <a:gdLst>
                  <a:gd name="T0" fmla="*/ 185 w 371"/>
                  <a:gd name="T1" fmla="*/ 576 h 577"/>
                  <a:gd name="T2" fmla="*/ 95 w 371"/>
                  <a:gd name="T3" fmla="*/ 500 h 577"/>
                  <a:gd name="T4" fmla="*/ 37 w 371"/>
                  <a:gd name="T5" fmla="*/ 402 h 577"/>
                  <a:gd name="T6" fmla="*/ 37 w 371"/>
                  <a:gd name="T7" fmla="*/ 402 h 577"/>
                  <a:gd name="T8" fmla="*/ 10 w 371"/>
                  <a:gd name="T9" fmla="*/ 282 h 577"/>
                  <a:gd name="T10" fmla="*/ 0 w 371"/>
                  <a:gd name="T11" fmla="*/ 200 h 577"/>
                  <a:gd name="T12" fmla="*/ 0 w 371"/>
                  <a:gd name="T13" fmla="*/ 200 h 577"/>
                  <a:gd name="T14" fmla="*/ 5 w 371"/>
                  <a:gd name="T15" fmla="*/ 146 h 577"/>
                  <a:gd name="T16" fmla="*/ 26 w 371"/>
                  <a:gd name="T17" fmla="*/ 76 h 577"/>
                  <a:gd name="T18" fmla="*/ 26 w 371"/>
                  <a:gd name="T19" fmla="*/ 76 h 577"/>
                  <a:gd name="T20" fmla="*/ 63 w 371"/>
                  <a:gd name="T21" fmla="*/ 21 h 577"/>
                  <a:gd name="T22" fmla="*/ 116 w 371"/>
                  <a:gd name="T23" fmla="*/ 0 h 577"/>
                  <a:gd name="T24" fmla="*/ 116 w 371"/>
                  <a:gd name="T25" fmla="*/ 0 h 577"/>
                  <a:gd name="T26" fmla="*/ 163 w 371"/>
                  <a:gd name="T27" fmla="*/ 10 h 577"/>
                  <a:gd name="T28" fmla="*/ 185 w 371"/>
                  <a:gd name="T29" fmla="*/ 21 h 577"/>
                  <a:gd name="T30" fmla="*/ 185 w 371"/>
                  <a:gd name="T31" fmla="*/ 21 h 577"/>
                  <a:gd name="T32" fmla="*/ 211 w 371"/>
                  <a:gd name="T33" fmla="*/ 10 h 577"/>
                  <a:gd name="T34" fmla="*/ 253 w 371"/>
                  <a:gd name="T35" fmla="*/ 0 h 577"/>
                  <a:gd name="T36" fmla="*/ 253 w 371"/>
                  <a:gd name="T37" fmla="*/ 0 h 577"/>
                  <a:gd name="T38" fmla="*/ 306 w 371"/>
                  <a:gd name="T39" fmla="*/ 21 h 577"/>
                  <a:gd name="T40" fmla="*/ 348 w 371"/>
                  <a:gd name="T41" fmla="*/ 76 h 577"/>
                  <a:gd name="T42" fmla="*/ 348 w 371"/>
                  <a:gd name="T43" fmla="*/ 76 h 577"/>
                  <a:gd name="T44" fmla="*/ 370 w 371"/>
                  <a:gd name="T45" fmla="*/ 146 h 577"/>
                  <a:gd name="T46" fmla="*/ 370 w 371"/>
                  <a:gd name="T47" fmla="*/ 200 h 577"/>
                  <a:gd name="T48" fmla="*/ 370 w 371"/>
                  <a:gd name="T49" fmla="*/ 200 h 577"/>
                  <a:gd name="T50" fmla="*/ 364 w 371"/>
                  <a:gd name="T51" fmla="*/ 282 h 577"/>
                  <a:gd name="T52" fmla="*/ 338 w 371"/>
                  <a:gd name="T53" fmla="*/ 402 h 577"/>
                  <a:gd name="T54" fmla="*/ 338 w 371"/>
                  <a:gd name="T55" fmla="*/ 402 h 577"/>
                  <a:gd name="T56" fmla="*/ 280 w 371"/>
                  <a:gd name="T57" fmla="*/ 500 h 577"/>
                  <a:gd name="T58" fmla="*/ 185 w 371"/>
                  <a:gd name="T59" fmla="*/ 576 h 57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71"/>
                  <a:gd name="T91" fmla="*/ 0 h 577"/>
                  <a:gd name="T92" fmla="*/ 371 w 371"/>
                  <a:gd name="T93" fmla="*/ 577 h 57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71" h="577">
                    <a:moveTo>
                      <a:pt x="185" y="576"/>
                    </a:moveTo>
                    <a:lnTo>
                      <a:pt x="95" y="500"/>
                    </a:lnTo>
                    <a:lnTo>
                      <a:pt x="37" y="402"/>
                    </a:lnTo>
                    <a:lnTo>
                      <a:pt x="10" y="282"/>
                    </a:lnTo>
                    <a:lnTo>
                      <a:pt x="0" y="200"/>
                    </a:lnTo>
                    <a:lnTo>
                      <a:pt x="5" y="146"/>
                    </a:lnTo>
                    <a:lnTo>
                      <a:pt x="26" y="76"/>
                    </a:lnTo>
                    <a:lnTo>
                      <a:pt x="63" y="21"/>
                    </a:lnTo>
                    <a:lnTo>
                      <a:pt x="116" y="0"/>
                    </a:lnTo>
                    <a:lnTo>
                      <a:pt x="163" y="10"/>
                    </a:lnTo>
                    <a:lnTo>
                      <a:pt x="185" y="21"/>
                    </a:lnTo>
                    <a:lnTo>
                      <a:pt x="211" y="10"/>
                    </a:lnTo>
                    <a:lnTo>
                      <a:pt x="253" y="0"/>
                    </a:lnTo>
                    <a:lnTo>
                      <a:pt x="306" y="21"/>
                    </a:lnTo>
                    <a:lnTo>
                      <a:pt x="348" y="76"/>
                    </a:lnTo>
                    <a:lnTo>
                      <a:pt x="370" y="146"/>
                    </a:lnTo>
                    <a:lnTo>
                      <a:pt x="370" y="200"/>
                    </a:lnTo>
                    <a:lnTo>
                      <a:pt x="364" y="282"/>
                    </a:lnTo>
                    <a:lnTo>
                      <a:pt x="338" y="402"/>
                    </a:lnTo>
                    <a:lnTo>
                      <a:pt x="280" y="500"/>
                    </a:lnTo>
                    <a:lnTo>
                      <a:pt x="185" y="576"/>
                    </a:lnTo>
                  </a:path>
                </a:pathLst>
              </a:custGeom>
              <a:solidFill>
                <a:srgbClr val="CF0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3"/>
              <p:cNvSpPr>
                <a:spLocks noChangeAspect="1"/>
              </p:cNvSpPr>
              <p:nvPr/>
            </p:nvSpPr>
            <p:spPr bwMode="auto">
              <a:xfrm>
                <a:off x="2830" y="1962"/>
                <a:ext cx="391" cy="605"/>
              </a:xfrm>
              <a:custGeom>
                <a:avLst/>
                <a:gdLst>
                  <a:gd name="T0" fmla="*/ 194 w 391"/>
                  <a:gd name="T1" fmla="*/ 604 h 605"/>
                  <a:gd name="T2" fmla="*/ 294 w 391"/>
                  <a:gd name="T3" fmla="*/ 522 h 605"/>
                  <a:gd name="T4" fmla="*/ 352 w 391"/>
                  <a:gd name="T5" fmla="*/ 418 h 605"/>
                  <a:gd name="T6" fmla="*/ 352 w 391"/>
                  <a:gd name="T7" fmla="*/ 418 h 605"/>
                  <a:gd name="T8" fmla="*/ 384 w 391"/>
                  <a:gd name="T9" fmla="*/ 293 h 605"/>
                  <a:gd name="T10" fmla="*/ 390 w 391"/>
                  <a:gd name="T11" fmla="*/ 206 h 605"/>
                  <a:gd name="T12" fmla="*/ 390 w 391"/>
                  <a:gd name="T13" fmla="*/ 206 h 605"/>
                  <a:gd name="T14" fmla="*/ 390 w 391"/>
                  <a:gd name="T15" fmla="*/ 152 h 605"/>
                  <a:gd name="T16" fmla="*/ 368 w 391"/>
                  <a:gd name="T17" fmla="*/ 75 h 605"/>
                  <a:gd name="T18" fmla="*/ 368 w 391"/>
                  <a:gd name="T19" fmla="*/ 75 h 605"/>
                  <a:gd name="T20" fmla="*/ 326 w 391"/>
                  <a:gd name="T21" fmla="*/ 21 h 605"/>
                  <a:gd name="T22" fmla="*/ 268 w 391"/>
                  <a:gd name="T23" fmla="*/ 0 h 605"/>
                  <a:gd name="T24" fmla="*/ 268 w 391"/>
                  <a:gd name="T25" fmla="*/ 0 h 605"/>
                  <a:gd name="T26" fmla="*/ 221 w 391"/>
                  <a:gd name="T27" fmla="*/ 10 h 605"/>
                  <a:gd name="T28" fmla="*/ 194 w 391"/>
                  <a:gd name="T29" fmla="*/ 21 h 605"/>
                  <a:gd name="T30" fmla="*/ 194 w 391"/>
                  <a:gd name="T31" fmla="*/ 21 h 605"/>
                  <a:gd name="T32" fmla="*/ 168 w 391"/>
                  <a:gd name="T33" fmla="*/ 10 h 605"/>
                  <a:gd name="T34" fmla="*/ 126 w 391"/>
                  <a:gd name="T35" fmla="*/ 0 h 605"/>
                  <a:gd name="T36" fmla="*/ 126 w 391"/>
                  <a:gd name="T37" fmla="*/ 0 h 605"/>
                  <a:gd name="T38" fmla="*/ 68 w 391"/>
                  <a:gd name="T39" fmla="*/ 21 h 605"/>
                  <a:gd name="T40" fmla="*/ 26 w 391"/>
                  <a:gd name="T41" fmla="*/ 75 h 605"/>
                  <a:gd name="T42" fmla="*/ 26 w 391"/>
                  <a:gd name="T43" fmla="*/ 75 h 605"/>
                  <a:gd name="T44" fmla="*/ 5 w 391"/>
                  <a:gd name="T45" fmla="*/ 152 h 605"/>
                  <a:gd name="T46" fmla="*/ 0 w 391"/>
                  <a:gd name="T47" fmla="*/ 206 h 605"/>
                  <a:gd name="T48" fmla="*/ 0 w 391"/>
                  <a:gd name="T49" fmla="*/ 206 h 605"/>
                  <a:gd name="T50" fmla="*/ 10 w 391"/>
                  <a:gd name="T51" fmla="*/ 293 h 605"/>
                  <a:gd name="T52" fmla="*/ 36 w 391"/>
                  <a:gd name="T53" fmla="*/ 418 h 605"/>
                  <a:gd name="T54" fmla="*/ 36 w 391"/>
                  <a:gd name="T55" fmla="*/ 418 h 605"/>
                  <a:gd name="T56" fmla="*/ 100 w 391"/>
                  <a:gd name="T57" fmla="*/ 522 h 605"/>
                  <a:gd name="T58" fmla="*/ 194 w 391"/>
                  <a:gd name="T59" fmla="*/ 604 h 60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91"/>
                  <a:gd name="T91" fmla="*/ 0 h 605"/>
                  <a:gd name="T92" fmla="*/ 391 w 391"/>
                  <a:gd name="T93" fmla="*/ 605 h 60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91" h="605">
                    <a:moveTo>
                      <a:pt x="194" y="604"/>
                    </a:moveTo>
                    <a:lnTo>
                      <a:pt x="294" y="522"/>
                    </a:lnTo>
                    <a:lnTo>
                      <a:pt x="352" y="418"/>
                    </a:lnTo>
                    <a:lnTo>
                      <a:pt x="384" y="293"/>
                    </a:lnTo>
                    <a:lnTo>
                      <a:pt x="390" y="206"/>
                    </a:lnTo>
                    <a:lnTo>
                      <a:pt x="390" y="152"/>
                    </a:lnTo>
                    <a:lnTo>
                      <a:pt x="368" y="75"/>
                    </a:lnTo>
                    <a:lnTo>
                      <a:pt x="326" y="21"/>
                    </a:lnTo>
                    <a:lnTo>
                      <a:pt x="268" y="0"/>
                    </a:lnTo>
                    <a:lnTo>
                      <a:pt x="221" y="10"/>
                    </a:lnTo>
                    <a:lnTo>
                      <a:pt x="194" y="21"/>
                    </a:lnTo>
                    <a:lnTo>
                      <a:pt x="168" y="10"/>
                    </a:lnTo>
                    <a:lnTo>
                      <a:pt x="126" y="0"/>
                    </a:lnTo>
                    <a:lnTo>
                      <a:pt x="68" y="21"/>
                    </a:lnTo>
                    <a:lnTo>
                      <a:pt x="26" y="75"/>
                    </a:lnTo>
                    <a:lnTo>
                      <a:pt x="5" y="152"/>
                    </a:lnTo>
                    <a:lnTo>
                      <a:pt x="0" y="206"/>
                    </a:lnTo>
                    <a:lnTo>
                      <a:pt x="10" y="293"/>
                    </a:lnTo>
                    <a:lnTo>
                      <a:pt x="36" y="418"/>
                    </a:lnTo>
                    <a:lnTo>
                      <a:pt x="100" y="522"/>
                    </a:lnTo>
                    <a:lnTo>
                      <a:pt x="194" y="6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84"/>
              <p:cNvSpPr>
                <a:spLocks noChangeAspect="1"/>
              </p:cNvSpPr>
              <p:nvPr/>
            </p:nvSpPr>
            <p:spPr bwMode="auto">
              <a:xfrm>
                <a:off x="2862" y="2022"/>
                <a:ext cx="332" cy="458"/>
              </a:xfrm>
              <a:custGeom>
                <a:avLst/>
                <a:gdLst>
                  <a:gd name="T0" fmla="*/ 162 w 332"/>
                  <a:gd name="T1" fmla="*/ 0 h 458"/>
                  <a:gd name="T2" fmla="*/ 115 w 332"/>
                  <a:gd name="T3" fmla="*/ 326 h 458"/>
                  <a:gd name="T4" fmla="*/ 115 w 332"/>
                  <a:gd name="T5" fmla="*/ 326 h 458"/>
                  <a:gd name="T6" fmla="*/ 63 w 332"/>
                  <a:gd name="T7" fmla="*/ 87 h 458"/>
                  <a:gd name="T8" fmla="*/ 63 w 332"/>
                  <a:gd name="T9" fmla="*/ 87 h 458"/>
                  <a:gd name="T10" fmla="*/ 63 w 332"/>
                  <a:gd name="T11" fmla="*/ 76 h 458"/>
                  <a:gd name="T12" fmla="*/ 68 w 332"/>
                  <a:gd name="T13" fmla="*/ 70 h 458"/>
                  <a:gd name="T14" fmla="*/ 68 w 332"/>
                  <a:gd name="T15" fmla="*/ 70 h 458"/>
                  <a:gd name="T16" fmla="*/ 79 w 332"/>
                  <a:gd name="T17" fmla="*/ 70 h 458"/>
                  <a:gd name="T18" fmla="*/ 79 w 332"/>
                  <a:gd name="T19" fmla="*/ 65 h 458"/>
                  <a:gd name="T20" fmla="*/ 79 w 332"/>
                  <a:gd name="T21" fmla="*/ 65 h 458"/>
                  <a:gd name="T22" fmla="*/ 79 w 332"/>
                  <a:gd name="T23" fmla="*/ 54 h 458"/>
                  <a:gd name="T24" fmla="*/ 68 w 332"/>
                  <a:gd name="T25" fmla="*/ 54 h 458"/>
                  <a:gd name="T26" fmla="*/ 68 w 332"/>
                  <a:gd name="T27" fmla="*/ 54 h 458"/>
                  <a:gd name="T28" fmla="*/ 10 w 332"/>
                  <a:gd name="T29" fmla="*/ 54 h 458"/>
                  <a:gd name="T30" fmla="*/ 10 w 332"/>
                  <a:gd name="T31" fmla="*/ 54 h 458"/>
                  <a:gd name="T32" fmla="*/ 5 w 332"/>
                  <a:gd name="T33" fmla="*/ 54 h 458"/>
                  <a:gd name="T34" fmla="*/ 0 w 332"/>
                  <a:gd name="T35" fmla="*/ 65 h 458"/>
                  <a:gd name="T36" fmla="*/ 0 w 332"/>
                  <a:gd name="T37" fmla="*/ 65 h 458"/>
                  <a:gd name="T38" fmla="*/ 5 w 332"/>
                  <a:gd name="T39" fmla="*/ 70 h 458"/>
                  <a:gd name="T40" fmla="*/ 10 w 332"/>
                  <a:gd name="T41" fmla="*/ 70 h 458"/>
                  <a:gd name="T42" fmla="*/ 10 w 332"/>
                  <a:gd name="T43" fmla="*/ 70 h 458"/>
                  <a:gd name="T44" fmla="*/ 21 w 332"/>
                  <a:gd name="T45" fmla="*/ 76 h 458"/>
                  <a:gd name="T46" fmla="*/ 21 w 332"/>
                  <a:gd name="T47" fmla="*/ 87 h 458"/>
                  <a:gd name="T48" fmla="*/ 21 w 332"/>
                  <a:gd name="T49" fmla="*/ 87 h 458"/>
                  <a:gd name="T50" fmla="*/ 110 w 332"/>
                  <a:gd name="T51" fmla="*/ 457 h 458"/>
                  <a:gd name="T52" fmla="*/ 110 w 332"/>
                  <a:gd name="T53" fmla="*/ 457 h 458"/>
                  <a:gd name="T54" fmla="*/ 162 w 332"/>
                  <a:gd name="T55" fmla="*/ 157 h 458"/>
                  <a:gd name="T56" fmla="*/ 162 w 332"/>
                  <a:gd name="T57" fmla="*/ 157 h 458"/>
                  <a:gd name="T58" fmla="*/ 215 w 332"/>
                  <a:gd name="T59" fmla="*/ 457 h 458"/>
                  <a:gd name="T60" fmla="*/ 215 w 332"/>
                  <a:gd name="T61" fmla="*/ 457 h 458"/>
                  <a:gd name="T62" fmla="*/ 304 w 332"/>
                  <a:gd name="T63" fmla="*/ 87 h 458"/>
                  <a:gd name="T64" fmla="*/ 304 w 332"/>
                  <a:gd name="T65" fmla="*/ 87 h 458"/>
                  <a:gd name="T66" fmla="*/ 309 w 332"/>
                  <a:gd name="T67" fmla="*/ 76 h 458"/>
                  <a:gd name="T68" fmla="*/ 320 w 332"/>
                  <a:gd name="T69" fmla="*/ 70 h 458"/>
                  <a:gd name="T70" fmla="*/ 320 w 332"/>
                  <a:gd name="T71" fmla="*/ 70 h 458"/>
                  <a:gd name="T72" fmla="*/ 325 w 332"/>
                  <a:gd name="T73" fmla="*/ 70 h 458"/>
                  <a:gd name="T74" fmla="*/ 331 w 332"/>
                  <a:gd name="T75" fmla="*/ 65 h 458"/>
                  <a:gd name="T76" fmla="*/ 331 w 332"/>
                  <a:gd name="T77" fmla="*/ 65 h 458"/>
                  <a:gd name="T78" fmla="*/ 325 w 332"/>
                  <a:gd name="T79" fmla="*/ 54 h 458"/>
                  <a:gd name="T80" fmla="*/ 320 w 332"/>
                  <a:gd name="T81" fmla="*/ 54 h 458"/>
                  <a:gd name="T82" fmla="*/ 320 w 332"/>
                  <a:gd name="T83" fmla="*/ 54 h 458"/>
                  <a:gd name="T84" fmla="*/ 273 w 332"/>
                  <a:gd name="T85" fmla="*/ 54 h 458"/>
                  <a:gd name="T86" fmla="*/ 273 w 332"/>
                  <a:gd name="T87" fmla="*/ 54 h 458"/>
                  <a:gd name="T88" fmla="*/ 267 w 332"/>
                  <a:gd name="T89" fmla="*/ 54 h 458"/>
                  <a:gd name="T90" fmla="*/ 267 w 332"/>
                  <a:gd name="T91" fmla="*/ 65 h 458"/>
                  <a:gd name="T92" fmla="*/ 267 w 332"/>
                  <a:gd name="T93" fmla="*/ 65 h 458"/>
                  <a:gd name="T94" fmla="*/ 267 w 332"/>
                  <a:gd name="T95" fmla="*/ 70 h 458"/>
                  <a:gd name="T96" fmla="*/ 278 w 332"/>
                  <a:gd name="T97" fmla="*/ 70 h 458"/>
                  <a:gd name="T98" fmla="*/ 278 w 332"/>
                  <a:gd name="T99" fmla="*/ 70 h 458"/>
                  <a:gd name="T100" fmla="*/ 283 w 332"/>
                  <a:gd name="T101" fmla="*/ 76 h 458"/>
                  <a:gd name="T102" fmla="*/ 283 w 332"/>
                  <a:gd name="T103" fmla="*/ 87 h 458"/>
                  <a:gd name="T104" fmla="*/ 283 w 332"/>
                  <a:gd name="T105" fmla="*/ 87 h 458"/>
                  <a:gd name="T106" fmla="*/ 231 w 332"/>
                  <a:gd name="T107" fmla="*/ 326 h 458"/>
                  <a:gd name="T108" fmla="*/ 231 w 332"/>
                  <a:gd name="T109" fmla="*/ 326 h 458"/>
                  <a:gd name="T110" fmla="*/ 162 w 332"/>
                  <a:gd name="T111" fmla="*/ 0 h 4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2"/>
                  <a:gd name="T169" fmla="*/ 0 h 458"/>
                  <a:gd name="T170" fmla="*/ 332 w 332"/>
                  <a:gd name="T171" fmla="*/ 458 h 45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2" h="458">
                    <a:moveTo>
                      <a:pt x="162" y="0"/>
                    </a:moveTo>
                    <a:lnTo>
                      <a:pt x="115" y="326"/>
                    </a:lnTo>
                    <a:lnTo>
                      <a:pt x="63" y="87"/>
                    </a:lnTo>
                    <a:lnTo>
                      <a:pt x="63" y="76"/>
                    </a:lnTo>
                    <a:lnTo>
                      <a:pt x="68" y="70"/>
                    </a:lnTo>
                    <a:lnTo>
                      <a:pt x="79" y="70"/>
                    </a:lnTo>
                    <a:lnTo>
                      <a:pt x="79" y="65"/>
                    </a:lnTo>
                    <a:lnTo>
                      <a:pt x="79" y="54"/>
                    </a:lnTo>
                    <a:lnTo>
                      <a:pt x="68" y="54"/>
                    </a:lnTo>
                    <a:lnTo>
                      <a:pt x="10" y="54"/>
                    </a:lnTo>
                    <a:lnTo>
                      <a:pt x="5" y="54"/>
                    </a:lnTo>
                    <a:lnTo>
                      <a:pt x="0" y="65"/>
                    </a:lnTo>
                    <a:lnTo>
                      <a:pt x="5" y="70"/>
                    </a:lnTo>
                    <a:lnTo>
                      <a:pt x="10" y="70"/>
                    </a:lnTo>
                    <a:lnTo>
                      <a:pt x="21" y="76"/>
                    </a:lnTo>
                    <a:lnTo>
                      <a:pt x="21" y="87"/>
                    </a:lnTo>
                    <a:lnTo>
                      <a:pt x="110" y="457"/>
                    </a:lnTo>
                    <a:lnTo>
                      <a:pt x="162" y="157"/>
                    </a:lnTo>
                    <a:lnTo>
                      <a:pt x="215" y="457"/>
                    </a:lnTo>
                    <a:lnTo>
                      <a:pt x="304" y="87"/>
                    </a:lnTo>
                    <a:lnTo>
                      <a:pt x="309" y="76"/>
                    </a:lnTo>
                    <a:lnTo>
                      <a:pt x="320" y="70"/>
                    </a:lnTo>
                    <a:lnTo>
                      <a:pt x="325" y="70"/>
                    </a:lnTo>
                    <a:lnTo>
                      <a:pt x="331" y="65"/>
                    </a:lnTo>
                    <a:lnTo>
                      <a:pt x="325" y="54"/>
                    </a:lnTo>
                    <a:lnTo>
                      <a:pt x="320" y="54"/>
                    </a:lnTo>
                    <a:lnTo>
                      <a:pt x="273" y="54"/>
                    </a:lnTo>
                    <a:lnTo>
                      <a:pt x="267" y="54"/>
                    </a:lnTo>
                    <a:lnTo>
                      <a:pt x="267" y="65"/>
                    </a:lnTo>
                    <a:lnTo>
                      <a:pt x="267" y="70"/>
                    </a:lnTo>
                    <a:lnTo>
                      <a:pt x="278" y="70"/>
                    </a:lnTo>
                    <a:lnTo>
                      <a:pt x="283" y="76"/>
                    </a:lnTo>
                    <a:lnTo>
                      <a:pt x="283" y="87"/>
                    </a:lnTo>
                    <a:lnTo>
                      <a:pt x="231" y="326"/>
                    </a:lnTo>
                    <a:lnTo>
                      <a:pt x="16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5"/>
              <p:cNvSpPr>
                <a:spLocks noChangeAspect="1"/>
              </p:cNvSpPr>
              <p:nvPr/>
            </p:nvSpPr>
            <p:spPr bwMode="auto">
              <a:xfrm>
                <a:off x="2936" y="1919"/>
                <a:ext cx="64" cy="17"/>
              </a:xfrm>
              <a:custGeom>
                <a:avLst/>
                <a:gdLst>
                  <a:gd name="T0" fmla="*/ 63 w 64"/>
                  <a:gd name="T1" fmla="*/ 10 h 17"/>
                  <a:gd name="T2" fmla="*/ 52 w 64"/>
                  <a:gd name="T3" fmla="*/ 10 h 17"/>
                  <a:gd name="T4" fmla="*/ 42 w 64"/>
                  <a:gd name="T5" fmla="*/ 16 h 17"/>
                  <a:gd name="T6" fmla="*/ 42 w 64"/>
                  <a:gd name="T7" fmla="*/ 16 h 17"/>
                  <a:gd name="T8" fmla="*/ 21 w 64"/>
                  <a:gd name="T9" fmla="*/ 16 h 17"/>
                  <a:gd name="T10" fmla="*/ 0 w 64"/>
                  <a:gd name="T11" fmla="*/ 16 h 17"/>
                  <a:gd name="T12" fmla="*/ 0 w 64"/>
                  <a:gd name="T13" fmla="*/ 16 h 17"/>
                  <a:gd name="T14" fmla="*/ 10 w 64"/>
                  <a:gd name="T15" fmla="*/ 10 h 17"/>
                  <a:gd name="T16" fmla="*/ 10 w 64"/>
                  <a:gd name="T17" fmla="*/ 10 h 17"/>
                  <a:gd name="T18" fmla="*/ 15 w 64"/>
                  <a:gd name="T19" fmla="*/ 5 h 17"/>
                  <a:gd name="T20" fmla="*/ 21 w 64"/>
                  <a:gd name="T21" fmla="*/ 0 h 17"/>
                  <a:gd name="T22" fmla="*/ 21 w 64"/>
                  <a:gd name="T23" fmla="*/ 0 h 17"/>
                  <a:gd name="T24" fmla="*/ 21 w 64"/>
                  <a:gd name="T25" fmla="*/ 5 h 17"/>
                  <a:gd name="T26" fmla="*/ 63 w 64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4"/>
                  <a:gd name="T43" fmla="*/ 0 h 17"/>
                  <a:gd name="T44" fmla="*/ 64 w 64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4" h="17">
                    <a:moveTo>
                      <a:pt x="63" y="10"/>
                    </a:moveTo>
                    <a:lnTo>
                      <a:pt x="52" y="10"/>
                    </a:lnTo>
                    <a:lnTo>
                      <a:pt x="42" y="16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15" y="5"/>
                    </a:lnTo>
                    <a:lnTo>
                      <a:pt x="21" y="0"/>
                    </a:lnTo>
                    <a:lnTo>
                      <a:pt x="21" y="5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86"/>
              <p:cNvSpPr>
                <a:spLocks noChangeAspect="1"/>
              </p:cNvSpPr>
              <p:nvPr/>
            </p:nvSpPr>
            <p:spPr bwMode="auto">
              <a:xfrm>
                <a:off x="2930" y="1783"/>
                <a:ext cx="85" cy="153"/>
              </a:xfrm>
              <a:custGeom>
                <a:avLst/>
                <a:gdLst>
                  <a:gd name="T0" fmla="*/ 0 w 85"/>
                  <a:gd name="T1" fmla="*/ 146 h 153"/>
                  <a:gd name="T2" fmla="*/ 15 w 85"/>
                  <a:gd name="T3" fmla="*/ 152 h 153"/>
                  <a:gd name="T4" fmla="*/ 42 w 85"/>
                  <a:gd name="T5" fmla="*/ 152 h 153"/>
                  <a:gd name="T6" fmla="*/ 42 w 85"/>
                  <a:gd name="T7" fmla="*/ 152 h 153"/>
                  <a:gd name="T8" fmla="*/ 68 w 85"/>
                  <a:gd name="T9" fmla="*/ 141 h 153"/>
                  <a:gd name="T10" fmla="*/ 84 w 85"/>
                  <a:gd name="T11" fmla="*/ 86 h 153"/>
                  <a:gd name="T12" fmla="*/ 84 w 85"/>
                  <a:gd name="T13" fmla="*/ 86 h 153"/>
                  <a:gd name="T14" fmla="*/ 63 w 85"/>
                  <a:gd name="T15" fmla="*/ 27 h 153"/>
                  <a:gd name="T16" fmla="*/ 21 w 85"/>
                  <a:gd name="T17" fmla="*/ 0 h 1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153"/>
                  <a:gd name="T29" fmla="*/ 85 w 85"/>
                  <a:gd name="T30" fmla="*/ 153 h 1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153">
                    <a:moveTo>
                      <a:pt x="0" y="146"/>
                    </a:moveTo>
                    <a:lnTo>
                      <a:pt x="15" y="152"/>
                    </a:lnTo>
                    <a:lnTo>
                      <a:pt x="42" y="152"/>
                    </a:lnTo>
                    <a:lnTo>
                      <a:pt x="68" y="141"/>
                    </a:lnTo>
                    <a:lnTo>
                      <a:pt x="84" y="86"/>
                    </a:lnTo>
                    <a:lnTo>
                      <a:pt x="63" y="27"/>
                    </a:lnTo>
                    <a:lnTo>
                      <a:pt x="2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87"/>
              <p:cNvSpPr>
                <a:spLocks noChangeAspect="1"/>
              </p:cNvSpPr>
              <p:nvPr/>
            </p:nvSpPr>
            <p:spPr bwMode="auto">
              <a:xfrm>
                <a:off x="2908" y="1837"/>
                <a:ext cx="59" cy="99"/>
              </a:xfrm>
              <a:custGeom>
                <a:avLst/>
                <a:gdLst>
                  <a:gd name="T0" fmla="*/ 58 w 59"/>
                  <a:gd name="T1" fmla="*/ 43 h 99"/>
                  <a:gd name="T2" fmla="*/ 47 w 59"/>
                  <a:gd name="T3" fmla="*/ 81 h 99"/>
                  <a:gd name="T4" fmla="*/ 26 w 59"/>
                  <a:gd name="T5" fmla="*/ 98 h 99"/>
                  <a:gd name="T6" fmla="*/ 26 w 59"/>
                  <a:gd name="T7" fmla="*/ 98 h 99"/>
                  <a:gd name="T8" fmla="*/ 5 w 59"/>
                  <a:gd name="T9" fmla="*/ 81 h 99"/>
                  <a:gd name="T10" fmla="*/ 0 w 59"/>
                  <a:gd name="T11" fmla="*/ 43 h 99"/>
                  <a:gd name="T12" fmla="*/ 0 w 59"/>
                  <a:gd name="T13" fmla="*/ 43 h 99"/>
                  <a:gd name="T14" fmla="*/ 5 w 59"/>
                  <a:gd name="T15" fmla="*/ 10 h 99"/>
                  <a:gd name="T16" fmla="*/ 26 w 59"/>
                  <a:gd name="T17" fmla="*/ 0 h 99"/>
                  <a:gd name="T18" fmla="*/ 26 w 59"/>
                  <a:gd name="T19" fmla="*/ 0 h 99"/>
                  <a:gd name="T20" fmla="*/ 36 w 59"/>
                  <a:gd name="T21" fmla="*/ 10 h 99"/>
                  <a:gd name="T22" fmla="*/ 42 w 59"/>
                  <a:gd name="T23" fmla="*/ 43 h 99"/>
                  <a:gd name="T24" fmla="*/ 42 w 59"/>
                  <a:gd name="T25" fmla="*/ 43 h 99"/>
                  <a:gd name="T26" fmla="*/ 36 w 59"/>
                  <a:gd name="T27" fmla="*/ 65 h 99"/>
                  <a:gd name="T28" fmla="*/ 26 w 59"/>
                  <a:gd name="T29" fmla="*/ 76 h 99"/>
                  <a:gd name="T30" fmla="*/ 26 w 59"/>
                  <a:gd name="T31" fmla="*/ 76 h 99"/>
                  <a:gd name="T32" fmla="*/ 10 w 59"/>
                  <a:gd name="T33" fmla="*/ 65 h 99"/>
                  <a:gd name="T34" fmla="*/ 10 w 59"/>
                  <a:gd name="T35" fmla="*/ 43 h 99"/>
                  <a:gd name="T36" fmla="*/ 10 w 59"/>
                  <a:gd name="T37" fmla="*/ 43 h 99"/>
                  <a:gd name="T38" fmla="*/ 10 w 59"/>
                  <a:gd name="T39" fmla="*/ 22 h 99"/>
                  <a:gd name="T40" fmla="*/ 26 w 59"/>
                  <a:gd name="T41" fmla="*/ 16 h 99"/>
                  <a:gd name="T42" fmla="*/ 26 w 59"/>
                  <a:gd name="T43" fmla="*/ 16 h 99"/>
                  <a:gd name="T44" fmla="*/ 31 w 59"/>
                  <a:gd name="T45" fmla="*/ 22 h 99"/>
                  <a:gd name="T46" fmla="*/ 36 w 59"/>
                  <a:gd name="T47" fmla="*/ 43 h 99"/>
                  <a:gd name="T48" fmla="*/ 36 w 59"/>
                  <a:gd name="T49" fmla="*/ 43 h 99"/>
                  <a:gd name="T50" fmla="*/ 31 w 59"/>
                  <a:gd name="T51" fmla="*/ 54 h 99"/>
                  <a:gd name="T52" fmla="*/ 26 w 59"/>
                  <a:gd name="T53" fmla="*/ 59 h 99"/>
                  <a:gd name="T54" fmla="*/ 26 w 59"/>
                  <a:gd name="T55" fmla="*/ 59 h 99"/>
                  <a:gd name="T56" fmla="*/ 15 w 59"/>
                  <a:gd name="T57" fmla="*/ 59 h 99"/>
                  <a:gd name="T58" fmla="*/ 15 w 59"/>
                  <a:gd name="T59" fmla="*/ 43 h 99"/>
                  <a:gd name="T60" fmla="*/ 15 w 59"/>
                  <a:gd name="T61" fmla="*/ 43 h 99"/>
                  <a:gd name="T62" fmla="*/ 15 w 59"/>
                  <a:gd name="T63" fmla="*/ 43 h 99"/>
                  <a:gd name="T64" fmla="*/ 15 w 59"/>
                  <a:gd name="T65" fmla="*/ 43 h 99"/>
                  <a:gd name="T66" fmla="*/ 15 w 59"/>
                  <a:gd name="T67" fmla="*/ 54 h 99"/>
                  <a:gd name="T68" fmla="*/ 26 w 59"/>
                  <a:gd name="T69" fmla="*/ 59 h 99"/>
                  <a:gd name="T70" fmla="*/ 26 w 59"/>
                  <a:gd name="T71" fmla="*/ 59 h 99"/>
                  <a:gd name="T72" fmla="*/ 31 w 59"/>
                  <a:gd name="T73" fmla="*/ 54 h 99"/>
                  <a:gd name="T74" fmla="*/ 36 w 59"/>
                  <a:gd name="T75" fmla="*/ 43 h 99"/>
                  <a:gd name="T76" fmla="*/ 36 w 59"/>
                  <a:gd name="T77" fmla="*/ 43 h 99"/>
                  <a:gd name="T78" fmla="*/ 31 w 59"/>
                  <a:gd name="T79" fmla="*/ 27 h 99"/>
                  <a:gd name="T80" fmla="*/ 26 w 59"/>
                  <a:gd name="T81" fmla="*/ 16 h 99"/>
                  <a:gd name="T82" fmla="*/ 26 w 59"/>
                  <a:gd name="T83" fmla="*/ 16 h 99"/>
                  <a:gd name="T84" fmla="*/ 15 w 59"/>
                  <a:gd name="T85" fmla="*/ 22 h 99"/>
                  <a:gd name="T86" fmla="*/ 10 w 59"/>
                  <a:gd name="T87" fmla="*/ 43 h 99"/>
                  <a:gd name="T88" fmla="*/ 10 w 59"/>
                  <a:gd name="T89" fmla="*/ 43 h 99"/>
                  <a:gd name="T90" fmla="*/ 15 w 59"/>
                  <a:gd name="T91" fmla="*/ 65 h 99"/>
                  <a:gd name="T92" fmla="*/ 26 w 59"/>
                  <a:gd name="T93" fmla="*/ 71 h 99"/>
                  <a:gd name="T94" fmla="*/ 26 w 59"/>
                  <a:gd name="T95" fmla="*/ 71 h 99"/>
                  <a:gd name="T96" fmla="*/ 36 w 59"/>
                  <a:gd name="T97" fmla="*/ 65 h 99"/>
                  <a:gd name="T98" fmla="*/ 42 w 59"/>
                  <a:gd name="T99" fmla="*/ 43 h 99"/>
                  <a:gd name="T100" fmla="*/ 42 w 59"/>
                  <a:gd name="T101" fmla="*/ 43 h 99"/>
                  <a:gd name="T102" fmla="*/ 36 w 59"/>
                  <a:gd name="T103" fmla="*/ 16 h 99"/>
                  <a:gd name="T104" fmla="*/ 26 w 59"/>
                  <a:gd name="T105" fmla="*/ 0 h 99"/>
                  <a:gd name="T106" fmla="*/ 26 w 59"/>
                  <a:gd name="T107" fmla="*/ 0 h 99"/>
                  <a:gd name="T108" fmla="*/ 10 w 59"/>
                  <a:gd name="T109" fmla="*/ 10 h 99"/>
                  <a:gd name="T110" fmla="*/ 0 w 59"/>
                  <a:gd name="T111" fmla="*/ 43 h 99"/>
                  <a:gd name="T112" fmla="*/ 0 w 59"/>
                  <a:gd name="T113" fmla="*/ 43 h 99"/>
                  <a:gd name="T114" fmla="*/ 10 w 59"/>
                  <a:gd name="T115" fmla="*/ 76 h 99"/>
                  <a:gd name="T116" fmla="*/ 26 w 59"/>
                  <a:gd name="T117" fmla="*/ 87 h 99"/>
                  <a:gd name="T118" fmla="*/ 26 w 59"/>
                  <a:gd name="T119" fmla="*/ 87 h 99"/>
                  <a:gd name="T120" fmla="*/ 47 w 59"/>
                  <a:gd name="T121" fmla="*/ 76 h 99"/>
                  <a:gd name="T122" fmla="*/ 52 w 59"/>
                  <a:gd name="T123" fmla="*/ 43 h 99"/>
                  <a:gd name="T124" fmla="*/ 58 w 59"/>
                  <a:gd name="T125" fmla="*/ 43 h 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"/>
                  <a:gd name="T190" fmla="*/ 0 h 99"/>
                  <a:gd name="T191" fmla="*/ 59 w 59"/>
                  <a:gd name="T192" fmla="*/ 99 h 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" h="99">
                    <a:moveTo>
                      <a:pt x="58" y="43"/>
                    </a:moveTo>
                    <a:lnTo>
                      <a:pt x="47" y="81"/>
                    </a:lnTo>
                    <a:lnTo>
                      <a:pt x="26" y="98"/>
                    </a:lnTo>
                    <a:lnTo>
                      <a:pt x="5" y="81"/>
                    </a:lnTo>
                    <a:lnTo>
                      <a:pt x="0" y="43"/>
                    </a:lnTo>
                    <a:lnTo>
                      <a:pt x="5" y="10"/>
                    </a:lnTo>
                    <a:lnTo>
                      <a:pt x="26" y="0"/>
                    </a:lnTo>
                    <a:lnTo>
                      <a:pt x="36" y="10"/>
                    </a:lnTo>
                    <a:lnTo>
                      <a:pt x="42" y="43"/>
                    </a:lnTo>
                    <a:lnTo>
                      <a:pt x="36" y="65"/>
                    </a:lnTo>
                    <a:lnTo>
                      <a:pt x="26" y="76"/>
                    </a:lnTo>
                    <a:lnTo>
                      <a:pt x="10" y="65"/>
                    </a:lnTo>
                    <a:lnTo>
                      <a:pt x="10" y="43"/>
                    </a:lnTo>
                    <a:lnTo>
                      <a:pt x="10" y="22"/>
                    </a:lnTo>
                    <a:lnTo>
                      <a:pt x="26" y="16"/>
                    </a:lnTo>
                    <a:lnTo>
                      <a:pt x="31" y="22"/>
                    </a:lnTo>
                    <a:lnTo>
                      <a:pt x="36" y="43"/>
                    </a:lnTo>
                    <a:lnTo>
                      <a:pt x="31" y="54"/>
                    </a:lnTo>
                    <a:lnTo>
                      <a:pt x="26" y="59"/>
                    </a:lnTo>
                    <a:lnTo>
                      <a:pt x="15" y="59"/>
                    </a:lnTo>
                    <a:lnTo>
                      <a:pt x="15" y="43"/>
                    </a:lnTo>
                    <a:lnTo>
                      <a:pt x="15" y="54"/>
                    </a:lnTo>
                    <a:lnTo>
                      <a:pt x="26" y="59"/>
                    </a:lnTo>
                    <a:lnTo>
                      <a:pt x="31" y="54"/>
                    </a:lnTo>
                    <a:lnTo>
                      <a:pt x="36" y="43"/>
                    </a:lnTo>
                    <a:lnTo>
                      <a:pt x="31" y="27"/>
                    </a:lnTo>
                    <a:lnTo>
                      <a:pt x="26" y="16"/>
                    </a:lnTo>
                    <a:lnTo>
                      <a:pt x="15" y="22"/>
                    </a:lnTo>
                    <a:lnTo>
                      <a:pt x="10" y="43"/>
                    </a:lnTo>
                    <a:lnTo>
                      <a:pt x="15" y="65"/>
                    </a:lnTo>
                    <a:lnTo>
                      <a:pt x="26" y="71"/>
                    </a:lnTo>
                    <a:lnTo>
                      <a:pt x="36" y="65"/>
                    </a:lnTo>
                    <a:lnTo>
                      <a:pt x="42" y="43"/>
                    </a:lnTo>
                    <a:lnTo>
                      <a:pt x="36" y="16"/>
                    </a:lnTo>
                    <a:lnTo>
                      <a:pt x="26" y="0"/>
                    </a:lnTo>
                    <a:lnTo>
                      <a:pt x="10" y="10"/>
                    </a:lnTo>
                    <a:lnTo>
                      <a:pt x="0" y="43"/>
                    </a:lnTo>
                    <a:lnTo>
                      <a:pt x="10" y="76"/>
                    </a:lnTo>
                    <a:lnTo>
                      <a:pt x="26" y="87"/>
                    </a:lnTo>
                    <a:lnTo>
                      <a:pt x="47" y="76"/>
                    </a:lnTo>
                    <a:lnTo>
                      <a:pt x="52" y="43"/>
                    </a:lnTo>
                    <a:lnTo>
                      <a:pt x="58" y="43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2908" y="1837"/>
                <a:ext cx="59" cy="99"/>
              </a:xfrm>
              <a:custGeom>
                <a:avLst/>
                <a:gdLst>
                  <a:gd name="T0" fmla="*/ 58 w 59"/>
                  <a:gd name="T1" fmla="*/ 43 h 99"/>
                  <a:gd name="T2" fmla="*/ 47 w 59"/>
                  <a:gd name="T3" fmla="*/ 81 h 99"/>
                  <a:gd name="T4" fmla="*/ 26 w 59"/>
                  <a:gd name="T5" fmla="*/ 98 h 99"/>
                  <a:gd name="T6" fmla="*/ 26 w 59"/>
                  <a:gd name="T7" fmla="*/ 98 h 99"/>
                  <a:gd name="T8" fmla="*/ 5 w 59"/>
                  <a:gd name="T9" fmla="*/ 81 h 99"/>
                  <a:gd name="T10" fmla="*/ 0 w 59"/>
                  <a:gd name="T11" fmla="*/ 43 h 99"/>
                  <a:gd name="T12" fmla="*/ 0 w 59"/>
                  <a:gd name="T13" fmla="*/ 43 h 99"/>
                  <a:gd name="T14" fmla="*/ 5 w 59"/>
                  <a:gd name="T15" fmla="*/ 10 h 99"/>
                  <a:gd name="T16" fmla="*/ 26 w 59"/>
                  <a:gd name="T17" fmla="*/ 0 h 99"/>
                  <a:gd name="T18" fmla="*/ 26 w 59"/>
                  <a:gd name="T19" fmla="*/ 0 h 99"/>
                  <a:gd name="T20" fmla="*/ 36 w 59"/>
                  <a:gd name="T21" fmla="*/ 10 h 99"/>
                  <a:gd name="T22" fmla="*/ 42 w 59"/>
                  <a:gd name="T23" fmla="*/ 43 h 99"/>
                  <a:gd name="T24" fmla="*/ 42 w 59"/>
                  <a:gd name="T25" fmla="*/ 43 h 99"/>
                  <a:gd name="T26" fmla="*/ 36 w 59"/>
                  <a:gd name="T27" fmla="*/ 65 h 99"/>
                  <a:gd name="T28" fmla="*/ 26 w 59"/>
                  <a:gd name="T29" fmla="*/ 76 h 99"/>
                  <a:gd name="T30" fmla="*/ 26 w 59"/>
                  <a:gd name="T31" fmla="*/ 76 h 99"/>
                  <a:gd name="T32" fmla="*/ 10 w 59"/>
                  <a:gd name="T33" fmla="*/ 65 h 99"/>
                  <a:gd name="T34" fmla="*/ 10 w 59"/>
                  <a:gd name="T35" fmla="*/ 43 h 99"/>
                  <a:gd name="T36" fmla="*/ 10 w 59"/>
                  <a:gd name="T37" fmla="*/ 43 h 99"/>
                  <a:gd name="T38" fmla="*/ 10 w 59"/>
                  <a:gd name="T39" fmla="*/ 22 h 99"/>
                  <a:gd name="T40" fmla="*/ 26 w 59"/>
                  <a:gd name="T41" fmla="*/ 16 h 99"/>
                  <a:gd name="T42" fmla="*/ 26 w 59"/>
                  <a:gd name="T43" fmla="*/ 16 h 99"/>
                  <a:gd name="T44" fmla="*/ 31 w 59"/>
                  <a:gd name="T45" fmla="*/ 22 h 99"/>
                  <a:gd name="T46" fmla="*/ 36 w 59"/>
                  <a:gd name="T47" fmla="*/ 43 h 99"/>
                  <a:gd name="T48" fmla="*/ 36 w 59"/>
                  <a:gd name="T49" fmla="*/ 43 h 99"/>
                  <a:gd name="T50" fmla="*/ 31 w 59"/>
                  <a:gd name="T51" fmla="*/ 54 h 99"/>
                  <a:gd name="T52" fmla="*/ 26 w 59"/>
                  <a:gd name="T53" fmla="*/ 59 h 99"/>
                  <a:gd name="T54" fmla="*/ 26 w 59"/>
                  <a:gd name="T55" fmla="*/ 59 h 99"/>
                  <a:gd name="T56" fmla="*/ 15 w 59"/>
                  <a:gd name="T57" fmla="*/ 59 h 99"/>
                  <a:gd name="T58" fmla="*/ 15 w 59"/>
                  <a:gd name="T59" fmla="*/ 43 h 99"/>
                  <a:gd name="T60" fmla="*/ 15 w 59"/>
                  <a:gd name="T61" fmla="*/ 43 h 99"/>
                  <a:gd name="T62" fmla="*/ 15 w 59"/>
                  <a:gd name="T63" fmla="*/ 43 h 99"/>
                  <a:gd name="T64" fmla="*/ 15 w 59"/>
                  <a:gd name="T65" fmla="*/ 43 h 99"/>
                  <a:gd name="T66" fmla="*/ 15 w 59"/>
                  <a:gd name="T67" fmla="*/ 54 h 99"/>
                  <a:gd name="T68" fmla="*/ 26 w 59"/>
                  <a:gd name="T69" fmla="*/ 59 h 99"/>
                  <a:gd name="T70" fmla="*/ 26 w 59"/>
                  <a:gd name="T71" fmla="*/ 59 h 99"/>
                  <a:gd name="T72" fmla="*/ 31 w 59"/>
                  <a:gd name="T73" fmla="*/ 54 h 99"/>
                  <a:gd name="T74" fmla="*/ 36 w 59"/>
                  <a:gd name="T75" fmla="*/ 43 h 99"/>
                  <a:gd name="T76" fmla="*/ 36 w 59"/>
                  <a:gd name="T77" fmla="*/ 43 h 99"/>
                  <a:gd name="T78" fmla="*/ 31 w 59"/>
                  <a:gd name="T79" fmla="*/ 27 h 99"/>
                  <a:gd name="T80" fmla="*/ 26 w 59"/>
                  <a:gd name="T81" fmla="*/ 16 h 99"/>
                  <a:gd name="T82" fmla="*/ 26 w 59"/>
                  <a:gd name="T83" fmla="*/ 16 h 99"/>
                  <a:gd name="T84" fmla="*/ 15 w 59"/>
                  <a:gd name="T85" fmla="*/ 22 h 99"/>
                  <a:gd name="T86" fmla="*/ 10 w 59"/>
                  <a:gd name="T87" fmla="*/ 43 h 99"/>
                  <a:gd name="T88" fmla="*/ 10 w 59"/>
                  <a:gd name="T89" fmla="*/ 43 h 99"/>
                  <a:gd name="T90" fmla="*/ 15 w 59"/>
                  <a:gd name="T91" fmla="*/ 65 h 99"/>
                  <a:gd name="T92" fmla="*/ 26 w 59"/>
                  <a:gd name="T93" fmla="*/ 71 h 99"/>
                  <a:gd name="T94" fmla="*/ 26 w 59"/>
                  <a:gd name="T95" fmla="*/ 71 h 99"/>
                  <a:gd name="T96" fmla="*/ 36 w 59"/>
                  <a:gd name="T97" fmla="*/ 65 h 99"/>
                  <a:gd name="T98" fmla="*/ 42 w 59"/>
                  <a:gd name="T99" fmla="*/ 43 h 99"/>
                  <a:gd name="T100" fmla="*/ 42 w 59"/>
                  <a:gd name="T101" fmla="*/ 43 h 99"/>
                  <a:gd name="T102" fmla="*/ 36 w 59"/>
                  <a:gd name="T103" fmla="*/ 16 h 99"/>
                  <a:gd name="T104" fmla="*/ 26 w 59"/>
                  <a:gd name="T105" fmla="*/ 0 h 99"/>
                  <a:gd name="T106" fmla="*/ 26 w 59"/>
                  <a:gd name="T107" fmla="*/ 0 h 99"/>
                  <a:gd name="T108" fmla="*/ 10 w 59"/>
                  <a:gd name="T109" fmla="*/ 10 h 99"/>
                  <a:gd name="T110" fmla="*/ 0 w 59"/>
                  <a:gd name="T111" fmla="*/ 43 h 99"/>
                  <a:gd name="T112" fmla="*/ 0 w 59"/>
                  <a:gd name="T113" fmla="*/ 43 h 99"/>
                  <a:gd name="T114" fmla="*/ 10 w 59"/>
                  <a:gd name="T115" fmla="*/ 76 h 99"/>
                  <a:gd name="T116" fmla="*/ 26 w 59"/>
                  <a:gd name="T117" fmla="*/ 87 h 99"/>
                  <a:gd name="T118" fmla="*/ 26 w 59"/>
                  <a:gd name="T119" fmla="*/ 87 h 99"/>
                  <a:gd name="T120" fmla="*/ 47 w 59"/>
                  <a:gd name="T121" fmla="*/ 76 h 99"/>
                  <a:gd name="T122" fmla="*/ 52 w 59"/>
                  <a:gd name="T123" fmla="*/ 43 h 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"/>
                  <a:gd name="T187" fmla="*/ 0 h 99"/>
                  <a:gd name="T188" fmla="*/ 59 w 59"/>
                  <a:gd name="T189" fmla="*/ 99 h 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" h="99">
                    <a:moveTo>
                      <a:pt x="58" y="43"/>
                    </a:moveTo>
                    <a:lnTo>
                      <a:pt x="47" y="81"/>
                    </a:lnTo>
                    <a:lnTo>
                      <a:pt x="26" y="98"/>
                    </a:lnTo>
                    <a:lnTo>
                      <a:pt x="5" y="81"/>
                    </a:lnTo>
                    <a:lnTo>
                      <a:pt x="0" y="43"/>
                    </a:lnTo>
                    <a:lnTo>
                      <a:pt x="5" y="10"/>
                    </a:lnTo>
                    <a:lnTo>
                      <a:pt x="26" y="0"/>
                    </a:lnTo>
                    <a:lnTo>
                      <a:pt x="36" y="10"/>
                    </a:lnTo>
                    <a:lnTo>
                      <a:pt x="42" y="43"/>
                    </a:lnTo>
                    <a:lnTo>
                      <a:pt x="36" y="65"/>
                    </a:lnTo>
                    <a:lnTo>
                      <a:pt x="26" y="76"/>
                    </a:lnTo>
                    <a:lnTo>
                      <a:pt x="10" y="65"/>
                    </a:lnTo>
                    <a:lnTo>
                      <a:pt x="10" y="43"/>
                    </a:lnTo>
                    <a:lnTo>
                      <a:pt x="10" y="22"/>
                    </a:lnTo>
                    <a:lnTo>
                      <a:pt x="26" y="16"/>
                    </a:lnTo>
                    <a:lnTo>
                      <a:pt x="31" y="22"/>
                    </a:lnTo>
                    <a:lnTo>
                      <a:pt x="36" y="43"/>
                    </a:lnTo>
                    <a:lnTo>
                      <a:pt x="31" y="54"/>
                    </a:lnTo>
                    <a:lnTo>
                      <a:pt x="26" y="59"/>
                    </a:lnTo>
                    <a:lnTo>
                      <a:pt x="15" y="59"/>
                    </a:lnTo>
                    <a:lnTo>
                      <a:pt x="15" y="43"/>
                    </a:lnTo>
                    <a:lnTo>
                      <a:pt x="15" y="54"/>
                    </a:lnTo>
                    <a:lnTo>
                      <a:pt x="26" y="59"/>
                    </a:lnTo>
                    <a:lnTo>
                      <a:pt x="31" y="54"/>
                    </a:lnTo>
                    <a:lnTo>
                      <a:pt x="36" y="43"/>
                    </a:lnTo>
                    <a:lnTo>
                      <a:pt x="31" y="27"/>
                    </a:lnTo>
                    <a:lnTo>
                      <a:pt x="26" y="16"/>
                    </a:lnTo>
                    <a:lnTo>
                      <a:pt x="15" y="22"/>
                    </a:lnTo>
                    <a:lnTo>
                      <a:pt x="10" y="43"/>
                    </a:lnTo>
                    <a:lnTo>
                      <a:pt x="15" y="65"/>
                    </a:lnTo>
                    <a:lnTo>
                      <a:pt x="26" y="71"/>
                    </a:lnTo>
                    <a:lnTo>
                      <a:pt x="36" y="65"/>
                    </a:lnTo>
                    <a:lnTo>
                      <a:pt x="42" y="43"/>
                    </a:lnTo>
                    <a:lnTo>
                      <a:pt x="36" y="16"/>
                    </a:lnTo>
                    <a:lnTo>
                      <a:pt x="26" y="0"/>
                    </a:lnTo>
                    <a:lnTo>
                      <a:pt x="10" y="10"/>
                    </a:lnTo>
                    <a:lnTo>
                      <a:pt x="0" y="43"/>
                    </a:lnTo>
                    <a:lnTo>
                      <a:pt x="10" y="76"/>
                    </a:lnTo>
                    <a:lnTo>
                      <a:pt x="26" y="87"/>
                    </a:lnTo>
                    <a:lnTo>
                      <a:pt x="47" y="76"/>
                    </a:lnTo>
                    <a:lnTo>
                      <a:pt x="52" y="4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89"/>
              <p:cNvSpPr>
                <a:spLocks noChangeAspect="1"/>
              </p:cNvSpPr>
              <p:nvPr/>
            </p:nvSpPr>
            <p:spPr bwMode="auto">
              <a:xfrm>
                <a:off x="3056" y="1919"/>
                <a:ext cx="65" cy="17"/>
              </a:xfrm>
              <a:custGeom>
                <a:avLst/>
                <a:gdLst>
                  <a:gd name="T0" fmla="*/ 0 w 65"/>
                  <a:gd name="T1" fmla="*/ 10 h 17"/>
                  <a:gd name="T2" fmla="*/ 10 w 65"/>
                  <a:gd name="T3" fmla="*/ 16 h 17"/>
                  <a:gd name="T4" fmla="*/ 21 w 65"/>
                  <a:gd name="T5" fmla="*/ 16 h 17"/>
                  <a:gd name="T6" fmla="*/ 21 w 65"/>
                  <a:gd name="T7" fmla="*/ 16 h 17"/>
                  <a:gd name="T8" fmla="*/ 42 w 65"/>
                  <a:gd name="T9" fmla="*/ 16 h 17"/>
                  <a:gd name="T10" fmla="*/ 64 w 65"/>
                  <a:gd name="T11" fmla="*/ 10 h 17"/>
                  <a:gd name="T12" fmla="*/ 64 w 65"/>
                  <a:gd name="T13" fmla="*/ 10 h 17"/>
                  <a:gd name="T14" fmla="*/ 53 w 65"/>
                  <a:gd name="T15" fmla="*/ 10 h 17"/>
                  <a:gd name="T16" fmla="*/ 53 w 65"/>
                  <a:gd name="T17" fmla="*/ 10 h 17"/>
                  <a:gd name="T18" fmla="*/ 47 w 65"/>
                  <a:gd name="T19" fmla="*/ 5 h 17"/>
                  <a:gd name="T20" fmla="*/ 42 w 65"/>
                  <a:gd name="T21" fmla="*/ 0 h 17"/>
                  <a:gd name="T22" fmla="*/ 42 w 65"/>
                  <a:gd name="T23" fmla="*/ 0 h 17"/>
                  <a:gd name="T24" fmla="*/ 42 w 65"/>
                  <a:gd name="T25" fmla="*/ 5 h 17"/>
                  <a:gd name="T26" fmla="*/ 0 w 65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5"/>
                  <a:gd name="T43" fmla="*/ 0 h 17"/>
                  <a:gd name="T44" fmla="*/ 65 w 65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5" h="17">
                    <a:moveTo>
                      <a:pt x="0" y="10"/>
                    </a:moveTo>
                    <a:lnTo>
                      <a:pt x="10" y="16"/>
                    </a:lnTo>
                    <a:lnTo>
                      <a:pt x="21" y="16"/>
                    </a:lnTo>
                    <a:lnTo>
                      <a:pt x="42" y="16"/>
                    </a:lnTo>
                    <a:lnTo>
                      <a:pt x="64" y="10"/>
                    </a:lnTo>
                    <a:lnTo>
                      <a:pt x="53" y="10"/>
                    </a:lnTo>
                    <a:lnTo>
                      <a:pt x="47" y="5"/>
                    </a:lnTo>
                    <a:lnTo>
                      <a:pt x="42" y="0"/>
                    </a:lnTo>
                    <a:lnTo>
                      <a:pt x="42" y="5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8F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90"/>
              <p:cNvSpPr>
                <a:spLocks noChangeAspect="1"/>
              </p:cNvSpPr>
              <p:nvPr/>
            </p:nvSpPr>
            <p:spPr bwMode="auto">
              <a:xfrm>
                <a:off x="3041" y="1783"/>
                <a:ext cx="84" cy="153"/>
              </a:xfrm>
              <a:custGeom>
                <a:avLst/>
                <a:gdLst>
                  <a:gd name="T0" fmla="*/ 83 w 84"/>
                  <a:gd name="T1" fmla="*/ 146 h 153"/>
                  <a:gd name="T2" fmla="*/ 67 w 84"/>
                  <a:gd name="T3" fmla="*/ 152 h 153"/>
                  <a:gd name="T4" fmla="*/ 41 w 84"/>
                  <a:gd name="T5" fmla="*/ 152 h 153"/>
                  <a:gd name="T6" fmla="*/ 41 w 84"/>
                  <a:gd name="T7" fmla="*/ 152 h 153"/>
                  <a:gd name="T8" fmla="*/ 10 w 84"/>
                  <a:gd name="T9" fmla="*/ 141 h 153"/>
                  <a:gd name="T10" fmla="*/ 0 w 84"/>
                  <a:gd name="T11" fmla="*/ 86 h 153"/>
                  <a:gd name="T12" fmla="*/ 0 w 84"/>
                  <a:gd name="T13" fmla="*/ 86 h 153"/>
                  <a:gd name="T14" fmla="*/ 20 w 84"/>
                  <a:gd name="T15" fmla="*/ 27 h 153"/>
                  <a:gd name="T16" fmla="*/ 62 w 84"/>
                  <a:gd name="T17" fmla="*/ 0 h 1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153"/>
                  <a:gd name="T29" fmla="*/ 84 w 84"/>
                  <a:gd name="T30" fmla="*/ 153 h 1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153">
                    <a:moveTo>
                      <a:pt x="83" y="146"/>
                    </a:moveTo>
                    <a:lnTo>
                      <a:pt x="67" y="152"/>
                    </a:lnTo>
                    <a:lnTo>
                      <a:pt x="41" y="152"/>
                    </a:lnTo>
                    <a:lnTo>
                      <a:pt x="10" y="141"/>
                    </a:lnTo>
                    <a:lnTo>
                      <a:pt x="0" y="86"/>
                    </a:lnTo>
                    <a:lnTo>
                      <a:pt x="20" y="27"/>
                    </a:lnTo>
                    <a:lnTo>
                      <a:pt x="6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91"/>
              <p:cNvSpPr>
                <a:spLocks noChangeAspect="1"/>
              </p:cNvSpPr>
              <p:nvPr/>
            </p:nvSpPr>
            <p:spPr bwMode="auto">
              <a:xfrm>
                <a:off x="3087" y="1837"/>
                <a:ext cx="59" cy="99"/>
              </a:xfrm>
              <a:custGeom>
                <a:avLst/>
                <a:gdLst>
                  <a:gd name="T0" fmla="*/ 0 w 59"/>
                  <a:gd name="T1" fmla="*/ 43 h 99"/>
                  <a:gd name="T2" fmla="*/ 10 w 59"/>
                  <a:gd name="T3" fmla="*/ 81 h 99"/>
                  <a:gd name="T4" fmla="*/ 31 w 59"/>
                  <a:gd name="T5" fmla="*/ 98 h 99"/>
                  <a:gd name="T6" fmla="*/ 31 w 59"/>
                  <a:gd name="T7" fmla="*/ 98 h 99"/>
                  <a:gd name="T8" fmla="*/ 53 w 59"/>
                  <a:gd name="T9" fmla="*/ 81 h 99"/>
                  <a:gd name="T10" fmla="*/ 58 w 59"/>
                  <a:gd name="T11" fmla="*/ 43 h 99"/>
                  <a:gd name="T12" fmla="*/ 58 w 59"/>
                  <a:gd name="T13" fmla="*/ 43 h 99"/>
                  <a:gd name="T14" fmla="*/ 47 w 59"/>
                  <a:gd name="T15" fmla="*/ 10 h 99"/>
                  <a:gd name="T16" fmla="*/ 31 w 59"/>
                  <a:gd name="T17" fmla="*/ 0 h 99"/>
                  <a:gd name="T18" fmla="*/ 31 w 59"/>
                  <a:gd name="T19" fmla="*/ 0 h 99"/>
                  <a:gd name="T20" fmla="*/ 15 w 59"/>
                  <a:gd name="T21" fmla="*/ 10 h 99"/>
                  <a:gd name="T22" fmla="*/ 15 w 59"/>
                  <a:gd name="T23" fmla="*/ 43 h 99"/>
                  <a:gd name="T24" fmla="*/ 15 w 59"/>
                  <a:gd name="T25" fmla="*/ 43 h 99"/>
                  <a:gd name="T26" fmla="*/ 21 w 59"/>
                  <a:gd name="T27" fmla="*/ 65 h 99"/>
                  <a:gd name="T28" fmla="*/ 31 w 59"/>
                  <a:gd name="T29" fmla="*/ 76 h 99"/>
                  <a:gd name="T30" fmla="*/ 31 w 59"/>
                  <a:gd name="T31" fmla="*/ 76 h 99"/>
                  <a:gd name="T32" fmla="*/ 42 w 59"/>
                  <a:gd name="T33" fmla="*/ 65 h 99"/>
                  <a:gd name="T34" fmla="*/ 47 w 59"/>
                  <a:gd name="T35" fmla="*/ 43 h 99"/>
                  <a:gd name="T36" fmla="*/ 47 w 59"/>
                  <a:gd name="T37" fmla="*/ 43 h 99"/>
                  <a:gd name="T38" fmla="*/ 42 w 59"/>
                  <a:gd name="T39" fmla="*/ 22 h 99"/>
                  <a:gd name="T40" fmla="*/ 31 w 59"/>
                  <a:gd name="T41" fmla="*/ 16 h 99"/>
                  <a:gd name="T42" fmla="*/ 31 w 59"/>
                  <a:gd name="T43" fmla="*/ 16 h 99"/>
                  <a:gd name="T44" fmla="*/ 21 w 59"/>
                  <a:gd name="T45" fmla="*/ 22 h 99"/>
                  <a:gd name="T46" fmla="*/ 21 w 59"/>
                  <a:gd name="T47" fmla="*/ 43 h 99"/>
                  <a:gd name="T48" fmla="*/ 21 w 59"/>
                  <a:gd name="T49" fmla="*/ 43 h 99"/>
                  <a:gd name="T50" fmla="*/ 26 w 59"/>
                  <a:gd name="T51" fmla="*/ 54 h 99"/>
                  <a:gd name="T52" fmla="*/ 31 w 59"/>
                  <a:gd name="T53" fmla="*/ 59 h 99"/>
                  <a:gd name="T54" fmla="*/ 31 w 59"/>
                  <a:gd name="T55" fmla="*/ 59 h 99"/>
                  <a:gd name="T56" fmla="*/ 42 w 59"/>
                  <a:gd name="T57" fmla="*/ 59 h 99"/>
                  <a:gd name="T58" fmla="*/ 42 w 59"/>
                  <a:gd name="T59" fmla="*/ 43 h 99"/>
                  <a:gd name="T60" fmla="*/ 42 w 59"/>
                  <a:gd name="T61" fmla="*/ 43 h 99"/>
                  <a:gd name="T62" fmla="*/ 42 w 59"/>
                  <a:gd name="T63" fmla="*/ 43 h 99"/>
                  <a:gd name="T64" fmla="*/ 42 w 59"/>
                  <a:gd name="T65" fmla="*/ 43 h 99"/>
                  <a:gd name="T66" fmla="*/ 36 w 59"/>
                  <a:gd name="T67" fmla="*/ 54 h 99"/>
                  <a:gd name="T68" fmla="*/ 31 w 59"/>
                  <a:gd name="T69" fmla="*/ 59 h 99"/>
                  <a:gd name="T70" fmla="*/ 31 w 59"/>
                  <a:gd name="T71" fmla="*/ 59 h 99"/>
                  <a:gd name="T72" fmla="*/ 26 w 59"/>
                  <a:gd name="T73" fmla="*/ 54 h 99"/>
                  <a:gd name="T74" fmla="*/ 21 w 59"/>
                  <a:gd name="T75" fmla="*/ 43 h 99"/>
                  <a:gd name="T76" fmla="*/ 21 w 59"/>
                  <a:gd name="T77" fmla="*/ 43 h 99"/>
                  <a:gd name="T78" fmla="*/ 26 w 59"/>
                  <a:gd name="T79" fmla="*/ 27 h 99"/>
                  <a:gd name="T80" fmla="*/ 31 w 59"/>
                  <a:gd name="T81" fmla="*/ 16 h 99"/>
                  <a:gd name="T82" fmla="*/ 31 w 59"/>
                  <a:gd name="T83" fmla="*/ 16 h 99"/>
                  <a:gd name="T84" fmla="*/ 42 w 59"/>
                  <a:gd name="T85" fmla="*/ 22 h 99"/>
                  <a:gd name="T86" fmla="*/ 47 w 59"/>
                  <a:gd name="T87" fmla="*/ 43 h 99"/>
                  <a:gd name="T88" fmla="*/ 47 w 59"/>
                  <a:gd name="T89" fmla="*/ 43 h 99"/>
                  <a:gd name="T90" fmla="*/ 42 w 59"/>
                  <a:gd name="T91" fmla="*/ 65 h 99"/>
                  <a:gd name="T92" fmla="*/ 31 w 59"/>
                  <a:gd name="T93" fmla="*/ 71 h 99"/>
                  <a:gd name="T94" fmla="*/ 31 w 59"/>
                  <a:gd name="T95" fmla="*/ 71 h 99"/>
                  <a:gd name="T96" fmla="*/ 21 w 59"/>
                  <a:gd name="T97" fmla="*/ 65 h 99"/>
                  <a:gd name="T98" fmla="*/ 15 w 59"/>
                  <a:gd name="T99" fmla="*/ 43 h 99"/>
                  <a:gd name="T100" fmla="*/ 15 w 59"/>
                  <a:gd name="T101" fmla="*/ 43 h 99"/>
                  <a:gd name="T102" fmla="*/ 21 w 59"/>
                  <a:gd name="T103" fmla="*/ 16 h 99"/>
                  <a:gd name="T104" fmla="*/ 31 w 59"/>
                  <a:gd name="T105" fmla="*/ 0 h 99"/>
                  <a:gd name="T106" fmla="*/ 31 w 59"/>
                  <a:gd name="T107" fmla="*/ 0 h 99"/>
                  <a:gd name="T108" fmla="*/ 47 w 59"/>
                  <a:gd name="T109" fmla="*/ 10 h 99"/>
                  <a:gd name="T110" fmla="*/ 53 w 59"/>
                  <a:gd name="T111" fmla="*/ 43 h 99"/>
                  <a:gd name="T112" fmla="*/ 53 w 59"/>
                  <a:gd name="T113" fmla="*/ 43 h 99"/>
                  <a:gd name="T114" fmla="*/ 47 w 59"/>
                  <a:gd name="T115" fmla="*/ 76 h 99"/>
                  <a:gd name="T116" fmla="*/ 31 w 59"/>
                  <a:gd name="T117" fmla="*/ 87 h 99"/>
                  <a:gd name="T118" fmla="*/ 31 w 59"/>
                  <a:gd name="T119" fmla="*/ 87 h 99"/>
                  <a:gd name="T120" fmla="*/ 10 w 59"/>
                  <a:gd name="T121" fmla="*/ 76 h 99"/>
                  <a:gd name="T122" fmla="*/ 0 w 59"/>
                  <a:gd name="T123" fmla="*/ 43 h 99"/>
                  <a:gd name="T124" fmla="*/ 0 w 59"/>
                  <a:gd name="T125" fmla="*/ 43 h 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"/>
                  <a:gd name="T190" fmla="*/ 0 h 99"/>
                  <a:gd name="T191" fmla="*/ 59 w 59"/>
                  <a:gd name="T192" fmla="*/ 99 h 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" h="99">
                    <a:moveTo>
                      <a:pt x="0" y="43"/>
                    </a:moveTo>
                    <a:lnTo>
                      <a:pt x="10" y="81"/>
                    </a:lnTo>
                    <a:lnTo>
                      <a:pt x="31" y="98"/>
                    </a:lnTo>
                    <a:lnTo>
                      <a:pt x="53" y="81"/>
                    </a:lnTo>
                    <a:lnTo>
                      <a:pt x="58" y="43"/>
                    </a:lnTo>
                    <a:lnTo>
                      <a:pt x="47" y="10"/>
                    </a:lnTo>
                    <a:lnTo>
                      <a:pt x="31" y="0"/>
                    </a:lnTo>
                    <a:lnTo>
                      <a:pt x="15" y="10"/>
                    </a:lnTo>
                    <a:lnTo>
                      <a:pt x="15" y="43"/>
                    </a:lnTo>
                    <a:lnTo>
                      <a:pt x="21" y="65"/>
                    </a:lnTo>
                    <a:lnTo>
                      <a:pt x="31" y="76"/>
                    </a:lnTo>
                    <a:lnTo>
                      <a:pt x="42" y="65"/>
                    </a:lnTo>
                    <a:lnTo>
                      <a:pt x="47" y="43"/>
                    </a:lnTo>
                    <a:lnTo>
                      <a:pt x="42" y="22"/>
                    </a:lnTo>
                    <a:lnTo>
                      <a:pt x="31" y="16"/>
                    </a:lnTo>
                    <a:lnTo>
                      <a:pt x="21" y="22"/>
                    </a:lnTo>
                    <a:lnTo>
                      <a:pt x="21" y="43"/>
                    </a:lnTo>
                    <a:lnTo>
                      <a:pt x="26" y="54"/>
                    </a:lnTo>
                    <a:lnTo>
                      <a:pt x="31" y="59"/>
                    </a:lnTo>
                    <a:lnTo>
                      <a:pt x="42" y="59"/>
                    </a:lnTo>
                    <a:lnTo>
                      <a:pt x="42" y="43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6" y="54"/>
                    </a:lnTo>
                    <a:lnTo>
                      <a:pt x="21" y="43"/>
                    </a:lnTo>
                    <a:lnTo>
                      <a:pt x="26" y="27"/>
                    </a:lnTo>
                    <a:lnTo>
                      <a:pt x="31" y="16"/>
                    </a:lnTo>
                    <a:lnTo>
                      <a:pt x="42" y="22"/>
                    </a:lnTo>
                    <a:lnTo>
                      <a:pt x="47" y="43"/>
                    </a:lnTo>
                    <a:lnTo>
                      <a:pt x="42" y="65"/>
                    </a:lnTo>
                    <a:lnTo>
                      <a:pt x="31" y="71"/>
                    </a:lnTo>
                    <a:lnTo>
                      <a:pt x="21" y="65"/>
                    </a:lnTo>
                    <a:lnTo>
                      <a:pt x="15" y="43"/>
                    </a:lnTo>
                    <a:lnTo>
                      <a:pt x="21" y="16"/>
                    </a:lnTo>
                    <a:lnTo>
                      <a:pt x="31" y="0"/>
                    </a:lnTo>
                    <a:lnTo>
                      <a:pt x="47" y="10"/>
                    </a:lnTo>
                    <a:lnTo>
                      <a:pt x="53" y="43"/>
                    </a:lnTo>
                    <a:lnTo>
                      <a:pt x="47" y="76"/>
                    </a:lnTo>
                    <a:lnTo>
                      <a:pt x="31" y="87"/>
                    </a:lnTo>
                    <a:lnTo>
                      <a:pt x="10" y="76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BA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92"/>
              <p:cNvSpPr>
                <a:spLocks noChangeAspect="1"/>
              </p:cNvSpPr>
              <p:nvPr/>
            </p:nvSpPr>
            <p:spPr bwMode="auto">
              <a:xfrm>
                <a:off x="3087" y="1837"/>
                <a:ext cx="59" cy="99"/>
              </a:xfrm>
              <a:custGeom>
                <a:avLst/>
                <a:gdLst>
                  <a:gd name="T0" fmla="*/ 0 w 59"/>
                  <a:gd name="T1" fmla="*/ 43 h 99"/>
                  <a:gd name="T2" fmla="*/ 10 w 59"/>
                  <a:gd name="T3" fmla="*/ 81 h 99"/>
                  <a:gd name="T4" fmla="*/ 31 w 59"/>
                  <a:gd name="T5" fmla="*/ 98 h 99"/>
                  <a:gd name="T6" fmla="*/ 31 w 59"/>
                  <a:gd name="T7" fmla="*/ 98 h 99"/>
                  <a:gd name="T8" fmla="*/ 53 w 59"/>
                  <a:gd name="T9" fmla="*/ 81 h 99"/>
                  <a:gd name="T10" fmla="*/ 58 w 59"/>
                  <a:gd name="T11" fmla="*/ 43 h 99"/>
                  <a:gd name="T12" fmla="*/ 58 w 59"/>
                  <a:gd name="T13" fmla="*/ 43 h 99"/>
                  <a:gd name="T14" fmla="*/ 47 w 59"/>
                  <a:gd name="T15" fmla="*/ 10 h 99"/>
                  <a:gd name="T16" fmla="*/ 31 w 59"/>
                  <a:gd name="T17" fmla="*/ 0 h 99"/>
                  <a:gd name="T18" fmla="*/ 31 w 59"/>
                  <a:gd name="T19" fmla="*/ 0 h 99"/>
                  <a:gd name="T20" fmla="*/ 15 w 59"/>
                  <a:gd name="T21" fmla="*/ 10 h 99"/>
                  <a:gd name="T22" fmla="*/ 15 w 59"/>
                  <a:gd name="T23" fmla="*/ 43 h 99"/>
                  <a:gd name="T24" fmla="*/ 15 w 59"/>
                  <a:gd name="T25" fmla="*/ 43 h 99"/>
                  <a:gd name="T26" fmla="*/ 21 w 59"/>
                  <a:gd name="T27" fmla="*/ 65 h 99"/>
                  <a:gd name="T28" fmla="*/ 31 w 59"/>
                  <a:gd name="T29" fmla="*/ 76 h 99"/>
                  <a:gd name="T30" fmla="*/ 31 w 59"/>
                  <a:gd name="T31" fmla="*/ 76 h 99"/>
                  <a:gd name="T32" fmla="*/ 42 w 59"/>
                  <a:gd name="T33" fmla="*/ 65 h 99"/>
                  <a:gd name="T34" fmla="*/ 47 w 59"/>
                  <a:gd name="T35" fmla="*/ 43 h 99"/>
                  <a:gd name="T36" fmla="*/ 47 w 59"/>
                  <a:gd name="T37" fmla="*/ 43 h 99"/>
                  <a:gd name="T38" fmla="*/ 42 w 59"/>
                  <a:gd name="T39" fmla="*/ 22 h 99"/>
                  <a:gd name="T40" fmla="*/ 31 w 59"/>
                  <a:gd name="T41" fmla="*/ 16 h 99"/>
                  <a:gd name="T42" fmla="*/ 31 w 59"/>
                  <a:gd name="T43" fmla="*/ 16 h 99"/>
                  <a:gd name="T44" fmla="*/ 21 w 59"/>
                  <a:gd name="T45" fmla="*/ 22 h 99"/>
                  <a:gd name="T46" fmla="*/ 21 w 59"/>
                  <a:gd name="T47" fmla="*/ 43 h 99"/>
                  <a:gd name="T48" fmla="*/ 21 w 59"/>
                  <a:gd name="T49" fmla="*/ 43 h 99"/>
                  <a:gd name="T50" fmla="*/ 26 w 59"/>
                  <a:gd name="T51" fmla="*/ 54 h 99"/>
                  <a:gd name="T52" fmla="*/ 31 w 59"/>
                  <a:gd name="T53" fmla="*/ 59 h 99"/>
                  <a:gd name="T54" fmla="*/ 31 w 59"/>
                  <a:gd name="T55" fmla="*/ 59 h 99"/>
                  <a:gd name="T56" fmla="*/ 42 w 59"/>
                  <a:gd name="T57" fmla="*/ 59 h 99"/>
                  <a:gd name="T58" fmla="*/ 42 w 59"/>
                  <a:gd name="T59" fmla="*/ 43 h 99"/>
                  <a:gd name="T60" fmla="*/ 42 w 59"/>
                  <a:gd name="T61" fmla="*/ 43 h 99"/>
                  <a:gd name="T62" fmla="*/ 42 w 59"/>
                  <a:gd name="T63" fmla="*/ 43 h 99"/>
                  <a:gd name="T64" fmla="*/ 42 w 59"/>
                  <a:gd name="T65" fmla="*/ 43 h 99"/>
                  <a:gd name="T66" fmla="*/ 36 w 59"/>
                  <a:gd name="T67" fmla="*/ 54 h 99"/>
                  <a:gd name="T68" fmla="*/ 31 w 59"/>
                  <a:gd name="T69" fmla="*/ 59 h 99"/>
                  <a:gd name="T70" fmla="*/ 31 w 59"/>
                  <a:gd name="T71" fmla="*/ 59 h 99"/>
                  <a:gd name="T72" fmla="*/ 26 w 59"/>
                  <a:gd name="T73" fmla="*/ 54 h 99"/>
                  <a:gd name="T74" fmla="*/ 21 w 59"/>
                  <a:gd name="T75" fmla="*/ 43 h 99"/>
                  <a:gd name="T76" fmla="*/ 21 w 59"/>
                  <a:gd name="T77" fmla="*/ 43 h 99"/>
                  <a:gd name="T78" fmla="*/ 26 w 59"/>
                  <a:gd name="T79" fmla="*/ 27 h 99"/>
                  <a:gd name="T80" fmla="*/ 31 w 59"/>
                  <a:gd name="T81" fmla="*/ 16 h 99"/>
                  <a:gd name="T82" fmla="*/ 31 w 59"/>
                  <a:gd name="T83" fmla="*/ 16 h 99"/>
                  <a:gd name="T84" fmla="*/ 42 w 59"/>
                  <a:gd name="T85" fmla="*/ 22 h 99"/>
                  <a:gd name="T86" fmla="*/ 47 w 59"/>
                  <a:gd name="T87" fmla="*/ 43 h 99"/>
                  <a:gd name="T88" fmla="*/ 47 w 59"/>
                  <a:gd name="T89" fmla="*/ 43 h 99"/>
                  <a:gd name="T90" fmla="*/ 42 w 59"/>
                  <a:gd name="T91" fmla="*/ 65 h 99"/>
                  <a:gd name="T92" fmla="*/ 31 w 59"/>
                  <a:gd name="T93" fmla="*/ 71 h 99"/>
                  <a:gd name="T94" fmla="*/ 31 w 59"/>
                  <a:gd name="T95" fmla="*/ 71 h 99"/>
                  <a:gd name="T96" fmla="*/ 21 w 59"/>
                  <a:gd name="T97" fmla="*/ 65 h 99"/>
                  <a:gd name="T98" fmla="*/ 15 w 59"/>
                  <a:gd name="T99" fmla="*/ 43 h 99"/>
                  <a:gd name="T100" fmla="*/ 15 w 59"/>
                  <a:gd name="T101" fmla="*/ 43 h 99"/>
                  <a:gd name="T102" fmla="*/ 21 w 59"/>
                  <a:gd name="T103" fmla="*/ 16 h 99"/>
                  <a:gd name="T104" fmla="*/ 31 w 59"/>
                  <a:gd name="T105" fmla="*/ 0 h 99"/>
                  <a:gd name="T106" fmla="*/ 31 w 59"/>
                  <a:gd name="T107" fmla="*/ 0 h 99"/>
                  <a:gd name="T108" fmla="*/ 47 w 59"/>
                  <a:gd name="T109" fmla="*/ 10 h 99"/>
                  <a:gd name="T110" fmla="*/ 53 w 59"/>
                  <a:gd name="T111" fmla="*/ 43 h 99"/>
                  <a:gd name="T112" fmla="*/ 53 w 59"/>
                  <a:gd name="T113" fmla="*/ 43 h 99"/>
                  <a:gd name="T114" fmla="*/ 47 w 59"/>
                  <a:gd name="T115" fmla="*/ 76 h 99"/>
                  <a:gd name="T116" fmla="*/ 31 w 59"/>
                  <a:gd name="T117" fmla="*/ 87 h 99"/>
                  <a:gd name="T118" fmla="*/ 31 w 59"/>
                  <a:gd name="T119" fmla="*/ 87 h 99"/>
                  <a:gd name="T120" fmla="*/ 10 w 59"/>
                  <a:gd name="T121" fmla="*/ 76 h 99"/>
                  <a:gd name="T122" fmla="*/ 0 w 59"/>
                  <a:gd name="T123" fmla="*/ 43 h 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"/>
                  <a:gd name="T187" fmla="*/ 0 h 99"/>
                  <a:gd name="T188" fmla="*/ 59 w 59"/>
                  <a:gd name="T189" fmla="*/ 99 h 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" h="99">
                    <a:moveTo>
                      <a:pt x="0" y="43"/>
                    </a:moveTo>
                    <a:lnTo>
                      <a:pt x="10" y="81"/>
                    </a:lnTo>
                    <a:lnTo>
                      <a:pt x="31" y="98"/>
                    </a:lnTo>
                    <a:lnTo>
                      <a:pt x="53" y="81"/>
                    </a:lnTo>
                    <a:lnTo>
                      <a:pt x="58" y="43"/>
                    </a:lnTo>
                    <a:lnTo>
                      <a:pt x="47" y="10"/>
                    </a:lnTo>
                    <a:lnTo>
                      <a:pt x="31" y="0"/>
                    </a:lnTo>
                    <a:lnTo>
                      <a:pt x="15" y="10"/>
                    </a:lnTo>
                    <a:lnTo>
                      <a:pt x="15" y="43"/>
                    </a:lnTo>
                    <a:lnTo>
                      <a:pt x="21" y="65"/>
                    </a:lnTo>
                    <a:lnTo>
                      <a:pt x="31" y="76"/>
                    </a:lnTo>
                    <a:lnTo>
                      <a:pt x="42" y="65"/>
                    </a:lnTo>
                    <a:lnTo>
                      <a:pt x="47" y="43"/>
                    </a:lnTo>
                    <a:lnTo>
                      <a:pt x="42" y="22"/>
                    </a:lnTo>
                    <a:lnTo>
                      <a:pt x="31" y="16"/>
                    </a:lnTo>
                    <a:lnTo>
                      <a:pt x="21" y="22"/>
                    </a:lnTo>
                    <a:lnTo>
                      <a:pt x="21" y="43"/>
                    </a:lnTo>
                    <a:lnTo>
                      <a:pt x="26" y="54"/>
                    </a:lnTo>
                    <a:lnTo>
                      <a:pt x="31" y="59"/>
                    </a:lnTo>
                    <a:lnTo>
                      <a:pt x="42" y="59"/>
                    </a:lnTo>
                    <a:lnTo>
                      <a:pt x="42" y="43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6" y="54"/>
                    </a:lnTo>
                    <a:lnTo>
                      <a:pt x="21" y="43"/>
                    </a:lnTo>
                    <a:lnTo>
                      <a:pt x="26" y="27"/>
                    </a:lnTo>
                    <a:lnTo>
                      <a:pt x="31" y="16"/>
                    </a:lnTo>
                    <a:lnTo>
                      <a:pt x="42" y="22"/>
                    </a:lnTo>
                    <a:lnTo>
                      <a:pt x="47" y="43"/>
                    </a:lnTo>
                    <a:lnTo>
                      <a:pt x="42" y="65"/>
                    </a:lnTo>
                    <a:lnTo>
                      <a:pt x="31" y="71"/>
                    </a:lnTo>
                    <a:lnTo>
                      <a:pt x="21" y="65"/>
                    </a:lnTo>
                    <a:lnTo>
                      <a:pt x="15" y="43"/>
                    </a:lnTo>
                    <a:lnTo>
                      <a:pt x="21" y="16"/>
                    </a:lnTo>
                    <a:lnTo>
                      <a:pt x="31" y="0"/>
                    </a:lnTo>
                    <a:lnTo>
                      <a:pt x="47" y="10"/>
                    </a:lnTo>
                    <a:lnTo>
                      <a:pt x="53" y="43"/>
                    </a:lnTo>
                    <a:lnTo>
                      <a:pt x="47" y="76"/>
                    </a:lnTo>
                    <a:lnTo>
                      <a:pt x="31" y="87"/>
                    </a:lnTo>
                    <a:lnTo>
                      <a:pt x="10" y="76"/>
                    </a:lnTo>
                    <a:lnTo>
                      <a:pt x="0" y="4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" name="Picture 93" descr="2009 logo - for inser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3360"/>
              <a:ext cx="1209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5253674"/>
            <a:ext cx="19208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DC ANCOVA Models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518977"/>
              </p:ext>
            </p:extLst>
          </p:nvPr>
        </p:nvGraphicFramePr>
        <p:xfrm>
          <a:off x="-1" y="990599"/>
          <a:ext cx="9144002" cy="516636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00666"/>
                <a:gridCol w="6101474"/>
                <a:gridCol w="970931"/>
                <a:gridCol w="970931"/>
              </a:tblGrid>
              <a:tr h="271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Significant predictors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β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p-value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14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Model 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R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</a:rPr>
                        <a:t>2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= 0.359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Age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-2.2x10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effectLst/>
                        </a:rPr>
                        <a:t>-5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&lt;0.0001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Chinese Race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-1.9x10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effectLst/>
                        </a:rPr>
                        <a:t>-4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0.006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57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Study site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University of Minnesota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UCLA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3.1x10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effectLst/>
                        </a:rPr>
                        <a:t>-4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1.6x10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effectLst/>
                        </a:rPr>
                        <a:t>-4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&lt;0.0001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0.025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3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Education level (compared to less than high school education)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Graduated high school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1.7x10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effectLst/>
                        </a:rPr>
                        <a:t>-4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0.006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Baseline systolic blood pressure (per mmHg)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-2.8x10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effectLst/>
                        </a:rPr>
                        <a:t>-6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0.007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Treated diabetes at baseline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-1.6x10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effectLst/>
                        </a:rPr>
                        <a:t>-4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0.029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14"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Model 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R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</a:rPr>
                        <a:t>2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= 0.361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Age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-2.2x10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effectLst/>
                        </a:rPr>
                        <a:t>-5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&lt;0.001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Chinese race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-1.9x10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effectLst/>
                        </a:rPr>
                        <a:t>-4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0.006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3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Study site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University of Minnesota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3.1x10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effectLst/>
                        </a:rPr>
                        <a:t>-4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&lt;0.0001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3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Education level (compared to less than high school education)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Graduated high school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1.7x10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</a:rPr>
                        <a:t>-5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0.007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Baseline systolic blood pressure (per mmHg)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-3.6x10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</a:rPr>
                        <a:t>-6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0.001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Starting antihypertensive medication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1.1x10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</a:rPr>
                        <a:t>-4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0.024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Treated diabetes mellitus at baseline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-1.8x10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</a:rPr>
                        <a:t>-4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0.018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30" marR="5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62600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FFFF"/>
                </a:solidFill>
              </a:rPr>
              <a:t>*</a:t>
            </a:r>
            <a:r>
              <a:rPr lang="en-US" i="1" dirty="0">
                <a:solidFill>
                  <a:srgbClr val="FFFFFF"/>
                </a:solidFill>
              </a:rPr>
              <a:t>Models shown are adjusted for baseline </a:t>
            </a:r>
            <a:r>
              <a:rPr lang="en-US" i="1" dirty="0" smtClean="0">
                <a:solidFill>
                  <a:srgbClr val="FFFFFF"/>
                </a:solidFill>
              </a:rPr>
              <a:t>DC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YEM ANCOVA Models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068148"/>
              </p:ext>
            </p:extLst>
          </p:nvPr>
        </p:nvGraphicFramePr>
        <p:xfrm>
          <a:off x="0" y="990600"/>
          <a:ext cx="9144000" cy="40767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53858"/>
                <a:gridCol w="5826134"/>
                <a:gridCol w="932004"/>
                <a:gridCol w="932004"/>
              </a:tblGrid>
              <a:tr h="346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Significant predictors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β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p-value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45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Model 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R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=0.148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Age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16.5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&lt;0.0001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2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Education level (compared to less than high school education)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Some high school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Graduated high school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-235.8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-243.1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0.007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0.003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Use of antihypertensive medication at baseline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175.8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0.001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45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Model 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R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=0.150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Age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16.8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&lt;0.001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2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Education level (compared to less than high school education)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7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Some high school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Graduated high school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-236.4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-243.0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0.007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0.003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Former smoker at baseline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-101.6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0.050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Baseline systolic blood pressure (per mmHg)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2.8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0.043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Stopping antihypertensive medication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360.2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0.008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28" marR="50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" y="51054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Model </a:t>
            </a:r>
            <a:r>
              <a:rPr lang="en-US" sz="1200" b="1" dirty="0">
                <a:solidFill>
                  <a:srgbClr val="FFFFFF"/>
                </a:solidFill>
              </a:rPr>
              <a:t>1:</a:t>
            </a:r>
            <a:r>
              <a:rPr lang="en-US" sz="1200" dirty="0">
                <a:solidFill>
                  <a:srgbClr val="FFFFFF"/>
                </a:solidFill>
              </a:rPr>
              <a:t> Age, sex, race, study site, socioeconomic factors (education level, income) and traditional cardiovascular risk factors (diabetes status, smoking status, total cholesterol, high density lipoprotein cholesterol, body-mass index, and physical activity level) and treatment of traditional cardiovascular risk factors at baseline (use of antihypertensive medications, use of lipid lowering medications, and treatment of diabetes</a:t>
            </a:r>
            <a:r>
              <a:rPr lang="en-US" sz="1200" dirty="0" smtClean="0">
                <a:solidFill>
                  <a:srgbClr val="FFFFFF"/>
                </a:solidFill>
              </a:rPr>
              <a:t>)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1200" b="1" dirty="0">
                <a:solidFill>
                  <a:srgbClr val="FFFFFF"/>
                </a:solidFill>
              </a:rPr>
              <a:t>Model 2</a:t>
            </a:r>
            <a:r>
              <a:rPr lang="en-US" sz="1200" dirty="0">
                <a:solidFill>
                  <a:srgbClr val="FFFFFF"/>
                </a:solidFill>
              </a:rPr>
              <a:t>: Model 1 + exchanging use of antihypertensive medication at baseline with never treated with antihypertensive medication (untreated at exam 1 and exam 5), continued use of antihypertensive medication (treated at exam 1 and treated at exam 5), starting antihypertensive medication (untreated at Exam 1, treated at exam 5) or stopping antihypertensive medications (treated at exam 1, untreated at exam 5</a:t>
            </a:r>
            <a:r>
              <a:rPr lang="en-US" sz="1200" dirty="0" smtClean="0">
                <a:solidFill>
                  <a:srgbClr val="FFFFFF"/>
                </a:solidFill>
              </a:rPr>
              <a:t>)  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374904"/>
            <a:ext cx="5334000" cy="62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Arterial Function and Stiffness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924800" cy="5105400"/>
          </a:xfrm>
        </p:spPr>
        <p:txBody>
          <a:bodyPr/>
          <a:lstStyle/>
          <a:p>
            <a:r>
              <a:rPr lang="en-US" dirty="0" smtClean="0"/>
              <a:t>Arteries serve as conduits that deliver and regulate blood flow to end organs</a:t>
            </a:r>
          </a:p>
          <a:p>
            <a:r>
              <a:rPr lang="en-US" dirty="0" smtClean="0"/>
              <a:t>Large arteries</a:t>
            </a:r>
          </a:p>
          <a:p>
            <a:pPr lvl="1"/>
            <a:r>
              <a:rPr lang="en-US" dirty="0" smtClean="0"/>
              <a:t>Primarily conduits</a:t>
            </a:r>
          </a:p>
          <a:p>
            <a:pPr lvl="1"/>
            <a:r>
              <a:rPr lang="en-US" dirty="0" smtClean="0"/>
              <a:t>Provide “cushioning” effect</a:t>
            </a:r>
          </a:p>
          <a:p>
            <a:pPr lvl="2"/>
            <a:r>
              <a:rPr lang="en-US" sz="2800" dirty="0"/>
              <a:t>More blood ejected than runs off into peripheral vasculature</a:t>
            </a:r>
          </a:p>
          <a:p>
            <a:pPr lvl="2"/>
            <a:r>
              <a:rPr lang="en-US" sz="2800" dirty="0" smtClean="0"/>
              <a:t>Converts </a:t>
            </a:r>
            <a:r>
              <a:rPr lang="en-US" sz="2800" dirty="0"/>
              <a:t>intermittent ejection of </a:t>
            </a:r>
            <a:r>
              <a:rPr lang="en-US" sz="2800" dirty="0" smtClean="0"/>
              <a:t>cardiac SV </a:t>
            </a:r>
            <a:r>
              <a:rPr lang="en-US" sz="2800" dirty="0"/>
              <a:t>into continuous organ flow</a:t>
            </a:r>
          </a:p>
        </p:txBody>
      </p:sp>
    </p:spTree>
    <p:extLst>
      <p:ext uri="{BB962C8B-B14F-4D97-AF65-F5344CB8AC3E}">
        <p14:creationId xmlns:p14="http://schemas.microsoft.com/office/powerpoint/2010/main" val="10946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304800"/>
            <a:ext cx="5105400" cy="625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0" name="Picture 1026" descr="untitl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4" y="1447800"/>
            <a:ext cx="3905250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6131" name="Rectangle 1027"/>
          <p:cNvSpPr>
            <a:spLocks noChangeArrowheads="1"/>
          </p:cNvSpPr>
          <p:nvPr/>
        </p:nvSpPr>
        <p:spPr bwMode="auto">
          <a:xfrm>
            <a:off x="686955" y="381000"/>
            <a:ext cx="777009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53" tIns="46987" rIns="95653" bIns="46987" anchor="ctr"/>
          <a:lstStyle/>
          <a:p>
            <a:pPr algn="ctr" defTabSz="966788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Ventricular-Vascular Coupling </a:t>
            </a:r>
          </a:p>
        </p:txBody>
      </p:sp>
      <p:sp>
        <p:nvSpPr>
          <p:cNvPr id="816132" name="Text Box 1028"/>
          <p:cNvSpPr txBox="1">
            <a:spLocks noChangeArrowheads="1"/>
          </p:cNvSpPr>
          <p:nvPr/>
        </p:nvSpPr>
        <p:spPr bwMode="auto">
          <a:xfrm>
            <a:off x="2074719" y="6397823"/>
            <a:ext cx="67644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Berne RM, Levy MN.  </a:t>
            </a:r>
            <a:r>
              <a:rPr lang="en-US" sz="1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Cardiovascular Physiology, 5th ed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 CV Mosby Co., 1986</a:t>
            </a:r>
          </a:p>
        </p:txBody>
      </p:sp>
    </p:spTree>
    <p:extLst>
      <p:ext uri="{BB962C8B-B14F-4D97-AF65-F5344CB8AC3E}">
        <p14:creationId xmlns:p14="http://schemas.microsoft.com/office/powerpoint/2010/main" val="25866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Arterial Stiffness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343400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sz="3000" dirty="0" smtClean="0"/>
              <a:t>Increases </a:t>
            </a:r>
            <a:r>
              <a:rPr lang="en-US" sz="3000" dirty="0" smtClean="0"/>
              <a:t>with aging</a:t>
            </a:r>
          </a:p>
          <a:p>
            <a:pPr lvl="1">
              <a:lnSpc>
                <a:spcPct val="105000"/>
              </a:lnSpc>
              <a:spcBef>
                <a:spcPts val="300"/>
              </a:spcBef>
            </a:pPr>
            <a:r>
              <a:rPr lang="en-US" dirty="0" smtClean="0"/>
              <a:t>Reduction </a:t>
            </a:r>
            <a:r>
              <a:rPr lang="en-US" dirty="0"/>
              <a:t>in </a:t>
            </a:r>
            <a:r>
              <a:rPr lang="en-US" dirty="0" err="1"/>
              <a:t>elastin:collagen</a:t>
            </a:r>
            <a:r>
              <a:rPr lang="en-US" dirty="0"/>
              <a:t> </a:t>
            </a:r>
            <a:r>
              <a:rPr lang="en-US" dirty="0" smtClean="0"/>
              <a:t>ratio</a:t>
            </a:r>
          </a:p>
          <a:p>
            <a:pPr lvl="1">
              <a:lnSpc>
                <a:spcPct val="105000"/>
              </a:lnSpc>
              <a:spcBef>
                <a:spcPts val="300"/>
              </a:spcBef>
            </a:pPr>
            <a:r>
              <a:rPr lang="en-US" dirty="0" smtClean="0"/>
              <a:t>SMC hypertrophy, inflammation</a:t>
            </a:r>
            <a:endParaRPr lang="en-US" dirty="0"/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sz="3000" dirty="0"/>
              <a:t>Associated with CVD risk factors</a:t>
            </a:r>
          </a:p>
          <a:p>
            <a:pPr lvl="1">
              <a:lnSpc>
                <a:spcPct val="105000"/>
              </a:lnSpc>
              <a:spcBef>
                <a:spcPts val="300"/>
              </a:spcBef>
            </a:pPr>
            <a:r>
              <a:rPr lang="en-US" dirty="0"/>
              <a:t>Mainly cross-sectional analyses</a:t>
            </a:r>
          </a:p>
          <a:p>
            <a:pPr lvl="1">
              <a:lnSpc>
                <a:spcPct val="105000"/>
              </a:lnSpc>
              <a:spcBef>
                <a:spcPts val="300"/>
              </a:spcBef>
            </a:pPr>
            <a:r>
              <a:rPr lang="en-US" dirty="0"/>
              <a:t>Less on longitudinal associations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sz="3000" dirty="0" smtClean="0"/>
              <a:t>Contributes to MI, LVH, heart failure, stroke, and cognitive dysfunction</a:t>
            </a:r>
            <a:endParaRPr lang="en-US" sz="3000" dirty="0"/>
          </a:p>
          <a:p>
            <a:pPr lvl="1">
              <a:defRPr/>
            </a:pPr>
            <a:endParaRPr lang="en-US" dirty="0" smtClean="0">
              <a:effectLst/>
            </a:endParaRPr>
          </a:p>
          <a:p>
            <a:pPr lvl="1">
              <a:defRPr/>
            </a:pPr>
            <a:endParaRPr lang="en-US" dirty="0" smtClean="0">
              <a:effectLst/>
            </a:endParaRPr>
          </a:p>
          <a:p>
            <a:pPr lvl="1">
              <a:defRPr/>
            </a:pPr>
            <a:endParaRPr lang="en-US" dirty="0" smtClean="0">
              <a:effectLst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6397823"/>
            <a:ext cx="853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O’Rourke M, et al. JACC 2007;50:1;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Zieman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SJ, et al.  ATVB 2005;25:932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81197" y="1905000"/>
                <a:ext cx="8229600" cy="13716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𝑫𝑪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effectLst/>
                              <a:latin typeface="Cambria Math"/>
                            </a:rPr>
                            <m:t>𝑫</m:t>
                          </m:r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1"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effectLst/>
                              <a:latin typeface="Cambria Math"/>
                            </a:rPr>
                            <m:t>𝑫</m:t>
                          </m:r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b="1" i="1"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effectLst/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1" i="1">
                              <a:effectLst/>
                              <a:latin typeface="Cambria Math"/>
                            </a:rPr>
                            <m:t>∆</m:t>
                          </m:r>
                          <m:r>
                            <a:rPr lang="en-US" b="1" i="1">
                              <a:effectLst/>
                              <a:latin typeface="Cambria Math"/>
                            </a:rPr>
                            <m:t>𝒑</m:t>
                          </m:r>
                          <m:r>
                            <a:rPr lang="en-US" b="1" i="1">
                              <a:effectLst/>
                              <a:latin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</a:rPr>
                                <m:t>𝑫𝒅</m:t>
                              </m:r>
                            </m:e>
                            <m:sup>
                              <m:r>
                                <a:rPr lang="en-US" b="1" i="1"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effectLst/>
                          <a:latin typeface="Cambria Math"/>
                        </a:rPr>
                        <m:t>             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𝒀𝑬𝑴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𝑫</m:t>
                              </m:r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𝒉</m:t>
                              </m:r>
                            </m:num>
                            <m:den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𝑫𝑪</m:t>
                              </m:r>
                            </m:den>
                          </m:f>
                        </m:e>
                      </m:d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lnSpc>
                    <a:spcPts val="4400"/>
                  </a:lnSpc>
                  <a:spcBef>
                    <a:spcPts val="0"/>
                  </a:spcBef>
                  <a:buNone/>
                </a:pPr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197" y="1905000"/>
                <a:ext cx="8229600" cy="13716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Stiffness </a:t>
            </a:r>
            <a:r>
              <a:rPr lang="en-US" dirty="0">
                <a:solidFill>
                  <a:schemeClr val="tx1"/>
                </a:solidFill>
              </a:rPr>
              <a:t>Measurements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04800" y="6019800"/>
            <a:ext cx="8001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Oliver J and Webb DJ. ATVB 2003;23:554 </a:t>
            </a:r>
          </a:p>
          <a:p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Reneman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RS, 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 al.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Eur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Heart J. 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2005;26:960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Laurent 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S, 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 al.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Eur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Heart J. 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2006;27:2588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62" y="1371600"/>
            <a:ext cx="41713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Distensibility Coefficient </a:t>
            </a:r>
            <a:endParaRPr lang="en-U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6907" y="1371600"/>
            <a:ext cx="40973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Young’s Elastic Modulus</a:t>
            </a:r>
            <a:endParaRPr lang="en-U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3390543"/>
            <a:ext cx="44483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Symbol" pitchFamily="18" charset="2"/>
              </a:rPr>
              <a:t>D</a:t>
            </a:r>
            <a:r>
              <a:rPr lang="en-US" sz="2800" dirty="0">
                <a:solidFill>
                  <a:srgbClr val="FFFFFF"/>
                </a:solidFill>
              </a:rPr>
              <a:t>D/</a:t>
            </a:r>
            <a:r>
              <a:rPr lang="en-US" sz="2800" dirty="0">
                <a:solidFill>
                  <a:srgbClr val="FFFFFF"/>
                </a:solidFill>
                <a:latin typeface="Symbol" pitchFamily="18" charset="2"/>
              </a:rPr>
              <a:t>D</a:t>
            </a:r>
            <a:r>
              <a:rPr lang="en-US" sz="2800" dirty="0">
                <a:solidFill>
                  <a:srgbClr val="FFFFFF"/>
                </a:solidFill>
              </a:rPr>
              <a:t>P</a:t>
            </a:r>
            <a:r>
              <a:rPr lang="en-US" sz="2800" b="1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= relative </a:t>
            </a:r>
            <a:r>
              <a:rPr lang="en-US" sz="2800" b="1" dirty="0" smtClean="0">
                <a:solidFill>
                  <a:srgbClr val="FFFFFF"/>
                </a:solidFill>
                <a:latin typeface="Symbol" pitchFamily="18" charset="2"/>
              </a:rPr>
              <a:t>D</a:t>
            </a:r>
            <a:r>
              <a:rPr lang="en-US" sz="2800" b="1" dirty="0" smtClean="0">
                <a:solidFill>
                  <a:srgbClr val="FFFFFF"/>
                </a:solidFill>
                <a:latin typeface="+mn-lt"/>
              </a:rPr>
              <a:t> in 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diameter for a given </a:t>
            </a:r>
            <a:r>
              <a:rPr lang="en-US" sz="2800" b="1" dirty="0" smtClean="0">
                <a:solidFill>
                  <a:srgbClr val="FFFFFF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rgbClr val="FFFFFF"/>
                </a:solidFill>
                <a:latin typeface="+mn-lt"/>
              </a:rPr>
            </a:br>
            <a:r>
              <a:rPr lang="en-US" sz="2800" b="1" dirty="0" smtClean="0">
                <a:solidFill>
                  <a:srgbClr val="FFFFFF"/>
                </a:solidFill>
                <a:latin typeface="Symbol" pitchFamily="18" charset="2"/>
              </a:rPr>
              <a:t>D</a:t>
            </a:r>
            <a:r>
              <a:rPr lang="en-US" sz="2800" b="1" dirty="0" smtClean="0">
                <a:solidFill>
                  <a:srgbClr val="FFFFFF"/>
                </a:solidFill>
                <a:latin typeface="+mn-lt"/>
              </a:rPr>
              <a:t> in 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pressure</a:t>
            </a:r>
          </a:p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FF"/>
                </a:solidFill>
                <a:latin typeface="+mn-lt"/>
              </a:rPr>
              <a:t>Lower 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DC = more stiff artery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800" y="3390543"/>
            <a:ext cx="44483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+mn-lt"/>
              </a:rPr>
              <a:t>Reciprocal of DC, corrected for thickness </a:t>
            </a:r>
            <a:r>
              <a:rPr lang="en-US" sz="2800" b="1" dirty="0" smtClean="0">
                <a:solidFill>
                  <a:srgbClr val="FFFFFF"/>
                </a:solidFill>
                <a:latin typeface="+mn-lt"/>
              </a:rPr>
              <a:t>and 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diameter</a:t>
            </a:r>
          </a:p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FF"/>
                </a:solidFill>
                <a:latin typeface="+mn-lt"/>
              </a:rPr>
              <a:t>Higher YEM 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= more stiff artery</a:t>
            </a:r>
          </a:p>
        </p:txBody>
      </p:sp>
    </p:spTree>
    <p:extLst>
      <p:ext uri="{BB962C8B-B14F-4D97-AF65-F5344CB8AC3E}">
        <p14:creationId xmlns:p14="http://schemas.microsoft.com/office/powerpoint/2010/main" val="10399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Stiffness Measurements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Users\agepner\Desktop\Distensibility Screen Shots\3010090-5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8" t="16186" r="65920" b="47519"/>
          <a:stretch/>
        </p:blipFill>
        <p:spPr bwMode="auto">
          <a:xfrm>
            <a:off x="4883863" y="2438400"/>
            <a:ext cx="3298968" cy="364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gepner\Desktop\Distensibility Screen Shots\3010309-5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3895" y="2438400"/>
            <a:ext cx="3298968" cy="364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4116077"/>
            <a:ext cx="60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106552"/>
            <a:ext cx="64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Ds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87" t="1" r="40499" b="2401"/>
          <a:stretch/>
        </p:blipFill>
        <p:spPr bwMode="auto">
          <a:xfrm>
            <a:off x="6428232" y="2545080"/>
            <a:ext cx="389722" cy="355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6595661" y="3670300"/>
            <a:ext cx="0" cy="1524000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8641" y="1981200"/>
            <a:ext cx="328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Systole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2634" y="1998107"/>
            <a:ext cx="328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Diastole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1" y="1260157"/>
            <a:ext cx="853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B-mode ultrasound; standardized BP measurements</a:t>
            </a:r>
            <a:endParaRPr lang="en-U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7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30763"/>
          </a:xfrm>
        </p:spPr>
        <p:txBody>
          <a:bodyPr/>
          <a:lstStyle/>
          <a:p>
            <a:r>
              <a:rPr lang="en-US" sz="3000" dirty="0" smtClean="0"/>
              <a:t>Multi-Ethnic Study of Atherosclerosis (MESA)</a:t>
            </a:r>
          </a:p>
          <a:p>
            <a:pPr lvl="1"/>
            <a:r>
              <a:rPr lang="en-US" dirty="0" smtClean="0"/>
              <a:t>Large, prospective </a:t>
            </a:r>
            <a:r>
              <a:rPr lang="en-US" dirty="0"/>
              <a:t>cohort study </a:t>
            </a:r>
            <a:r>
              <a:rPr lang="en-US" dirty="0" smtClean="0"/>
              <a:t>(N=6814)</a:t>
            </a:r>
          </a:p>
          <a:p>
            <a:pPr lvl="1"/>
            <a:r>
              <a:rPr lang="en-US" dirty="0" smtClean="0"/>
              <a:t>No known CVD at baseline</a:t>
            </a:r>
          </a:p>
          <a:p>
            <a:pPr lvl="1"/>
            <a:r>
              <a:rPr lang="en-US" dirty="0" smtClean="0"/>
              <a:t>Ongoing since 2000</a:t>
            </a:r>
          </a:p>
          <a:p>
            <a:r>
              <a:rPr lang="en-US" sz="3000" dirty="0" smtClean="0"/>
              <a:t>Subset of MESA participants (N=2650)</a:t>
            </a:r>
          </a:p>
          <a:p>
            <a:pPr lvl="1"/>
            <a:r>
              <a:rPr lang="en-US" dirty="0" smtClean="0"/>
              <a:t>Valid carotid ultrasounds with stiffness measurements at exam 1 and exam 5</a:t>
            </a:r>
          </a:p>
          <a:p>
            <a:pPr lvl="1"/>
            <a:r>
              <a:rPr lang="en-US" dirty="0" smtClean="0"/>
              <a:t>Mean (SD) of 9.4 (0.5) years follow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808080"/>
      </a:dk1>
      <a:lt1>
        <a:srgbClr val="FFFF00"/>
      </a:lt1>
      <a:dk2>
        <a:srgbClr val="0000FF"/>
      </a:dk2>
      <a:lt2>
        <a:srgbClr val="FFFF00"/>
      </a:lt2>
      <a:accent1>
        <a:srgbClr val="BBE0E3"/>
      </a:accent1>
      <a:accent2>
        <a:srgbClr val="333399"/>
      </a:accent2>
      <a:accent3>
        <a:srgbClr val="AAAA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00"/>
        </a:lt1>
        <a:dk2>
          <a:srgbClr val="0000FF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AAAAFF"/>
        </a:accent3>
        <a:accent4>
          <a:srgbClr val="DADA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00"/>
        </a:lt1>
        <a:dk2>
          <a:srgbClr val="0000FF"/>
        </a:dk2>
        <a:lt2>
          <a:srgbClr val="FFFF00"/>
        </a:lt2>
        <a:accent1>
          <a:srgbClr val="BBE0E3"/>
        </a:accent1>
        <a:accent2>
          <a:srgbClr val="333399"/>
        </a:accent2>
        <a:accent3>
          <a:srgbClr val="AAAAFF"/>
        </a:accent3>
        <a:accent4>
          <a:srgbClr val="DADA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7640</TotalTime>
  <Words>2288</Words>
  <Application>Microsoft Office PowerPoint</Application>
  <PresentationFormat>On-screen Show (4:3)</PresentationFormat>
  <Paragraphs>469</Paragraphs>
  <Slides>40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PowerPoint Presentation</vt:lpstr>
      <vt:lpstr>PowerPoint Presentation</vt:lpstr>
      <vt:lpstr>PowerPoint Presentation</vt:lpstr>
      <vt:lpstr>Arterial Function and Stiffness</vt:lpstr>
      <vt:lpstr>PowerPoint Presentation</vt:lpstr>
      <vt:lpstr>Arterial Stiffness</vt:lpstr>
      <vt:lpstr>Stiffness Measurements</vt:lpstr>
      <vt:lpstr>Stiffness Measurements</vt:lpstr>
      <vt:lpstr>Methods</vt:lpstr>
      <vt:lpstr>Statistical Methods</vt:lpstr>
      <vt:lpstr>Statistical Methods</vt:lpstr>
      <vt:lpstr>Table 1</vt:lpstr>
      <vt:lpstr>Results: DC</vt:lpstr>
      <vt:lpstr>PowerPoint Presentation</vt:lpstr>
      <vt:lpstr>Results: YEM</vt:lpstr>
      <vt:lpstr>PowerPoint Presentation</vt:lpstr>
      <vt:lpstr>Effects of Hypertension and  Antihypertensive Medications </vt:lpstr>
      <vt:lpstr>Ethnicity Differences in DC and YEM </vt:lpstr>
      <vt:lpstr>Limitations</vt:lpstr>
      <vt:lpstr>Conclusions</vt:lpstr>
      <vt:lpstr>PowerPoint Presentation</vt:lpstr>
      <vt:lpstr>PowerPoint Presentation</vt:lpstr>
      <vt:lpstr>What About Arterial Stiffness, Vitamin D, and PTH?</vt:lpstr>
      <vt:lpstr>Methods</vt:lpstr>
      <vt:lpstr>Statistical Analyses</vt:lpstr>
      <vt:lpstr>Models</vt:lpstr>
      <vt:lpstr>Cross-Sectional Results</vt:lpstr>
      <vt:lpstr>Baseline DC by 25(OH)D and PTH</vt:lpstr>
      <vt:lpstr>Baseline YEM by 25(OH)D and PTH</vt:lpstr>
      <vt:lpstr>Cross-Sectional Results: 25 (OH)D</vt:lpstr>
      <vt:lpstr>Cross-Sectional Results: PTH</vt:lpstr>
      <vt:lpstr>Longitudinal Associations with Arterial Stiffness measurements</vt:lpstr>
      <vt:lpstr>Conclusions</vt:lpstr>
      <vt:lpstr>Summary</vt:lpstr>
      <vt:lpstr>Acknowledgements</vt:lpstr>
      <vt:lpstr>Questions?</vt:lpstr>
      <vt:lpstr>DDC ANCOVA Models</vt:lpstr>
      <vt:lpstr>DYEM ANCOVA Models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your Day</dc:title>
  <dc:creator>Elizabeth Nicole Chapman</dc:creator>
  <cp:lastModifiedBy>Adam Gepner</cp:lastModifiedBy>
  <cp:revision>354</cp:revision>
  <dcterms:created xsi:type="dcterms:W3CDTF">2009-05-25T20:57:00Z</dcterms:created>
  <dcterms:modified xsi:type="dcterms:W3CDTF">2013-10-01T22:09:18Z</dcterms:modified>
</cp:coreProperties>
</file>