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74" r:id="rId9"/>
    <p:sldId id="264" r:id="rId10"/>
    <p:sldId id="265" r:id="rId11"/>
    <p:sldId id="275" r:id="rId12"/>
    <p:sldId id="276" r:id="rId13"/>
    <p:sldId id="267" r:id="rId14"/>
    <p:sldId id="269" r:id="rId15"/>
    <p:sldId id="266" r:id="rId16"/>
    <p:sldId id="268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969DB-1C9B-45C4-8761-E466FFEE2879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205C3-27EE-4440-9734-B32A58728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18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205C3-27EE-4440-9734-B32A587284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40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205C3-27EE-4440-9734-B32A587284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10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205C3-27EE-4440-9734-B32A587284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4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8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2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0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4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4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0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76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5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1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1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7D84D-FF82-4651-A371-06C728E459B0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349E-6AA5-4936-A1FD-F399672E60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623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FF00"/>
                </a:solidFill>
              </a:rPr>
              <a:t>Outcomes Research in  MESA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sz="4000" dirty="0" smtClean="0">
                <a:solidFill>
                  <a:srgbClr val="FFFF00"/>
                </a:solidFill>
              </a:rPr>
              <a:t>(…..mostly CMS)</a:t>
            </a: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MESA Steering Committee Meeting</a:t>
            </a:r>
          </a:p>
          <a:p>
            <a:r>
              <a:rPr lang="en-US" dirty="0" smtClean="0"/>
              <a:t>September 13, 2012</a:t>
            </a:r>
            <a:endParaRPr lang="en-US" dirty="0"/>
          </a:p>
        </p:txBody>
      </p:sp>
      <p:pic>
        <p:nvPicPr>
          <p:cNvPr id="1029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82522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    Available for Analysis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811301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342181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3786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Comparison of FFS Enrollment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by Gender 2009</a:t>
            </a:r>
            <a:endParaRPr lang="en-US" sz="3600" dirty="0">
              <a:solidFill>
                <a:srgbClr val="FFFF00"/>
              </a:solidFill>
            </a:endParaRPr>
          </a:p>
        </p:txBody>
      </p:sp>
      <p:pic>
        <p:nvPicPr>
          <p:cNvPr id="4" name="Picture 3" descr="http://www.uwchscc.org/siteblocks/images/MESA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467600" cy="3629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624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057" y="277586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Comparison of FFS Enrollment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by Race 09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2" y="1524000"/>
            <a:ext cx="7424057" cy="501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611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Outcomes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95673"/>
              </p:ext>
            </p:extLst>
          </p:nvPr>
        </p:nvGraphicFramePr>
        <p:xfrm>
          <a:off x="762000" y="2209800"/>
          <a:ext cx="7467599" cy="2652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7000"/>
                <a:gridCol w="1371600"/>
                <a:gridCol w="1524000"/>
                <a:gridCol w="1904999"/>
              </a:tblGrid>
              <a:tr h="6728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effectLst/>
                        </a:rPr>
                        <a:t>Main claims file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>
                          <a:effectLst/>
                        </a:rPr>
                        <a:t>Diagnosis file (DX)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>
                          <a:effectLst/>
                        </a:rPr>
                        <a:t>Procedure file (PX)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>
                          <a:effectLst/>
                        </a:rPr>
                        <a:t>Revenue center file (REV)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effectLst/>
                        </a:rPr>
                        <a:t>Inpatient (IP)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 dirty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effectLst/>
                        </a:rPr>
                        <a:t>Outpatient (OP)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3622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36220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36220" algn="l"/>
                        </a:tabLs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3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>
                          <a:effectLst/>
                        </a:rPr>
                        <a:t>Skilled nursing (SNF)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effectLst/>
                        </a:rPr>
                        <a:t>Home health (HH)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effectLst/>
                        </a:rPr>
                        <a:t>Hospice (HSP)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52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600" dirty="0">
                          <a:effectLst/>
                        </a:rPr>
                        <a:t>Carrier (CARR)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>
                          <a:effectLst/>
                        </a:rPr>
                        <a:t>X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283845" algn="l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X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795277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Value of the Data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1905000"/>
            <a:ext cx="8229600" cy="4525963"/>
          </a:xfrm>
        </p:spPr>
        <p:txBody>
          <a:bodyPr/>
          <a:lstStyle/>
          <a:p>
            <a:r>
              <a:rPr lang="en-US" dirty="0" smtClean="0"/>
              <a:t>Inpatient: History of claims prior to MESA      		enrollment</a:t>
            </a:r>
          </a:p>
          <a:p>
            <a:r>
              <a:rPr lang="en-US" dirty="0" smtClean="0"/>
              <a:t>Outpatient/MD Visits: Can increase 				ascertainment of non-hospitalized 		diagnoses</a:t>
            </a:r>
          </a:p>
          <a:p>
            <a:r>
              <a:rPr lang="en-US" dirty="0" smtClean="0"/>
              <a:t>Total Healthcare Utilization (major types)</a:t>
            </a:r>
          </a:p>
          <a:p>
            <a:r>
              <a:rPr lang="en-US" dirty="0" smtClean="0"/>
              <a:t>COST DATA !</a:t>
            </a:r>
            <a:endParaRPr lang="en-US" dirty="0"/>
          </a:p>
        </p:txBody>
      </p:sp>
      <p:pic>
        <p:nvPicPr>
          <p:cNvPr id="5" name="Picture 4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9725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Claims per Year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599"/>
            <a:ext cx="7848600" cy="471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867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Claims by Race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36655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913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Use of CMS Data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CHS as an Example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Health Outcomes Working Group </a:t>
            </a:r>
          </a:p>
          <a:p>
            <a:r>
              <a:rPr lang="en-US" dirty="0" smtClean="0"/>
              <a:t>Lesley Curtis (Duke) and Annette Fitzpatrick (UW) </a:t>
            </a:r>
            <a:r>
              <a:rPr lang="en-US" dirty="0"/>
              <a:t>l</a:t>
            </a:r>
            <a:r>
              <a:rPr lang="en-US" dirty="0" smtClean="0"/>
              <a:t>eading it</a:t>
            </a:r>
          </a:p>
          <a:p>
            <a:r>
              <a:rPr lang="en-US" dirty="0" smtClean="0"/>
              <a:t>40 Members and growing</a:t>
            </a:r>
          </a:p>
          <a:p>
            <a:r>
              <a:rPr lang="en-US" dirty="0" smtClean="0"/>
              <a:t>Monthly conference calls</a:t>
            </a:r>
          </a:p>
          <a:p>
            <a:r>
              <a:rPr lang="en-US" dirty="0" smtClean="0"/>
              <a:t>Have PhD level  0.5 </a:t>
            </a:r>
            <a:r>
              <a:rPr lang="en-US" dirty="0" err="1" smtClean="0"/>
              <a:t>fte</a:t>
            </a:r>
            <a:r>
              <a:rPr lang="en-US" dirty="0" smtClean="0"/>
              <a:t> for analysis</a:t>
            </a:r>
          </a:p>
          <a:p>
            <a:endParaRPr lang="en-US" dirty="0"/>
          </a:p>
        </p:txBody>
      </p:sp>
      <p:pic>
        <p:nvPicPr>
          <p:cNvPr id="5" name="Picture 4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386443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638420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027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CHS Health Outcomes WG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Membership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About 75% Junior Faculty</a:t>
            </a:r>
          </a:p>
          <a:p>
            <a:r>
              <a:rPr lang="en-US" dirty="0" smtClean="0"/>
              <a:t>Members of Other Working Groups</a:t>
            </a:r>
          </a:p>
          <a:p>
            <a:r>
              <a:rPr lang="en-US" dirty="0" smtClean="0"/>
              <a:t>Multidisciplinary</a:t>
            </a:r>
          </a:p>
          <a:p>
            <a:pPr lvl="1"/>
            <a:r>
              <a:rPr lang="en-US" dirty="0" smtClean="0"/>
              <a:t>Medicine, Nursing, Geriatrics, Cardiology, Neurology, Pharmacy, Palliative Care, </a:t>
            </a:r>
            <a:r>
              <a:rPr lang="en-US" dirty="0" err="1" smtClean="0"/>
              <a:t>Epidemiolgy</a:t>
            </a:r>
            <a:r>
              <a:rPr lang="en-US" dirty="0" smtClean="0"/>
              <a:t>, Biostatistics</a:t>
            </a:r>
          </a:p>
          <a:p>
            <a:r>
              <a:rPr lang="en-US" dirty="0" smtClean="0"/>
              <a:t>Universities Involved</a:t>
            </a:r>
          </a:p>
          <a:p>
            <a:pPr lvl="1"/>
            <a:r>
              <a:rPr lang="en-US" dirty="0" smtClean="0"/>
              <a:t>UW, Duke, Pittsburgh, UC-Davis, Wake Forest</a:t>
            </a:r>
          </a:p>
          <a:p>
            <a:pPr lvl="1"/>
            <a:r>
              <a:rPr lang="en-US" dirty="0" smtClean="0"/>
              <a:t>Harvard, Stanford, Northwestern, Yale, Columbia, Mayo, University of Vermont, Albert Einstein, U Florida, U Akron, Mt Sinai, </a:t>
            </a:r>
            <a:endParaRPr lang="en-US" dirty="0"/>
          </a:p>
        </p:txBody>
      </p:sp>
      <p:pic>
        <p:nvPicPr>
          <p:cNvPr id="4" name="Picture 3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386443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4292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024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6 Projects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01788"/>
              </p:ext>
            </p:extLst>
          </p:nvPr>
        </p:nvGraphicFramePr>
        <p:xfrm>
          <a:off x="381000" y="1752600"/>
          <a:ext cx="8382000" cy="4343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042"/>
                <a:gridCol w="1449712"/>
                <a:gridCol w="5142246"/>
              </a:tblGrid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PI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Sponsor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Title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Erin Wallace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 smtClean="0">
                          <a:effectLst/>
                        </a:rPr>
                        <a:t>Heckbert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Disability and Functional Impairment after AF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>
                          <a:effectLst/>
                        </a:rPr>
                        <a:t>Joal</a:t>
                      </a:r>
                      <a:r>
                        <a:rPr lang="en-US" sz="2000" u="none" strike="noStrike" dirty="0">
                          <a:effectLst/>
                        </a:rPr>
                        <a:t> </a:t>
                      </a:r>
                      <a:r>
                        <a:rPr lang="en-US" sz="2000" u="none" strike="noStrike" dirty="0" err="1">
                          <a:effectLst/>
                        </a:rPr>
                        <a:t>Fontes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 smtClean="0">
                          <a:effectLst/>
                        </a:rPr>
                        <a:t>Heckbert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Health Care </a:t>
                      </a:r>
                      <a:r>
                        <a:rPr lang="en-US" sz="2000" u="none" strike="noStrike" dirty="0" smtClean="0">
                          <a:effectLst/>
                        </a:rPr>
                        <a:t>Costs </a:t>
                      </a:r>
                      <a:r>
                        <a:rPr lang="en-US" sz="2000" u="none" strike="noStrike" dirty="0">
                          <a:effectLst/>
                        </a:rPr>
                        <a:t>for </a:t>
                      </a:r>
                      <a:r>
                        <a:rPr lang="en-US" sz="2000" u="none" strike="noStrike" dirty="0" smtClean="0">
                          <a:effectLst/>
                        </a:rPr>
                        <a:t>Medicare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baseline="0" dirty="0" err="1" smtClean="0">
                          <a:effectLst/>
                        </a:rPr>
                        <a:t>Ppts</a:t>
                      </a:r>
                      <a:r>
                        <a:rPr lang="en-US" sz="2000" u="none" strike="noStrike" dirty="0" smtClean="0">
                          <a:effectLst/>
                        </a:rPr>
                        <a:t>  </a:t>
                      </a:r>
                      <a:r>
                        <a:rPr lang="en-US" sz="2000" u="none" strike="noStrike" dirty="0">
                          <a:effectLst/>
                        </a:rPr>
                        <a:t>with AF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Samay Jain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 smtClean="0">
                          <a:effectLst/>
                        </a:rPr>
                        <a:t>Longstreth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Clinical Decision-Making in Parkinson's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D. </a:t>
                      </a:r>
                      <a:r>
                        <a:rPr lang="en-US" sz="2000" u="none" strike="noStrike" dirty="0" err="1" smtClean="0">
                          <a:effectLst/>
                        </a:rPr>
                        <a:t>Stojanovic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 smtClean="0">
                          <a:effectLst/>
                        </a:rPr>
                        <a:t>Mukamal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Validation of Administrative Coding for Diabetes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>
                          <a:effectLst/>
                        </a:rPr>
                        <a:t>Uptal</a:t>
                      </a:r>
                      <a:r>
                        <a:rPr lang="en-US" sz="2000" u="none" strike="noStrike" dirty="0">
                          <a:effectLst/>
                        </a:rPr>
                        <a:t> Patel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Curtis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Healthcare Utilization for Chronic Kidney Disease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204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Nori Allen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Curtis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Trajectories in Successful Aging and Costs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3" descr="http://www.uwchscc.org/siteblocks/images/MESA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86" y="386443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897902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273" y="772886"/>
            <a:ext cx="6864927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Definition of Health Outcome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lang="en-US" dirty="0" smtClean="0"/>
              <a:t>An outcome or result of a medical condition that directly affects the length or quality of a person's life (Free Dictionary)</a:t>
            </a:r>
          </a:p>
          <a:p>
            <a:endParaRPr lang="en-US" dirty="0"/>
          </a:p>
          <a:p>
            <a:r>
              <a:rPr lang="en-US" dirty="0" smtClean="0"/>
              <a:t>…..often referring to CMS data</a:t>
            </a:r>
          </a:p>
          <a:p>
            <a:pPr lvl="4"/>
            <a:r>
              <a:rPr lang="en-US" dirty="0" smtClean="0">
                <a:solidFill>
                  <a:schemeClr val="accent6"/>
                </a:solidFill>
              </a:rPr>
              <a:t>Diagnoses</a:t>
            </a:r>
          </a:p>
          <a:p>
            <a:pPr lvl="4"/>
            <a:r>
              <a:rPr lang="en-US" dirty="0" smtClean="0">
                <a:solidFill>
                  <a:schemeClr val="accent6"/>
                </a:solidFill>
              </a:rPr>
              <a:t>Procedures</a:t>
            </a:r>
          </a:p>
          <a:p>
            <a:pPr lvl="4"/>
            <a:r>
              <a:rPr lang="en-US" dirty="0" smtClean="0">
                <a:solidFill>
                  <a:schemeClr val="accent6"/>
                </a:solidFill>
              </a:rPr>
              <a:t>Costs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17534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Outline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Reminder about what the CMS data includes</a:t>
            </a:r>
          </a:p>
          <a:p>
            <a:r>
              <a:rPr lang="en-US" dirty="0" smtClean="0"/>
              <a:t>Attempt to estimate completeness</a:t>
            </a:r>
          </a:p>
          <a:p>
            <a:r>
              <a:rPr lang="en-US" dirty="0" smtClean="0"/>
              <a:t>Availability of data by race</a:t>
            </a:r>
          </a:p>
          <a:p>
            <a:r>
              <a:rPr lang="en-US" dirty="0" smtClean="0"/>
              <a:t>Examples of applications from CHS</a:t>
            </a:r>
            <a:endParaRPr lang="en-US" dirty="0"/>
          </a:p>
        </p:txBody>
      </p:sp>
      <p:pic>
        <p:nvPicPr>
          <p:cNvPr id="4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61243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What We Have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CMS files from 1991 – 2009</a:t>
            </a:r>
          </a:p>
          <a:p>
            <a:r>
              <a:rPr lang="en-US" dirty="0" smtClean="0"/>
              <a:t>Enrollment (eligibility for denominator)</a:t>
            </a:r>
          </a:p>
          <a:p>
            <a:r>
              <a:rPr lang="en-US" dirty="0" smtClean="0"/>
              <a:t>Claims files (various sources for numerator)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C000"/>
                </a:solidFill>
              </a:rPr>
              <a:t> Inpatient services 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Outpatient services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Physician services (aka Carrier)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Home health care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Skilled nursing facilities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Hospice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</a:t>
            </a:r>
            <a:r>
              <a:rPr lang="en-US" strike="sngStrike" dirty="0" smtClean="0">
                <a:solidFill>
                  <a:srgbClr val="FFC000"/>
                </a:solidFill>
              </a:rPr>
              <a:t>Durable medical equipment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	</a:t>
            </a:r>
            <a:r>
              <a:rPr lang="en-US" strike="sngStrike" dirty="0" smtClean="0">
                <a:solidFill>
                  <a:srgbClr val="FFC000"/>
                </a:solidFill>
              </a:rPr>
              <a:t>Prescription medications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94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20004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Enrollment includes: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Part A and B – designates retirees</a:t>
            </a:r>
          </a:p>
          <a:p>
            <a:r>
              <a:rPr lang="en-US" dirty="0" smtClean="0"/>
              <a:t>Part A only</a:t>
            </a:r>
          </a:p>
          <a:p>
            <a:r>
              <a:rPr lang="en-US" dirty="0" smtClean="0"/>
              <a:t>Part B only</a:t>
            </a:r>
          </a:p>
          <a:p>
            <a:r>
              <a:rPr lang="en-US" dirty="0" smtClean="0"/>
              <a:t>Managed Care </a:t>
            </a:r>
            <a:r>
              <a:rPr lang="en-US" dirty="0" smtClean="0">
                <a:solidFill>
                  <a:schemeClr val="accent6"/>
                </a:solidFill>
              </a:rPr>
              <a:t>(beneficiaries MUST choose MC or FFS)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FFS:  Use those enrolled in Parts A &amp; B excluding those in Managed Care </a:t>
            </a:r>
            <a:endParaRPr lang="en-US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06486" y="2928258"/>
            <a:ext cx="762000" cy="304800"/>
          </a:xfrm>
          <a:prstGeom prst="line">
            <a:avLst/>
          </a:prstGeom>
          <a:ln w="28575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906486" y="3233058"/>
            <a:ext cx="762000" cy="30480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20886" y="2694449"/>
            <a:ext cx="40350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6"/>
                </a:solidFill>
              </a:rPr>
              <a:t>e</a:t>
            </a:r>
            <a:r>
              <a:rPr lang="en-US" sz="3200" dirty="0" smtClean="0">
                <a:solidFill>
                  <a:schemeClr val="accent6"/>
                </a:solidFill>
              </a:rPr>
              <a:t>mployed persons</a:t>
            </a:r>
          </a:p>
          <a:p>
            <a:r>
              <a:rPr lang="en-US" sz="3200" dirty="0" smtClean="0">
                <a:solidFill>
                  <a:schemeClr val="accent6"/>
                </a:solidFill>
              </a:rPr>
              <a:t> (have other insurance)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9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29868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5378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Participants by Age Group 2000-09</a:t>
            </a:r>
            <a:endParaRPr lang="en-US" sz="3600" dirty="0">
              <a:solidFill>
                <a:srgbClr val="FFFF00"/>
              </a:solidFill>
            </a:endParaRPr>
          </a:p>
        </p:txBody>
      </p:sp>
      <p:pic>
        <p:nvPicPr>
          <p:cNvPr id="4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599"/>
            <a:ext cx="7924800" cy="476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163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836" y="35378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Excluded Participants 2000-09</a:t>
            </a:r>
            <a:endParaRPr lang="en-US" sz="3600" dirty="0">
              <a:solidFill>
                <a:srgbClr val="FFFF00"/>
              </a:solidFill>
            </a:endParaRPr>
          </a:p>
        </p:txBody>
      </p:sp>
      <p:pic>
        <p:nvPicPr>
          <p:cNvPr id="4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799"/>
            <a:ext cx="7620000" cy="458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675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% MESA </a:t>
            </a:r>
            <a:r>
              <a:rPr lang="en-US" dirty="0" err="1" smtClean="0">
                <a:solidFill>
                  <a:srgbClr val="FFFF00"/>
                </a:solidFill>
              </a:rPr>
              <a:t>Ppts</a:t>
            </a:r>
            <a:r>
              <a:rPr lang="en-US" dirty="0" smtClean="0">
                <a:solidFill>
                  <a:srgbClr val="FFFF00"/>
                </a:solidFill>
              </a:rPr>
              <a:t> in FFS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305800" cy="4992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943655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     Total N for Analysis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5" descr="http://www.uwchscc.org/siteblocks/images/MESA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3786"/>
            <a:ext cx="1440873" cy="9906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752600"/>
            <a:ext cx="7986251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686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422</Words>
  <Application>Microsoft Office PowerPoint</Application>
  <PresentationFormat>On-screen Show (4:3)</PresentationFormat>
  <Paragraphs>121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Outcomes Research in  MESA  (…..mostly CMS)</vt:lpstr>
      <vt:lpstr>Definition of Health Outcome</vt:lpstr>
      <vt:lpstr>Outline</vt:lpstr>
      <vt:lpstr>What We Have</vt:lpstr>
      <vt:lpstr>Enrollment includes:</vt:lpstr>
      <vt:lpstr>Participants by Age Group 2000-09</vt:lpstr>
      <vt:lpstr>Excluded Participants 2000-09</vt:lpstr>
      <vt:lpstr>% MESA Ppts in FFS</vt:lpstr>
      <vt:lpstr>      Total N for Analysis</vt:lpstr>
      <vt:lpstr>     Available for Analysis</vt:lpstr>
      <vt:lpstr>Comparison of FFS Enrollment  by Gender 2009</vt:lpstr>
      <vt:lpstr>Comparison of FFS Enrollment  by Race 09</vt:lpstr>
      <vt:lpstr>Outcomes</vt:lpstr>
      <vt:lpstr>Value of the Data</vt:lpstr>
      <vt:lpstr>Claims per Year</vt:lpstr>
      <vt:lpstr>Claims by Race</vt:lpstr>
      <vt:lpstr>Use of CMS Data CHS as an Example</vt:lpstr>
      <vt:lpstr>CHS Health Outcomes WG Membership</vt:lpstr>
      <vt:lpstr>6 Projects 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Annette</dc:creator>
  <cp:lastModifiedBy>Annette</cp:lastModifiedBy>
  <cp:revision>88</cp:revision>
  <dcterms:created xsi:type="dcterms:W3CDTF">2012-09-13T02:28:06Z</dcterms:created>
  <dcterms:modified xsi:type="dcterms:W3CDTF">2012-09-13T17:20:00Z</dcterms:modified>
</cp:coreProperties>
</file>