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4" r:id="rId3"/>
    <p:sldId id="283" r:id="rId4"/>
    <p:sldId id="280" r:id="rId5"/>
    <p:sldId id="315" r:id="rId6"/>
    <p:sldId id="314" r:id="rId7"/>
    <p:sldId id="272" r:id="rId8"/>
    <p:sldId id="282" r:id="rId9"/>
    <p:sldId id="311" r:id="rId10"/>
    <p:sldId id="351" r:id="rId11"/>
    <p:sldId id="353" r:id="rId12"/>
    <p:sldId id="352" r:id="rId13"/>
    <p:sldId id="312" r:id="rId14"/>
    <p:sldId id="316" r:id="rId15"/>
    <p:sldId id="288" r:id="rId16"/>
    <p:sldId id="317" r:id="rId17"/>
    <p:sldId id="343" r:id="rId18"/>
    <p:sldId id="274" r:id="rId19"/>
    <p:sldId id="344" r:id="rId20"/>
    <p:sldId id="265" r:id="rId21"/>
    <p:sldId id="346" r:id="rId22"/>
    <p:sldId id="348" r:id="rId23"/>
    <p:sldId id="276" r:id="rId24"/>
    <p:sldId id="277" r:id="rId25"/>
    <p:sldId id="285" r:id="rId26"/>
    <p:sldId id="349" r:id="rId27"/>
    <p:sldId id="273" r:id="rId28"/>
    <p:sldId id="286" r:id="rId29"/>
    <p:sldId id="287"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 d="1"/>
        <a:sy n="1" d="1"/>
      </p:scale>
      <p:origin x="0" y="0"/>
    </p:cViewPr>
  </p:notesTextViewPr>
  <p:sorterViewPr>
    <p:cViewPr varScale="1">
      <p:scale>
        <a:sx n="1" d="1"/>
        <a:sy n="1" d="1"/>
      </p:scale>
      <p:origin x="0" y="-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B32F9-8EF8-416C-A7C1-A8583011B895}" type="datetimeFigureOut">
              <a:rPr lang="en-US" smtClean="0"/>
              <a:t>4/26/2013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9513F-F939-438F-AB9F-B14D7605133C}" type="slidenum">
              <a:rPr lang="en-US" smtClean="0"/>
              <a:t>‹#›</a:t>
            </a:fld>
            <a:endParaRPr lang="en-US"/>
          </a:p>
        </p:txBody>
      </p:sp>
    </p:spTree>
    <p:extLst>
      <p:ext uri="{BB962C8B-B14F-4D97-AF65-F5344CB8AC3E}">
        <p14:creationId xmlns:p14="http://schemas.microsoft.com/office/powerpoint/2010/main" val="8417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9513F-F939-438F-AB9F-B14D7605133C}" type="slidenum">
              <a:rPr lang="en-US" smtClean="0"/>
              <a:t>6</a:t>
            </a:fld>
            <a:endParaRPr lang="en-US"/>
          </a:p>
        </p:txBody>
      </p:sp>
    </p:spTree>
    <p:extLst>
      <p:ext uri="{BB962C8B-B14F-4D97-AF65-F5344CB8AC3E}">
        <p14:creationId xmlns:p14="http://schemas.microsoft.com/office/powerpoint/2010/main" val="5973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9513F-F939-438F-AB9F-B14D7605133C}" type="slidenum">
              <a:rPr lang="en-US" smtClean="0"/>
              <a:t>7</a:t>
            </a:fld>
            <a:endParaRPr lang="en-US"/>
          </a:p>
        </p:txBody>
      </p:sp>
    </p:spTree>
    <p:extLst>
      <p:ext uri="{BB962C8B-B14F-4D97-AF65-F5344CB8AC3E}">
        <p14:creationId xmlns:p14="http://schemas.microsoft.com/office/powerpoint/2010/main" val="328153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9513F-F939-438F-AB9F-B14D7605133C}" type="slidenum">
              <a:rPr lang="en-US" smtClean="0"/>
              <a:t>11</a:t>
            </a:fld>
            <a:endParaRPr lang="en-US"/>
          </a:p>
        </p:txBody>
      </p:sp>
    </p:spTree>
    <p:extLst>
      <p:ext uri="{BB962C8B-B14F-4D97-AF65-F5344CB8AC3E}">
        <p14:creationId xmlns:p14="http://schemas.microsoft.com/office/powerpoint/2010/main" val="18598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9513F-F939-438F-AB9F-B14D7605133C}" type="slidenum">
              <a:rPr lang="en-US" smtClean="0"/>
              <a:t>18</a:t>
            </a:fld>
            <a:endParaRPr lang="en-US"/>
          </a:p>
        </p:txBody>
      </p:sp>
    </p:spTree>
    <p:extLst>
      <p:ext uri="{BB962C8B-B14F-4D97-AF65-F5344CB8AC3E}">
        <p14:creationId xmlns:p14="http://schemas.microsoft.com/office/powerpoint/2010/main" val="118044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9513F-F939-438F-AB9F-B14D7605133C}" type="slidenum">
              <a:rPr lang="en-US" smtClean="0"/>
              <a:t>20</a:t>
            </a:fld>
            <a:endParaRPr lang="en-US"/>
          </a:p>
        </p:txBody>
      </p:sp>
    </p:spTree>
    <p:extLst>
      <p:ext uri="{BB962C8B-B14F-4D97-AF65-F5344CB8AC3E}">
        <p14:creationId xmlns:p14="http://schemas.microsoft.com/office/powerpoint/2010/main" val="223670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02CC71-575D-4A59-AC20-2653016AB20D}"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70357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2CC71-575D-4A59-AC20-2653016AB20D}"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276354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2CC71-575D-4A59-AC20-2653016AB20D}"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308441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2CC71-575D-4A59-AC20-2653016AB20D}"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306021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02CC71-575D-4A59-AC20-2653016AB20D}"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130628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02CC71-575D-4A59-AC20-2653016AB20D}"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26504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02CC71-575D-4A59-AC20-2653016AB20D}" type="datetimeFigureOut">
              <a:rPr lang="en-US" smtClean="0"/>
              <a:t>4/26/2013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97888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02CC71-575D-4A59-AC20-2653016AB20D}" type="datetimeFigureOut">
              <a:rPr lang="en-US" smtClean="0"/>
              <a:t>4/26/2013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379933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2CC71-575D-4A59-AC20-2653016AB20D}" type="datetimeFigureOut">
              <a:rPr lang="en-US" smtClean="0"/>
              <a:t>4/26/2013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1188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2CC71-575D-4A59-AC20-2653016AB20D}"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183028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2CC71-575D-4A59-AC20-2653016AB20D}"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B1C9-71CF-4644-AB85-C5F41D22E313}" type="slidenum">
              <a:rPr lang="en-US" smtClean="0"/>
              <a:t>‹#›</a:t>
            </a:fld>
            <a:endParaRPr lang="en-US"/>
          </a:p>
        </p:txBody>
      </p:sp>
    </p:spTree>
    <p:extLst>
      <p:ext uri="{BB962C8B-B14F-4D97-AF65-F5344CB8AC3E}">
        <p14:creationId xmlns:p14="http://schemas.microsoft.com/office/powerpoint/2010/main" val="383721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2CC71-575D-4A59-AC20-2653016AB20D}" type="datetimeFigureOut">
              <a:rPr lang="en-US" smtClean="0"/>
              <a:t>4/26/2013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6B1C9-71CF-4644-AB85-C5F41D22E313}" type="slidenum">
              <a:rPr lang="en-US" smtClean="0"/>
              <a:t>‹#›</a:t>
            </a:fld>
            <a:endParaRPr lang="en-US"/>
          </a:p>
        </p:txBody>
      </p:sp>
    </p:spTree>
    <p:extLst>
      <p:ext uri="{BB962C8B-B14F-4D97-AF65-F5344CB8AC3E}">
        <p14:creationId xmlns:p14="http://schemas.microsoft.com/office/powerpoint/2010/main" val="405478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sleep.partners.org/e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57271"/>
            <a:ext cx="9144000" cy="381000"/>
          </a:xfrm>
        </p:spPr>
        <p:txBody>
          <a:bodyPr>
            <a:noAutofit/>
          </a:bodyPr>
          <a:lstStyle/>
          <a:p>
            <a:r>
              <a:rPr lang="en-US" sz="2800" dirty="0" smtClean="0">
                <a:solidFill>
                  <a:schemeClr val="tx1"/>
                </a:solidFill>
              </a:rPr>
              <a:t>Dennis A. Dean, II, Ph.D.</a:t>
            </a:r>
            <a:endParaRPr lang="en-US" sz="2800" dirty="0">
              <a:solidFill>
                <a:schemeClr val="tx1"/>
              </a:solidFill>
            </a:endParaRPr>
          </a:p>
        </p:txBody>
      </p:sp>
      <p:sp>
        <p:nvSpPr>
          <p:cNvPr id="4" name="TextBox 3"/>
          <p:cNvSpPr txBox="1"/>
          <p:nvPr/>
        </p:nvSpPr>
        <p:spPr>
          <a:xfrm>
            <a:off x="0" y="3124200"/>
            <a:ext cx="9144000" cy="1200329"/>
          </a:xfrm>
          <a:prstGeom prst="rect">
            <a:avLst/>
          </a:prstGeom>
          <a:noFill/>
        </p:spPr>
        <p:txBody>
          <a:bodyPr wrap="square" rtlCol="0">
            <a:spAutoFit/>
          </a:bodyPr>
          <a:lstStyle/>
          <a:p>
            <a:pPr algn="ctr"/>
            <a:r>
              <a:rPr lang="en-US" dirty="0"/>
              <a:t>Harvard Medical </a:t>
            </a:r>
            <a:r>
              <a:rPr lang="en-US" dirty="0" smtClean="0"/>
              <a:t>School</a:t>
            </a:r>
          </a:p>
          <a:p>
            <a:pPr algn="ctr"/>
            <a:r>
              <a:rPr lang="en-US" dirty="0" smtClean="0"/>
              <a:t>Brigham and Women’s Hospital</a:t>
            </a:r>
          </a:p>
          <a:p>
            <a:pPr algn="ctr"/>
            <a:r>
              <a:rPr lang="en-US" dirty="0" smtClean="0"/>
              <a:t>Program in Sleep and Cardiovascular Medicine</a:t>
            </a:r>
          </a:p>
          <a:p>
            <a:pPr algn="ctr"/>
            <a:r>
              <a:rPr lang="en-US" dirty="0" smtClean="0"/>
              <a:t>Program in Sleep Epidemiology</a:t>
            </a:r>
            <a:endParaRPr lang="en-US" dirty="0"/>
          </a:p>
        </p:txBody>
      </p:sp>
      <p:sp>
        <p:nvSpPr>
          <p:cNvPr id="6" name="TextBox 5"/>
          <p:cNvSpPr txBox="1"/>
          <p:nvPr/>
        </p:nvSpPr>
        <p:spPr>
          <a:xfrm>
            <a:off x="0" y="6248400"/>
            <a:ext cx="9144000" cy="369332"/>
          </a:xfrm>
          <a:prstGeom prst="rect">
            <a:avLst/>
          </a:prstGeom>
          <a:noFill/>
        </p:spPr>
        <p:txBody>
          <a:bodyPr wrap="square" rtlCol="0">
            <a:spAutoFit/>
          </a:bodyPr>
          <a:lstStyle/>
          <a:p>
            <a:pPr algn="ctr"/>
            <a:r>
              <a:rPr lang="en-US" dirty="0" smtClean="0"/>
              <a:t>Multi-Ethnic Study of Atherosclerosis, Steering Committee Meeting, Seattle Washington  </a:t>
            </a:r>
            <a:endParaRPr lang="en-US" dirty="0"/>
          </a:p>
        </p:txBody>
      </p:sp>
      <p:sp>
        <p:nvSpPr>
          <p:cNvPr id="2" name="Title 1"/>
          <p:cNvSpPr>
            <a:spLocks noGrp="1"/>
          </p:cNvSpPr>
          <p:nvPr>
            <p:ph type="ctrTitle"/>
          </p:nvPr>
        </p:nvSpPr>
        <p:spPr>
          <a:xfrm>
            <a:off x="0" y="1044575"/>
            <a:ext cx="9144000" cy="1470025"/>
          </a:xfrm>
        </p:spPr>
        <p:txBody>
          <a:bodyPr>
            <a:noAutofit/>
          </a:bodyPr>
          <a:lstStyle/>
          <a:p>
            <a:r>
              <a:rPr lang="en-US" sz="3600" dirty="0" smtClean="0">
                <a:solidFill>
                  <a:schemeClr val="tx2"/>
                </a:solidFill>
                <a:latin typeface="+mn-lt"/>
              </a:rPr>
              <a:t>Sleep and Blood Pressure</a:t>
            </a:r>
            <a:endParaRPr lang="en-US" sz="3600" dirty="0">
              <a:solidFill>
                <a:schemeClr val="tx2"/>
              </a:solidFill>
              <a:latin typeface="+mn-lt"/>
            </a:endParaRPr>
          </a:p>
        </p:txBody>
      </p:sp>
      <p:sp>
        <p:nvSpPr>
          <p:cNvPr id="7" name="TextBox 6"/>
          <p:cNvSpPr txBox="1"/>
          <p:nvPr/>
        </p:nvSpPr>
        <p:spPr>
          <a:xfrm>
            <a:off x="0" y="4572000"/>
            <a:ext cx="9144000" cy="369332"/>
          </a:xfrm>
          <a:prstGeom prst="rect">
            <a:avLst/>
          </a:prstGeom>
          <a:noFill/>
        </p:spPr>
        <p:txBody>
          <a:bodyPr wrap="square" rtlCol="0">
            <a:spAutoFit/>
          </a:bodyPr>
          <a:lstStyle/>
          <a:p>
            <a:pPr algn="ctr"/>
            <a:r>
              <a:rPr lang="en-US" dirty="0" smtClean="0"/>
              <a:t>April 26, 2013</a:t>
            </a:r>
            <a:endParaRPr lang="en-US" dirty="0"/>
          </a:p>
        </p:txBody>
      </p:sp>
      <p:pic>
        <p:nvPicPr>
          <p:cNvPr id="8" name="Picture 30" descr="bwh pptBody"/>
          <p:cNvPicPr>
            <a:picLocks noChangeAspect="1" noChangeArrowheads="1"/>
          </p:cNvPicPr>
          <p:nvPr/>
        </p:nvPicPr>
        <p:blipFill>
          <a:blip r:embed="rId2">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3962400" y="5361998"/>
            <a:ext cx="526898" cy="58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1" descr="harvard pptBody"/>
          <p:cNvPicPr>
            <a:picLocks noChangeAspect="1" noChangeArrowheads="1"/>
          </p:cNvPicPr>
          <p:nvPr/>
        </p:nvPicPr>
        <p:blipFill>
          <a:blip r:embed="rId3">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4649443" y="5374215"/>
            <a:ext cx="529776" cy="56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1974"/>
            <a:ext cx="1371600" cy="102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81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16"/>
            <a:ext cx="9067800" cy="369332"/>
          </a:xfrm>
          <a:prstGeom prst="rect">
            <a:avLst/>
          </a:prstGeom>
          <a:noFill/>
        </p:spPr>
        <p:txBody>
          <a:bodyPr wrap="square" rtlCol="0">
            <a:spAutoFit/>
          </a:bodyPr>
          <a:lstStyle/>
          <a:p>
            <a:r>
              <a:rPr lang="en-US" dirty="0" smtClean="0"/>
              <a:t>MESA Sleep Characteristics</a:t>
            </a:r>
            <a:endParaRPr lang="en-US"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46573"/>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69390"/>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77392"/>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3581400"/>
            <a:ext cx="3783408" cy="1292662"/>
          </a:xfrm>
          <a:prstGeom prst="rect">
            <a:avLst/>
          </a:prstGeom>
          <a:noFill/>
        </p:spPr>
        <p:txBody>
          <a:bodyPr wrap="none" rtlCol="0">
            <a:spAutoFit/>
          </a:bodyPr>
          <a:lstStyle/>
          <a:p>
            <a:pPr>
              <a:tabLst>
                <a:tab pos="2344738" algn="r"/>
              </a:tabLst>
            </a:pPr>
            <a:r>
              <a:rPr lang="en-US" sz="2600" dirty="0" smtClean="0"/>
              <a:t>Chinese American 	11.8%</a:t>
            </a:r>
          </a:p>
          <a:p>
            <a:pPr>
              <a:tabLst>
                <a:tab pos="2344738" algn="r"/>
              </a:tabLst>
            </a:pPr>
            <a:r>
              <a:rPr lang="en-US" sz="2600" dirty="0" smtClean="0"/>
              <a:t>African American		27.5%</a:t>
            </a:r>
          </a:p>
          <a:p>
            <a:pPr>
              <a:tabLst>
                <a:tab pos="2344738" algn="r"/>
              </a:tabLst>
            </a:pPr>
            <a:r>
              <a:rPr lang="en-US" sz="2600" dirty="0" smtClean="0"/>
              <a:t>Hispanic		23.5%</a:t>
            </a:r>
            <a:endParaRPr lang="en-US" sz="2600" dirty="0"/>
          </a:p>
        </p:txBody>
      </p:sp>
      <p:sp>
        <p:nvSpPr>
          <p:cNvPr id="8" name="TextBox 7"/>
          <p:cNvSpPr txBox="1"/>
          <p:nvPr/>
        </p:nvSpPr>
        <p:spPr>
          <a:xfrm>
            <a:off x="228600" y="2707957"/>
            <a:ext cx="3783408" cy="492443"/>
          </a:xfrm>
          <a:prstGeom prst="rect">
            <a:avLst/>
          </a:prstGeom>
          <a:noFill/>
        </p:spPr>
        <p:txBody>
          <a:bodyPr wrap="square" rtlCol="0">
            <a:spAutoFit/>
          </a:bodyPr>
          <a:lstStyle/>
          <a:p>
            <a:pPr>
              <a:tabLst>
                <a:tab pos="2344738" algn="r"/>
              </a:tabLst>
            </a:pPr>
            <a:r>
              <a:rPr lang="en-US" sz="2600" dirty="0" smtClean="0"/>
              <a:t>Male		46.4%</a:t>
            </a:r>
          </a:p>
        </p:txBody>
      </p:sp>
      <p:sp>
        <p:nvSpPr>
          <p:cNvPr id="9" name="TextBox 8"/>
          <p:cNvSpPr txBox="1"/>
          <p:nvPr/>
        </p:nvSpPr>
        <p:spPr>
          <a:xfrm>
            <a:off x="228600" y="1831538"/>
            <a:ext cx="3783408" cy="492443"/>
          </a:xfrm>
          <a:prstGeom prst="rect">
            <a:avLst/>
          </a:prstGeom>
          <a:noFill/>
        </p:spPr>
        <p:txBody>
          <a:bodyPr wrap="square" rtlCol="0">
            <a:spAutoFit/>
          </a:bodyPr>
          <a:lstStyle/>
          <a:p>
            <a:pPr>
              <a:tabLst>
                <a:tab pos="3486150" algn="r"/>
              </a:tabLst>
            </a:pPr>
            <a:r>
              <a:rPr lang="en-US" sz="2600" dirty="0" smtClean="0"/>
              <a:t>Age	68.7 years</a:t>
            </a:r>
          </a:p>
        </p:txBody>
      </p:sp>
      <p:sp>
        <p:nvSpPr>
          <p:cNvPr id="10" name="TextBox 9"/>
          <p:cNvSpPr txBox="1"/>
          <p:nvPr/>
        </p:nvSpPr>
        <p:spPr>
          <a:xfrm>
            <a:off x="4572000" y="1831538"/>
            <a:ext cx="4336102" cy="1292662"/>
          </a:xfrm>
          <a:prstGeom prst="rect">
            <a:avLst/>
          </a:prstGeom>
          <a:noFill/>
        </p:spPr>
        <p:txBody>
          <a:bodyPr wrap="square" rtlCol="0">
            <a:spAutoFit/>
          </a:bodyPr>
          <a:lstStyle/>
          <a:p>
            <a:pPr>
              <a:tabLst>
                <a:tab pos="4119563" algn="r"/>
              </a:tabLst>
            </a:pPr>
            <a:r>
              <a:rPr lang="en-US" sz="2600" dirty="0" smtClean="0"/>
              <a:t>Hypertension	57.5%</a:t>
            </a:r>
          </a:p>
          <a:p>
            <a:pPr>
              <a:tabLst>
                <a:tab pos="4119563" algn="r"/>
              </a:tabLst>
            </a:pPr>
            <a:r>
              <a:rPr lang="en-US" sz="2600" dirty="0" smtClean="0"/>
              <a:t>Hypertension Meds	53.8%</a:t>
            </a:r>
          </a:p>
          <a:p>
            <a:pPr>
              <a:tabLst>
                <a:tab pos="4119563" algn="r"/>
              </a:tabLst>
            </a:pPr>
            <a:r>
              <a:rPr lang="en-US" sz="2600" dirty="0" smtClean="0"/>
              <a:t>Total # of Meds	4.7</a:t>
            </a:r>
          </a:p>
        </p:txBody>
      </p:sp>
      <p:sp>
        <p:nvSpPr>
          <p:cNvPr id="12" name="TextBox 11"/>
          <p:cNvSpPr txBox="1"/>
          <p:nvPr/>
        </p:nvSpPr>
        <p:spPr>
          <a:xfrm>
            <a:off x="4572000" y="3315831"/>
            <a:ext cx="4572000" cy="492443"/>
          </a:xfrm>
          <a:prstGeom prst="rect">
            <a:avLst/>
          </a:prstGeom>
          <a:noFill/>
        </p:spPr>
        <p:txBody>
          <a:bodyPr wrap="square" rtlCol="0">
            <a:spAutoFit/>
          </a:bodyPr>
          <a:lstStyle/>
          <a:p>
            <a:pPr>
              <a:tabLst>
                <a:tab pos="4119563" algn="r"/>
              </a:tabLst>
            </a:pPr>
            <a:r>
              <a:rPr lang="en-US" sz="2600" dirty="0" smtClean="0"/>
              <a:t>BMI	                       28.7 kg.m^2</a:t>
            </a:r>
          </a:p>
        </p:txBody>
      </p:sp>
      <p:sp>
        <p:nvSpPr>
          <p:cNvPr id="14" name="TextBox 13"/>
          <p:cNvSpPr txBox="1"/>
          <p:nvPr/>
        </p:nvSpPr>
        <p:spPr>
          <a:xfrm>
            <a:off x="3124200" y="684638"/>
            <a:ext cx="2659702" cy="492443"/>
          </a:xfrm>
          <a:prstGeom prst="rect">
            <a:avLst/>
          </a:prstGeom>
          <a:noFill/>
        </p:spPr>
        <p:txBody>
          <a:bodyPr wrap="square" rtlCol="0">
            <a:spAutoFit/>
          </a:bodyPr>
          <a:lstStyle/>
          <a:p>
            <a:pPr algn="ctr"/>
            <a:r>
              <a:rPr lang="en-US" sz="2600" dirty="0" smtClean="0"/>
              <a:t>N = 2240</a:t>
            </a:r>
          </a:p>
        </p:txBody>
      </p:sp>
    </p:spTree>
    <p:extLst>
      <p:ext uri="{BB962C8B-B14F-4D97-AF65-F5344CB8AC3E}">
        <p14:creationId xmlns:p14="http://schemas.microsoft.com/office/powerpoint/2010/main" val="122370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16"/>
            <a:ext cx="9067800" cy="369332"/>
          </a:xfrm>
          <a:prstGeom prst="rect">
            <a:avLst/>
          </a:prstGeom>
          <a:noFill/>
        </p:spPr>
        <p:txBody>
          <a:bodyPr wrap="square" rtlCol="0">
            <a:spAutoFit/>
          </a:bodyPr>
          <a:lstStyle/>
          <a:p>
            <a:r>
              <a:rPr lang="en-US" dirty="0"/>
              <a:t>S</a:t>
            </a:r>
            <a:r>
              <a:rPr lang="en-US" dirty="0" smtClean="0"/>
              <a:t>leep exposures across five exposure domains were selected for modeling consideration</a:t>
            </a:r>
            <a:endParaRPr lang="en-US" dirty="0"/>
          </a:p>
        </p:txBody>
      </p:sp>
      <p:pic>
        <p:nvPicPr>
          <p:cNvPr id="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46573"/>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descr="bwh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 descr="harvard pptBody"/>
          <p:cNvPicPr>
            <a:picLocks noChangeAspect="1" noChangeArrowheads="1"/>
          </p:cNvPicPr>
          <p:nvPr/>
        </p:nvPicPr>
        <p:blipFill>
          <a:blip r:embed="rId5"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990600" y="3352800"/>
            <a:ext cx="219546" cy="769441"/>
          </a:xfrm>
          <a:prstGeom prst="rect">
            <a:avLst/>
          </a:prstGeom>
          <a:noFill/>
        </p:spPr>
        <p:txBody>
          <a:bodyPr wrap="square" rtlCol="0">
            <a:spAutoFit/>
          </a:bodyPr>
          <a:lstStyle/>
          <a:p>
            <a:endParaRPr lang="en-US" sz="4400" dirty="0"/>
          </a:p>
        </p:txBody>
      </p:sp>
      <p:sp>
        <p:nvSpPr>
          <p:cNvPr id="37" name="TextBox 36"/>
          <p:cNvSpPr txBox="1"/>
          <p:nvPr/>
        </p:nvSpPr>
        <p:spPr>
          <a:xfrm>
            <a:off x="685800" y="1208544"/>
            <a:ext cx="3886200" cy="2677656"/>
          </a:xfrm>
          <a:prstGeom prst="rect">
            <a:avLst/>
          </a:prstGeom>
          <a:noFill/>
        </p:spPr>
        <p:txBody>
          <a:bodyPr wrap="square" rtlCol="0">
            <a:spAutoFit/>
          </a:bodyPr>
          <a:lstStyle/>
          <a:p>
            <a:r>
              <a:rPr lang="en-US" sz="2400" dirty="0" smtClean="0">
                <a:solidFill>
                  <a:schemeClr val="tx2"/>
                </a:solidFill>
              </a:rPr>
              <a:t>Sleep Structure</a:t>
            </a:r>
          </a:p>
          <a:p>
            <a:pPr>
              <a:tabLst>
                <a:tab pos="3028950" algn="r"/>
                <a:tab pos="3143250" algn="l"/>
              </a:tabLst>
            </a:pPr>
            <a:r>
              <a:rPr lang="en-US" sz="2400" dirty="0" smtClean="0"/>
              <a:t>Stage 1 %	16	%</a:t>
            </a:r>
          </a:p>
          <a:p>
            <a:pPr>
              <a:tabLst>
                <a:tab pos="3028950" algn="r"/>
                <a:tab pos="3143250" algn="l"/>
              </a:tabLst>
            </a:pPr>
            <a:r>
              <a:rPr lang="en-US" sz="2400" dirty="0" smtClean="0"/>
              <a:t>Stage 2 %	63	%</a:t>
            </a:r>
          </a:p>
          <a:p>
            <a:pPr>
              <a:tabLst>
                <a:tab pos="3028950" algn="r"/>
                <a:tab pos="3143250" algn="l"/>
              </a:tabLst>
            </a:pPr>
            <a:r>
              <a:rPr lang="en-US" sz="2400" dirty="0" smtClean="0"/>
              <a:t>Slow wave %	4	%</a:t>
            </a:r>
          </a:p>
          <a:p>
            <a:pPr>
              <a:tabLst>
                <a:tab pos="3028950" algn="r"/>
                <a:tab pos="3143250" algn="l"/>
              </a:tabLst>
            </a:pPr>
            <a:r>
              <a:rPr lang="en-US" sz="2400" dirty="0" smtClean="0"/>
              <a:t>REM %	11	%</a:t>
            </a:r>
          </a:p>
          <a:p>
            <a:pPr>
              <a:tabLst>
                <a:tab pos="3028950" algn="r"/>
                <a:tab pos="3143250" algn="l"/>
              </a:tabLst>
            </a:pPr>
            <a:r>
              <a:rPr lang="en-US" sz="2400" dirty="0" smtClean="0"/>
              <a:t>Sleep Efficiency	79	%</a:t>
            </a:r>
          </a:p>
          <a:p>
            <a:pPr>
              <a:tabLst>
                <a:tab pos="3028950" algn="r"/>
                <a:tab pos="3143250" algn="l"/>
              </a:tabLst>
            </a:pPr>
            <a:r>
              <a:rPr lang="en-US" sz="2400" dirty="0" smtClean="0"/>
              <a:t>Sleep Duration	5.8	hr.</a:t>
            </a:r>
            <a:endParaRPr lang="en-US" sz="2400" dirty="0"/>
          </a:p>
        </p:txBody>
      </p:sp>
      <p:sp>
        <p:nvSpPr>
          <p:cNvPr id="38" name="TextBox 37"/>
          <p:cNvSpPr txBox="1"/>
          <p:nvPr/>
        </p:nvSpPr>
        <p:spPr>
          <a:xfrm>
            <a:off x="4775162" y="1208544"/>
            <a:ext cx="3846006" cy="1569660"/>
          </a:xfrm>
          <a:prstGeom prst="rect">
            <a:avLst/>
          </a:prstGeom>
          <a:noFill/>
        </p:spPr>
        <p:txBody>
          <a:bodyPr wrap="square" rtlCol="0">
            <a:spAutoFit/>
          </a:bodyPr>
          <a:lstStyle/>
          <a:p>
            <a:r>
              <a:rPr lang="en-US" sz="2400" dirty="0" smtClean="0">
                <a:solidFill>
                  <a:schemeClr val="tx2"/>
                </a:solidFill>
              </a:rPr>
              <a:t>Arousals</a:t>
            </a:r>
          </a:p>
          <a:p>
            <a:pPr>
              <a:tabLst>
                <a:tab pos="3600450" algn="r"/>
              </a:tabLst>
            </a:pPr>
            <a:r>
              <a:rPr lang="en-US" sz="2400" dirty="0" smtClean="0"/>
              <a:t>Arousal Index	30</a:t>
            </a:r>
            <a:endParaRPr lang="en-US" sz="2400" dirty="0"/>
          </a:p>
          <a:p>
            <a:pPr>
              <a:tabLst>
                <a:tab pos="3600450" algn="r"/>
              </a:tabLst>
            </a:pPr>
            <a:r>
              <a:rPr lang="en-US" sz="2400" dirty="0" smtClean="0"/>
              <a:t>Arousal Index (REM)	20</a:t>
            </a:r>
          </a:p>
          <a:p>
            <a:pPr>
              <a:spcAft>
                <a:spcPts val="500"/>
              </a:spcAft>
              <a:tabLst>
                <a:tab pos="3600450" algn="r"/>
              </a:tabLst>
            </a:pPr>
            <a:r>
              <a:rPr lang="en-US" sz="2400" dirty="0" smtClean="0"/>
              <a:t>Arousal Index (NREM)	30	</a:t>
            </a:r>
          </a:p>
        </p:txBody>
      </p:sp>
      <p:sp>
        <p:nvSpPr>
          <p:cNvPr id="39" name="TextBox 38"/>
          <p:cNvSpPr txBox="1"/>
          <p:nvPr/>
        </p:nvSpPr>
        <p:spPr>
          <a:xfrm>
            <a:off x="685800" y="4276748"/>
            <a:ext cx="3772503" cy="1200329"/>
          </a:xfrm>
          <a:prstGeom prst="rect">
            <a:avLst/>
          </a:prstGeom>
          <a:noFill/>
        </p:spPr>
        <p:txBody>
          <a:bodyPr wrap="square" rtlCol="0">
            <a:spAutoFit/>
          </a:bodyPr>
          <a:lstStyle/>
          <a:p>
            <a:pPr>
              <a:tabLst>
                <a:tab pos="2170113" algn="r"/>
              </a:tabLst>
            </a:pPr>
            <a:r>
              <a:rPr lang="en-US" sz="2400" dirty="0" smtClean="0">
                <a:solidFill>
                  <a:schemeClr val="tx2"/>
                </a:solidFill>
              </a:rPr>
              <a:t>Oxygen Saturations</a:t>
            </a:r>
          </a:p>
          <a:p>
            <a:pPr>
              <a:tabLst>
                <a:tab pos="2971800" algn="r"/>
                <a:tab pos="3086100" algn="l"/>
              </a:tabLst>
            </a:pPr>
            <a:r>
              <a:rPr lang="en-US" sz="2400" dirty="0" smtClean="0"/>
              <a:t>Average SaO</a:t>
            </a:r>
            <a:r>
              <a:rPr lang="en-US" sz="2400" baseline="-25000" dirty="0" smtClean="0"/>
              <a:t>2	</a:t>
            </a:r>
            <a:r>
              <a:rPr lang="en-US" sz="2400" dirty="0" smtClean="0"/>
              <a:t>95	%</a:t>
            </a:r>
            <a:endParaRPr lang="en-US" sz="2400" dirty="0"/>
          </a:p>
          <a:p>
            <a:pPr>
              <a:tabLst>
                <a:tab pos="2971800" algn="r"/>
                <a:tab pos="3086100" algn="l"/>
              </a:tabLst>
            </a:pPr>
            <a:r>
              <a:rPr lang="en-US" sz="2400" dirty="0" smtClean="0"/>
              <a:t>Minimum O</a:t>
            </a:r>
            <a:r>
              <a:rPr lang="en-US" sz="2400" baseline="-25000" dirty="0" smtClean="0"/>
              <a:t>2	</a:t>
            </a:r>
            <a:r>
              <a:rPr lang="en-US" sz="2400" dirty="0" smtClean="0"/>
              <a:t>86	%</a:t>
            </a:r>
            <a:endParaRPr lang="en-US" sz="2400" dirty="0"/>
          </a:p>
        </p:txBody>
      </p:sp>
      <p:sp>
        <p:nvSpPr>
          <p:cNvPr id="40" name="TextBox 39"/>
          <p:cNvSpPr txBox="1"/>
          <p:nvPr/>
        </p:nvSpPr>
        <p:spPr>
          <a:xfrm>
            <a:off x="4775162" y="4495800"/>
            <a:ext cx="4074606" cy="1569660"/>
          </a:xfrm>
          <a:prstGeom prst="rect">
            <a:avLst/>
          </a:prstGeom>
          <a:noFill/>
        </p:spPr>
        <p:txBody>
          <a:bodyPr wrap="square" rtlCol="0">
            <a:spAutoFit/>
          </a:bodyPr>
          <a:lstStyle/>
          <a:p>
            <a:r>
              <a:rPr lang="en-US" sz="2400" dirty="0" smtClean="0">
                <a:solidFill>
                  <a:schemeClr val="tx2"/>
                </a:solidFill>
              </a:rPr>
              <a:t>Leg Movements</a:t>
            </a:r>
          </a:p>
          <a:p>
            <a:pPr>
              <a:tabLst>
                <a:tab pos="3600450" algn="r"/>
              </a:tabLst>
            </a:pPr>
            <a:r>
              <a:rPr lang="en-US" sz="2400" dirty="0" smtClean="0"/>
              <a:t>Leg Movements	28</a:t>
            </a:r>
            <a:endParaRPr lang="en-US" sz="2400" dirty="0"/>
          </a:p>
          <a:p>
            <a:pPr>
              <a:tabLst>
                <a:tab pos="3600450" algn="r"/>
              </a:tabLst>
            </a:pPr>
            <a:r>
              <a:rPr lang="en-US" sz="2400" dirty="0" smtClean="0"/>
              <a:t>Leg Movements (REM)	28</a:t>
            </a:r>
          </a:p>
          <a:p>
            <a:pPr>
              <a:tabLst>
                <a:tab pos="3600450" algn="r"/>
              </a:tabLst>
            </a:pPr>
            <a:r>
              <a:rPr lang="en-US" sz="2400" dirty="0" smtClean="0"/>
              <a:t>Leg Movements (NREM)	&lt;1</a:t>
            </a:r>
            <a:endParaRPr lang="en-US" sz="2400" dirty="0"/>
          </a:p>
        </p:txBody>
      </p:sp>
      <p:sp>
        <p:nvSpPr>
          <p:cNvPr id="41" name="TextBox 40"/>
          <p:cNvSpPr txBox="1"/>
          <p:nvPr/>
        </p:nvSpPr>
        <p:spPr>
          <a:xfrm>
            <a:off x="4775162" y="3036837"/>
            <a:ext cx="4074606" cy="1200329"/>
          </a:xfrm>
          <a:prstGeom prst="rect">
            <a:avLst/>
          </a:prstGeom>
          <a:noFill/>
        </p:spPr>
        <p:txBody>
          <a:bodyPr wrap="square" rtlCol="0">
            <a:spAutoFit/>
          </a:bodyPr>
          <a:lstStyle/>
          <a:p>
            <a:r>
              <a:rPr lang="en-US" sz="2400" dirty="0" smtClean="0">
                <a:solidFill>
                  <a:schemeClr val="tx2"/>
                </a:solidFill>
              </a:rPr>
              <a:t>Breathing Event</a:t>
            </a:r>
          </a:p>
          <a:p>
            <a:pPr>
              <a:tabLst>
                <a:tab pos="3600450" algn="r"/>
              </a:tabLst>
            </a:pPr>
            <a:r>
              <a:rPr lang="en-US" sz="2400" dirty="0" smtClean="0"/>
              <a:t>AHI (3%)	16</a:t>
            </a:r>
          </a:p>
          <a:p>
            <a:pPr>
              <a:tabLst>
                <a:tab pos="3600450" algn="r"/>
              </a:tabLst>
            </a:pPr>
            <a:r>
              <a:rPr lang="en-US" sz="2400" dirty="0" smtClean="0"/>
              <a:t>AHI (4%)	6</a:t>
            </a:r>
          </a:p>
        </p:txBody>
      </p:sp>
      <p:sp>
        <p:nvSpPr>
          <p:cNvPr id="6" name="TextBox 5"/>
          <p:cNvSpPr txBox="1"/>
          <p:nvPr/>
        </p:nvSpPr>
        <p:spPr>
          <a:xfrm>
            <a:off x="2261464" y="467380"/>
            <a:ext cx="4621073" cy="523220"/>
          </a:xfrm>
          <a:prstGeom prst="rect">
            <a:avLst/>
          </a:prstGeom>
          <a:noFill/>
        </p:spPr>
        <p:txBody>
          <a:bodyPr wrap="none" rtlCol="0">
            <a:spAutoFit/>
          </a:bodyPr>
          <a:lstStyle/>
          <a:p>
            <a:r>
              <a:rPr lang="en-US" sz="2800" dirty="0" smtClean="0">
                <a:solidFill>
                  <a:schemeClr val="tx2"/>
                </a:solidFill>
              </a:rPr>
              <a:t>Median Sleep Exposure Values</a:t>
            </a:r>
            <a:endParaRPr lang="en-US" sz="2800" dirty="0">
              <a:solidFill>
                <a:schemeClr val="tx2"/>
              </a:solidFill>
            </a:endParaRPr>
          </a:p>
        </p:txBody>
      </p:sp>
    </p:spTree>
    <p:extLst>
      <p:ext uri="{BB962C8B-B14F-4D97-AF65-F5344CB8AC3E}">
        <p14:creationId xmlns:p14="http://schemas.microsoft.com/office/powerpoint/2010/main" val="1403582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04800" y="3005811"/>
            <a:ext cx="8686800" cy="3394989"/>
          </a:xfrm>
          <a:prstGeom prst="rect">
            <a:avLst/>
          </a:prstGeom>
        </p:spPr>
      </p:pic>
      <p:sp>
        <p:nvSpPr>
          <p:cNvPr id="18" name="TextBox 17"/>
          <p:cNvSpPr txBox="1"/>
          <p:nvPr/>
        </p:nvSpPr>
        <p:spPr>
          <a:xfrm>
            <a:off x="4648200" y="6290846"/>
            <a:ext cx="832279" cy="338554"/>
          </a:xfrm>
          <a:prstGeom prst="rect">
            <a:avLst/>
          </a:prstGeom>
          <a:noFill/>
        </p:spPr>
        <p:txBody>
          <a:bodyPr wrap="none" rtlCol="0">
            <a:spAutoFit/>
          </a:bodyPr>
          <a:lstStyle/>
          <a:p>
            <a:r>
              <a:rPr lang="en-US" sz="1600" dirty="0" smtClean="0"/>
              <a:t>% Sleep</a:t>
            </a:r>
            <a:endParaRPr lang="en-US" sz="1600" dirty="0"/>
          </a:p>
        </p:txBody>
      </p:sp>
      <p:sp>
        <p:nvSpPr>
          <p:cNvPr id="2" name="TextBox 1"/>
          <p:cNvSpPr txBox="1"/>
          <p:nvPr/>
        </p:nvSpPr>
        <p:spPr>
          <a:xfrm>
            <a:off x="0" y="-11016"/>
            <a:ext cx="9067800" cy="369332"/>
          </a:xfrm>
          <a:prstGeom prst="rect">
            <a:avLst/>
          </a:prstGeom>
          <a:noFill/>
        </p:spPr>
        <p:txBody>
          <a:bodyPr wrap="square" rtlCol="0">
            <a:spAutoFit/>
          </a:bodyPr>
          <a:lstStyle/>
          <a:p>
            <a:r>
              <a:rPr lang="en-US" dirty="0" smtClean="0"/>
              <a:t>There is substantial variability in sleep characteristics</a:t>
            </a:r>
            <a:endParaRPr lang="en-US"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46573"/>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bwh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69390"/>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harvard pptBody"/>
          <p:cNvPicPr>
            <a:picLocks noChangeAspect="1" noChangeArrowheads="1"/>
          </p:cNvPicPr>
          <p:nvPr/>
        </p:nvPicPr>
        <p:blipFill>
          <a:blip r:embed="rId5"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77392"/>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33900" y="2197946"/>
            <a:ext cx="870175" cy="338554"/>
          </a:xfrm>
          <a:prstGeom prst="rect">
            <a:avLst/>
          </a:prstGeom>
          <a:noFill/>
        </p:spPr>
        <p:txBody>
          <a:bodyPr wrap="none" rtlCol="0">
            <a:spAutoFit/>
          </a:bodyPr>
          <a:lstStyle/>
          <a:p>
            <a:r>
              <a:rPr lang="en-US" sz="1600" dirty="0" smtClean="0"/>
              <a:t>Minutes</a:t>
            </a:r>
            <a:endParaRPr lang="en-US" sz="1600" dirty="0"/>
          </a:p>
        </p:txBody>
      </p:sp>
      <p:pic>
        <p:nvPicPr>
          <p:cNvPr id="8" name="Picture 7"/>
          <p:cNvPicPr>
            <a:picLocks noChangeAspect="1"/>
          </p:cNvPicPr>
          <p:nvPr/>
        </p:nvPicPr>
        <p:blipFill>
          <a:blip r:embed="rId6"/>
          <a:stretch>
            <a:fillRect/>
          </a:stretch>
        </p:blipFill>
        <p:spPr>
          <a:xfrm>
            <a:off x="293472" y="685800"/>
            <a:ext cx="8686800" cy="1512146"/>
          </a:xfrm>
          <a:prstGeom prst="rect">
            <a:avLst/>
          </a:prstGeom>
        </p:spPr>
      </p:pic>
      <p:sp>
        <p:nvSpPr>
          <p:cNvPr id="10" name="TextBox 9"/>
          <p:cNvSpPr txBox="1"/>
          <p:nvPr/>
        </p:nvSpPr>
        <p:spPr>
          <a:xfrm>
            <a:off x="165959" y="2590800"/>
            <a:ext cx="1815241" cy="400110"/>
          </a:xfrm>
          <a:prstGeom prst="rect">
            <a:avLst/>
          </a:prstGeom>
          <a:noFill/>
        </p:spPr>
        <p:txBody>
          <a:bodyPr wrap="none" rtlCol="0">
            <a:spAutoFit/>
          </a:bodyPr>
          <a:lstStyle/>
          <a:p>
            <a:r>
              <a:rPr lang="en-US" sz="2000" b="1" dirty="0" smtClean="0">
                <a:solidFill>
                  <a:schemeClr val="tx2"/>
                </a:solidFill>
              </a:rPr>
              <a:t>Sleep Structure</a:t>
            </a:r>
            <a:endParaRPr lang="en-US" sz="2000" b="1" dirty="0">
              <a:solidFill>
                <a:schemeClr val="tx2"/>
              </a:solidFill>
            </a:endParaRPr>
          </a:p>
        </p:txBody>
      </p:sp>
    </p:spTree>
    <p:extLst>
      <p:ext uri="{BB962C8B-B14F-4D97-AF65-F5344CB8AC3E}">
        <p14:creationId xmlns:p14="http://schemas.microsoft.com/office/powerpoint/2010/main" val="296718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225"/>
            <a:ext cx="9144000" cy="584775"/>
          </a:xfrm>
          <a:prstGeom prst="rect">
            <a:avLst/>
          </a:prstGeom>
          <a:noFill/>
        </p:spPr>
        <p:txBody>
          <a:bodyPr wrap="square" rtlCol="0">
            <a:spAutoFit/>
          </a:bodyPr>
          <a:lstStyle/>
          <a:p>
            <a:pPr algn="ctr"/>
            <a:r>
              <a:rPr lang="en-US" sz="3200" dirty="0" smtClean="0">
                <a:solidFill>
                  <a:schemeClr val="tx2"/>
                </a:solidFill>
              </a:rPr>
              <a:t>Issues considered during the course of the research</a:t>
            </a:r>
            <a:endParaRPr lang="en-US" sz="3200" dirty="0">
              <a:solidFill>
                <a:schemeClr val="tx2"/>
              </a:solidFill>
            </a:endParaRPr>
          </a:p>
        </p:txBody>
      </p:sp>
      <p:sp>
        <p:nvSpPr>
          <p:cNvPr id="3" name="TextBox 2"/>
          <p:cNvSpPr txBox="1"/>
          <p:nvPr/>
        </p:nvSpPr>
        <p:spPr>
          <a:xfrm>
            <a:off x="805552" y="2429976"/>
            <a:ext cx="7532896" cy="2446824"/>
          </a:xfrm>
          <a:prstGeom prst="rect">
            <a:avLst/>
          </a:prstGeom>
          <a:noFill/>
        </p:spPr>
        <p:txBody>
          <a:bodyPr wrap="none" rtlCol="0">
            <a:spAutoFit/>
          </a:bodyPr>
          <a:lstStyle/>
          <a:p>
            <a:pPr marL="457200" indent="-457200">
              <a:spcAft>
                <a:spcPts val="1000"/>
              </a:spcAft>
              <a:buFont typeface="Arial" panose="020B0604020202020204" pitchFamily="34" charset="0"/>
              <a:buChar char="•"/>
            </a:pPr>
            <a:r>
              <a:rPr lang="en-US" sz="3200" dirty="0" smtClean="0"/>
              <a:t>Conceptualizing the outcome variable</a:t>
            </a:r>
          </a:p>
          <a:p>
            <a:pPr marL="457200" indent="-457200">
              <a:spcAft>
                <a:spcPts val="1000"/>
              </a:spcAft>
              <a:buFont typeface="Arial" panose="020B0604020202020204" pitchFamily="34" charset="0"/>
              <a:buChar char="•"/>
            </a:pPr>
            <a:r>
              <a:rPr lang="en-US" sz="3200" dirty="0" smtClean="0"/>
              <a:t>Objective sleep exposures selection</a:t>
            </a:r>
          </a:p>
          <a:p>
            <a:pPr marL="457200" indent="-457200">
              <a:spcAft>
                <a:spcPts val="1000"/>
              </a:spcAft>
              <a:buFont typeface="Arial" panose="020B0604020202020204" pitchFamily="34" charset="0"/>
              <a:buChar char="•"/>
            </a:pPr>
            <a:r>
              <a:rPr lang="en-US" sz="3200" dirty="0" smtClean="0"/>
              <a:t>Selecting covariates</a:t>
            </a:r>
          </a:p>
          <a:p>
            <a:pPr marL="457200" indent="-457200">
              <a:buFont typeface="Arial" panose="020B0604020202020204" pitchFamily="34" charset="0"/>
              <a:buChar char="•"/>
            </a:pPr>
            <a:r>
              <a:rPr lang="en-US" sz="3200" dirty="0" smtClean="0"/>
              <a:t>Identifying robust and repeatable models</a:t>
            </a:r>
            <a:endParaRPr lang="en-US" sz="3200"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0"/>
            <a:ext cx="9067800" cy="646331"/>
          </a:xfrm>
          <a:prstGeom prst="rect">
            <a:avLst/>
          </a:prstGeom>
          <a:noFill/>
        </p:spPr>
        <p:txBody>
          <a:bodyPr wrap="square" rtlCol="0">
            <a:spAutoFit/>
          </a:bodyPr>
          <a:lstStyle/>
          <a:p>
            <a:r>
              <a:rPr lang="en-US" dirty="0" smtClean="0"/>
              <a:t>Research provided data analysis and model building training opportunities, which were directed by my mentoring team  </a:t>
            </a:r>
            <a:endParaRPr lang="en-US" dirty="0"/>
          </a:p>
        </p:txBody>
      </p:sp>
    </p:spTree>
    <p:extLst>
      <p:ext uri="{BB962C8B-B14F-4D97-AF65-F5344CB8AC3E}">
        <p14:creationId xmlns:p14="http://schemas.microsoft.com/office/powerpoint/2010/main" val="3616405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67800" cy="369332"/>
          </a:xfrm>
          <a:prstGeom prst="rect">
            <a:avLst/>
          </a:prstGeom>
          <a:noFill/>
        </p:spPr>
        <p:txBody>
          <a:bodyPr wrap="square" rtlCol="0">
            <a:spAutoFit/>
          </a:bodyPr>
          <a:lstStyle/>
          <a:p>
            <a:r>
              <a:rPr lang="en-US" dirty="0" smtClean="0"/>
              <a:t>Outcome Conceptualization: Several hypertension outcome formulations were considered</a:t>
            </a:r>
            <a:endParaRPr lang="en-US" dirty="0"/>
          </a:p>
        </p:txBody>
      </p:sp>
      <p:sp>
        <p:nvSpPr>
          <p:cNvPr id="3" name="TextBox 2"/>
          <p:cNvSpPr txBox="1"/>
          <p:nvPr/>
        </p:nvSpPr>
        <p:spPr>
          <a:xfrm>
            <a:off x="727812" y="1066800"/>
            <a:ext cx="1930528" cy="461665"/>
          </a:xfrm>
          <a:prstGeom prst="rect">
            <a:avLst/>
          </a:prstGeom>
          <a:noFill/>
        </p:spPr>
        <p:txBody>
          <a:bodyPr wrap="none" rtlCol="0">
            <a:spAutoFit/>
          </a:bodyPr>
          <a:lstStyle/>
          <a:p>
            <a:r>
              <a:rPr lang="en-US" sz="2400" dirty="0" smtClean="0">
                <a:solidFill>
                  <a:schemeClr val="tx2"/>
                </a:solidFill>
              </a:rPr>
              <a:t>Dichotomous:</a:t>
            </a:r>
            <a:endParaRPr lang="en-US" sz="2400" dirty="0">
              <a:solidFill>
                <a:schemeClr val="tx2"/>
              </a:solidFill>
            </a:endParaRPr>
          </a:p>
        </p:txBody>
      </p:sp>
      <p:sp>
        <p:nvSpPr>
          <p:cNvPr id="4" name="TextBox 3"/>
          <p:cNvSpPr txBox="1"/>
          <p:nvPr/>
        </p:nvSpPr>
        <p:spPr>
          <a:xfrm>
            <a:off x="533400" y="2175808"/>
            <a:ext cx="2191369" cy="461665"/>
          </a:xfrm>
          <a:prstGeom prst="rect">
            <a:avLst/>
          </a:prstGeom>
          <a:noFill/>
        </p:spPr>
        <p:txBody>
          <a:bodyPr wrap="none" rtlCol="0">
            <a:spAutoFit/>
          </a:bodyPr>
          <a:lstStyle/>
          <a:p>
            <a:r>
              <a:rPr lang="en-US" sz="2400" dirty="0" smtClean="0">
                <a:solidFill>
                  <a:schemeClr val="tx2"/>
                </a:solidFill>
              </a:rPr>
              <a:t>Polychotomous:</a:t>
            </a:r>
            <a:endParaRPr lang="en-US" sz="2400" dirty="0">
              <a:solidFill>
                <a:schemeClr val="tx2"/>
              </a:solidFill>
            </a:endParaRPr>
          </a:p>
        </p:txBody>
      </p:sp>
      <p:sp>
        <p:nvSpPr>
          <p:cNvPr id="5" name="TextBox 4"/>
          <p:cNvSpPr txBox="1"/>
          <p:nvPr/>
        </p:nvSpPr>
        <p:spPr>
          <a:xfrm>
            <a:off x="907220" y="4628257"/>
            <a:ext cx="1691810" cy="461665"/>
          </a:xfrm>
          <a:prstGeom prst="rect">
            <a:avLst/>
          </a:prstGeom>
          <a:noFill/>
        </p:spPr>
        <p:txBody>
          <a:bodyPr wrap="none" rtlCol="0">
            <a:spAutoFit/>
          </a:bodyPr>
          <a:lstStyle/>
          <a:p>
            <a:r>
              <a:rPr lang="en-US" sz="2400" dirty="0" smtClean="0">
                <a:solidFill>
                  <a:schemeClr val="tx2"/>
                </a:solidFill>
              </a:rPr>
              <a:t>Continuous:</a:t>
            </a:r>
            <a:endParaRPr lang="en-US" sz="2400" dirty="0">
              <a:solidFill>
                <a:schemeClr val="tx2"/>
              </a:solidFill>
            </a:endParaRPr>
          </a:p>
        </p:txBody>
      </p:sp>
      <p:sp>
        <p:nvSpPr>
          <p:cNvPr id="6" name="TextBox 5"/>
          <p:cNvSpPr txBox="1"/>
          <p:nvPr/>
        </p:nvSpPr>
        <p:spPr>
          <a:xfrm>
            <a:off x="2926265" y="1066800"/>
            <a:ext cx="4456669" cy="461665"/>
          </a:xfrm>
          <a:prstGeom prst="rect">
            <a:avLst/>
          </a:prstGeom>
          <a:noFill/>
        </p:spPr>
        <p:txBody>
          <a:bodyPr wrap="none" rtlCol="0">
            <a:spAutoFit/>
          </a:bodyPr>
          <a:lstStyle/>
          <a:p>
            <a:r>
              <a:rPr lang="en-US" sz="2400" dirty="0" smtClean="0"/>
              <a:t>Hypertension vs. No Hypertension</a:t>
            </a:r>
            <a:endParaRPr lang="en-US" sz="2400" dirty="0"/>
          </a:p>
        </p:txBody>
      </p:sp>
      <p:sp>
        <p:nvSpPr>
          <p:cNvPr id="7" name="TextBox 6"/>
          <p:cNvSpPr txBox="1"/>
          <p:nvPr/>
        </p:nvSpPr>
        <p:spPr>
          <a:xfrm>
            <a:off x="2926265" y="2175808"/>
            <a:ext cx="5768823" cy="1938992"/>
          </a:xfrm>
          <a:prstGeom prst="rect">
            <a:avLst/>
          </a:prstGeom>
          <a:noFill/>
        </p:spPr>
        <p:txBody>
          <a:bodyPr wrap="none" rtlCol="0">
            <a:spAutoFit/>
          </a:bodyPr>
          <a:lstStyle/>
          <a:p>
            <a:r>
              <a:rPr lang="en-US" sz="2400" dirty="0" smtClean="0"/>
              <a:t>Normal Blood Pressure  No HTN Medications</a:t>
            </a:r>
          </a:p>
          <a:p>
            <a:r>
              <a:rPr lang="en-US" sz="2400" dirty="0" smtClean="0"/>
              <a:t>Normal Blood Pressure with Medications</a:t>
            </a:r>
          </a:p>
          <a:p>
            <a:r>
              <a:rPr lang="en-US" sz="2400" dirty="0" smtClean="0"/>
              <a:t>Elevated no HTN medications</a:t>
            </a:r>
          </a:p>
          <a:p>
            <a:r>
              <a:rPr lang="en-US" sz="2400" dirty="0" smtClean="0"/>
              <a:t>Elevated with HTN medications </a:t>
            </a:r>
          </a:p>
          <a:p>
            <a:r>
              <a:rPr lang="en-US" sz="2400" dirty="0" smtClean="0"/>
              <a:t>Elevated with 3 or more HTN Medications</a:t>
            </a:r>
            <a:endParaRPr lang="en-US" sz="2400" dirty="0"/>
          </a:p>
        </p:txBody>
      </p:sp>
      <p:sp>
        <p:nvSpPr>
          <p:cNvPr id="8" name="TextBox 7"/>
          <p:cNvSpPr txBox="1"/>
          <p:nvPr/>
        </p:nvSpPr>
        <p:spPr>
          <a:xfrm>
            <a:off x="2926265" y="4643735"/>
            <a:ext cx="4728730" cy="461665"/>
          </a:xfrm>
          <a:prstGeom prst="rect">
            <a:avLst/>
          </a:prstGeom>
          <a:noFill/>
        </p:spPr>
        <p:txBody>
          <a:bodyPr wrap="none" rtlCol="0">
            <a:spAutoFit/>
          </a:bodyPr>
          <a:lstStyle/>
          <a:p>
            <a:r>
              <a:rPr lang="en-US" sz="2400" u="sng" dirty="0" smtClean="0"/>
              <a:t>Systolic</a:t>
            </a:r>
            <a:r>
              <a:rPr lang="en-US" sz="2400" dirty="0" smtClean="0"/>
              <a:t>, </a:t>
            </a:r>
            <a:r>
              <a:rPr lang="en-US" sz="2400" u="sng" dirty="0" smtClean="0"/>
              <a:t>Diastolic</a:t>
            </a:r>
            <a:r>
              <a:rPr lang="en-US" sz="2400" dirty="0" smtClean="0"/>
              <a:t> and Pulse Pressure</a:t>
            </a:r>
            <a:endParaRPr lang="en-US" sz="2400" dirty="0"/>
          </a:p>
        </p:txBody>
      </p:sp>
      <p:pic>
        <p:nvPicPr>
          <p:cNvPr id="1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026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261108" cy="369332"/>
          </a:xfrm>
          <a:prstGeom prst="rect">
            <a:avLst/>
          </a:prstGeom>
          <a:noFill/>
        </p:spPr>
        <p:txBody>
          <a:bodyPr wrap="none" rtlCol="0">
            <a:spAutoFit/>
          </a:bodyPr>
          <a:lstStyle/>
          <a:p>
            <a:r>
              <a:rPr lang="en-US" dirty="0"/>
              <a:t>Outcome Conceptualization: Systolic </a:t>
            </a:r>
            <a:r>
              <a:rPr lang="en-US" dirty="0" smtClean="0"/>
              <a:t>and diastolic blood pressure selected as outcome</a:t>
            </a:r>
            <a:endParaRPr lang="en-US"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1" y="1524000"/>
            <a:ext cx="9110831" cy="4766469"/>
          </a:xfrm>
          <a:prstGeom prst="rect">
            <a:avLst/>
          </a:prstGeom>
        </p:spPr>
      </p:pic>
      <p:sp>
        <p:nvSpPr>
          <p:cNvPr id="8" name="TextBox 7"/>
          <p:cNvSpPr txBox="1"/>
          <p:nvPr/>
        </p:nvSpPr>
        <p:spPr>
          <a:xfrm>
            <a:off x="440133" y="587102"/>
            <a:ext cx="8170467" cy="1013098"/>
          </a:xfrm>
          <a:prstGeom prst="rect">
            <a:avLst/>
          </a:prstGeom>
          <a:noFill/>
        </p:spPr>
        <p:txBody>
          <a:bodyPr wrap="square" rtlCol="0">
            <a:spAutoFit/>
          </a:bodyPr>
          <a:lstStyle/>
          <a:p>
            <a:pPr>
              <a:spcAft>
                <a:spcPts val="700"/>
              </a:spcAft>
            </a:pPr>
            <a:r>
              <a:rPr lang="en-US" dirty="0" smtClean="0">
                <a:solidFill>
                  <a:schemeClr val="tx2"/>
                </a:solidFill>
              </a:rPr>
              <a:t>Rationale for selecting systolic and diastolic pressures as outcomes:</a:t>
            </a:r>
          </a:p>
          <a:p>
            <a:pPr marL="285750" indent="-285750">
              <a:buFont typeface="Arial" panose="020B0604020202020204" pitchFamily="34" charset="0"/>
              <a:buChar char="•"/>
            </a:pPr>
            <a:r>
              <a:rPr lang="en-US" dirty="0" smtClean="0"/>
              <a:t>More power in continuous variable</a:t>
            </a:r>
          </a:p>
          <a:p>
            <a:pPr marL="285750" indent="-285750">
              <a:buFont typeface="Arial" panose="020B0604020202020204" pitchFamily="34" charset="0"/>
              <a:buChar char="•"/>
            </a:pPr>
            <a:r>
              <a:rPr lang="en-US" dirty="0" smtClean="0"/>
              <a:t>Concerned about limited numbers across dichotomous and polychotomous groups</a:t>
            </a:r>
          </a:p>
        </p:txBody>
      </p:sp>
      <p:sp>
        <p:nvSpPr>
          <p:cNvPr id="10" name="TextBox 9"/>
          <p:cNvSpPr txBox="1"/>
          <p:nvPr/>
        </p:nvSpPr>
        <p:spPr>
          <a:xfrm>
            <a:off x="1096913" y="6096000"/>
            <a:ext cx="3473900" cy="369332"/>
          </a:xfrm>
          <a:prstGeom prst="rect">
            <a:avLst/>
          </a:prstGeom>
          <a:noFill/>
        </p:spPr>
        <p:txBody>
          <a:bodyPr wrap="none" rtlCol="0">
            <a:spAutoFit/>
          </a:bodyPr>
          <a:lstStyle/>
          <a:p>
            <a:r>
              <a:rPr lang="en-US" dirty="0" smtClean="0"/>
              <a:t>Median Systolic BP  = 120.0 mmHg </a:t>
            </a:r>
            <a:endParaRPr lang="en-US" dirty="0"/>
          </a:p>
        </p:txBody>
      </p:sp>
      <p:sp>
        <p:nvSpPr>
          <p:cNvPr id="11" name="TextBox 10"/>
          <p:cNvSpPr txBox="1"/>
          <p:nvPr/>
        </p:nvSpPr>
        <p:spPr>
          <a:xfrm>
            <a:off x="5045460" y="6096000"/>
            <a:ext cx="3457998" cy="369332"/>
          </a:xfrm>
          <a:prstGeom prst="rect">
            <a:avLst/>
          </a:prstGeom>
          <a:noFill/>
        </p:spPr>
        <p:txBody>
          <a:bodyPr wrap="none" rtlCol="0">
            <a:spAutoFit/>
          </a:bodyPr>
          <a:lstStyle/>
          <a:p>
            <a:r>
              <a:rPr lang="en-US" dirty="0" smtClean="0"/>
              <a:t>Median Diastolic BP  = 68.0 mmHg </a:t>
            </a:r>
            <a:endParaRPr lang="en-US" dirty="0"/>
          </a:p>
        </p:txBody>
      </p:sp>
    </p:spTree>
    <p:extLst>
      <p:ext uri="{BB962C8B-B14F-4D97-AF65-F5344CB8AC3E}">
        <p14:creationId xmlns:p14="http://schemas.microsoft.com/office/powerpoint/2010/main" val="1859090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23892" cy="369332"/>
          </a:xfrm>
          <a:prstGeom prst="rect">
            <a:avLst/>
          </a:prstGeom>
          <a:noFill/>
        </p:spPr>
        <p:txBody>
          <a:bodyPr wrap="none" rtlCol="0">
            <a:spAutoFit/>
          </a:bodyPr>
          <a:lstStyle/>
          <a:p>
            <a:r>
              <a:rPr lang="en-US" dirty="0"/>
              <a:t>Outcome Conceptualization: </a:t>
            </a:r>
            <a:r>
              <a:rPr lang="en-US" dirty="0" smtClean="0"/>
              <a:t>Accounting for hypertension medication</a:t>
            </a:r>
            <a:endParaRPr lang="en-US"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0067" y="609600"/>
            <a:ext cx="1100429" cy="369332"/>
          </a:xfrm>
          <a:prstGeom prst="rect">
            <a:avLst/>
          </a:prstGeom>
          <a:noFill/>
        </p:spPr>
        <p:txBody>
          <a:bodyPr wrap="none" rtlCol="0">
            <a:spAutoFit/>
          </a:bodyPr>
          <a:lstStyle/>
          <a:p>
            <a:r>
              <a:rPr lang="en-US" dirty="0" smtClean="0">
                <a:solidFill>
                  <a:schemeClr val="tx2"/>
                </a:solidFill>
              </a:rPr>
              <a:t>Literature</a:t>
            </a:r>
            <a:endParaRPr lang="en-US" dirty="0">
              <a:solidFill>
                <a:schemeClr val="tx2"/>
              </a:solidFill>
            </a:endParaRPr>
          </a:p>
        </p:txBody>
      </p:sp>
      <p:sp>
        <p:nvSpPr>
          <p:cNvPr id="10" name="Rectangle 9"/>
          <p:cNvSpPr/>
          <p:nvPr/>
        </p:nvSpPr>
        <p:spPr>
          <a:xfrm>
            <a:off x="587805" y="990600"/>
            <a:ext cx="8001000" cy="968278"/>
          </a:xfrm>
          <a:prstGeom prst="rect">
            <a:avLst/>
          </a:prstGeom>
        </p:spPr>
        <p:txBody>
          <a:bodyPr wrap="square">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Tobin</a:t>
            </a:r>
            <a:r>
              <a:rPr lang="en-US" dirty="0">
                <a:latin typeface="Calibri" panose="020F0502020204030204" pitchFamily="34" charset="0"/>
                <a:ea typeface="Calibri" panose="020F0502020204030204" pitchFamily="34" charset="0"/>
                <a:cs typeface="Times New Roman" panose="02020603050405020304" pitchFamily="18" charset="0"/>
              </a:rPr>
              <a:t>, M. D., et al. (2005). Adjusting for treatment effects in studies of </a:t>
            </a:r>
            <a:r>
              <a:rPr lang="en-US" dirty="0" smtClean="0">
                <a:latin typeface="Calibri" panose="020F0502020204030204" pitchFamily="34" charset="0"/>
                <a:ea typeface="Calibri" panose="020F0502020204030204" pitchFamily="34" charset="0"/>
                <a:cs typeface="Times New Roman" panose="02020603050405020304" pitchFamily="18" charset="0"/>
              </a:rPr>
              <a:t>quantitative </a:t>
            </a:r>
            <a:r>
              <a:rPr lang="en-US" dirty="0">
                <a:latin typeface="Calibri" panose="020F0502020204030204" pitchFamily="34" charset="0"/>
                <a:ea typeface="Calibri" panose="020F0502020204030204" pitchFamily="34" charset="0"/>
                <a:cs typeface="Times New Roman" panose="02020603050405020304" pitchFamily="18" charset="0"/>
              </a:rPr>
              <a:t>traits: antihypertensive therapy and systolic blood pressure. </a:t>
            </a:r>
            <a:r>
              <a:rPr lang="en-US" u="sng" dirty="0">
                <a:latin typeface="Calibri" panose="020F0502020204030204" pitchFamily="34" charset="0"/>
                <a:ea typeface="Calibri" panose="020F0502020204030204" pitchFamily="34" charset="0"/>
                <a:cs typeface="Times New Roman" panose="02020603050405020304" pitchFamily="18" charset="0"/>
              </a:rPr>
              <a:t>Statistics in Medicine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24: </a:t>
            </a:r>
            <a:r>
              <a:rPr lang="en-US" dirty="0">
                <a:latin typeface="Calibri" panose="020F0502020204030204" pitchFamily="34" charset="0"/>
                <a:ea typeface="Calibri" panose="020F0502020204030204" pitchFamily="34" charset="0"/>
                <a:cs typeface="Times New Roman" panose="02020603050405020304" pitchFamily="18" charset="0"/>
              </a:rPr>
              <a:t>2911-2934.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240067" y="4800600"/>
            <a:ext cx="1295035" cy="369332"/>
          </a:xfrm>
          <a:prstGeom prst="rect">
            <a:avLst/>
          </a:prstGeom>
          <a:noFill/>
        </p:spPr>
        <p:txBody>
          <a:bodyPr wrap="none" rtlCol="0">
            <a:spAutoFit/>
          </a:bodyPr>
          <a:lstStyle/>
          <a:p>
            <a:r>
              <a:rPr lang="en-US" dirty="0" smtClean="0">
                <a:solidFill>
                  <a:schemeClr val="tx2"/>
                </a:solidFill>
              </a:rPr>
              <a:t>Approaches</a:t>
            </a:r>
            <a:endParaRPr lang="en-US" dirty="0">
              <a:solidFill>
                <a:schemeClr val="tx2"/>
              </a:solidFill>
            </a:endParaRPr>
          </a:p>
        </p:txBody>
      </p:sp>
      <p:sp>
        <p:nvSpPr>
          <p:cNvPr id="11" name="TextBox 10"/>
          <p:cNvSpPr txBox="1"/>
          <p:nvPr/>
        </p:nvSpPr>
        <p:spPr>
          <a:xfrm>
            <a:off x="1308914" y="2035078"/>
            <a:ext cx="6449971"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Addition of a sensible constant</a:t>
            </a:r>
          </a:p>
          <a:p>
            <a:pPr marL="285750" indent="-285750">
              <a:buFont typeface="Arial" panose="020B0604020202020204" pitchFamily="34" charset="0"/>
              <a:buChar char="•"/>
            </a:pPr>
            <a:r>
              <a:rPr lang="en-US" dirty="0" smtClean="0"/>
              <a:t>Censored normal regression model</a:t>
            </a:r>
          </a:p>
          <a:p>
            <a:pPr marL="285750" indent="-285750">
              <a:buFont typeface="Arial" panose="020B0604020202020204" pitchFamily="34" charset="0"/>
              <a:buChar char="•"/>
            </a:pPr>
            <a:r>
              <a:rPr lang="en-US" dirty="0" smtClean="0"/>
              <a:t>Non-parametric approach based on averaging ordered residuals</a:t>
            </a:r>
            <a:endParaRPr lang="en-US" dirty="0"/>
          </a:p>
        </p:txBody>
      </p:sp>
      <p:sp>
        <p:nvSpPr>
          <p:cNvPr id="15" name="Rectangle 14"/>
          <p:cNvSpPr/>
          <p:nvPr/>
        </p:nvSpPr>
        <p:spPr>
          <a:xfrm>
            <a:off x="587805" y="3069729"/>
            <a:ext cx="8001000" cy="981423"/>
          </a:xfrm>
          <a:prstGeom prst="rect">
            <a:avLst/>
          </a:prstGeom>
        </p:spPr>
        <p:txBody>
          <a:bodyPr wrap="square">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McClelland, R.L</a:t>
            </a:r>
            <a:r>
              <a:rPr lang="en-US" dirty="0">
                <a:latin typeface="Calibri" panose="020F0502020204030204" pitchFamily="34" charset="0"/>
                <a:ea typeface="Calibri" panose="020F0502020204030204" pitchFamily="34" charset="0"/>
                <a:cs typeface="Times New Roman" panose="02020603050405020304" pitchFamily="18" charset="0"/>
              </a:rPr>
              <a:t>., et al. (2008). "Estimation of risk factor </a:t>
            </a:r>
            <a:r>
              <a:rPr lang="en-US" dirty="0" smtClean="0">
                <a:latin typeface="Calibri" panose="020F0502020204030204" pitchFamily="34" charset="0"/>
                <a:ea typeface="Calibri" panose="020F0502020204030204" pitchFamily="34" charset="0"/>
                <a:cs typeface="Times New Roman" panose="02020603050405020304" pitchFamily="18" charset="0"/>
              </a:rPr>
              <a:t>associations </a:t>
            </a:r>
            <a:r>
              <a:rPr lang="en-US" dirty="0">
                <a:latin typeface="Calibri" panose="020F0502020204030204" pitchFamily="34" charset="0"/>
                <a:ea typeface="Calibri" panose="020F0502020204030204" pitchFamily="34" charset="0"/>
                <a:cs typeface="Times New Roman" panose="02020603050405020304" pitchFamily="18" charset="0"/>
              </a:rPr>
              <a:t>when the response is influenced by medication use: An imputation approach." </a:t>
            </a:r>
            <a:r>
              <a:rPr lang="en-US" u="sng" dirty="0">
                <a:latin typeface="Calibri" panose="020F0502020204030204" pitchFamily="34" charset="0"/>
                <a:ea typeface="Calibri" panose="020F0502020204030204" pitchFamily="34" charset="0"/>
                <a:cs typeface="Times New Roman" panose="02020603050405020304" pitchFamily="18" charset="0"/>
              </a:rPr>
              <a:t>Statistics in Medicine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27</a:t>
            </a:r>
            <a:r>
              <a:rPr lang="en-US" dirty="0">
                <a:latin typeface="Calibri" panose="020F0502020204030204" pitchFamily="34" charset="0"/>
                <a:ea typeface="Calibri" panose="020F0502020204030204" pitchFamily="34" charset="0"/>
                <a:cs typeface="Times New Roman" panose="02020603050405020304" pitchFamily="18" charset="0"/>
              </a:rPr>
              <a:t>(24): 5039-5053</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1322429" y="4078069"/>
            <a:ext cx="6436456" cy="646331"/>
          </a:xfrm>
          <a:prstGeom prst="rect">
            <a:avLst/>
          </a:prstGeom>
          <a:noFill/>
        </p:spPr>
        <p:txBody>
          <a:bodyPr wrap="square" rtlCol="0">
            <a:spAutoFit/>
          </a:bodyPr>
          <a:lstStyle/>
          <a:p>
            <a:pPr marL="285750" indent="-285750">
              <a:buFont typeface="Arial" panose="020B0604020202020204" pitchFamily="34" charset="0"/>
              <a:buChar char="•"/>
            </a:pPr>
            <a:r>
              <a:rPr lang="en-US" dirty="0"/>
              <a:t>P</a:t>
            </a:r>
            <a:r>
              <a:rPr lang="en-US" dirty="0" smtClean="0"/>
              <a:t>arametrically </a:t>
            </a:r>
            <a:r>
              <a:rPr lang="en-US" dirty="0"/>
              <a:t>estimate the underlying untreated variable of interest as a function of </a:t>
            </a:r>
            <a:r>
              <a:rPr lang="en-US" dirty="0" smtClean="0"/>
              <a:t>the observed </a:t>
            </a:r>
            <a:r>
              <a:rPr lang="en-US" dirty="0"/>
              <a:t>treated </a:t>
            </a:r>
            <a:r>
              <a:rPr lang="en-US" dirty="0" smtClean="0"/>
              <a:t>value</a:t>
            </a:r>
          </a:p>
        </p:txBody>
      </p:sp>
      <p:sp>
        <p:nvSpPr>
          <p:cNvPr id="18" name="Rectangle 17"/>
          <p:cNvSpPr/>
          <p:nvPr/>
        </p:nvSpPr>
        <p:spPr>
          <a:xfrm>
            <a:off x="587805" y="5192254"/>
            <a:ext cx="8001000" cy="787652"/>
          </a:xfrm>
          <a:prstGeom prst="rect">
            <a:avLst/>
          </a:prstGeom>
        </p:spPr>
        <p:txBody>
          <a:bodyPr wrap="square">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Added 10 mmHG to systolic pressure and 5 mmHG to diastolic pressure</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Will revisit adjustment for hypertension medications (See future work)</a:t>
            </a:r>
          </a:p>
        </p:txBody>
      </p:sp>
    </p:spTree>
    <p:extLst>
      <p:ext uri="{BB962C8B-B14F-4D97-AF65-F5344CB8AC3E}">
        <p14:creationId xmlns:p14="http://schemas.microsoft.com/office/powerpoint/2010/main" val="2312445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296532" cy="369332"/>
          </a:xfrm>
          <a:prstGeom prst="rect">
            <a:avLst/>
          </a:prstGeom>
          <a:noFill/>
        </p:spPr>
        <p:txBody>
          <a:bodyPr wrap="none" rtlCol="0">
            <a:spAutoFit/>
          </a:bodyPr>
          <a:lstStyle/>
          <a:p>
            <a:r>
              <a:rPr lang="en-US" dirty="0"/>
              <a:t>Outcome Conceptualization: </a:t>
            </a:r>
            <a:r>
              <a:rPr lang="en-US" dirty="0" smtClean="0"/>
              <a:t>Visualizing adjusted blood pressures</a:t>
            </a:r>
            <a:endParaRPr lang="en-US"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90383" y="1066800"/>
            <a:ext cx="8672617" cy="1868251"/>
          </a:xfrm>
          <a:prstGeom prst="rect">
            <a:avLst/>
          </a:prstGeom>
        </p:spPr>
      </p:pic>
      <p:pic>
        <p:nvPicPr>
          <p:cNvPr id="13" name="Picture 12"/>
          <p:cNvPicPr>
            <a:picLocks noChangeAspect="1"/>
          </p:cNvPicPr>
          <p:nvPr/>
        </p:nvPicPr>
        <p:blipFill>
          <a:blip r:embed="rId6"/>
          <a:stretch>
            <a:fillRect/>
          </a:stretch>
        </p:blipFill>
        <p:spPr>
          <a:xfrm>
            <a:off x="140913" y="3924805"/>
            <a:ext cx="8668512" cy="1854727"/>
          </a:xfrm>
          <a:prstGeom prst="rect">
            <a:avLst/>
          </a:prstGeom>
        </p:spPr>
      </p:pic>
      <p:sp>
        <p:nvSpPr>
          <p:cNvPr id="2" name="TextBox 1"/>
          <p:cNvSpPr txBox="1"/>
          <p:nvPr/>
        </p:nvSpPr>
        <p:spPr>
          <a:xfrm>
            <a:off x="3518923" y="838200"/>
            <a:ext cx="2106154" cy="369332"/>
          </a:xfrm>
          <a:prstGeom prst="rect">
            <a:avLst/>
          </a:prstGeom>
          <a:noFill/>
        </p:spPr>
        <p:txBody>
          <a:bodyPr wrap="none" rtlCol="0">
            <a:spAutoFit/>
          </a:bodyPr>
          <a:lstStyle/>
          <a:p>
            <a:r>
              <a:rPr lang="en-US" b="1" dirty="0" smtClean="0"/>
              <a:t>Adjusted Systolic BP</a:t>
            </a:r>
            <a:endParaRPr lang="en-US" b="1" dirty="0"/>
          </a:p>
        </p:txBody>
      </p:sp>
      <p:sp>
        <p:nvSpPr>
          <p:cNvPr id="9" name="TextBox 8"/>
          <p:cNvSpPr txBox="1"/>
          <p:nvPr/>
        </p:nvSpPr>
        <p:spPr>
          <a:xfrm>
            <a:off x="3467659" y="3657600"/>
            <a:ext cx="2208682" cy="369332"/>
          </a:xfrm>
          <a:prstGeom prst="rect">
            <a:avLst/>
          </a:prstGeom>
          <a:noFill/>
        </p:spPr>
        <p:txBody>
          <a:bodyPr wrap="none" rtlCol="0">
            <a:spAutoFit/>
          </a:bodyPr>
          <a:lstStyle/>
          <a:p>
            <a:r>
              <a:rPr lang="en-US" b="1" dirty="0" smtClean="0"/>
              <a:t>Adjusted Diastolic BP</a:t>
            </a:r>
            <a:endParaRPr lang="en-US" b="1" dirty="0"/>
          </a:p>
        </p:txBody>
      </p:sp>
      <p:sp>
        <p:nvSpPr>
          <p:cNvPr id="10" name="TextBox 9"/>
          <p:cNvSpPr txBox="1"/>
          <p:nvPr/>
        </p:nvSpPr>
        <p:spPr>
          <a:xfrm>
            <a:off x="685800" y="6432099"/>
            <a:ext cx="3893886" cy="369332"/>
          </a:xfrm>
          <a:prstGeom prst="rect">
            <a:avLst/>
          </a:prstGeom>
          <a:noFill/>
        </p:spPr>
        <p:txBody>
          <a:bodyPr wrap="none" rtlCol="0">
            <a:spAutoFit/>
          </a:bodyPr>
          <a:lstStyle/>
          <a:p>
            <a:r>
              <a:rPr lang="en-US" dirty="0" smtClean="0"/>
              <a:t>Median Adj. Systolic BP  = 126.5 mmHg </a:t>
            </a:r>
            <a:endParaRPr lang="en-US" dirty="0"/>
          </a:p>
        </p:txBody>
      </p:sp>
      <p:sp>
        <p:nvSpPr>
          <p:cNvPr id="11" name="TextBox 10"/>
          <p:cNvSpPr txBox="1"/>
          <p:nvPr/>
        </p:nvSpPr>
        <p:spPr>
          <a:xfrm>
            <a:off x="4645479" y="6432099"/>
            <a:ext cx="3877985" cy="369332"/>
          </a:xfrm>
          <a:prstGeom prst="rect">
            <a:avLst/>
          </a:prstGeom>
          <a:noFill/>
        </p:spPr>
        <p:txBody>
          <a:bodyPr wrap="none" rtlCol="0">
            <a:spAutoFit/>
          </a:bodyPr>
          <a:lstStyle/>
          <a:p>
            <a:r>
              <a:rPr lang="en-US" dirty="0" smtClean="0"/>
              <a:t>Median Adj. Diastolic BP  = 70.5 mmHg </a:t>
            </a:r>
            <a:endParaRPr lang="en-US" dirty="0"/>
          </a:p>
        </p:txBody>
      </p:sp>
      <p:sp>
        <p:nvSpPr>
          <p:cNvPr id="14" name="TextBox 13"/>
          <p:cNvSpPr txBox="1"/>
          <p:nvPr/>
        </p:nvSpPr>
        <p:spPr>
          <a:xfrm>
            <a:off x="1096913" y="6096000"/>
            <a:ext cx="3473900" cy="369332"/>
          </a:xfrm>
          <a:prstGeom prst="rect">
            <a:avLst/>
          </a:prstGeom>
          <a:noFill/>
        </p:spPr>
        <p:txBody>
          <a:bodyPr wrap="none" rtlCol="0">
            <a:spAutoFit/>
          </a:bodyPr>
          <a:lstStyle/>
          <a:p>
            <a:r>
              <a:rPr lang="en-US" dirty="0" smtClean="0"/>
              <a:t>Median Systolic BP  = 120.0 mmHg </a:t>
            </a:r>
            <a:endParaRPr lang="en-US" dirty="0"/>
          </a:p>
        </p:txBody>
      </p:sp>
      <p:sp>
        <p:nvSpPr>
          <p:cNvPr id="15" name="TextBox 14"/>
          <p:cNvSpPr txBox="1"/>
          <p:nvPr/>
        </p:nvSpPr>
        <p:spPr>
          <a:xfrm>
            <a:off x="5045460" y="6096000"/>
            <a:ext cx="3457998" cy="369332"/>
          </a:xfrm>
          <a:prstGeom prst="rect">
            <a:avLst/>
          </a:prstGeom>
          <a:noFill/>
        </p:spPr>
        <p:txBody>
          <a:bodyPr wrap="none" rtlCol="0">
            <a:spAutoFit/>
          </a:bodyPr>
          <a:lstStyle/>
          <a:p>
            <a:r>
              <a:rPr lang="en-US" dirty="0" smtClean="0"/>
              <a:t>Median Diastolic BP  = 68.0 mmHg </a:t>
            </a:r>
            <a:endParaRPr lang="en-US" dirty="0"/>
          </a:p>
        </p:txBody>
      </p:sp>
    </p:spTree>
    <p:extLst>
      <p:ext uri="{BB962C8B-B14F-4D97-AF65-F5344CB8AC3E}">
        <p14:creationId xmlns:p14="http://schemas.microsoft.com/office/powerpoint/2010/main" val="3545391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4754" y="533400"/>
            <a:ext cx="7315200" cy="6005651"/>
          </a:xfrm>
          <a:prstGeom prst="rect">
            <a:avLst/>
          </a:prstGeom>
        </p:spPr>
      </p:pic>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 y="0"/>
            <a:ext cx="8731246" cy="646331"/>
          </a:xfrm>
          <a:prstGeom prst="rect">
            <a:avLst/>
          </a:prstGeom>
          <a:noFill/>
        </p:spPr>
        <p:txBody>
          <a:bodyPr wrap="square" rtlCol="0">
            <a:spAutoFit/>
          </a:bodyPr>
          <a:lstStyle/>
          <a:p>
            <a:r>
              <a:rPr lang="en-US" dirty="0"/>
              <a:t>Outcome Conceptualization: There </a:t>
            </a:r>
            <a:r>
              <a:rPr lang="en-US" dirty="0" smtClean="0"/>
              <a:t>can be significant correlations between and with sleep exposure groups</a:t>
            </a:r>
            <a:endParaRPr lang="en-US" dirty="0"/>
          </a:p>
        </p:txBody>
      </p:sp>
      <p:pic>
        <p:nvPicPr>
          <p:cNvPr id="10"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131927" y="590936"/>
            <a:ext cx="6859673" cy="6324600"/>
            <a:chOff x="1871573" y="457200"/>
            <a:chExt cx="6859673" cy="6324600"/>
          </a:xfrm>
        </p:grpSpPr>
        <p:pic>
          <p:nvPicPr>
            <p:cNvPr id="9" name="Picture 30" descr="bwh pptBody"/>
            <p:cNvPicPr>
              <a:picLocks noChangeAspect="1" noChangeArrowheads="1"/>
            </p:cNvPicPr>
            <p:nvPr/>
          </p:nvPicPr>
          <p:blipFill>
            <a:blip r:embed="rId6"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1871573" y="5765601"/>
              <a:ext cx="0" cy="76816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84530" y="6359397"/>
              <a:ext cx="572920" cy="276999"/>
            </a:xfrm>
            <a:prstGeom prst="rect">
              <a:avLst/>
            </a:prstGeom>
            <a:noFill/>
          </p:spPr>
          <p:txBody>
            <a:bodyPr wrap="square" rtlCol="0">
              <a:spAutoFit/>
            </a:bodyPr>
            <a:lstStyle/>
            <a:p>
              <a:pPr algn="ctr"/>
              <a:r>
                <a:rPr lang="en-US" sz="1200" dirty="0" smtClean="0">
                  <a:solidFill>
                    <a:schemeClr val="tx2"/>
                  </a:solidFill>
                </a:rPr>
                <a:t>O</a:t>
              </a:r>
              <a:r>
                <a:rPr lang="en-US" sz="1200" baseline="-25000" dirty="0" smtClean="0">
                  <a:solidFill>
                    <a:schemeClr val="tx2"/>
                  </a:solidFill>
                </a:rPr>
                <a:t>2</a:t>
              </a:r>
              <a:endParaRPr lang="en-US" sz="1200" baseline="-25000" dirty="0">
                <a:solidFill>
                  <a:schemeClr val="tx2"/>
                </a:solidFill>
              </a:endParaRPr>
            </a:p>
          </p:txBody>
        </p:sp>
        <p:sp>
          <p:nvSpPr>
            <p:cNvPr id="19" name="TextBox 18"/>
            <p:cNvSpPr txBox="1"/>
            <p:nvPr/>
          </p:nvSpPr>
          <p:spPr>
            <a:xfrm>
              <a:off x="2457104" y="6359397"/>
              <a:ext cx="1212938" cy="276999"/>
            </a:xfrm>
            <a:prstGeom prst="rect">
              <a:avLst/>
            </a:prstGeom>
            <a:noFill/>
          </p:spPr>
          <p:txBody>
            <a:bodyPr wrap="square" rtlCol="0">
              <a:spAutoFit/>
            </a:bodyPr>
            <a:lstStyle/>
            <a:p>
              <a:pPr algn="ctr"/>
              <a:r>
                <a:rPr lang="en-US" sz="1200" dirty="0" smtClean="0">
                  <a:solidFill>
                    <a:schemeClr val="tx2"/>
                  </a:solidFill>
                </a:rPr>
                <a:t>Sleep Structure</a:t>
              </a:r>
              <a:endParaRPr lang="en-US" sz="1200" baseline="-25000" dirty="0">
                <a:solidFill>
                  <a:schemeClr val="tx2"/>
                </a:solidFill>
              </a:endParaRPr>
            </a:p>
          </p:txBody>
        </p:sp>
        <p:sp>
          <p:nvSpPr>
            <p:cNvPr id="20" name="TextBox 19"/>
            <p:cNvSpPr txBox="1"/>
            <p:nvPr/>
          </p:nvSpPr>
          <p:spPr>
            <a:xfrm>
              <a:off x="3687674" y="6359397"/>
              <a:ext cx="1590594" cy="276999"/>
            </a:xfrm>
            <a:prstGeom prst="rect">
              <a:avLst/>
            </a:prstGeom>
            <a:noFill/>
          </p:spPr>
          <p:txBody>
            <a:bodyPr wrap="square" rtlCol="0">
              <a:spAutoFit/>
            </a:bodyPr>
            <a:lstStyle/>
            <a:p>
              <a:pPr algn="ctr"/>
              <a:r>
                <a:rPr lang="en-US" sz="1200" dirty="0" smtClean="0">
                  <a:solidFill>
                    <a:schemeClr val="tx2"/>
                  </a:solidFill>
                </a:rPr>
                <a:t>Breathing Event</a:t>
              </a:r>
              <a:endParaRPr lang="en-US" sz="1200" baseline="-25000" dirty="0">
                <a:solidFill>
                  <a:schemeClr val="tx2"/>
                </a:solidFill>
              </a:endParaRPr>
            </a:p>
          </p:txBody>
        </p:sp>
        <p:sp>
          <p:nvSpPr>
            <p:cNvPr id="22" name="TextBox 21"/>
            <p:cNvSpPr txBox="1"/>
            <p:nvPr/>
          </p:nvSpPr>
          <p:spPr>
            <a:xfrm>
              <a:off x="5220337" y="6267064"/>
              <a:ext cx="723263" cy="461665"/>
            </a:xfrm>
            <a:prstGeom prst="rect">
              <a:avLst/>
            </a:prstGeom>
            <a:noFill/>
          </p:spPr>
          <p:txBody>
            <a:bodyPr wrap="square" rtlCol="0">
              <a:spAutoFit/>
            </a:bodyPr>
            <a:lstStyle/>
            <a:p>
              <a:pPr algn="ctr"/>
              <a:r>
                <a:rPr lang="en-US" sz="1200" dirty="0" smtClean="0">
                  <a:solidFill>
                    <a:schemeClr val="tx2"/>
                  </a:solidFill>
                </a:rPr>
                <a:t>Arousal</a:t>
              </a:r>
            </a:p>
            <a:p>
              <a:pPr algn="ctr"/>
              <a:r>
                <a:rPr lang="en-US" sz="1200" dirty="0" smtClean="0">
                  <a:solidFill>
                    <a:schemeClr val="tx2"/>
                  </a:solidFill>
                </a:rPr>
                <a:t>Index</a:t>
              </a:r>
              <a:endParaRPr lang="en-US" sz="1200" baseline="-25000" dirty="0">
                <a:solidFill>
                  <a:schemeClr val="tx2"/>
                </a:solidFill>
              </a:endParaRPr>
            </a:p>
          </p:txBody>
        </p:sp>
        <p:sp>
          <p:nvSpPr>
            <p:cNvPr id="23" name="TextBox 22"/>
            <p:cNvSpPr txBox="1"/>
            <p:nvPr/>
          </p:nvSpPr>
          <p:spPr>
            <a:xfrm>
              <a:off x="5954970" y="6359397"/>
              <a:ext cx="1055430" cy="276999"/>
            </a:xfrm>
            <a:prstGeom prst="rect">
              <a:avLst/>
            </a:prstGeom>
            <a:noFill/>
          </p:spPr>
          <p:txBody>
            <a:bodyPr wrap="square" rtlCol="0">
              <a:spAutoFit/>
            </a:bodyPr>
            <a:lstStyle/>
            <a:p>
              <a:pPr algn="ctr"/>
              <a:r>
                <a:rPr lang="en-US" sz="1200" dirty="0" smtClean="0">
                  <a:solidFill>
                    <a:schemeClr val="tx2"/>
                  </a:solidFill>
                </a:rPr>
                <a:t>Leg Move.</a:t>
              </a:r>
              <a:endParaRPr lang="en-US" sz="1200" baseline="-25000" dirty="0">
                <a:solidFill>
                  <a:schemeClr val="tx2"/>
                </a:solidFill>
              </a:endParaRPr>
            </a:p>
          </p:txBody>
        </p:sp>
        <p:sp>
          <p:nvSpPr>
            <p:cNvPr id="3" name="TextBox 2"/>
            <p:cNvSpPr txBox="1"/>
            <p:nvPr/>
          </p:nvSpPr>
          <p:spPr>
            <a:xfrm>
              <a:off x="3496419" y="457200"/>
              <a:ext cx="2239587" cy="341632"/>
            </a:xfrm>
            <a:prstGeom prst="rect">
              <a:avLst/>
            </a:prstGeom>
            <a:solidFill>
              <a:schemeClr val="bg1"/>
            </a:solidFill>
          </p:spPr>
          <p:txBody>
            <a:bodyPr wrap="none" bIns="18288" rtlCol="0">
              <a:spAutoFit/>
            </a:bodyPr>
            <a:lstStyle/>
            <a:p>
              <a:r>
                <a:rPr lang="en-US" dirty="0" smtClean="0"/>
                <a:t>Exposure Correlations</a:t>
              </a:r>
            </a:p>
          </p:txBody>
        </p:sp>
      </p:grpSp>
      <p:cxnSp>
        <p:nvCxnSpPr>
          <p:cNvPr id="24" name="Straight Connector 23"/>
          <p:cNvCxnSpPr/>
          <p:nvPr/>
        </p:nvCxnSpPr>
        <p:spPr>
          <a:xfrm>
            <a:off x="2728827" y="5899337"/>
            <a:ext cx="0" cy="76816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35327" y="5912037"/>
            <a:ext cx="0" cy="76816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43554" y="5917389"/>
            <a:ext cx="0" cy="76816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59504" y="5905500"/>
            <a:ext cx="0" cy="76816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378704" y="5899337"/>
            <a:ext cx="0" cy="76816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65154" y="5877859"/>
            <a:ext cx="15482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74119" y="4739342"/>
            <a:ext cx="15482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53202" y="2674472"/>
            <a:ext cx="15482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6190" y="1553884"/>
            <a:ext cx="15482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59179" y="989107"/>
            <a:ext cx="15482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5037" y="1100286"/>
            <a:ext cx="572920" cy="276999"/>
          </a:xfrm>
          <a:prstGeom prst="rect">
            <a:avLst/>
          </a:prstGeom>
          <a:noFill/>
        </p:spPr>
        <p:txBody>
          <a:bodyPr wrap="square" rtlCol="0">
            <a:spAutoFit/>
          </a:bodyPr>
          <a:lstStyle/>
          <a:p>
            <a:pPr algn="ctr"/>
            <a:r>
              <a:rPr lang="en-US" sz="1200" dirty="0" smtClean="0">
                <a:solidFill>
                  <a:schemeClr val="tx2"/>
                </a:solidFill>
              </a:rPr>
              <a:t>O</a:t>
            </a:r>
            <a:r>
              <a:rPr lang="en-US" sz="1200" baseline="-25000" dirty="0" smtClean="0">
                <a:solidFill>
                  <a:schemeClr val="tx2"/>
                </a:solidFill>
              </a:rPr>
              <a:t>2</a:t>
            </a:r>
            <a:endParaRPr lang="en-US" sz="1200" baseline="-25000" dirty="0">
              <a:solidFill>
                <a:schemeClr val="tx2"/>
              </a:solidFill>
            </a:endParaRPr>
          </a:p>
        </p:txBody>
      </p:sp>
      <p:sp>
        <p:nvSpPr>
          <p:cNvPr id="39" name="TextBox 38"/>
          <p:cNvSpPr txBox="1"/>
          <p:nvPr/>
        </p:nvSpPr>
        <p:spPr>
          <a:xfrm>
            <a:off x="265028" y="1941602"/>
            <a:ext cx="1212938" cy="461665"/>
          </a:xfrm>
          <a:prstGeom prst="rect">
            <a:avLst/>
          </a:prstGeom>
          <a:noFill/>
        </p:spPr>
        <p:txBody>
          <a:bodyPr wrap="square" rtlCol="0">
            <a:spAutoFit/>
          </a:bodyPr>
          <a:lstStyle/>
          <a:p>
            <a:pPr algn="ctr"/>
            <a:r>
              <a:rPr lang="en-US" sz="1200" dirty="0" smtClean="0">
                <a:solidFill>
                  <a:schemeClr val="tx2"/>
                </a:solidFill>
              </a:rPr>
              <a:t>Sleep</a:t>
            </a:r>
          </a:p>
          <a:p>
            <a:pPr algn="ctr"/>
            <a:r>
              <a:rPr lang="en-US" sz="1200" dirty="0" smtClean="0">
                <a:solidFill>
                  <a:schemeClr val="tx2"/>
                </a:solidFill>
              </a:rPr>
              <a:t>Structure</a:t>
            </a:r>
            <a:endParaRPr lang="en-US" sz="1200" baseline="-25000" dirty="0">
              <a:solidFill>
                <a:schemeClr val="tx2"/>
              </a:solidFill>
            </a:endParaRPr>
          </a:p>
        </p:txBody>
      </p:sp>
      <p:sp>
        <p:nvSpPr>
          <p:cNvPr id="40" name="TextBox 39"/>
          <p:cNvSpPr txBox="1"/>
          <p:nvPr/>
        </p:nvSpPr>
        <p:spPr>
          <a:xfrm>
            <a:off x="76200" y="3124200"/>
            <a:ext cx="1590594" cy="461665"/>
          </a:xfrm>
          <a:prstGeom prst="rect">
            <a:avLst/>
          </a:prstGeom>
          <a:noFill/>
        </p:spPr>
        <p:txBody>
          <a:bodyPr wrap="square" rtlCol="0">
            <a:spAutoFit/>
          </a:bodyPr>
          <a:lstStyle/>
          <a:p>
            <a:pPr algn="ctr"/>
            <a:r>
              <a:rPr lang="en-US" sz="1200" dirty="0" smtClean="0">
                <a:solidFill>
                  <a:schemeClr val="tx2"/>
                </a:solidFill>
              </a:rPr>
              <a:t>Breathing</a:t>
            </a:r>
          </a:p>
          <a:p>
            <a:pPr algn="ctr"/>
            <a:r>
              <a:rPr lang="en-US" sz="1200" dirty="0" smtClean="0">
                <a:solidFill>
                  <a:schemeClr val="tx2"/>
                </a:solidFill>
              </a:rPr>
              <a:t>Event</a:t>
            </a:r>
            <a:endParaRPr lang="en-US" sz="1200" baseline="-25000" dirty="0">
              <a:solidFill>
                <a:schemeClr val="tx2"/>
              </a:solidFill>
            </a:endParaRPr>
          </a:p>
        </p:txBody>
      </p:sp>
      <p:sp>
        <p:nvSpPr>
          <p:cNvPr id="41" name="TextBox 40"/>
          <p:cNvSpPr txBox="1"/>
          <p:nvPr/>
        </p:nvSpPr>
        <p:spPr>
          <a:xfrm>
            <a:off x="509866" y="4217656"/>
            <a:ext cx="723263" cy="461665"/>
          </a:xfrm>
          <a:prstGeom prst="rect">
            <a:avLst/>
          </a:prstGeom>
          <a:noFill/>
        </p:spPr>
        <p:txBody>
          <a:bodyPr wrap="square" rtlCol="0">
            <a:spAutoFit/>
          </a:bodyPr>
          <a:lstStyle/>
          <a:p>
            <a:pPr algn="ctr"/>
            <a:r>
              <a:rPr lang="en-US" sz="1200" dirty="0" smtClean="0">
                <a:solidFill>
                  <a:schemeClr val="tx2"/>
                </a:solidFill>
              </a:rPr>
              <a:t>Arousal</a:t>
            </a:r>
          </a:p>
          <a:p>
            <a:pPr algn="ctr"/>
            <a:r>
              <a:rPr lang="en-US" sz="1200" dirty="0" smtClean="0">
                <a:solidFill>
                  <a:schemeClr val="tx2"/>
                </a:solidFill>
              </a:rPr>
              <a:t>Index</a:t>
            </a:r>
            <a:endParaRPr lang="en-US" sz="1200" baseline="-25000" dirty="0">
              <a:solidFill>
                <a:schemeClr val="tx2"/>
              </a:solidFill>
            </a:endParaRPr>
          </a:p>
        </p:txBody>
      </p:sp>
      <p:sp>
        <p:nvSpPr>
          <p:cNvPr id="42" name="TextBox 41"/>
          <p:cNvSpPr txBox="1"/>
          <p:nvPr/>
        </p:nvSpPr>
        <p:spPr>
          <a:xfrm>
            <a:off x="343782" y="5110079"/>
            <a:ext cx="1055430" cy="461665"/>
          </a:xfrm>
          <a:prstGeom prst="rect">
            <a:avLst/>
          </a:prstGeom>
          <a:noFill/>
        </p:spPr>
        <p:txBody>
          <a:bodyPr wrap="square" rtlCol="0">
            <a:spAutoFit/>
          </a:bodyPr>
          <a:lstStyle/>
          <a:p>
            <a:pPr algn="ctr"/>
            <a:r>
              <a:rPr lang="en-US" sz="1200" dirty="0" smtClean="0">
                <a:solidFill>
                  <a:schemeClr val="tx2"/>
                </a:solidFill>
              </a:rPr>
              <a:t>Leg Movements</a:t>
            </a:r>
            <a:endParaRPr lang="en-US" sz="1200" baseline="-25000" dirty="0">
              <a:solidFill>
                <a:schemeClr val="tx2"/>
              </a:solidFill>
            </a:endParaRPr>
          </a:p>
        </p:txBody>
      </p:sp>
      <p:cxnSp>
        <p:nvCxnSpPr>
          <p:cNvPr id="43" name="Straight Connector 42"/>
          <p:cNvCxnSpPr/>
          <p:nvPr/>
        </p:nvCxnSpPr>
        <p:spPr>
          <a:xfrm flipH="1">
            <a:off x="563970" y="4179131"/>
            <a:ext cx="15482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209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8731246" cy="646331"/>
          </a:xfrm>
          <a:prstGeom prst="rect">
            <a:avLst/>
          </a:prstGeom>
          <a:noFill/>
        </p:spPr>
        <p:txBody>
          <a:bodyPr wrap="square" rtlCol="0">
            <a:spAutoFit/>
          </a:bodyPr>
          <a:lstStyle/>
          <a:p>
            <a:r>
              <a:rPr lang="en-US" dirty="0" smtClean="0"/>
              <a:t>Exposure </a:t>
            </a:r>
            <a:r>
              <a:rPr lang="en-US" dirty="0"/>
              <a:t>Conceptualization: </a:t>
            </a:r>
            <a:r>
              <a:rPr lang="en-US" dirty="0" smtClean="0"/>
              <a:t>Reducing high-dimensional sleep dataset with physiologically correlated cluster analysis </a:t>
            </a:r>
            <a:endParaRPr lang="en-US" dirty="0"/>
          </a:p>
        </p:txBody>
      </p:sp>
      <p:sp>
        <p:nvSpPr>
          <p:cNvPr id="5" name="TextBox 4"/>
          <p:cNvSpPr txBox="1"/>
          <p:nvPr/>
        </p:nvSpPr>
        <p:spPr>
          <a:xfrm>
            <a:off x="457200" y="697468"/>
            <a:ext cx="1828800" cy="369332"/>
          </a:xfrm>
          <a:prstGeom prst="rect">
            <a:avLst/>
          </a:prstGeom>
          <a:noFill/>
        </p:spPr>
        <p:txBody>
          <a:bodyPr wrap="square" rtlCol="0">
            <a:spAutoFit/>
          </a:bodyPr>
          <a:lstStyle/>
          <a:p>
            <a:r>
              <a:rPr lang="en-US" dirty="0" smtClean="0">
                <a:solidFill>
                  <a:schemeClr val="tx2"/>
                </a:solidFill>
              </a:rPr>
              <a:t>Literature</a:t>
            </a:r>
            <a:endParaRPr lang="en-US" dirty="0">
              <a:solidFill>
                <a:schemeClr val="tx2"/>
              </a:solidFill>
            </a:endParaRPr>
          </a:p>
        </p:txBody>
      </p:sp>
      <p:sp>
        <p:nvSpPr>
          <p:cNvPr id="6" name="Rectangle 5"/>
          <p:cNvSpPr/>
          <p:nvPr/>
        </p:nvSpPr>
        <p:spPr>
          <a:xfrm>
            <a:off x="990600" y="990600"/>
            <a:ext cx="6477000"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Anderberg, M. R. (1973). </a:t>
            </a:r>
            <a:r>
              <a:rPr lang="en-US" u="sng" dirty="0">
                <a:latin typeface="Calibri" panose="020F0502020204030204" pitchFamily="34" charset="0"/>
                <a:ea typeface="Calibri" panose="020F0502020204030204" pitchFamily="34" charset="0"/>
                <a:cs typeface="Times New Roman" panose="02020603050405020304" pitchFamily="18" charset="0"/>
              </a:rPr>
              <a:t>Cluster Analysis for Applications</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457200" y="1524000"/>
            <a:ext cx="1828800" cy="369332"/>
          </a:xfrm>
          <a:prstGeom prst="rect">
            <a:avLst/>
          </a:prstGeom>
          <a:noFill/>
        </p:spPr>
        <p:txBody>
          <a:bodyPr wrap="square" rtlCol="0">
            <a:spAutoFit/>
          </a:bodyPr>
          <a:lstStyle/>
          <a:p>
            <a:r>
              <a:rPr lang="en-US" dirty="0" smtClean="0">
                <a:solidFill>
                  <a:schemeClr val="tx2"/>
                </a:solidFill>
              </a:rPr>
              <a:t>Advantages</a:t>
            </a:r>
            <a:endParaRPr lang="en-US" dirty="0">
              <a:solidFill>
                <a:schemeClr val="tx2"/>
              </a:solidFill>
            </a:endParaRPr>
          </a:p>
        </p:txBody>
      </p:sp>
      <p:sp>
        <p:nvSpPr>
          <p:cNvPr id="10" name="Rectangle 9"/>
          <p:cNvSpPr/>
          <p:nvPr/>
        </p:nvSpPr>
        <p:spPr>
          <a:xfrm>
            <a:off x="990600" y="1828800"/>
            <a:ext cx="7239000" cy="685059"/>
          </a:xfrm>
          <a:prstGeom prst="rect">
            <a:avLst/>
          </a:prstGeom>
        </p:spPr>
        <p:txBody>
          <a:bodyPr wrap="square">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Objective selection of variable clusters which we represent as a single variable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457200" y="6172200"/>
            <a:ext cx="5486400" cy="369332"/>
          </a:xfrm>
          <a:prstGeom prst="rect">
            <a:avLst/>
          </a:prstGeom>
          <a:noFill/>
        </p:spPr>
        <p:txBody>
          <a:bodyPr wrap="square" rtlCol="0">
            <a:spAutoFit/>
          </a:bodyPr>
          <a:lstStyle/>
          <a:p>
            <a:r>
              <a:rPr lang="en-US" dirty="0" smtClean="0">
                <a:solidFill>
                  <a:schemeClr val="tx2"/>
                </a:solidFill>
              </a:rPr>
              <a:t>Technical Notes: </a:t>
            </a:r>
            <a:r>
              <a:rPr lang="en-US" dirty="0" smtClean="0"/>
              <a:t>Method is available in R and STATA</a:t>
            </a:r>
            <a:endParaRPr lang="en-US" dirty="0"/>
          </a:p>
        </p:txBody>
      </p:sp>
      <p:sp>
        <p:nvSpPr>
          <p:cNvPr id="13" name="TextBox 12"/>
          <p:cNvSpPr txBox="1"/>
          <p:nvPr/>
        </p:nvSpPr>
        <p:spPr>
          <a:xfrm>
            <a:off x="457200" y="2647622"/>
            <a:ext cx="1828800" cy="369332"/>
          </a:xfrm>
          <a:prstGeom prst="rect">
            <a:avLst/>
          </a:prstGeom>
          <a:noFill/>
        </p:spPr>
        <p:txBody>
          <a:bodyPr wrap="square" rtlCol="0">
            <a:spAutoFit/>
          </a:bodyPr>
          <a:lstStyle/>
          <a:p>
            <a:r>
              <a:rPr lang="en-US" dirty="0" smtClean="0">
                <a:solidFill>
                  <a:schemeClr val="tx2"/>
                </a:solidFill>
              </a:rPr>
              <a:t>Method Outline</a:t>
            </a:r>
            <a:endParaRPr lang="en-US" dirty="0">
              <a:solidFill>
                <a:schemeClr val="tx2"/>
              </a:solidFill>
            </a:endParaRPr>
          </a:p>
        </p:txBody>
      </p:sp>
      <p:pic>
        <p:nvPicPr>
          <p:cNvPr id="15" name="Picture 30" descr="bwh pptBody"/>
          <p:cNvPicPr>
            <a:picLocks noChangeAspect="1" noChangeArrowheads="1"/>
          </p:cNvPicPr>
          <p:nvPr/>
        </p:nvPicPr>
        <p:blipFill>
          <a:blip r:embed="rId2"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1" descr="harvard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990600" y="3028622"/>
            <a:ext cx="7740646" cy="3067378"/>
          </a:xfrm>
          <a:prstGeom prst="rect">
            <a:avLst/>
          </a:prstGeom>
        </p:spPr>
        <p:txBody>
          <a:bodyPr wrap="square">
            <a:spAutoFit/>
          </a:bodyPr>
          <a:lstStyle/>
          <a:p>
            <a:pPr marL="342900" indent="-342900">
              <a:lnSpc>
                <a:spcPct val="107000"/>
              </a:lnSpc>
              <a:spcAft>
                <a:spcPts val="80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Cluster selected for splitting</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(largest eigenvalue associated with the second principal component)</a:t>
            </a:r>
          </a:p>
          <a:p>
            <a:pPr marL="342900" indent="-342900">
              <a:lnSpc>
                <a:spcPct val="107000"/>
              </a:lnSpc>
              <a:spcAft>
                <a:spcPts val="80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Chosen cluster is spit into two clusters by finding the first two principal components, performing an orthoblique rotation of the eigenvectors and assigning each variable to the rotated component with which it has the higher square correlation.</a:t>
            </a:r>
          </a:p>
          <a:p>
            <a:pPr marL="342900" indent="-342900">
              <a:lnSpc>
                <a:spcPct val="107000"/>
              </a:lnSpc>
              <a:spcAft>
                <a:spcPts val="80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Variables are iteratively reassigned to clusters to maximize variance accounted for by the cluster components.</a:t>
            </a:r>
          </a:p>
          <a:p>
            <a:pPr marL="342900" indent="-342900">
              <a:lnSpc>
                <a:spcPct val="107000"/>
              </a:lnSpc>
              <a:spcAft>
                <a:spcPts val="80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The signal with the minimum 1-R^2 ratio is selected to represent each cluster</a:t>
            </a:r>
          </a:p>
        </p:txBody>
      </p:sp>
    </p:spTree>
    <p:extLst>
      <p:ext uri="{BB962C8B-B14F-4D97-AF65-F5344CB8AC3E}">
        <p14:creationId xmlns:p14="http://schemas.microsoft.com/office/powerpoint/2010/main" val="2948547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1" y="1476375"/>
            <a:ext cx="8381999" cy="4339650"/>
          </a:xfrm>
          <a:prstGeom prst="rect">
            <a:avLst/>
          </a:prstGeom>
          <a:noFill/>
        </p:spPr>
        <p:txBody>
          <a:bodyPr wrap="square" rtlCol="0">
            <a:spAutoFit/>
          </a:bodyPr>
          <a:lstStyle/>
          <a:p>
            <a:pPr marL="347663" indent="-347663">
              <a:spcAft>
                <a:spcPts val="1200"/>
              </a:spcAft>
              <a:buFont typeface="Wingdings" panose="05000000000000000000" pitchFamily="2" charset="2"/>
              <a:buChar char="§"/>
            </a:pPr>
            <a:r>
              <a:rPr lang="en-US" sz="2400" dirty="0" smtClean="0">
                <a:solidFill>
                  <a:schemeClr val="tx2"/>
                </a:solidFill>
              </a:rPr>
              <a:t>Overview </a:t>
            </a:r>
          </a:p>
          <a:p>
            <a:pPr marL="804863" lvl="1" indent="-347663">
              <a:spcAft>
                <a:spcPts val="1200"/>
              </a:spcAft>
              <a:buFont typeface="Wingdings" panose="05000000000000000000" pitchFamily="2" charset="2"/>
              <a:buChar char="§"/>
            </a:pPr>
            <a:r>
              <a:rPr lang="en-US" sz="2400" dirty="0" smtClean="0"/>
              <a:t>Sleep and </a:t>
            </a:r>
            <a:r>
              <a:rPr lang="en-US" sz="2400" dirty="0"/>
              <a:t>b</a:t>
            </a:r>
            <a:r>
              <a:rPr lang="en-US" sz="2400" dirty="0" smtClean="0"/>
              <a:t>lood </a:t>
            </a:r>
            <a:r>
              <a:rPr lang="en-US" sz="2400" dirty="0"/>
              <a:t>p</a:t>
            </a:r>
            <a:r>
              <a:rPr lang="en-US" sz="2400" dirty="0" smtClean="0"/>
              <a:t>ressure </a:t>
            </a:r>
            <a:r>
              <a:rPr lang="en-US" sz="2400" dirty="0"/>
              <a:t>r</a:t>
            </a:r>
            <a:r>
              <a:rPr lang="en-US" sz="2400" dirty="0" smtClean="0"/>
              <a:t>esearch objective</a:t>
            </a:r>
          </a:p>
          <a:p>
            <a:pPr marL="804863" lvl="1" indent="-347663">
              <a:spcAft>
                <a:spcPts val="1200"/>
              </a:spcAft>
              <a:buFont typeface="Wingdings" panose="05000000000000000000" pitchFamily="2" charset="2"/>
              <a:buChar char="§"/>
            </a:pPr>
            <a:r>
              <a:rPr lang="en-US" sz="2400" dirty="0" smtClean="0"/>
              <a:t>Research and training context</a:t>
            </a:r>
            <a:endParaRPr lang="en-US" sz="2400" dirty="0"/>
          </a:p>
          <a:p>
            <a:pPr marL="347663" indent="-347663">
              <a:spcAft>
                <a:spcPts val="1200"/>
              </a:spcAft>
              <a:buFont typeface="Wingdings" panose="05000000000000000000" pitchFamily="2" charset="2"/>
              <a:buChar char="§"/>
            </a:pPr>
            <a:r>
              <a:rPr lang="en-US" sz="2400" dirty="0" smtClean="0">
                <a:solidFill>
                  <a:schemeClr val="tx2"/>
                </a:solidFill>
              </a:rPr>
              <a:t>Specific Aim -1:</a:t>
            </a:r>
            <a:r>
              <a:rPr lang="en-US" sz="2400" dirty="0" smtClean="0"/>
              <a:t> To </a:t>
            </a:r>
            <a:r>
              <a:rPr lang="en-US" sz="2400" dirty="0"/>
              <a:t>perform statistical analysis to test the association between hypertension and traditional indices of sleep disruption and </a:t>
            </a:r>
            <a:r>
              <a:rPr lang="en-US" sz="2400" dirty="0" smtClean="0"/>
              <a:t>sleep disordered breathing.</a:t>
            </a:r>
          </a:p>
          <a:p>
            <a:pPr marL="804863" lvl="1" indent="-347663">
              <a:spcAft>
                <a:spcPts val="1200"/>
              </a:spcAft>
              <a:buFont typeface="Wingdings" panose="05000000000000000000" pitchFamily="2" charset="2"/>
              <a:buChar char="§"/>
            </a:pPr>
            <a:r>
              <a:rPr lang="en-US" sz="2400" dirty="0" smtClean="0"/>
              <a:t>Analysis approach</a:t>
            </a:r>
          </a:p>
          <a:p>
            <a:pPr marL="742950" lvl="1" indent="-285750">
              <a:spcAft>
                <a:spcPts val="1200"/>
              </a:spcAft>
              <a:buFont typeface="Wingdings" panose="05000000000000000000" pitchFamily="2" charset="2"/>
              <a:buChar char="§"/>
            </a:pPr>
            <a:r>
              <a:rPr lang="en-US" sz="2400" dirty="0" smtClean="0"/>
              <a:t>Results</a:t>
            </a:r>
          </a:p>
          <a:p>
            <a:pPr marL="742950" lvl="1" indent="-285750">
              <a:spcAft>
                <a:spcPts val="1200"/>
              </a:spcAft>
              <a:buFont typeface="Wingdings" panose="05000000000000000000" pitchFamily="2" charset="2"/>
              <a:buChar char="§"/>
            </a:pPr>
            <a:r>
              <a:rPr lang="en-US" sz="2400" dirty="0" smtClean="0"/>
              <a:t>Interpretation</a:t>
            </a:r>
            <a:endParaRPr lang="en-US" sz="2400" dirty="0"/>
          </a:p>
        </p:txBody>
      </p:sp>
      <p:sp>
        <p:nvSpPr>
          <p:cNvPr id="4" name="TextBox 3"/>
          <p:cNvSpPr txBox="1"/>
          <p:nvPr/>
        </p:nvSpPr>
        <p:spPr>
          <a:xfrm>
            <a:off x="3941058" y="695980"/>
            <a:ext cx="1261884" cy="523220"/>
          </a:xfrm>
          <a:prstGeom prst="rect">
            <a:avLst/>
          </a:prstGeom>
          <a:noFill/>
        </p:spPr>
        <p:txBody>
          <a:bodyPr wrap="none" rtlCol="0">
            <a:spAutoFit/>
          </a:bodyPr>
          <a:lstStyle/>
          <a:p>
            <a:r>
              <a:rPr lang="en-US" sz="2800" dirty="0" smtClean="0">
                <a:solidFill>
                  <a:schemeClr val="tx2"/>
                </a:solidFill>
              </a:rPr>
              <a:t>Outline</a:t>
            </a:r>
            <a:endParaRPr lang="en-US" sz="2800" dirty="0">
              <a:solidFill>
                <a:schemeClr val="tx2"/>
              </a:solidFill>
            </a:endParaRPr>
          </a:p>
        </p:txBody>
      </p:sp>
      <p:pic>
        <p:nvPicPr>
          <p:cNvPr id="6" name="Picture 30" descr="bwh pptBody"/>
          <p:cNvPicPr>
            <a:picLocks noChangeAspect="1" noChangeArrowheads="1"/>
          </p:cNvPicPr>
          <p:nvPr/>
        </p:nvPicPr>
        <p:blipFill>
          <a:blip r:embed="rId2"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harvard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379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6329040" cy="369332"/>
          </a:xfrm>
          <a:prstGeom prst="rect">
            <a:avLst/>
          </a:prstGeom>
          <a:noFill/>
        </p:spPr>
        <p:txBody>
          <a:bodyPr wrap="none" rtlCol="0">
            <a:spAutoFit/>
          </a:bodyPr>
          <a:lstStyle/>
          <a:p>
            <a:r>
              <a:rPr lang="en-US" dirty="0" smtClean="0"/>
              <a:t>Sleep exposures selected by variable cluster analysis for modeling</a:t>
            </a:r>
            <a:endParaRPr lang="en-US" dirty="0"/>
          </a:p>
        </p:txBody>
      </p:sp>
      <p:pic>
        <p:nvPicPr>
          <p:cNvPr id="29"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217368" y="533400"/>
            <a:ext cx="8864615" cy="4343400"/>
          </a:xfrm>
          <a:prstGeom prst="rect">
            <a:avLst/>
          </a:prstGeom>
        </p:spPr>
      </p:pic>
      <p:pic>
        <p:nvPicPr>
          <p:cNvPr id="4" name="Picture 3"/>
          <p:cNvPicPr>
            <a:picLocks noChangeAspect="1"/>
          </p:cNvPicPr>
          <p:nvPr/>
        </p:nvPicPr>
        <p:blipFill>
          <a:blip r:embed="rId7"/>
          <a:stretch>
            <a:fillRect/>
          </a:stretch>
        </p:blipFill>
        <p:spPr>
          <a:xfrm>
            <a:off x="597408" y="5161068"/>
            <a:ext cx="7949184" cy="1109049"/>
          </a:xfrm>
          <a:prstGeom prst="rect">
            <a:avLst/>
          </a:prstGeom>
        </p:spPr>
      </p:pic>
    </p:spTree>
    <p:extLst>
      <p:ext uri="{BB962C8B-B14F-4D97-AF65-F5344CB8AC3E}">
        <p14:creationId xmlns:p14="http://schemas.microsoft.com/office/powerpoint/2010/main" val="2475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3193" y="533400"/>
            <a:ext cx="6118207" cy="6096000"/>
          </a:xfrm>
          <a:prstGeom prst="rect">
            <a:avLst/>
          </a:prstGeom>
        </p:spPr>
      </p:pic>
      <p:sp>
        <p:nvSpPr>
          <p:cNvPr id="5" name="TextBox 4"/>
          <p:cNvSpPr txBox="1"/>
          <p:nvPr/>
        </p:nvSpPr>
        <p:spPr>
          <a:xfrm>
            <a:off x="0" y="0"/>
            <a:ext cx="4059958" cy="369332"/>
          </a:xfrm>
          <a:prstGeom prst="rect">
            <a:avLst/>
          </a:prstGeom>
          <a:noFill/>
        </p:spPr>
        <p:txBody>
          <a:bodyPr wrap="none" rtlCol="0">
            <a:spAutoFit/>
          </a:bodyPr>
          <a:lstStyle/>
          <a:p>
            <a:r>
              <a:rPr lang="en-US" dirty="0" smtClean="0"/>
              <a:t>Identifying robust and repeatable models</a:t>
            </a:r>
            <a:endParaRPr lang="en-US" dirty="0"/>
          </a:p>
        </p:txBody>
      </p:sp>
      <p:pic>
        <p:nvPicPr>
          <p:cNvPr id="6"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317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0"/>
            <a:ext cx="7467600" cy="1718419"/>
          </a:xfrm>
          <a:prstGeom prst="rect">
            <a:avLst/>
          </a:prstGeom>
          <a:noFill/>
        </p:spPr>
        <p:txBody>
          <a:bodyPr wrap="square" rtlCol="0">
            <a:spAutoFit/>
          </a:bodyPr>
          <a:lstStyle/>
          <a:p>
            <a:pPr algn="ctr">
              <a:spcAft>
                <a:spcPts val="600"/>
              </a:spcAft>
            </a:pPr>
            <a:r>
              <a:rPr lang="en-US" sz="2800" b="1" u="sng" dirty="0" smtClean="0"/>
              <a:t>Model Results Presented Today</a:t>
            </a:r>
          </a:p>
          <a:p>
            <a:pPr algn="ctr">
              <a:spcAft>
                <a:spcPts val="2000"/>
              </a:spcAft>
            </a:pPr>
            <a:r>
              <a:rPr lang="en-US" sz="2800" dirty="0" smtClean="0"/>
              <a:t>Stepwise </a:t>
            </a:r>
            <a:r>
              <a:rPr lang="en-US" sz="2800" dirty="0"/>
              <a:t>s</a:t>
            </a:r>
            <a:r>
              <a:rPr lang="en-US" sz="2800" dirty="0" smtClean="0"/>
              <a:t>leep </a:t>
            </a:r>
            <a:r>
              <a:rPr lang="en-US" sz="2800" dirty="0"/>
              <a:t>e</a:t>
            </a:r>
            <a:r>
              <a:rPr lang="en-US" sz="2800" dirty="0" smtClean="0"/>
              <a:t>xposure selection</a:t>
            </a:r>
            <a:endParaRPr lang="en-US" sz="2800" dirty="0"/>
          </a:p>
          <a:p>
            <a:pPr algn="ctr"/>
            <a:r>
              <a:rPr lang="en-US" sz="2800" dirty="0" smtClean="0"/>
              <a:t>All models adjusted for age, race, gender and BMI</a:t>
            </a:r>
            <a:endParaRPr lang="en-US" sz="2800" dirty="0"/>
          </a:p>
        </p:txBody>
      </p:sp>
    </p:spTree>
    <p:extLst>
      <p:ext uri="{BB962C8B-B14F-4D97-AF65-F5344CB8AC3E}">
        <p14:creationId xmlns:p14="http://schemas.microsoft.com/office/powerpoint/2010/main" val="3178561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5549724" cy="369332"/>
          </a:xfrm>
          <a:prstGeom prst="rect">
            <a:avLst/>
          </a:prstGeom>
          <a:noFill/>
        </p:spPr>
        <p:txBody>
          <a:bodyPr wrap="none" rtlCol="0">
            <a:spAutoFit/>
          </a:bodyPr>
          <a:lstStyle/>
          <a:p>
            <a:r>
              <a:rPr lang="en-US" dirty="0" smtClean="0"/>
              <a:t>Total sleep time is associated with systolic blood pressure</a:t>
            </a:r>
            <a:endParaRPr lang="en-US" dirty="0"/>
          </a:p>
        </p:txBody>
      </p:sp>
      <p:pic>
        <p:nvPicPr>
          <p:cNvPr id="9" name="Picture 30" descr="bwh pptBody"/>
          <p:cNvPicPr>
            <a:picLocks noChangeAspect="1" noChangeArrowheads="1"/>
          </p:cNvPicPr>
          <p:nvPr/>
        </p:nvPicPr>
        <p:blipFill>
          <a:blip r:embed="rId2"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1" descr="harvard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228600" y="886752"/>
            <a:ext cx="8686800" cy="4599648"/>
          </a:xfrm>
          <a:prstGeom prst="rect">
            <a:avLst/>
          </a:prstGeom>
        </p:spPr>
      </p:pic>
    </p:spTree>
    <p:extLst>
      <p:ext uri="{BB962C8B-B14F-4D97-AF65-F5344CB8AC3E}">
        <p14:creationId xmlns:p14="http://schemas.microsoft.com/office/powerpoint/2010/main" val="2351185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6504088" cy="369332"/>
          </a:xfrm>
          <a:prstGeom prst="rect">
            <a:avLst/>
          </a:prstGeom>
          <a:noFill/>
        </p:spPr>
        <p:txBody>
          <a:bodyPr wrap="none" rtlCol="0">
            <a:spAutoFit/>
          </a:bodyPr>
          <a:lstStyle/>
          <a:p>
            <a:r>
              <a:rPr lang="en-US" dirty="0" smtClean="0"/>
              <a:t>Respiratory distress index is associated with diastolic blood pressure</a:t>
            </a:r>
            <a:endParaRPr lang="en-US" dirty="0"/>
          </a:p>
        </p:txBody>
      </p:sp>
      <p:pic>
        <p:nvPicPr>
          <p:cNvPr id="10" name="Picture 30" descr="bwh pptBody"/>
          <p:cNvPicPr>
            <a:picLocks noChangeAspect="1" noChangeArrowheads="1"/>
          </p:cNvPicPr>
          <p:nvPr/>
        </p:nvPicPr>
        <p:blipFill>
          <a:blip r:embed="rId2"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harvard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284988" y="1219200"/>
            <a:ext cx="8686800" cy="4343400"/>
          </a:xfrm>
          <a:prstGeom prst="rect">
            <a:avLst/>
          </a:prstGeom>
        </p:spPr>
      </p:pic>
    </p:spTree>
    <p:extLst>
      <p:ext uri="{BB962C8B-B14F-4D97-AF65-F5344CB8AC3E}">
        <p14:creationId xmlns:p14="http://schemas.microsoft.com/office/powerpoint/2010/main" val="1251251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15400" cy="369332"/>
          </a:xfrm>
          <a:prstGeom prst="rect">
            <a:avLst/>
          </a:prstGeom>
          <a:noFill/>
        </p:spPr>
        <p:txBody>
          <a:bodyPr wrap="square" rtlCol="0">
            <a:spAutoFit/>
          </a:bodyPr>
          <a:lstStyle/>
          <a:p>
            <a:r>
              <a:rPr lang="en-US" dirty="0" smtClean="0"/>
              <a:t>Our results have methodological and pathway implications</a:t>
            </a:r>
          </a:p>
        </p:txBody>
      </p:sp>
      <p:sp>
        <p:nvSpPr>
          <p:cNvPr id="5" name="TextBox 4"/>
          <p:cNvSpPr txBox="1"/>
          <p:nvPr/>
        </p:nvSpPr>
        <p:spPr>
          <a:xfrm>
            <a:off x="609600" y="1041737"/>
            <a:ext cx="7848600" cy="769441"/>
          </a:xfrm>
          <a:prstGeom prst="rect">
            <a:avLst/>
          </a:prstGeom>
          <a:noFill/>
        </p:spPr>
        <p:txBody>
          <a:bodyPr wrap="square" rtlCol="0">
            <a:spAutoFit/>
          </a:bodyPr>
          <a:lstStyle/>
          <a:p>
            <a:r>
              <a:rPr lang="en-US" sz="2200" dirty="0" smtClean="0"/>
              <a:t>The application of cluster analysis and cross validation to the model building process produced physiologically interpretable models</a:t>
            </a:r>
          </a:p>
        </p:txBody>
      </p:sp>
      <p:sp>
        <p:nvSpPr>
          <p:cNvPr id="6" name="TextBox 5"/>
          <p:cNvSpPr txBox="1"/>
          <p:nvPr/>
        </p:nvSpPr>
        <p:spPr>
          <a:xfrm>
            <a:off x="152400" y="533400"/>
            <a:ext cx="2041841" cy="430887"/>
          </a:xfrm>
          <a:prstGeom prst="rect">
            <a:avLst/>
          </a:prstGeom>
          <a:noFill/>
        </p:spPr>
        <p:txBody>
          <a:bodyPr wrap="none" rtlCol="0">
            <a:spAutoFit/>
          </a:bodyPr>
          <a:lstStyle/>
          <a:p>
            <a:r>
              <a:rPr lang="en-US" sz="2200" dirty="0" smtClean="0">
                <a:solidFill>
                  <a:schemeClr val="tx2"/>
                </a:solidFill>
              </a:rPr>
              <a:t>Methodological </a:t>
            </a:r>
            <a:endParaRPr lang="en-US" sz="2200" dirty="0">
              <a:solidFill>
                <a:schemeClr val="tx2"/>
              </a:solidFill>
            </a:endParaRPr>
          </a:p>
        </p:txBody>
      </p:sp>
      <p:sp>
        <p:nvSpPr>
          <p:cNvPr id="8" name="TextBox 7"/>
          <p:cNvSpPr txBox="1"/>
          <p:nvPr/>
        </p:nvSpPr>
        <p:spPr>
          <a:xfrm>
            <a:off x="609600" y="2945487"/>
            <a:ext cx="7848600" cy="1107996"/>
          </a:xfrm>
          <a:prstGeom prst="rect">
            <a:avLst/>
          </a:prstGeom>
          <a:noFill/>
        </p:spPr>
        <p:txBody>
          <a:bodyPr wrap="square" rtlCol="0">
            <a:spAutoFit/>
          </a:bodyPr>
          <a:lstStyle/>
          <a:p>
            <a:r>
              <a:rPr lang="en-US" sz="2200" dirty="0"/>
              <a:t>S</a:t>
            </a:r>
            <a:r>
              <a:rPr lang="en-US" sz="2200" dirty="0" smtClean="0"/>
              <a:t>ystematic </a:t>
            </a:r>
            <a:r>
              <a:rPr lang="en-US" sz="2200" dirty="0"/>
              <a:t>consideration of a wide variety of sleep indices identified shorter sleep </a:t>
            </a:r>
            <a:r>
              <a:rPr lang="en-US" sz="2200" dirty="0" smtClean="0"/>
              <a:t>duration </a:t>
            </a:r>
            <a:r>
              <a:rPr lang="en-US" sz="2200" dirty="0"/>
              <a:t>and </a:t>
            </a:r>
            <a:r>
              <a:rPr lang="en-US" sz="2200" dirty="0" smtClean="0"/>
              <a:t>apnea-hypopnea index to </a:t>
            </a:r>
            <a:r>
              <a:rPr lang="en-US" sz="2200" dirty="0"/>
              <a:t>be associated with elevated SBP or DBP</a:t>
            </a:r>
            <a:endParaRPr lang="en-US" sz="2200" dirty="0" smtClean="0"/>
          </a:p>
        </p:txBody>
      </p:sp>
      <p:sp>
        <p:nvSpPr>
          <p:cNvPr id="9" name="TextBox 8"/>
          <p:cNvSpPr txBox="1"/>
          <p:nvPr/>
        </p:nvSpPr>
        <p:spPr>
          <a:xfrm>
            <a:off x="152400" y="2438400"/>
            <a:ext cx="2661306" cy="430887"/>
          </a:xfrm>
          <a:prstGeom prst="rect">
            <a:avLst/>
          </a:prstGeom>
          <a:noFill/>
        </p:spPr>
        <p:txBody>
          <a:bodyPr wrap="none" rtlCol="0">
            <a:spAutoFit/>
          </a:bodyPr>
          <a:lstStyle/>
          <a:p>
            <a:r>
              <a:rPr lang="en-US" sz="2200" dirty="0" smtClean="0">
                <a:solidFill>
                  <a:schemeClr val="tx2"/>
                </a:solidFill>
              </a:rPr>
              <a:t>Pathway Implications </a:t>
            </a:r>
            <a:endParaRPr lang="en-US" sz="2200" dirty="0">
              <a:solidFill>
                <a:schemeClr val="tx2"/>
              </a:solidFill>
            </a:endParaRPr>
          </a:p>
        </p:txBody>
      </p:sp>
      <p:sp>
        <p:nvSpPr>
          <p:cNvPr id="10" name="TextBox 9"/>
          <p:cNvSpPr txBox="1"/>
          <p:nvPr/>
        </p:nvSpPr>
        <p:spPr>
          <a:xfrm>
            <a:off x="609600" y="4545687"/>
            <a:ext cx="7848600" cy="1446550"/>
          </a:xfrm>
          <a:prstGeom prst="rect">
            <a:avLst/>
          </a:prstGeom>
          <a:noFill/>
        </p:spPr>
        <p:txBody>
          <a:bodyPr wrap="square" rtlCol="0">
            <a:spAutoFit/>
          </a:bodyPr>
          <a:lstStyle/>
          <a:p>
            <a:r>
              <a:rPr lang="en-US" sz="2200" dirty="0"/>
              <a:t>These results support the importance of sleep </a:t>
            </a:r>
            <a:r>
              <a:rPr lang="en-US" sz="2200" dirty="0" smtClean="0"/>
              <a:t>duration and physiological disturbances caused by AHI and LM </a:t>
            </a:r>
            <a:r>
              <a:rPr lang="en-US" sz="2200" dirty="0"/>
              <a:t>as important pathways that influence BP and that can be targeted for evaluation in future studies.</a:t>
            </a:r>
            <a:endParaRPr lang="en-US" sz="2200" dirty="0" smtClean="0"/>
          </a:p>
        </p:txBody>
      </p:sp>
      <p:pic>
        <p:nvPicPr>
          <p:cNvPr id="12" name="Picture 30" descr="bwh pptBody"/>
          <p:cNvPicPr>
            <a:picLocks noChangeAspect="1" noChangeArrowheads="1"/>
          </p:cNvPicPr>
          <p:nvPr/>
        </p:nvPicPr>
        <p:blipFill>
          <a:blip r:embed="rId2"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harvard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462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15400" cy="369332"/>
          </a:xfrm>
          <a:prstGeom prst="rect">
            <a:avLst/>
          </a:prstGeom>
          <a:noFill/>
        </p:spPr>
        <p:txBody>
          <a:bodyPr wrap="square" rtlCol="0">
            <a:spAutoFit/>
          </a:bodyPr>
          <a:lstStyle/>
          <a:p>
            <a:r>
              <a:rPr lang="en-US" dirty="0" smtClean="0"/>
              <a:t>Our results are novel and require further exploration</a:t>
            </a:r>
          </a:p>
        </p:txBody>
      </p:sp>
      <p:sp>
        <p:nvSpPr>
          <p:cNvPr id="5" name="TextBox 4"/>
          <p:cNvSpPr txBox="1"/>
          <p:nvPr/>
        </p:nvSpPr>
        <p:spPr>
          <a:xfrm>
            <a:off x="685800" y="1454202"/>
            <a:ext cx="7848600" cy="584775"/>
          </a:xfrm>
          <a:prstGeom prst="rect">
            <a:avLst/>
          </a:prstGeom>
          <a:noFill/>
        </p:spPr>
        <p:txBody>
          <a:bodyPr wrap="square" rtlCol="0">
            <a:spAutoFit/>
          </a:bodyPr>
          <a:lstStyle/>
          <a:p>
            <a:r>
              <a:rPr lang="en-US" sz="3200" dirty="0" smtClean="0"/>
              <a:t>Revisit categorical hypertension definitions</a:t>
            </a:r>
          </a:p>
        </p:txBody>
      </p:sp>
      <p:sp>
        <p:nvSpPr>
          <p:cNvPr id="6" name="TextBox 5"/>
          <p:cNvSpPr txBox="1"/>
          <p:nvPr/>
        </p:nvSpPr>
        <p:spPr>
          <a:xfrm>
            <a:off x="3351621" y="769653"/>
            <a:ext cx="2364558" cy="584775"/>
          </a:xfrm>
          <a:prstGeom prst="rect">
            <a:avLst/>
          </a:prstGeom>
          <a:noFill/>
        </p:spPr>
        <p:txBody>
          <a:bodyPr wrap="none" rtlCol="0">
            <a:spAutoFit/>
          </a:bodyPr>
          <a:lstStyle/>
          <a:p>
            <a:r>
              <a:rPr lang="en-US" sz="3200" dirty="0" smtClean="0">
                <a:solidFill>
                  <a:schemeClr val="tx2"/>
                </a:solidFill>
              </a:rPr>
              <a:t>Future Work </a:t>
            </a:r>
            <a:endParaRPr lang="en-US" sz="3200" dirty="0">
              <a:solidFill>
                <a:schemeClr val="tx2"/>
              </a:solidFill>
            </a:endParaRPr>
          </a:p>
        </p:txBody>
      </p:sp>
      <p:sp>
        <p:nvSpPr>
          <p:cNvPr id="7" name="TextBox 6"/>
          <p:cNvSpPr txBox="1"/>
          <p:nvPr/>
        </p:nvSpPr>
        <p:spPr>
          <a:xfrm>
            <a:off x="685800" y="2418771"/>
            <a:ext cx="7848600" cy="1077218"/>
          </a:xfrm>
          <a:prstGeom prst="rect">
            <a:avLst/>
          </a:prstGeom>
          <a:noFill/>
        </p:spPr>
        <p:txBody>
          <a:bodyPr wrap="square" rtlCol="0">
            <a:spAutoFit/>
          </a:bodyPr>
          <a:lstStyle/>
          <a:p>
            <a:r>
              <a:rPr lang="en-US" sz="3200" dirty="0" smtClean="0"/>
              <a:t>Apply model selection procedure to cohort subset without medications</a:t>
            </a:r>
          </a:p>
        </p:txBody>
      </p:sp>
      <p:pic>
        <p:nvPicPr>
          <p:cNvPr id="12" name="Picture 30" descr="bwh pptBody"/>
          <p:cNvPicPr>
            <a:picLocks noChangeAspect="1" noChangeArrowheads="1"/>
          </p:cNvPicPr>
          <p:nvPr/>
        </p:nvPicPr>
        <p:blipFill>
          <a:blip r:embed="rId2"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harvard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685800" y="3875782"/>
            <a:ext cx="7848600" cy="1077218"/>
          </a:xfrm>
          <a:prstGeom prst="rect">
            <a:avLst/>
          </a:prstGeom>
          <a:noFill/>
        </p:spPr>
        <p:txBody>
          <a:bodyPr wrap="square" rtlCol="0">
            <a:spAutoFit/>
          </a:bodyPr>
          <a:lstStyle/>
          <a:p>
            <a:r>
              <a:rPr lang="en-US" sz="3200" dirty="0" smtClean="0"/>
              <a:t>Explore application of alternative blood pressure adjustment methods</a:t>
            </a:r>
          </a:p>
        </p:txBody>
      </p:sp>
      <p:sp>
        <p:nvSpPr>
          <p:cNvPr id="10" name="TextBox 9"/>
          <p:cNvSpPr txBox="1"/>
          <p:nvPr/>
        </p:nvSpPr>
        <p:spPr>
          <a:xfrm>
            <a:off x="685800" y="5171182"/>
            <a:ext cx="7848600" cy="1077218"/>
          </a:xfrm>
          <a:prstGeom prst="rect">
            <a:avLst/>
          </a:prstGeom>
          <a:noFill/>
        </p:spPr>
        <p:txBody>
          <a:bodyPr wrap="square" rtlCol="0">
            <a:spAutoFit/>
          </a:bodyPr>
          <a:lstStyle/>
          <a:p>
            <a:r>
              <a:rPr lang="en-US" sz="3200" dirty="0" smtClean="0"/>
              <a:t>Add covariates to the stepwise selection procedure</a:t>
            </a:r>
          </a:p>
        </p:txBody>
      </p:sp>
    </p:spTree>
    <p:extLst>
      <p:ext uri="{BB962C8B-B14F-4D97-AF65-F5344CB8AC3E}">
        <p14:creationId xmlns:p14="http://schemas.microsoft.com/office/powerpoint/2010/main" val="3856905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494" y="3258343"/>
            <a:ext cx="3824288" cy="2166938"/>
          </a:xfrm>
          <a:prstGeom prst="rect">
            <a:avLst/>
          </a:prstGeom>
          <a:ln w="25400">
            <a:solidFill>
              <a:schemeClr val="bg1">
                <a:lumMod val="85000"/>
              </a:schemeClr>
            </a:solidFill>
          </a:ln>
        </p:spPr>
      </p:pic>
      <p:sp>
        <p:nvSpPr>
          <p:cNvPr id="5" name="Text Box 174"/>
          <p:cNvSpPr txBox="1">
            <a:spLocks noChangeArrowheads="1"/>
          </p:cNvSpPr>
          <p:nvPr/>
        </p:nvSpPr>
        <p:spPr bwMode="auto">
          <a:xfrm>
            <a:off x="796925" y="5468143"/>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defRPr/>
            </a:pPr>
            <a:r>
              <a:rPr lang="en-US" sz="2000" b="1" dirty="0">
                <a:solidFill>
                  <a:schemeClr val="tx2"/>
                </a:solidFill>
                <a:latin typeface="+mj-lt"/>
                <a:ea typeface="+mj-ea"/>
                <a:cs typeface="+mj-cs"/>
              </a:rPr>
              <a:t>Funding:</a:t>
            </a:r>
          </a:p>
        </p:txBody>
      </p:sp>
      <p:sp>
        <p:nvSpPr>
          <p:cNvPr id="6" name="TextBox 23"/>
          <p:cNvSpPr txBox="1">
            <a:spLocks noChangeArrowheads="1"/>
          </p:cNvSpPr>
          <p:nvPr/>
        </p:nvSpPr>
        <p:spPr bwMode="auto">
          <a:xfrm>
            <a:off x="990600" y="5849143"/>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sz="1200" dirty="0">
                <a:cs typeface="Arial" panose="020B0604020202020204" pitchFamily="34" charset="0"/>
              </a:rPr>
              <a:t>NIH 1R01HL083075-01, R01HL098433, </a:t>
            </a:r>
            <a:r>
              <a:rPr lang="en-US" sz="1200" b="1" dirty="0">
                <a:cs typeface="Arial" panose="020B0604020202020204" pitchFamily="34" charset="0"/>
              </a:rPr>
              <a:t>R01 HL098433-02S1(SR-DAD)</a:t>
            </a:r>
            <a:r>
              <a:rPr lang="en-US" sz="1200" dirty="0">
                <a:cs typeface="Arial" panose="020B0604020202020204" pitchFamily="34" charset="0"/>
              </a:rPr>
              <a:t>, 1U34HL105277-01, 1R01HL110068-01A1 and 1R01HL113338-01; </a:t>
            </a:r>
            <a:r>
              <a:rPr lang="en-US" sz="1200" b="1" dirty="0">
                <a:cs typeface="Arial" panose="020B0604020202020204" pitchFamily="34" charset="0"/>
              </a:rPr>
              <a:t>and a research agreement with the Emma B. Bradley Hospital/Brown University (DAD)</a:t>
            </a:r>
            <a:r>
              <a:rPr lang="en-US" sz="1200" dirty="0">
                <a:cs typeface="Arial" panose="020B0604020202020204" pitchFamily="34" charset="0"/>
              </a:rPr>
              <a:t>.</a:t>
            </a:r>
            <a:endParaRPr lang="en-US" sz="1200" dirty="0">
              <a:latin typeface="Constantia" panose="02030602050306030303" pitchFamily="18" charset="0"/>
              <a:cs typeface="Arial" panose="020B0604020202020204" pitchFamily="34" charset="0"/>
            </a:endParaRPr>
          </a:p>
        </p:txBody>
      </p:sp>
      <p:sp>
        <p:nvSpPr>
          <p:cNvPr id="7" name="TextBox 19"/>
          <p:cNvSpPr txBox="1">
            <a:spLocks noChangeArrowheads="1"/>
          </p:cNvSpPr>
          <p:nvPr/>
        </p:nvSpPr>
        <p:spPr bwMode="auto">
          <a:xfrm>
            <a:off x="150019" y="743743"/>
            <a:ext cx="6700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sz="1600" dirty="0" smtClean="0">
                <a:latin typeface="+mn-lt"/>
              </a:rPr>
              <a:t>Program in Sleep and Cardiovascular Medicine </a:t>
            </a:r>
            <a:br>
              <a:rPr lang="en-US" sz="1600" dirty="0" smtClean="0">
                <a:latin typeface="+mn-lt"/>
              </a:rPr>
            </a:br>
            <a:r>
              <a:rPr lang="en-US" sz="1600" dirty="0" smtClean="0">
                <a:latin typeface="+mn-lt"/>
              </a:rPr>
              <a:t>Program in Sleep Epidemiology</a:t>
            </a:r>
            <a:r>
              <a:rPr lang="en-US" sz="1400" b="1" dirty="0" smtClean="0">
                <a:latin typeface="+mn-lt"/>
              </a:rPr>
              <a:t/>
            </a:r>
            <a:br>
              <a:rPr lang="en-US" sz="1400" b="1" dirty="0" smtClean="0">
                <a:latin typeface="+mn-lt"/>
              </a:rPr>
            </a:br>
            <a:r>
              <a:rPr lang="en-US" sz="1200" dirty="0" smtClean="0">
                <a:latin typeface="+mn-lt"/>
              </a:rPr>
              <a:t>Brigham </a:t>
            </a:r>
            <a:r>
              <a:rPr lang="en-US" sz="1200" dirty="0">
                <a:latin typeface="+mn-lt"/>
              </a:rPr>
              <a:t>and Women’s Hospital, Harvard Medical </a:t>
            </a:r>
            <a:r>
              <a:rPr lang="en-US" sz="1200" dirty="0" smtClean="0">
                <a:latin typeface="+mn-lt"/>
              </a:rPr>
              <a:t>School</a:t>
            </a:r>
            <a:endParaRPr lang="en-US" sz="1200" dirty="0">
              <a:latin typeface="+mn-lt"/>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4" y="1955006"/>
            <a:ext cx="900113"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4"/>
          <p:cNvSpPr txBox="1">
            <a:spLocks noChangeArrowheads="1"/>
          </p:cNvSpPr>
          <p:nvPr/>
        </p:nvSpPr>
        <p:spPr bwMode="auto">
          <a:xfrm>
            <a:off x="1218407" y="2018506"/>
            <a:ext cx="2470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sz="1600" dirty="0" smtClean="0">
                <a:latin typeface="+mn-lt"/>
              </a:rPr>
              <a:t>Susan Redline, </a:t>
            </a:r>
            <a:r>
              <a:rPr lang="en-US" sz="1600" dirty="0">
                <a:latin typeface="+mn-lt"/>
              </a:rPr>
              <a:t>M.D., </a:t>
            </a:r>
            <a:r>
              <a:rPr lang="en-US" sz="1600" dirty="0" smtClean="0">
                <a:latin typeface="+mn-lt"/>
              </a:rPr>
              <a:t>M.P.H.</a:t>
            </a:r>
          </a:p>
          <a:p>
            <a:pPr eaLnBrk="1" hangingPunct="1">
              <a:defRPr/>
            </a:pPr>
            <a:r>
              <a:rPr lang="en-US" sz="1400" dirty="0" smtClean="0">
                <a:latin typeface="+mn-lt"/>
              </a:rPr>
              <a:t>Harvard </a:t>
            </a:r>
            <a:r>
              <a:rPr lang="en-US" sz="1400" dirty="0">
                <a:latin typeface="+mn-lt"/>
              </a:rPr>
              <a:t>Medical School, </a:t>
            </a:r>
            <a:r>
              <a:rPr lang="en-US" sz="1400" dirty="0" smtClean="0">
                <a:latin typeface="+mn-lt"/>
              </a:rPr>
              <a:t>BWH</a:t>
            </a:r>
            <a:endParaRPr lang="en-US" sz="1400" dirty="0">
              <a:latin typeface="+mn-lt"/>
            </a:endParaRPr>
          </a:p>
        </p:txBody>
      </p:sp>
      <p:sp>
        <p:nvSpPr>
          <p:cNvPr id="10" name="Text Box 174"/>
          <p:cNvSpPr txBox="1">
            <a:spLocks noChangeArrowheads="1"/>
          </p:cNvSpPr>
          <p:nvPr/>
        </p:nvSpPr>
        <p:spPr bwMode="auto">
          <a:xfrm>
            <a:off x="2382" y="1505743"/>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defRPr/>
            </a:pPr>
            <a:r>
              <a:rPr lang="en-US" sz="2000" b="1" dirty="0" smtClean="0">
                <a:solidFill>
                  <a:schemeClr val="tx2"/>
                </a:solidFill>
                <a:latin typeface="+mj-lt"/>
                <a:ea typeface="+mj-ea"/>
                <a:cs typeface="+mj-cs"/>
              </a:rPr>
              <a:t>Postdoctoral Mentor:</a:t>
            </a:r>
            <a:endParaRPr lang="en-US" sz="2000" b="1" dirty="0">
              <a:solidFill>
                <a:schemeClr val="tx2"/>
              </a:solidFill>
              <a:latin typeface="+mj-lt"/>
              <a:ea typeface="+mj-ea"/>
              <a:cs typeface="+mj-cs"/>
            </a:endParaRPr>
          </a:p>
        </p:txBody>
      </p:sp>
      <p:sp>
        <p:nvSpPr>
          <p:cNvPr id="11" name="Text Box 174"/>
          <p:cNvSpPr txBox="1">
            <a:spLocks noChangeArrowheads="1"/>
          </p:cNvSpPr>
          <p:nvPr/>
        </p:nvSpPr>
        <p:spPr bwMode="auto">
          <a:xfrm>
            <a:off x="2382" y="362743"/>
            <a:ext cx="2919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defRPr/>
            </a:pPr>
            <a:r>
              <a:rPr lang="en-US" sz="2000" b="1" dirty="0" smtClean="0">
                <a:solidFill>
                  <a:schemeClr val="tx2"/>
                </a:solidFill>
                <a:latin typeface="+mj-lt"/>
                <a:ea typeface="+mj-ea"/>
                <a:cs typeface="+mj-cs"/>
              </a:rPr>
              <a:t>Postdoctoral </a:t>
            </a:r>
            <a:r>
              <a:rPr lang="en-US" sz="2000" b="1" dirty="0">
                <a:solidFill>
                  <a:schemeClr val="tx2"/>
                </a:solidFill>
                <a:latin typeface="+mj-lt"/>
                <a:ea typeface="+mj-ea"/>
                <a:cs typeface="+mj-cs"/>
              </a:rPr>
              <a:t>Affiliation:</a:t>
            </a:r>
          </a:p>
        </p:txBody>
      </p:sp>
      <p:sp>
        <p:nvSpPr>
          <p:cNvPr id="12" name="TextBox 14"/>
          <p:cNvSpPr txBox="1"/>
          <p:nvPr/>
        </p:nvSpPr>
        <p:spPr>
          <a:xfrm>
            <a:off x="6779419" y="1581943"/>
            <a:ext cx="2236788" cy="49212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ts val="300"/>
              </a:spcBef>
              <a:defRPr/>
            </a:pPr>
            <a:r>
              <a:rPr lang="en-US" sz="1400" dirty="0">
                <a:latin typeface="+mn-lt"/>
                <a:ea typeface="+mj-ea"/>
                <a:cs typeface="+mj-cs"/>
              </a:rPr>
              <a:t>David Jacobs</a:t>
            </a:r>
            <a:r>
              <a:rPr lang="en-US" sz="1200" dirty="0">
                <a:latin typeface="+mn-lt"/>
                <a:ea typeface="+mj-ea"/>
                <a:cs typeface="+mj-cs"/>
              </a:rPr>
              <a:t/>
            </a:r>
            <a:br>
              <a:rPr lang="en-US" sz="1200" dirty="0">
                <a:latin typeface="+mn-lt"/>
                <a:ea typeface="+mj-ea"/>
                <a:cs typeface="+mj-cs"/>
              </a:rPr>
            </a:br>
            <a:r>
              <a:rPr lang="en-US" sz="1100" dirty="0">
                <a:latin typeface="+mn-lt"/>
              </a:rPr>
              <a:t>University of Minnesota</a:t>
            </a:r>
            <a:endParaRPr lang="en-US" sz="1100" dirty="0">
              <a:latin typeface="+mn-lt"/>
              <a:ea typeface="+mj-ea"/>
              <a:cs typeface="+mj-cs"/>
            </a:endParaRPr>
          </a:p>
        </p:txBody>
      </p:sp>
      <p:sp>
        <p:nvSpPr>
          <p:cNvPr id="13" name="TextBox 15"/>
          <p:cNvSpPr txBox="1"/>
          <p:nvPr/>
        </p:nvSpPr>
        <p:spPr>
          <a:xfrm>
            <a:off x="6779419" y="1162843"/>
            <a:ext cx="2236788" cy="49212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ts val="300"/>
              </a:spcBef>
              <a:defRPr/>
            </a:pPr>
            <a:r>
              <a:rPr lang="en-US" sz="1400" dirty="0">
                <a:latin typeface="+mn-lt"/>
                <a:ea typeface="+mj-ea"/>
                <a:cs typeface="+mj-cs"/>
              </a:rPr>
              <a:t>Daniel Duprez</a:t>
            </a:r>
            <a:r>
              <a:rPr lang="en-US" sz="1200" dirty="0">
                <a:latin typeface="+mn-lt"/>
                <a:ea typeface="+mj-ea"/>
                <a:cs typeface="+mj-cs"/>
              </a:rPr>
              <a:t/>
            </a:r>
            <a:br>
              <a:rPr lang="en-US" sz="1200" dirty="0">
                <a:latin typeface="+mn-lt"/>
                <a:ea typeface="+mj-ea"/>
                <a:cs typeface="+mj-cs"/>
              </a:rPr>
            </a:br>
            <a:r>
              <a:rPr lang="en-US" sz="1100" dirty="0">
                <a:latin typeface="+mn-lt"/>
              </a:rPr>
              <a:t>University of Minnesota</a:t>
            </a:r>
            <a:endParaRPr lang="en-US" sz="1100" dirty="0">
              <a:latin typeface="+mn-lt"/>
              <a:ea typeface="+mj-ea"/>
              <a:cs typeface="+mj-cs"/>
            </a:endParaRPr>
          </a:p>
        </p:txBody>
      </p:sp>
      <p:sp>
        <p:nvSpPr>
          <p:cNvPr id="14" name="TextBox 16"/>
          <p:cNvSpPr txBox="1"/>
          <p:nvPr/>
        </p:nvSpPr>
        <p:spPr>
          <a:xfrm>
            <a:off x="6779419" y="2001043"/>
            <a:ext cx="2236788" cy="49212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ts val="300"/>
              </a:spcBef>
              <a:defRPr/>
            </a:pPr>
            <a:r>
              <a:rPr lang="en-US" sz="1400" dirty="0">
                <a:latin typeface="+mn-lt"/>
                <a:ea typeface="+mj-ea"/>
                <a:cs typeface="+mj-cs"/>
              </a:rPr>
              <a:t>Naresh M. Punjabi</a:t>
            </a:r>
            <a:r>
              <a:rPr lang="en-US" sz="1200" dirty="0">
                <a:latin typeface="+mn-lt"/>
                <a:ea typeface="+mj-ea"/>
                <a:cs typeface="+mj-cs"/>
              </a:rPr>
              <a:t/>
            </a:r>
            <a:br>
              <a:rPr lang="en-US" sz="1200" dirty="0">
                <a:latin typeface="+mn-lt"/>
                <a:ea typeface="+mj-ea"/>
                <a:cs typeface="+mj-cs"/>
              </a:rPr>
            </a:br>
            <a:r>
              <a:rPr lang="en-US" sz="1100" dirty="0">
                <a:latin typeface="+mn-lt"/>
              </a:rPr>
              <a:t>Northwestern University</a:t>
            </a:r>
            <a:endParaRPr lang="en-US" sz="1100" dirty="0">
              <a:latin typeface="+mn-lt"/>
              <a:ea typeface="+mj-ea"/>
              <a:cs typeface="+mj-cs"/>
            </a:endParaRPr>
          </a:p>
        </p:txBody>
      </p:sp>
      <p:sp>
        <p:nvSpPr>
          <p:cNvPr id="15" name="TextBox 17"/>
          <p:cNvSpPr txBox="1"/>
          <p:nvPr/>
        </p:nvSpPr>
        <p:spPr>
          <a:xfrm>
            <a:off x="6779419" y="3410743"/>
            <a:ext cx="2236788" cy="49212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ts val="300"/>
              </a:spcBef>
              <a:defRPr/>
            </a:pPr>
            <a:r>
              <a:rPr lang="en-US" sz="1400" dirty="0">
                <a:latin typeface="+mn-lt"/>
                <a:ea typeface="+mj-ea"/>
                <a:cs typeface="+mj-cs"/>
              </a:rPr>
              <a:t>Phyllis Zee</a:t>
            </a:r>
            <a:r>
              <a:rPr lang="en-US" sz="1200" dirty="0">
                <a:latin typeface="+mn-lt"/>
                <a:ea typeface="+mj-ea"/>
                <a:cs typeface="+mj-cs"/>
              </a:rPr>
              <a:t/>
            </a:r>
            <a:br>
              <a:rPr lang="en-US" sz="1200" dirty="0">
                <a:latin typeface="+mn-lt"/>
                <a:ea typeface="+mj-ea"/>
                <a:cs typeface="+mj-cs"/>
              </a:rPr>
            </a:br>
            <a:r>
              <a:rPr lang="en-US" sz="1100" dirty="0">
                <a:latin typeface="+mn-lt"/>
              </a:rPr>
              <a:t>Northwestern University</a:t>
            </a:r>
            <a:endParaRPr lang="en-US" sz="1100" dirty="0">
              <a:latin typeface="+mn-lt"/>
              <a:ea typeface="+mj-ea"/>
              <a:cs typeface="+mj-cs"/>
            </a:endParaRPr>
          </a:p>
        </p:txBody>
      </p:sp>
      <p:sp>
        <p:nvSpPr>
          <p:cNvPr id="16" name="TextBox 18"/>
          <p:cNvSpPr txBox="1"/>
          <p:nvPr/>
        </p:nvSpPr>
        <p:spPr>
          <a:xfrm>
            <a:off x="6779419" y="2418556"/>
            <a:ext cx="2236788" cy="493712"/>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ts val="300"/>
              </a:spcBef>
              <a:defRPr/>
            </a:pPr>
            <a:r>
              <a:rPr lang="en-US" sz="1400" dirty="0">
                <a:latin typeface="+mn-lt"/>
                <a:ea typeface="+mj-ea"/>
                <a:cs typeface="+mj-cs"/>
              </a:rPr>
              <a:t>Steven J. Shea</a:t>
            </a:r>
            <a:r>
              <a:rPr lang="en-US" sz="1200" dirty="0">
                <a:latin typeface="+mn-lt"/>
                <a:ea typeface="+mj-ea"/>
                <a:cs typeface="+mj-cs"/>
              </a:rPr>
              <a:t/>
            </a:r>
            <a:br>
              <a:rPr lang="en-US" sz="1200" dirty="0">
                <a:latin typeface="+mn-lt"/>
                <a:ea typeface="+mj-ea"/>
                <a:cs typeface="+mj-cs"/>
              </a:rPr>
            </a:br>
            <a:r>
              <a:rPr lang="en-US" sz="1100" dirty="0">
                <a:latin typeface="+mn-lt"/>
              </a:rPr>
              <a:t>Columbia University</a:t>
            </a:r>
            <a:endParaRPr lang="en-US" sz="1100" dirty="0">
              <a:latin typeface="+mn-lt"/>
              <a:ea typeface="+mj-ea"/>
              <a:cs typeface="+mj-cs"/>
            </a:endParaRPr>
          </a:p>
        </p:txBody>
      </p:sp>
      <p:sp>
        <p:nvSpPr>
          <p:cNvPr id="17" name="TextBox 19"/>
          <p:cNvSpPr txBox="1"/>
          <p:nvPr/>
        </p:nvSpPr>
        <p:spPr>
          <a:xfrm>
            <a:off x="6779419" y="2837656"/>
            <a:ext cx="2362200" cy="646112"/>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ts val="300"/>
              </a:spcBef>
              <a:defRPr/>
            </a:pPr>
            <a:r>
              <a:rPr lang="en-US" sz="1400" dirty="0">
                <a:latin typeface="+mn-lt"/>
                <a:ea typeface="+mj-ea"/>
                <a:cs typeface="+mj-cs"/>
              </a:rPr>
              <a:t>Karol Watson</a:t>
            </a:r>
            <a:r>
              <a:rPr lang="en-US" sz="1200" dirty="0">
                <a:latin typeface="+mn-lt"/>
                <a:ea typeface="+mj-ea"/>
                <a:cs typeface="+mj-cs"/>
              </a:rPr>
              <a:t/>
            </a:r>
            <a:br>
              <a:rPr lang="en-US" sz="1200" dirty="0">
                <a:latin typeface="+mn-lt"/>
                <a:ea typeface="+mj-ea"/>
                <a:cs typeface="+mj-cs"/>
              </a:rPr>
            </a:br>
            <a:r>
              <a:rPr lang="en-US" sz="1100" dirty="0">
                <a:latin typeface="+mn-lt"/>
              </a:rPr>
              <a:t>University of California at </a:t>
            </a:r>
            <a:br>
              <a:rPr lang="en-US" sz="1100" dirty="0">
                <a:latin typeface="+mn-lt"/>
              </a:rPr>
            </a:br>
            <a:r>
              <a:rPr lang="en-US" sz="1100" dirty="0">
                <a:latin typeface="+mn-lt"/>
              </a:rPr>
              <a:t>Los Angeles</a:t>
            </a:r>
            <a:endParaRPr lang="en-US" sz="1100" dirty="0">
              <a:latin typeface="+mn-lt"/>
              <a:ea typeface="+mj-ea"/>
              <a:cs typeface="+mj-cs"/>
            </a:endParaRPr>
          </a:p>
        </p:txBody>
      </p:sp>
      <p:sp>
        <p:nvSpPr>
          <p:cNvPr id="18" name="Text Box 174"/>
          <p:cNvSpPr txBox="1">
            <a:spLocks noChangeArrowheads="1"/>
          </p:cNvSpPr>
          <p:nvPr/>
        </p:nvSpPr>
        <p:spPr bwMode="auto">
          <a:xfrm>
            <a:off x="6765132" y="362743"/>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defRPr/>
            </a:pPr>
            <a:r>
              <a:rPr lang="en-US" sz="2000" b="1" dirty="0" smtClean="0">
                <a:solidFill>
                  <a:schemeClr val="tx2"/>
                </a:solidFill>
                <a:latin typeface="+mj-lt"/>
                <a:ea typeface="+mj-ea"/>
                <a:cs typeface="+mj-cs"/>
              </a:rPr>
              <a:t>Collaborators:</a:t>
            </a:r>
            <a:endParaRPr lang="en-US" sz="2000" b="1" dirty="0">
              <a:solidFill>
                <a:schemeClr val="tx2"/>
              </a:solidFill>
              <a:latin typeface="+mj-lt"/>
              <a:ea typeface="+mj-ea"/>
              <a:cs typeface="+mj-cs"/>
            </a:endParaRPr>
          </a:p>
        </p:txBody>
      </p:sp>
      <p:sp>
        <p:nvSpPr>
          <p:cNvPr id="19" name="TextBox 23"/>
          <p:cNvSpPr txBox="1">
            <a:spLocks noChangeArrowheads="1"/>
          </p:cNvSpPr>
          <p:nvPr/>
        </p:nvSpPr>
        <p:spPr bwMode="auto">
          <a:xfrm>
            <a:off x="4493419" y="670718"/>
            <a:ext cx="179863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lnSpc>
                <a:spcPts val="1800"/>
              </a:lnSpc>
              <a:spcBef>
                <a:spcPct val="50000"/>
              </a:spcBef>
            </a:pPr>
            <a:r>
              <a:rPr lang="en-US" sz="1100">
                <a:cs typeface="Arial" panose="020B0604020202020204" pitchFamily="34" charset="0"/>
              </a:rPr>
              <a:t>Daniel Gottlieb, MD, MPH</a:t>
            </a:r>
            <a:br>
              <a:rPr lang="en-US" sz="1100">
                <a:cs typeface="Arial" panose="020B0604020202020204" pitchFamily="34" charset="0"/>
              </a:rPr>
            </a:br>
            <a:r>
              <a:rPr lang="en-US" sz="1100">
                <a:cs typeface="Arial" panose="020B0604020202020204" pitchFamily="34" charset="0"/>
              </a:rPr>
              <a:t>Sanjay Patel, MD, MS</a:t>
            </a:r>
            <a:br>
              <a:rPr lang="en-US" sz="1100">
                <a:cs typeface="Arial" panose="020B0604020202020204" pitchFamily="34" charset="0"/>
              </a:rPr>
            </a:br>
            <a:r>
              <a:rPr lang="en-US" sz="1100">
                <a:cs typeface="Arial" panose="020B0604020202020204" pitchFamily="34" charset="0"/>
              </a:rPr>
              <a:t>Rui Wang, PhD</a:t>
            </a:r>
          </a:p>
        </p:txBody>
      </p:sp>
      <p:sp>
        <p:nvSpPr>
          <p:cNvPr id="20" name="TextBox 29"/>
          <p:cNvSpPr txBox="1"/>
          <p:nvPr/>
        </p:nvSpPr>
        <p:spPr>
          <a:xfrm>
            <a:off x="6779419" y="743743"/>
            <a:ext cx="2362200" cy="49212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ts val="300"/>
              </a:spcBef>
              <a:defRPr/>
            </a:pPr>
            <a:r>
              <a:rPr lang="en-US" sz="1400" dirty="0">
                <a:latin typeface="+mn-lt"/>
                <a:ea typeface="+mj-ea"/>
                <a:cs typeface="+mj-cs"/>
              </a:rPr>
              <a:t>Rui Wang</a:t>
            </a:r>
            <a:r>
              <a:rPr lang="en-US" sz="1200" dirty="0">
                <a:latin typeface="+mn-lt"/>
                <a:ea typeface="+mj-ea"/>
                <a:cs typeface="+mj-cs"/>
              </a:rPr>
              <a:t/>
            </a:r>
            <a:br>
              <a:rPr lang="en-US" sz="1200" dirty="0">
                <a:latin typeface="+mn-lt"/>
                <a:ea typeface="+mj-ea"/>
                <a:cs typeface="+mj-cs"/>
              </a:rPr>
            </a:br>
            <a:r>
              <a:rPr lang="en-US" sz="1100" dirty="0">
                <a:latin typeface="+mn-lt"/>
              </a:rPr>
              <a:t>Harvard School of Public Health</a:t>
            </a:r>
            <a:endParaRPr lang="en-US" sz="1100" dirty="0">
              <a:latin typeface="+mn-lt"/>
              <a:ea typeface="+mj-ea"/>
              <a:cs typeface="+mj-cs"/>
            </a:endParaRPr>
          </a:p>
        </p:txBody>
      </p:sp>
      <p:sp>
        <p:nvSpPr>
          <p:cNvPr id="21" name="Text Box 174"/>
          <p:cNvSpPr txBox="1">
            <a:spLocks noChangeArrowheads="1"/>
          </p:cNvSpPr>
          <p:nvPr/>
        </p:nvSpPr>
        <p:spPr bwMode="auto">
          <a:xfrm>
            <a:off x="4493419" y="362743"/>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defRPr/>
            </a:pPr>
            <a:r>
              <a:rPr lang="en-US" sz="1600" b="1" dirty="0" smtClean="0">
                <a:solidFill>
                  <a:schemeClr val="tx2"/>
                </a:solidFill>
                <a:latin typeface="+mj-lt"/>
                <a:ea typeface="+mj-ea"/>
                <a:cs typeface="+mj-cs"/>
              </a:rPr>
              <a:t>Faculty</a:t>
            </a:r>
            <a:endParaRPr lang="en-US" sz="1600" b="1" dirty="0">
              <a:solidFill>
                <a:schemeClr val="tx2"/>
              </a:solidFill>
              <a:latin typeface="+mj-lt"/>
              <a:ea typeface="+mj-ea"/>
              <a:cs typeface="+mj-cs"/>
            </a:endParaRPr>
          </a:p>
        </p:txBody>
      </p:sp>
      <p:sp>
        <p:nvSpPr>
          <p:cNvPr id="22" name="Text Box 174"/>
          <p:cNvSpPr txBox="1">
            <a:spLocks noChangeArrowheads="1"/>
          </p:cNvSpPr>
          <p:nvPr/>
        </p:nvSpPr>
        <p:spPr bwMode="auto">
          <a:xfrm>
            <a:off x="4493419" y="1505743"/>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defRPr/>
            </a:pPr>
            <a:r>
              <a:rPr lang="en-US" sz="1600" b="1" dirty="0" smtClean="0">
                <a:solidFill>
                  <a:schemeClr val="tx2"/>
                </a:solidFill>
                <a:latin typeface="+mj-lt"/>
                <a:ea typeface="+mj-ea"/>
                <a:cs typeface="+mj-cs"/>
              </a:rPr>
              <a:t>Trainees</a:t>
            </a:r>
            <a:endParaRPr lang="en-US" sz="1600" b="1" dirty="0">
              <a:solidFill>
                <a:schemeClr val="tx2"/>
              </a:solidFill>
              <a:latin typeface="+mj-lt"/>
              <a:ea typeface="+mj-ea"/>
              <a:cs typeface="+mj-cs"/>
            </a:endParaRPr>
          </a:p>
        </p:txBody>
      </p:sp>
      <p:sp>
        <p:nvSpPr>
          <p:cNvPr id="23" name="Text Box 174"/>
          <p:cNvSpPr txBox="1">
            <a:spLocks noChangeArrowheads="1"/>
          </p:cNvSpPr>
          <p:nvPr/>
        </p:nvSpPr>
        <p:spPr bwMode="auto">
          <a:xfrm>
            <a:off x="4493419" y="2463006"/>
            <a:ext cx="160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defRPr/>
            </a:pPr>
            <a:r>
              <a:rPr lang="en-US" sz="1600" b="1" dirty="0" smtClean="0">
                <a:solidFill>
                  <a:schemeClr val="tx2"/>
                </a:solidFill>
                <a:latin typeface="+mj-lt"/>
                <a:ea typeface="+mj-ea"/>
                <a:cs typeface="+mj-cs"/>
              </a:rPr>
              <a:t>Staff</a:t>
            </a:r>
            <a:endParaRPr lang="en-US" sz="1600" b="1" dirty="0">
              <a:solidFill>
                <a:schemeClr val="tx2"/>
              </a:solidFill>
              <a:latin typeface="+mj-lt"/>
              <a:ea typeface="+mj-ea"/>
              <a:cs typeface="+mj-cs"/>
            </a:endParaRPr>
          </a:p>
        </p:txBody>
      </p:sp>
      <p:sp>
        <p:nvSpPr>
          <p:cNvPr id="24" name="TextBox 33"/>
          <p:cNvSpPr txBox="1">
            <a:spLocks noChangeArrowheads="1"/>
          </p:cNvSpPr>
          <p:nvPr/>
        </p:nvSpPr>
        <p:spPr bwMode="auto">
          <a:xfrm>
            <a:off x="4493419" y="1761331"/>
            <a:ext cx="17224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lnSpc>
                <a:spcPts val="1800"/>
              </a:lnSpc>
              <a:spcBef>
                <a:spcPct val="50000"/>
              </a:spcBef>
            </a:pPr>
            <a:r>
              <a:rPr lang="en-US" sz="1100">
                <a:cs typeface="Arial" panose="020B0604020202020204" pitchFamily="34" charset="0"/>
              </a:rPr>
              <a:t>Anne-Marie Chang, PhD</a:t>
            </a:r>
            <a:br>
              <a:rPr lang="en-US" sz="1100">
                <a:cs typeface="Arial" panose="020B0604020202020204" pitchFamily="34" charset="0"/>
              </a:rPr>
            </a:br>
            <a:r>
              <a:rPr lang="en-US" sz="1100">
                <a:cs typeface="Arial" panose="020B0604020202020204" pitchFamily="34" charset="0"/>
              </a:rPr>
              <a:t>Brian Cade, PhD</a:t>
            </a:r>
          </a:p>
        </p:txBody>
      </p:sp>
      <p:sp>
        <p:nvSpPr>
          <p:cNvPr id="25" name="TextBox 34"/>
          <p:cNvSpPr txBox="1">
            <a:spLocks noChangeArrowheads="1"/>
          </p:cNvSpPr>
          <p:nvPr/>
        </p:nvSpPr>
        <p:spPr bwMode="auto">
          <a:xfrm>
            <a:off x="4493419" y="2682081"/>
            <a:ext cx="1855788"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lnSpc>
                <a:spcPts val="1800"/>
              </a:lnSpc>
              <a:spcBef>
                <a:spcPct val="50000"/>
              </a:spcBef>
            </a:pPr>
            <a:r>
              <a:rPr lang="en-US" sz="1100">
                <a:cs typeface="Arial" panose="020B0604020202020204" pitchFamily="34" charset="0"/>
              </a:rPr>
              <a:t>Melissa Giglio</a:t>
            </a:r>
            <a:br>
              <a:rPr lang="en-US" sz="1100">
                <a:cs typeface="Arial" panose="020B0604020202020204" pitchFamily="34" charset="0"/>
              </a:rPr>
            </a:br>
            <a:r>
              <a:rPr lang="en-US" sz="1100">
                <a:cs typeface="Arial" panose="020B0604020202020204" pitchFamily="34" charset="0"/>
              </a:rPr>
              <a:t>Daniel Mobley</a:t>
            </a:r>
            <a:br>
              <a:rPr lang="en-US" sz="1100">
                <a:cs typeface="Arial" panose="020B0604020202020204" pitchFamily="34" charset="0"/>
              </a:rPr>
            </a:br>
            <a:r>
              <a:rPr lang="en-US" sz="1100">
                <a:cs typeface="Arial" panose="020B0604020202020204" pitchFamily="34" charset="0"/>
              </a:rPr>
              <a:t>Remo Mueller, PhD</a:t>
            </a:r>
            <a:br>
              <a:rPr lang="en-US" sz="1100">
                <a:cs typeface="Arial" panose="020B0604020202020204" pitchFamily="34" charset="0"/>
              </a:rPr>
            </a:br>
            <a:r>
              <a:rPr lang="en-US" sz="1100">
                <a:cs typeface="Arial" panose="020B0604020202020204" pitchFamily="34" charset="0"/>
              </a:rPr>
              <a:t>Michael Rueschman, MPH</a:t>
            </a:r>
            <a:br>
              <a:rPr lang="en-US" sz="1100">
                <a:cs typeface="Arial" panose="020B0604020202020204" pitchFamily="34" charset="0"/>
              </a:rPr>
            </a:br>
            <a:r>
              <a:rPr lang="en-US" sz="1100">
                <a:cs typeface="Arial" panose="020B0604020202020204" pitchFamily="34" charset="0"/>
              </a:rPr>
              <a:t>Jia Weng, PhD</a:t>
            </a:r>
          </a:p>
        </p:txBody>
      </p:sp>
      <p:sp>
        <p:nvSpPr>
          <p:cNvPr id="26" name="TextBox 24"/>
          <p:cNvSpPr txBox="1"/>
          <p:nvPr/>
        </p:nvSpPr>
        <p:spPr>
          <a:xfrm>
            <a:off x="4417219" y="3944143"/>
            <a:ext cx="4267200" cy="400050"/>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50000"/>
              </a:spcBef>
              <a:defRPr/>
            </a:pPr>
            <a:r>
              <a:rPr lang="en-US" sz="2000" b="1" dirty="0">
                <a:solidFill>
                  <a:schemeClr val="tx2"/>
                </a:solidFill>
                <a:latin typeface="+mj-lt"/>
                <a:ea typeface="+mj-ea"/>
                <a:cs typeface="+mj-cs"/>
              </a:rPr>
              <a:t>MESA Collaborators and Staff</a:t>
            </a:r>
          </a:p>
        </p:txBody>
      </p:sp>
      <p:sp>
        <p:nvSpPr>
          <p:cNvPr id="27" name="TextBox 38"/>
          <p:cNvSpPr txBox="1">
            <a:spLocks noChangeArrowheads="1"/>
          </p:cNvSpPr>
          <p:nvPr/>
        </p:nvSpPr>
        <p:spPr bwMode="auto">
          <a:xfrm>
            <a:off x="4493419" y="4325143"/>
            <a:ext cx="1293813"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lnSpc>
                <a:spcPts val="1800"/>
              </a:lnSpc>
              <a:spcBef>
                <a:spcPct val="50000"/>
              </a:spcBef>
            </a:pPr>
            <a:r>
              <a:rPr lang="en-US" sz="1100">
                <a:cs typeface="Arial" panose="020B0604020202020204" pitchFamily="34" charset="0"/>
              </a:rPr>
              <a:t>Lydia Brumback</a:t>
            </a:r>
            <a:br>
              <a:rPr lang="en-US" sz="1100">
                <a:cs typeface="Arial" panose="020B0604020202020204" pitchFamily="34" charset="0"/>
              </a:rPr>
            </a:br>
            <a:r>
              <a:rPr lang="en-US" sz="1100">
                <a:cs typeface="Arial" panose="020B0604020202020204" pitchFamily="34" charset="0"/>
              </a:rPr>
              <a:t>Norma Desmond</a:t>
            </a:r>
            <a:br>
              <a:rPr lang="en-US" sz="1100">
                <a:cs typeface="Arial" panose="020B0604020202020204" pitchFamily="34" charset="0"/>
              </a:rPr>
            </a:br>
            <a:r>
              <a:rPr lang="en-US" sz="1100">
                <a:cs typeface="Arial" panose="020B0604020202020204" pitchFamily="34" charset="0"/>
              </a:rPr>
              <a:t>Karen Hansen</a:t>
            </a:r>
            <a:br>
              <a:rPr lang="en-US" sz="1100">
                <a:cs typeface="Arial" panose="020B0604020202020204" pitchFamily="34" charset="0"/>
              </a:rPr>
            </a:br>
            <a:r>
              <a:rPr lang="en-US" sz="1100">
                <a:cs typeface="Arial" panose="020B0604020202020204" pitchFamily="34" charset="0"/>
              </a:rPr>
              <a:t>Craig Johnson</a:t>
            </a:r>
            <a:br>
              <a:rPr lang="en-US" sz="1100">
                <a:cs typeface="Arial" panose="020B0604020202020204" pitchFamily="34" charset="0"/>
              </a:rPr>
            </a:br>
            <a:r>
              <a:rPr lang="en-US" sz="1100">
                <a:cs typeface="Arial" panose="020B0604020202020204" pitchFamily="34" charset="0"/>
              </a:rPr>
              <a:t>Robin McClelland</a:t>
            </a:r>
          </a:p>
        </p:txBody>
      </p:sp>
      <p:sp>
        <p:nvSpPr>
          <p:cNvPr id="28" name="TextBox 41"/>
          <p:cNvSpPr txBox="1">
            <a:spLocks noChangeArrowheads="1"/>
          </p:cNvSpPr>
          <p:nvPr/>
        </p:nvSpPr>
        <p:spPr bwMode="auto">
          <a:xfrm>
            <a:off x="6779419" y="4325143"/>
            <a:ext cx="1038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lnSpc>
                <a:spcPts val="1800"/>
              </a:lnSpc>
              <a:spcBef>
                <a:spcPct val="50000"/>
              </a:spcBef>
            </a:pPr>
            <a:r>
              <a:rPr lang="en-US" sz="1100">
                <a:cs typeface="Arial" panose="020B0604020202020204" pitchFamily="34" charset="0"/>
              </a:rPr>
              <a:t>Bruce Psaty</a:t>
            </a:r>
            <a:br>
              <a:rPr lang="en-US" sz="1100">
                <a:cs typeface="Arial" panose="020B0604020202020204" pitchFamily="34" charset="0"/>
              </a:rPr>
            </a:br>
            <a:r>
              <a:rPr lang="en-US" sz="1100">
                <a:cs typeface="Arial" panose="020B0604020202020204" pitchFamily="34" charset="0"/>
              </a:rPr>
              <a:t>Erika Right</a:t>
            </a:r>
            <a:br>
              <a:rPr lang="en-US" sz="1100">
                <a:cs typeface="Arial" panose="020B0604020202020204" pitchFamily="34" charset="0"/>
              </a:rPr>
            </a:br>
            <a:r>
              <a:rPr lang="en-US" sz="1100">
                <a:cs typeface="Arial" panose="020B0604020202020204" pitchFamily="34" charset="0"/>
              </a:rPr>
              <a:t>Otto Sanchez</a:t>
            </a:r>
            <a:br>
              <a:rPr lang="en-US" sz="1100">
                <a:cs typeface="Arial" panose="020B0604020202020204" pitchFamily="34" charset="0"/>
              </a:rPr>
            </a:br>
            <a:r>
              <a:rPr lang="en-US" sz="1100">
                <a:cs typeface="Arial" panose="020B0604020202020204" pitchFamily="34" charset="0"/>
              </a:rPr>
              <a:t>David Vu</a:t>
            </a:r>
          </a:p>
        </p:txBody>
      </p:sp>
      <p:pic>
        <p:nvPicPr>
          <p:cNvPr id="29" name="Picture 30" descr="bwh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89954"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descr="harvard pptBody"/>
          <p:cNvPicPr>
            <a:picLocks noChangeAspect="1" noChangeArrowheads="1"/>
          </p:cNvPicPr>
          <p:nvPr/>
        </p:nvPicPr>
        <p:blipFill>
          <a:blip r:embed="rId5"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39200"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6"/>
          <a:stretch>
            <a:fillRect/>
          </a:stretch>
        </p:blipFill>
        <p:spPr>
          <a:xfrm>
            <a:off x="0" y="6422967"/>
            <a:ext cx="685800" cy="435033"/>
          </a:xfrm>
          <a:prstGeom prst="rect">
            <a:avLst/>
          </a:prstGeom>
        </p:spPr>
      </p:pic>
      <p:pic>
        <p:nvPicPr>
          <p:cNvPr id="3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558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830997"/>
          </a:xfrm>
          <a:prstGeom prst="rect">
            <a:avLst/>
          </a:prstGeom>
          <a:noFill/>
        </p:spPr>
        <p:txBody>
          <a:bodyPr wrap="square" rtlCol="0">
            <a:spAutoFit/>
          </a:bodyPr>
          <a:lstStyle/>
          <a:p>
            <a:pPr algn="ctr"/>
            <a:r>
              <a:rPr lang="en-US" sz="4800" dirty="0" smtClean="0"/>
              <a:t>Plethysmography</a:t>
            </a:r>
            <a:endParaRPr lang="en-US" sz="4800" dirty="0"/>
          </a:p>
        </p:txBody>
      </p:sp>
      <p:pic>
        <p:nvPicPr>
          <p:cNvPr id="4" name="Picture 30" descr="bwh pptBody"/>
          <p:cNvPicPr>
            <a:picLocks noChangeAspect="1" noChangeArrowheads="1"/>
          </p:cNvPicPr>
          <p:nvPr/>
        </p:nvPicPr>
        <p:blipFill>
          <a:blip r:embed="rId2"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 descr="harvard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581400"/>
            <a:ext cx="9144000" cy="461665"/>
          </a:xfrm>
          <a:prstGeom prst="rect">
            <a:avLst/>
          </a:prstGeom>
          <a:noFill/>
        </p:spPr>
        <p:txBody>
          <a:bodyPr wrap="square" rtlCol="0">
            <a:spAutoFit/>
          </a:bodyPr>
          <a:lstStyle/>
          <a:p>
            <a:pPr algn="ctr"/>
            <a:r>
              <a:rPr lang="en-US" sz="2400" dirty="0" smtClean="0"/>
              <a:t>Many Thanks to David Jacobs and Daniel Duprez!</a:t>
            </a:r>
            <a:endParaRPr lang="en-US" sz="2400" dirty="0"/>
          </a:p>
        </p:txBody>
      </p:sp>
    </p:spTree>
    <p:extLst>
      <p:ext uri="{BB962C8B-B14F-4D97-AF65-F5344CB8AC3E}">
        <p14:creationId xmlns:p14="http://schemas.microsoft.com/office/powerpoint/2010/main" val="2807299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00796" y="1676400"/>
            <a:ext cx="4038404" cy="2965822"/>
          </a:xfrm>
          <a:prstGeom prst="rect">
            <a:avLst/>
          </a:prstGeom>
        </p:spPr>
      </p:pic>
      <p:pic>
        <p:nvPicPr>
          <p:cNvPr id="3"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323922" y="1524000"/>
            <a:ext cx="3943278" cy="3638884"/>
          </a:xfrm>
          <a:prstGeom prst="rect">
            <a:avLst/>
          </a:prstGeom>
        </p:spPr>
      </p:pic>
      <p:sp>
        <p:nvSpPr>
          <p:cNvPr id="8" name="TextBox 7"/>
          <p:cNvSpPr txBox="1"/>
          <p:nvPr/>
        </p:nvSpPr>
        <p:spPr>
          <a:xfrm>
            <a:off x="0" y="0"/>
            <a:ext cx="8915400" cy="646331"/>
          </a:xfrm>
          <a:prstGeom prst="rect">
            <a:avLst/>
          </a:prstGeom>
          <a:noFill/>
        </p:spPr>
        <p:txBody>
          <a:bodyPr wrap="square" rtlCol="0">
            <a:spAutoFit/>
          </a:bodyPr>
          <a:lstStyle/>
          <a:p>
            <a:r>
              <a:rPr lang="en-US" dirty="0" smtClean="0"/>
              <a:t>Plethysmography may provide non-invasive indices of cardiovascular health during the night that are related to tonometry </a:t>
            </a:r>
          </a:p>
        </p:txBody>
      </p:sp>
      <p:sp>
        <p:nvSpPr>
          <p:cNvPr id="9" name="TextBox 8"/>
          <p:cNvSpPr txBox="1"/>
          <p:nvPr/>
        </p:nvSpPr>
        <p:spPr>
          <a:xfrm>
            <a:off x="552522" y="914400"/>
            <a:ext cx="3181278" cy="369332"/>
          </a:xfrm>
          <a:prstGeom prst="rect">
            <a:avLst/>
          </a:prstGeom>
          <a:noFill/>
        </p:spPr>
        <p:txBody>
          <a:bodyPr wrap="square" rtlCol="0">
            <a:spAutoFit/>
          </a:bodyPr>
          <a:lstStyle/>
          <a:p>
            <a:pPr algn="ctr"/>
            <a:r>
              <a:rPr lang="en-US" dirty="0" smtClean="0">
                <a:solidFill>
                  <a:schemeClr val="tx2"/>
                </a:solidFill>
              </a:rPr>
              <a:t>Plethysmography Pulse</a:t>
            </a:r>
            <a:endParaRPr lang="en-US" dirty="0">
              <a:solidFill>
                <a:schemeClr val="tx2"/>
              </a:solidFill>
            </a:endParaRPr>
          </a:p>
        </p:txBody>
      </p:sp>
      <p:sp>
        <p:nvSpPr>
          <p:cNvPr id="10" name="TextBox 9"/>
          <p:cNvSpPr txBox="1"/>
          <p:nvPr/>
        </p:nvSpPr>
        <p:spPr>
          <a:xfrm>
            <a:off x="4876800" y="914400"/>
            <a:ext cx="3930646" cy="646331"/>
          </a:xfrm>
          <a:prstGeom prst="rect">
            <a:avLst/>
          </a:prstGeom>
          <a:noFill/>
        </p:spPr>
        <p:txBody>
          <a:bodyPr wrap="square" rtlCol="0">
            <a:spAutoFit/>
          </a:bodyPr>
          <a:lstStyle/>
          <a:p>
            <a:pPr algn="ctr"/>
            <a:r>
              <a:rPr lang="en-US" dirty="0" smtClean="0">
                <a:solidFill>
                  <a:schemeClr val="tx2"/>
                </a:solidFill>
              </a:rPr>
              <a:t>Automatic Comparison of Plethysmography and Tonometry Pulses</a:t>
            </a:r>
            <a:endParaRPr lang="en-US" dirty="0">
              <a:solidFill>
                <a:schemeClr val="tx2"/>
              </a:solidFill>
            </a:endParaRPr>
          </a:p>
        </p:txBody>
      </p:sp>
      <p:cxnSp>
        <p:nvCxnSpPr>
          <p:cNvPr id="12" name="Straight Connector 11"/>
          <p:cNvCxnSpPr/>
          <p:nvPr/>
        </p:nvCxnSpPr>
        <p:spPr>
          <a:xfrm>
            <a:off x="4495800" y="1066800"/>
            <a:ext cx="0" cy="411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5334000"/>
            <a:ext cx="8077200" cy="646331"/>
          </a:xfrm>
          <a:prstGeom prst="rect">
            <a:avLst/>
          </a:prstGeom>
          <a:noFill/>
        </p:spPr>
        <p:txBody>
          <a:bodyPr wrap="square" rtlCol="0">
            <a:spAutoFit/>
          </a:bodyPr>
          <a:lstStyle/>
          <a:p>
            <a:pPr marL="1376363" indent="-1376363"/>
            <a:r>
              <a:rPr lang="en-US" dirty="0" smtClean="0">
                <a:solidFill>
                  <a:schemeClr val="tx2"/>
                </a:solidFill>
              </a:rPr>
              <a:t>Challenge:</a:t>
            </a:r>
            <a:r>
              <a:rPr lang="en-US" dirty="0"/>
              <a:t>	</a:t>
            </a:r>
            <a:r>
              <a:rPr lang="en-US" dirty="0" smtClean="0"/>
              <a:t>Automated pulse identification during the night from signals which may be noise</a:t>
            </a:r>
            <a:endParaRPr lang="en-US" dirty="0"/>
          </a:p>
        </p:txBody>
      </p:sp>
      <p:sp>
        <p:nvSpPr>
          <p:cNvPr id="14" name="TextBox 13"/>
          <p:cNvSpPr txBox="1"/>
          <p:nvPr/>
        </p:nvSpPr>
        <p:spPr>
          <a:xfrm>
            <a:off x="914400" y="5983069"/>
            <a:ext cx="8001000" cy="369332"/>
          </a:xfrm>
          <a:prstGeom prst="rect">
            <a:avLst/>
          </a:prstGeom>
          <a:noFill/>
        </p:spPr>
        <p:txBody>
          <a:bodyPr wrap="square" rtlCol="0">
            <a:spAutoFit/>
          </a:bodyPr>
          <a:lstStyle/>
          <a:p>
            <a:pPr marL="1376363" indent="-1376363"/>
            <a:r>
              <a:rPr lang="en-US" dirty="0" smtClean="0">
                <a:solidFill>
                  <a:schemeClr val="tx2"/>
                </a:solidFill>
              </a:rPr>
              <a:t>Opportunity:</a:t>
            </a:r>
            <a:r>
              <a:rPr lang="en-US" dirty="0" smtClean="0"/>
              <a:t>	Estimate of autonomic tone / arterial elasticity during the night</a:t>
            </a:r>
            <a:endParaRPr lang="en-US" dirty="0"/>
          </a:p>
        </p:txBody>
      </p:sp>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455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830997"/>
          </a:xfrm>
          <a:prstGeom prst="rect">
            <a:avLst/>
          </a:prstGeom>
          <a:noFill/>
        </p:spPr>
        <p:txBody>
          <a:bodyPr wrap="square" rtlCol="0">
            <a:spAutoFit/>
          </a:bodyPr>
          <a:lstStyle/>
          <a:p>
            <a:pPr algn="ctr"/>
            <a:r>
              <a:rPr lang="en-US" sz="4800" dirty="0" smtClean="0"/>
              <a:t>Overview</a:t>
            </a:r>
            <a:endParaRPr lang="en-US" sz="4800" dirty="0"/>
          </a:p>
        </p:txBody>
      </p:sp>
      <p:pic>
        <p:nvPicPr>
          <p:cNvPr id="4" name="Picture 30" descr="bwh pptBody"/>
          <p:cNvPicPr>
            <a:picLocks noChangeAspect="1" noChangeArrowheads="1"/>
          </p:cNvPicPr>
          <p:nvPr/>
        </p:nvPicPr>
        <p:blipFill>
          <a:blip r:embed="rId2"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 descr="harvard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258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544992"/>
            <a:ext cx="8229600" cy="5855808"/>
          </a:xfrm>
          <a:prstGeom prst="rect">
            <a:avLst/>
          </a:prstGeom>
        </p:spPr>
      </p:pic>
      <p:sp>
        <p:nvSpPr>
          <p:cNvPr id="3" name="TextBox 2"/>
          <p:cNvSpPr txBox="1"/>
          <p:nvPr/>
        </p:nvSpPr>
        <p:spPr>
          <a:xfrm>
            <a:off x="0" y="0"/>
            <a:ext cx="8915400" cy="369332"/>
          </a:xfrm>
          <a:prstGeom prst="rect">
            <a:avLst/>
          </a:prstGeom>
          <a:noFill/>
        </p:spPr>
        <p:txBody>
          <a:bodyPr wrap="square" rtlCol="0">
            <a:spAutoFit/>
          </a:bodyPr>
          <a:lstStyle/>
          <a:p>
            <a:r>
              <a:rPr lang="en-US" dirty="0" smtClean="0"/>
              <a:t>New tools are required to extract dynamic signals from sleep data</a:t>
            </a:r>
          </a:p>
        </p:txBody>
      </p:sp>
      <p:pic>
        <p:nvPicPr>
          <p:cNvPr id="4"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 y="6412468"/>
            <a:ext cx="9081983" cy="369332"/>
          </a:xfrm>
          <a:prstGeom prst="rect">
            <a:avLst/>
          </a:prstGeom>
          <a:noFill/>
        </p:spPr>
        <p:txBody>
          <a:bodyPr wrap="square" rtlCol="0">
            <a:spAutoFit/>
          </a:bodyPr>
          <a:lstStyle/>
          <a:p>
            <a:pPr algn="ctr"/>
            <a:r>
              <a:rPr lang="en-US" dirty="0">
                <a:hlinkClick r:id="rId6"/>
              </a:rPr>
              <a:t>http://sleep.partners.org/edf/</a:t>
            </a:r>
            <a:endParaRPr lang="en-US" dirty="0"/>
          </a:p>
        </p:txBody>
      </p:sp>
    </p:spTree>
    <p:extLst>
      <p:ext uri="{BB962C8B-B14F-4D97-AF65-F5344CB8AC3E}">
        <p14:creationId xmlns:p14="http://schemas.microsoft.com/office/powerpoint/2010/main" val="4141828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16"/>
            <a:ext cx="9067800" cy="646331"/>
          </a:xfrm>
          <a:prstGeom prst="rect">
            <a:avLst/>
          </a:prstGeom>
          <a:noFill/>
        </p:spPr>
        <p:txBody>
          <a:bodyPr wrap="square" rtlCol="0">
            <a:spAutoFit/>
          </a:bodyPr>
          <a:lstStyle/>
          <a:p>
            <a:r>
              <a:rPr lang="en-US" dirty="0" smtClean="0"/>
              <a:t>Supplement specific aims have been selected to provide training in traditional and novel method for studying the relationship between sleep and hypertension</a:t>
            </a:r>
            <a:endParaRPr lang="en-US" dirty="0"/>
          </a:p>
        </p:txBody>
      </p:sp>
      <p:sp>
        <p:nvSpPr>
          <p:cNvPr id="3" name="TextBox 2"/>
          <p:cNvSpPr txBox="1"/>
          <p:nvPr/>
        </p:nvSpPr>
        <p:spPr>
          <a:xfrm>
            <a:off x="381001" y="685800"/>
            <a:ext cx="8534399" cy="6099106"/>
          </a:xfrm>
          <a:prstGeom prst="rect">
            <a:avLst/>
          </a:prstGeom>
          <a:noFill/>
        </p:spPr>
        <p:txBody>
          <a:bodyPr wrap="square" rtlCol="0">
            <a:spAutoFit/>
          </a:bodyPr>
          <a:lstStyle/>
          <a:p>
            <a:pPr>
              <a:spcAft>
                <a:spcPts val="500"/>
              </a:spcAft>
            </a:pPr>
            <a:r>
              <a:rPr lang="en-US" dirty="0">
                <a:solidFill>
                  <a:schemeClr val="tx2"/>
                </a:solidFill>
              </a:rPr>
              <a:t>Hypotheses:</a:t>
            </a:r>
          </a:p>
          <a:p>
            <a:pPr marL="347663" indent="-347663">
              <a:spcAft>
                <a:spcPts val="1200"/>
              </a:spcAft>
            </a:pPr>
            <a:r>
              <a:rPr lang="en-US" dirty="0"/>
              <a:t>1.	Traditional indices of sleep disruption and </a:t>
            </a:r>
            <a:r>
              <a:rPr lang="en-US" dirty="0" smtClean="0"/>
              <a:t>sleep disordered breathing are </a:t>
            </a:r>
            <a:r>
              <a:rPr lang="en-US" dirty="0"/>
              <a:t>associated with hypertension status. (MESA-Sleep parent grant confirmatory aim</a:t>
            </a:r>
            <a:r>
              <a:rPr lang="en-US" dirty="0" smtClean="0"/>
              <a:t>)</a:t>
            </a:r>
            <a:endParaRPr lang="en-US" dirty="0"/>
          </a:p>
          <a:p>
            <a:pPr marL="347663" indent="-347663">
              <a:spcAft>
                <a:spcPts val="1200"/>
              </a:spcAft>
            </a:pPr>
            <a:r>
              <a:rPr lang="en-US" dirty="0">
                <a:solidFill>
                  <a:schemeClr val="bg1">
                    <a:lumMod val="50000"/>
                  </a:schemeClr>
                </a:solidFill>
              </a:rPr>
              <a:t>2.</a:t>
            </a:r>
            <a:r>
              <a:rPr lang="en-US" dirty="0"/>
              <a:t>	</a:t>
            </a:r>
            <a:r>
              <a:rPr lang="en-US" dirty="0">
                <a:solidFill>
                  <a:schemeClr val="bg1">
                    <a:lumMod val="50000"/>
                  </a:schemeClr>
                </a:solidFill>
              </a:rPr>
              <a:t>Breath-by-breath disruptions of cortical activity (Respiratory cycle-related EEG change, RCREC) is associated with hypertension status.</a:t>
            </a:r>
          </a:p>
          <a:p>
            <a:pPr marL="347663" indent="-347663">
              <a:buAutoNum type="arabicPeriod" startAt="3"/>
            </a:pPr>
            <a:r>
              <a:rPr lang="en-US" dirty="0" smtClean="0">
                <a:solidFill>
                  <a:schemeClr val="bg1">
                    <a:lumMod val="50000"/>
                  </a:schemeClr>
                </a:solidFill>
              </a:rPr>
              <a:t>Arterial </a:t>
            </a:r>
            <a:r>
              <a:rPr lang="en-US" dirty="0">
                <a:solidFill>
                  <a:schemeClr val="bg1">
                    <a:lumMod val="50000"/>
                  </a:schemeClr>
                </a:solidFill>
              </a:rPr>
              <a:t>elasticity estimates derived from the Pleth waveform (Pleth Derived Arterial Elasticity Estimate –PDAE): a) decreases in association with AHI, ArI, and RCREC; b) correlates with daytime elasticity measurements made using radial tonometry; and c) is associated with hypertension status even after considering other sleep and daytime elasticity measurements and potential confounders</a:t>
            </a:r>
            <a:r>
              <a:rPr lang="en-US" dirty="0" smtClean="0">
                <a:solidFill>
                  <a:schemeClr val="bg1">
                    <a:lumMod val="50000"/>
                  </a:schemeClr>
                </a:solidFill>
              </a:rPr>
              <a:t>.</a:t>
            </a:r>
          </a:p>
          <a:p>
            <a:endParaRPr lang="en-US" dirty="0"/>
          </a:p>
          <a:p>
            <a:pPr>
              <a:spcAft>
                <a:spcPts val="500"/>
              </a:spcAft>
            </a:pPr>
            <a:r>
              <a:rPr lang="en-US" dirty="0" smtClean="0">
                <a:solidFill>
                  <a:schemeClr val="tx2"/>
                </a:solidFill>
              </a:rPr>
              <a:t>Specific Aims</a:t>
            </a:r>
            <a:r>
              <a:rPr lang="en-US" dirty="0">
                <a:solidFill>
                  <a:schemeClr val="tx2"/>
                </a:solidFill>
              </a:rPr>
              <a:t>:</a:t>
            </a:r>
          </a:p>
          <a:p>
            <a:pPr marL="347663" indent="-347663">
              <a:spcAft>
                <a:spcPts val="1200"/>
              </a:spcAft>
            </a:pPr>
            <a:r>
              <a:rPr lang="en-US" dirty="0"/>
              <a:t>1.	To perform statistical analysis to test the association between hypertension and traditional indices of sleep disruption and </a:t>
            </a:r>
            <a:r>
              <a:rPr lang="en-US" dirty="0" smtClean="0"/>
              <a:t>sleep disordered breathing</a:t>
            </a:r>
            <a:endParaRPr lang="en-US" dirty="0"/>
          </a:p>
          <a:p>
            <a:pPr marL="347663" indent="-347663">
              <a:spcAft>
                <a:spcPts val="1200"/>
              </a:spcAft>
            </a:pPr>
            <a:r>
              <a:rPr lang="en-US" dirty="0">
                <a:solidFill>
                  <a:schemeClr val="bg1">
                    <a:lumMod val="50000"/>
                  </a:schemeClr>
                </a:solidFill>
              </a:rPr>
              <a:t>2.</a:t>
            </a:r>
            <a:r>
              <a:rPr lang="en-US" dirty="0"/>
              <a:t>	</a:t>
            </a:r>
            <a:r>
              <a:rPr lang="en-US" dirty="0">
                <a:solidFill>
                  <a:schemeClr val="bg1">
                    <a:lumMod val="50000"/>
                  </a:schemeClr>
                </a:solidFill>
              </a:rPr>
              <a:t>To compute RCREC from the PSG data and to perform statistical analysis to test the association between RCREC and hypertension.</a:t>
            </a:r>
          </a:p>
          <a:p>
            <a:pPr marL="347663" indent="-347663"/>
            <a:r>
              <a:rPr lang="en-US" dirty="0">
                <a:solidFill>
                  <a:schemeClr val="bg1">
                    <a:lumMod val="50000"/>
                  </a:schemeClr>
                </a:solidFill>
              </a:rPr>
              <a:t>3.</a:t>
            </a:r>
            <a:r>
              <a:rPr lang="en-US" dirty="0"/>
              <a:t>	</a:t>
            </a:r>
            <a:r>
              <a:rPr lang="en-US" dirty="0">
                <a:solidFill>
                  <a:schemeClr val="bg1">
                    <a:lumMod val="50000"/>
                  </a:schemeClr>
                </a:solidFill>
              </a:rPr>
              <a:t>To derive and implement the PDAE and to perform statistical analysis to test the association between PDAE, </a:t>
            </a:r>
            <a:r>
              <a:rPr lang="en-US" dirty="0" err="1">
                <a:solidFill>
                  <a:schemeClr val="bg1">
                    <a:lumMod val="50000"/>
                  </a:schemeClr>
                </a:solidFill>
              </a:rPr>
              <a:t>Arl</a:t>
            </a:r>
            <a:r>
              <a:rPr lang="en-US" dirty="0">
                <a:solidFill>
                  <a:schemeClr val="bg1">
                    <a:lumMod val="50000"/>
                  </a:schemeClr>
                </a:solidFill>
              </a:rPr>
              <a:t>, AHI, small artery elasticity from tonometry and hypertension.</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46573"/>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69390"/>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77392"/>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97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noFill/>
        </p:spPr>
        <p:txBody>
          <a:bodyPr wrap="square" rtlCol="0">
            <a:spAutoFit/>
          </a:bodyPr>
          <a:lstStyle/>
          <a:p>
            <a:r>
              <a:rPr lang="en-US" dirty="0" smtClean="0"/>
              <a:t>Out proposed approach evolved from analysis proposed in the supplement</a:t>
            </a:r>
            <a:endParaRPr lang="en-US" dirty="0"/>
          </a:p>
        </p:txBody>
      </p:sp>
      <p:sp>
        <p:nvSpPr>
          <p:cNvPr id="4" name="TextBox 3"/>
          <p:cNvSpPr txBox="1"/>
          <p:nvPr/>
        </p:nvSpPr>
        <p:spPr>
          <a:xfrm>
            <a:off x="228600" y="488151"/>
            <a:ext cx="8534400" cy="1107996"/>
          </a:xfrm>
          <a:prstGeom prst="rect">
            <a:avLst/>
          </a:prstGeom>
          <a:noFill/>
        </p:spPr>
        <p:txBody>
          <a:bodyPr wrap="square" rtlCol="0">
            <a:spAutoFit/>
          </a:bodyPr>
          <a:lstStyle/>
          <a:p>
            <a:pPr marL="512763" indent="-512763"/>
            <a:r>
              <a:rPr lang="en-US" sz="2200" dirty="0" smtClean="0">
                <a:solidFill>
                  <a:schemeClr val="tx2"/>
                </a:solidFill>
              </a:rPr>
              <a:t>Goal: </a:t>
            </a:r>
          </a:p>
          <a:p>
            <a:r>
              <a:rPr lang="en-US" sz="2200" dirty="0" smtClean="0"/>
              <a:t>Develop an objective and robust approach for selecting models that associate sleep and blood pressure</a:t>
            </a:r>
            <a:endParaRPr lang="en-US" sz="2200" dirty="0"/>
          </a:p>
        </p:txBody>
      </p:sp>
      <p:sp>
        <p:nvSpPr>
          <p:cNvPr id="5" name="TextBox 4"/>
          <p:cNvSpPr txBox="1"/>
          <p:nvPr/>
        </p:nvSpPr>
        <p:spPr>
          <a:xfrm>
            <a:off x="228599" y="5088364"/>
            <a:ext cx="9067801" cy="1236236"/>
          </a:xfrm>
          <a:prstGeom prst="rect">
            <a:avLst/>
          </a:prstGeom>
          <a:noFill/>
        </p:spPr>
        <p:txBody>
          <a:bodyPr wrap="square" rtlCol="0">
            <a:spAutoFit/>
          </a:bodyPr>
          <a:lstStyle/>
          <a:p>
            <a:pPr marL="512763" indent="-512763">
              <a:spcBef>
                <a:spcPts val="500"/>
              </a:spcBef>
            </a:pPr>
            <a:r>
              <a:rPr lang="en-US" sz="2200" dirty="0" smtClean="0">
                <a:solidFill>
                  <a:schemeClr val="tx2"/>
                </a:solidFill>
              </a:rPr>
              <a:t>Analytical Approach: </a:t>
            </a:r>
          </a:p>
          <a:p>
            <a:pPr>
              <a:spcAft>
                <a:spcPts val="1000"/>
              </a:spcAft>
            </a:pPr>
            <a:r>
              <a:rPr lang="en-US" sz="2200" dirty="0"/>
              <a:t>R</a:t>
            </a:r>
            <a:r>
              <a:rPr lang="en-US" sz="2200" dirty="0" smtClean="0"/>
              <a:t>educe the number sleep exposures by cluster analysis (variable reduction)</a:t>
            </a:r>
            <a:endParaRPr lang="en-US" sz="2200" dirty="0"/>
          </a:p>
          <a:p>
            <a:pPr>
              <a:spcAft>
                <a:spcPts val="1000"/>
              </a:spcAft>
            </a:pPr>
            <a:r>
              <a:rPr lang="en-US" sz="2200" dirty="0" smtClean="0"/>
              <a:t>Select exposures by stepwise selection  and models by cross validation</a:t>
            </a:r>
          </a:p>
        </p:txBody>
      </p:sp>
      <p:sp>
        <p:nvSpPr>
          <p:cNvPr id="6" name="TextBox 5"/>
          <p:cNvSpPr txBox="1"/>
          <p:nvPr/>
        </p:nvSpPr>
        <p:spPr>
          <a:xfrm>
            <a:off x="228600" y="2241860"/>
            <a:ext cx="2895600" cy="2123658"/>
          </a:xfrm>
          <a:prstGeom prst="rect">
            <a:avLst/>
          </a:prstGeom>
          <a:noFill/>
        </p:spPr>
        <p:txBody>
          <a:bodyPr wrap="square" rtlCol="0">
            <a:spAutoFit/>
          </a:bodyPr>
          <a:lstStyle/>
          <a:p>
            <a:pPr marL="512763" indent="-512763">
              <a:spcBef>
                <a:spcPts val="500"/>
              </a:spcBef>
            </a:pPr>
            <a:r>
              <a:rPr lang="en-US" sz="2200" dirty="0" smtClean="0">
                <a:solidFill>
                  <a:schemeClr val="tx2"/>
                </a:solidFill>
              </a:rPr>
              <a:t>Strategy: </a:t>
            </a:r>
          </a:p>
          <a:p>
            <a:pPr>
              <a:spcAft>
                <a:spcPts val="1000"/>
              </a:spcAft>
            </a:pPr>
            <a:r>
              <a:rPr lang="en-US" sz="2200" dirty="0" smtClean="0"/>
              <a:t>Preselect commonly modeled sleep exposures across 5 exposure domains from 2500 sleep indices</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3276600" y="1828800"/>
            <a:ext cx="5510813" cy="3190471"/>
          </a:xfrm>
          <a:prstGeom prst="rect">
            <a:avLst/>
          </a:prstGeom>
        </p:spPr>
      </p:pic>
    </p:spTree>
    <p:extLst>
      <p:ext uri="{BB962C8B-B14F-4D97-AF65-F5344CB8AC3E}">
        <p14:creationId xmlns:p14="http://schemas.microsoft.com/office/powerpoint/2010/main" val="148336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16"/>
            <a:ext cx="9067800" cy="369332"/>
          </a:xfrm>
          <a:prstGeom prst="rect">
            <a:avLst/>
          </a:prstGeom>
          <a:noFill/>
        </p:spPr>
        <p:txBody>
          <a:bodyPr wrap="square" rtlCol="0">
            <a:spAutoFit/>
          </a:bodyPr>
          <a:lstStyle/>
          <a:p>
            <a:r>
              <a:rPr lang="en-US" dirty="0"/>
              <a:t>S</a:t>
            </a:r>
            <a:r>
              <a:rPr lang="en-US" dirty="0" smtClean="0"/>
              <a:t>leep exposures across five exposure domains were selected for modeling consideration</a:t>
            </a:r>
            <a:endParaRPr lang="en-US" dirty="0"/>
          </a:p>
        </p:txBody>
      </p:sp>
      <p:pic>
        <p:nvPicPr>
          <p:cNvPr id="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46573"/>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descr="bwh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 descr="harvard pptBody"/>
          <p:cNvPicPr>
            <a:picLocks noChangeAspect="1" noChangeArrowheads="1"/>
          </p:cNvPicPr>
          <p:nvPr/>
        </p:nvPicPr>
        <p:blipFill>
          <a:blip r:embed="rId5"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990600" y="3352800"/>
            <a:ext cx="184731" cy="584775"/>
          </a:xfrm>
          <a:prstGeom prst="rect">
            <a:avLst/>
          </a:prstGeom>
          <a:noFill/>
        </p:spPr>
        <p:txBody>
          <a:bodyPr wrap="none" rtlCol="0">
            <a:spAutoFit/>
          </a:bodyPr>
          <a:lstStyle/>
          <a:p>
            <a:endParaRPr lang="en-US" sz="3200" dirty="0"/>
          </a:p>
        </p:txBody>
      </p:sp>
      <p:sp>
        <p:nvSpPr>
          <p:cNvPr id="37" name="TextBox 36"/>
          <p:cNvSpPr txBox="1"/>
          <p:nvPr/>
        </p:nvSpPr>
        <p:spPr>
          <a:xfrm>
            <a:off x="304800" y="1143000"/>
            <a:ext cx="1471493" cy="1815882"/>
          </a:xfrm>
          <a:prstGeom prst="rect">
            <a:avLst/>
          </a:prstGeom>
          <a:noFill/>
        </p:spPr>
        <p:txBody>
          <a:bodyPr wrap="none" rtlCol="0">
            <a:spAutoFit/>
          </a:bodyPr>
          <a:lstStyle/>
          <a:p>
            <a:r>
              <a:rPr lang="en-US" sz="1600" dirty="0" smtClean="0">
                <a:solidFill>
                  <a:schemeClr val="tx2"/>
                </a:solidFill>
              </a:rPr>
              <a:t>Sleep Structure</a:t>
            </a:r>
          </a:p>
          <a:p>
            <a:r>
              <a:rPr lang="en-US" sz="1600" dirty="0" smtClean="0"/>
              <a:t>Stage 1 %</a:t>
            </a:r>
          </a:p>
          <a:p>
            <a:r>
              <a:rPr lang="en-US" sz="1600" dirty="0" smtClean="0"/>
              <a:t>Stage 2 %</a:t>
            </a:r>
          </a:p>
          <a:p>
            <a:r>
              <a:rPr lang="en-US" sz="1600" dirty="0" smtClean="0"/>
              <a:t>Slow wave %</a:t>
            </a:r>
          </a:p>
          <a:p>
            <a:r>
              <a:rPr lang="en-US" sz="1600" dirty="0" smtClean="0"/>
              <a:t>REM %</a:t>
            </a:r>
          </a:p>
          <a:p>
            <a:r>
              <a:rPr lang="en-US" sz="1600" dirty="0" smtClean="0"/>
              <a:t>Sleep Efficiency</a:t>
            </a:r>
          </a:p>
          <a:p>
            <a:r>
              <a:rPr lang="en-US" sz="1600" dirty="0" smtClean="0"/>
              <a:t>Sleep Duration</a:t>
            </a:r>
            <a:endParaRPr lang="en-US" sz="1600" dirty="0"/>
          </a:p>
        </p:txBody>
      </p:sp>
      <p:sp>
        <p:nvSpPr>
          <p:cNvPr id="38" name="TextBox 37"/>
          <p:cNvSpPr txBox="1"/>
          <p:nvPr/>
        </p:nvSpPr>
        <p:spPr>
          <a:xfrm>
            <a:off x="1506602" y="4876800"/>
            <a:ext cx="1313180" cy="584775"/>
          </a:xfrm>
          <a:prstGeom prst="rect">
            <a:avLst/>
          </a:prstGeom>
          <a:noFill/>
        </p:spPr>
        <p:txBody>
          <a:bodyPr wrap="none" rtlCol="0">
            <a:spAutoFit/>
          </a:bodyPr>
          <a:lstStyle/>
          <a:p>
            <a:r>
              <a:rPr lang="en-US" sz="1600" dirty="0" smtClean="0">
                <a:solidFill>
                  <a:schemeClr val="tx2"/>
                </a:solidFill>
              </a:rPr>
              <a:t>Arousals</a:t>
            </a:r>
          </a:p>
          <a:p>
            <a:pPr>
              <a:spcAft>
                <a:spcPts val="500"/>
              </a:spcAft>
            </a:pPr>
            <a:r>
              <a:rPr lang="en-US" sz="1600" dirty="0" smtClean="0"/>
              <a:t>Arousal Index</a:t>
            </a:r>
          </a:p>
        </p:txBody>
      </p:sp>
      <p:sp>
        <p:nvSpPr>
          <p:cNvPr id="39" name="TextBox 38"/>
          <p:cNvSpPr txBox="1"/>
          <p:nvPr/>
        </p:nvSpPr>
        <p:spPr>
          <a:xfrm>
            <a:off x="304800" y="3239884"/>
            <a:ext cx="1299843" cy="1323439"/>
          </a:xfrm>
          <a:prstGeom prst="rect">
            <a:avLst/>
          </a:prstGeom>
          <a:noFill/>
        </p:spPr>
        <p:txBody>
          <a:bodyPr wrap="none" rtlCol="0">
            <a:spAutoFit/>
          </a:bodyPr>
          <a:lstStyle/>
          <a:p>
            <a:r>
              <a:rPr lang="en-US" sz="1600" dirty="0" smtClean="0">
                <a:solidFill>
                  <a:schemeClr val="tx2"/>
                </a:solidFill>
              </a:rPr>
              <a:t>Oxygen</a:t>
            </a:r>
            <a:br>
              <a:rPr lang="en-US" sz="1600" dirty="0" smtClean="0">
                <a:solidFill>
                  <a:schemeClr val="tx2"/>
                </a:solidFill>
              </a:rPr>
            </a:br>
            <a:r>
              <a:rPr lang="en-US" sz="1600" dirty="0" smtClean="0">
                <a:solidFill>
                  <a:schemeClr val="tx2"/>
                </a:solidFill>
              </a:rPr>
              <a:t>Saturations</a:t>
            </a:r>
          </a:p>
          <a:p>
            <a:r>
              <a:rPr lang="en-US" sz="1600" dirty="0" smtClean="0"/>
              <a:t>SaO2 &lt; 90</a:t>
            </a:r>
          </a:p>
          <a:p>
            <a:r>
              <a:rPr lang="en-US" sz="1600" dirty="0" smtClean="0"/>
              <a:t>Average SaO</a:t>
            </a:r>
            <a:r>
              <a:rPr lang="en-US" sz="1600" baseline="-25000" dirty="0" smtClean="0"/>
              <a:t>2</a:t>
            </a:r>
          </a:p>
          <a:p>
            <a:r>
              <a:rPr lang="en-US" sz="1600" dirty="0" smtClean="0"/>
              <a:t>Minimum O</a:t>
            </a:r>
            <a:r>
              <a:rPr lang="en-US" sz="1600" baseline="-25000" dirty="0" smtClean="0"/>
              <a:t>2</a:t>
            </a:r>
          </a:p>
        </p:txBody>
      </p:sp>
      <p:sp>
        <p:nvSpPr>
          <p:cNvPr id="40" name="TextBox 39"/>
          <p:cNvSpPr txBox="1"/>
          <p:nvPr/>
        </p:nvSpPr>
        <p:spPr>
          <a:xfrm>
            <a:off x="3431266" y="4876800"/>
            <a:ext cx="1687834" cy="830997"/>
          </a:xfrm>
          <a:prstGeom prst="rect">
            <a:avLst/>
          </a:prstGeom>
          <a:noFill/>
        </p:spPr>
        <p:txBody>
          <a:bodyPr wrap="none" rtlCol="0">
            <a:spAutoFit/>
          </a:bodyPr>
          <a:lstStyle/>
          <a:p>
            <a:r>
              <a:rPr lang="en-US" sz="1600" dirty="0" smtClean="0">
                <a:solidFill>
                  <a:schemeClr val="tx2"/>
                </a:solidFill>
              </a:rPr>
              <a:t>Leg Movements</a:t>
            </a:r>
          </a:p>
          <a:p>
            <a:r>
              <a:rPr lang="en-US" sz="1600" dirty="0" smtClean="0"/>
              <a:t>Leg Movements</a:t>
            </a:r>
            <a:endParaRPr lang="en-US" sz="1600" dirty="0"/>
          </a:p>
          <a:p>
            <a:pPr marL="285750" indent="-285750">
              <a:buFont typeface="Arial" panose="020B0604020202020204" pitchFamily="34" charset="0"/>
              <a:buChar char="•"/>
            </a:pPr>
            <a:r>
              <a:rPr lang="en-US" sz="1600" dirty="0" smtClean="0"/>
              <a:t>w/</a:t>
            </a:r>
            <a:r>
              <a:rPr lang="en-US" sz="1600" dirty="0" err="1" smtClean="0"/>
              <a:t>wo</a:t>
            </a:r>
            <a:r>
              <a:rPr lang="en-US" sz="1600" dirty="0" smtClean="0"/>
              <a:t> arousals</a:t>
            </a:r>
            <a:endParaRPr lang="en-US" sz="1600" dirty="0"/>
          </a:p>
        </p:txBody>
      </p:sp>
      <p:sp>
        <p:nvSpPr>
          <p:cNvPr id="41" name="TextBox 40"/>
          <p:cNvSpPr txBox="1"/>
          <p:nvPr/>
        </p:nvSpPr>
        <p:spPr>
          <a:xfrm>
            <a:off x="5730584" y="4876800"/>
            <a:ext cx="2118016" cy="1323439"/>
          </a:xfrm>
          <a:prstGeom prst="rect">
            <a:avLst/>
          </a:prstGeom>
          <a:noFill/>
        </p:spPr>
        <p:txBody>
          <a:bodyPr wrap="none" rtlCol="0">
            <a:spAutoFit/>
          </a:bodyPr>
          <a:lstStyle/>
          <a:p>
            <a:r>
              <a:rPr lang="en-US" sz="1600" dirty="0" smtClean="0">
                <a:solidFill>
                  <a:schemeClr val="tx2"/>
                </a:solidFill>
              </a:rPr>
              <a:t>Breathing Event</a:t>
            </a:r>
          </a:p>
          <a:p>
            <a:r>
              <a:rPr lang="en-US" sz="1600" dirty="0" smtClean="0"/>
              <a:t>Apnea Hypopnea Index</a:t>
            </a:r>
          </a:p>
          <a:p>
            <a:pPr marL="285750" indent="-285750">
              <a:buFont typeface="Arial" panose="020B0604020202020204" pitchFamily="34" charset="0"/>
              <a:buChar char="•"/>
            </a:pPr>
            <a:r>
              <a:rPr lang="en-US" sz="1600" dirty="0"/>
              <a:t>w/</a:t>
            </a:r>
            <a:r>
              <a:rPr lang="en-US" sz="1600" dirty="0" err="1"/>
              <a:t>wo</a:t>
            </a:r>
            <a:r>
              <a:rPr lang="en-US" sz="1600" dirty="0"/>
              <a:t> arousals</a:t>
            </a:r>
          </a:p>
          <a:p>
            <a:pPr marL="285750" indent="-285750">
              <a:buFont typeface="Arial" panose="020B0604020202020204" pitchFamily="34" charset="0"/>
              <a:buChar char="•"/>
            </a:pPr>
            <a:r>
              <a:rPr lang="en-US" sz="1600" dirty="0" smtClean="0"/>
              <a:t>3% and 4% </a:t>
            </a:r>
            <a:br>
              <a:rPr lang="en-US" sz="1600" dirty="0" smtClean="0"/>
            </a:br>
            <a:r>
              <a:rPr lang="en-US" sz="1600" dirty="0" smtClean="0"/>
              <a:t>Desaturation</a:t>
            </a:r>
          </a:p>
        </p:txBody>
      </p:sp>
      <p:sp>
        <p:nvSpPr>
          <p:cNvPr id="12" name="TextBox 11"/>
          <p:cNvSpPr txBox="1"/>
          <p:nvPr/>
        </p:nvSpPr>
        <p:spPr>
          <a:xfrm>
            <a:off x="1502735" y="6336268"/>
            <a:ext cx="6019800" cy="369332"/>
          </a:xfrm>
          <a:prstGeom prst="rect">
            <a:avLst/>
          </a:prstGeom>
          <a:noFill/>
        </p:spPr>
        <p:txBody>
          <a:bodyPr wrap="square" rtlCol="0">
            <a:spAutoFit/>
          </a:bodyPr>
          <a:lstStyle/>
          <a:p>
            <a:pPr algn="ctr"/>
            <a:r>
              <a:rPr lang="en-US" dirty="0" smtClean="0"/>
              <a:t>Variables are also summarized by REM and Non-REM state </a:t>
            </a:r>
            <a:endParaRPr lang="en-US" dirty="0"/>
          </a:p>
        </p:txBody>
      </p:sp>
      <p:pic>
        <p:nvPicPr>
          <p:cNvPr id="34" name="Picture 33"/>
          <p:cNvPicPr>
            <a:picLocks noChangeAspect="1"/>
          </p:cNvPicPr>
          <p:nvPr/>
        </p:nvPicPr>
        <p:blipFill>
          <a:blip r:embed="rId6"/>
          <a:stretch>
            <a:fillRect/>
          </a:stretch>
        </p:blipFill>
        <p:spPr>
          <a:xfrm>
            <a:off x="2362200" y="1103364"/>
            <a:ext cx="6394684" cy="3468636"/>
          </a:xfrm>
          <a:prstGeom prst="rect">
            <a:avLst/>
          </a:prstGeom>
        </p:spPr>
      </p:pic>
      <p:cxnSp>
        <p:nvCxnSpPr>
          <p:cNvPr id="36" name="Straight Connector 35"/>
          <p:cNvCxnSpPr/>
          <p:nvPr/>
        </p:nvCxnSpPr>
        <p:spPr>
          <a:xfrm>
            <a:off x="1502735" y="6324600"/>
            <a:ext cx="6019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505783" y="6096000"/>
            <a:ext cx="0" cy="2103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522535" y="6114288"/>
            <a:ext cx="0" cy="2103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778991" y="685800"/>
            <a:ext cx="3561103" cy="369332"/>
          </a:xfrm>
          <a:prstGeom prst="rect">
            <a:avLst/>
          </a:prstGeom>
          <a:noFill/>
        </p:spPr>
        <p:txBody>
          <a:bodyPr wrap="none" rtlCol="0">
            <a:spAutoFit/>
          </a:bodyPr>
          <a:lstStyle/>
          <a:p>
            <a:r>
              <a:rPr lang="en-US" dirty="0" smtClean="0"/>
              <a:t>Sleep Analysis Software Screen Shot</a:t>
            </a:r>
            <a:endParaRPr lang="en-US" dirty="0"/>
          </a:p>
        </p:txBody>
      </p:sp>
    </p:spTree>
    <p:extLst>
      <p:ext uri="{BB962C8B-B14F-4D97-AF65-F5344CB8AC3E}">
        <p14:creationId xmlns:p14="http://schemas.microsoft.com/office/powerpoint/2010/main" val="169486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 name="Rectangle 1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4" name="Picture 30" descr="bwh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1" descr="harvard pptBody"/>
          <p:cNvPicPr>
            <a:picLocks noChangeAspect="1" noChangeArrowheads="1"/>
          </p:cNvPicPr>
          <p:nvPr/>
        </p:nvPicPr>
        <p:blipFill>
          <a:blip r:embed="rId4"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580969" y="762000"/>
            <a:ext cx="7258231" cy="5448025"/>
          </a:xfrm>
          <a:prstGeom prst="rect">
            <a:avLst/>
          </a:prstGeom>
        </p:spPr>
      </p:pic>
      <p:sp>
        <p:nvSpPr>
          <p:cNvPr id="24" name="TextBox 23"/>
          <p:cNvSpPr txBox="1"/>
          <p:nvPr/>
        </p:nvSpPr>
        <p:spPr>
          <a:xfrm>
            <a:off x="0" y="0"/>
            <a:ext cx="6904967" cy="369332"/>
          </a:xfrm>
          <a:prstGeom prst="rect">
            <a:avLst/>
          </a:prstGeom>
          <a:noFill/>
        </p:spPr>
        <p:txBody>
          <a:bodyPr wrap="none" rtlCol="0">
            <a:spAutoFit/>
          </a:bodyPr>
          <a:lstStyle/>
          <a:p>
            <a:r>
              <a:rPr lang="en-US" dirty="0" smtClean="0"/>
              <a:t>Postdoctoral research is funded as a supplement to an R01 ( Redline PI )</a:t>
            </a:r>
            <a:endParaRPr lang="en-US" dirty="0"/>
          </a:p>
        </p:txBody>
      </p:sp>
      <p:sp>
        <p:nvSpPr>
          <p:cNvPr id="4" name="TextBox 3"/>
          <p:cNvSpPr txBox="1"/>
          <p:nvPr/>
        </p:nvSpPr>
        <p:spPr>
          <a:xfrm>
            <a:off x="196860" y="1992868"/>
            <a:ext cx="1007520" cy="369332"/>
          </a:xfrm>
          <a:prstGeom prst="rect">
            <a:avLst/>
          </a:prstGeom>
          <a:noFill/>
        </p:spPr>
        <p:txBody>
          <a:bodyPr wrap="none" rtlCol="0">
            <a:spAutoFit/>
          </a:bodyPr>
          <a:lstStyle/>
          <a:p>
            <a:r>
              <a:rPr lang="en-US" dirty="0" smtClean="0">
                <a:solidFill>
                  <a:schemeClr val="tx2"/>
                </a:solidFill>
              </a:rPr>
              <a:t>Statistics</a:t>
            </a:r>
            <a:endParaRPr lang="en-US" dirty="0">
              <a:solidFill>
                <a:schemeClr val="tx2"/>
              </a:solidFill>
            </a:endParaRPr>
          </a:p>
        </p:txBody>
      </p:sp>
      <p:sp>
        <p:nvSpPr>
          <p:cNvPr id="25" name="TextBox 24"/>
          <p:cNvSpPr txBox="1"/>
          <p:nvPr/>
        </p:nvSpPr>
        <p:spPr>
          <a:xfrm>
            <a:off x="196860" y="2590800"/>
            <a:ext cx="1297150" cy="646331"/>
          </a:xfrm>
          <a:prstGeom prst="rect">
            <a:avLst/>
          </a:prstGeom>
          <a:noFill/>
        </p:spPr>
        <p:txBody>
          <a:bodyPr wrap="none" rtlCol="0">
            <a:spAutoFit/>
          </a:bodyPr>
          <a:lstStyle/>
          <a:p>
            <a:r>
              <a:rPr lang="en-US" dirty="0" smtClean="0">
                <a:solidFill>
                  <a:schemeClr val="tx2"/>
                </a:solidFill>
              </a:rPr>
              <a:t>Engineering</a:t>
            </a:r>
            <a:br>
              <a:rPr lang="en-US" dirty="0" smtClean="0">
                <a:solidFill>
                  <a:schemeClr val="tx2"/>
                </a:solidFill>
              </a:rPr>
            </a:br>
            <a:r>
              <a:rPr lang="en-US" dirty="0" smtClean="0">
                <a:solidFill>
                  <a:schemeClr val="tx2"/>
                </a:solidFill>
              </a:rPr>
              <a:t>Methods</a:t>
            </a:r>
            <a:endParaRPr lang="en-US" dirty="0">
              <a:solidFill>
                <a:schemeClr val="tx2"/>
              </a:solidFill>
            </a:endParaRPr>
          </a:p>
        </p:txBody>
      </p:sp>
      <p:sp>
        <p:nvSpPr>
          <p:cNvPr id="26" name="TextBox 25"/>
          <p:cNvSpPr txBox="1"/>
          <p:nvPr/>
        </p:nvSpPr>
        <p:spPr>
          <a:xfrm>
            <a:off x="196860" y="3544669"/>
            <a:ext cx="1028230" cy="646331"/>
          </a:xfrm>
          <a:prstGeom prst="rect">
            <a:avLst/>
          </a:prstGeom>
          <a:noFill/>
        </p:spPr>
        <p:txBody>
          <a:bodyPr wrap="none" rtlCol="0">
            <a:spAutoFit/>
          </a:bodyPr>
          <a:lstStyle/>
          <a:p>
            <a:r>
              <a:rPr lang="en-US" dirty="0" smtClean="0">
                <a:solidFill>
                  <a:schemeClr val="tx2"/>
                </a:solidFill>
              </a:rPr>
              <a:t>Novel</a:t>
            </a:r>
          </a:p>
          <a:p>
            <a:r>
              <a:rPr lang="en-US" dirty="0" smtClean="0">
                <a:solidFill>
                  <a:schemeClr val="tx2"/>
                </a:solidFill>
              </a:rPr>
              <a:t>Methods</a:t>
            </a:r>
            <a:endParaRPr lang="en-US" dirty="0">
              <a:solidFill>
                <a:schemeClr val="tx2"/>
              </a:solidFill>
            </a:endParaRPr>
          </a:p>
        </p:txBody>
      </p:sp>
      <p:pic>
        <p:nvPicPr>
          <p:cNvPr id="27"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598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830997"/>
          </a:xfrm>
          <a:prstGeom prst="rect">
            <a:avLst/>
          </a:prstGeom>
          <a:noFill/>
        </p:spPr>
        <p:txBody>
          <a:bodyPr wrap="square" rtlCol="0">
            <a:spAutoFit/>
          </a:bodyPr>
          <a:lstStyle/>
          <a:p>
            <a:pPr algn="ctr"/>
            <a:r>
              <a:rPr lang="en-US" sz="4800" dirty="0" smtClean="0"/>
              <a:t>Sleep and Blood Pressure</a:t>
            </a:r>
            <a:endParaRPr lang="en-US" sz="4800" dirty="0"/>
          </a:p>
        </p:txBody>
      </p:sp>
      <p:pic>
        <p:nvPicPr>
          <p:cNvPr id="4" name="Picture 30" descr="bwh pptBody"/>
          <p:cNvPicPr>
            <a:picLocks noChangeAspect="1" noChangeArrowheads="1"/>
          </p:cNvPicPr>
          <p:nvPr/>
        </p:nvPicPr>
        <p:blipFill>
          <a:blip r:embed="rId2"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458200" y="6480406"/>
            <a:ext cx="273046" cy="3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 descr="harvard pptBody"/>
          <p:cNvPicPr>
            <a:picLocks noChangeAspect="1" noChangeArrowheads="1"/>
          </p:cNvPicPr>
          <p:nvPr/>
        </p:nvPicPr>
        <p:blipFill>
          <a:blip r:embed="rId3" cstate="print">
            <a:clrChange>
              <a:clrFrom>
                <a:srgbClr val="114FFB"/>
              </a:clrFrom>
              <a:clrTo>
                <a:srgbClr val="114FFB">
                  <a:alpha val="0"/>
                </a:srgbClr>
              </a:clrTo>
            </a:clrChange>
            <a:extLst>
              <a:ext uri="{28A0092B-C50C-407E-A947-70E740481C1C}">
                <a14:useLocalDpi xmlns:a14="http://schemas.microsoft.com/office/drawing/2010/main" val="0"/>
              </a:ext>
            </a:extLst>
          </a:blip>
          <a:srcRect/>
          <a:stretch>
            <a:fillRect/>
          </a:stretch>
        </p:blipFill>
        <p:spPr bwMode="auto">
          <a:xfrm>
            <a:off x="8807446" y="6488408"/>
            <a:ext cx="274537" cy="2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57588"/>
            <a:ext cx="533400" cy="4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986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440994" cy="369332"/>
          </a:xfrm>
          <a:prstGeom prst="rect">
            <a:avLst/>
          </a:prstGeom>
          <a:noFill/>
        </p:spPr>
        <p:txBody>
          <a:bodyPr wrap="none" rtlCol="0">
            <a:spAutoFit/>
          </a:bodyPr>
          <a:lstStyle/>
          <a:p>
            <a:r>
              <a:rPr lang="en-US" dirty="0" smtClean="0"/>
              <a:t>Data from MESA Exam 5 Core Data and MESA Sleep Ancillary Study</a:t>
            </a:r>
            <a:endParaRPr lang="en-US" dirty="0"/>
          </a:p>
        </p:txBody>
      </p:sp>
      <p:sp>
        <p:nvSpPr>
          <p:cNvPr id="3" name="TextBox 2"/>
          <p:cNvSpPr txBox="1"/>
          <p:nvPr/>
        </p:nvSpPr>
        <p:spPr>
          <a:xfrm>
            <a:off x="533400" y="533400"/>
            <a:ext cx="8153400" cy="5363007"/>
          </a:xfrm>
          <a:prstGeom prst="rect">
            <a:avLst/>
          </a:prstGeom>
          <a:noFill/>
        </p:spPr>
        <p:txBody>
          <a:bodyPr wrap="square" rtlCol="0">
            <a:spAutoFit/>
          </a:bodyPr>
          <a:lstStyle/>
          <a:p>
            <a:pPr>
              <a:spcAft>
                <a:spcPts val="500"/>
              </a:spcAft>
            </a:pPr>
            <a:r>
              <a:rPr lang="en-US" dirty="0" smtClean="0"/>
              <a:t> </a:t>
            </a:r>
            <a:r>
              <a:rPr lang="en-US" sz="2000" i="1" dirty="0" smtClean="0">
                <a:solidFill>
                  <a:schemeClr val="tx2"/>
                </a:solidFill>
              </a:rPr>
              <a:t>MESA-Core</a:t>
            </a:r>
            <a:r>
              <a:rPr lang="en-US" sz="2000" i="1" dirty="0">
                <a:solidFill>
                  <a:schemeClr val="tx2"/>
                </a:solidFill>
              </a:rPr>
              <a:t>:</a:t>
            </a:r>
            <a:r>
              <a:rPr lang="en-US" sz="2000" dirty="0">
                <a:solidFill>
                  <a:schemeClr val="tx2"/>
                </a:solidFill>
              </a:rPr>
              <a:t> </a:t>
            </a:r>
            <a:endParaRPr lang="en-US" sz="2000" dirty="0" smtClean="0">
              <a:solidFill>
                <a:schemeClr val="tx2"/>
              </a:solidFill>
            </a:endParaRPr>
          </a:p>
          <a:p>
            <a:pPr marL="285750" indent="-285750">
              <a:spcAft>
                <a:spcPts val="1500"/>
              </a:spcAft>
              <a:buFont typeface="Arial" panose="020B0604020202020204" pitchFamily="34" charset="0"/>
              <a:buChar char="•"/>
            </a:pPr>
            <a:r>
              <a:rPr lang="en-US" sz="2000" dirty="0" smtClean="0"/>
              <a:t>Average seated systolic </a:t>
            </a:r>
            <a:r>
              <a:rPr lang="en-US" sz="2000" dirty="0"/>
              <a:t>and diastolic blood pressures are the </a:t>
            </a:r>
            <a:r>
              <a:rPr lang="en-US" sz="2000" dirty="0" smtClean="0"/>
              <a:t>outcome measures</a:t>
            </a:r>
            <a:r>
              <a:rPr lang="en-US" sz="2000" dirty="0"/>
              <a:t>. </a:t>
            </a:r>
            <a:endParaRPr lang="en-US" sz="2000" dirty="0" smtClean="0"/>
          </a:p>
          <a:p>
            <a:pPr marL="285750" indent="-285750">
              <a:buFont typeface="Arial" panose="020B0604020202020204" pitchFamily="34" charset="0"/>
              <a:buChar char="•"/>
            </a:pPr>
            <a:r>
              <a:rPr lang="en-US" sz="2000" dirty="0" smtClean="0"/>
              <a:t>All models adjusted for age, gender, race and BMI</a:t>
            </a:r>
          </a:p>
          <a:p>
            <a:endParaRPr lang="en-US" sz="2000" dirty="0"/>
          </a:p>
          <a:p>
            <a:pPr>
              <a:spcAft>
                <a:spcPts val="500"/>
              </a:spcAft>
            </a:pPr>
            <a:r>
              <a:rPr lang="en-US" sz="2000" i="1" dirty="0">
                <a:solidFill>
                  <a:schemeClr val="tx2"/>
                </a:solidFill>
              </a:rPr>
              <a:t>MESA-Sleep:</a:t>
            </a:r>
            <a:r>
              <a:rPr lang="en-US" sz="2000" dirty="0">
                <a:solidFill>
                  <a:schemeClr val="tx2"/>
                </a:solidFill>
              </a:rPr>
              <a:t> </a:t>
            </a:r>
            <a:endParaRPr lang="en-US" sz="2000" dirty="0" smtClean="0">
              <a:solidFill>
                <a:schemeClr val="tx2"/>
              </a:solidFill>
            </a:endParaRPr>
          </a:p>
          <a:p>
            <a:pPr marL="285750" indent="-285750">
              <a:spcAft>
                <a:spcPts val="1500"/>
              </a:spcAft>
              <a:buFont typeface="Arial" panose="020B0604020202020204" pitchFamily="34" charset="0"/>
              <a:buChar char="•"/>
            </a:pPr>
            <a:r>
              <a:rPr lang="en-US" sz="2000" dirty="0"/>
              <a:t>Cross sectional data were analyzed from </a:t>
            </a:r>
            <a:r>
              <a:rPr lang="en-US" sz="2000" dirty="0" smtClean="0"/>
              <a:t>2,240 MESA-Sleep participants </a:t>
            </a:r>
          </a:p>
          <a:p>
            <a:pPr marL="742950" lvl="1" indent="-285750">
              <a:spcAft>
                <a:spcPts val="1500"/>
              </a:spcAft>
              <a:buFont typeface="Arial" panose="020B0604020202020204" pitchFamily="34" charset="0"/>
              <a:buChar char="•"/>
            </a:pPr>
            <a:r>
              <a:rPr lang="en-US" sz="2000" dirty="0"/>
              <a:t>I</a:t>
            </a:r>
            <a:r>
              <a:rPr lang="en-US" sz="2000" dirty="0" smtClean="0"/>
              <a:t>ncluded </a:t>
            </a:r>
            <a:r>
              <a:rPr lang="en-US" sz="2000" dirty="0"/>
              <a:t>unattended 15-channel polysomnography </a:t>
            </a:r>
            <a:r>
              <a:rPr lang="en-US" sz="2000" dirty="0" smtClean="0"/>
              <a:t/>
            </a:r>
            <a:br>
              <a:rPr lang="en-US" sz="2000" dirty="0" smtClean="0"/>
            </a:br>
            <a:r>
              <a:rPr lang="en-US" sz="2000" dirty="0" smtClean="0"/>
              <a:t>(Somte, Compumedics).</a:t>
            </a:r>
          </a:p>
          <a:p>
            <a:pPr marL="285750" indent="-285750">
              <a:spcAft>
                <a:spcPts val="1500"/>
              </a:spcAft>
              <a:buFont typeface="Arial" panose="020B0604020202020204" pitchFamily="34" charset="0"/>
              <a:buChar char="•"/>
            </a:pPr>
            <a:r>
              <a:rPr lang="en-US" sz="2000" dirty="0" smtClean="0"/>
              <a:t>28  </a:t>
            </a:r>
            <a:r>
              <a:rPr lang="en-US" sz="2000" dirty="0"/>
              <a:t>sleep </a:t>
            </a:r>
            <a:r>
              <a:rPr lang="en-US" sz="2000" dirty="0" smtClean="0"/>
              <a:t>indices from 5 exposure domains</a:t>
            </a:r>
          </a:p>
          <a:p>
            <a:endParaRPr lang="en-US" sz="2000" dirty="0">
              <a:solidFill>
                <a:schemeClr val="tx2"/>
              </a:solidFill>
            </a:endParaRPr>
          </a:p>
          <a:p>
            <a:pPr>
              <a:spcAft>
                <a:spcPts val="500"/>
              </a:spcAft>
            </a:pPr>
            <a:r>
              <a:rPr lang="en-US" sz="2000" dirty="0" smtClean="0">
                <a:solidFill>
                  <a:schemeClr val="tx2"/>
                </a:solidFill>
              </a:rPr>
              <a:t>Experimental Note:</a:t>
            </a:r>
          </a:p>
          <a:p>
            <a:pPr marL="285750" indent="-285750">
              <a:buFont typeface="Arial" panose="020B0604020202020204" pitchFamily="34" charset="0"/>
              <a:buChar char="•"/>
            </a:pPr>
            <a:r>
              <a:rPr lang="en-US" sz="2000" dirty="0"/>
              <a:t>Exam 5 core data collection and the in home sleep studies were collected on different days scheduled within a year from each other</a:t>
            </a:r>
            <a:r>
              <a:rPr lang="en-US" sz="2000" dirty="0" smtClean="0"/>
              <a:t>.</a:t>
            </a:r>
          </a:p>
        </p:txBody>
      </p:sp>
    </p:spTree>
    <p:extLst>
      <p:ext uri="{BB962C8B-B14F-4D97-AF65-F5344CB8AC3E}">
        <p14:creationId xmlns:p14="http://schemas.microsoft.com/office/powerpoint/2010/main" val="1424309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2356</TotalTime>
  <Words>1197</Words>
  <Application>Microsoft Office PowerPoint</Application>
  <PresentationFormat>On-screen Show (4:3)</PresentationFormat>
  <Paragraphs>239</Paragraphs>
  <Slides>30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Constantia</vt:lpstr>
      <vt:lpstr>Times New Roman</vt:lpstr>
      <vt:lpstr>Wingdings</vt:lpstr>
      <vt:lpstr>Office Theme</vt:lpstr>
      <vt:lpstr>Sleep and Blood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in Sleep and Cardiovascular Medicine Trainee Update – 09/05/2012</dc:title>
  <dc:creator>Dennis</dc:creator>
  <cp:lastModifiedBy>Dennis</cp:lastModifiedBy>
  <cp:revision>175</cp:revision>
  <dcterms:created xsi:type="dcterms:W3CDTF">2012-08-31T21:35:37Z</dcterms:created>
  <dcterms:modified xsi:type="dcterms:W3CDTF">2013-04-26T13:45:17Z</dcterms:modified>
</cp:coreProperties>
</file>