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sldIdLst>
    <p:sldId id="258" r:id="rId2"/>
    <p:sldId id="260" r:id="rId3"/>
    <p:sldId id="274" r:id="rId4"/>
    <p:sldId id="261" r:id="rId5"/>
    <p:sldId id="276" r:id="rId6"/>
    <p:sldId id="279" r:id="rId7"/>
    <p:sldId id="266" r:id="rId8"/>
    <p:sldId id="267" r:id="rId9"/>
    <p:sldId id="268" r:id="rId10"/>
    <p:sldId id="269" r:id="rId11"/>
    <p:sldId id="271" r:id="rId12"/>
    <p:sldId id="272" r:id="rId13"/>
    <p:sldId id="277" r:id="rId14"/>
    <p:sldId id="262" r:id="rId15"/>
    <p:sldId id="263" r:id="rId16"/>
    <p:sldId id="275" r:id="rId17"/>
    <p:sldId id="280" r:id="rId18"/>
    <p:sldId id="264" r:id="rId19"/>
    <p:sldId id="265" r:id="rId20"/>
    <p:sldId id="28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23" d="100"/>
          <a:sy n="123" d="100"/>
        </p:scale>
        <p:origin x="-1272" y="-11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11296"/>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190251-0C56-6840-81B5-C39D21687DFB}" type="datetimeFigureOut">
              <a:rPr lang="en-US" smtClean="0"/>
              <a:pPr/>
              <a:t>4/22/13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AD6636-B16D-E348-AF76-B573B6D2CF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753829B-9BA6-E140-8143-7092AC78A7FB}" type="slidenum">
              <a:rPr lang="en-US" smtClean="0">
                <a:ea typeface="ＭＳ Ｐゴシック" charset="-128"/>
                <a:cs typeface="ＭＳ Ｐゴシック" charset="-128"/>
              </a:rPr>
              <a:pPr fontAlgn="base">
                <a:spcBef>
                  <a:spcPct val="0"/>
                </a:spcBef>
                <a:spcAft>
                  <a:spcPct val="0"/>
                </a:spcAft>
                <a:defRPr/>
              </a:pPr>
              <a:t>4</a:t>
            </a:fld>
            <a:endParaRPr lang="en-US" smtClean="0">
              <a:ea typeface="ＭＳ Ｐゴシック" charset="-128"/>
              <a:cs typeface="ＭＳ Ｐゴシック" charset="-128"/>
            </a:endParaRPr>
          </a:p>
        </p:txBody>
      </p:sp>
      <p:sp>
        <p:nvSpPr>
          <p:cNvPr id="132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21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Diversity of atherosclerosis, or biologic age, within a given Framingham risk Subgroup. A priori support for the additive value of coronary calcium scanning.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98DB81-18F8-174A-BEC9-C393716F0DFF}"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8DB81-18F8-174A-BEC9-C393716F0DFF}"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8DB81-18F8-174A-BEC9-C393716F0DFF}"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8DB81-18F8-174A-BEC9-C393716F0DFF}"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98DB81-18F8-174A-BEC9-C393716F0DFF}" type="datetimeFigureOut">
              <a:rPr lang="en-US" smtClean="0"/>
              <a:pPr/>
              <a:t>4/22/13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98DB81-18F8-174A-BEC9-C393716F0DFF}" type="datetimeFigureOut">
              <a:rPr lang="en-US" smtClean="0"/>
              <a:pPr/>
              <a:t>4/22/13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98DB81-18F8-174A-BEC9-C393716F0DFF}" type="datetimeFigureOut">
              <a:rPr lang="en-US" smtClean="0"/>
              <a:pPr/>
              <a:t>4/22/13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98DB81-18F8-174A-BEC9-C393716F0DFF}" type="datetimeFigureOut">
              <a:rPr lang="en-US" smtClean="0"/>
              <a:pPr/>
              <a:t>4/22/13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8DB81-18F8-174A-BEC9-C393716F0DFF}" type="datetimeFigureOut">
              <a:rPr lang="en-US" smtClean="0"/>
              <a:pPr/>
              <a:t>4/22/13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8DB81-18F8-174A-BEC9-C393716F0DFF}" type="datetimeFigureOut">
              <a:rPr lang="en-US" smtClean="0"/>
              <a:pPr/>
              <a:t>4/22/13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8DB81-18F8-174A-BEC9-C393716F0DFF}" type="datetimeFigureOut">
              <a:rPr lang="en-US" smtClean="0"/>
              <a:pPr/>
              <a:t>4/22/13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48047-FA90-EB49-9A51-FB84EE8903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8DB81-18F8-174A-BEC9-C393716F0DFF}" type="datetimeFigureOut">
              <a:rPr lang="en-US" smtClean="0"/>
              <a:pPr/>
              <a:t>4/22/13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948047-FA90-EB49-9A51-FB84EE8903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200" kern="1200">
          <a:solidFill>
            <a:srgbClr val="FFFF00"/>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png"/><Relationship Id="rId3"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png"/><Relationship Id="rId3"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18442"/>
            <a:ext cx="7772400" cy="1653468"/>
          </a:xfrm>
        </p:spPr>
        <p:txBody>
          <a:bodyPr/>
          <a:lstStyle/>
          <a:p>
            <a:r>
              <a:rPr lang="en-US" b="1" dirty="0" smtClean="0"/>
              <a:t>Greater CAC </a:t>
            </a:r>
            <a:r>
              <a:rPr lang="en-US" b="1" dirty="0"/>
              <a:t>D</a:t>
            </a:r>
            <a:r>
              <a:rPr lang="en-US" b="1" dirty="0" smtClean="0"/>
              <a:t>ensity is Protective for C VD Events.  The Multi-Ethnic Study of Atherosclerosis (MESA) </a:t>
            </a:r>
            <a:endParaRPr lang="en-US" b="1" dirty="0"/>
          </a:p>
        </p:txBody>
      </p:sp>
      <p:sp>
        <p:nvSpPr>
          <p:cNvPr id="3" name="Subtitle 2"/>
          <p:cNvSpPr>
            <a:spLocks noGrp="1"/>
          </p:cNvSpPr>
          <p:nvPr>
            <p:ph type="subTitle" idx="1"/>
          </p:nvPr>
        </p:nvSpPr>
        <p:spPr>
          <a:xfrm>
            <a:off x="1371600" y="3163157"/>
            <a:ext cx="6400800" cy="2475643"/>
          </a:xfrm>
        </p:spPr>
        <p:txBody>
          <a:bodyPr>
            <a:normAutofit/>
          </a:bodyPr>
          <a:lstStyle/>
          <a:p>
            <a:r>
              <a:rPr lang="en-US" dirty="0" smtClean="0">
                <a:solidFill>
                  <a:srgbClr val="FFFFFF"/>
                </a:solidFill>
              </a:rPr>
              <a:t>Michael H. Criqui, MD, MPH </a:t>
            </a:r>
          </a:p>
          <a:p>
            <a:r>
              <a:rPr lang="en-US" dirty="0" smtClean="0">
                <a:solidFill>
                  <a:srgbClr val="FFFFFF"/>
                </a:solidFill>
              </a:rPr>
              <a:t>MESA Steering Committee Meeting</a:t>
            </a:r>
          </a:p>
          <a:p>
            <a:r>
              <a:rPr lang="en-US" dirty="0" smtClean="0">
                <a:solidFill>
                  <a:srgbClr val="FFFFFF"/>
                </a:solidFill>
              </a:rPr>
              <a:t>April 25, 2013</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dirty="0" smtClean="0"/>
              <a:t/>
            </a:r>
            <a:br>
              <a:rPr lang="en-US" dirty="0" smtClean="0"/>
            </a:br>
            <a:r>
              <a:rPr lang="en-US" sz="2667" b="1" dirty="0" smtClean="0"/>
              <a:t>Multivariable Hazard Ratios for the </a:t>
            </a:r>
            <a:r>
              <a:rPr lang="en-US" sz="2667" b="1" dirty="0" err="1" smtClean="0"/>
              <a:t>Ln</a:t>
            </a:r>
            <a:r>
              <a:rPr lang="en-US" sz="2667" b="1" dirty="0" smtClean="0"/>
              <a:t> (Volume Score), Density Score, the GFRS, and Ethnicity for Hard CHD and Hard CVD </a:t>
            </a:r>
            <a:r>
              <a:rPr lang="en-US" dirty="0" smtClean="0"/>
              <a:t> </a:t>
            </a:r>
            <a:r>
              <a:rPr lang="en-US" dirty="0"/>
              <a:t/>
            </a:r>
            <a:br>
              <a:rPr lang="en-US" dirty="0"/>
            </a:br>
            <a:endParaRPr lang="en-US" dirty="0"/>
          </a:p>
        </p:txBody>
      </p:sp>
      <p:pic>
        <p:nvPicPr>
          <p:cNvPr id="4" name="Content Placeholder 3" descr="Screen Shot 2013-03-04 at 6.12.20 PM.png"/>
          <p:cNvPicPr>
            <a:picLocks noGrp="1" noChangeAspect="1"/>
          </p:cNvPicPr>
          <p:nvPr>
            <p:ph idx="1"/>
          </p:nvPr>
        </p:nvPicPr>
        <p:blipFill>
          <a:blip r:embed="rId2"/>
          <a:srcRect t="-31739" b="-31739"/>
          <a:stretch>
            <a:fillRect/>
          </a:stretch>
        </p:blipFill>
        <p:spPr>
          <a:xfrm>
            <a:off x="0" y="778808"/>
            <a:ext cx="9144000" cy="6242442"/>
          </a:xfr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0147"/>
          </a:xfrm>
        </p:spPr>
        <p:txBody>
          <a:bodyPr>
            <a:normAutofit/>
          </a:bodyPr>
          <a:lstStyle/>
          <a:p>
            <a:r>
              <a:rPr lang="en-US" sz="2400" b="1" dirty="0"/>
              <a:t> Hazard </a:t>
            </a:r>
            <a:r>
              <a:rPr lang="en-US" sz="2400" b="1" dirty="0" smtClean="0"/>
              <a:t>Ratios for Volume and Density Score </a:t>
            </a:r>
            <a:r>
              <a:rPr lang="en-US" sz="2400" b="1" dirty="0"/>
              <a:t>Quartiles for Hard </a:t>
            </a:r>
            <a:r>
              <a:rPr lang="en-US" sz="2400" b="1" dirty="0" smtClean="0"/>
              <a:t>CHD, </a:t>
            </a:r>
            <a:r>
              <a:rPr lang="en-US" sz="2400" b="1" dirty="0"/>
              <a:t>Adjusted for</a:t>
            </a:r>
            <a:r>
              <a:rPr lang="en-US" sz="2400" b="1" dirty="0" smtClean="0"/>
              <a:t> Each Other, </a:t>
            </a:r>
            <a:r>
              <a:rPr lang="en-US" sz="2400" b="1" dirty="0"/>
              <a:t>Ethnicity, </a:t>
            </a:r>
            <a:r>
              <a:rPr lang="en-US" sz="2400" b="1" dirty="0" smtClean="0"/>
              <a:t>and the </a:t>
            </a:r>
            <a:r>
              <a:rPr lang="en-US" sz="2400" b="1" dirty="0"/>
              <a:t>GFRS </a:t>
            </a:r>
          </a:p>
        </p:txBody>
      </p:sp>
      <p:pic>
        <p:nvPicPr>
          <p:cNvPr id="8" name="Content Placeholder 7" descr="Screen Shot 2013-03-04 at 6.14.36 PM.png"/>
          <p:cNvPicPr>
            <a:picLocks noGrp="1" noChangeAspect="1"/>
          </p:cNvPicPr>
          <p:nvPr>
            <p:ph sz="half" idx="1"/>
          </p:nvPr>
        </p:nvPicPr>
        <p:blipFill>
          <a:blip r:embed="rId2"/>
          <a:srcRect t="-13857" b="-13857"/>
          <a:stretch>
            <a:fillRect/>
          </a:stretch>
        </p:blipFill>
        <p:spPr>
          <a:xfrm>
            <a:off x="0" y="922587"/>
            <a:ext cx="4495800" cy="5935413"/>
          </a:xfrm>
        </p:spPr>
      </p:pic>
      <p:pic>
        <p:nvPicPr>
          <p:cNvPr id="10" name="Content Placeholder 9" descr="Screen Shot 2013-03-04 at 6.16.10 PM.png"/>
          <p:cNvPicPr>
            <a:picLocks noGrp="1" noChangeAspect="1"/>
          </p:cNvPicPr>
          <p:nvPr>
            <p:ph sz="half" idx="2"/>
          </p:nvPr>
        </p:nvPicPr>
        <p:blipFill>
          <a:blip r:embed="rId3"/>
          <a:srcRect t="-14893" b="-14893"/>
          <a:stretch>
            <a:fillRect/>
          </a:stretch>
        </p:blipFill>
        <p:spPr>
          <a:xfrm>
            <a:off x="4648200" y="922588"/>
            <a:ext cx="4495800" cy="5935412"/>
          </a:xfr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4386"/>
          </a:xfrm>
        </p:spPr>
        <p:txBody>
          <a:bodyPr>
            <a:normAutofit/>
          </a:bodyPr>
          <a:lstStyle/>
          <a:p>
            <a:r>
              <a:rPr lang="en-US" sz="2400" b="1" dirty="0"/>
              <a:t>Hazard Ratios for Volume and Density Score Quartiles for Hard </a:t>
            </a:r>
            <a:r>
              <a:rPr lang="en-US" sz="2400" b="1" dirty="0" smtClean="0"/>
              <a:t>CVD, </a:t>
            </a:r>
            <a:r>
              <a:rPr lang="en-US" sz="2400" b="1" dirty="0"/>
              <a:t>Adjusted for Each Other, Ethnicity, and the GFRS </a:t>
            </a:r>
            <a:endParaRPr lang="en-US" dirty="0"/>
          </a:p>
        </p:txBody>
      </p:sp>
      <p:pic>
        <p:nvPicPr>
          <p:cNvPr id="5" name="Content Placeholder 4" descr="Screen Shot 2013-03-04 at 6.21.22 PM.png"/>
          <p:cNvPicPr>
            <a:picLocks noGrp="1" noChangeAspect="1"/>
          </p:cNvPicPr>
          <p:nvPr>
            <p:ph sz="half" idx="1"/>
          </p:nvPr>
        </p:nvPicPr>
        <p:blipFill>
          <a:blip r:embed="rId2"/>
          <a:srcRect t="-11743" b="-11743"/>
          <a:stretch>
            <a:fillRect/>
          </a:stretch>
        </p:blipFill>
        <p:spPr>
          <a:xfrm>
            <a:off x="0" y="1054386"/>
            <a:ext cx="4495800" cy="5978846"/>
          </a:xfrm>
        </p:spPr>
      </p:pic>
      <p:pic>
        <p:nvPicPr>
          <p:cNvPr id="6" name="Content Placeholder 5" descr="Screen Shot 2013-03-04 at 6.22.04 PM.png"/>
          <p:cNvPicPr>
            <a:picLocks noGrp="1" noChangeAspect="1"/>
          </p:cNvPicPr>
          <p:nvPr>
            <p:ph sz="half" idx="2"/>
          </p:nvPr>
        </p:nvPicPr>
        <p:blipFill>
          <a:blip r:embed="rId3"/>
          <a:srcRect t="-13914" b="-13914"/>
          <a:stretch>
            <a:fillRect/>
          </a:stretch>
        </p:blipFill>
        <p:spPr>
          <a:xfrm>
            <a:off x="4648200" y="910606"/>
            <a:ext cx="4495800" cy="6122626"/>
          </a:xfrm>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Changes in the Area Under the Receiver Operating Characteristic Curve (AUC) from Adding the Volume Score and Density Score to the Base Model* </a:t>
            </a:r>
            <a:endParaRPr lang="en-US" sz="2400" b="1" dirty="0"/>
          </a:p>
        </p:txBody>
      </p:sp>
      <p:graphicFrame>
        <p:nvGraphicFramePr>
          <p:cNvPr id="6" name="Content Placeholder 5"/>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{5940675A-B579-460E-94D1-54222C63F5DA}</a:tableStyleId>
              </a:tblPr>
              <a:tblGrid>
                <a:gridCol w="1645920"/>
                <a:gridCol w="1645920"/>
                <a:gridCol w="1645920"/>
                <a:gridCol w="1645920"/>
                <a:gridCol w="1645920"/>
              </a:tblGrid>
              <a:tr h="370840">
                <a:tc>
                  <a:txBody>
                    <a:bodyPr/>
                    <a:lstStyle/>
                    <a:p>
                      <a:endParaRPr lang="en-US" dirty="0">
                        <a:solidFill>
                          <a:srgbClr val="FFFFFF"/>
                        </a:solidFill>
                      </a:endParaRPr>
                    </a:p>
                  </a:txBody>
                  <a:tcPr/>
                </a:tc>
                <a:tc gridSpan="2">
                  <a:txBody>
                    <a:bodyPr/>
                    <a:lstStyle/>
                    <a:p>
                      <a:pPr algn="ctr"/>
                      <a:r>
                        <a:rPr lang="en-US" dirty="0" smtClean="0">
                          <a:solidFill>
                            <a:srgbClr val="FFFFFF"/>
                          </a:solidFill>
                        </a:rPr>
                        <a:t>CHD</a:t>
                      </a:r>
                      <a:endParaRPr lang="en-US" dirty="0">
                        <a:solidFill>
                          <a:srgbClr val="FFFFFF"/>
                        </a:solidFill>
                      </a:endParaRPr>
                    </a:p>
                  </a:txBody>
                  <a:tcPr/>
                </a:tc>
                <a:tc hMerge="1">
                  <a:txBody>
                    <a:bodyPr/>
                    <a:lstStyle/>
                    <a:p>
                      <a:endParaRPr lang="en-US" dirty="0"/>
                    </a:p>
                  </a:txBody>
                  <a:tcPr/>
                </a:tc>
                <a:tc gridSpan="2">
                  <a:txBody>
                    <a:bodyPr/>
                    <a:lstStyle/>
                    <a:p>
                      <a:pPr algn="ctr"/>
                      <a:r>
                        <a:rPr lang="en-US" dirty="0" smtClean="0">
                          <a:solidFill>
                            <a:srgbClr val="FFFFFF"/>
                          </a:solidFill>
                        </a:rPr>
                        <a:t>CVD</a:t>
                      </a:r>
                      <a:endParaRPr lang="en-US" dirty="0">
                        <a:solidFill>
                          <a:srgbClr val="FFFFFF"/>
                        </a:solidFill>
                      </a:endParaRPr>
                    </a:p>
                  </a:txBody>
                  <a:tcPr/>
                </a:tc>
                <a:tc hMerge="1">
                  <a:txBody>
                    <a:bodyPr/>
                    <a:lstStyle/>
                    <a:p>
                      <a:endParaRPr lang="en-US" dirty="0"/>
                    </a:p>
                  </a:txBody>
                  <a:tcPr/>
                </a:tc>
              </a:tr>
              <a:tr h="370840">
                <a:tc>
                  <a:txBody>
                    <a:bodyPr/>
                    <a:lstStyle/>
                    <a:p>
                      <a:endParaRPr lang="en-US" dirty="0">
                        <a:solidFill>
                          <a:srgbClr val="FFFFFF"/>
                        </a:solidFill>
                      </a:endParaRPr>
                    </a:p>
                  </a:txBody>
                  <a:tcPr/>
                </a:tc>
                <a:tc>
                  <a:txBody>
                    <a:bodyPr/>
                    <a:lstStyle/>
                    <a:p>
                      <a:pPr algn="ctr"/>
                      <a:r>
                        <a:rPr lang="en-US" dirty="0" smtClean="0">
                          <a:solidFill>
                            <a:srgbClr val="FFFFFF"/>
                          </a:solidFill>
                        </a:rPr>
                        <a:t>AUC</a:t>
                      </a:r>
                      <a:endParaRPr lang="en-US" dirty="0">
                        <a:solidFill>
                          <a:srgbClr val="FFFFFF"/>
                        </a:solidFill>
                      </a:endParaRPr>
                    </a:p>
                  </a:txBody>
                  <a:tcPr/>
                </a:tc>
                <a:tc>
                  <a:txBody>
                    <a:bodyPr/>
                    <a:lstStyle/>
                    <a:p>
                      <a:pPr algn="ctr"/>
                      <a:r>
                        <a:rPr lang="en-US" dirty="0" smtClean="0">
                          <a:solidFill>
                            <a:srgbClr val="FFFFFF"/>
                          </a:solidFill>
                        </a:rPr>
                        <a:t>P- value</a:t>
                      </a:r>
                      <a:endParaRPr lang="en-US" dirty="0">
                        <a:solidFill>
                          <a:srgbClr val="FFFFFF"/>
                        </a:solidFill>
                      </a:endParaRPr>
                    </a:p>
                  </a:txBody>
                  <a:tcPr/>
                </a:tc>
                <a:tc>
                  <a:txBody>
                    <a:bodyPr/>
                    <a:lstStyle/>
                    <a:p>
                      <a:pPr algn="ctr"/>
                      <a:r>
                        <a:rPr lang="en-US" dirty="0" smtClean="0">
                          <a:solidFill>
                            <a:srgbClr val="FFFFFF"/>
                          </a:solidFill>
                        </a:rPr>
                        <a:t>AUC</a:t>
                      </a:r>
                      <a:endParaRPr lang="en-US" dirty="0">
                        <a:solidFill>
                          <a:srgbClr val="FFFFFF"/>
                        </a:solidFill>
                      </a:endParaRPr>
                    </a:p>
                  </a:txBody>
                  <a:tcPr/>
                </a:tc>
                <a:tc>
                  <a:txBody>
                    <a:bodyPr/>
                    <a:lstStyle/>
                    <a:p>
                      <a:pPr algn="ctr"/>
                      <a:r>
                        <a:rPr lang="en-US" dirty="0" smtClean="0">
                          <a:solidFill>
                            <a:srgbClr val="FFFFFF"/>
                          </a:solidFill>
                        </a:rPr>
                        <a:t>P-value</a:t>
                      </a:r>
                      <a:endParaRPr lang="en-US" dirty="0">
                        <a:solidFill>
                          <a:srgbClr val="FFFFFF"/>
                        </a:solidFill>
                      </a:endParaRPr>
                    </a:p>
                  </a:txBody>
                  <a:tcPr/>
                </a:tc>
              </a:tr>
              <a:tr h="370840">
                <a:tc>
                  <a:txBody>
                    <a:bodyPr/>
                    <a:lstStyle/>
                    <a:p>
                      <a:r>
                        <a:rPr lang="en-US" dirty="0" smtClean="0">
                          <a:solidFill>
                            <a:srgbClr val="FFFFFF"/>
                          </a:solidFill>
                        </a:rPr>
                        <a:t>Base model*</a:t>
                      </a:r>
                      <a:endParaRPr lang="en-US" dirty="0">
                        <a:solidFill>
                          <a:srgbClr val="FFFFFF"/>
                        </a:solidFill>
                      </a:endParaRPr>
                    </a:p>
                  </a:txBody>
                  <a:tcPr/>
                </a:tc>
                <a:tc>
                  <a:txBody>
                    <a:bodyPr/>
                    <a:lstStyle/>
                    <a:p>
                      <a:pPr algn="ctr"/>
                      <a:r>
                        <a:rPr lang="en-US" b="1" dirty="0" smtClean="0">
                          <a:solidFill>
                            <a:srgbClr val="FFFFFF"/>
                          </a:solidFill>
                        </a:rPr>
                        <a:t>0.664</a:t>
                      </a:r>
                      <a:endParaRPr lang="en-US" b="1" dirty="0">
                        <a:solidFill>
                          <a:srgbClr val="FFFFFF"/>
                        </a:solidFill>
                      </a:endParaRPr>
                    </a:p>
                  </a:txBody>
                  <a:tcPr/>
                </a:tc>
                <a:tc>
                  <a:txBody>
                    <a:bodyPr/>
                    <a:lstStyle/>
                    <a:p>
                      <a:pPr algn="ctr"/>
                      <a:r>
                        <a:rPr lang="en-US" dirty="0" smtClean="0">
                          <a:solidFill>
                            <a:srgbClr val="FFFFFF"/>
                          </a:solidFill>
                        </a:rPr>
                        <a:t>----</a:t>
                      </a:r>
                      <a:endParaRPr lang="en-US" dirty="0">
                        <a:solidFill>
                          <a:srgbClr val="FFFFFF"/>
                        </a:solidFill>
                      </a:endParaRPr>
                    </a:p>
                  </a:txBody>
                  <a:tcPr/>
                </a:tc>
                <a:tc>
                  <a:txBody>
                    <a:bodyPr/>
                    <a:lstStyle/>
                    <a:p>
                      <a:pPr algn="ctr"/>
                      <a:r>
                        <a:rPr lang="en-US" b="1" dirty="0" smtClean="0">
                          <a:solidFill>
                            <a:srgbClr val="FFFFFF"/>
                          </a:solidFill>
                        </a:rPr>
                        <a:t>0.666</a:t>
                      </a:r>
                      <a:endParaRPr lang="en-US" b="1" dirty="0">
                        <a:solidFill>
                          <a:srgbClr val="FFFFFF"/>
                        </a:solidFill>
                      </a:endParaRPr>
                    </a:p>
                  </a:txBody>
                  <a:tcPr/>
                </a:tc>
                <a:tc>
                  <a:txBody>
                    <a:bodyPr/>
                    <a:lstStyle/>
                    <a:p>
                      <a:pPr algn="ctr"/>
                      <a:r>
                        <a:rPr lang="en-US" dirty="0" smtClean="0">
                          <a:solidFill>
                            <a:srgbClr val="FFFFFF"/>
                          </a:solidFill>
                        </a:rPr>
                        <a:t>----</a:t>
                      </a:r>
                      <a:endParaRPr lang="en-US" dirty="0">
                        <a:solidFill>
                          <a:srgbClr val="FFFFFF"/>
                        </a:solidFill>
                      </a:endParaRPr>
                    </a:p>
                  </a:txBody>
                  <a:tcPr/>
                </a:tc>
              </a:tr>
              <a:tr h="370840">
                <a:tc>
                  <a:txBody>
                    <a:bodyPr/>
                    <a:lstStyle/>
                    <a:p>
                      <a:r>
                        <a:rPr lang="en-US" dirty="0" smtClean="0">
                          <a:solidFill>
                            <a:srgbClr val="FFFFFF"/>
                          </a:solidFill>
                        </a:rPr>
                        <a:t>+ volume score</a:t>
                      </a:r>
                      <a:endParaRPr lang="en-US" dirty="0">
                        <a:solidFill>
                          <a:srgbClr val="FFFFFF"/>
                        </a:solidFill>
                      </a:endParaRPr>
                    </a:p>
                  </a:txBody>
                  <a:tcPr/>
                </a:tc>
                <a:tc>
                  <a:txBody>
                    <a:bodyPr/>
                    <a:lstStyle/>
                    <a:p>
                      <a:pPr algn="ctr"/>
                      <a:r>
                        <a:rPr lang="en-US" b="1" dirty="0" smtClean="0">
                          <a:solidFill>
                            <a:srgbClr val="FFFFFF"/>
                          </a:solidFill>
                        </a:rPr>
                        <a:t>0.699</a:t>
                      </a:r>
                      <a:endParaRPr lang="en-US" b="1" dirty="0">
                        <a:solidFill>
                          <a:srgbClr val="FFFFFF"/>
                        </a:solidFill>
                      </a:endParaRPr>
                    </a:p>
                  </a:txBody>
                  <a:tcPr/>
                </a:tc>
                <a:tc>
                  <a:txBody>
                    <a:bodyPr/>
                    <a:lstStyle/>
                    <a:p>
                      <a:pPr algn="ctr"/>
                      <a:r>
                        <a:rPr lang="en-US" dirty="0" smtClean="0">
                          <a:solidFill>
                            <a:srgbClr val="FFFFFF"/>
                          </a:solidFill>
                        </a:rPr>
                        <a:t>0.004</a:t>
                      </a:r>
                      <a:endParaRPr lang="en-US" dirty="0">
                        <a:solidFill>
                          <a:srgbClr val="FFFFFF"/>
                        </a:solidFill>
                      </a:endParaRPr>
                    </a:p>
                  </a:txBody>
                  <a:tcPr/>
                </a:tc>
                <a:tc>
                  <a:txBody>
                    <a:bodyPr/>
                    <a:lstStyle/>
                    <a:p>
                      <a:pPr algn="ctr"/>
                      <a:r>
                        <a:rPr lang="en-US" b="1" dirty="0" smtClean="0">
                          <a:solidFill>
                            <a:srgbClr val="FFFFFF"/>
                          </a:solidFill>
                        </a:rPr>
                        <a:t>0.687</a:t>
                      </a:r>
                      <a:endParaRPr lang="en-US" b="1" dirty="0">
                        <a:solidFill>
                          <a:srgbClr val="FFFFFF"/>
                        </a:solidFill>
                      </a:endParaRPr>
                    </a:p>
                  </a:txBody>
                  <a:tcPr/>
                </a:tc>
                <a:tc>
                  <a:txBody>
                    <a:bodyPr/>
                    <a:lstStyle/>
                    <a:p>
                      <a:pPr algn="ctr"/>
                      <a:r>
                        <a:rPr lang="en-US" dirty="0" smtClean="0">
                          <a:solidFill>
                            <a:srgbClr val="FFFFFF"/>
                          </a:solidFill>
                        </a:rPr>
                        <a:t>0.015</a:t>
                      </a:r>
                      <a:endParaRPr lang="en-US" dirty="0">
                        <a:solidFill>
                          <a:srgbClr val="FFFFFF"/>
                        </a:solidFill>
                      </a:endParaRPr>
                    </a:p>
                  </a:txBody>
                  <a:tcPr/>
                </a:tc>
              </a:tr>
              <a:tr h="370840">
                <a:tc>
                  <a:txBody>
                    <a:bodyPr/>
                    <a:lstStyle/>
                    <a:p>
                      <a:r>
                        <a:rPr lang="en-US" dirty="0" smtClean="0">
                          <a:solidFill>
                            <a:srgbClr val="FFFFFF"/>
                          </a:solidFill>
                        </a:rPr>
                        <a:t>+density score</a:t>
                      </a:r>
                      <a:endParaRPr lang="en-US" dirty="0">
                        <a:solidFill>
                          <a:srgbClr val="FFFFFF"/>
                        </a:solidFill>
                      </a:endParaRPr>
                    </a:p>
                  </a:txBody>
                  <a:tcPr/>
                </a:tc>
                <a:tc>
                  <a:txBody>
                    <a:bodyPr/>
                    <a:lstStyle/>
                    <a:p>
                      <a:pPr algn="ctr"/>
                      <a:r>
                        <a:rPr lang="en-US" b="1" dirty="0" smtClean="0">
                          <a:solidFill>
                            <a:srgbClr val="FFFFFF"/>
                          </a:solidFill>
                        </a:rPr>
                        <a:t>0.709</a:t>
                      </a:r>
                      <a:endParaRPr lang="en-US" b="1" dirty="0">
                        <a:solidFill>
                          <a:srgbClr val="FFFFFF"/>
                        </a:solidFill>
                      </a:endParaRPr>
                    </a:p>
                  </a:txBody>
                  <a:tcPr/>
                </a:tc>
                <a:tc>
                  <a:txBody>
                    <a:bodyPr/>
                    <a:lstStyle/>
                    <a:p>
                      <a:pPr algn="ctr"/>
                      <a:r>
                        <a:rPr lang="en-US" dirty="0" smtClean="0">
                          <a:solidFill>
                            <a:srgbClr val="FFFFFF"/>
                          </a:solidFill>
                        </a:rPr>
                        <a:t>0.062</a:t>
                      </a:r>
                      <a:endParaRPr lang="en-US" dirty="0">
                        <a:solidFill>
                          <a:srgbClr val="FFFFFF"/>
                        </a:solidFill>
                      </a:endParaRPr>
                    </a:p>
                  </a:txBody>
                  <a:tcPr/>
                </a:tc>
                <a:tc>
                  <a:txBody>
                    <a:bodyPr/>
                    <a:lstStyle/>
                    <a:p>
                      <a:pPr algn="ctr"/>
                      <a:r>
                        <a:rPr lang="en-US" b="1" dirty="0" smtClean="0">
                          <a:solidFill>
                            <a:srgbClr val="FFFFFF"/>
                          </a:solidFill>
                        </a:rPr>
                        <a:t>0.699</a:t>
                      </a:r>
                      <a:endParaRPr lang="en-US" b="1" dirty="0">
                        <a:solidFill>
                          <a:srgbClr val="FFFFFF"/>
                        </a:solidFill>
                      </a:endParaRPr>
                    </a:p>
                  </a:txBody>
                  <a:tcPr/>
                </a:tc>
                <a:tc>
                  <a:txBody>
                    <a:bodyPr/>
                    <a:lstStyle/>
                    <a:p>
                      <a:pPr algn="ctr"/>
                      <a:r>
                        <a:rPr lang="en-US" dirty="0" smtClean="0">
                          <a:solidFill>
                            <a:srgbClr val="FFFFFF"/>
                          </a:solidFill>
                        </a:rPr>
                        <a:t>0.023</a:t>
                      </a:r>
                      <a:endParaRPr lang="en-US" dirty="0">
                        <a:solidFill>
                          <a:srgbClr val="FFFFFF"/>
                        </a:solidFill>
                      </a:endParaRPr>
                    </a:p>
                  </a:txBody>
                  <a:tcPr/>
                </a:tc>
              </a:tr>
            </a:tbl>
          </a:graphicData>
        </a:graphic>
      </p:graphicFrame>
      <p:sp>
        <p:nvSpPr>
          <p:cNvPr id="7" name="TextBox 6"/>
          <p:cNvSpPr txBox="1"/>
          <p:nvPr/>
        </p:nvSpPr>
        <p:spPr>
          <a:xfrm>
            <a:off x="766742" y="3762240"/>
            <a:ext cx="1916856" cy="369332"/>
          </a:xfrm>
          <a:prstGeom prst="rect">
            <a:avLst/>
          </a:prstGeom>
          <a:noFill/>
        </p:spPr>
        <p:txBody>
          <a:bodyPr wrap="square" rtlCol="0">
            <a:spAutoFit/>
          </a:bodyPr>
          <a:lstStyle/>
          <a:p>
            <a:r>
              <a:rPr lang="en-US" dirty="0" smtClean="0">
                <a:solidFill>
                  <a:srgbClr val="FFFFFF"/>
                </a:solidFill>
              </a:rPr>
              <a:t>* GFRS + ethnicity</a:t>
            </a:r>
            <a:endParaRPr lang="en-US" dirty="0">
              <a:solidFill>
                <a:srgbClr val="FFFFFF"/>
              </a:solidFill>
            </a:endParaRPr>
          </a:p>
        </p:txBody>
      </p:sp>
      <p:sp>
        <p:nvSpPr>
          <p:cNvPr id="8" name="TextBox 7"/>
          <p:cNvSpPr txBox="1"/>
          <p:nvPr/>
        </p:nvSpPr>
        <p:spPr>
          <a:xfrm>
            <a:off x="994369" y="4636901"/>
            <a:ext cx="6912660" cy="1631216"/>
          </a:xfrm>
          <a:prstGeom prst="rect">
            <a:avLst/>
          </a:prstGeom>
          <a:noFill/>
        </p:spPr>
        <p:txBody>
          <a:bodyPr wrap="square" rtlCol="0">
            <a:spAutoFit/>
          </a:bodyPr>
          <a:lstStyle/>
          <a:p>
            <a:pPr algn="ctr"/>
            <a:r>
              <a:rPr lang="en-US" sz="2000" dirty="0" smtClean="0">
                <a:solidFill>
                  <a:srgbClr val="FFFFFF"/>
                </a:solidFill>
              </a:rPr>
              <a:t>Note that the increase in the AUC with the volume score, though highly significant, is somewhat less than earlier reports from the MESA.  This is because much of the increased prediction with CAC comes from the distinction between zero CAC and some CAC.  This is also true for measures of reclassification. </a:t>
            </a:r>
            <a:endParaRPr lang="en-US" sz="2000" dirty="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3"/>
          <p:cNvSpPr>
            <a:spLocks noGrp="1"/>
          </p:cNvSpPr>
          <p:nvPr>
            <p:ph type="title"/>
          </p:nvPr>
        </p:nvSpPr>
        <p:spPr>
          <a:xfrm>
            <a:off x="457200" y="0"/>
            <a:ext cx="8229600" cy="1028700"/>
          </a:xfrm>
        </p:spPr>
        <p:txBody>
          <a:bodyPr/>
          <a:lstStyle/>
          <a:p>
            <a:r>
              <a:rPr lang="en-US" sz="2800" smtClean="0"/>
              <a:t>Risk of incident CHD by coronary arteries affected and CAC score, CT angiography  </a:t>
            </a:r>
            <a:r>
              <a:rPr lang="en-US" sz="2000" b="0" smtClean="0">
                <a:solidFill>
                  <a:srgbClr val="FFFFFF"/>
                </a:solidFill>
              </a:rPr>
              <a:t>Hou et al.  JACC Img 2012;5:990-9</a:t>
            </a:r>
          </a:p>
        </p:txBody>
      </p:sp>
      <p:pic>
        <p:nvPicPr>
          <p:cNvPr id="18435" name="Content Placeholder 6" descr="Screen Shot 2012-10-25 at 5.39.02 PM.png"/>
          <p:cNvPicPr>
            <a:picLocks noGrp="1" noChangeAspect="1"/>
          </p:cNvPicPr>
          <p:nvPr>
            <p:ph sz="half" idx="1"/>
          </p:nvPr>
        </p:nvPicPr>
        <p:blipFill>
          <a:blip r:embed="rId2"/>
          <a:srcRect t="-2852" b="-2852"/>
          <a:stretch>
            <a:fillRect/>
          </a:stretch>
        </p:blipFill>
        <p:spPr>
          <a:xfrm>
            <a:off x="457200" y="1028700"/>
            <a:ext cx="4038600" cy="5321300"/>
          </a:xfrm>
        </p:spPr>
      </p:pic>
      <p:pic>
        <p:nvPicPr>
          <p:cNvPr id="18436" name="Content Placeholder 8" descr="Screen Shot 2012-10-25 at 5.39.15 PM.png"/>
          <p:cNvPicPr>
            <a:picLocks noGrp="1" noChangeAspect="1"/>
          </p:cNvPicPr>
          <p:nvPr>
            <p:ph sz="half" idx="2"/>
          </p:nvPr>
        </p:nvPicPr>
        <p:blipFill>
          <a:blip r:embed="rId3"/>
          <a:srcRect t="-7150" b="-7150"/>
          <a:stretch>
            <a:fillRect/>
          </a:stretch>
        </p:blipFill>
        <p:spPr>
          <a:xfrm>
            <a:off x="4648200" y="798513"/>
            <a:ext cx="4038600" cy="5768975"/>
          </a:xfrm>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0"/>
            <a:ext cx="8229600" cy="1052513"/>
          </a:xfrm>
        </p:spPr>
        <p:txBody>
          <a:bodyPr>
            <a:normAutofit/>
          </a:bodyPr>
          <a:lstStyle/>
          <a:p>
            <a:pPr>
              <a:defRPr/>
            </a:pPr>
            <a:r>
              <a:rPr lang="en-US" sz="2800" dirty="0" smtClean="0"/>
              <a:t>Risk of incident CHD by coronary arteries affected and CAC score, </a:t>
            </a:r>
            <a:r>
              <a:rPr lang="en-US" sz="2800" dirty="0" smtClean="0">
                <a:ea typeface="ＭＳ Ｐゴシック" pitchFamily="-107" charset="-128"/>
                <a:cs typeface="ＭＳ Ｐゴシック" pitchFamily="-107" charset="-128"/>
              </a:rPr>
              <a:t>CT angiography </a:t>
            </a:r>
            <a:r>
              <a:rPr lang="en-US" sz="2800" dirty="0" smtClean="0"/>
              <a:t>  </a:t>
            </a:r>
            <a:r>
              <a:rPr lang="en-US" sz="2222" b="0" dirty="0" err="1" smtClean="0">
                <a:solidFill>
                  <a:srgbClr val="FFFFFF"/>
                </a:solidFill>
              </a:rPr>
              <a:t>Hou</a:t>
            </a:r>
            <a:r>
              <a:rPr lang="en-US" sz="2222" b="0" dirty="0" smtClean="0">
                <a:solidFill>
                  <a:srgbClr val="FFFFFF"/>
                </a:solidFill>
              </a:rPr>
              <a:t> et al.  JACC </a:t>
            </a:r>
            <a:r>
              <a:rPr lang="en-US" sz="2222" b="0" dirty="0" err="1" smtClean="0">
                <a:solidFill>
                  <a:srgbClr val="FFFFFF"/>
                </a:solidFill>
              </a:rPr>
              <a:t>Img</a:t>
            </a:r>
            <a:r>
              <a:rPr lang="en-US" sz="2222" b="0" dirty="0" smtClean="0">
                <a:solidFill>
                  <a:srgbClr val="FFFFFF"/>
                </a:solidFill>
              </a:rPr>
              <a:t> 2012;5:990-9</a:t>
            </a:r>
            <a:endParaRPr lang="en-US" sz="2222" dirty="0"/>
          </a:p>
        </p:txBody>
      </p:sp>
      <p:pic>
        <p:nvPicPr>
          <p:cNvPr id="19459" name="Content Placeholder 11" descr="Screen Shot 2012-10-24 at 6.47.55 PM.png"/>
          <p:cNvPicPr>
            <a:picLocks noGrp="1" noChangeAspect="1"/>
          </p:cNvPicPr>
          <p:nvPr>
            <p:ph sz="half" idx="1"/>
          </p:nvPr>
        </p:nvPicPr>
        <p:blipFill>
          <a:blip r:embed="rId2"/>
          <a:srcRect t="-6218" b="-6218"/>
          <a:stretch>
            <a:fillRect/>
          </a:stretch>
        </p:blipFill>
        <p:spPr>
          <a:xfrm>
            <a:off x="457200" y="1052513"/>
            <a:ext cx="4038600" cy="5805487"/>
          </a:xfrm>
        </p:spPr>
      </p:pic>
      <p:sp>
        <p:nvSpPr>
          <p:cNvPr id="11" name="Content Placeholder 10"/>
          <p:cNvSpPr>
            <a:spLocks noGrp="1"/>
          </p:cNvSpPr>
          <p:nvPr>
            <p:ph sz="half" idx="2"/>
          </p:nvPr>
        </p:nvSpPr>
        <p:spPr>
          <a:xfrm>
            <a:off x="4648200" y="1330325"/>
            <a:ext cx="4038600" cy="5176838"/>
          </a:xfrm>
        </p:spPr>
        <p:txBody>
          <a:bodyPr>
            <a:normAutofit fontScale="70000" lnSpcReduction="20000"/>
          </a:bodyPr>
          <a:lstStyle/>
          <a:p>
            <a:pPr>
              <a:defRPr/>
            </a:pPr>
            <a:r>
              <a:rPr lang="en-US" sz="3097" dirty="0" smtClean="0"/>
              <a:t>183/1889 (10%) of plaque patients had CAC=0 (seen only by CT </a:t>
            </a:r>
            <a:r>
              <a:rPr lang="en-US" sz="3097" dirty="0" err="1" smtClean="0"/>
              <a:t>angio</a:t>
            </a:r>
            <a:r>
              <a:rPr lang="en-US" sz="3097" dirty="0" smtClean="0"/>
              <a:t>) with a high CHD risk, 22.7%</a:t>
            </a:r>
          </a:p>
          <a:p>
            <a:pPr>
              <a:defRPr/>
            </a:pPr>
            <a:endParaRPr lang="en-US" sz="3097" dirty="0" smtClean="0"/>
          </a:p>
          <a:p>
            <a:pPr>
              <a:defRPr/>
            </a:pPr>
            <a:r>
              <a:rPr lang="en-US" sz="3097" dirty="0" smtClean="0"/>
              <a:t>685/1889 (36%) of patients had mixed plaque with high CHD risk, 37.7%</a:t>
            </a:r>
          </a:p>
          <a:p>
            <a:pPr>
              <a:defRPr/>
            </a:pPr>
            <a:endParaRPr lang="en-US" sz="3097" dirty="0" smtClean="0"/>
          </a:p>
          <a:p>
            <a:pPr>
              <a:defRPr/>
            </a:pPr>
            <a:r>
              <a:rPr lang="en-US" sz="3097" dirty="0" smtClean="0"/>
              <a:t>1021/1889 (54%) of patients had all plaques calcified, and had a </a:t>
            </a:r>
            <a:r>
              <a:rPr lang="en-US" sz="3097" dirty="0" smtClean="0">
                <a:solidFill>
                  <a:srgbClr val="FFFF00"/>
                </a:solidFill>
              </a:rPr>
              <a:t>relatively low CHD risk, 5.5 %</a:t>
            </a:r>
            <a:r>
              <a:rPr lang="en-US" sz="3097" b="1" dirty="0" smtClean="0"/>
              <a:t>.  </a:t>
            </a:r>
            <a:r>
              <a:rPr lang="en-US" sz="3097" dirty="0" smtClean="0">
                <a:solidFill>
                  <a:srgbClr val="FFFF00"/>
                </a:solidFill>
              </a:rPr>
              <a:t>The majority (60% - 1021/ 1706) of patients with CAC&gt;0 were in this group.  CAC density appears protective.</a:t>
            </a:r>
          </a:p>
          <a:p>
            <a:pPr>
              <a:defRPr/>
            </a:pPr>
            <a:endParaRPr lang="en-US" dirty="0" smtClean="0"/>
          </a:p>
          <a:p>
            <a:pPr>
              <a:defRPr/>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9855"/>
          </a:xfrm>
        </p:spPr>
        <p:txBody>
          <a:bodyPr/>
          <a:lstStyle/>
          <a:p>
            <a:r>
              <a:rPr lang="en-US" b="1" dirty="0" smtClean="0"/>
              <a:t>Conclusions</a:t>
            </a:r>
            <a:endParaRPr lang="en-US" b="1" dirty="0"/>
          </a:p>
        </p:txBody>
      </p:sp>
      <p:sp>
        <p:nvSpPr>
          <p:cNvPr id="3" name="Content Placeholder 2"/>
          <p:cNvSpPr>
            <a:spLocks noGrp="1"/>
          </p:cNvSpPr>
          <p:nvPr>
            <p:ph idx="1"/>
          </p:nvPr>
        </p:nvSpPr>
        <p:spPr>
          <a:xfrm>
            <a:off x="457200" y="1051473"/>
            <a:ext cx="8229600" cy="5642560"/>
          </a:xfrm>
        </p:spPr>
        <p:txBody>
          <a:bodyPr>
            <a:normAutofit fontScale="92500" lnSpcReduction="20000"/>
          </a:bodyPr>
          <a:lstStyle/>
          <a:p>
            <a:r>
              <a:rPr lang="en-US" dirty="0" smtClean="0"/>
              <a:t>At any given level of CAC volume, greater density of the CAC plaque was independently protective for CVD events, and the association was graded</a:t>
            </a:r>
          </a:p>
          <a:p>
            <a:endParaRPr lang="en-US" dirty="0" smtClean="0"/>
          </a:p>
          <a:p>
            <a:r>
              <a:rPr lang="en-US" dirty="0" smtClean="0"/>
              <a:t>Including the density score in the multivariable model increased the effect size for the volume score</a:t>
            </a:r>
          </a:p>
          <a:p>
            <a:endParaRPr lang="en-US" dirty="0" smtClean="0"/>
          </a:p>
          <a:p>
            <a:r>
              <a:rPr lang="en-US" dirty="0" smtClean="0"/>
              <a:t>These observations are consistent with current vulnerable plaque theory</a:t>
            </a:r>
          </a:p>
          <a:p>
            <a:endParaRPr lang="en-US" dirty="0" smtClean="0"/>
          </a:p>
          <a:p>
            <a:r>
              <a:rPr lang="en-US" dirty="0" smtClean="0"/>
              <a:t>The standard CAC score, the </a:t>
            </a:r>
            <a:r>
              <a:rPr lang="en-US" dirty="0" err="1" smtClean="0"/>
              <a:t>Agatston</a:t>
            </a:r>
            <a:r>
              <a:rPr lang="en-US" dirty="0" smtClean="0"/>
              <a:t>, which is </a:t>
            </a:r>
            <a:r>
              <a:rPr lang="en-US" dirty="0" err="1" smtClean="0"/>
              <a:t>upweighted</a:t>
            </a:r>
            <a:r>
              <a:rPr lang="en-US" dirty="0" smtClean="0"/>
              <a:t> for </a:t>
            </a:r>
            <a:r>
              <a:rPr lang="en-US" u="sng" smtClean="0"/>
              <a:t>increased</a:t>
            </a:r>
            <a:r>
              <a:rPr lang="en-US" smtClean="0"/>
              <a:t> CAC density</a:t>
            </a:r>
            <a:r>
              <a:rPr lang="en-US" dirty="0" smtClean="0"/>
              <a:t>, is flawed </a:t>
            </a:r>
          </a:p>
          <a:p>
            <a:endParaRPr lang="en-US" dirty="0" smtClean="0"/>
          </a:p>
          <a:p>
            <a:r>
              <a:rPr lang="en-US" dirty="0" smtClean="0"/>
              <a:t>Use of CAC measures in predicting CVD events should include consideration of density</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a:t>
            </a:r>
            <a:r>
              <a:rPr lang="en-US" dirty="0" err="1" smtClean="0"/>
              <a:t>Agatston</a:t>
            </a:r>
            <a:r>
              <a:rPr lang="en-US" dirty="0" smtClean="0"/>
              <a:t> score </a:t>
            </a:r>
            <a:r>
              <a:rPr lang="en-US" dirty="0" smtClean="0"/>
              <a:t>the best we can do?</a:t>
            </a:r>
            <a:endParaRPr lang="en-US" dirty="0"/>
          </a:p>
        </p:txBody>
      </p:sp>
      <p:sp>
        <p:nvSpPr>
          <p:cNvPr id="3" name="Content Placeholder 2"/>
          <p:cNvSpPr>
            <a:spLocks noGrp="1"/>
          </p:cNvSpPr>
          <p:nvPr>
            <p:ph idx="1"/>
          </p:nvPr>
        </p:nvSpPr>
        <p:spPr/>
        <p:txBody>
          <a:bodyPr>
            <a:normAutofit fontScale="85000" lnSpcReduction="20000"/>
          </a:bodyPr>
          <a:lstStyle/>
          <a:p>
            <a:pPr>
              <a:defRPr/>
            </a:pPr>
            <a:r>
              <a:rPr lang="en-US" sz="3097" dirty="0" smtClean="0"/>
              <a:t>No</a:t>
            </a:r>
          </a:p>
          <a:p>
            <a:pPr>
              <a:defRPr/>
            </a:pPr>
            <a:endParaRPr lang="en-US" sz="3097" dirty="0" smtClean="0"/>
          </a:p>
          <a:p>
            <a:pPr>
              <a:defRPr/>
            </a:pPr>
            <a:r>
              <a:rPr lang="en-US" sz="3097" dirty="0" smtClean="0"/>
              <a:t>Despite </a:t>
            </a:r>
            <a:r>
              <a:rPr lang="en-US" sz="3097" dirty="0" smtClean="0"/>
              <a:t>the strong predictive power of the </a:t>
            </a:r>
            <a:r>
              <a:rPr lang="en-US" sz="3097" dirty="0" err="1" smtClean="0"/>
              <a:t>Agatston</a:t>
            </a:r>
            <a:r>
              <a:rPr lang="en-US" sz="3097" dirty="0" smtClean="0"/>
              <a:t> score, there appears to be considerable additional information in CT scans that can be used to maximize the predictive value of CAC</a:t>
            </a:r>
          </a:p>
          <a:p>
            <a:pPr>
              <a:defRPr/>
            </a:pPr>
            <a:endParaRPr lang="en-US" sz="3097" dirty="0" smtClean="0"/>
          </a:p>
          <a:p>
            <a:pPr lvl="0">
              <a:defRPr/>
            </a:pPr>
            <a:r>
              <a:rPr lang="en-US" sz="3097" dirty="0" smtClean="0">
                <a:solidFill>
                  <a:prstClr val="white"/>
                </a:solidFill>
              </a:rPr>
              <a:t>Acquiring this information will require new CT data interrogation techniques</a:t>
            </a:r>
            <a:r>
              <a:rPr lang="en-US" sz="3097" dirty="0" smtClean="0">
                <a:solidFill>
                  <a:prstClr val="white"/>
                </a:solidFill>
              </a:rPr>
              <a:t> </a:t>
            </a:r>
          </a:p>
          <a:p>
            <a:pPr lvl="0">
              <a:defRPr/>
            </a:pPr>
            <a:endParaRPr lang="en-US" sz="3097" dirty="0" smtClean="0">
              <a:solidFill>
                <a:prstClr val="white"/>
              </a:solidFill>
            </a:endParaRPr>
          </a:p>
          <a:p>
            <a:pPr>
              <a:defRPr/>
            </a:pPr>
            <a:r>
              <a:rPr lang="en-US" sz="3097" dirty="0" smtClean="0"/>
              <a:t>increased CAC density appears to be </a:t>
            </a:r>
            <a:r>
              <a:rPr lang="en-US" sz="3097" u="sng" dirty="0" smtClean="0"/>
              <a:t>protective</a:t>
            </a:r>
            <a:r>
              <a:rPr lang="en-US" sz="3097" dirty="0" smtClean="0"/>
              <a:t> for CHD/CVD</a:t>
            </a:r>
            <a:endParaRPr lang="en-US" sz="3097"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0"/>
            <a:ext cx="8229600" cy="873125"/>
          </a:xfrm>
        </p:spPr>
        <p:txBody>
          <a:bodyPr/>
          <a:lstStyle/>
          <a:p>
            <a:r>
              <a:rPr lang="en-US" dirty="0" smtClean="0"/>
              <a:t>Are there scoring issues beyond density?</a:t>
            </a:r>
          </a:p>
        </p:txBody>
      </p:sp>
      <p:sp>
        <p:nvSpPr>
          <p:cNvPr id="5" name="Content Placeholder 4"/>
          <p:cNvSpPr>
            <a:spLocks noGrp="1"/>
          </p:cNvSpPr>
          <p:nvPr>
            <p:ph idx="1"/>
          </p:nvPr>
        </p:nvSpPr>
        <p:spPr>
          <a:xfrm>
            <a:off x="457200" y="873126"/>
            <a:ext cx="8229600" cy="5545138"/>
          </a:xfrm>
        </p:spPr>
        <p:txBody>
          <a:bodyPr>
            <a:normAutofit lnSpcReduction="10000"/>
          </a:bodyPr>
          <a:lstStyle/>
          <a:p>
            <a:pPr>
              <a:buNone/>
              <a:defRPr/>
            </a:pPr>
            <a:endParaRPr lang="en-US" sz="2000" dirty="0" smtClean="0"/>
          </a:p>
          <a:p>
            <a:pPr>
              <a:defRPr/>
            </a:pPr>
            <a:r>
              <a:rPr lang="en-US" sz="1800" dirty="0" smtClean="0"/>
              <a:t>The number of arteries may be independently predictive of CVD (</a:t>
            </a:r>
            <a:r>
              <a:rPr lang="en-US" sz="1800" dirty="0" err="1" smtClean="0"/>
              <a:t>Blaha</a:t>
            </a:r>
            <a:r>
              <a:rPr lang="en-US" sz="1800" dirty="0" smtClean="0"/>
              <a:t> et al. MESA, AHA </a:t>
            </a:r>
            <a:r>
              <a:rPr lang="en-US" sz="1800" dirty="0" err="1" smtClean="0"/>
              <a:t>Scien</a:t>
            </a:r>
            <a:r>
              <a:rPr lang="en-US" sz="1800" dirty="0" smtClean="0"/>
              <a:t> </a:t>
            </a:r>
            <a:r>
              <a:rPr lang="en-US" sz="1800" dirty="0" err="1" smtClean="0"/>
              <a:t>Sess</a:t>
            </a:r>
            <a:r>
              <a:rPr lang="en-US" sz="1800" dirty="0" smtClean="0"/>
              <a:t>, LA, CA 11/12).</a:t>
            </a:r>
          </a:p>
          <a:p>
            <a:pPr>
              <a:defRPr/>
            </a:pPr>
            <a:endParaRPr lang="en-US" sz="1800" dirty="0" smtClean="0"/>
          </a:p>
          <a:p>
            <a:pPr>
              <a:defRPr/>
            </a:pPr>
            <a:r>
              <a:rPr lang="en-US" sz="1800" dirty="0" smtClean="0"/>
              <a:t>Specific coronary arteries may be independently predictive; e.g., the left main (Williams et al, JACC </a:t>
            </a:r>
            <a:r>
              <a:rPr lang="en-US" sz="1800" dirty="0" err="1" smtClean="0"/>
              <a:t>Img</a:t>
            </a:r>
            <a:r>
              <a:rPr lang="en-US" sz="1800" dirty="0" smtClean="0"/>
              <a:t> 2008, </a:t>
            </a:r>
            <a:r>
              <a:rPr lang="en-US" sz="1800" dirty="0" err="1" smtClean="0"/>
              <a:t>Hou</a:t>
            </a:r>
            <a:r>
              <a:rPr lang="en-US" sz="1800" dirty="0" smtClean="0"/>
              <a:t> et al JACC </a:t>
            </a:r>
            <a:r>
              <a:rPr lang="en-US" sz="1800" dirty="0" err="1" smtClean="0"/>
              <a:t>Imag</a:t>
            </a:r>
            <a:r>
              <a:rPr lang="en-US" sz="1800" dirty="0" smtClean="0"/>
              <a:t> 2012), but </a:t>
            </a:r>
            <a:r>
              <a:rPr lang="en-US" sz="1800" dirty="0" err="1" smtClean="0"/>
              <a:t>Blaha</a:t>
            </a:r>
            <a:r>
              <a:rPr lang="en-US" sz="1800" dirty="0" smtClean="0"/>
              <a:t> et al MESA analysis says no. </a:t>
            </a:r>
          </a:p>
          <a:p>
            <a:pPr>
              <a:defRPr/>
            </a:pPr>
            <a:endParaRPr lang="en-US" sz="1800" dirty="0" smtClean="0"/>
          </a:p>
          <a:p>
            <a:pPr>
              <a:defRPr/>
            </a:pPr>
            <a:r>
              <a:rPr lang="en-US" sz="1800" dirty="0" smtClean="0"/>
              <a:t>CAC spatial distribution may add to predictive value (Brown et al. Coronary calcium coverage score (MESA</a:t>
            </a:r>
            <a:r>
              <a:rPr lang="en-US" sz="1800" dirty="0" smtClean="0"/>
              <a:t>) </a:t>
            </a:r>
            <a:r>
              <a:rPr lang="en-US" sz="1800" dirty="0" smtClean="0"/>
              <a:t>Radiology </a:t>
            </a:r>
            <a:r>
              <a:rPr lang="en-US" sz="1800" dirty="0" smtClean="0"/>
              <a:t>2008.  </a:t>
            </a:r>
            <a:r>
              <a:rPr lang="en-US" sz="1800" dirty="0" err="1" smtClean="0"/>
              <a:t>Shemesh</a:t>
            </a:r>
            <a:r>
              <a:rPr lang="en-US" sz="1800" dirty="0" smtClean="0"/>
              <a:t> </a:t>
            </a:r>
            <a:r>
              <a:rPr lang="en-US" sz="1800" dirty="0" smtClean="0"/>
              <a:t>et al. Ordinal score. Radiology </a:t>
            </a:r>
            <a:r>
              <a:rPr lang="en-US" sz="1800" dirty="0" smtClean="0"/>
              <a:t>2010)</a:t>
            </a:r>
            <a:endParaRPr lang="en-US" sz="1800" dirty="0" smtClean="0"/>
          </a:p>
          <a:p>
            <a:pPr>
              <a:defRPr/>
            </a:pPr>
            <a:endParaRPr lang="en-US" sz="1800" dirty="0" smtClean="0"/>
          </a:p>
          <a:p>
            <a:pPr>
              <a:defRPr/>
            </a:pPr>
            <a:r>
              <a:rPr lang="en-US" sz="1800" dirty="0" smtClean="0"/>
              <a:t>Dedicated, gated cardiac CT scans may not be necessary to measure CAC.</a:t>
            </a:r>
            <a:r>
              <a:rPr lang="en-US" sz="1800" dirty="0" smtClean="0"/>
              <a:t>  CAC </a:t>
            </a:r>
            <a:r>
              <a:rPr lang="en-US" sz="1800" dirty="0" smtClean="0"/>
              <a:t>software may work equally well on standard </a:t>
            </a:r>
            <a:r>
              <a:rPr lang="en-US" sz="1800" dirty="0" smtClean="0"/>
              <a:t>chest </a:t>
            </a:r>
            <a:r>
              <a:rPr lang="en-US" sz="1800" dirty="0" err="1" smtClean="0"/>
              <a:t>CTs</a:t>
            </a:r>
            <a:r>
              <a:rPr lang="en-US" sz="1800" dirty="0" smtClean="0"/>
              <a:t> </a:t>
            </a:r>
            <a:r>
              <a:rPr lang="en-US" sz="1800" dirty="0" smtClean="0"/>
              <a:t>(Wu et al. Am J </a:t>
            </a:r>
            <a:r>
              <a:rPr lang="en-US" sz="1800" dirty="0" err="1" smtClean="0"/>
              <a:t>Roentgenol</a:t>
            </a:r>
            <a:r>
              <a:rPr lang="en-US" sz="1800" dirty="0" smtClean="0"/>
              <a:t> 2008) </a:t>
            </a:r>
          </a:p>
          <a:p>
            <a:pPr>
              <a:defRPr/>
            </a:pPr>
            <a:endParaRPr lang="en-US" sz="1800" dirty="0" smtClean="0"/>
          </a:p>
          <a:p>
            <a:pPr>
              <a:defRPr/>
            </a:pPr>
            <a:r>
              <a:rPr lang="en-US" sz="1800" dirty="0" smtClean="0"/>
              <a:t>S</a:t>
            </a:r>
            <a:r>
              <a:rPr lang="en-US" sz="1800" dirty="0" smtClean="0"/>
              <a:t>impler </a:t>
            </a:r>
            <a:r>
              <a:rPr lang="en-US" sz="1800" dirty="0" smtClean="0"/>
              <a:t>scoring systems on standard </a:t>
            </a:r>
            <a:r>
              <a:rPr lang="en-US" sz="1800" dirty="0" err="1" smtClean="0"/>
              <a:t>CTs</a:t>
            </a:r>
            <a:r>
              <a:rPr lang="en-US" sz="1800" dirty="0" smtClean="0"/>
              <a:t> may be equally </a:t>
            </a:r>
            <a:r>
              <a:rPr lang="en-US" sz="1800" dirty="0" smtClean="0"/>
              <a:t>predictive, such as the ordinal score (</a:t>
            </a:r>
            <a:r>
              <a:rPr lang="en-US" sz="1800" dirty="0" err="1" smtClean="0"/>
              <a:t>Shemesh</a:t>
            </a:r>
            <a:r>
              <a:rPr lang="en-US" sz="1800" dirty="0" smtClean="0"/>
              <a:t> </a:t>
            </a:r>
            <a:r>
              <a:rPr lang="en-US" sz="1800" dirty="0" smtClean="0"/>
              <a:t>et al. Ordinal score. Radiology </a:t>
            </a:r>
            <a:r>
              <a:rPr lang="en-US" sz="1800" dirty="0" smtClean="0"/>
              <a:t>2010)</a:t>
            </a:r>
          </a:p>
          <a:p>
            <a:pPr>
              <a:defRPr/>
            </a:pPr>
            <a:endParaRPr lang="en-US" sz="2000" dirty="0" smtClean="0"/>
          </a:p>
          <a:p>
            <a:pPr>
              <a:defRPr/>
            </a:pPr>
            <a:endParaRPr lang="en-US" sz="2000" dirty="0" smtClean="0"/>
          </a:p>
          <a:p>
            <a:pPr>
              <a:defRPr/>
            </a:pPr>
            <a:endParaRPr lang="en-US" sz="2118" dirty="0" smtClean="0"/>
          </a:p>
          <a:p>
            <a:pPr>
              <a:defRPr/>
            </a:pP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So what should we do next?</a:t>
            </a:r>
          </a:p>
        </p:txBody>
      </p:sp>
      <p:sp>
        <p:nvSpPr>
          <p:cNvPr id="3" name="Content Placeholder 2"/>
          <p:cNvSpPr>
            <a:spLocks noGrp="1"/>
          </p:cNvSpPr>
          <p:nvPr>
            <p:ph idx="1"/>
          </p:nvPr>
        </p:nvSpPr>
        <p:spPr/>
        <p:txBody>
          <a:bodyPr>
            <a:normAutofit fontScale="92500" lnSpcReduction="20000"/>
          </a:bodyPr>
          <a:lstStyle/>
          <a:p>
            <a:pPr>
              <a:defRPr/>
            </a:pPr>
            <a:r>
              <a:rPr lang="en-US" dirty="0" smtClean="0"/>
              <a:t>CAC volume, CAC density</a:t>
            </a:r>
            <a:r>
              <a:rPr lang="en-US" dirty="0" smtClean="0"/>
              <a:t>, CAC spatial distribution, the </a:t>
            </a:r>
            <a:r>
              <a:rPr lang="en-US" dirty="0" smtClean="0"/>
              <a:t>number of</a:t>
            </a:r>
            <a:r>
              <a:rPr lang="en-US" dirty="0" smtClean="0"/>
              <a:t> and specific coronary </a:t>
            </a:r>
            <a:r>
              <a:rPr lang="en-US" dirty="0" smtClean="0"/>
              <a:t>arteries </a:t>
            </a:r>
            <a:r>
              <a:rPr lang="en-US" dirty="0" smtClean="0"/>
              <a:t>affected are </a:t>
            </a:r>
            <a:r>
              <a:rPr lang="en-US" dirty="0" smtClean="0"/>
              <a:t>correlated </a:t>
            </a:r>
            <a:r>
              <a:rPr lang="en-US" dirty="0" smtClean="0"/>
              <a:t>variables, </a:t>
            </a:r>
            <a:r>
              <a:rPr lang="en-US" dirty="0" smtClean="0"/>
              <a:t>and require careful multivariable analysis to determine </a:t>
            </a:r>
            <a:r>
              <a:rPr lang="en-US" dirty="0" smtClean="0"/>
              <a:t>independence, </a:t>
            </a:r>
            <a:r>
              <a:rPr lang="en-US" dirty="0" smtClean="0"/>
              <a:t>and the possibility of effect-</a:t>
            </a:r>
            <a:r>
              <a:rPr lang="en-US" dirty="0" smtClean="0"/>
              <a:t>modification</a:t>
            </a:r>
          </a:p>
          <a:p>
            <a:pPr>
              <a:defRPr/>
            </a:pPr>
            <a:endParaRPr lang="en-US" dirty="0" smtClean="0"/>
          </a:p>
          <a:p>
            <a:pPr>
              <a:defRPr/>
            </a:pPr>
            <a:r>
              <a:rPr lang="en-US" dirty="0" smtClean="0"/>
              <a:t>An optimal CAC scoring system or systems should be developed in MESA and validated on a second cohort</a:t>
            </a:r>
          </a:p>
          <a:p>
            <a:pPr>
              <a:defRPr/>
            </a:pPr>
            <a:endParaRPr lang="en-US" dirty="0" smtClean="0"/>
          </a:p>
          <a:p>
            <a:pPr>
              <a:defRPr/>
            </a:pPr>
            <a:r>
              <a:rPr lang="en-US" dirty="0" smtClean="0"/>
              <a:t>We have proposed to do just that, and the validation cohort is the </a:t>
            </a:r>
            <a:r>
              <a:rPr lang="en-US" dirty="0" err="1" smtClean="0"/>
              <a:t>LifeScore</a:t>
            </a:r>
            <a:r>
              <a:rPr lang="en-US" dirty="0" smtClean="0"/>
              <a:t> Study in San Diego, N= 4,544 persons with whole body scans</a:t>
            </a:r>
          </a:p>
          <a:p>
            <a:pPr>
              <a:defRPr/>
            </a:pPr>
            <a:endParaRPr lang="en-US" dirty="0" smtClean="0"/>
          </a:p>
          <a:p>
            <a:pPr>
              <a:defRPr/>
            </a:pPr>
            <a:endParaRPr lang="en-US" dirty="0" smtClean="0"/>
          </a:p>
          <a:p>
            <a:pPr>
              <a:defRPr/>
            </a:pPr>
            <a:endParaRPr lang="en-US" dirty="0" smtClean="0"/>
          </a:p>
          <a:p>
            <a:pPr>
              <a:buNone/>
              <a:defRPr/>
            </a:pPr>
            <a:endParaRPr lang="en-US" dirty="0" smtClean="0"/>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Co-authors </a:t>
            </a:r>
            <a:endParaRPr lang="en-US" b="1" dirty="0"/>
          </a:p>
        </p:txBody>
      </p:sp>
      <p:sp>
        <p:nvSpPr>
          <p:cNvPr id="3" name="Content Placeholder 2"/>
          <p:cNvSpPr>
            <a:spLocks noGrp="1"/>
          </p:cNvSpPr>
          <p:nvPr>
            <p:ph sz="half" idx="1"/>
          </p:nvPr>
        </p:nvSpPr>
        <p:spPr/>
        <p:txBody>
          <a:bodyPr/>
          <a:lstStyle/>
          <a:p>
            <a:r>
              <a:rPr lang="en-US" dirty="0" smtClean="0"/>
              <a:t>J.O. </a:t>
            </a:r>
            <a:r>
              <a:rPr lang="en-US" dirty="0" err="1" smtClean="0"/>
              <a:t>Denenberg</a:t>
            </a:r>
            <a:endParaRPr lang="en-US" dirty="0" smtClean="0"/>
          </a:p>
          <a:p>
            <a:r>
              <a:rPr lang="en-US" dirty="0" smtClean="0"/>
              <a:t>J. H. Ix</a:t>
            </a:r>
          </a:p>
          <a:p>
            <a:r>
              <a:rPr lang="en-US" dirty="0" smtClean="0"/>
              <a:t>R. L. McClelland</a:t>
            </a:r>
          </a:p>
          <a:p>
            <a:r>
              <a:rPr lang="en-US" dirty="0" smtClean="0"/>
              <a:t>C. L. </a:t>
            </a:r>
            <a:r>
              <a:rPr lang="en-US" dirty="0" err="1" smtClean="0"/>
              <a:t>Wassel</a:t>
            </a:r>
            <a:endParaRPr lang="en-US" dirty="0" smtClean="0"/>
          </a:p>
          <a:p>
            <a:endParaRPr lang="en-US" dirty="0"/>
          </a:p>
        </p:txBody>
      </p:sp>
      <p:sp>
        <p:nvSpPr>
          <p:cNvPr id="4" name="Content Placeholder 3"/>
          <p:cNvSpPr>
            <a:spLocks noGrp="1"/>
          </p:cNvSpPr>
          <p:nvPr>
            <p:ph sz="half" idx="2"/>
          </p:nvPr>
        </p:nvSpPr>
        <p:spPr/>
        <p:txBody>
          <a:bodyPr/>
          <a:lstStyle/>
          <a:p>
            <a:r>
              <a:rPr lang="en-US" dirty="0" smtClean="0"/>
              <a:t>D. E. Rifkin</a:t>
            </a:r>
          </a:p>
          <a:p>
            <a:r>
              <a:rPr lang="en-US" dirty="0" smtClean="0"/>
              <a:t>J. J. Carr</a:t>
            </a:r>
          </a:p>
          <a:p>
            <a:r>
              <a:rPr lang="en-US" dirty="0" smtClean="0"/>
              <a:t>M. J. </a:t>
            </a:r>
            <a:r>
              <a:rPr lang="en-US" dirty="0" err="1" smtClean="0"/>
              <a:t>Budoff</a:t>
            </a:r>
            <a:endParaRPr lang="en-US" dirty="0" smtClean="0"/>
          </a:p>
          <a:p>
            <a:r>
              <a:rPr lang="en-US" dirty="0" smtClean="0"/>
              <a:t>M. A. Allison</a:t>
            </a:r>
          </a:p>
          <a:p>
            <a:endParaRPr lang="en-US" dirty="0"/>
          </a:p>
        </p:txBody>
      </p:sp>
      <p:sp>
        <p:nvSpPr>
          <p:cNvPr id="5" name="TextBox 4"/>
          <p:cNvSpPr txBox="1"/>
          <p:nvPr/>
        </p:nvSpPr>
        <p:spPr>
          <a:xfrm>
            <a:off x="1150113" y="4517084"/>
            <a:ext cx="6673054" cy="830997"/>
          </a:xfrm>
          <a:prstGeom prst="rect">
            <a:avLst/>
          </a:prstGeom>
          <a:noFill/>
        </p:spPr>
        <p:txBody>
          <a:bodyPr wrap="square" rtlCol="0">
            <a:spAutoFit/>
          </a:bodyPr>
          <a:lstStyle/>
          <a:p>
            <a:pPr algn="ctr"/>
            <a:r>
              <a:rPr lang="en-US" sz="2400" dirty="0" smtClean="0">
                <a:solidFill>
                  <a:srgbClr val="FFFFFF"/>
                </a:solidFill>
              </a:rPr>
              <a:t>And thanks to all the MESA investigators, staff, and participants who have made the MESA possible</a:t>
            </a:r>
            <a:endParaRPr lang="en-US" sz="2400" dirty="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Pending </a:t>
            </a:r>
            <a:r>
              <a:rPr lang="en-US" sz="2400" b="1" dirty="0" smtClean="0"/>
              <a:t>grant proposal - Coronary Calcium Score Method and Cardiovascular Disease Events in Two Cohorts</a:t>
            </a:r>
            <a:endParaRPr lang="en-US" sz="2400" b="1" dirty="0"/>
          </a:p>
        </p:txBody>
      </p:sp>
      <p:sp>
        <p:nvSpPr>
          <p:cNvPr id="3" name="Content Placeholder 2"/>
          <p:cNvSpPr>
            <a:spLocks noGrp="1"/>
          </p:cNvSpPr>
          <p:nvPr>
            <p:ph idx="1"/>
          </p:nvPr>
        </p:nvSpPr>
        <p:spPr/>
        <p:txBody>
          <a:bodyPr/>
          <a:lstStyle/>
          <a:p>
            <a:r>
              <a:rPr lang="en-US" dirty="0" smtClean="0"/>
              <a:t>The specific aims of this proposal address exploring each of the scoring </a:t>
            </a:r>
            <a:r>
              <a:rPr lang="en-US" smtClean="0"/>
              <a:t>issues noted</a:t>
            </a:r>
          </a:p>
          <a:p>
            <a:endParaRPr lang="en-US" dirty="0" smtClean="0"/>
          </a:p>
          <a:p>
            <a:r>
              <a:rPr lang="en-US" dirty="0" smtClean="0"/>
              <a:t>Proposal reviewed February, 2013</a:t>
            </a:r>
          </a:p>
          <a:p>
            <a:endParaRPr lang="en-US" dirty="0" smtClean="0"/>
          </a:p>
          <a:p>
            <a:r>
              <a:rPr lang="en-US" dirty="0" smtClean="0"/>
              <a:t>Score = 9</a:t>
            </a:r>
            <a:r>
              <a:rPr lang="en-US" baseline="30000" dirty="0" smtClean="0"/>
              <a:t>th</a:t>
            </a:r>
            <a:r>
              <a:rPr lang="en-US" dirty="0" smtClean="0"/>
              <a:t> percentile</a:t>
            </a:r>
          </a:p>
          <a:p>
            <a:endParaRPr lang="en-US" dirty="0" smtClean="0"/>
          </a:p>
          <a:p>
            <a:r>
              <a:rPr lang="en-US" dirty="0" smtClean="0"/>
              <a:t>Funding = ????  Anybody know anybody at the NHLBI?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910606"/>
          </a:xfrm>
        </p:spPr>
        <p:txBody>
          <a:bodyPr>
            <a:normAutofit fontScale="90000"/>
          </a:bodyPr>
          <a:lstStyle/>
          <a:p>
            <a:r>
              <a:rPr lang="en-US" b="1" dirty="0" smtClean="0"/>
              <a:t>CAC of differing densities, with 4 phantoms of differing calcium densities  </a:t>
            </a:r>
            <a:r>
              <a:rPr lang="en-US" sz="2222" dirty="0" smtClean="0">
                <a:solidFill>
                  <a:srgbClr val="FFFFFF"/>
                </a:solidFill>
              </a:rPr>
              <a:t>Carr et al. Radiology 2005;234:35-43</a:t>
            </a:r>
            <a:endParaRPr lang="en-US" sz="2222" dirty="0">
              <a:solidFill>
                <a:srgbClr val="FFFFFF"/>
              </a:solidFill>
            </a:endParaRPr>
          </a:p>
        </p:txBody>
      </p:sp>
      <p:pic>
        <p:nvPicPr>
          <p:cNvPr id="4" name="Content Placeholder 3" descr="Screen Shot 2013-03-04 at 6.30.07 PM.png"/>
          <p:cNvPicPr>
            <a:picLocks noGrp="1" noChangeAspect="1"/>
          </p:cNvPicPr>
          <p:nvPr>
            <p:ph idx="1"/>
          </p:nvPr>
        </p:nvPicPr>
        <p:blipFill>
          <a:blip r:embed="rId2"/>
          <a:srcRect l="-31933" r="-31933"/>
          <a:stretch>
            <a:fillRect/>
          </a:stretch>
        </p:blipFill>
        <p:spPr>
          <a:xfrm>
            <a:off x="-826645" y="1138258"/>
            <a:ext cx="10973999" cy="5523542"/>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31074" name="Picture 2" descr="Blum#43b"/>
          <p:cNvPicPr>
            <a:picLocks noChangeAspect="1" noChangeArrowheads="1"/>
          </p:cNvPicPr>
          <p:nvPr/>
        </p:nvPicPr>
        <p:blipFill>
          <a:blip r:embed="rId3"/>
          <a:srcRect/>
          <a:stretch>
            <a:fillRect/>
          </a:stretch>
        </p:blipFill>
        <p:spPr bwMode="auto">
          <a:xfrm>
            <a:off x="134938" y="2574925"/>
            <a:ext cx="2913062" cy="2882900"/>
          </a:xfrm>
          <a:prstGeom prst="rect">
            <a:avLst/>
          </a:prstGeom>
          <a:noFill/>
          <a:ln w="9525">
            <a:noFill/>
            <a:miter lim="800000"/>
            <a:headEnd/>
            <a:tailEnd/>
          </a:ln>
        </p:spPr>
      </p:pic>
      <p:pic>
        <p:nvPicPr>
          <p:cNvPr id="131075" name="Picture 3" descr="Blum#45a"/>
          <p:cNvPicPr>
            <a:picLocks noChangeAspect="1" noChangeArrowheads="1"/>
          </p:cNvPicPr>
          <p:nvPr/>
        </p:nvPicPr>
        <p:blipFill>
          <a:blip r:embed="rId4"/>
          <a:srcRect/>
          <a:stretch>
            <a:fillRect/>
          </a:stretch>
        </p:blipFill>
        <p:spPr bwMode="auto">
          <a:xfrm>
            <a:off x="3116263" y="2590800"/>
            <a:ext cx="2911475" cy="2867025"/>
          </a:xfrm>
          <a:prstGeom prst="rect">
            <a:avLst/>
          </a:prstGeom>
          <a:noFill/>
          <a:ln w="9525">
            <a:noFill/>
            <a:miter lim="800000"/>
            <a:headEnd/>
            <a:tailEnd/>
          </a:ln>
        </p:spPr>
      </p:pic>
      <p:pic>
        <p:nvPicPr>
          <p:cNvPr id="131076" name="Picture 4" descr="Blum#44a"/>
          <p:cNvPicPr>
            <a:picLocks noChangeAspect="1" noChangeArrowheads="1"/>
          </p:cNvPicPr>
          <p:nvPr/>
        </p:nvPicPr>
        <p:blipFill>
          <a:blip r:embed="rId5"/>
          <a:srcRect/>
          <a:stretch>
            <a:fillRect/>
          </a:stretch>
        </p:blipFill>
        <p:spPr bwMode="auto">
          <a:xfrm>
            <a:off x="6096000" y="2590800"/>
            <a:ext cx="2844800" cy="2786063"/>
          </a:xfrm>
          <a:prstGeom prst="rect">
            <a:avLst/>
          </a:prstGeom>
          <a:noFill/>
          <a:ln w="9525">
            <a:noFill/>
            <a:miter lim="800000"/>
            <a:headEnd/>
            <a:tailEnd/>
          </a:ln>
        </p:spPr>
      </p:pic>
      <p:sp>
        <p:nvSpPr>
          <p:cNvPr id="131077" name="Text Box 5"/>
          <p:cNvSpPr txBox="1">
            <a:spLocks noChangeArrowheads="1"/>
          </p:cNvSpPr>
          <p:nvPr/>
        </p:nvSpPr>
        <p:spPr bwMode="auto">
          <a:xfrm>
            <a:off x="271463" y="5638800"/>
            <a:ext cx="2505075" cy="1006475"/>
          </a:xfrm>
          <a:prstGeom prst="rect">
            <a:avLst/>
          </a:prstGeom>
          <a:noFill/>
          <a:ln w="9525">
            <a:noFill/>
            <a:miter lim="800000"/>
            <a:headEnd/>
            <a:tailEnd/>
          </a:ln>
        </p:spPr>
        <p:txBody>
          <a:bodyPr>
            <a:prstTxWarp prst="textNoShape">
              <a:avLst/>
            </a:prstTxWarp>
            <a:spAutoFit/>
          </a:bodyPr>
          <a:lstStyle/>
          <a:p>
            <a:r>
              <a:rPr lang="en-US" sz="2000">
                <a:solidFill>
                  <a:schemeClr val="bg1"/>
                </a:solidFill>
                <a:latin typeface="Calibri" charset="0"/>
              </a:rPr>
              <a:t>Normal coronaries with little or no plaque build-up.</a:t>
            </a:r>
          </a:p>
        </p:txBody>
      </p:sp>
      <p:sp>
        <p:nvSpPr>
          <p:cNvPr id="131078" name="Text Box 6"/>
          <p:cNvSpPr txBox="1">
            <a:spLocks noChangeArrowheads="1"/>
          </p:cNvSpPr>
          <p:nvPr/>
        </p:nvSpPr>
        <p:spPr bwMode="auto">
          <a:xfrm>
            <a:off x="3116263" y="5562600"/>
            <a:ext cx="2844800" cy="701675"/>
          </a:xfrm>
          <a:prstGeom prst="rect">
            <a:avLst/>
          </a:prstGeom>
          <a:noFill/>
          <a:ln w="9525">
            <a:noFill/>
            <a:miter lim="800000"/>
            <a:headEnd/>
            <a:tailEnd/>
          </a:ln>
        </p:spPr>
        <p:txBody>
          <a:bodyPr>
            <a:prstTxWarp prst="textNoShape">
              <a:avLst/>
            </a:prstTxWarp>
            <a:spAutoFit/>
          </a:bodyPr>
          <a:lstStyle/>
          <a:p>
            <a:r>
              <a:rPr lang="en-US" sz="2000">
                <a:solidFill>
                  <a:schemeClr val="bg1"/>
                </a:solidFill>
                <a:latin typeface="Calibri" charset="0"/>
              </a:rPr>
              <a:t>Mild calcification and early plaque build-up.</a:t>
            </a:r>
          </a:p>
        </p:txBody>
      </p:sp>
      <p:sp>
        <p:nvSpPr>
          <p:cNvPr id="131079" name="Text Box 7"/>
          <p:cNvSpPr txBox="1">
            <a:spLocks noChangeArrowheads="1"/>
          </p:cNvSpPr>
          <p:nvPr/>
        </p:nvSpPr>
        <p:spPr bwMode="auto">
          <a:xfrm>
            <a:off x="6096000" y="5562600"/>
            <a:ext cx="2878138" cy="708025"/>
          </a:xfrm>
          <a:prstGeom prst="rect">
            <a:avLst/>
          </a:prstGeom>
          <a:noFill/>
          <a:ln w="9525">
            <a:noFill/>
            <a:miter lim="800000"/>
            <a:headEnd/>
            <a:tailEnd/>
          </a:ln>
        </p:spPr>
        <p:txBody>
          <a:bodyPr>
            <a:prstTxWarp prst="textNoShape">
              <a:avLst/>
            </a:prstTxWarp>
            <a:spAutoFit/>
          </a:bodyPr>
          <a:lstStyle/>
          <a:p>
            <a:r>
              <a:rPr lang="en-US" sz="2000">
                <a:solidFill>
                  <a:schemeClr val="bg1"/>
                </a:solidFill>
                <a:latin typeface="Calibri" charset="0"/>
              </a:rPr>
              <a:t> Extensive calcification and plaque build-up.</a:t>
            </a:r>
          </a:p>
        </p:txBody>
      </p:sp>
      <p:sp>
        <p:nvSpPr>
          <p:cNvPr id="131080" name="Text Box 8"/>
          <p:cNvSpPr txBox="1">
            <a:spLocks noChangeArrowheads="1"/>
          </p:cNvSpPr>
          <p:nvPr/>
        </p:nvSpPr>
        <p:spPr bwMode="auto">
          <a:xfrm>
            <a:off x="474663" y="533400"/>
            <a:ext cx="8331200" cy="519113"/>
          </a:xfrm>
          <a:prstGeom prst="rect">
            <a:avLst/>
          </a:prstGeom>
          <a:noFill/>
          <a:ln w="9525">
            <a:noFill/>
            <a:miter lim="800000"/>
            <a:headEnd/>
            <a:tailEnd/>
          </a:ln>
        </p:spPr>
        <p:txBody>
          <a:bodyPr>
            <a:prstTxWarp prst="textNoShape">
              <a:avLst/>
            </a:prstTxWarp>
            <a:spAutoFit/>
          </a:bodyPr>
          <a:lstStyle/>
          <a:p>
            <a:pPr eaLnBrk="0" hangingPunct="0">
              <a:spcBef>
                <a:spcPct val="50000"/>
              </a:spcBef>
            </a:pPr>
            <a:endParaRPr lang="en-US" sz="2800">
              <a:latin typeface="Arial Unicode MS" charset="0"/>
            </a:endParaRPr>
          </a:p>
        </p:txBody>
      </p:sp>
      <p:sp>
        <p:nvSpPr>
          <p:cNvPr id="131081" name="Text Box 9"/>
          <p:cNvSpPr txBox="1">
            <a:spLocks noChangeArrowheads="1"/>
          </p:cNvSpPr>
          <p:nvPr/>
        </p:nvSpPr>
        <p:spPr bwMode="auto">
          <a:xfrm>
            <a:off x="1016000" y="304800"/>
            <a:ext cx="7383463" cy="1077913"/>
          </a:xfrm>
          <a:prstGeom prst="rect">
            <a:avLst/>
          </a:prstGeom>
          <a:noFill/>
          <a:ln w="9525">
            <a:noFill/>
            <a:miter lim="800000"/>
            <a:headEnd/>
            <a:tailEnd/>
          </a:ln>
        </p:spPr>
        <p:txBody>
          <a:bodyPr>
            <a:prstTxWarp prst="textNoShape">
              <a:avLst/>
            </a:prstTxWarp>
            <a:spAutoFit/>
          </a:bodyPr>
          <a:lstStyle/>
          <a:p>
            <a:pPr algn="ctr" eaLnBrk="0" hangingPunct="0">
              <a:spcBef>
                <a:spcPct val="50000"/>
              </a:spcBef>
            </a:pPr>
            <a:r>
              <a:rPr lang="en-US" sz="3200" b="1">
                <a:solidFill>
                  <a:srgbClr val="FFFF00"/>
                </a:solidFill>
                <a:latin typeface="Calibri" charset="0"/>
              </a:rPr>
              <a:t>Heart Scans from 3 Individuals Classified at Same CHD Risk According to FRS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9831"/>
          </a:xfrm>
        </p:spPr>
        <p:txBody>
          <a:bodyPr/>
          <a:lstStyle/>
          <a:p>
            <a:r>
              <a:rPr lang="en-US" b="1" dirty="0" smtClean="0"/>
              <a:t>Calculation of CAC Scores</a:t>
            </a:r>
            <a:endParaRPr lang="en-US" b="1" dirty="0"/>
          </a:p>
        </p:txBody>
      </p:sp>
      <p:sp>
        <p:nvSpPr>
          <p:cNvPr id="3" name="Content Placeholder 2"/>
          <p:cNvSpPr>
            <a:spLocks noGrp="1"/>
          </p:cNvSpPr>
          <p:nvPr>
            <p:ph idx="1"/>
          </p:nvPr>
        </p:nvSpPr>
        <p:spPr>
          <a:xfrm>
            <a:off x="457200" y="1155580"/>
            <a:ext cx="8229600" cy="4970583"/>
          </a:xfrm>
        </p:spPr>
        <p:txBody>
          <a:bodyPr>
            <a:normAutofit fontScale="85000" lnSpcReduction="20000"/>
          </a:bodyPr>
          <a:lstStyle/>
          <a:p>
            <a:r>
              <a:rPr lang="en-US" dirty="0" smtClean="0">
                <a:solidFill>
                  <a:srgbClr val="FFFFFF"/>
                </a:solidFill>
              </a:rPr>
              <a:t>The </a:t>
            </a:r>
            <a:r>
              <a:rPr lang="en-US" b="1" dirty="0" err="1" smtClean="0">
                <a:solidFill>
                  <a:srgbClr val="FFFF00"/>
                </a:solidFill>
              </a:rPr>
              <a:t>Agatston</a:t>
            </a:r>
            <a:r>
              <a:rPr lang="en-US" b="1" dirty="0" smtClean="0">
                <a:solidFill>
                  <a:srgbClr val="FFFF00"/>
                </a:solidFill>
              </a:rPr>
              <a:t> score </a:t>
            </a:r>
            <a:r>
              <a:rPr lang="en-US" dirty="0" smtClean="0">
                <a:solidFill>
                  <a:srgbClr val="FFFFFF"/>
                </a:solidFill>
              </a:rPr>
              <a:t>is the product of the within slice CAC plaque area and a plaque specific density factor of 1 (130-199 HU), 2 (200-299 HU), 3 (300-399 HU), or 4 (≥ 400HU), summed for all cardiac CT slices  (i.e., </a:t>
            </a:r>
            <a:r>
              <a:rPr lang="en-US" dirty="0" err="1" smtClean="0">
                <a:solidFill>
                  <a:srgbClr val="FFFFFF"/>
                </a:solidFill>
              </a:rPr>
              <a:t>upweighted</a:t>
            </a:r>
            <a:r>
              <a:rPr lang="en-US" dirty="0" smtClean="0">
                <a:solidFill>
                  <a:srgbClr val="FFFFFF"/>
                </a:solidFill>
              </a:rPr>
              <a:t> for density)</a:t>
            </a:r>
          </a:p>
          <a:p>
            <a:endParaRPr lang="en-US" dirty="0" smtClean="0">
              <a:solidFill>
                <a:srgbClr val="FFFFFF"/>
              </a:solidFill>
            </a:endParaRPr>
          </a:p>
          <a:p>
            <a:r>
              <a:rPr lang="en-US" dirty="0" smtClean="0"/>
              <a:t>The </a:t>
            </a:r>
            <a:r>
              <a:rPr lang="en-US" b="1" dirty="0" smtClean="0">
                <a:solidFill>
                  <a:srgbClr val="FFFF00"/>
                </a:solidFill>
              </a:rPr>
              <a:t>volume score </a:t>
            </a:r>
            <a:r>
              <a:rPr lang="en-US" dirty="0" smtClean="0"/>
              <a:t>is the CAC area times the slice thickness, 3.0 mm for EBCT and 2.5 mm for </a:t>
            </a:r>
            <a:r>
              <a:rPr lang="en-US" dirty="0" err="1" smtClean="0"/>
              <a:t>multidetector</a:t>
            </a:r>
            <a:r>
              <a:rPr lang="en-US" dirty="0" smtClean="0"/>
              <a:t> scanners</a:t>
            </a:r>
          </a:p>
          <a:p>
            <a:endParaRPr lang="en-US" dirty="0" smtClean="0"/>
          </a:p>
          <a:p>
            <a:r>
              <a:rPr lang="en-US" dirty="0" smtClean="0"/>
              <a:t>The </a:t>
            </a:r>
            <a:r>
              <a:rPr lang="en-US" b="1" dirty="0" smtClean="0">
                <a:solidFill>
                  <a:srgbClr val="FFFF00"/>
                </a:solidFill>
              </a:rPr>
              <a:t>area score </a:t>
            </a:r>
            <a:r>
              <a:rPr lang="en-US" dirty="0" smtClean="0"/>
              <a:t>is the </a:t>
            </a:r>
            <a:r>
              <a:rPr lang="en-US" dirty="0" err="1" smtClean="0"/>
              <a:t>Agaston</a:t>
            </a:r>
            <a:r>
              <a:rPr lang="en-US" dirty="0" smtClean="0"/>
              <a:t> score without the density weights.  The MESA database does not have the individual area scores, so they were calculated by dividing the volume scores by the slice thickness</a:t>
            </a:r>
          </a:p>
          <a:p>
            <a:endParaRPr lang="en-US" dirty="0" smtClean="0"/>
          </a:p>
          <a:p>
            <a:r>
              <a:rPr lang="en-US" dirty="0" smtClean="0"/>
              <a:t>The </a:t>
            </a:r>
            <a:r>
              <a:rPr lang="en-US" b="1" dirty="0" smtClean="0">
                <a:solidFill>
                  <a:srgbClr val="FFFF00"/>
                </a:solidFill>
              </a:rPr>
              <a:t>density score </a:t>
            </a:r>
            <a:r>
              <a:rPr lang="en-US" dirty="0" smtClean="0"/>
              <a:t>was defined as the </a:t>
            </a:r>
            <a:r>
              <a:rPr lang="en-US" dirty="0" err="1" smtClean="0"/>
              <a:t>Agatston</a:t>
            </a:r>
            <a:r>
              <a:rPr lang="en-US" dirty="0" smtClean="0"/>
              <a:t> score divided by the area score, and by definition ranged from 1 to 4</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743803"/>
          </a:xfrm>
        </p:spPr>
        <p:txBody>
          <a:bodyPr/>
          <a:lstStyle/>
          <a:p>
            <a:pPr eaLnBrk="1" hangingPunct="1"/>
            <a:r>
              <a:rPr lang="en-US" sz="3600" b="1" dirty="0">
                <a:solidFill>
                  <a:srgbClr val="FFFF00"/>
                </a:solidFill>
                <a:ea typeface="ＭＳ Ｐゴシック" pitchFamily="-107" charset="-128"/>
                <a:cs typeface="ＭＳ Ｐゴシック" pitchFamily="-107" charset="-128"/>
              </a:rPr>
              <a:t>Methods </a:t>
            </a:r>
          </a:p>
        </p:txBody>
      </p:sp>
      <p:sp>
        <p:nvSpPr>
          <p:cNvPr id="22531" name="Rectangle 3"/>
          <p:cNvSpPr>
            <a:spLocks noGrp="1" noChangeArrowheads="1"/>
          </p:cNvSpPr>
          <p:nvPr>
            <p:ph type="body" idx="1"/>
          </p:nvPr>
        </p:nvSpPr>
        <p:spPr>
          <a:xfrm>
            <a:off x="457200" y="1270055"/>
            <a:ext cx="8229600" cy="5164093"/>
          </a:xfrm>
        </p:spPr>
        <p:txBody>
          <a:bodyPr>
            <a:normAutofit fontScale="85000" lnSpcReduction="20000"/>
          </a:bodyPr>
          <a:lstStyle/>
          <a:p>
            <a:pPr eaLnBrk="1" hangingPunct="1">
              <a:lnSpc>
                <a:spcPct val="120000"/>
              </a:lnSpc>
            </a:pPr>
            <a:r>
              <a:rPr lang="en-US" sz="2400" dirty="0" smtClean="0">
                <a:solidFill>
                  <a:schemeClr val="bg1"/>
                </a:solidFill>
                <a:ea typeface="ＭＳ Ｐゴシック" pitchFamily="-107" charset="-128"/>
                <a:cs typeface="ＭＳ Ｐゴシック" pitchFamily="-107" charset="-128"/>
              </a:rPr>
              <a:t>6814 men and women </a:t>
            </a:r>
            <a:r>
              <a:rPr lang="en-US" sz="2400" dirty="0" smtClean="0">
                <a:ea typeface="ＭＳ Ｐゴシック" pitchFamily="-107" charset="-128"/>
                <a:cs typeface="ＭＳ Ｐゴシック" pitchFamily="-107" charset="-128"/>
              </a:rPr>
              <a:t>f</a:t>
            </a:r>
            <a:r>
              <a:rPr lang="en-US" sz="2400" dirty="0" smtClean="0">
                <a:solidFill>
                  <a:schemeClr val="bg1"/>
                </a:solidFill>
                <a:ea typeface="ＭＳ Ｐゴシック" pitchFamily="-107" charset="-128"/>
                <a:cs typeface="ＭＳ Ｐゴシック" pitchFamily="-107" charset="-128"/>
              </a:rPr>
              <a:t>ree </a:t>
            </a:r>
            <a:r>
              <a:rPr lang="en-US" sz="2400" dirty="0">
                <a:solidFill>
                  <a:schemeClr val="bg1"/>
                </a:solidFill>
                <a:ea typeface="ＭＳ Ｐゴシック" pitchFamily="-107" charset="-128"/>
                <a:cs typeface="ＭＳ Ｐゴシック" pitchFamily="-107" charset="-128"/>
              </a:rPr>
              <a:t>of clinical CVD at </a:t>
            </a:r>
            <a:r>
              <a:rPr lang="en-US" sz="2400" dirty="0" smtClean="0">
                <a:solidFill>
                  <a:schemeClr val="bg1"/>
                </a:solidFill>
                <a:ea typeface="ＭＳ Ｐゴシック" pitchFamily="-107" charset="-128"/>
                <a:cs typeface="ＭＳ Ｐゴシック" pitchFamily="-107" charset="-128"/>
              </a:rPr>
              <a:t>baseline.  Four ethnic groups: Non-Hispanic White, African-Amer</a:t>
            </a:r>
            <a:r>
              <a:rPr lang="en-US" sz="2400" dirty="0" smtClean="0">
                <a:ea typeface="ＭＳ Ｐゴシック" pitchFamily="-107" charset="-128"/>
                <a:cs typeface="ＭＳ Ｐゴシック" pitchFamily="-107" charset="-128"/>
              </a:rPr>
              <a:t>ican, </a:t>
            </a:r>
            <a:r>
              <a:rPr lang="en-US" sz="2400" dirty="0" smtClean="0">
                <a:solidFill>
                  <a:schemeClr val="bg1"/>
                </a:solidFill>
                <a:ea typeface="ＭＳ Ｐゴシック" pitchFamily="-107" charset="-128"/>
                <a:cs typeface="ＭＳ Ｐゴシック" pitchFamily="-107" charset="-128"/>
              </a:rPr>
              <a:t>Hispanic, and Chinese</a:t>
            </a:r>
          </a:p>
          <a:p>
            <a:pPr eaLnBrk="1" hangingPunct="1">
              <a:lnSpc>
                <a:spcPct val="120000"/>
              </a:lnSpc>
            </a:pPr>
            <a:endParaRPr lang="en-US" sz="2400" dirty="0" smtClean="0">
              <a:solidFill>
                <a:schemeClr val="bg1"/>
              </a:solidFill>
              <a:ea typeface="ＭＳ Ｐゴシック" pitchFamily="-107" charset="-128"/>
              <a:cs typeface="ＭＳ Ｐゴシック" pitchFamily="-107" charset="-128"/>
            </a:endParaRPr>
          </a:p>
          <a:p>
            <a:pPr>
              <a:lnSpc>
                <a:spcPct val="120000"/>
              </a:lnSpc>
            </a:pPr>
            <a:r>
              <a:rPr lang="en-US" sz="2400" dirty="0" smtClean="0">
                <a:solidFill>
                  <a:schemeClr val="bg1"/>
                </a:solidFill>
                <a:ea typeface="ＭＳ Ｐゴシック" pitchFamily="-107" charset="-128"/>
                <a:cs typeface="ＭＳ Ｐゴシック" pitchFamily="-107" charset="-128"/>
              </a:rPr>
              <a:t>General Framingham Risk Score (GFRS) calculated from age, H</a:t>
            </a:r>
            <a:r>
              <a:rPr lang="en-US" sz="2400" dirty="0" smtClean="0"/>
              <a:t>DL-C, total cholesterol, systolic blood pressure stratified by treatment, cigarette smoking, and diabetes</a:t>
            </a:r>
          </a:p>
          <a:p>
            <a:pPr>
              <a:lnSpc>
                <a:spcPct val="120000"/>
              </a:lnSpc>
            </a:pPr>
            <a:endParaRPr lang="en-US" sz="2400" dirty="0" smtClean="0"/>
          </a:p>
          <a:p>
            <a:pPr>
              <a:lnSpc>
                <a:spcPct val="120000"/>
              </a:lnSpc>
            </a:pPr>
            <a:r>
              <a:rPr lang="en-US" sz="2400" dirty="0" smtClean="0">
                <a:solidFill>
                  <a:schemeClr val="bg1"/>
                </a:solidFill>
                <a:ea typeface="ＭＳ Ｐゴシック" pitchFamily="-107" charset="-128"/>
                <a:cs typeface="ＭＳ Ｐゴシック" pitchFamily="-107" charset="-128"/>
              </a:rPr>
              <a:t>Determination </a:t>
            </a:r>
            <a:r>
              <a:rPr lang="en-US" sz="2400" dirty="0">
                <a:solidFill>
                  <a:schemeClr val="bg1"/>
                </a:solidFill>
                <a:ea typeface="ＭＳ Ｐゴシック" pitchFamily="-107" charset="-128"/>
                <a:cs typeface="ＭＳ Ｐゴシック" pitchFamily="-107" charset="-128"/>
              </a:rPr>
              <a:t>of</a:t>
            </a:r>
            <a:r>
              <a:rPr lang="en-US" sz="2400" dirty="0" smtClean="0">
                <a:solidFill>
                  <a:schemeClr val="bg1"/>
                </a:solidFill>
                <a:ea typeface="ＭＳ Ｐゴシック" pitchFamily="-107" charset="-128"/>
                <a:cs typeface="ＭＳ Ｐゴシック" pitchFamily="-107" charset="-128"/>
              </a:rPr>
              <a:t> coronary </a:t>
            </a:r>
            <a:r>
              <a:rPr lang="en-US" sz="2400" dirty="0">
                <a:solidFill>
                  <a:schemeClr val="bg1"/>
                </a:solidFill>
                <a:ea typeface="ＭＳ Ｐゴシック" pitchFamily="-107" charset="-128"/>
                <a:cs typeface="ＭＳ Ｐゴシック" pitchFamily="-107" charset="-128"/>
              </a:rPr>
              <a:t>artery calcium (CAC) by computed </a:t>
            </a:r>
            <a:r>
              <a:rPr lang="en-US" sz="2400" dirty="0" smtClean="0">
                <a:solidFill>
                  <a:schemeClr val="bg1"/>
                </a:solidFill>
                <a:ea typeface="ＭＳ Ｐゴシック" pitchFamily="-107" charset="-128"/>
                <a:cs typeface="ＭＳ Ｐゴシック" pitchFamily="-107" charset="-128"/>
              </a:rPr>
              <a:t>tomography (CT) </a:t>
            </a:r>
            <a:r>
              <a:rPr lang="en-US" sz="2400" dirty="0">
                <a:solidFill>
                  <a:schemeClr val="bg1"/>
                </a:solidFill>
                <a:ea typeface="ＭＳ Ｐゴシック" pitchFamily="-107" charset="-128"/>
                <a:cs typeface="ＭＳ Ｐゴシック" pitchFamily="-107" charset="-128"/>
              </a:rPr>
              <a:t>at baseline, with brightness adjustment by a </a:t>
            </a:r>
            <a:r>
              <a:rPr lang="en-US" sz="2400" dirty="0" smtClean="0">
                <a:solidFill>
                  <a:schemeClr val="bg1"/>
                </a:solidFill>
                <a:ea typeface="ＭＳ Ｐゴシック" pitchFamily="-107" charset="-128"/>
                <a:cs typeface="ＭＳ Ｐゴシック" pitchFamily="-107" charset="-128"/>
              </a:rPr>
              <a:t>phantom</a:t>
            </a:r>
          </a:p>
          <a:p>
            <a:pPr>
              <a:lnSpc>
                <a:spcPct val="120000"/>
              </a:lnSpc>
            </a:pPr>
            <a:endParaRPr lang="en-US" sz="2400" dirty="0" smtClean="0">
              <a:solidFill>
                <a:schemeClr val="bg1"/>
              </a:solidFill>
              <a:ea typeface="ＭＳ Ｐゴシック" pitchFamily="-107" charset="-128"/>
              <a:cs typeface="ＭＳ Ｐゴシック" pitchFamily="-107" charset="-128"/>
            </a:endParaRPr>
          </a:p>
          <a:p>
            <a:pPr eaLnBrk="1" hangingPunct="1">
              <a:lnSpc>
                <a:spcPct val="120000"/>
              </a:lnSpc>
            </a:pPr>
            <a:r>
              <a:rPr lang="en-US" sz="2400" dirty="0" smtClean="0">
                <a:solidFill>
                  <a:schemeClr val="bg1"/>
                </a:solidFill>
                <a:ea typeface="ＭＳ Ｐゴシック" pitchFamily="-107" charset="-128"/>
                <a:cs typeface="ＭＳ Ｐゴシック" pitchFamily="-107" charset="-128"/>
              </a:rPr>
              <a:t>Calcification </a:t>
            </a:r>
            <a:r>
              <a:rPr lang="en-US" sz="2400" dirty="0">
                <a:solidFill>
                  <a:schemeClr val="bg1"/>
                </a:solidFill>
                <a:ea typeface="ＭＳ Ｐゴシック" pitchFamily="-107" charset="-128"/>
                <a:cs typeface="ＭＳ Ｐゴシック" pitchFamily="-107" charset="-128"/>
              </a:rPr>
              <a:t>identified as a plaque ≥1 mm</a:t>
            </a:r>
            <a:r>
              <a:rPr lang="en-US" sz="2400" baseline="30000" dirty="0">
                <a:solidFill>
                  <a:schemeClr val="bg1"/>
                </a:solidFill>
                <a:ea typeface="ＭＳ Ｐゴシック" pitchFamily="-107" charset="-128"/>
                <a:cs typeface="ＭＳ Ｐゴシック" pitchFamily="-107" charset="-128"/>
              </a:rPr>
              <a:t>2 </a:t>
            </a:r>
            <a:r>
              <a:rPr lang="en-US" sz="2400" dirty="0">
                <a:solidFill>
                  <a:schemeClr val="bg1"/>
                </a:solidFill>
                <a:ea typeface="ＭＳ Ｐゴシック" pitchFamily="-107" charset="-128"/>
                <a:cs typeface="ＭＳ Ｐゴシック" pitchFamily="-107" charset="-128"/>
              </a:rPr>
              <a:t>with a density ≥130 Hounsfield </a:t>
            </a:r>
            <a:r>
              <a:rPr lang="en-US" sz="2400" dirty="0" smtClean="0">
                <a:solidFill>
                  <a:schemeClr val="bg1"/>
                </a:solidFill>
                <a:ea typeface="ＭＳ Ｐゴシック" pitchFamily="-107" charset="-128"/>
                <a:cs typeface="ＭＳ Ｐゴシック" pitchFamily="-107" charset="-128"/>
              </a:rPr>
              <a:t>units, </a:t>
            </a:r>
            <a:r>
              <a:rPr lang="en-US" sz="2400" dirty="0">
                <a:solidFill>
                  <a:schemeClr val="bg1"/>
                </a:solidFill>
                <a:ea typeface="ＭＳ Ｐゴシック" pitchFamily="-107" charset="-128"/>
                <a:cs typeface="ＭＳ Ｐゴシック" pitchFamily="-107" charset="-128"/>
              </a:rPr>
              <a:t>and </a:t>
            </a:r>
            <a:r>
              <a:rPr lang="en-US" sz="2400" dirty="0" err="1" smtClean="0">
                <a:solidFill>
                  <a:schemeClr val="bg1"/>
                </a:solidFill>
                <a:ea typeface="ＭＳ Ｐゴシック" pitchFamily="-107" charset="-128"/>
                <a:cs typeface="ＭＳ Ｐゴシック" pitchFamily="-107" charset="-128"/>
              </a:rPr>
              <a:t>quantitated</a:t>
            </a:r>
            <a:r>
              <a:rPr lang="en-US" sz="2400" dirty="0" smtClean="0">
                <a:ea typeface="ＭＳ Ｐゴシック" pitchFamily="-107" charset="-128"/>
                <a:cs typeface="ＭＳ Ｐゴシック" pitchFamily="-107" charset="-128"/>
              </a:rPr>
              <a:t> by </a:t>
            </a:r>
            <a:r>
              <a:rPr lang="en-US" sz="2400" dirty="0" err="1" smtClean="0">
                <a:solidFill>
                  <a:schemeClr val="bg1"/>
                </a:solidFill>
                <a:ea typeface="ＭＳ Ｐゴシック" pitchFamily="-107" charset="-128"/>
                <a:cs typeface="ＭＳ Ｐゴシック" pitchFamily="-107" charset="-128"/>
              </a:rPr>
              <a:t>Agatston</a:t>
            </a:r>
            <a:r>
              <a:rPr lang="en-US" sz="2400" dirty="0" smtClean="0">
                <a:ea typeface="ＭＳ Ｐゴシック" pitchFamily="-107" charset="-128"/>
                <a:cs typeface="ＭＳ Ｐゴシック" pitchFamily="-107" charset="-128"/>
              </a:rPr>
              <a:t>, </a:t>
            </a:r>
            <a:r>
              <a:rPr lang="en-US" sz="2400" dirty="0" smtClean="0">
                <a:solidFill>
                  <a:schemeClr val="bg1"/>
                </a:solidFill>
                <a:ea typeface="ＭＳ Ｐゴシック" pitchFamily="-107" charset="-128"/>
                <a:cs typeface="ＭＳ Ｐゴシック" pitchFamily="-107" charset="-128"/>
              </a:rPr>
              <a:t>volume, area, and density scores</a:t>
            </a:r>
          </a:p>
          <a:p>
            <a:pPr eaLnBrk="1" hangingPunct="1">
              <a:lnSpc>
                <a:spcPct val="120000"/>
              </a:lnSpc>
            </a:pPr>
            <a:endParaRPr lang="en-US" sz="2400" dirty="0" smtClean="0">
              <a:solidFill>
                <a:schemeClr val="bg1"/>
              </a:solidFill>
              <a:ea typeface="ＭＳ Ｐゴシック" pitchFamily="-107" charset="-128"/>
              <a:cs typeface="ＭＳ Ｐゴシック" pitchFamily="-107" charset="-128"/>
            </a:endParaRPr>
          </a:p>
          <a:p>
            <a:pPr eaLnBrk="1" hangingPunct="1">
              <a:lnSpc>
                <a:spcPct val="120000"/>
              </a:lnSpc>
            </a:pPr>
            <a:r>
              <a:rPr lang="en-US" sz="2400" dirty="0" smtClean="0">
                <a:ea typeface="ＭＳ Ｐゴシック" pitchFamily="-107" charset="-128"/>
                <a:cs typeface="ＭＳ Ｐゴシック" pitchFamily="-107" charset="-128"/>
              </a:rPr>
              <a:t>1964 men and 1434 women had non-zero CAC scores (required for a density score) , GFRS data, and follow-up data for events</a:t>
            </a:r>
          </a:p>
          <a:p>
            <a:pPr eaLnBrk="1" hangingPunct="1">
              <a:lnSpc>
                <a:spcPct val="90000"/>
              </a:lnSpc>
            </a:pPr>
            <a:endParaRPr lang="en-US" sz="2400" dirty="0">
              <a:solidFill>
                <a:schemeClr val="bg1"/>
              </a:solidFill>
              <a:ea typeface="ＭＳ Ｐゴシック" pitchFamily="-107" charset="-128"/>
              <a:cs typeface="ＭＳ Ｐゴシック" pitchFamily="-107"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67" b="1" dirty="0" smtClean="0"/>
              <a:t>CVD </a:t>
            </a:r>
            <a:r>
              <a:rPr lang="en-US" sz="2667" b="1" dirty="0"/>
              <a:t>Risk Factors, CAC measurements, and CVD Outcomes in Men and Women in MESA with Non-zero CAC Scores</a:t>
            </a:r>
            <a:r>
              <a:rPr lang="en-US" dirty="0"/>
              <a:t/>
            </a:r>
            <a:br>
              <a:rPr lang="en-US" dirty="0"/>
            </a:br>
            <a:endParaRPr lang="en-US" dirty="0"/>
          </a:p>
        </p:txBody>
      </p:sp>
      <p:pic>
        <p:nvPicPr>
          <p:cNvPr id="5" name="Content Placeholder 4" descr="Screen Shot 2013-03-04 at 5.57.32 PM.png"/>
          <p:cNvPicPr>
            <a:picLocks noGrp="1" noChangeAspect="1"/>
          </p:cNvPicPr>
          <p:nvPr>
            <p:ph idx="1"/>
          </p:nvPr>
        </p:nvPicPr>
        <p:blipFill>
          <a:blip r:embed="rId2"/>
          <a:srcRect l="-15243" r="-15243"/>
          <a:stretch>
            <a:fillRect/>
          </a:stretch>
        </p:blipFill>
        <p:spPr>
          <a:xfrm>
            <a:off x="-790703" y="1198166"/>
            <a:ext cx="10842214" cy="5659834"/>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5693"/>
          </a:xfrm>
        </p:spPr>
        <p:txBody>
          <a:bodyPr>
            <a:normAutofit fontScale="90000"/>
          </a:bodyPr>
          <a:lstStyle/>
          <a:p>
            <a:r>
              <a:rPr lang="en-US" dirty="0" smtClean="0"/>
              <a:t/>
            </a:r>
            <a:br>
              <a:rPr lang="en-US" dirty="0" smtClean="0"/>
            </a:br>
            <a:r>
              <a:rPr lang="en-US" sz="2667" b="1" dirty="0" smtClean="0"/>
              <a:t>Spearman Correlation Coefficients for Four CAC scores </a:t>
            </a:r>
            <a:br>
              <a:rPr lang="en-US" sz="2667" b="1" dirty="0" smtClean="0"/>
            </a:br>
            <a:r>
              <a:rPr lang="en-US" sz="2667" b="1" dirty="0" smtClean="0"/>
              <a:t>(all </a:t>
            </a:r>
            <a:r>
              <a:rPr lang="en-US" sz="2667" b="1" dirty="0" err="1" smtClean="0"/>
              <a:t>p</a:t>
            </a:r>
            <a:r>
              <a:rPr lang="en-US" sz="2667" b="1" dirty="0" smtClean="0"/>
              <a:t>-values &lt; 0.0001) </a:t>
            </a:r>
            <a:r>
              <a:rPr lang="en-US" dirty="0" smtClean="0"/>
              <a:t> </a:t>
            </a:r>
            <a:r>
              <a:rPr lang="en-US" dirty="0"/>
              <a:t/>
            </a:r>
            <a:br>
              <a:rPr lang="en-US" dirty="0"/>
            </a:br>
            <a:endParaRPr lang="en-US" i="1" dirty="0"/>
          </a:p>
        </p:txBody>
      </p:sp>
      <p:graphicFrame>
        <p:nvGraphicFramePr>
          <p:cNvPr id="4" name="Content Placeholder 3"/>
          <p:cNvGraphicFramePr>
            <a:graphicFrameLocks noGrp="1"/>
          </p:cNvGraphicFramePr>
          <p:nvPr>
            <p:ph idx="1"/>
          </p:nvPr>
        </p:nvGraphicFramePr>
        <p:xfrm>
          <a:off x="457200" y="1600200"/>
          <a:ext cx="8229600" cy="2286000"/>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370840">
                <a:tc>
                  <a:txBody>
                    <a:bodyPr/>
                    <a:lstStyle/>
                    <a:p>
                      <a:endParaRPr lang="en-US" dirty="0">
                        <a:solidFill>
                          <a:srgbClr val="FFFFFF"/>
                        </a:solidFill>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err="1" smtClean="0">
                          <a:solidFill>
                            <a:srgbClr val="FFFFFF"/>
                          </a:solidFill>
                        </a:rPr>
                        <a:t>Ln</a:t>
                      </a:r>
                      <a:r>
                        <a:rPr lang="en-US" sz="2000" dirty="0" smtClean="0">
                          <a:solidFill>
                            <a:srgbClr val="FFFFFF"/>
                          </a:solidFill>
                        </a:rPr>
                        <a:t> (</a:t>
                      </a:r>
                      <a:r>
                        <a:rPr lang="en-US" sz="2000" dirty="0" err="1" smtClean="0">
                          <a:solidFill>
                            <a:srgbClr val="FFFFFF"/>
                          </a:solidFill>
                        </a:rPr>
                        <a:t>Agatston</a:t>
                      </a:r>
                      <a:r>
                        <a:rPr lang="en-US" sz="2000" dirty="0" smtClean="0">
                          <a:solidFill>
                            <a:srgbClr val="FFFFFF"/>
                          </a:solidFill>
                        </a:rPr>
                        <a:t>)</a:t>
                      </a:r>
                    </a:p>
                    <a:p>
                      <a:pPr algn="ctr"/>
                      <a:endParaRPr lang="en-US" sz="2000" dirty="0">
                        <a:solidFill>
                          <a:srgbClr val="FFFFFF"/>
                        </a:solidFill>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err="1" smtClean="0">
                          <a:solidFill>
                            <a:srgbClr val="FFFFFF"/>
                          </a:solidFill>
                        </a:rPr>
                        <a:t>Ln</a:t>
                      </a:r>
                      <a:r>
                        <a:rPr lang="en-US" sz="2000" dirty="0" smtClean="0">
                          <a:solidFill>
                            <a:srgbClr val="FFFFFF"/>
                          </a:solidFill>
                        </a:rPr>
                        <a:t> (Volume)</a:t>
                      </a:r>
                    </a:p>
                    <a:p>
                      <a:pPr algn="ctr"/>
                      <a:endParaRPr lang="en-US" sz="2000" dirty="0">
                        <a:solidFill>
                          <a:srgbClr val="FFFFFF"/>
                        </a:solidFill>
                      </a:endParaRPr>
                    </a:p>
                  </a:txBody>
                  <a:tcPr/>
                </a:tc>
                <a:tc>
                  <a:txBody>
                    <a:bodyPr/>
                    <a:lstStyle/>
                    <a:p>
                      <a:pPr algn="ctr"/>
                      <a:r>
                        <a:rPr lang="en-US" sz="2000" dirty="0" err="1" smtClean="0">
                          <a:solidFill>
                            <a:srgbClr val="FFFFFF"/>
                          </a:solidFill>
                        </a:rPr>
                        <a:t>Ln</a:t>
                      </a:r>
                      <a:r>
                        <a:rPr lang="en-US" sz="2000" dirty="0" smtClean="0">
                          <a:solidFill>
                            <a:srgbClr val="FFFFFF"/>
                          </a:solidFill>
                        </a:rPr>
                        <a:t> (Area)</a:t>
                      </a:r>
                      <a:endParaRPr lang="en-US" sz="2000" dirty="0">
                        <a:solidFill>
                          <a:srgbClr val="FFFFFF"/>
                        </a:solidFill>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smtClean="0">
                          <a:solidFill>
                            <a:srgbClr val="FFFFFF"/>
                          </a:solidFill>
                        </a:rPr>
                        <a:t>Density</a:t>
                      </a:r>
                    </a:p>
                    <a:p>
                      <a:pPr algn="ctr"/>
                      <a:endParaRPr lang="en-US" sz="2000" dirty="0">
                        <a:solidFill>
                          <a:srgbClr val="FFFFFF"/>
                        </a:solidFill>
                      </a:endParaRPr>
                    </a:p>
                  </a:txBody>
                  <a:tcPr/>
                </a:tc>
              </a:tr>
              <a:tr h="389346">
                <a:tc>
                  <a:txBody>
                    <a:bodyPr/>
                    <a:lstStyle/>
                    <a:p>
                      <a:r>
                        <a:rPr lang="en-US" sz="2000" dirty="0" err="1" smtClean="0">
                          <a:solidFill>
                            <a:srgbClr val="FFFFFF"/>
                          </a:solidFill>
                        </a:rPr>
                        <a:t>Ln</a:t>
                      </a:r>
                      <a:r>
                        <a:rPr lang="en-US" sz="2000" dirty="0" smtClean="0">
                          <a:solidFill>
                            <a:srgbClr val="FFFFFF"/>
                          </a:solidFill>
                        </a:rPr>
                        <a:t> (</a:t>
                      </a:r>
                      <a:r>
                        <a:rPr lang="en-US" sz="2000" dirty="0" err="1" smtClean="0">
                          <a:solidFill>
                            <a:srgbClr val="FFFFFF"/>
                          </a:solidFill>
                        </a:rPr>
                        <a:t>Agatston</a:t>
                      </a:r>
                      <a:r>
                        <a:rPr lang="en-US" sz="2000" dirty="0" smtClean="0">
                          <a:solidFill>
                            <a:srgbClr val="FFFFFF"/>
                          </a:solidFill>
                        </a:rPr>
                        <a:t>)</a:t>
                      </a:r>
                      <a:endParaRPr lang="en-US" sz="2000" dirty="0">
                        <a:solidFill>
                          <a:srgbClr val="FFFFFF"/>
                        </a:solidFill>
                      </a:endParaRPr>
                    </a:p>
                  </a:txBody>
                  <a:tcPr/>
                </a:tc>
                <a:tc>
                  <a:txBody>
                    <a:bodyPr/>
                    <a:lstStyle/>
                    <a:p>
                      <a:pPr algn="ctr"/>
                      <a:r>
                        <a:rPr lang="en-US" sz="2000" b="1" dirty="0" smtClean="0">
                          <a:solidFill>
                            <a:srgbClr val="FFFFFF"/>
                          </a:solidFill>
                        </a:rPr>
                        <a:t>1.000</a:t>
                      </a:r>
                      <a:endParaRPr lang="en-US" sz="2000" b="1" dirty="0">
                        <a:solidFill>
                          <a:srgbClr val="FFFFFF"/>
                        </a:solidFill>
                      </a:endParaRPr>
                    </a:p>
                  </a:txBody>
                  <a:tcPr/>
                </a:tc>
                <a:tc>
                  <a:txBody>
                    <a:bodyPr/>
                    <a:lstStyle/>
                    <a:p>
                      <a:pPr algn="ctr"/>
                      <a:r>
                        <a:rPr lang="en-US" sz="2000" b="1" dirty="0" smtClean="0">
                          <a:solidFill>
                            <a:srgbClr val="FFFFFF"/>
                          </a:solidFill>
                        </a:rPr>
                        <a:t>0.995</a:t>
                      </a:r>
                      <a:endParaRPr lang="en-US" sz="2000" b="1" dirty="0">
                        <a:solidFill>
                          <a:srgbClr val="FFFFFF"/>
                        </a:solidFill>
                      </a:endParaRPr>
                    </a:p>
                  </a:txBody>
                  <a:tcPr/>
                </a:tc>
                <a:tc>
                  <a:txBody>
                    <a:bodyPr/>
                    <a:lstStyle/>
                    <a:p>
                      <a:pPr algn="ctr"/>
                      <a:r>
                        <a:rPr lang="en-US" sz="2000" b="1" dirty="0" smtClean="0">
                          <a:solidFill>
                            <a:srgbClr val="FFFFFF"/>
                          </a:solidFill>
                        </a:rPr>
                        <a:t>0.994</a:t>
                      </a:r>
                      <a:endParaRPr lang="en-US" sz="2000" b="1" dirty="0">
                        <a:solidFill>
                          <a:srgbClr val="FFFFFF"/>
                        </a:solidFill>
                      </a:endParaRPr>
                    </a:p>
                  </a:txBody>
                  <a:tcPr/>
                </a:tc>
                <a:tc>
                  <a:txBody>
                    <a:bodyPr/>
                    <a:lstStyle/>
                    <a:p>
                      <a:pPr algn="ctr"/>
                      <a:r>
                        <a:rPr lang="en-US" sz="2000" b="1" dirty="0" smtClean="0">
                          <a:solidFill>
                            <a:srgbClr val="FFFFFF"/>
                          </a:solidFill>
                        </a:rPr>
                        <a:t>0.623</a:t>
                      </a:r>
                      <a:endParaRPr lang="en-US" sz="2000" b="1" dirty="0">
                        <a:solidFill>
                          <a:srgbClr val="FFFFFF"/>
                        </a:solidFill>
                      </a:endParaRPr>
                    </a:p>
                  </a:txBody>
                  <a:tcPr/>
                </a:tc>
              </a:tr>
              <a:tr h="370840">
                <a:tc>
                  <a:txBody>
                    <a:bodyPr/>
                    <a:lstStyle/>
                    <a:p>
                      <a:r>
                        <a:rPr lang="en-US" sz="2000" dirty="0" err="1" smtClean="0">
                          <a:solidFill>
                            <a:srgbClr val="FFFFFF"/>
                          </a:solidFill>
                        </a:rPr>
                        <a:t>Ln</a:t>
                      </a:r>
                      <a:r>
                        <a:rPr lang="en-US" sz="2000" dirty="0" smtClean="0">
                          <a:solidFill>
                            <a:srgbClr val="FFFFFF"/>
                          </a:solidFill>
                        </a:rPr>
                        <a:t> (Volume)</a:t>
                      </a:r>
                      <a:endParaRPr lang="en-US" sz="2000" dirty="0">
                        <a:solidFill>
                          <a:srgbClr val="FFFFFF"/>
                        </a:solidFill>
                      </a:endParaRPr>
                    </a:p>
                  </a:txBody>
                  <a:tcPr/>
                </a:tc>
                <a:tc>
                  <a:txBody>
                    <a:bodyPr/>
                    <a:lstStyle/>
                    <a:p>
                      <a:pPr algn="ctr"/>
                      <a:endParaRPr lang="en-US" sz="2000" b="1" dirty="0">
                        <a:solidFill>
                          <a:srgbClr val="FFFFFF"/>
                        </a:solidFill>
                      </a:endParaRPr>
                    </a:p>
                  </a:txBody>
                  <a:tcPr/>
                </a:tc>
                <a:tc>
                  <a:txBody>
                    <a:bodyPr/>
                    <a:lstStyle/>
                    <a:p>
                      <a:pPr algn="ctr"/>
                      <a:r>
                        <a:rPr lang="en-US" sz="2000" b="1" dirty="0" smtClean="0">
                          <a:solidFill>
                            <a:srgbClr val="FFFFFF"/>
                          </a:solidFill>
                        </a:rPr>
                        <a:t>1.000</a:t>
                      </a:r>
                      <a:endParaRPr lang="en-US" sz="2000" b="1" dirty="0">
                        <a:solidFill>
                          <a:srgbClr val="FFFFFF"/>
                        </a:solidFill>
                      </a:endParaRPr>
                    </a:p>
                  </a:txBody>
                  <a:tcPr/>
                </a:tc>
                <a:tc>
                  <a:txBody>
                    <a:bodyPr/>
                    <a:lstStyle/>
                    <a:p>
                      <a:pPr algn="ctr"/>
                      <a:r>
                        <a:rPr lang="en-US" sz="2000" b="1" dirty="0" smtClean="0">
                          <a:solidFill>
                            <a:srgbClr val="FFFFFF"/>
                          </a:solidFill>
                        </a:rPr>
                        <a:t>0.998</a:t>
                      </a:r>
                      <a:endParaRPr lang="en-US" sz="2000" b="1" dirty="0">
                        <a:solidFill>
                          <a:srgbClr val="FFFFFF"/>
                        </a:solidFill>
                      </a:endParaRPr>
                    </a:p>
                  </a:txBody>
                  <a:tcPr/>
                </a:tc>
                <a:tc>
                  <a:txBody>
                    <a:bodyPr/>
                    <a:lstStyle/>
                    <a:p>
                      <a:pPr algn="ctr"/>
                      <a:r>
                        <a:rPr lang="en-US" sz="2000" b="1" dirty="0" smtClean="0">
                          <a:solidFill>
                            <a:srgbClr val="FFFFFF"/>
                          </a:solidFill>
                        </a:rPr>
                        <a:t>0.560</a:t>
                      </a:r>
                      <a:endParaRPr lang="en-US" sz="2000" b="1" dirty="0">
                        <a:solidFill>
                          <a:srgbClr val="FFFFFF"/>
                        </a:solidFill>
                      </a:endParaRPr>
                    </a:p>
                  </a:txBody>
                  <a:tcPr/>
                </a:tc>
              </a:tr>
              <a:tr h="370840">
                <a:tc>
                  <a:txBody>
                    <a:bodyPr/>
                    <a:lstStyle/>
                    <a:p>
                      <a:r>
                        <a:rPr lang="en-US" sz="2000" dirty="0" err="1" smtClean="0">
                          <a:solidFill>
                            <a:srgbClr val="FFFFFF"/>
                          </a:solidFill>
                        </a:rPr>
                        <a:t>Ln</a:t>
                      </a:r>
                      <a:r>
                        <a:rPr lang="en-US" sz="2000" dirty="0" smtClean="0">
                          <a:solidFill>
                            <a:srgbClr val="FFFFFF"/>
                          </a:solidFill>
                        </a:rPr>
                        <a:t> (Area)</a:t>
                      </a:r>
                      <a:endParaRPr lang="en-US" sz="2000" dirty="0">
                        <a:solidFill>
                          <a:srgbClr val="FFFFFF"/>
                        </a:solidFill>
                      </a:endParaRPr>
                    </a:p>
                  </a:txBody>
                  <a:tcPr/>
                </a:tc>
                <a:tc>
                  <a:txBody>
                    <a:bodyPr/>
                    <a:lstStyle/>
                    <a:p>
                      <a:pPr algn="ctr"/>
                      <a:endParaRPr lang="en-US" sz="2000" b="1" dirty="0">
                        <a:solidFill>
                          <a:srgbClr val="FFFFFF"/>
                        </a:solidFill>
                      </a:endParaRPr>
                    </a:p>
                  </a:txBody>
                  <a:tcPr/>
                </a:tc>
                <a:tc>
                  <a:txBody>
                    <a:bodyPr/>
                    <a:lstStyle/>
                    <a:p>
                      <a:pPr algn="ctr"/>
                      <a:endParaRPr lang="en-US" sz="2000" b="1" dirty="0">
                        <a:solidFill>
                          <a:srgbClr val="FFFFFF"/>
                        </a:solidFill>
                      </a:endParaRPr>
                    </a:p>
                  </a:txBody>
                  <a:tcPr/>
                </a:tc>
                <a:tc>
                  <a:txBody>
                    <a:bodyPr/>
                    <a:lstStyle/>
                    <a:p>
                      <a:pPr algn="ctr"/>
                      <a:r>
                        <a:rPr lang="en-US" sz="2000" b="1" dirty="0" smtClean="0">
                          <a:solidFill>
                            <a:srgbClr val="FFFFFF"/>
                          </a:solidFill>
                        </a:rPr>
                        <a:t>1.00</a:t>
                      </a:r>
                      <a:endParaRPr lang="en-US" sz="2000" b="1" dirty="0">
                        <a:solidFill>
                          <a:srgbClr val="FFFFFF"/>
                        </a:solidFill>
                      </a:endParaRPr>
                    </a:p>
                  </a:txBody>
                  <a:tcPr/>
                </a:tc>
                <a:tc>
                  <a:txBody>
                    <a:bodyPr/>
                    <a:lstStyle/>
                    <a:p>
                      <a:pPr algn="ctr"/>
                      <a:r>
                        <a:rPr lang="en-US" sz="2000" b="1" dirty="0" smtClean="0">
                          <a:solidFill>
                            <a:srgbClr val="FFFFFF"/>
                          </a:solidFill>
                        </a:rPr>
                        <a:t>0.539</a:t>
                      </a:r>
                      <a:endParaRPr lang="en-US" sz="2000" b="1" dirty="0">
                        <a:solidFill>
                          <a:srgbClr val="FFFFFF"/>
                        </a:solidFill>
                      </a:endParaRPr>
                    </a:p>
                  </a:txBody>
                  <a:tcPr/>
                </a:tc>
              </a:tr>
              <a:tr h="370840">
                <a:tc>
                  <a:txBody>
                    <a:bodyPr/>
                    <a:lstStyle/>
                    <a:p>
                      <a:r>
                        <a:rPr lang="en-US" sz="2000" dirty="0" smtClean="0">
                          <a:solidFill>
                            <a:srgbClr val="FFFFFF"/>
                          </a:solidFill>
                        </a:rPr>
                        <a:t>Density</a:t>
                      </a:r>
                      <a:endParaRPr lang="en-US" sz="2000" dirty="0">
                        <a:solidFill>
                          <a:srgbClr val="FFFFFF"/>
                        </a:solidFill>
                      </a:endParaRPr>
                    </a:p>
                  </a:txBody>
                  <a:tcPr/>
                </a:tc>
                <a:tc>
                  <a:txBody>
                    <a:bodyPr/>
                    <a:lstStyle/>
                    <a:p>
                      <a:pPr algn="ctr"/>
                      <a:endParaRPr lang="en-US" sz="2000" b="1">
                        <a:solidFill>
                          <a:srgbClr val="FFFFFF"/>
                        </a:solidFill>
                      </a:endParaRPr>
                    </a:p>
                  </a:txBody>
                  <a:tcPr/>
                </a:tc>
                <a:tc>
                  <a:txBody>
                    <a:bodyPr/>
                    <a:lstStyle/>
                    <a:p>
                      <a:pPr algn="ctr"/>
                      <a:endParaRPr lang="en-US" sz="2000" b="1" dirty="0">
                        <a:solidFill>
                          <a:srgbClr val="FFFFFF"/>
                        </a:solidFill>
                      </a:endParaRPr>
                    </a:p>
                  </a:txBody>
                  <a:tcPr/>
                </a:tc>
                <a:tc>
                  <a:txBody>
                    <a:bodyPr/>
                    <a:lstStyle/>
                    <a:p>
                      <a:pPr algn="ctr"/>
                      <a:endParaRPr lang="en-US" sz="2000" b="1" dirty="0">
                        <a:solidFill>
                          <a:srgbClr val="FFFFFF"/>
                        </a:solidFill>
                      </a:endParaRPr>
                    </a:p>
                  </a:txBody>
                  <a:tcPr/>
                </a:tc>
                <a:tc>
                  <a:txBody>
                    <a:bodyPr/>
                    <a:lstStyle/>
                    <a:p>
                      <a:pPr algn="ctr"/>
                      <a:r>
                        <a:rPr lang="en-US" sz="2000" b="1" dirty="0" smtClean="0">
                          <a:solidFill>
                            <a:srgbClr val="FFFFFF"/>
                          </a:solidFill>
                        </a:rPr>
                        <a:t>1.000</a:t>
                      </a:r>
                      <a:endParaRPr lang="en-US" sz="2000" b="1" dirty="0">
                        <a:solidFill>
                          <a:srgbClr val="FFFFFF"/>
                        </a:solidFill>
                      </a:endParaRPr>
                    </a:p>
                  </a:txBody>
                  <a:tcPr/>
                </a:tc>
              </a:tr>
            </a:tbl>
          </a:graphicData>
        </a:graphic>
      </p:graphicFrame>
      <p:sp>
        <p:nvSpPr>
          <p:cNvPr id="6" name="TextBox 5"/>
          <p:cNvSpPr txBox="1"/>
          <p:nvPr/>
        </p:nvSpPr>
        <p:spPr>
          <a:xfrm>
            <a:off x="1165934" y="4747246"/>
            <a:ext cx="6506333" cy="1323439"/>
          </a:xfrm>
          <a:prstGeom prst="rect">
            <a:avLst/>
          </a:prstGeom>
          <a:noFill/>
        </p:spPr>
        <p:txBody>
          <a:bodyPr wrap="square" rtlCol="0">
            <a:spAutoFit/>
          </a:bodyPr>
          <a:lstStyle/>
          <a:p>
            <a:r>
              <a:rPr lang="en-US" sz="2000" dirty="0" smtClean="0">
                <a:solidFill>
                  <a:schemeClr val="bg1"/>
                </a:solidFill>
              </a:rPr>
              <a:t>Note that the </a:t>
            </a:r>
            <a:r>
              <a:rPr lang="en-US" sz="2000" dirty="0" err="1" smtClean="0">
                <a:solidFill>
                  <a:schemeClr val="bg1"/>
                </a:solidFill>
              </a:rPr>
              <a:t>Agatston</a:t>
            </a:r>
            <a:r>
              <a:rPr lang="en-US" sz="2000" dirty="0" smtClean="0">
                <a:solidFill>
                  <a:schemeClr val="bg1"/>
                </a:solidFill>
              </a:rPr>
              <a:t>, volume, and area scores are extremely highly correlated, and thus should produce similar, although not identical, risk estimates.  The density score shows a moderately high correlation with the other 3 scores</a:t>
            </a:r>
            <a:endParaRPr lang="en-US" sz="20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r>
              <a:rPr lang="en-US" dirty="0" smtClean="0"/>
              <a:t/>
            </a:r>
            <a:br>
              <a:rPr lang="en-US" dirty="0" smtClean="0"/>
            </a:br>
            <a:r>
              <a:rPr lang="en-US" sz="2667" b="1" dirty="0" smtClean="0"/>
              <a:t>Hazard Ratios for Four Separate CAC Scores for Hard CHD and Hard CVD, Adjusted for Age, Sex, and Ethnicity, and Adjusted for the GFRS and Ethnicity </a:t>
            </a:r>
            <a:r>
              <a:rPr lang="en-US" dirty="0"/>
              <a:t/>
            </a:r>
            <a:br>
              <a:rPr lang="en-US" dirty="0"/>
            </a:br>
            <a:endParaRPr lang="en-US" dirty="0"/>
          </a:p>
        </p:txBody>
      </p:sp>
      <p:pic>
        <p:nvPicPr>
          <p:cNvPr id="4" name="Content Placeholder 3" descr="Screen Shot 2013-03-04 at 6.09.04 PM.png"/>
          <p:cNvPicPr>
            <a:picLocks noGrp="1" noChangeAspect="1"/>
          </p:cNvPicPr>
          <p:nvPr>
            <p:ph idx="1"/>
          </p:nvPr>
        </p:nvPicPr>
        <p:blipFill>
          <a:blip r:embed="rId2"/>
          <a:srcRect t="-10328" b="-10328"/>
          <a:stretch>
            <a:fillRect/>
          </a:stretch>
        </p:blipFill>
        <p:spPr>
          <a:xfrm>
            <a:off x="0" y="1102312"/>
            <a:ext cx="9144000" cy="5755688"/>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338</TotalTime>
  <Words>1431</Words>
  <Application>Microsoft Macintosh PowerPoint</Application>
  <PresentationFormat>On-screen Show (4:3)</PresentationFormat>
  <Paragraphs>143</Paragraphs>
  <Slides>20</Slides>
  <Notes>1</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Office Theme</vt:lpstr>
      <vt:lpstr>Greater CAC Density is Protective for C VD Events.  The Multi-Ethnic Study of Atherosclerosis (MESA) </vt:lpstr>
      <vt:lpstr>Co-authors </vt:lpstr>
      <vt:lpstr>CAC of differing densities, with 4 phantoms of differing calcium densities  Carr et al. Radiology 2005;234:35-43</vt:lpstr>
      <vt:lpstr>Slide 4</vt:lpstr>
      <vt:lpstr>Calculation of CAC Scores</vt:lpstr>
      <vt:lpstr>Methods </vt:lpstr>
      <vt:lpstr>CVD Risk Factors, CAC measurements, and CVD Outcomes in Men and Women in MESA with Non-zero CAC Scores </vt:lpstr>
      <vt:lpstr> Spearman Correlation Coefficients for Four CAC scores  (all p-values &lt; 0.0001)   </vt:lpstr>
      <vt:lpstr> Hazard Ratios for Four Separate CAC Scores for Hard CHD and Hard CVD, Adjusted for Age, Sex, and Ethnicity, and Adjusted for the GFRS and Ethnicity  </vt:lpstr>
      <vt:lpstr> Multivariable Hazard Ratios for the Ln (Volume Score), Density Score, the GFRS, and Ethnicity for Hard CHD and Hard CVD   </vt:lpstr>
      <vt:lpstr> Hazard Ratios for Volume and Density Score Quartiles for Hard CHD, Adjusted for Each Other, Ethnicity, and the GFRS </vt:lpstr>
      <vt:lpstr>Hazard Ratios for Volume and Density Score Quartiles for Hard CVD, Adjusted for Each Other, Ethnicity, and the GFRS </vt:lpstr>
      <vt:lpstr>Changes in the Area Under the Receiver Operating Characteristic Curve (AUC) from Adding the Volume Score and Density Score to the Base Model* </vt:lpstr>
      <vt:lpstr>Risk of incident CHD by coronary arteries affected and CAC score, CT angiography  Hou et al.  JACC Img 2012;5:990-9</vt:lpstr>
      <vt:lpstr>Risk of incident CHD by coronary arteries affected and CAC score, CT angiography   Hou et al.  JACC Img 2012;5:990-9</vt:lpstr>
      <vt:lpstr>Conclusions</vt:lpstr>
      <vt:lpstr>Is the Agatston score the best we can do?</vt:lpstr>
      <vt:lpstr>Are there scoring issues beyond density?</vt:lpstr>
      <vt:lpstr>So what should we do next?</vt:lpstr>
      <vt:lpstr>Pending grant proposal - Coronary Calcium Score Method and Cardiovascular Disease Events in Two Cohorts</vt:lpstr>
    </vt:vector>
  </TitlesOfParts>
  <Company>UCSD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Criqui</dc:creator>
  <cp:lastModifiedBy>Michael Criqui</cp:lastModifiedBy>
  <cp:revision>13</cp:revision>
  <dcterms:created xsi:type="dcterms:W3CDTF">2013-04-22T20:39:45Z</dcterms:created>
  <dcterms:modified xsi:type="dcterms:W3CDTF">2013-04-22T21:18:48Z</dcterms:modified>
</cp:coreProperties>
</file>