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1" r:id="rId2"/>
    <p:sldMasterId id="2147483905" r:id="rId3"/>
    <p:sldMasterId id="2147483917" r:id="rId4"/>
    <p:sldMasterId id="2147483941" r:id="rId5"/>
    <p:sldMasterId id="2147483967" r:id="rId6"/>
    <p:sldMasterId id="2147483991" r:id="rId7"/>
    <p:sldMasterId id="2147484003" r:id="rId8"/>
    <p:sldMasterId id="2147484016" r:id="rId9"/>
    <p:sldMasterId id="2147484029" r:id="rId10"/>
    <p:sldMasterId id="2147484041" r:id="rId11"/>
    <p:sldMasterId id="2147484053" r:id="rId12"/>
    <p:sldMasterId id="2147484065" r:id="rId13"/>
  </p:sldMasterIdLst>
  <p:notesMasterIdLst>
    <p:notesMasterId r:id="rId59"/>
  </p:notesMasterIdLst>
  <p:sldIdLst>
    <p:sldId id="520" r:id="rId14"/>
    <p:sldId id="522" r:id="rId15"/>
    <p:sldId id="578" r:id="rId16"/>
    <p:sldId id="577" r:id="rId17"/>
    <p:sldId id="581" r:id="rId18"/>
    <p:sldId id="592" r:id="rId19"/>
    <p:sldId id="594" r:id="rId20"/>
    <p:sldId id="587" r:id="rId21"/>
    <p:sldId id="588" r:id="rId22"/>
    <p:sldId id="595" r:id="rId23"/>
    <p:sldId id="637" r:id="rId24"/>
    <p:sldId id="596" r:id="rId25"/>
    <p:sldId id="608" r:id="rId26"/>
    <p:sldId id="610" r:id="rId27"/>
    <p:sldId id="611" r:id="rId28"/>
    <p:sldId id="599" r:id="rId29"/>
    <p:sldId id="638" r:id="rId30"/>
    <p:sldId id="604" r:id="rId31"/>
    <p:sldId id="605" r:id="rId32"/>
    <p:sldId id="606" r:id="rId33"/>
    <p:sldId id="291" r:id="rId34"/>
    <p:sldId id="311" r:id="rId35"/>
    <p:sldId id="298" r:id="rId36"/>
    <p:sldId id="301" r:id="rId37"/>
    <p:sldId id="618" r:id="rId38"/>
    <p:sldId id="639" r:id="rId39"/>
    <p:sldId id="619" r:id="rId40"/>
    <p:sldId id="621" r:id="rId41"/>
    <p:sldId id="622" r:id="rId42"/>
    <p:sldId id="630" r:id="rId43"/>
    <p:sldId id="623" r:id="rId44"/>
    <p:sldId id="624" r:id="rId45"/>
    <p:sldId id="625" r:id="rId46"/>
    <p:sldId id="629" r:id="rId47"/>
    <p:sldId id="628" r:id="rId48"/>
    <p:sldId id="632" r:id="rId49"/>
    <p:sldId id="615" r:id="rId50"/>
    <p:sldId id="616" r:id="rId51"/>
    <p:sldId id="631" r:id="rId52"/>
    <p:sldId id="633" r:id="rId53"/>
    <p:sldId id="467" r:id="rId54"/>
    <p:sldId id="634" r:id="rId55"/>
    <p:sldId id="485" r:id="rId56"/>
    <p:sldId id="612" r:id="rId57"/>
    <p:sldId id="63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50"/>
    <a:srgbClr val="BDBF25"/>
    <a:srgbClr val="BFAF2C"/>
    <a:srgbClr val="BFA63B"/>
    <a:srgbClr val="BF933E"/>
    <a:srgbClr val="08188E"/>
    <a:srgbClr val="0E0E90"/>
    <a:srgbClr val="0E0E96"/>
    <a:srgbClr val="0B0B73"/>
    <a:srgbClr val="101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3" autoAdjust="0"/>
    <p:restoredTop sz="91028" autoAdjust="0"/>
  </p:normalViewPr>
  <p:slideViewPr>
    <p:cSldViewPr>
      <p:cViewPr>
        <p:scale>
          <a:sx n="95" d="100"/>
          <a:sy n="95" d="100"/>
        </p:scale>
        <p:origin x="-1928" y="-168"/>
      </p:cViewPr>
      <p:guideLst>
        <p:guide orient="horz" pos="2160"/>
        <p:guide pos="2880"/>
      </p:guideLst>
    </p:cSldViewPr>
  </p:slideViewPr>
  <p:notesTextViewPr>
    <p:cViewPr>
      <p:scale>
        <a:sx n="75" d="100"/>
        <a:sy n="75" d="100"/>
      </p:scale>
      <p:origin x="0" y="0"/>
    </p:cViewPr>
  </p:notesTextViewPr>
  <p:sorterViewPr>
    <p:cViewPr>
      <p:scale>
        <a:sx n="66" d="100"/>
        <a:sy n="66" d="100"/>
      </p:scale>
      <p:origin x="0" y="8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notesMaster" Target="notesMasters/notesMaster1.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514B3-3741-4F4B-B3C5-5B85A12D8F06}" type="datetimeFigureOut">
              <a:rPr lang="en-US" smtClean="0"/>
              <a:pPr/>
              <a:t>9/23/11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C1C5A-A9B3-46E9-8620-F6FB0DEEB556}" type="slidenum">
              <a:rPr lang="en-US" smtClean="0"/>
              <a:pPr/>
              <a:t>‹#›</a:t>
            </a:fld>
            <a:endParaRPr lang="en-US"/>
          </a:p>
        </p:txBody>
      </p:sp>
    </p:spTree>
    <p:extLst>
      <p:ext uri="{BB962C8B-B14F-4D97-AF65-F5344CB8AC3E}">
        <p14:creationId xmlns:p14="http://schemas.microsoft.com/office/powerpoint/2010/main" val="276940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FD363A48-B1B5-4C03-9290-00C8B778702E}" type="slidenum">
              <a:rPr lang="es-ES" smtClean="0"/>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kern="1200" dirty="0" smtClean="0">
                <a:solidFill>
                  <a:schemeClr val="tx1"/>
                </a:solidFill>
                <a:effectLst/>
                <a:latin typeface="Arial"/>
                <a:ea typeface="+mn-ea"/>
                <a:cs typeface="Arial"/>
              </a:rPr>
              <a:t>We computed 2 versions of the NRI: a category-based NRI based on usual categories for 10-year coronary heart disease risk (adapted at 5 years as &lt;2.5%, 2.5-&lt;5%, 5-&lt;10% and ≥10%). Since no established categories exist that guide clinical decisions for CHF risk, we computed category-free reclassification measures, which are independent on arbitrarily defined risk thresholds</a:t>
            </a:r>
            <a:r>
              <a:rPr lang="en-US" sz="1800" kern="1200" baseline="30000" dirty="0" smtClean="0">
                <a:solidFill>
                  <a:schemeClr val="tx1"/>
                </a:solidFill>
                <a:effectLst/>
                <a:latin typeface="Arial"/>
                <a:ea typeface="+mn-ea"/>
                <a:cs typeface="Arial"/>
              </a:rPr>
              <a:t>26</a:t>
            </a:r>
            <a:r>
              <a:rPr lang="en-US" sz="1800" kern="1200" dirty="0" smtClean="0">
                <a:solidFill>
                  <a:schemeClr val="tx1"/>
                </a:solidFill>
                <a:effectLst/>
                <a:latin typeface="Arial"/>
                <a:ea typeface="+mn-ea"/>
                <a:cs typeface="Arial"/>
              </a:rPr>
              <a:t>. These include the category-free NRI and the relative integrated discrimination improvement (</a:t>
            </a:r>
            <a:r>
              <a:rPr lang="en-US" sz="1800" kern="1200" dirty="0" err="1" smtClean="0">
                <a:solidFill>
                  <a:schemeClr val="tx1"/>
                </a:solidFill>
                <a:effectLst/>
                <a:latin typeface="Arial"/>
                <a:ea typeface="+mn-ea"/>
                <a:cs typeface="Arial"/>
              </a:rPr>
              <a:t>rIDI</a:t>
            </a:r>
            <a:r>
              <a:rPr lang="en-US" sz="1800" kern="1200" dirty="0" smtClean="0">
                <a:solidFill>
                  <a:schemeClr val="tx1"/>
                </a:solidFill>
                <a:effectLst/>
                <a:latin typeface="Arial"/>
                <a:ea typeface="+mn-ea"/>
                <a:cs typeface="Arial"/>
              </a:rPr>
              <a:t>), which expresses the relative improvement in discrimination slopes (mean difference in predicted probabilities between case and control participants) between the base model and new model.</a:t>
            </a:r>
            <a:r>
              <a:rPr lang="en-US" sz="1800" kern="1200" baseline="30000" dirty="0" smtClean="0">
                <a:solidFill>
                  <a:schemeClr val="tx1"/>
                </a:solidFill>
                <a:effectLst/>
                <a:latin typeface="Arial"/>
                <a:ea typeface="+mn-ea"/>
                <a:cs typeface="Arial"/>
              </a:rPr>
              <a:t>23, 25-27 </a:t>
            </a:r>
          </a:p>
          <a:p>
            <a:r>
              <a:rPr lang="en-US" sz="1800" kern="1200" dirty="0" smtClean="0">
                <a:solidFill>
                  <a:schemeClr val="tx1"/>
                </a:solidFill>
                <a:effectLst/>
                <a:latin typeface="Arial"/>
                <a:ea typeface="+mn-ea"/>
                <a:cs typeface="Arial"/>
              </a:rPr>
              <a:t>which expresses the relative improvement in discrimination slopes (mean difference in predicted probabilities between case and control participants) between the base model and new model.</a:t>
            </a:r>
            <a:r>
              <a:rPr lang="en-US" sz="1800" dirty="0" smtClean="0">
                <a:effectLst/>
                <a:latin typeface="Arial"/>
                <a:cs typeface="Arial"/>
              </a:rPr>
              <a:t> </a:t>
            </a:r>
            <a:endParaRPr lang="en-US" sz="1800" dirty="0">
              <a:latin typeface="Arial"/>
              <a:cs typeface="Arial"/>
            </a:endParaRPr>
          </a:p>
        </p:txBody>
      </p:sp>
      <p:sp>
        <p:nvSpPr>
          <p:cNvPr id="4" name="Slide Number Placeholder 3"/>
          <p:cNvSpPr>
            <a:spLocks noGrp="1"/>
          </p:cNvSpPr>
          <p:nvPr>
            <p:ph type="sldNum" sz="quarter" idx="10"/>
          </p:nvPr>
        </p:nvSpPr>
        <p:spPr/>
        <p:txBody>
          <a:bodyPr/>
          <a:lstStyle/>
          <a:p>
            <a:fld id="{F87C1C5A-A9B3-46E9-8620-F6FB0DEEB556}" type="slidenum">
              <a:rPr lang="en-US" smtClean="0"/>
              <a:pPr/>
              <a:t>33</a:t>
            </a:fld>
            <a:endParaRPr lang="en-US"/>
          </a:p>
        </p:txBody>
      </p:sp>
    </p:spTree>
    <p:extLst>
      <p:ext uri="{BB962C8B-B14F-4D97-AF65-F5344CB8AC3E}">
        <p14:creationId xmlns:p14="http://schemas.microsoft.com/office/powerpoint/2010/main" val="332109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kern="1200" dirty="0" smtClean="0">
                <a:solidFill>
                  <a:schemeClr val="tx1"/>
                </a:solidFill>
                <a:effectLst/>
                <a:latin typeface="Arial"/>
                <a:ea typeface="+mn-ea"/>
                <a:cs typeface="Arial"/>
              </a:rPr>
              <a:t>We computed 2 versions of the NRI: a category-based NRI based on usual categories for 10-year coronary heart disease risk (adapted at 5 years as &lt;2.5%, 2.5-&lt;5%, 5-&lt;10% and ≥10%). Since no established categories exist that guide clinical decisions for CHF risk, we computed category-free reclassification measures, which are independent on arbitrarily defined risk thresholds</a:t>
            </a:r>
            <a:r>
              <a:rPr lang="en-US" sz="1800" kern="1200" baseline="30000" dirty="0" smtClean="0">
                <a:solidFill>
                  <a:schemeClr val="tx1"/>
                </a:solidFill>
                <a:effectLst/>
                <a:latin typeface="Arial"/>
                <a:ea typeface="+mn-ea"/>
                <a:cs typeface="Arial"/>
              </a:rPr>
              <a:t>26</a:t>
            </a:r>
            <a:r>
              <a:rPr lang="en-US" sz="1800" kern="1200" dirty="0" smtClean="0">
                <a:solidFill>
                  <a:schemeClr val="tx1"/>
                </a:solidFill>
                <a:effectLst/>
                <a:latin typeface="Arial"/>
                <a:ea typeface="+mn-ea"/>
                <a:cs typeface="Arial"/>
              </a:rPr>
              <a:t>. These include the category-free NRI and the relative integrated discrimination improvement (</a:t>
            </a:r>
            <a:r>
              <a:rPr lang="en-US" sz="1800" kern="1200" dirty="0" err="1" smtClean="0">
                <a:solidFill>
                  <a:schemeClr val="tx1"/>
                </a:solidFill>
                <a:effectLst/>
                <a:latin typeface="Arial"/>
                <a:ea typeface="+mn-ea"/>
                <a:cs typeface="Arial"/>
              </a:rPr>
              <a:t>rIDI</a:t>
            </a:r>
            <a:r>
              <a:rPr lang="en-US" sz="1800" kern="1200" dirty="0" smtClean="0">
                <a:solidFill>
                  <a:schemeClr val="tx1"/>
                </a:solidFill>
                <a:effectLst/>
                <a:latin typeface="Arial"/>
                <a:ea typeface="+mn-ea"/>
                <a:cs typeface="Arial"/>
              </a:rPr>
              <a:t>), which expresses the relative improvement in discrimination slopes (mean difference in predicted probabilities between case and control participants) between the base model and new model.</a:t>
            </a:r>
            <a:r>
              <a:rPr lang="en-US" sz="1800" kern="1200" baseline="30000" dirty="0" smtClean="0">
                <a:solidFill>
                  <a:schemeClr val="tx1"/>
                </a:solidFill>
                <a:effectLst/>
                <a:latin typeface="Arial"/>
                <a:ea typeface="+mn-ea"/>
                <a:cs typeface="Arial"/>
              </a:rPr>
              <a:t>23, 25-27 </a:t>
            </a:r>
          </a:p>
          <a:p>
            <a:r>
              <a:rPr lang="en-US" sz="1800" kern="1200" dirty="0" smtClean="0">
                <a:solidFill>
                  <a:schemeClr val="tx1"/>
                </a:solidFill>
                <a:effectLst/>
                <a:latin typeface="Arial"/>
                <a:ea typeface="+mn-ea"/>
                <a:cs typeface="Arial"/>
              </a:rPr>
              <a:t>which expresses the relative improvement in discrimination slopes (mean difference in predicted probabilities between case and control participants) between the base model and new model.</a:t>
            </a:r>
            <a:r>
              <a:rPr lang="en-US" sz="1800" dirty="0" smtClean="0">
                <a:effectLst/>
                <a:latin typeface="Arial"/>
                <a:cs typeface="Arial"/>
              </a:rPr>
              <a:t> </a:t>
            </a:r>
            <a:endParaRPr lang="en-US" sz="1800" dirty="0">
              <a:latin typeface="Arial"/>
              <a:cs typeface="Arial"/>
            </a:endParaRPr>
          </a:p>
        </p:txBody>
      </p:sp>
      <p:sp>
        <p:nvSpPr>
          <p:cNvPr id="4" name="Slide Number Placeholder 3"/>
          <p:cNvSpPr>
            <a:spLocks noGrp="1"/>
          </p:cNvSpPr>
          <p:nvPr>
            <p:ph type="sldNum" sz="quarter" idx="10"/>
          </p:nvPr>
        </p:nvSpPr>
        <p:spPr/>
        <p:txBody>
          <a:bodyPr/>
          <a:lstStyle/>
          <a:p>
            <a:fld id="{F87C1C5A-A9B3-46E9-8620-F6FB0DEEB556}" type="slidenum">
              <a:rPr lang="en-US" smtClean="0"/>
              <a:pPr/>
              <a:t>34</a:t>
            </a:fld>
            <a:endParaRPr lang="en-US"/>
          </a:p>
        </p:txBody>
      </p:sp>
    </p:spTree>
    <p:extLst>
      <p:ext uri="{BB962C8B-B14F-4D97-AF65-F5344CB8AC3E}">
        <p14:creationId xmlns:p14="http://schemas.microsoft.com/office/powerpoint/2010/main" val="332109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kern="1200" dirty="0" smtClean="0">
                <a:solidFill>
                  <a:schemeClr val="tx1"/>
                </a:solidFill>
                <a:effectLst/>
                <a:latin typeface="Arial"/>
                <a:ea typeface="+mn-ea"/>
                <a:cs typeface="Arial"/>
              </a:rPr>
              <a:t>We computed 2 versions of the NRI: a category-based NRI based on usual categories for 10-year coronary heart disease risk (adapted at 5 years as &lt;2.5%, 2.5-&lt;5%, 5-&lt;10% and ≥10%). Since no established categories exist that guide clinical decisions for CHF risk, we computed category-free reclassification measures, which are independent on arbitrarily defined risk thresholds</a:t>
            </a:r>
            <a:r>
              <a:rPr lang="en-US" sz="1800" kern="1200" baseline="30000" dirty="0" smtClean="0">
                <a:solidFill>
                  <a:schemeClr val="tx1"/>
                </a:solidFill>
                <a:effectLst/>
                <a:latin typeface="Arial"/>
                <a:ea typeface="+mn-ea"/>
                <a:cs typeface="Arial"/>
              </a:rPr>
              <a:t>26</a:t>
            </a:r>
            <a:r>
              <a:rPr lang="en-US" sz="1800" kern="1200" dirty="0" smtClean="0">
                <a:solidFill>
                  <a:schemeClr val="tx1"/>
                </a:solidFill>
                <a:effectLst/>
                <a:latin typeface="Arial"/>
                <a:ea typeface="+mn-ea"/>
                <a:cs typeface="Arial"/>
              </a:rPr>
              <a:t>. These include the category-free NRI and the relative integrated discrimination improvement (</a:t>
            </a:r>
            <a:r>
              <a:rPr lang="en-US" sz="1800" kern="1200" dirty="0" err="1" smtClean="0">
                <a:solidFill>
                  <a:schemeClr val="tx1"/>
                </a:solidFill>
                <a:effectLst/>
                <a:latin typeface="Arial"/>
                <a:ea typeface="+mn-ea"/>
                <a:cs typeface="Arial"/>
              </a:rPr>
              <a:t>rIDI</a:t>
            </a:r>
            <a:r>
              <a:rPr lang="en-US" sz="1800" kern="1200" dirty="0" smtClean="0">
                <a:solidFill>
                  <a:schemeClr val="tx1"/>
                </a:solidFill>
                <a:effectLst/>
                <a:latin typeface="Arial"/>
                <a:ea typeface="+mn-ea"/>
                <a:cs typeface="Arial"/>
              </a:rPr>
              <a:t>), which expresses the relative improvement in discrimination slopes (mean difference in predicted probabilities between case and control participants) between the base model and new model.</a:t>
            </a:r>
            <a:r>
              <a:rPr lang="en-US" sz="1800" kern="1200" baseline="30000" dirty="0" smtClean="0">
                <a:solidFill>
                  <a:schemeClr val="tx1"/>
                </a:solidFill>
                <a:effectLst/>
                <a:latin typeface="Arial"/>
                <a:ea typeface="+mn-ea"/>
                <a:cs typeface="Arial"/>
              </a:rPr>
              <a:t>23, 25-27 </a:t>
            </a:r>
          </a:p>
          <a:p>
            <a:r>
              <a:rPr lang="en-US" sz="1800" kern="1200" dirty="0" smtClean="0">
                <a:solidFill>
                  <a:schemeClr val="tx1"/>
                </a:solidFill>
                <a:effectLst/>
                <a:latin typeface="Arial"/>
                <a:ea typeface="+mn-ea"/>
                <a:cs typeface="Arial"/>
              </a:rPr>
              <a:t>which expresses the relative improvement in discrimination slopes (mean difference in predicted probabilities between case and control participants) between the base model and new model.</a:t>
            </a:r>
            <a:r>
              <a:rPr lang="en-US" sz="1800" dirty="0" smtClean="0">
                <a:effectLst/>
                <a:latin typeface="Arial"/>
                <a:cs typeface="Arial"/>
              </a:rPr>
              <a:t> </a:t>
            </a:r>
            <a:endParaRPr lang="en-US" sz="1800" dirty="0">
              <a:latin typeface="Arial"/>
              <a:cs typeface="Arial"/>
            </a:endParaRPr>
          </a:p>
        </p:txBody>
      </p:sp>
      <p:sp>
        <p:nvSpPr>
          <p:cNvPr id="4" name="Slide Number Placeholder 3"/>
          <p:cNvSpPr>
            <a:spLocks noGrp="1"/>
          </p:cNvSpPr>
          <p:nvPr>
            <p:ph type="sldNum" sz="quarter" idx="10"/>
          </p:nvPr>
        </p:nvSpPr>
        <p:spPr/>
        <p:txBody>
          <a:bodyPr/>
          <a:lstStyle/>
          <a:p>
            <a:fld id="{F87C1C5A-A9B3-46E9-8620-F6FB0DEEB556}" type="slidenum">
              <a:rPr lang="en-US" smtClean="0"/>
              <a:pPr/>
              <a:t>35</a:t>
            </a:fld>
            <a:endParaRPr lang="en-US"/>
          </a:p>
        </p:txBody>
      </p:sp>
    </p:spTree>
    <p:extLst>
      <p:ext uri="{BB962C8B-B14F-4D97-AF65-F5344CB8AC3E}">
        <p14:creationId xmlns:p14="http://schemas.microsoft.com/office/powerpoint/2010/main" val="3321095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NRIs within specific risk categories were also calculated. These were 0.05 (95%CI=-0.13 to 0.24;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=0.57) for &lt;2.5%, 0.31 (95%CI=0.04-0.57;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=0.02) for 2.5 to &lt;5%, 0.38 (95%CI=0.12-0.63;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=0.004) for 5 to &lt;10% and 0.23 (95%CI=0.17-0.29;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&lt;0.00001) for ≥10% 5-year risk. </a:t>
            </a:r>
            <a:endParaRPr lang="en-US" dirty="0"/>
          </a:p>
        </p:txBody>
      </p:sp>
      <p:sp>
        <p:nvSpPr>
          <p:cNvPr id="4" name="Slide Number Placeholder 3"/>
          <p:cNvSpPr>
            <a:spLocks noGrp="1"/>
          </p:cNvSpPr>
          <p:nvPr>
            <p:ph type="sldNum" sz="quarter" idx="10"/>
          </p:nvPr>
        </p:nvSpPr>
        <p:spPr/>
        <p:txBody>
          <a:bodyPr/>
          <a:lstStyle/>
          <a:p>
            <a:fld id="{F87C1C5A-A9B3-46E9-8620-F6FB0DEEB556}" type="slidenum">
              <a:rPr lang="en-US" smtClean="0"/>
              <a:pPr/>
              <a:t>41</a:t>
            </a:fld>
            <a:endParaRPr lang="en-US"/>
          </a:p>
        </p:txBody>
      </p:sp>
    </p:spTree>
    <p:extLst>
      <p:ext uri="{BB962C8B-B14F-4D97-AF65-F5344CB8AC3E}">
        <p14:creationId xmlns:p14="http://schemas.microsoft.com/office/powerpoint/2010/main" val="303078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7C1C5A-A9B3-46E9-8620-F6FB0DEEB556}" type="slidenum">
              <a:rPr lang="en-US" smtClean="0">
                <a:solidFill>
                  <a:prstClr val="black"/>
                </a:solidFill>
                <a:latin typeface="Calibri"/>
              </a:rPr>
              <a:pPr/>
              <a:t>44</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FD363A48-B1B5-4C03-9290-00C8B778702E}" type="slidenum">
              <a:rPr lang="es-ES" smtClean="0">
                <a:solidFill>
                  <a:prstClr val="black"/>
                </a:solidFill>
                <a:latin typeface="Calibri"/>
              </a:rPr>
              <a:pPr/>
              <a:t>45</a:t>
            </a:fld>
            <a:endParaRPr lang="es-ES" smtClean="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FD363A48-B1B5-4C03-9290-00C8B778702E}" type="slidenum">
              <a:rPr lang="es-ES" smtClean="0"/>
              <a:pPr/>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60B4BFA-C48D-4009-9C06-A5EBFF33913B}" type="slidenum">
              <a:rPr lang="en-US" smtClean="0">
                <a:solidFill>
                  <a:prstClr val="black"/>
                </a:solidFill>
                <a:latin typeface="Arial" charset="0"/>
              </a:rPr>
              <a:pPr/>
              <a:t>6</a:t>
            </a:fld>
            <a:endParaRPr lang="en-US" smtClean="0">
              <a:solidFill>
                <a:prstClr val="black"/>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C1C5A-A9B3-46E9-8620-F6FB0DEEB556}" type="slidenum">
              <a:rPr lang="en-US" smtClean="0"/>
              <a:pPr/>
              <a:t>7</a:t>
            </a:fld>
            <a:endParaRPr lang="en-US"/>
          </a:p>
        </p:txBody>
      </p:sp>
    </p:spTree>
    <p:extLst>
      <p:ext uri="{BB962C8B-B14F-4D97-AF65-F5344CB8AC3E}">
        <p14:creationId xmlns:p14="http://schemas.microsoft.com/office/powerpoint/2010/main" val="405546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C1C5A-A9B3-46E9-8620-F6FB0DEEB556}" type="slidenum">
              <a:rPr lang="en-US" smtClean="0"/>
              <a:pPr/>
              <a:t>9</a:t>
            </a:fld>
            <a:endParaRPr lang="en-US"/>
          </a:p>
        </p:txBody>
      </p:sp>
    </p:spTree>
    <p:extLst>
      <p:ext uri="{BB962C8B-B14F-4D97-AF65-F5344CB8AC3E}">
        <p14:creationId xmlns:p14="http://schemas.microsoft.com/office/powerpoint/2010/main" val="190405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59A91-2D4C-4AC7-ADED-A53C917226B0}" type="slidenum">
              <a:rPr lang="es-ES">
                <a:solidFill>
                  <a:prstClr val="black"/>
                </a:solidFill>
                <a:latin typeface="Calibri"/>
              </a:rPr>
              <a:pPr/>
              <a:t>11</a:t>
            </a:fld>
            <a:endParaRPr lang="es-ES">
              <a:solidFill>
                <a:prstClr val="black"/>
              </a:solidFill>
              <a:latin typeface="Calibri"/>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22CE8-A5F0-4E65-AC7D-3919311C5492}" type="slidenum">
              <a:rPr lang="es-ES">
                <a:solidFill>
                  <a:prstClr val="white"/>
                </a:solidFill>
                <a:latin typeface="Calibri"/>
              </a:rPr>
              <a:pPr/>
              <a:t>17</a:t>
            </a:fld>
            <a:endParaRPr lang="es-ES">
              <a:solidFill>
                <a:prstClr val="white"/>
              </a:solidFill>
              <a:latin typeface="Calibri"/>
            </a:endParaRPr>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r>
              <a:rPr lang="en-US"/>
              <a:t>. The first and second systolic peaks (P1 and P2) of the derived aortic pressure waveform are analyzed. Augmented pressure is calculated as the difference between the second and first systolic peaks (P2-P1). The Augmentation Index is defined as the augmented pressure expressed as a percentage of the pulse pressure. </a:t>
            </a:r>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C1C5A-A9B3-46E9-8620-F6FB0DEEB556}"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405546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effects of intermittent flow injection into a single elastic</a:t>
            </a:r>
          </a:p>
          <a:p>
            <a:r>
              <a:rPr lang="en-US" sz="1200" kern="1200" baseline="0" dirty="0" smtClean="0">
                <a:solidFill>
                  <a:schemeClr val="tx1"/>
                </a:solidFill>
                <a:latin typeface="+mn-lt"/>
                <a:ea typeface="+mn-ea"/>
                <a:cs typeface="+mn-cs"/>
              </a:rPr>
              <a:t>tube of infinite length illustrate pressure-flow relations in the</a:t>
            </a:r>
          </a:p>
          <a:p>
            <a:r>
              <a:rPr lang="en-US" sz="1200" kern="1200" baseline="0" dirty="0" smtClean="0">
                <a:solidFill>
                  <a:schemeClr val="tx1"/>
                </a:solidFill>
                <a:latin typeface="+mn-lt"/>
                <a:ea typeface="+mn-ea"/>
                <a:cs typeface="+mn-cs"/>
              </a:rPr>
              <a:t>absence of reflected waves. Under such conditions, </a:t>
            </a:r>
            <a:r>
              <a:rPr lang="en-US" sz="1200" kern="1200" baseline="0" dirty="0" err="1" smtClean="0">
                <a:solidFill>
                  <a:schemeClr val="tx1"/>
                </a:solidFill>
                <a:latin typeface="+mn-lt"/>
                <a:ea typeface="+mn-ea"/>
                <a:cs typeface="+mn-cs"/>
              </a:rPr>
              <a:t>pulsatile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energy imparted from one end of the tube promotes forward</a:t>
            </a:r>
          </a:p>
          <a:p>
            <a:r>
              <a:rPr lang="en-US" sz="1200" kern="1200" baseline="0" dirty="0" smtClean="0">
                <a:solidFill>
                  <a:schemeClr val="tx1"/>
                </a:solidFill>
                <a:latin typeface="+mn-lt"/>
                <a:ea typeface="+mn-ea"/>
                <a:cs typeface="+mn-cs"/>
              </a:rPr>
              <a:t>flow and increases pressure within the tube. Measured flow</a:t>
            </a:r>
          </a:p>
          <a:p>
            <a:r>
              <a:rPr lang="en-US" sz="1200" kern="1200" baseline="0" dirty="0" smtClean="0">
                <a:solidFill>
                  <a:schemeClr val="tx1"/>
                </a:solidFill>
                <a:latin typeface="+mn-lt"/>
                <a:ea typeface="+mn-ea"/>
                <a:cs typeface="+mn-cs"/>
              </a:rPr>
              <a:t>and pressure signals demonstrate exactly the same shape</a:t>
            </a:r>
          </a:p>
          <a:p>
            <a:r>
              <a:rPr lang="en-US" sz="1200" kern="1200" baseline="0" dirty="0" smtClean="0">
                <a:solidFill>
                  <a:schemeClr val="tx1"/>
                </a:solidFill>
                <a:latin typeface="+mn-lt"/>
                <a:ea typeface="+mn-ea"/>
                <a:cs typeface="+mn-cs"/>
              </a:rPr>
              <a:t>(Figure 3).</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Impedance to </a:t>
            </a:r>
            <a:r>
              <a:rPr lang="en-US" sz="1200" kern="1200" baseline="0" dirty="0" err="1" smtClean="0">
                <a:solidFill>
                  <a:schemeClr val="tx1"/>
                </a:solidFill>
                <a:latin typeface="+mn-lt"/>
                <a:ea typeface="+mn-ea"/>
                <a:cs typeface="+mn-cs"/>
              </a:rPr>
              <a:t>pulsatile</a:t>
            </a:r>
            <a:r>
              <a:rPr lang="en-US" sz="1200" kern="1200" baseline="0" dirty="0" smtClean="0">
                <a:solidFill>
                  <a:schemeClr val="tx1"/>
                </a:solidFill>
                <a:latin typeface="+mn-lt"/>
                <a:ea typeface="+mn-ea"/>
                <a:cs typeface="+mn-cs"/>
              </a:rPr>
              <a:t> flow</a:t>
            </a:r>
          </a:p>
          <a:p>
            <a:r>
              <a:rPr lang="en-US" sz="1200" kern="1200" baseline="0" dirty="0" smtClean="0">
                <a:solidFill>
                  <a:schemeClr val="tx1"/>
                </a:solidFill>
                <a:latin typeface="+mn-lt"/>
                <a:ea typeface="+mn-ea"/>
                <a:cs typeface="+mn-cs"/>
              </a:rPr>
              <a:t>imparted by a given vessel segment is defined, in analogy, as</a:t>
            </a:r>
          </a:p>
          <a:p>
            <a:r>
              <a:rPr lang="en-US" sz="1200" kern="1200" baseline="0" dirty="0" smtClean="0">
                <a:solidFill>
                  <a:schemeClr val="tx1"/>
                </a:solidFill>
                <a:latin typeface="+mn-lt"/>
                <a:ea typeface="+mn-ea"/>
                <a:cs typeface="+mn-cs"/>
              </a:rPr>
              <a:t>the ratio of </a:t>
            </a:r>
            <a:r>
              <a:rPr lang="en-US" sz="1200" kern="1200" baseline="0" dirty="0" err="1" smtClean="0">
                <a:solidFill>
                  <a:schemeClr val="tx1"/>
                </a:solidFill>
                <a:latin typeface="+mn-lt"/>
                <a:ea typeface="+mn-ea"/>
                <a:cs typeface="+mn-cs"/>
              </a:rPr>
              <a:t>pulsatile</a:t>
            </a:r>
            <a:r>
              <a:rPr lang="en-US" sz="1200" kern="1200" baseline="0" dirty="0" smtClean="0">
                <a:solidFill>
                  <a:schemeClr val="tx1"/>
                </a:solidFill>
                <a:latin typeface="+mn-lt"/>
                <a:ea typeface="+mn-ea"/>
                <a:cs typeface="+mn-cs"/>
              </a:rPr>
              <a:t> change in pressure/</a:t>
            </a:r>
            <a:r>
              <a:rPr lang="en-US" sz="1200" kern="1200" baseline="0" dirty="0" err="1" smtClean="0">
                <a:solidFill>
                  <a:schemeClr val="tx1"/>
                </a:solidFill>
                <a:latin typeface="+mn-lt"/>
                <a:ea typeface="+mn-ea"/>
                <a:cs typeface="+mn-cs"/>
              </a:rPr>
              <a:t>pulsatile</a:t>
            </a:r>
            <a:r>
              <a:rPr lang="en-US" sz="1200" kern="1200" baseline="0" dirty="0" smtClean="0">
                <a:solidFill>
                  <a:schemeClr val="tx1"/>
                </a:solidFill>
                <a:latin typeface="+mn-lt"/>
                <a:ea typeface="+mn-ea"/>
                <a:cs typeface="+mn-cs"/>
              </a:rPr>
              <a:t> change in</a:t>
            </a:r>
          </a:p>
          <a:p>
            <a:r>
              <a:rPr lang="en-US" sz="1200" kern="1200" baseline="0" dirty="0" smtClean="0">
                <a:solidFill>
                  <a:schemeClr val="tx1"/>
                </a:solidFill>
                <a:latin typeface="+mn-lt"/>
                <a:ea typeface="+mn-ea"/>
                <a:cs typeface="+mn-cs"/>
              </a:rPr>
              <a:t>flow in that particular vessel. In the absence of reflected</a:t>
            </a:r>
          </a:p>
          <a:p>
            <a:r>
              <a:rPr lang="en-US" sz="1200" kern="1200" baseline="0" dirty="0" smtClean="0">
                <a:solidFill>
                  <a:schemeClr val="tx1"/>
                </a:solidFill>
                <a:latin typeface="+mn-lt"/>
                <a:ea typeface="+mn-ea"/>
                <a:cs typeface="+mn-cs"/>
              </a:rPr>
              <a:t>waves in the vessel, this property is called characteristic</a:t>
            </a:r>
          </a:p>
          <a:p>
            <a:r>
              <a:rPr lang="en-US" sz="1200" kern="1200" baseline="0" dirty="0" smtClean="0">
                <a:solidFill>
                  <a:schemeClr val="tx1"/>
                </a:solidFill>
                <a:latin typeface="+mn-lt"/>
                <a:ea typeface="+mn-ea"/>
                <a:cs typeface="+mn-cs"/>
              </a:rPr>
              <a:t>impedance (</a:t>
            </a:r>
            <a:r>
              <a:rPr lang="en-US" sz="1200" kern="1200" baseline="0" dirty="0" err="1" smtClean="0">
                <a:solidFill>
                  <a:schemeClr val="tx1"/>
                </a:solidFill>
                <a:latin typeface="+mn-lt"/>
                <a:ea typeface="+mn-ea"/>
                <a:cs typeface="+mn-cs"/>
              </a:rPr>
              <a:t>Zc</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87C1C5A-A9B3-46E9-8620-F6FB0DEEB556}"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pPr/>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pPr/>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6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180FD3-32BE-47D5-A464-EC5D2CC6E8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40892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1AD827-BC55-49EE-BDCE-2D728E6384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29600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14690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56339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00476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32785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9565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49796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92057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965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pPr/>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59781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81158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41367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95685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93119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21363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820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20503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034340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832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5D7752-F9DA-4875-8F15-9BC1E73A09C6}" type="datetimeFigureOut">
              <a:rPr lang="en-US" smtClean="0"/>
              <a:pPr/>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42381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98065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91929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07950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33674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90465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20908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57332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08468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1109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D7752-F9DA-4875-8F15-9BC1E73A09C6}" type="datetimeFigureOut">
              <a:rPr lang="en-US" smtClean="0"/>
              <a:pPr/>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577599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51911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03958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90274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65210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34074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05296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34104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34675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1089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5D7752-F9DA-4875-8F15-9BC1E73A09C6}" type="datetimeFigureOut">
              <a:rPr lang="en-US" smtClean="0"/>
              <a:pPr/>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24272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29544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4484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58204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53801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9419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5D7752-F9DA-4875-8F15-9BC1E73A09C6}" type="datetimeFigureOut">
              <a:rPr lang="en-US" smtClean="0"/>
              <a:pPr/>
              <a:t>9/23/11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5D7752-F9DA-4875-8F15-9BC1E73A09C6}" type="datetimeFigureOut">
              <a:rPr lang="en-US" smtClean="0"/>
              <a:pPr/>
              <a:t>9/23/11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5D7752-F9DA-4875-8F15-9BC1E73A09C6}" type="datetimeFigureOut">
              <a:rPr lang="en-US" smtClean="0"/>
              <a:pPr/>
              <a:t>9/23/11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D7752-F9DA-4875-8F15-9BC1E73A09C6}" type="datetimeFigureOut">
              <a:rPr lang="en-US" smtClean="0"/>
              <a:pPr/>
              <a:t>9/23/11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D7752-F9DA-4875-8F15-9BC1E73A09C6}" type="datetimeFigureOut">
              <a:rPr lang="en-US" smtClean="0"/>
              <a:pPr/>
              <a:t>9/23/11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pPr/>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D7752-F9DA-4875-8F15-9BC1E73A09C6}" type="datetimeFigureOut">
              <a:rPr lang="en-US" smtClean="0"/>
              <a:pPr/>
              <a:t>9/23/11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D7752-F9DA-4875-8F15-9BC1E73A09C6}" type="datetimeFigureOut">
              <a:rPr lang="en-US" smtClean="0"/>
              <a:pPr/>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D7752-F9DA-4875-8F15-9BC1E73A09C6}" type="datetimeFigureOut">
              <a:rPr lang="en-US" smtClean="0"/>
              <a:pPr/>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B188E-FBE9-44FF-88B2-25FA4F7C6BC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4018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2699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7109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4246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371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1103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772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D683-7990-489E-9C76-22709F9F91DC}" type="datetimeFigureOut">
              <a:rPr lang="en-US" smtClean="0"/>
              <a:pPr/>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9646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3387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3215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9681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5428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5017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9248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9080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220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3198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D683-7990-489E-9C76-22709F9F91DC}" type="datetimeFigureOut">
              <a:rPr lang="en-US" smtClean="0"/>
              <a:pPr/>
              <a:t>9/23/11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90908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9595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1803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6537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2213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9457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9782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7933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7863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56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D683-7990-489E-9C76-22709F9F91DC}" type="datetimeFigureOut">
              <a:rPr lang="en-US" smtClean="0"/>
              <a:pPr/>
              <a:t>9/23/11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0550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23334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263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1045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1342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6368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8770210"/>
      </p:ext>
    </p:extLst>
  </p:cSld>
  <p:clrMapOvr>
    <a:masterClrMapping/>
  </p:clrMapOvr>
  <p:transition xmlns:p14="http://schemas.microsoft.com/office/powerpoint/2010/mai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1143835"/>
      </p:ext>
    </p:extLst>
  </p:cSld>
  <p:clrMapOvr>
    <a:masterClrMapping/>
  </p:clrMapOvr>
  <p:transition xmlns:p14="http://schemas.microsoft.com/office/powerpoint/2010/mai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7698535"/>
      </p:ext>
    </p:extLst>
  </p:cSld>
  <p:clrMapOvr>
    <a:masterClrMapping/>
  </p:clrMapOvr>
  <p:transition xmlns:p14="http://schemas.microsoft.com/office/powerpoint/2010/mai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6964243"/>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D683-7990-489E-9C76-22709F9F91DC}" type="datetimeFigureOut">
              <a:rPr lang="en-US" smtClean="0"/>
              <a:pPr/>
              <a:t>9/23/11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2356980"/>
      </p:ext>
    </p:extLst>
  </p:cSld>
  <p:clrMapOvr>
    <a:masterClrMapping/>
  </p:clrMapOvr>
  <p:transition xmlns:p14="http://schemas.microsoft.com/office/powerpoint/2010/mai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0345959"/>
      </p:ext>
    </p:extLst>
  </p:cSld>
  <p:clrMapOvr>
    <a:masterClrMapping/>
  </p:clrMapOvr>
  <p:transition xmlns:p14="http://schemas.microsoft.com/office/powerpoint/2010/mai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307537"/>
      </p:ext>
    </p:extLst>
  </p:cSld>
  <p:clrMapOvr>
    <a:masterClrMapping/>
  </p:clrMapOvr>
  <p:transition xmlns:p14="http://schemas.microsoft.com/office/powerpoint/2010/mai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2277325"/>
      </p:ext>
    </p:extLst>
  </p:cSld>
  <p:clrMapOvr>
    <a:masterClrMapping/>
  </p:clrMapOvr>
  <p:transition xmlns:p14="http://schemas.microsoft.com/office/powerpoint/2010/mai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3708445"/>
      </p:ext>
    </p:extLst>
  </p:cSld>
  <p:clrMapOvr>
    <a:masterClrMapping/>
  </p:clrMapOvr>
  <p:transition xmlns:p14="http://schemas.microsoft.com/office/powerpoint/2010/mai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0652240"/>
      </p:ext>
    </p:extLst>
  </p:cSld>
  <p:clrMapOvr>
    <a:masterClrMapping/>
  </p:clrMapOvr>
  <p:transition xmlns:p14="http://schemas.microsoft.com/office/powerpoint/2010/mai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2411533"/>
      </p:ext>
    </p:extLst>
  </p:cSld>
  <p:clrMapOvr>
    <a:masterClrMapping/>
  </p:clrMapOvr>
  <p:transition xmlns:p14="http://schemas.microsoft.com/office/powerpoint/2010/mai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211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15918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99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D683-7990-489E-9C76-22709F9F91DC}" type="datetimeFigureOut">
              <a:rPr lang="en-US" smtClean="0"/>
              <a:pPr/>
              <a:t>9/23/11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16604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28045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2697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09035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0349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57009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14245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83273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8436D-79F7-4283-83F5-E7F130CAC1E3}"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2868747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859E76-9B4F-42C8-9085-4D52E98FC0DF}"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388090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pPr/>
              <a:t>9/23/11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D81B0B-3B89-452A-B09D-5ABC7CB123EC}"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2183261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10C2D6-3F34-4946-9BE5-095A3062C8FB}"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22511401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419F36-E239-463C-B23F-8BF3C3CF4F66}"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18611963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E58035-4507-49BE-B97F-9B090936036A}"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6865569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8F89054-21FC-4BA1-AED4-10DD9BBDA7DE}"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29401440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DBD1DA-4741-410E-875B-E8BC1CD2BC78}"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19039282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EBCCF3-7A95-4EEC-9BD7-544414E7EC6B}"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10104964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D2213A-9C9A-485C-8F83-91E310ABA0EB}"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7327489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180FD3-32BE-47D5-A464-EC5D2CC6E81C}"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19659526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4"/>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1AD827-BC55-49EE-BDCE-2D728E6384FB}"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188350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D683-7990-489E-9C76-22709F9F91DC}" type="datetimeFigureOut">
              <a:rPr lang="en-US" smtClean="0"/>
              <a:pPr/>
              <a:t>9/23/11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BDEBB-57CA-4451-81F4-ADC8ABD14291}"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8436D-79F7-4283-83F5-E7F130CAC1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467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859E76-9B4F-42C8-9085-4D52E98FC0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7426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D81B0B-3B89-452A-B09D-5ABC7CB123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4372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10C2D6-3F34-4946-9BE5-095A3062C8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65396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419F36-E239-463C-B23F-8BF3C3CF4F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53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E58035-4507-49BE-B97F-9B090936036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712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8F89054-21FC-4BA1-AED4-10DD9BBDA7D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24285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7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DBD1DA-4741-410E-875B-E8BC1CD2BC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27203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EBCCF3-7A95-4EEC-9BD7-544414E7EC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73068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D2213A-9C9A-485C-8F83-91E310ABA0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836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theme" Target="../theme/theme10.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3.xml"/><Relationship Id="rId12" Type="http://schemas.openxmlformats.org/officeDocument/2006/relationships/theme" Target="../theme/theme11.xml"/><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 Id="rId9" Type="http://schemas.openxmlformats.org/officeDocument/2006/relationships/slideLayout" Target="../slideLayouts/slideLayout121.xml"/><Relationship Id="rId10"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theme" Target="../theme/theme12.xml"/><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theme" Target="../theme/theme13.xml"/><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3963"/>
            </a:gs>
            <a:gs pos="100000">
              <a:srgbClr val="001932"/>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D683-7990-489E-9C76-22709F9F91DC}" type="datetimeFigureOut">
              <a:rPr lang="en-US" smtClean="0"/>
              <a:pPr/>
              <a:t>9/23/11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DEBB-57CA-4451-81F4-ADC8ABD142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A0635836-67A0-49A9-8112-3FACF7B4AA33}"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CCCCC1DD-20D5-4B5A-B9B0-3581CD28B8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814178"/>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3963"/>
            </a:gs>
            <a:gs pos="100000">
              <a:srgbClr val="001932"/>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5779110"/>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3963"/>
            </a:gs>
            <a:gs pos="100000">
              <a:srgbClr val="001932"/>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3412801"/>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3963"/>
            </a:gs>
            <a:gs pos="100000">
              <a:srgbClr val="001932"/>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999060"/>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D7752-F9DA-4875-8F15-9BC1E73A09C6}" type="datetimeFigureOut">
              <a:rPr lang="en-US" smtClean="0"/>
              <a:pPr/>
              <a:t>9/23/11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B188E-FBE9-44FF-88B2-25FA4F7C6B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877072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3963"/>
            </a:gs>
            <a:gs pos="100000">
              <a:srgbClr val="001932"/>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685392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3963"/>
            </a:gs>
            <a:gs pos="100000">
              <a:srgbClr val="001932"/>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7494101"/>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3963"/>
            </a:gs>
            <a:gs pos="100000">
              <a:srgbClr val="001932"/>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927242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ransition xmlns:p14="http://schemas.microsoft.com/office/powerpoint/2010/mai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3963"/>
            </a:gs>
            <a:gs pos="100000">
              <a:srgbClr val="001932"/>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D683-7990-489E-9C76-22709F9F91DC}" type="datetimeFigureOut">
              <a:rPr lang="en-US" smtClean="0">
                <a:solidFill>
                  <a:prstClr val="black">
                    <a:tint val="75000"/>
                  </a:prstClr>
                </a:solidFill>
                <a:latin typeface="Calibri"/>
              </a:rPr>
              <a:pPr/>
              <a:t>9/23/11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BDEBB-57CA-4451-81F4-ADC8ABD142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98009"/>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50000">
              <a:srgbClr val="003366"/>
            </a:gs>
            <a:gs pos="100000">
              <a:srgbClr val="00182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0890F7C-44F5-434D-BE50-A64D97100D20}" type="slidenum">
              <a:rPr lang="en-US">
                <a:solidFill>
                  <a:srgbClr val="000000"/>
                </a:solidFill>
                <a:latin typeface="Arial"/>
              </a:rPr>
              <a:pPr>
                <a:defRPr/>
              </a:pPr>
              <a:t>‹#›</a:t>
            </a:fld>
            <a:endParaRPr lang="en-US" dirty="0">
              <a:solidFill>
                <a:srgbClr val="000000"/>
              </a:solidFill>
              <a:latin typeface="Arial"/>
            </a:endParaRPr>
          </a:p>
        </p:txBody>
      </p:sp>
    </p:spTree>
    <p:extLst>
      <p:ext uri="{BB962C8B-B14F-4D97-AF65-F5344CB8AC3E}">
        <p14:creationId xmlns:p14="http://schemas.microsoft.com/office/powerpoint/2010/main" val="112864935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50000">
              <a:srgbClr val="003366"/>
            </a:gs>
            <a:gs pos="100000">
              <a:srgbClr val="00182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smtClean="0"/>
              <a:t>Haga clic para cambiar el estilo de título	</a:t>
            </a:r>
          </a:p>
        </p:txBody>
      </p:sp>
      <p:sp>
        <p:nvSpPr>
          <p:cNvPr id="2051"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vl1pPr>
          </a:lstStyle>
          <a:p>
            <a:pPr fontAlgn="base">
              <a:spcBef>
                <a:spcPct val="0"/>
              </a:spcBef>
              <a:spcAft>
                <a:spcPct val="0"/>
              </a:spcAft>
              <a:defRPr/>
            </a:pPr>
            <a:fld id="{A0890F7C-44F5-434D-BE50-A64D97100D20}" type="slidenum">
              <a:rPr lang="en-US">
                <a:solidFill>
                  <a:srgbClr val="000000"/>
                </a:solidFill>
                <a:latin typeface="Arial" pitchFamily="34" charset="0"/>
              </a:rPr>
              <a:pPr fontAlgn="base">
                <a:spcBef>
                  <a:spcPct val="0"/>
                </a:spcBef>
                <a:spcAft>
                  <a:spcPct val="0"/>
                </a:spcAft>
                <a:defRPr/>
              </a:pPr>
              <a:t>‹#›</a:t>
            </a:fld>
            <a:endParaRPr lang="en-US" dirty="0">
              <a:solidFill>
                <a:srgbClr val="000000"/>
              </a:solidFill>
              <a:latin typeface="Arial" pitchFamily="34" charset="0"/>
            </a:endParaRPr>
          </a:p>
        </p:txBody>
      </p:sp>
    </p:spTree>
    <p:extLst>
      <p:ext uri="{BB962C8B-B14F-4D97-AF65-F5344CB8AC3E}">
        <p14:creationId xmlns:p14="http://schemas.microsoft.com/office/powerpoint/2010/main" val="78670880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153" algn="ctr" rtl="0" fontAlgn="base">
        <a:spcBef>
          <a:spcPct val="0"/>
        </a:spcBef>
        <a:spcAft>
          <a:spcPct val="0"/>
        </a:spcAft>
        <a:defRPr sz="4400">
          <a:solidFill>
            <a:schemeClr val="tx2"/>
          </a:solidFill>
          <a:latin typeface="Arial" pitchFamily="34" charset="0"/>
        </a:defRPr>
      </a:lvl6pPr>
      <a:lvl7pPr marL="914305" algn="ctr" rtl="0" fontAlgn="base">
        <a:spcBef>
          <a:spcPct val="0"/>
        </a:spcBef>
        <a:spcAft>
          <a:spcPct val="0"/>
        </a:spcAft>
        <a:defRPr sz="4400">
          <a:solidFill>
            <a:schemeClr val="tx2"/>
          </a:solidFill>
          <a:latin typeface="Arial" pitchFamily="34" charset="0"/>
        </a:defRPr>
      </a:lvl7pPr>
      <a:lvl8pPr marL="1371458" algn="ctr" rtl="0" fontAlgn="base">
        <a:spcBef>
          <a:spcPct val="0"/>
        </a:spcBef>
        <a:spcAft>
          <a:spcPct val="0"/>
        </a:spcAft>
        <a:defRPr sz="4400">
          <a:solidFill>
            <a:schemeClr val="tx2"/>
          </a:solidFill>
          <a:latin typeface="Arial" pitchFamily="34" charset="0"/>
        </a:defRPr>
      </a:lvl8pPr>
      <a:lvl9pPr marL="1828610" algn="ctr" rtl="0" fontAlgn="base">
        <a:spcBef>
          <a:spcPct val="0"/>
        </a:spcBef>
        <a:spcAft>
          <a:spcPct val="0"/>
        </a:spcAft>
        <a:defRPr sz="4400">
          <a:solidFill>
            <a:schemeClr val="tx2"/>
          </a:solidFill>
          <a:latin typeface="Arial" pitchFamily="34"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n-ea"/>
          <a:cs typeface="+mn-cs"/>
        </a:defRPr>
      </a:lvl1pPr>
      <a:lvl2pPr marL="742873" indent="-285720" algn="l" rtl="0" eaLnBrk="0" fontAlgn="base" hangingPunct="0">
        <a:spcBef>
          <a:spcPct val="20000"/>
        </a:spcBef>
        <a:spcAft>
          <a:spcPct val="0"/>
        </a:spcAft>
        <a:buChar char="–"/>
        <a:defRPr sz="2800">
          <a:solidFill>
            <a:schemeClr val="tx1"/>
          </a:solidFill>
          <a:latin typeface="+mn-lt"/>
        </a:defRPr>
      </a:lvl2pPr>
      <a:lvl3pPr marL="1142882" indent="-228577" algn="l" rtl="0" eaLnBrk="0" fontAlgn="base" hangingPunct="0">
        <a:spcBef>
          <a:spcPct val="20000"/>
        </a:spcBef>
        <a:spcAft>
          <a:spcPct val="0"/>
        </a:spcAft>
        <a:buChar char="•"/>
        <a:defRPr sz="2400">
          <a:solidFill>
            <a:schemeClr val="tx1"/>
          </a:solidFill>
          <a:latin typeface="+mn-lt"/>
        </a:defRPr>
      </a:lvl3pPr>
      <a:lvl4pPr marL="1600034" indent="-228577" algn="l" rtl="0" eaLnBrk="0" fontAlgn="base" hangingPunct="0">
        <a:spcBef>
          <a:spcPct val="20000"/>
        </a:spcBef>
        <a:spcAft>
          <a:spcPct val="0"/>
        </a:spcAft>
        <a:buChar char="–"/>
        <a:defRPr sz="2000">
          <a:solidFill>
            <a:schemeClr val="tx1"/>
          </a:solidFill>
          <a:latin typeface="+mn-lt"/>
        </a:defRPr>
      </a:lvl4pPr>
      <a:lvl5pPr marL="2057187" indent="-228577" algn="l" rtl="0" eaLnBrk="0" fontAlgn="base" hangingPunct="0">
        <a:spcBef>
          <a:spcPct val="20000"/>
        </a:spcBef>
        <a:spcAft>
          <a:spcPct val="0"/>
        </a:spcAft>
        <a:buChar char="»"/>
        <a:defRPr sz="2000">
          <a:solidFill>
            <a:schemeClr val="tx1"/>
          </a:solidFill>
          <a:latin typeface="+mn-lt"/>
        </a:defRPr>
      </a:lvl5pPr>
      <a:lvl6pPr marL="2514340" indent="-228577" algn="l" rtl="0" fontAlgn="base">
        <a:spcBef>
          <a:spcPct val="20000"/>
        </a:spcBef>
        <a:spcAft>
          <a:spcPct val="0"/>
        </a:spcAft>
        <a:buChar char="»"/>
        <a:defRPr sz="2000">
          <a:solidFill>
            <a:schemeClr val="tx1"/>
          </a:solidFill>
          <a:latin typeface="+mn-lt"/>
        </a:defRPr>
      </a:lvl6pPr>
      <a:lvl7pPr marL="2971492" indent="-228577" algn="l" rtl="0" fontAlgn="base">
        <a:spcBef>
          <a:spcPct val="20000"/>
        </a:spcBef>
        <a:spcAft>
          <a:spcPct val="0"/>
        </a:spcAft>
        <a:buChar char="»"/>
        <a:defRPr sz="2000">
          <a:solidFill>
            <a:schemeClr val="tx1"/>
          </a:solidFill>
          <a:latin typeface="+mn-lt"/>
        </a:defRPr>
      </a:lvl7pPr>
      <a:lvl8pPr marL="3428645" indent="-228577" algn="l" rtl="0" fontAlgn="base">
        <a:spcBef>
          <a:spcPct val="20000"/>
        </a:spcBef>
        <a:spcAft>
          <a:spcPct val="0"/>
        </a:spcAft>
        <a:buChar char="»"/>
        <a:defRPr sz="2000">
          <a:solidFill>
            <a:schemeClr val="tx1"/>
          </a:solidFill>
          <a:latin typeface="+mn-lt"/>
        </a:defRPr>
      </a:lvl8pPr>
      <a:lvl9pPr marL="3885797" indent="-22857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penn.edu/"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6.png"/><Relationship Id="rId1" Type="http://schemas.openxmlformats.org/officeDocument/2006/relationships/tags" Target="../tags/tag1.xml"/><Relationship Id="rId2"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7.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12.jpeg"/><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447800" y="2819400"/>
            <a:ext cx="6400800" cy="685800"/>
          </a:xfrm>
        </p:spPr>
        <p:txBody>
          <a:bodyPr>
            <a:noAutofit/>
          </a:bodyPr>
          <a:lstStyle/>
          <a:p>
            <a:pPr eaLnBrk="1" hangingPunct="1">
              <a:spcBef>
                <a:spcPts val="0"/>
              </a:spcBef>
            </a:pPr>
            <a:r>
              <a:rPr lang="en-US" dirty="0" smtClean="0">
                <a:solidFill>
                  <a:schemeClr val="bg1"/>
                </a:solidFill>
              </a:rPr>
              <a:t>Julio A. </a:t>
            </a:r>
            <a:r>
              <a:rPr lang="en-US" dirty="0" err="1" smtClean="0">
                <a:solidFill>
                  <a:schemeClr val="bg1"/>
                </a:solidFill>
              </a:rPr>
              <a:t>Chirinos</a:t>
            </a:r>
            <a:r>
              <a:rPr lang="en-US" dirty="0" smtClean="0">
                <a:solidFill>
                  <a:schemeClr val="bg1"/>
                </a:solidFill>
              </a:rPr>
              <a:t>, MD.</a:t>
            </a:r>
          </a:p>
          <a:p>
            <a:pPr eaLnBrk="1" hangingPunct="1">
              <a:spcBef>
                <a:spcPts val="0"/>
              </a:spcBef>
            </a:pPr>
            <a:endParaRPr lang="en-US" sz="2400" dirty="0" smtClean="0">
              <a:solidFill>
                <a:schemeClr val="bg1"/>
              </a:solidFill>
            </a:endParaRPr>
          </a:p>
          <a:p>
            <a:pPr eaLnBrk="1" hangingPunct="1">
              <a:spcBef>
                <a:spcPts val="0"/>
              </a:spcBef>
            </a:pPr>
            <a:r>
              <a:rPr lang="en-US" sz="2400" dirty="0" smtClean="0">
                <a:solidFill>
                  <a:schemeClr val="bg1"/>
                </a:solidFill>
              </a:rPr>
              <a:t>Assistant Professor of Medicine.</a:t>
            </a:r>
          </a:p>
          <a:p>
            <a:pPr eaLnBrk="1" hangingPunct="1">
              <a:spcBef>
                <a:spcPts val="0"/>
              </a:spcBef>
            </a:pPr>
            <a:r>
              <a:rPr lang="en-US" sz="2400" dirty="0" smtClean="0">
                <a:solidFill>
                  <a:schemeClr val="bg1"/>
                </a:solidFill>
              </a:rPr>
              <a:t>University of Pennsylvania.</a:t>
            </a:r>
          </a:p>
          <a:p>
            <a:pPr eaLnBrk="1" hangingPunct="1">
              <a:spcBef>
                <a:spcPts val="0"/>
              </a:spcBef>
            </a:pPr>
            <a:r>
              <a:rPr lang="en-US" sz="2400" dirty="0" smtClean="0">
                <a:solidFill>
                  <a:schemeClr val="bg1"/>
                </a:solidFill>
              </a:rPr>
              <a:t>Director of Non-Invasive Imaging.</a:t>
            </a:r>
          </a:p>
          <a:p>
            <a:pPr eaLnBrk="1" hangingPunct="1">
              <a:spcBef>
                <a:spcPts val="0"/>
              </a:spcBef>
            </a:pPr>
            <a:r>
              <a:rPr lang="en-US" sz="2400" dirty="0" smtClean="0">
                <a:solidFill>
                  <a:schemeClr val="bg1"/>
                </a:solidFill>
              </a:rPr>
              <a:t>Philadelphia VA Medical Center.</a:t>
            </a:r>
          </a:p>
          <a:p>
            <a:pPr eaLnBrk="1" hangingPunct="1"/>
            <a:endParaRPr lang="en-US" sz="2400" dirty="0" smtClean="0">
              <a:solidFill>
                <a:schemeClr val="bg1"/>
              </a:solidFill>
            </a:endParaRPr>
          </a:p>
          <a:p>
            <a:pPr eaLnBrk="1" hangingPunct="1"/>
            <a:endParaRPr lang="en-US" sz="2400" dirty="0" smtClean="0">
              <a:solidFill>
                <a:schemeClr val="bg1"/>
              </a:solidFill>
            </a:endParaRPr>
          </a:p>
        </p:txBody>
      </p:sp>
      <p:sp>
        <p:nvSpPr>
          <p:cNvPr id="4099" name="Rectangle 6"/>
          <p:cNvSpPr>
            <a:spLocks noGrp="1" noChangeArrowheads="1"/>
          </p:cNvSpPr>
          <p:nvPr>
            <p:ph type="ctrTitle"/>
          </p:nvPr>
        </p:nvSpPr>
        <p:spPr>
          <a:xfrm>
            <a:off x="0" y="152400"/>
            <a:ext cx="9144000" cy="1470025"/>
          </a:xfrm>
        </p:spPr>
        <p:txBody>
          <a:bodyPr>
            <a:noAutofit/>
          </a:bodyPr>
          <a:lstStyle/>
          <a:p>
            <a:r>
              <a:rPr lang="en-US" dirty="0">
                <a:solidFill>
                  <a:srgbClr val="BFA63B"/>
                </a:solidFill>
              </a:rPr>
              <a:t/>
            </a:r>
            <a:br>
              <a:rPr lang="en-US" dirty="0">
                <a:solidFill>
                  <a:srgbClr val="BFA63B"/>
                </a:solidFill>
              </a:rPr>
            </a:br>
            <a:r>
              <a:rPr lang="en-US" b="1" dirty="0">
                <a:solidFill>
                  <a:srgbClr val="FFC000"/>
                </a:solidFill>
              </a:rPr>
              <a:t>Central pressure profiles, wave reflections and cardiovascular </a:t>
            </a:r>
            <a:br>
              <a:rPr lang="en-US" b="1" dirty="0">
                <a:solidFill>
                  <a:srgbClr val="FFC000"/>
                </a:solidFill>
              </a:rPr>
            </a:br>
            <a:r>
              <a:rPr lang="en-US" b="1" dirty="0">
                <a:solidFill>
                  <a:srgbClr val="FFC000"/>
                </a:solidFill>
              </a:rPr>
              <a:t>risk in MESA </a:t>
            </a:r>
          </a:p>
        </p:txBody>
      </p:sp>
      <p:pic>
        <p:nvPicPr>
          <p:cNvPr id="4100" name="Picture 19" descr="University of Pennsylvania">
            <a:hlinkClick r:id="rId3" tooltip="University of Pennsylvania"/>
          </p:cNvPr>
          <p:cNvPicPr>
            <a:picLocks noChangeAspect="1" noChangeArrowheads="1"/>
          </p:cNvPicPr>
          <p:nvPr/>
        </p:nvPicPr>
        <p:blipFill>
          <a:blip r:embed="rId4" cstate="print"/>
          <a:srcRect/>
          <a:stretch>
            <a:fillRect/>
          </a:stretch>
        </p:blipFill>
        <p:spPr bwMode="auto">
          <a:xfrm>
            <a:off x="3352800" y="5767387"/>
            <a:ext cx="2743200" cy="862013"/>
          </a:xfrm>
          <a:prstGeom prst="rect">
            <a:avLst/>
          </a:prstGeom>
          <a:noFill/>
          <a:ln w="9525">
            <a:noFill/>
            <a:miter lim="800000"/>
            <a:headEnd/>
            <a:tailEnd/>
          </a:ln>
        </p:spPr>
      </p:pic>
    </p:spTree>
  </p:cSld>
  <p:clrMapOvr>
    <a:masterClrMapping/>
  </p:clrMapOvr>
  <p:transition xmlns:p14="http://schemas.microsoft.com/office/powerpoint/2010/main" advTm="18439"/>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06600"/>
            <a:ext cx="8915400" cy="2838322"/>
          </a:xfrm>
          <a:prstGeom prst="rect">
            <a:avLst/>
          </a:prstGeom>
        </p:spPr>
      </p:pic>
      <p:sp>
        <p:nvSpPr>
          <p:cNvPr id="5" name="Rectangle 4"/>
          <p:cNvSpPr/>
          <p:nvPr/>
        </p:nvSpPr>
        <p:spPr>
          <a:xfrm>
            <a:off x="381000" y="6019800"/>
            <a:ext cx="6705600" cy="369332"/>
          </a:xfrm>
          <a:prstGeom prst="rect">
            <a:avLst/>
          </a:prstGeom>
        </p:spPr>
        <p:txBody>
          <a:bodyPr wrap="square">
            <a:spAutoFit/>
          </a:bodyPr>
          <a:lstStyle/>
          <a:p>
            <a:r>
              <a:rPr lang="en-US" dirty="0" err="1" smtClean="0">
                <a:latin typeface="Arial"/>
                <a:cs typeface="Arial"/>
              </a:rPr>
              <a:t>Millasseau</a:t>
            </a:r>
            <a:r>
              <a:rPr lang="en-US" dirty="0" smtClean="0">
                <a:latin typeface="Arial"/>
                <a:cs typeface="Arial"/>
              </a:rPr>
              <a:t> et al. </a:t>
            </a:r>
            <a:r>
              <a:rPr lang="de-DE" i="1" dirty="0" smtClean="0">
                <a:latin typeface="Arial"/>
                <a:cs typeface="Arial"/>
              </a:rPr>
              <a:t>Hypertension</a:t>
            </a:r>
            <a:r>
              <a:rPr lang="de-DE" dirty="0">
                <a:latin typeface="Arial"/>
                <a:cs typeface="Arial"/>
              </a:rPr>
              <a:t>. 2003;41:1016-1020.)</a:t>
            </a:r>
            <a:endParaRPr lang="en-US" dirty="0">
              <a:latin typeface="Arial"/>
              <a:cs typeface="Arial"/>
            </a:endParaRPr>
          </a:p>
        </p:txBody>
      </p:sp>
    </p:spTree>
    <p:extLst>
      <p:ext uri="{BB962C8B-B14F-4D97-AF65-F5344CB8AC3E}">
        <p14:creationId xmlns:p14="http://schemas.microsoft.com/office/powerpoint/2010/main" val="36497305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Text Box 3"/>
          <p:cNvSpPr txBox="1">
            <a:spLocks noChangeArrowheads="1"/>
          </p:cNvSpPr>
          <p:nvPr/>
        </p:nvSpPr>
        <p:spPr bwMode="auto">
          <a:xfrm>
            <a:off x="568325" y="2159000"/>
            <a:ext cx="4440238" cy="519113"/>
          </a:xfrm>
          <a:prstGeom prst="rect">
            <a:avLst/>
          </a:prstGeom>
          <a:noFill/>
          <a:ln w="9525">
            <a:noFill/>
            <a:miter lim="800000"/>
            <a:headEnd/>
            <a:tailEnd/>
          </a:ln>
          <a:effectLst/>
        </p:spPr>
        <p:txBody>
          <a:bodyPr wrap="none">
            <a:spAutoFit/>
          </a:bodyPr>
          <a:lstStyle/>
          <a:p>
            <a:pPr fontAlgn="base">
              <a:spcBef>
                <a:spcPct val="0"/>
              </a:spcBef>
              <a:spcAft>
                <a:spcPct val="0"/>
              </a:spcAft>
            </a:pPr>
            <a:r>
              <a:rPr lang="es-ES" sz="2800" smtClean="0">
                <a:solidFill>
                  <a:srgbClr val="FFFFFF"/>
                </a:solidFill>
                <a:latin typeface="Calibri"/>
              </a:rPr>
              <a:t>Radial Pressure Waveform</a:t>
            </a:r>
          </a:p>
        </p:txBody>
      </p:sp>
      <p:sp>
        <p:nvSpPr>
          <p:cNvPr id="235526" name="Text Box 6"/>
          <p:cNvSpPr txBox="1">
            <a:spLocks noChangeArrowheads="1"/>
          </p:cNvSpPr>
          <p:nvPr/>
        </p:nvSpPr>
        <p:spPr bwMode="auto">
          <a:xfrm>
            <a:off x="364920" y="3124200"/>
            <a:ext cx="2378280" cy="707886"/>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s-ES" sz="2000" dirty="0" err="1" smtClean="0">
                <a:solidFill>
                  <a:srgbClr val="FFFFFF"/>
                </a:solidFill>
                <a:latin typeface="Calibri"/>
              </a:rPr>
              <a:t>Generalized</a:t>
            </a:r>
            <a:r>
              <a:rPr lang="es-ES" sz="2000" dirty="0" smtClean="0">
                <a:solidFill>
                  <a:srgbClr val="FFFFFF"/>
                </a:solidFill>
                <a:latin typeface="Calibri"/>
              </a:rPr>
              <a:t> Transfer </a:t>
            </a:r>
          </a:p>
          <a:p>
            <a:pPr algn="ctr" fontAlgn="base">
              <a:spcBef>
                <a:spcPct val="0"/>
              </a:spcBef>
              <a:spcAft>
                <a:spcPct val="0"/>
              </a:spcAft>
            </a:pPr>
            <a:r>
              <a:rPr lang="es-ES" sz="2000" dirty="0" err="1" smtClean="0">
                <a:solidFill>
                  <a:srgbClr val="FFFFFF"/>
                </a:solidFill>
                <a:latin typeface="Calibri"/>
              </a:rPr>
              <a:t>Function</a:t>
            </a:r>
            <a:endParaRPr lang="es-ES" sz="2000" dirty="0" smtClean="0">
              <a:solidFill>
                <a:srgbClr val="FFFFFF"/>
              </a:solidFill>
              <a:latin typeface="Calibri"/>
            </a:endParaRPr>
          </a:p>
        </p:txBody>
      </p:sp>
      <p:sp>
        <p:nvSpPr>
          <p:cNvPr id="235527" name="Line 7"/>
          <p:cNvSpPr>
            <a:spLocks noChangeShapeType="1"/>
          </p:cNvSpPr>
          <p:nvPr/>
        </p:nvSpPr>
        <p:spPr bwMode="auto">
          <a:xfrm>
            <a:off x="2854325" y="3189288"/>
            <a:ext cx="0" cy="609600"/>
          </a:xfrm>
          <a:prstGeom prst="line">
            <a:avLst/>
          </a:prstGeom>
          <a:noFill/>
          <a:ln w="76200">
            <a:solidFill>
              <a:srgbClr val="FFFF00"/>
            </a:solidFill>
            <a:round/>
            <a:headEnd/>
            <a:tailEnd type="triangle" w="med" len="med"/>
          </a:ln>
          <a:effectLst/>
        </p:spPr>
        <p:txBody>
          <a:bodyPr/>
          <a:lstStyle/>
          <a:p>
            <a:pPr fontAlgn="base">
              <a:spcBef>
                <a:spcPct val="0"/>
              </a:spcBef>
              <a:spcAft>
                <a:spcPct val="0"/>
              </a:spcAft>
            </a:pPr>
            <a:endParaRPr lang="en-US" sz="1400" smtClean="0">
              <a:solidFill>
                <a:srgbClr val="000000"/>
              </a:solidFill>
              <a:latin typeface="Calibri"/>
            </a:endParaRPr>
          </a:p>
        </p:txBody>
      </p:sp>
      <p:sp>
        <p:nvSpPr>
          <p:cNvPr id="235528" name="Text Box 8"/>
          <p:cNvSpPr txBox="1">
            <a:spLocks noChangeArrowheads="1"/>
          </p:cNvSpPr>
          <p:nvPr/>
        </p:nvSpPr>
        <p:spPr bwMode="auto">
          <a:xfrm>
            <a:off x="568325" y="3976688"/>
            <a:ext cx="4300538" cy="519112"/>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s-ES" sz="2800" smtClean="0">
                <a:solidFill>
                  <a:srgbClr val="FFFFFF"/>
                </a:solidFill>
                <a:latin typeface="Calibri"/>
              </a:rPr>
              <a:t>Central (Aortic) Waveform</a:t>
            </a:r>
          </a:p>
        </p:txBody>
      </p:sp>
      <p:pic>
        <p:nvPicPr>
          <p:cNvPr id="235530" name="Picture 10"/>
          <p:cNvPicPr>
            <a:picLocks noChangeAspect="1" noChangeArrowheads="1"/>
          </p:cNvPicPr>
          <p:nvPr/>
        </p:nvPicPr>
        <p:blipFill>
          <a:blip r:embed="rId4" cstate="print"/>
          <a:srcRect l="52420"/>
          <a:stretch>
            <a:fillRect/>
          </a:stretch>
        </p:blipFill>
        <p:spPr bwMode="auto">
          <a:xfrm>
            <a:off x="5521325" y="3581400"/>
            <a:ext cx="2936875" cy="2368550"/>
          </a:xfrm>
          <a:prstGeom prst="rect">
            <a:avLst/>
          </a:prstGeom>
          <a:noFill/>
          <a:ln w="9525">
            <a:noFill/>
            <a:miter lim="800000"/>
            <a:headEnd/>
            <a:tailEnd/>
          </a:ln>
          <a:effectLst/>
        </p:spPr>
      </p:pic>
      <p:pic>
        <p:nvPicPr>
          <p:cNvPr id="235531" name="Picture 11"/>
          <p:cNvPicPr>
            <a:picLocks noChangeAspect="1" noChangeArrowheads="1"/>
          </p:cNvPicPr>
          <p:nvPr/>
        </p:nvPicPr>
        <p:blipFill>
          <a:blip r:embed="rId4" cstate="print"/>
          <a:srcRect r="52420"/>
          <a:stretch>
            <a:fillRect/>
          </a:stretch>
        </p:blipFill>
        <p:spPr bwMode="auto">
          <a:xfrm>
            <a:off x="5521325" y="1219200"/>
            <a:ext cx="2936875" cy="2368550"/>
          </a:xfrm>
          <a:prstGeom prst="rect">
            <a:avLst/>
          </a:prstGeom>
          <a:noFill/>
          <a:ln w="9525">
            <a:noFill/>
            <a:miter lim="800000"/>
            <a:headEnd/>
            <a:tailEnd/>
          </a:ln>
          <a:effectLst/>
        </p:spPr>
      </p:pic>
      <p:sp>
        <p:nvSpPr>
          <p:cNvPr id="12" name="Rectangle 3"/>
          <p:cNvSpPr txBox="1">
            <a:spLocks noChangeArrowheads="1"/>
          </p:cNvSpPr>
          <p:nvPr/>
        </p:nvSpPr>
        <p:spPr>
          <a:xfrm>
            <a:off x="533400" y="228600"/>
            <a:ext cx="8229600" cy="838200"/>
          </a:xfrm>
          <a:prstGeom prst="rect">
            <a:avLst/>
          </a:prstGeom>
        </p:spPr>
        <p:txBody>
          <a:bodyPr vert="horz" lIns="91440" tIns="45720" rIns="91440" bIns="45720" rtlCol="0" anchor="ctr">
            <a:normAutofit/>
          </a:bodyPr>
          <a:lstStyle/>
          <a:p>
            <a:pPr algn="ctr">
              <a:spcBef>
                <a:spcPct val="0"/>
              </a:spcBef>
              <a:defRPr/>
            </a:pPr>
            <a:r>
              <a:rPr lang="en-US" sz="4400" dirty="0" smtClean="0">
                <a:solidFill>
                  <a:srgbClr val="FFCC00"/>
                </a:solidFill>
                <a:latin typeface="Calibri"/>
              </a:rPr>
              <a:t>Pressure: Radial </a:t>
            </a:r>
            <a:r>
              <a:rPr lang="en-US" sz="4400" dirty="0" err="1" smtClean="0">
                <a:solidFill>
                  <a:srgbClr val="FFCC00"/>
                </a:solidFill>
                <a:latin typeface="Calibri"/>
              </a:rPr>
              <a:t>Tonometry</a:t>
            </a:r>
            <a:endParaRPr lang="en-US" sz="4400" dirty="0">
              <a:solidFill>
                <a:srgbClr val="FFCC00"/>
              </a:solidFill>
              <a:latin typeface="Calibri"/>
            </a:endParaRPr>
          </a:p>
        </p:txBody>
      </p:sp>
      <p:sp>
        <p:nvSpPr>
          <p:cNvPr id="9" name="Rectangle 8"/>
          <p:cNvSpPr/>
          <p:nvPr/>
        </p:nvSpPr>
        <p:spPr>
          <a:xfrm>
            <a:off x="0" y="6120825"/>
            <a:ext cx="8153400" cy="584775"/>
          </a:xfrm>
          <a:prstGeom prst="rect">
            <a:avLst/>
          </a:prstGeom>
        </p:spPr>
        <p:txBody>
          <a:bodyPr wrap="square">
            <a:spAutoFit/>
          </a:bodyPr>
          <a:lstStyle/>
          <a:p>
            <a:pPr marL="342900" indent="-342900">
              <a:spcBef>
                <a:spcPct val="0"/>
              </a:spcBef>
            </a:pPr>
            <a:r>
              <a:rPr lang="es-ES" sz="1600" dirty="0" err="1" smtClean="0">
                <a:solidFill>
                  <a:prstClr val="white"/>
                </a:solidFill>
                <a:latin typeface="Arial" pitchFamily="34" charset="0"/>
                <a:cs typeface="Arial" pitchFamily="34" charset="0"/>
              </a:rPr>
              <a:t>Nichols</a:t>
            </a:r>
            <a:r>
              <a:rPr lang="es-ES" sz="1600" dirty="0" smtClean="0">
                <a:solidFill>
                  <a:prstClr val="white"/>
                </a:solidFill>
                <a:latin typeface="Arial" pitchFamily="34" charset="0"/>
                <a:cs typeface="Arial" pitchFamily="34" charset="0"/>
              </a:rPr>
              <a:t> WW, </a:t>
            </a:r>
            <a:r>
              <a:rPr lang="es-ES" sz="1600" dirty="0" err="1" smtClean="0">
                <a:solidFill>
                  <a:prstClr val="white"/>
                </a:solidFill>
                <a:latin typeface="Arial" pitchFamily="34" charset="0"/>
                <a:cs typeface="Arial" pitchFamily="34" charset="0"/>
              </a:rPr>
              <a:t>O’Rourke</a:t>
            </a:r>
            <a:r>
              <a:rPr lang="es-ES" sz="1600" dirty="0" smtClean="0">
                <a:solidFill>
                  <a:prstClr val="white"/>
                </a:solidFill>
                <a:latin typeface="Arial" pitchFamily="34" charset="0"/>
                <a:cs typeface="Arial" pitchFamily="34" charset="0"/>
              </a:rPr>
              <a:t> MF</a:t>
            </a:r>
            <a:r>
              <a:rPr lang="es-ES" sz="1600" i="1" dirty="0" smtClean="0">
                <a:solidFill>
                  <a:prstClr val="white"/>
                </a:solidFill>
                <a:latin typeface="Arial" pitchFamily="34" charset="0"/>
                <a:cs typeface="Arial" pitchFamily="34" charset="0"/>
              </a:rPr>
              <a:t>. McDonald’s </a:t>
            </a:r>
            <a:r>
              <a:rPr lang="es-ES" sz="1600" i="1" dirty="0" err="1" smtClean="0">
                <a:solidFill>
                  <a:prstClr val="white"/>
                </a:solidFill>
                <a:latin typeface="Arial" pitchFamily="34" charset="0"/>
                <a:cs typeface="Arial" pitchFamily="34" charset="0"/>
              </a:rPr>
              <a:t>Blood</a:t>
            </a:r>
            <a:r>
              <a:rPr lang="es-ES" sz="1600" i="1" dirty="0" smtClean="0">
                <a:solidFill>
                  <a:prstClr val="white"/>
                </a:solidFill>
                <a:latin typeface="Arial" pitchFamily="34" charset="0"/>
                <a:cs typeface="Arial" pitchFamily="34" charset="0"/>
              </a:rPr>
              <a:t> </a:t>
            </a:r>
            <a:r>
              <a:rPr lang="es-ES" sz="1600" i="1" dirty="0" err="1" smtClean="0">
                <a:solidFill>
                  <a:prstClr val="white"/>
                </a:solidFill>
                <a:latin typeface="Arial" pitchFamily="34" charset="0"/>
                <a:cs typeface="Arial" pitchFamily="34" charset="0"/>
              </a:rPr>
              <a:t>Flow</a:t>
            </a:r>
            <a:r>
              <a:rPr lang="es-ES" sz="1600" i="1" dirty="0" smtClean="0">
                <a:solidFill>
                  <a:prstClr val="white"/>
                </a:solidFill>
                <a:latin typeface="Arial" pitchFamily="34" charset="0"/>
                <a:cs typeface="Arial" pitchFamily="34" charset="0"/>
              </a:rPr>
              <a:t> in </a:t>
            </a:r>
            <a:r>
              <a:rPr lang="es-ES" sz="1600" i="1" dirty="0" err="1" smtClean="0">
                <a:solidFill>
                  <a:prstClr val="white"/>
                </a:solidFill>
                <a:latin typeface="Arial" pitchFamily="34" charset="0"/>
                <a:cs typeface="Arial" pitchFamily="34" charset="0"/>
              </a:rPr>
              <a:t>Arteries</a:t>
            </a:r>
            <a:r>
              <a:rPr lang="es-ES" sz="1600" dirty="0" smtClean="0">
                <a:solidFill>
                  <a:prstClr val="white"/>
                </a:solidFill>
                <a:latin typeface="Arial" pitchFamily="34" charset="0"/>
                <a:cs typeface="Arial" pitchFamily="34" charset="0"/>
              </a:rPr>
              <a:t>. 5th ed. 2005.</a:t>
            </a:r>
          </a:p>
          <a:p>
            <a:pPr marL="342900" indent="-342900">
              <a:spcBef>
                <a:spcPct val="0"/>
              </a:spcBef>
            </a:pPr>
            <a:r>
              <a:rPr lang="es-ES" sz="1600" dirty="0" err="1" smtClean="0">
                <a:solidFill>
                  <a:prstClr val="white"/>
                </a:solidFill>
                <a:latin typeface="Arial" pitchFamily="34" charset="0"/>
                <a:cs typeface="Arial" pitchFamily="34" charset="0"/>
              </a:rPr>
              <a:t>Safar</a:t>
            </a:r>
            <a:r>
              <a:rPr lang="es-ES" sz="1600" dirty="0" smtClean="0">
                <a:solidFill>
                  <a:prstClr val="white"/>
                </a:solidFill>
                <a:latin typeface="Arial" pitchFamily="34" charset="0"/>
                <a:cs typeface="Arial" pitchFamily="34" charset="0"/>
              </a:rPr>
              <a:t> ME et al. </a:t>
            </a:r>
            <a:r>
              <a:rPr lang="en-US" sz="1600" i="1" dirty="0" smtClean="0">
                <a:solidFill>
                  <a:prstClr val="white"/>
                </a:solidFill>
                <a:latin typeface="Arial" pitchFamily="34" charset="0"/>
                <a:cs typeface="Arial" pitchFamily="34" charset="0"/>
              </a:rPr>
              <a:t>Am J </a:t>
            </a:r>
            <a:r>
              <a:rPr lang="en-US" sz="1600" i="1" dirty="0" err="1" smtClean="0">
                <a:solidFill>
                  <a:prstClr val="white"/>
                </a:solidFill>
                <a:latin typeface="Arial" pitchFamily="34" charset="0"/>
                <a:cs typeface="Arial" pitchFamily="34" charset="0"/>
              </a:rPr>
              <a:t>Geriatr</a:t>
            </a:r>
            <a:r>
              <a:rPr lang="en-US" sz="1600" i="1" dirty="0" smtClean="0">
                <a:solidFill>
                  <a:prstClr val="white"/>
                </a:solidFill>
                <a:latin typeface="Arial" pitchFamily="34" charset="0"/>
                <a:cs typeface="Arial" pitchFamily="34" charset="0"/>
              </a:rPr>
              <a:t> </a:t>
            </a:r>
            <a:r>
              <a:rPr lang="en-US" sz="1600" i="1" dirty="0" err="1" smtClean="0">
                <a:solidFill>
                  <a:prstClr val="white"/>
                </a:solidFill>
                <a:latin typeface="Arial" pitchFamily="34" charset="0"/>
                <a:cs typeface="Arial" pitchFamily="34" charset="0"/>
              </a:rPr>
              <a:t>Cardiol</a:t>
            </a:r>
            <a:r>
              <a:rPr lang="en-US" sz="1600" dirty="0" smtClean="0">
                <a:solidFill>
                  <a:prstClr val="white"/>
                </a:solidFill>
                <a:latin typeface="Arial" pitchFamily="34" charset="0"/>
                <a:cs typeface="Arial" pitchFamily="34" charset="0"/>
              </a:rPr>
              <a:t> 11(5):295-298, 304, 2002 </a:t>
            </a:r>
            <a:endParaRPr lang="es-ES" sz="1600" dirty="0" smtClean="0">
              <a:solidFill>
                <a:prstClr val="white"/>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860427119"/>
      </p:ext>
    </p:extLst>
  </p:cSld>
  <p:clrMapOvr>
    <a:masterClrMapping/>
  </p:clrMapOvr>
  <p:transition xmlns:p14="http://schemas.microsoft.com/office/powerpoint/2010/main" advTm="80528"/>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23"/>
                                        </p:tgtEl>
                                        <p:attrNameLst>
                                          <p:attrName>style.visibility</p:attrName>
                                        </p:attrNameLst>
                                      </p:cBhvr>
                                      <p:to>
                                        <p:strVal val="visible"/>
                                      </p:to>
                                    </p:set>
                                    <p:animEffect transition="in" filter="fade">
                                      <p:cBhvr>
                                        <p:cTn id="7" dur="2000"/>
                                        <p:tgtEl>
                                          <p:spTgt spid="235523"/>
                                        </p:tgtEl>
                                      </p:cBhvr>
                                    </p:animEffect>
                                  </p:childTnLst>
                                </p:cTn>
                              </p:par>
                              <p:par>
                                <p:cTn id="8" presetID="10" presetClass="entr" presetSubtype="0" fill="hold" nodeType="withEffect">
                                  <p:stCondLst>
                                    <p:cond delay="0"/>
                                  </p:stCondLst>
                                  <p:childTnLst>
                                    <p:set>
                                      <p:cBhvr>
                                        <p:cTn id="9" dur="1" fill="hold">
                                          <p:stCondLst>
                                            <p:cond delay="0"/>
                                          </p:stCondLst>
                                        </p:cTn>
                                        <p:tgtEl>
                                          <p:spTgt spid="235531"/>
                                        </p:tgtEl>
                                        <p:attrNameLst>
                                          <p:attrName>style.visibility</p:attrName>
                                        </p:attrNameLst>
                                      </p:cBhvr>
                                      <p:to>
                                        <p:strVal val="visible"/>
                                      </p:to>
                                    </p:set>
                                    <p:animEffect transition="in" filter="fade">
                                      <p:cBhvr>
                                        <p:cTn id="10" dur="2000"/>
                                        <p:tgtEl>
                                          <p:spTgt spid="2355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5527"/>
                                        </p:tgtEl>
                                        <p:attrNameLst>
                                          <p:attrName>style.visibility</p:attrName>
                                        </p:attrNameLst>
                                      </p:cBhvr>
                                      <p:to>
                                        <p:strVal val="visible"/>
                                      </p:to>
                                    </p:set>
                                    <p:animEffect transition="in" filter="fade">
                                      <p:cBhvr>
                                        <p:cTn id="15" dur="2000"/>
                                        <p:tgtEl>
                                          <p:spTgt spid="2355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5528"/>
                                        </p:tgtEl>
                                        <p:attrNameLst>
                                          <p:attrName>style.visibility</p:attrName>
                                        </p:attrNameLst>
                                      </p:cBhvr>
                                      <p:to>
                                        <p:strVal val="visible"/>
                                      </p:to>
                                    </p:set>
                                    <p:animEffect transition="in" filter="fade">
                                      <p:cBhvr>
                                        <p:cTn id="18" dur="2000"/>
                                        <p:tgtEl>
                                          <p:spTgt spid="2355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5526"/>
                                        </p:tgtEl>
                                        <p:attrNameLst>
                                          <p:attrName>style.visibility</p:attrName>
                                        </p:attrNameLst>
                                      </p:cBhvr>
                                      <p:to>
                                        <p:strVal val="visible"/>
                                      </p:to>
                                    </p:set>
                                    <p:animEffect transition="in" filter="fade">
                                      <p:cBhvr>
                                        <p:cTn id="21" dur="2000"/>
                                        <p:tgtEl>
                                          <p:spTgt spid="235526"/>
                                        </p:tgtEl>
                                      </p:cBhvr>
                                    </p:animEffect>
                                  </p:childTnLst>
                                </p:cTn>
                              </p:par>
                              <p:par>
                                <p:cTn id="22" presetID="10" presetClass="entr" presetSubtype="0" fill="hold" nodeType="withEffect">
                                  <p:stCondLst>
                                    <p:cond delay="0"/>
                                  </p:stCondLst>
                                  <p:childTnLst>
                                    <p:set>
                                      <p:cBhvr>
                                        <p:cTn id="23" dur="1" fill="hold">
                                          <p:stCondLst>
                                            <p:cond delay="0"/>
                                          </p:stCondLst>
                                        </p:cTn>
                                        <p:tgtEl>
                                          <p:spTgt spid="235530"/>
                                        </p:tgtEl>
                                        <p:attrNameLst>
                                          <p:attrName>style.visibility</p:attrName>
                                        </p:attrNameLst>
                                      </p:cBhvr>
                                      <p:to>
                                        <p:strVal val="visible"/>
                                      </p:to>
                                    </p:set>
                                    <p:animEffect transition="in" filter="fade">
                                      <p:cBhvr>
                                        <p:cTn id="24" dur="2000"/>
                                        <p:tgtEl>
                                          <p:spTgt spid="235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p:bldP spid="235526" grpId="0"/>
      <p:bldP spid="235527" grpId="0" animBg="1"/>
      <p:bldP spid="2355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8229600" cy="1858963"/>
          </a:xfrm>
        </p:spPr>
        <p:txBody>
          <a:bodyPr/>
          <a:lstStyle/>
          <a:p>
            <a:r>
              <a:rPr lang="en-US" dirty="0" smtClean="0"/>
              <a:t>TFs are reasonably accurate to predict central systolic (peak) blood pressure and pulse pressure.</a:t>
            </a:r>
            <a:endParaRPr lang="en-US" dirty="0"/>
          </a:p>
        </p:txBody>
      </p:sp>
      <p:sp>
        <p:nvSpPr>
          <p:cNvPr id="4" name="Rectangle 3"/>
          <p:cNvSpPr/>
          <p:nvPr/>
        </p:nvSpPr>
        <p:spPr>
          <a:xfrm>
            <a:off x="152400" y="6019800"/>
            <a:ext cx="8153400" cy="584775"/>
          </a:xfrm>
          <a:prstGeom prst="rect">
            <a:avLst/>
          </a:prstGeom>
        </p:spPr>
        <p:txBody>
          <a:bodyPr wrap="square">
            <a:spAutoFit/>
          </a:bodyPr>
          <a:lstStyle/>
          <a:p>
            <a:pPr marL="342900" indent="-342900">
              <a:spcBef>
                <a:spcPct val="0"/>
              </a:spcBef>
            </a:pPr>
            <a:r>
              <a:rPr lang="es-ES" sz="1600" dirty="0" err="1" smtClean="0">
                <a:solidFill>
                  <a:srgbClr val="000000"/>
                </a:solidFill>
                <a:latin typeface="Arial" pitchFamily="34" charset="0"/>
                <a:cs typeface="Arial" pitchFamily="34" charset="0"/>
              </a:rPr>
              <a:t>Nichols</a:t>
            </a:r>
            <a:r>
              <a:rPr lang="es-ES" sz="1600" dirty="0" smtClean="0">
                <a:solidFill>
                  <a:srgbClr val="000000"/>
                </a:solidFill>
                <a:latin typeface="Arial" pitchFamily="34" charset="0"/>
                <a:cs typeface="Arial" pitchFamily="34" charset="0"/>
              </a:rPr>
              <a:t> WW, </a:t>
            </a:r>
            <a:r>
              <a:rPr lang="es-ES" sz="1600" dirty="0" err="1" smtClean="0">
                <a:solidFill>
                  <a:srgbClr val="000000"/>
                </a:solidFill>
                <a:latin typeface="Arial" pitchFamily="34" charset="0"/>
                <a:cs typeface="Arial" pitchFamily="34" charset="0"/>
              </a:rPr>
              <a:t>O’Rourke</a:t>
            </a:r>
            <a:r>
              <a:rPr lang="es-ES" sz="1600" dirty="0" smtClean="0">
                <a:solidFill>
                  <a:srgbClr val="000000"/>
                </a:solidFill>
                <a:latin typeface="Arial" pitchFamily="34" charset="0"/>
                <a:cs typeface="Arial" pitchFamily="34" charset="0"/>
              </a:rPr>
              <a:t> MF</a:t>
            </a:r>
            <a:r>
              <a:rPr lang="es-ES" sz="1600" i="1" dirty="0" smtClean="0">
                <a:solidFill>
                  <a:srgbClr val="000000"/>
                </a:solidFill>
                <a:latin typeface="Arial" pitchFamily="34" charset="0"/>
                <a:cs typeface="Arial" pitchFamily="34" charset="0"/>
              </a:rPr>
              <a:t>. McDonald’s </a:t>
            </a:r>
            <a:r>
              <a:rPr lang="es-ES" sz="1600" i="1" dirty="0" err="1" smtClean="0">
                <a:solidFill>
                  <a:srgbClr val="000000"/>
                </a:solidFill>
                <a:latin typeface="Arial" pitchFamily="34" charset="0"/>
                <a:cs typeface="Arial" pitchFamily="34" charset="0"/>
              </a:rPr>
              <a:t>Blood</a:t>
            </a:r>
            <a:r>
              <a:rPr lang="es-ES" sz="1600" i="1" dirty="0" smtClean="0">
                <a:solidFill>
                  <a:srgbClr val="000000"/>
                </a:solidFill>
                <a:latin typeface="Arial" pitchFamily="34" charset="0"/>
                <a:cs typeface="Arial" pitchFamily="34" charset="0"/>
              </a:rPr>
              <a:t> </a:t>
            </a:r>
            <a:r>
              <a:rPr lang="es-ES" sz="1600" i="1" dirty="0" err="1" smtClean="0">
                <a:solidFill>
                  <a:srgbClr val="000000"/>
                </a:solidFill>
                <a:latin typeface="Arial" pitchFamily="34" charset="0"/>
                <a:cs typeface="Arial" pitchFamily="34" charset="0"/>
              </a:rPr>
              <a:t>Flow</a:t>
            </a:r>
            <a:r>
              <a:rPr lang="es-ES" sz="1600" i="1" dirty="0" smtClean="0">
                <a:solidFill>
                  <a:srgbClr val="000000"/>
                </a:solidFill>
                <a:latin typeface="Arial" pitchFamily="34" charset="0"/>
                <a:cs typeface="Arial" pitchFamily="34" charset="0"/>
              </a:rPr>
              <a:t> in </a:t>
            </a:r>
            <a:r>
              <a:rPr lang="es-ES" sz="1600" i="1" dirty="0" err="1" smtClean="0">
                <a:solidFill>
                  <a:srgbClr val="000000"/>
                </a:solidFill>
                <a:latin typeface="Arial" pitchFamily="34" charset="0"/>
                <a:cs typeface="Arial" pitchFamily="34" charset="0"/>
              </a:rPr>
              <a:t>Arteries</a:t>
            </a:r>
            <a:r>
              <a:rPr lang="es-ES" sz="1600" dirty="0" smtClean="0">
                <a:solidFill>
                  <a:srgbClr val="000000"/>
                </a:solidFill>
                <a:latin typeface="Arial" pitchFamily="34" charset="0"/>
                <a:cs typeface="Arial" pitchFamily="34" charset="0"/>
              </a:rPr>
              <a:t>. 5th ed. 2005.</a:t>
            </a:r>
          </a:p>
          <a:p>
            <a:pPr marL="342900" indent="-342900">
              <a:spcBef>
                <a:spcPct val="0"/>
              </a:spcBef>
            </a:pPr>
            <a:r>
              <a:rPr lang="es-ES" sz="1600" dirty="0" err="1" smtClean="0">
                <a:solidFill>
                  <a:srgbClr val="000000"/>
                </a:solidFill>
                <a:latin typeface="Arial" pitchFamily="34" charset="0"/>
                <a:cs typeface="Arial" pitchFamily="34" charset="0"/>
              </a:rPr>
              <a:t>Safar</a:t>
            </a:r>
            <a:r>
              <a:rPr lang="es-ES" sz="1600" dirty="0" smtClean="0">
                <a:solidFill>
                  <a:srgbClr val="000000"/>
                </a:solidFill>
                <a:latin typeface="Arial" pitchFamily="34" charset="0"/>
                <a:cs typeface="Arial" pitchFamily="34" charset="0"/>
              </a:rPr>
              <a:t> ME et al. </a:t>
            </a:r>
            <a:r>
              <a:rPr lang="en-US" sz="1600" i="1" dirty="0" smtClean="0">
                <a:solidFill>
                  <a:srgbClr val="000000"/>
                </a:solidFill>
                <a:latin typeface="Arial" pitchFamily="34" charset="0"/>
                <a:cs typeface="Arial" pitchFamily="34" charset="0"/>
              </a:rPr>
              <a:t>Am J </a:t>
            </a:r>
            <a:r>
              <a:rPr lang="en-US" sz="1600" i="1" dirty="0" err="1" smtClean="0">
                <a:solidFill>
                  <a:srgbClr val="000000"/>
                </a:solidFill>
                <a:latin typeface="Arial" pitchFamily="34" charset="0"/>
                <a:cs typeface="Arial" pitchFamily="34" charset="0"/>
              </a:rPr>
              <a:t>Geriatr</a:t>
            </a:r>
            <a:r>
              <a:rPr lang="en-US" sz="1600" i="1" dirty="0" smtClean="0">
                <a:solidFill>
                  <a:srgbClr val="000000"/>
                </a:solidFill>
                <a:latin typeface="Arial" pitchFamily="34" charset="0"/>
                <a:cs typeface="Arial" pitchFamily="34" charset="0"/>
              </a:rPr>
              <a:t> </a:t>
            </a:r>
            <a:r>
              <a:rPr lang="en-US" sz="1600" i="1" dirty="0" err="1" smtClean="0">
                <a:solidFill>
                  <a:srgbClr val="000000"/>
                </a:solidFill>
                <a:latin typeface="Arial" pitchFamily="34" charset="0"/>
                <a:cs typeface="Arial" pitchFamily="34" charset="0"/>
              </a:rPr>
              <a:t>Cardiol</a:t>
            </a:r>
            <a:r>
              <a:rPr lang="en-US" sz="1600" dirty="0" smtClean="0">
                <a:solidFill>
                  <a:srgbClr val="000000"/>
                </a:solidFill>
                <a:latin typeface="Arial" pitchFamily="34" charset="0"/>
                <a:cs typeface="Arial" pitchFamily="34" charset="0"/>
              </a:rPr>
              <a:t> 11(5):295-298, 304, 2002 </a:t>
            </a:r>
            <a:endParaRPr lang="es-ES" sz="16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726466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rmAutofit fontScale="90000"/>
          </a:bodyPr>
          <a:lstStyle/>
          <a:p>
            <a:r>
              <a:rPr lang="en-US" dirty="0" smtClean="0"/>
              <a:t>There </a:t>
            </a:r>
            <a:r>
              <a:rPr lang="en-US" dirty="0" smtClean="0"/>
              <a:t>more to central pressure </a:t>
            </a:r>
            <a:br>
              <a:rPr lang="en-US" dirty="0" smtClean="0"/>
            </a:br>
            <a:r>
              <a:rPr lang="en-US" dirty="0" smtClean="0"/>
              <a:t>profiles than peak </a:t>
            </a:r>
            <a:r>
              <a:rPr lang="en-US" dirty="0" smtClean="0"/>
              <a:t>pressure</a:t>
            </a:r>
            <a:endParaRPr lang="en-US" dirty="0"/>
          </a:p>
        </p:txBody>
      </p:sp>
    </p:spTree>
    <p:extLst>
      <p:ext uri="{BB962C8B-B14F-4D97-AF65-F5344CB8AC3E}">
        <p14:creationId xmlns:p14="http://schemas.microsoft.com/office/powerpoint/2010/main" val="30739282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3" name="Line 3"/>
          <p:cNvSpPr>
            <a:spLocks noChangeShapeType="1"/>
          </p:cNvSpPr>
          <p:nvPr/>
        </p:nvSpPr>
        <p:spPr bwMode="auto">
          <a:xfrm rot="900000" flipH="1">
            <a:off x="4244666" y="2819400"/>
            <a:ext cx="266075" cy="762000"/>
          </a:xfrm>
          <a:prstGeom prst="line">
            <a:avLst/>
          </a:prstGeom>
          <a:noFill/>
          <a:ln w="76200">
            <a:solidFill>
              <a:schemeClr val="bg1"/>
            </a:solidFill>
            <a:round/>
            <a:headEnd/>
            <a:tailEnd/>
          </a:ln>
          <a:effectLst/>
        </p:spPr>
        <p:txBody>
          <a:bodyPr/>
          <a:lstStyle/>
          <a:p>
            <a:endParaRPr lang="en-US">
              <a:solidFill>
                <a:prstClr val="black"/>
              </a:solidFill>
              <a:latin typeface="Calibri"/>
            </a:endParaRPr>
          </a:p>
        </p:txBody>
      </p:sp>
      <p:sp>
        <p:nvSpPr>
          <p:cNvPr id="793606" name="Rectangle 6"/>
          <p:cNvSpPr>
            <a:spLocks noGrp="1" noChangeArrowheads="1"/>
          </p:cNvSpPr>
          <p:nvPr>
            <p:ph type="ctrTitle"/>
          </p:nvPr>
        </p:nvSpPr>
        <p:spPr>
          <a:xfrm>
            <a:off x="685800" y="2720975"/>
            <a:ext cx="7772400" cy="1470025"/>
          </a:xfrm>
          <a:noFill/>
          <a:ln/>
        </p:spPr>
        <p:txBody>
          <a:bodyPr/>
          <a:lstStyle/>
          <a:p>
            <a:r>
              <a:rPr lang="en-US" dirty="0" smtClean="0">
                <a:solidFill>
                  <a:schemeClr val="bg1"/>
                </a:solidFill>
              </a:rPr>
              <a:t>Systolic load </a:t>
            </a:r>
            <a:r>
              <a:rPr lang="en-US" dirty="0">
                <a:solidFill>
                  <a:schemeClr val="bg1"/>
                </a:solidFill>
              </a:rPr>
              <a:t>= </a:t>
            </a:r>
            <a:r>
              <a:rPr lang="en-US" dirty="0" smtClean="0">
                <a:solidFill>
                  <a:schemeClr val="bg1"/>
                </a:solidFill>
              </a:rPr>
              <a:t>Systolic Blood </a:t>
            </a:r>
            <a:r>
              <a:rPr lang="en-US" dirty="0">
                <a:solidFill>
                  <a:schemeClr val="bg1"/>
                </a:solidFill>
              </a:rPr>
              <a:t>Pressure</a:t>
            </a:r>
          </a:p>
        </p:txBody>
      </p:sp>
      <p:sp>
        <p:nvSpPr>
          <p:cNvPr id="5" name="TextBox 4"/>
          <p:cNvSpPr txBox="1"/>
          <p:nvPr/>
        </p:nvSpPr>
        <p:spPr>
          <a:xfrm>
            <a:off x="1066800" y="4953000"/>
            <a:ext cx="7361054" cy="954107"/>
          </a:xfrm>
          <a:prstGeom prst="rect">
            <a:avLst/>
          </a:prstGeom>
          <a:noFill/>
        </p:spPr>
        <p:txBody>
          <a:bodyPr wrap="square" rtlCol="0">
            <a:spAutoFit/>
          </a:bodyPr>
          <a:lstStyle/>
          <a:p>
            <a:pPr>
              <a:buFont typeface="Arial" charset="0"/>
              <a:buChar char="•"/>
            </a:pPr>
            <a:r>
              <a:rPr lang="en-US" sz="2800" dirty="0" smtClean="0">
                <a:solidFill>
                  <a:prstClr val="white"/>
                </a:solidFill>
                <a:latin typeface="Calibri"/>
              </a:rPr>
              <a:t>  Complex</a:t>
            </a:r>
          </a:p>
          <a:p>
            <a:pPr>
              <a:buFont typeface="Arial" charset="0"/>
              <a:buChar char="•"/>
            </a:pPr>
            <a:r>
              <a:rPr lang="en-US" sz="2800" dirty="0" smtClean="0">
                <a:solidFill>
                  <a:prstClr val="white"/>
                </a:solidFill>
                <a:latin typeface="Calibri"/>
              </a:rPr>
              <a:t> </a:t>
            </a:r>
            <a:r>
              <a:rPr lang="en-US" sz="2800" dirty="0">
                <a:solidFill>
                  <a:prstClr val="white"/>
                </a:solidFill>
              </a:rPr>
              <a:t> Time-</a:t>
            </a:r>
            <a:r>
              <a:rPr lang="en-US" sz="2800" dirty="0" smtClean="0">
                <a:solidFill>
                  <a:prstClr val="white"/>
                </a:solidFill>
              </a:rPr>
              <a:t>varying</a:t>
            </a:r>
            <a:endParaRPr lang="en-US" sz="2800" dirty="0" smtClean="0">
              <a:solidFill>
                <a:prstClr val="white"/>
              </a:solidFill>
            </a:endParaRPr>
          </a:p>
        </p:txBody>
      </p:sp>
    </p:spTree>
    <p:extLst>
      <p:ext uri="{BB962C8B-B14F-4D97-AF65-F5344CB8AC3E}">
        <p14:creationId xmlns:p14="http://schemas.microsoft.com/office/powerpoint/2010/main" val="3923680707"/>
      </p:ext>
    </p:extLst>
  </p:cSld>
  <p:clrMapOvr>
    <a:masterClrMapping/>
  </p:clrMapOvr>
  <p:transition xmlns:p14="http://schemas.microsoft.com/office/powerpoint/2010/main" advTm="28174"/>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3" name="Line 3"/>
          <p:cNvSpPr>
            <a:spLocks noChangeShapeType="1"/>
          </p:cNvSpPr>
          <p:nvPr/>
        </p:nvSpPr>
        <p:spPr bwMode="auto">
          <a:xfrm rot="900000" flipH="1">
            <a:off x="4244666" y="2819400"/>
            <a:ext cx="266075" cy="762000"/>
          </a:xfrm>
          <a:prstGeom prst="line">
            <a:avLst/>
          </a:prstGeom>
          <a:noFill/>
          <a:ln w="76200">
            <a:solidFill>
              <a:schemeClr val="bg1"/>
            </a:solidFill>
            <a:round/>
            <a:headEnd/>
            <a:tailEnd/>
          </a:ln>
          <a:effectLst/>
        </p:spPr>
        <p:txBody>
          <a:bodyPr/>
          <a:lstStyle/>
          <a:p>
            <a:endParaRPr lang="en-US">
              <a:solidFill>
                <a:prstClr val="black"/>
              </a:solidFill>
              <a:latin typeface="Calibri"/>
            </a:endParaRPr>
          </a:p>
        </p:txBody>
      </p:sp>
      <p:sp>
        <p:nvSpPr>
          <p:cNvPr id="793606" name="Rectangle 6"/>
          <p:cNvSpPr>
            <a:spLocks noGrp="1" noChangeArrowheads="1"/>
          </p:cNvSpPr>
          <p:nvPr>
            <p:ph type="ctrTitle"/>
          </p:nvPr>
        </p:nvSpPr>
        <p:spPr>
          <a:xfrm>
            <a:off x="685800" y="2720975"/>
            <a:ext cx="7772400" cy="1470025"/>
          </a:xfrm>
          <a:noFill/>
          <a:ln/>
        </p:spPr>
        <p:txBody>
          <a:bodyPr/>
          <a:lstStyle/>
          <a:p>
            <a:r>
              <a:rPr lang="en-US" dirty="0" smtClean="0">
                <a:solidFill>
                  <a:schemeClr val="bg1"/>
                </a:solidFill>
              </a:rPr>
              <a:t>Systolic load </a:t>
            </a:r>
            <a:r>
              <a:rPr lang="en-US" dirty="0">
                <a:solidFill>
                  <a:schemeClr val="bg1"/>
                </a:solidFill>
              </a:rPr>
              <a:t>= </a:t>
            </a:r>
            <a:r>
              <a:rPr lang="en-US" dirty="0" smtClean="0">
                <a:solidFill>
                  <a:schemeClr val="bg1"/>
                </a:solidFill>
              </a:rPr>
              <a:t>Systolic Blood </a:t>
            </a:r>
            <a:r>
              <a:rPr lang="en-US" dirty="0">
                <a:solidFill>
                  <a:schemeClr val="bg1"/>
                </a:solidFill>
              </a:rPr>
              <a:t>Pressure</a:t>
            </a:r>
          </a:p>
        </p:txBody>
      </p:sp>
      <p:sp>
        <p:nvSpPr>
          <p:cNvPr id="5" name="TextBox 4"/>
          <p:cNvSpPr txBox="1"/>
          <p:nvPr/>
        </p:nvSpPr>
        <p:spPr>
          <a:xfrm>
            <a:off x="1066800" y="4953000"/>
            <a:ext cx="7361054" cy="954107"/>
          </a:xfrm>
          <a:prstGeom prst="rect">
            <a:avLst/>
          </a:prstGeom>
          <a:noFill/>
        </p:spPr>
        <p:txBody>
          <a:bodyPr wrap="square" rtlCol="0">
            <a:spAutoFit/>
          </a:bodyPr>
          <a:lstStyle/>
          <a:p>
            <a:pPr>
              <a:buFont typeface="Arial" charset="0"/>
              <a:buChar char="•"/>
            </a:pPr>
            <a:r>
              <a:rPr lang="en-US" sz="2800" dirty="0" smtClean="0">
                <a:solidFill>
                  <a:prstClr val="white"/>
                </a:solidFill>
                <a:latin typeface="Calibri"/>
              </a:rPr>
              <a:t> Patients with identical </a:t>
            </a:r>
            <a:r>
              <a:rPr lang="en-US" sz="2800" dirty="0" err="1" smtClean="0">
                <a:solidFill>
                  <a:prstClr val="white"/>
                </a:solidFill>
                <a:latin typeface="Calibri"/>
              </a:rPr>
              <a:t>bSBP</a:t>
            </a:r>
            <a:r>
              <a:rPr lang="en-US" sz="2800" dirty="0" smtClean="0">
                <a:solidFill>
                  <a:prstClr val="white"/>
                </a:solidFill>
                <a:latin typeface="Calibri"/>
              </a:rPr>
              <a:t> (or even </a:t>
            </a:r>
            <a:r>
              <a:rPr lang="en-US" sz="2800" dirty="0" err="1" smtClean="0">
                <a:solidFill>
                  <a:prstClr val="white"/>
                </a:solidFill>
                <a:latin typeface="Calibri"/>
              </a:rPr>
              <a:t>aSBP</a:t>
            </a:r>
            <a:r>
              <a:rPr lang="en-US" sz="2800" dirty="0" smtClean="0">
                <a:solidFill>
                  <a:prstClr val="white"/>
                </a:solidFill>
                <a:latin typeface="Calibri"/>
              </a:rPr>
              <a:t>) may different afterload patterns.</a:t>
            </a:r>
            <a:endParaRPr lang="en-US" sz="2800" dirty="0">
              <a:solidFill>
                <a:prstClr val="white"/>
              </a:solidFill>
              <a:latin typeface="Calibri"/>
            </a:endParaRPr>
          </a:p>
        </p:txBody>
      </p:sp>
    </p:spTree>
    <p:extLst>
      <p:ext uri="{BB962C8B-B14F-4D97-AF65-F5344CB8AC3E}">
        <p14:creationId xmlns:p14="http://schemas.microsoft.com/office/powerpoint/2010/main" val="3318699510"/>
      </p:ext>
    </p:extLst>
  </p:cSld>
  <p:clrMapOvr>
    <a:masterClrMapping/>
  </p:clrMapOvr>
  <p:transition xmlns:p14="http://schemas.microsoft.com/office/powerpoint/2010/main" advTm="28174"/>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3963"/>
        </a:solidFill>
        <a:effectLst/>
      </p:bgPr>
    </p:bg>
    <p:spTree>
      <p:nvGrpSpPr>
        <p:cNvPr id="1" name=""/>
        <p:cNvGrpSpPr/>
        <p:nvPr/>
      </p:nvGrpSpPr>
      <p:grpSpPr>
        <a:xfrm>
          <a:off x="0" y="0"/>
          <a:ext cx="0" cy="0"/>
          <a:chOff x="0" y="0"/>
          <a:chExt cx="0" cy="0"/>
        </a:xfrm>
      </p:grpSpPr>
      <p:grpSp>
        <p:nvGrpSpPr>
          <p:cNvPr id="2" name="Group 54"/>
          <p:cNvGrpSpPr>
            <a:grpSpLocks/>
          </p:cNvGrpSpPr>
          <p:nvPr/>
        </p:nvGrpSpPr>
        <p:grpSpPr bwMode="auto">
          <a:xfrm>
            <a:off x="1878013" y="3157538"/>
            <a:ext cx="1703387" cy="576262"/>
            <a:chOff x="1183" y="1941"/>
            <a:chExt cx="1073" cy="747"/>
          </a:xfrm>
        </p:grpSpPr>
        <p:sp>
          <p:nvSpPr>
            <p:cNvPr id="161803" name="Line 11"/>
            <p:cNvSpPr>
              <a:spLocks noChangeShapeType="1"/>
            </p:cNvSpPr>
            <p:nvPr/>
          </p:nvSpPr>
          <p:spPr bwMode="auto">
            <a:xfrm>
              <a:off x="1183" y="1941"/>
              <a:ext cx="0" cy="747"/>
            </a:xfrm>
            <a:prstGeom prst="line">
              <a:avLst/>
            </a:prstGeom>
            <a:noFill/>
            <a:ln w="76200">
              <a:solidFill>
                <a:schemeClr val="bg1"/>
              </a:solidFill>
              <a:round/>
              <a:headEnd/>
              <a:tailEnd/>
            </a:ln>
            <a:effectLst/>
          </p:spPr>
          <p:txBody>
            <a:bodyPr/>
            <a:lstStyle/>
            <a:p>
              <a:endParaRPr lang="en-US">
                <a:solidFill>
                  <a:prstClr val="black"/>
                </a:solidFill>
                <a:latin typeface="Calibri"/>
              </a:endParaRPr>
            </a:p>
          </p:txBody>
        </p:sp>
        <p:sp>
          <p:nvSpPr>
            <p:cNvPr id="161804" name="Line 12"/>
            <p:cNvSpPr>
              <a:spLocks noChangeShapeType="1"/>
            </p:cNvSpPr>
            <p:nvPr/>
          </p:nvSpPr>
          <p:spPr bwMode="auto">
            <a:xfrm>
              <a:off x="2256" y="1941"/>
              <a:ext cx="0" cy="747"/>
            </a:xfrm>
            <a:prstGeom prst="line">
              <a:avLst/>
            </a:prstGeom>
            <a:noFill/>
            <a:ln w="76200">
              <a:solidFill>
                <a:schemeClr val="bg1"/>
              </a:solidFill>
              <a:round/>
              <a:headEnd/>
              <a:tailEnd/>
            </a:ln>
            <a:effectLst/>
          </p:spPr>
          <p:txBody>
            <a:bodyPr/>
            <a:lstStyle/>
            <a:p>
              <a:endParaRPr lang="en-US">
                <a:solidFill>
                  <a:prstClr val="black"/>
                </a:solidFill>
                <a:latin typeface="Calibri"/>
              </a:endParaRPr>
            </a:p>
          </p:txBody>
        </p:sp>
      </p:grpSp>
      <p:sp>
        <p:nvSpPr>
          <p:cNvPr id="161805" name="Text Box 13"/>
          <p:cNvSpPr txBox="1">
            <a:spLocks noChangeArrowheads="1"/>
          </p:cNvSpPr>
          <p:nvPr/>
        </p:nvSpPr>
        <p:spPr bwMode="auto">
          <a:xfrm>
            <a:off x="1955800" y="3233738"/>
            <a:ext cx="1547813" cy="442912"/>
          </a:xfrm>
          <a:prstGeom prst="rect">
            <a:avLst/>
          </a:prstGeom>
          <a:noFill/>
          <a:ln w="9525">
            <a:noFill/>
            <a:miter lim="800000"/>
            <a:headEnd/>
            <a:tailEnd/>
          </a:ln>
          <a:effectLst/>
        </p:spPr>
        <p:txBody>
          <a:bodyPr wrap="none">
            <a:spAutoFit/>
          </a:bodyPr>
          <a:lstStyle/>
          <a:p>
            <a:pPr>
              <a:spcBef>
                <a:spcPct val="0"/>
              </a:spcBef>
            </a:pPr>
            <a:r>
              <a:rPr lang="en-US" sz="2300" b="1">
                <a:solidFill>
                  <a:srgbClr val="FFFF00"/>
                </a:solidFill>
                <a:latin typeface="Calibri"/>
              </a:rPr>
              <a:t>SYSTOLE</a:t>
            </a:r>
          </a:p>
        </p:txBody>
      </p:sp>
      <p:sp>
        <p:nvSpPr>
          <p:cNvPr id="161820" name="Freeform 28"/>
          <p:cNvSpPr>
            <a:spLocks/>
          </p:cNvSpPr>
          <p:nvPr/>
        </p:nvSpPr>
        <p:spPr bwMode="auto">
          <a:xfrm>
            <a:off x="1828800" y="76200"/>
            <a:ext cx="6096000" cy="2971800"/>
          </a:xfrm>
          <a:custGeom>
            <a:avLst/>
            <a:gdLst/>
            <a:ahLst/>
            <a:cxnLst>
              <a:cxn ang="0">
                <a:pos x="0" y="1352"/>
              </a:cxn>
              <a:cxn ang="0">
                <a:pos x="48" y="1112"/>
              </a:cxn>
              <a:cxn ang="0">
                <a:pos x="192" y="536"/>
              </a:cxn>
              <a:cxn ang="0">
                <a:pos x="336" y="296"/>
              </a:cxn>
              <a:cxn ang="0">
                <a:pos x="432" y="104"/>
              </a:cxn>
              <a:cxn ang="0">
                <a:pos x="528" y="8"/>
              </a:cxn>
              <a:cxn ang="0">
                <a:pos x="624" y="56"/>
              </a:cxn>
              <a:cxn ang="0">
                <a:pos x="720" y="296"/>
              </a:cxn>
              <a:cxn ang="0">
                <a:pos x="864" y="728"/>
              </a:cxn>
              <a:cxn ang="0">
                <a:pos x="1056" y="968"/>
              </a:cxn>
              <a:cxn ang="0">
                <a:pos x="1200" y="1064"/>
              </a:cxn>
              <a:cxn ang="0">
                <a:pos x="1392" y="1160"/>
              </a:cxn>
              <a:cxn ang="0">
                <a:pos x="1776" y="1256"/>
              </a:cxn>
              <a:cxn ang="0">
                <a:pos x="2160" y="1304"/>
              </a:cxn>
              <a:cxn ang="0">
                <a:pos x="2352" y="1352"/>
              </a:cxn>
              <a:cxn ang="0">
                <a:pos x="2928" y="1400"/>
              </a:cxn>
            </a:cxnLst>
            <a:rect l="0" t="0" r="r" b="b"/>
            <a:pathLst>
              <a:path w="2928" h="1400">
                <a:moveTo>
                  <a:pt x="0" y="1352"/>
                </a:moveTo>
                <a:cubicBezTo>
                  <a:pt x="8" y="1300"/>
                  <a:pt x="16" y="1248"/>
                  <a:pt x="48" y="1112"/>
                </a:cubicBezTo>
                <a:cubicBezTo>
                  <a:pt x="80" y="976"/>
                  <a:pt x="144" y="672"/>
                  <a:pt x="192" y="536"/>
                </a:cubicBezTo>
                <a:cubicBezTo>
                  <a:pt x="240" y="400"/>
                  <a:pt x="296" y="368"/>
                  <a:pt x="336" y="296"/>
                </a:cubicBezTo>
                <a:cubicBezTo>
                  <a:pt x="376" y="224"/>
                  <a:pt x="400" y="152"/>
                  <a:pt x="432" y="104"/>
                </a:cubicBezTo>
                <a:cubicBezTo>
                  <a:pt x="464" y="56"/>
                  <a:pt x="496" y="16"/>
                  <a:pt x="528" y="8"/>
                </a:cubicBezTo>
                <a:cubicBezTo>
                  <a:pt x="560" y="0"/>
                  <a:pt x="592" y="8"/>
                  <a:pt x="624" y="56"/>
                </a:cubicBezTo>
                <a:cubicBezTo>
                  <a:pt x="656" y="104"/>
                  <a:pt x="680" y="184"/>
                  <a:pt x="720" y="296"/>
                </a:cubicBezTo>
                <a:cubicBezTo>
                  <a:pt x="760" y="408"/>
                  <a:pt x="808" y="616"/>
                  <a:pt x="864" y="728"/>
                </a:cubicBezTo>
                <a:cubicBezTo>
                  <a:pt x="920" y="840"/>
                  <a:pt x="1000" y="912"/>
                  <a:pt x="1056" y="968"/>
                </a:cubicBezTo>
                <a:cubicBezTo>
                  <a:pt x="1112" y="1024"/>
                  <a:pt x="1144" y="1032"/>
                  <a:pt x="1200" y="1064"/>
                </a:cubicBezTo>
                <a:cubicBezTo>
                  <a:pt x="1256" y="1096"/>
                  <a:pt x="1296" y="1128"/>
                  <a:pt x="1392" y="1160"/>
                </a:cubicBezTo>
                <a:cubicBezTo>
                  <a:pt x="1488" y="1192"/>
                  <a:pt x="1648" y="1232"/>
                  <a:pt x="1776" y="1256"/>
                </a:cubicBezTo>
                <a:cubicBezTo>
                  <a:pt x="1904" y="1280"/>
                  <a:pt x="2064" y="1288"/>
                  <a:pt x="2160" y="1304"/>
                </a:cubicBezTo>
                <a:cubicBezTo>
                  <a:pt x="2256" y="1320"/>
                  <a:pt x="2224" y="1336"/>
                  <a:pt x="2352" y="1352"/>
                </a:cubicBezTo>
                <a:cubicBezTo>
                  <a:pt x="2480" y="1368"/>
                  <a:pt x="2832" y="1400"/>
                  <a:pt x="2928" y="1400"/>
                </a:cubicBezTo>
              </a:path>
            </a:pathLst>
          </a:custGeom>
          <a:noFill/>
          <a:ln w="57150" cmpd="sng">
            <a:solidFill>
              <a:srgbClr val="FF6600"/>
            </a:solidFill>
            <a:round/>
            <a:headEnd/>
            <a:tailEnd/>
          </a:ln>
          <a:effectLst/>
        </p:spPr>
        <p:txBody>
          <a:bodyPr/>
          <a:lstStyle/>
          <a:p>
            <a:endParaRPr lang="en-US">
              <a:solidFill>
                <a:prstClr val="black"/>
              </a:solidFill>
              <a:latin typeface="Calibri"/>
            </a:endParaRPr>
          </a:p>
        </p:txBody>
      </p:sp>
      <p:sp>
        <p:nvSpPr>
          <p:cNvPr id="161821" name="Freeform 29"/>
          <p:cNvSpPr>
            <a:spLocks/>
          </p:cNvSpPr>
          <p:nvPr/>
        </p:nvSpPr>
        <p:spPr bwMode="auto">
          <a:xfrm>
            <a:off x="1828800" y="685800"/>
            <a:ext cx="2373313" cy="2209800"/>
          </a:xfrm>
          <a:custGeom>
            <a:avLst/>
            <a:gdLst/>
            <a:ahLst/>
            <a:cxnLst>
              <a:cxn ang="0">
                <a:pos x="0" y="1080"/>
              </a:cxn>
              <a:cxn ang="0">
                <a:pos x="192" y="264"/>
              </a:cxn>
              <a:cxn ang="0">
                <a:pos x="336" y="24"/>
              </a:cxn>
              <a:cxn ang="0">
                <a:pos x="480" y="120"/>
              </a:cxn>
              <a:cxn ang="0">
                <a:pos x="576" y="312"/>
              </a:cxn>
              <a:cxn ang="0">
                <a:pos x="768" y="792"/>
              </a:cxn>
              <a:cxn ang="0">
                <a:pos x="864" y="984"/>
              </a:cxn>
              <a:cxn ang="0">
                <a:pos x="912" y="1032"/>
              </a:cxn>
              <a:cxn ang="0">
                <a:pos x="1056" y="1080"/>
              </a:cxn>
            </a:cxnLst>
            <a:rect l="0" t="0" r="r" b="b"/>
            <a:pathLst>
              <a:path w="1056" h="1080">
                <a:moveTo>
                  <a:pt x="0" y="1080"/>
                </a:moveTo>
                <a:cubicBezTo>
                  <a:pt x="68" y="760"/>
                  <a:pt x="136" y="440"/>
                  <a:pt x="192" y="264"/>
                </a:cubicBezTo>
                <a:cubicBezTo>
                  <a:pt x="248" y="88"/>
                  <a:pt x="288" y="48"/>
                  <a:pt x="336" y="24"/>
                </a:cubicBezTo>
                <a:cubicBezTo>
                  <a:pt x="384" y="0"/>
                  <a:pt x="440" y="72"/>
                  <a:pt x="480" y="120"/>
                </a:cubicBezTo>
                <a:cubicBezTo>
                  <a:pt x="520" y="168"/>
                  <a:pt x="528" y="200"/>
                  <a:pt x="576" y="312"/>
                </a:cubicBezTo>
                <a:cubicBezTo>
                  <a:pt x="624" y="424"/>
                  <a:pt x="720" y="680"/>
                  <a:pt x="768" y="792"/>
                </a:cubicBezTo>
                <a:cubicBezTo>
                  <a:pt x="816" y="904"/>
                  <a:pt x="840" y="944"/>
                  <a:pt x="864" y="984"/>
                </a:cubicBezTo>
                <a:cubicBezTo>
                  <a:pt x="888" y="1024"/>
                  <a:pt x="880" y="1016"/>
                  <a:pt x="912" y="1032"/>
                </a:cubicBezTo>
                <a:cubicBezTo>
                  <a:pt x="944" y="1048"/>
                  <a:pt x="1000" y="1064"/>
                  <a:pt x="1056" y="1080"/>
                </a:cubicBezTo>
              </a:path>
            </a:pathLst>
          </a:custGeom>
          <a:noFill/>
          <a:ln w="57150" cmpd="sng">
            <a:solidFill>
              <a:srgbClr val="FFFF00"/>
            </a:solidFill>
            <a:round/>
            <a:headEnd/>
            <a:tailEnd/>
          </a:ln>
          <a:effectLst/>
        </p:spPr>
        <p:txBody>
          <a:bodyPr/>
          <a:lstStyle/>
          <a:p>
            <a:endParaRPr lang="en-US">
              <a:solidFill>
                <a:prstClr val="black"/>
              </a:solidFill>
              <a:latin typeface="Calibri"/>
            </a:endParaRPr>
          </a:p>
        </p:txBody>
      </p:sp>
      <p:sp>
        <p:nvSpPr>
          <p:cNvPr id="161822" name="Freeform 30"/>
          <p:cNvSpPr>
            <a:spLocks/>
          </p:cNvSpPr>
          <p:nvPr/>
        </p:nvSpPr>
        <p:spPr bwMode="auto">
          <a:xfrm>
            <a:off x="1828800" y="1463675"/>
            <a:ext cx="6019800" cy="1524000"/>
          </a:xfrm>
          <a:custGeom>
            <a:avLst/>
            <a:gdLst/>
            <a:ahLst/>
            <a:cxnLst>
              <a:cxn ang="0">
                <a:pos x="0" y="800"/>
              </a:cxn>
              <a:cxn ang="0">
                <a:pos x="240" y="800"/>
              </a:cxn>
              <a:cxn ang="0">
                <a:pos x="384" y="608"/>
              </a:cxn>
              <a:cxn ang="0">
                <a:pos x="528" y="320"/>
              </a:cxn>
              <a:cxn ang="0">
                <a:pos x="672" y="32"/>
              </a:cxn>
              <a:cxn ang="0">
                <a:pos x="864" y="128"/>
              </a:cxn>
              <a:cxn ang="0">
                <a:pos x="1056" y="368"/>
              </a:cxn>
              <a:cxn ang="0">
                <a:pos x="1344" y="608"/>
              </a:cxn>
              <a:cxn ang="0">
                <a:pos x="1872" y="704"/>
              </a:cxn>
              <a:cxn ang="0">
                <a:pos x="2640" y="800"/>
              </a:cxn>
              <a:cxn ang="0">
                <a:pos x="2880" y="752"/>
              </a:cxn>
            </a:cxnLst>
            <a:rect l="0" t="0" r="r" b="b"/>
            <a:pathLst>
              <a:path w="2880" h="832">
                <a:moveTo>
                  <a:pt x="0" y="800"/>
                </a:moveTo>
                <a:cubicBezTo>
                  <a:pt x="88" y="816"/>
                  <a:pt x="176" y="832"/>
                  <a:pt x="240" y="800"/>
                </a:cubicBezTo>
                <a:cubicBezTo>
                  <a:pt x="304" y="768"/>
                  <a:pt x="336" y="688"/>
                  <a:pt x="384" y="608"/>
                </a:cubicBezTo>
                <a:cubicBezTo>
                  <a:pt x="432" y="528"/>
                  <a:pt x="480" y="416"/>
                  <a:pt x="528" y="320"/>
                </a:cubicBezTo>
                <a:cubicBezTo>
                  <a:pt x="576" y="224"/>
                  <a:pt x="616" y="64"/>
                  <a:pt x="672" y="32"/>
                </a:cubicBezTo>
                <a:cubicBezTo>
                  <a:pt x="728" y="0"/>
                  <a:pt x="800" y="72"/>
                  <a:pt x="864" y="128"/>
                </a:cubicBezTo>
                <a:cubicBezTo>
                  <a:pt x="928" y="184"/>
                  <a:pt x="976" y="288"/>
                  <a:pt x="1056" y="368"/>
                </a:cubicBezTo>
                <a:cubicBezTo>
                  <a:pt x="1136" y="448"/>
                  <a:pt x="1208" y="552"/>
                  <a:pt x="1344" y="608"/>
                </a:cubicBezTo>
                <a:cubicBezTo>
                  <a:pt x="1480" y="664"/>
                  <a:pt x="1656" y="672"/>
                  <a:pt x="1872" y="704"/>
                </a:cubicBezTo>
                <a:cubicBezTo>
                  <a:pt x="2088" y="736"/>
                  <a:pt x="2472" y="792"/>
                  <a:pt x="2640" y="800"/>
                </a:cubicBezTo>
                <a:cubicBezTo>
                  <a:pt x="2808" y="808"/>
                  <a:pt x="2880" y="720"/>
                  <a:pt x="2880" y="752"/>
                </a:cubicBezTo>
              </a:path>
            </a:pathLst>
          </a:custGeom>
          <a:noFill/>
          <a:ln w="57150" cmpd="sng">
            <a:solidFill>
              <a:srgbClr val="00FF00"/>
            </a:solidFill>
            <a:round/>
            <a:headEnd/>
            <a:tailEnd/>
          </a:ln>
          <a:effectLst/>
        </p:spPr>
        <p:txBody>
          <a:bodyPr/>
          <a:lstStyle/>
          <a:p>
            <a:endParaRPr lang="en-US">
              <a:solidFill>
                <a:prstClr val="black"/>
              </a:solidFill>
              <a:latin typeface="Calibri"/>
            </a:endParaRPr>
          </a:p>
        </p:txBody>
      </p:sp>
      <p:sp>
        <p:nvSpPr>
          <p:cNvPr id="161812" name="Text Box 20"/>
          <p:cNvSpPr txBox="1">
            <a:spLocks noChangeArrowheads="1"/>
          </p:cNvSpPr>
          <p:nvPr/>
        </p:nvSpPr>
        <p:spPr bwMode="auto">
          <a:xfrm>
            <a:off x="3978275" y="3233738"/>
            <a:ext cx="1660525" cy="442912"/>
          </a:xfrm>
          <a:prstGeom prst="rect">
            <a:avLst/>
          </a:prstGeom>
          <a:noFill/>
          <a:ln w="9525">
            <a:noFill/>
            <a:miter lim="800000"/>
            <a:headEnd/>
            <a:tailEnd/>
          </a:ln>
          <a:effectLst/>
        </p:spPr>
        <p:txBody>
          <a:bodyPr wrap="none">
            <a:spAutoFit/>
          </a:bodyPr>
          <a:lstStyle/>
          <a:p>
            <a:pPr>
              <a:spcBef>
                <a:spcPct val="0"/>
              </a:spcBef>
            </a:pPr>
            <a:r>
              <a:rPr lang="en-US" sz="2300" b="1">
                <a:solidFill>
                  <a:srgbClr val="FFFF00"/>
                </a:solidFill>
                <a:latin typeface="Calibri"/>
              </a:rPr>
              <a:t>DIASTOLE</a:t>
            </a:r>
          </a:p>
        </p:txBody>
      </p:sp>
      <p:grpSp>
        <p:nvGrpSpPr>
          <p:cNvPr id="3" name="Group 32"/>
          <p:cNvGrpSpPr>
            <a:grpSpLocks/>
          </p:cNvGrpSpPr>
          <p:nvPr/>
        </p:nvGrpSpPr>
        <p:grpSpPr bwMode="auto">
          <a:xfrm>
            <a:off x="4056063" y="3878263"/>
            <a:ext cx="1450975" cy="2511425"/>
            <a:chOff x="1920" y="720"/>
            <a:chExt cx="432" cy="960"/>
          </a:xfrm>
        </p:grpSpPr>
        <p:sp>
          <p:nvSpPr>
            <p:cNvPr id="161825" name="Rectangle 33"/>
            <p:cNvSpPr>
              <a:spLocks noChangeArrowheads="1"/>
            </p:cNvSpPr>
            <p:nvPr/>
          </p:nvSpPr>
          <p:spPr bwMode="auto">
            <a:xfrm>
              <a:off x="1920" y="720"/>
              <a:ext cx="432" cy="960"/>
            </a:xfrm>
            <a:prstGeom prst="rect">
              <a:avLst/>
            </a:prstGeom>
            <a:solidFill>
              <a:srgbClr val="FF0000"/>
            </a:solidFill>
            <a:ln w="9525">
              <a:solidFill>
                <a:schemeClr val="tx1"/>
              </a:solidFill>
              <a:miter lim="800000"/>
              <a:headEnd/>
              <a:tailEnd/>
            </a:ln>
            <a:effectLst/>
          </p:spPr>
          <p:txBody>
            <a:bodyPr wrap="none" anchor="ctr"/>
            <a:lstStyle/>
            <a:p>
              <a:endParaRPr lang="en-US">
                <a:solidFill>
                  <a:prstClr val="black"/>
                </a:solidFill>
                <a:latin typeface="Calibri"/>
              </a:endParaRPr>
            </a:p>
          </p:txBody>
        </p:sp>
        <p:sp>
          <p:nvSpPr>
            <p:cNvPr id="161826" name="Line 34"/>
            <p:cNvSpPr>
              <a:spLocks noChangeShapeType="1"/>
            </p:cNvSpPr>
            <p:nvPr/>
          </p:nvSpPr>
          <p:spPr bwMode="auto">
            <a:xfrm>
              <a:off x="1920" y="720"/>
              <a:ext cx="0" cy="960"/>
            </a:xfrm>
            <a:prstGeom prst="line">
              <a:avLst/>
            </a:prstGeom>
            <a:noFill/>
            <a:ln w="50800">
              <a:solidFill>
                <a:srgbClr val="FFFF00"/>
              </a:solidFill>
              <a:round/>
              <a:headEnd/>
              <a:tailEnd/>
            </a:ln>
            <a:effectLst/>
          </p:spPr>
          <p:txBody>
            <a:bodyPr/>
            <a:lstStyle/>
            <a:p>
              <a:endParaRPr lang="en-US">
                <a:solidFill>
                  <a:prstClr val="black"/>
                </a:solidFill>
                <a:latin typeface="Calibri"/>
              </a:endParaRPr>
            </a:p>
          </p:txBody>
        </p:sp>
        <p:sp>
          <p:nvSpPr>
            <p:cNvPr id="161827" name="Line 35"/>
            <p:cNvSpPr>
              <a:spLocks noChangeShapeType="1"/>
            </p:cNvSpPr>
            <p:nvPr/>
          </p:nvSpPr>
          <p:spPr bwMode="auto">
            <a:xfrm>
              <a:off x="2352" y="720"/>
              <a:ext cx="0" cy="960"/>
            </a:xfrm>
            <a:prstGeom prst="line">
              <a:avLst/>
            </a:prstGeom>
            <a:noFill/>
            <a:ln w="50800">
              <a:solidFill>
                <a:srgbClr val="FFFF00"/>
              </a:solidFill>
              <a:round/>
              <a:headEnd/>
              <a:tailEnd/>
            </a:ln>
            <a:effectLst/>
          </p:spPr>
          <p:txBody>
            <a:bodyPr/>
            <a:lstStyle/>
            <a:p>
              <a:endParaRPr lang="en-US">
                <a:solidFill>
                  <a:prstClr val="black"/>
                </a:solidFill>
                <a:latin typeface="Calibri"/>
              </a:endParaRPr>
            </a:p>
          </p:txBody>
        </p:sp>
      </p:grpSp>
      <p:grpSp>
        <p:nvGrpSpPr>
          <p:cNvPr id="4" name="Group 38"/>
          <p:cNvGrpSpPr>
            <a:grpSpLocks/>
          </p:cNvGrpSpPr>
          <p:nvPr/>
        </p:nvGrpSpPr>
        <p:grpSpPr bwMode="auto">
          <a:xfrm>
            <a:off x="1752600" y="3889375"/>
            <a:ext cx="1981200" cy="2511425"/>
            <a:chOff x="4032" y="1536"/>
            <a:chExt cx="1344" cy="1582"/>
          </a:xfrm>
        </p:grpSpPr>
        <p:sp>
          <p:nvSpPr>
            <p:cNvPr id="161831" name="Rectangle 39"/>
            <p:cNvSpPr>
              <a:spLocks noChangeArrowheads="1"/>
            </p:cNvSpPr>
            <p:nvPr/>
          </p:nvSpPr>
          <p:spPr bwMode="auto">
            <a:xfrm>
              <a:off x="4323" y="1548"/>
              <a:ext cx="799" cy="1548"/>
            </a:xfrm>
            <a:prstGeom prst="rect">
              <a:avLst/>
            </a:prstGeom>
            <a:solidFill>
              <a:srgbClr val="FF0000"/>
            </a:solidFill>
            <a:ln w="9525">
              <a:solidFill>
                <a:schemeClr val="tx1"/>
              </a:solidFill>
              <a:miter lim="800000"/>
              <a:headEnd/>
              <a:tailEnd/>
            </a:ln>
            <a:effectLst/>
          </p:spPr>
          <p:txBody>
            <a:bodyPr wrap="none" anchor="ctr"/>
            <a:lstStyle/>
            <a:p>
              <a:endParaRPr lang="en-US">
                <a:solidFill>
                  <a:prstClr val="black"/>
                </a:solidFill>
                <a:latin typeface="Calibri"/>
              </a:endParaRPr>
            </a:p>
          </p:txBody>
        </p:sp>
        <p:sp>
          <p:nvSpPr>
            <p:cNvPr id="161832" name="AutoShape 40"/>
            <p:cNvSpPr>
              <a:spLocks noChangeArrowheads="1"/>
            </p:cNvSpPr>
            <p:nvPr/>
          </p:nvSpPr>
          <p:spPr bwMode="auto">
            <a:xfrm>
              <a:off x="4484" y="1548"/>
              <a:ext cx="892" cy="1548"/>
            </a:xfrm>
            <a:prstGeom prst="flowChartDelay">
              <a:avLst/>
            </a:prstGeom>
            <a:solidFill>
              <a:srgbClr val="FF0000"/>
            </a:solidFill>
            <a:ln w="50800">
              <a:solidFill>
                <a:srgbClr val="FFFF00"/>
              </a:solidFill>
              <a:miter lim="800000"/>
              <a:headEnd/>
              <a:tailEnd/>
            </a:ln>
            <a:effectLst/>
          </p:spPr>
          <p:txBody>
            <a:bodyPr wrap="none" anchor="ctr"/>
            <a:lstStyle/>
            <a:p>
              <a:endParaRPr lang="en-US">
                <a:solidFill>
                  <a:prstClr val="black"/>
                </a:solidFill>
                <a:latin typeface="Calibri"/>
              </a:endParaRPr>
            </a:p>
          </p:txBody>
        </p:sp>
        <p:sp>
          <p:nvSpPr>
            <p:cNvPr id="161833" name="AutoShape 41"/>
            <p:cNvSpPr>
              <a:spLocks noChangeArrowheads="1"/>
            </p:cNvSpPr>
            <p:nvPr/>
          </p:nvSpPr>
          <p:spPr bwMode="auto">
            <a:xfrm flipH="1">
              <a:off x="4032" y="1548"/>
              <a:ext cx="790" cy="1548"/>
            </a:xfrm>
            <a:prstGeom prst="flowChartDelay">
              <a:avLst/>
            </a:prstGeom>
            <a:solidFill>
              <a:srgbClr val="FF0000"/>
            </a:solidFill>
            <a:ln w="50800">
              <a:solidFill>
                <a:srgbClr val="FFFF00"/>
              </a:solidFill>
              <a:miter lim="800000"/>
              <a:headEnd/>
              <a:tailEnd/>
            </a:ln>
            <a:effectLst/>
          </p:spPr>
          <p:txBody>
            <a:bodyPr wrap="none" anchor="ctr"/>
            <a:lstStyle/>
            <a:p>
              <a:endParaRPr lang="en-US">
                <a:solidFill>
                  <a:prstClr val="black"/>
                </a:solidFill>
                <a:latin typeface="Calibri"/>
              </a:endParaRPr>
            </a:p>
          </p:txBody>
        </p:sp>
        <p:sp>
          <p:nvSpPr>
            <p:cNvPr id="161834" name="AutoShape 42"/>
            <p:cNvSpPr>
              <a:spLocks noChangeArrowheads="1"/>
            </p:cNvSpPr>
            <p:nvPr/>
          </p:nvSpPr>
          <p:spPr bwMode="auto">
            <a:xfrm>
              <a:off x="4419" y="1548"/>
              <a:ext cx="622" cy="1548"/>
            </a:xfrm>
            <a:prstGeom prst="flowChartDelay">
              <a:avLst/>
            </a:prstGeom>
            <a:solidFill>
              <a:srgbClr val="FF0000"/>
            </a:solidFill>
            <a:ln w="9525">
              <a:solidFill>
                <a:srgbClr val="FF0000"/>
              </a:solidFill>
              <a:miter lim="800000"/>
              <a:headEnd/>
              <a:tailEnd/>
            </a:ln>
            <a:effectLst/>
          </p:spPr>
          <p:txBody>
            <a:bodyPr wrap="none" anchor="ctr"/>
            <a:lstStyle/>
            <a:p>
              <a:endParaRPr lang="en-US">
                <a:solidFill>
                  <a:prstClr val="black"/>
                </a:solidFill>
                <a:latin typeface="Calibri"/>
              </a:endParaRPr>
            </a:p>
          </p:txBody>
        </p:sp>
        <p:sp>
          <p:nvSpPr>
            <p:cNvPr id="161835" name="Rectangle 43"/>
            <p:cNvSpPr>
              <a:spLocks noChangeArrowheads="1"/>
            </p:cNvSpPr>
            <p:nvPr/>
          </p:nvSpPr>
          <p:spPr bwMode="auto">
            <a:xfrm>
              <a:off x="4225" y="1536"/>
              <a:ext cx="959" cy="1582"/>
            </a:xfrm>
            <a:prstGeom prst="rect">
              <a:avLst/>
            </a:prstGeom>
            <a:solidFill>
              <a:srgbClr val="FF0000"/>
            </a:solidFill>
            <a:ln w="9525">
              <a:noFill/>
              <a:miter lim="800000"/>
              <a:headEnd/>
              <a:tailEnd/>
            </a:ln>
            <a:effectLst/>
          </p:spPr>
          <p:txBody>
            <a:bodyPr wrap="none" anchor="ctr"/>
            <a:lstStyle/>
            <a:p>
              <a:endParaRPr lang="en-US">
                <a:solidFill>
                  <a:prstClr val="black"/>
                </a:solidFill>
                <a:latin typeface="Calibri"/>
              </a:endParaRPr>
            </a:p>
          </p:txBody>
        </p:sp>
        <p:sp>
          <p:nvSpPr>
            <p:cNvPr id="161836" name="AutoShape 44"/>
            <p:cNvSpPr>
              <a:spLocks noChangeArrowheads="1"/>
            </p:cNvSpPr>
            <p:nvPr/>
          </p:nvSpPr>
          <p:spPr bwMode="auto">
            <a:xfrm>
              <a:off x="4067" y="2076"/>
              <a:ext cx="302" cy="483"/>
            </a:xfrm>
            <a:prstGeom prst="leftArrow">
              <a:avLst>
                <a:gd name="adj1" fmla="val 50000"/>
                <a:gd name="adj2" fmla="val 25000"/>
              </a:avLst>
            </a:prstGeom>
            <a:solidFill>
              <a:srgbClr val="FFFF00"/>
            </a:solidFill>
            <a:ln w="9525">
              <a:noFill/>
              <a:miter lim="800000"/>
              <a:headEnd/>
              <a:tailEnd/>
            </a:ln>
            <a:effectLst/>
          </p:spPr>
          <p:txBody>
            <a:bodyPr wrap="none" anchor="ctr"/>
            <a:lstStyle/>
            <a:p>
              <a:endParaRPr lang="en-US">
                <a:solidFill>
                  <a:prstClr val="black"/>
                </a:solidFill>
                <a:latin typeface="Calibri"/>
              </a:endParaRPr>
            </a:p>
          </p:txBody>
        </p:sp>
        <p:sp>
          <p:nvSpPr>
            <p:cNvPr id="161837" name="AutoShape 45"/>
            <p:cNvSpPr>
              <a:spLocks noChangeArrowheads="1"/>
            </p:cNvSpPr>
            <p:nvPr/>
          </p:nvSpPr>
          <p:spPr bwMode="auto">
            <a:xfrm flipH="1">
              <a:off x="5040" y="2076"/>
              <a:ext cx="295" cy="483"/>
            </a:xfrm>
            <a:prstGeom prst="leftArrow">
              <a:avLst>
                <a:gd name="adj1" fmla="val 50000"/>
                <a:gd name="adj2" fmla="val 25000"/>
              </a:avLst>
            </a:prstGeom>
            <a:solidFill>
              <a:srgbClr val="FFFF00"/>
            </a:solidFill>
            <a:ln w="9525">
              <a:noFill/>
              <a:miter lim="800000"/>
              <a:headEnd/>
              <a:tailEnd/>
            </a:ln>
            <a:effectLst/>
          </p:spPr>
          <p:txBody>
            <a:bodyPr wrap="none" anchor="ctr"/>
            <a:lstStyle/>
            <a:p>
              <a:endParaRPr lang="en-US">
                <a:solidFill>
                  <a:prstClr val="black"/>
                </a:solidFill>
                <a:latin typeface="Calibri"/>
              </a:endParaRPr>
            </a:p>
          </p:txBody>
        </p:sp>
      </p:grpSp>
      <p:grpSp>
        <p:nvGrpSpPr>
          <p:cNvPr id="5" name="Group 46"/>
          <p:cNvGrpSpPr>
            <a:grpSpLocks/>
          </p:cNvGrpSpPr>
          <p:nvPr/>
        </p:nvGrpSpPr>
        <p:grpSpPr bwMode="auto">
          <a:xfrm>
            <a:off x="2019300" y="3886200"/>
            <a:ext cx="1450975" cy="2511425"/>
            <a:chOff x="1920" y="720"/>
            <a:chExt cx="432" cy="960"/>
          </a:xfrm>
        </p:grpSpPr>
        <p:sp>
          <p:nvSpPr>
            <p:cNvPr id="161839" name="Rectangle 47"/>
            <p:cNvSpPr>
              <a:spLocks noChangeArrowheads="1"/>
            </p:cNvSpPr>
            <p:nvPr/>
          </p:nvSpPr>
          <p:spPr bwMode="auto">
            <a:xfrm>
              <a:off x="1920" y="720"/>
              <a:ext cx="432" cy="960"/>
            </a:xfrm>
            <a:prstGeom prst="rect">
              <a:avLst/>
            </a:prstGeom>
            <a:solidFill>
              <a:srgbClr val="FF0000"/>
            </a:solidFill>
            <a:ln w="9525">
              <a:solidFill>
                <a:schemeClr val="tx1"/>
              </a:solidFill>
              <a:miter lim="800000"/>
              <a:headEnd/>
              <a:tailEnd/>
            </a:ln>
            <a:effectLst/>
          </p:spPr>
          <p:txBody>
            <a:bodyPr wrap="none" anchor="ctr"/>
            <a:lstStyle/>
            <a:p>
              <a:endParaRPr lang="en-US">
                <a:solidFill>
                  <a:prstClr val="black"/>
                </a:solidFill>
                <a:latin typeface="Calibri"/>
              </a:endParaRPr>
            </a:p>
          </p:txBody>
        </p:sp>
        <p:sp>
          <p:nvSpPr>
            <p:cNvPr id="161840" name="Line 48"/>
            <p:cNvSpPr>
              <a:spLocks noChangeShapeType="1"/>
            </p:cNvSpPr>
            <p:nvPr/>
          </p:nvSpPr>
          <p:spPr bwMode="auto">
            <a:xfrm>
              <a:off x="1920" y="720"/>
              <a:ext cx="0" cy="960"/>
            </a:xfrm>
            <a:prstGeom prst="line">
              <a:avLst/>
            </a:prstGeom>
            <a:noFill/>
            <a:ln w="50800">
              <a:solidFill>
                <a:srgbClr val="FFFF00"/>
              </a:solidFill>
              <a:round/>
              <a:headEnd/>
              <a:tailEnd/>
            </a:ln>
            <a:effectLst/>
          </p:spPr>
          <p:txBody>
            <a:bodyPr/>
            <a:lstStyle/>
            <a:p>
              <a:endParaRPr lang="en-US">
                <a:solidFill>
                  <a:prstClr val="black"/>
                </a:solidFill>
                <a:latin typeface="Calibri"/>
              </a:endParaRPr>
            </a:p>
          </p:txBody>
        </p:sp>
        <p:sp>
          <p:nvSpPr>
            <p:cNvPr id="161841" name="Line 49"/>
            <p:cNvSpPr>
              <a:spLocks noChangeShapeType="1"/>
            </p:cNvSpPr>
            <p:nvPr/>
          </p:nvSpPr>
          <p:spPr bwMode="auto">
            <a:xfrm>
              <a:off x="2352" y="720"/>
              <a:ext cx="0" cy="960"/>
            </a:xfrm>
            <a:prstGeom prst="line">
              <a:avLst/>
            </a:prstGeom>
            <a:noFill/>
            <a:ln w="50800">
              <a:solidFill>
                <a:srgbClr val="FFFF00"/>
              </a:solidFill>
              <a:round/>
              <a:headEnd/>
              <a:tailEnd/>
            </a:ln>
            <a:effectLst/>
          </p:spPr>
          <p:txBody>
            <a:bodyPr/>
            <a:lstStyle/>
            <a:p>
              <a:endParaRPr lang="en-US">
                <a:solidFill>
                  <a:prstClr val="black"/>
                </a:solidFill>
                <a:latin typeface="Calibri"/>
              </a:endParaRPr>
            </a:p>
          </p:txBody>
        </p:sp>
      </p:grpSp>
      <p:sp>
        <p:nvSpPr>
          <p:cNvPr id="161842" name="AutoShape 50"/>
          <p:cNvSpPr>
            <a:spLocks noChangeArrowheads="1"/>
          </p:cNvSpPr>
          <p:nvPr/>
        </p:nvSpPr>
        <p:spPr bwMode="auto">
          <a:xfrm>
            <a:off x="2132013" y="4419600"/>
            <a:ext cx="685800" cy="1600200"/>
          </a:xfrm>
          <a:prstGeom prst="downArrow">
            <a:avLst>
              <a:gd name="adj1" fmla="val 50000"/>
              <a:gd name="adj2" fmla="val 58333"/>
            </a:avLst>
          </a:prstGeom>
          <a:solidFill>
            <a:schemeClr val="accent1"/>
          </a:solidFill>
          <a:ln w="9525">
            <a:solidFill>
              <a:schemeClr val="tx1"/>
            </a:solidFill>
            <a:miter lim="800000"/>
            <a:headEnd/>
            <a:tailEnd/>
          </a:ln>
          <a:effectLst/>
        </p:spPr>
        <p:txBody>
          <a:bodyPr wrap="none" anchor="ctr"/>
          <a:lstStyle/>
          <a:p>
            <a:endParaRPr lang="en-US">
              <a:solidFill>
                <a:prstClr val="black"/>
              </a:solidFill>
              <a:latin typeface="Calibri"/>
            </a:endParaRPr>
          </a:p>
        </p:txBody>
      </p:sp>
      <p:sp>
        <p:nvSpPr>
          <p:cNvPr id="161843" name="AutoShape 51"/>
          <p:cNvSpPr>
            <a:spLocks noChangeArrowheads="1"/>
          </p:cNvSpPr>
          <p:nvPr/>
        </p:nvSpPr>
        <p:spPr bwMode="auto">
          <a:xfrm flipV="1">
            <a:off x="2722563" y="4419600"/>
            <a:ext cx="630237" cy="1533525"/>
          </a:xfrm>
          <a:prstGeom prst="downArrow">
            <a:avLst>
              <a:gd name="adj1" fmla="val 50000"/>
              <a:gd name="adj2" fmla="val 60831"/>
            </a:avLst>
          </a:prstGeom>
          <a:solidFill>
            <a:srgbClr val="00FF00"/>
          </a:solidFill>
          <a:ln w="9525">
            <a:solidFill>
              <a:schemeClr val="tx1"/>
            </a:solidFill>
            <a:miter lim="800000"/>
            <a:headEnd/>
            <a:tailEnd/>
          </a:ln>
          <a:effectLst/>
        </p:spPr>
        <p:txBody>
          <a:bodyPr wrap="none" anchor="ctr"/>
          <a:lstStyle/>
          <a:p>
            <a:endParaRPr lang="en-US">
              <a:solidFill>
                <a:prstClr val="black"/>
              </a:solidFill>
              <a:latin typeface="Calibri"/>
            </a:endParaRPr>
          </a:p>
        </p:txBody>
      </p:sp>
      <p:sp>
        <p:nvSpPr>
          <p:cNvPr id="161845" name="Rectangle 53"/>
          <p:cNvSpPr>
            <a:spLocks noChangeArrowheads="1"/>
          </p:cNvSpPr>
          <p:nvPr/>
        </p:nvSpPr>
        <p:spPr bwMode="auto">
          <a:xfrm>
            <a:off x="3657600" y="1333500"/>
            <a:ext cx="4572000" cy="1752600"/>
          </a:xfrm>
          <a:prstGeom prst="rect">
            <a:avLst/>
          </a:prstGeom>
          <a:solidFill>
            <a:srgbClr val="173963"/>
          </a:solidFill>
          <a:ln w="9525">
            <a:noFill/>
            <a:miter lim="800000"/>
            <a:headEnd/>
            <a:tailEnd/>
          </a:ln>
          <a:effectLst/>
        </p:spPr>
        <p:txBody>
          <a:bodyPr wrap="none" anchor="ctr"/>
          <a:lstStyle/>
          <a:p>
            <a:endParaRPr lang="en-US">
              <a:solidFill>
                <a:prstClr val="black"/>
              </a:solidFill>
              <a:latin typeface="Calibri"/>
            </a:endParaRPr>
          </a:p>
        </p:txBody>
      </p:sp>
      <p:sp>
        <p:nvSpPr>
          <p:cNvPr id="161849" name="Rectangle 57"/>
          <p:cNvSpPr>
            <a:spLocks noChangeArrowheads="1"/>
          </p:cNvSpPr>
          <p:nvPr/>
        </p:nvSpPr>
        <p:spPr bwMode="auto">
          <a:xfrm>
            <a:off x="6705600" y="0"/>
            <a:ext cx="2286000" cy="3200400"/>
          </a:xfrm>
          <a:prstGeom prst="rect">
            <a:avLst/>
          </a:prstGeom>
          <a:solidFill>
            <a:srgbClr val="173963"/>
          </a:solidFill>
          <a:ln w="9525">
            <a:noFill/>
            <a:miter lim="800000"/>
            <a:headEnd/>
            <a:tailEnd/>
          </a:ln>
          <a:effectLst/>
        </p:spPr>
        <p:txBody>
          <a:bodyPr wrap="none" anchor="ctr"/>
          <a:lstStyle/>
          <a:p>
            <a:endParaRPr lang="en-US">
              <a:solidFill>
                <a:prstClr val="black"/>
              </a:solidFill>
              <a:latin typeface="Calibri"/>
            </a:endParaRPr>
          </a:p>
        </p:txBody>
      </p:sp>
      <p:sp>
        <p:nvSpPr>
          <p:cNvPr id="161867" name="Rectangle 75"/>
          <p:cNvSpPr>
            <a:spLocks noChangeArrowheads="1"/>
          </p:cNvSpPr>
          <p:nvPr/>
        </p:nvSpPr>
        <p:spPr bwMode="auto">
          <a:xfrm>
            <a:off x="0" y="6369050"/>
            <a:ext cx="5324984" cy="492443"/>
          </a:xfrm>
          <a:prstGeom prst="rect">
            <a:avLst/>
          </a:prstGeom>
          <a:noFill/>
          <a:ln w="9525" algn="ctr">
            <a:noFill/>
            <a:miter lim="800000"/>
            <a:headEnd/>
            <a:tailEnd/>
          </a:ln>
          <a:effectLst/>
        </p:spPr>
        <p:txBody>
          <a:bodyPr wrap="none">
            <a:spAutoFit/>
          </a:bodyPr>
          <a:lstStyle/>
          <a:p>
            <a:pPr marL="342900" indent="-342900">
              <a:spcBef>
                <a:spcPct val="0"/>
              </a:spcBef>
            </a:pPr>
            <a:r>
              <a:rPr lang="es-ES" sz="1300" dirty="0" err="1">
                <a:solidFill>
                  <a:prstClr val="white"/>
                </a:solidFill>
                <a:latin typeface="Calibri"/>
              </a:rPr>
              <a:t>Nichols</a:t>
            </a:r>
            <a:r>
              <a:rPr lang="es-ES" sz="1300" dirty="0">
                <a:solidFill>
                  <a:prstClr val="white"/>
                </a:solidFill>
                <a:latin typeface="Calibri"/>
              </a:rPr>
              <a:t> WW, </a:t>
            </a:r>
            <a:r>
              <a:rPr lang="es-ES" sz="1300" dirty="0" err="1">
                <a:solidFill>
                  <a:prstClr val="white"/>
                </a:solidFill>
                <a:latin typeface="Calibri"/>
              </a:rPr>
              <a:t>O’Rourke</a:t>
            </a:r>
            <a:r>
              <a:rPr lang="es-ES" sz="1300" dirty="0">
                <a:solidFill>
                  <a:prstClr val="white"/>
                </a:solidFill>
                <a:latin typeface="Calibri"/>
              </a:rPr>
              <a:t> MF</a:t>
            </a:r>
            <a:r>
              <a:rPr lang="es-ES" sz="1300" i="1" dirty="0">
                <a:solidFill>
                  <a:prstClr val="white"/>
                </a:solidFill>
                <a:latin typeface="Calibri"/>
              </a:rPr>
              <a:t>. McDonald’s </a:t>
            </a:r>
            <a:r>
              <a:rPr lang="es-ES" sz="1300" i="1" dirty="0" err="1">
                <a:solidFill>
                  <a:prstClr val="white"/>
                </a:solidFill>
                <a:latin typeface="Calibri"/>
              </a:rPr>
              <a:t>Blood</a:t>
            </a:r>
            <a:r>
              <a:rPr lang="es-ES" sz="1300" i="1" dirty="0">
                <a:solidFill>
                  <a:prstClr val="white"/>
                </a:solidFill>
                <a:latin typeface="Calibri"/>
              </a:rPr>
              <a:t> </a:t>
            </a:r>
            <a:r>
              <a:rPr lang="es-ES" sz="1300" i="1" dirty="0" err="1">
                <a:solidFill>
                  <a:prstClr val="white"/>
                </a:solidFill>
                <a:latin typeface="Calibri"/>
              </a:rPr>
              <a:t>Flow</a:t>
            </a:r>
            <a:r>
              <a:rPr lang="es-ES" sz="1300" i="1" dirty="0">
                <a:solidFill>
                  <a:prstClr val="white"/>
                </a:solidFill>
                <a:latin typeface="Calibri"/>
              </a:rPr>
              <a:t> in </a:t>
            </a:r>
            <a:r>
              <a:rPr lang="es-ES" sz="1300" i="1" dirty="0" err="1">
                <a:solidFill>
                  <a:prstClr val="white"/>
                </a:solidFill>
                <a:latin typeface="Calibri"/>
              </a:rPr>
              <a:t>Arteries</a:t>
            </a:r>
            <a:r>
              <a:rPr lang="es-ES" sz="1300" dirty="0">
                <a:solidFill>
                  <a:prstClr val="white"/>
                </a:solidFill>
                <a:latin typeface="Calibri"/>
              </a:rPr>
              <a:t>. 5th ed. 2005.</a:t>
            </a:r>
          </a:p>
          <a:p>
            <a:pPr marL="342900" indent="-342900">
              <a:spcBef>
                <a:spcPct val="0"/>
              </a:spcBef>
            </a:pPr>
            <a:r>
              <a:rPr lang="es-ES" sz="1300" dirty="0" err="1">
                <a:solidFill>
                  <a:prstClr val="white"/>
                </a:solidFill>
                <a:latin typeface="Calibri"/>
              </a:rPr>
              <a:t>Safar</a:t>
            </a:r>
            <a:r>
              <a:rPr lang="es-ES" sz="1300" dirty="0">
                <a:solidFill>
                  <a:prstClr val="white"/>
                </a:solidFill>
                <a:latin typeface="Calibri"/>
              </a:rPr>
              <a:t> ME et al. </a:t>
            </a:r>
            <a:r>
              <a:rPr lang="en-US" sz="1300" i="1" dirty="0">
                <a:solidFill>
                  <a:prstClr val="white"/>
                </a:solidFill>
                <a:latin typeface="Calibri"/>
              </a:rPr>
              <a:t>Am J </a:t>
            </a:r>
            <a:r>
              <a:rPr lang="en-US" sz="1300" i="1" dirty="0" err="1">
                <a:solidFill>
                  <a:prstClr val="white"/>
                </a:solidFill>
                <a:latin typeface="Calibri"/>
              </a:rPr>
              <a:t>Geriatr</a:t>
            </a:r>
            <a:r>
              <a:rPr lang="en-US" sz="1300" i="1" dirty="0">
                <a:solidFill>
                  <a:prstClr val="white"/>
                </a:solidFill>
                <a:latin typeface="Calibri"/>
              </a:rPr>
              <a:t> </a:t>
            </a:r>
            <a:r>
              <a:rPr lang="en-US" sz="1300" i="1" dirty="0" err="1">
                <a:solidFill>
                  <a:prstClr val="white"/>
                </a:solidFill>
                <a:latin typeface="Calibri"/>
              </a:rPr>
              <a:t>Cardiol</a:t>
            </a:r>
            <a:r>
              <a:rPr lang="en-US" sz="1300" dirty="0">
                <a:solidFill>
                  <a:prstClr val="white"/>
                </a:solidFill>
                <a:latin typeface="Calibri"/>
              </a:rPr>
              <a:t> 11(5):295-298, 304, 2002 </a:t>
            </a:r>
            <a:endParaRPr lang="es-ES" sz="1300" dirty="0">
              <a:solidFill>
                <a:prstClr val="white"/>
              </a:solidFill>
              <a:latin typeface="Calibri"/>
            </a:endParaRPr>
          </a:p>
        </p:txBody>
      </p:sp>
    </p:spTree>
    <p:extLst>
      <p:ext uri="{BB962C8B-B14F-4D97-AF65-F5344CB8AC3E}">
        <p14:creationId xmlns:p14="http://schemas.microsoft.com/office/powerpoint/2010/main" val="97711142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61821"/>
                                        </p:tgtEl>
                                        <p:attrNameLst>
                                          <p:attrName>style.visibility</p:attrName>
                                        </p:attrNameLst>
                                      </p:cBhvr>
                                      <p:to>
                                        <p:strVal val="visible"/>
                                      </p:to>
                                    </p:set>
                                    <p:animEffect transition="in" filter="fade">
                                      <p:cBhvr>
                                        <p:cTn id="10" dur="2000"/>
                                        <p:tgtEl>
                                          <p:spTgt spid="16182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1842"/>
                                        </p:tgtEl>
                                        <p:attrNameLst>
                                          <p:attrName>style.visibility</p:attrName>
                                        </p:attrNameLst>
                                      </p:cBhvr>
                                      <p:to>
                                        <p:strVal val="visible"/>
                                      </p:to>
                                    </p:set>
                                    <p:animEffect transition="in" filter="fade">
                                      <p:cBhvr>
                                        <p:cTn id="18" dur="2000"/>
                                        <p:tgtEl>
                                          <p:spTgt spid="1618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1843"/>
                                        </p:tgtEl>
                                        <p:attrNameLst>
                                          <p:attrName>style.visibility</p:attrName>
                                        </p:attrNameLst>
                                      </p:cBhvr>
                                      <p:to>
                                        <p:strVal val="visible"/>
                                      </p:to>
                                    </p:set>
                                    <p:animEffect transition="in" filter="fade">
                                      <p:cBhvr>
                                        <p:cTn id="23" dur="2000"/>
                                        <p:tgtEl>
                                          <p:spTgt spid="1618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1822"/>
                                        </p:tgtEl>
                                        <p:attrNameLst>
                                          <p:attrName>style.visibility</p:attrName>
                                        </p:attrNameLst>
                                      </p:cBhvr>
                                      <p:to>
                                        <p:strVal val="visible"/>
                                      </p:to>
                                    </p:set>
                                    <p:animEffect transition="in" filter="fade">
                                      <p:cBhvr>
                                        <p:cTn id="26" dur="2000"/>
                                        <p:tgtEl>
                                          <p:spTgt spid="1618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1820"/>
                                        </p:tgtEl>
                                        <p:attrNameLst>
                                          <p:attrName>style.visibility</p:attrName>
                                        </p:attrNameLst>
                                      </p:cBhvr>
                                      <p:to>
                                        <p:strVal val="visible"/>
                                      </p:to>
                                    </p:set>
                                    <p:animEffect transition="in" filter="fade">
                                      <p:cBhvr>
                                        <p:cTn id="31" dur="2000"/>
                                        <p:tgtEl>
                                          <p:spTgt spid="1618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1812"/>
                                        </p:tgtEl>
                                        <p:attrNameLst>
                                          <p:attrName>style.visibility</p:attrName>
                                        </p:attrNameLst>
                                      </p:cBhvr>
                                      <p:to>
                                        <p:strVal val="visible"/>
                                      </p:to>
                                    </p:set>
                                    <p:animEffect transition="in" filter="fade">
                                      <p:cBhvr>
                                        <p:cTn id="36" dur="2000"/>
                                        <p:tgtEl>
                                          <p:spTgt spid="161812"/>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childTnLst>
                                </p:cTn>
                              </p:par>
                              <p:par>
                                <p:cTn id="40" presetID="10" presetClass="exit" presetSubtype="0" fill="hold" grpId="0" nodeType="withEffect">
                                  <p:stCondLst>
                                    <p:cond delay="0"/>
                                  </p:stCondLst>
                                  <p:childTnLst>
                                    <p:animEffect transition="out" filter="fade">
                                      <p:cBhvr>
                                        <p:cTn id="41" dur="3000"/>
                                        <p:tgtEl>
                                          <p:spTgt spid="161845"/>
                                        </p:tgtEl>
                                      </p:cBhvr>
                                    </p:animEffect>
                                    <p:set>
                                      <p:cBhvr>
                                        <p:cTn id="42" dur="1" fill="hold">
                                          <p:stCondLst>
                                            <p:cond delay="2999"/>
                                          </p:stCondLst>
                                        </p:cTn>
                                        <p:tgtEl>
                                          <p:spTgt spid="16184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2000"/>
                                        <p:tgtEl>
                                          <p:spTgt spid="161822"/>
                                        </p:tgtEl>
                                      </p:cBhvr>
                                    </p:animEffect>
                                    <p:set>
                                      <p:cBhvr>
                                        <p:cTn id="47" dur="1" fill="hold">
                                          <p:stCondLst>
                                            <p:cond delay="1999"/>
                                          </p:stCondLst>
                                        </p:cTn>
                                        <p:tgtEl>
                                          <p:spTgt spid="16182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161821"/>
                                        </p:tgtEl>
                                      </p:cBhvr>
                                    </p:animEffect>
                                    <p:set>
                                      <p:cBhvr>
                                        <p:cTn id="50" dur="1" fill="hold">
                                          <p:stCondLst>
                                            <p:cond delay="1999"/>
                                          </p:stCondLst>
                                        </p:cTn>
                                        <p:tgtEl>
                                          <p:spTgt spid="1618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20" grpId="0" animBg="1"/>
      <p:bldP spid="161821" grpId="0" animBg="1"/>
      <p:bldP spid="161821" grpId="1" animBg="1"/>
      <p:bldP spid="161822" grpId="0" animBg="1"/>
      <p:bldP spid="161822" grpId="1" animBg="1"/>
      <p:bldP spid="161812" grpId="0"/>
      <p:bldP spid="161842" grpId="0" animBg="1"/>
      <p:bldP spid="161843" grpId="0" animBg="1"/>
      <p:bldP spid="1618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ChangeArrowheads="1"/>
          </p:cNvSpPr>
          <p:nvPr/>
        </p:nvSpPr>
        <p:spPr bwMode="auto">
          <a:xfrm>
            <a:off x="685800" y="0"/>
            <a:ext cx="8229600" cy="715963"/>
          </a:xfrm>
          <a:prstGeom prst="rect">
            <a:avLst/>
          </a:prstGeom>
          <a:noFill/>
          <a:ln w="9525">
            <a:noFill/>
            <a:miter lim="800000"/>
            <a:headEnd/>
            <a:tailEnd/>
          </a:ln>
          <a:effectLst/>
        </p:spPr>
        <p:txBody>
          <a:bodyPr anchor="ctr"/>
          <a:lstStyle/>
          <a:p>
            <a:pPr algn="ctr" fontAlgn="base">
              <a:spcBef>
                <a:spcPct val="0"/>
              </a:spcBef>
              <a:spcAft>
                <a:spcPct val="0"/>
              </a:spcAft>
            </a:pPr>
            <a:r>
              <a:rPr lang="en-US" sz="3600" b="1" smtClean="0">
                <a:solidFill>
                  <a:srgbClr val="FFCC00"/>
                </a:solidFill>
                <a:latin typeface="Calibri"/>
              </a:rPr>
              <a:t>Augmentation Index</a:t>
            </a:r>
          </a:p>
        </p:txBody>
      </p:sp>
      <p:sp>
        <p:nvSpPr>
          <p:cNvPr id="796676" name="Line 4"/>
          <p:cNvSpPr>
            <a:spLocks noChangeShapeType="1"/>
          </p:cNvSpPr>
          <p:nvPr/>
        </p:nvSpPr>
        <p:spPr bwMode="auto">
          <a:xfrm flipV="1">
            <a:off x="2628900" y="1782763"/>
            <a:ext cx="1828800" cy="0"/>
          </a:xfrm>
          <a:prstGeom prst="line">
            <a:avLst/>
          </a:prstGeom>
          <a:noFill/>
          <a:ln w="38100">
            <a:solidFill>
              <a:schemeClr val="bg1"/>
            </a:solidFill>
            <a:round/>
            <a:headEnd/>
            <a:tailEnd/>
          </a:ln>
          <a:effectLst/>
        </p:spPr>
        <p:txBody>
          <a:bodyPr/>
          <a:lstStyle/>
          <a:p>
            <a:pPr algn="ctr" fontAlgn="base">
              <a:spcBef>
                <a:spcPct val="20000"/>
              </a:spcBef>
              <a:spcAft>
                <a:spcPct val="0"/>
              </a:spcAft>
              <a:buFontTx/>
              <a:buChar char="•"/>
            </a:pPr>
            <a:endParaRPr lang="en-US" smtClean="0">
              <a:solidFill>
                <a:srgbClr val="FFFFFF"/>
              </a:solidFill>
              <a:latin typeface="Calibri"/>
            </a:endParaRPr>
          </a:p>
        </p:txBody>
      </p:sp>
      <p:sp>
        <p:nvSpPr>
          <p:cNvPr id="796677" name="Line 5"/>
          <p:cNvSpPr>
            <a:spLocks noChangeShapeType="1"/>
          </p:cNvSpPr>
          <p:nvPr/>
        </p:nvSpPr>
        <p:spPr bwMode="auto">
          <a:xfrm flipV="1">
            <a:off x="2628900" y="2773363"/>
            <a:ext cx="1295400" cy="0"/>
          </a:xfrm>
          <a:prstGeom prst="line">
            <a:avLst/>
          </a:prstGeom>
          <a:noFill/>
          <a:ln w="38100">
            <a:solidFill>
              <a:schemeClr val="bg1"/>
            </a:solidFill>
            <a:round/>
            <a:headEnd/>
            <a:tailEnd/>
          </a:ln>
          <a:effectLst/>
        </p:spPr>
        <p:txBody>
          <a:bodyPr/>
          <a:lstStyle/>
          <a:p>
            <a:pPr algn="ctr" fontAlgn="base">
              <a:spcBef>
                <a:spcPct val="20000"/>
              </a:spcBef>
              <a:spcAft>
                <a:spcPct val="0"/>
              </a:spcAft>
              <a:buFontTx/>
              <a:buChar char="•"/>
            </a:pPr>
            <a:endParaRPr lang="en-US" smtClean="0">
              <a:solidFill>
                <a:srgbClr val="FFFFFF"/>
              </a:solidFill>
              <a:latin typeface="Calibri"/>
            </a:endParaRPr>
          </a:p>
        </p:txBody>
      </p:sp>
      <p:sp>
        <p:nvSpPr>
          <p:cNvPr id="796679" name="Text Box 7"/>
          <p:cNvSpPr txBox="1">
            <a:spLocks noChangeArrowheads="1"/>
          </p:cNvSpPr>
          <p:nvPr/>
        </p:nvSpPr>
        <p:spPr bwMode="auto">
          <a:xfrm>
            <a:off x="4229100" y="1416050"/>
            <a:ext cx="46355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smtClean="0">
                <a:solidFill>
                  <a:srgbClr val="FFFF00"/>
                </a:solidFill>
                <a:latin typeface="Calibri"/>
              </a:rPr>
              <a:t>P2</a:t>
            </a:r>
          </a:p>
        </p:txBody>
      </p:sp>
      <p:sp>
        <p:nvSpPr>
          <p:cNvPr id="796680" name="Text Box 8"/>
          <p:cNvSpPr txBox="1">
            <a:spLocks noChangeArrowheads="1"/>
          </p:cNvSpPr>
          <p:nvPr/>
        </p:nvSpPr>
        <p:spPr bwMode="auto">
          <a:xfrm>
            <a:off x="3619500" y="2330450"/>
            <a:ext cx="46355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smtClean="0">
                <a:solidFill>
                  <a:srgbClr val="FFFF00"/>
                </a:solidFill>
                <a:latin typeface="Calibri"/>
              </a:rPr>
              <a:t>P1</a:t>
            </a:r>
          </a:p>
        </p:txBody>
      </p:sp>
      <p:sp>
        <p:nvSpPr>
          <p:cNvPr id="796683" name="Line 11"/>
          <p:cNvSpPr>
            <a:spLocks noChangeShapeType="1"/>
          </p:cNvSpPr>
          <p:nvPr/>
        </p:nvSpPr>
        <p:spPr bwMode="auto">
          <a:xfrm>
            <a:off x="1447800" y="1671638"/>
            <a:ext cx="0" cy="4184650"/>
          </a:xfrm>
          <a:prstGeom prst="line">
            <a:avLst/>
          </a:prstGeom>
          <a:noFill/>
          <a:ln w="190500">
            <a:solidFill>
              <a:srgbClr val="FFFFFF"/>
            </a:solidFill>
            <a:round/>
            <a:headEnd type="triangle" w="med" len="med"/>
            <a:tailEnd type="triangle" w="med" len="med"/>
          </a:ln>
          <a:effectLst/>
        </p:spPr>
        <p:txBody>
          <a:bodyPr/>
          <a:lstStyle/>
          <a:p>
            <a:pPr algn="ctr" fontAlgn="base">
              <a:spcBef>
                <a:spcPct val="20000"/>
              </a:spcBef>
              <a:spcAft>
                <a:spcPct val="0"/>
              </a:spcAft>
              <a:buFontTx/>
              <a:buChar char="•"/>
            </a:pPr>
            <a:endParaRPr lang="en-US" smtClean="0">
              <a:solidFill>
                <a:srgbClr val="FFFFFF"/>
              </a:solidFill>
              <a:latin typeface="Calibri"/>
            </a:endParaRPr>
          </a:p>
        </p:txBody>
      </p:sp>
      <p:sp>
        <p:nvSpPr>
          <p:cNvPr id="796685" name="Freeform 13"/>
          <p:cNvSpPr>
            <a:spLocks/>
          </p:cNvSpPr>
          <p:nvPr/>
        </p:nvSpPr>
        <p:spPr bwMode="auto">
          <a:xfrm rot="780000">
            <a:off x="5029200" y="3065463"/>
            <a:ext cx="304800" cy="88900"/>
          </a:xfrm>
          <a:custGeom>
            <a:avLst/>
            <a:gdLst/>
            <a:ahLst/>
            <a:cxnLst>
              <a:cxn ang="0">
                <a:pos x="0" y="256"/>
              </a:cxn>
              <a:cxn ang="0">
                <a:pos x="96" y="64"/>
              </a:cxn>
              <a:cxn ang="0">
                <a:pos x="192" y="16"/>
              </a:cxn>
              <a:cxn ang="0">
                <a:pos x="336" y="160"/>
              </a:cxn>
              <a:cxn ang="0">
                <a:pos x="384" y="352"/>
              </a:cxn>
              <a:cxn ang="0">
                <a:pos x="432" y="592"/>
              </a:cxn>
              <a:cxn ang="0">
                <a:pos x="480" y="688"/>
              </a:cxn>
            </a:cxnLst>
            <a:rect l="0" t="0" r="r" b="b"/>
            <a:pathLst>
              <a:path w="480" h="688">
                <a:moveTo>
                  <a:pt x="0" y="256"/>
                </a:moveTo>
                <a:cubicBezTo>
                  <a:pt x="32" y="180"/>
                  <a:pt x="64" y="104"/>
                  <a:pt x="96" y="64"/>
                </a:cubicBezTo>
                <a:cubicBezTo>
                  <a:pt x="128" y="24"/>
                  <a:pt x="152" y="0"/>
                  <a:pt x="192" y="16"/>
                </a:cubicBezTo>
                <a:cubicBezTo>
                  <a:pt x="232" y="32"/>
                  <a:pt x="304" y="104"/>
                  <a:pt x="336" y="160"/>
                </a:cubicBezTo>
                <a:cubicBezTo>
                  <a:pt x="368" y="216"/>
                  <a:pt x="368" y="280"/>
                  <a:pt x="384" y="352"/>
                </a:cubicBezTo>
                <a:cubicBezTo>
                  <a:pt x="400" y="424"/>
                  <a:pt x="416" y="536"/>
                  <a:pt x="432" y="592"/>
                </a:cubicBezTo>
                <a:cubicBezTo>
                  <a:pt x="448" y="648"/>
                  <a:pt x="464" y="668"/>
                  <a:pt x="480" y="688"/>
                </a:cubicBezTo>
              </a:path>
            </a:pathLst>
          </a:custGeom>
          <a:noFill/>
          <a:ln w="57150" cmpd="sng">
            <a:solidFill>
              <a:srgbClr val="FFFF00"/>
            </a:solidFill>
            <a:round/>
            <a:headEnd/>
            <a:tailEnd/>
          </a:ln>
          <a:effectLst/>
        </p:spPr>
        <p:txBody>
          <a:bodyPr/>
          <a:lstStyle/>
          <a:p>
            <a:pPr algn="ctr" fontAlgn="base">
              <a:spcBef>
                <a:spcPct val="20000"/>
              </a:spcBef>
              <a:spcAft>
                <a:spcPct val="0"/>
              </a:spcAft>
              <a:buFontTx/>
              <a:buChar char="•"/>
            </a:pPr>
            <a:endParaRPr lang="en-US" smtClean="0">
              <a:solidFill>
                <a:srgbClr val="FFFFFF"/>
              </a:solidFill>
              <a:latin typeface="Calibri"/>
            </a:endParaRPr>
          </a:p>
        </p:txBody>
      </p:sp>
      <p:sp>
        <p:nvSpPr>
          <p:cNvPr id="796686" name="Freeform 14"/>
          <p:cNvSpPr>
            <a:spLocks/>
          </p:cNvSpPr>
          <p:nvPr/>
        </p:nvSpPr>
        <p:spPr bwMode="auto">
          <a:xfrm rot="2880000" flipV="1">
            <a:off x="4633913" y="4281487"/>
            <a:ext cx="4059238" cy="525463"/>
          </a:xfrm>
          <a:custGeom>
            <a:avLst/>
            <a:gdLst/>
            <a:ahLst/>
            <a:cxnLst>
              <a:cxn ang="0">
                <a:pos x="0" y="256"/>
              </a:cxn>
              <a:cxn ang="0">
                <a:pos x="96" y="64"/>
              </a:cxn>
              <a:cxn ang="0">
                <a:pos x="192" y="16"/>
              </a:cxn>
              <a:cxn ang="0">
                <a:pos x="336" y="160"/>
              </a:cxn>
              <a:cxn ang="0">
                <a:pos x="384" y="352"/>
              </a:cxn>
              <a:cxn ang="0">
                <a:pos x="432" y="592"/>
              </a:cxn>
              <a:cxn ang="0">
                <a:pos x="480" y="688"/>
              </a:cxn>
            </a:cxnLst>
            <a:rect l="0" t="0" r="r" b="b"/>
            <a:pathLst>
              <a:path w="480" h="688">
                <a:moveTo>
                  <a:pt x="0" y="256"/>
                </a:moveTo>
                <a:cubicBezTo>
                  <a:pt x="32" y="180"/>
                  <a:pt x="64" y="104"/>
                  <a:pt x="96" y="64"/>
                </a:cubicBezTo>
                <a:cubicBezTo>
                  <a:pt x="128" y="24"/>
                  <a:pt x="152" y="0"/>
                  <a:pt x="192" y="16"/>
                </a:cubicBezTo>
                <a:cubicBezTo>
                  <a:pt x="232" y="32"/>
                  <a:pt x="304" y="104"/>
                  <a:pt x="336" y="160"/>
                </a:cubicBezTo>
                <a:cubicBezTo>
                  <a:pt x="368" y="216"/>
                  <a:pt x="368" y="280"/>
                  <a:pt x="384" y="352"/>
                </a:cubicBezTo>
                <a:cubicBezTo>
                  <a:pt x="400" y="424"/>
                  <a:pt x="416" y="536"/>
                  <a:pt x="432" y="592"/>
                </a:cubicBezTo>
                <a:cubicBezTo>
                  <a:pt x="448" y="648"/>
                  <a:pt x="464" y="668"/>
                  <a:pt x="480" y="688"/>
                </a:cubicBezTo>
              </a:path>
            </a:pathLst>
          </a:custGeom>
          <a:noFill/>
          <a:ln w="57150" cmpd="sng">
            <a:solidFill>
              <a:srgbClr val="FFFF00"/>
            </a:solidFill>
            <a:round/>
            <a:headEnd/>
            <a:tailEnd/>
          </a:ln>
          <a:effectLst/>
        </p:spPr>
        <p:txBody>
          <a:bodyPr/>
          <a:lstStyle/>
          <a:p>
            <a:pPr algn="ctr" fontAlgn="base">
              <a:spcBef>
                <a:spcPct val="20000"/>
              </a:spcBef>
              <a:spcAft>
                <a:spcPct val="0"/>
              </a:spcAft>
              <a:buFontTx/>
              <a:buChar char="•"/>
            </a:pPr>
            <a:endParaRPr lang="en-US" smtClean="0">
              <a:solidFill>
                <a:srgbClr val="FFFFFF"/>
              </a:solidFill>
              <a:latin typeface="Calibri"/>
            </a:endParaRPr>
          </a:p>
        </p:txBody>
      </p:sp>
      <p:sp>
        <p:nvSpPr>
          <p:cNvPr id="796687" name="Freeform 15"/>
          <p:cNvSpPr>
            <a:spLocks/>
          </p:cNvSpPr>
          <p:nvPr/>
        </p:nvSpPr>
        <p:spPr bwMode="auto">
          <a:xfrm>
            <a:off x="4038600" y="1782763"/>
            <a:ext cx="990600" cy="1335087"/>
          </a:xfrm>
          <a:custGeom>
            <a:avLst/>
            <a:gdLst/>
            <a:ahLst/>
            <a:cxnLst>
              <a:cxn ang="0">
                <a:pos x="0" y="560"/>
              </a:cxn>
              <a:cxn ang="0">
                <a:pos x="48" y="416"/>
              </a:cxn>
              <a:cxn ang="0">
                <a:pos x="288" y="32"/>
              </a:cxn>
              <a:cxn ang="0">
                <a:pos x="528" y="224"/>
              </a:cxn>
              <a:cxn ang="0">
                <a:pos x="672" y="704"/>
              </a:cxn>
            </a:cxnLst>
            <a:rect l="0" t="0" r="r" b="b"/>
            <a:pathLst>
              <a:path w="672" h="704">
                <a:moveTo>
                  <a:pt x="0" y="560"/>
                </a:moveTo>
                <a:cubicBezTo>
                  <a:pt x="0" y="532"/>
                  <a:pt x="0" y="504"/>
                  <a:pt x="48" y="416"/>
                </a:cubicBezTo>
                <a:cubicBezTo>
                  <a:pt x="96" y="328"/>
                  <a:pt x="208" y="64"/>
                  <a:pt x="288" y="32"/>
                </a:cubicBezTo>
                <a:cubicBezTo>
                  <a:pt x="368" y="0"/>
                  <a:pt x="464" y="112"/>
                  <a:pt x="528" y="224"/>
                </a:cubicBezTo>
                <a:cubicBezTo>
                  <a:pt x="592" y="336"/>
                  <a:pt x="584" y="584"/>
                  <a:pt x="672" y="704"/>
                </a:cubicBezTo>
              </a:path>
            </a:pathLst>
          </a:custGeom>
          <a:noFill/>
          <a:ln w="57150" cmpd="sng">
            <a:solidFill>
              <a:srgbClr val="FFFF00"/>
            </a:solidFill>
            <a:round/>
            <a:headEnd/>
            <a:tailEnd/>
          </a:ln>
          <a:effectLst/>
        </p:spPr>
        <p:txBody>
          <a:bodyPr/>
          <a:lstStyle/>
          <a:p>
            <a:pPr algn="ctr" fontAlgn="base">
              <a:spcBef>
                <a:spcPct val="20000"/>
              </a:spcBef>
              <a:spcAft>
                <a:spcPct val="0"/>
              </a:spcAft>
              <a:buFontTx/>
              <a:buChar char="•"/>
            </a:pPr>
            <a:endParaRPr lang="en-US" smtClean="0">
              <a:solidFill>
                <a:srgbClr val="FFFFFF"/>
              </a:solidFill>
              <a:latin typeface="Calibri"/>
            </a:endParaRPr>
          </a:p>
        </p:txBody>
      </p:sp>
      <p:sp>
        <p:nvSpPr>
          <p:cNvPr id="796688" name="Freeform 16"/>
          <p:cNvSpPr>
            <a:spLocks/>
          </p:cNvSpPr>
          <p:nvPr/>
        </p:nvSpPr>
        <p:spPr bwMode="auto">
          <a:xfrm>
            <a:off x="3352800" y="2697163"/>
            <a:ext cx="685800" cy="3124200"/>
          </a:xfrm>
          <a:custGeom>
            <a:avLst/>
            <a:gdLst/>
            <a:ahLst/>
            <a:cxnLst>
              <a:cxn ang="0">
                <a:pos x="0" y="2000"/>
              </a:cxn>
              <a:cxn ang="0">
                <a:pos x="240" y="320"/>
              </a:cxn>
              <a:cxn ang="0">
                <a:pos x="432" y="80"/>
              </a:cxn>
            </a:cxnLst>
            <a:rect l="0" t="0" r="r" b="b"/>
            <a:pathLst>
              <a:path w="432" h="2000">
                <a:moveTo>
                  <a:pt x="0" y="2000"/>
                </a:moveTo>
                <a:cubicBezTo>
                  <a:pt x="84" y="1320"/>
                  <a:pt x="168" y="640"/>
                  <a:pt x="240" y="320"/>
                </a:cubicBezTo>
                <a:cubicBezTo>
                  <a:pt x="312" y="0"/>
                  <a:pt x="372" y="40"/>
                  <a:pt x="432" y="80"/>
                </a:cubicBezTo>
              </a:path>
            </a:pathLst>
          </a:custGeom>
          <a:noFill/>
          <a:ln w="57150" cmpd="sng">
            <a:solidFill>
              <a:srgbClr val="FFFF00"/>
            </a:solidFill>
            <a:round/>
            <a:headEnd/>
            <a:tailEnd/>
          </a:ln>
          <a:effectLst/>
        </p:spPr>
        <p:txBody>
          <a:bodyPr/>
          <a:lstStyle/>
          <a:p>
            <a:pPr algn="ctr" fontAlgn="base">
              <a:spcBef>
                <a:spcPct val="20000"/>
              </a:spcBef>
              <a:spcAft>
                <a:spcPct val="0"/>
              </a:spcAft>
              <a:buFontTx/>
              <a:buChar char="•"/>
            </a:pPr>
            <a:endParaRPr lang="en-US" smtClean="0">
              <a:solidFill>
                <a:srgbClr val="FFFFFF"/>
              </a:solidFill>
              <a:latin typeface="Calibri"/>
            </a:endParaRPr>
          </a:p>
        </p:txBody>
      </p:sp>
      <p:sp>
        <p:nvSpPr>
          <p:cNvPr id="20" name="Line 11"/>
          <p:cNvSpPr>
            <a:spLocks noChangeShapeType="1"/>
          </p:cNvSpPr>
          <p:nvPr/>
        </p:nvSpPr>
        <p:spPr bwMode="auto">
          <a:xfrm>
            <a:off x="2438400" y="2895600"/>
            <a:ext cx="0" cy="2965450"/>
          </a:xfrm>
          <a:prstGeom prst="line">
            <a:avLst/>
          </a:prstGeom>
          <a:noFill/>
          <a:ln w="190500">
            <a:solidFill>
              <a:srgbClr val="FFFFFF"/>
            </a:solidFill>
            <a:round/>
            <a:headEnd type="triangle" w="med" len="med"/>
            <a:tailEnd type="triangle" w="med" len="med"/>
          </a:ln>
          <a:effectLst/>
        </p:spPr>
        <p:txBody>
          <a:bodyPr/>
          <a:lstStyle/>
          <a:p>
            <a:pPr algn="ctr" fontAlgn="base">
              <a:spcBef>
                <a:spcPct val="20000"/>
              </a:spcBef>
              <a:spcAft>
                <a:spcPct val="0"/>
              </a:spcAft>
              <a:buFontTx/>
              <a:buChar char="•"/>
            </a:pPr>
            <a:endParaRPr lang="en-US" smtClean="0">
              <a:solidFill>
                <a:srgbClr val="FFFFFF"/>
              </a:solidFill>
              <a:latin typeface="Calibri"/>
            </a:endParaRPr>
          </a:p>
        </p:txBody>
      </p:sp>
    </p:spTree>
    <p:extLst>
      <p:ext uri="{BB962C8B-B14F-4D97-AF65-F5344CB8AC3E}">
        <p14:creationId xmlns:p14="http://schemas.microsoft.com/office/powerpoint/2010/main" val="41932250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6677"/>
                                        </p:tgtEl>
                                        <p:attrNameLst>
                                          <p:attrName>style.visibility</p:attrName>
                                        </p:attrNameLst>
                                      </p:cBhvr>
                                      <p:to>
                                        <p:strVal val="visible"/>
                                      </p:to>
                                    </p:set>
                                    <p:animEffect transition="in" filter="fade">
                                      <p:cBhvr>
                                        <p:cTn id="7" dur="2000"/>
                                        <p:tgtEl>
                                          <p:spTgt spid="7966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6676"/>
                                        </p:tgtEl>
                                        <p:attrNameLst>
                                          <p:attrName>style.visibility</p:attrName>
                                        </p:attrNameLst>
                                      </p:cBhvr>
                                      <p:to>
                                        <p:strVal val="visible"/>
                                      </p:to>
                                    </p:set>
                                    <p:animEffect transition="in" filter="fade">
                                      <p:cBhvr>
                                        <p:cTn id="10" dur="2000"/>
                                        <p:tgtEl>
                                          <p:spTgt spid="79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6" grpId="0" animBg="1"/>
      <p:bldP spid="7966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D:\JULIO FILES\LITERATURE\Arterial Stiffness references\events\Meta-analysis figures\fig3.tif"/>
          <p:cNvPicPr>
            <a:picLocks noChangeAspect="1" noChangeArrowheads="1"/>
          </p:cNvPicPr>
          <p:nvPr/>
        </p:nvPicPr>
        <p:blipFill>
          <a:blip r:embed="rId2" cstate="print"/>
          <a:srcRect b="51547"/>
          <a:stretch>
            <a:fillRect/>
          </a:stretch>
        </p:blipFill>
        <p:spPr bwMode="auto">
          <a:xfrm>
            <a:off x="1295400" y="304800"/>
            <a:ext cx="7074404" cy="3048000"/>
          </a:xfrm>
          <a:prstGeom prst="rect">
            <a:avLst/>
          </a:prstGeom>
          <a:noFill/>
        </p:spPr>
      </p:pic>
      <p:sp>
        <p:nvSpPr>
          <p:cNvPr id="6" name="TextBox 5"/>
          <p:cNvSpPr txBox="1"/>
          <p:nvPr/>
        </p:nvSpPr>
        <p:spPr>
          <a:xfrm>
            <a:off x="152400" y="6172200"/>
            <a:ext cx="7467600" cy="369332"/>
          </a:xfrm>
          <a:prstGeom prst="rect">
            <a:avLst/>
          </a:prstGeom>
          <a:noFill/>
        </p:spPr>
        <p:txBody>
          <a:bodyPr wrap="square" rtlCol="0">
            <a:spAutoFit/>
          </a:bodyPr>
          <a:lstStyle/>
          <a:p>
            <a:r>
              <a:rPr lang="en-US" dirty="0" err="1" smtClean="0">
                <a:solidFill>
                  <a:prstClr val="black"/>
                </a:solidFill>
                <a:latin typeface="Calibri"/>
              </a:rPr>
              <a:t>Vlachopoulos</a:t>
            </a:r>
            <a:r>
              <a:rPr lang="en-US" dirty="0" smtClean="0">
                <a:solidFill>
                  <a:prstClr val="black"/>
                </a:solidFill>
                <a:latin typeface="Calibri"/>
              </a:rPr>
              <a:t> </a:t>
            </a:r>
            <a:r>
              <a:rPr lang="en-US" i="1" dirty="0" smtClean="0">
                <a:solidFill>
                  <a:prstClr val="black"/>
                </a:solidFill>
                <a:latin typeface="Calibri"/>
              </a:rPr>
              <a:t>et al</a:t>
            </a:r>
            <a:r>
              <a:rPr lang="en-US" dirty="0" smtClean="0">
                <a:solidFill>
                  <a:prstClr val="black"/>
                </a:solidFill>
                <a:latin typeface="Calibri"/>
              </a:rPr>
              <a:t>. </a:t>
            </a:r>
            <a:r>
              <a:rPr lang="en-US" i="1" dirty="0" smtClean="0">
                <a:solidFill>
                  <a:prstClr val="black"/>
                </a:solidFill>
                <a:latin typeface="Calibri"/>
              </a:rPr>
              <a:t>European Heart Journal </a:t>
            </a:r>
            <a:r>
              <a:rPr lang="en-US" dirty="0" smtClean="0">
                <a:solidFill>
                  <a:prstClr val="black"/>
                </a:solidFill>
                <a:latin typeface="Calibri"/>
              </a:rPr>
              <a:t>2010; 31(15):1865-71.</a:t>
            </a:r>
            <a:endParaRPr lang="en-US" i="1" dirty="0">
              <a:solidFill>
                <a:prstClr val="black"/>
              </a:solidFill>
              <a:latin typeface="Calibri"/>
            </a:endParaRPr>
          </a:p>
        </p:txBody>
      </p:sp>
      <p:pic>
        <p:nvPicPr>
          <p:cNvPr id="51202" name="Picture 2" descr="D:\JULIO FILES\LITERATURE\Arterial Stiffness references\events\Meta-analysis figures\fig3.tif"/>
          <p:cNvPicPr>
            <a:picLocks noChangeAspect="1" noChangeArrowheads="1"/>
          </p:cNvPicPr>
          <p:nvPr/>
        </p:nvPicPr>
        <p:blipFill>
          <a:blip r:embed="rId2" cstate="print"/>
          <a:srcRect t="56536"/>
          <a:stretch>
            <a:fillRect/>
          </a:stretch>
        </p:blipFill>
        <p:spPr bwMode="auto">
          <a:xfrm>
            <a:off x="1219200" y="3352800"/>
            <a:ext cx="7120547" cy="2895600"/>
          </a:xfrm>
          <a:prstGeom prst="rect">
            <a:avLst/>
          </a:prstGeom>
          <a:noFill/>
        </p:spPr>
      </p:pic>
    </p:spTree>
    <p:extLst>
      <p:ext uri="{BB962C8B-B14F-4D97-AF65-F5344CB8AC3E}">
        <p14:creationId xmlns:p14="http://schemas.microsoft.com/office/powerpoint/2010/main" val="11615656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290846"/>
            <a:ext cx="8153400" cy="338554"/>
          </a:xfrm>
          <a:prstGeom prst="rect">
            <a:avLst/>
          </a:prstGeom>
        </p:spPr>
        <p:txBody>
          <a:bodyPr wrap="square">
            <a:spAutoFit/>
          </a:bodyPr>
          <a:lstStyle/>
          <a:p>
            <a:pPr marL="342900" indent="-342900">
              <a:spcBef>
                <a:spcPct val="0"/>
              </a:spcBef>
            </a:pPr>
            <a:r>
              <a:rPr lang="es-ES" sz="1600" dirty="0" err="1" smtClean="0">
                <a:solidFill>
                  <a:prstClr val="black"/>
                </a:solidFill>
                <a:latin typeface="Arial" pitchFamily="34" charset="0"/>
                <a:cs typeface="Arial" pitchFamily="34" charset="0"/>
              </a:rPr>
              <a:t>Nichols</a:t>
            </a:r>
            <a:r>
              <a:rPr lang="es-ES" sz="1600" dirty="0" smtClean="0">
                <a:solidFill>
                  <a:prstClr val="black"/>
                </a:solidFill>
                <a:latin typeface="Arial" pitchFamily="34" charset="0"/>
                <a:cs typeface="Arial" pitchFamily="34" charset="0"/>
              </a:rPr>
              <a:t> WW, </a:t>
            </a:r>
            <a:r>
              <a:rPr lang="es-ES" sz="1600" dirty="0" err="1" smtClean="0">
                <a:solidFill>
                  <a:prstClr val="black"/>
                </a:solidFill>
                <a:latin typeface="Arial" pitchFamily="34" charset="0"/>
                <a:cs typeface="Arial" pitchFamily="34" charset="0"/>
              </a:rPr>
              <a:t>O’Rourke</a:t>
            </a:r>
            <a:r>
              <a:rPr lang="es-ES" sz="1600" dirty="0" smtClean="0">
                <a:solidFill>
                  <a:prstClr val="black"/>
                </a:solidFill>
                <a:latin typeface="Arial" pitchFamily="34" charset="0"/>
                <a:cs typeface="Arial" pitchFamily="34" charset="0"/>
              </a:rPr>
              <a:t> MF</a:t>
            </a:r>
            <a:r>
              <a:rPr lang="es-ES" sz="1600" i="1" dirty="0" smtClean="0">
                <a:solidFill>
                  <a:prstClr val="black"/>
                </a:solidFill>
                <a:latin typeface="Arial" pitchFamily="34" charset="0"/>
                <a:cs typeface="Arial" pitchFamily="34" charset="0"/>
              </a:rPr>
              <a:t>. McDonald’s </a:t>
            </a:r>
            <a:r>
              <a:rPr lang="es-ES" sz="1600" i="1" dirty="0" err="1" smtClean="0">
                <a:solidFill>
                  <a:prstClr val="black"/>
                </a:solidFill>
                <a:latin typeface="Arial" pitchFamily="34" charset="0"/>
                <a:cs typeface="Arial" pitchFamily="34" charset="0"/>
              </a:rPr>
              <a:t>Blood</a:t>
            </a:r>
            <a:r>
              <a:rPr lang="es-ES" sz="1600" i="1" dirty="0" smtClean="0">
                <a:solidFill>
                  <a:prstClr val="black"/>
                </a:solidFill>
                <a:latin typeface="Arial" pitchFamily="34" charset="0"/>
                <a:cs typeface="Arial" pitchFamily="34" charset="0"/>
              </a:rPr>
              <a:t> </a:t>
            </a:r>
            <a:r>
              <a:rPr lang="es-ES" sz="1600" i="1" dirty="0" err="1" smtClean="0">
                <a:solidFill>
                  <a:prstClr val="black"/>
                </a:solidFill>
                <a:latin typeface="Arial" pitchFamily="34" charset="0"/>
                <a:cs typeface="Arial" pitchFamily="34" charset="0"/>
              </a:rPr>
              <a:t>Flow</a:t>
            </a:r>
            <a:r>
              <a:rPr lang="es-ES" sz="1600" i="1" dirty="0" smtClean="0">
                <a:solidFill>
                  <a:prstClr val="black"/>
                </a:solidFill>
                <a:latin typeface="Arial" pitchFamily="34" charset="0"/>
                <a:cs typeface="Arial" pitchFamily="34" charset="0"/>
              </a:rPr>
              <a:t> in </a:t>
            </a:r>
            <a:r>
              <a:rPr lang="es-ES" sz="1600" i="1" dirty="0" err="1" smtClean="0">
                <a:solidFill>
                  <a:prstClr val="black"/>
                </a:solidFill>
                <a:latin typeface="Arial" pitchFamily="34" charset="0"/>
                <a:cs typeface="Arial" pitchFamily="34" charset="0"/>
              </a:rPr>
              <a:t>Arteries</a:t>
            </a:r>
            <a:r>
              <a:rPr lang="es-ES" sz="1600" dirty="0" smtClean="0">
                <a:solidFill>
                  <a:prstClr val="black"/>
                </a:solidFill>
                <a:latin typeface="Arial" pitchFamily="34" charset="0"/>
                <a:cs typeface="Arial" pitchFamily="34" charset="0"/>
              </a:rPr>
              <a:t>. 5th ed. 2005.</a:t>
            </a:r>
          </a:p>
        </p:txBody>
      </p:sp>
      <p:pic>
        <p:nvPicPr>
          <p:cNvPr id="6" name="Picture 5"/>
          <p:cNvPicPr>
            <a:picLocks noChangeAspect="1"/>
          </p:cNvPicPr>
          <p:nvPr/>
        </p:nvPicPr>
        <p:blipFill rotWithShape="1">
          <a:blip r:embed="rId3"/>
          <a:srcRect l="-11626" t="37908" r="49301" b="-51415"/>
          <a:stretch/>
        </p:blipFill>
        <p:spPr>
          <a:xfrm>
            <a:off x="4876800" y="443395"/>
            <a:ext cx="4249271" cy="10072205"/>
          </a:xfrm>
          <a:prstGeom prst="rect">
            <a:avLst/>
          </a:prstGeom>
        </p:spPr>
      </p:pic>
      <p:pic>
        <p:nvPicPr>
          <p:cNvPr id="7" name="Picture 6"/>
          <p:cNvPicPr>
            <a:picLocks noChangeAspect="1"/>
          </p:cNvPicPr>
          <p:nvPr/>
        </p:nvPicPr>
        <p:blipFill rotWithShape="1">
          <a:blip r:embed="rId3"/>
          <a:srcRect l="-11626" t="-3115" r="-2222" b="67821"/>
          <a:stretch/>
        </p:blipFill>
        <p:spPr>
          <a:xfrm>
            <a:off x="0" y="1752601"/>
            <a:ext cx="5570390" cy="2667000"/>
          </a:xfrm>
          <a:prstGeom prst="rect">
            <a:avLst/>
          </a:prstGeom>
        </p:spPr>
      </p:pic>
      <p:sp>
        <p:nvSpPr>
          <p:cNvPr id="2" name="TextBox 1"/>
          <p:cNvSpPr txBox="1"/>
          <p:nvPr/>
        </p:nvSpPr>
        <p:spPr>
          <a:xfrm>
            <a:off x="152400" y="304800"/>
            <a:ext cx="4356331" cy="646331"/>
          </a:xfrm>
          <a:prstGeom prst="rect">
            <a:avLst/>
          </a:prstGeom>
          <a:noFill/>
        </p:spPr>
        <p:txBody>
          <a:bodyPr wrap="none" rtlCol="0">
            <a:spAutoFit/>
          </a:bodyPr>
          <a:lstStyle/>
          <a:p>
            <a:r>
              <a:rPr lang="en-US" dirty="0" smtClean="0"/>
              <a:t>High frequencies of the TF are more variable</a:t>
            </a:r>
          </a:p>
          <a:p>
            <a:r>
              <a:rPr lang="en-US" dirty="0" smtClean="0"/>
              <a:t>Between individuals</a:t>
            </a:r>
            <a:endParaRPr lang="en-US" dirty="0"/>
          </a:p>
        </p:txBody>
      </p:sp>
    </p:spTree>
    <p:extLst>
      <p:ext uri="{BB962C8B-B14F-4D97-AF65-F5344CB8AC3E}">
        <p14:creationId xmlns:p14="http://schemas.microsoft.com/office/powerpoint/2010/main" val="25228059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447800" y="1828800"/>
            <a:ext cx="6324600" cy="4495800"/>
          </a:xfrm>
        </p:spPr>
        <p:txBody>
          <a:bodyPr>
            <a:noAutofit/>
          </a:bodyPr>
          <a:lstStyle/>
          <a:p>
            <a:pPr eaLnBrk="1" hangingPunct="1"/>
            <a:r>
              <a:rPr lang="en-US" sz="2400" dirty="0" smtClean="0">
                <a:solidFill>
                  <a:schemeClr val="bg1"/>
                </a:solidFill>
              </a:rPr>
              <a:t>Julio A. Chirinos, MD</a:t>
            </a:r>
          </a:p>
          <a:p>
            <a:r>
              <a:rPr lang="en-US" sz="2400" dirty="0" smtClean="0">
                <a:solidFill>
                  <a:schemeClr val="bg1"/>
                </a:solidFill>
              </a:rPr>
              <a:t>David </a:t>
            </a:r>
            <a:r>
              <a:rPr lang="en-US" sz="2400" dirty="0">
                <a:solidFill>
                  <a:schemeClr val="bg1"/>
                </a:solidFill>
              </a:rPr>
              <a:t>R. Jacobs Jr., </a:t>
            </a:r>
            <a:r>
              <a:rPr lang="en-US" sz="2400" dirty="0" smtClean="0">
                <a:solidFill>
                  <a:schemeClr val="bg1"/>
                </a:solidFill>
              </a:rPr>
              <a:t>PhD</a:t>
            </a:r>
            <a:endParaRPr lang="en-US" sz="2400" baseline="30000" dirty="0" smtClean="0">
              <a:solidFill>
                <a:schemeClr val="bg1"/>
              </a:solidFill>
            </a:endParaRPr>
          </a:p>
          <a:p>
            <a:r>
              <a:rPr lang="en-US" sz="2400" dirty="0" err="1" smtClean="0">
                <a:solidFill>
                  <a:schemeClr val="bg1"/>
                </a:solidFill>
              </a:rPr>
              <a:t>Lyndia</a:t>
            </a:r>
            <a:r>
              <a:rPr lang="en-US" sz="2400" dirty="0" smtClean="0">
                <a:solidFill>
                  <a:schemeClr val="bg1"/>
                </a:solidFill>
              </a:rPr>
              <a:t> </a:t>
            </a:r>
            <a:r>
              <a:rPr lang="en-US" sz="2400" dirty="0" err="1">
                <a:solidFill>
                  <a:schemeClr val="bg1"/>
                </a:solidFill>
              </a:rPr>
              <a:t>Brumback</a:t>
            </a:r>
            <a:r>
              <a:rPr lang="en-US" sz="2400" dirty="0">
                <a:solidFill>
                  <a:schemeClr val="bg1"/>
                </a:solidFill>
              </a:rPr>
              <a:t>, </a:t>
            </a:r>
            <a:r>
              <a:rPr lang="en-US" sz="2400" dirty="0" smtClean="0">
                <a:solidFill>
                  <a:schemeClr val="bg1"/>
                </a:solidFill>
              </a:rPr>
              <a:t>PhD</a:t>
            </a:r>
            <a:endParaRPr lang="en-US" sz="2400" baseline="30000" dirty="0" smtClean="0">
              <a:solidFill>
                <a:schemeClr val="bg1"/>
              </a:solidFill>
            </a:endParaRPr>
          </a:p>
          <a:p>
            <a:r>
              <a:rPr lang="en-US" sz="2400" dirty="0" smtClean="0">
                <a:solidFill>
                  <a:schemeClr val="bg1"/>
                </a:solidFill>
              </a:rPr>
              <a:t>Daniel </a:t>
            </a:r>
            <a:r>
              <a:rPr lang="en-US" sz="2400" dirty="0">
                <a:solidFill>
                  <a:schemeClr val="bg1"/>
                </a:solidFill>
              </a:rPr>
              <a:t>A. </a:t>
            </a:r>
            <a:r>
              <a:rPr lang="en-US" sz="2400" dirty="0" err="1">
                <a:solidFill>
                  <a:schemeClr val="bg1"/>
                </a:solidFill>
              </a:rPr>
              <a:t>Duprez</a:t>
            </a:r>
            <a:r>
              <a:rPr lang="en-US" sz="2400" dirty="0">
                <a:solidFill>
                  <a:schemeClr val="bg1"/>
                </a:solidFill>
              </a:rPr>
              <a:t>, MD, </a:t>
            </a:r>
            <a:r>
              <a:rPr lang="en-US" sz="2400" dirty="0" smtClean="0">
                <a:solidFill>
                  <a:schemeClr val="bg1"/>
                </a:solidFill>
              </a:rPr>
              <a:t>PhD</a:t>
            </a:r>
            <a:endParaRPr lang="en-US" sz="2400" baseline="30000" dirty="0" smtClean="0">
              <a:solidFill>
                <a:schemeClr val="bg1"/>
              </a:solidFill>
            </a:endParaRPr>
          </a:p>
          <a:p>
            <a:r>
              <a:rPr lang="en-US" sz="2400" baseline="30000" dirty="0" smtClean="0">
                <a:solidFill>
                  <a:schemeClr val="bg1"/>
                </a:solidFill>
              </a:rPr>
              <a:t> </a:t>
            </a:r>
            <a:r>
              <a:rPr lang="en-US" sz="2400" dirty="0">
                <a:solidFill>
                  <a:schemeClr val="bg1"/>
                </a:solidFill>
              </a:rPr>
              <a:t>David A. </a:t>
            </a:r>
            <a:r>
              <a:rPr lang="en-US" sz="2400" dirty="0" err="1">
                <a:solidFill>
                  <a:schemeClr val="bg1"/>
                </a:solidFill>
              </a:rPr>
              <a:t>Bluemke</a:t>
            </a:r>
            <a:r>
              <a:rPr lang="en-US" sz="2400" dirty="0">
                <a:solidFill>
                  <a:schemeClr val="bg1"/>
                </a:solidFill>
              </a:rPr>
              <a:t>, </a:t>
            </a:r>
            <a:r>
              <a:rPr lang="en-US" sz="2400" dirty="0" smtClean="0">
                <a:solidFill>
                  <a:schemeClr val="bg1"/>
                </a:solidFill>
              </a:rPr>
              <a:t>MD</a:t>
            </a:r>
          </a:p>
          <a:p>
            <a:r>
              <a:rPr lang="en-US" sz="2400" dirty="0" smtClean="0">
                <a:solidFill>
                  <a:schemeClr val="bg1"/>
                </a:solidFill>
              </a:rPr>
              <a:t>Raymond </a:t>
            </a:r>
            <a:r>
              <a:rPr lang="en-US" sz="2400" dirty="0">
                <a:solidFill>
                  <a:schemeClr val="bg1"/>
                </a:solidFill>
              </a:rPr>
              <a:t>R. Townsend, </a:t>
            </a:r>
            <a:r>
              <a:rPr lang="en-US" sz="2400" dirty="0" smtClean="0">
                <a:solidFill>
                  <a:schemeClr val="bg1"/>
                </a:solidFill>
              </a:rPr>
              <a:t>MD </a:t>
            </a:r>
          </a:p>
          <a:p>
            <a:r>
              <a:rPr lang="en-US" sz="2400" dirty="0" smtClean="0">
                <a:solidFill>
                  <a:schemeClr val="bg1"/>
                </a:solidFill>
              </a:rPr>
              <a:t>Sebastian </a:t>
            </a:r>
            <a:r>
              <a:rPr lang="en-US" sz="2400" dirty="0" err="1">
                <a:solidFill>
                  <a:schemeClr val="bg1"/>
                </a:solidFill>
              </a:rPr>
              <a:t>Vermeersch</a:t>
            </a:r>
            <a:r>
              <a:rPr lang="en-US" sz="2400" dirty="0">
                <a:solidFill>
                  <a:schemeClr val="bg1"/>
                </a:solidFill>
              </a:rPr>
              <a:t>, </a:t>
            </a:r>
            <a:r>
              <a:rPr lang="en-US" sz="2400" dirty="0" smtClean="0">
                <a:solidFill>
                  <a:schemeClr val="bg1"/>
                </a:solidFill>
              </a:rPr>
              <a:t>PhD</a:t>
            </a:r>
            <a:endParaRPr lang="en-US" sz="2400" baseline="30000" dirty="0" smtClean="0">
              <a:solidFill>
                <a:schemeClr val="bg1"/>
              </a:solidFill>
            </a:endParaRPr>
          </a:p>
          <a:p>
            <a:r>
              <a:rPr lang="en-US" sz="2400" dirty="0" smtClean="0">
                <a:solidFill>
                  <a:schemeClr val="bg1"/>
                </a:solidFill>
              </a:rPr>
              <a:t>Jan </a:t>
            </a:r>
            <a:r>
              <a:rPr lang="en-US" sz="2400" dirty="0" err="1" smtClean="0">
                <a:solidFill>
                  <a:schemeClr val="bg1"/>
                </a:solidFill>
              </a:rPr>
              <a:t>Kips,PhD</a:t>
            </a:r>
            <a:endParaRPr lang="en-US" sz="2400" dirty="0" smtClean="0">
              <a:solidFill>
                <a:schemeClr val="bg1"/>
              </a:solidFill>
            </a:endParaRPr>
          </a:p>
          <a:p>
            <a:r>
              <a:rPr lang="en-US" sz="2400" dirty="0" smtClean="0">
                <a:solidFill>
                  <a:schemeClr val="bg1"/>
                </a:solidFill>
              </a:rPr>
              <a:t>Patrick </a:t>
            </a:r>
            <a:r>
              <a:rPr lang="en-US" sz="2400" dirty="0" err="1">
                <a:solidFill>
                  <a:schemeClr val="bg1"/>
                </a:solidFill>
              </a:rPr>
              <a:t>Segers</a:t>
            </a:r>
            <a:r>
              <a:rPr lang="en-US" sz="2400" dirty="0">
                <a:solidFill>
                  <a:schemeClr val="bg1"/>
                </a:solidFill>
              </a:rPr>
              <a:t>, </a:t>
            </a:r>
            <a:r>
              <a:rPr lang="en-US" sz="2400" dirty="0" smtClean="0">
                <a:solidFill>
                  <a:schemeClr val="bg1"/>
                </a:solidFill>
              </a:rPr>
              <a:t>PhD</a:t>
            </a:r>
          </a:p>
          <a:p>
            <a:endParaRPr lang="en-US" sz="2400" dirty="0">
              <a:solidFill>
                <a:schemeClr val="bg1"/>
              </a:solidFill>
            </a:endParaRPr>
          </a:p>
          <a:p>
            <a:r>
              <a:rPr lang="en-US" sz="2400" dirty="0" smtClean="0">
                <a:solidFill>
                  <a:schemeClr val="bg1"/>
                </a:solidFill>
              </a:rPr>
              <a:t>Senior </a:t>
            </a:r>
            <a:r>
              <a:rPr lang="en-US" sz="2400" dirty="0">
                <a:solidFill>
                  <a:schemeClr val="bg1"/>
                </a:solidFill>
              </a:rPr>
              <a:t>MESA Sponsor: Richard </a:t>
            </a:r>
            <a:r>
              <a:rPr lang="en-US" sz="2400" dirty="0" err="1">
                <a:solidFill>
                  <a:schemeClr val="bg1"/>
                </a:solidFill>
              </a:rPr>
              <a:t>Kronmal</a:t>
            </a:r>
            <a:r>
              <a:rPr lang="en-US" sz="2400" dirty="0">
                <a:solidFill>
                  <a:schemeClr val="bg1"/>
                </a:solidFill>
              </a:rPr>
              <a:t>, PhD</a:t>
            </a:r>
            <a:endParaRPr lang="en-US" sz="2400" baseline="30000" dirty="0">
              <a:solidFill>
                <a:schemeClr val="bg1"/>
              </a:solidFill>
            </a:endParaRPr>
          </a:p>
          <a:p>
            <a:endParaRPr lang="en-US" sz="2400" dirty="0">
              <a:solidFill>
                <a:schemeClr val="bg1"/>
              </a:solidFill>
            </a:endParaRPr>
          </a:p>
        </p:txBody>
      </p:sp>
      <p:sp>
        <p:nvSpPr>
          <p:cNvPr id="7" name="Rectangle 6"/>
          <p:cNvSpPr>
            <a:spLocks noGrp="1" noChangeArrowheads="1"/>
          </p:cNvSpPr>
          <p:nvPr>
            <p:ph type="ctrTitle"/>
          </p:nvPr>
        </p:nvSpPr>
        <p:spPr>
          <a:xfrm>
            <a:off x="0" y="-152400"/>
            <a:ext cx="9144000" cy="1470025"/>
          </a:xfrm>
        </p:spPr>
        <p:txBody>
          <a:bodyPr>
            <a:noAutofit/>
          </a:bodyPr>
          <a:lstStyle/>
          <a:p>
            <a:r>
              <a:rPr lang="en-US" sz="3600" dirty="0">
                <a:solidFill>
                  <a:srgbClr val="BFA63B"/>
                </a:solidFill>
              </a:rPr>
              <a:t/>
            </a:r>
            <a:br>
              <a:rPr lang="en-US" sz="3600" dirty="0">
                <a:solidFill>
                  <a:srgbClr val="BFA63B"/>
                </a:solidFill>
              </a:rPr>
            </a:br>
            <a:r>
              <a:rPr lang="en-US" sz="3200" b="1" dirty="0">
                <a:solidFill>
                  <a:srgbClr val="FFC000"/>
                </a:solidFill>
              </a:rPr>
              <a:t>Central pressure profiles, </a:t>
            </a:r>
            <a:r>
              <a:rPr lang="en-US" sz="3200" b="1" dirty="0" smtClean="0">
                <a:solidFill>
                  <a:srgbClr val="FFC000"/>
                </a:solidFill>
              </a:rPr>
              <a:t/>
            </a:r>
            <a:br>
              <a:rPr lang="en-US" sz="3200" b="1" dirty="0" smtClean="0">
                <a:solidFill>
                  <a:srgbClr val="FFC000"/>
                </a:solidFill>
              </a:rPr>
            </a:br>
            <a:r>
              <a:rPr lang="en-US" sz="3200" b="1" dirty="0" smtClean="0">
                <a:solidFill>
                  <a:srgbClr val="FFC000"/>
                </a:solidFill>
              </a:rPr>
              <a:t>wave </a:t>
            </a:r>
            <a:r>
              <a:rPr lang="en-US" sz="3200" b="1" dirty="0">
                <a:solidFill>
                  <a:srgbClr val="FFC000"/>
                </a:solidFill>
              </a:rPr>
              <a:t>reflections and cardiovascular </a:t>
            </a:r>
            <a:br>
              <a:rPr lang="en-US" sz="3200" b="1" dirty="0">
                <a:solidFill>
                  <a:srgbClr val="FFC000"/>
                </a:solidFill>
              </a:rPr>
            </a:br>
            <a:r>
              <a:rPr lang="en-US" sz="3200" b="1" dirty="0">
                <a:solidFill>
                  <a:srgbClr val="FFC000"/>
                </a:solidFill>
              </a:rPr>
              <a:t>risk in MESA </a:t>
            </a:r>
            <a:endParaRPr lang="en-US" sz="2800" b="1" dirty="0">
              <a:solidFill>
                <a:srgbClr val="FFC000"/>
              </a:solidFill>
            </a:endParaRPr>
          </a:p>
        </p:txBody>
      </p:sp>
    </p:spTree>
  </p:cSld>
  <p:clrMapOvr>
    <a:masterClrMapping/>
  </p:clrMapOvr>
  <p:transition xmlns:p14="http://schemas.microsoft.com/office/powerpoint/2010/main" advTm="2153"/>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6837"/>
            <a:ext cx="8229600" cy="4525963"/>
          </a:xfrm>
        </p:spPr>
        <p:txBody>
          <a:bodyPr/>
          <a:lstStyle/>
          <a:p>
            <a:r>
              <a:rPr lang="en-US" dirty="0" smtClean="0"/>
              <a:t>How else can we measure wave reflections?</a:t>
            </a:r>
            <a:endParaRPr lang="en-US" dirty="0"/>
          </a:p>
        </p:txBody>
      </p:sp>
    </p:spTree>
    <p:extLst>
      <p:ext uri="{BB962C8B-B14F-4D97-AF65-F5344CB8AC3E}">
        <p14:creationId xmlns:p14="http://schemas.microsoft.com/office/powerpoint/2010/main" val="14729688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234" name="Picture 2" descr="grip_Askl_image"/>
          <p:cNvPicPr>
            <a:picLocks noChangeAspect="1" noChangeArrowheads="1"/>
          </p:cNvPicPr>
          <p:nvPr/>
        </p:nvPicPr>
        <p:blipFill>
          <a:blip r:embed="rId2" cstate="print"/>
          <a:srcRect t="11853" r="45660" b="6512"/>
          <a:stretch>
            <a:fillRect/>
          </a:stretch>
        </p:blipFill>
        <p:spPr bwMode="auto">
          <a:xfrm>
            <a:off x="1219200" y="1143000"/>
            <a:ext cx="6400800" cy="5562600"/>
          </a:xfrm>
          <a:prstGeom prst="rect">
            <a:avLst/>
          </a:prstGeom>
          <a:noFill/>
        </p:spPr>
      </p:pic>
      <p:sp>
        <p:nvSpPr>
          <p:cNvPr id="607235" name="Rectangle 3"/>
          <p:cNvSpPr>
            <a:spLocks noGrp="1" noChangeArrowheads="1"/>
          </p:cNvSpPr>
          <p:nvPr>
            <p:ph type="title"/>
          </p:nvPr>
        </p:nvSpPr>
        <p:spPr>
          <a:xfrm>
            <a:off x="381000" y="0"/>
            <a:ext cx="8229600" cy="1143000"/>
          </a:xfrm>
        </p:spPr>
        <p:txBody>
          <a:bodyPr/>
          <a:lstStyle/>
          <a:p>
            <a:r>
              <a:rPr lang="en-US" dirty="0">
                <a:solidFill>
                  <a:srgbClr val="FFCC00"/>
                </a:solidFill>
              </a:rPr>
              <a:t>Pressure-Flow analyses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body" idx="1"/>
          </p:nvPr>
        </p:nvSpPr>
        <p:spPr>
          <a:xfrm>
            <a:off x="381000" y="0"/>
            <a:ext cx="8229600" cy="1600200"/>
          </a:xfrm>
        </p:spPr>
        <p:txBody>
          <a:bodyPr/>
          <a:lstStyle/>
          <a:p>
            <a:pPr>
              <a:buFontTx/>
              <a:buNone/>
            </a:pPr>
            <a:r>
              <a:rPr lang="en-US" i="1" dirty="0">
                <a:solidFill>
                  <a:schemeClr val="bg1"/>
                </a:solidFill>
              </a:rPr>
              <a:t>   In the absence of reflected waves (from the periphery) </a:t>
            </a:r>
            <a:r>
              <a:rPr lang="en-US" i="1" dirty="0" err="1">
                <a:solidFill>
                  <a:schemeClr val="bg1"/>
                </a:solidFill>
              </a:rPr>
              <a:t>pulsatile</a:t>
            </a:r>
            <a:r>
              <a:rPr lang="en-US" i="1" dirty="0">
                <a:solidFill>
                  <a:schemeClr val="bg1"/>
                </a:solidFill>
              </a:rPr>
              <a:t> pressure and flow wave forms should be identical. </a:t>
            </a:r>
          </a:p>
        </p:txBody>
      </p:sp>
      <p:sp>
        <p:nvSpPr>
          <p:cNvPr id="629763" name="Oval 3"/>
          <p:cNvSpPr>
            <a:spLocks noChangeArrowheads="1"/>
          </p:cNvSpPr>
          <p:nvPr/>
        </p:nvSpPr>
        <p:spPr bwMode="auto">
          <a:xfrm>
            <a:off x="4572000" y="2420938"/>
            <a:ext cx="614363" cy="2039937"/>
          </a:xfrm>
          <a:prstGeom prst="ellipse">
            <a:avLst/>
          </a:prstGeom>
          <a:gradFill rotWithShape="1">
            <a:gsLst>
              <a:gs pos="0">
                <a:srgbClr val="FF3300"/>
              </a:gs>
              <a:gs pos="50000">
                <a:srgbClr val="FF3300">
                  <a:gamma/>
                  <a:shade val="46275"/>
                  <a:invGamma/>
                </a:srgbClr>
              </a:gs>
              <a:gs pos="100000">
                <a:srgbClr val="FF3300"/>
              </a:gs>
            </a:gsLst>
            <a:lin ang="5400000" scaled="1"/>
          </a:gradFill>
          <a:ln w="12700" algn="ctr">
            <a:solidFill>
              <a:schemeClr val="tx1"/>
            </a:solidFill>
            <a:prstDash val="dash"/>
            <a:round/>
            <a:headEnd/>
            <a:tailEnd/>
          </a:ln>
          <a:effectLst/>
        </p:spPr>
        <p:txBody>
          <a:bodyPr wrap="none" anchor="ctr"/>
          <a:lstStyle/>
          <a:p>
            <a:endParaRPr lang="en-US"/>
          </a:p>
        </p:txBody>
      </p:sp>
      <p:sp>
        <p:nvSpPr>
          <p:cNvPr id="629764" name="Rectangle 4"/>
          <p:cNvSpPr>
            <a:spLocks noChangeArrowheads="1"/>
          </p:cNvSpPr>
          <p:nvPr/>
        </p:nvSpPr>
        <p:spPr bwMode="auto">
          <a:xfrm>
            <a:off x="1066800" y="2438400"/>
            <a:ext cx="3810000" cy="2022475"/>
          </a:xfrm>
          <a:prstGeom prst="rect">
            <a:avLst/>
          </a:prstGeom>
          <a:gradFill rotWithShape="1">
            <a:gsLst>
              <a:gs pos="0">
                <a:srgbClr val="FF3300"/>
              </a:gs>
              <a:gs pos="50000">
                <a:srgbClr val="FF3300">
                  <a:gamma/>
                  <a:shade val="46275"/>
                  <a:invGamma/>
                </a:srgbClr>
              </a:gs>
              <a:gs pos="100000">
                <a:srgbClr val="FF3300"/>
              </a:gs>
            </a:gsLst>
            <a:lin ang="5400000" scaled="1"/>
          </a:gradFill>
          <a:ln w="9525" algn="ctr">
            <a:noFill/>
            <a:miter lim="800000"/>
            <a:headEnd/>
            <a:tailEnd/>
          </a:ln>
          <a:effectLst/>
        </p:spPr>
        <p:txBody>
          <a:bodyPr wrap="none" anchor="ctr"/>
          <a:lstStyle/>
          <a:p>
            <a:endParaRPr lang="en-US"/>
          </a:p>
        </p:txBody>
      </p:sp>
      <p:sp>
        <p:nvSpPr>
          <p:cNvPr id="629765" name="Oval 5"/>
          <p:cNvSpPr>
            <a:spLocks noChangeArrowheads="1"/>
          </p:cNvSpPr>
          <p:nvPr/>
        </p:nvSpPr>
        <p:spPr bwMode="auto">
          <a:xfrm>
            <a:off x="715963" y="2420938"/>
            <a:ext cx="614362" cy="2032000"/>
          </a:xfrm>
          <a:prstGeom prst="ellipse">
            <a:avLst/>
          </a:prstGeom>
          <a:gradFill rotWithShape="1">
            <a:gsLst>
              <a:gs pos="0">
                <a:srgbClr val="FF3300"/>
              </a:gs>
              <a:gs pos="50000">
                <a:srgbClr val="FF3300">
                  <a:gamma/>
                  <a:shade val="46275"/>
                  <a:invGamma/>
                </a:srgbClr>
              </a:gs>
              <a:gs pos="100000">
                <a:srgbClr val="FF3300"/>
              </a:gs>
            </a:gsLst>
            <a:lin ang="5400000" scaled="1"/>
          </a:gradFill>
          <a:ln w="28575" algn="ctr">
            <a:solidFill>
              <a:schemeClr val="tx1"/>
            </a:solidFill>
            <a:round/>
            <a:headEnd/>
            <a:tailEnd/>
          </a:ln>
          <a:effectLst/>
        </p:spPr>
        <p:txBody>
          <a:bodyPr wrap="none" anchor="ctr"/>
          <a:lstStyle/>
          <a:p>
            <a:endParaRPr lang="en-US"/>
          </a:p>
        </p:txBody>
      </p:sp>
      <p:sp>
        <p:nvSpPr>
          <p:cNvPr id="629766" name="AutoShape 6"/>
          <p:cNvSpPr>
            <a:spLocks noChangeArrowheads="1"/>
          </p:cNvSpPr>
          <p:nvPr/>
        </p:nvSpPr>
        <p:spPr bwMode="auto">
          <a:xfrm>
            <a:off x="76200" y="3276600"/>
            <a:ext cx="1066800" cy="457200"/>
          </a:xfrm>
          <a:prstGeom prst="rightArrow">
            <a:avLst>
              <a:gd name="adj1" fmla="val 61111"/>
              <a:gd name="adj2" fmla="val 52316"/>
            </a:avLst>
          </a:prstGeom>
          <a:solidFill>
            <a:srgbClr val="FFFF00"/>
          </a:solidFill>
          <a:ln w="9525" algn="ctr">
            <a:noFill/>
            <a:miter lim="800000"/>
            <a:headEnd/>
            <a:tailEnd/>
          </a:ln>
          <a:effectLst/>
        </p:spPr>
        <p:txBody>
          <a:bodyPr wrap="none" anchor="ctr"/>
          <a:lstStyle/>
          <a:p>
            <a:pPr marL="342900" indent="-342900"/>
            <a:endParaRPr lang="en-US" b="1">
              <a:solidFill>
                <a:srgbClr val="FFFF00"/>
              </a:solidFill>
            </a:endParaRPr>
          </a:p>
        </p:txBody>
      </p:sp>
      <p:sp>
        <p:nvSpPr>
          <p:cNvPr id="629767" name="Freeform 7"/>
          <p:cNvSpPr>
            <a:spLocks/>
          </p:cNvSpPr>
          <p:nvPr/>
        </p:nvSpPr>
        <p:spPr bwMode="auto">
          <a:xfrm>
            <a:off x="5715000" y="1828800"/>
            <a:ext cx="1600200" cy="3670300"/>
          </a:xfrm>
          <a:custGeom>
            <a:avLst/>
            <a:gdLst/>
            <a:ahLst/>
            <a:cxnLst>
              <a:cxn ang="0">
                <a:pos x="0" y="2024"/>
              </a:cxn>
              <a:cxn ang="0">
                <a:pos x="192" y="1976"/>
              </a:cxn>
              <a:cxn ang="0">
                <a:pos x="384" y="8"/>
              </a:cxn>
              <a:cxn ang="0">
                <a:pos x="672" y="1928"/>
              </a:cxn>
              <a:cxn ang="0">
                <a:pos x="720" y="2072"/>
              </a:cxn>
              <a:cxn ang="0">
                <a:pos x="1008" y="2072"/>
              </a:cxn>
            </a:cxnLst>
            <a:rect l="0" t="0" r="r" b="b"/>
            <a:pathLst>
              <a:path w="1008" h="2312">
                <a:moveTo>
                  <a:pt x="0" y="2024"/>
                </a:moveTo>
                <a:cubicBezTo>
                  <a:pt x="64" y="2168"/>
                  <a:pt x="128" y="2312"/>
                  <a:pt x="192" y="1976"/>
                </a:cubicBezTo>
                <a:cubicBezTo>
                  <a:pt x="256" y="1640"/>
                  <a:pt x="304" y="16"/>
                  <a:pt x="384" y="8"/>
                </a:cubicBezTo>
                <a:cubicBezTo>
                  <a:pt x="464" y="0"/>
                  <a:pt x="616" y="1584"/>
                  <a:pt x="672" y="1928"/>
                </a:cubicBezTo>
                <a:cubicBezTo>
                  <a:pt x="728" y="2272"/>
                  <a:pt x="664" y="2048"/>
                  <a:pt x="720" y="2072"/>
                </a:cubicBezTo>
                <a:cubicBezTo>
                  <a:pt x="776" y="2096"/>
                  <a:pt x="960" y="2072"/>
                  <a:pt x="1008" y="2072"/>
                </a:cubicBezTo>
              </a:path>
            </a:pathLst>
          </a:custGeom>
          <a:noFill/>
          <a:ln w="28575" cap="flat" cmpd="sng">
            <a:solidFill>
              <a:srgbClr val="FFFF00"/>
            </a:solidFill>
            <a:prstDash val="dash"/>
            <a:round/>
            <a:headEnd/>
            <a:tailEnd/>
          </a:ln>
          <a:effectLst/>
        </p:spPr>
        <p:txBody>
          <a:bodyPr/>
          <a:lstStyle/>
          <a:p>
            <a:endParaRPr lang="en-US"/>
          </a:p>
        </p:txBody>
      </p:sp>
      <p:sp>
        <p:nvSpPr>
          <p:cNvPr id="629768" name="Freeform 8"/>
          <p:cNvSpPr>
            <a:spLocks/>
          </p:cNvSpPr>
          <p:nvPr/>
        </p:nvSpPr>
        <p:spPr bwMode="auto">
          <a:xfrm>
            <a:off x="7696200" y="1828800"/>
            <a:ext cx="1600200" cy="3670300"/>
          </a:xfrm>
          <a:custGeom>
            <a:avLst/>
            <a:gdLst/>
            <a:ahLst/>
            <a:cxnLst>
              <a:cxn ang="0">
                <a:pos x="0" y="2024"/>
              </a:cxn>
              <a:cxn ang="0">
                <a:pos x="192" y="1976"/>
              </a:cxn>
              <a:cxn ang="0">
                <a:pos x="384" y="8"/>
              </a:cxn>
              <a:cxn ang="0">
                <a:pos x="672" y="1928"/>
              </a:cxn>
              <a:cxn ang="0">
                <a:pos x="720" y="2072"/>
              </a:cxn>
              <a:cxn ang="0">
                <a:pos x="1008" y="2072"/>
              </a:cxn>
            </a:cxnLst>
            <a:rect l="0" t="0" r="r" b="b"/>
            <a:pathLst>
              <a:path w="1008" h="2312">
                <a:moveTo>
                  <a:pt x="0" y="2024"/>
                </a:moveTo>
                <a:cubicBezTo>
                  <a:pt x="64" y="2168"/>
                  <a:pt x="128" y="2312"/>
                  <a:pt x="192" y="1976"/>
                </a:cubicBezTo>
                <a:cubicBezTo>
                  <a:pt x="256" y="1640"/>
                  <a:pt x="304" y="16"/>
                  <a:pt x="384" y="8"/>
                </a:cubicBezTo>
                <a:cubicBezTo>
                  <a:pt x="464" y="0"/>
                  <a:pt x="616" y="1584"/>
                  <a:pt x="672" y="1928"/>
                </a:cubicBezTo>
                <a:cubicBezTo>
                  <a:pt x="728" y="2272"/>
                  <a:pt x="664" y="2048"/>
                  <a:pt x="720" y="2072"/>
                </a:cubicBezTo>
                <a:cubicBezTo>
                  <a:pt x="776" y="2096"/>
                  <a:pt x="960" y="2072"/>
                  <a:pt x="1008" y="2072"/>
                </a:cubicBezTo>
              </a:path>
            </a:pathLst>
          </a:custGeom>
          <a:noFill/>
          <a:ln w="28575" cap="flat" cmpd="sng">
            <a:solidFill>
              <a:srgbClr val="00FF00"/>
            </a:solidFill>
            <a:prstDash val="dash"/>
            <a:round/>
            <a:headEnd/>
            <a:tailEnd/>
          </a:ln>
          <a:effectLst/>
        </p:spPr>
        <p:txBody>
          <a:bodyPr/>
          <a:lstStyle/>
          <a:p>
            <a:endParaRPr lang="en-US"/>
          </a:p>
        </p:txBody>
      </p:sp>
      <p:sp>
        <p:nvSpPr>
          <p:cNvPr id="629769" name="Text Box 9"/>
          <p:cNvSpPr txBox="1">
            <a:spLocks noChangeArrowheads="1"/>
          </p:cNvSpPr>
          <p:nvPr/>
        </p:nvSpPr>
        <p:spPr bwMode="auto">
          <a:xfrm>
            <a:off x="5943600" y="5513388"/>
            <a:ext cx="1003480" cy="369332"/>
          </a:xfrm>
          <a:prstGeom prst="rect">
            <a:avLst/>
          </a:prstGeom>
          <a:noFill/>
          <a:ln w="9525" algn="ctr">
            <a:noFill/>
            <a:miter lim="800000"/>
            <a:headEnd/>
            <a:tailEnd/>
          </a:ln>
          <a:effectLst/>
        </p:spPr>
        <p:txBody>
          <a:bodyPr wrap="none">
            <a:spAutoFit/>
          </a:bodyPr>
          <a:lstStyle/>
          <a:p>
            <a:pPr marL="342900" indent="-342900" algn="l">
              <a:buFontTx/>
              <a:buNone/>
            </a:pPr>
            <a:r>
              <a:rPr lang="en-US" b="1" dirty="0">
                <a:solidFill>
                  <a:schemeClr val="bg1"/>
                </a:solidFill>
              </a:rPr>
              <a:t>Pressure</a:t>
            </a:r>
          </a:p>
        </p:txBody>
      </p:sp>
      <p:sp>
        <p:nvSpPr>
          <p:cNvPr id="629770" name="Text Box 10"/>
          <p:cNvSpPr txBox="1">
            <a:spLocks noChangeArrowheads="1"/>
          </p:cNvSpPr>
          <p:nvPr/>
        </p:nvSpPr>
        <p:spPr bwMode="auto">
          <a:xfrm>
            <a:off x="8032750" y="5511800"/>
            <a:ext cx="641073" cy="369332"/>
          </a:xfrm>
          <a:prstGeom prst="rect">
            <a:avLst/>
          </a:prstGeom>
          <a:noFill/>
          <a:ln w="9525" algn="ctr">
            <a:noFill/>
            <a:miter lim="800000"/>
            <a:headEnd/>
            <a:tailEnd/>
          </a:ln>
          <a:effectLst/>
        </p:spPr>
        <p:txBody>
          <a:bodyPr wrap="none">
            <a:spAutoFit/>
          </a:bodyPr>
          <a:lstStyle/>
          <a:p>
            <a:pPr marL="342900" indent="-342900" algn="l">
              <a:buFontTx/>
              <a:buNone/>
            </a:pPr>
            <a:r>
              <a:rPr lang="en-US" b="1">
                <a:solidFill>
                  <a:schemeClr val="bg1"/>
                </a:solidFill>
              </a:rPr>
              <a:t>Flow</a:t>
            </a:r>
          </a:p>
        </p:txBody>
      </p:sp>
      <p:sp>
        <p:nvSpPr>
          <p:cNvPr id="629771" name="Text Box 11"/>
          <p:cNvSpPr txBox="1">
            <a:spLocks noChangeArrowheads="1"/>
          </p:cNvSpPr>
          <p:nvPr/>
        </p:nvSpPr>
        <p:spPr bwMode="auto">
          <a:xfrm>
            <a:off x="0" y="6248400"/>
            <a:ext cx="8991600" cy="923330"/>
          </a:xfrm>
          <a:prstGeom prst="rect">
            <a:avLst/>
          </a:prstGeom>
          <a:noFill/>
          <a:ln w="9525">
            <a:noFill/>
            <a:miter lim="800000"/>
            <a:headEnd/>
            <a:tailEnd/>
          </a:ln>
          <a:effectLst/>
        </p:spPr>
        <p:txBody>
          <a:bodyPr wrap="square">
            <a:spAutoFit/>
          </a:bodyPr>
          <a:lstStyle/>
          <a:p>
            <a:pPr marL="342900" indent="-342900">
              <a:spcBef>
                <a:spcPct val="0"/>
              </a:spcBef>
            </a:pPr>
            <a:r>
              <a:rPr lang="en-US" dirty="0" err="1" smtClean="0">
                <a:solidFill>
                  <a:schemeClr val="bg1"/>
                </a:solidFill>
              </a:rPr>
              <a:t>Chirinos</a:t>
            </a:r>
            <a:r>
              <a:rPr lang="en-US" dirty="0" smtClean="0">
                <a:solidFill>
                  <a:schemeClr val="bg1"/>
                </a:solidFill>
              </a:rPr>
              <a:t> JA, </a:t>
            </a:r>
            <a:r>
              <a:rPr lang="en-US" dirty="0" err="1" smtClean="0">
                <a:solidFill>
                  <a:schemeClr val="bg1"/>
                </a:solidFill>
              </a:rPr>
              <a:t>Segers</a:t>
            </a:r>
            <a:r>
              <a:rPr lang="en-US" dirty="0" smtClean="0">
                <a:solidFill>
                  <a:schemeClr val="bg1"/>
                </a:solidFill>
              </a:rPr>
              <a:t> P. </a:t>
            </a:r>
            <a:r>
              <a:rPr lang="en-US" i="1" dirty="0" smtClean="0">
                <a:solidFill>
                  <a:schemeClr val="bg1"/>
                </a:solidFill>
              </a:rPr>
              <a:t>Hypertension</a:t>
            </a:r>
            <a:r>
              <a:rPr lang="en-US" dirty="0" smtClean="0">
                <a:solidFill>
                  <a:schemeClr val="bg1"/>
                </a:solidFill>
              </a:rPr>
              <a:t> 2010; 56(4):555-62. </a:t>
            </a:r>
          </a:p>
          <a:p>
            <a:pPr marL="342900" indent="-342900" algn="l">
              <a:spcBef>
                <a:spcPct val="0"/>
              </a:spcBef>
              <a:buFontTx/>
              <a:buNone/>
            </a:pPr>
            <a:endParaRPr lang="es-ES" dirty="0">
              <a:solidFill>
                <a:schemeClr val="bg1"/>
              </a:solidFill>
            </a:endParaRPr>
          </a:p>
          <a:p>
            <a:pPr marL="342900" indent="-342900" algn="l">
              <a:spcBef>
                <a:spcPct val="0"/>
              </a:spcBef>
              <a:buFontTx/>
              <a:buNone/>
            </a:pPr>
            <a:endParaRPr lang="es-ES"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9762">
                                            <p:txEl>
                                              <p:pRg st="0" end="0"/>
                                            </p:txEl>
                                          </p:spTgt>
                                        </p:tgtEl>
                                        <p:attrNameLst>
                                          <p:attrName>style.visibility</p:attrName>
                                        </p:attrNameLst>
                                      </p:cBhvr>
                                      <p:to>
                                        <p:strVal val="visible"/>
                                      </p:to>
                                    </p:set>
                                    <p:animEffect transition="in" filter="fade">
                                      <p:cBhvr>
                                        <p:cTn id="7" dur="2000"/>
                                        <p:tgtEl>
                                          <p:spTgt spid="6297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body" idx="1"/>
          </p:nvPr>
        </p:nvSpPr>
        <p:spPr>
          <a:xfrm>
            <a:off x="533400" y="228600"/>
            <a:ext cx="8229600" cy="1600200"/>
          </a:xfrm>
        </p:spPr>
        <p:txBody>
          <a:bodyPr>
            <a:noAutofit/>
          </a:bodyPr>
          <a:lstStyle/>
          <a:p>
            <a:pPr>
              <a:lnSpc>
                <a:spcPct val="80000"/>
              </a:lnSpc>
              <a:buFontTx/>
              <a:buNone/>
            </a:pPr>
            <a:r>
              <a:rPr lang="en-US" sz="2800">
                <a:solidFill>
                  <a:schemeClr val="bg1"/>
                </a:solidFill>
              </a:rPr>
              <a:t>The incident wave (ventricular contraction)</a:t>
            </a:r>
          </a:p>
          <a:p>
            <a:pPr lvl="1">
              <a:lnSpc>
                <a:spcPct val="80000"/>
              </a:lnSpc>
              <a:buFontTx/>
              <a:buChar char="-"/>
            </a:pPr>
            <a:r>
              <a:rPr lang="en-US" sz="2000" i="1" dirty="0">
                <a:solidFill>
                  <a:schemeClr val="bg1"/>
                </a:solidFill>
              </a:rPr>
              <a:t>Increases pressure</a:t>
            </a:r>
          </a:p>
          <a:p>
            <a:pPr lvl="1">
              <a:lnSpc>
                <a:spcPct val="80000"/>
              </a:lnSpc>
              <a:buFontTx/>
              <a:buChar char="-"/>
            </a:pPr>
            <a:r>
              <a:rPr lang="en-US" sz="2000" i="1" dirty="0">
                <a:solidFill>
                  <a:schemeClr val="bg1"/>
                </a:solidFill>
              </a:rPr>
              <a:t>Increases flow</a:t>
            </a:r>
          </a:p>
          <a:p>
            <a:pPr>
              <a:lnSpc>
                <a:spcPct val="80000"/>
              </a:lnSpc>
              <a:buFontTx/>
              <a:buNone/>
            </a:pPr>
            <a:endParaRPr lang="en-US" sz="2800" dirty="0">
              <a:solidFill>
                <a:schemeClr val="bg1"/>
              </a:solidFill>
            </a:endParaRPr>
          </a:p>
          <a:p>
            <a:pPr>
              <a:lnSpc>
                <a:spcPct val="80000"/>
              </a:lnSpc>
              <a:buFontTx/>
              <a:buNone/>
            </a:pPr>
            <a:r>
              <a:rPr lang="en-US" sz="2800" dirty="0">
                <a:solidFill>
                  <a:schemeClr val="bg1"/>
                </a:solidFill>
              </a:rPr>
              <a:t>Reflected waves:</a:t>
            </a:r>
          </a:p>
          <a:p>
            <a:pPr lvl="1">
              <a:lnSpc>
                <a:spcPct val="80000"/>
              </a:lnSpc>
              <a:buFontTx/>
              <a:buChar char="-"/>
            </a:pPr>
            <a:r>
              <a:rPr lang="en-US" sz="2000" i="1" dirty="0">
                <a:solidFill>
                  <a:schemeClr val="bg1"/>
                </a:solidFill>
              </a:rPr>
              <a:t>Increase pressure</a:t>
            </a:r>
          </a:p>
          <a:p>
            <a:pPr lvl="1">
              <a:lnSpc>
                <a:spcPct val="80000"/>
              </a:lnSpc>
              <a:buFontTx/>
              <a:buChar char="-"/>
            </a:pPr>
            <a:r>
              <a:rPr lang="en-US" sz="2000" i="1" dirty="0">
                <a:solidFill>
                  <a:schemeClr val="bg1"/>
                </a:solidFill>
              </a:rPr>
              <a:t>Decrease flow</a:t>
            </a:r>
          </a:p>
        </p:txBody>
      </p:sp>
      <p:sp>
        <p:nvSpPr>
          <p:cNvPr id="637955" name="Oval 3"/>
          <p:cNvSpPr>
            <a:spLocks noChangeArrowheads="1"/>
          </p:cNvSpPr>
          <p:nvPr/>
        </p:nvSpPr>
        <p:spPr bwMode="auto">
          <a:xfrm>
            <a:off x="5837238" y="3640138"/>
            <a:ext cx="614362" cy="2039937"/>
          </a:xfrm>
          <a:prstGeom prst="ellipse">
            <a:avLst/>
          </a:prstGeom>
          <a:gradFill rotWithShape="1">
            <a:gsLst>
              <a:gs pos="0">
                <a:srgbClr val="FF3300"/>
              </a:gs>
              <a:gs pos="50000">
                <a:srgbClr val="FF3300">
                  <a:gamma/>
                  <a:shade val="46275"/>
                  <a:invGamma/>
                </a:srgbClr>
              </a:gs>
              <a:gs pos="100000">
                <a:srgbClr val="FF3300"/>
              </a:gs>
            </a:gsLst>
            <a:lin ang="5400000" scaled="1"/>
          </a:gradFill>
          <a:ln w="12700" algn="ctr">
            <a:solidFill>
              <a:schemeClr val="tx1"/>
            </a:solidFill>
            <a:prstDash val="dash"/>
            <a:round/>
            <a:headEnd/>
            <a:tailEnd/>
          </a:ln>
          <a:effectLst/>
        </p:spPr>
        <p:txBody>
          <a:bodyPr wrap="none" anchor="ctr"/>
          <a:lstStyle/>
          <a:p>
            <a:endParaRPr lang="en-US"/>
          </a:p>
        </p:txBody>
      </p:sp>
      <p:sp>
        <p:nvSpPr>
          <p:cNvPr id="637956" name="Rectangle 4"/>
          <p:cNvSpPr>
            <a:spLocks noChangeArrowheads="1"/>
          </p:cNvSpPr>
          <p:nvPr/>
        </p:nvSpPr>
        <p:spPr bwMode="auto">
          <a:xfrm>
            <a:off x="2332038" y="3657600"/>
            <a:ext cx="3810000" cy="2022475"/>
          </a:xfrm>
          <a:prstGeom prst="rect">
            <a:avLst/>
          </a:prstGeom>
          <a:gradFill rotWithShape="1">
            <a:gsLst>
              <a:gs pos="0">
                <a:srgbClr val="FF3300"/>
              </a:gs>
              <a:gs pos="50000">
                <a:srgbClr val="FF3300">
                  <a:gamma/>
                  <a:shade val="46275"/>
                  <a:invGamma/>
                </a:srgbClr>
              </a:gs>
              <a:gs pos="100000">
                <a:srgbClr val="FF3300"/>
              </a:gs>
            </a:gsLst>
            <a:lin ang="5400000" scaled="1"/>
          </a:gradFill>
          <a:ln w="9525" algn="ctr">
            <a:noFill/>
            <a:miter lim="800000"/>
            <a:headEnd/>
            <a:tailEnd/>
          </a:ln>
          <a:effectLst/>
        </p:spPr>
        <p:txBody>
          <a:bodyPr wrap="none" anchor="ctr"/>
          <a:lstStyle/>
          <a:p>
            <a:endParaRPr lang="en-US"/>
          </a:p>
        </p:txBody>
      </p:sp>
      <p:sp>
        <p:nvSpPr>
          <p:cNvPr id="637957" name="Oval 5"/>
          <p:cNvSpPr>
            <a:spLocks noChangeArrowheads="1"/>
          </p:cNvSpPr>
          <p:nvPr/>
        </p:nvSpPr>
        <p:spPr bwMode="auto">
          <a:xfrm>
            <a:off x="1981200" y="3640138"/>
            <a:ext cx="614363" cy="2032000"/>
          </a:xfrm>
          <a:prstGeom prst="ellipse">
            <a:avLst/>
          </a:prstGeom>
          <a:gradFill rotWithShape="1">
            <a:gsLst>
              <a:gs pos="0">
                <a:srgbClr val="FF3300"/>
              </a:gs>
              <a:gs pos="50000">
                <a:srgbClr val="FF3300">
                  <a:gamma/>
                  <a:shade val="46275"/>
                  <a:invGamma/>
                </a:srgbClr>
              </a:gs>
              <a:gs pos="100000">
                <a:srgbClr val="FF3300"/>
              </a:gs>
            </a:gsLst>
            <a:lin ang="5400000" scaled="1"/>
          </a:gradFill>
          <a:ln w="28575" algn="ctr">
            <a:solidFill>
              <a:schemeClr val="tx1"/>
            </a:solidFill>
            <a:round/>
            <a:headEnd/>
            <a:tailEnd/>
          </a:ln>
          <a:effectLst/>
        </p:spPr>
        <p:txBody>
          <a:bodyPr wrap="none" anchor="ctr"/>
          <a:lstStyle/>
          <a:p>
            <a:endParaRPr lang="en-US"/>
          </a:p>
        </p:txBody>
      </p:sp>
      <p:grpSp>
        <p:nvGrpSpPr>
          <p:cNvPr id="2" name="Group 24"/>
          <p:cNvGrpSpPr>
            <a:grpSpLocks/>
          </p:cNvGrpSpPr>
          <p:nvPr/>
        </p:nvGrpSpPr>
        <p:grpSpPr bwMode="auto">
          <a:xfrm>
            <a:off x="152400" y="4038600"/>
            <a:ext cx="2057400" cy="2286000"/>
            <a:chOff x="-48" y="2256"/>
            <a:chExt cx="1296" cy="1440"/>
          </a:xfrm>
        </p:grpSpPr>
        <p:grpSp>
          <p:nvGrpSpPr>
            <p:cNvPr id="3" name="Group 23"/>
            <p:cNvGrpSpPr>
              <a:grpSpLocks/>
            </p:cNvGrpSpPr>
            <p:nvPr/>
          </p:nvGrpSpPr>
          <p:grpSpPr bwMode="auto">
            <a:xfrm>
              <a:off x="-48" y="2256"/>
              <a:ext cx="1296" cy="1008"/>
              <a:chOff x="-48" y="2256"/>
              <a:chExt cx="1296" cy="1008"/>
            </a:xfrm>
          </p:grpSpPr>
          <p:sp>
            <p:nvSpPr>
              <p:cNvPr id="637965" name="Rectangle 13"/>
              <p:cNvSpPr>
                <a:spLocks noChangeArrowheads="1"/>
              </p:cNvSpPr>
              <p:nvPr/>
            </p:nvSpPr>
            <p:spPr bwMode="auto">
              <a:xfrm>
                <a:off x="-48" y="2256"/>
                <a:ext cx="1056" cy="1008"/>
              </a:xfrm>
              <a:prstGeom prst="rect">
                <a:avLst/>
              </a:prstGeom>
              <a:noFill/>
              <a:ln w="9525">
                <a:noFill/>
                <a:miter lim="800000"/>
                <a:headEnd/>
                <a:tailEnd/>
              </a:ln>
              <a:effectLst/>
            </p:spPr>
            <p:txBody>
              <a:bodyPr/>
              <a:lstStyle/>
              <a:p>
                <a:pPr marL="742950" lvl="1" indent="-285750" algn="l">
                  <a:lnSpc>
                    <a:spcPct val="90000"/>
                  </a:lnSpc>
                  <a:buFontTx/>
                  <a:buNone/>
                </a:pPr>
                <a:r>
                  <a:rPr lang="en-US" sz="2800" i="1" dirty="0">
                    <a:solidFill>
                      <a:schemeClr val="bg1"/>
                    </a:solidFill>
                  </a:rPr>
                  <a:t>P</a:t>
                </a:r>
              </a:p>
            </p:txBody>
          </p:sp>
          <p:grpSp>
            <p:nvGrpSpPr>
              <p:cNvPr id="4" name="Group 22"/>
              <p:cNvGrpSpPr>
                <a:grpSpLocks/>
              </p:cNvGrpSpPr>
              <p:nvPr/>
            </p:nvGrpSpPr>
            <p:grpSpPr bwMode="auto">
              <a:xfrm>
                <a:off x="144" y="2256"/>
                <a:ext cx="1104" cy="720"/>
                <a:chOff x="144" y="2256"/>
                <a:chExt cx="1104" cy="720"/>
              </a:xfrm>
            </p:grpSpPr>
            <p:sp>
              <p:nvSpPr>
                <p:cNvPr id="637958" name="AutoShape 6"/>
                <p:cNvSpPr>
                  <a:spLocks noChangeArrowheads="1"/>
                </p:cNvSpPr>
                <p:nvPr/>
              </p:nvSpPr>
              <p:spPr bwMode="auto">
                <a:xfrm>
                  <a:off x="576" y="2544"/>
                  <a:ext cx="672" cy="288"/>
                </a:xfrm>
                <a:prstGeom prst="rightArrow">
                  <a:avLst>
                    <a:gd name="adj1" fmla="val 61111"/>
                    <a:gd name="adj2" fmla="val 52316"/>
                  </a:avLst>
                </a:prstGeom>
                <a:solidFill>
                  <a:srgbClr val="FFFF00"/>
                </a:solidFill>
                <a:ln w="9525" algn="ctr">
                  <a:noFill/>
                  <a:miter lim="800000"/>
                  <a:headEnd/>
                  <a:tailEnd/>
                </a:ln>
                <a:effectLst/>
              </p:spPr>
              <p:txBody>
                <a:bodyPr wrap="none" anchor="ctr"/>
                <a:lstStyle/>
                <a:p>
                  <a:pPr marL="342900" indent="-342900"/>
                  <a:r>
                    <a:rPr lang="en-US" b="1">
                      <a:solidFill>
                        <a:srgbClr val="FFFF00"/>
                      </a:solidFill>
                    </a:rPr>
                    <a:t>`</a:t>
                  </a:r>
                </a:p>
              </p:txBody>
            </p:sp>
            <p:sp>
              <p:nvSpPr>
                <p:cNvPr id="637966" name="Line 14"/>
                <p:cNvSpPr>
                  <a:spLocks noChangeShapeType="1"/>
                </p:cNvSpPr>
                <p:nvPr/>
              </p:nvSpPr>
              <p:spPr bwMode="auto">
                <a:xfrm flipV="1">
                  <a:off x="144" y="2256"/>
                  <a:ext cx="0" cy="288"/>
                </a:xfrm>
                <a:prstGeom prst="line">
                  <a:avLst/>
                </a:prstGeom>
                <a:noFill/>
                <a:ln w="57150">
                  <a:solidFill>
                    <a:schemeClr val="bg1"/>
                  </a:solidFill>
                  <a:round/>
                  <a:headEnd/>
                  <a:tailEnd type="triangle" w="med" len="med"/>
                </a:ln>
                <a:effectLst/>
              </p:spPr>
              <p:txBody>
                <a:bodyPr/>
                <a:lstStyle/>
                <a:p>
                  <a:endParaRPr lang="en-US"/>
                </a:p>
              </p:txBody>
            </p:sp>
            <p:sp>
              <p:nvSpPr>
                <p:cNvPr id="637968" name="Line 16"/>
                <p:cNvSpPr>
                  <a:spLocks noChangeShapeType="1"/>
                </p:cNvSpPr>
                <p:nvPr/>
              </p:nvSpPr>
              <p:spPr bwMode="auto">
                <a:xfrm flipV="1">
                  <a:off x="144" y="2688"/>
                  <a:ext cx="0" cy="288"/>
                </a:xfrm>
                <a:prstGeom prst="line">
                  <a:avLst/>
                </a:prstGeom>
                <a:noFill/>
                <a:ln w="57150">
                  <a:solidFill>
                    <a:schemeClr val="bg1"/>
                  </a:solidFill>
                  <a:round/>
                  <a:headEnd/>
                  <a:tailEnd type="triangle" w="med" len="med"/>
                </a:ln>
                <a:effectLst/>
              </p:spPr>
              <p:txBody>
                <a:bodyPr/>
                <a:lstStyle/>
                <a:p>
                  <a:endParaRPr lang="en-US"/>
                </a:p>
              </p:txBody>
            </p:sp>
          </p:grpSp>
        </p:grpSp>
        <p:sp>
          <p:nvSpPr>
            <p:cNvPr id="637969" name="Rectangle 17"/>
            <p:cNvSpPr>
              <a:spLocks noChangeArrowheads="1"/>
            </p:cNvSpPr>
            <p:nvPr/>
          </p:nvSpPr>
          <p:spPr bwMode="auto">
            <a:xfrm>
              <a:off x="-48" y="2688"/>
              <a:ext cx="1056" cy="1008"/>
            </a:xfrm>
            <a:prstGeom prst="rect">
              <a:avLst/>
            </a:prstGeom>
            <a:noFill/>
            <a:ln w="9525">
              <a:noFill/>
              <a:miter lim="800000"/>
              <a:headEnd/>
              <a:tailEnd/>
            </a:ln>
            <a:effectLst/>
          </p:spPr>
          <p:txBody>
            <a:bodyPr/>
            <a:lstStyle/>
            <a:p>
              <a:pPr marL="742950" lvl="1" indent="-285750" algn="l">
                <a:lnSpc>
                  <a:spcPct val="90000"/>
                </a:lnSpc>
                <a:buFontTx/>
                <a:buNone/>
              </a:pPr>
              <a:r>
                <a:rPr lang="en-US" sz="2800" i="1" dirty="0">
                  <a:solidFill>
                    <a:schemeClr val="bg1"/>
                  </a:solidFill>
                </a:rPr>
                <a:t>F</a:t>
              </a:r>
            </a:p>
          </p:txBody>
        </p:sp>
      </p:grpSp>
      <p:grpSp>
        <p:nvGrpSpPr>
          <p:cNvPr id="5" name="Group 25"/>
          <p:cNvGrpSpPr>
            <a:grpSpLocks/>
          </p:cNvGrpSpPr>
          <p:nvPr/>
        </p:nvGrpSpPr>
        <p:grpSpPr bwMode="auto">
          <a:xfrm>
            <a:off x="6477000" y="4114800"/>
            <a:ext cx="2743200" cy="2286000"/>
            <a:chOff x="3936" y="2304"/>
            <a:chExt cx="1728" cy="1440"/>
          </a:xfrm>
        </p:grpSpPr>
        <p:sp>
          <p:nvSpPr>
            <p:cNvPr id="637963" name="AutoShape 11"/>
            <p:cNvSpPr>
              <a:spLocks noChangeArrowheads="1"/>
            </p:cNvSpPr>
            <p:nvPr/>
          </p:nvSpPr>
          <p:spPr bwMode="auto">
            <a:xfrm flipH="1">
              <a:off x="3936" y="2544"/>
              <a:ext cx="672" cy="288"/>
            </a:xfrm>
            <a:prstGeom prst="rightArrow">
              <a:avLst>
                <a:gd name="adj1" fmla="val 61111"/>
                <a:gd name="adj2" fmla="val 52316"/>
              </a:avLst>
            </a:prstGeom>
            <a:solidFill>
              <a:srgbClr val="F80000"/>
            </a:solidFill>
            <a:ln w="9525" algn="ctr">
              <a:noFill/>
              <a:miter lim="800000"/>
              <a:headEnd/>
              <a:tailEnd/>
            </a:ln>
            <a:effectLst/>
          </p:spPr>
          <p:txBody>
            <a:bodyPr wrap="none" anchor="ctr"/>
            <a:lstStyle/>
            <a:p>
              <a:pPr marL="342900" indent="-342900"/>
              <a:endParaRPr lang="en-US" b="1">
                <a:solidFill>
                  <a:srgbClr val="FF0000"/>
                </a:solidFill>
              </a:endParaRPr>
            </a:p>
          </p:txBody>
        </p:sp>
        <p:sp>
          <p:nvSpPr>
            <p:cNvPr id="637970" name="Rectangle 18"/>
            <p:cNvSpPr>
              <a:spLocks noChangeArrowheads="1"/>
            </p:cNvSpPr>
            <p:nvPr/>
          </p:nvSpPr>
          <p:spPr bwMode="auto">
            <a:xfrm>
              <a:off x="4608" y="2304"/>
              <a:ext cx="1056" cy="1008"/>
            </a:xfrm>
            <a:prstGeom prst="rect">
              <a:avLst/>
            </a:prstGeom>
            <a:noFill/>
            <a:ln w="9525">
              <a:noFill/>
              <a:miter lim="800000"/>
              <a:headEnd/>
              <a:tailEnd/>
            </a:ln>
            <a:effectLst/>
          </p:spPr>
          <p:txBody>
            <a:bodyPr/>
            <a:lstStyle/>
            <a:p>
              <a:pPr marL="742950" lvl="1" indent="-285750" algn="l">
                <a:lnSpc>
                  <a:spcPct val="90000"/>
                </a:lnSpc>
                <a:buFontTx/>
                <a:buNone/>
              </a:pPr>
              <a:r>
                <a:rPr lang="en-US" sz="2800" i="1">
                  <a:solidFill>
                    <a:schemeClr val="bg1"/>
                  </a:solidFill>
                </a:rPr>
                <a:t>P</a:t>
              </a:r>
            </a:p>
          </p:txBody>
        </p:sp>
        <p:sp>
          <p:nvSpPr>
            <p:cNvPr id="637971" name="Line 19"/>
            <p:cNvSpPr>
              <a:spLocks noChangeShapeType="1"/>
            </p:cNvSpPr>
            <p:nvPr/>
          </p:nvSpPr>
          <p:spPr bwMode="auto">
            <a:xfrm flipV="1">
              <a:off x="4800" y="2304"/>
              <a:ext cx="0" cy="288"/>
            </a:xfrm>
            <a:prstGeom prst="line">
              <a:avLst/>
            </a:prstGeom>
            <a:noFill/>
            <a:ln w="57150">
              <a:solidFill>
                <a:schemeClr val="bg1"/>
              </a:solidFill>
              <a:round/>
              <a:headEnd/>
              <a:tailEnd type="triangle" w="med" len="med"/>
            </a:ln>
            <a:effectLst/>
          </p:spPr>
          <p:txBody>
            <a:bodyPr/>
            <a:lstStyle/>
            <a:p>
              <a:endParaRPr lang="en-US"/>
            </a:p>
          </p:txBody>
        </p:sp>
        <p:sp>
          <p:nvSpPr>
            <p:cNvPr id="637972" name="Line 20"/>
            <p:cNvSpPr>
              <a:spLocks noChangeShapeType="1"/>
            </p:cNvSpPr>
            <p:nvPr/>
          </p:nvSpPr>
          <p:spPr bwMode="auto">
            <a:xfrm flipV="1">
              <a:off x="4800" y="2736"/>
              <a:ext cx="0" cy="288"/>
            </a:xfrm>
            <a:prstGeom prst="line">
              <a:avLst/>
            </a:prstGeom>
            <a:noFill/>
            <a:ln w="57150">
              <a:solidFill>
                <a:schemeClr val="bg1"/>
              </a:solidFill>
              <a:round/>
              <a:headEnd type="triangle" w="med" len="med"/>
              <a:tailEnd/>
            </a:ln>
            <a:effectLst/>
          </p:spPr>
          <p:txBody>
            <a:bodyPr/>
            <a:lstStyle/>
            <a:p>
              <a:endParaRPr lang="en-US"/>
            </a:p>
          </p:txBody>
        </p:sp>
        <p:sp>
          <p:nvSpPr>
            <p:cNvPr id="637973" name="Rectangle 21"/>
            <p:cNvSpPr>
              <a:spLocks noChangeArrowheads="1"/>
            </p:cNvSpPr>
            <p:nvPr/>
          </p:nvSpPr>
          <p:spPr bwMode="auto">
            <a:xfrm>
              <a:off x="4608" y="2736"/>
              <a:ext cx="1056" cy="1008"/>
            </a:xfrm>
            <a:prstGeom prst="rect">
              <a:avLst/>
            </a:prstGeom>
            <a:noFill/>
            <a:ln w="9525">
              <a:noFill/>
              <a:miter lim="800000"/>
              <a:headEnd/>
              <a:tailEnd/>
            </a:ln>
            <a:effectLst/>
          </p:spPr>
          <p:txBody>
            <a:bodyPr/>
            <a:lstStyle/>
            <a:p>
              <a:pPr marL="742950" lvl="1" indent="-285750" algn="l">
                <a:lnSpc>
                  <a:spcPct val="90000"/>
                </a:lnSpc>
                <a:buFontTx/>
                <a:buNone/>
              </a:pPr>
              <a:r>
                <a:rPr lang="en-US" sz="2800" i="1">
                  <a:solidFill>
                    <a:schemeClr val="bg1"/>
                  </a:solidFill>
                </a:rPr>
                <a:t>F</a:t>
              </a:r>
            </a:p>
          </p:txBody>
        </p:sp>
      </p:grpSp>
      <p:sp>
        <p:nvSpPr>
          <p:cNvPr id="22" name="Text Box 11"/>
          <p:cNvSpPr txBox="1">
            <a:spLocks noChangeArrowheads="1"/>
          </p:cNvSpPr>
          <p:nvPr/>
        </p:nvSpPr>
        <p:spPr bwMode="auto">
          <a:xfrm>
            <a:off x="0" y="6248400"/>
            <a:ext cx="8991600" cy="923330"/>
          </a:xfrm>
          <a:prstGeom prst="rect">
            <a:avLst/>
          </a:prstGeom>
          <a:noFill/>
          <a:ln w="9525">
            <a:noFill/>
            <a:miter lim="800000"/>
            <a:headEnd/>
            <a:tailEnd/>
          </a:ln>
          <a:effectLst/>
        </p:spPr>
        <p:txBody>
          <a:bodyPr wrap="square">
            <a:spAutoFit/>
          </a:bodyPr>
          <a:lstStyle/>
          <a:p>
            <a:pPr marL="342900" indent="-342900">
              <a:spcBef>
                <a:spcPct val="0"/>
              </a:spcBef>
            </a:pPr>
            <a:r>
              <a:rPr lang="en-US" dirty="0" err="1" smtClean="0">
                <a:solidFill>
                  <a:schemeClr val="bg1"/>
                </a:solidFill>
              </a:rPr>
              <a:t>Chirinos</a:t>
            </a:r>
            <a:r>
              <a:rPr lang="en-US" dirty="0" smtClean="0">
                <a:solidFill>
                  <a:schemeClr val="bg1"/>
                </a:solidFill>
              </a:rPr>
              <a:t> JA, </a:t>
            </a:r>
            <a:r>
              <a:rPr lang="en-US" dirty="0" err="1" smtClean="0">
                <a:solidFill>
                  <a:schemeClr val="bg1"/>
                </a:solidFill>
              </a:rPr>
              <a:t>Segers</a:t>
            </a:r>
            <a:r>
              <a:rPr lang="en-US" dirty="0" smtClean="0">
                <a:solidFill>
                  <a:schemeClr val="bg1"/>
                </a:solidFill>
              </a:rPr>
              <a:t> P. </a:t>
            </a:r>
            <a:r>
              <a:rPr lang="en-US" i="1" dirty="0" smtClean="0">
                <a:solidFill>
                  <a:schemeClr val="bg1"/>
                </a:solidFill>
              </a:rPr>
              <a:t>Hypertension</a:t>
            </a:r>
            <a:r>
              <a:rPr lang="en-US" dirty="0" smtClean="0">
                <a:solidFill>
                  <a:schemeClr val="bg1"/>
                </a:solidFill>
              </a:rPr>
              <a:t> 2010; 56(4):555-62. </a:t>
            </a:r>
          </a:p>
          <a:p>
            <a:pPr marL="342900" indent="-342900" algn="l">
              <a:spcBef>
                <a:spcPct val="0"/>
              </a:spcBef>
              <a:buFontTx/>
              <a:buNone/>
            </a:pPr>
            <a:endParaRPr lang="es-ES" dirty="0">
              <a:solidFill>
                <a:schemeClr val="bg1"/>
              </a:solidFill>
            </a:endParaRPr>
          </a:p>
          <a:p>
            <a:pPr marL="342900" indent="-342900" algn="l">
              <a:spcBef>
                <a:spcPct val="0"/>
              </a:spcBef>
              <a:buFontTx/>
              <a:buNone/>
            </a:pPr>
            <a:endParaRPr lang="es-ES"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33861" name="Picture 5"/>
          <p:cNvPicPr>
            <a:picLocks noChangeAspect="1" noChangeArrowheads="1"/>
          </p:cNvPicPr>
          <p:nvPr/>
        </p:nvPicPr>
        <p:blipFill>
          <a:blip r:embed="rId2" cstate="print"/>
          <a:srcRect t="4448"/>
          <a:stretch>
            <a:fillRect/>
          </a:stretch>
        </p:blipFill>
        <p:spPr bwMode="auto">
          <a:xfrm>
            <a:off x="76200" y="1843088"/>
            <a:ext cx="8915400" cy="2795587"/>
          </a:xfrm>
          <a:prstGeom prst="rect">
            <a:avLst/>
          </a:prstGeom>
          <a:noFill/>
          <a:ln w="9525" algn="ctr">
            <a:noFill/>
            <a:miter lim="800000"/>
            <a:headEnd/>
            <a:tailEnd/>
          </a:ln>
          <a:effectLst/>
        </p:spPr>
      </p:pic>
      <p:sp>
        <p:nvSpPr>
          <p:cNvPr id="633862" name="Text Box 6"/>
          <p:cNvSpPr txBox="1">
            <a:spLocks noChangeArrowheads="1"/>
          </p:cNvSpPr>
          <p:nvPr/>
        </p:nvSpPr>
        <p:spPr bwMode="auto">
          <a:xfrm>
            <a:off x="1292225" y="1960563"/>
            <a:ext cx="1603375" cy="304800"/>
          </a:xfrm>
          <a:prstGeom prst="rect">
            <a:avLst/>
          </a:prstGeom>
          <a:noFill/>
          <a:ln w="9525" algn="ctr">
            <a:noFill/>
            <a:miter lim="800000"/>
            <a:headEnd/>
            <a:tailEnd/>
          </a:ln>
          <a:effectLst/>
        </p:spPr>
        <p:txBody>
          <a:bodyPr wrap="none">
            <a:spAutoFit/>
          </a:bodyPr>
          <a:lstStyle/>
          <a:p>
            <a:pPr marL="342900" indent="-342900" algn="l">
              <a:buFontTx/>
              <a:buNone/>
            </a:pPr>
            <a:r>
              <a:rPr lang="en-US" sz="1400">
                <a:solidFill>
                  <a:srgbClr val="00FF00"/>
                </a:solidFill>
              </a:rPr>
              <a:t>Incident wave (Pf)</a:t>
            </a:r>
          </a:p>
        </p:txBody>
      </p:sp>
      <p:sp>
        <p:nvSpPr>
          <p:cNvPr id="633864" name="Text Box 8"/>
          <p:cNvSpPr txBox="1">
            <a:spLocks noChangeArrowheads="1"/>
          </p:cNvSpPr>
          <p:nvPr/>
        </p:nvSpPr>
        <p:spPr bwMode="auto">
          <a:xfrm>
            <a:off x="2089150" y="2962275"/>
            <a:ext cx="1870075" cy="304800"/>
          </a:xfrm>
          <a:prstGeom prst="rect">
            <a:avLst/>
          </a:prstGeom>
          <a:noFill/>
          <a:ln w="9525" algn="ctr">
            <a:noFill/>
            <a:miter lim="800000"/>
            <a:headEnd/>
            <a:tailEnd/>
          </a:ln>
          <a:effectLst/>
        </p:spPr>
        <p:txBody>
          <a:bodyPr wrap="none">
            <a:spAutoFit/>
          </a:bodyPr>
          <a:lstStyle/>
          <a:p>
            <a:pPr marL="342900" indent="-342900" algn="l">
              <a:buFontTx/>
              <a:buNone/>
            </a:pPr>
            <a:r>
              <a:rPr lang="en-US" sz="1400">
                <a:solidFill>
                  <a:srgbClr val="FF0000"/>
                </a:solidFill>
              </a:rPr>
              <a:t>Reflected  Wave (Pb)</a:t>
            </a:r>
          </a:p>
        </p:txBody>
      </p:sp>
      <p:sp>
        <p:nvSpPr>
          <p:cNvPr id="633865" name="Rectangle 9"/>
          <p:cNvSpPr>
            <a:spLocks noGrp="1" noChangeArrowheads="1"/>
          </p:cNvSpPr>
          <p:nvPr>
            <p:ph type="title"/>
          </p:nvPr>
        </p:nvSpPr>
        <p:spPr>
          <a:xfrm>
            <a:off x="457200" y="-76200"/>
            <a:ext cx="8229600" cy="1143000"/>
          </a:xfrm>
        </p:spPr>
        <p:txBody>
          <a:bodyPr/>
          <a:lstStyle/>
          <a:p>
            <a:r>
              <a:rPr lang="en-US" sz="2800" dirty="0">
                <a:solidFill>
                  <a:srgbClr val="FFCC00"/>
                </a:solidFill>
              </a:rPr>
              <a:t>Wave separation analysis</a:t>
            </a:r>
          </a:p>
        </p:txBody>
      </p:sp>
      <p:sp>
        <p:nvSpPr>
          <p:cNvPr id="633866" name="Text Box 10"/>
          <p:cNvSpPr txBox="1">
            <a:spLocks noChangeArrowheads="1"/>
          </p:cNvSpPr>
          <p:nvPr/>
        </p:nvSpPr>
        <p:spPr bwMode="auto">
          <a:xfrm>
            <a:off x="2971800" y="5105400"/>
            <a:ext cx="3491084" cy="400110"/>
          </a:xfrm>
          <a:prstGeom prst="rect">
            <a:avLst/>
          </a:prstGeom>
          <a:noFill/>
          <a:ln w="9525" algn="ctr">
            <a:noFill/>
            <a:miter lim="800000"/>
            <a:headEnd/>
            <a:tailEnd/>
          </a:ln>
          <a:effectLst/>
        </p:spPr>
        <p:txBody>
          <a:bodyPr wrap="none">
            <a:spAutoFit/>
          </a:bodyPr>
          <a:lstStyle/>
          <a:p>
            <a:pPr marL="342900" indent="-342900" algn="l">
              <a:buFontTx/>
              <a:buNone/>
            </a:pPr>
            <a:r>
              <a:rPr lang="en-US" sz="2000" b="1" dirty="0">
                <a:solidFill>
                  <a:schemeClr val="bg1"/>
                </a:solidFill>
              </a:rPr>
              <a:t>Reflection magnitude = </a:t>
            </a:r>
            <a:r>
              <a:rPr lang="en-US" sz="2000" b="1" dirty="0" err="1">
                <a:solidFill>
                  <a:schemeClr val="bg1"/>
                </a:solidFill>
              </a:rPr>
              <a:t>Pb</a:t>
            </a:r>
            <a:r>
              <a:rPr lang="en-US" sz="2000" b="1" dirty="0">
                <a:solidFill>
                  <a:schemeClr val="bg1"/>
                </a:solidFill>
              </a:rPr>
              <a:t>  / </a:t>
            </a:r>
            <a:r>
              <a:rPr lang="en-US" sz="2000" b="1" dirty="0" smtClean="0">
                <a:solidFill>
                  <a:schemeClr val="bg1"/>
                </a:solidFill>
              </a:rPr>
              <a:t>Pf</a:t>
            </a:r>
            <a:endParaRPr lang="en-US" sz="1400" b="1" dirty="0">
              <a:solidFill>
                <a:schemeClr val="bg1"/>
              </a:solidFill>
            </a:endParaRPr>
          </a:p>
        </p:txBody>
      </p:sp>
      <p:sp>
        <p:nvSpPr>
          <p:cNvPr id="633868" name="Rectangle 12"/>
          <p:cNvSpPr>
            <a:spLocks noChangeArrowheads="1"/>
          </p:cNvSpPr>
          <p:nvPr/>
        </p:nvSpPr>
        <p:spPr bwMode="auto">
          <a:xfrm>
            <a:off x="457200" y="6096000"/>
            <a:ext cx="5035738" cy="646331"/>
          </a:xfrm>
          <a:prstGeom prst="rect">
            <a:avLst/>
          </a:prstGeom>
          <a:noFill/>
          <a:ln w="9525" algn="ctr">
            <a:noFill/>
            <a:miter lim="800000"/>
            <a:headEnd/>
            <a:tailEnd/>
          </a:ln>
          <a:effectLst/>
        </p:spPr>
        <p:txBody>
          <a:bodyPr wrap="none">
            <a:spAutoFit/>
          </a:bodyPr>
          <a:lstStyle/>
          <a:p>
            <a:pPr marL="342900" indent="-342900" algn="l">
              <a:buFontTx/>
              <a:buNone/>
            </a:pPr>
            <a:r>
              <a:rPr lang="en-US" dirty="0" err="1" smtClean="0">
                <a:solidFill>
                  <a:schemeClr val="bg1"/>
                </a:solidFill>
              </a:rPr>
              <a:t>Westerhof</a:t>
            </a:r>
            <a:r>
              <a:rPr lang="en-US" dirty="0" smtClean="0">
                <a:solidFill>
                  <a:schemeClr val="bg1"/>
                </a:solidFill>
              </a:rPr>
              <a:t> </a:t>
            </a:r>
            <a:r>
              <a:rPr lang="en-US" dirty="0">
                <a:solidFill>
                  <a:schemeClr val="bg1"/>
                </a:solidFill>
              </a:rPr>
              <a:t>BE et al. </a:t>
            </a:r>
            <a:r>
              <a:rPr lang="en-US" i="1" dirty="0">
                <a:solidFill>
                  <a:schemeClr val="bg1"/>
                </a:solidFill>
              </a:rPr>
              <a:t>Hypertension</a:t>
            </a:r>
            <a:r>
              <a:rPr lang="en-US" dirty="0">
                <a:solidFill>
                  <a:schemeClr val="bg1"/>
                </a:solidFill>
              </a:rPr>
              <a:t>. 2006;48:595-601</a:t>
            </a:r>
            <a:r>
              <a:rPr lang="en-US" dirty="0" smtClean="0">
                <a:solidFill>
                  <a:schemeClr val="bg1"/>
                </a:solidFill>
              </a:rPr>
              <a:t>.</a:t>
            </a:r>
          </a:p>
          <a:p>
            <a:pPr marL="342900" indent="-342900" algn="l">
              <a:buFontTx/>
              <a:buNone/>
            </a:pP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1905000"/>
            <a:ext cx="4267200" cy="2667000"/>
          </a:xfrm>
          <a:prstGeom prst="rect">
            <a:avLst/>
          </a:prstGeom>
        </p:spPr>
      </p:pic>
      <p:sp>
        <p:nvSpPr>
          <p:cNvPr id="5" name="Rectangle 4"/>
          <p:cNvSpPr/>
          <p:nvPr/>
        </p:nvSpPr>
        <p:spPr>
          <a:xfrm>
            <a:off x="457200" y="5924490"/>
            <a:ext cx="6324600" cy="400110"/>
          </a:xfrm>
          <a:prstGeom prst="rect">
            <a:avLst/>
          </a:prstGeom>
        </p:spPr>
        <p:txBody>
          <a:bodyPr wrap="square">
            <a:spAutoFit/>
          </a:bodyPr>
          <a:lstStyle/>
          <a:p>
            <a:r>
              <a:rPr lang="en-US" sz="2000" dirty="0"/>
              <a:t> </a:t>
            </a:r>
            <a:r>
              <a:rPr lang="en-US" sz="2000" dirty="0" smtClean="0"/>
              <a:t>Kips et al. </a:t>
            </a:r>
            <a:r>
              <a:rPr lang="en-US" sz="2000" i="1" dirty="0" smtClean="0"/>
              <a:t>Hypertension</a:t>
            </a:r>
            <a:r>
              <a:rPr lang="en-US" sz="2000" dirty="0" smtClean="0"/>
              <a:t>. 2009;53</a:t>
            </a:r>
            <a:r>
              <a:rPr lang="en-US" sz="2000" dirty="0"/>
              <a:t>:142-149</a:t>
            </a:r>
          </a:p>
        </p:txBody>
      </p:sp>
      <p:pic>
        <p:nvPicPr>
          <p:cNvPr id="6" name="Picture 5" descr="Screen Shot 2011-09-22 at 6.47.43 PM.png"/>
          <p:cNvPicPr>
            <a:picLocks noChangeAspect="1"/>
          </p:cNvPicPr>
          <p:nvPr/>
        </p:nvPicPr>
        <p:blipFill rotWithShape="1">
          <a:blip r:embed="rId3">
            <a:extLst>
              <a:ext uri="{28A0092B-C50C-407E-A947-70E740481C1C}">
                <a14:useLocalDpi xmlns:a14="http://schemas.microsoft.com/office/drawing/2010/main" val="0"/>
              </a:ext>
            </a:extLst>
          </a:blip>
          <a:srcRect r="14413"/>
          <a:stretch/>
        </p:blipFill>
        <p:spPr>
          <a:xfrm>
            <a:off x="3947695" y="1447800"/>
            <a:ext cx="4739105" cy="3670300"/>
          </a:xfrm>
          <a:prstGeom prst="rect">
            <a:avLst/>
          </a:prstGeom>
        </p:spPr>
      </p:pic>
    </p:spTree>
    <p:extLst>
      <p:ext uri="{BB962C8B-B14F-4D97-AF65-F5344CB8AC3E}">
        <p14:creationId xmlns:p14="http://schemas.microsoft.com/office/powerpoint/2010/main" val="28111506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0" y="-152400"/>
            <a:ext cx="9144000" cy="868362"/>
          </a:xfrm>
        </p:spPr>
        <p:txBody>
          <a:bodyPr/>
          <a:lstStyle/>
          <a:p>
            <a:r>
              <a:rPr lang="en-US" sz="2400" dirty="0" smtClean="0">
                <a:solidFill>
                  <a:srgbClr val="800000"/>
                </a:solidFill>
              </a:rPr>
              <a:t>Effect of Early versus Late Pressure Overload in Rats</a:t>
            </a:r>
          </a:p>
        </p:txBody>
      </p:sp>
      <p:pic>
        <p:nvPicPr>
          <p:cNvPr id="49155" name="Picture 4" descr="http://circ.ahajournals.org/content/vol94/issue12/images/large/0013f1.jpeg"/>
          <p:cNvPicPr>
            <a:picLocks noChangeAspect="1" noChangeArrowheads="1"/>
          </p:cNvPicPr>
          <p:nvPr/>
        </p:nvPicPr>
        <p:blipFill>
          <a:blip r:embed="rId2" cstate="print"/>
          <a:srcRect t="5333"/>
          <a:stretch>
            <a:fillRect/>
          </a:stretch>
        </p:blipFill>
        <p:spPr bwMode="auto">
          <a:xfrm>
            <a:off x="76200" y="926068"/>
            <a:ext cx="4648200" cy="5124356"/>
          </a:xfrm>
          <a:prstGeom prst="rect">
            <a:avLst/>
          </a:prstGeom>
          <a:noFill/>
          <a:ln w="9525">
            <a:noFill/>
            <a:miter lim="800000"/>
            <a:headEnd/>
            <a:tailEnd/>
          </a:ln>
        </p:spPr>
      </p:pic>
      <p:sp>
        <p:nvSpPr>
          <p:cNvPr id="5" name="Rectangle 4"/>
          <p:cNvSpPr/>
          <p:nvPr/>
        </p:nvSpPr>
        <p:spPr>
          <a:xfrm>
            <a:off x="304800" y="6412468"/>
            <a:ext cx="4968028" cy="369332"/>
          </a:xfrm>
          <a:prstGeom prst="rect">
            <a:avLst/>
          </a:prstGeom>
        </p:spPr>
        <p:txBody>
          <a:bodyPr wrap="none">
            <a:spAutoFit/>
          </a:bodyPr>
          <a:lstStyle/>
          <a:p>
            <a:r>
              <a:rPr lang="en-US" dirty="0" smtClean="0">
                <a:solidFill>
                  <a:srgbClr val="2D2D8A">
                    <a:lumMod val="75000"/>
                  </a:srgbClr>
                </a:solidFill>
                <a:latin typeface="Arial"/>
              </a:rPr>
              <a:t>Kobayashi S. </a:t>
            </a:r>
            <a:r>
              <a:rPr lang="en-US" i="1" dirty="0" smtClean="0">
                <a:solidFill>
                  <a:srgbClr val="2D2D8A">
                    <a:lumMod val="75000"/>
                  </a:srgbClr>
                </a:solidFill>
                <a:latin typeface="Arial"/>
              </a:rPr>
              <a:t>Circulation.</a:t>
            </a:r>
            <a:r>
              <a:rPr lang="en-US" dirty="0" smtClean="0">
                <a:solidFill>
                  <a:srgbClr val="2D2D8A">
                    <a:lumMod val="75000"/>
                  </a:srgbClr>
                </a:solidFill>
                <a:latin typeface="Arial"/>
              </a:rPr>
              <a:t> 1996;94:3362-3368.</a:t>
            </a:r>
            <a:endParaRPr lang="en-US" dirty="0">
              <a:solidFill>
                <a:srgbClr val="2D2D8A">
                  <a:lumMod val="75000"/>
                </a:srgbClr>
              </a:solidFill>
              <a:latin typeface="Arial"/>
            </a:endParaRPr>
          </a:p>
        </p:txBody>
      </p:sp>
      <p:pic>
        <p:nvPicPr>
          <p:cNvPr id="6" name="Picture 2" descr="http://circ.ahajournals.org/content/vol94/issue12/images/large/0013f3.jpeg"/>
          <p:cNvPicPr>
            <a:picLocks noChangeAspect="1" noChangeArrowheads="1"/>
          </p:cNvPicPr>
          <p:nvPr/>
        </p:nvPicPr>
        <p:blipFill>
          <a:blip r:embed="rId3"/>
          <a:srcRect b="61333"/>
          <a:stretch>
            <a:fillRect/>
          </a:stretch>
        </p:blipFill>
        <p:spPr bwMode="auto">
          <a:xfrm>
            <a:off x="5334000" y="1002268"/>
            <a:ext cx="3810000" cy="2709862"/>
          </a:xfrm>
          <a:prstGeom prst="rect">
            <a:avLst/>
          </a:prstGeom>
          <a:noFill/>
          <a:ln w="9525">
            <a:noFill/>
            <a:miter lim="800000"/>
            <a:headEnd/>
            <a:tailEnd/>
          </a:ln>
        </p:spPr>
      </p:pic>
      <p:pic>
        <p:nvPicPr>
          <p:cNvPr id="7" name="Picture 2" descr="http://circ.ahajournals.org/content/vol94/issue12/images/large/0013f3.jpeg"/>
          <p:cNvPicPr>
            <a:picLocks noChangeAspect="1" noChangeArrowheads="1"/>
          </p:cNvPicPr>
          <p:nvPr/>
        </p:nvPicPr>
        <p:blipFill>
          <a:blip r:embed="rId3"/>
          <a:srcRect t="41068" b="24001"/>
          <a:stretch>
            <a:fillRect/>
          </a:stretch>
        </p:blipFill>
        <p:spPr bwMode="auto">
          <a:xfrm>
            <a:off x="5424474" y="3862943"/>
            <a:ext cx="3719526" cy="2701925"/>
          </a:xfrm>
          <a:prstGeom prst="rect">
            <a:avLst/>
          </a:prstGeom>
          <a:noFill/>
          <a:ln w="9525">
            <a:noFill/>
            <a:miter lim="800000"/>
            <a:headEnd/>
            <a:tailEnd/>
          </a:ln>
        </p:spPr>
      </p:pic>
      <p:sp>
        <p:nvSpPr>
          <p:cNvPr id="3" name="Down Arrow 2"/>
          <p:cNvSpPr/>
          <p:nvPr/>
        </p:nvSpPr>
        <p:spPr bwMode="auto">
          <a:xfrm>
            <a:off x="6275136" y="773668"/>
            <a:ext cx="228600" cy="381000"/>
          </a:xfrm>
          <a:prstGeom prst="downArrow">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8" name="Oval 7"/>
          <p:cNvSpPr/>
          <p:nvPr/>
        </p:nvSpPr>
        <p:spPr bwMode="auto">
          <a:xfrm>
            <a:off x="2743200" y="1002268"/>
            <a:ext cx="609600" cy="533400"/>
          </a:xfrm>
          <a:prstGeom prst="ellipse">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A</a:t>
            </a:r>
            <a:endParaRPr lang="en-US" b="1" dirty="0" smtClean="0">
              <a:ln w="18000">
                <a:solidFill>
                  <a:srgbClr val="333399">
                    <a:satMod val="140000"/>
                  </a:srgbClr>
                </a:solidFill>
                <a:prstDash val="solid"/>
                <a:miter lim="800000"/>
              </a:ln>
              <a:solidFill>
                <a:srgbClr val="FFFFFF"/>
              </a:solidFill>
              <a:effectLst>
                <a:outerShdw blurRad="25500" dist="23000" dir="7020000" algn="tl">
                  <a:srgbClr val="000000">
                    <a:alpha val="50000"/>
                  </a:srgbClr>
                </a:outerShdw>
              </a:effectLst>
              <a:latin typeface="Arial" pitchFamily="34" charset="0"/>
            </a:endParaRPr>
          </a:p>
        </p:txBody>
      </p:sp>
      <p:sp>
        <p:nvSpPr>
          <p:cNvPr id="11" name="Oval 10"/>
          <p:cNvSpPr/>
          <p:nvPr/>
        </p:nvSpPr>
        <p:spPr bwMode="auto">
          <a:xfrm>
            <a:off x="2743200" y="3516868"/>
            <a:ext cx="609600" cy="533400"/>
          </a:xfrm>
          <a:prstGeom prst="ellipse">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B</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12" name="Down Arrow 11"/>
          <p:cNvSpPr/>
          <p:nvPr/>
        </p:nvSpPr>
        <p:spPr bwMode="auto">
          <a:xfrm>
            <a:off x="6620040" y="773668"/>
            <a:ext cx="228600" cy="381000"/>
          </a:xfrm>
          <a:prstGeom prst="downArrow">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13" name="Down Arrow 12"/>
          <p:cNvSpPr/>
          <p:nvPr/>
        </p:nvSpPr>
        <p:spPr bwMode="auto">
          <a:xfrm>
            <a:off x="7239000" y="697468"/>
            <a:ext cx="228600" cy="381000"/>
          </a:xfrm>
          <a:prstGeom prst="downArrow">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14" name="Down Arrow 13"/>
          <p:cNvSpPr/>
          <p:nvPr/>
        </p:nvSpPr>
        <p:spPr bwMode="auto">
          <a:xfrm>
            <a:off x="7583904" y="697468"/>
            <a:ext cx="228600" cy="381000"/>
          </a:xfrm>
          <a:prstGeom prst="downArrow">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15" name="Down Arrow 14"/>
          <p:cNvSpPr/>
          <p:nvPr/>
        </p:nvSpPr>
        <p:spPr bwMode="auto">
          <a:xfrm>
            <a:off x="8225592" y="594532"/>
            <a:ext cx="228600" cy="381000"/>
          </a:xfrm>
          <a:prstGeom prst="downArrow">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16" name="Down Arrow 15"/>
          <p:cNvSpPr/>
          <p:nvPr/>
        </p:nvSpPr>
        <p:spPr bwMode="auto">
          <a:xfrm>
            <a:off x="8570496" y="594532"/>
            <a:ext cx="228600" cy="381000"/>
          </a:xfrm>
          <a:prstGeom prst="downArrow">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17" name="Down Arrow 16"/>
          <p:cNvSpPr/>
          <p:nvPr/>
        </p:nvSpPr>
        <p:spPr bwMode="auto">
          <a:xfrm>
            <a:off x="6252408" y="4243943"/>
            <a:ext cx="228600" cy="381000"/>
          </a:xfrm>
          <a:prstGeom prst="downArrow">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18" name="Down Arrow 17"/>
          <p:cNvSpPr/>
          <p:nvPr/>
        </p:nvSpPr>
        <p:spPr bwMode="auto">
          <a:xfrm>
            <a:off x="6597312" y="3826847"/>
            <a:ext cx="228600" cy="381000"/>
          </a:xfrm>
          <a:prstGeom prst="downArrow">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19" name="Down Arrow 18"/>
          <p:cNvSpPr/>
          <p:nvPr/>
        </p:nvSpPr>
        <p:spPr bwMode="auto">
          <a:xfrm>
            <a:off x="7252368" y="4127639"/>
            <a:ext cx="228600" cy="381000"/>
          </a:xfrm>
          <a:prstGeom prst="downArrow">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20" name="Down Arrow 19"/>
          <p:cNvSpPr/>
          <p:nvPr/>
        </p:nvSpPr>
        <p:spPr bwMode="auto">
          <a:xfrm>
            <a:off x="7597272" y="3710543"/>
            <a:ext cx="228600" cy="381000"/>
          </a:xfrm>
          <a:prstGeom prst="downArrow">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21" name="Down Arrow 20"/>
          <p:cNvSpPr/>
          <p:nvPr/>
        </p:nvSpPr>
        <p:spPr bwMode="auto">
          <a:xfrm>
            <a:off x="8225592" y="4131647"/>
            <a:ext cx="228600" cy="381000"/>
          </a:xfrm>
          <a:prstGeom prst="downArrow">
            <a:avLst/>
          </a:prstGeom>
          <a:solidFill>
            <a:srgbClr val="00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
        <p:nvSpPr>
          <p:cNvPr id="22" name="Down Arrow 21"/>
          <p:cNvSpPr/>
          <p:nvPr/>
        </p:nvSpPr>
        <p:spPr bwMode="auto">
          <a:xfrm>
            <a:off x="8570496" y="3741287"/>
            <a:ext cx="228600" cy="381000"/>
          </a:xfrm>
          <a:prstGeom prst="downArrow">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srgbClr val="000000"/>
              </a:solidFill>
              <a:latin typeface="Arial" pitchFamily="34" charset="0"/>
            </a:endParaRPr>
          </a:p>
        </p:txBody>
      </p:sp>
    </p:spTree>
    <p:extLst>
      <p:ext uri="{BB962C8B-B14F-4D97-AF65-F5344CB8AC3E}">
        <p14:creationId xmlns:p14="http://schemas.microsoft.com/office/powerpoint/2010/main" val="2270035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E950"/>
                </a:solidFill>
              </a:rPr>
              <a:t>Objectives</a:t>
            </a:r>
            <a:endParaRPr lang="en-US" dirty="0">
              <a:solidFill>
                <a:srgbClr val="FFE950"/>
              </a:solidFill>
            </a:endParaRPr>
          </a:p>
        </p:txBody>
      </p:sp>
      <p:sp>
        <p:nvSpPr>
          <p:cNvPr id="3" name="Content Placeholder 2"/>
          <p:cNvSpPr>
            <a:spLocks noGrp="1"/>
          </p:cNvSpPr>
          <p:nvPr>
            <p:ph idx="1"/>
          </p:nvPr>
        </p:nvSpPr>
        <p:spPr>
          <a:xfrm>
            <a:off x="457200" y="1798637"/>
            <a:ext cx="8229600" cy="4525963"/>
          </a:xfrm>
        </p:spPr>
        <p:txBody>
          <a:bodyPr>
            <a:normAutofit/>
          </a:bodyPr>
          <a:lstStyle/>
          <a:p>
            <a:r>
              <a:rPr lang="en-US" dirty="0" smtClean="0">
                <a:solidFill>
                  <a:schemeClr val="bg1"/>
                </a:solidFill>
              </a:rPr>
              <a:t>Assess the relationship between central pressure profiles (</a:t>
            </a:r>
            <a:r>
              <a:rPr lang="en-US" dirty="0" err="1" smtClean="0">
                <a:solidFill>
                  <a:schemeClr val="bg1"/>
                </a:solidFill>
              </a:rPr>
              <a:t>cPP</a:t>
            </a:r>
            <a:r>
              <a:rPr lang="en-US" dirty="0" smtClean="0">
                <a:solidFill>
                  <a:schemeClr val="bg1"/>
                </a:solidFill>
              </a:rPr>
              <a:t>, </a:t>
            </a:r>
            <a:r>
              <a:rPr lang="en-US" dirty="0" err="1" smtClean="0">
                <a:solidFill>
                  <a:schemeClr val="bg1"/>
                </a:solidFill>
              </a:rPr>
              <a:t>AIx</a:t>
            </a:r>
            <a:r>
              <a:rPr lang="en-US" dirty="0" smtClean="0">
                <a:solidFill>
                  <a:schemeClr val="bg1"/>
                </a:solidFill>
              </a:rPr>
              <a:t>, RM) </a:t>
            </a:r>
            <a:endParaRPr lang="en-US" dirty="0">
              <a:solidFill>
                <a:schemeClr val="bg1"/>
              </a:solidFill>
            </a:endParaRPr>
          </a:p>
          <a:p>
            <a:pPr marL="0" indent="0">
              <a:buNone/>
            </a:pPr>
            <a:endParaRPr lang="en-US" dirty="0" smtClean="0">
              <a:solidFill>
                <a:schemeClr val="bg1"/>
              </a:solidFill>
            </a:endParaRPr>
          </a:p>
          <a:p>
            <a:pPr lvl="1"/>
            <a:r>
              <a:rPr lang="en-US" dirty="0" smtClean="0">
                <a:solidFill>
                  <a:schemeClr val="bg1"/>
                </a:solidFill>
              </a:rPr>
              <a:t>Incident hard CVE</a:t>
            </a:r>
          </a:p>
          <a:p>
            <a:pPr lvl="1"/>
            <a:r>
              <a:rPr lang="en-US" dirty="0" smtClean="0">
                <a:solidFill>
                  <a:schemeClr val="bg1"/>
                </a:solidFill>
              </a:rPr>
              <a:t>Heart Failure</a:t>
            </a:r>
            <a:endParaRPr lang="en-US" dirty="0">
              <a:solidFill>
                <a:schemeClr val="bg1"/>
              </a:solidFill>
            </a:endParaRPr>
          </a:p>
        </p:txBody>
      </p:sp>
    </p:spTree>
    <p:extLst>
      <p:ext uri="{BB962C8B-B14F-4D97-AF65-F5344CB8AC3E}">
        <p14:creationId xmlns:p14="http://schemas.microsoft.com/office/powerpoint/2010/main" val="26823728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E950"/>
                </a:solidFill>
              </a:rPr>
              <a:t>Methods</a:t>
            </a:r>
            <a:endParaRPr lang="en-US" dirty="0">
              <a:solidFill>
                <a:srgbClr val="FFE950"/>
              </a:solidFill>
            </a:endParaRPr>
          </a:p>
        </p:txBody>
      </p:sp>
      <p:sp>
        <p:nvSpPr>
          <p:cNvPr id="3" name="Content Placeholder 2"/>
          <p:cNvSpPr>
            <a:spLocks noGrp="1"/>
          </p:cNvSpPr>
          <p:nvPr>
            <p:ph idx="1"/>
          </p:nvPr>
        </p:nvSpPr>
        <p:spPr/>
        <p:txBody>
          <a:bodyPr/>
          <a:lstStyle/>
          <a:p>
            <a:r>
              <a:rPr lang="en-US" dirty="0">
                <a:solidFill>
                  <a:srgbClr val="FFFFFF"/>
                </a:solidFill>
              </a:rPr>
              <a:t>Radial arterial waveform 30-second recordings were obtained at baseline using the HDI/PulseWave-CR2000 </a:t>
            </a:r>
            <a:r>
              <a:rPr lang="en-US" dirty="0" smtClean="0">
                <a:solidFill>
                  <a:srgbClr val="FFFFFF"/>
                </a:solidFill>
              </a:rPr>
              <a:t>tonometry device, </a:t>
            </a:r>
            <a:r>
              <a:rPr lang="en-US" dirty="0">
                <a:solidFill>
                  <a:srgbClr val="FFFFFF"/>
                </a:solidFill>
              </a:rPr>
              <a:t>digitized at 200Hz and </a:t>
            </a:r>
            <a:r>
              <a:rPr lang="en-US" dirty="0" smtClean="0">
                <a:solidFill>
                  <a:srgbClr val="FFFFFF"/>
                </a:solidFill>
              </a:rPr>
              <a:t>exported.</a:t>
            </a:r>
          </a:p>
          <a:p>
            <a:r>
              <a:rPr lang="en-US" dirty="0" smtClean="0">
                <a:solidFill>
                  <a:srgbClr val="FFFFFF"/>
                </a:solidFill>
              </a:rPr>
              <a:t>Offline</a:t>
            </a:r>
            <a:r>
              <a:rPr lang="en-US" dirty="0">
                <a:solidFill>
                  <a:srgbClr val="FFFFFF"/>
                </a:solidFill>
              </a:rPr>
              <a:t>-processing using custom-designed software written in </a:t>
            </a:r>
            <a:r>
              <a:rPr lang="en-US" dirty="0" err="1">
                <a:solidFill>
                  <a:srgbClr val="FFFFFF"/>
                </a:solidFill>
              </a:rPr>
              <a:t>Matlab</a:t>
            </a:r>
            <a:r>
              <a:rPr lang="en-US" dirty="0">
                <a:solidFill>
                  <a:srgbClr val="FFFFFF"/>
                </a:solidFill>
              </a:rPr>
              <a:t> (The </a:t>
            </a:r>
            <a:r>
              <a:rPr lang="en-US" dirty="0" err="1">
                <a:solidFill>
                  <a:srgbClr val="FFFFFF"/>
                </a:solidFill>
              </a:rPr>
              <a:t>Mathworks</a:t>
            </a:r>
            <a:r>
              <a:rPr lang="en-US" dirty="0">
                <a:solidFill>
                  <a:srgbClr val="FFFFFF"/>
                </a:solidFill>
              </a:rPr>
              <a:t>; </a:t>
            </a:r>
            <a:r>
              <a:rPr lang="en-US" dirty="0" err="1">
                <a:solidFill>
                  <a:srgbClr val="FFFFFF"/>
                </a:solidFill>
              </a:rPr>
              <a:t>Natick,MA</a:t>
            </a:r>
            <a:r>
              <a:rPr lang="en-US" dirty="0">
                <a:solidFill>
                  <a:srgbClr val="FFFFFF"/>
                </a:solidFill>
              </a:rPr>
              <a:t>). </a:t>
            </a:r>
          </a:p>
          <a:p>
            <a:endParaRPr lang="en-US" dirty="0">
              <a:solidFill>
                <a:srgbClr val="FFFFFF"/>
              </a:solidFill>
            </a:endParaRPr>
          </a:p>
        </p:txBody>
      </p:sp>
    </p:spTree>
    <p:extLst>
      <p:ext uri="{BB962C8B-B14F-4D97-AF65-F5344CB8AC3E}">
        <p14:creationId xmlns:p14="http://schemas.microsoft.com/office/powerpoint/2010/main" val="4148845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E950"/>
                </a:solidFill>
              </a:rPr>
              <a:t>Methods</a:t>
            </a:r>
            <a:endParaRPr lang="en-US" dirty="0">
              <a:solidFill>
                <a:srgbClr val="FFE950"/>
              </a:solidFill>
            </a:endParaRPr>
          </a:p>
        </p:txBody>
      </p:sp>
      <p:sp>
        <p:nvSpPr>
          <p:cNvPr id="3" name="Content Placeholder 2"/>
          <p:cNvSpPr>
            <a:spLocks noGrp="1"/>
          </p:cNvSpPr>
          <p:nvPr>
            <p:ph idx="1"/>
          </p:nvPr>
        </p:nvSpPr>
        <p:spPr/>
        <p:txBody>
          <a:bodyPr/>
          <a:lstStyle/>
          <a:p>
            <a:r>
              <a:rPr lang="en-US" dirty="0">
                <a:solidFill>
                  <a:srgbClr val="FFFFFF"/>
                </a:solidFill>
              </a:rPr>
              <a:t>A generalized transfer </a:t>
            </a:r>
            <a:r>
              <a:rPr lang="en-US" dirty="0" smtClean="0">
                <a:solidFill>
                  <a:srgbClr val="FFFFFF"/>
                </a:solidFill>
              </a:rPr>
              <a:t>function </a:t>
            </a:r>
            <a:r>
              <a:rPr lang="en-US" dirty="0">
                <a:solidFill>
                  <a:srgbClr val="FFFFFF"/>
                </a:solidFill>
              </a:rPr>
              <a:t>was applied to the radial pressure waveform to obtain a central pressure waveform. </a:t>
            </a:r>
            <a:endParaRPr lang="en-US" dirty="0" smtClean="0">
              <a:solidFill>
                <a:srgbClr val="FFFFFF"/>
              </a:solidFill>
            </a:endParaRPr>
          </a:p>
        </p:txBody>
      </p:sp>
    </p:spTree>
    <p:extLst>
      <p:ext uri="{BB962C8B-B14F-4D97-AF65-F5344CB8AC3E}">
        <p14:creationId xmlns:p14="http://schemas.microsoft.com/office/powerpoint/2010/main" val="32696437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a:solidFill>
                  <a:srgbClr val="FFE950"/>
                </a:solidFill>
              </a:rPr>
              <a:t>Objectives</a:t>
            </a:r>
          </a:p>
        </p:txBody>
      </p:sp>
      <p:sp>
        <p:nvSpPr>
          <p:cNvPr id="3" name="Content Placeholder 2"/>
          <p:cNvSpPr>
            <a:spLocks noGrp="1"/>
          </p:cNvSpPr>
          <p:nvPr>
            <p:ph idx="1"/>
          </p:nvPr>
        </p:nvSpPr>
        <p:spPr>
          <a:xfrm>
            <a:off x="838200" y="1828800"/>
            <a:ext cx="7696200" cy="4525963"/>
          </a:xfrm>
        </p:spPr>
        <p:txBody>
          <a:bodyPr/>
          <a:lstStyle/>
          <a:p>
            <a:r>
              <a:rPr lang="en-US" dirty="0" smtClean="0">
                <a:solidFill>
                  <a:schemeClr val="bg1"/>
                </a:solidFill>
              </a:rPr>
              <a:t>General principles regarding central pressure profiles.</a:t>
            </a:r>
          </a:p>
          <a:p>
            <a:r>
              <a:rPr lang="en-US" dirty="0" smtClean="0">
                <a:solidFill>
                  <a:schemeClr val="bg1"/>
                </a:solidFill>
              </a:rPr>
              <a:t>Initial results from MESA ancillary study on central pressures.</a:t>
            </a:r>
            <a:endParaRPr lang="en-US" dirty="0">
              <a:solidFill>
                <a:schemeClr val="bg1"/>
              </a:solidFill>
            </a:endParaRPr>
          </a:p>
        </p:txBody>
      </p:sp>
    </p:spTree>
    <p:extLst>
      <p:ext uri="{BB962C8B-B14F-4D97-AF65-F5344CB8AC3E}">
        <p14:creationId xmlns:p14="http://schemas.microsoft.com/office/powerpoint/2010/main" val="5076763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creen Shot 2011-09-22 at 1.58.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7900"/>
            <a:ext cx="9144000" cy="4897880"/>
          </a:xfrm>
          <a:prstGeom prst="rect">
            <a:avLst/>
          </a:prstGeom>
        </p:spPr>
      </p:pic>
    </p:spTree>
    <p:extLst>
      <p:ext uri="{BB962C8B-B14F-4D97-AF65-F5344CB8AC3E}">
        <p14:creationId xmlns:p14="http://schemas.microsoft.com/office/powerpoint/2010/main" val="6257869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E950"/>
                </a:solidFill>
              </a:rPr>
              <a:t>Endpoints</a:t>
            </a:r>
            <a:endParaRPr lang="en-US" dirty="0">
              <a:solidFill>
                <a:srgbClr val="FFE950"/>
              </a:solidFill>
            </a:endParaRPr>
          </a:p>
        </p:txBody>
      </p:sp>
      <p:sp>
        <p:nvSpPr>
          <p:cNvPr id="3" name="Content Placeholder 2"/>
          <p:cNvSpPr>
            <a:spLocks noGrp="1"/>
          </p:cNvSpPr>
          <p:nvPr>
            <p:ph idx="1"/>
          </p:nvPr>
        </p:nvSpPr>
        <p:spPr>
          <a:xfrm>
            <a:off x="685800" y="1722437"/>
            <a:ext cx="8229600" cy="4525963"/>
          </a:xfrm>
        </p:spPr>
        <p:txBody>
          <a:bodyPr/>
          <a:lstStyle/>
          <a:p>
            <a:r>
              <a:rPr lang="en-US" dirty="0" smtClean="0">
                <a:solidFill>
                  <a:schemeClr val="bg1"/>
                </a:solidFill>
              </a:rPr>
              <a:t>Hard CVE</a:t>
            </a:r>
          </a:p>
          <a:p>
            <a:r>
              <a:rPr lang="en-US" dirty="0" smtClean="0">
                <a:solidFill>
                  <a:schemeClr val="bg1"/>
                </a:solidFill>
              </a:rPr>
              <a:t>All CVE</a:t>
            </a:r>
          </a:p>
          <a:p>
            <a:r>
              <a:rPr lang="en-US" dirty="0" smtClean="0">
                <a:solidFill>
                  <a:schemeClr val="bg1"/>
                </a:solidFill>
              </a:rPr>
              <a:t>Heart Failure (“hard” criteria)</a:t>
            </a:r>
            <a:endParaRPr lang="en-US" dirty="0">
              <a:solidFill>
                <a:schemeClr val="bg1"/>
              </a:solidFill>
            </a:endParaRPr>
          </a:p>
        </p:txBody>
      </p:sp>
    </p:spTree>
    <p:extLst>
      <p:ext uri="{BB962C8B-B14F-4D97-AF65-F5344CB8AC3E}">
        <p14:creationId xmlns:p14="http://schemas.microsoft.com/office/powerpoint/2010/main" val="13334993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E950"/>
                </a:solidFill>
              </a:rPr>
              <a:t>Statistical Methods</a:t>
            </a:r>
            <a:endParaRPr lang="en-US" dirty="0">
              <a:solidFill>
                <a:srgbClr val="FFE950"/>
              </a:solidFill>
            </a:endParaRPr>
          </a:p>
        </p:txBody>
      </p:sp>
      <p:sp>
        <p:nvSpPr>
          <p:cNvPr id="3" name="Content Placeholder 2"/>
          <p:cNvSpPr>
            <a:spLocks noGrp="1"/>
          </p:cNvSpPr>
          <p:nvPr>
            <p:ph idx="1"/>
          </p:nvPr>
        </p:nvSpPr>
        <p:spPr>
          <a:xfrm>
            <a:off x="685800" y="1722437"/>
            <a:ext cx="8229600" cy="4525963"/>
          </a:xfrm>
        </p:spPr>
        <p:txBody>
          <a:bodyPr/>
          <a:lstStyle/>
          <a:p>
            <a:r>
              <a:rPr lang="en-US" dirty="0" smtClean="0">
                <a:solidFill>
                  <a:schemeClr val="bg1"/>
                </a:solidFill>
              </a:rPr>
              <a:t>Kaplan Meier method</a:t>
            </a:r>
          </a:p>
          <a:p>
            <a:r>
              <a:rPr lang="en-US" dirty="0" smtClean="0">
                <a:solidFill>
                  <a:schemeClr val="bg1"/>
                </a:solidFill>
              </a:rPr>
              <a:t>Cox regression</a:t>
            </a:r>
          </a:p>
          <a:p>
            <a:r>
              <a:rPr lang="en-US" dirty="0" smtClean="0">
                <a:solidFill>
                  <a:schemeClr val="bg1"/>
                </a:solidFill>
              </a:rPr>
              <a:t>Model fit</a:t>
            </a:r>
          </a:p>
          <a:p>
            <a:pPr lvl="1"/>
            <a:r>
              <a:rPr lang="en-US" dirty="0" err="1" smtClean="0">
                <a:solidFill>
                  <a:schemeClr val="bg1"/>
                </a:solidFill>
              </a:rPr>
              <a:t>Akaike’s</a:t>
            </a:r>
            <a:r>
              <a:rPr lang="en-US" dirty="0" smtClean="0">
                <a:solidFill>
                  <a:schemeClr val="bg1"/>
                </a:solidFill>
              </a:rPr>
              <a:t> information criterion</a:t>
            </a:r>
          </a:p>
          <a:p>
            <a:pPr lvl="1"/>
            <a:r>
              <a:rPr lang="en-US" dirty="0" smtClean="0">
                <a:solidFill>
                  <a:schemeClr val="bg1"/>
                </a:solidFill>
              </a:rPr>
              <a:t>Bayesian information criterion</a:t>
            </a:r>
          </a:p>
          <a:p>
            <a:pPr lvl="1"/>
            <a:r>
              <a:rPr lang="en-US" dirty="0" err="1" smtClean="0">
                <a:solidFill>
                  <a:schemeClr val="bg1"/>
                </a:solidFill>
              </a:rPr>
              <a:t>Harrel’s</a:t>
            </a:r>
            <a:r>
              <a:rPr lang="en-US" dirty="0" smtClean="0">
                <a:solidFill>
                  <a:schemeClr val="bg1"/>
                </a:solidFill>
              </a:rPr>
              <a:t> c index</a:t>
            </a:r>
          </a:p>
          <a:p>
            <a:pPr lvl="1"/>
            <a:r>
              <a:rPr lang="en-US" dirty="0" smtClean="0">
                <a:solidFill>
                  <a:schemeClr val="bg1"/>
                </a:solidFill>
              </a:rPr>
              <a:t>Calibration </a:t>
            </a:r>
            <a:r>
              <a:rPr lang="en-US" dirty="0" err="1" smtClean="0">
                <a:solidFill>
                  <a:schemeClr val="bg1"/>
                </a:solidFill>
              </a:rPr>
              <a:t>Hosmer</a:t>
            </a:r>
            <a:r>
              <a:rPr lang="en-US" dirty="0" smtClean="0">
                <a:solidFill>
                  <a:schemeClr val="bg1"/>
                </a:solidFill>
              </a:rPr>
              <a:t> </a:t>
            </a:r>
            <a:r>
              <a:rPr lang="en-US" dirty="0" err="1" smtClean="0">
                <a:solidFill>
                  <a:schemeClr val="bg1"/>
                </a:solidFill>
              </a:rPr>
              <a:t>Lemeshow</a:t>
            </a:r>
            <a:r>
              <a:rPr lang="en-US" dirty="0" smtClean="0">
                <a:solidFill>
                  <a:schemeClr val="bg1"/>
                </a:solidFill>
              </a:rPr>
              <a:t> test</a:t>
            </a:r>
          </a:p>
        </p:txBody>
      </p:sp>
    </p:spTree>
    <p:extLst>
      <p:ext uri="{BB962C8B-B14F-4D97-AF65-F5344CB8AC3E}">
        <p14:creationId xmlns:p14="http://schemas.microsoft.com/office/powerpoint/2010/main" val="3856126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E950"/>
                </a:solidFill>
              </a:rPr>
              <a:t>Methods</a:t>
            </a:r>
            <a:endParaRPr lang="en-US" dirty="0">
              <a:solidFill>
                <a:srgbClr val="FFE950"/>
              </a:solidFill>
            </a:endParaRPr>
          </a:p>
        </p:txBody>
      </p:sp>
      <p:sp>
        <p:nvSpPr>
          <p:cNvPr id="3" name="Content Placeholder 2"/>
          <p:cNvSpPr>
            <a:spLocks noGrp="1"/>
          </p:cNvSpPr>
          <p:nvPr>
            <p:ph idx="1"/>
          </p:nvPr>
        </p:nvSpPr>
        <p:spPr>
          <a:xfrm>
            <a:off x="457200" y="1295400"/>
            <a:ext cx="8229600" cy="4525963"/>
          </a:xfrm>
        </p:spPr>
        <p:txBody>
          <a:bodyPr/>
          <a:lstStyle/>
          <a:p>
            <a:r>
              <a:rPr lang="en-US" dirty="0" smtClean="0">
                <a:solidFill>
                  <a:schemeClr val="bg1"/>
                </a:solidFill>
              </a:rPr>
              <a:t>NRI</a:t>
            </a:r>
          </a:p>
          <a:p>
            <a:pPr lvl="1"/>
            <a:r>
              <a:rPr lang="en-US" dirty="0" smtClean="0">
                <a:solidFill>
                  <a:schemeClr val="bg1"/>
                </a:solidFill>
              </a:rPr>
              <a:t>Depends on the increased </a:t>
            </a:r>
            <a:r>
              <a:rPr lang="en-US" dirty="0">
                <a:solidFill>
                  <a:schemeClr val="bg1"/>
                </a:solidFill>
              </a:rPr>
              <a:t>probability that a new model will categorize case subjects as higher-risk and decreased probability that it will categorize control subjects as lower-risk, compared to a base model. </a:t>
            </a:r>
            <a:endParaRPr lang="en-US" dirty="0" smtClean="0">
              <a:solidFill>
                <a:schemeClr val="bg1"/>
              </a:solidFill>
            </a:endParaRPr>
          </a:p>
          <a:p>
            <a:r>
              <a:rPr lang="en-US" dirty="0" smtClean="0">
                <a:solidFill>
                  <a:schemeClr val="bg1"/>
                </a:solidFill>
              </a:rPr>
              <a:t>Category free NRI</a:t>
            </a:r>
          </a:p>
          <a:p>
            <a:r>
              <a:rPr lang="en-US" dirty="0" err="1" smtClean="0">
                <a:solidFill>
                  <a:schemeClr val="bg1"/>
                </a:solidFill>
              </a:rPr>
              <a:t>rIDI</a:t>
            </a:r>
            <a:r>
              <a:rPr lang="en-US" dirty="0" smtClean="0">
                <a:solidFill>
                  <a:schemeClr val="bg1"/>
                </a:solidFill>
              </a:rPr>
              <a:t>, which </a:t>
            </a:r>
            <a:r>
              <a:rPr lang="en-US" dirty="0">
                <a:solidFill>
                  <a:schemeClr val="bg1"/>
                </a:solidFill>
              </a:rPr>
              <a:t>expresses the relative improvement in discrimination slopes </a:t>
            </a:r>
            <a:r>
              <a:rPr lang="en-US" dirty="0" smtClean="0">
                <a:solidFill>
                  <a:schemeClr val="bg1"/>
                </a:solidFill>
              </a:rPr>
              <a:t>between </a:t>
            </a:r>
            <a:r>
              <a:rPr lang="en-US" dirty="0">
                <a:solidFill>
                  <a:schemeClr val="bg1"/>
                </a:solidFill>
              </a:rPr>
              <a:t>the base model and new model. </a:t>
            </a:r>
          </a:p>
        </p:txBody>
      </p:sp>
    </p:spTree>
    <p:extLst>
      <p:ext uri="{BB962C8B-B14F-4D97-AF65-F5344CB8AC3E}">
        <p14:creationId xmlns:p14="http://schemas.microsoft.com/office/powerpoint/2010/main" val="1420919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E950"/>
                </a:solidFill>
              </a:rPr>
              <a:t>Results</a:t>
            </a:r>
            <a:endParaRPr lang="en-US" dirty="0">
              <a:solidFill>
                <a:srgbClr val="FFE950"/>
              </a:solidFill>
            </a:endParaRPr>
          </a:p>
        </p:txBody>
      </p:sp>
      <p:sp>
        <p:nvSpPr>
          <p:cNvPr id="3" name="Content Placeholder 2"/>
          <p:cNvSpPr>
            <a:spLocks noGrp="1"/>
          </p:cNvSpPr>
          <p:nvPr>
            <p:ph idx="1"/>
          </p:nvPr>
        </p:nvSpPr>
        <p:spPr>
          <a:xfrm>
            <a:off x="457200" y="1265237"/>
            <a:ext cx="8229600" cy="4525963"/>
          </a:xfrm>
        </p:spPr>
        <p:txBody>
          <a:bodyPr/>
          <a:lstStyle/>
          <a:p>
            <a:r>
              <a:rPr lang="en-US" sz="2800" dirty="0">
                <a:solidFill>
                  <a:srgbClr val="FFFFFF"/>
                </a:solidFill>
              </a:rPr>
              <a:t>Of 6,336 participants who underwent radial tonometry, 6153 (97.1%) had technically-adequate data. </a:t>
            </a:r>
            <a:endParaRPr lang="en-US" sz="2800" dirty="0" smtClean="0">
              <a:solidFill>
                <a:srgbClr val="FFFFFF"/>
              </a:solidFill>
            </a:endParaRPr>
          </a:p>
          <a:p>
            <a:r>
              <a:rPr lang="en-US" sz="2800" dirty="0" smtClean="0">
                <a:solidFill>
                  <a:srgbClr val="FFFFFF"/>
                </a:solidFill>
              </a:rPr>
              <a:t>Central </a:t>
            </a:r>
            <a:r>
              <a:rPr lang="en-US" sz="2800" dirty="0">
                <a:solidFill>
                  <a:srgbClr val="FFFFFF"/>
                </a:solidFill>
              </a:rPr>
              <a:t>waveforms from 164 subjects had no discernible </a:t>
            </a:r>
            <a:r>
              <a:rPr lang="en-US" sz="2800" dirty="0" smtClean="0">
                <a:solidFill>
                  <a:srgbClr val="FFFFFF"/>
                </a:solidFill>
              </a:rPr>
              <a:t>inflections, </a:t>
            </a:r>
            <a:r>
              <a:rPr lang="en-US" sz="2800" dirty="0">
                <a:solidFill>
                  <a:srgbClr val="FFFFFF"/>
                </a:solidFill>
              </a:rPr>
              <a:t>impeding adequate identification of the first and second systolic peaks. </a:t>
            </a:r>
            <a:endParaRPr lang="en-US" sz="2800" dirty="0" smtClean="0">
              <a:solidFill>
                <a:srgbClr val="FFFFFF"/>
              </a:solidFill>
            </a:endParaRPr>
          </a:p>
          <a:p>
            <a:r>
              <a:rPr lang="en-US" sz="2800" dirty="0" smtClean="0">
                <a:solidFill>
                  <a:srgbClr val="FFFFFF"/>
                </a:solidFill>
              </a:rPr>
              <a:t>37 participants </a:t>
            </a:r>
            <a:r>
              <a:rPr lang="en-US" sz="2800" dirty="0">
                <a:solidFill>
                  <a:srgbClr val="FFFFFF"/>
                </a:solidFill>
              </a:rPr>
              <a:t>had no follow-up </a:t>
            </a:r>
            <a:r>
              <a:rPr lang="en-US" sz="2800" dirty="0" smtClean="0">
                <a:solidFill>
                  <a:srgbClr val="FFFFFF"/>
                </a:solidFill>
              </a:rPr>
              <a:t>information</a:t>
            </a:r>
          </a:p>
          <a:p>
            <a:r>
              <a:rPr lang="en-US" sz="2800" dirty="0" smtClean="0">
                <a:solidFill>
                  <a:srgbClr val="FFFFFF"/>
                </a:solidFill>
              </a:rPr>
              <a:t>5,958 </a:t>
            </a:r>
            <a:r>
              <a:rPr lang="en-US" sz="2800" dirty="0">
                <a:solidFill>
                  <a:srgbClr val="FFFFFF"/>
                </a:solidFill>
              </a:rPr>
              <a:t>participants in the analysis. </a:t>
            </a:r>
          </a:p>
        </p:txBody>
      </p:sp>
    </p:spTree>
    <p:extLst>
      <p:ext uri="{BB962C8B-B14F-4D97-AF65-F5344CB8AC3E}">
        <p14:creationId xmlns:p14="http://schemas.microsoft.com/office/powerpoint/2010/main" val="3319768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E950"/>
                </a:solidFill>
              </a:rPr>
              <a:t>Results</a:t>
            </a:r>
            <a:endParaRPr lang="en-US" dirty="0">
              <a:solidFill>
                <a:srgbClr val="FFE950"/>
              </a:solidFill>
            </a:endParaRPr>
          </a:p>
        </p:txBody>
      </p:sp>
      <p:sp>
        <p:nvSpPr>
          <p:cNvPr id="3" name="Content Placeholder 2"/>
          <p:cNvSpPr>
            <a:spLocks noGrp="1"/>
          </p:cNvSpPr>
          <p:nvPr>
            <p:ph idx="1"/>
          </p:nvPr>
        </p:nvSpPr>
        <p:spPr>
          <a:xfrm>
            <a:off x="457200" y="1722437"/>
            <a:ext cx="8229600" cy="4525963"/>
          </a:xfrm>
        </p:spPr>
        <p:txBody>
          <a:bodyPr/>
          <a:lstStyle/>
          <a:p>
            <a:r>
              <a:rPr lang="en-US" sz="2800" dirty="0">
                <a:solidFill>
                  <a:srgbClr val="FFFFFF"/>
                </a:solidFill>
              </a:rPr>
              <a:t>During a median follow-up of 6.46 (interquartile range: 6.19-6.67) </a:t>
            </a:r>
            <a:r>
              <a:rPr lang="en-US" sz="2800" dirty="0" smtClean="0">
                <a:solidFill>
                  <a:srgbClr val="FFFFFF"/>
                </a:solidFill>
              </a:rPr>
              <a:t>years</a:t>
            </a:r>
          </a:p>
          <a:p>
            <a:pPr lvl="1"/>
            <a:r>
              <a:rPr lang="en-US" sz="2400" dirty="0" smtClean="0">
                <a:solidFill>
                  <a:srgbClr val="FFFFFF"/>
                </a:solidFill>
              </a:rPr>
              <a:t>356 </a:t>
            </a:r>
            <a:r>
              <a:rPr lang="en-US" sz="2400" dirty="0">
                <a:solidFill>
                  <a:srgbClr val="FFFFFF"/>
                </a:solidFill>
              </a:rPr>
              <a:t>subjects experienced a first </a:t>
            </a:r>
            <a:r>
              <a:rPr lang="en-US" sz="2400" dirty="0" smtClean="0">
                <a:solidFill>
                  <a:srgbClr val="FFFFFF"/>
                </a:solidFill>
              </a:rPr>
              <a:t>CVE</a:t>
            </a:r>
          </a:p>
          <a:p>
            <a:pPr lvl="1"/>
            <a:r>
              <a:rPr lang="en-US" sz="2400" dirty="0" smtClean="0">
                <a:solidFill>
                  <a:srgbClr val="FFFFFF"/>
                </a:solidFill>
              </a:rPr>
              <a:t>241 </a:t>
            </a:r>
            <a:r>
              <a:rPr lang="en-US" sz="2400" dirty="0">
                <a:solidFill>
                  <a:srgbClr val="FFFFFF"/>
                </a:solidFill>
              </a:rPr>
              <a:t>subjects experienced a first hard </a:t>
            </a:r>
            <a:r>
              <a:rPr lang="en-US" sz="2400" dirty="0" smtClean="0">
                <a:solidFill>
                  <a:srgbClr val="FFFFFF"/>
                </a:solidFill>
              </a:rPr>
              <a:t>CVE</a:t>
            </a:r>
          </a:p>
          <a:p>
            <a:pPr lvl="1"/>
            <a:r>
              <a:rPr lang="en-US" sz="2400" dirty="0" smtClean="0">
                <a:solidFill>
                  <a:srgbClr val="FFFFFF"/>
                </a:solidFill>
              </a:rPr>
              <a:t>104 </a:t>
            </a:r>
            <a:r>
              <a:rPr lang="en-US" sz="2400" dirty="0">
                <a:solidFill>
                  <a:srgbClr val="FFFFFF"/>
                </a:solidFill>
              </a:rPr>
              <a:t>experienced a first episode of CHF. </a:t>
            </a:r>
          </a:p>
        </p:txBody>
      </p:sp>
    </p:spTree>
    <p:extLst>
      <p:ext uri="{BB962C8B-B14F-4D97-AF65-F5344CB8AC3E}">
        <p14:creationId xmlns:p14="http://schemas.microsoft.com/office/powerpoint/2010/main" val="3319768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4" name="Picture 3" descr="Screen Shot 2011-09-22 at 2.01.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4169"/>
            <a:ext cx="9144000" cy="3663631"/>
          </a:xfrm>
          <a:prstGeom prst="rect">
            <a:avLst/>
          </a:prstGeom>
        </p:spPr>
      </p:pic>
      <p:sp>
        <p:nvSpPr>
          <p:cNvPr id="5" name="Rectangle 4"/>
          <p:cNvSpPr/>
          <p:nvPr/>
        </p:nvSpPr>
        <p:spPr>
          <a:xfrm>
            <a:off x="-76200" y="76200"/>
            <a:ext cx="9067800" cy="1200328"/>
          </a:xfrm>
          <a:prstGeom prst="rect">
            <a:avLst/>
          </a:prstGeom>
        </p:spPr>
        <p:txBody>
          <a:bodyPr wrap="square">
            <a:spAutoFit/>
          </a:bodyPr>
          <a:lstStyle/>
          <a:p>
            <a:pPr algn="ctr"/>
            <a:r>
              <a:rPr lang="en-US" sz="2400" b="1" dirty="0">
                <a:solidFill>
                  <a:schemeClr val="accent5">
                    <a:lumMod val="25000"/>
                  </a:schemeClr>
                </a:solidFill>
              </a:rPr>
              <a:t>Results of Cox </a:t>
            </a:r>
            <a:r>
              <a:rPr lang="en-US" sz="2400" b="1" dirty="0" smtClean="0">
                <a:solidFill>
                  <a:schemeClr val="accent5">
                    <a:lumMod val="25000"/>
                  </a:schemeClr>
                </a:solidFill>
              </a:rPr>
              <a:t>models </a:t>
            </a:r>
            <a:r>
              <a:rPr lang="en-US" sz="2400" b="1" dirty="0">
                <a:solidFill>
                  <a:schemeClr val="accent5">
                    <a:lumMod val="25000"/>
                  </a:schemeClr>
                </a:solidFill>
              </a:rPr>
              <a:t>examining the relationship between hemodynamic variables at baseline and the risk of </a:t>
            </a:r>
            <a:r>
              <a:rPr lang="en-US" sz="2400" b="1" dirty="0" smtClean="0">
                <a:solidFill>
                  <a:schemeClr val="accent5">
                    <a:lumMod val="25000"/>
                  </a:schemeClr>
                </a:solidFill>
              </a:rPr>
              <a:t/>
            </a:r>
            <a:br>
              <a:rPr lang="en-US" sz="2400" b="1" dirty="0" smtClean="0">
                <a:solidFill>
                  <a:schemeClr val="accent5">
                    <a:lumMod val="25000"/>
                  </a:schemeClr>
                </a:solidFill>
              </a:rPr>
            </a:br>
            <a:r>
              <a:rPr lang="en-US" sz="2400" b="1" dirty="0" smtClean="0">
                <a:solidFill>
                  <a:schemeClr val="accent5">
                    <a:lumMod val="25000"/>
                  </a:schemeClr>
                </a:solidFill>
              </a:rPr>
              <a:t>CVE  and HF </a:t>
            </a:r>
            <a:r>
              <a:rPr lang="en-US" sz="2400" b="1" dirty="0">
                <a:solidFill>
                  <a:schemeClr val="accent5">
                    <a:lumMod val="25000"/>
                  </a:schemeClr>
                </a:solidFill>
              </a:rPr>
              <a:t>during follow-up.</a:t>
            </a:r>
            <a:r>
              <a:rPr lang="en-US" sz="2400" dirty="0">
                <a:solidFill>
                  <a:schemeClr val="accent5">
                    <a:lumMod val="25000"/>
                  </a:schemeClr>
                </a:solidFill>
              </a:rPr>
              <a:t> </a:t>
            </a:r>
          </a:p>
        </p:txBody>
      </p:sp>
      <p:sp>
        <p:nvSpPr>
          <p:cNvPr id="7" name="Rectangle 6"/>
          <p:cNvSpPr/>
          <p:nvPr/>
        </p:nvSpPr>
        <p:spPr>
          <a:xfrm>
            <a:off x="152400" y="5505271"/>
            <a:ext cx="9144000" cy="1077218"/>
          </a:xfrm>
          <a:prstGeom prst="rect">
            <a:avLst/>
          </a:prstGeom>
        </p:spPr>
        <p:txBody>
          <a:bodyPr wrap="square">
            <a:spAutoFit/>
          </a:bodyPr>
          <a:lstStyle/>
          <a:p>
            <a:r>
              <a:rPr lang="en-US" sz="1600" dirty="0">
                <a:solidFill>
                  <a:schemeClr val="accent6">
                    <a:lumMod val="50000"/>
                  </a:schemeClr>
                </a:solidFill>
              </a:rPr>
              <a:t>* Adjusted for age, ethnicity, gender, body height, body weight, diabetes mellitus, systolic blood pressure, diastolic blood pressure, antihypertensive medication use, total cholesterol, HDL-cholesterol, current smoking, heart rate and estimated glomerular filtration rate. Complete covariate data was available from 5932 subjects.</a:t>
            </a:r>
          </a:p>
        </p:txBody>
      </p:sp>
    </p:spTree>
    <p:extLst>
      <p:ext uri="{BB962C8B-B14F-4D97-AF65-F5344CB8AC3E}">
        <p14:creationId xmlns:p14="http://schemas.microsoft.com/office/powerpoint/2010/main" val="3009994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1066800"/>
            <a:ext cx="6254630" cy="5289820"/>
          </a:xfrm>
          <a:prstGeom prst="rect">
            <a:avLst/>
          </a:prstGeom>
        </p:spPr>
      </p:pic>
    </p:spTree>
    <p:extLst>
      <p:ext uri="{BB962C8B-B14F-4D97-AF65-F5344CB8AC3E}">
        <p14:creationId xmlns:p14="http://schemas.microsoft.com/office/powerpoint/2010/main" val="1330976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9226" y="0"/>
            <a:ext cx="6966574" cy="6553200"/>
          </a:xfrm>
          <a:prstGeom prst="rect">
            <a:avLst/>
          </a:prstGeom>
        </p:spPr>
      </p:pic>
    </p:spTree>
    <p:extLst>
      <p:ext uri="{BB962C8B-B14F-4D97-AF65-F5344CB8AC3E}">
        <p14:creationId xmlns:p14="http://schemas.microsoft.com/office/powerpoint/2010/main" val="36480881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9-22 at 1.59.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533400"/>
            <a:ext cx="7044101" cy="6148537"/>
          </a:xfrm>
          <a:prstGeom prst="rect">
            <a:avLst/>
          </a:prstGeom>
        </p:spPr>
      </p:pic>
    </p:spTree>
    <p:extLst>
      <p:ext uri="{BB962C8B-B14F-4D97-AF65-F5344CB8AC3E}">
        <p14:creationId xmlns:p14="http://schemas.microsoft.com/office/powerpoint/2010/main" val="49406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E950"/>
                </a:solidFill>
              </a:rPr>
              <a:t>Why study central pressures?</a:t>
            </a:r>
            <a:endParaRPr lang="en-US" dirty="0">
              <a:solidFill>
                <a:srgbClr val="FFE950"/>
              </a:solidFill>
            </a:endParaRPr>
          </a:p>
        </p:txBody>
      </p:sp>
      <p:sp>
        <p:nvSpPr>
          <p:cNvPr id="3" name="Content Placeholder 2"/>
          <p:cNvSpPr>
            <a:spLocks noGrp="1"/>
          </p:cNvSpPr>
          <p:nvPr>
            <p:ph idx="1"/>
          </p:nvPr>
        </p:nvSpPr>
        <p:spPr>
          <a:xfrm>
            <a:off x="457200" y="1722437"/>
            <a:ext cx="8229600" cy="4525963"/>
          </a:xfrm>
        </p:spPr>
        <p:txBody>
          <a:bodyPr>
            <a:normAutofit/>
          </a:bodyPr>
          <a:lstStyle/>
          <a:p>
            <a:pPr lvl="1"/>
            <a:r>
              <a:rPr lang="en-US" dirty="0">
                <a:solidFill>
                  <a:schemeClr val="bg1"/>
                </a:solidFill>
              </a:rPr>
              <a:t>Brachial pressures are not equal to central pressures.</a:t>
            </a:r>
          </a:p>
          <a:p>
            <a:pPr lvl="1"/>
            <a:r>
              <a:rPr lang="en-US" dirty="0" smtClean="0">
                <a:solidFill>
                  <a:schemeClr val="bg1"/>
                </a:solidFill>
              </a:rPr>
              <a:t>Hypertensive </a:t>
            </a:r>
            <a:r>
              <a:rPr lang="en-US" dirty="0">
                <a:solidFill>
                  <a:schemeClr val="bg1"/>
                </a:solidFill>
              </a:rPr>
              <a:t>target organs are exposed to central pressure profiles</a:t>
            </a:r>
            <a:r>
              <a:rPr lang="en-US" dirty="0" smtClean="0">
                <a:solidFill>
                  <a:schemeClr val="bg1"/>
                </a:solidFill>
              </a:rPr>
              <a:t>.</a:t>
            </a:r>
          </a:p>
          <a:p>
            <a:pPr lvl="1"/>
            <a:r>
              <a:rPr lang="en-US" dirty="0" smtClean="0">
                <a:solidFill>
                  <a:schemeClr val="bg1"/>
                </a:solidFill>
              </a:rPr>
              <a:t>The </a:t>
            </a:r>
            <a:r>
              <a:rPr lang="en-US" dirty="0">
                <a:solidFill>
                  <a:schemeClr val="bg1"/>
                </a:solidFill>
              </a:rPr>
              <a:t>aortic pressure profile is determined by the interactions between the left ventricle (LV) and the load imposed by the arterial tree. </a:t>
            </a:r>
          </a:p>
        </p:txBody>
      </p:sp>
    </p:spTree>
    <p:extLst>
      <p:ext uri="{BB962C8B-B14F-4D97-AF65-F5344CB8AC3E}">
        <p14:creationId xmlns:p14="http://schemas.microsoft.com/office/powerpoint/2010/main" val="25424876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p:nvPr/>
        </p:nvSpPr>
        <p:spPr>
          <a:xfrm>
            <a:off x="-76200" y="300335"/>
            <a:ext cx="9067800" cy="461665"/>
          </a:xfrm>
          <a:prstGeom prst="rect">
            <a:avLst/>
          </a:prstGeom>
        </p:spPr>
        <p:txBody>
          <a:bodyPr wrap="square">
            <a:spAutoFit/>
          </a:bodyPr>
          <a:lstStyle/>
          <a:p>
            <a:pPr algn="ctr"/>
            <a:r>
              <a:rPr lang="en-US" sz="2400" b="1" dirty="0"/>
              <a:t>Predictors of incident heart failure in multivariate analysis (</a:t>
            </a:r>
            <a:r>
              <a:rPr lang="en-US" sz="2400" b="1" i="1" dirty="0"/>
              <a:t>n</a:t>
            </a:r>
            <a:r>
              <a:rPr lang="en-US" sz="2400" b="1" dirty="0"/>
              <a:t>=5932</a:t>
            </a:r>
            <a:r>
              <a:rPr lang="en-US" sz="2400" b="1" dirty="0" smtClean="0"/>
              <a:t>)</a:t>
            </a:r>
            <a:r>
              <a:rPr lang="en-US" sz="2400" dirty="0" smtClean="0"/>
              <a:t> </a:t>
            </a:r>
            <a:endParaRPr lang="en-US" sz="2400" dirty="0">
              <a:solidFill>
                <a:schemeClr val="accent5">
                  <a:lumMod val="25000"/>
                </a:schemeClr>
              </a:solidFill>
            </a:endParaRPr>
          </a:p>
        </p:txBody>
      </p:sp>
      <p:sp>
        <p:nvSpPr>
          <p:cNvPr id="7" name="Rectangle 6"/>
          <p:cNvSpPr/>
          <p:nvPr/>
        </p:nvSpPr>
        <p:spPr>
          <a:xfrm>
            <a:off x="152400" y="5505271"/>
            <a:ext cx="9144000" cy="830997"/>
          </a:xfrm>
          <a:prstGeom prst="rect">
            <a:avLst/>
          </a:prstGeom>
        </p:spPr>
        <p:txBody>
          <a:bodyPr wrap="square">
            <a:spAutoFit/>
          </a:bodyPr>
          <a:lstStyle/>
          <a:p>
            <a:r>
              <a:rPr lang="en-US" sz="1600" dirty="0"/>
              <a:t>* All models are adjusted for ethnicity, antihypertensive medication use, total cholesterol, HDL-cholesterol, current smoking, heart rate and estimated glomerular filtration rate. Only significant predictors of CHF are shown.</a:t>
            </a:r>
          </a:p>
        </p:txBody>
      </p:sp>
      <p:grpSp>
        <p:nvGrpSpPr>
          <p:cNvPr id="6" name="Group 5"/>
          <p:cNvGrpSpPr/>
          <p:nvPr/>
        </p:nvGrpSpPr>
        <p:grpSpPr>
          <a:xfrm>
            <a:off x="0" y="1302744"/>
            <a:ext cx="9144000" cy="4080720"/>
            <a:chOff x="0" y="1981200"/>
            <a:chExt cx="7993529" cy="3318720"/>
          </a:xfrm>
        </p:grpSpPr>
        <p:pic>
          <p:nvPicPr>
            <p:cNvPr id="2" name="Picture 1" descr="Screen Shot 2011-09-22 at 2.06.01 PM.png"/>
            <p:cNvPicPr>
              <a:picLocks noChangeAspect="1"/>
            </p:cNvPicPr>
            <p:nvPr/>
          </p:nvPicPr>
          <p:blipFill rotWithShape="1">
            <a:blip r:embed="rId2">
              <a:extLst>
                <a:ext uri="{28A0092B-C50C-407E-A947-70E740481C1C}">
                  <a14:useLocalDpi xmlns:a14="http://schemas.microsoft.com/office/drawing/2010/main" val="0"/>
                </a:ext>
              </a:extLst>
            </a:blip>
            <a:srcRect r="49510"/>
            <a:stretch/>
          </p:blipFill>
          <p:spPr>
            <a:xfrm>
              <a:off x="0" y="1981200"/>
              <a:ext cx="4616824" cy="2871616"/>
            </a:xfrm>
            <a:prstGeom prst="rect">
              <a:avLst/>
            </a:prstGeom>
          </p:spPr>
        </p:pic>
        <p:sp>
          <p:nvSpPr>
            <p:cNvPr id="3" name="TextBox 2"/>
            <p:cNvSpPr txBox="1"/>
            <p:nvPr/>
          </p:nvSpPr>
          <p:spPr>
            <a:xfrm>
              <a:off x="5124824" y="4930588"/>
              <a:ext cx="184666" cy="369332"/>
            </a:xfrm>
            <a:prstGeom prst="rect">
              <a:avLst/>
            </a:prstGeom>
            <a:noFill/>
          </p:spPr>
          <p:txBody>
            <a:bodyPr wrap="none" rtlCol="0">
              <a:spAutoFit/>
            </a:bodyPr>
            <a:lstStyle/>
            <a:p>
              <a:endParaRPr lang="en-US" dirty="0"/>
            </a:p>
          </p:txBody>
        </p:sp>
        <p:pic>
          <p:nvPicPr>
            <p:cNvPr id="8" name="Picture 7" descr="Screen Shot 2011-09-22 at 2.06.01 PM.png"/>
            <p:cNvPicPr>
              <a:picLocks noChangeAspect="1"/>
            </p:cNvPicPr>
            <p:nvPr/>
          </p:nvPicPr>
          <p:blipFill rotWithShape="1">
            <a:blip r:embed="rId2">
              <a:extLst>
                <a:ext uri="{28A0092B-C50C-407E-A947-70E740481C1C}">
                  <a14:useLocalDpi xmlns:a14="http://schemas.microsoft.com/office/drawing/2010/main" val="0"/>
                </a:ext>
              </a:extLst>
            </a:blip>
            <a:srcRect l="59607" r="2975"/>
            <a:stretch/>
          </p:blipFill>
          <p:spPr>
            <a:xfrm>
              <a:off x="4572000" y="1981200"/>
              <a:ext cx="3421529" cy="2871616"/>
            </a:xfrm>
            <a:prstGeom prst="rect">
              <a:avLst/>
            </a:prstGeom>
          </p:spPr>
        </p:pic>
      </p:grpSp>
      <p:sp>
        <p:nvSpPr>
          <p:cNvPr id="4" name="Rounded Rectangle 3"/>
          <p:cNvSpPr/>
          <p:nvPr/>
        </p:nvSpPr>
        <p:spPr>
          <a:xfrm>
            <a:off x="0" y="3989136"/>
            <a:ext cx="9144000" cy="188496"/>
          </a:xfrm>
          <a:prstGeom prst="round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8991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762000"/>
          </a:xfrm>
        </p:spPr>
        <p:txBody>
          <a:bodyPr/>
          <a:lstStyle/>
          <a:p>
            <a:r>
              <a:rPr lang="en-US" dirty="0" smtClean="0">
                <a:solidFill>
                  <a:schemeClr val="accent6"/>
                </a:solidFill>
              </a:rPr>
              <a:t>Conclusions</a:t>
            </a:r>
            <a:endParaRPr lang="en-US" dirty="0">
              <a:solidFill>
                <a:schemeClr val="accent6"/>
              </a:solidFill>
            </a:endParaRPr>
          </a:p>
        </p:txBody>
      </p:sp>
      <p:sp>
        <p:nvSpPr>
          <p:cNvPr id="3" name="Content Placeholder 2"/>
          <p:cNvSpPr>
            <a:spLocks noGrp="1"/>
          </p:cNvSpPr>
          <p:nvPr>
            <p:ph sz="half" idx="1"/>
          </p:nvPr>
        </p:nvSpPr>
        <p:spPr>
          <a:xfrm>
            <a:off x="304800" y="1600200"/>
            <a:ext cx="8382000" cy="4800600"/>
          </a:xfrm>
        </p:spPr>
        <p:txBody>
          <a:bodyPr>
            <a:noAutofit/>
          </a:bodyPr>
          <a:lstStyle/>
          <a:p>
            <a:r>
              <a:rPr lang="en-US" dirty="0">
                <a:solidFill>
                  <a:srgbClr val="FFFFFF"/>
                </a:solidFill>
              </a:rPr>
              <a:t>In this large multiethnic sample, the magnitude of arterial wave reflections assessed non-invasively </a:t>
            </a:r>
            <a:r>
              <a:rPr lang="en-US" dirty="0" smtClean="0">
                <a:solidFill>
                  <a:srgbClr val="FFFFFF"/>
                </a:solidFill>
              </a:rPr>
              <a:t>was </a:t>
            </a:r>
            <a:r>
              <a:rPr lang="en-US" dirty="0">
                <a:solidFill>
                  <a:srgbClr val="FFFFFF"/>
                </a:solidFill>
              </a:rPr>
              <a:t>a strong predictor of incident </a:t>
            </a:r>
            <a:r>
              <a:rPr lang="en-US" dirty="0" smtClean="0">
                <a:solidFill>
                  <a:srgbClr val="FFFFFF"/>
                </a:solidFill>
              </a:rPr>
              <a:t>HF (stronger </a:t>
            </a:r>
            <a:r>
              <a:rPr lang="en-US" dirty="0">
                <a:solidFill>
                  <a:srgbClr val="FFFFFF"/>
                </a:solidFill>
              </a:rPr>
              <a:t>than other modifiable risk factors for </a:t>
            </a:r>
            <a:r>
              <a:rPr lang="en-US" dirty="0" smtClean="0">
                <a:solidFill>
                  <a:srgbClr val="FFFFFF"/>
                </a:solidFill>
              </a:rPr>
              <a:t>HF).</a:t>
            </a:r>
            <a:endParaRPr lang="en-US" dirty="0">
              <a:solidFill>
                <a:srgbClr val="FFFFFF"/>
              </a:solidFill>
            </a:endParaRPr>
          </a:p>
          <a:p>
            <a:r>
              <a:rPr lang="en-US" dirty="0" smtClean="0">
                <a:solidFill>
                  <a:srgbClr val="FFFFFF"/>
                </a:solidFill>
              </a:rPr>
              <a:t>Our </a:t>
            </a:r>
            <a:r>
              <a:rPr lang="en-US" dirty="0">
                <a:solidFill>
                  <a:srgbClr val="FFFFFF"/>
                </a:solidFill>
              </a:rPr>
              <a:t>study identifies an important novel independent risk factor for new-onset </a:t>
            </a:r>
            <a:r>
              <a:rPr lang="en-US" dirty="0" smtClean="0">
                <a:solidFill>
                  <a:srgbClr val="FFFFFF"/>
                </a:solidFill>
              </a:rPr>
              <a:t>HF </a:t>
            </a:r>
            <a:r>
              <a:rPr lang="en-US" dirty="0">
                <a:solidFill>
                  <a:srgbClr val="FFFFFF"/>
                </a:solidFill>
              </a:rPr>
              <a:t>among adults in the general population who are free of clinically apparent </a:t>
            </a:r>
            <a:r>
              <a:rPr lang="en-US" dirty="0" smtClean="0">
                <a:solidFill>
                  <a:srgbClr val="FFFFFF"/>
                </a:solidFill>
              </a:rPr>
              <a:t>CVD.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762000"/>
          </a:xfrm>
        </p:spPr>
        <p:txBody>
          <a:bodyPr/>
          <a:lstStyle/>
          <a:p>
            <a:r>
              <a:rPr lang="en-US" dirty="0" smtClean="0">
                <a:solidFill>
                  <a:schemeClr val="accent6"/>
                </a:solidFill>
              </a:rPr>
              <a:t>Conclusions</a:t>
            </a:r>
            <a:endParaRPr lang="en-US" dirty="0">
              <a:solidFill>
                <a:schemeClr val="accent6"/>
              </a:solidFill>
            </a:endParaRPr>
          </a:p>
        </p:txBody>
      </p:sp>
      <p:sp>
        <p:nvSpPr>
          <p:cNvPr id="3" name="Content Placeholder 2"/>
          <p:cNvSpPr>
            <a:spLocks noGrp="1"/>
          </p:cNvSpPr>
          <p:nvPr>
            <p:ph sz="half" idx="1"/>
          </p:nvPr>
        </p:nvSpPr>
        <p:spPr>
          <a:xfrm>
            <a:off x="304800" y="1600200"/>
            <a:ext cx="8382000" cy="4800600"/>
          </a:xfrm>
        </p:spPr>
        <p:txBody>
          <a:bodyPr>
            <a:noAutofit/>
          </a:bodyPr>
          <a:lstStyle/>
          <a:p>
            <a:r>
              <a:rPr lang="en-US" dirty="0" smtClean="0">
                <a:solidFill>
                  <a:srgbClr val="FFFFFF"/>
                </a:solidFill>
              </a:rPr>
              <a:t>Based on these data and consistent with animal studies, the reflected wave (and loading sequence) appears to be </a:t>
            </a:r>
            <a:r>
              <a:rPr lang="en-US" dirty="0" smtClean="0">
                <a:solidFill>
                  <a:srgbClr val="FFFFFF"/>
                </a:solidFill>
              </a:rPr>
              <a:t>important for HF risk.</a:t>
            </a:r>
            <a:endParaRPr lang="en-US" dirty="0" smtClean="0">
              <a:solidFill>
                <a:srgbClr val="FFFFFF"/>
              </a:solidFill>
            </a:endParaRPr>
          </a:p>
          <a:p>
            <a:r>
              <a:rPr lang="en-US" dirty="0" smtClean="0">
                <a:solidFill>
                  <a:srgbClr val="FFFFFF"/>
                </a:solidFill>
              </a:rPr>
              <a:t>Potential therapeutic target for HF prevention (vasoactive drugs such as organic nitrates profoundly decrease wave reflections despite small effects on brachial pressures). </a:t>
            </a:r>
          </a:p>
        </p:txBody>
      </p:sp>
    </p:spTree>
    <p:extLst>
      <p:ext uri="{BB962C8B-B14F-4D97-AF65-F5344CB8AC3E}">
        <p14:creationId xmlns:p14="http://schemas.microsoft.com/office/powerpoint/2010/main" val="14905796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609600"/>
          </a:xfrm>
        </p:spPr>
        <p:txBody>
          <a:bodyPr>
            <a:noAutofit/>
          </a:bodyPr>
          <a:lstStyle/>
          <a:p>
            <a:r>
              <a:rPr lang="en-US" sz="4800" dirty="0" smtClean="0">
                <a:solidFill>
                  <a:schemeClr val="accent6"/>
                </a:solidFill>
              </a:rPr>
              <a:t>Future approaches?</a:t>
            </a:r>
            <a:endParaRPr lang="en-US" sz="4800" dirty="0">
              <a:solidFill>
                <a:schemeClr val="accent6"/>
              </a:solidFill>
            </a:endParaRPr>
          </a:p>
        </p:txBody>
      </p:sp>
      <p:sp>
        <p:nvSpPr>
          <p:cNvPr id="3" name="Content Placeholder 2"/>
          <p:cNvSpPr>
            <a:spLocks noGrp="1"/>
          </p:cNvSpPr>
          <p:nvPr>
            <p:ph sz="half" idx="1"/>
          </p:nvPr>
        </p:nvSpPr>
        <p:spPr>
          <a:xfrm>
            <a:off x="609600" y="1295400"/>
            <a:ext cx="8077200" cy="4953000"/>
          </a:xfrm>
        </p:spPr>
        <p:txBody>
          <a:bodyPr>
            <a:noAutofit/>
          </a:bodyPr>
          <a:lstStyle/>
          <a:p>
            <a:pPr marL="0" indent="0">
              <a:buNone/>
            </a:pPr>
            <a:endParaRPr lang="en-US" sz="3200" dirty="0" smtClean="0">
              <a:solidFill>
                <a:schemeClr val="bg1"/>
              </a:solidFill>
            </a:endParaRPr>
          </a:p>
          <a:p>
            <a:r>
              <a:rPr lang="en-US" sz="3200" dirty="0" smtClean="0">
                <a:solidFill>
                  <a:schemeClr val="bg1"/>
                </a:solidFill>
              </a:rPr>
              <a:t>Assess the relationship between RM and types of HF (systolic vs. </a:t>
            </a:r>
            <a:r>
              <a:rPr lang="en-US" sz="3200" dirty="0" err="1" smtClean="0">
                <a:solidFill>
                  <a:schemeClr val="bg1"/>
                </a:solidFill>
              </a:rPr>
              <a:t>HFpEF</a:t>
            </a:r>
            <a:r>
              <a:rPr lang="en-US" sz="3200" dirty="0" smtClean="0">
                <a:solidFill>
                  <a:schemeClr val="bg1"/>
                </a:solidFill>
              </a:rPr>
              <a:t>)</a:t>
            </a:r>
          </a:p>
          <a:p>
            <a:r>
              <a:rPr lang="en-US" sz="3200" dirty="0" smtClean="0">
                <a:solidFill>
                  <a:schemeClr val="bg1"/>
                </a:solidFill>
              </a:rPr>
              <a:t>Gender differences in the relationship between RM and incident HF.</a:t>
            </a:r>
          </a:p>
          <a:p>
            <a:r>
              <a:rPr lang="en-US" sz="3200" dirty="0" smtClean="0">
                <a:solidFill>
                  <a:schemeClr val="bg1"/>
                </a:solidFill>
              </a:rPr>
              <a:t>Correlates of RM and of progression of RM over time</a:t>
            </a:r>
            <a:r>
              <a:rPr lang="en-US" sz="3200" dirty="0" smtClean="0">
                <a:solidFill>
                  <a:schemeClr val="bg1"/>
                </a:solidFill>
              </a:rPr>
              <a:t>.</a:t>
            </a:r>
          </a:p>
          <a:p>
            <a:r>
              <a:rPr lang="en-US" sz="3200" dirty="0" smtClean="0">
                <a:solidFill>
                  <a:schemeClr val="bg1"/>
                </a:solidFill>
              </a:rPr>
              <a:t>Relationship with LV remodeling.</a:t>
            </a:r>
            <a:endParaRPr lang="en-US" sz="3200" dirty="0" smtClean="0">
              <a:solidFill>
                <a:schemeClr val="bg1"/>
              </a:solidFill>
            </a:endParaRPr>
          </a:p>
          <a:p>
            <a:endParaRPr lang="en-US" sz="32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086610" y="698560"/>
            <a:ext cx="1668476" cy="4401596"/>
            <a:chOff x="716" y="713"/>
            <a:chExt cx="907" cy="3381"/>
          </a:xfrm>
        </p:grpSpPr>
        <p:sp>
          <p:nvSpPr>
            <p:cNvPr id="8" name="Freeform 4"/>
            <p:cNvSpPr>
              <a:spLocks/>
            </p:cNvSpPr>
            <p:nvPr/>
          </p:nvSpPr>
          <p:spPr bwMode="auto">
            <a:xfrm>
              <a:off x="716" y="713"/>
              <a:ext cx="907" cy="3381"/>
            </a:xfrm>
            <a:custGeom>
              <a:avLst/>
              <a:gdLst/>
              <a:ahLst/>
              <a:cxnLst>
                <a:cxn ang="0">
                  <a:pos x="673" y="2771"/>
                </a:cxn>
                <a:cxn ang="0">
                  <a:pos x="528" y="1970"/>
                </a:cxn>
                <a:cxn ang="0">
                  <a:pos x="580" y="1953"/>
                </a:cxn>
                <a:cxn ang="0">
                  <a:pos x="729" y="1977"/>
                </a:cxn>
                <a:cxn ang="0">
                  <a:pos x="729" y="1921"/>
                </a:cxn>
                <a:cxn ang="0">
                  <a:pos x="534" y="1850"/>
                </a:cxn>
                <a:cxn ang="0">
                  <a:pos x="583" y="1353"/>
                </a:cxn>
                <a:cxn ang="0">
                  <a:pos x="663" y="522"/>
                </a:cxn>
                <a:cxn ang="0">
                  <a:pos x="601" y="332"/>
                </a:cxn>
                <a:cxn ang="0">
                  <a:pos x="777" y="220"/>
                </a:cxn>
                <a:cxn ang="0">
                  <a:pos x="777" y="184"/>
                </a:cxn>
                <a:cxn ang="0">
                  <a:pos x="539" y="344"/>
                </a:cxn>
                <a:cxn ang="0">
                  <a:pos x="515" y="255"/>
                </a:cxn>
                <a:cxn ang="0">
                  <a:pos x="548" y="40"/>
                </a:cxn>
                <a:cxn ang="0">
                  <a:pos x="515" y="26"/>
                </a:cxn>
                <a:cxn ang="0">
                  <a:pos x="471" y="325"/>
                </a:cxn>
                <a:cxn ang="0">
                  <a:pos x="370" y="374"/>
                </a:cxn>
                <a:cxn ang="0">
                  <a:pos x="308" y="327"/>
                </a:cxn>
                <a:cxn ang="0">
                  <a:pos x="319" y="23"/>
                </a:cxn>
                <a:cxn ang="0">
                  <a:pos x="286" y="13"/>
                </a:cxn>
                <a:cxn ang="0">
                  <a:pos x="254" y="272"/>
                </a:cxn>
                <a:cxn ang="0">
                  <a:pos x="27" y="152"/>
                </a:cxn>
                <a:cxn ang="0">
                  <a:pos x="21" y="188"/>
                </a:cxn>
                <a:cxn ang="0">
                  <a:pos x="256" y="466"/>
                </a:cxn>
                <a:cxn ang="0">
                  <a:pos x="226" y="747"/>
                </a:cxn>
                <a:cxn ang="0">
                  <a:pos x="304" y="897"/>
                </a:cxn>
                <a:cxn ang="0">
                  <a:pos x="364" y="963"/>
                </a:cxn>
                <a:cxn ang="0">
                  <a:pos x="444" y="913"/>
                </a:cxn>
                <a:cxn ang="0">
                  <a:pos x="443" y="910"/>
                </a:cxn>
                <a:cxn ang="0">
                  <a:pos x="499" y="814"/>
                </a:cxn>
                <a:cxn ang="0">
                  <a:pos x="395" y="677"/>
                </a:cxn>
                <a:cxn ang="0">
                  <a:pos x="455" y="557"/>
                </a:cxn>
                <a:cxn ang="0">
                  <a:pos x="405" y="1414"/>
                </a:cxn>
                <a:cxn ang="0">
                  <a:pos x="372" y="1875"/>
                </a:cxn>
                <a:cxn ang="0">
                  <a:pos x="178" y="2013"/>
                </a:cxn>
                <a:cxn ang="0">
                  <a:pos x="178" y="2067"/>
                </a:cxn>
                <a:cxn ang="0">
                  <a:pos x="329" y="1999"/>
                </a:cxn>
                <a:cxn ang="0">
                  <a:pos x="372" y="1998"/>
                </a:cxn>
                <a:cxn ang="0">
                  <a:pos x="383" y="2365"/>
                </a:cxn>
                <a:cxn ang="0">
                  <a:pos x="211" y="2853"/>
                </a:cxn>
                <a:cxn ang="0">
                  <a:pos x="57" y="3311"/>
                </a:cxn>
                <a:cxn ang="0">
                  <a:pos x="127" y="3317"/>
                </a:cxn>
                <a:cxn ang="0">
                  <a:pos x="280" y="2894"/>
                </a:cxn>
                <a:cxn ang="0">
                  <a:pos x="274" y="3038"/>
                </a:cxn>
                <a:cxn ang="0">
                  <a:pos x="322" y="3038"/>
                </a:cxn>
                <a:cxn ang="0">
                  <a:pos x="340" y="2811"/>
                </a:cxn>
                <a:cxn ang="0">
                  <a:pos x="351" y="2797"/>
                </a:cxn>
                <a:cxn ang="0">
                  <a:pos x="475" y="2613"/>
                </a:cxn>
                <a:cxn ang="0">
                  <a:pos x="607" y="2814"/>
                </a:cxn>
                <a:cxn ang="0">
                  <a:pos x="630" y="3039"/>
                </a:cxn>
                <a:cxn ang="0">
                  <a:pos x="678" y="3039"/>
                </a:cxn>
                <a:cxn ang="0">
                  <a:pos x="683" y="2899"/>
                </a:cxn>
                <a:cxn ang="0">
                  <a:pos x="831" y="3325"/>
                </a:cxn>
                <a:cxn ang="0">
                  <a:pos x="899" y="3325"/>
                </a:cxn>
                <a:cxn ang="0">
                  <a:pos x="673" y="2771"/>
                </a:cxn>
              </a:cxnLst>
              <a:rect l="0" t="0" r="r" b="b"/>
              <a:pathLst>
                <a:path w="899" h="3357">
                  <a:moveTo>
                    <a:pt x="673" y="2771"/>
                  </a:moveTo>
                  <a:cubicBezTo>
                    <a:pt x="536" y="2610"/>
                    <a:pt x="525" y="2569"/>
                    <a:pt x="528" y="1970"/>
                  </a:cubicBezTo>
                  <a:cubicBezTo>
                    <a:pt x="534" y="1945"/>
                    <a:pt x="526" y="1929"/>
                    <a:pt x="580" y="1953"/>
                  </a:cubicBezTo>
                  <a:cubicBezTo>
                    <a:pt x="635" y="1979"/>
                    <a:pt x="729" y="1977"/>
                    <a:pt x="729" y="1977"/>
                  </a:cubicBezTo>
                  <a:cubicBezTo>
                    <a:pt x="753" y="1953"/>
                    <a:pt x="729" y="1921"/>
                    <a:pt x="729" y="1921"/>
                  </a:cubicBezTo>
                  <a:cubicBezTo>
                    <a:pt x="579" y="1931"/>
                    <a:pt x="542" y="1870"/>
                    <a:pt x="534" y="1850"/>
                  </a:cubicBezTo>
                  <a:cubicBezTo>
                    <a:pt x="548" y="1627"/>
                    <a:pt x="576" y="1433"/>
                    <a:pt x="583" y="1353"/>
                  </a:cubicBezTo>
                  <a:cubicBezTo>
                    <a:pt x="599" y="1157"/>
                    <a:pt x="732" y="793"/>
                    <a:pt x="663" y="522"/>
                  </a:cubicBezTo>
                  <a:cubicBezTo>
                    <a:pt x="629" y="389"/>
                    <a:pt x="547" y="437"/>
                    <a:pt x="601" y="332"/>
                  </a:cubicBezTo>
                  <a:cubicBezTo>
                    <a:pt x="655" y="227"/>
                    <a:pt x="777" y="220"/>
                    <a:pt x="777" y="220"/>
                  </a:cubicBezTo>
                  <a:cubicBezTo>
                    <a:pt x="791" y="199"/>
                    <a:pt x="777" y="184"/>
                    <a:pt x="777" y="184"/>
                  </a:cubicBezTo>
                  <a:cubicBezTo>
                    <a:pt x="637" y="180"/>
                    <a:pt x="567" y="304"/>
                    <a:pt x="539" y="344"/>
                  </a:cubicBezTo>
                  <a:cubicBezTo>
                    <a:pt x="511" y="383"/>
                    <a:pt x="524" y="376"/>
                    <a:pt x="515" y="255"/>
                  </a:cubicBezTo>
                  <a:cubicBezTo>
                    <a:pt x="506" y="135"/>
                    <a:pt x="548" y="40"/>
                    <a:pt x="548" y="40"/>
                  </a:cubicBezTo>
                  <a:cubicBezTo>
                    <a:pt x="543" y="17"/>
                    <a:pt x="515" y="26"/>
                    <a:pt x="515" y="26"/>
                  </a:cubicBezTo>
                  <a:cubicBezTo>
                    <a:pt x="472" y="100"/>
                    <a:pt x="483" y="253"/>
                    <a:pt x="471" y="325"/>
                  </a:cubicBezTo>
                  <a:cubicBezTo>
                    <a:pt x="460" y="396"/>
                    <a:pt x="400" y="360"/>
                    <a:pt x="370" y="374"/>
                  </a:cubicBezTo>
                  <a:cubicBezTo>
                    <a:pt x="340" y="387"/>
                    <a:pt x="323" y="368"/>
                    <a:pt x="308" y="327"/>
                  </a:cubicBezTo>
                  <a:cubicBezTo>
                    <a:pt x="262" y="199"/>
                    <a:pt x="319" y="23"/>
                    <a:pt x="319" y="23"/>
                  </a:cubicBezTo>
                  <a:cubicBezTo>
                    <a:pt x="310" y="0"/>
                    <a:pt x="286" y="13"/>
                    <a:pt x="286" y="13"/>
                  </a:cubicBezTo>
                  <a:cubicBezTo>
                    <a:pt x="239" y="152"/>
                    <a:pt x="254" y="272"/>
                    <a:pt x="254" y="272"/>
                  </a:cubicBezTo>
                  <a:cubicBezTo>
                    <a:pt x="143" y="152"/>
                    <a:pt x="27" y="152"/>
                    <a:pt x="27" y="152"/>
                  </a:cubicBezTo>
                  <a:cubicBezTo>
                    <a:pt x="0" y="165"/>
                    <a:pt x="21" y="188"/>
                    <a:pt x="21" y="188"/>
                  </a:cubicBezTo>
                  <a:cubicBezTo>
                    <a:pt x="141" y="182"/>
                    <a:pt x="336" y="368"/>
                    <a:pt x="256" y="466"/>
                  </a:cubicBezTo>
                  <a:cubicBezTo>
                    <a:pt x="175" y="563"/>
                    <a:pt x="207" y="691"/>
                    <a:pt x="226" y="747"/>
                  </a:cubicBezTo>
                  <a:cubicBezTo>
                    <a:pt x="244" y="803"/>
                    <a:pt x="297" y="873"/>
                    <a:pt x="304" y="897"/>
                  </a:cubicBezTo>
                  <a:cubicBezTo>
                    <a:pt x="312" y="922"/>
                    <a:pt x="314" y="959"/>
                    <a:pt x="364" y="963"/>
                  </a:cubicBezTo>
                  <a:cubicBezTo>
                    <a:pt x="451" y="969"/>
                    <a:pt x="446" y="924"/>
                    <a:pt x="444" y="913"/>
                  </a:cubicBezTo>
                  <a:cubicBezTo>
                    <a:pt x="444" y="911"/>
                    <a:pt x="443" y="910"/>
                    <a:pt x="443" y="910"/>
                  </a:cubicBezTo>
                  <a:cubicBezTo>
                    <a:pt x="506" y="912"/>
                    <a:pt x="508" y="849"/>
                    <a:pt x="499" y="814"/>
                  </a:cubicBezTo>
                  <a:cubicBezTo>
                    <a:pt x="489" y="778"/>
                    <a:pt x="444" y="774"/>
                    <a:pt x="395" y="677"/>
                  </a:cubicBezTo>
                  <a:cubicBezTo>
                    <a:pt x="367" y="622"/>
                    <a:pt x="389" y="527"/>
                    <a:pt x="455" y="557"/>
                  </a:cubicBezTo>
                  <a:cubicBezTo>
                    <a:pt x="605" y="625"/>
                    <a:pt x="451" y="989"/>
                    <a:pt x="405" y="1414"/>
                  </a:cubicBezTo>
                  <a:cubicBezTo>
                    <a:pt x="394" y="1519"/>
                    <a:pt x="373" y="1689"/>
                    <a:pt x="372" y="1875"/>
                  </a:cubicBezTo>
                  <a:cubicBezTo>
                    <a:pt x="367" y="1894"/>
                    <a:pt x="337" y="1946"/>
                    <a:pt x="178" y="2013"/>
                  </a:cubicBezTo>
                  <a:cubicBezTo>
                    <a:pt x="178" y="2013"/>
                    <a:pt x="157" y="2047"/>
                    <a:pt x="178" y="2067"/>
                  </a:cubicBezTo>
                  <a:cubicBezTo>
                    <a:pt x="178" y="2067"/>
                    <a:pt x="265" y="2036"/>
                    <a:pt x="329" y="1999"/>
                  </a:cubicBezTo>
                  <a:cubicBezTo>
                    <a:pt x="357" y="1983"/>
                    <a:pt x="367" y="1978"/>
                    <a:pt x="372" y="1998"/>
                  </a:cubicBezTo>
                  <a:cubicBezTo>
                    <a:pt x="373" y="2149"/>
                    <a:pt x="381" y="2286"/>
                    <a:pt x="383" y="2365"/>
                  </a:cubicBezTo>
                  <a:cubicBezTo>
                    <a:pt x="389" y="2677"/>
                    <a:pt x="339" y="2629"/>
                    <a:pt x="211" y="2853"/>
                  </a:cubicBezTo>
                  <a:cubicBezTo>
                    <a:pt x="83" y="3077"/>
                    <a:pt x="57" y="3311"/>
                    <a:pt x="57" y="3311"/>
                  </a:cubicBezTo>
                  <a:cubicBezTo>
                    <a:pt x="101" y="3353"/>
                    <a:pt x="127" y="3317"/>
                    <a:pt x="127" y="3317"/>
                  </a:cubicBezTo>
                  <a:cubicBezTo>
                    <a:pt x="130" y="3156"/>
                    <a:pt x="214" y="2995"/>
                    <a:pt x="280" y="2894"/>
                  </a:cubicBezTo>
                  <a:cubicBezTo>
                    <a:pt x="295" y="2902"/>
                    <a:pt x="274" y="3038"/>
                    <a:pt x="274" y="3038"/>
                  </a:cubicBezTo>
                  <a:cubicBezTo>
                    <a:pt x="302" y="3058"/>
                    <a:pt x="322" y="3038"/>
                    <a:pt x="322" y="3038"/>
                  </a:cubicBezTo>
                  <a:cubicBezTo>
                    <a:pt x="321" y="2924"/>
                    <a:pt x="337" y="2829"/>
                    <a:pt x="340" y="2811"/>
                  </a:cubicBezTo>
                  <a:cubicBezTo>
                    <a:pt x="344" y="2805"/>
                    <a:pt x="348" y="2801"/>
                    <a:pt x="351" y="2797"/>
                  </a:cubicBezTo>
                  <a:cubicBezTo>
                    <a:pt x="439" y="2695"/>
                    <a:pt x="475" y="2613"/>
                    <a:pt x="475" y="2613"/>
                  </a:cubicBezTo>
                  <a:cubicBezTo>
                    <a:pt x="475" y="2613"/>
                    <a:pt x="483" y="2678"/>
                    <a:pt x="607" y="2814"/>
                  </a:cubicBezTo>
                  <a:cubicBezTo>
                    <a:pt x="612" y="2837"/>
                    <a:pt x="632" y="2930"/>
                    <a:pt x="630" y="3039"/>
                  </a:cubicBezTo>
                  <a:cubicBezTo>
                    <a:pt x="630" y="3039"/>
                    <a:pt x="650" y="3059"/>
                    <a:pt x="678" y="3039"/>
                  </a:cubicBezTo>
                  <a:cubicBezTo>
                    <a:pt x="678" y="3039"/>
                    <a:pt x="665" y="2904"/>
                    <a:pt x="683" y="2899"/>
                  </a:cubicBezTo>
                  <a:cubicBezTo>
                    <a:pt x="814" y="3070"/>
                    <a:pt x="831" y="3325"/>
                    <a:pt x="831" y="3325"/>
                  </a:cubicBezTo>
                  <a:cubicBezTo>
                    <a:pt x="861" y="3357"/>
                    <a:pt x="899" y="3325"/>
                    <a:pt x="899" y="3325"/>
                  </a:cubicBezTo>
                  <a:cubicBezTo>
                    <a:pt x="899" y="3325"/>
                    <a:pt x="885" y="3021"/>
                    <a:pt x="673" y="2771"/>
                  </a:cubicBezTo>
                  <a:close/>
                </a:path>
              </a:pathLst>
            </a:custGeom>
            <a:solidFill>
              <a:srgbClr val="E67857"/>
            </a:solidFill>
            <a:ln w="9525">
              <a:noFill/>
              <a:round/>
              <a:headEnd/>
              <a:tailEnd/>
            </a:ln>
          </p:spPr>
          <p:txBody>
            <a:bodyPr/>
            <a:lstStyle/>
            <a:p>
              <a:endParaRPr lang="en-US">
                <a:solidFill>
                  <a:prstClr val="black"/>
                </a:solidFill>
                <a:latin typeface="Calibri"/>
              </a:endParaRPr>
            </a:p>
          </p:txBody>
        </p:sp>
        <p:sp>
          <p:nvSpPr>
            <p:cNvPr id="9" name="Freeform 5"/>
            <p:cNvSpPr>
              <a:spLocks noEditPoints="1"/>
            </p:cNvSpPr>
            <p:nvPr/>
          </p:nvSpPr>
          <p:spPr bwMode="auto">
            <a:xfrm>
              <a:off x="717" y="727"/>
              <a:ext cx="906" cy="3367"/>
            </a:xfrm>
            <a:custGeom>
              <a:avLst/>
              <a:gdLst/>
              <a:ahLst/>
              <a:cxnLst>
                <a:cxn ang="0">
                  <a:pos x="506" y="51"/>
                </a:cxn>
                <a:cxn ang="0">
                  <a:pos x="471" y="311"/>
                </a:cxn>
                <a:cxn ang="0">
                  <a:pos x="480" y="272"/>
                </a:cxn>
                <a:cxn ang="0">
                  <a:pos x="435" y="537"/>
                </a:cxn>
                <a:cxn ang="0">
                  <a:pos x="512" y="775"/>
                </a:cxn>
                <a:cxn ang="0">
                  <a:pos x="404" y="1399"/>
                </a:cxn>
                <a:cxn ang="0">
                  <a:pos x="363" y="1878"/>
                </a:cxn>
                <a:cxn ang="0">
                  <a:pos x="420" y="1380"/>
                </a:cxn>
                <a:cxn ang="0">
                  <a:pos x="867" y="3324"/>
                </a:cxn>
                <a:cxn ang="0">
                  <a:pos x="682" y="2885"/>
                </a:cxn>
                <a:cxn ang="0">
                  <a:pos x="830" y="3311"/>
                </a:cxn>
                <a:cxn ang="0">
                  <a:pos x="867" y="3324"/>
                </a:cxn>
                <a:cxn ang="0">
                  <a:pos x="355" y="2778"/>
                </a:cxn>
                <a:cxn ang="0">
                  <a:pos x="366" y="2764"/>
                </a:cxn>
                <a:cxn ang="0">
                  <a:pos x="254" y="262"/>
                </a:cxn>
                <a:cxn ang="0">
                  <a:pos x="278" y="23"/>
                </a:cxn>
                <a:cxn ang="0">
                  <a:pos x="254" y="262"/>
                </a:cxn>
                <a:cxn ang="0">
                  <a:pos x="617" y="2791"/>
                </a:cxn>
                <a:cxn ang="0">
                  <a:pos x="476" y="2607"/>
                </a:cxn>
                <a:cxn ang="0">
                  <a:pos x="630" y="3025"/>
                </a:cxn>
                <a:cxn ang="0">
                  <a:pos x="677" y="3017"/>
                </a:cxn>
                <a:cxn ang="0">
                  <a:pos x="286" y="3012"/>
                </a:cxn>
                <a:cxn ang="0">
                  <a:pos x="279" y="2882"/>
                </a:cxn>
                <a:cxn ang="0">
                  <a:pos x="322" y="3024"/>
                </a:cxn>
                <a:cxn ang="0">
                  <a:pos x="286" y="3012"/>
                </a:cxn>
                <a:cxn ang="0">
                  <a:pos x="344" y="1965"/>
                </a:cxn>
                <a:cxn ang="0">
                  <a:pos x="169" y="2028"/>
                </a:cxn>
                <a:cxn ang="0">
                  <a:pos x="177" y="2053"/>
                </a:cxn>
                <a:cxn ang="0">
                  <a:pos x="371" y="1984"/>
                </a:cxn>
                <a:cxn ang="0">
                  <a:pos x="210" y="2839"/>
                </a:cxn>
                <a:cxn ang="0">
                  <a:pos x="126" y="3303"/>
                </a:cxn>
                <a:cxn ang="0">
                  <a:pos x="66" y="3304"/>
                </a:cxn>
                <a:cxn ang="0">
                  <a:pos x="398" y="2332"/>
                </a:cxn>
                <a:cxn ang="0">
                  <a:pos x="255" y="451"/>
                </a:cxn>
                <a:cxn ang="0">
                  <a:pos x="304" y="883"/>
                </a:cxn>
                <a:cxn ang="0">
                  <a:pos x="442" y="920"/>
                </a:cxn>
                <a:cxn ang="0">
                  <a:pos x="320" y="864"/>
                </a:cxn>
                <a:cxn ang="0">
                  <a:pos x="262" y="455"/>
                </a:cxn>
                <a:cxn ang="0">
                  <a:pos x="29" y="138"/>
                </a:cxn>
                <a:cxn ang="0">
                  <a:pos x="20" y="174"/>
                </a:cxn>
              </a:cxnLst>
              <a:rect l="0" t="0" r="r" b="b"/>
              <a:pathLst>
                <a:path w="898" h="3343">
                  <a:moveTo>
                    <a:pt x="480" y="272"/>
                  </a:moveTo>
                  <a:cubicBezTo>
                    <a:pt x="490" y="207"/>
                    <a:pt x="474" y="129"/>
                    <a:pt x="506" y="51"/>
                  </a:cubicBezTo>
                  <a:cubicBezTo>
                    <a:pt x="520" y="19"/>
                    <a:pt x="504" y="37"/>
                    <a:pt x="504" y="37"/>
                  </a:cubicBezTo>
                  <a:cubicBezTo>
                    <a:pt x="472" y="114"/>
                    <a:pt x="482" y="239"/>
                    <a:pt x="471" y="311"/>
                  </a:cubicBezTo>
                  <a:cubicBezTo>
                    <a:pt x="470" y="319"/>
                    <a:pt x="468" y="325"/>
                    <a:pt x="465" y="331"/>
                  </a:cubicBezTo>
                  <a:cubicBezTo>
                    <a:pt x="475" y="324"/>
                    <a:pt x="477" y="294"/>
                    <a:pt x="480" y="272"/>
                  </a:cubicBezTo>
                  <a:close/>
                  <a:moveTo>
                    <a:pt x="484" y="549"/>
                  </a:moveTo>
                  <a:cubicBezTo>
                    <a:pt x="478" y="545"/>
                    <a:pt x="449" y="532"/>
                    <a:pt x="435" y="537"/>
                  </a:cubicBezTo>
                  <a:cubicBezTo>
                    <a:pt x="458" y="541"/>
                    <a:pt x="435" y="534"/>
                    <a:pt x="455" y="543"/>
                  </a:cubicBezTo>
                  <a:cubicBezTo>
                    <a:pt x="519" y="572"/>
                    <a:pt x="527" y="655"/>
                    <a:pt x="512" y="775"/>
                  </a:cubicBezTo>
                  <a:cubicBezTo>
                    <a:pt x="513" y="776"/>
                    <a:pt x="508" y="805"/>
                    <a:pt x="498" y="865"/>
                  </a:cubicBezTo>
                  <a:cubicBezTo>
                    <a:pt x="472" y="1013"/>
                    <a:pt x="426" y="1200"/>
                    <a:pt x="404" y="1399"/>
                  </a:cubicBezTo>
                  <a:cubicBezTo>
                    <a:pt x="393" y="1505"/>
                    <a:pt x="373" y="1674"/>
                    <a:pt x="371" y="1860"/>
                  </a:cubicBezTo>
                  <a:cubicBezTo>
                    <a:pt x="370" y="1865"/>
                    <a:pt x="368" y="1871"/>
                    <a:pt x="363" y="1878"/>
                  </a:cubicBezTo>
                  <a:cubicBezTo>
                    <a:pt x="379" y="1861"/>
                    <a:pt x="385" y="1849"/>
                    <a:pt x="387" y="1841"/>
                  </a:cubicBezTo>
                  <a:cubicBezTo>
                    <a:pt x="389" y="1655"/>
                    <a:pt x="409" y="1485"/>
                    <a:pt x="420" y="1380"/>
                  </a:cubicBezTo>
                  <a:cubicBezTo>
                    <a:pt x="466" y="955"/>
                    <a:pt x="605" y="646"/>
                    <a:pt x="484" y="549"/>
                  </a:cubicBezTo>
                  <a:close/>
                  <a:moveTo>
                    <a:pt x="867" y="3324"/>
                  </a:moveTo>
                  <a:cubicBezTo>
                    <a:pt x="860" y="3325"/>
                    <a:pt x="842" y="3315"/>
                    <a:pt x="843" y="3298"/>
                  </a:cubicBezTo>
                  <a:cubicBezTo>
                    <a:pt x="843" y="3298"/>
                    <a:pt x="783" y="2939"/>
                    <a:pt x="682" y="2885"/>
                  </a:cubicBezTo>
                  <a:cubicBezTo>
                    <a:pt x="683" y="2887"/>
                    <a:pt x="690" y="2895"/>
                    <a:pt x="690" y="2895"/>
                  </a:cubicBezTo>
                  <a:cubicBezTo>
                    <a:pt x="814" y="3066"/>
                    <a:pt x="830" y="3311"/>
                    <a:pt x="830" y="3311"/>
                  </a:cubicBezTo>
                  <a:cubicBezTo>
                    <a:pt x="860" y="3343"/>
                    <a:pt x="898" y="3311"/>
                    <a:pt x="898" y="3311"/>
                  </a:cubicBezTo>
                  <a:cubicBezTo>
                    <a:pt x="898" y="3311"/>
                    <a:pt x="883" y="3322"/>
                    <a:pt x="867" y="3324"/>
                  </a:cubicBezTo>
                  <a:close/>
                  <a:moveTo>
                    <a:pt x="355" y="2777"/>
                  </a:moveTo>
                  <a:cubicBezTo>
                    <a:pt x="355" y="2777"/>
                    <a:pt x="355" y="2777"/>
                    <a:pt x="355" y="2778"/>
                  </a:cubicBezTo>
                  <a:cubicBezTo>
                    <a:pt x="362" y="2769"/>
                    <a:pt x="369" y="2761"/>
                    <a:pt x="375" y="2753"/>
                  </a:cubicBezTo>
                  <a:cubicBezTo>
                    <a:pt x="372" y="2756"/>
                    <a:pt x="369" y="2760"/>
                    <a:pt x="366" y="2764"/>
                  </a:cubicBezTo>
                  <a:cubicBezTo>
                    <a:pt x="363" y="2767"/>
                    <a:pt x="360" y="2771"/>
                    <a:pt x="355" y="2777"/>
                  </a:cubicBezTo>
                  <a:close/>
                  <a:moveTo>
                    <a:pt x="254" y="262"/>
                  </a:moveTo>
                  <a:cubicBezTo>
                    <a:pt x="254" y="262"/>
                    <a:pt x="244" y="160"/>
                    <a:pt x="285" y="28"/>
                  </a:cubicBezTo>
                  <a:cubicBezTo>
                    <a:pt x="287" y="0"/>
                    <a:pt x="278" y="23"/>
                    <a:pt x="278" y="23"/>
                  </a:cubicBezTo>
                  <a:cubicBezTo>
                    <a:pt x="247" y="115"/>
                    <a:pt x="250" y="174"/>
                    <a:pt x="251" y="220"/>
                  </a:cubicBezTo>
                  <a:cubicBezTo>
                    <a:pt x="250" y="233"/>
                    <a:pt x="253" y="258"/>
                    <a:pt x="254" y="262"/>
                  </a:cubicBezTo>
                  <a:close/>
                  <a:moveTo>
                    <a:pt x="642" y="3018"/>
                  </a:moveTo>
                  <a:cubicBezTo>
                    <a:pt x="644" y="2909"/>
                    <a:pt x="635" y="2820"/>
                    <a:pt x="617" y="2791"/>
                  </a:cubicBezTo>
                  <a:cubicBezTo>
                    <a:pt x="494" y="2655"/>
                    <a:pt x="475" y="2596"/>
                    <a:pt x="475" y="2596"/>
                  </a:cubicBezTo>
                  <a:cubicBezTo>
                    <a:pt x="476" y="2607"/>
                    <a:pt x="476" y="2607"/>
                    <a:pt x="476" y="2607"/>
                  </a:cubicBezTo>
                  <a:cubicBezTo>
                    <a:pt x="482" y="2629"/>
                    <a:pt x="508" y="2691"/>
                    <a:pt x="606" y="2800"/>
                  </a:cubicBezTo>
                  <a:cubicBezTo>
                    <a:pt x="611" y="2823"/>
                    <a:pt x="632" y="2916"/>
                    <a:pt x="630" y="3025"/>
                  </a:cubicBezTo>
                  <a:cubicBezTo>
                    <a:pt x="630" y="3025"/>
                    <a:pt x="650" y="3045"/>
                    <a:pt x="678" y="3025"/>
                  </a:cubicBezTo>
                  <a:cubicBezTo>
                    <a:pt x="678" y="3025"/>
                    <a:pt x="677" y="3024"/>
                    <a:pt x="677" y="3017"/>
                  </a:cubicBezTo>
                  <a:cubicBezTo>
                    <a:pt x="655" y="3046"/>
                    <a:pt x="642" y="3018"/>
                    <a:pt x="642" y="3018"/>
                  </a:cubicBezTo>
                  <a:close/>
                  <a:moveTo>
                    <a:pt x="286" y="3012"/>
                  </a:moveTo>
                  <a:cubicBezTo>
                    <a:pt x="286" y="3012"/>
                    <a:pt x="300" y="2875"/>
                    <a:pt x="278" y="2878"/>
                  </a:cubicBezTo>
                  <a:cubicBezTo>
                    <a:pt x="277" y="2881"/>
                    <a:pt x="280" y="2881"/>
                    <a:pt x="279" y="2882"/>
                  </a:cubicBezTo>
                  <a:cubicBezTo>
                    <a:pt x="290" y="2902"/>
                    <a:pt x="274" y="3024"/>
                    <a:pt x="274" y="3024"/>
                  </a:cubicBezTo>
                  <a:cubicBezTo>
                    <a:pt x="302" y="3044"/>
                    <a:pt x="322" y="3024"/>
                    <a:pt x="322" y="3024"/>
                  </a:cubicBezTo>
                  <a:cubicBezTo>
                    <a:pt x="322" y="3020"/>
                    <a:pt x="322" y="3016"/>
                    <a:pt x="322" y="3012"/>
                  </a:cubicBezTo>
                  <a:cubicBezTo>
                    <a:pt x="321" y="3035"/>
                    <a:pt x="284" y="3033"/>
                    <a:pt x="286" y="3012"/>
                  </a:cubicBezTo>
                  <a:close/>
                  <a:moveTo>
                    <a:pt x="387" y="1965"/>
                  </a:moveTo>
                  <a:cubicBezTo>
                    <a:pt x="382" y="1944"/>
                    <a:pt x="372" y="1949"/>
                    <a:pt x="344" y="1965"/>
                  </a:cubicBezTo>
                  <a:cubicBezTo>
                    <a:pt x="280" y="2002"/>
                    <a:pt x="193" y="2034"/>
                    <a:pt x="193" y="2034"/>
                  </a:cubicBezTo>
                  <a:cubicBezTo>
                    <a:pt x="179" y="2041"/>
                    <a:pt x="166" y="2040"/>
                    <a:pt x="169" y="2028"/>
                  </a:cubicBezTo>
                  <a:cubicBezTo>
                    <a:pt x="166" y="2030"/>
                    <a:pt x="173" y="2005"/>
                    <a:pt x="177" y="1999"/>
                  </a:cubicBezTo>
                  <a:cubicBezTo>
                    <a:pt x="177" y="1999"/>
                    <a:pt x="157" y="2033"/>
                    <a:pt x="177" y="2053"/>
                  </a:cubicBezTo>
                  <a:cubicBezTo>
                    <a:pt x="177" y="2053"/>
                    <a:pt x="264" y="2022"/>
                    <a:pt x="328" y="1985"/>
                  </a:cubicBezTo>
                  <a:cubicBezTo>
                    <a:pt x="356" y="1969"/>
                    <a:pt x="366" y="1964"/>
                    <a:pt x="371" y="1984"/>
                  </a:cubicBezTo>
                  <a:cubicBezTo>
                    <a:pt x="372" y="2134"/>
                    <a:pt x="381" y="2272"/>
                    <a:pt x="382" y="2351"/>
                  </a:cubicBezTo>
                  <a:cubicBezTo>
                    <a:pt x="388" y="2663"/>
                    <a:pt x="338" y="2615"/>
                    <a:pt x="210" y="2839"/>
                  </a:cubicBezTo>
                  <a:cubicBezTo>
                    <a:pt x="82" y="3063"/>
                    <a:pt x="56" y="3297"/>
                    <a:pt x="56" y="3297"/>
                  </a:cubicBezTo>
                  <a:cubicBezTo>
                    <a:pt x="100" y="3339"/>
                    <a:pt x="126" y="3303"/>
                    <a:pt x="126" y="3303"/>
                  </a:cubicBezTo>
                  <a:cubicBezTo>
                    <a:pt x="126" y="3301"/>
                    <a:pt x="126" y="3298"/>
                    <a:pt x="127" y="3295"/>
                  </a:cubicBezTo>
                  <a:cubicBezTo>
                    <a:pt x="117" y="3317"/>
                    <a:pt x="89" y="3327"/>
                    <a:pt x="66" y="3304"/>
                  </a:cubicBezTo>
                  <a:cubicBezTo>
                    <a:pt x="66" y="3304"/>
                    <a:pt x="98" y="3044"/>
                    <a:pt x="226" y="2820"/>
                  </a:cubicBezTo>
                  <a:cubicBezTo>
                    <a:pt x="354" y="2596"/>
                    <a:pt x="404" y="2644"/>
                    <a:pt x="398" y="2332"/>
                  </a:cubicBezTo>
                  <a:cubicBezTo>
                    <a:pt x="397" y="2252"/>
                    <a:pt x="388" y="2115"/>
                    <a:pt x="387" y="1965"/>
                  </a:cubicBezTo>
                  <a:close/>
                  <a:moveTo>
                    <a:pt x="255" y="451"/>
                  </a:moveTo>
                  <a:cubicBezTo>
                    <a:pt x="174" y="549"/>
                    <a:pt x="206" y="677"/>
                    <a:pt x="225" y="733"/>
                  </a:cubicBezTo>
                  <a:cubicBezTo>
                    <a:pt x="244" y="789"/>
                    <a:pt x="296" y="859"/>
                    <a:pt x="304" y="883"/>
                  </a:cubicBezTo>
                  <a:cubicBezTo>
                    <a:pt x="311" y="907"/>
                    <a:pt x="313" y="945"/>
                    <a:pt x="364" y="949"/>
                  </a:cubicBezTo>
                  <a:cubicBezTo>
                    <a:pt x="419" y="953"/>
                    <a:pt x="437" y="936"/>
                    <a:pt x="442" y="920"/>
                  </a:cubicBezTo>
                  <a:cubicBezTo>
                    <a:pt x="431" y="927"/>
                    <a:pt x="411" y="932"/>
                    <a:pt x="380" y="929"/>
                  </a:cubicBezTo>
                  <a:cubicBezTo>
                    <a:pt x="329" y="925"/>
                    <a:pt x="327" y="888"/>
                    <a:pt x="320" y="864"/>
                  </a:cubicBezTo>
                  <a:cubicBezTo>
                    <a:pt x="312" y="839"/>
                    <a:pt x="260" y="770"/>
                    <a:pt x="241" y="713"/>
                  </a:cubicBezTo>
                  <a:cubicBezTo>
                    <a:pt x="222" y="657"/>
                    <a:pt x="182" y="552"/>
                    <a:pt x="262" y="455"/>
                  </a:cubicBezTo>
                  <a:cubicBezTo>
                    <a:pt x="343" y="357"/>
                    <a:pt x="151" y="159"/>
                    <a:pt x="30" y="165"/>
                  </a:cubicBezTo>
                  <a:cubicBezTo>
                    <a:pt x="30" y="165"/>
                    <a:pt x="2" y="151"/>
                    <a:pt x="29" y="138"/>
                  </a:cubicBezTo>
                  <a:cubicBezTo>
                    <a:pt x="27" y="138"/>
                    <a:pt x="26" y="138"/>
                    <a:pt x="26" y="138"/>
                  </a:cubicBezTo>
                  <a:cubicBezTo>
                    <a:pt x="0" y="151"/>
                    <a:pt x="20" y="174"/>
                    <a:pt x="20" y="174"/>
                  </a:cubicBezTo>
                  <a:cubicBezTo>
                    <a:pt x="140" y="168"/>
                    <a:pt x="336" y="354"/>
                    <a:pt x="255" y="451"/>
                  </a:cubicBezTo>
                  <a:close/>
                </a:path>
              </a:pathLst>
            </a:custGeom>
            <a:solidFill>
              <a:srgbClr val="D64E2E"/>
            </a:solidFill>
            <a:ln w="9525">
              <a:noFill/>
              <a:round/>
              <a:headEnd/>
              <a:tailEnd/>
            </a:ln>
          </p:spPr>
          <p:txBody>
            <a:bodyPr/>
            <a:lstStyle/>
            <a:p>
              <a:endParaRPr lang="en-US">
                <a:solidFill>
                  <a:prstClr val="black"/>
                </a:solidFill>
                <a:latin typeface="Calibri"/>
              </a:endParaRPr>
            </a:p>
          </p:txBody>
        </p:sp>
        <p:sp>
          <p:nvSpPr>
            <p:cNvPr id="10" name="Freeform 6"/>
            <p:cNvSpPr>
              <a:spLocks noEditPoints="1"/>
            </p:cNvSpPr>
            <p:nvPr/>
          </p:nvSpPr>
          <p:spPr bwMode="auto">
            <a:xfrm>
              <a:off x="732" y="713"/>
              <a:ext cx="891" cy="3363"/>
            </a:xfrm>
            <a:custGeom>
              <a:avLst/>
              <a:gdLst/>
              <a:ahLst/>
              <a:cxnLst>
                <a:cxn ang="0">
                  <a:pos x="739" y="223"/>
                </a:cxn>
                <a:cxn ang="0">
                  <a:pos x="761" y="184"/>
                </a:cxn>
                <a:cxn ang="0">
                  <a:pos x="749" y="195"/>
                </a:cxn>
                <a:cxn ang="0">
                  <a:pos x="539" y="1377"/>
                </a:cxn>
                <a:cxn ang="0">
                  <a:pos x="704" y="1935"/>
                </a:cxn>
                <a:cxn ang="0">
                  <a:pos x="713" y="1977"/>
                </a:cxn>
                <a:cxn ang="0">
                  <a:pos x="518" y="1850"/>
                </a:cxn>
                <a:cxn ang="0">
                  <a:pos x="647" y="522"/>
                </a:cxn>
                <a:cxn ang="0">
                  <a:pos x="618" y="286"/>
                </a:cxn>
                <a:cxn ang="0">
                  <a:pos x="630" y="529"/>
                </a:cxn>
                <a:cxn ang="0">
                  <a:pos x="302" y="1937"/>
                </a:cxn>
                <a:cxn ang="0">
                  <a:pos x="156" y="2028"/>
                </a:cxn>
                <a:cxn ang="0">
                  <a:pos x="512" y="1970"/>
                </a:cxn>
                <a:cxn ang="0">
                  <a:pos x="493" y="1999"/>
                </a:cxn>
                <a:cxn ang="0">
                  <a:pos x="854" y="3339"/>
                </a:cxn>
                <a:cxn ang="0">
                  <a:pos x="657" y="2771"/>
                </a:cxn>
                <a:cxn ang="0">
                  <a:pos x="410" y="548"/>
                </a:cxn>
                <a:cxn ang="0">
                  <a:pos x="455" y="838"/>
                </a:cxn>
                <a:cxn ang="0">
                  <a:pos x="454" y="906"/>
                </a:cxn>
                <a:cxn ang="0">
                  <a:pos x="379" y="677"/>
                </a:cxn>
                <a:cxn ang="0">
                  <a:pos x="499" y="255"/>
                </a:cxn>
                <a:cxn ang="0">
                  <a:pos x="499" y="26"/>
                </a:cxn>
                <a:cxn ang="0">
                  <a:pos x="519" y="46"/>
                </a:cxn>
                <a:cxn ang="0">
                  <a:pos x="506" y="370"/>
                </a:cxn>
                <a:cxn ang="0">
                  <a:pos x="264" y="2894"/>
                </a:cxn>
                <a:cxn ang="0">
                  <a:pos x="111" y="3317"/>
                </a:cxn>
                <a:cxn ang="0">
                  <a:pos x="264" y="2894"/>
                </a:cxn>
                <a:cxn ang="0">
                  <a:pos x="336" y="388"/>
                </a:cxn>
                <a:cxn ang="0">
                  <a:pos x="354" y="373"/>
                </a:cxn>
                <a:cxn ang="0">
                  <a:pos x="303" y="22"/>
                </a:cxn>
                <a:cxn ang="0">
                  <a:pos x="263" y="34"/>
                </a:cxn>
                <a:cxn ang="0">
                  <a:pos x="273" y="331"/>
                </a:cxn>
                <a:cxn ang="0">
                  <a:pos x="207" y="242"/>
                </a:cxn>
                <a:cxn ang="0">
                  <a:pos x="3" y="167"/>
                </a:cxn>
              </a:cxnLst>
              <a:rect l="0" t="0" r="r" b="b"/>
              <a:pathLst>
                <a:path w="883" h="3339">
                  <a:moveTo>
                    <a:pt x="749" y="195"/>
                  </a:moveTo>
                  <a:cubicBezTo>
                    <a:pt x="749" y="195"/>
                    <a:pt x="774" y="208"/>
                    <a:pt x="739" y="223"/>
                  </a:cubicBezTo>
                  <a:cubicBezTo>
                    <a:pt x="753" y="220"/>
                    <a:pt x="761" y="219"/>
                    <a:pt x="761" y="219"/>
                  </a:cubicBezTo>
                  <a:cubicBezTo>
                    <a:pt x="775" y="199"/>
                    <a:pt x="761" y="184"/>
                    <a:pt x="761" y="184"/>
                  </a:cubicBezTo>
                  <a:cubicBezTo>
                    <a:pt x="687" y="182"/>
                    <a:pt x="633" y="215"/>
                    <a:pt x="594" y="253"/>
                  </a:cubicBezTo>
                  <a:cubicBezTo>
                    <a:pt x="630" y="226"/>
                    <a:pt x="691" y="194"/>
                    <a:pt x="749" y="195"/>
                  </a:cubicBezTo>
                  <a:close/>
                  <a:moveTo>
                    <a:pt x="630" y="529"/>
                  </a:moveTo>
                  <a:cubicBezTo>
                    <a:pt x="700" y="801"/>
                    <a:pt x="555" y="1181"/>
                    <a:pt x="539" y="1377"/>
                  </a:cubicBezTo>
                  <a:cubicBezTo>
                    <a:pt x="532" y="1457"/>
                    <a:pt x="487" y="1825"/>
                    <a:pt x="500" y="1861"/>
                  </a:cubicBezTo>
                  <a:cubicBezTo>
                    <a:pt x="508" y="1881"/>
                    <a:pt x="554" y="1944"/>
                    <a:pt x="704" y="1935"/>
                  </a:cubicBezTo>
                  <a:cubicBezTo>
                    <a:pt x="704" y="1935"/>
                    <a:pt x="733" y="1962"/>
                    <a:pt x="695" y="1976"/>
                  </a:cubicBezTo>
                  <a:cubicBezTo>
                    <a:pt x="706" y="1977"/>
                    <a:pt x="713" y="1977"/>
                    <a:pt x="713" y="1977"/>
                  </a:cubicBezTo>
                  <a:cubicBezTo>
                    <a:pt x="737" y="1953"/>
                    <a:pt x="713" y="1921"/>
                    <a:pt x="713" y="1921"/>
                  </a:cubicBezTo>
                  <a:cubicBezTo>
                    <a:pt x="563" y="1930"/>
                    <a:pt x="526" y="1870"/>
                    <a:pt x="518" y="1850"/>
                  </a:cubicBezTo>
                  <a:cubicBezTo>
                    <a:pt x="532" y="1627"/>
                    <a:pt x="560" y="1433"/>
                    <a:pt x="567" y="1353"/>
                  </a:cubicBezTo>
                  <a:cubicBezTo>
                    <a:pt x="583" y="1157"/>
                    <a:pt x="716" y="793"/>
                    <a:pt x="647" y="522"/>
                  </a:cubicBezTo>
                  <a:cubicBezTo>
                    <a:pt x="613" y="389"/>
                    <a:pt x="531" y="437"/>
                    <a:pt x="585" y="332"/>
                  </a:cubicBezTo>
                  <a:cubicBezTo>
                    <a:pt x="594" y="314"/>
                    <a:pt x="606" y="299"/>
                    <a:pt x="618" y="286"/>
                  </a:cubicBezTo>
                  <a:cubicBezTo>
                    <a:pt x="595" y="303"/>
                    <a:pt x="578" y="329"/>
                    <a:pt x="562" y="360"/>
                  </a:cubicBezTo>
                  <a:cubicBezTo>
                    <a:pt x="507" y="465"/>
                    <a:pt x="596" y="396"/>
                    <a:pt x="630" y="529"/>
                  </a:cubicBezTo>
                  <a:close/>
                  <a:moveTo>
                    <a:pt x="156" y="2028"/>
                  </a:moveTo>
                  <a:cubicBezTo>
                    <a:pt x="236" y="1992"/>
                    <a:pt x="279" y="1960"/>
                    <a:pt x="302" y="1937"/>
                  </a:cubicBezTo>
                  <a:cubicBezTo>
                    <a:pt x="273" y="1959"/>
                    <a:pt x="229" y="1984"/>
                    <a:pt x="162" y="2013"/>
                  </a:cubicBezTo>
                  <a:cubicBezTo>
                    <a:pt x="162" y="2013"/>
                    <a:pt x="158" y="2019"/>
                    <a:pt x="156" y="2028"/>
                  </a:cubicBezTo>
                  <a:close/>
                  <a:moveTo>
                    <a:pt x="657" y="2771"/>
                  </a:moveTo>
                  <a:cubicBezTo>
                    <a:pt x="520" y="2609"/>
                    <a:pt x="509" y="2569"/>
                    <a:pt x="512" y="1970"/>
                  </a:cubicBezTo>
                  <a:cubicBezTo>
                    <a:pt x="512" y="1969"/>
                    <a:pt x="516" y="1947"/>
                    <a:pt x="517" y="1946"/>
                  </a:cubicBezTo>
                  <a:cubicBezTo>
                    <a:pt x="517" y="1922"/>
                    <a:pt x="492" y="1972"/>
                    <a:pt x="493" y="1999"/>
                  </a:cubicBezTo>
                  <a:cubicBezTo>
                    <a:pt x="490" y="2598"/>
                    <a:pt x="492" y="2633"/>
                    <a:pt x="629" y="2795"/>
                  </a:cubicBezTo>
                  <a:cubicBezTo>
                    <a:pt x="818" y="3018"/>
                    <a:pt x="850" y="3283"/>
                    <a:pt x="854" y="3339"/>
                  </a:cubicBezTo>
                  <a:cubicBezTo>
                    <a:pt x="871" y="3336"/>
                    <a:pt x="883" y="3325"/>
                    <a:pt x="883" y="3325"/>
                  </a:cubicBezTo>
                  <a:cubicBezTo>
                    <a:pt x="883" y="3325"/>
                    <a:pt x="869" y="3021"/>
                    <a:pt x="657" y="2771"/>
                  </a:cubicBezTo>
                  <a:close/>
                  <a:moveTo>
                    <a:pt x="379" y="677"/>
                  </a:moveTo>
                  <a:cubicBezTo>
                    <a:pt x="336" y="581"/>
                    <a:pt x="388" y="558"/>
                    <a:pt x="410" y="548"/>
                  </a:cubicBezTo>
                  <a:cubicBezTo>
                    <a:pt x="316" y="547"/>
                    <a:pt x="328" y="656"/>
                    <a:pt x="351" y="701"/>
                  </a:cubicBezTo>
                  <a:cubicBezTo>
                    <a:pt x="400" y="798"/>
                    <a:pt x="445" y="802"/>
                    <a:pt x="455" y="838"/>
                  </a:cubicBezTo>
                  <a:cubicBezTo>
                    <a:pt x="460" y="857"/>
                    <a:pt x="462" y="886"/>
                    <a:pt x="451" y="907"/>
                  </a:cubicBezTo>
                  <a:cubicBezTo>
                    <a:pt x="452" y="907"/>
                    <a:pt x="453" y="906"/>
                    <a:pt x="454" y="906"/>
                  </a:cubicBezTo>
                  <a:cubicBezTo>
                    <a:pt x="485" y="894"/>
                    <a:pt x="504" y="846"/>
                    <a:pt x="471" y="793"/>
                  </a:cubicBezTo>
                  <a:cubicBezTo>
                    <a:pt x="453" y="772"/>
                    <a:pt x="412" y="751"/>
                    <a:pt x="379" y="677"/>
                  </a:cubicBezTo>
                  <a:close/>
                  <a:moveTo>
                    <a:pt x="504" y="355"/>
                  </a:moveTo>
                  <a:cubicBezTo>
                    <a:pt x="503" y="341"/>
                    <a:pt x="503" y="309"/>
                    <a:pt x="499" y="255"/>
                  </a:cubicBezTo>
                  <a:cubicBezTo>
                    <a:pt x="490" y="135"/>
                    <a:pt x="532" y="39"/>
                    <a:pt x="532" y="39"/>
                  </a:cubicBezTo>
                  <a:cubicBezTo>
                    <a:pt x="527" y="17"/>
                    <a:pt x="499" y="26"/>
                    <a:pt x="499" y="26"/>
                  </a:cubicBezTo>
                  <a:cubicBezTo>
                    <a:pt x="495" y="33"/>
                    <a:pt x="491" y="40"/>
                    <a:pt x="488" y="48"/>
                  </a:cubicBezTo>
                  <a:cubicBezTo>
                    <a:pt x="506" y="24"/>
                    <a:pt x="516" y="36"/>
                    <a:pt x="519" y="46"/>
                  </a:cubicBezTo>
                  <a:cubicBezTo>
                    <a:pt x="519" y="46"/>
                    <a:pt x="477" y="143"/>
                    <a:pt x="486" y="263"/>
                  </a:cubicBezTo>
                  <a:cubicBezTo>
                    <a:pt x="495" y="384"/>
                    <a:pt x="478" y="409"/>
                    <a:pt x="506" y="370"/>
                  </a:cubicBezTo>
                  <a:cubicBezTo>
                    <a:pt x="509" y="366"/>
                    <a:pt x="500" y="360"/>
                    <a:pt x="504" y="355"/>
                  </a:cubicBezTo>
                  <a:close/>
                  <a:moveTo>
                    <a:pt x="264" y="2894"/>
                  </a:moveTo>
                  <a:cubicBezTo>
                    <a:pt x="183" y="2971"/>
                    <a:pt x="89" y="3173"/>
                    <a:pt x="83" y="3331"/>
                  </a:cubicBezTo>
                  <a:cubicBezTo>
                    <a:pt x="101" y="3331"/>
                    <a:pt x="111" y="3317"/>
                    <a:pt x="111" y="3317"/>
                  </a:cubicBezTo>
                  <a:cubicBezTo>
                    <a:pt x="113" y="3174"/>
                    <a:pt x="180" y="3032"/>
                    <a:pt x="241" y="2931"/>
                  </a:cubicBezTo>
                  <a:cubicBezTo>
                    <a:pt x="240" y="2924"/>
                    <a:pt x="266" y="2896"/>
                    <a:pt x="264" y="2894"/>
                  </a:cubicBezTo>
                  <a:close/>
                  <a:moveTo>
                    <a:pt x="273" y="331"/>
                  </a:moveTo>
                  <a:cubicBezTo>
                    <a:pt x="288" y="373"/>
                    <a:pt x="306" y="401"/>
                    <a:pt x="336" y="388"/>
                  </a:cubicBezTo>
                  <a:cubicBezTo>
                    <a:pt x="363" y="376"/>
                    <a:pt x="437" y="419"/>
                    <a:pt x="452" y="348"/>
                  </a:cubicBezTo>
                  <a:cubicBezTo>
                    <a:pt x="419" y="388"/>
                    <a:pt x="372" y="366"/>
                    <a:pt x="354" y="373"/>
                  </a:cubicBezTo>
                  <a:cubicBezTo>
                    <a:pt x="324" y="386"/>
                    <a:pt x="307" y="368"/>
                    <a:pt x="292" y="326"/>
                  </a:cubicBezTo>
                  <a:cubicBezTo>
                    <a:pt x="246" y="198"/>
                    <a:pt x="303" y="22"/>
                    <a:pt x="303" y="22"/>
                  </a:cubicBezTo>
                  <a:cubicBezTo>
                    <a:pt x="294" y="0"/>
                    <a:pt x="270" y="13"/>
                    <a:pt x="270" y="13"/>
                  </a:cubicBezTo>
                  <a:cubicBezTo>
                    <a:pt x="267" y="20"/>
                    <a:pt x="265" y="27"/>
                    <a:pt x="263" y="34"/>
                  </a:cubicBezTo>
                  <a:cubicBezTo>
                    <a:pt x="275" y="7"/>
                    <a:pt x="287" y="19"/>
                    <a:pt x="290" y="26"/>
                  </a:cubicBezTo>
                  <a:cubicBezTo>
                    <a:pt x="290" y="26"/>
                    <a:pt x="226" y="203"/>
                    <a:pt x="273" y="331"/>
                  </a:cubicBezTo>
                  <a:close/>
                  <a:moveTo>
                    <a:pt x="241" y="278"/>
                  </a:moveTo>
                  <a:cubicBezTo>
                    <a:pt x="241" y="278"/>
                    <a:pt x="238" y="272"/>
                    <a:pt x="207" y="242"/>
                  </a:cubicBezTo>
                  <a:cubicBezTo>
                    <a:pt x="107" y="152"/>
                    <a:pt x="11" y="152"/>
                    <a:pt x="11" y="152"/>
                  </a:cubicBezTo>
                  <a:cubicBezTo>
                    <a:pt x="10" y="155"/>
                    <a:pt x="0" y="159"/>
                    <a:pt x="3" y="167"/>
                  </a:cubicBezTo>
                  <a:cubicBezTo>
                    <a:pt x="39" y="172"/>
                    <a:pt x="155" y="185"/>
                    <a:pt x="241" y="278"/>
                  </a:cubicBezTo>
                  <a:close/>
                </a:path>
              </a:pathLst>
            </a:custGeom>
            <a:solidFill>
              <a:srgbClr val="EC907A"/>
            </a:solidFill>
            <a:ln w="9525">
              <a:noFill/>
              <a:round/>
              <a:headEnd/>
              <a:tailEnd/>
            </a:ln>
          </p:spPr>
          <p:txBody>
            <a:bodyPr/>
            <a:lstStyle/>
            <a:p>
              <a:endParaRPr lang="en-US">
                <a:solidFill>
                  <a:prstClr val="black"/>
                </a:solidFill>
                <a:latin typeface="Calibri"/>
              </a:endParaRPr>
            </a:p>
          </p:txBody>
        </p:sp>
        <p:sp>
          <p:nvSpPr>
            <p:cNvPr id="11" name="Freeform 7"/>
            <p:cNvSpPr>
              <a:spLocks/>
            </p:cNvSpPr>
            <p:nvPr/>
          </p:nvSpPr>
          <p:spPr bwMode="auto">
            <a:xfrm>
              <a:off x="716" y="713"/>
              <a:ext cx="907" cy="3381"/>
            </a:xfrm>
            <a:custGeom>
              <a:avLst/>
              <a:gdLst/>
              <a:ahLst/>
              <a:cxnLst>
                <a:cxn ang="0">
                  <a:pos x="673" y="2771"/>
                </a:cxn>
                <a:cxn ang="0">
                  <a:pos x="528" y="1970"/>
                </a:cxn>
                <a:cxn ang="0">
                  <a:pos x="580" y="1953"/>
                </a:cxn>
                <a:cxn ang="0">
                  <a:pos x="729" y="1977"/>
                </a:cxn>
                <a:cxn ang="0">
                  <a:pos x="729" y="1921"/>
                </a:cxn>
                <a:cxn ang="0">
                  <a:pos x="534" y="1850"/>
                </a:cxn>
                <a:cxn ang="0">
                  <a:pos x="583" y="1353"/>
                </a:cxn>
                <a:cxn ang="0">
                  <a:pos x="663" y="522"/>
                </a:cxn>
                <a:cxn ang="0">
                  <a:pos x="601" y="332"/>
                </a:cxn>
                <a:cxn ang="0">
                  <a:pos x="777" y="220"/>
                </a:cxn>
                <a:cxn ang="0">
                  <a:pos x="777" y="184"/>
                </a:cxn>
                <a:cxn ang="0">
                  <a:pos x="539" y="344"/>
                </a:cxn>
                <a:cxn ang="0">
                  <a:pos x="515" y="255"/>
                </a:cxn>
                <a:cxn ang="0">
                  <a:pos x="548" y="40"/>
                </a:cxn>
                <a:cxn ang="0">
                  <a:pos x="515" y="26"/>
                </a:cxn>
                <a:cxn ang="0">
                  <a:pos x="471" y="325"/>
                </a:cxn>
                <a:cxn ang="0">
                  <a:pos x="370" y="374"/>
                </a:cxn>
                <a:cxn ang="0">
                  <a:pos x="308" y="327"/>
                </a:cxn>
                <a:cxn ang="0">
                  <a:pos x="319" y="23"/>
                </a:cxn>
                <a:cxn ang="0">
                  <a:pos x="286" y="13"/>
                </a:cxn>
                <a:cxn ang="0">
                  <a:pos x="254" y="272"/>
                </a:cxn>
                <a:cxn ang="0">
                  <a:pos x="27" y="152"/>
                </a:cxn>
                <a:cxn ang="0">
                  <a:pos x="21" y="188"/>
                </a:cxn>
                <a:cxn ang="0">
                  <a:pos x="256" y="466"/>
                </a:cxn>
                <a:cxn ang="0">
                  <a:pos x="226" y="747"/>
                </a:cxn>
                <a:cxn ang="0">
                  <a:pos x="304" y="897"/>
                </a:cxn>
                <a:cxn ang="0">
                  <a:pos x="364" y="963"/>
                </a:cxn>
                <a:cxn ang="0">
                  <a:pos x="444" y="913"/>
                </a:cxn>
                <a:cxn ang="0">
                  <a:pos x="443" y="910"/>
                </a:cxn>
                <a:cxn ang="0">
                  <a:pos x="499" y="814"/>
                </a:cxn>
                <a:cxn ang="0">
                  <a:pos x="395" y="677"/>
                </a:cxn>
                <a:cxn ang="0">
                  <a:pos x="455" y="557"/>
                </a:cxn>
                <a:cxn ang="0">
                  <a:pos x="405" y="1414"/>
                </a:cxn>
                <a:cxn ang="0">
                  <a:pos x="372" y="1875"/>
                </a:cxn>
                <a:cxn ang="0">
                  <a:pos x="178" y="2013"/>
                </a:cxn>
                <a:cxn ang="0">
                  <a:pos x="178" y="2067"/>
                </a:cxn>
                <a:cxn ang="0">
                  <a:pos x="329" y="1999"/>
                </a:cxn>
                <a:cxn ang="0">
                  <a:pos x="372" y="1998"/>
                </a:cxn>
                <a:cxn ang="0">
                  <a:pos x="383" y="2365"/>
                </a:cxn>
                <a:cxn ang="0">
                  <a:pos x="211" y="2853"/>
                </a:cxn>
                <a:cxn ang="0">
                  <a:pos x="57" y="3311"/>
                </a:cxn>
                <a:cxn ang="0">
                  <a:pos x="127" y="3317"/>
                </a:cxn>
                <a:cxn ang="0">
                  <a:pos x="280" y="2894"/>
                </a:cxn>
                <a:cxn ang="0">
                  <a:pos x="274" y="3038"/>
                </a:cxn>
                <a:cxn ang="0">
                  <a:pos x="322" y="3038"/>
                </a:cxn>
                <a:cxn ang="0">
                  <a:pos x="340" y="2811"/>
                </a:cxn>
                <a:cxn ang="0">
                  <a:pos x="351" y="2797"/>
                </a:cxn>
                <a:cxn ang="0">
                  <a:pos x="475" y="2613"/>
                </a:cxn>
                <a:cxn ang="0">
                  <a:pos x="607" y="2814"/>
                </a:cxn>
                <a:cxn ang="0">
                  <a:pos x="630" y="3039"/>
                </a:cxn>
                <a:cxn ang="0">
                  <a:pos x="678" y="3039"/>
                </a:cxn>
                <a:cxn ang="0">
                  <a:pos x="683" y="2899"/>
                </a:cxn>
                <a:cxn ang="0">
                  <a:pos x="831" y="3325"/>
                </a:cxn>
                <a:cxn ang="0">
                  <a:pos x="899" y="3325"/>
                </a:cxn>
                <a:cxn ang="0">
                  <a:pos x="673" y="2771"/>
                </a:cxn>
              </a:cxnLst>
              <a:rect l="0" t="0" r="r" b="b"/>
              <a:pathLst>
                <a:path w="899" h="3357">
                  <a:moveTo>
                    <a:pt x="673" y="2771"/>
                  </a:moveTo>
                  <a:cubicBezTo>
                    <a:pt x="536" y="2610"/>
                    <a:pt x="525" y="2569"/>
                    <a:pt x="528" y="1970"/>
                  </a:cubicBezTo>
                  <a:cubicBezTo>
                    <a:pt x="534" y="1945"/>
                    <a:pt x="526" y="1929"/>
                    <a:pt x="580" y="1953"/>
                  </a:cubicBezTo>
                  <a:cubicBezTo>
                    <a:pt x="635" y="1979"/>
                    <a:pt x="729" y="1977"/>
                    <a:pt x="729" y="1977"/>
                  </a:cubicBezTo>
                  <a:cubicBezTo>
                    <a:pt x="753" y="1953"/>
                    <a:pt x="729" y="1921"/>
                    <a:pt x="729" y="1921"/>
                  </a:cubicBezTo>
                  <a:cubicBezTo>
                    <a:pt x="579" y="1931"/>
                    <a:pt x="542" y="1870"/>
                    <a:pt x="534" y="1850"/>
                  </a:cubicBezTo>
                  <a:cubicBezTo>
                    <a:pt x="548" y="1627"/>
                    <a:pt x="576" y="1433"/>
                    <a:pt x="583" y="1353"/>
                  </a:cubicBezTo>
                  <a:cubicBezTo>
                    <a:pt x="599" y="1157"/>
                    <a:pt x="732" y="793"/>
                    <a:pt x="663" y="522"/>
                  </a:cubicBezTo>
                  <a:cubicBezTo>
                    <a:pt x="629" y="389"/>
                    <a:pt x="547" y="437"/>
                    <a:pt x="601" y="332"/>
                  </a:cubicBezTo>
                  <a:cubicBezTo>
                    <a:pt x="655" y="227"/>
                    <a:pt x="777" y="220"/>
                    <a:pt x="777" y="220"/>
                  </a:cubicBezTo>
                  <a:cubicBezTo>
                    <a:pt x="791" y="199"/>
                    <a:pt x="777" y="184"/>
                    <a:pt x="777" y="184"/>
                  </a:cubicBezTo>
                  <a:cubicBezTo>
                    <a:pt x="637" y="180"/>
                    <a:pt x="567" y="304"/>
                    <a:pt x="539" y="344"/>
                  </a:cubicBezTo>
                  <a:cubicBezTo>
                    <a:pt x="511" y="383"/>
                    <a:pt x="524" y="376"/>
                    <a:pt x="515" y="255"/>
                  </a:cubicBezTo>
                  <a:cubicBezTo>
                    <a:pt x="506" y="135"/>
                    <a:pt x="548" y="40"/>
                    <a:pt x="548" y="40"/>
                  </a:cubicBezTo>
                  <a:cubicBezTo>
                    <a:pt x="543" y="17"/>
                    <a:pt x="515" y="26"/>
                    <a:pt x="515" y="26"/>
                  </a:cubicBezTo>
                  <a:cubicBezTo>
                    <a:pt x="472" y="100"/>
                    <a:pt x="483" y="253"/>
                    <a:pt x="471" y="325"/>
                  </a:cubicBezTo>
                  <a:cubicBezTo>
                    <a:pt x="460" y="396"/>
                    <a:pt x="400" y="360"/>
                    <a:pt x="370" y="374"/>
                  </a:cubicBezTo>
                  <a:cubicBezTo>
                    <a:pt x="340" y="387"/>
                    <a:pt x="323" y="368"/>
                    <a:pt x="308" y="327"/>
                  </a:cubicBezTo>
                  <a:cubicBezTo>
                    <a:pt x="262" y="199"/>
                    <a:pt x="319" y="23"/>
                    <a:pt x="319" y="23"/>
                  </a:cubicBezTo>
                  <a:cubicBezTo>
                    <a:pt x="310" y="0"/>
                    <a:pt x="286" y="13"/>
                    <a:pt x="286" y="13"/>
                  </a:cubicBezTo>
                  <a:cubicBezTo>
                    <a:pt x="239" y="152"/>
                    <a:pt x="254" y="272"/>
                    <a:pt x="254" y="272"/>
                  </a:cubicBezTo>
                  <a:cubicBezTo>
                    <a:pt x="143" y="152"/>
                    <a:pt x="27" y="152"/>
                    <a:pt x="27" y="152"/>
                  </a:cubicBezTo>
                  <a:cubicBezTo>
                    <a:pt x="0" y="165"/>
                    <a:pt x="21" y="188"/>
                    <a:pt x="21" y="188"/>
                  </a:cubicBezTo>
                  <a:cubicBezTo>
                    <a:pt x="141" y="182"/>
                    <a:pt x="336" y="368"/>
                    <a:pt x="256" y="466"/>
                  </a:cubicBezTo>
                  <a:cubicBezTo>
                    <a:pt x="175" y="563"/>
                    <a:pt x="207" y="691"/>
                    <a:pt x="226" y="747"/>
                  </a:cubicBezTo>
                  <a:cubicBezTo>
                    <a:pt x="244" y="803"/>
                    <a:pt x="297" y="873"/>
                    <a:pt x="304" y="897"/>
                  </a:cubicBezTo>
                  <a:cubicBezTo>
                    <a:pt x="312" y="922"/>
                    <a:pt x="314" y="959"/>
                    <a:pt x="364" y="963"/>
                  </a:cubicBezTo>
                  <a:cubicBezTo>
                    <a:pt x="451" y="969"/>
                    <a:pt x="446" y="924"/>
                    <a:pt x="444" y="913"/>
                  </a:cubicBezTo>
                  <a:cubicBezTo>
                    <a:pt x="444" y="911"/>
                    <a:pt x="443" y="910"/>
                    <a:pt x="443" y="910"/>
                  </a:cubicBezTo>
                  <a:cubicBezTo>
                    <a:pt x="506" y="912"/>
                    <a:pt x="508" y="849"/>
                    <a:pt x="499" y="814"/>
                  </a:cubicBezTo>
                  <a:cubicBezTo>
                    <a:pt x="489" y="778"/>
                    <a:pt x="444" y="774"/>
                    <a:pt x="395" y="677"/>
                  </a:cubicBezTo>
                  <a:cubicBezTo>
                    <a:pt x="367" y="622"/>
                    <a:pt x="389" y="527"/>
                    <a:pt x="455" y="557"/>
                  </a:cubicBezTo>
                  <a:cubicBezTo>
                    <a:pt x="605" y="625"/>
                    <a:pt x="451" y="989"/>
                    <a:pt x="405" y="1414"/>
                  </a:cubicBezTo>
                  <a:cubicBezTo>
                    <a:pt x="394" y="1519"/>
                    <a:pt x="373" y="1689"/>
                    <a:pt x="372" y="1875"/>
                  </a:cubicBezTo>
                  <a:cubicBezTo>
                    <a:pt x="367" y="1894"/>
                    <a:pt x="337" y="1946"/>
                    <a:pt x="178" y="2013"/>
                  </a:cubicBezTo>
                  <a:cubicBezTo>
                    <a:pt x="178" y="2013"/>
                    <a:pt x="157" y="2047"/>
                    <a:pt x="178" y="2067"/>
                  </a:cubicBezTo>
                  <a:cubicBezTo>
                    <a:pt x="178" y="2067"/>
                    <a:pt x="265" y="2036"/>
                    <a:pt x="329" y="1999"/>
                  </a:cubicBezTo>
                  <a:cubicBezTo>
                    <a:pt x="357" y="1983"/>
                    <a:pt x="367" y="1978"/>
                    <a:pt x="372" y="1998"/>
                  </a:cubicBezTo>
                  <a:cubicBezTo>
                    <a:pt x="373" y="2149"/>
                    <a:pt x="381" y="2286"/>
                    <a:pt x="383" y="2365"/>
                  </a:cubicBezTo>
                  <a:cubicBezTo>
                    <a:pt x="389" y="2677"/>
                    <a:pt x="339" y="2629"/>
                    <a:pt x="211" y="2853"/>
                  </a:cubicBezTo>
                  <a:cubicBezTo>
                    <a:pt x="83" y="3077"/>
                    <a:pt x="57" y="3311"/>
                    <a:pt x="57" y="3311"/>
                  </a:cubicBezTo>
                  <a:cubicBezTo>
                    <a:pt x="101" y="3353"/>
                    <a:pt x="127" y="3317"/>
                    <a:pt x="127" y="3317"/>
                  </a:cubicBezTo>
                  <a:cubicBezTo>
                    <a:pt x="130" y="3156"/>
                    <a:pt x="214" y="2995"/>
                    <a:pt x="280" y="2894"/>
                  </a:cubicBezTo>
                  <a:cubicBezTo>
                    <a:pt x="295" y="2902"/>
                    <a:pt x="274" y="3038"/>
                    <a:pt x="274" y="3038"/>
                  </a:cubicBezTo>
                  <a:cubicBezTo>
                    <a:pt x="302" y="3058"/>
                    <a:pt x="322" y="3038"/>
                    <a:pt x="322" y="3038"/>
                  </a:cubicBezTo>
                  <a:cubicBezTo>
                    <a:pt x="321" y="2924"/>
                    <a:pt x="337" y="2829"/>
                    <a:pt x="340" y="2811"/>
                  </a:cubicBezTo>
                  <a:cubicBezTo>
                    <a:pt x="344" y="2805"/>
                    <a:pt x="348" y="2801"/>
                    <a:pt x="351" y="2797"/>
                  </a:cubicBezTo>
                  <a:cubicBezTo>
                    <a:pt x="439" y="2695"/>
                    <a:pt x="475" y="2613"/>
                    <a:pt x="475" y="2613"/>
                  </a:cubicBezTo>
                  <a:cubicBezTo>
                    <a:pt x="475" y="2613"/>
                    <a:pt x="483" y="2678"/>
                    <a:pt x="607" y="2814"/>
                  </a:cubicBezTo>
                  <a:cubicBezTo>
                    <a:pt x="612" y="2837"/>
                    <a:pt x="632" y="2930"/>
                    <a:pt x="630" y="3039"/>
                  </a:cubicBezTo>
                  <a:cubicBezTo>
                    <a:pt x="630" y="3039"/>
                    <a:pt x="650" y="3059"/>
                    <a:pt x="678" y="3039"/>
                  </a:cubicBezTo>
                  <a:cubicBezTo>
                    <a:pt x="678" y="3039"/>
                    <a:pt x="665" y="2904"/>
                    <a:pt x="683" y="2899"/>
                  </a:cubicBezTo>
                  <a:cubicBezTo>
                    <a:pt x="814" y="3070"/>
                    <a:pt x="831" y="3325"/>
                    <a:pt x="831" y="3325"/>
                  </a:cubicBezTo>
                  <a:cubicBezTo>
                    <a:pt x="861" y="3357"/>
                    <a:pt x="899" y="3325"/>
                    <a:pt x="899" y="3325"/>
                  </a:cubicBezTo>
                  <a:cubicBezTo>
                    <a:pt x="899" y="3325"/>
                    <a:pt x="885" y="3021"/>
                    <a:pt x="673" y="2771"/>
                  </a:cubicBezTo>
                  <a:close/>
                </a:path>
              </a:pathLst>
            </a:custGeom>
            <a:noFill/>
            <a:ln w="7938" cap="flat">
              <a:solidFill>
                <a:srgbClr val="8E3425"/>
              </a:solidFill>
              <a:prstDash val="solid"/>
              <a:miter lim="800000"/>
              <a:headEnd/>
              <a:tailEnd/>
            </a:ln>
          </p:spPr>
          <p:txBody>
            <a:bodyPr/>
            <a:lstStyle/>
            <a:p>
              <a:endParaRPr lang="en-US" dirty="0">
                <a:solidFill>
                  <a:prstClr val="black"/>
                </a:solidFill>
                <a:latin typeface="Calibri"/>
              </a:endParaRPr>
            </a:p>
          </p:txBody>
        </p:sp>
        <p:sp>
          <p:nvSpPr>
            <p:cNvPr id="12" name="Freeform 8"/>
            <p:cNvSpPr>
              <a:spLocks/>
            </p:cNvSpPr>
            <p:nvPr/>
          </p:nvSpPr>
          <p:spPr bwMode="auto">
            <a:xfrm>
              <a:off x="1061" y="1535"/>
              <a:ext cx="142" cy="139"/>
            </a:xfrm>
            <a:custGeom>
              <a:avLst/>
              <a:gdLst/>
              <a:ahLst/>
              <a:cxnLst>
                <a:cxn ang="0">
                  <a:pos x="0" y="78"/>
                </a:cxn>
                <a:cxn ang="0">
                  <a:pos x="98" y="96"/>
                </a:cxn>
                <a:cxn ang="0">
                  <a:pos x="99" y="0"/>
                </a:cxn>
              </a:cxnLst>
              <a:rect l="0" t="0" r="r" b="b"/>
              <a:pathLst>
                <a:path w="141" h="138">
                  <a:moveTo>
                    <a:pt x="0" y="78"/>
                  </a:moveTo>
                  <a:cubicBezTo>
                    <a:pt x="0" y="78"/>
                    <a:pt x="55" y="138"/>
                    <a:pt x="98" y="96"/>
                  </a:cubicBezTo>
                  <a:cubicBezTo>
                    <a:pt x="141" y="55"/>
                    <a:pt x="99" y="0"/>
                    <a:pt x="99" y="0"/>
                  </a:cubicBezTo>
                </a:path>
              </a:pathLst>
            </a:custGeom>
            <a:no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13" name="Freeform 9"/>
            <p:cNvSpPr>
              <a:spLocks/>
            </p:cNvSpPr>
            <p:nvPr/>
          </p:nvSpPr>
          <p:spPr bwMode="auto">
            <a:xfrm>
              <a:off x="844" y="2370"/>
              <a:ext cx="655" cy="270"/>
            </a:xfrm>
            <a:custGeom>
              <a:avLst/>
              <a:gdLst/>
              <a:ahLst/>
              <a:cxnLst>
                <a:cxn ang="0">
                  <a:pos x="281" y="11"/>
                </a:cxn>
                <a:cxn ang="0">
                  <a:pos x="16" y="118"/>
                </a:cxn>
                <a:cxn ang="0">
                  <a:pos x="14" y="151"/>
                </a:cxn>
                <a:cxn ang="0">
                  <a:pos x="151" y="154"/>
                </a:cxn>
                <a:cxn ang="0">
                  <a:pos x="67" y="251"/>
                </a:cxn>
                <a:cxn ang="0">
                  <a:pos x="83" y="264"/>
                </a:cxn>
                <a:cxn ang="0">
                  <a:pos x="184" y="164"/>
                </a:cxn>
                <a:cxn ang="0">
                  <a:pos x="311" y="97"/>
                </a:cxn>
                <a:cxn ang="0">
                  <a:pos x="357" y="116"/>
                </a:cxn>
                <a:cxn ang="0">
                  <a:pos x="470" y="126"/>
                </a:cxn>
                <a:cxn ang="0">
                  <a:pos x="635" y="113"/>
                </a:cxn>
                <a:cxn ang="0">
                  <a:pos x="635" y="88"/>
                </a:cxn>
                <a:cxn ang="0">
                  <a:pos x="495" y="86"/>
                </a:cxn>
                <a:cxn ang="0">
                  <a:pos x="362" y="72"/>
                </a:cxn>
                <a:cxn ang="0">
                  <a:pos x="346" y="0"/>
                </a:cxn>
              </a:cxnLst>
              <a:rect l="0" t="0" r="r" b="b"/>
              <a:pathLst>
                <a:path w="649" h="268">
                  <a:moveTo>
                    <a:pt x="281" y="11"/>
                  </a:moveTo>
                  <a:cubicBezTo>
                    <a:pt x="281" y="11"/>
                    <a:pt x="337" y="154"/>
                    <a:pt x="16" y="118"/>
                  </a:cubicBezTo>
                  <a:cubicBezTo>
                    <a:pt x="16" y="118"/>
                    <a:pt x="0" y="137"/>
                    <a:pt x="14" y="151"/>
                  </a:cubicBezTo>
                  <a:cubicBezTo>
                    <a:pt x="14" y="151"/>
                    <a:pt x="99" y="162"/>
                    <a:pt x="151" y="154"/>
                  </a:cubicBezTo>
                  <a:cubicBezTo>
                    <a:pt x="151" y="154"/>
                    <a:pt x="84" y="192"/>
                    <a:pt x="67" y="251"/>
                  </a:cubicBezTo>
                  <a:cubicBezTo>
                    <a:pt x="67" y="251"/>
                    <a:pt x="68" y="268"/>
                    <a:pt x="83" y="264"/>
                  </a:cubicBezTo>
                  <a:cubicBezTo>
                    <a:pt x="83" y="264"/>
                    <a:pt x="116" y="188"/>
                    <a:pt x="184" y="164"/>
                  </a:cubicBezTo>
                  <a:cubicBezTo>
                    <a:pt x="253" y="140"/>
                    <a:pt x="284" y="134"/>
                    <a:pt x="311" y="97"/>
                  </a:cubicBezTo>
                  <a:cubicBezTo>
                    <a:pt x="311" y="97"/>
                    <a:pt x="316" y="78"/>
                    <a:pt x="357" y="116"/>
                  </a:cubicBezTo>
                  <a:cubicBezTo>
                    <a:pt x="399" y="154"/>
                    <a:pt x="429" y="142"/>
                    <a:pt x="470" y="126"/>
                  </a:cubicBezTo>
                  <a:cubicBezTo>
                    <a:pt x="511" y="110"/>
                    <a:pt x="562" y="83"/>
                    <a:pt x="635" y="113"/>
                  </a:cubicBezTo>
                  <a:cubicBezTo>
                    <a:pt x="635" y="113"/>
                    <a:pt x="649" y="105"/>
                    <a:pt x="635" y="88"/>
                  </a:cubicBezTo>
                  <a:cubicBezTo>
                    <a:pt x="635" y="88"/>
                    <a:pt x="572" y="62"/>
                    <a:pt x="495" y="86"/>
                  </a:cubicBezTo>
                  <a:cubicBezTo>
                    <a:pt x="419" y="110"/>
                    <a:pt x="395" y="127"/>
                    <a:pt x="362" y="72"/>
                  </a:cubicBezTo>
                  <a:cubicBezTo>
                    <a:pt x="329" y="16"/>
                    <a:pt x="346" y="0"/>
                    <a:pt x="346" y="0"/>
                  </a:cubicBezTo>
                </a:path>
              </a:pathLst>
            </a:custGeom>
            <a:solidFill>
              <a:srgbClr val="E67857"/>
            </a:solidFill>
            <a:ln w="9525">
              <a:noFill/>
              <a:round/>
              <a:headEnd/>
              <a:tailEnd/>
            </a:ln>
          </p:spPr>
          <p:txBody>
            <a:bodyPr/>
            <a:lstStyle/>
            <a:p>
              <a:endParaRPr lang="en-US">
                <a:solidFill>
                  <a:prstClr val="black"/>
                </a:solidFill>
                <a:latin typeface="Calibri"/>
              </a:endParaRPr>
            </a:p>
          </p:txBody>
        </p:sp>
        <p:sp>
          <p:nvSpPr>
            <p:cNvPr id="14" name="Freeform 10"/>
            <p:cNvSpPr>
              <a:spLocks noEditPoints="1"/>
            </p:cNvSpPr>
            <p:nvPr/>
          </p:nvSpPr>
          <p:spPr bwMode="auto">
            <a:xfrm>
              <a:off x="852" y="2435"/>
              <a:ext cx="643" cy="207"/>
            </a:xfrm>
            <a:custGeom>
              <a:avLst/>
              <a:gdLst/>
              <a:ahLst/>
              <a:cxnLst>
                <a:cxn ang="0">
                  <a:pos x="632" y="30"/>
                </a:cxn>
                <a:cxn ang="0">
                  <a:pos x="626" y="39"/>
                </a:cxn>
                <a:cxn ang="0">
                  <a:pos x="462" y="47"/>
                </a:cxn>
                <a:cxn ang="0">
                  <a:pos x="349" y="38"/>
                </a:cxn>
                <a:cxn ang="0">
                  <a:pos x="303" y="19"/>
                </a:cxn>
                <a:cxn ang="0">
                  <a:pos x="176" y="85"/>
                </a:cxn>
                <a:cxn ang="0">
                  <a:pos x="75" y="185"/>
                </a:cxn>
                <a:cxn ang="0">
                  <a:pos x="61" y="180"/>
                </a:cxn>
                <a:cxn ang="0">
                  <a:pos x="59" y="186"/>
                </a:cxn>
                <a:cxn ang="0">
                  <a:pos x="75" y="199"/>
                </a:cxn>
                <a:cxn ang="0">
                  <a:pos x="176" y="99"/>
                </a:cxn>
                <a:cxn ang="0">
                  <a:pos x="303" y="32"/>
                </a:cxn>
                <a:cxn ang="0">
                  <a:pos x="349" y="51"/>
                </a:cxn>
                <a:cxn ang="0">
                  <a:pos x="462" y="61"/>
                </a:cxn>
                <a:cxn ang="0">
                  <a:pos x="627" y="48"/>
                </a:cxn>
                <a:cxn ang="0">
                  <a:pos x="632" y="30"/>
                </a:cxn>
                <a:cxn ang="0">
                  <a:pos x="120" y="91"/>
                </a:cxn>
                <a:cxn ang="0">
                  <a:pos x="143" y="89"/>
                </a:cxn>
                <a:cxn ang="0">
                  <a:pos x="6" y="73"/>
                </a:cxn>
                <a:cxn ang="0">
                  <a:pos x="2" y="65"/>
                </a:cxn>
                <a:cxn ang="0">
                  <a:pos x="6" y="86"/>
                </a:cxn>
                <a:cxn ang="0">
                  <a:pos x="120" y="91"/>
                </a:cxn>
              </a:cxnLst>
              <a:rect l="0" t="0" r="r" b="b"/>
              <a:pathLst>
                <a:path w="637" h="205">
                  <a:moveTo>
                    <a:pt x="632" y="30"/>
                  </a:moveTo>
                  <a:cubicBezTo>
                    <a:pt x="634" y="44"/>
                    <a:pt x="626" y="39"/>
                    <a:pt x="626" y="39"/>
                  </a:cubicBezTo>
                  <a:cubicBezTo>
                    <a:pt x="553" y="9"/>
                    <a:pt x="503" y="31"/>
                    <a:pt x="462" y="47"/>
                  </a:cubicBezTo>
                  <a:cubicBezTo>
                    <a:pt x="421" y="63"/>
                    <a:pt x="391" y="76"/>
                    <a:pt x="349" y="38"/>
                  </a:cubicBezTo>
                  <a:cubicBezTo>
                    <a:pt x="308" y="0"/>
                    <a:pt x="303" y="19"/>
                    <a:pt x="303" y="19"/>
                  </a:cubicBezTo>
                  <a:cubicBezTo>
                    <a:pt x="276" y="55"/>
                    <a:pt x="245" y="62"/>
                    <a:pt x="176" y="85"/>
                  </a:cubicBezTo>
                  <a:cubicBezTo>
                    <a:pt x="108" y="109"/>
                    <a:pt x="75" y="185"/>
                    <a:pt x="75" y="185"/>
                  </a:cubicBezTo>
                  <a:cubicBezTo>
                    <a:pt x="67" y="205"/>
                    <a:pt x="58" y="187"/>
                    <a:pt x="61" y="180"/>
                  </a:cubicBezTo>
                  <a:cubicBezTo>
                    <a:pt x="60" y="182"/>
                    <a:pt x="59" y="184"/>
                    <a:pt x="59" y="186"/>
                  </a:cubicBezTo>
                  <a:cubicBezTo>
                    <a:pt x="59" y="186"/>
                    <a:pt x="60" y="203"/>
                    <a:pt x="75" y="199"/>
                  </a:cubicBezTo>
                  <a:cubicBezTo>
                    <a:pt x="75" y="199"/>
                    <a:pt x="108" y="123"/>
                    <a:pt x="176" y="99"/>
                  </a:cubicBezTo>
                  <a:cubicBezTo>
                    <a:pt x="245" y="75"/>
                    <a:pt x="276" y="69"/>
                    <a:pt x="303" y="32"/>
                  </a:cubicBezTo>
                  <a:cubicBezTo>
                    <a:pt x="303" y="32"/>
                    <a:pt x="308" y="13"/>
                    <a:pt x="349" y="51"/>
                  </a:cubicBezTo>
                  <a:cubicBezTo>
                    <a:pt x="391" y="89"/>
                    <a:pt x="421" y="77"/>
                    <a:pt x="462" y="61"/>
                  </a:cubicBezTo>
                  <a:cubicBezTo>
                    <a:pt x="503" y="45"/>
                    <a:pt x="554" y="18"/>
                    <a:pt x="627" y="48"/>
                  </a:cubicBezTo>
                  <a:cubicBezTo>
                    <a:pt x="627" y="48"/>
                    <a:pt x="637" y="42"/>
                    <a:pt x="632" y="30"/>
                  </a:cubicBezTo>
                  <a:close/>
                  <a:moveTo>
                    <a:pt x="120" y="91"/>
                  </a:moveTo>
                  <a:cubicBezTo>
                    <a:pt x="133" y="91"/>
                    <a:pt x="143" y="89"/>
                    <a:pt x="143" y="89"/>
                  </a:cubicBezTo>
                  <a:cubicBezTo>
                    <a:pt x="91" y="97"/>
                    <a:pt x="6" y="73"/>
                    <a:pt x="6" y="73"/>
                  </a:cubicBezTo>
                  <a:cubicBezTo>
                    <a:pt x="1" y="71"/>
                    <a:pt x="2" y="68"/>
                    <a:pt x="2" y="65"/>
                  </a:cubicBezTo>
                  <a:cubicBezTo>
                    <a:pt x="0" y="71"/>
                    <a:pt x="0" y="79"/>
                    <a:pt x="6" y="86"/>
                  </a:cubicBezTo>
                  <a:cubicBezTo>
                    <a:pt x="6" y="86"/>
                    <a:pt x="69" y="94"/>
                    <a:pt x="120" y="91"/>
                  </a:cubicBezTo>
                  <a:close/>
                </a:path>
              </a:pathLst>
            </a:custGeom>
            <a:solidFill>
              <a:srgbClr val="D64E2E"/>
            </a:solidFill>
            <a:ln w="9525">
              <a:noFill/>
              <a:round/>
              <a:headEnd/>
              <a:tailEnd/>
            </a:ln>
          </p:spPr>
          <p:txBody>
            <a:bodyPr/>
            <a:lstStyle/>
            <a:p>
              <a:endParaRPr lang="en-US">
                <a:solidFill>
                  <a:prstClr val="black"/>
                </a:solidFill>
                <a:latin typeface="Calibri"/>
              </a:endParaRPr>
            </a:p>
          </p:txBody>
        </p:sp>
        <p:sp>
          <p:nvSpPr>
            <p:cNvPr id="15" name="Freeform 11"/>
            <p:cNvSpPr>
              <a:spLocks/>
            </p:cNvSpPr>
            <p:nvPr/>
          </p:nvSpPr>
          <p:spPr bwMode="auto">
            <a:xfrm>
              <a:off x="1079" y="2523"/>
              <a:ext cx="134" cy="178"/>
            </a:xfrm>
            <a:custGeom>
              <a:avLst/>
              <a:gdLst/>
              <a:ahLst/>
              <a:cxnLst>
                <a:cxn ang="0">
                  <a:pos x="63" y="0"/>
                </a:cxn>
                <a:cxn ang="0">
                  <a:pos x="78" y="177"/>
                </a:cxn>
                <a:cxn ang="0">
                  <a:pos x="128" y="155"/>
                </a:cxn>
                <a:cxn ang="0">
                  <a:pos x="133" y="8"/>
                </a:cxn>
              </a:cxnLst>
              <a:rect l="0" t="0" r="r" b="b"/>
              <a:pathLst>
                <a:path w="133" h="177">
                  <a:moveTo>
                    <a:pt x="63" y="0"/>
                  </a:moveTo>
                  <a:cubicBezTo>
                    <a:pt x="63" y="0"/>
                    <a:pt x="0" y="98"/>
                    <a:pt x="78" y="177"/>
                  </a:cubicBezTo>
                  <a:cubicBezTo>
                    <a:pt x="128" y="155"/>
                    <a:pt x="128" y="155"/>
                    <a:pt x="128" y="155"/>
                  </a:cubicBezTo>
                  <a:cubicBezTo>
                    <a:pt x="128" y="155"/>
                    <a:pt x="55" y="103"/>
                    <a:pt x="133" y="8"/>
                  </a:cubicBezTo>
                </a:path>
              </a:pathLst>
            </a:custGeom>
            <a:solidFill>
              <a:srgbClr val="E67857"/>
            </a:solid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16" name="Freeform 12"/>
            <p:cNvSpPr>
              <a:spLocks/>
            </p:cNvSpPr>
            <p:nvPr/>
          </p:nvSpPr>
          <p:spPr bwMode="auto">
            <a:xfrm>
              <a:off x="1079" y="2523"/>
              <a:ext cx="134" cy="178"/>
            </a:xfrm>
            <a:custGeom>
              <a:avLst/>
              <a:gdLst/>
              <a:ahLst/>
              <a:cxnLst>
                <a:cxn ang="0">
                  <a:pos x="63" y="0"/>
                </a:cxn>
                <a:cxn ang="0">
                  <a:pos x="78" y="177"/>
                </a:cxn>
                <a:cxn ang="0">
                  <a:pos x="128" y="155"/>
                </a:cxn>
                <a:cxn ang="0">
                  <a:pos x="133" y="8"/>
                </a:cxn>
              </a:cxnLst>
              <a:rect l="0" t="0" r="r" b="b"/>
              <a:pathLst>
                <a:path w="133" h="177">
                  <a:moveTo>
                    <a:pt x="63" y="0"/>
                  </a:moveTo>
                  <a:cubicBezTo>
                    <a:pt x="63" y="0"/>
                    <a:pt x="0" y="98"/>
                    <a:pt x="78" y="177"/>
                  </a:cubicBezTo>
                  <a:cubicBezTo>
                    <a:pt x="128" y="155"/>
                    <a:pt x="128" y="155"/>
                    <a:pt x="128" y="155"/>
                  </a:cubicBezTo>
                  <a:cubicBezTo>
                    <a:pt x="128" y="155"/>
                    <a:pt x="55" y="103"/>
                    <a:pt x="133" y="8"/>
                  </a:cubicBezTo>
                </a:path>
              </a:pathLst>
            </a:custGeom>
            <a:no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17" name="Freeform 13"/>
            <p:cNvSpPr>
              <a:spLocks/>
            </p:cNvSpPr>
            <p:nvPr/>
          </p:nvSpPr>
          <p:spPr bwMode="auto">
            <a:xfrm>
              <a:off x="1154" y="2668"/>
              <a:ext cx="58" cy="44"/>
            </a:xfrm>
            <a:custGeom>
              <a:avLst/>
              <a:gdLst/>
              <a:ahLst/>
              <a:cxnLst>
                <a:cxn ang="0">
                  <a:pos x="54" y="11"/>
                </a:cxn>
                <a:cxn ang="0">
                  <a:pos x="36" y="38"/>
                </a:cxn>
                <a:cxn ang="0">
                  <a:pos x="4" y="33"/>
                </a:cxn>
                <a:cxn ang="0">
                  <a:pos x="22" y="6"/>
                </a:cxn>
                <a:cxn ang="0">
                  <a:pos x="54" y="11"/>
                </a:cxn>
              </a:cxnLst>
              <a:rect l="0" t="0" r="r" b="b"/>
              <a:pathLst>
                <a:path w="58" h="44">
                  <a:moveTo>
                    <a:pt x="54" y="11"/>
                  </a:moveTo>
                  <a:cubicBezTo>
                    <a:pt x="58" y="20"/>
                    <a:pt x="50" y="32"/>
                    <a:pt x="36" y="38"/>
                  </a:cubicBezTo>
                  <a:cubicBezTo>
                    <a:pt x="22" y="44"/>
                    <a:pt x="8" y="42"/>
                    <a:pt x="4" y="33"/>
                  </a:cubicBezTo>
                  <a:cubicBezTo>
                    <a:pt x="0" y="24"/>
                    <a:pt x="8" y="12"/>
                    <a:pt x="22" y="6"/>
                  </a:cubicBezTo>
                  <a:cubicBezTo>
                    <a:pt x="36" y="0"/>
                    <a:pt x="50" y="2"/>
                    <a:pt x="54" y="11"/>
                  </a:cubicBezTo>
                  <a:close/>
                </a:path>
              </a:pathLst>
            </a:custGeom>
            <a:solidFill>
              <a:srgbClr val="E67857"/>
            </a:solid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18" name="Freeform 14"/>
            <p:cNvSpPr>
              <a:spLocks/>
            </p:cNvSpPr>
            <p:nvPr/>
          </p:nvSpPr>
          <p:spPr bwMode="auto">
            <a:xfrm>
              <a:off x="1162" y="2674"/>
              <a:ext cx="42" cy="33"/>
            </a:xfrm>
            <a:custGeom>
              <a:avLst/>
              <a:gdLst/>
              <a:ahLst/>
              <a:cxnLst>
                <a:cxn ang="0">
                  <a:pos x="39" y="8"/>
                </a:cxn>
                <a:cxn ang="0">
                  <a:pos x="26" y="28"/>
                </a:cxn>
                <a:cxn ang="0">
                  <a:pos x="3" y="25"/>
                </a:cxn>
                <a:cxn ang="0">
                  <a:pos x="16" y="5"/>
                </a:cxn>
                <a:cxn ang="0">
                  <a:pos x="39" y="8"/>
                </a:cxn>
              </a:cxnLst>
              <a:rect l="0" t="0" r="r" b="b"/>
              <a:pathLst>
                <a:path w="42" h="33">
                  <a:moveTo>
                    <a:pt x="39" y="8"/>
                  </a:moveTo>
                  <a:cubicBezTo>
                    <a:pt x="42" y="15"/>
                    <a:pt x="36" y="24"/>
                    <a:pt x="26" y="28"/>
                  </a:cubicBezTo>
                  <a:cubicBezTo>
                    <a:pt x="16" y="33"/>
                    <a:pt x="6" y="31"/>
                    <a:pt x="3" y="25"/>
                  </a:cubicBezTo>
                  <a:cubicBezTo>
                    <a:pt x="0" y="18"/>
                    <a:pt x="6" y="9"/>
                    <a:pt x="16" y="5"/>
                  </a:cubicBezTo>
                  <a:cubicBezTo>
                    <a:pt x="26" y="0"/>
                    <a:pt x="36" y="2"/>
                    <a:pt x="39" y="8"/>
                  </a:cubicBezTo>
                  <a:close/>
                </a:path>
              </a:pathLst>
            </a:custGeom>
            <a:solidFill>
              <a:srgbClr val="D64E2E"/>
            </a:solidFill>
            <a:ln w="9525">
              <a:noFill/>
              <a:round/>
              <a:headEnd/>
              <a:tailEnd/>
            </a:ln>
          </p:spPr>
          <p:txBody>
            <a:bodyPr/>
            <a:lstStyle/>
            <a:p>
              <a:endParaRPr lang="en-US">
                <a:solidFill>
                  <a:prstClr val="black"/>
                </a:solidFill>
                <a:latin typeface="Calibri"/>
              </a:endParaRPr>
            </a:p>
          </p:txBody>
        </p:sp>
        <p:sp>
          <p:nvSpPr>
            <p:cNvPr id="19" name="Freeform 15"/>
            <p:cNvSpPr>
              <a:spLocks/>
            </p:cNvSpPr>
            <p:nvPr/>
          </p:nvSpPr>
          <p:spPr bwMode="auto">
            <a:xfrm>
              <a:off x="1193" y="3034"/>
              <a:ext cx="126" cy="124"/>
            </a:xfrm>
            <a:custGeom>
              <a:avLst/>
              <a:gdLst/>
              <a:ahLst/>
              <a:cxnLst>
                <a:cxn ang="0">
                  <a:pos x="0" y="37"/>
                </a:cxn>
                <a:cxn ang="0">
                  <a:pos x="114" y="117"/>
                </a:cxn>
                <a:cxn ang="0">
                  <a:pos x="125" y="76"/>
                </a:cxn>
                <a:cxn ang="0">
                  <a:pos x="37" y="0"/>
                </a:cxn>
              </a:cxnLst>
              <a:rect l="0" t="0" r="r" b="b"/>
              <a:pathLst>
                <a:path w="125" h="124">
                  <a:moveTo>
                    <a:pt x="0" y="37"/>
                  </a:moveTo>
                  <a:cubicBezTo>
                    <a:pt x="0" y="37"/>
                    <a:pt x="27" y="124"/>
                    <a:pt x="114" y="117"/>
                  </a:cubicBezTo>
                  <a:cubicBezTo>
                    <a:pt x="125" y="76"/>
                    <a:pt x="125" y="76"/>
                    <a:pt x="125" y="76"/>
                  </a:cubicBezTo>
                  <a:cubicBezTo>
                    <a:pt x="125" y="76"/>
                    <a:pt x="54" y="95"/>
                    <a:pt x="37" y="0"/>
                  </a:cubicBezTo>
                </a:path>
              </a:pathLst>
            </a:custGeom>
            <a:solidFill>
              <a:srgbClr val="E67857"/>
            </a:solid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20" name="Freeform 16"/>
            <p:cNvSpPr>
              <a:spLocks/>
            </p:cNvSpPr>
            <p:nvPr/>
          </p:nvSpPr>
          <p:spPr bwMode="auto">
            <a:xfrm>
              <a:off x="1193" y="3034"/>
              <a:ext cx="126" cy="124"/>
            </a:xfrm>
            <a:custGeom>
              <a:avLst/>
              <a:gdLst/>
              <a:ahLst/>
              <a:cxnLst>
                <a:cxn ang="0">
                  <a:pos x="0" y="37"/>
                </a:cxn>
                <a:cxn ang="0">
                  <a:pos x="114" y="117"/>
                </a:cxn>
                <a:cxn ang="0">
                  <a:pos x="125" y="76"/>
                </a:cxn>
                <a:cxn ang="0">
                  <a:pos x="37" y="0"/>
                </a:cxn>
              </a:cxnLst>
              <a:rect l="0" t="0" r="r" b="b"/>
              <a:pathLst>
                <a:path w="125" h="124">
                  <a:moveTo>
                    <a:pt x="0" y="37"/>
                  </a:moveTo>
                  <a:cubicBezTo>
                    <a:pt x="0" y="37"/>
                    <a:pt x="27" y="124"/>
                    <a:pt x="114" y="117"/>
                  </a:cubicBezTo>
                  <a:cubicBezTo>
                    <a:pt x="125" y="76"/>
                    <a:pt x="125" y="76"/>
                    <a:pt x="125" y="76"/>
                  </a:cubicBezTo>
                  <a:cubicBezTo>
                    <a:pt x="125" y="76"/>
                    <a:pt x="54" y="95"/>
                    <a:pt x="37" y="0"/>
                  </a:cubicBezTo>
                </a:path>
              </a:pathLst>
            </a:custGeom>
            <a:no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21" name="Freeform 17"/>
            <p:cNvSpPr>
              <a:spLocks/>
            </p:cNvSpPr>
            <p:nvPr/>
          </p:nvSpPr>
          <p:spPr bwMode="auto">
            <a:xfrm>
              <a:off x="1297" y="3108"/>
              <a:ext cx="33" cy="45"/>
            </a:xfrm>
            <a:custGeom>
              <a:avLst/>
              <a:gdLst/>
              <a:ahLst/>
              <a:cxnLst>
                <a:cxn ang="0">
                  <a:pos x="22" y="2"/>
                </a:cxn>
                <a:cxn ang="0">
                  <a:pos x="30" y="26"/>
                </a:cxn>
                <a:cxn ang="0">
                  <a:pos x="11" y="43"/>
                </a:cxn>
                <a:cxn ang="0">
                  <a:pos x="3" y="19"/>
                </a:cxn>
                <a:cxn ang="0">
                  <a:pos x="22" y="2"/>
                </a:cxn>
              </a:cxnLst>
              <a:rect l="0" t="0" r="r" b="b"/>
              <a:pathLst>
                <a:path w="33" h="45">
                  <a:moveTo>
                    <a:pt x="22" y="2"/>
                  </a:moveTo>
                  <a:cubicBezTo>
                    <a:pt x="30" y="4"/>
                    <a:pt x="33" y="15"/>
                    <a:pt x="30" y="26"/>
                  </a:cubicBezTo>
                  <a:cubicBezTo>
                    <a:pt x="27" y="38"/>
                    <a:pt x="18" y="45"/>
                    <a:pt x="11" y="43"/>
                  </a:cubicBezTo>
                  <a:cubicBezTo>
                    <a:pt x="3" y="41"/>
                    <a:pt x="0" y="30"/>
                    <a:pt x="3" y="19"/>
                  </a:cubicBezTo>
                  <a:cubicBezTo>
                    <a:pt x="7" y="8"/>
                    <a:pt x="15" y="0"/>
                    <a:pt x="22" y="2"/>
                  </a:cubicBezTo>
                  <a:close/>
                </a:path>
              </a:pathLst>
            </a:custGeom>
            <a:solidFill>
              <a:srgbClr val="E67857"/>
            </a:solid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22" name="Freeform 18"/>
            <p:cNvSpPr>
              <a:spLocks/>
            </p:cNvSpPr>
            <p:nvPr/>
          </p:nvSpPr>
          <p:spPr bwMode="auto">
            <a:xfrm>
              <a:off x="1303" y="3117"/>
              <a:ext cx="21" cy="28"/>
            </a:xfrm>
            <a:custGeom>
              <a:avLst/>
              <a:gdLst/>
              <a:ahLst/>
              <a:cxnLst>
                <a:cxn ang="0">
                  <a:pos x="15" y="1"/>
                </a:cxn>
                <a:cxn ang="0">
                  <a:pos x="19" y="16"/>
                </a:cxn>
                <a:cxn ang="0">
                  <a:pos x="7" y="27"/>
                </a:cxn>
                <a:cxn ang="0">
                  <a:pos x="3" y="12"/>
                </a:cxn>
                <a:cxn ang="0">
                  <a:pos x="15" y="1"/>
                </a:cxn>
              </a:cxnLst>
              <a:rect l="0" t="0" r="r" b="b"/>
              <a:pathLst>
                <a:path w="21" h="28">
                  <a:moveTo>
                    <a:pt x="15" y="1"/>
                  </a:moveTo>
                  <a:cubicBezTo>
                    <a:pt x="19" y="2"/>
                    <a:pt x="21" y="9"/>
                    <a:pt x="19" y="16"/>
                  </a:cubicBezTo>
                  <a:cubicBezTo>
                    <a:pt x="17" y="24"/>
                    <a:pt x="12" y="28"/>
                    <a:pt x="7" y="27"/>
                  </a:cubicBezTo>
                  <a:cubicBezTo>
                    <a:pt x="3" y="26"/>
                    <a:pt x="0" y="19"/>
                    <a:pt x="3" y="12"/>
                  </a:cubicBezTo>
                  <a:cubicBezTo>
                    <a:pt x="5" y="4"/>
                    <a:pt x="10" y="0"/>
                    <a:pt x="15" y="1"/>
                  </a:cubicBezTo>
                  <a:close/>
                </a:path>
              </a:pathLst>
            </a:custGeom>
            <a:solidFill>
              <a:srgbClr val="D64E2E"/>
            </a:solidFill>
            <a:ln w="9525">
              <a:noFill/>
              <a:round/>
              <a:headEnd/>
              <a:tailEnd/>
            </a:ln>
          </p:spPr>
          <p:txBody>
            <a:bodyPr/>
            <a:lstStyle/>
            <a:p>
              <a:endParaRPr lang="en-US">
                <a:solidFill>
                  <a:prstClr val="black"/>
                </a:solidFill>
                <a:latin typeface="Calibri"/>
              </a:endParaRPr>
            </a:p>
          </p:txBody>
        </p:sp>
        <p:sp>
          <p:nvSpPr>
            <p:cNvPr id="23" name="Freeform 19"/>
            <p:cNvSpPr>
              <a:spLocks/>
            </p:cNvSpPr>
            <p:nvPr/>
          </p:nvSpPr>
          <p:spPr bwMode="auto">
            <a:xfrm>
              <a:off x="987" y="2779"/>
              <a:ext cx="159" cy="287"/>
            </a:xfrm>
            <a:custGeom>
              <a:avLst/>
              <a:gdLst/>
              <a:ahLst/>
              <a:cxnLst>
                <a:cxn ang="0">
                  <a:pos x="137" y="0"/>
                </a:cxn>
                <a:cxn ang="0">
                  <a:pos x="0" y="271"/>
                </a:cxn>
                <a:cxn ang="0">
                  <a:pos x="18" y="280"/>
                </a:cxn>
                <a:cxn ang="0">
                  <a:pos x="157" y="39"/>
                </a:cxn>
              </a:cxnLst>
              <a:rect l="0" t="0" r="r" b="b"/>
              <a:pathLst>
                <a:path w="157" h="285">
                  <a:moveTo>
                    <a:pt x="137" y="0"/>
                  </a:moveTo>
                  <a:cubicBezTo>
                    <a:pt x="137" y="0"/>
                    <a:pt x="21" y="171"/>
                    <a:pt x="0" y="271"/>
                  </a:cubicBezTo>
                  <a:cubicBezTo>
                    <a:pt x="0" y="271"/>
                    <a:pt x="4" y="285"/>
                    <a:pt x="18" y="280"/>
                  </a:cubicBezTo>
                  <a:cubicBezTo>
                    <a:pt x="18" y="280"/>
                    <a:pt x="68" y="126"/>
                    <a:pt x="157" y="39"/>
                  </a:cubicBezTo>
                </a:path>
              </a:pathLst>
            </a:custGeom>
            <a:solidFill>
              <a:srgbClr val="E67857"/>
            </a:solid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24" name="Freeform 20"/>
            <p:cNvSpPr>
              <a:spLocks/>
            </p:cNvSpPr>
            <p:nvPr/>
          </p:nvSpPr>
          <p:spPr bwMode="auto">
            <a:xfrm>
              <a:off x="987" y="2779"/>
              <a:ext cx="159" cy="287"/>
            </a:xfrm>
            <a:custGeom>
              <a:avLst/>
              <a:gdLst/>
              <a:ahLst/>
              <a:cxnLst>
                <a:cxn ang="0">
                  <a:pos x="137" y="0"/>
                </a:cxn>
                <a:cxn ang="0">
                  <a:pos x="0" y="271"/>
                </a:cxn>
                <a:cxn ang="0">
                  <a:pos x="18" y="280"/>
                </a:cxn>
                <a:cxn ang="0">
                  <a:pos x="157" y="39"/>
                </a:cxn>
              </a:cxnLst>
              <a:rect l="0" t="0" r="r" b="b"/>
              <a:pathLst>
                <a:path w="157" h="285">
                  <a:moveTo>
                    <a:pt x="137" y="0"/>
                  </a:moveTo>
                  <a:cubicBezTo>
                    <a:pt x="137" y="0"/>
                    <a:pt x="21" y="171"/>
                    <a:pt x="0" y="271"/>
                  </a:cubicBezTo>
                  <a:cubicBezTo>
                    <a:pt x="0" y="271"/>
                    <a:pt x="4" y="285"/>
                    <a:pt x="18" y="280"/>
                  </a:cubicBezTo>
                  <a:cubicBezTo>
                    <a:pt x="18" y="280"/>
                    <a:pt x="68" y="126"/>
                    <a:pt x="157" y="39"/>
                  </a:cubicBezTo>
                </a:path>
              </a:pathLst>
            </a:custGeom>
            <a:no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25" name="Freeform 21"/>
            <p:cNvSpPr>
              <a:spLocks/>
            </p:cNvSpPr>
            <p:nvPr/>
          </p:nvSpPr>
          <p:spPr bwMode="auto">
            <a:xfrm>
              <a:off x="1189" y="2779"/>
              <a:ext cx="159" cy="287"/>
            </a:xfrm>
            <a:custGeom>
              <a:avLst/>
              <a:gdLst/>
              <a:ahLst/>
              <a:cxnLst>
                <a:cxn ang="0">
                  <a:pos x="21" y="0"/>
                </a:cxn>
                <a:cxn ang="0">
                  <a:pos x="158" y="271"/>
                </a:cxn>
                <a:cxn ang="0">
                  <a:pos x="139" y="280"/>
                </a:cxn>
                <a:cxn ang="0">
                  <a:pos x="0" y="39"/>
                </a:cxn>
              </a:cxnLst>
              <a:rect l="0" t="0" r="r" b="b"/>
              <a:pathLst>
                <a:path w="158" h="285">
                  <a:moveTo>
                    <a:pt x="21" y="0"/>
                  </a:moveTo>
                  <a:cubicBezTo>
                    <a:pt x="21" y="0"/>
                    <a:pt x="136" y="171"/>
                    <a:pt x="158" y="271"/>
                  </a:cubicBezTo>
                  <a:cubicBezTo>
                    <a:pt x="158" y="271"/>
                    <a:pt x="153" y="285"/>
                    <a:pt x="139" y="280"/>
                  </a:cubicBezTo>
                  <a:cubicBezTo>
                    <a:pt x="139" y="280"/>
                    <a:pt x="90" y="126"/>
                    <a:pt x="0" y="39"/>
                  </a:cubicBezTo>
                </a:path>
              </a:pathLst>
            </a:custGeom>
            <a:solidFill>
              <a:srgbClr val="E67857"/>
            </a:solid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26" name="Freeform 22"/>
            <p:cNvSpPr>
              <a:spLocks/>
            </p:cNvSpPr>
            <p:nvPr/>
          </p:nvSpPr>
          <p:spPr bwMode="auto">
            <a:xfrm>
              <a:off x="1189" y="2779"/>
              <a:ext cx="159" cy="287"/>
            </a:xfrm>
            <a:custGeom>
              <a:avLst/>
              <a:gdLst/>
              <a:ahLst/>
              <a:cxnLst>
                <a:cxn ang="0">
                  <a:pos x="21" y="0"/>
                </a:cxn>
                <a:cxn ang="0">
                  <a:pos x="158" y="271"/>
                </a:cxn>
                <a:cxn ang="0">
                  <a:pos x="139" y="280"/>
                </a:cxn>
                <a:cxn ang="0">
                  <a:pos x="0" y="39"/>
                </a:cxn>
              </a:cxnLst>
              <a:rect l="0" t="0" r="r" b="b"/>
              <a:pathLst>
                <a:path w="158" h="285">
                  <a:moveTo>
                    <a:pt x="21" y="0"/>
                  </a:moveTo>
                  <a:cubicBezTo>
                    <a:pt x="21" y="0"/>
                    <a:pt x="136" y="171"/>
                    <a:pt x="158" y="271"/>
                  </a:cubicBezTo>
                  <a:cubicBezTo>
                    <a:pt x="158" y="271"/>
                    <a:pt x="153" y="285"/>
                    <a:pt x="139" y="280"/>
                  </a:cubicBezTo>
                  <a:cubicBezTo>
                    <a:pt x="139" y="280"/>
                    <a:pt x="90" y="126"/>
                    <a:pt x="0" y="39"/>
                  </a:cubicBezTo>
                </a:path>
              </a:pathLst>
            </a:custGeom>
            <a:no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27" name="Freeform 23"/>
            <p:cNvSpPr>
              <a:spLocks/>
            </p:cNvSpPr>
            <p:nvPr/>
          </p:nvSpPr>
          <p:spPr bwMode="auto">
            <a:xfrm>
              <a:off x="1113" y="1522"/>
              <a:ext cx="57" cy="124"/>
            </a:xfrm>
            <a:custGeom>
              <a:avLst/>
              <a:gdLst/>
              <a:ahLst/>
              <a:cxnLst>
                <a:cxn ang="0">
                  <a:pos x="16" y="0"/>
                </a:cxn>
                <a:cxn ang="0">
                  <a:pos x="50" y="45"/>
                </a:cxn>
                <a:cxn ang="0">
                  <a:pos x="48" y="95"/>
                </a:cxn>
                <a:cxn ang="0">
                  <a:pos x="5" y="106"/>
                </a:cxn>
                <a:cxn ang="0">
                  <a:pos x="15" y="81"/>
                </a:cxn>
                <a:cxn ang="0">
                  <a:pos x="27" y="55"/>
                </a:cxn>
                <a:cxn ang="0">
                  <a:pos x="17" y="2"/>
                </a:cxn>
              </a:cxnLst>
              <a:rect l="0" t="0" r="r" b="b"/>
              <a:pathLst>
                <a:path w="56" h="123">
                  <a:moveTo>
                    <a:pt x="16" y="0"/>
                  </a:moveTo>
                  <a:cubicBezTo>
                    <a:pt x="30" y="10"/>
                    <a:pt x="46" y="29"/>
                    <a:pt x="50" y="45"/>
                  </a:cubicBezTo>
                  <a:cubicBezTo>
                    <a:pt x="54" y="61"/>
                    <a:pt x="56" y="81"/>
                    <a:pt x="48" y="95"/>
                  </a:cubicBezTo>
                  <a:cubicBezTo>
                    <a:pt x="41" y="106"/>
                    <a:pt x="13" y="123"/>
                    <a:pt x="5" y="106"/>
                  </a:cubicBezTo>
                  <a:cubicBezTo>
                    <a:pt x="0" y="96"/>
                    <a:pt x="9" y="88"/>
                    <a:pt x="15" y="81"/>
                  </a:cubicBezTo>
                  <a:cubicBezTo>
                    <a:pt x="22" y="74"/>
                    <a:pt x="26" y="65"/>
                    <a:pt x="27" y="55"/>
                  </a:cubicBezTo>
                  <a:cubicBezTo>
                    <a:pt x="30" y="35"/>
                    <a:pt x="25" y="19"/>
                    <a:pt x="17" y="2"/>
                  </a:cubicBezTo>
                </a:path>
              </a:pathLst>
            </a:custGeom>
            <a:solidFill>
              <a:srgbClr val="EC907A"/>
            </a:solidFill>
            <a:ln w="9525">
              <a:noFill/>
              <a:round/>
              <a:headEnd/>
              <a:tailEnd/>
            </a:ln>
          </p:spPr>
          <p:txBody>
            <a:bodyPr/>
            <a:lstStyle/>
            <a:p>
              <a:endParaRPr lang="en-US">
                <a:solidFill>
                  <a:prstClr val="black"/>
                </a:solidFill>
                <a:latin typeface="Calibri"/>
              </a:endParaRPr>
            </a:p>
          </p:txBody>
        </p:sp>
        <p:sp>
          <p:nvSpPr>
            <p:cNvPr id="28" name="Freeform 24"/>
            <p:cNvSpPr>
              <a:spLocks/>
            </p:cNvSpPr>
            <p:nvPr/>
          </p:nvSpPr>
          <p:spPr bwMode="auto">
            <a:xfrm>
              <a:off x="844" y="2370"/>
              <a:ext cx="655" cy="270"/>
            </a:xfrm>
            <a:custGeom>
              <a:avLst/>
              <a:gdLst/>
              <a:ahLst/>
              <a:cxnLst>
                <a:cxn ang="0">
                  <a:pos x="281" y="11"/>
                </a:cxn>
                <a:cxn ang="0">
                  <a:pos x="16" y="118"/>
                </a:cxn>
                <a:cxn ang="0">
                  <a:pos x="14" y="151"/>
                </a:cxn>
                <a:cxn ang="0">
                  <a:pos x="151" y="154"/>
                </a:cxn>
                <a:cxn ang="0">
                  <a:pos x="67" y="251"/>
                </a:cxn>
                <a:cxn ang="0">
                  <a:pos x="83" y="264"/>
                </a:cxn>
                <a:cxn ang="0">
                  <a:pos x="184" y="164"/>
                </a:cxn>
                <a:cxn ang="0">
                  <a:pos x="311" y="97"/>
                </a:cxn>
                <a:cxn ang="0">
                  <a:pos x="357" y="116"/>
                </a:cxn>
                <a:cxn ang="0">
                  <a:pos x="470" y="126"/>
                </a:cxn>
                <a:cxn ang="0">
                  <a:pos x="635" y="113"/>
                </a:cxn>
                <a:cxn ang="0">
                  <a:pos x="635" y="88"/>
                </a:cxn>
                <a:cxn ang="0">
                  <a:pos x="495" y="86"/>
                </a:cxn>
                <a:cxn ang="0">
                  <a:pos x="362" y="72"/>
                </a:cxn>
                <a:cxn ang="0">
                  <a:pos x="346" y="0"/>
                </a:cxn>
              </a:cxnLst>
              <a:rect l="0" t="0" r="r" b="b"/>
              <a:pathLst>
                <a:path w="649" h="268">
                  <a:moveTo>
                    <a:pt x="281" y="11"/>
                  </a:moveTo>
                  <a:cubicBezTo>
                    <a:pt x="281" y="11"/>
                    <a:pt x="337" y="154"/>
                    <a:pt x="16" y="118"/>
                  </a:cubicBezTo>
                  <a:cubicBezTo>
                    <a:pt x="16" y="118"/>
                    <a:pt x="0" y="137"/>
                    <a:pt x="14" y="151"/>
                  </a:cubicBezTo>
                  <a:cubicBezTo>
                    <a:pt x="14" y="151"/>
                    <a:pt x="99" y="162"/>
                    <a:pt x="151" y="154"/>
                  </a:cubicBezTo>
                  <a:cubicBezTo>
                    <a:pt x="151" y="154"/>
                    <a:pt x="84" y="192"/>
                    <a:pt x="67" y="251"/>
                  </a:cubicBezTo>
                  <a:cubicBezTo>
                    <a:pt x="67" y="251"/>
                    <a:pt x="68" y="268"/>
                    <a:pt x="83" y="264"/>
                  </a:cubicBezTo>
                  <a:cubicBezTo>
                    <a:pt x="83" y="264"/>
                    <a:pt x="116" y="188"/>
                    <a:pt x="184" y="164"/>
                  </a:cubicBezTo>
                  <a:cubicBezTo>
                    <a:pt x="253" y="140"/>
                    <a:pt x="284" y="134"/>
                    <a:pt x="311" y="97"/>
                  </a:cubicBezTo>
                  <a:cubicBezTo>
                    <a:pt x="311" y="97"/>
                    <a:pt x="316" y="78"/>
                    <a:pt x="357" y="116"/>
                  </a:cubicBezTo>
                  <a:cubicBezTo>
                    <a:pt x="399" y="154"/>
                    <a:pt x="429" y="142"/>
                    <a:pt x="470" y="126"/>
                  </a:cubicBezTo>
                  <a:cubicBezTo>
                    <a:pt x="511" y="110"/>
                    <a:pt x="562" y="83"/>
                    <a:pt x="635" y="113"/>
                  </a:cubicBezTo>
                  <a:cubicBezTo>
                    <a:pt x="635" y="113"/>
                    <a:pt x="649" y="105"/>
                    <a:pt x="635" y="88"/>
                  </a:cubicBezTo>
                  <a:cubicBezTo>
                    <a:pt x="635" y="88"/>
                    <a:pt x="572" y="62"/>
                    <a:pt x="495" y="86"/>
                  </a:cubicBezTo>
                  <a:cubicBezTo>
                    <a:pt x="419" y="110"/>
                    <a:pt x="395" y="127"/>
                    <a:pt x="362" y="72"/>
                  </a:cubicBezTo>
                  <a:cubicBezTo>
                    <a:pt x="329" y="16"/>
                    <a:pt x="346" y="0"/>
                    <a:pt x="346" y="0"/>
                  </a:cubicBezTo>
                </a:path>
              </a:pathLst>
            </a:custGeom>
            <a:noFill/>
            <a:ln w="7938" cap="flat">
              <a:solidFill>
                <a:srgbClr val="8E3425"/>
              </a:solidFill>
              <a:prstDash val="solid"/>
              <a:miter lim="800000"/>
              <a:headEnd/>
              <a:tailEnd/>
            </a:ln>
          </p:spPr>
          <p:txBody>
            <a:bodyPr/>
            <a:lstStyle/>
            <a:p>
              <a:endParaRPr lang="en-US">
                <a:solidFill>
                  <a:prstClr val="black"/>
                </a:solidFill>
                <a:latin typeface="Calibri"/>
              </a:endParaRPr>
            </a:p>
          </p:txBody>
        </p:sp>
        <p:sp>
          <p:nvSpPr>
            <p:cNvPr id="29" name="Freeform 25"/>
            <p:cNvSpPr>
              <a:spLocks/>
            </p:cNvSpPr>
            <p:nvPr/>
          </p:nvSpPr>
          <p:spPr bwMode="auto">
            <a:xfrm>
              <a:off x="1120" y="2367"/>
              <a:ext cx="25" cy="87"/>
            </a:xfrm>
            <a:custGeom>
              <a:avLst/>
              <a:gdLst/>
              <a:ahLst/>
              <a:cxnLst>
                <a:cxn ang="0">
                  <a:pos x="2" y="10"/>
                </a:cxn>
                <a:cxn ang="0">
                  <a:pos x="2" y="10"/>
                </a:cxn>
                <a:cxn ang="0">
                  <a:pos x="17" y="38"/>
                </a:cxn>
                <a:cxn ang="0">
                  <a:pos x="0" y="87"/>
                </a:cxn>
                <a:cxn ang="0">
                  <a:pos x="20" y="27"/>
                </a:cxn>
                <a:cxn ang="0">
                  <a:pos x="14" y="9"/>
                </a:cxn>
                <a:cxn ang="0">
                  <a:pos x="8" y="6"/>
                </a:cxn>
                <a:cxn ang="0">
                  <a:pos x="5" y="10"/>
                </a:cxn>
              </a:cxnLst>
              <a:rect l="0" t="0" r="r" b="b"/>
              <a:pathLst>
                <a:path w="24" h="87">
                  <a:moveTo>
                    <a:pt x="2" y="10"/>
                  </a:moveTo>
                  <a:cubicBezTo>
                    <a:pt x="2" y="10"/>
                    <a:pt x="2" y="12"/>
                    <a:pt x="2" y="10"/>
                  </a:cubicBezTo>
                  <a:cubicBezTo>
                    <a:pt x="12" y="0"/>
                    <a:pt x="17" y="34"/>
                    <a:pt x="17" y="38"/>
                  </a:cubicBezTo>
                  <a:cubicBezTo>
                    <a:pt x="18" y="55"/>
                    <a:pt x="11" y="73"/>
                    <a:pt x="0" y="87"/>
                  </a:cubicBezTo>
                  <a:cubicBezTo>
                    <a:pt x="17" y="72"/>
                    <a:pt x="24" y="50"/>
                    <a:pt x="20" y="27"/>
                  </a:cubicBezTo>
                  <a:cubicBezTo>
                    <a:pt x="19" y="21"/>
                    <a:pt x="18" y="14"/>
                    <a:pt x="14" y="9"/>
                  </a:cubicBezTo>
                  <a:cubicBezTo>
                    <a:pt x="13" y="7"/>
                    <a:pt x="11" y="6"/>
                    <a:pt x="8" y="6"/>
                  </a:cubicBezTo>
                  <a:cubicBezTo>
                    <a:pt x="5" y="6"/>
                    <a:pt x="1" y="10"/>
                    <a:pt x="5" y="10"/>
                  </a:cubicBezTo>
                </a:path>
              </a:pathLst>
            </a:custGeom>
            <a:solidFill>
              <a:srgbClr val="EC907A"/>
            </a:solidFill>
            <a:ln w="9525">
              <a:noFill/>
              <a:round/>
              <a:headEnd/>
              <a:tailEnd/>
            </a:ln>
          </p:spPr>
          <p:txBody>
            <a:bodyPr/>
            <a:lstStyle/>
            <a:p>
              <a:endParaRPr lang="en-US">
                <a:solidFill>
                  <a:prstClr val="black"/>
                </a:solidFill>
                <a:latin typeface="Calibri"/>
              </a:endParaRPr>
            </a:p>
          </p:txBody>
        </p:sp>
        <p:sp>
          <p:nvSpPr>
            <p:cNvPr id="30" name="Freeform 26"/>
            <p:cNvSpPr>
              <a:spLocks/>
            </p:cNvSpPr>
            <p:nvPr/>
          </p:nvSpPr>
          <p:spPr bwMode="auto">
            <a:xfrm>
              <a:off x="1153" y="2434"/>
              <a:ext cx="35" cy="18"/>
            </a:xfrm>
            <a:custGeom>
              <a:avLst/>
              <a:gdLst/>
              <a:ahLst/>
              <a:cxnLst>
                <a:cxn ang="0">
                  <a:pos x="0" y="18"/>
                </a:cxn>
                <a:cxn ang="0">
                  <a:pos x="18" y="7"/>
                </a:cxn>
                <a:cxn ang="0">
                  <a:pos x="35" y="15"/>
                </a:cxn>
                <a:cxn ang="0">
                  <a:pos x="3" y="15"/>
                </a:cxn>
              </a:cxnLst>
              <a:rect l="0" t="0" r="r" b="b"/>
              <a:pathLst>
                <a:path w="35" h="18">
                  <a:moveTo>
                    <a:pt x="0" y="18"/>
                  </a:moveTo>
                  <a:cubicBezTo>
                    <a:pt x="5" y="12"/>
                    <a:pt x="10" y="7"/>
                    <a:pt x="18" y="7"/>
                  </a:cubicBezTo>
                  <a:cubicBezTo>
                    <a:pt x="25" y="8"/>
                    <a:pt x="30" y="11"/>
                    <a:pt x="35" y="15"/>
                  </a:cubicBezTo>
                  <a:cubicBezTo>
                    <a:pt x="30" y="2"/>
                    <a:pt x="7" y="0"/>
                    <a:pt x="3" y="15"/>
                  </a:cubicBezTo>
                </a:path>
              </a:pathLst>
            </a:custGeom>
            <a:solidFill>
              <a:srgbClr val="EC907A"/>
            </a:solidFill>
            <a:ln w="9525">
              <a:noFill/>
              <a:round/>
              <a:headEnd/>
              <a:tailEnd/>
            </a:ln>
          </p:spPr>
          <p:txBody>
            <a:bodyPr/>
            <a:lstStyle/>
            <a:p>
              <a:endParaRPr lang="en-US">
                <a:solidFill>
                  <a:prstClr val="black"/>
                </a:solidFill>
                <a:latin typeface="Calibri"/>
              </a:endParaRPr>
            </a:p>
          </p:txBody>
        </p:sp>
        <p:sp>
          <p:nvSpPr>
            <p:cNvPr id="31" name="Freeform 27"/>
            <p:cNvSpPr>
              <a:spLocks/>
            </p:cNvSpPr>
            <p:nvPr/>
          </p:nvSpPr>
          <p:spPr bwMode="auto">
            <a:xfrm>
              <a:off x="992" y="2803"/>
              <a:ext cx="127" cy="245"/>
            </a:xfrm>
            <a:custGeom>
              <a:avLst/>
              <a:gdLst/>
              <a:ahLst/>
              <a:cxnLst>
                <a:cxn ang="0">
                  <a:pos x="126" y="0"/>
                </a:cxn>
                <a:cxn ang="0">
                  <a:pos x="0" y="243"/>
                </a:cxn>
                <a:cxn ang="0">
                  <a:pos x="126" y="0"/>
                </a:cxn>
              </a:cxnLst>
              <a:rect l="0" t="0" r="r" b="b"/>
              <a:pathLst>
                <a:path w="126" h="243">
                  <a:moveTo>
                    <a:pt x="126" y="0"/>
                  </a:moveTo>
                  <a:cubicBezTo>
                    <a:pt x="126" y="0"/>
                    <a:pt x="45" y="108"/>
                    <a:pt x="0" y="243"/>
                  </a:cubicBezTo>
                  <a:cubicBezTo>
                    <a:pt x="0" y="243"/>
                    <a:pt x="76" y="61"/>
                    <a:pt x="126" y="0"/>
                  </a:cubicBezTo>
                  <a:close/>
                </a:path>
              </a:pathLst>
            </a:custGeom>
            <a:solidFill>
              <a:srgbClr val="EC907A"/>
            </a:solidFill>
            <a:ln w="9525">
              <a:noFill/>
              <a:round/>
              <a:headEnd/>
              <a:tailEnd/>
            </a:ln>
          </p:spPr>
          <p:txBody>
            <a:bodyPr/>
            <a:lstStyle/>
            <a:p>
              <a:endParaRPr lang="en-US">
                <a:solidFill>
                  <a:prstClr val="black"/>
                </a:solidFill>
                <a:latin typeface="Calibri"/>
              </a:endParaRPr>
            </a:p>
          </p:txBody>
        </p:sp>
        <p:sp>
          <p:nvSpPr>
            <p:cNvPr id="32" name="Freeform 28"/>
            <p:cNvSpPr>
              <a:spLocks/>
            </p:cNvSpPr>
            <p:nvPr/>
          </p:nvSpPr>
          <p:spPr bwMode="auto">
            <a:xfrm>
              <a:off x="1222" y="2812"/>
              <a:ext cx="120" cy="230"/>
            </a:xfrm>
            <a:custGeom>
              <a:avLst/>
              <a:gdLst/>
              <a:ahLst/>
              <a:cxnLst>
                <a:cxn ang="0">
                  <a:pos x="0" y="0"/>
                </a:cxn>
                <a:cxn ang="0">
                  <a:pos x="119" y="228"/>
                </a:cxn>
                <a:cxn ang="0">
                  <a:pos x="0" y="0"/>
                </a:cxn>
              </a:cxnLst>
              <a:rect l="0" t="0" r="r" b="b"/>
              <a:pathLst>
                <a:path w="119" h="228">
                  <a:moveTo>
                    <a:pt x="0" y="0"/>
                  </a:moveTo>
                  <a:cubicBezTo>
                    <a:pt x="0" y="0"/>
                    <a:pt x="96" y="145"/>
                    <a:pt x="119" y="228"/>
                  </a:cubicBezTo>
                  <a:cubicBezTo>
                    <a:pt x="119" y="228"/>
                    <a:pt x="26" y="30"/>
                    <a:pt x="0" y="0"/>
                  </a:cubicBezTo>
                  <a:close/>
                </a:path>
              </a:pathLst>
            </a:custGeom>
            <a:solidFill>
              <a:srgbClr val="EC907A"/>
            </a:solidFill>
            <a:ln w="9525">
              <a:noFill/>
              <a:round/>
              <a:headEnd/>
              <a:tailEnd/>
            </a:ln>
          </p:spPr>
          <p:txBody>
            <a:bodyPr/>
            <a:lstStyle/>
            <a:p>
              <a:endParaRPr lang="en-US">
                <a:solidFill>
                  <a:prstClr val="black"/>
                </a:solidFill>
                <a:latin typeface="Calibri"/>
              </a:endParaRPr>
            </a:p>
          </p:txBody>
        </p:sp>
        <p:sp>
          <p:nvSpPr>
            <p:cNvPr id="33" name="Freeform 29"/>
            <p:cNvSpPr>
              <a:spLocks/>
            </p:cNvSpPr>
            <p:nvPr/>
          </p:nvSpPr>
          <p:spPr bwMode="auto">
            <a:xfrm>
              <a:off x="1218" y="3048"/>
              <a:ext cx="80" cy="74"/>
            </a:xfrm>
            <a:custGeom>
              <a:avLst/>
              <a:gdLst/>
              <a:ahLst/>
              <a:cxnLst>
                <a:cxn ang="0">
                  <a:pos x="79" y="69"/>
                </a:cxn>
                <a:cxn ang="0">
                  <a:pos x="0" y="0"/>
                </a:cxn>
                <a:cxn ang="0">
                  <a:pos x="79" y="69"/>
                </a:cxn>
              </a:cxnLst>
              <a:rect l="0" t="0" r="r" b="b"/>
              <a:pathLst>
                <a:path w="79" h="74">
                  <a:moveTo>
                    <a:pt x="79" y="69"/>
                  </a:moveTo>
                  <a:cubicBezTo>
                    <a:pt x="79" y="69"/>
                    <a:pt x="21" y="74"/>
                    <a:pt x="0" y="0"/>
                  </a:cubicBezTo>
                  <a:cubicBezTo>
                    <a:pt x="0" y="0"/>
                    <a:pt x="1" y="69"/>
                    <a:pt x="79" y="69"/>
                  </a:cubicBezTo>
                  <a:close/>
                </a:path>
              </a:pathLst>
            </a:custGeom>
            <a:solidFill>
              <a:srgbClr val="EC907A"/>
            </a:solidFill>
            <a:ln w="9525">
              <a:noFill/>
              <a:round/>
              <a:headEnd/>
              <a:tailEnd/>
            </a:ln>
          </p:spPr>
          <p:txBody>
            <a:bodyPr/>
            <a:lstStyle/>
            <a:p>
              <a:endParaRPr lang="en-US">
                <a:solidFill>
                  <a:prstClr val="black"/>
                </a:solidFill>
                <a:latin typeface="Calibri"/>
              </a:endParaRPr>
            </a:p>
          </p:txBody>
        </p:sp>
        <p:sp>
          <p:nvSpPr>
            <p:cNvPr id="34" name="Freeform 30"/>
            <p:cNvSpPr>
              <a:spLocks/>
            </p:cNvSpPr>
            <p:nvPr/>
          </p:nvSpPr>
          <p:spPr bwMode="auto">
            <a:xfrm>
              <a:off x="1119" y="2539"/>
              <a:ext cx="75" cy="127"/>
            </a:xfrm>
            <a:custGeom>
              <a:avLst/>
              <a:gdLst/>
              <a:ahLst/>
              <a:cxnLst>
                <a:cxn ang="0">
                  <a:pos x="65" y="126"/>
                </a:cxn>
                <a:cxn ang="0">
                  <a:pos x="74" y="0"/>
                </a:cxn>
                <a:cxn ang="0">
                  <a:pos x="65" y="126"/>
                </a:cxn>
              </a:cxnLst>
              <a:rect l="0" t="0" r="r" b="b"/>
              <a:pathLst>
                <a:path w="74" h="126">
                  <a:moveTo>
                    <a:pt x="65" y="126"/>
                  </a:moveTo>
                  <a:cubicBezTo>
                    <a:pt x="65" y="126"/>
                    <a:pt x="19" y="53"/>
                    <a:pt x="74" y="0"/>
                  </a:cubicBezTo>
                  <a:cubicBezTo>
                    <a:pt x="74" y="0"/>
                    <a:pt x="0" y="38"/>
                    <a:pt x="65" y="126"/>
                  </a:cubicBezTo>
                  <a:close/>
                </a:path>
              </a:pathLst>
            </a:custGeom>
            <a:solidFill>
              <a:srgbClr val="EC907A"/>
            </a:solidFill>
            <a:ln w="9525">
              <a:noFill/>
              <a:round/>
              <a:headEnd/>
              <a:tailEnd/>
            </a:ln>
          </p:spPr>
          <p:txBody>
            <a:bodyPr/>
            <a:lstStyle/>
            <a:p>
              <a:endParaRPr lang="en-US">
                <a:solidFill>
                  <a:prstClr val="black"/>
                </a:solidFill>
                <a:latin typeface="Calibri"/>
              </a:endParaRPr>
            </a:p>
          </p:txBody>
        </p:sp>
        <p:sp>
          <p:nvSpPr>
            <p:cNvPr id="35" name="Freeform 31"/>
            <p:cNvSpPr>
              <a:spLocks/>
            </p:cNvSpPr>
            <p:nvPr/>
          </p:nvSpPr>
          <p:spPr bwMode="auto">
            <a:xfrm>
              <a:off x="1053" y="1276"/>
              <a:ext cx="64" cy="99"/>
            </a:xfrm>
            <a:custGeom>
              <a:avLst/>
              <a:gdLst/>
              <a:ahLst/>
              <a:cxnLst>
                <a:cxn ang="0">
                  <a:pos x="64" y="0"/>
                </a:cxn>
                <a:cxn ang="0">
                  <a:pos x="45" y="98"/>
                </a:cxn>
                <a:cxn ang="0">
                  <a:pos x="64" y="0"/>
                </a:cxn>
              </a:cxnLst>
              <a:rect l="0" t="0" r="r" b="b"/>
              <a:pathLst>
                <a:path w="64" h="98">
                  <a:moveTo>
                    <a:pt x="64" y="0"/>
                  </a:moveTo>
                  <a:cubicBezTo>
                    <a:pt x="64" y="0"/>
                    <a:pt x="17" y="50"/>
                    <a:pt x="45" y="98"/>
                  </a:cubicBezTo>
                  <a:cubicBezTo>
                    <a:pt x="45" y="98"/>
                    <a:pt x="0" y="51"/>
                    <a:pt x="64" y="0"/>
                  </a:cubicBezTo>
                  <a:close/>
                </a:path>
              </a:pathLst>
            </a:custGeom>
            <a:solidFill>
              <a:srgbClr val="EFB6AC"/>
            </a:solidFill>
            <a:ln w="9525">
              <a:noFill/>
              <a:round/>
              <a:headEnd/>
              <a:tailEnd/>
            </a:ln>
          </p:spPr>
          <p:txBody>
            <a:bodyPr/>
            <a:lstStyle/>
            <a:p>
              <a:endParaRPr lang="en-US">
                <a:solidFill>
                  <a:prstClr val="black"/>
                </a:solidFill>
                <a:latin typeface="Calibri"/>
              </a:endParaRPr>
            </a:p>
          </p:txBody>
        </p:sp>
        <p:sp>
          <p:nvSpPr>
            <p:cNvPr id="36" name="Freeform 32"/>
            <p:cNvSpPr>
              <a:spLocks/>
            </p:cNvSpPr>
            <p:nvPr/>
          </p:nvSpPr>
          <p:spPr bwMode="auto">
            <a:xfrm>
              <a:off x="1092" y="1090"/>
              <a:ext cx="77" cy="7"/>
            </a:xfrm>
            <a:custGeom>
              <a:avLst/>
              <a:gdLst/>
              <a:ahLst/>
              <a:cxnLst>
                <a:cxn ang="0">
                  <a:pos x="1" y="4"/>
                </a:cxn>
                <a:cxn ang="0">
                  <a:pos x="0" y="5"/>
                </a:cxn>
                <a:cxn ang="0">
                  <a:pos x="18" y="2"/>
                </a:cxn>
                <a:cxn ang="0">
                  <a:pos x="43" y="1"/>
                </a:cxn>
                <a:cxn ang="0">
                  <a:pos x="76" y="0"/>
                </a:cxn>
                <a:cxn ang="0">
                  <a:pos x="32" y="4"/>
                </a:cxn>
                <a:cxn ang="0">
                  <a:pos x="14" y="4"/>
                </a:cxn>
                <a:cxn ang="0">
                  <a:pos x="1" y="5"/>
                </a:cxn>
              </a:cxnLst>
              <a:rect l="0" t="0" r="r" b="b"/>
              <a:pathLst>
                <a:path w="76" h="7">
                  <a:moveTo>
                    <a:pt x="1" y="4"/>
                  </a:moveTo>
                  <a:cubicBezTo>
                    <a:pt x="0" y="4"/>
                    <a:pt x="0" y="5"/>
                    <a:pt x="0" y="5"/>
                  </a:cubicBezTo>
                  <a:cubicBezTo>
                    <a:pt x="6" y="5"/>
                    <a:pt x="12" y="2"/>
                    <a:pt x="18" y="2"/>
                  </a:cubicBezTo>
                  <a:cubicBezTo>
                    <a:pt x="26" y="1"/>
                    <a:pt x="35" y="1"/>
                    <a:pt x="43" y="1"/>
                  </a:cubicBezTo>
                  <a:cubicBezTo>
                    <a:pt x="53" y="1"/>
                    <a:pt x="66" y="6"/>
                    <a:pt x="76" y="0"/>
                  </a:cubicBezTo>
                  <a:cubicBezTo>
                    <a:pt x="63" y="7"/>
                    <a:pt x="47" y="5"/>
                    <a:pt x="32" y="4"/>
                  </a:cubicBezTo>
                  <a:cubicBezTo>
                    <a:pt x="26" y="4"/>
                    <a:pt x="20" y="4"/>
                    <a:pt x="14" y="4"/>
                  </a:cubicBezTo>
                  <a:cubicBezTo>
                    <a:pt x="10" y="4"/>
                    <a:pt x="3" y="6"/>
                    <a:pt x="1" y="5"/>
                  </a:cubicBezTo>
                </a:path>
              </a:pathLst>
            </a:custGeom>
            <a:solidFill>
              <a:srgbClr val="EFB6AC"/>
            </a:solidFill>
            <a:ln w="9525">
              <a:noFill/>
              <a:round/>
              <a:headEnd/>
              <a:tailEnd/>
            </a:ln>
          </p:spPr>
          <p:txBody>
            <a:bodyPr/>
            <a:lstStyle/>
            <a:p>
              <a:endParaRPr lang="en-US">
                <a:solidFill>
                  <a:prstClr val="black"/>
                </a:solidFill>
                <a:latin typeface="Calibri"/>
              </a:endParaRPr>
            </a:p>
          </p:txBody>
        </p:sp>
        <p:sp>
          <p:nvSpPr>
            <p:cNvPr id="37" name="Freeform 33"/>
            <p:cNvSpPr>
              <a:spLocks/>
            </p:cNvSpPr>
            <p:nvPr/>
          </p:nvSpPr>
          <p:spPr bwMode="auto">
            <a:xfrm>
              <a:off x="1231" y="1076"/>
              <a:ext cx="9" cy="15"/>
            </a:xfrm>
            <a:custGeom>
              <a:avLst/>
              <a:gdLst/>
              <a:ahLst/>
              <a:cxnLst>
                <a:cxn ang="0">
                  <a:pos x="3" y="1"/>
                </a:cxn>
                <a:cxn ang="0">
                  <a:pos x="9" y="11"/>
                </a:cxn>
                <a:cxn ang="0">
                  <a:pos x="2" y="12"/>
                </a:cxn>
                <a:cxn ang="0">
                  <a:pos x="2" y="0"/>
                </a:cxn>
              </a:cxnLst>
              <a:rect l="0" t="0" r="r" b="b"/>
              <a:pathLst>
                <a:path w="9" h="15">
                  <a:moveTo>
                    <a:pt x="3" y="1"/>
                  </a:moveTo>
                  <a:cubicBezTo>
                    <a:pt x="0" y="2"/>
                    <a:pt x="3" y="13"/>
                    <a:pt x="9" y="11"/>
                  </a:cubicBezTo>
                  <a:cubicBezTo>
                    <a:pt x="6" y="12"/>
                    <a:pt x="4" y="15"/>
                    <a:pt x="2" y="12"/>
                  </a:cubicBezTo>
                  <a:cubicBezTo>
                    <a:pt x="0" y="9"/>
                    <a:pt x="1" y="3"/>
                    <a:pt x="2" y="0"/>
                  </a:cubicBezTo>
                </a:path>
              </a:pathLst>
            </a:custGeom>
            <a:solidFill>
              <a:srgbClr val="EFB6AC"/>
            </a:solidFill>
            <a:ln w="9525">
              <a:noFill/>
              <a:round/>
              <a:headEnd/>
              <a:tailEnd/>
            </a:ln>
          </p:spPr>
          <p:txBody>
            <a:bodyPr/>
            <a:lstStyle/>
            <a:p>
              <a:endParaRPr lang="en-US">
                <a:solidFill>
                  <a:prstClr val="black"/>
                </a:solidFill>
                <a:latin typeface="Calibri"/>
              </a:endParaRPr>
            </a:p>
          </p:txBody>
        </p:sp>
      </p:grpSp>
      <p:sp>
        <p:nvSpPr>
          <p:cNvPr id="38" name="TextBox 37"/>
          <p:cNvSpPr txBox="1"/>
          <p:nvPr/>
        </p:nvSpPr>
        <p:spPr>
          <a:xfrm>
            <a:off x="6629615" y="1460315"/>
            <a:ext cx="433067" cy="430887"/>
          </a:xfrm>
          <a:prstGeom prst="rect">
            <a:avLst/>
          </a:prstGeom>
          <a:noFill/>
        </p:spPr>
        <p:txBody>
          <a:bodyPr wrap="none" rtlCol="0">
            <a:spAutoFit/>
          </a:bodyPr>
          <a:lstStyle/>
          <a:p>
            <a:r>
              <a:rPr lang="en-US" sz="2200" dirty="0" err="1" smtClean="0">
                <a:solidFill>
                  <a:prstClr val="black"/>
                </a:solidFill>
                <a:latin typeface="Calibri"/>
              </a:rPr>
              <a:t>Zc</a:t>
            </a:r>
            <a:endParaRPr lang="en-US" sz="2200" dirty="0">
              <a:solidFill>
                <a:prstClr val="black"/>
              </a:solidFill>
              <a:latin typeface="Calibri"/>
            </a:endParaRPr>
          </a:p>
        </p:txBody>
      </p:sp>
      <p:sp>
        <p:nvSpPr>
          <p:cNvPr id="39" name="TextBox 38"/>
          <p:cNvSpPr txBox="1"/>
          <p:nvPr/>
        </p:nvSpPr>
        <p:spPr>
          <a:xfrm rot="16200000">
            <a:off x="5667685" y="2636628"/>
            <a:ext cx="2232695" cy="769441"/>
          </a:xfrm>
          <a:prstGeom prst="rect">
            <a:avLst/>
          </a:prstGeom>
          <a:noFill/>
        </p:spPr>
        <p:txBody>
          <a:bodyPr wrap="square" rtlCol="0">
            <a:spAutoFit/>
          </a:bodyPr>
          <a:lstStyle/>
          <a:p>
            <a:pPr algn="ctr"/>
            <a:r>
              <a:rPr lang="en-US" sz="2200" smtClean="0">
                <a:solidFill>
                  <a:prstClr val="black"/>
                </a:solidFill>
                <a:latin typeface="Calibri"/>
              </a:rPr>
              <a:t>Reflection </a:t>
            </a:r>
          </a:p>
          <a:p>
            <a:pPr algn="ctr"/>
            <a:r>
              <a:rPr lang="en-US" sz="2200" dirty="0" smtClean="0">
                <a:solidFill>
                  <a:prstClr val="black"/>
                </a:solidFill>
                <a:latin typeface="Calibri"/>
              </a:rPr>
              <a:t>timing</a:t>
            </a:r>
            <a:endParaRPr lang="en-US" sz="2200" dirty="0">
              <a:solidFill>
                <a:prstClr val="black"/>
              </a:solidFill>
              <a:latin typeface="Calibri"/>
            </a:endParaRPr>
          </a:p>
        </p:txBody>
      </p:sp>
      <p:sp>
        <p:nvSpPr>
          <p:cNvPr id="41" name="TextBox 40"/>
          <p:cNvSpPr txBox="1"/>
          <p:nvPr/>
        </p:nvSpPr>
        <p:spPr>
          <a:xfrm rot="16200000">
            <a:off x="5724998" y="4227325"/>
            <a:ext cx="1435008" cy="769441"/>
          </a:xfrm>
          <a:prstGeom prst="rect">
            <a:avLst/>
          </a:prstGeom>
          <a:noFill/>
        </p:spPr>
        <p:txBody>
          <a:bodyPr wrap="none" rtlCol="0">
            <a:spAutoFit/>
          </a:bodyPr>
          <a:lstStyle/>
          <a:p>
            <a:r>
              <a:rPr lang="en-US" sz="2200" dirty="0" smtClean="0">
                <a:solidFill>
                  <a:prstClr val="black"/>
                </a:solidFill>
                <a:latin typeface="Calibri"/>
              </a:rPr>
              <a:t>Reflection </a:t>
            </a:r>
          </a:p>
          <a:p>
            <a:r>
              <a:rPr lang="en-US" sz="2200" dirty="0" smtClean="0">
                <a:solidFill>
                  <a:prstClr val="black"/>
                </a:solidFill>
                <a:latin typeface="Calibri"/>
              </a:rPr>
              <a:t>Magnitude</a:t>
            </a:r>
            <a:endParaRPr lang="en-US" sz="2200" dirty="0">
              <a:solidFill>
                <a:prstClr val="black"/>
              </a:solidFill>
              <a:latin typeface="Calibri"/>
            </a:endParaRPr>
          </a:p>
        </p:txBody>
      </p:sp>
      <p:cxnSp>
        <p:nvCxnSpPr>
          <p:cNvPr id="43" name="Straight Arrow Connector 42"/>
          <p:cNvCxnSpPr>
            <a:stCxn id="41" idx="2"/>
          </p:cNvCxnSpPr>
          <p:nvPr/>
        </p:nvCxnSpPr>
        <p:spPr>
          <a:xfrm flipV="1">
            <a:off x="6827223" y="4497526"/>
            <a:ext cx="792776" cy="1145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2"/>
          </p:cNvCxnSpPr>
          <p:nvPr/>
        </p:nvCxnSpPr>
        <p:spPr>
          <a:xfrm flipV="1">
            <a:off x="6827223" y="4089985"/>
            <a:ext cx="945176" cy="5220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41" idx="2"/>
          </p:cNvCxnSpPr>
          <p:nvPr/>
        </p:nvCxnSpPr>
        <p:spPr>
          <a:xfrm>
            <a:off x="6827223" y="4612046"/>
            <a:ext cx="487975" cy="100892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3" name="Group 29"/>
          <p:cNvGrpSpPr>
            <a:grpSpLocks/>
          </p:cNvGrpSpPr>
          <p:nvPr/>
        </p:nvGrpSpPr>
        <p:grpSpPr bwMode="auto">
          <a:xfrm flipH="1">
            <a:off x="7239000" y="5610487"/>
            <a:ext cx="1066800" cy="637913"/>
            <a:chOff x="2448" y="2079"/>
            <a:chExt cx="3148" cy="2168"/>
          </a:xfrm>
        </p:grpSpPr>
        <p:sp>
          <p:nvSpPr>
            <p:cNvPr id="280" name="Oval 30"/>
            <p:cNvSpPr>
              <a:spLocks noChangeArrowheads="1"/>
            </p:cNvSpPr>
            <p:nvPr/>
          </p:nvSpPr>
          <p:spPr bwMode="auto">
            <a:xfrm>
              <a:off x="2723" y="2142"/>
              <a:ext cx="2668" cy="2083"/>
            </a:xfrm>
            <a:prstGeom prst="ellipse">
              <a:avLst/>
            </a:prstGeom>
            <a:solidFill>
              <a:srgbClr val="E8C9C3"/>
            </a:solidFill>
            <a:ln w="9525">
              <a:noFill/>
              <a:round/>
              <a:headEnd/>
              <a:tailEnd/>
            </a:ln>
          </p:spPr>
          <p:txBody>
            <a:bodyPr/>
            <a:lstStyle/>
            <a:p>
              <a:endParaRPr lang="en-US">
                <a:solidFill>
                  <a:prstClr val="black"/>
                </a:solidFill>
                <a:latin typeface="Calibri"/>
              </a:endParaRPr>
            </a:p>
          </p:txBody>
        </p:sp>
        <p:sp>
          <p:nvSpPr>
            <p:cNvPr id="281" name="Freeform 31"/>
            <p:cNvSpPr>
              <a:spLocks/>
            </p:cNvSpPr>
            <p:nvPr/>
          </p:nvSpPr>
          <p:spPr bwMode="auto">
            <a:xfrm>
              <a:off x="4858" y="2365"/>
              <a:ext cx="178" cy="282"/>
            </a:xfrm>
            <a:custGeom>
              <a:avLst/>
              <a:gdLst>
                <a:gd name="T0" fmla="*/ 58 w 71"/>
                <a:gd name="T1" fmla="*/ 66 h 113"/>
                <a:gd name="T2" fmla="*/ 40 w 71"/>
                <a:gd name="T3" fmla="*/ 89 h 113"/>
                <a:gd name="T4" fmla="*/ 5 w 71"/>
                <a:gd name="T5" fmla="*/ 100 h 113"/>
                <a:gd name="T6" fmla="*/ 17 w 71"/>
                <a:gd name="T7" fmla="*/ 6 h 113"/>
                <a:gd name="T8" fmla="*/ 67 w 71"/>
                <a:gd name="T9" fmla="*/ 41 h 113"/>
                <a:gd name="T10" fmla="*/ 58 w 71"/>
                <a:gd name="T11" fmla="*/ 66 h 113"/>
                <a:gd name="T12" fmla="*/ 0 60000 65536"/>
                <a:gd name="T13" fmla="*/ 0 60000 65536"/>
                <a:gd name="T14" fmla="*/ 0 60000 65536"/>
                <a:gd name="T15" fmla="*/ 0 60000 65536"/>
                <a:gd name="T16" fmla="*/ 0 60000 65536"/>
                <a:gd name="T17" fmla="*/ 0 60000 65536"/>
                <a:gd name="T18" fmla="*/ 0 w 71"/>
                <a:gd name="T19" fmla="*/ 0 h 113"/>
                <a:gd name="T20" fmla="*/ 71 w 71"/>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71" h="113">
                  <a:moveTo>
                    <a:pt x="58" y="66"/>
                  </a:moveTo>
                  <a:cubicBezTo>
                    <a:pt x="55" y="81"/>
                    <a:pt x="50" y="85"/>
                    <a:pt x="40" y="89"/>
                  </a:cubicBezTo>
                  <a:cubicBezTo>
                    <a:pt x="29" y="94"/>
                    <a:pt x="7" y="113"/>
                    <a:pt x="5" y="100"/>
                  </a:cubicBezTo>
                  <a:cubicBezTo>
                    <a:pt x="0" y="87"/>
                    <a:pt x="2" y="12"/>
                    <a:pt x="17" y="6"/>
                  </a:cubicBezTo>
                  <a:cubicBezTo>
                    <a:pt x="30" y="0"/>
                    <a:pt x="56" y="23"/>
                    <a:pt x="67" y="41"/>
                  </a:cubicBezTo>
                  <a:cubicBezTo>
                    <a:pt x="71" y="50"/>
                    <a:pt x="59" y="62"/>
                    <a:pt x="58" y="66"/>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82" name="Freeform 32"/>
            <p:cNvSpPr>
              <a:spLocks/>
            </p:cNvSpPr>
            <p:nvPr/>
          </p:nvSpPr>
          <p:spPr bwMode="auto">
            <a:xfrm>
              <a:off x="4608" y="2385"/>
              <a:ext cx="240" cy="197"/>
            </a:xfrm>
            <a:custGeom>
              <a:avLst/>
              <a:gdLst>
                <a:gd name="T0" fmla="*/ 69 w 96"/>
                <a:gd name="T1" fmla="*/ 73 h 79"/>
                <a:gd name="T2" fmla="*/ 30 w 96"/>
                <a:gd name="T3" fmla="*/ 75 h 79"/>
                <a:gd name="T4" fmla="*/ 20 w 96"/>
                <a:gd name="T5" fmla="*/ 53 h 79"/>
                <a:gd name="T6" fmla="*/ 7 w 96"/>
                <a:gd name="T7" fmla="*/ 26 h 79"/>
                <a:gd name="T8" fmla="*/ 42 w 96"/>
                <a:gd name="T9" fmla="*/ 8 h 79"/>
                <a:gd name="T10" fmla="*/ 90 w 96"/>
                <a:gd name="T11" fmla="*/ 22 h 79"/>
                <a:gd name="T12" fmla="*/ 75 w 96"/>
                <a:gd name="T13" fmla="*/ 42 h 79"/>
                <a:gd name="T14" fmla="*/ 69 w 96"/>
                <a:gd name="T15" fmla="*/ 73 h 79"/>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79"/>
                <a:gd name="T26" fmla="*/ 96 w 96"/>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79">
                  <a:moveTo>
                    <a:pt x="69" y="73"/>
                  </a:moveTo>
                  <a:cubicBezTo>
                    <a:pt x="56" y="77"/>
                    <a:pt x="39" y="79"/>
                    <a:pt x="30" y="75"/>
                  </a:cubicBezTo>
                  <a:cubicBezTo>
                    <a:pt x="23" y="71"/>
                    <a:pt x="22" y="59"/>
                    <a:pt x="20" y="53"/>
                  </a:cubicBezTo>
                  <a:cubicBezTo>
                    <a:pt x="17" y="44"/>
                    <a:pt x="9" y="35"/>
                    <a:pt x="7" y="26"/>
                  </a:cubicBezTo>
                  <a:cubicBezTo>
                    <a:pt x="0" y="7"/>
                    <a:pt x="27" y="7"/>
                    <a:pt x="42" y="8"/>
                  </a:cubicBezTo>
                  <a:cubicBezTo>
                    <a:pt x="54" y="8"/>
                    <a:pt x="96" y="0"/>
                    <a:pt x="90" y="22"/>
                  </a:cubicBezTo>
                  <a:cubicBezTo>
                    <a:pt x="88" y="26"/>
                    <a:pt x="78" y="33"/>
                    <a:pt x="75" y="42"/>
                  </a:cubicBezTo>
                  <a:cubicBezTo>
                    <a:pt x="73" y="50"/>
                    <a:pt x="74" y="72"/>
                    <a:pt x="69" y="73"/>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83" name="Freeform 33"/>
            <p:cNvSpPr>
              <a:spLocks/>
            </p:cNvSpPr>
            <p:nvPr/>
          </p:nvSpPr>
          <p:spPr bwMode="auto">
            <a:xfrm>
              <a:off x="4443" y="2437"/>
              <a:ext cx="220" cy="185"/>
            </a:xfrm>
            <a:custGeom>
              <a:avLst/>
              <a:gdLst>
                <a:gd name="T0" fmla="*/ 84 w 88"/>
                <a:gd name="T1" fmla="*/ 61 h 74"/>
                <a:gd name="T2" fmla="*/ 62 w 88"/>
                <a:gd name="T3" fmla="*/ 72 h 74"/>
                <a:gd name="T4" fmla="*/ 22 w 88"/>
                <a:gd name="T5" fmla="*/ 72 h 74"/>
                <a:gd name="T6" fmla="*/ 64 w 88"/>
                <a:gd name="T7" fmla="*/ 23 h 74"/>
                <a:gd name="T8" fmla="*/ 84 w 88"/>
                <a:gd name="T9" fmla="*/ 61 h 74"/>
                <a:gd name="T10" fmla="*/ 0 60000 65536"/>
                <a:gd name="T11" fmla="*/ 0 60000 65536"/>
                <a:gd name="T12" fmla="*/ 0 60000 65536"/>
                <a:gd name="T13" fmla="*/ 0 60000 65536"/>
                <a:gd name="T14" fmla="*/ 0 60000 65536"/>
                <a:gd name="T15" fmla="*/ 0 w 88"/>
                <a:gd name="T16" fmla="*/ 0 h 74"/>
                <a:gd name="T17" fmla="*/ 88 w 88"/>
                <a:gd name="T18" fmla="*/ 74 h 74"/>
              </a:gdLst>
              <a:ahLst/>
              <a:cxnLst>
                <a:cxn ang="T10">
                  <a:pos x="T0" y="T1"/>
                </a:cxn>
                <a:cxn ang="T11">
                  <a:pos x="T2" y="T3"/>
                </a:cxn>
                <a:cxn ang="T12">
                  <a:pos x="T4" y="T5"/>
                </a:cxn>
                <a:cxn ang="T13">
                  <a:pos x="T6" y="T7"/>
                </a:cxn>
                <a:cxn ang="T14">
                  <a:pos x="T8" y="T9"/>
                </a:cxn>
              </a:cxnLst>
              <a:rect l="T15" t="T16" r="T17" b="T18"/>
              <a:pathLst>
                <a:path w="88" h="74">
                  <a:moveTo>
                    <a:pt x="84" y="61"/>
                  </a:moveTo>
                  <a:cubicBezTo>
                    <a:pt x="78" y="64"/>
                    <a:pt x="71" y="71"/>
                    <a:pt x="62" y="72"/>
                  </a:cubicBezTo>
                  <a:cubicBezTo>
                    <a:pt x="52" y="74"/>
                    <a:pt x="30" y="74"/>
                    <a:pt x="22" y="72"/>
                  </a:cubicBezTo>
                  <a:cubicBezTo>
                    <a:pt x="0" y="66"/>
                    <a:pt x="30" y="0"/>
                    <a:pt x="64" y="23"/>
                  </a:cubicBezTo>
                  <a:cubicBezTo>
                    <a:pt x="68" y="24"/>
                    <a:pt x="88" y="53"/>
                    <a:pt x="84" y="6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84" name="Freeform 34"/>
            <p:cNvSpPr>
              <a:spLocks/>
            </p:cNvSpPr>
            <p:nvPr/>
          </p:nvSpPr>
          <p:spPr bwMode="auto">
            <a:xfrm>
              <a:off x="4238" y="2387"/>
              <a:ext cx="250" cy="215"/>
            </a:xfrm>
            <a:custGeom>
              <a:avLst/>
              <a:gdLst>
                <a:gd name="T0" fmla="*/ 100 w 100"/>
                <a:gd name="T1" fmla="*/ 41 h 86"/>
                <a:gd name="T2" fmla="*/ 85 w 100"/>
                <a:gd name="T3" fmla="*/ 77 h 86"/>
                <a:gd name="T4" fmla="*/ 39 w 100"/>
                <a:gd name="T5" fmla="*/ 82 h 86"/>
                <a:gd name="T6" fmla="*/ 4 w 100"/>
                <a:gd name="T7" fmla="*/ 58 h 86"/>
                <a:gd name="T8" fmla="*/ 21 w 100"/>
                <a:gd name="T9" fmla="*/ 16 h 86"/>
                <a:gd name="T10" fmla="*/ 56 w 100"/>
                <a:gd name="T11" fmla="*/ 5 h 86"/>
                <a:gd name="T12" fmla="*/ 94 w 100"/>
                <a:gd name="T13" fmla="*/ 35 h 86"/>
                <a:gd name="T14" fmla="*/ 100 w 100"/>
                <a:gd name="T15" fmla="*/ 41 h 86"/>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86"/>
                <a:gd name="T26" fmla="*/ 100 w 100"/>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86">
                  <a:moveTo>
                    <a:pt x="100" y="41"/>
                  </a:moveTo>
                  <a:cubicBezTo>
                    <a:pt x="100" y="50"/>
                    <a:pt x="90" y="71"/>
                    <a:pt x="85" y="77"/>
                  </a:cubicBezTo>
                  <a:cubicBezTo>
                    <a:pt x="76" y="85"/>
                    <a:pt x="54" y="86"/>
                    <a:pt x="39" y="82"/>
                  </a:cubicBezTo>
                  <a:cubicBezTo>
                    <a:pt x="24" y="79"/>
                    <a:pt x="8" y="68"/>
                    <a:pt x="4" y="58"/>
                  </a:cubicBezTo>
                  <a:cubicBezTo>
                    <a:pt x="0" y="48"/>
                    <a:pt x="4" y="27"/>
                    <a:pt x="21" y="16"/>
                  </a:cubicBezTo>
                  <a:cubicBezTo>
                    <a:pt x="32" y="9"/>
                    <a:pt x="44" y="0"/>
                    <a:pt x="56" y="5"/>
                  </a:cubicBezTo>
                  <a:cubicBezTo>
                    <a:pt x="73" y="12"/>
                    <a:pt x="80" y="25"/>
                    <a:pt x="94" y="35"/>
                  </a:cubicBezTo>
                  <a:cubicBezTo>
                    <a:pt x="96" y="35"/>
                    <a:pt x="100" y="39"/>
                    <a:pt x="100" y="4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85" name="Freeform 35"/>
            <p:cNvSpPr>
              <a:spLocks/>
            </p:cNvSpPr>
            <p:nvPr/>
          </p:nvSpPr>
          <p:spPr bwMode="auto">
            <a:xfrm>
              <a:off x="4351" y="2292"/>
              <a:ext cx="262" cy="183"/>
            </a:xfrm>
            <a:custGeom>
              <a:avLst/>
              <a:gdLst>
                <a:gd name="T0" fmla="*/ 76 w 105"/>
                <a:gd name="T1" fmla="*/ 9 h 73"/>
                <a:gd name="T2" fmla="*/ 39 w 105"/>
                <a:gd name="T3" fmla="*/ 4 h 73"/>
                <a:gd name="T4" fmla="*/ 6 w 105"/>
                <a:gd name="T5" fmla="*/ 14 h 73"/>
                <a:gd name="T6" fmla="*/ 1 w 105"/>
                <a:gd name="T7" fmla="*/ 30 h 73"/>
                <a:gd name="T8" fmla="*/ 27 w 105"/>
                <a:gd name="T9" fmla="*/ 40 h 73"/>
                <a:gd name="T10" fmla="*/ 67 w 105"/>
                <a:gd name="T11" fmla="*/ 72 h 73"/>
                <a:gd name="T12" fmla="*/ 98 w 105"/>
                <a:gd name="T13" fmla="*/ 54 h 73"/>
                <a:gd name="T14" fmla="*/ 76 w 105"/>
                <a:gd name="T15" fmla="*/ 9 h 73"/>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73"/>
                <a:gd name="T26" fmla="*/ 105 w 105"/>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73">
                  <a:moveTo>
                    <a:pt x="76" y="9"/>
                  </a:moveTo>
                  <a:cubicBezTo>
                    <a:pt x="65" y="5"/>
                    <a:pt x="52" y="5"/>
                    <a:pt x="39" y="4"/>
                  </a:cubicBezTo>
                  <a:cubicBezTo>
                    <a:pt x="28" y="4"/>
                    <a:pt x="11" y="0"/>
                    <a:pt x="6" y="14"/>
                  </a:cubicBezTo>
                  <a:cubicBezTo>
                    <a:pt x="4" y="19"/>
                    <a:pt x="0" y="25"/>
                    <a:pt x="1" y="30"/>
                  </a:cubicBezTo>
                  <a:cubicBezTo>
                    <a:pt x="2" y="32"/>
                    <a:pt x="18" y="34"/>
                    <a:pt x="27" y="40"/>
                  </a:cubicBezTo>
                  <a:cubicBezTo>
                    <a:pt x="36" y="46"/>
                    <a:pt x="57" y="72"/>
                    <a:pt x="67" y="72"/>
                  </a:cubicBezTo>
                  <a:cubicBezTo>
                    <a:pt x="76" y="73"/>
                    <a:pt x="91" y="63"/>
                    <a:pt x="98" y="54"/>
                  </a:cubicBezTo>
                  <a:cubicBezTo>
                    <a:pt x="105" y="45"/>
                    <a:pt x="90" y="15"/>
                    <a:pt x="76" y="9"/>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86" name="Freeform 36"/>
            <p:cNvSpPr>
              <a:spLocks/>
            </p:cNvSpPr>
            <p:nvPr/>
          </p:nvSpPr>
          <p:spPr bwMode="auto">
            <a:xfrm>
              <a:off x="3518" y="4032"/>
              <a:ext cx="283" cy="183"/>
            </a:xfrm>
            <a:custGeom>
              <a:avLst/>
              <a:gdLst>
                <a:gd name="T0" fmla="*/ 109 w 113"/>
                <a:gd name="T1" fmla="*/ 62 h 73"/>
                <a:gd name="T2" fmla="*/ 89 w 113"/>
                <a:gd name="T3" fmla="*/ 68 h 73"/>
                <a:gd name="T4" fmla="*/ 22 w 113"/>
                <a:gd name="T5" fmla="*/ 52 h 73"/>
                <a:gd name="T6" fmla="*/ 89 w 113"/>
                <a:gd name="T7" fmla="*/ 23 h 73"/>
                <a:gd name="T8" fmla="*/ 109 w 113"/>
                <a:gd name="T9" fmla="*/ 62 h 73"/>
                <a:gd name="T10" fmla="*/ 0 60000 65536"/>
                <a:gd name="T11" fmla="*/ 0 60000 65536"/>
                <a:gd name="T12" fmla="*/ 0 60000 65536"/>
                <a:gd name="T13" fmla="*/ 0 60000 65536"/>
                <a:gd name="T14" fmla="*/ 0 60000 65536"/>
                <a:gd name="T15" fmla="*/ 0 w 113"/>
                <a:gd name="T16" fmla="*/ 0 h 73"/>
                <a:gd name="T17" fmla="*/ 113 w 113"/>
                <a:gd name="T18" fmla="*/ 73 h 73"/>
              </a:gdLst>
              <a:ahLst/>
              <a:cxnLst>
                <a:cxn ang="T10">
                  <a:pos x="T0" y="T1"/>
                </a:cxn>
                <a:cxn ang="T11">
                  <a:pos x="T2" y="T3"/>
                </a:cxn>
                <a:cxn ang="T12">
                  <a:pos x="T4" y="T5"/>
                </a:cxn>
                <a:cxn ang="T13">
                  <a:pos x="T6" y="T7"/>
                </a:cxn>
                <a:cxn ang="T14">
                  <a:pos x="T8" y="T9"/>
                </a:cxn>
              </a:cxnLst>
              <a:rect l="T15" t="T16" r="T17" b="T18"/>
              <a:pathLst>
                <a:path w="113" h="73">
                  <a:moveTo>
                    <a:pt x="109" y="62"/>
                  </a:moveTo>
                  <a:cubicBezTo>
                    <a:pt x="112" y="73"/>
                    <a:pt x="99" y="66"/>
                    <a:pt x="89" y="68"/>
                  </a:cubicBezTo>
                  <a:cubicBezTo>
                    <a:pt x="79" y="70"/>
                    <a:pt x="30" y="54"/>
                    <a:pt x="22" y="52"/>
                  </a:cubicBezTo>
                  <a:cubicBezTo>
                    <a:pt x="0" y="47"/>
                    <a:pt x="55" y="0"/>
                    <a:pt x="89" y="23"/>
                  </a:cubicBezTo>
                  <a:cubicBezTo>
                    <a:pt x="93" y="25"/>
                    <a:pt x="113" y="54"/>
                    <a:pt x="109" y="62"/>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87" name="Freeform 37"/>
            <p:cNvSpPr>
              <a:spLocks/>
            </p:cNvSpPr>
            <p:nvPr/>
          </p:nvSpPr>
          <p:spPr bwMode="auto">
            <a:xfrm>
              <a:off x="4111" y="4065"/>
              <a:ext cx="255" cy="182"/>
            </a:xfrm>
            <a:custGeom>
              <a:avLst/>
              <a:gdLst>
                <a:gd name="T0" fmla="*/ 48 w 102"/>
                <a:gd name="T1" fmla="*/ 67 h 73"/>
                <a:gd name="T2" fmla="*/ 78 w 102"/>
                <a:gd name="T3" fmla="*/ 46 h 73"/>
                <a:gd name="T4" fmla="*/ 97 w 102"/>
                <a:gd name="T5" fmla="*/ 17 h 73"/>
                <a:gd name="T6" fmla="*/ 89 w 102"/>
                <a:gd name="T7" fmla="*/ 2 h 73"/>
                <a:gd name="T8" fmla="*/ 63 w 102"/>
                <a:gd name="T9" fmla="*/ 12 h 73"/>
                <a:gd name="T10" fmla="*/ 12 w 102"/>
                <a:gd name="T11" fmla="*/ 14 h 73"/>
                <a:gd name="T12" fmla="*/ 1 w 102"/>
                <a:gd name="T13" fmla="*/ 49 h 73"/>
                <a:gd name="T14" fmla="*/ 48 w 102"/>
                <a:gd name="T15" fmla="*/ 67 h 73"/>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73"/>
                <a:gd name="T26" fmla="*/ 102 w 102"/>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73">
                  <a:moveTo>
                    <a:pt x="48" y="67"/>
                  </a:moveTo>
                  <a:cubicBezTo>
                    <a:pt x="59" y="63"/>
                    <a:pt x="68" y="54"/>
                    <a:pt x="78" y="46"/>
                  </a:cubicBezTo>
                  <a:cubicBezTo>
                    <a:pt x="87" y="39"/>
                    <a:pt x="102" y="30"/>
                    <a:pt x="97" y="17"/>
                  </a:cubicBezTo>
                  <a:cubicBezTo>
                    <a:pt x="94" y="11"/>
                    <a:pt x="93" y="5"/>
                    <a:pt x="89" y="2"/>
                  </a:cubicBezTo>
                  <a:cubicBezTo>
                    <a:pt x="87" y="0"/>
                    <a:pt x="74" y="10"/>
                    <a:pt x="63" y="12"/>
                  </a:cubicBezTo>
                  <a:cubicBezTo>
                    <a:pt x="52" y="13"/>
                    <a:pt x="20" y="8"/>
                    <a:pt x="12" y="14"/>
                  </a:cubicBezTo>
                  <a:cubicBezTo>
                    <a:pt x="4" y="21"/>
                    <a:pt x="0" y="38"/>
                    <a:pt x="1" y="49"/>
                  </a:cubicBezTo>
                  <a:cubicBezTo>
                    <a:pt x="2" y="60"/>
                    <a:pt x="34" y="73"/>
                    <a:pt x="48" y="67"/>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88" name="Freeform 38"/>
            <p:cNvSpPr>
              <a:spLocks/>
            </p:cNvSpPr>
            <p:nvPr/>
          </p:nvSpPr>
          <p:spPr bwMode="auto">
            <a:xfrm>
              <a:off x="4596" y="2235"/>
              <a:ext cx="247" cy="135"/>
            </a:xfrm>
            <a:custGeom>
              <a:avLst/>
              <a:gdLst>
                <a:gd name="T0" fmla="*/ 86 w 99"/>
                <a:gd name="T1" fmla="*/ 51 h 54"/>
                <a:gd name="T2" fmla="*/ 70 w 99"/>
                <a:gd name="T3" fmla="*/ 15 h 54"/>
                <a:gd name="T4" fmla="*/ 41 w 99"/>
                <a:gd name="T5" fmla="*/ 5 h 54"/>
                <a:gd name="T6" fmla="*/ 4 w 99"/>
                <a:gd name="T7" fmla="*/ 28 h 54"/>
                <a:gd name="T8" fmla="*/ 7 w 99"/>
                <a:gd name="T9" fmla="*/ 44 h 54"/>
                <a:gd name="T10" fmla="*/ 32 w 99"/>
                <a:gd name="T11" fmla="*/ 51 h 54"/>
                <a:gd name="T12" fmla="*/ 69 w 99"/>
                <a:gd name="T13" fmla="*/ 52 h 54"/>
                <a:gd name="T14" fmla="*/ 86 w 99"/>
                <a:gd name="T15" fmla="*/ 51 h 54"/>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54"/>
                <a:gd name="T26" fmla="*/ 99 w 99"/>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54">
                  <a:moveTo>
                    <a:pt x="86" y="51"/>
                  </a:moveTo>
                  <a:cubicBezTo>
                    <a:pt x="98" y="35"/>
                    <a:pt x="99" y="25"/>
                    <a:pt x="70" y="15"/>
                  </a:cubicBezTo>
                  <a:cubicBezTo>
                    <a:pt x="58" y="11"/>
                    <a:pt x="53" y="7"/>
                    <a:pt x="41" y="5"/>
                  </a:cubicBezTo>
                  <a:cubicBezTo>
                    <a:pt x="19" y="0"/>
                    <a:pt x="11" y="8"/>
                    <a:pt x="4" y="28"/>
                  </a:cubicBezTo>
                  <a:cubicBezTo>
                    <a:pt x="0" y="34"/>
                    <a:pt x="4" y="38"/>
                    <a:pt x="7" y="44"/>
                  </a:cubicBezTo>
                  <a:cubicBezTo>
                    <a:pt x="11" y="51"/>
                    <a:pt x="21" y="51"/>
                    <a:pt x="32" y="51"/>
                  </a:cubicBezTo>
                  <a:cubicBezTo>
                    <a:pt x="44" y="51"/>
                    <a:pt x="58" y="52"/>
                    <a:pt x="69" y="52"/>
                  </a:cubicBezTo>
                  <a:cubicBezTo>
                    <a:pt x="80" y="52"/>
                    <a:pt x="82" y="54"/>
                    <a:pt x="86" y="5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89" name="Freeform 39"/>
            <p:cNvSpPr>
              <a:spLocks/>
            </p:cNvSpPr>
            <p:nvPr/>
          </p:nvSpPr>
          <p:spPr bwMode="auto">
            <a:xfrm>
              <a:off x="5023" y="2505"/>
              <a:ext cx="258" cy="290"/>
            </a:xfrm>
            <a:custGeom>
              <a:avLst/>
              <a:gdLst>
                <a:gd name="T0" fmla="*/ 19 w 103"/>
                <a:gd name="T1" fmla="*/ 1 h 116"/>
                <a:gd name="T2" fmla="*/ 70 w 103"/>
                <a:gd name="T3" fmla="*/ 32 h 116"/>
                <a:gd name="T4" fmla="*/ 100 w 103"/>
                <a:gd name="T5" fmla="*/ 93 h 116"/>
                <a:gd name="T6" fmla="*/ 84 w 103"/>
                <a:gd name="T7" fmla="*/ 114 h 116"/>
                <a:gd name="T8" fmla="*/ 54 w 103"/>
                <a:gd name="T9" fmla="*/ 104 h 116"/>
                <a:gd name="T10" fmla="*/ 35 w 103"/>
                <a:gd name="T11" fmla="*/ 89 h 116"/>
                <a:gd name="T12" fmla="*/ 12 w 103"/>
                <a:gd name="T13" fmla="*/ 38 h 116"/>
                <a:gd name="T14" fmla="*/ 19 w 103"/>
                <a:gd name="T15" fmla="*/ 1 h 116"/>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116"/>
                <a:gd name="T26" fmla="*/ 103 w 103"/>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116">
                  <a:moveTo>
                    <a:pt x="19" y="1"/>
                  </a:moveTo>
                  <a:cubicBezTo>
                    <a:pt x="37" y="0"/>
                    <a:pt x="59" y="18"/>
                    <a:pt x="70" y="32"/>
                  </a:cubicBezTo>
                  <a:cubicBezTo>
                    <a:pt x="77" y="41"/>
                    <a:pt x="103" y="85"/>
                    <a:pt x="100" y="93"/>
                  </a:cubicBezTo>
                  <a:cubicBezTo>
                    <a:pt x="97" y="102"/>
                    <a:pt x="92" y="109"/>
                    <a:pt x="84" y="114"/>
                  </a:cubicBezTo>
                  <a:cubicBezTo>
                    <a:pt x="80" y="116"/>
                    <a:pt x="58" y="103"/>
                    <a:pt x="54" y="104"/>
                  </a:cubicBezTo>
                  <a:cubicBezTo>
                    <a:pt x="41" y="106"/>
                    <a:pt x="42" y="101"/>
                    <a:pt x="35" y="89"/>
                  </a:cubicBezTo>
                  <a:cubicBezTo>
                    <a:pt x="27" y="73"/>
                    <a:pt x="22" y="52"/>
                    <a:pt x="12" y="38"/>
                  </a:cubicBezTo>
                  <a:cubicBezTo>
                    <a:pt x="10" y="35"/>
                    <a:pt x="0" y="1"/>
                    <a:pt x="19" y="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90" name="Freeform 40"/>
            <p:cNvSpPr>
              <a:spLocks/>
            </p:cNvSpPr>
            <p:nvPr/>
          </p:nvSpPr>
          <p:spPr bwMode="auto">
            <a:xfrm>
              <a:off x="4056" y="2227"/>
              <a:ext cx="270" cy="228"/>
            </a:xfrm>
            <a:custGeom>
              <a:avLst/>
              <a:gdLst>
                <a:gd name="T0" fmla="*/ 44 w 108"/>
                <a:gd name="T1" fmla="*/ 89 h 91"/>
                <a:gd name="T2" fmla="*/ 79 w 108"/>
                <a:gd name="T3" fmla="*/ 74 h 91"/>
                <a:gd name="T4" fmla="*/ 103 w 108"/>
                <a:gd name="T5" fmla="*/ 57 h 91"/>
                <a:gd name="T6" fmla="*/ 101 w 108"/>
                <a:gd name="T7" fmla="*/ 33 h 91"/>
                <a:gd name="T8" fmla="*/ 5 w 108"/>
                <a:gd name="T9" fmla="*/ 34 h 91"/>
                <a:gd name="T10" fmla="*/ 1 w 108"/>
                <a:gd name="T11" fmla="*/ 43 h 91"/>
                <a:gd name="T12" fmla="*/ 12 w 108"/>
                <a:gd name="T13" fmla="*/ 77 h 91"/>
                <a:gd name="T14" fmla="*/ 34 w 108"/>
                <a:gd name="T15" fmla="*/ 89 h 91"/>
                <a:gd name="T16" fmla="*/ 44 w 108"/>
                <a:gd name="T17" fmla="*/ 89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91"/>
                <a:gd name="T29" fmla="*/ 108 w 108"/>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91">
                  <a:moveTo>
                    <a:pt x="44" y="89"/>
                  </a:moveTo>
                  <a:cubicBezTo>
                    <a:pt x="53" y="91"/>
                    <a:pt x="65" y="83"/>
                    <a:pt x="79" y="74"/>
                  </a:cubicBezTo>
                  <a:cubicBezTo>
                    <a:pt x="92" y="65"/>
                    <a:pt x="99" y="67"/>
                    <a:pt x="103" y="57"/>
                  </a:cubicBezTo>
                  <a:cubicBezTo>
                    <a:pt x="108" y="48"/>
                    <a:pt x="105" y="39"/>
                    <a:pt x="101" y="33"/>
                  </a:cubicBezTo>
                  <a:cubicBezTo>
                    <a:pt x="78" y="0"/>
                    <a:pt x="37" y="21"/>
                    <a:pt x="5" y="34"/>
                  </a:cubicBezTo>
                  <a:cubicBezTo>
                    <a:pt x="3" y="35"/>
                    <a:pt x="0" y="41"/>
                    <a:pt x="1" y="43"/>
                  </a:cubicBezTo>
                  <a:cubicBezTo>
                    <a:pt x="4" y="55"/>
                    <a:pt x="6" y="69"/>
                    <a:pt x="12" y="77"/>
                  </a:cubicBezTo>
                  <a:cubicBezTo>
                    <a:pt x="16" y="84"/>
                    <a:pt x="26" y="86"/>
                    <a:pt x="34" y="89"/>
                  </a:cubicBezTo>
                  <a:cubicBezTo>
                    <a:pt x="39" y="88"/>
                    <a:pt x="44" y="89"/>
                    <a:pt x="44" y="89"/>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91" name="Freeform 41"/>
            <p:cNvSpPr>
              <a:spLocks/>
            </p:cNvSpPr>
            <p:nvPr/>
          </p:nvSpPr>
          <p:spPr bwMode="auto">
            <a:xfrm>
              <a:off x="3996" y="2090"/>
              <a:ext cx="292" cy="190"/>
            </a:xfrm>
            <a:custGeom>
              <a:avLst/>
              <a:gdLst>
                <a:gd name="T0" fmla="*/ 1 w 117"/>
                <a:gd name="T1" fmla="*/ 52 h 76"/>
                <a:gd name="T2" fmla="*/ 5 w 117"/>
                <a:gd name="T3" fmla="*/ 16 h 76"/>
                <a:gd name="T4" fmla="*/ 87 w 117"/>
                <a:gd name="T5" fmla="*/ 19 h 76"/>
                <a:gd name="T6" fmla="*/ 110 w 117"/>
                <a:gd name="T7" fmla="*/ 33 h 76"/>
                <a:gd name="T8" fmla="*/ 116 w 117"/>
                <a:gd name="T9" fmla="*/ 55 h 76"/>
                <a:gd name="T10" fmla="*/ 94 w 117"/>
                <a:gd name="T11" fmla="*/ 62 h 76"/>
                <a:gd name="T12" fmla="*/ 27 w 117"/>
                <a:gd name="T13" fmla="*/ 71 h 76"/>
                <a:gd name="T14" fmla="*/ 1 w 117"/>
                <a:gd name="T15" fmla="*/ 52 h 76"/>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6"/>
                <a:gd name="T26" fmla="*/ 117 w 117"/>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6">
                  <a:moveTo>
                    <a:pt x="1" y="52"/>
                  </a:moveTo>
                  <a:cubicBezTo>
                    <a:pt x="1" y="39"/>
                    <a:pt x="0" y="25"/>
                    <a:pt x="5" y="16"/>
                  </a:cubicBezTo>
                  <a:cubicBezTo>
                    <a:pt x="15" y="0"/>
                    <a:pt x="74" y="16"/>
                    <a:pt x="87" y="19"/>
                  </a:cubicBezTo>
                  <a:cubicBezTo>
                    <a:pt x="101" y="21"/>
                    <a:pt x="106" y="20"/>
                    <a:pt x="110" y="33"/>
                  </a:cubicBezTo>
                  <a:cubicBezTo>
                    <a:pt x="114" y="45"/>
                    <a:pt x="117" y="48"/>
                    <a:pt x="116" y="55"/>
                  </a:cubicBezTo>
                  <a:cubicBezTo>
                    <a:pt x="115" y="61"/>
                    <a:pt x="102" y="60"/>
                    <a:pt x="94" y="62"/>
                  </a:cubicBezTo>
                  <a:cubicBezTo>
                    <a:pt x="86" y="63"/>
                    <a:pt x="38" y="76"/>
                    <a:pt x="27" y="71"/>
                  </a:cubicBezTo>
                  <a:cubicBezTo>
                    <a:pt x="17" y="66"/>
                    <a:pt x="1" y="63"/>
                    <a:pt x="1" y="52"/>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92" name="Freeform 42"/>
            <p:cNvSpPr>
              <a:spLocks/>
            </p:cNvSpPr>
            <p:nvPr/>
          </p:nvSpPr>
          <p:spPr bwMode="auto">
            <a:xfrm>
              <a:off x="4301" y="2130"/>
              <a:ext cx="300" cy="160"/>
            </a:xfrm>
            <a:custGeom>
              <a:avLst/>
              <a:gdLst>
                <a:gd name="T0" fmla="*/ 10 w 120"/>
                <a:gd name="T1" fmla="*/ 9 h 64"/>
                <a:gd name="T2" fmla="*/ 69 w 120"/>
                <a:gd name="T3" fmla="*/ 11 h 64"/>
                <a:gd name="T4" fmla="*/ 114 w 120"/>
                <a:gd name="T5" fmla="*/ 26 h 64"/>
                <a:gd name="T6" fmla="*/ 112 w 120"/>
                <a:gd name="T7" fmla="*/ 48 h 64"/>
                <a:gd name="T8" fmla="*/ 91 w 120"/>
                <a:gd name="T9" fmla="*/ 60 h 64"/>
                <a:gd name="T10" fmla="*/ 40 w 120"/>
                <a:gd name="T11" fmla="*/ 57 h 64"/>
                <a:gd name="T12" fmla="*/ 4 w 120"/>
                <a:gd name="T13" fmla="*/ 40 h 64"/>
                <a:gd name="T14" fmla="*/ 10 w 120"/>
                <a:gd name="T15" fmla="*/ 9 h 6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4"/>
                <a:gd name="T26" fmla="*/ 120 w 120"/>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4">
                  <a:moveTo>
                    <a:pt x="10" y="9"/>
                  </a:moveTo>
                  <a:cubicBezTo>
                    <a:pt x="21" y="0"/>
                    <a:pt x="54" y="5"/>
                    <a:pt x="69" y="11"/>
                  </a:cubicBezTo>
                  <a:cubicBezTo>
                    <a:pt x="88" y="17"/>
                    <a:pt x="101" y="11"/>
                    <a:pt x="114" y="26"/>
                  </a:cubicBezTo>
                  <a:cubicBezTo>
                    <a:pt x="120" y="33"/>
                    <a:pt x="115" y="39"/>
                    <a:pt x="112" y="48"/>
                  </a:cubicBezTo>
                  <a:cubicBezTo>
                    <a:pt x="109" y="56"/>
                    <a:pt x="97" y="61"/>
                    <a:pt x="91" y="60"/>
                  </a:cubicBezTo>
                  <a:cubicBezTo>
                    <a:pt x="85" y="58"/>
                    <a:pt x="58" y="64"/>
                    <a:pt x="40" y="57"/>
                  </a:cubicBezTo>
                  <a:cubicBezTo>
                    <a:pt x="22" y="50"/>
                    <a:pt x="9" y="55"/>
                    <a:pt x="4" y="40"/>
                  </a:cubicBezTo>
                  <a:cubicBezTo>
                    <a:pt x="0" y="25"/>
                    <a:pt x="6" y="12"/>
                    <a:pt x="10" y="9"/>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93" name="Freeform 43"/>
            <p:cNvSpPr>
              <a:spLocks/>
            </p:cNvSpPr>
            <p:nvPr/>
          </p:nvSpPr>
          <p:spPr bwMode="auto">
            <a:xfrm>
              <a:off x="3198" y="2275"/>
              <a:ext cx="278" cy="205"/>
            </a:xfrm>
            <a:custGeom>
              <a:avLst/>
              <a:gdLst>
                <a:gd name="T0" fmla="*/ 105 w 111"/>
                <a:gd name="T1" fmla="*/ 35 h 82"/>
                <a:gd name="T2" fmla="*/ 110 w 111"/>
                <a:gd name="T3" fmla="*/ 66 h 82"/>
                <a:gd name="T4" fmla="*/ 80 w 111"/>
                <a:gd name="T5" fmla="*/ 79 h 82"/>
                <a:gd name="T6" fmla="*/ 23 w 111"/>
                <a:gd name="T7" fmla="*/ 66 h 82"/>
                <a:gd name="T8" fmla="*/ 5 w 111"/>
                <a:gd name="T9" fmla="*/ 41 h 82"/>
                <a:gd name="T10" fmla="*/ 50 w 111"/>
                <a:gd name="T11" fmla="*/ 3 h 82"/>
                <a:gd name="T12" fmla="*/ 105 w 111"/>
                <a:gd name="T13" fmla="*/ 35 h 82"/>
                <a:gd name="T14" fmla="*/ 0 60000 65536"/>
                <a:gd name="T15" fmla="*/ 0 60000 65536"/>
                <a:gd name="T16" fmla="*/ 0 60000 65536"/>
                <a:gd name="T17" fmla="*/ 0 60000 65536"/>
                <a:gd name="T18" fmla="*/ 0 60000 65536"/>
                <a:gd name="T19" fmla="*/ 0 60000 65536"/>
                <a:gd name="T20" fmla="*/ 0 60000 65536"/>
                <a:gd name="T21" fmla="*/ 0 w 111"/>
                <a:gd name="T22" fmla="*/ 0 h 82"/>
                <a:gd name="T23" fmla="*/ 111 w 111"/>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82">
                  <a:moveTo>
                    <a:pt x="105" y="35"/>
                  </a:moveTo>
                  <a:cubicBezTo>
                    <a:pt x="109" y="44"/>
                    <a:pt x="111" y="61"/>
                    <a:pt x="110" y="66"/>
                  </a:cubicBezTo>
                  <a:cubicBezTo>
                    <a:pt x="107" y="82"/>
                    <a:pt x="93" y="81"/>
                    <a:pt x="80" y="79"/>
                  </a:cubicBezTo>
                  <a:cubicBezTo>
                    <a:pt x="63" y="75"/>
                    <a:pt x="34" y="77"/>
                    <a:pt x="23" y="66"/>
                  </a:cubicBezTo>
                  <a:cubicBezTo>
                    <a:pt x="18" y="60"/>
                    <a:pt x="7" y="48"/>
                    <a:pt x="5" y="41"/>
                  </a:cubicBezTo>
                  <a:cubicBezTo>
                    <a:pt x="0" y="22"/>
                    <a:pt x="38" y="7"/>
                    <a:pt x="50" y="3"/>
                  </a:cubicBezTo>
                  <a:cubicBezTo>
                    <a:pt x="62" y="0"/>
                    <a:pt x="93" y="9"/>
                    <a:pt x="105" y="3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94" name="Freeform 44"/>
            <p:cNvSpPr>
              <a:spLocks/>
            </p:cNvSpPr>
            <p:nvPr/>
          </p:nvSpPr>
          <p:spPr bwMode="auto">
            <a:xfrm>
              <a:off x="3153" y="2470"/>
              <a:ext cx="360" cy="157"/>
            </a:xfrm>
            <a:custGeom>
              <a:avLst/>
              <a:gdLst>
                <a:gd name="T0" fmla="*/ 25 w 144"/>
                <a:gd name="T1" fmla="*/ 5 h 63"/>
                <a:gd name="T2" fmla="*/ 8 w 144"/>
                <a:gd name="T3" fmla="*/ 40 h 63"/>
                <a:gd name="T4" fmla="*/ 55 w 144"/>
                <a:gd name="T5" fmla="*/ 62 h 63"/>
                <a:gd name="T6" fmla="*/ 123 w 144"/>
                <a:gd name="T7" fmla="*/ 53 h 63"/>
                <a:gd name="T8" fmla="*/ 138 w 144"/>
                <a:gd name="T9" fmla="*/ 18 h 63"/>
                <a:gd name="T10" fmla="*/ 98 w 144"/>
                <a:gd name="T11" fmla="*/ 12 h 63"/>
                <a:gd name="T12" fmla="*/ 25 w 144"/>
                <a:gd name="T13" fmla="*/ 5 h 63"/>
                <a:gd name="T14" fmla="*/ 0 60000 65536"/>
                <a:gd name="T15" fmla="*/ 0 60000 65536"/>
                <a:gd name="T16" fmla="*/ 0 60000 65536"/>
                <a:gd name="T17" fmla="*/ 0 60000 65536"/>
                <a:gd name="T18" fmla="*/ 0 60000 65536"/>
                <a:gd name="T19" fmla="*/ 0 60000 65536"/>
                <a:gd name="T20" fmla="*/ 0 60000 65536"/>
                <a:gd name="T21" fmla="*/ 0 w 144"/>
                <a:gd name="T22" fmla="*/ 0 h 63"/>
                <a:gd name="T23" fmla="*/ 144 w 144"/>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63">
                  <a:moveTo>
                    <a:pt x="25" y="5"/>
                  </a:moveTo>
                  <a:cubicBezTo>
                    <a:pt x="19" y="11"/>
                    <a:pt x="0" y="28"/>
                    <a:pt x="8" y="40"/>
                  </a:cubicBezTo>
                  <a:cubicBezTo>
                    <a:pt x="18" y="56"/>
                    <a:pt x="38" y="63"/>
                    <a:pt x="55" y="62"/>
                  </a:cubicBezTo>
                  <a:cubicBezTo>
                    <a:pt x="77" y="59"/>
                    <a:pt x="101" y="56"/>
                    <a:pt x="123" y="53"/>
                  </a:cubicBezTo>
                  <a:cubicBezTo>
                    <a:pt x="144" y="51"/>
                    <a:pt x="142" y="35"/>
                    <a:pt x="138" y="18"/>
                  </a:cubicBezTo>
                  <a:cubicBezTo>
                    <a:pt x="138" y="15"/>
                    <a:pt x="112" y="13"/>
                    <a:pt x="98" y="12"/>
                  </a:cubicBezTo>
                  <a:cubicBezTo>
                    <a:pt x="84" y="12"/>
                    <a:pt x="32" y="0"/>
                    <a:pt x="25" y="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95" name="Freeform 45"/>
            <p:cNvSpPr>
              <a:spLocks/>
            </p:cNvSpPr>
            <p:nvPr/>
          </p:nvSpPr>
          <p:spPr bwMode="auto">
            <a:xfrm>
              <a:off x="3226" y="2610"/>
              <a:ext cx="285" cy="190"/>
            </a:xfrm>
            <a:custGeom>
              <a:avLst/>
              <a:gdLst>
                <a:gd name="T0" fmla="*/ 1 w 114"/>
                <a:gd name="T1" fmla="*/ 30 h 76"/>
                <a:gd name="T2" fmla="*/ 17 w 114"/>
                <a:gd name="T3" fmla="*/ 65 h 76"/>
                <a:gd name="T4" fmla="*/ 40 w 114"/>
                <a:gd name="T5" fmla="*/ 73 h 76"/>
                <a:gd name="T6" fmla="*/ 71 w 114"/>
                <a:gd name="T7" fmla="*/ 63 h 76"/>
                <a:gd name="T8" fmla="*/ 101 w 114"/>
                <a:gd name="T9" fmla="*/ 52 h 76"/>
                <a:gd name="T10" fmla="*/ 108 w 114"/>
                <a:gd name="T11" fmla="*/ 40 h 76"/>
                <a:gd name="T12" fmla="*/ 105 w 114"/>
                <a:gd name="T13" fmla="*/ 6 h 76"/>
                <a:gd name="T14" fmla="*/ 69 w 114"/>
                <a:gd name="T15" fmla="*/ 8 h 76"/>
                <a:gd name="T16" fmla="*/ 12 w 114"/>
                <a:gd name="T17" fmla="*/ 13 h 76"/>
                <a:gd name="T18" fmla="*/ 1 w 114"/>
                <a:gd name="T19" fmla="*/ 3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6"/>
                <a:gd name="T32" fmla="*/ 114 w 114"/>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6">
                  <a:moveTo>
                    <a:pt x="1" y="30"/>
                  </a:moveTo>
                  <a:cubicBezTo>
                    <a:pt x="2" y="45"/>
                    <a:pt x="7" y="56"/>
                    <a:pt x="17" y="65"/>
                  </a:cubicBezTo>
                  <a:cubicBezTo>
                    <a:pt x="27" y="74"/>
                    <a:pt x="26" y="76"/>
                    <a:pt x="40" y="73"/>
                  </a:cubicBezTo>
                  <a:cubicBezTo>
                    <a:pt x="51" y="71"/>
                    <a:pt x="62" y="67"/>
                    <a:pt x="71" y="63"/>
                  </a:cubicBezTo>
                  <a:cubicBezTo>
                    <a:pt x="80" y="60"/>
                    <a:pt x="92" y="57"/>
                    <a:pt x="101" y="52"/>
                  </a:cubicBezTo>
                  <a:cubicBezTo>
                    <a:pt x="110" y="47"/>
                    <a:pt x="107" y="49"/>
                    <a:pt x="108" y="40"/>
                  </a:cubicBezTo>
                  <a:cubicBezTo>
                    <a:pt x="110" y="28"/>
                    <a:pt x="114" y="15"/>
                    <a:pt x="105" y="6"/>
                  </a:cubicBezTo>
                  <a:cubicBezTo>
                    <a:pt x="99" y="0"/>
                    <a:pt x="92" y="6"/>
                    <a:pt x="69" y="8"/>
                  </a:cubicBezTo>
                  <a:cubicBezTo>
                    <a:pt x="47" y="10"/>
                    <a:pt x="24" y="12"/>
                    <a:pt x="12" y="13"/>
                  </a:cubicBezTo>
                  <a:cubicBezTo>
                    <a:pt x="1" y="13"/>
                    <a:pt x="0" y="20"/>
                    <a:pt x="1" y="3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96" name="Freeform 46"/>
            <p:cNvSpPr>
              <a:spLocks/>
            </p:cNvSpPr>
            <p:nvPr/>
          </p:nvSpPr>
          <p:spPr bwMode="auto">
            <a:xfrm>
              <a:off x="3128" y="2797"/>
              <a:ext cx="258" cy="243"/>
            </a:xfrm>
            <a:custGeom>
              <a:avLst/>
              <a:gdLst>
                <a:gd name="T0" fmla="*/ 11 w 103"/>
                <a:gd name="T1" fmla="*/ 93 h 97"/>
                <a:gd name="T2" fmla="*/ 10 w 103"/>
                <a:gd name="T3" fmla="*/ 95 h 97"/>
                <a:gd name="T4" fmla="*/ 8 w 103"/>
                <a:gd name="T5" fmla="*/ 55 h 97"/>
                <a:gd name="T6" fmla="*/ 9 w 103"/>
                <a:gd name="T7" fmla="*/ 22 h 97"/>
                <a:gd name="T8" fmla="*/ 81 w 103"/>
                <a:gd name="T9" fmla="*/ 4 h 97"/>
                <a:gd name="T10" fmla="*/ 101 w 103"/>
                <a:gd name="T11" fmla="*/ 14 h 97"/>
                <a:gd name="T12" fmla="*/ 75 w 103"/>
                <a:gd name="T13" fmla="*/ 82 h 97"/>
                <a:gd name="T14" fmla="*/ 0 60000 65536"/>
                <a:gd name="T15" fmla="*/ 0 60000 65536"/>
                <a:gd name="T16" fmla="*/ 0 60000 65536"/>
                <a:gd name="T17" fmla="*/ 0 60000 65536"/>
                <a:gd name="T18" fmla="*/ 0 60000 65536"/>
                <a:gd name="T19" fmla="*/ 0 60000 65536"/>
                <a:gd name="T20" fmla="*/ 0 60000 65536"/>
                <a:gd name="T21" fmla="*/ 0 w 103"/>
                <a:gd name="T22" fmla="*/ 0 h 97"/>
                <a:gd name="T23" fmla="*/ 103 w 10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97">
                  <a:moveTo>
                    <a:pt x="11" y="93"/>
                  </a:moveTo>
                  <a:cubicBezTo>
                    <a:pt x="11" y="94"/>
                    <a:pt x="10" y="97"/>
                    <a:pt x="10" y="95"/>
                  </a:cubicBezTo>
                  <a:cubicBezTo>
                    <a:pt x="9" y="81"/>
                    <a:pt x="10" y="69"/>
                    <a:pt x="8" y="55"/>
                  </a:cubicBezTo>
                  <a:cubicBezTo>
                    <a:pt x="6" y="41"/>
                    <a:pt x="0" y="32"/>
                    <a:pt x="9" y="22"/>
                  </a:cubicBezTo>
                  <a:cubicBezTo>
                    <a:pt x="24" y="5"/>
                    <a:pt x="62" y="13"/>
                    <a:pt x="81" y="4"/>
                  </a:cubicBezTo>
                  <a:cubicBezTo>
                    <a:pt x="95" y="0"/>
                    <a:pt x="99" y="9"/>
                    <a:pt x="101" y="14"/>
                  </a:cubicBezTo>
                  <a:cubicBezTo>
                    <a:pt x="103" y="19"/>
                    <a:pt x="92" y="70"/>
                    <a:pt x="75" y="82"/>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97" name="Freeform 47"/>
            <p:cNvSpPr>
              <a:spLocks/>
            </p:cNvSpPr>
            <p:nvPr/>
          </p:nvSpPr>
          <p:spPr bwMode="auto">
            <a:xfrm>
              <a:off x="4618" y="2602"/>
              <a:ext cx="178" cy="183"/>
            </a:xfrm>
            <a:custGeom>
              <a:avLst/>
              <a:gdLst>
                <a:gd name="T0" fmla="*/ 13 w 71"/>
                <a:gd name="T1" fmla="*/ 11 h 73"/>
                <a:gd name="T2" fmla="*/ 28 w 71"/>
                <a:gd name="T3" fmla="*/ 2 h 73"/>
                <a:gd name="T4" fmla="*/ 58 w 71"/>
                <a:gd name="T5" fmla="*/ 3 h 73"/>
                <a:gd name="T6" fmla="*/ 68 w 71"/>
                <a:gd name="T7" fmla="*/ 25 h 73"/>
                <a:gd name="T8" fmla="*/ 60 w 71"/>
                <a:gd name="T9" fmla="*/ 63 h 73"/>
                <a:gd name="T10" fmla="*/ 31 w 71"/>
                <a:gd name="T11" fmla="*/ 71 h 73"/>
                <a:gd name="T12" fmla="*/ 3 w 71"/>
                <a:gd name="T13" fmla="*/ 44 h 73"/>
                <a:gd name="T14" fmla="*/ 13 w 71"/>
                <a:gd name="T15" fmla="*/ 11 h 73"/>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73"/>
                <a:gd name="T26" fmla="*/ 71 w 71"/>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73">
                  <a:moveTo>
                    <a:pt x="13" y="11"/>
                  </a:moveTo>
                  <a:cubicBezTo>
                    <a:pt x="19" y="6"/>
                    <a:pt x="13" y="3"/>
                    <a:pt x="28" y="2"/>
                  </a:cubicBezTo>
                  <a:cubicBezTo>
                    <a:pt x="43" y="0"/>
                    <a:pt x="47" y="1"/>
                    <a:pt x="58" y="3"/>
                  </a:cubicBezTo>
                  <a:cubicBezTo>
                    <a:pt x="69" y="5"/>
                    <a:pt x="71" y="13"/>
                    <a:pt x="68" y="25"/>
                  </a:cubicBezTo>
                  <a:cubicBezTo>
                    <a:pt x="66" y="37"/>
                    <a:pt x="64" y="53"/>
                    <a:pt x="60" y="63"/>
                  </a:cubicBezTo>
                  <a:cubicBezTo>
                    <a:pt x="56" y="73"/>
                    <a:pt x="47" y="73"/>
                    <a:pt x="31" y="71"/>
                  </a:cubicBezTo>
                  <a:cubicBezTo>
                    <a:pt x="15" y="68"/>
                    <a:pt x="6" y="58"/>
                    <a:pt x="3" y="44"/>
                  </a:cubicBezTo>
                  <a:cubicBezTo>
                    <a:pt x="0" y="31"/>
                    <a:pt x="5" y="21"/>
                    <a:pt x="13" y="1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98" name="Freeform 48"/>
            <p:cNvSpPr>
              <a:spLocks/>
            </p:cNvSpPr>
            <p:nvPr/>
          </p:nvSpPr>
          <p:spPr bwMode="auto">
            <a:xfrm>
              <a:off x="4396" y="2642"/>
              <a:ext cx="215" cy="210"/>
            </a:xfrm>
            <a:custGeom>
              <a:avLst/>
              <a:gdLst>
                <a:gd name="T0" fmla="*/ 46 w 86"/>
                <a:gd name="T1" fmla="*/ 2 h 84"/>
                <a:gd name="T2" fmla="*/ 77 w 86"/>
                <a:gd name="T3" fmla="*/ 5 h 84"/>
                <a:gd name="T4" fmla="*/ 80 w 86"/>
                <a:gd name="T5" fmla="*/ 30 h 84"/>
                <a:gd name="T6" fmla="*/ 79 w 86"/>
                <a:gd name="T7" fmla="*/ 77 h 84"/>
                <a:gd name="T8" fmla="*/ 29 w 86"/>
                <a:gd name="T9" fmla="*/ 64 h 84"/>
                <a:gd name="T10" fmla="*/ 7 w 86"/>
                <a:gd name="T11" fmla="*/ 23 h 84"/>
                <a:gd name="T12" fmla="*/ 46 w 86"/>
                <a:gd name="T13" fmla="*/ 2 h 84"/>
                <a:gd name="T14" fmla="*/ 0 60000 65536"/>
                <a:gd name="T15" fmla="*/ 0 60000 65536"/>
                <a:gd name="T16" fmla="*/ 0 60000 65536"/>
                <a:gd name="T17" fmla="*/ 0 60000 65536"/>
                <a:gd name="T18" fmla="*/ 0 60000 65536"/>
                <a:gd name="T19" fmla="*/ 0 60000 65536"/>
                <a:gd name="T20" fmla="*/ 0 60000 65536"/>
                <a:gd name="T21" fmla="*/ 0 w 86"/>
                <a:gd name="T22" fmla="*/ 0 h 84"/>
                <a:gd name="T23" fmla="*/ 86 w 86"/>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84">
                  <a:moveTo>
                    <a:pt x="46" y="2"/>
                  </a:moveTo>
                  <a:cubicBezTo>
                    <a:pt x="54" y="0"/>
                    <a:pt x="74" y="2"/>
                    <a:pt x="77" y="5"/>
                  </a:cubicBezTo>
                  <a:cubicBezTo>
                    <a:pt x="80" y="8"/>
                    <a:pt x="78" y="17"/>
                    <a:pt x="80" y="30"/>
                  </a:cubicBezTo>
                  <a:cubicBezTo>
                    <a:pt x="82" y="42"/>
                    <a:pt x="86" y="70"/>
                    <a:pt x="79" y="77"/>
                  </a:cubicBezTo>
                  <a:cubicBezTo>
                    <a:pt x="72" y="84"/>
                    <a:pt x="47" y="78"/>
                    <a:pt x="29" y="64"/>
                  </a:cubicBezTo>
                  <a:cubicBezTo>
                    <a:pt x="12" y="50"/>
                    <a:pt x="0" y="37"/>
                    <a:pt x="7" y="23"/>
                  </a:cubicBezTo>
                  <a:cubicBezTo>
                    <a:pt x="14" y="9"/>
                    <a:pt x="32" y="3"/>
                    <a:pt x="46" y="2"/>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299" name="Freeform 49"/>
            <p:cNvSpPr>
              <a:spLocks/>
            </p:cNvSpPr>
            <p:nvPr/>
          </p:nvSpPr>
          <p:spPr bwMode="auto">
            <a:xfrm>
              <a:off x="3488" y="2317"/>
              <a:ext cx="190" cy="163"/>
            </a:xfrm>
            <a:custGeom>
              <a:avLst/>
              <a:gdLst>
                <a:gd name="T0" fmla="*/ 10 w 76"/>
                <a:gd name="T1" fmla="*/ 10 h 65"/>
                <a:gd name="T2" fmla="*/ 4 w 76"/>
                <a:gd name="T3" fmla="*/ 27 h 65"/>
                <a:gd name="T4" fmla="*/ 11 w 76"/>
                <a:gd name="T5" fmla="*/ 55 h 65"/>
                <a:gd name="T6" fmla="*/ 38 w 76"/>
                <a:gd name="T7" fmla="*/ 63 h 65"/>
                <a:gd name="T8" fmla="*/ 75 w 76"/>
                <a:gd name="T9" fmla="*/ 49 h 65"/>
                <a:gd name="T10" fmla="*/ 10 w 76"/>
                <a:gd name="T11" fmla="*/ 10 h 65"/>
                <a:gd name="T12" fmla="*/ 0 60000 65536"/>
                <a:gd name="T13" fmla="*/ 0 60000 65536"/>
                <a:gd name="T14" fmla="*/ 0 60000 65536"/>
                <a:gd name="T15" fmla="*/ 0 60000 65536"/>
                <a:gd name="T16" fmla="*/ 0 60000 65536"/>
                <a:gd name="T17" fmla="*/ 0 60000 65536"/>
                <a:gd name="T18" fmla="*/ 0 w 76"/>
                <a:gd name="T19" fmla="*/ 0 h 65"/>
                <a:gd name="T20" fmla="*/ 76 w 7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6" h="65">
                  <a:moveTo>
                    <a:pt x="10" y="10"/>
                  </a:moveTo>
                  <a:cubicBezTo>
                    <a:pt x="0" y="16"/>
                    <a:pt x="2" y="13"/>
                    <a:pt x="4" y="27"/>
                  </a:cubicBezTo>
                  <a:cubicBezTo>
                    <a:pt x="6" y="41"/>
                    <a:pt x="3" y="49"/>
                    <a:pt x="11" y="55"/>
                  </a:cubicBezTo>
                  <a:cubicBezTo>
                    <a:pt x="18" y="61"/>
                    <a:pt x="15" y="60"/>
                    <a:pt x="38" y="63"/>
                  </a:cubicBezTo>
                  <a:cubicBezTo>
                    <a:pt x="62" y="65"/>
                    <a:pt x="75" y="61"/>
                    <a:pt x="75" y="49"/>
                  </a:cubicBezTo>
                  <a:cubicBezTo>
                    <a:pt x="76" y="37"/>
                    <a:pt x="44" y="0"/>
                    <a:pt x="10" y="1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00" name="Freeform 50"/>
            <p:cNvSpPr>
              <a:spLocks/>
            </p:cNvSpPr>
            <p:nvPr/>
          </p:nvSpPr>
          <p:spPr bwMode="auto">
            <a:xfrm>
              <a:off x="2963" y="2597"/>
              <a:ext cx="265" cy="270"/>
            </a:xfrm>
            <a:custGeom>
              <a:avLst/>
              <a:gdLst>
                <a:gd name="T0" fmla="*/ 74 w 106"/>
                <a:gd name="T1" fmla="*/ 6 h 108"/>
                <a:gd name="T2" fmla="*/ 11 w 106"/>
                <a:gd name="T3" fmla="*/ 50 h 108"/>
                <a:gd name="T4" fmla="*/ 14 w 106"/>
                <a:gd name="T5" fmla="*/ 88 h 108"/>
                <a:gd name="T6" fmla="*/ 68 w 106"/>
                <a:gd name="T7" fmla="*/ 97 h 108"/>
                <a:gd name="T8" fmla="*/ 99 w 106"/>
                <a:gd name="T9" fmla="*/ 78 h 108"/>
                <a:gd name="T10" fmla="*/ 100 w 106"/>
                <a:gd name="T11" fmla="*/ 42 h 108"/>
                <a:gd name="T12" fmla="*/ 74 w 106"/>
                <a:gd name="T13" fmla="*/ 6 h 108"/>
                <a:gd name="T14" fmla="*/ 0 60000 65536"/>
                <a:gd name="T15" fmla="*/ 0 60000 65536"/>
                <a:gd name="T16" fmla="*/ 0 60000 65536"/>
                <a:gd name="T17" fmla="*/ 0 60000 65536"/>
                <a:gd name="T18" fmla="*/ 0 60000 65536"/>
                <a:gd name="T19" fmla="*/ 0 60000 65536"/>
                <a:gd name="T20" fmla="*/ 0 60000 65536"/>
                <a:gd name="T21" fmla="*/ 0 w 106"/>
                <a:gd name="T22" fmla="*/ 0 h 108"/>
                <a:gd name="T23" fmla="*/ 106 w 106"/>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108">
                  <a:moveTo>
                    <a:pt x="74" y="6"/>
                  </a:moveTo>
                  <a:cubicBezTo>
                    <a:pt x="57" y="11"/>
                    <a:pt x="21" y="37"/>
                    <a:pt x="11" y="50"/>
                  </a:cubicBezTo>
                  <a:cubicBezTo>
                    <a:pt x="0" y="64"/>
                    <a:pt x="11" y="73"/>
                    <a:pt x="14" y="88"/>
                  </a:cubicBezTo>
                  <a:cubicBezTo>
                    <a:pt x="18" y="102"/>
                    <a:pt x="55" y="108"/>
                    <a:pt x="68" y="97"/>
                  </a:cubicBezTo>
                  <a:cubicBezTo>
                    <a:pt x="81" y="86"/>
                    <a:pt x="93" y="86"/>
                    <a:pt x="99" y="78"/>
                  </a:cubicBezTo>
                  <a:cubicBezTo>
                    <a:pt x="106" y="70"/>
                    <a:pt x="101" y="56"/>
                    <a:pt x="100" y="42"/>
                  </a:cubicBezTo>
                  <a:cubicBezTo>
                    <a:pt x="99" y="29"/>
                    <a:pt x="95" y="0"/>
                    <a:pt x="74" y="6"/>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01" name="Freeform 51"/>
            <p:cNvSpPr>
              <a:spLocks/>
            </p:cNvSpPr>
            <p:nvPr/>
          </p:nvSpPr>
          <p:spPr bwMode="auto">
            <a:xfrm>
              <a:off x="2946" y="2407"/>
              <a:ext cx="227" cy="295"/>
            </a:xfrm>
            <a:custGeom>
              <a:avLst/>
              <a:gdLst>
                <a:gd name="T0" fmla="*/ 14 w 91"/>
                <a:gd name="T1" fmla="*/ 118 h 118"/>
                <a:gd name="T2" fmla="*/ 44 w 91"/>
                <a:gd name="T3" fmla="*/ 90 h 118"/>
                <a:gd name="T4" fmla="*/ 78 w 91"/>
                <a:gd name="T5" fmla="*/ 68 h 118"/>
                <a:gd name="T6" fmla="*/ 85 w 91"/>
                <a:gd name="T7" fmla="*/ 31 h 118"/>
                <a:gd name="T8" fmla="*/ 76 w 91"/>
                <a:gd name="T9" fmla="*/ 2 h 118"/>
                <a:gd name="T10" fmla="*/ 47 w 91"/>
                <a:gd name="T11" fmla="*/ 15 h 118"/>
                <a:gd name="T12" fmla="*/ 0 w 91"/>
                <a:gd name="T13" fmla="*/ 50 h 118"/>
                <a:gd name="T14" fmla="*/ 0 60000 65536"/>
                <a:gd name="T15" fmla="*/ 0 60000 65536"/>
                <a:gd name="T16" fmla="*/ 0 60000 65536"/>
                <a:gd name="T17" fmla="*/ 0 60000 65536"/>
                <a:gd name="T18" fmla="*/ 0 60000 65536"/>
                <a:gd name="T19" fmla="*/ 0 60000 65536"/>
                <a:gd name="T20" fmla="*/ 0 60000 65536"/>
                <a:gd name="T21" fmla="*/ 0 w 91"/>
                <a:gd name="T22" fmla="*/ 0 h 118"/>
                <a:gd name="T23" fmla="*/ 91 w 91"/>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118">
                  <a:moveTo>
                    <a:pt x="14" y="118"/>
                  </a:moveTo>
                  <a:cubicBezTo>
                    <a:pt x="22" y="107"/>
                    <a:pt x="32" y="98"/>
                    <a:pt x="44" y="90"/>
                  </a:cubicBezTo>
                  <a:cubicBezTo>
                    <a:pt x="55" y="84"/>
                    <a:pt x="74" y="81"/>
                    <a:pt x="78" y="68"/>
                  </a:cubicBezTo>
                  <a:cubicBezTo>
                    <a:pt x="81" y="56"/>
                    <a:pt x="81" y="43"/>
                    <a:pt x="85" y="31"/>
                  </a:cubicBezTo>
                  <a:cubicBezTo>
                    <a:pt x="88" y="20"/>
                    <a:pt x="91" y="6"/>
                    <a:pt x="76" y="2"/>
                  </a:cubicBezTo>
                  <a:cubicBezTo>
                    <a:pt x="67" y="0"/>
                    <a:pt x="57" y="13"/>
                    <a:pt x="47" y="15"/>
                  </a:cubicBezTo>
                  <a:cubicBezTo>
                    <a:pt x="34" y="17"/>
                    <a:pt x="14" y="48"/>
                    <a:pt x="0" y="5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02" name="Freeform 52"/>
            <p:cNvSpPr>
              <a:spLocks/>
            </p:cNvSpPr>
            <p:nvPr/>
          </p:nvSpPr>
          <p:spPr bwMode="auto">
            <a:xfrm>
              <a:off x="3523" y="2485"/>
              <a:ext cx="290" cy="170"/>
            </a:xfrm>
            <a:custGeom>
              <a:avLst/>
              <a:gdLst>
                <a:gd name="T0" fmla="*/ 14 w 116"/>
                <a:gd name="T1" fmla="*/ 8 h 68"/>
                <a:gd name="T2" fmla="*/ 0 w 116"/>
                <a:gd name="T3" fmla="*/ 43 h 68"/>
                <a:gd name="T4" fmla="*/ 4 w 116"/>
                <a:gd name="T5" fmla="*/ 65 h 68"/>
                <a:gd name="T6" fmla="*/ 27 w 116"/>
                <a:gd name="T7" fmla="*/ 61 h 68"/>
                <a:gd name="T8" fmla="*/ 87 w 116"/>
                <a:gd name="T9" fmla="*/ 41 h 68"/>
                <a:gd name="T10" fmla="*/ 109 w 116"/>
                <a:gd name="T11" fmla="*/ 26 h 68"/>
                <a:gd name="T12" fmla="*/ 111 w 116"/>
                <a:gd name="T13" fmla="*/ 3 h 68"/>
                <a:gd name="T14" fmla="*/ 87 w 116"/>
                <a:gd name="T15" fmla="*/ 1 h 68"/>
                <a:gd name="T16" fmla="*/ 58 w 116"/>
                <a:gd name="T17" fmla="*/ 7 h 68"/>
                <a:gd name="T18" fmla="*/ 36 w 116"/>
                <a:gd name="T19" fmla="*/ 7 h 68"/>
                <a:gd name="T20" fmla="*/ 14 w 116"/>
                <a:gd name="T21" fmla="*/ 8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68"/>
                <a:gd name="T35" fmla="*/ 116 w 116"/>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68">
                  <a:moveTo>
                    <a:pt x="14" y="8"/>
                  </a:moveTo>
                  <a:cubicBezTo>
                    <a:pt x="3" y="15"/>
                    <a:pt x="0" y="31"/>
                    <a:pt x="0" y="43"/>
                  </a:cubicBezTo>
                  <a:cubicBezTo>
                    <a:pt x="0" y="47"/>
                    <a:pt x="1" y="62"/>
                    <a:pt x="4" y="65"/>
                  </a:cubicBezTo>
                  <a:cubicBezTo>
                    <a:pt x="9" y="68"/>
                    <a:pt x="22" y="63"/>
                    <a:pt x="27" y="61"/>
                  </a:cubicBezTo>
                  <a:cubicBezTo>
                    <a:pt x="47" y="56"/>
                    <a:pt x="67" y="48"/>
                    <a:pt x="87" y="41"/>
                  </a:cubicBezTo>
                  <a:cubicBezTo>
                    <a:pt x="96" y="38"/>
                    <a:pt x="104" y="35"/>
                    <a:pt x="109" y="26"/>
                  </a:cubicBezTo>
                  <a:cubicBezTo>
                    <a:pt x="112" y="21"/>
                    <a:pt x="116" y="8"/>
                    <a:pt x="111" y="3"/>
                  </a:cubicBezTo>
                  <a:cubicBezTo>
                    <a:pt x="107" y="0"/>
                    <a:pt x="92" y="1"/>
                    <a:pt x="87" y="1"/>
                  </a:cubicBezTo>
                  <a:cubicBezTo>
                    <a:pt x="77" y="1"/>
                    <a:pt x="68" y="4"/>
                    <a:pt x="58" y="7"/>
                  </a:cubicBezTo>
                  <a:cubicBezTo>
                    <a:pt x="51" y="8"/>
                    <a:pt x="44" y="8"/>
                    <a:pt x="36" y="7"/>
                  </a:cubicBezTo>
                  <a:cubicBezTo>
                    <a:pt x="30" y="7"/>
                    <a:pt x="19" y="4"/>
                    <a:pt x="14" y="8"/>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03" name="Freeform 53"/>
            <p:cNvSpPr>
              <a:spLocks/>
            </p:cNvSpPr>
            <p:nvPr/>
          </p:nvSpPr>
          <p:spPr bwMode="auto">
            <a:xfrm>
              <a:off x="3676" y="2295"/>
              <a:ext cx="245" cy="162"/>
            </a:xfrm>
            <a:custGeom>
              <a:avLst/>
              <a:gdLst>
                <a:gd name="T0" fmla="*/ 4 w 98"/>
                <a:gd name="T1" fmla="*/ 33 h 65"/>
                <a:gd name="T2" fmla="*/ 24 w 98"/>
                <a:gd name="T3" fmla="*/ 65 h 65"/>
                <a:gd name="T4" fmla="*/ 51 w 98"/>
                <a:gd name="T5" fmla="*/ 64 h 65"/>
                <a:gd name="T6" fmla="*/ 75 w 98"/>
                <a:gd name="T7" fmla="*/ 63 h 65"/>
                <a:gd name="T8" fmla="*/ 92 w 98"/>
                <a:gd name="T9" fmla="*/ 16 h 65"/>
                <a:gd name="T10" fmla="*/ 71 w 98"/>
                <a:gd name="T11" fmla="*/ 8 h 65"/>
                <a:gd name="T12" fmla="*/ 46 w 98"/>
                <a:gd name="T13" fmla="*/ 4 h 65"/>
                <a:gd name="T14" fmla="*/ 7 w 98"/>
                <a:gd name="T15" fmla="*/ 6 h 65"/>
                <a:gd name="T16" fmla="*/ 4 w 98"/>
                <a:gd name="T17" fmla="*/ 33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65"/>
                <a:gd name="T29" fmla="*/ 98 w 98"/>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65">
                  <a:moveTo>
                    <a:pt x="4" y="33"/>
                  </a:moveTo>
                  <a:cubicBezTo>
                    <a:pt x="9" y="46"/>
                    <a:pt x="6" y="65"/>
                    <a:pt x="24" y="65"/>
                  </a:cubicBezTo>
                  <a:cubicBezTo>
                    <a:pt x="33" y="65"/>
                    <a:pt x="42" y="64"/>
                    <a:pt x="51" y="64"/>
                  </a:cubicBezTo>
                  <a:cubicBezTo>
                    <a:pt x="58" y="63"/>
                    <a:pt x="68" y="65"/>
                    <a:pt x="75" y="63"/>
                  </a:cubicBezTo>
                  <a:cubicBezTo>
                    <a:pt x="94" y="60"/>
                    <a:pt x="98" y="31"/>
                    <a:pt x="92" y="16"/>
                  </a:cubicBezTo>
                  <a:cubicBezTo>
                    <a:pt x="88" y="6"/>
                    <a:pt x="81" y="8"/>
                    <a:pt x="71" y="8"/>
                  </a:cubicBezTo>
                  <a:cubicBezTo>
                    <a:pt x="62" y="8"/>
                    <a:pt x="55" y="6"/>
                    <a:pt x="46" y="4"/>
                  </a:cubicBezTo>
                  <a:cubicBezTo>
                    <a:pt x="36" y="1"/>
                    <a:pt x="16" y="0"/>
                    <a:pt x="7" y="6"/>
                  </a:cubicBezTo>
                  <a:cubicBezTo>
                    <a:pt x="2" y="9"/>
                    <a:pt x="0" y="24"/>
                    <a:pt x="4" y="33"/>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04" name="Freeform 54"/>
            <p:cNvSpPr>
              <a:spLocks/>
            </p:cNvSpPr>
            <p:nvPr/>
          </p:nvSpPr>
          <p:spPr bwMode="auto">
            <a:xfrm>
              <a:off x="3831" y="2457"/>
              <a:ext cx="410" cy="180"/>
            </a:xfrm>
            <a:custGeom>
              <a:avLst/>
              <a:gdLst>
                <a:gd name="T0" fmla="*/ 100 w 164"/>
                <a:gd name="T1" fmla="*/ 0 h 72"/>
                <a:gd name="T2" fmla="*/ 15 w 164"/>
                <a:gd name="T3" fmla="*/ 10 h 72"/>
                <a:gd name="T4" fmla="*/ 25 w 164"/>
                <a:gd name="T5" fmla="*/ 57 h 72"/>
                <a:gd name="T6" fmla="*/ 35 w 164"/>
                <a:gd name="T7" fmla="*/ 70 h 72"/>
                <a:gd name="T8" fmla="*/ 73 w 164"/>
                <a:gd name="T9" fmla="*/ 71 h 72"/>
                <a:gd name="T10" fmla="*/ 123 w 164"/>
                <a:gd name="T11" fmla="*/ 71 h 72"/>
                <a:gd name="T12" fmla="*/ 147 w 164"/>
                <a:gd name="T13" fmla="*/ 68 h 72"/>
                <a:gd name="T14" fmla="*/ 145 w 164"/>
                <a:gd name="T15" fmla="*/ 16 h 72"/>
                <a:gd name="T16" fmla="*/ 100 w 16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72"/>
                <a:gd name="T29" fmla="*/ 164 w 164"/>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72">
                  <a:moveTo>
                    <a:pt x="100" y="0"/>
                  </a:moveTo>
                  <a:cubicBezTo>
                    <a:pt x="83" y="0"/>
                    <a:pt x="30" y="2"/>
                    <a:pt x="15" y="10"/>
                  </a:cubicBezTo>
                  <a:cubicBezTo>
                    <a:pt x="0" y="18"/>
                    <a:pt x="8" y="41"/>
                    <a:pt x="25" y="57"/>
                  </a:cubicBezTo>
                  <a:cubicBezTo>
                    <a:pt x="32" y="63"/>
                    <a:pt x="26" y="69"/>
                    <a:pt x="35" y="70"/>
                  </a:cubicBezTo>
                  <a:cubicBezTo>
                    <a:pt x="47" y="72"/>
                    <a:pt x="61" y="72"/>
                    <a:pt x="73" y="71"/>
                  </a:cubicBezTo>
                  <a:cubicBezTo>
                    <a:pt x="90" y="70"/>
                    <a:pt x="107" y="70"/>
                    <a:pt x="123" y="71"/>
                  </a:cubicBezTo>
                  <a:cubicBezTo>
                    <a:pt x="130" y="71"/>
                    <a:pt x="140" y="71"/>
                    <a:pt x="147" y="68"/>
                  </a:cubicBezTo>
                  <a:cubicBezTo>
                    <a:pt x="164" y="59"/>
                    <a:pt x="160" y="25"/>
                    <a:pt x="145" y="16"/>
                  </a:cubicBezTo>
                  <a:cubicBezTo>
                    <a:pt x="133" y="9"/>
                    <a:pt x="113" y="0"/>
                    <a:pt x="100" y="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05" name="Freeform 55"/>
            <p:cNvSpPr>
              <a:spLocks/>
            </p:cNvSpPr>
            <p:nvPr/>
          </p:nvSpPr>
          <p:spPr bwMode="auto">
            <a:xfrm>
              <a:off x="4131" y="2605"/>
              <a:ext cx="257" cy="222"/>
            </a:xfrm>
            <a:custGeom>
              <a:avLst/>
              <a:gdLst>
                <a:gd name="T0" fmla="*/ 33 w 103"/>
                <a:gd name="T1" fmla="*/ 13 h 89"/>
                <a:gd name="T2" fmla="*/ 56 w 103"/>
                <a:gd name="T3" fmla="*/ 1 h 89"/>
                <a:gd name="T4" fmla="*/ 96 w 103"/>
                <a:gd name="T5" fmla="*/ 13 h 89"/>
                <a:gd name="T6" fmla="*/ 100 w 103"/>
                <a:gd name="T7" fmla="*/ 60 h 89"/>
                <a:gd name="T8" fmla="*/ 82 w 103"/>
                <a:gd name="T9" fmla="*/ 86 h 89"/>
                <a:gd name="T10" fmla="*/ 31 w 103"/>
                <a:gd name="T11" fmla="*/ 88 h 89"/>
                <a:gd name="T12" fmla="*/ 3 w 103"/>
                <a:gd name="T13" fmla="*/ 68 h 89"/>
                <a:gd name="T14" fmla="*/ 14 w 103"/>
                <a:gd name="T15" fmla="*/ 34 h 8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89"/>
                <a:gd name="T26" fmla="*/ 103 w 103"/>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89">
                  <a:moveTo>
                    <a:pt x="33" y="13"/>
                  </a:moveTo>
                  <a:cubicBezTo>
                    <a:pt x="41" y="8"/>
                    <a:pt x="46" y="1"/>
                    <a:pt x="56" y="1"/>
                  </a:cubicBezTo>
                  <a:cubicBezTo>
                    <a:pt x="66" y="0"/>
                    <a:pt x="90" y="3"/>
                    <a:pt x="96" y="13"/>
                  </a:cubicBezTo>
                  <a:cubicBezTo>
                    <a:pt x="103" y="25"/>
                    <a:pt x="101" y="47"/>
                    <a:pt x="100" y="60"/>
                  </a:cubicBezTo>
                  <a:cubicBezTo>
                    <a:pt x="100" y="76"/>
                    <a:pt x="99" y="82"/>
                    <a:pt x="82" y="86"/>
                  </a:cubicBezTo>
                  <a:cubicBezTo>
                    <a:pt x="66" y="89"/>
                    <a:pt x="48" y="88"/>
                    <a:pt x="31" y="88"/>
                  </a:cubicBezTo>
                  <a:cubicBezTo>
                    <a:pt x="16" y="88"/>
                    <a:pt x="6" y="84"/>
                    <a:pt x="3" y="68"/>
                  </a:cubicBezTo>
                  <a:cubicBezTo>
                    <a:pt x="0" y="53"/>
                    <a:pt x="11" y="47"/>
                    <a:pt x="14" y="34"/>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06" name="Freeform 56"/>
            <p:cNvSpPr>
              <a:spLocks/>
            </p:cNvSpPr>
            <p:nvPr/>
          </p:nvSpPr>
          <p:spPr bwMode="auto">
            <a:xfrm>
              <a:off x="3543" y="2560"/>
              <a:ext cx="385" cy="245"/>
            </a:xfrm>
            <a:custGeom>
              <a:avLst/>
              <a:gdLst>
                <a:gd name="T0" fmla="*/ 147 w 154"/>
                <a:gd name="T1" fmla="*/ 65 h 98"/>
                <a:gd name="T2" fmla="*/ 135 w 154"/>
                <a:gd name="T3" fmla="*/ 27 h 98"/>
                <a:gd name="T4" fmla="*/ 59 w 154"/>
                <a:gd name="T5" fmla="*/ 27 h 98"/>
                <a:gd name="T6" fmla="*/ 19 w 154"/>
                <a:gd name="T7" fmla="*/ 41 h 98"/>
                <a:gd name="T8" fmla="*/ 2 w 154"/>
                <a:gd name="T9" fmla="*/ 70 h 98"/>
                <a:gd name="T10" fmla="*/ 35 w 154"/>
                <a:gd name="T11" fmla="*/ 98 h 98"/>
                <a:gd name="T12" fmla="*/ 147 w 154"/>
                <a:gd name="T13" fmla="*/ 65 h 98"/>
                <a:gd name="T14" fmla="*/ 0 60000 65536"/>
                <a:gd name="T15" fmla="*/ 0 60000 65536"/>
                <a:gd name="T16" fmla="*/ 0 60000 65536"/>
                <a:gd name="T17" fmla="*/ 0 60000 65536"/>
                <a:gd name="T18" fmla="*/ 0 60000 65536"/>
                <a:gd name="T19" fmla="*/ 0 60000 65536"/>
                <a:gd name="T20" fmla="*/ 0 60000 65536"/>
                <a:gd name="T21" fmla="*/ 0 w 154"/>
                <a:gd name="T22" fmla="*/ 0 h 98"/>
                <a:gd name="T23" fmla="*/ 154 w 154"/>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98">
                  <a:moveTo>
                    <a:pt x="147" y="65"/>
                  </a:moveTo>
                  <a:cubicBezTo>
                    <a:pt x="154" y="54"/>
                    <a:pt x="142" y="36"/>
                    <a:pt x="135" y="27"/>
                  </a:cubicBezTo>
                  <a:cubicBezTo>
                    <a:pt x="116" y="0"/>
                    <a:pt x="84" y="19"/>
                    <a:pt x="59" y="27"/>
                  </a:cubicBezTo>
                  <a:cubicBezTo>
                    <a:pt x="45" y="32"/>
                    <a:pt x="32" y="35"/>
                    <a:pt x="19" y="41"/>
                  </a:cubicBezTo>
                  <a:cubicBezTo>
                    <a:pt x="6" y="47"/>
                    <a:pt x="0" y="57"/>
                    <a:pt x="2" y="70"/>
                  </a:cubicBezTo>
                  <a:cubicBezTo>
                    <a:pt x="1" y="95"/>
                    <a:pt x="22" y="98"/>
                    <a:pt x="35" y="98"/>
                  </a:cubicBezTo>
                  <a:cubicBezTo>
                    <a:pt x="47" y="98"/>
                    <a:pt x="137" y="79"/>
                    <a:pt x="147" y="6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07" name="Freeform 57"/>
            <p:cNvSpPr>
              <a:spLocks/>
            </p:cNvSpPr>
            <p:nvPr/>
          </p:nvSpPr>
          <p:spPr bwMode="auto">
            <a:xfrm>
              <a:off x="3926" y="2275"/>
              <a:ext cx="117" cy="162"/>
            </a:xfrm>
            <a:custGeom>
              <a:avLst/>
              <a:gdLst>
                <a:gd name="T0" fmla="*/ 27 w 47"/>
                <a:gd name="T1" fmla="*/ 0 h 65"/>
                <a:gd name="T2" fmla="*/ 7 w 47"/>
                <a:gd name="T3" fmla="*/ 30 h 65"/>
                <a:gd name="T4" fmla="*/ 14 w 47"/>
                <a:gd name="T5" fmla="*/ 62 h 65"/>
                <a:gd name="T6" fmla="*/ 46 w 47"/>
                <a:gd name="T7" fmla="*/ 48 h 65"/>
                <a:gd name="T8" fmla="*/ 37 w 47"/>
                <a:gd name="T9" fmla="*/ 8 h 65"/>
                <a:gd name="T10" fmla="*/ 27 w 47"/>
                <a:gd name="T11" fmla="*/ 0 h 65"/>
                <a:gd name="T12" fmla="*/ 0 60000 65536"/>
                <a:gd name="T13" fmla="*/ 0 60000 65536"/>
                <a:gd name="T14" fmla="*/ 0 60000 65536"/>
                <a:gd name="T15" fmla="*/ 0 60000 65536"/>
                <a:gd name="T16" fmla="*/ 0 60000 65536"/>
                <a:gd name="T17" fmla="*/ 0 60000 65536"/>
                <a:gd name="T18" fmla="*/ 0 w 47"/>
                <a:gd name="T19" fmla="*/ 0 h 65"/>
                <a:gd name="T20" fmla="*/ 47 w 47"/>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7" h="65">
                  <a:moveTo>
                    <a:pt x="27" y="0"/>
                  </a:moveTo>
                  <a:cubicBezTo>
                    <a:pt x="12" y="2"/>
                    <a:pt x="8" y="17"/>
                    <a:pt x="7" y="30"/>
                  </a:cubicBezTo>
                  <a:cubicBezTo>
                    <a:pt x="6" y="41"/>
                    <a:pt x="0" y="58"/>
                    <a:pt x="14" y="62"/>
                  </a:cubicBezTo>
                  <a:cubicBezTo>
                    <a:pt x="26" y="65"/>
                    <a:pt x="47" y="63"/>
                    <a:pt x="46" y="48"/>
                  </a:cubicBezTo>
                  <a:cubicBezTo>
                    <a:pt x="44" y="36"/>
                    <a:pt x="43" y="18"/>
                    <a:pt x="37" y="8"/>
                  </a:cubicBezTo>
                  <a:cubicBezTo>
                    <a:pt x="35" y="4"/>
                    <a:pt x="31" y="1"/>
                    <a:pt x="27" y="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08" name="Freeform 58"/>
            <p:cNvSpPr>
              <a:spLocks/>
            </p:cNvSpPr>
            <p:nvPr/>
          </p:nvSpPr>
          <p:spPr bwMode="auto">
            <a:xfrm>
              <a:off x="3691" y="2110"/>
              <a:ext cx="282" cy="177"/>
            </a:xfrm>
            <a:custGeom>
              <a:avLst/>
              <a:gdLst>
                <a:gd name="T0" fmla="*/ 1 w 113"/>
                <a:gd name="T1" fmla="*/ 37 h 71"/>
                <a:gd name="T2" fmla="*/ 4 w 113"/>
                <a:gd name="T3" fmla="*/ 49 h 71"/>
                <a:gd name="T4" fmla="*/ 13 w 113"/>
                <a:gd name="T5" fmla="*/ 56 h 71"/>
                <a:gd name="T6" fmla="*/ 27 w 113"/>
                <a:gd name="T7" fmla="*/ 61 h 71"/>
                <a:gd name="T8" fmla="*/ 42 w 113"/>
                <a:gd name="T9" fmla="*/ 65 h 71"/>
                <a:gd name="T10" fmla="*/ 89 w 113"/>
                <a:gd name="T11" fmla="*/ 64 h 71"/>
                <a:gd name="T12" fmla="*/ 107 w 113"/>
                <a:gd name="T13" fmla="*/ 51 h 71"/>
                <a:gd name="T14" fmla="*/ 111 w 113"/>
                <a:gd name="T15" fmla="*/ 40 h 71"/>
                <a:gd name="T16" fmla="*/ 113 w 113"/>
                <a:gd name="T17" fmla="*/ 26 h 71"/>
                <a:gd name="T18" fmla="*/ 65 w 113"/>
                <a:gd name="T19" fmla="*/ 6 h 71"/>
                <a:gd name="T20" fmla="*/ 33 w 113"/>
                <a:gd name="T21" fmla="*/ 10 h 71"/>
                <a:gd name="T22" fmla="*/ 5 w 113"/>
                <a:gd name="T23" fmla="*/ 23 h 71"/>
                <a:gd name="T24" fmla="*/ 1 w 113"/>
                <a:gd name="T25" fmla="*/ 37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71"/>
                <a:gd name="T41" fmla="*/ 113 w 11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71">
                  <a:moveTo>
                    <a:pt x="1" y="37"/>
                  </a:moveTo>
                  <a:cubicBezTo>
                    <a:pt x="2" y="40"/>
                    <a:pt x="3" y="46"/>
                    <a:pt x="4" y="49"/>
                  </a:cubicBezTo>
                  <a:cubicBezTo>
                    <a:pt x="6" y="52"/>
                    <a:pt x="9" y="54"/>
                    <a:pt x="13" y="56"/>
                  </a:cubicBezTo>
                  <a:cubicBezTo>
                    <a:pt x="17" y="58"/>
                    <a:pt x="22" y="59"/>
                    <a:pt x="27" y="61"/>
                  </a:cubicBezTo>
                  <a:cubicBezTo>
                    <a:pt x="32" y="63"/>
                    <a:pt x="37" y="64"/>
                    <a:pt x="42" y="65"/>
                  </a:cubicBezTo>
                  <a:cubicBezTo>
                    <a:pt x="57" y="68"/>
                    <a:pt x="75" y="71"/>
                    <a:pt x="89" y="64"/>
                  </a:cubicBezTo>
                  <a:cubicBezTo>
                    <a:pt x="95" y="61"/>
                    <a:pt x="104" y="57"/>
                    <a:pt x="107" y="51"/>
                  </a:cubicBezTo>
                  <a:cubicBezTo>
                    <a:pt x="109" y="48"/>
                    <a:pt x="110" y="44"/>
                    <a:pt x="111" y="40"/>
                  </a:cubicBezTo>
                  <a:cubicBezTo>
                    <a:pt x="112" y="36"/>
                    <a:pt x="113" y="31"/>
                    <a:pt x="113" y="26"/>
                  </a:cubicBezTo>
                  <a:cubicBezTo>
                    <a:pt x="112" y="0"/>
                    <a:pt x="85" y="6"/>
                    <a:pt x="65" y="6"/>
                  </a:cubicBezTo>
                  <a:cubicBezTo>
                    <a:pt x="55" y="6"/>
                    <a:pt x="44" y="7"/>
                    <a:pt x="33" y="10"/>
                  </a:cubicBezTo>
                  <a:cubicBezTo>
                    <a:pt x="26" y="12"/>
                    <a:pt x="9" y="17"/>
                    <a:pt x="5" y="23"/>
                  </a:cubicBezTo>
                  <a:cubicBezTo>
                    <a:pt x="2" y="27"/>
                    <a:pt x="0" y="27"/>
                    <a:pt x="1" y="37"/>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09" name="Freeform 59"/>
            <p:cNvSpPr>
              <a:spLocks/>
            </p:cNvSpPr>
            <p:nvPr/>
          </p:nvSpPr>
          <p:spPr bwMode="auto">
            <a:xfrm>
              <a:off x="3458" y="2182"/>
              <a:ext cx="218" cy="148"/>
            </a:xfrm>
            <a:custGeom>
              <a:avLst/>
              <a:gdLst>
                <a:gd name="T0" fmla="*/ 4 w 87"/>
                <a:gd name="T1" fmla="*/ 40 h 59"/>
                <a:gd name="T2" fmla="*/ 15 w 87"/>
                <a:gd name="T3" fmla="*/ 48 h 59"/>
                <a:gd name="T4" fmla="*/ 31 w 87"/>
                <a:gd name="T5" fmla="*/ 56 h 59"/>
                <a:gd name="T6" fmla="*/ 58 w 87"/>
                <a:gd name="T7" fmla="*/ 50 h 59"/>
                <a:gd name="T8" fmla="*/ 84 w 87"/>
                <a:gd name="T9" fmla="*/ 41 h 59"/>
                <a:gd name="T10" fmla="*/ 81 w 87"/>
                <a:gd name="T11" fmla="*/ 16 h 59"/>
                <a:gd name="T12" fmla="*/ 37 w 87"/>
                <a:gd name="T13" fmla="*/ 6 h 59"/>
                <a:gd name="T14" fmla="*/ 8 w 87"/>
                <a:gd name="T15" fmla="*/ 21 h 59"/>
                <a:gd name="T16" fmla="*/ 4 w 87"/>
                <a:gd name="T17" fmla="*/ 4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59"/>
                <a:gd name="T29" fmla="*/ 87 w 87"/>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59">
                  <a:moveTo>
                    <a:pt x="4" y="40"/>
                  </a:moveTo>
                  <a:cubicBezTo>
                    <a:pt x="6" y="43"/>
                    <a:pt x="12" y="46"/>
                    <a:pt x="15" y="48"/>
                  </a:cubicBezTo>
                  <a:cubicBezTo>
                    <a:pt x="20" y="51"/>
                    <a:pt x="25" y="55"/>
                    <a:pt x="31" y="56"/>
                  </a:cubicBezTo>
                  <a:cubicBezTo>
                    <a:pt x="41" y="59"/>
                    <a:pt x="49" y="55"/>
                    <a:pt x="58" y="50"/>
                  </a:cubicBezTo>
                  <a:cubicBezTo>
                    <a:pt x="65" y="46"/>
                    <a:pt x="79" y="49"/>
                    <a:pt x="84" y="41"/>
                  </a:cubicBezTo>
                  <a:cubicBezTo>
                    <a:pt x="87" y="36"/>
                    <a:pt x="83" y="22"/>
                    <a:pt x="81" y="16"/>
                  </a:cubicBezTo>
                  <a:cubicBezTo>
                    <a:pt x="75" y="0"/>
                    <a:pt x="50" y="1"/>
                    <a:pt x="37" y="6"/>
                  </a:cubicBezTo>
                  <a:cubicBezTo>
                    <a:pt x="27" y="9"/>
                    <a:pt x="14" y="13"/>
                    <a:pt x="8" y="21"/>
                  </a:cubicBezTo>
                  <a:cubicBezTo>
                    <a:pt x="4" y="25"/>
                    <a:pt x="0" y="35"/>
                    <a:pt x="4" y="4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10" name="Freeform 60"/>
            <p:cNvSpPr>
              <a:spLocks/>
            </p:cNvSpPr>
            <p:nvPr/>
          </p:nvSpPr>
          <p:spPr bwMode="auto">
            <a:xfrm>
              <a:off x="4803" y="2632"/>
              <a:ext cx="290" cy="175"/>
            </a:xfrm>
            <a:custGeom>
              <a:avLst/>
              <a:gdLst>
                <a:gd name="T0" fmla="*/ 21 w 116"/>
                <a:gd name="T1" fmla="*/ 25 h 70"/>
                <a:gd name="T2" fmla="*/ 68 w 116"/>
                <a:gd name="T3" fmla="*/ 4 h 70"/>
                <a:gd name="T4" fmla="*/ 99 w 116"/>
                <a:gd name="T5" fmla="*/ 19 h 70"/>
                <a:gd name="T6" fmla="*/ 107 w 116"/>
                <a:gd name="T7" fmla="*/ 57 h 70"/>
                <a:gd name="T8" fmla="*/ 74 w 116"/>
                <a:gd name="T9" fmla="*/ 68 h 70"/>
                <a:gd name="T10" fmla="*/ 39 w 116"/>
                <a:gd name="T11" fmla="*/ 67 h 70"/>
                <a:gd name="T12" fmla="*/ 6 w 116"/>
                <a:gd name="T13" fmla="*/ 54 h 70"/>
                <a:gd name="T14" fmla="*/ 21 w 116"/>
                <a:gd name="T15" fmla="*/ 25 h 70"/>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70"/>
                <a:gd name="T26" fmla="*/ 116 w 116"/>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70">
                  <a:moveTo>
                    <a:pt x="21" y="25"/>
                  </a:moveTo>
                  <a:cubicBezTo>
                    <a:pt x="33" y="15"/>
                    <a:pt x="53" y="7"/>
                    <a:pt x="68" y="4"/>
                  </a:cubicBezTo>
                  <a:cubicBezTo>
                    <a:pt x="83" y="0"/>
                    <a:pt x="92" y="5"/>
                    <a:pt x="99" y="19"/>
                  </a:cubicBezTo>
                  <a:cubicBezTo>
                    <a:pt x="103" y="29"/>
                    <a:pt x="116" y="50"/>
                    <a:pt x="107" y="57"/>
                  </a:cubicBezTo>
                  <a:cubicBezTo>
                    <a:pt x="100" y="63"/>
                    <a:pt x="83" y="67"/>
                    <a:pt x="74" y="68"/>
                  </a:cubicBezTo>
                  <a:cubicBezTo>
                    <a:pt x="62" y="70"/>
                    <a:pt x="51" y="67"/>
                    <a:pt x="39" y="67"/>
                  </a:cubicBezTo>
                  <a:cubicBezTo>
                    <a:pt x="27" y="66"/>
                    <a:pt x="13" y="65"/>
                    <a:pt x="6" y="54"/>
                  </a:cubicBezTo>
                  <a:cubicBezTo>
                    <a:pt x="0" y="44"/>
                    <a:pt x="13" y="31"/>
                    <a:pt x="21" y="2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11" name="Freeform 61"/>
            <p:cNvSpPr>
              <a:spLocks/>
            </p:cNvSpPr>
            <p:nvPr/>
          </p:nvSpPr>
          <p:spPr bwMode="auto">
            <a:xfrm>
              <a:off x="4586" y="2795"/>
              <a:ext cx="262" cy="220"/>
            </a:xfrm>
            <a:custGeom>
              <a:avLst/>
              <a:gdLst>
                <a:gd name="T0" fmla="*/ 23 w 105"/>
                <a:gd name="T1" fmla="*/ 11 h 88"/>
                <a:gd name="T2" fmla="*/ 8 w 105"/>
                <a:gd name="T3" fmla="*/ 66 h 88"/>
                <a:gd name="T4" fmla="*/ 35 w 105"/>
                <a:gd name="T5" fmla="*/ 79 h 88"/>
                <a:gd name="T6" fmla="*/ 65 w 105"/>
                <a:gd name="T7" fmla="*/ 87 h 88"/>
                <a:gd name="T8" fmla="*/ 104 w 105"/>
                <a:gd name="T9" fmla="*/ 46 h 88"/>
                <a:gd name="T10" fmla="*/ 90 w 105"/>
                <a:gd name="T11" fmla="*/ 14 h 88"/>
                <a:gd name="T12" fmla="*/ 23 w 105"/>
                <a:gd name="T13" fmla="*/ 11 h 88"/>
                <a:gd name="T14" fmla="*/ 0 60000 65536"/>
                <a:gd name="T15" fmla="*/ 0 60000 65536"/>
                <a:gd name="T16" fmla="*/ 0 60000 65536"/>
                <a:gd name="T17" fmla="*/ 0 60000 65536"/>
                <a:gd name="T18" fmla="*/ 0 60000 65536"/>
                <a:gd name="T19" fmla="*/ 0 60000 65536"/>
                <a:gd name="T20" fmla="*/ 0 60000 65536"/>
                <a:gd name="T21" fmla="*/ 0 w 105"/>
                <a:gd name="T22" fmla="*/ 0 h 88"/>
                <a:gd name="T23" fmla="*/ 105 w 10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88">
                  <a:moveTo>
                    <a:pt x="23" y="11"/>
                  </a:moveTo>
                  <a:cubicBezTo>
                    <a:pt x="8" y="22"/>
                    <a:pt x="0" y="49"/>
                    <a:pt x="8" y="66"/>
                  </a:cubicBezTo>
                  <a:cubicBezTo>
                    <a:pt x="13" y="77"/>
                    <a:pt x="25" y="76"/>
                    <a:pt x="35" y="79"/>
                  </a:cubicBezTo>
                  <a:cubicBezTo>
                    <a:pt x="44" y="82"/>
                    <a:pt x="54" y="88"/>
                    <a:pt x="65" y="87"/>
                  </a:cubicBezTo>
                  <a:cubicBezTo>
                    <a:pt x="85" y="86"/>
                    <a:pt x="102" y="65"/>
                    <a:pt x="104" y="46"/>
                  </a:cubicBezTo>
                  <a:cubicBezTo>
                    <a:pt x="105" y="34"/>
                    <a:pt x="98" y="22"/>
                    <a:pt x="90" y="14"/>
                  </a:cubicBezTo>
                  <a:cubicBezTo>
                    <a:pt x="84" y="9"/>
                    <a:pt x="35" y="0"/>
                    <a:pt x="23" y="1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12" name="Freeform 62"/>
            <p:cNvSpPr>
              <a:spLocks/>
            </p:cNvSpPr>
            <p:nvPr/>
          </p:nvSpPr>
          <p:spPr bwMode="auto">
            <a:xfrm>
              <a:off x="4873" y="2825"/>
              <a:ext cx="228" cy="202"/>
            </a:xfrm>
            <a:custGeom>
              <a:avLst/>
              <a:gdLst>
                <a:gd name="T0" fmla="*/ 9 w 91"/>
                <a:gd name="T1" fmla="*/ 16 h 81"/>
                <a:gd name="T2" fmla="*/ 63 w 91"/>
                <a:gd name="T3" fmla="*/ 5 h 81"/>
                <a:gd name="T4" fmla="*/ 86 w 91"/>
                <a:gd name="T5" fmla="*/ 38 h 81"/>
                <a:gd name="T6" fmla="*/ 61 w 91"/>
                <a:gd name="T7" fmla="*/ 68 h 81"/>
                <a:gd name="T8" fmla="*/ 23 w 91"/>
                <a:gd name="T9" fmla="*/ 80 h 81"/>
                <a:gd name="T10" fmla="*/ 7 w 91"/>
                <a:gd name="T11" fmla="*/ 65 h 81"/>
                <a:gd name="T12" fmla="*/ 9 w 91"/>
                <a:gd name="T13" fmla="*/ 16 h 81"/>
                <a:gd name="T14" fmla="*/ 0 60000 65536"/>
                <a:gd name="T15" fmla="*/ 0 60000 65536"/>
                <a:gd name="T16" fmla="*/ 0 60000 65536"/>
                <a:gd name="T17" fmla="*/ 0 60000 65536"/>
                <a:gd name="T18" fmla="*/ 0 60000 65536"/>
                <a:gd name="T19" fmla="*/ 0 60000 65536"/>
                <a:gd name="T20" fmla="*/ 0 60000 65536"/>
                <a:gd name="T21" fmla="*/ 0 w 91"/>
                <a:gd name="T22" fmla="*/ 0 h 81"/>
                <a:gd name="T23" fmla="*/ 91 w 91"/>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81">
                  <a:moveTo>
                    <a:pt x="9" y="16"/>
                  </a:moveTo>
                  <a:cubicBezTo>
                    <a:pt x="20" y="1"/>
                    <a:pt x="47" y="0"/>
                    <a:pt x="63" y="5"/>
                  </a:cubicBezTo>
                  <a:cubicBezTo>
                    <a:pt x="79" y="10"/>
                    <a:pt x="82" y="23"/>
                    <a:pt x="86" y="38"/>
                  </a:cubicBezTo>
                  <a:cubicBezTo>
                    <a:pt x="91" y="58"/>
                    <a:pt x="80" y="62"/>
                    <a:pt x="61" y="68"/>
                  </a:cubicBezTo>
                  <a:cubicBezTo>
                    <a:pt x="49" y="72"/>
                    <a:pt x="35" y="78"/>
                    <a:pt x="23" y="80"/>
                  </a:cubicBezTo>
                  <a:cubicBezTo>
                    <a:pt x="14" y="81"/>
                    <a:pt x="10" y="73"/>
                    <a:pt x="7" y="65"/>
                  </a:cubicBezTo>
                  <a:cubicBezTo>
                    <a:pt x="0" y="50"/>
                    <a:pt x="0" y="29"/>
                    <a:pt x="9" y="16"/>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13" name="Freeform 63"/>
            <p:cNvSpPr>
              <a:spLocks/>
            </p:cNvSpPr>
            <p:nvPr/>
          </p:nvSpPr>
          <p:spPr bwMode="auto">
            <a:xfrm>
              <a:off x="5076" y="2790"/>
              <a:ext cx="297" cy="205"/>
            </a:xfrm>
            <a:custGeom>
              <a:avLst/>
              <a:gdLst>
                <a:gd name="T0" fmla="*/ 9 w 119"/>
                <a:gd name="T1" fmla="*/ 11 h 82"/>
                <a:gd name="T2" fmla="*/ 62 w 119"/>
                <a:gd name="T3" fmla="*/ 9 h 82"/>
                <a:gd name="T4" fmla="*/ 104 w 119"/>
                <a:gd name="T5" fmla="*/ 18 h 82"/>
                <a:gd name="T6" fmla="*/ 119 w 119"/>
                <a:gd name="T7" fmla="*/ 40 h 82"/>
                <a:gd name="T8" fmla="*/ 106 w 119"/>
                <a:gd name="T9" fmla="*/ 54 h 82"/>
                <a:gd name="T10" fmla="*/ 72 w 119"/>
                <a:gd name="T11" fmla="*/ 67 h 82"/>
                <a:gd name="T12" fmla="*/ 20 w 119"/>
                <a:gd name="T13" fmla="*/ 62 h 82"/>
                <a:gd name="T14" fmla="*/ 9 w 119"/>
                <a:gd name="T15" fmla="*/ 11 h 82"/>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82"/>
                <a:gd name="T26" fmla="*/ 119 w 119"/>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82">
                  <a:moveTo>
                    <a:pt x="9" y="11"/>
                  </a:moveTo>
                  <a:cubicBezTo>
                    <a:pt x="21" y="0"/>
                    <a:pt x="46" y="11"/>
                    <a:pt x="62" y="9"/>
                  </a:cubicBezTo>
                  <a:cubicBezTo>
                    <a:pt x="76" y="7"/>
                    <a:pt x="93" y="8"/>
                    <a:pt x="104" y="18"/>
                  </a:cubicBezTo>
                  <a:cubicBezTo>
                    <a:pt x="113" y="25"/>
                    <a:pt x="118" y="29"/>
                    <a:pt x="119" y="40"/>
                  </a:cubicBezTo>
                  <a:cubicBezTo>
                    <a:pt x="119" y="50"/>
                    <a:pt x="114" y="51"/>
                    <a:pt x="106" y="54"/>
                  </a:cubicBezTo>
                  <a:cubicBezTo>
                    <a:pt x="94" y="58"/>
                    <a:pt x="84" y="63"/>
                    <a:pt x="72" y="67"/>
                  </a:cubicBezTo>
                  <a:cubicBezTo>
                    <a:pt x="55" y="74"/>
                    <a:pt x="30" y="82"/>
                    <a:pt x="20" y="62"/>
                  </a:cubicBezTo>
                  <a:cubicBezTo>
                    <a:pt x="14" y="50"/>
                    <a:pt x="0" y="24"/>
                    <a:pt x="9" y="1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14" name="Freeform 64"/>
            <p:cNvSpPr>
              <a:spLocks/>
            </p:cNvSpPr>
            <p:nvPr/>
          </p:nvSpPr>
          <p:spPr bwMode="auto">
            <a:xfrm>
              <a:off x="4761" y="3002"/>
              <a:ext cx="280" cy="220"/>
            </a:xfrm>
            <a:custGeom>
              <a:avLst/>
              <a:gdLst>
                <a:gd name="T0" fmla="*/ 65 w 112"/>
                <a:gd name="T1" fmla="*/ 84 h 88"/>
                <a:gd name="T2" fmla="*/ 109 w 112"/>
                <a:gd name="T3" fmla="*/ 71 h 88"/>
                <a:gd name="T4" fmla="*/ 95 w 112"/>
                <a:gd name="T5" fmla="*/ 23 h 88"/>
                <a:gd name="T6" fmla="*/ 42 w 112"/>
                <a:gd name="T7" fmla="*/ 12 h 88"/>
                <a:gd name="T8" fmla="*/ 4 w 112"/>
                <a:gd name="T9" fmla="*/ 17 h 88"/>
                <a:gd name="T10" fmla="*/ 65 w 112"/>
                <a:gd name="T11" fmla="*/ 84 h 88"/>
                <a:gd name="T12" fmla="*/ 0 60000 65536"/>
                <a:gd name="T13" fmla="*/ 0 60000 65536"/>
                <a:gd name="T14" fmla="*/ 0 60000 65536"/>
                <a:gd name="T15" fmla="*/ 0 60000 65536"/>
                <a:gd name="T16" fmla="*/ 0 60000 65536"/>
                <a:gd name="T17" fmla="*/ 0 60000 65536"/>
                <a:gd name="T18" fmla="*/ 0 w 112"/>
                <a:gd name="T19" fmla="*/ 0 h 88"/>
                <a:gd name="T20" fmla="*/ 112 w 112"/>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12" h="88">
                  <a:moveTo>
                    <a:pt x="65" y="84"/>
                  </a:moveTo>
                  <a:cubicBezTo>
                    <a:pt x="65" y="84"/>
                    <a:pt x="107" y="88"/>
                    <a:pt x="109" y="71"/>
                  </a:cubicBezTo>
                  <a:cubicBezTo>
                    <a:pt x="112" y="53"/>
                    <a:pt x="110" y="29"/>
                    <a:pt x="95" y="23"/>
                  </a:cubicBezTo>
                  <a:cubicBezTo>
                    <a:pt x="80" y="16"/>
                    <a:pt x="57" y="24"/>
                    <a:pt x="42" y="12"/>
                  </a:cubicBezTo>
                  <a:cubicBezTo>
                    <a:pt x="27" y="0"/>
                    <a:pt x="22" y="6"/>
                    <a:pt x="4" y="17"/>
                  </a:cubicBezTo>
                  <a:cubicBezTo>
                    <a:pt x="0" y="20"/>
                    <a:pt x="0" y="79"/>
                    <a:pt x="65" y="84"/>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15" name="Freeform 65"/>
            <p:cNvSpPr>
              <a:spLocks/>
            </p:cNvSpPr>
            <p:nvPr/>
          </p:nvSpPr>
          <p:spPr bwMode="auto">
            <a:xfrm>
              <a:off x="5053" y="2992"/>
              <a:ext cx="360" cy="253"/>
            </a:xfrm>
            <a:custGeom>
              <a:avLst/>
              <a:gdLst>
                <a:gd name="T0" fmla="*/ 144 w 144"/>
                <a:gd name="T1" fmla="*/ 60 h 101"/>
                <a:gd name="T2" fmla="*/ 81 w 144"/>
                <a:gd name="T3" fmla="*/ 3 h 101"/>
                <a:gd name="T4" fmla="*/ 19 w 144"/>
                <a:gd name="T5" fmla="*/ 13 h 101"/>
                <a:gd name="T6" fmla="*/ 9 w 144"/>
                <a:gd name="T7" fmla="*/ 74 h 101"/>
                <a:gd name="T8" fmla="*/ 61 w 144"/>
                <a:gd name="T9" fmla="*/ 82 h 101"/>
                <a:gd name="T10" fmla="*/ 0 60000 65536"/>
                <a:gd name="T11" fmla="*/ 0 60000 65536"/>
                <a:gd name="T12" fmla="*/ 0 60000 65536"/>
                <a:gd name="T13" fmla="*/ 0 60000 65536"/>
                <a:gd name="T14" fmla="*/ 0 60000 65536"/>
                <a:gd name="T15" fmla="*/ 0 w 144"/>
                <a:gd name="T16" fmla="*/ 0 h 101"/>
                <a:gd name="T17" fmla="*/ 144 w 144"/>
                <a:gd name="T18" fmla="*/ 101 h 101"/>
              </a:gdLst>
              <a:ahLst/>
              <a:cxnLst>
                <a:cxn ang="T10">
                  <a:pos x="T0" y="T1"/>
                </a:cxn>
                <a:cxn ang="T11">
                  <a:pos x="T2" y="T3"/>
                </a:cxn>
                <a:cxn ang="T12">
                  <a:pos x="T4" y="T5"/>
                </a:cxn>
                <a:cxn ang="T13">
                  <a:pos x="T6" y="T7"/>
                </a:cxn>
                <a:cxn ang="T14">
                  <a:pos x="T8" y="T9"/>
                </a:cxn>
              </a:cxnLst>
              <a:rect l="T15" t="T16" r="T17" b="T18"/>
              <a:pathLst>
                <a:path w="144" h="101">
                  <a:moveTo>
                    <a:pt x="144" y="60"/>
                  </a:moveTo>
                  <a:cubicBezTo>
                    <a:pt x="133" y="47"/>
                    <a:pt x="100" y="0"/>
                    <a:pt x="81" y="3"/>
                  </a:cubicBezTo>
                  <a:cubicBezTo>
                    <a:pt x="68" y="3"/>
                    <a:pt x="37" y="2"/>
                    <a:pt x="19" y="13"/>
                  </a:cubicBezTo>
                  <a:cubicBezTo>
                    <a:pt x="0" y="24"/>
                    <a:pt x="8" y="47"/>
                    <a:pt x="9" y="74"/>
                  </a:cubicBezTo>
                  <a:cubicBezTo>
                    <a:pt x="23" y="93"/>
                    <a:pt x="24" y="101"/>
                    <a:pt x="61" y="82"/>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16" name="Freeform 66"/>
            <p:cNvSpPr>
              <a:spLocks/>
            </p:cNvSpPr>
            <p:nvPr/>
          </p:nvSpPr>
          <p:spPr bwMode="auto">
            <a:xfrm>
              <a:off x="4803" y="3460"/>
              <a:ext cx="228" cy="225"/>
            </a:xfrm>
            <a:custGeom>
              <a:avLst/>
              <a:gdLst>
                <a:gd name="T0" fmla="*/ 91 w 91"/>
                <a:gd name="T1" fmla="*/ 33 h 90"/>
                <a:gd name="T2" fmla="*/ 64 w 91"/>
                <a:gd name="T3" fmla="*/ 62 h 90"/>
                <a:gd name="T4" fmla="*/ 15 w 91"/>
                <a:gd name="T5" fmla="*/ 75 h 90"/>
                <a:gd name="T6" fmla="*/ 21 w 91"/>
                <a:gd name="T7" fmla="*/ 7 h 90"/>
                <a:gd name="T8" fmla="*/ 87 w 91"/>
                <a:gd name="T9" fmla="*/ 27 h 90"/>
                <a:gd name="T10" fmla="*/ 91 w 91"/>
                <a:gd name="T11" fmla="*/ 33 h 90"/>
                <a:gd name="T12" fmla="*/ 0 60000 65536"/>
                <a:gd name="T13" fmla="*/ 0 60000 65536"/>
                <a:gd name="T14" fmla="*/ 0 60000 65536"/>
                <a:gd name="T15" fmla="*/ 0 60000 65536"/>
                <a:gd name="T16" fmla="*/ 0 60000 65536"/>
                <a:gd name="T17" fmla="*/ 0 60000 65536"/>
                <a:gd name="T18" fmla="*/ 0 w 91"/>
                <a:gd name="T19" fmla="*/ 0 h 90"/>
                <a:gd name="T20" fmla="*/ 91 w 91"/>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91" h="90">
                  <a:moveTo>
                    <a:pt x="91" y="33"/>
                  </a:moveTo>
                  <a:cubicBezTo>
                    <a:pt x="87" y="52"/>
                    <a:pt x="79" y="56"/>
                    <a:pt x="64" y="62"/>
                  </a:cubicBezTo>
                  <a:cubicBezTo>
                    <a:pt x="49" y="68"/>
                    <a:pt x="18" y="90"/>
                    <a:pt x="15" y="75"/>
                  </a:cubicBezTo>
                  <a:cubicBezTo>
                    <a:pt x="8" y="59"/>
                    <a:pt x="0" y="14"/>
                    <a:pt x="21" y="7"/>
                  </a:cubicBezTo>
                  <a:cubicBezTo>
                    <a:pt x="40" y="0"/>
                    <a:pt x="69" y="21"/>
                    <a:pt x="87" y="27"/>
                  </a:cubicBezTo>
                  <a:cubicBezTo>
                    <a:pt x="91" y="28"/>
                    <a:pt x="91" y="29"/>
                    <a:pt x="91" y="33"/>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17" name="Freeform 67"/>
            <p:cNvSpPr>
              <a:spLocks/>
            </p:cNvSpPr>
            <p:nvPr/>
          </p:nvSpPr>
          <p:spPr bwMode="auto">
            <a:xfrm>
              <a:off x="4608" y="3382"/>
              <a:ext cx="240" cy="215"/>
            </a:xfrm>
            <a:custGeom>
              <a:avLst/>
              <a:gdLst>
                <a:gd name="T0" fmla="*/ 69 w 96"/>
                <a:gd name="T1" fmla="*/ 80 h 86"/>
                <a:gd name="T2" fmla="*/ 30 w 96"/>
                <a:gd name="T3" fmla="*/ 81 h 86"/>
                <a:gd name="T4" fmla="*/ 20 w 96"/>
                <a:gd name="T5" fmla="*/ 59 h 86"/>
                <a:gd name="T6" fmla="*/ 7 w 96"/>
                <a:gd name="T7" fmla="*/ 20 h 86"/>
                <a:gd name="T8" fmla="*/ 46 w 96"/>
                <a:gd name="T9" fmla="*/ 16 h 86"/>
                <a:gd name="T10" fmla="*/ 90 w 96"/>
                <a:gd name="T11" fmla="*/ 29 h 86"/>
                <a:gd name="T12" fmla="*/ 75 w 96"/>
                <a:gd name="T13" fmla="*/ 49 h 86"/>
                <a:gd name="T14" fmla="*/ 69 w 96"/>
                <a:gd name="T15" fmla="*/ 80 h 86"/>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86"/>
                <a:gd name="T26" fmla="*/ 96 w 96"/>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86">
                  <a:moveTo>
                    <a:pt x="69" y="80"/>
                  </a:moveTo>
                  <a:cubicBezTo>
                    <a:pt x="56" y="84"/>
                    <a:pt x="39" y="86"/>
                    <a:pt x="30" y="81"/>
                  </a:cubicBezTo>
                  <a:cubicBezTo>
                    <a:pt x="23" y="78"/>
                    <a:pt x="22" y="65"/>
                    <a:pt x="20" y="59"/>
                  </a:cubicBezTo>
                  <a:cubicBezTo>
                    <a:pt x="17" y="51"/>
                    <a:pt x="9" y="28"/>
                    <a:pt x="7" y="20"/>
                  </a:cubicBezTo>
                  <a:cubicBezTo>
                    <a:pt x="0" y="0"/>
                    <a:pt x="31" y="15"/>
                    <a:pt x="46" y="16"/>
                  </a:cubicBezTo>
                  <a:cubicBezTo>
                    <a:pt x="58" y="16"/>
                    <a:pt x="96" y="7"/>
                    <a:pt x="90" y="29"/>
                  </a:cubicBezTo>
                  <a:cubicBezTo>
                    <a:pt x="88" y="32"/>
                    <a:pt x="78" y="40"/>
                    <a:pt x="75" y="49"/>
                  </a:cubicBezTo>
                  <a:cubicBezTo>
                    <a:pt x="73" y="57"/>
                    <a:pt x="74" y="78"/>
                    <a:pt x="69" y="8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18" name="Freeform 68"/>
            <p:cNvSpPr>
              <a:spLocks/>
            </p:cNvSpPr>
            <p:nvPr/>
          </p:nvSpPr>
          <p:spPr bwMode="auto">
            <a:xfrm>
              <a:off x="4443" y="3452"/>
              <a:ext cx="220" cy="185"/>
            </a:xfrm>
            <a:custGeom>
              <a:avLst/>
              <a:gdLst>
                <a:gd name="T0" fmla="*/ 84 w 88"/>
                <a:gd name="T1" fmla="*/ 61 h 74"/>
                <a:gd name="T2" fmla="*/ 62 w 88"/>
                <a:gd name="T3" fmla="*/ 72 h 74"/>
                <a:gd name="T4" fmla="*/ 22 w 88"/>
                <a:gd name="T5" fmla="*/ 72 h 74"/>
                <a:gd name="T6" fmla="*/ 64 w 88"/>
                <a:gd name="T7" fmla="*/ 22 h 74"/>
                <a:gd name="T8" fmla="*/ 84 w 88"/>
                <a:gd name="T9" fmla="*/ 61 h 74"/>
                <a:gd name="T10" fmla="*/ 0 60000 65536"/>
                <a:gd name="T11" fmla="*/ 0 60000 65536"/>
                <a:gd name="T12" fmla="*/ 0 60000 65536"/>
                <a:gd name="T13" fmla="*/ 0 60000 65536"/>
                <a:gd name="T14" fmla="*/ 0 60000 65536"/>
                <a:gd name="T15" fmla="*/ 0 w 88"/>
                <a:gd name="T16" fmla="*/ 0 h 74"/>
                <a:gd name="T17" fmla="*/ 88 w 88"/>
                <a:gd name="T18" fmla="*/ 74 h 74"/>
              </a:gdLst>
              <a:ahLst/>
              <a:cxnLst>
                <a:cxn ang="T10">
                  <a:pos x="T0" y="T1"/>
                </a:cxn>
                <a:cxn ang="T11">
                  <a:pos x="T2" y="T3"/>
                </a:cxn>
                <a:cxn ang="T12">
                  <a:pos x="T4" y="T5"/>
                </a:cxn>
                <a:cxn ang="T13">
                  <a:pos x="T6" y="T7"/>
                </a:cxn>
                <a:cxn ang="T14">
                  <a:pos x="T8" y="T9"/>
                </a:cxn>
              </a:cxnLst>
              <a:rect l="T15" t="T16" r="T17" b="T18"/>
              <a:pathLst>
                <a:path w="88" h="74">
                  <a:moveTo>
                    <a:pt x="84" y="61"/>
                  </a:moveTo>
                  <a:cubicBezTo>
                    <a:pt x="78" y="63"/>
                    <a:pt x="71" y="70"/>
                    <a:pt x="62" y="72"/>
                  </a:cubicBezTo>
                  <a:cubicBezTo>
                    <a:pt x="52" y="74"/>
                    <a:pt x="30" y="74"/>
                    <a:pt x="22" y="72"/>
                  </a:cubicBezTo>
                  <a:cubicBezTo>
                    <a:pt x="0" y="66"/>
                    <a:pt x="30" y="0"/>
                    <a:pt x="64" y="22"/>
                  </a:cubicBezTo>
                  <a:cubicBezTo>
                    <a:pt x="68" y="24"/>
                    <a:pt x="88" y="53"/>
                    <a:pt x="84" y="6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19" name="Freeform 69"/>
            <p:cNvSpPr>
              <a:spLocks/>
            </p:cNvSpPr>
            <p:nvPr/>
          </p:nvSpPr>
          <p:spPr bwMode="auto">
            <a:xfrm>
              <a:off x="4238" y="3400"/>
              <a:ext cx="250" cy="215"/>
            </a:xfrm>
            <a:custGeom>
              <a:avLst/>
              <a:gdLst>
                <a:gd name="T0" fmla="*/ 100 w 100"/>
                <a:gd name="T1" fmla="*/ 42 h 86"/>
                <a:gd name="T2" fmla="*/ 85 w 100"/>
                <a:gd name="T3" fmla="*/ 78 h 86"/>
                <a:gd name="T4" fmla="*/ 39 w 100"/>
                <a:gd name="T5" fmla="*/ 83 h 86"/>
                <a:gd name="T6" fmla="*/ 4 w 100"/>
                <a:gd name="T7" fmla="*/ 59 h 86"/>
                <a:gd name="T8" fmla="*/ 21 w 100"/>
                <a:gd name="T9" fmla="*/ 17 h 86"/>
                <a:gd name="T10" fmla="*/ 56 w 100"/>
                <a:gd name="T11" fmla="*/ 5 h 86"/>
                <a:gd name="T12" fmla="*/ 94 w 100"/>
                <a:gd name="T13" fmla="*/ 35 h 86"/>
                <a:gd name="T14" fmla="*/ 100 w 100"/>
                <a:gd name="T15" fmla="*/ 42 h 86"/>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86"/>
                <a:gd name="T26" fmla="*/ 100 w 100"/>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86">
                  <a:moveTo>
                    <a:pt x="100" y="42"/>
                  </a:moveTo>
                  <a:cubicBezTo>
                    <a:pt x="100" y="51"/>
                    <a:pt x="90" y="72"/>
                    <a:pt x="85" y="78"/>
                  </a:cubicBezTo>
                  <a:cubicBezTo>
                    <a:pt x="76" y="85"/>
                    <a:pt x="54" y="86"/>
                    <a:pt x="39" y="83"/>
                  </a:cubicBezTo>
                  <a:cubicBezTo>
                    <a:pt x="24" y="80"/>
                    <a:pt x="8" y="68"/>
                    <a:pt x="4" y="59"/>
                  </a:cubicBezTo>
                  <a:cubicBezTo>
                    <a:pt x="0" y="49"/>
                    <a:pt x="4" y="27"/>
                    <a:pt x="21" y="17"/>
                  </a:cubicBezTo>
                  <a:cubicBezTo>
                    <a:pt x="32" y="10"/>
                    <a:pt x="44" y="0"/>
                    <a:pt x="56" y="5"/>
                  </a:cubicBezTo>
                  <a:cubicBezTo>
                    <a:pt x="73" y="12"/>
                    <a:pt x="80" y="26"/>
                    <a:pt x="94" y="35"/>
                  </a:cubicBezTo>
                  <a:cubicBezTo>
                    <a:pt x="96" y="36"/>
                    <a:pt x="100" y="40"/>
                    <a:pt x="100" y="42"/>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20" name="Freeform 70"/>
            <p:cNvSpPr>
              <a:spLocks/>
            </p:cNvSpPr>
            <p:nvPr/>
          </p:nvSpPr>
          <p:spPr bwMode="auto">
            <a:xfrm>
              <a:off x="4351" y="3305"/>
              <a:ext cx="262" cy="185"/>
            </a:xfrm>
            <a:custGeom>
              <a:avLst/>
              <a:gdLst>
                <a:gd name="T0" fmla="*/ 76 w 105"/>
                <a:gd name="T1" fmla="*/ 10 h 74"/>
                <a:gd name="T2" fmla="*/ 39 w 105"/>
                <a:gd name="T3" fmla="*/ 5 h 74"/>
                <a:gd name="T4" fmla="*/ 6 w 105"/>
                <a:gd name="T5" fmla="*/ 14 h 74"/>
                <a:gd name="T6" fmla="*/ 1 w 105"/>
                <a:gd name="T7" fmla="*/ 31 h 74"/>
                <a:gd name="T8" fmla="*/ 27 w 105"/>
                <a:gd name="T9" fmla="*/ 41 h 74"/>
                <a:gd name="T10" fmla="*/ 67 w 105"/>
                <a:gd name="T11" fmla="*/ 73 h 74"/>
                <a:gd name="T12" fmla="*/ 98 w 105"/>
                <a:gd name="T13" fmla="*/ 55 h 74"/>
                <a:gd name="T14" fmla="*/ 76 w 105"/>
                <a:gd name="T15" fmla="*/ 10 h 7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74"/>
                <a:gd name="T26" fmla="*/ 105 w 10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74">
                  <a:moveTo>
                    <a:pt x="76" y="10"/>
                  </a:moveTo>
                  <a:cubicBezTo>
                    <a:pt x="65" y="6"/>
                    <a:pt x="52" y="6"/>
                    <a:pt x="39" y="5"/>
                  </a:cubicBezTo>
                  <a:cubicBezTo>
                    <a:pt x="28" y="5"/>
                    <a:pt x="11" y="0"/>
                    <a:pt x="6" y="14"/>
                  </a:cubicBezTo>
                  <a:cubicBezTo>
                    <a:pt x="4" y="20"/>
                    <a:pt x="0" y="26"/>
                    <a:pt x="1" y="31"/>
                  </a:cubicBezTo>
                  <a:cubicBezTo>
                    <a:pt x="2" y="33"/>
                    <a:pt x="18" y="35"/>
                    <a:pt x="27" y="41"/>
                  </a:cubicBezTo>
                  <a:cubicBezTo>
                    <a:pt x="36" y="47"/>
                    <a:pt x="57" y="72"/>
                    <a:pt x="67" y="73"/>
                  </a:cubicBezTo>
                  <a:cubicBezTo>
                    <a:pt x="76" y="74"/>
                    <a:pt x="91" y="64"/>
                    <a:pt x="98" y="55"/>
                  </a:cubicBezTo>
                  <a:cubicBezTo>
                    <a:pt x="105" y="46"/>
                    <a:pt x="90" y="15"/>
                    <a:pt x="76" y="1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21" name="Freeform 71"/>
            <p:cNvSpPr>
              <a:spLocks/>
            </p:cNvSpPr>
            <p:nvPr/>
          </p:nvSpPr>
          <p:spPr bwMode="auto">
            <a:xfrm>
              <a:off x="4581" y="3222"/>
              <a:ext cx="352" cy="178"/>
            </a:xfrm>
            <a:custGeom>
              <a:avLst/>
              <a:gdLst>
                <a:gd name="T0" fmla="*/ 113 w 141"/>
                <a:gd name="T1" fmla="*/ 67 h 71"/>
                <a:gd name="T2" fmla="*/ 103 w 141"/>
                <a:gd name="T3" fmla="*/ 18 h 71"/>
                <a:gd name="T4" fmla="*/ 54 w 141"/>
                <a:gd name="T5" fmla="*/ 5 h 71"/>
                <a:gd name="T6" fmla="*/ 4 w 141"/>
                <a:gd name="T7" fmla="*/ 36 h 71"/>
                <a:gd name="T8" fmla="*/ 9 w 141"/>
                <a:gd name="T9" fmla="*/ 58 h 71"/>
                <a:gd name="T10" fmla="*/ 42 w 141"/>
                <a:gd name="T11" fmla="*/ 67 h 71"/>
                <a:gd name="T12" fmla="*/ 91 w 141"/>
                <a:gd name="T13" fmla="*/ 68 h 71"/>
                <a:gd name="T14" fmla="*/ 113 w 141"/>
                <a:gd name="T15" fmla="*/ 67 h 71"/>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71"/>
                <a:gd name="T26" fmla="*/ 141 w 14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71">
                  <a:moveTo>
                    <a:pt x="113" y="67"/>
                  </a:moveTo>
                  <a:cubicBezTo>
                    <a:pt x="130" y="45"/>
                    <a:pt x="141" y="31"/>
                    <a:pt x="103" y="18"/>
                  </a:cubicBezTo>
                  <a:cubicBezTo>
                    <a:pt x="87" y="13"/>
                    <a:pt x="70" y="8"/>
                    <a:pt x="54" y="5"/>
                  </a:cubicBezTo>
                  <a:cubicBezTo>
                    <a:pt x="25" y="0"/>
                    <a:pt x="14" y="9"/>
                    <a:pt x="4" y="36"/>
                  </a:cubicBezTo>
                  <a:cubicBezTo>
                    <a:pt x="0" y="44"/>
                    <a:pt x="4" y="50"/>
                    <a:pt x="9" y="58"/>
                  </a:cubicBezTo>
                  <a:cubicBezTo>
                    <a:pt x="13" y="66"/>
                    <a:pt x="27" y="67"/>
                    <a:pt x="42" y="67"/>
                  </a:cubicBezTo>
                  <a:cubicBezTo>
                    <a:pt x="58" y="67"/>
                    <a:pt x="77" y="68"/>
                    <a:pt x="91" y="68"/>
                  </a:cubicBezTo>
                  <a:cubicBezTo>
                    <a:pt x="105" y="68"/>
                    <a:pt x="108" y="71"/>
                    <a:pt x="113" y="67"/>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22" name="Freeform 72"/>
            <p:cNvSpPr>
              <a:spLocks/>
            </p:cNvSpPr>
            <p:nvPr/>
          </p:nvSpPr>
          <p:spPr bwMode="auto">
            <a:xfrm>
              <a:off x="4926" y="3335"/>
              <a:ext cx="260" cy="165"/>
            </a:xfrm>
            <a:custGeom>
              <a:avLst/>
              <a:gdLst>
                <a:gd name="T0" fmla="*/ 71 w 104"/>
                <a:gd name="T1" fmla="*/ 65 h 66"/>
                <a:gd name="T2" fmla="*/ 100 w 104"/>
                <a:gd name="T3" fmla="*/ 48 h 66"/>
                <a:gd name="T4" fmla="*/ 96 w 104"/>
                <a:gd name="T5" fmla="*/ 24 h 66"/>
                <a:gd name="T6" fmla="*/ 52 w 104"/>
                <a:gd name="T7" fmla="*/ 0 h 66"/>
                <a:gd name="T8" fmla="*/ 13 w 104"/>
                <a:gd name="T9" fmla="*/ 9 h 66"/>
                <a:gd name="T10" fmla="*/ 1 w 104"/>
                <a:gd name="T11" fmla="*/ 28 h 66"/>
                <a:gd name="T12" fmla="*/ 6 w 104"/>
                <a:gd name="T13" fmla="*/ 47 h 66"/>
                <a:gd name="T14" fmla="*/ 41 w 104"/>
                <a:gd name="T15" fmla="*/ 61 h 66"/>
                <a:gd name="T16" fmla="*/ 71 w 104"/>
                <a:gd name="T17" fmla="*/ 6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66"/>
                <a:gd name="T29" fmla="*/ 104 w 10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66">
                  <a:moveTo>
                    <a:pt x="71" y="65"/>
                  </a:moveTo>
                  <a:cubicBezTo>
                    <a:pt x="85" y="61"/>
                    <a:pt x="93" y="62"/>
                    <a:pt x="100" y="48"/>
                  </a:cubicBezTo>
                  <a:cubicBezTo>
                    <a:pt x="104" y="38"/>
                    <a:pt x="103" y="35"/>
                    <a:pt x="96" y="24"/>
                  </a:cubicBezTo>
                  <a:cubicBezTo>
                    <a:pt x="91" y="16"/>
                    <a:pt x="61" y="0"/>
                    <a:pt x="52" y="0"/>
                  </a:cubicBezTo>
                  <a:cubicBezTo>
                    <a:pt x="45" y="1"/>
                    <a:pt x="20" y="2"/>
                    <a:pt x="13" y="9"/>
                  </a:cubicBezTo>
                  <a:cubicBezTo>
                    <a:pt x="6" y="13"/>
                    <a:pt x="2" y="23"/>
                    <a:pt x="1" y="28"/>
                  </a:cubicBezTo>
                  <a:cubicBezTo>
                    <a:pt x="0" y="34"/>
                    <a:pt x="0" y="42"/>
                    <a:pt x="6" y="47"/>
                  </a:cubicBezTo>
                  <a:cubicBezTo>
                    <a:pt x="13" y="52"/>
                    <a:pt x="33" y="57"/>
                    <a:pt x="41" y="61"/>
                  </a:cubicBezTo>
                  <a:cubicBezTo>
                    <a:pt x="48" y="65"/>
                    <a:pt x="63" y="66"/>
                    <a:pt x="71" y="6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23" name="Freeform 73"/>
            <p:cNvSpPr>
              <a:spLocks/>
            </p:cNvSpPr>
            <p:nvPr/>
          </p:nvSpPr>
          <p:spPr bwMode="auto">
            <a:xfrm>
              <a:off x="5038" y="3530"/>
              <a:ext cx="240" cy="252"/>
            </a:xfrm>
            <a:custGeom>
              <a:avLst/>
              <a:gdLst>
                <a:gd name="T0" fmla="*/ 19 w 96"/>
                <a:gd name="T1" fmla="*/ 2 h 101"/>
                <a:gd name="T2" fmla="*/ 78 w 96"/>
                <a:gd name="T3" fmla="*/ 14 h 101"/>
                <a:gd name="T4" fmla="*/ 93 w 96"/>
                <a:gd name="T5" fmla="*/ 69 h 101"/>
                <a:gd name="T6" fmla="*/ 67 w 96"/>
                <a:gd name="T7" fmla="*/ 92 h 101"/>
                <a:gd name="T8" fmla="*/ 48 w 96"/>
                <a:gd name="T9" fmla="*/ 100 h 101"/>
                <a:gd name="T10" fmla="*/ 29 w 96"/>
                <a:gd name="T11" fmla="*/ 84 h 101"/>
                <a:gd name="T12" fmla="*/ 6 w 96"/>
                <a:gd name="T13" fmla="*/ 34 h 101"/>
                <a:gd name="T14" fmla="*/ 19 w 96"/>
                <a:gd name="T15" fmla="*/ 2 h 101"/>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01"/>
                <a:gd name="T26" fmla="*/ 96 w 96"/>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01">
                  <a:moveTo>
                    <a:pt x="19" y="2"/>
                  </a:moveTo>
                  <a:cubicBezTo>
                    <a:pt x="37" y="2"/>
                    <a:pt x="67" y="0"/>
                    <a:pt x="78" y="14"/>
                  </a:cubicBezTo>
                  <a:cubicBezTo>
                    <a:pt x="85" y="22"/>
                    <a:pt x="96" y="60"/>
                    <a:pt x="93" y="69"/>
                  </a:cubicBezTo>
                  <a:cubicBezTo>
                    <a:pt x="90" y="78"/>
                    <a:pt x="75" y="87"/>
                    <a:pt x="67" y="92"/>
                  </a:cubicBezTo>
                  <a:cubicBezTo>
                    <a:pt x="63" y="94"/>
                    <a:pt x="52" y="99"/>
                    <a:pt x="48" y="100"/>
                  </a:cubicBezTo>
                  <a:cubicBezTo>
                    <a:pt x="35" y="101"/>
                    <a:pt x="36" y="97"/>
                    <a:pt x="29" y="84"/>
                  </a:cubicBezTo>
                  <a:cubicBezTo>
                    <a:pt x="21" y="69"/>
                    <a:pt x="16" y="48"/>
                    <a:pt x="6" y="34"/>
                  </a:cubicBezTo>
                  <a:cubicBezTo>
                    <a:pt x="4" y="31"/>
                    <a:pt x="0" y="3"/>
                    <a:pt x="19" y="2"/>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24" name="Freeform 74"/>
            <p:cNvSpPr>
              <a:spLocks/>
            </p:cNvSpPr>
            <p:nvPr/>
          </p:nvSpPr>
          <p:spPr bwMode="auto">
            <a:xfrm>
              <a:off x="4056" y="3240"/>
              <a:ext cx="270" cy="227"/>
            </a:xfrm>
            <a:custGeom>
              <a:avLst/>
              <a:gdLst>
                <a:gd name="T0" fmla="*/ 44 w 108"/>
                <a:gd name="T1" fmla="*/ 90 h 91"/>
                <a:gd name="T2" fmla="*/ 79 w 108"/>
                <a:gd name="T3" fmla="*/ 75 h 91"/>
                <a:gd name="T4" fmla="*/ 103 w 108"/>
                <a:gd name="T5" fmla="*/ 58 h 91"/>
                <a:gd name="T6" fmla="*/ 101 w 108"/>
                <a:gd name="T7" fmla="*/ 34 h 91"/>
                <a:gd name="T8" fmla="*/ 5 w 108"/>
                <a:gd name="T9" fmla="*/ 35 h 91"/>
                <a:gd name="T10" fmla="*/ 1 w 108"/>
                <a:gd name="T11" fmla="*/ 44 h 91"/>
                <a:gd name="T12" fmla="*/ 12 w 108"/>
                <a:gd name="T13" fmla="*/ 78 h 91"/>
                <a:gd name="T14" fmla="*/ 34 w 108"/>
                <a:gd name="T15" fmla="*/ 90 h 91"/>
                <a:gd name="T16" fmla="*/ 44 w 108"/>
                <a:gd name="T17" fmla="*/ 9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91"/>
                <a:gd name="T29" fmla="*/ 108 w 108"/>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91">
                  <a:moveTo>
                    <a:pt x="44" y="90"/>
                  </a:moveTo>
                  <a:cubicBezTo>
                    <a:pt x="53" y="91"/>
                    <a:pt x="65" y="84"/>
                    <a:pt x="79" y="75"/>
                  </a:cubicBezTo>
                  <a:cubicBezTo>
                    <a:pt x="92" y="66"/>
                    <a:pt x="99" y="68"/>
                    <a:pt x="103" y="58"/>
                  </a:cubicBezTo>
                  <a:cubicBezTo>
                    <a:pt x="108" y="48"/>
                    <a:pt x="105" y="39"/>
                    <a:pt x="101" y="34"/>
                  </a:cubicBezTo>
                  <a:cubicBezTo>
                    <a:pt x="78" y="0"/>
                    <a:pt x="37" y="22"/>
                    <a:pt x="5" y="35"/>
                  </a:cubicBezTo>
                  <a:cubicBezTo>
                    <a:pt x="3" y="35"/>
                    <a:pt x="0" y="41"/>
                    <a:pt x="1" y="44"/>
                  </a:cubicBezTo>
                  <a:cubicBezTo>
                    <a:pt x="4" y="55"/>
                    <a:pt x="6" y="70"/>
                    <a:pt x="12" y="78"/>
                  </a:cubicBezTo>
                  <a:cubicBezTo>
                    <a:pt x="16" y="85"/>
                    <a:pt x="26" y="87"/>
                    <a:pt x="34" y="90"/>
                  </a:cubicBezTo>
                  <a:cubicBezTo>
                    <a:pt x="39" y="89"/>
                    <a:pt x="44" y="90"/>
                    <a:pt x="44" y="9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25" name="Freeform 75"/>
            <p:cNvSpPr>
              <a:spLocks/>
            </p:cNvSpPr>
            <p:nvPr/>
          </p:nvSpPr>
          <p:spPr bwMode="auto">
            <a:xfrm>
              <a:off x="3996" y="3105"/>
              <a:ext cx="292" cy="187"/>
            </a:xfrm>
            <a:custGeom>
              <a:avLst/>
              <a:gdLst>
                <a:gd name="T0" fmla="*/ 1 w 117"/>
                <a:gd name="T1" fmla="*/ 51 h 75"/>
                <a:gd name="T2" fmla="*/ 5 w 117"/>
                <a:gd name="T3" fmla="*/ 16 h 75"/>
                <a:gd name="T4" fmla="*/ 87 w 117"/>
                <a:gd name="T5" fmla="*/ 18 h 75"/>
                <a:gd name="T6" fmla="*/ 110 w 117"/>
                <a:gd name="T7" fmla="*/ 33 h 75"/>
                <a:gd name="T8" fmla="*/ 116 w 117"/>
                <a:gd name="T9" fmla="*/ 55 h 75"/>
                <a:gd name="T10" fmla="*/ 94 w 117"/>
                <a:gd name="T11" fmla="*/ 62 h 75"/>
                <a:gd name="T12" fmla="*/ 27 w 117"/>
                <a:gd name="T13" fmla="*/ 71 h 75"/>
                <a:gd name="T14" fmla="*/ 1 w 117"/>
                <a:gd name="T15" fmla="*/ 51 h 7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5"/>
                <a:gd name="T26" fmla="*/ 117 w 11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5">
                  <a:moveTo>
                    <a:pt x="1" y="51"/>
                  </a:moveTo>
                  <a:cubicBezTo>
                    <a:pt x="1" y="39"/>
                    <a:pt x="0" y="24"/>
                    <a:pt x="5" y="16"/>
                  </a:cubicBezTo>
                  <a:cubicBezTo>
                    <a:pt x="15" y="0"/>
                    <a:pt x="74" y="16"/>
                    <a:pt x="87" y="18"/>
                  </a:cubicBezTo>
                  <a:cubicBezTo>
                    <a:pt x="101" y="21"/>
                    <a:pt x="106" y="20"/>
                    <a:pt x="110" y="33"/>
                  </a:cubicBezTo>
                  <a:cubicBezTo>
                    <a:pt x="114" y="44"/>
                    <a:pt x="117" y="48"/>
                    <a:pt x="116" y="55"/>
                  </a:cubicBezTo>
                  <a:cubicBezTo>
                    <a:pt x="115" y="61"/>
                    <a:pt x="102" y="60"/>
                    <a:pt x="94" y="62"/>
                  </a:cubicBezTo>
                  <a:cubicBezTo>
                    <a:pt x="86" y="63"/>
                    <a:pt x="38" y="75"/>
                    <a:pt x="27" y="71"/>
                  </a:cubicBezTo>
                  <a:cubicBezTo>
                    <a:pt x="17" y="66"/>
                    <a:pt x="1" y="62"/>
                    <a:pt x="1" y="5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26" name="Freeform 76"/>
            <p:cNvSpPr>
              <a:spLocks/>
            </p:cNvSpPr>
            <p:nvPr/>
          </p:nvSpPr>
          <p:spPr bwMode="auto">
            <a:xfrm>
              <a:off x="4301" y="3127"/>
              <a:ext cx="300" cy="188"/>
            </a:xfrm>
            <a:custGeom>
              <a:avLst/>
              <a:gdLst>
                <a:gd name="T0" fmla="*/ 10 w 120"/>
                <a:gd name="T1" fmla="*/ 16 h 75"/>
                <a:gd name="T2" fmla="*/ 63 w 120"/>
                <a:gd name="T3" fmla="*/ 5 h 75"/>
                <a:gd name="T4" fmla="*/ 114 w 120"/>
                <a:gd name="T5" fmla="*/ 33 h 75"/>
                <a:gd name="T6" fmla="*/ 112 w 120"/>
                <a:gd name="T7" fmla="*/ 54 h 75"/>
                <a:gd name="T8" fmla="*/ 94 w 120"/>
                <a:gd name="T9" fmla="*/ 73 h 75"/>
                <a:gd name="T10" fmla="*/ 40 w 120"/>
                <a:gd name="T11" fmla="*/ 64 h 75"/>
                <a:gd name="T12" fmla="*/ 4 w 120"/>
                <a:gd name="T13" fmla="*/ 47 h 75"/>
                <a:gd name="T14" fmla="*/ 10 w 120"/>
                <a:gd name="T15" fmla="*/ 16 h 75"/>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75"/>
                <a:gd name="T26" fmla="*/ 120 w 120"/>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75">
                  <a:moveTo>
                    <a:pt x="10" y="16"/>
                  </a:moveTo>
                  <a:cubicBezTo>
                    <a:pt x="21" y="7"/>
                    <a:pt x="48" y="0"/>
                    <a:pt x="63" y="5"/>
                  </a:cubicBezTo>
                  <a:cubicBezTo>
                    <a:pt x="81" y="11"/>
                    <a:pt x="101" y="18"/>
                    <a:pt x="114" y="33"/>
                  </a:cubicBezTo>
                  <a:cubicBezTo>
                    <a:pt x="120" y="40"/>
                    <a:pt x="115" y="46"/>
                    <a:pt x="112" y="54"/>
                  </a:cubicBezTo>
                  <a:cubicBezTo>
                    <a:pt x="109" y="63"/>
                    <a:pt x="100" y="75"/>
                    <a:pt x="94" y="73"/>
                  </a:cubicBezTo>
                  <a:cubicBezTo>
                    <a:pt x="88" y="72"/>
                    <a:pt x="58" y="71"/>
                    <a:pt x="40" y="64"/>
                  </a:cubicBezTo>
                  <a:cubicBezTo>
                    <a:pt x="22" y="57"/>
                    <a:pt x="9" y="62"/>
                    <a:pt x="4" y="47"/>
                  </a:cubicBezTo>
                  <a:cubicBezTo>
                    <a:pt x="0" y="32"/>
                    <a:pt x="6" y="19"/>
                    <a:pt x="10" y="16"/>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27" name="Freeform 77"/>
            <p:cNvSpPr>
              <a:spLocks/>
            </p:cNvSpPr>
            <p:nvPr/>
          </p:nvSpPr>
          <p:spPr bwMode="auto">
            <a:xfrm>
              <a:off x="3153" y="3262"/>
              <a:ext cx="330" cy="243"/>
            </a:xfrm>
            <a:custGeom>
              <a:avLst/>
              <a:gdLst>
                <a:gd name="T0" fmla="*/ 124 w 132"/>
                <a:gd name="T1" fmla="*/ 40 h 97"/>
                <a:gd name="T2" fmla="*/ 130 w 132"/>
                <a:gd name="T3" fmla="*/ 77 h 97"/>
                <a:gd name="T4" fmla="*/ 94 w 132"/>
                <a:gd name="T5" fmla="*/ 92 h 97"/>
                <a:gd name="T6" fmla="*/ 27 w 132"/>
                <a:gd name="T7" fmla="*/ 77 h 97"/>
                <a:gd name="T8" fmla="*/ 6 w 132"/>
                <a:gd name="T9" fmla="*/ 48 h 97"/>
                <a:gd name="T10" fmla="*/ 59 w 132"/>
                <a:gd name="T11" fmla="*/ 4 h 97"/>
                <a:gd name="T12" fmla="*/ 124 w 132"/>
                <a:gd name="T13" fmla="*/ 40 h 97"/>
                <a:gd name="T14" fmla="*/ 0 60000 65536"/>
                <a:gd name="T15" fmla="*/ 0 60000 65536"/>
                <a:gd name="T16" fmla="*/ 0 60000 65536"/>
                <a:gd name="T17" fmla="*/ 0 60000 65536"/>
                <a:gd name="T18" fmla="*/ 0 60000 65536"/>
                <a:gd name="T19" fmla="*/ 0 60000 65536"/>
                <a:gd name="T20" fmla="*/ 0 60000 65536"/>
                <a:gd name="T21" fmla="*/ 0 w 132"/>
                <a:gd name="T22" fmla="*/ 0 h 97"/>
                <a:gd name="T23" fmla="*/ 132 w 132"/>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97">
                  <a:moveTo>
                    <a:pt x="124" y="40"/>
                  </a:moveTo>
                  <a:cubicBezTo>
                    <a:pt x="129" y="51"/>
                    <a:pt x="132" y="71"/>
                    <a:pt x="130" y="77"/>
                  </a:cubicBezTo>
                  <a:cubicBezTo>
                    <a:pt x="126" y="97"/>
                    <a:pt x="110" y="95"/>
                    <a:pt x="94" y="92"/>
                  </a:cubicBezTo>
                  <a:cubicBezTo>
                    <a:pt x="75" y="89"/>
                    <a:pt x="40" y="91"/>
                    <a:pt x="27" y="77"/>
                  </a:cubicBezTo>
                  <a:cubicBezTo>
                    <a:pt x="21" y="71"/>
                    <a:pt x="9" y="56"/>
                    <a:pt x="6" y="48"/>
                  </a:cubicBezTo>
                  <a:cubicBezTo>
                    <a:pt x="0" y="26"/>
                    <a:pt x="44" y="7"/>
                    <a:pt x="59" y="4"/>
                  </a:cubicBezTo>
                  <a:cubicBezTo>
                    <a:pt x="74" y="0"/>
                    <a:pt x="110" y="11"/>
                    <a:pt x="124" y="4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28" name="Freeform 78"/>
            <p:cNvSpPr>
              <a:spLocks/>
            </p:cNvSpPr>
            <p:nvPr/>
          </p:nvSpPr>
          <p:spPr bwMode="auto">
            <a:xfrm>
              <a:off x="3153" y="3482"/>
              <a:ext cx="360" cy="160"/>
            </a:xfrm>
            <a:custGeom>
              <a:avLst/>
              <a:gdLst>
                <a:gd name="T0" fmla="*/ 25 w 144"/>
                <a:gd name="T1" fmla="*/ 5 h 64"/>
                <a:gd name="T2" fmla="*/ 8 w 144"/>
                <a:gd name="T3" fmla="*/ 40 h 64"/>
                <a:gd name="T4" fmla="*/ 55 w 144"/>
                <a:gd name="T5" fmla="*/ 62 h 64"/>
                <a:gd name="T6" fmla="*/ 123 w 144"/>
                <a:gd name="T7" fmla="*/ 54 h 64"/>
                <a:gd name="T8" fmla="*/ 138 w 144"/>
                <a:gd name="T9" fmla="*/ 19 h 64"/>
                <a:gd name="T10" fmla="*/ 98 w 144"/>
                <a:gd name="T11" fmla="*/ 13 h 64"/>
                <a:gd name="T12" fmla="*/ 25 w 144"/>
                <a:gd name="T13" fmla="*/ 5 h 64"/>
                <a:gd name="T14" fmla="*/ 0 60000 65536"/>
                <a:gd name="T15" fmla="*/ 0 60000 65536"/>
                <a:gd name="T16" fmla="*/ 0 60000 65536"/>
                <a:gd name="T17" fmla="*/ 0 60000 65536"/>
                <a:gd name="T18" fmla="*/ 0 60000 65536"/>
                <a:gd name="T19" fmla="*/ 0 60000 65536"/>
                <a:gd name="T20" fmla="*/ 0 60000 65536"/>
                <a:gd name="T21" fmla="*/ 0 w 144"/>
                <a:gd name="T22" fmla="*/ 0 h 64"/>
                <a:gd name="T23" fmla="*/ 144 w 144"/>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64">
                  <a:moveTo>
                    <a:pt x="25" y="5"/>
                  </a:moveTo>
                  <a:cubicBezTo>
                    <a:pt x="19" y="12"/>
                    <a:pt x="0" y="28"/>
                    <a:pt x="8" y="40"/>
                  </a:cubicBezTo>
                  <a:cubicBezTo>
                    <a:pt x="18" y="57"/>
                    <a:pt x="38" y="64"/>
                    <a:pt x="55" y="62"/>
                  </a:cubicBezTo>
                  <a:cubicBezTo>
                    <a:pt x="77" y="60"/>
                    <a:pt x="101" y="57"/>
                    <a:pt x="123" y="54"/>
                  </a:cubicBezTo>
                  <a:cubicBezTo>
                    <a:pt x="144" y="52"/>
                    <a:pt x="142" y="36"/>
                    <a:pt x="138" y="19"/>
                  </a:cubicBezTo>
                  <a:cubicBezTo>
                    <a:pt x="138" y="16"/>
                    <a:pt x="112" y="14"/>
                    <a:pt x="98" y="13"/>
                  </a:cubicBezTo>
                  <a:cubicBezTo>
                    <a:pt x="84" y="13"/>
                    <a:pt x="32" y="0"/>
                    <a:pt x="25" y="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29" name="Freeform 79"/>
            <p:cNvSpPr>
              <a:spLocks/>
            </p:cNvSpPr>
            <p:nvPr/>
          </p:nvSpPr>
          <p:spPr bwMode="auto">
            <a:xfrm>
              <a:off x="3221" y="3637"/>
              <a:ext cx="285" cy="188"/>
            </a:xfrm>
            <a:custGeom>
              <a:avLst/>
              <a:gdLst>
                <a:gd name="T0" fmla="*/ 1 w 114"/>
                <a:gd name="T1" fmla="*/ 31 h 75"/>
                <a:gd name="T2" fmla="*/ 17 w 114"/>
                <a:gd name="T3" fmla="*/ 66 h 75"/>
                <a:gd name="T4" fmla="*/ 49 w 114"/>
                <a:gd name="T5" fmla="*/ 71 h 75"/>
                <a:gd name="T6" fmla="*/ 72 w 114"/>
                <a:gd name="T7" fmla="*/ 64 h 75"/>
                <a:gd name="T8" fmla="*/ 101 w 114"/>
                <a:gd name="T9" fmla="*/ 53 h 75"/>
                <a:gd name="T10" fmla="*/ 109 w 114"/>
                <a:gd name="T11" fmla="*/ 41 h 75"/>
                <a:gd name="T12" fmla="*/ 105 w 114"/>
                <a:gd name="T13" fmla="*/ 7 h 75"/>
                <a:gd name="T14" fmla="*/ 70 w 114"/>
                <a:gd name="T15" fmla="*/ 9 h 75"/>
                <a:gd name="T16" fmla="*/ 13 w 114"/>
                <a:gd name="T17" fmla="*/ 14 h 75"/>
                <a:gd name="T18" fmla="*/ 1 w 114"/>
                <a:gd name="T19" fmla="*/ 31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5"/>
                <a:gd name="T32" fmla="*/ 114 w 114"/>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5">
                  <a:moveTo>
                    <a:pt x="1" y="31"/>
                  </a:moveTo>
                  <a:cubicBezTo>
                    <a:pt x="3" y="46"/>
                    <a:pt x="7" y="56"/>
                    <a:pt x="17" y="66"/>
                  </a:cubicBezTo>
                  <a:cubicBezTo>
                    <a:pt x="27" y="75"/>
                    <a:pt x="34" y="74"/>
                    <a:pt x="49" y="71"/>
                  </a:cubicBezTo>
                  <a:cubicBezTo>
                    <a:pt x="59" y="69"/>
                    <a:pt x="62" y="68"/>
                    <a:pt x="72" y="64"/>
                  </a:cubicBezTo>
                  <a:cubicBezTo>
                    <a:pt x="81" y="60"/>
                    <a:pt x="93" y="57"/>
                    <a:pt x="101" y="53"/>
                  </a:cubicBezTo>
                  <a:cubicBezTo>
                    <a:pt x="110" y="48"/>
                    <a:pt x="108" y="50"/>
                    <a:pt x="109" y="41"/>
                  </a:cubicBezTo>
                  <a:cubicBezTo>
                    <a:pt x="110" y="29"/>
                    <a:pt x="114" y="15"/>
                    <a:pt x="105" y="7"/>
                  </a:cubicBezTo>
                  <a:cubicBezTo>
                    <a:pt x="100" y="0"/>
                    <a:pt x="92" y="6"/>
                    <a:pt x="70" y="9"/>
                  </a:cubicBezTo>
                  <a:cubicBezTo>
                    <a:pt x="47" y="11"/>
                    <a:pt x="24" y="13"/>
                    <a:pt x="13" y="14"/>
                  </a:cubicBezTo>
                  <a:cubicBezTo>
                    <a:pt x="1" y="14"/>
                    <a:pt x="0" y="21"/>
                    <a:pt x="1" y="3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30" name="Freeform 80"/>
            <p:cNvSpPr>
              <a:spLocks/>
            </p:cNvSpPr>
            <p:nvPr/>
          </p:nvSpPr>
          <p:spPr bwMode="auto">
            <a:xfrm>
              <a:off x="4618" y="3617"/>
              <a:ext cx="178" cy="183"/>
            </a:xfrm>
            <a:custGeom>
              <a:avLst/>
              <a:gdLst>
                <a:gd name="T0" fmla="*/ 13 w 71"/>
                <a:gd name="T1" fmla="*/ 10 h 73"/>
                <a:gd name="T2" fmla="*/ 28 w 71"/>
                <a:gd name="T3" fmla="*/ 2 h 73"/>
                <a:gd name="T4" fmla="*/ 58 w 71"/>
                <a:gd name="T5" fmla="*/ 3 h 73"/>
                <a:gd name="T6" fmla="*/ 68 w 71"/>
                <a:gd name="T7" fmla="*/ 25 h 73"/>
                <a:gd name="T8" fmla="*/ 60 w 71"/>
                <a:gd name="T9" fmla="*/ 63 h 73"/>
                <a:gd name="T10" fmla="*/ 31 w 71"/>
                <a:gd name="T11" fmla="*/ 70 h 73"/>
                <a:gd name="T12" fmla="*/ 3 w 71"/>
                <a:gd name="T13" fmla="*/ 44 h 73"/>
                <a:gd name="T14" fmla="*/ 13 w 71"/>
                <a:gd name="T15" fmla="*/ 10 h 73"/>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73"/>
                <a:gd name="T26" fmla="*/ 71 w 71"/>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73">
                  <a:moveTo>
                    <a:pt x="13" y="10"/>
                  </a:moveTo>
                  <a:cubicBezTo>
                    <a:pt x="19" y="6"/>
                    <a:pt x="13" y="3"/>
                    <a:pt x="28" y="2"/>
                  </a:cubicBezTo>
                  <a:cubicBezTo>
                    <a:pt x="43" y="0"/>
                    <a:pt x="47" y="0"/>
                    <a:pt x="58" y="3"/>
                  </a:cubicBezTo>
                  <a:cubicBezTo>
                    <a:pt x="69" y="5"/>
                    <a:pt x="71" y="13"/>
                    <a:pt x="68" y="25"/>
                  </a:cubicBezTo>
                  <a:cubicBezTo>
                    <a:pt x="66" y="37"/>
                    <a:pt x="64" y="52"/>
                    <a:pt x="60" y="63"/>
                  </a:cubicBezTo>
                  <a:cubicBezTo>
                    <a:pt x="56" y="73"/>
                    <a:pt x="47" y="73"/>
                    <a:pt x="31" y="70"/>
                  </a:cubicBezTo>
                  <a:cubicBezTo>
                    <a:pt x="15" y="68"/>
                    <a:pt x="6" y="57"/>
                    <a:pt x="3" y="44"/>
                  </a:cubicBezTo>
                  <a:cubicBezTo>
                    <a:pt x="0" y="31"/>
                    <a:pt x="5" y="21"/>
                    <a:pt x="13" y="1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31" name="Freeform 81"/>
            <p:cNvSpPr>
              <a:spLocks/>
            </p:cNvSpPr>
            <p:nvPr/>
          </p:nvSpPr>
          <p:spPr bwMode="auto">
            <a:xfrm>
              <a:off x="4396" y="3657"/>
              <a:ext cx="215" cy="210"/>
            </a:xfrm>
            <a:custGeom>
              <a:avLst/>
              <a:gdLst>
                <a:gd name="T0" fmla="*/ 46 w 86"/>
                <a:gd name="T1" fmla="*/ 1 h 84"/>
                <a:gd name="T2" fmla="*/ 77 w 86"/>
                <a:gd name="T3" fmla="*/ 4 h 84"/>
                <a:gd name="T4" fmla="*/ 80 w 86"/>
                <a:gd name="T5" fmla="*/ 30 h 84"/>
                <a:gd name="T6" fmla="*/ 79 w 86"/>
                <a:gd name="T7" fmla="*/ 77 h 84"/>
                <a:gd name="T8" fmla="*/ 29 w 86"/>
                <a:gd name="T9" fmla="*/ 64 h 84"/>
                <a:gd name="T10" fmla="*/ 7 w 86"/>
                <a:gd name="T11" fmla="*/ 23 h 84"/>
                <a:gd name="T12" fmla="*/ 46 w 86"/>
                <a:gd name="T13" fmla="*/ 1 h 84"/>
                <a:gd name="T14" fmla="*/ 0 60000 65536"/>
                <a:gd name="T15" fmla="*/ 0 60000 65536"/>
                <a:gd name="T16" fmla="*/ 0 60000 65536"/>
                <a:gd name="T17" fmla="*/ 0 60000 65536"/>
                <a:gd name="T18" fmla="*/ 0 60000 65536"/>
                <a:gd name="T19" fmla="*/ 0 60000 65536"/>
                <a:gd name="T20" fmla="*/ 0 60000 65536"/>
                <a:gd name="T21" fmla="*/ 0 w 86"/>
                <a:gd name="T22" fmla="*/ 0 h 84"/>
                <a:gd name="T23" fmla="*/ 86 w 86"/>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84">
                  <a:moveTo>
                    <a:pt x="46" y="1"/>
                  </a:moveTo>
                  <a:cubicBezTo>
                    <a:pt x="54" y="0"/>
                    <a:pt x="74" y="1"/>
                    <a:pt x="77" y="4"/>
                  </a:cubicBezTo>
                  <a:cubicBezTo>
                    <a:pt x="80" y="7"/>
                    <a:pt x="78" y="17"/>
                    <a:pt x="80" y="30"/>
                  </a:cubicBezTo>
                  <a:cubicBezTo>
                    <a:pt x="82" y="42"/>
                    <a:pt x="86" y="70"/>
                    <a:pt x="79" y="77"/>
                  </a:cubicBezTo>
                  <a:cubicBezTo>
                    <a:pt x="72" y="84"/>
                    <a:pt x="47" y="78"/>
                    <a:pt x="29" y="64"/>
                  </a:cubicBezTo>
                  <a:cubicBezTo>
                    <a:pt x="12" y="50"/>
                    <a:pt x="0" y="37"/>
                    <a:pt x="7" y="23"/>
                  </a:cubicBezTo>
                  <a:cubicBezTo>
                    <a:pt x="14" y="9"/>
                    <a:pt x="32" y="3"/>
                    <a:pt x="46" y="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32" name="Freeform 82"/>
            <p:cNvSpPr>
              <a:spLocks/>
            </p:cNvSpPr>
            <p:nvPr/>
          </p:nvSpPr>
          <p:spPr bwMode="auto">
            <a:xfrm>
              <a:off x="3493" y="3310"/>
              <a:ext cx="185" cy="185"/>
            </a:xfrm>
            <a:custGeom>
              <a:avLst/>
              <a:gdLst>
                <a:gd name="T0" fmla="*/ 9 w 74"/>
                <a:gd name="T1" fmla="*/ 10 h 74"/>
                <a:gd name="T2" fmla="*/ 2 w 74"/>
                <a:gd name="T3" fmla="*/ 36 h 74"/>
                <a:gd name="T4" fmla="*/ 9 w 74"/>
                <a:gd name="T5" fmla="*/ 64 h 74"/>
                <a:gd name="T6" fmla="*/ 36 w 74"/>
                <a:gd name="T7" fmla="*/ 71 h 74"/>
                <a:gd name="T8" fmla="*/ 73 w 74"/>
                <a:gd name="T9" fmla="*/ 58 h 74"/>
                <a:gd name="T10" fmla="*/ 9 w 74"/>
                <a:gd name="T11" fmla="*/ 10 h 74"/>
                <a:gd name="T12" fmla="*/ 0 60000 65536"/>
                <a:gd name="T13" fmla="*/ 0 60000 65536"/>
                <a:gd name="T14" fmla="*/ 0 60000 65536"/>
                <a:gd name="T15" fmla="*/ 0 60000 65536"/>
                <a:gd name="T16" fmla="*/ 0 60000 65536"/>
                <a:gd name="T17" fmla="*/ 0 60000 65536"/>
                <a:gd name="T18" fmla="*/ 0 w 74"/>
                <a:gd name="T19" fmla="*/ 0 h 74"/>
                <a:gd name="T20" fmla="*/ 74 w 74"/>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4" h="74">
                  <a:moveTo>
                    <a:pt x="9" y="10"/>
                  </a:moveTo>
                  <a:cubicBezTo>
                    <a:pt x="0" y="16"/>
                    <a:pt x="0" y="22"/>
                    <a:pt x="2" y="36"/>
                  </a:cubicBezTo>
                  <a:cubicBezTo>
                    <a:pt x="4" y="50"/>
                    <a:pt x="1" y="58"/>
                    <a:pt x="9" y="64"/>
                  </a:cubicBezTo>
                  <a:cubicBezTo>
                    <a:pt x="16" y="70"/>
                    <a:pt x="13" y="69"/>
                    <a:pt x="36" y="71"/>
                  </a:cubicBezTo>
                  <a:cubicBezTo>
                    <a:pt x="60" y="74"/>
                    <a:pt x="73" y="70"/>
                    <a:pt x="73" y="58"/>
                  </a:cubicBezTo>
                  <a:cubicBezTo>
                    <a:pt x="74" y="46"/>
                    <a:pt x="43" y="0"/>
                    <a:pt x="9" y="1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33" name="Freeform 83"/>
            <p:cNvSpPr>
              <a:spLocks/>
            </p:cNvSpPr>
            <p:nvPr/>
          </p:nvSpPr>
          <p:spPr bwMode="auto">
            <a:xfrm>
              <a:off x="2953" y="3627"/>
              <a:ext cx="263" cy="270"/>
            </a:xfrm>
            <a:custGeom>
              <a:avLst/>
              <a:gdLst>
                <a:gd name="T0" fmla="*/ 73 w 105"/>
                <a:gd name="T1" fmla="*/ 6 h 108"/>
                <a:gd name="T2" fmla="*/ 10 w 105"/>
                <a:gd name="T3" fmla="*/ 39 h 108"/>
                <a:gd name="T4" fmla="*/ 14 w 105"/>
                <a:gd name="T5" fmla="*/ 76 h 108"/>
                <a:gd name="T6" fmla="*/ 39 w 105"/>
                <a:gd name="T7" fmla="*/ 102 h 108"/>
                <a:gd name="T8" fmla="*/ 67 w 105"/>
                <a:gd name="T9" fmla="*/ 97 h 108"/>
                <a:gd name="T10" fmla="*/ 99 w 105"/>
                <a:gd name="T11" fmla="*/ 78 h 108"/>
                <a:gd name="T12" fmla="*/ 99 w 105"/>
                <a:gd name="T13" fmla="*/ 42 h 108"/>
                <a:gd name="T14" fmla="*/ 73 w 105"/>
                <a:gd name="T15" fmla="*/ 6 h 108"/>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08"/>
                <a:gd name="T26" fmla="*/ 105 w 105"/>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08">
                  <a:moveTo>
                    <a:pt x="73" y="6"/>
                  </a:moveTo>
                  <a:cubicBezTo>
                    <a:pt x="56" y="10"/>
                    <a:pt x="21" y="26"/>
                    <a:pt x="10" y="39"/>
                  </a:cubicBezTo>
                  <a:cubicBezTo>
                    <a:pt x="0" y="52"/>
                    <a:pt x="10" y="62"/>
                    <a:pt x="14" y="76"/>
                  </a:cubicBezTo>
                  <a:cubicBezTo>
                    <a:pt x="18" y="91"/>
                    <a:pt x="28" y="96"/>
                    <a:pt x="39" y="102"/>
                  </a:cubicBezTo>
                  <a:cubicBezTo>
                    <a:pt x="50" y="108"/>
                    <a:pt x="54" y="108"/>
                    <a:pt x="67" y="97"/>
                  </a:cubicBezTo>
                  <a:cubicBezTo>
                    <a:pt x="81" y="85"/>
                    <a:pt x="92" y="85"/>
                    <a:pt x="99" y="78"/>
                  </a:cubicBezTo>
                  <a:cubicBezTo>
                    <a:pt x="105" y="70"/>
                    <a:pt x="100" y="56"/>
                    <a:pt x="99" y="42"/>
                  </a:cubicBezTo>
                  <a:cubicBezTo>
                    <a:pt x="99" y="28"/>
                    <a:pt x="94" y="0"/>
                    <a:pt x="73" y="6"/>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34" name="Freeform 84"/>
            <p:cNvSpPr>
              <a:spLocks/>
            </p:cNvSpPr>
            <p:nvPr/>
          </p:nvSpPr>
          <p:spPr bwMode="auto">
            <a:xfrm>
              <a:off x="2818" y="3415"/>
              <a:ext cx="335" cy="370"/>
            </a:xfrm>
            <a:custGeom>
              <a:avLst/>
              <a:gdLst>
                <a:gd name="T0" fmla="*/ 57 w 134"/>
                <a:gd name="T1" fmla="*/ 117 h 148"/>
                <a:gd name="T2" fmla="*/ 87 w 134"/>
                <a:gd name="T3" fmla="*/ 90 h 148"/>
                <a:gd name="T4" fmla="*/ 121 w 134"/>
                <a:gd name="T5" fmla="*/ 67 h 148"/>
                <a:gd name="T6" fmla="*/ 128 w 134"/>
                <a:gd name="T7" fmla="*/ 31 h 148"/>
                <a:gd name="T8" fmla="*/ 119 w 134"/>
                <a:gd name="T9" fmla="*/ 2 h 148"/>
                <a:gd name="T10" fmla="*/ 85 w 134"/>
                <a:gd name="T11" fmla="*/ 6 h 148"/>
                <a:gd name="T12" fmla="*/ 45 w 134"/>
                <a:gd name="T13" fmla="*/ 17 h 148"/>
                <a:gd name="T14" fmla="*/ 3 w 134"/>
                <a:gd name="T15" fmla="*/ 60 h 148"/>
                <a:gd name="T16" fmla="*/ 57 w 134"/>
                <a:gd name="T17" fmla="*/ 11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48"/>
                <a:gd name="T29" fmla="*/ 134 w 134"/>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48">
                  <a:moveTo>
                    <a:pt x="57" y="117"/>
                  </a:moveTo>
                  <a:cubicBezTo>
                    <a:pt x="65" y="106"/>
                    <a:pt x="75" y="97"/>
                    <a:pt x="87" y="90"/>
                  </a:cubicBezTo>
                  <a:cubicBezTo>
                    <a:pt x="98" y="83"/>
                    <a:pt x="117" y="81"/>
                    <a:pt x="121" y="67"/>
                  </a:cubicBezTo>
                  <a:cubicBezTo>
                    <a:pt x="124" y="56"/>
                    <a:pt x="124" y="42"/>
                    <a:pt x="128" y="31"/>
                  </a:cubicBezTo>
                  <a:cubicBezTo>
                    <a:pt x="131" y="20"/>
                    <a:pt x="134" y="6"/>
                    <a:pt x="119" y="2"/>
                  </a:cubicBezTo>
                  <a:cubicBezTo>
                    <a:pt x="110" y="0"/>
                    <a:pt x="95" y="4"/>
                    <a:pt x="85" y="6"/>
                  </a:cubicBezTo>
                  <a:cubicBezTo>
                    <a:pt x="72" y="8"/>
                    <a:pt x="59" y="15"/>
                    <a:pt x="45" y="17"/>
                  </a:cubicBezTo>
                  <a:cubicBezTo>
                    <a:pt x="22" y="22"/>
                    <a:pt x="6" y="36"/>
                    <a:pt x="3" y="60"/>
                  </a:cubicBezTo>
                  <a:cubicBezTo>
                    <a:pt x="0" y="84"/>
                    <a:pt x="30" y="148"/>
                    <a:pt x="57" y="117"/>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35" name="Freeform 85"/>
            <p:cNvSpPr>
              <a:spLocks/>
            </p:cNvSpPr>
            <p:nvPr/>
          </p:nvSpPr>
          <p:spPr bwMode="auto">
            <a:xfrm>
              <a:off x="3523" y="3497"/>
              <a:ext cx="290" cy="173"/>
            </a:xfrm>
            <a:custGeom>
              <a:avLst/>
              <a:gdLst>
                <a:gd name="T0" fmla="*/ 14 w 116"/>
                <a:gd name="T1" fmla="*/ 9 h 69"/>
                <a:gd name="T2" fmla="*/ 0 w 116"/>
                <a:gd name="T3" fmla="*/ 44 h 69"/>
                <a:gd name="T4" fmla="*/ 4 w 116"/>
                <a:gd name="T5" fmla="*/ 65 h 69"/>
                <a:gd name="T6" fmla="*/ 27 w 116"/>
                <a:gd name="T7" fmla="*/ 62 h 69"/>
                <a:gd name="T8" fmla="*/ 87 w 116"/>
                <a:gd name="T9" fmla="*/ 42 h 69"/>
                <a:gd name="T10" fmla="*/ 109 w 116"/>
                <a:gd name="T11" fmla="*/ 26 h 69"/>
                <a:gd name="T12" fmla="*/ 111 w 116"/>
                <a:gd name="T13" fmla="*/ 4 h 69"/>
                <a:gd name="T14" fmla="*/ 87 w 116"/>
                <a:gd name="T15" fmla="*/ 2 h 69"/>
                <a:gd name="T16" fmla="*/ 58 w 116"/>
                <a:gd name="T17" fmla="*/ 7 h 69"/>
                <a:gd name="T18" fmla="*/ 36 w 116"/>
                <a:gd name="T19" fmla="*/ 8 h 69"/>
                <a:gd name="T20" fmla="*/ 14 w 116"/>
                <a:gd name="T21" fmla="*/ 9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69"/>
                <a:gd name="T35" fmla="*/ 116 w 11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69">
                  <a:moveTo>
                    <a:pt x="14" y="9"/>
                  </a:moveTo>
                  <a:cubicBezTo>
                    <a:pt x="3" y="16"/>
                    <a:pt x="0" y="32"/>
                    <a:pt x="0" y="44"/>
                  </a:cubicBezTo>
                  <a:cubicBezTo>
                    <a:pt x="0" y="48"/>
                    <a:pt x="1" y="62"/>
                    <a:pt x="4" y="65"/>
                  </a:cubicBezTo>
                  <a:cubicBezTo>
                    <a:pt x="9" y="69"/>
                    <a:pt x="22" y="63"/>
                    <a:pt x="27" y="62"/>
                  </a:cubicBezTo>
                  <a:cubicBezTo>
                    <a:pt x="47" y="57"/>
                    <a:pt x="67" y="48"/>
                    <a:pt x="87" y="42"/>
                  </a:cubicBezTo>
                  <a:cubicBezTo>
                    <a:pt x="96" y="38"/>
                    <a:pt x="104" y="35"/>
                    <a:pt x="109" y="26"/>
                  </a:cubicBezTo>
                  <a:cubicBezTo>
                    <a:pt x="112" y="21"/>
                    <a:pt x="116" y="9"/>
                    <a:pt x="111" y="4"/>
                  </a:cubicBezTo>
                  <a:cubicBezTo>
                    <a:pt x="107" y="0"/>
                    <a:pt x="92" y="2"/>
                    <a:pt x="87" y="2"/>
                  </a:cubicBezTo>
                  <a:cubicBezTo>
                    <a:pt x="77" y="1"/>
                    <a:pt x="68" y="5"/>
                    <a:pt x="58" y="7"/>
                  </a:cubicBezTo>
                  <a:cubicBezTo>
                    <a:pt x="51" y="9"/>
                    <a:pt x="44" y="9"/>
                    <a:pt x="36" y="8"/>
                  </a:cubicBezTo>
                  <a:cubicBezTo>
                    <a:pt x="30" y="7"/>
                    <a:pt x="19" y="5"/>
                    <a:pt x="14" y="9"/>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36" name="Freeform 86"/>
            <p:cNvSpPr>
              <a:spLocks/>
            </p:cNvSpPr>
            <p:nvPr/>
          </p:nvSpPr>
          <p:spPr bwMode="auto">
            <a:xfrm>
              <a:off x="3676" y="3307"/>
              <a:ext cx="245" cy="165"/>
            </a:xfrm>
            <a:custGeom>
              <a:avLst/>
              <a:gdLst>
                <a:gd name="T0" fmla="*/ 4 w 98"/>
                <a:gd name="T1" fmla="*/ 34 h 66"/>
                <a:gd name="T2" fmla="*/ 24 w 98"/>
                <a:gd name="T3" fmla="*/ 66 h 66"/>
                <a:gd name="T4" fmla="*/ 51 w 98"/>
                <a:gd name="T5" fmla="*/ 64 h 66"/>
                <a:gd name="T6" fmla="*/ 75 w 98"/>
                <a:gd name="T7" fmla="*/ 64 h 66"/>
                <a:gd name="T8" fmla="*/ 92 w 98"/>
                <a:gd name="T9" fmla="*/ 17 h 66"/>
                <a:gd name="T10" fmla="*/ 71 w 98"/>
                <a:gd name="T11" fmla="*/ 9 h 66"/>
                <a:gd name="T12" fmla="*/ 46 w 98"/>
                <a:gd name="T13" fmla="*/ 4 h 66"/>
                <a:gd name="T14" fmla="*/ 7 w 98"/>
                <a:gd name="T15" fmla="*/ 6 h 66"/>
                <a:gd name="T16" fmla="*/ 4 w 98"/>
                <a:gd name="T17" fmla="*/ 34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66"/>
                <a:gd name="T29" fmla="*/ 98 w 9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66">
                  <a:moveTo>
                    <a:pt x="4" y="34"/>
                  </a:moveTo>
                  <a:cubicBezTo>
                    <a:pt x="9" y="47"/>
                    <a:pt x="6" y="66"/>
                    <a:pt x="24" y="66"/>
                  </a:cubicBezTo>
                  <a:cubicBezTo>
                    <a:pt x="33" y="66"/>
                    <a:pt x="42" y="65"/>
                    <a:pt x="51" y="64"/>
                  </a:cubicBezTo>
                  <a:cubicBezTo>
                    <a:pt x="58" y="64"/>
                    <a:pt x="68" y="65"/>
                    <a:pt x="75" y="64"/>
                  </a:cubicBezTo>
                  <a:cubicBezTo>
                    <a:pt x="94" y="61"/>
                    <a:pt x="98" y="32"/>
                    <a:pt x="92" y="17"/>
                  </a:cubicBezTo>
                  <a:cubicBezTo>
                    <a:pt x="88" y="7"/>
                    <a:pt x="81" y="9"/>
                    <a:pt x="71" y="9"/>
                  </a:cubicBezTo>
                  <a:cubicBezTo>
                    <a:pt x="62" y="9"/>
                    <a:pt x="55" y="6"/>
                    <a:pt x="46" y="4"/>
                  </a:cubicBezTo>
                  <a:cubicBezTo>
                    <a:pt x="36" y="2"/>
                    <a:pt x="16" y="0"/>
                    <a:pt x="7" y="6"/>
                  </a:cubicBezTo>
                  <a:cubicBezTo>
                    <a:pt x="2" y="10"/>
                    <a:pt x="0" y="24"/>
                    <a:pt x="4" y="34"/>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37" name="Freeform 87"/>
            <p:cNvSpPr>
              <a:spLocks/>
            </p:cNvSpPr>
            <p:nvPr/>
          </p:nvSpPr>
          <p:spPr bwMode="auto">
            <a:xfrm>
              <a:off x="3831" y="3472"/>
              <a:ext cx="410" cy="205"/>
            </a:xfrm>
            <a:custGeom>
              <a:avLst/>
              <a:gdLst>
                <a:gd name="T0" fmla="*/ 100 w 164"/>
                <a:gd name="T1" fmla="*/ 0 h 82"/>
                <a:gd name="T2" fmla="*/ 15 w 164"/>
                <a:gd name="T3" fmla="*/ 10 h 82"/>
                <a:gd name="T4" fmla="*/ 25 w 164"/>
                <a:gd name="T5" fmla="*/ 57 h 82"/>
                <a:gd name="T6" fmla="*/ 75 w 164"/>
                <a:gd name="T7" fmla="*/ 82 h 82"/>
                <a:gd name="T8" fmla="*/ 123 w 164"/>
                <a:gd name="T9" fmla="*/ 71 h 82"/>
                <a:gd name="T10" fmla="*/ 147 w 164"/>
                <a:gd name="T11" fmla="*/ 68 h 82"/>
                <a:gd name="T12" fmla="*/ 145 w 164"/>
                <a:gd name="T13" fmla="*/ 16 h 82"/>
                <a:gd name="T14" fmla="*/ 100 w 164"/>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82"/>
                <a:gd name="T26" fmla="*/ 164 w 164"/>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82">
                  <a:moveTo>
                    <a:pt x="100" y="0"/>
                  </a:moveTo>
                  <a:cubicBezTo>
                    <a:pt x="83" y="0"/>
                    <a:pt x="30" y="2"/>
                    <a:pt x="15" y="10"/>
                  </a:cubicBezTo>
                  <a:cubicBezTo>
                    <a:pt x="0" y="18"/>
                    <a:pt x="8" y="41"/>
                    <a:pt x="25" y="57"/>
                  </a:cubicBezTo>
                  <a:cubicBezTo>
                    <a:pt x="32" y="63"/>
                    <a:pt x="63" y="82"/>
                    <a:pt x="75" y="82"/>
                  </a:cubicBezTo>
                  <a:cubicBezTo>
                    <a:pt x="92" y="81"/>
                    <a:pt x="107" y="70"/>
                    <a:pt x="123" y="71"/>
                  </a:cubicBezTo>
                  <a:cubicBezTo>
                    <a:pt x="130" y="71"/>
                    <a:pt x="140" y="71"/>
                    <a:pt x="147" y="68"/>
                  </a:cubicBezTo>
                  <a:cubicBezTo>
                    <a:pt x="164" y="59"/>
                    <a:pt x="160" y="24"/>
                    <a:pt x="145" y="16"/>
                  </a:cubicBezTo>
                  <a:cubicBezTo>
                    <a:pt x="133" y="8"/>
                    <a:pt x="113" y="0"/>
                    <a:pt x="100" y="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38" name="Freeform 88"/>
            <p:cNvSpPr>
              <a:spLocks/>
            </p:cNvSpPr>
            <p:nvPr/>
          </p:nvSpPr>
          <p:spPr bwMode="auto">
            <a:xfrm>
              <a:off x="4158" y="3620"/>
              <a:ext cx="230" cy="222"/>
            </a:xfrm>
            <a:custGeom>
              <a:avLst/>
              <a:gdLst>
                <a:gd name="T0" fmla="*/ 22 w 92"/>
                <a:gd name="T1" fmla="*/ 13 h 89"/>
                <a:gd name="T2" fmla="*/ 45 w 92"/>
                <a:gd name="T3" fmla="*/ 1 h 89"/>
                <a:gd name="T4" fmla="*/ 85 w 92"/>
                <a:gd name="T5" fmla="*/ 13 h 89"/>
                <a:gd name="T6" fmla="*/ 89 w 92"/>
                <a:gd name="T7" fmla="*/ 60 h 89"/>
                <a:gd name="T8" fmla="*/ 71 w 92"/>
                <a:gd name="T9" fmla="*/ 85 h 89"/>
                <a:gd name="T10" fmla="*/ 20 w 92"/>
                <a:gd name="T11" fmla="*/ 88 h 89"/>
                <a:gd name="T12" fmla="*/ 4 w 92"/>
                <a:gd name="T13" fmla="*/ 65 h 89"/>
                <a:gd name="T14" fmla="*/ 3 w 92"/>
                <a:gd name="T15" fmla="*/ 34 h 8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89"/>
                <a:gd name="T26" fmla="*/ 92 w 92"/>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89">
                  <a:moveTo>
                    <a:pt x="22" y="13"/>
                  </a:moveTo>
                  <a:cubicBezTo>
                    <a:pt x="30" y="8"/>
                    <a:pt x="35" y="1"/>
                    <a:pt x="45" y="1"/>
                  </a:cubicBezTo>
                  <a:cubicBezTo>
                    <a:pt x="55" y="0"/>
                    <a:pt x="79" y="3"/>
                    <a:pt x="85" y="13"/>
                  </a:cubicBezTo>
                  <a:cubicBezTo>
                    <a:pt x="92" y="24"/>
                    <a:pt x="90" y="47"/>
                    <a:pt x="89" y="60"/>
                  </a:cubicBezTo>
                  <a:cubicBezTo>
                    <a:pt x="89" y="76"/>
                    <a:pt x="88" y="82"/>
                    <a:pt x="71" y="85"/>
                  </a:cubicBezTo>
                  <a:cubicBezTo>
                    <a:pt x="55" y="89"/>
                    <a:pt x="37" y="88"/>
                    <a:pt x="20" y="88"/>
                  </a:cubicBezTo>
                  <a:cubicBezTo>
                    <a:pt x="5" y="88"/>
                    <a:pt x="8" y="81"/>
                    <a:pt x="4" y="65"/>
                  </a:cubicBezTo>
                  <a:cubicBezTo>
                    <a:pt x="1" y="50"/>
                    <a:pt x="0" y="46"/>
                    <a:pt x="3" y="34"/>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39" name="Freeform 89"/>
            <p:cNvSpPr>
              <a:spLocks/>
            </p:cNvSpPr>
            <p:nvPr/>
          </p:nvSpPr>
          <p:spPr bwMode="auto">
            <a:xfrm>
              <a:off x="3926" y="3290"/>
              <a:ext cx="117" cy="160"/>
            </a:xfrm>
            <a:custGeom>
              <a:avLst/>
              <a:gdLst>
                <a:gd name="T0" fmla="*/ 27 w 47"/>
                <a:gd name="T1" fmla="*/ 0 h 64"/>
                <a:gd name="T2" fmla="*/ 7 w 47"/>
                <a:gd name="T3" fmla="*/ 29 h 64"/>
                <a:gd name="T4" fmla="*/ 14 w 47"/>
                <a:gd name="T5" fmla="*/ 61 h 64"/>
                <a:gd name="T6" fmla="*/ 46 w 47"/>
                <a:gd name="T7" fmla="*/ 48 h 64"/>
                <a:gd name="T8" fmla="*/ 37 w 47"/>
                <a:gd name="T9" fmla="*/ 8 h 64"/>
                <a:gd name="T10" fmla="*/ 27 w 47"/>
                <a:gd name="T11" fmla="*/ 0 h 64"/>
                <a:gd name="T12" fmla="*/ 0 60000 65536"/>
                <a:gd name="T13" fmla="*/ 0 60000 65536"/>
                <a:gd name="T14" fmla="*/ 0 60000 65536"/>
                <a:gd name="T15" fmla="*/ 0 60000 65536"/>
                <a:gd name="T16" fmla="*/ 0 60000 65536"/>
                <a:gd name="T17" fmla="*/ 0 60000 65536"/>
                <a:gd name="T18" fmla="*/ 0 w 47"/>
                <a:gd name="T19" fmla="*/ 0 h 64"/>
                <a:gd name="T20" fmla="*/ 47 w 4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7" h="64">
                  <a:moveTo>
                    <a:pt x="27" y="0"/>
                  </a:moveTo>
                  <a:cubicBezTo>
                    <a:pt x="12" y="2"/>
                    <a:pt x="8" y="16"/>
                    <a:pt x="7" y="29"/>
                  </a:cubicBezTo>
                  <a:cubicBezTo>
                    <a:pt x="6" y="41"/>
                    <a:pt x="0" y="58"/>
                    <a:pt x="14" y="61"/>
                  </a:cubicBezTo>
                  <a:cubicBezTo>
                    <a:pt x="26" y="64"/>
                    <a:pt x="47" y="63"/>
                    <a:pt x="46" y="48"/>
                  </a:cubicBezTo>
                  <a:cubicBezTo>
                    <a:pt x="44" y="36"/>
                    <a:pt x="43" y="18"/>
                    <a:pt x="37" y="8"/>
                  </a:cubicBezTo>
                  <a:cubicBezTo>
                    <a:pt x="35" y="4"/>
                    <a:pt x="31" y="0"/>
                    <a:pt x="27" y="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40" name="Freeform 90"/>
            <p:cNvSpPr>
              <a:spLocks/>
            </p:cNvSpPr>
            <p:nvPr/>
          </p:nvSpPr>
          <p:spPr bwMode="auto">
            <a:xfrm>
              <a:off x="3691" y="3125"/>
              <a:ext cx="282" cy="177"/>
            </a:xfrm>
            <a:custGeom>
              <a:avLst/>
              <a:gdLst>
                <a:gd name="T0" fmla="*/ 1 w 113"/>
                <a:gd name="T1" fmla="*/ 37 h 71"/>
                <a:gd name="T2" fmla="*/ 4 w 113"/>
                <a:gd name="T3" fmla="*/ 49 h 71"/>
                <a:gd name="T4" fmla="*/ 13 w 113"/>
                <a:gd name="T5" fmla="*/ 56 h 71"/>
                <a:gd name="T6" fmla="*/ 27 w 113"/>
                <a:gd name="T7" fmla="*/ 61 h 71"/>
                <a:gd name="T8" fmla="*/ 42 w 113"/>
                <a:gd name="T9" fmla="*/ 65 h 71"/>
                <a:gd name="T10" fmla="*/ 89 w 113"/>
                <a:gd name="T11" fmla="*/ 64 h 71"/>
                <a:gd name="T12" fmla="*/ 107 w 113"/>
                <a:gd name="T13" fmla="*/ 51 h 71"/>
                <a:gd name="T14" fmla="*/ 111 w 113"/>
                <a:gd name="T15" fmla="*/ 40 h 71"/>
                <a:gd name="T16" fmla="*/ 113 w 113"/>
                <a:gd name="T17" fmla="*/ 26 h 71"/>
                <a:gd name="T18" fmla="*/ 61 w 113"/>
                <a:gd name="T19" fmla="*/ 1 h 71"/>
                <a:gd name="T20" fmla="*/ 28 w 113"/>
                <a:gd name="T21" fmla="*/ 5 h 71"/>
                <a:gd name="T22" fmla="*/ 8 w 113"/>
                <a:gd name="T23" fmla="*/ 16 h 71"/>
                <a:gd name="T24" fmla="*/ 1 w 113"/>
                <a:gd name="T25" fmla="*/ 37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71"/>
                <a:gd name="T41" fmla="*/ 113 w 11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71">
                  <a:moveTo>
                    <a:pt x="1" y="37"/>
                  </a:moveTo>
                  <a:cubicBezTo>
                    <a:pt x="2" y="40"/>
                    <a:pt x="3" y="46"/>
                    <a:pt x="4" y="49"/>
                  </a:cubicBezTo>
                  <a:cubicBezTo>
                    <a:pt x="6" y="52"/>
                    <a:pt x="9" y="54"/>
                    <a:pt x="13" y="56"/>
                  </a:cubicBezTo>
                  <a:cubicBezTo>
                    <a:pt x="17" y="58"/>
                    <a:pt x="22" y="59"/>
                    <a:pt x="27" y="61"/>
                  </a:cubicBezTo>
                  <a:cubicBezTo>
                    <a:pt x="32" y="62"/>
                    <a:pt x="37" y="64"/>
                    <a:pt x="42" y="65"/>
                  </a:cubicBezTo>
                  <a:cubicBezTo>
                    <a:pt x="57" y="68"/>
                    <a:pt x="75" y="71"/>
                    <a:pt x="89" y="64"/>
                  </a:cubicBezTo>
                  <a:cubicBezTo>
                    <a:pt x="95" y="61"/>
                    <a:pt x="104" y="57"/>
                    <a:pt x="107" y="51"/>
                  </a:cubicBezTo>
                  <a:cubicBezTo>
                    <a:pt x="109" y="48"/>
                    <a:pt x="110" y="44"/>
                    <a:pt x="111" y="40"/>
                  </a:cubicBezTo>
                  <a:cubicBezTo>
                    <a:pt x="112" y="35"/>
                    <a:pt x="113" y="31"/>
                    <a:pt x="113" y="26"/>
                  </a:cubicBezTo>
                  <a:cubicBezTo>
                    <a:pt x="112" y="0"/>
                    <a:pt x="80" y="0"/>
                    <a:pt x="61" y="1"/>
                  </a:cubicBezTo>
                  <a:cubicBezTo>
                    <a:pt x="50" y="1"/>
                    <a:pt x="39" y="2"/>
                    <a:pt x="28" y="5"/>
                  </a:cubicBezTo>
                  <a:cubicBezTo>
                    <a:pt x="22" y="7"/>
                    <a:pt x="12" y="10"/>
                    <a:pt x="8" y="16"/>
                  </a:cubicBezTo>
                  <a:cubicBezTo>
                    <a:pt x="5" y="20"/>
                    <a:pt x="0" y="26"/>
                    <a:pt x="1" y="37"/>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41" name="Freeform 91"/>
            <p:cNvSpPr>
              <a:spLocks/>
            </p:cNvSpPr>
            <p:nvPr/>
          </p:nvSpPr>
          <p:spPr bwMode="auto">
            <a:xfrm>
              <a:off x="3406" y="3122"/>
              <a:ext cx="265" cy="198"/>
            </a:xfrm>
            <a:custGeom>
              <a:avLst/>
              <a:gdLst>
                <a:gd name="T0" fmla="*/ 4 w 106"/>
                <a:gd name="T1" fmla="*/ 48 h 79"/>
                <a:gd name="T2" fmla="*/ 16 w 106"/>
                <a:gd name="T3" fmla="*/ 61 h 79"/>
                <a:gd name="T4" fmla="*/ 33 w 106"/>
                <a:gd name="T5" fmla="*/ 74 h 79"/>
                <a:gd name="T6" fmla="*/ 67 w 106"/>
                <a:gd name="T7" fmla="*/ 72 h 79"/>
                <a:gd name="T8" fmla="*/ 101 w 106"/>
                <a:gd name="T9" fmla="*/ 66 h 79"/>
                <a:gd name="T10" fmla="*/ 103 w 106"/>
                <a:gd name="T11" fmla="*/ 36 h 79"/>
                <a:gd name="T12" fmla="*/ 89 w 106"/>
                <a:gd name="T13" fmla="*/ 5 h 79"/>
                <a:gd name="T14" fmla="*/ 51 w 106"/>
                <a:gd name="T15" fmla="*/ 14 h 79"/>
                <a:gd name="T16" fmla="*/ 12 w 106"/>
                <a:gd name="T17" fmla="*/ 26 h 79"/>
                <a:gd name="T18" fmla="*/ 4 w 106"/>
                <a:gd name="T19" fmla="*/ 48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79"/>
                <a:gd name="T32" fmla="*/ 106 w 10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79">
                  <a:moveTo>
                    <a:pt x="4" y="48"/>
                  </a:moveTo>
                  <a:cubicBezTo>
                    <a:pt x="6" y="53"/>
                    <a:pt x="12" y="57"/>
                    <a:pt x="16" y="61"/>
                  </a:cubicBezTo>
                  <a:cubicBezTo>
                    <a:pt x="21" y="65"/>
                    <a:pt x="27" y="71"/>
                    <a:pt x="33" y="74"/>
                  </a:cubicBezTo>
                  <a:cubicBezTo>
                    <a:pt x="45" y="79"/>
                    <a:pt x="56" y="76"/>
                    <a:pt x="67" y="72"/>
                  </a:cubicBezTo>
                  <a:cubicBezTo>
                    <a:pt x="77" y="69"/>
                    <a:pt x="94" y="75"/>
                    <a:pt x="101" y="66"/>
                  </a:cubicBezTo>
                  <a:cubicBezTo>
                    <a:pt x="106" y="60"/>
                    <a:pt x="105" y="43"/>
                    <a:pt x="103" y="36"/>
                  </a:cubicBezTo>
                  <a:cubicBezTo>
                    <a:pt x="102" y="26"/>
                    <a:pt x="98" y="8"/>
                    <a:pt x="89" y="5"/>
                  </a:cubicBezTo>
                  <a:cubicBezTo>
                    <a:pt x="78" y="0"/>
                    <a:pt x="61" y="12"/>
                    <a:pt x="51" y="14"/>
                  </a:cubicBezTo>
                  <a:cubicBezTo>
                    <a:pt x="39" y="15"/>
                    <a:pt x="22" y="17"/>
                    <a:pt x="12" y="26"/>
                  </a:cubicBezTo>
                  <a:cubicBezTo>
                    <a:pt x="7" y="30"/>
                    <a:pt x="0" y="42"/>
                    <a:pt x="4" y="48"/>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42" name="Freeform 92"/>
            <p:cNvSpPr>
              <a:spLocks/>
            </p:cNvSpPr>
            <p:nvPr/>
          </p:nvSpPr>
          <p:spPr bwMode="auto">
            <a:xfrm>
              <a:off x="4803" y="3647"/>
              <a:ext cx="290" cy="175"/>
            </a:xfrm>
            <a:custGeom>
              <a:avLst/>
              <a:gdLst>
                <a:gd name="T0" fmla="*/ 21 w 116"/>
                <a:gd name="T1" fmla="*/ 25 h 70"/>
                <a:gd name="T2" fmla="*/ 68 w 116"/>
                <a:gd name="T3" fmla="*/ 3 h 70"/>
                <a:gd name="T4" fmla="*/ 99 w 116"/>
                <a:gd name="T5" fmla="*/ 19 h 70"/>
                <a:gd name="T6" fmla="*/ 107 w 116"/>
                <a:gd name="T7" fmla="*/ 57 h 70"/>
                <a:gd name="T8" fmla="*/ 74 w 116"/>
                <a:gd name="T9" fmla="*/ 68 h 70"/>
                <a:gd name="T10" fmla="*/ 39 w 116"/>
                <a:gd name="T11" fmla="*/ 67 h 70"/>
                <a:gd name="T12" fmla="*/ 6 w 116"/>
                <a:gd name="T13" fmla="*/ 54 h 70"/>
                <a:gd name="T14" fmla="*/ 21 w 116"/>
                <a:gd name="T15" fmla="*/ 25 h 70"/>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70"/>
                <a:gd name="T26" fmla="*/ 116 w 116"/>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70">
                  <a:moveTo>
                    <a:pt x="21" y="25"/>
                  </a:moveTo>
                  <a:cubicBezTo>
                    <a:pt x="33" y="15"/>
                    <a:pt x="53" y="7"/>
                    <a:pt x="68" y="3"/>
                  </a:cubicBezTo>
                  <a:cubicBezTo>
                    <a:pt x="83" y="0"/>
                    <a:pt x="92" y="5"/>
                    <a:pt x="99" y="19"/>
                  </a:cubicBezTo>
                  <a:cubicBezTo>
                    <a:pt x="103" y="28"/>
                    <a:pt x="116" y="49"/>
                    <a:pt x="107" y="57"/>
                  </a:cubicBezTo>
                  <a:cubicBezTo>
                    <a:pt x="100" y="63"/>
                    <a:pt x="83" y="66"/>
                    <a:pt x="74" y="68"/>
                  </a:cubicBezTo>
                  <a:cubicBezTo>
                    <a:pt x="62" y="70"/>
                    <a:pt x="51" y="67"/>
                    <a:pt x="39" y="67"/>
                  </a:cubicBezTo>
                  <a:cubicBezTo>
                    <a:pt x="27" y="66"/>
                    <a:pt x="13" y="65"/>
                    <a:pt x="6" y="54"/>
                  </a:cubicBezTo>
                  <a:cubicBezTo>
                    <a:pt x="0" y="44"/>
                    <a:pt x="13" y="30"/>
                    <a:pt x="21" y="2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43" name="Freeform 93"/>
            <p:cNvSpPr>
              <a:spLocks/>
            </p:cNvSpPr>
            <p:nvPr/>
          </p:nvSpPr>
          <p:spPr bwMode="auto">
            <a:xfrm>
              <a:off x="4586" y="3810"/>
              <a:ext cx="262" cy="220"/>
            </a:xfrm>
            <a:custGeom>
              <a:avLst/>
              <a:gdLst>
                <a:gd name="T0" fmla="*/ 23 w 105"/>
                <a:gd name="T1" fmla="*/ 10 h 88"/>
                <a:gd name="T2" fmla="*/ 8 w 105"/>
                <a:gd name="T3" fmla="*/ 66 h 88"/>
                <a:gd name="T4" fmla="*/ 35 w 105"/>
                <a:gd name="T5" fmla="*/ 79 h 88"/>
                <a:gd name="T6" fmla="*/ 65 w 105"/>
                <a:gd name="T7" fmla="*/ 87 h 88"/>
                <a:gd name="T8" fmla="*/ 104 w 105"/>
                <a:gd name="T9" fmla="*/ 46 h 88"/>
                <a:gd name="T10" fmla="*/ 90 w 105"/>
                <a:gd name="T11" fmla="*/ 14 h 88"/>
                <a:gd name="T12" fmla="*/ 23 w 105"/>
                <a:gd name="T13" fmla="*/ 10 h 88"/>
                <a:gd name="T14" fmla="*/ 0 60000 65536"/>
                <a:gd name="T15" fmla="*/ 0 60000 65536"/>
                <a:gd name="T16" fmla="*/ 0 60000 65536"/>
                <a:gd name="T17" fmla="*/ 0 60000 65536"/>
                <a:gd name="T18" fmla="*/ 0 60000 65536"/>
                <a:gd name="T19" fmla="*/ 0 60000 65536"/>
                <a:gd name="T20" fmla="*/ 0 60000 65536"/>
                <a:gd name="T21" fmla="*/ 0 w 105"/>
                <a:gd name="T22" fmla="*/ 0 h 88"/>
                <a:gd name="T23" fmla="*/ 105 w 10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88">
                  <a:moveTo>
                    <a:pt x="23" y="10"/>
                  </a:moveTo>
                  <a:cubicBezTo>
                    <a:pt x="8" y="22"/>
                    <a:pt x="0" y="48"/>
                    <a:pt x="8" y="66"/>
                  </a:cubicBezTo>
                  <a:cubicBezTo>
                    <a:pt x="13" y="76"/>
                    <a:pt x="25" y="76"/>
                    <a:pt x="35" y="79"/>
                  </a:cubicBezTo>
                  <a:cubicBezTo>
                    <a:pt x="44" y="82"/>
                    <a:pt x="54" y="88"/>
                    <a:pt x="65" y="87"/>
                  </a:cubicBezTo>
                  <a:cubicBezTo>
                    <a:pt x="85" y="86"/>
                    <a:pt x="102" y="65"/>
                    <a:pt x="104" y="46"/>
                  </a:cubicBezTo>
                  <a:cubicBezTo>
                    <a:pt x="105" y="34"/>
                    <a:pt x="98" y="22"/>
                    <a:pt x="90" y="14"/>
                  </a:cubicBezTo>
                  <a:cubicBezTo>
                    <a:pt x="84" y="9"/>
                    <a:pt x="35" y="0"/>
                    <a:pt x="23" y="1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44" name="Freeform 94"/>
            <p:cNvSpPr>
              <a:spLocks/>
            </p:cNvSpPr>
            <p:nvPr/>
          </p:nvSpPr>
          <p:spPr bwMode="auto">
            <a:xfrm>
              <a:off x="4873" y="3840"/>
              <a:ext cx="228" cy="182"/>
            </a:xfrm>
            <a:custGeom>
              <a:avLst/>
              <a:gdLst>
                <a:gd name="T0" fmla="*/ 9 w 91"/>
                <a:gd name="T1" fmla="*/ 15 h 73"/>
                <a:gd name="T2" fmla="*/ 63 w 91"/>
                <a:gd name="T3" fmla="*/ 5 h 73"/>
                <a:gd name="T4" fmla="*/ 86 w 91"/>
                <a:gd name="T5" fmla="*/ 37 h 73"/>
                <a:gd name="T6" fmla="*/ 64 w 91"/>
                <a:gd name="T7" fmla="*/ 52 h 73"/>
                <a:gd name="T8" fmla="*/ 29 w 91"/>
                <a:gd name="T9" fmla="*/ 66 h 73"/>
                <a:gd name="T10" fmla="*/ 7 w 91"/>
                <a:gd name="T11" fmla="*/ 64 h 73"/>
                <a:gd name="T12" fmla="*/ 9 w 91"/>
                <a:gd name="T13" fmla="*/ 15 h 73"/>
                <a:gd name="T14" fmla="*/ 0 60000 65536"/>
                <a:gd name="T15" fmla="*/ 0 60000 65536"/>
                <a:gd name="T16" fmla="*/ 0 60000 65536"/>
                <a:gd name="T17" fmla="*/ 0 60000 65536"/>
                <a:gd name="T18" fmla="*/ 0 60000 65536"/>
                <a:gd name="T19" fmla="*/ 0 60000 65536"/>
                <a:gd name="T20" fmla="*/ 0 60000 65536"/>
                <a:gd name="T21" fmla="*/ 0 w 91"/>
                <a:gd name="T22" fmla="*/ 0 h 73"/>
                <a:gd name="T23" fmla="*/ 91 w 91"/>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3">
                  <a:moveTo>
                    <a:pt x="9" y="15"/>
                  </a:moveTo>
                  <a:cubicBezTo>
                    <a:pt x="20" y="1"/>
                    <a:pt x="47" y="0"/>
                    <a:pt x="63" y="5"/>
                  </a:cubicBezTo>
                  <a:cubicBezTo>
                    <a:pt x="79" y="10"/>
                    <a:pt x="82" y="23"/>
                    <a:pt x="86" y="37"/>
                  </a:cubicBezTo>
                  <a:cubicBezTo>
                    <a:pt x="91" y="58"/>
                    <a:pt x="83" y="46"/>
                    <a:pt x="64" y="52"/>
                  </a:cubicBezTo>
                  <a:cubicBezTo>
                    <a:pt x="52" y="55"/>
                    <a:pt x="42" y="64"/>
                    <a:pt x="29" y="66"/>
                  </a:cubicBezTo>
                  <a:cubicBezTo>
                    <a:pt x="20" y="67"/>
                    <a:pt x="10" y="73"/>
                    <a:pt x="7" y="64"/>
                  </a:cubicBezTo>
                  <a:cubicBezTo>
                    <a:pt x="0" y="49"/>
                    <a:pt x="0" y="28"/>
                    <a:pt x="9" y="1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45" name="Freeform 95"/>
            <p:cNvSpPr>
              <a:spLocks/>
            </p:cNvSpPr>
            <p:nvPr/>
          </p:nvSpPr>
          <p:spPr bwMode="auto">
            <a:xfrm>
              <a:off x="3521" y="3602"/>
              <a:ext cx="387" cy="288"/>
            </a:xfrm>
            <a:custGeom>
              <a:avLst/>
              <a:gdLst>
                <a:gd name="T0" fmla="*/ 50 w 155"/>
                <a:gd name="T1" fmla="*/ 35 h 115"/>
                <a:gd name="T2" fmla="*/ 8 w 155"/>
                <a:gd name="T3" fmla="*/ 67 h 115"/>
                <a:gd name="T4" fmla="*/ 82 w 155"/>
                <a:gd name="T5" fmla="*/ 113 h 115"/>
                <a:gd name="T6" fmla="*/ 144 w 155"/>
                <a:gd name="T7" fmla="*/ 83 h 115"/>
                <a:gd name="T8" fmla="*/ 134 w 155"/>
                <a:gd name="T9" fmla="*/ 9 h 115"/>
                <a:gd name="T10" fmla="*/ 50 w 155"/>
                <a:gd name="T11" fmla="*/ 35 h 115"/>
                <a:gd name="T12" fmla="*/ 0 60000 65536"/>
                <a:gd name="T13" fmla="*/ 0 60000 65536"/>
                <a:gd name="T14" fmla="*/ 0 60000 65536"/>
                <a:gd name="T15" fmla="*/ 0 60000 65536"/>
                <a:gd name="T16" fmla="*/ 0 60000 65536"/>
                <a:gd name="T17" fmla="*/ 0 60000 65536"/>
                <a:gd name="T18" fmla="*/ 0 w 155"/>
                <a:gd name="T19" fmla="*/ 0 h 115"/>
                <a:gd name="T20" fmla="*/ 155 w 155"/>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55" h="115">
                  <a:moveTo>
                    <a:pt x="50" y="35"/>
                  </a:moveTo>
                  <a:cubicBezTo>
                    <a:pt x="20" y="44"/>
                    <a:pt x="0" y="41"/>
                    <a:pt x="8" y="67"/>
                  </a:cubicBezTo>
                  <a:cubicBezTo>
                    <a:pt x="16" y="92"/>
                    <a:pt x="44" y="111"/>
                    <a:pt x="82" y="113"/>
                  </a:cubicBezTo>
                  <a:cubicBezTo>
                    <a:pt x="120" y="115"/>
                    <a:pt x="138" y="105"/>
                    <a:pt x="144" y="83"/>
                  </a:cubicBezTo>
                  <a:cubicBezTo>
                    <a:pt x="151" y="60"/>
                    <a:pt x="155" y="19"/>
                    <a:pt x="134" y="9"/>
                  </a:cubicBezTo>
                  <a:cubicBezTo>
                    <a:pt x="114" y="0"/>
                    <a:pt x="74" y="22"/>
                    <a:pt x="50" y="3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46" name="Freeform 96"/>
            <p:cNvSpPr>
              <a:spLocks/>
            </p:cNvSpPr>
            <p:nvPr/>
          </p:nvSpPr>
          <p:spPr bwMode="auto">
            <a:xfrm>
              <a:off x="3853" y="3700"/>
              <a:ext cx="310" cy="260"/>
            </a:xfrm>
            <a:custGeom>
              <a:avLst/>
              <a:gdLst>
                <a:gd name="T0" fmla="*/ 60 w 124"/>
                <a:gd name="T1" fmla="*/ 0 h 104"/>
                <a:gd name="T2" fmla="*/ 26 w 124"/>
                <a:gd name="T3" fmla="*/ 36 h 104"/>
                <a:gd name="T4" fmla="*/ 16 w 124"/>
                <a:gd name="T5" fmla="*/ 90 h 104"/>
                <a:gd name="T6" fmla="*/ 101 w 124"/>
                <a:gd name="T7" fmla="*/ 92 h 104"/>
                <a:gd name="T8" fmla="*/ 114 w 124"/>
                <a:gd name="T9" fmla="*/ 15 h 104"/>
                <a:gd name="T10" fmla="*/ 60 w 124"/>
                <a:gd name="T11" fmla="*/ 0 h 104"/>
                <a:gd name="T12" fmla="*/ 0 60000 65536"/>
                <a:gd name="T13" fmla="*/ 0 60000 65536"/>
                <a:gd name="T14" fmla="*/ 0 60000 65536"/>
                <a:gd name="T15" fmla="*/ 0 60000 65536"/>
                <a:gd name="T16" fmla="*/ 0 60000 65536"/>
                <a:gd name="T17" fmla="*/ 0 60000 65536"/>
                <a:gd name="T18" fmla="*/ 0 w 124"/>
                <a:gd name="T19" fmla="*/ 0 h 104"/>
                <a:gd name="T20" fmla="*/ 124 w 124"/>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24" h="104">
                  <a:moveTo>
                    <a:pt x="60" y="0"/>
                  </a:moveTo>
                  <a:cubicBezTo>
                    <a:pt x="36" y="0"/>
                    <a:pt x="31" y="10"/>
                    <a:pt x="26" y="36"/>
                  </a:cubicBezTo>
                  <a:cubicBezTo>
                    <a:pt x="21" y="61"/>
                    <a:pt x="0" y="76"/>
                    <a:pt x="16" y="90"/>
                  </a:cubicBezTo>
                  <a:cubicBezTo>
                    <a:pt x="32" y="104"/>
                    <a:pt x="82" y="96"/>
                    <a:pt x="101" y="92"/>
                  </a:cubicBezTo>
                  <a:cubicBezTo>
                    <a:pt x="120" y="87"/>
                    <a:pt x="124" y="26"/>
                    <a:pt x="114" y="15"/>
                  </a:cubicBezTo>
                  <a:cubicBezTo>
                    <a:pt x="105" y="4"/>
                    <a:pt x="73" y="0"/>
                    <a:pt x="60" y="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47" name="Freeform 97"/>
            <p:cNvSpPr>
              <a:spLocks/>
            </p:cNvSpPr>
            <p:nvPr/>
          </p:nvSpPr>
          <p:spPr bwMode="auto">
            <a:xfrm>
              <a:off x="4313" y="3852"/>
              <a:ext cx="260" cy="193"/>
            </a:xfrm>
            <a:custGeom>
              <a:avLst/>
              <a:gdLst>
                <a:gd name="T0" fmla="*/ 43 w 104"/>
                <a:gd name="T1" fmla="*/ 0 h 77"/>
                <a:gd name="T2" fmla="*/ 2 w 104"/>
                <a:gd name="T3" fmla="*/ 26 h 77"/>
                <a:gd name="T4" fmla="*/ 50 w 104"/>
                <a:gd name="T5" fmla="*/ 72 h 77"/>
                <a:gd name="T6" fmla="*/ 101 w 104"/>
                <a:gd name="T7" fmla="*/ 35 h 77"/>
                <a:gd name="T8" fmla="*/ 43 w 104"/>
                <a:gd name="T9" fmla="*/ 0 h 77"/>
                <a:gd name="T10" fmla="*/ 0 60000 65536"/>
                <a:gd name="T11" fmla="*/ 0 60000 65536"/>
                <a:gd name="T12" fmla="*/ 0 60000 65536"/>
                <a:gd name="T13" fmla="*/ 0 60000 65536"/>
                <a:gd name="T14" fmla="*/ 0 60000 65536"/>
                <a:gd name="T15" fmla="*/ 0 w 104"/>
                <a:gd name="T16" fmla="*/ 0 h 77"/>
                <a:gd name="T17" fmla="*/ 104 w 104"/>
                <a:gd name="T18" fmla="*/ 77 h 77"/>
              </a:gdLst>
              <a:ahLst/>
              <a:cxnLst>
                <a:cxn ang="T10">
                  <a:pos x="T0" y="T1"/>
                </a:cxn>
                <a:cxn ang="T11">
                  <a:pos x="T2" y="T3"/>
                </a:cxn>
                <a:cxn ang="T12">
                  <a:pos x="T4" y="T5"/>
                </a:cxn>
                <a:cxn ang="T13">
                  <a:pos x="T6" y="T7"/>
                </a:cxn>
                <a:cxn ang="T14">
                  <a:pos x="T8" y="T9"/>
                </a:cxn>
              </a:cxnLst>
              <a:rect l="T15" t="T16" r="T17" b="T18"/>
              <a:pathLst>
                <a:path w="104" h="77">
                  <a:moveTo>
                    <a:pt x="43" y="0"/>
                  </a:moveTo>
                  <a:cubicBezTo>
                    <a:pt x="21" y="5"/>
                    <a:pt x="0" y="5"/>
                    <a:pt x="2" y="26"/>
                  </a:cubicBezTo>
                  <a:cubicBezTo>
                    <a:pt x="3" y="47"/>
                    <a:pt x="16" y="67"/>
                    <a:pt x="50" y="72"/>
                  </a:cubicBezTo>
                  <a:cubicBezTo>
                    <a:pt x="83" y="77"/>
                    <a:pt x="98" y="55"/>
                    <a:pt x="101" y="35"/>
                  </a:cubicBezTo>
                  <a:cubicBezTo>
                    <a:pt x="104" y="16"/>
                    <a:pt x="74" y="0"/>
                    <a:pt x="43" y="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48" name="Freeform 98"/>
            <p:cNvSpPr>
              <a:spLocks/>
            </p:cNvSpPr>
            <p:nvPr/>
          </p:nvSpPr>
          <p:spPr bwMode="auto">
            <a:xfrm>
              <a:off x="5113" y="3217"/>
              <a:ext cx="140" cy="180"/>
            </a:xfrm>
            <a:custGeom>
              <a:avLst/>
              <a:gdLst>
                <a:gd name="T0" fmla="*/ 56 w 56"/>
                <a:gd name="T1" fmla="*/ 0 h 72"/>
                <a:gd name="T2" fmla="*/ 48 w 56"/>
                <a:gd name="T3" fmla="*/ 72 h 72"/>
                <a:gd name="T4" fmla="*/ 0 60000 65536"/>
                <a:gd name="T5" fmla="*/ 0 60000 65536"/>
                <a:gd name="T6" fmla="*/ 0 w 56"/>
                <a:gd name="T7" fmla="*/ 0 h 72"/>
                <a:gd name="T8" fmla="*/ 56 w 56"/>
                <a:gd name="T9" fmla="*/ 72 h 72"/>
              </a:gdLst>
              <a:ahLst/>
              <a:cxnLst>
                <a:cxn ang="T4">
                  <a:pos x="T0" y="T1"/>
                </a:cxn>
                <a:cxn ang="T5">
                  <a:pos x="T2" y="T3"/>
                </a:cxn>
              </a:cxnLst>
              <a:rect l="T6" t="T7" r="T8" b="T9"/>
              <a:pathLst>
                <a:path w="56" h="72">
                  <a:moveTo>
                    <a:pt x="56" y="0"/>
                  </a:moveTo>
                  <a:cubicBezTo>
                    <a:pt x="34" y="16"/>
                    <a:pt x="0" y="49"/>
                    <a:pt x="48" y="72"/>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49" name="Freeform 99"/>
            <p:cNvSpPr>
              <a:spLocks/>
            </p:cNvSpPr>
            <p:nvPr/>
          </p:nvSpPr>
          <p:spPr bwMode="auto">
            <a:xfrm>
              <a:off x="3256" y="2952"/>
              <a:ext cx="347" cy="288"/>
            </a:xfrm>
            <a:custGeom>
              <a:avLst/>
              <a:gdLst>
                <a:gd name="T0" fmla="*/ 24 w 139"/>
                <a:gd name="T1" fmla="*/ 46 h 115"/>
                <a:gd name="T2" fmla="*/ 19 w 139"/>
                <a:gd name="T3" fmla="*/ 94 h 115"/>
                <a:gd name="T4" fmla="*/ 74 w 139"/>
                <a:gd name="T5" fmla="*/ 82 h 115"/>
                <a:gd name="T6" fmla="*/ 135 w 139"/>
                <a:gd name="T7" fmla="*/ 36 h 115"/>
                <a:gd name="T8" fmla="*/ 86 w 139"/>
                <a:gd name="T9" fmla="*/ 7 h 115"/>
                <a:gd name="T10" fmla="*/ 24 w 139"/>
                <a:gd name="T11" fmla="*/ 46 h 115"/>
                <a:gd name="T12" fmla="*/ 0 60000 65536"/>
                <a:gd name="T13" fmla="*/ 0 60000 65536"/>
                <a:gd name="T14" fmla="*/ 0 60000 65536"/>
                <a:gd name="T15" fmla="*/ 0 60000 65536"/>
                <a:gd name="T16" fmla="*/ 0 60000 65536"/>
                <a:gd name="T17" fmla="*/ 0 60000 65536"/>
                <a:gd name="T18" fmla="*/ 0 w 139"/>
                <a:gd name="T19" fmla="*/ 0 h 115"/>
                <a:gd name="T20" fmla="*/ 139 w 139"/>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39" h="115">
                  <a:moveTo>
                    <a:pt x="24" y="46"/>
                  </a:moveTo>
                  <a:cubicBezTo>
                    <a:pt x="4" y="65"/>
                    <a:pt x="0" y="74"/>
                    <a:pt x="19" y="94"/>
                  </a:cubicBezTo>
                  <a:cubicBezTo>
                    <a:pt x="38" y="115"/>
                    <a:pt x="39" y="100"/>
                    <a:pt x="74" y="82"/>
                  </a:cubicBezTo>
                  <a:cubicBezTo>
                    <a:pt x="108" y="65"/>
                    <a:pt x="132" y="62"/>
                    <a:pt x="135" y="36"/>
                  </a:cubicBezTo>
                  <a:cubicBezTo>
                    <a:pt x="139" y="10"/>
                    <a:pt x="111" y="0"/>
                    <a:pt x="86" y="7"/>
                  </a:cubicBezTo>
                  <a:cubicBezTo>
                    <a:pt x="60" y="14"/>
                    <a:pt x="33" y="36"/>
                    <a:pt x="24" y="46"/>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50" name="Freeform 100"/>
            <p:cNvSpPr>
              <a:spLocks/>
            </p:cNvSpPr>
            <p:nvPr/>
          </p:nvSpPr>
          <p:spPr bwMode="auto">
            <a:xfrm>
              <a:off x="3416" y="2740"/>
              <a:ext cx="207" cy="202"/>
            </a:xfrm>
            <a:custGeom>
              <a:avLst/>
              <a:gdLst>
                <a:gd name="T0" fmla="*/ 18 w 83"/>
                <a:gd name="T1" fmla="*/ 29 h 81"/>
                <a:gd name="T2" fmla="*/ 1 w 83"/>
                <a:gd name="T3" fmla="*/ 79 h 81"/>
                <a:gd name="T4" fmla="*/ 47 w 83"/>
                <a:gd name="T5" fmla="*/ 80 h 81"/>
                <a:gd name="T6" fmla="*/ 82 w 83"/>
                <a:gd name="T7" fmla="*/ 63 h 81"/>
                <a:gd name="T8" fmla="*/ 23 w 83"/>
                <a:gd name="T9" fmla="*/ 28 h 81"/>
                <a:gd name="T10" fmla="*/ 0 60000 65536"/>
                <a:gd name="T11" fmla="*/ 0 60000 65536"/>
                <a:gd name="T12" fmla="*/ 0 60000 65536"/>
                <a:gd name="T13" fmla="*/ 0 60000 65536"/>
                <a:gd name="T14" fmla="*/ 0 60000 65536"/>
                <a:gd name="T15" fmla="*/ 0 w 83"/>
                <a:gd name="T16" fmla="*/ 0 h 81"/>
                <a:gd name="T17" fmla="*/ 83 w 83"/>
                <a:gd name="T18" fmla="*/ 81 h 81"/>
              </a:gdLst>
              <a:ahLst/>
              <a:cxnLst>
                <a:cxn ang="T10">
                  <a:pos x="T0" y="T1"/>
                </a:cxn>
                <a:cxn ang="T11">
                  <a:pos x="T2" y="T3"/>
                </a:cxn>
                <a:cxn ang="T12">
                  <a:pos x="T4" y="T5"/>
                </a:cxn>
                <a:cxn ang="T13">
                  <a:pos x="T6" y="T7"/>
                </a:cxn>
                <a:cxn ang="T14">
                  <a:pos x="T8" y="T9"/>
                </a:cxn>
              </a:cxnLst>
              <a:rect l="T15" t="T16" r="T17" b="T18"/>
              <a:pathLst>
                <a:path w="83" h="81">
                  <a:moveTo>
                    <a:pt x="18" y="29"/>
                  </a:moveTo>
                  <a:cubicBezTo>
                    <a:pt x="9" y="42"/>
                    <a:pt x="0" y="63"/>
                    <a:pt x="1" y="79"/>
                  </a:cubicBezTo>
                  <a:cubicBezTo>
                    <a:pt x="16" y="80"/>
                    <a:pt x="32" y="79"/>
                    <a:pt x="47" y="80"/>
                  </a:cubicBezTo>
                  <a:cubicBezTo>
                    <a:pt x="60" y="81"/>
                    <a:pt x="82" y="79"/>
                    <a:pt x="82" y="63"/>
                  </a:cubicBezTo>
                  <a:cubicBezTo>
                    <a:pt x="83" y="46"/>
                    <a:pt x="26" y="0"/>
                    <a:pt x="23" y="28"/>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51" name="Freeform 101"/>
            <p:cNvSpPr>
              <a:spLocks/>
            </p:cNvSpPr>
            <p:nvPr/>
          </p:nvSpPr>
          <p:spPr bwMode="auto">
            <a:xfrm>
              <a:off x="3613" y="2827"/>
              <a:ext cx="378" cy="308"/>
            </a:xfrm>
            <a:custGeom>
              <a:avLst/>
              <a:gdLst>
                <a:gd name="T0" fmla="*/ 24 w 151"/>
                <a:gd name="T1" fmla="*/ 41 h 123"/>
                <a:gd name="T2" fmla="*/ 48 w 151"/>
                <a:gd name="T3" fmla="*/ 106 h 123"/>
                <a:gd name="T4" fmla="*/ 140 w 151"/>
                <a:gd name="T5" fmla="*/ 89 h 123"/>
                <a:gd name="T6" fmla="*/ 145 w 151"/>
                <a:gd name="T7" fmla="*/ 42 h 123"/>
                <a:gd name="T8" fmla="*/ 97 w 151"/>
                <a:gd name="T9" fmla="*/ 15 h 123"/>
                <a:gd name="T10" fmla="*/ 58 w 151"/>
                <a:gd name="T11" fmla="*/ 4 h 123"/>
                <a:gd name="T12" fmla="*/ 24 w 151"/>
                <a:gd name="T13" fmla="*/ 41 h 123"/>
                <a:gd name="T14" fmla="*/ 0 60000 65536"/>
                <a:gd name="T15" fmla="*/ 0 60000 65536"/>
                <a:gd name="T16" fmla="*/ 0 60000 65536"/>
                <a:gd name="T17" fmla="*/ 0 60000 65536"/>
                <a:gd name="T18" fmla="*/ 0 60000 65536"/>
                <a:gd name="T19" fmla="*/ 0 60000 65536"/>
                <a:gd name="T20" fmla="*/ 0 60000 65536"/>
                <a:gd name="T21" fmla="*/ 0 w 151"/>
                <a:gd name="T22" fmla="*/ 0 h 123"/>
                <a:gd name="T23" fmla="*/ 151 w 151"/>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23">
                  <a:moveTo>
                    <a:pt x="24" y="41"/>
                  </a:moveTo>
                  <a:cubicBezTo>
                    <a:pt x="9" y="71"/>
                    <a:pt x="0" y="123"/>
                    <a:pt x="48" y="106"/>
                  </a:cubicBezTo>
                  <a:cubicBezTo>
                    <a:pt x="72" y="98"/>
                    <a:pt x="124" y="108"/>
                    <a:pt x="140" y="89"/>
                  </a:cubicBezTo>
                  <a:cubicBezTo>
                    <a:pt x="149" y="79"/>
                    <a:pt x="151" y="54"/>
                    <a:pt x="145" y="42"/>
                  </a:cubicBezTo>
                  <a:cubicBezTo>
                    <a:pt x="136" y="24"/>
                    <a:pt x="114" y="20"/>
                    <a:pt x="97" y="15"/>
                  </a:cubicBezTo>
                  <a:cubicBezTo>
                    <a:pt x="85" y="11"/>
                    <a:pt x="71" y="0"/>
                    <a:pt x="58" y="4"/>
                  </a:cubicBezTo>
                  <a:cubicBezTo>
                    <a:pt x="48" y="7"/>
                    <a:pt x="28" y="33"/>
                    <a:pt x="24" y="4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52" name="Freeform 102"/>
            <p:cNvSpPr>
              <a:spLocks/>
            </p:cNvSpPr>
            <p:nvPr/>
          </p:nvSpPr>
          <p:spPr bwMode="auto">
            <a:xfrm>
              <a:off x="3868" y="2642"/>
              <a:ext cx="260" cy="243"/>
            </a:xfrm>
            <a:custGeom>
              <a:avLst/>
              <a:gdLst>
                <a:gd name="T0" fmla="*/ 41 w 104"/>
                <a:gd name="T1" fmla="*/ 22 h 97"/>
                <a:gd name="T2" fmla="*/ 27 w 104"/>
                <a:gd name="T3" fmla="*/ 77 h 97"/>
                <a:gd name="T4" fmla="*/ 88 w 104"/>
                <a:gd name="T5" fmla="*/ 81 h 97"/>
                <a:gd name="T6" fmla="*/ 101 w 104"/>
                <a:gd name="T7" fmla="*/ 23 h 97"/>
                <a:gd name="T8" fmla="*/ 47 w 104"/>
                <a:gd name="T9" fmla="*/ 19 h 97"/>
                <a:gd name="T10" fmla="*/ 0 60000 65536"/>
                <a:gd name="T11" fmla="*/ 0 60000 65536"/>
                <a:gd name="T12" fmla="*/ 0 60000 65536"/>
                <a:gd name="T13" fmla="*/ 0 60000 65536"/>
                <a:gd name="T14" fmla="*/ 0 60000 65536"/>
                <a:gd name="T15" fmla="*/ 0 w 104"/>
                <a:gd name="T16" fmla="*/ 0 h 97"/>
                <a:gd name="T17" fmla="*/ 104 w 104"/>
                <a:gd name="T18" fmla="*/ 97 h 97"/>
              </a:gdLst>
              <a:ahLst/>
              <a:cxnLst>
                <a:cxn ang="T10">
                  <a:pos x="T0" y="T1"/>
                </a:cxn>
                <a:cxn ang="T11">
                  <a:pos x="T2" y="T3"/>
                </a:cxn>
                <a:cxn ang="T12">
                  <a:pos x="T4" y="T5"/>
                </a:cxn>
                <a:cxn ang="T13">
                  <a:pos x="T6" y="T7"/>
                </a:cxn>
                <a:cxn ang="T14">
                  <a:pos x="T8" y="T9"/>
                </a:cxn>
              </a:cxnLst>
              <a:rect l="T15" t="T16" r="T17" b="T18"/>
              <a:pathLst>
                <a:path w="104" h="97">
                  <a:moveTo>
                    <a:pt x="41" y="22"/>
                  </a:moveTo>
                  <a:cubicBezTo>
                    <a:pt x="27" y="38"/>
                    <a:pt x="0" y="64"/>
                    <a:pt x="27" y="77"/>
                  </a:cubicBezTo>
                  <a:cubicBezTo>
                    <a:pt x="43" y="85"/>
                    <a:pt x="76" y="97"/>
                    <a:pt x="88" y="81"/>
                  </a:cubicBezTo>
                  <a:cubicBezTo>
                    <a:pt x="97" y="69"/>
                    <a:pt x="104" y="37"/>
                    <a:pt x="101" y="23"/>
                  </a:cubicBezTo>
                  <a:cubicBezTo>
                    <a:pt x="96" y="0"/>
                    <a:pt x="64" y="14"/>
                    <a:pt x="47" y="19"/>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53" name="Freeform 103"/>
            <p:cNvSpPr>
              <a:spLocks/>
            </p:cNvSpPr>
            <p:nvPr/>
          </p:nvSpPr>
          <p:spPr bwMode="auto">
            <a:xfrm>
              <a:off x="3998" y="2850"/>
              <a:ext cx="240" cy="247"/>
            </a:xfrm>
            <a:custGeom>
              <a:avLst/>
              <a:gdLst>
                <a:gd name="T0" fmla="*/ 20 w 96"/>
                <a:gd name="T1" fmla="*/ 20 h 99"/>
                <a:gd name="T2" fmla="*/ 7 w 96"/>
                <a:gd name="T3" fmla="*/ 67 h 99"/>
                <a:gd name="T4" fmla="*/ 68 w 96"/>
                <a:gd name="T5" fmla="*/ 99 h 99"/>
                <a:gd name="T6" fmla="*/ 95 w 96"/>
                <a:gd name="T7" fmla="*/ 68 h 99"/>
                <a:gd name="T8" fmla="*/ 74 w 96"/>
                <a:gd name="T9" fmla="*/ 10 h 99"/>
                <a:gd name="T10" fmla="*/ 20 w 96"/>
                <a:gd name="T11" fmla="*/ 20 h 99"/>
                <a:gd name="T12" fmla="*/ 0 60000 65536"/>
                <a:gd name="T13" fmla="*/ 0 60000 65536"/>
                <a:gd name="T14" fmla="*/ 0 60000 65536"/>
                <a:gd name="T15" fmla="*/ 0 60000 65536"/>
                <a:gd name="T16" fmla="*/ 0 60000 65536"/>
                <a:gd name="T17" fmla="*/ 0 60000 65536"/>
                <a:gd name="T18" fmla="*/ 0 w 96"/>
                <a:gd name="T19" fmla="*/ 0 h 99"/>
                <a:gd name="T20" fmla="*/ 96 w 96"/>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96" h="99">
                  <a:moveTo>
                    <a:pt x="20" y="20"/>
                  </a:moveTo>
                  <a:cubicBezTo>
                    <a:pt x="12" y="30"/>
                    <a:pt x="0" y="53"/>
                    <a:pt x="7" y="67"/>
                  </a:cubicBezTo>
                  <a:cubicBezTo>
                    <a:pt x="14" y="81"/>
                    <a:pt x="55" y="99"/>
                    <a:pt x="68" y="99"/>
                  </a:cubicBezTo>
                  <a:cubicBezTo>
                    <a:pt x="88" y="99"/>
                    <a:pt x="90" y="93"/>
                    <a:pt x="95" y="68"/>
                  </a:cubicBezTo>
                  <a:cubicBezTo>
                    <a:pt x="96" y="59"/>
                    <a:pt x="82" y="17"/>
                    <a:pt x="74" y="10"/>
                  </a:cubicBezTo>
                  <a:cubicBezTo>
                    <a:pt x="65" y="3"/>
                    <a:pt x="36" y="0"/>
                    <a:pt x="20" y="2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54" name="Freeform 104"/>
            <p:cNvSpPr>
              <a:spLocks/>
            </p:cNvSpPr>
            <p:nvPr/>
          </p:nvSpPr>
          <p:spPr bwMode="auto">
            <a:xfrm>
              <a:off x="4213" y="2837"/>
              <a:ext cx="310" cy="243"/>
            </a:xfrm>
            <a:custGeom>
              <a:avLst/>
              <a:gdLst>
                <a:gd name="T0" fmla="*/ 13 w 124"/>
                <a:gd name="T1" fmla="*/ 18 h 97"/>
                <a:gd name="T2" fmla="*/ 14 w 124"/>
                <a:gd name="T3" fmla="*/ 90 h 97"/>
                <a:gd name="T4" fmla="*/ 57 w 124"/>
                <a:gd name="T5" fmla="*/ 94 h 97"/>
                <a:gd name="T6" fmla="*/ 122 w 124"/>
                <a:gd name="T7" fmla="*/ 41 h 97"/>
                <a:gd name="T8" fmla="*/ 85 w 124"/>
                <a:gd name="T9" fmla="*/ 0 h 97"/>
                <a:gd name="T10" fmla="*/ 48 w 124"/>
                <a:gd name="T11" fmla="*/ 6 h 97"/>
                <a:gd name="T12" fmla="*/ 13 w 124"/>
                <a:gd name="T13" fmla="*/ 18 h 97"/>
                <a:gd name="T14" fmla="*/ 0 60000 65536"/>
                <a:gd name="T15" fmla="*/ 0 60000 65536"/>
                <a:gd name="T16" fmla="*/ 0 60000 65536"/>
                <a:gd name="T17" fmla="*/ 0 60000 65536"/>
                <a:gd name="T18" fmla="*/ 0 60000 65536"/>
                <a:gd name="T19" fmla="*/ 0 60000 65536"/>
                <a:gd name="T20" fmla="*/ 0 60000 65536"/>
                <a:gd name="T21" fmla="*/ 0 w 124"/>
                <a:gd name="T22" fmla="*/ 0 h 97"/>
                <a:gd name="T23" fmla="*/ 124 w 124"/>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97">
                  <a:moveTo>
                    <a:pt x="13" y="18"/>
                  </a:moveTo>
                  <a:cubicBezTo>
                    <a:pt x="6" y="33"/>
                    <a:pt x="0" y="77"/>
                    <a:pt x="14" y="90"/>
                  </a:cubicBezTo>
                  <a:cubicBezTo>
                    <a:pt x="23" y="97"/>
                    <a:pt x="46" y="96"/>
                    <a:pt x="57" y="94"/>
                  </a:cubicBezTo>
                  <a:cubicBezTo>
                    <a:pt x="83" y="89"/>
                    <a:pt x="118" y="70"/>
                    <a:pt x="122" y="41"/>
                  </a:cubicBezTo>
                  <a:cubicBezTo>
                    <a:pt x="124" y="22"/>
                    <a:pt x="106" y="0"/>
                    <a:pt x="85" y="0"/>
                  </a:cubicBezTo>
                  <a:cubicBezTo>
                    <a:pt x="73" y="0"/>
                    <a:pt x="61" y="6"/>
                    <a:pt x="48" y="6"/>
                  </a:cubicBezTo>
                  <a:cubicBezTo>
                    <a:pt x="39" y="7"/>
                    <a:pt x="13" y="11"/>
                    <a:pt x="13" y="18"/>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55" name="Freeform 105"/>
            <p:cNvSpPr>
              <a:spLocks/>
            </p:cNvSpPr>
            <p:nvPr/>
          </p:nvSpPr>
          <p:spPr bwMode="auto">
            <a:xfrm>
              <a:off x="4431" y="3010"/>
              <a:ext cx="307" cy="192"/>
            </a:xfrm>
            <a:custGeom>
              <a:avLst/>
              <a:gdLst>
                <a:gd name="T0" fmla="*/ 27 w 123"/>
                <a:gd name="T1" fmla="*/ 0 h 77"/>
                <a:gd name="T2" fmla="*/ 52 w 123"/>
                <a:gd name="T3" fmla="*/ 56 h 77"/>
                <a:gd name="T4" fmla="*/ 108 w 123"/>
                <a:gd name="T5" fmla="*/ 76 h 77"/>
                <a:gd name="T6" fmla="*/ 108 w 123"/>
                <a:gd name="T7" fmla="*/ 27 h 77"/>
                <a:gd name="T8" fmla="*/ 73 w 123"/>
                <a:gd name="T9" fmla="*/ 1 h 77"/>
                <a:gd name="T10" fmla="*/ 0 60000 65536"/>
                <a:gd name="T11" fmla="*/ 0 60000 65536"/>
                <a:gd name="T12" fmla="*/ 0 60000 65536"/>
                <a:gd name="T13" fmla="*/ 0 60000 65536"/>
                <a:gd name="T14" fmla="*/ 0 60000 65536"/>
                <a:gd name="T15" fmla="*/ 0 w 123"/>
                <a:gd name="T16" fmla="*/ 0 h 77"/>
                <a:gd name="T17" fmla="*/ 123 w 123"/>
                <a:gd name="T18" fmla="*/ 77 h 77"/>
              </a:gdLst>
              <a:ahLst/>
              <a:cxnLst>
                <a:cxn ang="T10">
                  <a:pos x="T0" y="T1"/>
                </a:cxn>
                <a:cxn ang="T11">
                  <a:pos x="T2" y="T3"/>
                </a:cxn>
                <a:cxn ang="T12">
                  <a:pos x="T4" y="T5"/>
                </a:cxn>
                <a:cxn ang="T13">
                  <a:pos x="T6" y="T7"/>
                </a:cxn>
                <a:cxn ang="T14">
                  <a:pos x="T8" y="T9"/>
                </a:cxn>
              </a:cxnLst>
              <a:rect l="T15" t="T16" r="T17" b="T18"/>
              <a:pathLst>
                <a:path w="123" h="77">
                  <a:moveTo>
                    <a:pt x="27" y="0"/>
                  </a:moveTo>
                  <a:cubicBezTo>
                    <a:pt x="0" y="24"/>
                    <a:pt x="15" y="43"/>
                    <a:pt x="52" y="56"/>
                  </a:cubicBezTo>
                  <a:cubicBezTo>
                    <a:pt x="72" y="62"/>
                    <a:pt x="88" y="77"/>
                    <a:pt x="108" y="76"/>
                  </a:cubicBezTo>
                  <a:cubicBezTo>
                    <a:pt x="117" y="59"/>
                    <a:pt x="123" y="42"/>
                    <a:pt x="108" y="27"/>
                  </a:cubicBezTo>
                  <a:cubicBezTo>
                    <a:pt x="96" y="14"/>
                    <a:pt x="90" y="5"/>
                    <a:pt x="73" y="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56" name="Freeform 106"/>
            <p:cNvSpPr>
              <a:spLocks/>
            </p:cNvSpPr>
            <p:nvPr/>
          </p:nvSpPr>
          <p:spPr bwMode="auto">
            <a:xfrm>
              <a:off x="3128" y="3770"/>
              <a:ext cx="390" cy="297"/>
            </a:xfrm>
            <a:custGeom>
              <a:avLst/>
              <a:gdLst>
                <a:gd name="T0" fmla="*/ 50 w 156"/>
                <a:gd name="T1" fmla="*/ 34 h 119"/>
                <a:gd name="T2" fmla="*/ 30 w 156"/>
                <a:gd name="T3" fmla="*/ 90 h 119"/>
                <a:gd name="T4" fmla="*/ 86 w 156"/>
                <a:gd name="T5" fmla="*/ 118 h 119"/>
                <a:gd name="T6" fmla="*/ 124 w 156"/>
                <a:gd name="T7" fmla="*/ 103 h 119"/>
                <a:gd name="T8" fmla="*/ 151 w 156"/>
                <a:gd name="T9" fmla="*/ 20 h 119"/>
                <a:gd name="T10" fmla="*/ 108 w 156"/>
                <a:gd name="T11" fmla="*/ 25 h 119"/>
                <a:gd name="T12" fmla="*/ 50 w 156"/>
                <a:gd name="T13" fmla="*/ 34 h 119"/>
                <a:gd name="T14" fmla="*/ 0 60000 65536"/>
                <a:gd name="T15" fmla="*/ 0 60000 65536"/>
                <a:gd name="T16" fmla="*/ 0 60000 65536"/>
                <a:gd name="T17" fmla="*/ 0 60000 65536"/>
                <a:gd name="T18" fmla="*/ 0 60000 65536"/>
                <a:gd name="T19" fmla="*/ 0 60000 65536"/>
                <a:gd name="T20" fmla="*/ 0 60000 65536"/>
                <a:gd name="T21" fmla="*/ 0 w 156"/>
                <a:gd name="T22" fmla="*/ 0 h 119"/>
                <a:gd name="T23" fmla="*/ 156 w 156"/>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119">
                  <a:moveTo>
                    <a:pt x="50" y="34"/>
                  </a:moveTo>
                  <a:cubicBezTo>
                    <a:pt x="24" y="34"/>
                    <a:pt x="0" y="78"/>
                    <a:pt x="30" y="90"/>
                  </a:cubicBezTo>
                  <a:cubicBezTo>
                    <a:pt x="45" y="95"/>
                    <a:pt x="70" y="119"/>
                    <a:pt x="86" y="118"/>
                  </a:cubicBezTo>
                  <a:cubicBezTo>
                    <a:pt x="97" y="117"/>
                    <a:pt x="114" y="107"/>
                    <a:pt x="124" y="103"/>
                  </a:cubicBezTo>
                  <a:cubicBezTo>
                    <a:pt x="138" y="96"/>
                    <a:pt x="156" y="35"/>
                    <a:pt x="151" y="20"/>
                  </a:cubicBezTo>
                  <a:cubicBezTo>
                    <a:pt x="144" y="0"/>
                    <a:pt x="120" y="21"/>
                    <a:pt x="108" y="25"/>
                  </a:cubicBezTo>
                  <a:cubicBezTo>
                    <a:pt x="89" y="32"/>
                    <a:pt x="70" y="34"/>
                    <a:pt x="50" y="34"/>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57" name="Freeform 107"/>
            <p:cNvSpPr>
              <a:spLocks/>
            </p:cNvSpPr>
            <p:nvPr/>
          </p:nvSpPr>
          <p:spPr bwMode="auto">
            <a:xfrm>
              <a:off x="3503" y="3865"/>
              <a:ext cx="333" cy="190"/>
            </a:xfrm>
            <a:custGeom>
              <a:avLst/>
              <a:gdLst>
                <a:gd name="T0" fmla="*/ 18 w 133"/>
                <a:gd name="T1" fmla="*/ 14 h 76"/>
                <a:gd name="T2" fmla="*/ 98 w 133"/>
                <a:gd name="T3" fmla="*/ 22 h 76"/>
                <a:gd name="T4" fmla="*/ 107 w 133"/>
                <a:gd name="T5" fmla="*/ 68 h 76"/>
                <a:gd name="T6" fmla="*/ 51 w 133"/>
                <a:gd name="T7" fmla="*/ 75 h 76"/>
                <a:gd name="T8" fmla="*/ 12 w 133"/>
                <a:gd name="T9" fmla="*/ 69 h 76"/>
                <a:gd name="T10" fmla="*/ 18 w 133"/>
                <a:gd name="T11" fmla="*/ 14 h 76"/>
                <a:gd name="T12" fmla="*/ 0 60000 65536"/>
                <a:gd name="T13" fmla="*/ 0 60000 65536"/>
                <a:gd name="T14" fmla="*/ 0 60000 65536"/>
                <a:gd name="T15" fmla="*/ 0 60000 65536"/>
                <a:gd name="T16" fmla="*/ 0 60000 65536"/>
                <a:gd name="T17" fmla="*/ 0 60000 65536"/>
                <a:gd name="T18" fmla="*/ 0 w 133"/>
                <a:gd name="T19" fmla="*/ 0 h 76"/>
                <a:gd name="T20" fmla="*/ 133 w 133"/>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33" h="76">
                  <a:moveTo>
                    <a:pt x="18" y="14"/>
                  </a:moveTo>
                  <a:cubicBezTo>
                    <a:pt x="19" y="0"/>
                    <a:pt x="73" y="18"/>
                    <a:pt x="98" y="22"/>
                  </a:cubicBezTo>
                  <a:cubicBezTo>
                    <a:pt x="123" y="26"/>
                    <a:pt x="133" y="55"/>
                    <a:pt x="107" y="68"/>
                  </a:cubicBezTo>
                  <a:cubicBezTo>
                    <a:pt x="91" y="76"/>
                    <a:pt x="69" y="76"/>
                    <a:pt x="51" y="75"/>
                  </a:cubicBezTo>
                  <a:cubicBezTo>
                    <a:pt x="42" y="74"/>
                    <a:pt x="19" y="75"/>
                    <a:pt x="12" y="69"/>
                  </a:cubicBezTo>
                  <a:cubicBezTo>
                    <a:pt x="0" y="60"/>
                    <a:pt x="12" y="24"/>
                    <a:pt x="18" y="14"/>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58" name="Freeform 108"/>
            <p:cNvSpPr>
              <a:spLocks/>
            </p:cNvSpPr>
            <p:nvPr/>
          </p:nvSpPr>
          <p:spPr bwMode="auto">
            <a:xfrm>
              <a:off x="4108" y="3867"/>
              <a:ext cx="228" cy="208"/>
            </a:xfrm>
            <a:custGeom>
              <a:avLst/>
              <a:gdLst>
                <a:gd name="T0" fmla="*/ 39 w 91"/>
                <a:gd name="T1" fmla="*/ 0 h 83"/>
                <a:gd name="T2" fmla="*/ 17 w 91"/>
                <a:gd name="T3" fmla="*/ 23 h 83"/>
                <a:gd name="T4" fmla="*/ 0 w 91"/>
                <a:gd name="T5" fmla="*/ 57 h 83"/>
                <a:gd name="T6" fmla="*/ 64 w 91"/>
                <a:gd name="T7" fmla="*/ 78 h 83"/>
                <a:gd name="T8" fmla="*/ 72 w 91"/>
                <a:gd name="T9" fmla="*/ 35 h 83"/>
                <a:gd name="T10" fmla="*/ 39 w 91"/>
                <a:gd name="T11" fmla="*/ 0 h 83"/>
                <a:gd name="T12" fmla="*/ 0 60000 65536"/>
                <a:gd name="T13" fmla="*/ 0 60000 65536"/>
                <a:gd name="T14" fmla="*/ 0 60000 65536"/>
                <a:gd name="T15" fmla="*/ 0 60000 65536"/>
                <a:gd name="T16" fmla="*/ 0 60000 65536"/>
                <a:gd name="T17" fmla="*/ 0 60000 65536"/>
                <a:gd name="T18" fmla="*/ 0 w 91"/>
                <a:gd name="T19" fmla="*/ 0 h 83"/>
                <a:gd name="T20" fmla="*/ 91 w 9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91" h="83">
                  <a:moveTo>
                    <a:pt x="39" y="0"/>
                  </a:moveTo>
                  <a:cubicBezTo>
                    <a:pt x="29" y="3"/>
                    <a:pt x="21" y="14"/>
                    <a:pt x="17" y="23"/>
                  </a:cubicBezTo>
                  <a:cubicBezTo>
                    <a:pt x="12" y="32"/>
                    <a:pt x="0" y="47"/>
                    <a:pt x="0" y="57"/>
                  </a:cubicBezTo>
                  <a:cubicBezTo>
                    <a:pt x="0" y="83"/>
                    <a:pt x="48" y="82"/>
                    <a:pt x="64" y="78"/>
                  </a:cubicBezTo>
                  <a:cubicBezTo>
                    <a:pt x="91" y="70"/>
                    <a:pt x="76" y="54"/>
                    <a:pt x="72" y="35"/>
                  </a:cubicBezTo>
                  <a:cubicBezTo>
                    <a:pt x="68" y="13"/>
                    <a:pt x="67" y="0"/>
                    <a:pt x="39" y="0"/>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59" name="Freeform 109"/>
            <p:cNvSpPr>
              <a:spLocks/>
            </p:cNvSpPr>
            <p:nvPr/>
          </p:nvSpPr>
          <p:spPr bwMode="auto">
            <a:xfrm>
              <a:off x="3813" y="3955"/>
              <a:ext cx="273" cy="232"/>
            </a:xfrm>
            <a:custGeom>
              <a:avLst/>
              <a:gdLst>
                <a:gd name="T0" fmla="*/ 18 w 109"/>
                <a:gd name="T1" fmla="*/ 5 h 93"/>
                <a:gd name="T2" fmla="*/ 2 w 109"/>
                <a:gd name="T3" fmla="*/ 40 h 93"/>
                <a:gd name="T4" fmla="*/ 34 w 109"/>
                <a:gd name="T5" fmla="*/ 92 h 93"/>
                <a:gd name="T6" fmla="*/ 81 w 109"/>
                <a:gd name="T7" fmla="*/ 90 h 93"/>
                <a:gd name="T8" fmla="*/ 105 w 109"/>
                <a:gd name="T9" fmla="*/ 42 h 93"/>
                <a:gd name="T10" fmla="*/ 103 w 109"/>
                <a:gd name="T11" fmla="*/ 16 h 93"/>
                <a:gd name="T12" fmla="*/ 76 w 109"/>
                <a:gd name="T13" fmla="*/ 9 h 93"/>
                <a:gd name="T14" fmla="*/ 18 w 109"/>
                <a:gd name="T15" fmla="*/ 5 h 93"/>
                <a:gd name="T16" fmla="*/ 18 w 109"/>
                <a:gd name="T17" fmla="*/ 5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93"/>
                <a:gd name="T29" fmla="*/ 109 w 109"/>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93">
                  <a:moveTo>
                    <a:pt x="18" y="5"/>
                  </a:moveTo>
                  <a:cubicBezTo>
                    <a:pt x="12" y="12"/>
                    <a:pt x="2" y="30"/>
                    <a:pt x="2" y="40"/>
                  </a:cubicBezTo>
                  <a:cubicBezTo>
                    <a:pt x="0" y="62"/>
                    <a:pt x="16" y="92"/>
                    <a:pt x="34" y="92"/>
                  </a:cubicBezTo>
                  <a:cubicBezTo>
                    <a:pt x="50" y="93"/>
                    <a:pt x="66" y="93"/>
                    <a:pt x="81" y="90"/>
                  </a:cubicBezTo>
                  <a:cubicBezTo>
                    <a:pt x="96" y="87"/>
                    <a:pt x="105" y="57"/>
                    <a:pt x="105" y="42"/>
                  </a:cubicBezTo>
                  <a:cubicBezTo>
                    <a:pt x="105" y="35"/>
                    <a:pt x="109" y="23"/>
                    <a:pt x="103" y="16"/>
                  </a:cubicBezTo>
                  <a:cubicBezTo>
                    <a:pt x="98" y="10"/>
                    <a:pt x="83" y="9"/>
                    <a:pt x="76" y="9"/>
                  </a:cubicBezTo>
                  <a:cubicBezTo>
                    <a:pt x="59" y="7"/>
                    <a:pt x="35" y="0"/>
                    <a:pt x="18" y="5"/>
                  </a:cubicBezTo>
                  <a:cubicBezTo>
                    <a:pt x="18" y="5"/>
                    <a:pt x="19" y="4"/>
                    <a:pt x="18" y="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60" name="Freeform 110"/>
            <p:cNvSpPr>
              <a:spLocks/>
            </p:cNvSpPr>
            <p:nvPr/>
          </p:nvSpPr>
          <p:spPr bwMode="auto">
            <a:xfrm>
              <a:off x="4391" y="4007"/>
              <a:ext cx="317" cy="180"/>
            </a:xfrm>
            <a:custGeom>
              <a:avLst/>
              <a:gdLst>
                <a:gd name="T0" fmla="*/ 73 w 127"/>
                <a:gd name="T1" fmla="*/ 6 h 72"/>
                <a:gd name="T2" fmla="*/ 28 w 127"/>
                <a:gd name="T3" fmla="*/ 27 h 72"/>
                <a:gd name="T4" fmla="*/ 3 w 127"/>
                <a:gd name="T5" fmla="*/ 51 h 72"/>
                <a:gd name="T6" fmla="*/ 46 w 127"/>
                <a:gd name="T7" fmla="*/ 68 h 72"/>
                <a:gd name="T8" fmla="*/ 109 w 127"/>
                <a:gd name="T9" fmla="*/ 51 h 72"/>
                <a:gd name="T10" fmla="*/ 114 w 127"/>
                <a:gd name="T11" fmla="*/ 19 h 72"/>
                <a:gd name="T12" fmla="*/ 73 w 127"/>
                <a:gd name="T13" fmla="*/ 6 h 72"/>
                <a:gd name="T14" fmla="*/ 0 60000 65536"/>
                <a:gd name="T15" fmla="*/ 0 60000 65536"/>
                <a:gd name="T16" fmla="*/ 0 60000 65536"/>
                <a:gd name="T17" fmla="*/ 0 60000 65536"/>
                <a:gd name="T18" fmla="*/ 0 60000 65536"/>
                <a:gd name="T19" fmla="*/ 0 60000 65536"/>
                <a:gd name="T20" fmla="*/ 0 60000 65536"/>
                <a:gd name="T21" fmla="*/ 0 w 127"/>
                <a:gd name="T22" fmla="*/ 0 h 72"/>
                <a:gd name="T23" fmla="*/ 127 w 12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72">
                  <a:moveTo>
                    <a:pt x="73" y="6"/>
                  </a:moveTo>
                  <a:cubicBezTo>
                    <a:pt x="58" y="15"/>
                    <a:pt x="45" y="24"/>
                    <a:pt x="28" y="27"/>
                  </a:cubicBezTo>
                  <a:cubicBezTo>
                    <a:pt x="14" y="29"/>
                    <a:pt x="0" y="34"/>
                    <a:pt x="3" y="51"/>
                  </a:cubicBezTo>
                  <a:cubicBezTo>
                    <a:pt x="5" y="72"/>
                    <a:pt x="31" y="71"/>
                    <a:pt x="46" y="68"/>
                  </a:cubicBezTo>
                  <a:cubicBezTo>
                    <a:pt x="66" y="66"/>
                    <a:pt x="91" y="61"/>
                    <a:pt x="109" y="51"/>
                  </a:cubicBezTo>
                  <a:cubicBezTo>
                    <a:pt x="125" y="43"/>
                    <a:pt x="127" y="31"/>
                    <a:pt x="114" y="19"/>
                  </a:cubicBezTo>
                  <a:cubicBezTo>
                    <a:pt x="102" y="8"/>
                    <a:pt x="80" y="0"/>
                    <a:pt x="73" y="6"/>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61" name="Freeform 111"/>
            <p:cNvSpPr>
              <a:spLocks/>
            </p:cNvSpPr>
            <p:nvPr/>
          </p:nvSpPr>
          <p:spPr bwMode="auto">
            <a:xfrm>
              <a:off x="2888" y="2862"/>
              <a:ext cx="243" cy="340"/>
            </a:xfrm>
            <a:custGeom>
              <a:avLst/>
              <a:gdLst>
                <a:gd name="T0" fmla="*/ 24 w 97"/>
                <a:gd name="T1" fmla="*/ 12 h 136"/>
                <a:gd name="T2" fmla="*/ 79 w 97"/>
                <a:gd name="T3" fmla="*/ 16 h 136"/>
                <a:gd name="T4" fmla="*/ 95 w 97"/>
                <a:gd name="T5" fmla="*/ 55 h 136"/>
                <a:gd name="T6" fmla="*/ 45 w 97"/>
                <a:gd name="T7" fmla="*/ 134 h 136"/>
                <a:gd name="T8" fmla="*/ 0 w 97"/>
                <a:gd name="T9" fmla="*/ 101 h 136"/>
                <a:gd name="T10" fmla="*/ 0 60000 65536"/>
                <a:gd name="T11" fmla="*/ 0 60000 65536"/>
                <a:gd name="T12" fmla="*/ 0 60000 65536"/>
                <a:gd name="T13" fmla="*/ 0 60000 65536"/>
                <a:gd name="T14" fmla="*/ 0 60000 65536"/>
                <a:gd name="T15" fmla="*/ 0 w 97"/>
                <a:gd name="T16" fmla="*/ 0 h 136"/>
                <a:gd name="T17" fmla="*/ 97 w 97"/>
                <a:gd name="T18" fmla="*/ 136 h 136"/>
              </a:gdLst>
              <a:ahLst/>
              <a:cxnLst>
                <a:cxn ang="T10">
                  <a:pos x="T0" y="T1"/>
                </a:cxn>
                <a:cxn ang="T11">
                  <a:pos x="T2" y="T3"/>
                </a:cxn>
                <a:cxn ang="T12">
                  <a:pos x="T4" y="T5"/>
                </a:cxn>
                <a:cxn ang="T13">
                  <a:pos x="T6" y="T7"/>
                </a:cxn>
                <a:cxn ang="T14">
                  <a:pos x="T8" y="T9"/>
                </a:cxn>
              </a:cxnLst>
              <a:rect l="T15" t="T16" r="T17" b="T18"/>
              <a:pathLst>
                <a:path w="97" h="136">
                  <a:moveTo>
                    <a:pt x="24" y="12"/>
                  </a:moveTo>
                  <a:cubicBezTo>
                    <a:pt x="40" y="0"/>
                    <a:pt x="62" y="3"/>
                    <a:pt x="79" y="16"/>
                  </a:cubicBezTo>
                  <a:cubicBezTo>
                    <a:pt x="97" y="28"/>
                    <a:pt x="95" y="50"/>
                    <a:pt x="95" y="55"/>
                  </a:cubicBezTo>
                  <a:cubicBezTo>
                    <a:pt x="95" y="61"/>
                    <a:pt x="63" y="132"/>
                    <a:pt x="45" y="134"/>
                  </a:cubicBezTo>
                  <a:cubicBezTo>
                    <a:pt x="28" y="136"/>
                    <a:pt x="2" y="119"/>
                    <a:pt x="0" y="101"/>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62" name="Freeform 112"/>
            <p:cNvSpPr>
              <a:spLocks/>
            </p:cNvSpPr>
            <p:nvPr/>
          </p:nvSpPr>
          <p:spPr bwMode="auto">
            <a:xfrm>
              <a:off x="2755" y="3175"/>
              <a:ext cx="371" cy="252"/>
            </a:xfrm>
            <a:custGeom>
              <a:avLst/>
              <a:gdLst>
                <a:gd name="T0" fmla="*/ 39 w 148"/>
                <a:gd name="T1" fmla="*/ 0 h 101"/>
                <a:gd name="T2" fmla="*/ 96 w 148"/>
                <a:gd name="T3" fmla="*/ 24 h 101"/>
                <a:gd name="T4" fmla="*/ 142 w 148"/>
                <a:gd name="T5" fmla="*/ 54 h 101"/>
                <a:gd name="T6" fmla="*/ 50 w 148"/>
                <a:gd name="T7" fmla="*/ 95 h 101"/>
                <a:gd name="T8" fmla="*/ 20 w 148"/>
                <a:gd name="T9" fmla="*/ 98 h 101"/>
                <a:gd name="T10" fmla="*/ 0 w 148"/>
                <a:gd name="T11" fmla="*/ 55 h 101"/>
                <a:gd name="T12" fmla="*/ 0 60000 65536"/>
                <a:gd name="T13" fmla="*/ 0 60000 65536"/>
                <a:gd name="T14" fmla="*/ 0 60000 65536"/>
                <a:gd name="T15" fmla="*/ 0 60000 65536"/>
                <a:gd name="T16" fmla="*/ 0 60000 65536"/>
                <a:gd name="T17" fmla="*/ 0 60000 65536"/>
                <a:gd name="T18" fmla="*/ 0 w 148"/>
                <a:gd name="T19" fmla="*/ 0 h 101"/>
                <a:gd name="T20" fmla="*/ 148 w 14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48" h="101">
                  <a:moveTo>
                    <a:pt x="39" y="0"/>
                  </a:moveTo>
                  <a:cubicBezTo>
                    <a:pt x="57" y="15"/>
                    <a:pt x="71" y="21"/>
                    <a:pt x="96" y="24"/>
                  </a:cubicBezTo>
                  <a:cubicBezTo>
                    <a:pt x="117" y="28"/>
                    <a:pt x="137" y="28"/>
                    <a:pt x="142" y="54"/>
                  </a:cubicBezTo>
                  <a:cubicBezTo>
                    <a:pt x="148" y="92"/>
                    <a:pt x="76" y="93"/>
                    <a:pt x="50" y="95"/>
                  </a:cubicBezTo>
                  <a:cubicBezTo>
                    <a:pt x="41" y="95"/>
                    <a:pt x="29" y="101"/>
                    <a:pt x="20" y="98"/>
                  </a:cubicBezTo>
                  <a:cubicBezTo>
                    <a:pt x="1" y="93"/>
                    <a:pt x="0" y="71"/>
                    <a:pt x="0" y="55"/>
                  </a:cubicBezTo>
                </a:path>
              </a:pathLst>
            </a:custGeom>
            <a:solidFill>
              <a:srgbClr val="FCE4DF"/>
            </a:solidFill>
            <a:ln w="9525">
              <a:noFill/>
              <a:round/>
              <a:headEnd/>
              <a:tailEnd/>
            </a:ln>
          </p:spPr>
          <p:txBody>
            <a:bodyPr/>
            <a:lstStyle/>
            <a:p>
              <a:endParaRPr lang="en-US">
                <a:solidFill>
                  <a:prstClr val="black"/>
                </a:solidFill>
                <a:latin typeface="Calibri"/>
              </a:endParaRPr>
            </a:p>
          </p:txBody>
        </p:sp>
        <p:sp>
          <p:nvSpPr>
            <p:cNvPr id="363" name="Freeform 113"/>
            <p:cNvSpPr>
              <a:spLocks/>
            </p:cNvSpPr>
            <p:nvPr/>
          </p:nvSpPr>
          <p:spPr bwMode="auto">
            <a:xfrm>
              <a:off x="3241" y="2635"/>
              <a:ext cx="150" cy="150"/>
            </a:xfrm>
            <a:custGeom>
              <a:avLst/>
              <a:gdLst>
                <a:gd name="T0" fmla="*/ 5 w 60"/>
                <a:gd name="T1" fmla="*/ 12 h 60"/>
                <a:gd name="T2" fmla="*/ 19 w 60"/>
                <a:gd name="T3" fmla="*/ 60 h 60"/>
                <a:gd name="T4" fmla="*/ 16 w 60"/>
                <a:gd name="T5" fmla="*/ 25 h 60"/>
                <a:gd name="T6" fmla="*/ 60 w 60"/>
                <a:gd name="T7" fmla="*/ 10 h 60"/>
                <a:gd name="T8" fmla="*/ 11 w 60"/>
                <a:gd name="T9" fmla="*/ 1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5" y="12"/>
                  </a:moveTo>
                  <a:cubicBezTo>
                    <a:pt x="0" y="27"/>
                    <a:pt x="5" y="53"/>
                    <a:pt x="19" y="60"/>
                  </a:cubicBezTo>
                  <a:cubicBezTo>
                    <a:pt x="17" y="48"/>
                    <a:pt x="4" y="36"/>
                    <a:pt x="16" y="25"/>
                  </a:cubicBezTo>
                  <a:cubicBezTo>
                    <a:pt x="27" y="15"/>
                    <a:pt x="47" y="16"/>
                    <a:pt x="60" y="10"/>
                  </a:cubicBezTo>
                  <a:cubicBezTo>
                    <a:pt x="47" y="0"/>
                    <a:pt x="26" y="7"/>
                    <a:pt x="11" y="1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64" name="Freeform 114"/>
            <p:cNvSpPr>
              <a:spLocks/>
            </p:cNvSpPr>
            <p:nvPr/>
          </p:nvSpPr>
          <p:spPr bwMode="auto">
            <a:xfrm>
              <a:off x="3183" y="2495"/>
              <a:ext cx="225" cy="95"/>
            </a:xfrm>
            <a:custGeom>
              <a:avLst/>
              <a:gdLst>
                <a:gd name="T0" fmla="*/ 41 w 90"/>
                <a:gd name="T1" fmla="*/ 2 h 38"/>
                <a:gd name="T2" fmla="*/ 9 w 90"/>
                <a:gd name="T3" fmla="*/ 6 h 38"/>
                <a:gd name="T4" fmla="*/ 21 w 90"/>
                <a:gd name="T5" fmla="*/ 35 h 38"/>
                <a:gd name="T6" fmla="*/ 32 w 90"/>
                <a:gd name="T7" fmla="*/ 13 h 38"/>
                <a:gd name="T8" fmla="*/ 90 w 90"/>
                <a:gd name="T9" fmla="*/ 13 h 38"/>
                <a:gd name="T10" fmla="*/ 87 w 90"/>
                <a:gd name="T11" fmla="*/ 12 h 38"/>
                <a:gd name="T12" fmla="*/ 0 60000 65536"/>
                <a:gd name="T13" fmla="*/ 0 60000 65536"/>
                <a:gd name="T14" fmla="*/ 0 60000 65536"/>
                <a:gd name="T15" fmla="*/ 0 60000 65536"/>
                <a:gd name="T16" fmla="*/ 0 60000 65536"/>
                <a:gd name="T17" fmla="*/ 0 60000 65536"/>
                <a:gd name="T18" fmla="*/ 0 w 90"/>
                <a:gd name="T19" fmla="*/ 0 h 38"/>
                <a:gd name="T20" fmla="*/ 90 w 90"/>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0" h="38">
                  <a:moveTo>
                    <a:pt x="41" y="2"/>
                  </a:moveTo>
                  <a:cubicBezTo>
                    <a:pt x="34" y="0"/>
                    <a:pt x="15" y="0"/>
                    <a:pt x="9" y="6"/>
                  </a:cubicBezTo>
                  <a:cubicBezTo>
                    <a:pt x="0" y="15"/>
                    <a:pt x="6" y="38"/>
                    <a:pt x="21" y="35"/>
                  </a:cubicBezTo>
                  <a:cubicBezTo>
                    <a:pt x="18" y="21"/>
                    <a:pt x="14" y="18"/>
                    <a:pt x="32" y="13"/>
                  </a:cubicBezTo>
                  <a:cubicBezTo>
                    <a:pt x="50" y="9"/>
                    <a:pt x="72" y="13"/>
                    <a:pt x="90" y="13"/>
                  </a:cubicBezTo>
                  <a:cubicBezTo>
                    <a:pt x="89" y="12"/>
                    <a:pt x="88" y="12"/>
                    <a:pt x="87" y="12"/>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65" name="Freeform 115"/>
            <p:cNvSpPr>
              <a:spLocks/>
            </p:cNvSpPr>
            <p:nvPr/>
          </p:nvSpPr>
          <p:spPr bwMode="auto">
            <a:xfrm>
              <a:off x="3541" y="2492"/>
              <a:ext cx="182" cy="110"/>
            </a:xfrm>
            <a:custGeom>
              <a:avLst/>
              <a:gdLst>
                <a:gd name="T0" fmla="*/ 10 w 73"/>
                <a:gd name="T1" fmla="*/ 12 h 44"/>
                <a:gd name="T2" fmla="*/ 5 w 73"/>
                <a:gd name="T3" fmla="*/ 44 h 44"/>
                <a:gd name="T4" fmla="*/ 73 w 73"/>
                <a:gd name="T5" fmla="*/ 14 h 44"/>
                <a:gd name="T6" fmla="*/ 38 w 73"/>
                <a:gd name="T7" fmla="*/ 13 h 44"/>
                <a:gd name="T8" fmla="*/ 0 60000 65536"/>
                <a:gd name="T9" fmla="*/ 0 60000 65536"/>
                <a:gd name="T10" fmla="*/ 0 60000 65536"/>
                <a:gd name="T11" fmla="*/ 0 60000 65536"/>
                <a:gd name="T12" fmla="*/ 0 w 73"/>
                <a:gd name="T13" fmla="*/ 0 h 44"/>
                <a:gd name="T14" fmla="*/ 73 w 73"/>
                <a:gd name="T15" fmla="*/ 44 h 44"/>
              </a:gdLst>
              <a:ahLst/>
              <a:cxnLst>
                <a:cxn ang="T8">
                  <a:pos x="T0" y="T1"/>
                </a:cxn>
                <a:cxn ang="T9">
                  <a:pos x="T2" y="T3"/>
                </a:cxn>
                <a:cxn ang="T10">
                  <a:pos x="T4" y="T5"/>
                </a:cxn>
                <a:cxn ang="T11">
                  <a:pos x="T6" y="T7"/>
                </a:cxn>
              </a:cxnLst>
              <a:rect l="T12" t="T13" r="T14" b="T15"/>
              <a:pathLst>
                <a:path w="73" h="44">
                  <a:moveTo>
                    <a:pt x="10" y="12"/>
                  </a:moveTo>
                  <a:cubicBezTo>
                    <a:pt x="1" y="17"/>
                    <a:pt x="0" y="37"/>
                    <a:pt x="5" y="44"/>
                  </a:cubicBezTo>
                  <a:cubicBezTo>
                    <a:pt x="6" y="0"/>
                    <a:pt x="46" y="25"/>
                    <a:pt x="73" y="14"/>
                  </a:cubicBezTo>
                  <a:cubicBezTo>
                    <a:pt x="64" y="8"/>
                    <a:pt x="48" y="13"/>
                    <a:pt x="38" y="13"/>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66" name="Freeform 116"/>
            <p:cNvSpPr>
              <a:spLocks/>
            </p:cNvSpPr>
            <p:nvPr/>
          </p:nvSpPr>
          <p:spPr bwMode="auto">
            <a:xfrm>
              <a:off x="3873" y="2475"/>
              <a:ext cx="265" cy="90"/>
            </a:xfrm>
            <a:custGeom>
              <a:avLst/>
              <a:gdLst>
                <a:gd name="T0" fmla="*/ 26 w 106"/>
                <a:gd name="T1" fmla="*/ 10 h 36"/>
                <a:gd name="T2" fmla="*/ 19 w 106"/>
                <a:gd name="T3" fmla="*/ 36 h 36"/>
                <a:gd name="T4" fmla="*/ 46 w 106"/>
                <a:gd name="T5" fmla="*/ 12 h 36"/>
                <a:gd name="T6" fmla="*/ 106 w 106"/>
                <a:gd name="T7" fmla="*/ 14 h 36"/>
                <a:gd name="T8" fmla="*/ 41 w 106"/>
                <a:gd name="T9" fmla="*/ 4 h 36"/>
                <a:gd name="T10" fmla="*/ 0 60000 65536"/>
                <a:gd name="T11" fmla="*/ 0 60000 65536"/>
                <a:gd name="T12" fmla="*/ 0 60000 65536"/>
                <a:gd name="T13" fmla="*/ 0 60000 65536"/>
                <a:gd name="T14" fmla="*/ 0 60000 65536"/>
                <a:gd name="T15" fmla="*/ 0 w 106"/>
                <a:gd name="T16" fmla="*/ 0 h 36"/>
                <a:gd name="T17" fmla="*/ 106 w 106"/>
                <a:gd name="T18" fmla="*/ 36 h 36"/>
              </a:gdLst>
              <a:ahLst/>
              <a:cxnLst>
                <a:cxn ang="T10">
                  <a:pos x="T0" y="T1"/>
                </a:cxn>
                <a:cxn ang="T11">
                  <a:pos x="T2" y="T3"/>
                </a:cxn>
                <a:cxn ang="T12">
                  <a:pos x="T4" y="T5"/>
                </a:cxn>
                <a:cxn ang="T13">
                  <a:pos x="T6" y="T7"/>
                </a:cxn>
                <a:cxn ang="T14">
                  <a:pos x="T8" y="T9"/>
                </a:cxn>
              </a:cxnLst>
              <a:rect l="T15" t="T16" r="T17" b="T18"/>
              <a:pathLst>
                <a:path w="106" h="36">
                  <a:moveTo>
                    <a:pt x="26" y="10"/>
                  </a:moveTo>
                  <a:cubicBezTo>
                    <a:pt x="7" y="4"/>
                    <a:pt x="0" y="29"/>
                    <a:pt x="19" y="36"/>
                  </a:cubicBezTo>
                  <a:cubicBezTo>
                    <a:pt x="16" y="12"/>
                    <a:pt x="22" y="12"/>
                    <a:pt x="46" y="12"/>
                  </a:cubicBezTo>
                  <a:cubicBezTo>
                    <a:pt x="66" y="11"/>
                    <a:pt x="87" y="15"/>
                    <a:pt x="106" y="14"/>
                  </a:cubicBezTo>
                  <a:cubicBezTo>
                    <a:pt x="91" y="0"/>
                    <a:pt x="60" y="1"/>
                    <a:pt x="41" y="4"/>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67" name="Freeform 117"/>
            <p:cNvSpPr>
              <a:spLocks/>
            </p:cNvSpPr>
            <p:nvPr/>
          </p:nvSpPr>
          <p:spPr bwMode="auto">
            <a:xfrm>
              <a:off x="4253" y="2410"/>
              <a:ext cx="173" cy="120"/>
            </a:xfrm>
            <a:custGeom>
              <a:avLst/>
              <a:gdLst>
                <a:gd name="T0" fmla="*/ 43 w 69"/>
                <a:gd name="T1" fmla="*/ 0 h 48"/>
                <a:gd name="T2" fmla="*/ 15 w 69"/>
                <a:gd name="T3" fmla="*/ 16 h 48"/>
                <a:gd name="T4" fmla="*/ 19 w 69"/>
                <a:gd name="T5" fmla="*/ 47 h 48"/>
                <a:gd name="T6" fmla="*/ 23 w 69"/>
                <a:gd name="T7" fmla="*/ 22 h 48"/>
                <a:gd name="T8" fmla="*/ 69 w 69"/>
                <a:gd name="T9" fmla="*/ 29 h 48"/>
                <a:gd name="T10" fmla="*/ 51 w 69"/>
                <a:gd name="T11" fmla="*/ 3 h 48"/>
                <a:gd name="T12" fmla="*/ 0 60000 65536"/>
                <a:gd name="T13" fmla="*/ 0 60000 65536"/>
                <a:gd name="T14" fmla="*/ 0 60000 65536"/>
                <a:gd name="T15" fmla="*/ 0 60000 65536"/>
                <a:gd name="T16" fmla="*/ 0 60000 65536"/>
                <a:gd name="T17" fmla="*/ 0 60000 65536"/>
                <a:gd name="T18" fmla="*/ 0 w 69"/>
                <a:gd name="T19" fmla="*/ 0 h 48"/>
                <a:gd name="T20" fmla="*/ 69 w 6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69" h="48">
                  <a:moveTo>
                    <a:pt x="43" y="0"/>
                  </a:moveTo>
                  <a:cubicBezTo>
                    <a:pt x="33" y="2"/>
                    <a:pt x="22" y="8"/>
                    <a:pt x="15" y="16"/>
                  </a:cubicBezTo>
                  <a:cubicBezTo>
                    <a:pt x="9" y="23"/>
                    <a:pt x="0" y="48"/>
                    <a:pt x="19" y="47"/>
                  </a:cubicBezTo>
                  <a:cubicBezTo>
                    <a:pt x="32" y="47"/>
                    <a:pt x="18" y="30"/>
                    <a:pt x="23" y="22"/>
                  </a:cubicBezTo>
                  <a:cubicBezTo>
                    <a:pt x="33" y="8"/>
                    <a:pt x="61" y="19"/>
                    <a:pt x="69" y="29"/>
                  </a:cubicBezTo>
                  <a:cubicBezTo>
                    <a:pt x="65" y="21"/>
                    <a:pt x="58" y="7"/>
                    <a:pt x="51" y="3"/>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68" name="Freeform 118"/>
            <p:cNvSpPr>
              <a:spLocks/>
            </p:cNvSpPr>
            <p:nvPr/>
          </p:nvSpPr>
          <p:spPr bwMode="auto">
            <a:xfrm>
              <a:off x="4388" y="2307"/>
              <a:ext cx="193" cy="85"/>
            </a:xfrm>
            <a:custGeom>
              <a:avLst/>
              <a:gdLst>
                <a:gd name="T0" fmla="*/ 33 w 77"/>
                <a:gd name="T1" fmla="*/ 4 h 34"/>
                <a:gd name="T2" fmla="*/ 0 w 77"/>
                <a:gd name="T3" fmla="*/ 14 h 34"/>
                <a:gd name="T4" fmla="*/ 49 w 77"/>
                <a:gd name="T5" fmla="*/ 19 h 34"/>
                <a:gd name="T6" fmla="*/ 77 w 77"/>
                <a:gd name="T7" fmla="*/ 33 h 34"/>
                <a:gd name="T8" fmla="*/ 50 w 77"/>
                <a:gd name="T9" fmla="*/ 9 h 34"/>
                <a:gd name="T10" fmla="*/ 0 60000 65536"/>
                <a:gd name="T11" fmla="*/ 0 60000 65536"/>
                <a:gd name="T12" fmla="*/ 0 60000 65536"/>
                <a:gd name="T13" fmla="*/ 0 60000 65536"/>
                <a:gd name="T14" fmla="*/ 0 60000 65536"/>
                <a:gd name="T15" fmla="*/ 0 w 77"/>
                <a:gd name="T16" fmla="*/ 0 h 34"/>
                <a:gd name="T17" fmla="*/ 77 w 77"/>
                <a:gd name="T18" fmla="*/ 34 h 34"/>
              </a:gdLst>
              <a:ahLst/>
              <a:cxnLst>
                <a:cxn ang="T10">
                  <a:pos x="T0" y="T1"/>
                </a:cxn>
                <a:cxn ang="T11">
                  <a:pos x="T2" y="T3"/>
                </a:cxn>
                <a:cxn ang="T12">
                  <a:pos x="T4" y="T5"/>
                </a:cxn>
                <a:cxn ang="T13">
                  <a:pos x="T6" y="T7"/>
                </a:cxn>
                <a:cxn ang="T14">
                  <a:pos x="T8" y="T9"/>
                </a:cxn>
              </a:cxnLst>
              <a:rect l="T15" t="T16" r="T17" b="T18"/>
              <a:pathLst>
                <a:path w="77" h="34">
                  <a:moveTo>
                    <a:pt x="33" y="4"/>
                  </a:moveTo>
                  <a:cubicBezTo>
                    <a:pt x="22" y="5"/>
                    <a:pt x="7" y="0"/>
                    <a:pt x="0" y="14"/>
                  </a:cubicBezTo>
                  <a:cubicBezTo>
                    <a:pt x="14" y="29"/>
                    <a:pt x="33" y="16"/>
                    <a:pt x="49" y="19"/>
                  </a:cubicBezTo>
                  <a:cubicBezTo>
                    <a:pt x="59" y="22"/>
                    <a:pt x="67" y="34"/>
                    <a:pt x="77" y="33"/>
                  </a:cubicBezTo>
                  <a:cubicBezTo>
                    <a:pt x="71" y="22"/>
                    <a:pt x="56" y="16"/>
                    <a:pt x="50" y="9"/>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69" name="Freeform 119"/>
            <p:cNvSpPr>
              <a:spLocks/>
            </p:cNvSpPr>
            <p:nvPr/>
          </p:nvSpPr>
          <p:spPr bwMode="auto">
            <a:xfrm>
              <a:off x="4658" y="2407"/>
              <a:ext cx="123" cy="105"/>
            </a:xfrm>
            <a:custGeom>
              <a:avLst/>
              <a:gdLst>
                <a:gd name="T0" fmla="*/ 3 w 49"/>
                <a:gd name="T1" fmla="*/ 12 h 42"/>
                <a:gd name="T2" fmla="*/ 16 w 49"/>
                <a:gd name="T3" fmla="*/ 42 h 42"/>
                <a:gd name="T4" fmla="*/ 13 w 49"/>
                <a:gd name="T5" fmla="*/ 15 h 42"/>
                <a:gd name="T6" fmla="*/ 49 w 49"/>
                <a:gd name="T7" fmla="*/ 10 h 42"/>
                <a:gd name="T8" fmla="*/ 0 w 49"/>
                <a:gd name="T9" fmla="*/ 11 h 42"/>
                <a:gd name="T10" fmla="*/ 0 60000 65536"/>
                <a:gd name="T11" fmla="*/ 0 60000 65536"/>
                <a:gd name="T12" fmla="*/ 0 60000 65536"/>
                <a:gd name="T13" fmla="*/ 0 60000 65536"/>
                <a:gd name="T14" fmla="*/ 0 60000 65536"/>
                <a:gd name="T15" fmla="*/ 0 w 49"/>
                <a:gd name="T16" fmla="*/ 0 h 42"/>
                <a:gd name="T17" fmla="*/ 49 w 49"/>
                <a:gd name="T18" fmla="*/ 42 h 42"/>
              </a:gdLst>
              <a:ahLst/>
              <a:cxnLst>
                <a:cxn ang="T10">
                  <a:pos x="T0" y="T1"/>
                </a:cxn>
                <a:cxn ang="T11">
                  <a:pos x="T2" y="T3"/>
                </a:cxn>
                <a:cxn ang="T12">
                  <a:pos x="T4" y="T5"/>
                </a:cxn>
                <a:cxn ang="T13">
                  <a:pos x="T6" y="T7"/>
                </a:cxn>
                <a:cxn ang="T14">
                  <a:pos x="T8" y="T9"/>
                </a:cxn>
              </a:cxnLst>
              <a:rect l="T15" t="T16" r="T17" b="T18"/>
              <a:pathLst>
                <a:path w="49" h="42">
                  <a:moveTo>
                    <a:pt x="3" y="12"/>
                  </a:moveTo>
                  <a:cubicBezTo>
                    <a:pt x="3" y="22"/>
                    <a:pt x="5" y="40"/>
                    <a:pt x="16" y="42"/>
                  </a:cubicBezTo>
                  <a:cubicBezTo>
                    <a:pt x="16" y="34"/>
                    <a:pt x="7" y="21"/>
                    <a:pt x="13" y="15"/>
                  </a:cubicBezTo>
                  <a:cubicBezTo>
                    <a:pt x="19" y="8"/>
                    <a:pt x="41" y="16"/>
                    <a:pt x="49" y="10"/>
                  </a:cubicBezTo>
                  <a:cubicBezTo>
                    <a:pt x="39" y="0"/>
                    <a:pt x="11" y="7"/>
                    <a:pt x="0" y="11"/>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70" name="Freeform 120"/>
            <p:cNvSpPr>
              <a:spLocks/>
            </p:cNvSpPr>
            <p:nvPr/>
          </p:nvSpPr>
          <p:spPr bwMode="auto">
            <a:xfrm>
              <a:off x="4641" y="2605"/>
              <a:ext cx="115" cy="115"/>
            </a:xfrm>
            <a:custGeom>
              <a:avLst/>
              <a:gdLst>
                <a:gd name="T0" fmla="*/ 42 w 46"/>
                <a:gd name="T1" fmla="*/ 9 h 46"/>
                <a:gd name="T2" fmla="*/ 11 w 46"/>
                <a:gd name="T3" fmla="*/ 46 h 46"/>
                <a:gd name="T4" fmla="*/ 21 w 46"/>
                <a:gd name="T5" fmla="*/ 18 h 46"/>
                <a:gd name="T6" fmla="*/ 46 w 46"/>
                <a:gd name="T7" fmla="*/ 16 h 46"/>
                <a:gd name="T8" fmla="*/ 0 60000 65536"/>
                <a:gd name="T9" fmla="*/ 0 60000 65536"/>
                <a:gd name="T10" fmla="*/ 0 60000 65536"/>
                <a:gd name="T11" fmla="*/ 0 60000 65536"/>
                <a:gd name="T12" fmla="*/ 0 w 46"/>
                <a:gd name="T13" fmla="*/ 0 h 46"/>
                <a:gd name="T14" fmla="*/ 46 w 46"/>
                <a:gd name="T15" fmla="*/ 46 h 46"/>
              </a:gdLst>
              <a:ahLst/>
              <a:cxnLst>
                <a:cxn ang="T8">
                  <a:pos x="T0" y="T1"/>
                </a:cxn>
                <a:cxn ang="T9">
                  <a:pos x="T2" y="T3"/>
                </a:cxn>
                <a:cxn ang="T10">
                  <a:pos x="T4" y="T5"/>
                </a:cxn>
                <a:cxn ang="T11">
                  <a:pos x="T6" y="T7"/>
                </a:cxn>
              </a:cxnLst>
              <a:rect l="T12" t="T13" r="T14" b="T15"/>
              <a:pathLst>
                <a:path w="46" h="46">
                  <a:moveTo>
                    <a:pt x="42" y="9"/>
                  </a:moveTo>
                  <a:cubicBezTo>
                    <a:pt x="14" y="0"/>
                    <a:pt x="0" y="22"/>
                    <a:pt x="11" y="46"/>
                  </a:cubicBezTo>
                  <a:cubicBezTo>
                    <a:pt x="20" y="41"/>
                    <a:pt x="13" y="25"/>
                    <a:pt x="21" y="18"/>
                  </a:cubicBezTo>
                  <a:cubicBezTo>
                    <a:pt x="28" y="12"/>
                    <a:pt x="38" y="17"/>
                    <a:pt x="46" y="16"/>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71" name="Freeform 121"/>
            <p:cNvSpPr>
              <a:spLocks/>
            </p:cNvSpPr>
            <p:nvPr/>
          </p:nvSpPr>
          <p:spPr bwMode="auto">
            <a:xfrm>
              <a:off x="4621" y="2810"/>
              <a:ext cx="155" cy="80"/>
            </a:xfrm>
            <a:custGeom>
              <a:avLst/>
              <a:gdLst>
                <a:gd name="T0" fmla="*/ 57 w 62"/>
                <a:gd name="T1" fmla="*/ 12 h 32"/>
                <a:gd name="T2" fmla="*/ 18 w 62"/>
                <a:gd name="T3" fmla="*/ 32 h 32"/>
                <a:gd name="T4" fmla="*/ 62 w 62"/>
                <a:gd name="T5" fmla="*/ 14 h 32"/>
                <a:gd name="T6" fmla="*/ 0 60000 65536"/>
                <a:gd name="T7" fmla="*/ 0 60000 65536"/>
                <a:gd name="T8" fmla="*/ 0 60000 65536"/>
                <a:gd name="T9" fmla="*/ 0 w 62"/>
                <a:gd name="T10" fmla="*/ 0 h 32"/>
                <a:gd name="T11" fmla="*/ 62 w 62"/>
                <a:gd name="T12" fmla="*/ 32 h 32"/>
              </a:gdLst>
              <a:ahLst/>
              <a:cxnLst>
                <a:cxn ang="T6">
                  <a:pos x="T0" y="T1"/>
                </a:cxn>
                <a:cxn ang="T7">
                  <a:pos x="T2" y="T3"/>
                </a:cxn>
                <a:cxn ang="T8">
                  <a:pos x="T4" y="T5"/>
                </a:cxn>
              </a:cxnLst>
              <a:rect l="T9" t="T10" r="T11" b="T12"/>
              <a:pathLst>
                <a:path w="62" h="32">
                  <a:moveTo>
                    <a:pt x="57" y="12"/>
                  </a:moveTo>
                  <a:cubicBezTo>
                    <a:pt x="42" y="0"/>
                    <a:pt x="0" y="13"/>
                    <a:pt x="18" y="32"/>
                  </a:cubicBezTo>
                  <a:cubicBezTo>
                    <a:pt x="29" y="9"/>
                    <a:pt x="42" y="17"/>
                    <a:pt x="62" y="14"/>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72" name="Freeform 122"/>
            <p:cNvSpPr>
              <a:spLocks/>
            </p:cNvSpPr>
            <p:nvPr/>
          </p:nvSpPr>
          <p:spPr bwMode="auto">
            <a:xfrm>
              <a:off x="4853" y="2657"/>
              <a:ext cx="193" cy="90"/>
            </a:xfrm>
            <a:custGeom>
              <a:avLst/>
              <a:gdLst>
                <a:gd name="T0" fmla="*/ 57 w 77"/>
                <a:gd name="T1" fmla="*/ 1 h 36"/>
                <a:gd name="T2" fmla="*/ 0 w 77"/>
                <a:gd name="T3" fmla="*/ 31 h 36"/>
                <a:gd name="T4" fmla="*/ 43 w 77"/>
                <a:gd name="T5" fmla="*/ 18 h 36"/>
                <a:gd name="T6" fmla="*/ 73 w 77"/>
                <a:gd name="T7" fmla="*/ 28 h 36"/>
                <a:gd name="T8" fmla="*/ 63 w 77"/>
                <a:gd name="T9" fmla="*/ 1 h 36"/>
                <a:gd name="T10" fmla="*/ 0 60000 65536"/>
                <a:gd name="T11" fmla="*/ 0 60000 65536"/>
                <a:gd name="T12" fmla="*/ 0 60000 65536"/>
                <a:gd name="T13" fmla="*/ 0 60000 65536"/>
                <a:gd name="T14" fmla="*/ 0 60000 65536"/>
                <a:gd name="T15" fmla="*/ 0 w 77"/>
                <a:gd name="T16" fmla="*/ 0 h 36"/>
                <a:gd name="T17" fmla="*/ 77 w 77"/>
                <a:gd name="T18" fmla="*/ 36 h 36"/>
              </a:gdLst>
              <a:ahLst/>
              <a:cxnLst>
                <a:cxn ang="T10">
                  <a:pos x="T0" y="T1"/>
                </a:cxn>
                <a:cxn ang="T11">
                  <a:pos x="T2" y="T3"/>
                </a:cxn>
                <a:cxn ang="T12">
                  <a:pos x="T4" y="T5"/>
                </a:cxn>
                <a:cxn ang="T13">
                  <a:pos x="T6" y="T7"/>
                </a:cxn>
                <a:cxn ang="T14">
                  <a:pos x="T8" y="T9"/>
                </a:cxn>
              </a:cxnLst>
              <a:rect l="T15" t="T16" r="T17" b="T18"/>
              <a:pathLst>
                <a:path w="77" h="36">
                  <a:moveTo>
                    <a:pt x="57" y="1"/>
                  </a:moveTo>
                  <a:cubicBezTo>
                    <a:pt x="43" y="0"/>
                    <a:pt x="9" y="18"/>
                    <a:pt x="0" y="31"/>
                  </a:cubicBezTo>
                  <a:cubicBezTo>
                    <a:pt x="11" y="36"/>
                    <a:pt x="30" y="19"/>
                    <a:pt x="43" y="18"/>
                  </a:cubicBezTo>
                  <a:cubicBezTo>
                    <a:pt x="58" y="17"/>
                    <a:pt x="62" y="21"/>
                    <a:pt x="73" y="28"/>
                  </a:cubicBezTo>
                  <a:cubicBezTo>
                    <a:pt x="77" y="20"/>
                    <a:pt x="68" y="8"/>
                    <a:pt x="63" y="1"/>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73" name="Freeform 123"/>
            <p:cNvSpPr>
              <a:spLocks/>
            </p:cNvSpPr>
            <p:nvPr/>
          </p:nvSpPr>
          <p:spPr bwMode="auto">
            <a:xfrm>
              <a:off x="3676" y="2315"/>
              <a:ext cx="132" cy="85"/>
            </a:xfrm>
            <a:custGeom>
              <a:avLst/>
              <a:gdLst>
                <a:gd name="T0" fmla="*/ 20 w 53"/>
                <a:gd name="T1" fmla="*/ 34 h 34"/>
                <a:gd name="T2" fmla="*/ 14 w 53"/>
                <a:gd name="T3" fmla="*/ 0 h 34"/>
                <a:gd name="T4" fmla="*/ 53 w 53"/>
                <a:gd name="T5" fmla="*/ 5 h 34"/>
                <a:gd name="T6" fmla="*/ 15 w 53"/>
                <a:gd name="T7" fmla="*/ 20 h 34"/>
                <a:gd name="T8" fmla="*/ 0 60000 65536"/>
                <a:gd name="T9" fmla="*/ 0 60000 65536"/>
                <a:gd name="T10" fmla="*/ 0 60000 65536"/>
                <a:gd name="T11" fmla="*/ 0 60000 65536"/>
                <a:gd name="T12" fmla="*/ 0 w 53"/>
                <a:gd name="T13" fmla="*/ 0 h 34"/>
                <a:gd name="T14" fmla="*/ 53 w 53"/>
                <a:gd name="T15" fmla="*/ 34 h 34"/>
              </a:gdLst>
              <a:ahLst/>
              <a:cxnLst>
                <a:cxn ang="T8">
                  <a:pos x="T0" y="T1"/>
                </a:cxn>
                <a:cxn ang="T9">
                  <a:pos x="T2" y="T3"/>
                </a:cxn>
                <a:cxn ang="T10">
                  <a:pos x="T4" y="T5"/>
                </a:cxn>
                <a:cxn ang="T11">
                  <a:pos x="T6" y="T7"/>
                </a:cxn>
              </a:cxnLst>
              <a:rect l="T12" t="T13" r="T14" b="T15"/>
              <a:pathLst>
                <a:path w="53" h="34">
                  <a:moveTo>
                    <a:pt x="20" y="34"/>
                  </a:moveTo>
                  <a:cubicBezTo>
                    <a:pt x="14" y="24"/>
                    <a:pt x="13" y="12"/>
                    <a:pt x="14" y="0"/>
                  </a:cubicBezTo>
                  <a:cubicBezTo>
                    <a:pt x="27" y="0"/>
                    <a:pt x="40" y="1"/>
                    <a:pt x="53" y="5"/>
                  </a:cubicBezTo>
                  <a:cubicBezTo>
                    <a:pt x="46" y="5"/>
                    <a:pt x="0" y="6"/>
                    <a:pt x="15" y="2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74" name="Freeform 124"/>
            <p:cNvSpPr>
              <a:spLocks/>
            </p:cNvSpPr>
            <p:nvPr/>
          </p:nvSpPr>
          <p:spPr bwMode="auto">
            <a:xfrm>
              <a:off x="4048" y="2262"/>
              <a:ext cx="165" cy="140"/>
            </a:xfrm>
            <a:custGeom>
              <a:avLst/>
              <a:gdLst>
                <a:gd name="T0" fmla="*/ 66 w 66"/>
                <a:gd name="T1" fmla="*/ 9 h 56"/>
                <a:gd name="T2" fmla="*/ 19 w 66"/>
                <a:gd name="T3" fmla="*/ 21 h 56"/>
                <a:gd name="T4" fmla="*/ 41 w 66"/>
                <a:gd name="T5" fmla="*/ 56 h 56"/>
                <a:gd name="T6" fmla="*/ 48 w 66"/>
                <a:gd name="T7" fmla="*/ 19 h 56"/>
                <a:gd name="T8" fmla="*/ 0 60000 65536"/>
                <a:gd name="T9" fmla="*/ 0 60000 65536"/>
                <a:gd name="T10" fmla="*/ 0 60000 65536"/>
                <a:gd name="T11" fmla="*/ 0 60000 65536"/>
                <a:gd name="T12" fmla="*/ 0 w 66"/>
                <a:gd name="T13" fmla="*/ 0 h 56"/>
                <a:gd name="T14" fmla="*/ 66 w 66"/>
                <a:gd name="T15" fmla="*/ 56 h 56"/>
              </a:gdLst>
              <a:ahLst/>
              <a:cxnLst>
                <a:cxn ang="T8">
                  <a:pos x="T0" y="T1"/>
                </a:cxn>
                <a:cxn ang="T9">
                  <a:pos x="T2" y="T3"/>
                </a:cxn>
                <a:cxn ang="T10">
                  <a:pos x="T4" y="T5"/>
                </a:cxn>
                <a:cxn ang="T11">
                  <a:pos x="T6" y="T7"/>
                </a:cxn>
              </a:cxnLst>
              <a:rect l="T12" t="T13" r="T14" b="T15"/>
              <a:pathLst>
                <a:path w="66" h="56">
                  <a:moveTo>
                    <a:pt x="66" y="9"/>
                  </a:moveTo>
                  <a:cubicBezTo>
                    <a:pt x="57" y="0"/>
                    <a:pt x="28" y="14"/>
                    <a:pt x="19" y="21"/>
                  </a:cubicBezTo>
                  <a:cubicBezTo>
                    <a:pt x="0" y="38"/>
                    <a:pt x="25" y="50"/>
                    <a:pt x="41" y="56"/>
                  </a:cubicBezTo>
                  <a:cubicBezTo>
                    <a:pt x="27" y="40"/>
                    <a:pt x="29" y="27"/>
                    <a:pt x="48" y="19"/>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75" name="Freeform 125"/>
            <p:cNvSpPr>
              <a:spLocks/>
            </p:cNvSpPr>
            <p:nvPr/>
          </p:nvSpPr>
          <p:spPr bwMode="auto">
            <a:xfrm>
              <a:off x="4006" y="2130"/>
              <a:ext cx="172" cy="97"/>
            </a:xfrm>
            <a:custGeom>
              <a:avLst/>
              <a:gdLst>
                <a:gd name="T0" fmla="*/ 23 w 69"/>
                <a:gd name="T1" fmla="*/ 7 h 39"/>
                <a:gd name="T2" fmla="*/ 16 w 69"/>
                <a:gd name="T3" fmla="*/ 39 h 39"/>
                <a:gd name="T4" fmla="*/ 69 w 69"/>
                <a:gd name="T5" fmla="*/ 10 h 39"/>
                <a:gd name="T6" fmla="*/ 0 60000 65536"/>
                <a:gd name="T7" fmla="*/ 0 60000 65536"/>
                <a:gd name="T8" fmla="*/ 0 60000 65536"/>
                <a:gd name="T9" fmla="*/ 0 w 69"/>
                <a:gd name="T10" fmla="*/ 0 h 39"/>
                <a:gd name="T11" fmla="*/ 69 w 69"/>
                <a:gd name="T12" fmla="*/ 39 h 39"/>
              </a:gdLst>
              <a:ahLst/>
              <a:cxnLst>
                <a:cxn ang="T6">
                  <a:pos x="T0" y="T1"/>
                </a:cxn>
                <a:cxn ang="T7">
                  <a:pos x="T2" y="T3"/>
                </a:cxn>
                <a:cxn ang="T8">
                  <a:pos x="T4" y="T5"/>
                </a:cxn>
              </a:cxnLst>
              <a:rect l="T9" t="T10" r="T11" b="T12"/>
              <a:pathLst>
                <a:path w="69" h="39">
                  <a:moveTo>
                    <a:pt x="23" y="7"/>
                  </a:moveTo>
                  <a:cubicBezTo>
                    <a:pt x="9" y="0"/>
                    <a:pt x="0" y="35"/>
                    <a:pt x="16" y="39"/>
                  </a:cubicBezTo>
                  <a:cubicBezTo>
                    <a:pt x="13" y="5"/>
                    <a:pt x="44" y="17"/>
                    <a:pt x="69" y="1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76" name="Freeform 126"/>
            <p:cNvSpPr>
              <a:spLocks/>
            </p:cNvSpPr>
            <p:nvPr/>
          </p:nvSpPr>
          <p:spPr bwMode="auto">
            <a:xfrm>
              <a:off x="4353" y="2155"/>
              <a:ext cx="100" cy="77"/>
            </a:xfrm>
            <a:custGeom>
              <a:avLst/>
              <a:gdLst>
                <a:gd name="T0" fmla="*/ 40 w 40"/>
                <a:gd name="T1" fmla="*/ 8 h 31"/>
                <a:gd name="T2" fmla="*/ 7 w 40"/>
                <a:gd name="T3" fmla="*/ 5 h 31"/>
                <a:gd name="T4" fmla="*/ 6 w 40"/>
                <a:gd name="T5" fmla="*/ 31 h 31"/>
                <a:gd name="T6" fmla="*/ 29 w 40"/>
                <a:gd name="T7" fmla="*/ 10 h 31"/>
                <a:gd name="T8" fmla="*/ 0 60000 65536"/>
                <a:gd name="T9" fmla="*/ 0 60000 65536"/>
                <a:gd name="T10" fmla="*/ 0 60000 65536"/>
                <a:gd name="T11" fmla="*/ 0 60000 65536"/>
                <a:gd name="T12" fmla="*/ 0 w 40"/>
                <a:gd name="T13" fmla="*/ 0 h 31"/>
                <a:gd name="T14" fmla="*/ 40 w 40"/>
                <a:gd name="T15" fmla="*/ 31 h 31"/>
              </a:gdLst>
              <a:ahLst/>
              <a:cxnLst>
                <a:cxn ang="T8">
                  <a:pos x="T0" y="T1"/>
                </a:cxn>
                <a:cxn ang="T9">
                  <a:pos x="T2" y="T3"/>
                </a:cxn>
                <a:cxn ang="T10">
                  <a:pos x="T4" y="T5"/>
                </a:cxn>
                <a:cxn ang="T11">
                  <a:pos x="T6" y="T7"/>
                </a:cxn>
              </a:cxnLst>
              <a:rect l="T12" t="T13" r="T14" b="T15"/>
              <a:pathLst>
                <a:path w="40" h="31">
                  <a:moveTo>
                    <a:pt x="40" y="8"/>
                  </a:moveTo>
                  <a:cubicBezTo>
                    <a:pt x="32" y="6"/>
                    <a:pt x="13" y="0"/>
                    <a:pt x="7" y="5"/>
                  </a:cubicBezTo>
                  <a:cubicBezTo>
                    <a:pt x="0" y="11"/>
                    <a:pt x="2" y="25"/>
                    <a:pt x="6" y="31"/>
                  </a:cubicBezTo>
                  <a:cubicBezTo>
                    <a:pt x="9" y="18"/>
                    <a:pt x="11" y="9"/>
                    <a:pt x="29" y="1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77" name="Freeform 127"/>
            <p:cNvSpPr>
              <a:spLocks/>
            </p:cNvSpPr>
            <p:nvPr/>
          </p:nvSpPr>
          <p:spPr bwMode="auto">
            <a:xfrm>
              <a:off x="4626" y="2265"/>
              <a:ext cx="92" cy="52"/>
            </a:xfrm>
            <a:custGeom>
              <a:avLst/>
              <a:gdLst>
                <a:gd name="T0" fmla="*/ 22 w 37"/>
                <a:gd name="T1" fmla="*/ 2 h 21"/>
                <a:gd name="T2" fmla="*/ 6 w 37"/>
                <a:gd name="T3" fmla="*/ 21 h 21"/>
                <a:gd name="T4" fmla="*/ 37 w 37"/>
                <a:gd name="T5" fmla="*/ 4 h 21"/>
                <a:gd name="T6" fmla="*/ 0 60000 65536"/>
                <a:gd name="T7" fmla="*/ 0 60000 65536"/>
                <a:gd name="T8" fmla="*/ 0 60000 65536"/>
                <a:gd name="T9" fmla="*/ 0 w 37"/>
                <a:gd name="T10" fmla="*/ 0 h 21"/>
                <a:gd name="T11" fmla="*/ 37 w 37"/>
                <a:gd name="T12" fmla="*/ 21 h 21"/>
              </a:gdLst>
              <a:ahLst/>
              <a:cxnLst>
                <a:cxn ang="T6">
                  <a:pos x="T0" y="T1"/>
                </a:cxn>
                <a:cxn ang="T7">
                  <a:pos x="T2" y="T3"/>
                </a:cxn>
                <a:cxn ang="T8">
                  <a:pos x="T4" y="T5"/>
                </a:cxn>
              </a:cxnLst>
              <a:rect l="T9" t="T10" r="T11" b="T12"/>
              <a:pathLst>
                <a:path w="37" h="21">
                  <a:moveTo>
                    <a:pt x="22" y="2"/>
                  </a:moveTo>
                  <a:cubicBezTo>
                    <a:pt x="12" y="0"/>
                    <a:pt x="0" y="12"/>
                    <a:pt x="6" y="21"/>
                  </a:cubicBezTo>
                  <a:cubicBezTo>
                    <a:pt x="14" y="11"/>
                    <a:pt x="22" y="0"/>
                    <a:pt x="37" y="4"/>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78" name="Freeform 128"/>
            <p:cNvSpPr>
              <a:spLocks/>
            </p:cNvSpPr>
            <p:nvPr/>
          </p:nvSpPr>
          <p:spPr bwMode="auto">
            <a:xfrm>
              <a:off x="4413" y="2672"/>
              <a:ext cx="138" cy="55"/>
            </a:xfrm>
            <a:custGeom>
              <a:avLst/>
              <a:gdLst>
                <a:gd name="T0" fmla="*/ 46 w 55"/>
                <a:gd name="T1" fmla="*/ 3 h 22"/>
                <a:gd name="T2" fmla="*/ 18 w 55"/>
                <a:gd name="T3" fmla="*/ 22 h 22"/>
                <a:gd name="T4" fmla="*/ 55 w 55"/>
                <a:gd name="T5" fmla="*/ 0 h 22"/>
                <a:gd name="T6" fmla="*/ 0 60000 65536"/>
                <a:gd name="T7" fmla="*/ 0 60000 65536"/>
                <a:gd name="T8" fmla="*/ 0 60000 65536"/>
                <a:gd name="T9" fmla="*/ 0 w 55"/>
                <a:gd name="T10" fmla="*/ 0 h 22"/>
                <a:gd name="T11" fmla="*/ 55 w 55"/>
                <a:gd name="T12" fmla="*/ 22 h 22"/>
              </a:gdLst>
              <a:ahLst/>
              <a:cxnLst>
                <a:cxn ang="T6">
                  <a:pos x="T0" y="T1"/>
                </a:cxn>
                <a:cxn ang="T7">
                  <a:pos x="T2" y="T3"/>
                </a:cxn>
                <a:cxn ang="T8">
                  <a:pos x="T4" y="T5"/>
                </a:cxn>
              </a:cxnLst>
              <a:rect l="T9" t="T10" r="T11" b="T12"/>
              <a:pathLst>
                <a:path w="55" h="22">
                  <a:moveTo>
                    <a:pt x="46" y="3"/>
                  </a:moveTo>
                  <a:cubicBezTo>
                    <a:pt x="38" y="3"/>
                    <a:pt x="0" y="7"/>
                    <a:pt x="18" y="22"/>
                  </a:cubicBezTo>
                  <a:cubicBezTo>
                    <a:pt x="25" y="3"/>
                    <a:pt x="39" y="6"/>
                    <a:pt x="55" y="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79" name="Freeform 129"/>
            <p:cNvSpPr>
              <a:spLocks/>
            </p:cNvSpPr>
            <p:nvPr/>
          </p:nvSpPr>
          <p:spPr bwMode="auto">
            <a:xfrm>
              <a:off x="4511" y="2490"/>
              <a:ext cx="90" cy="92"/>
            </a:xfrm>
            <a:custGeom>
              <a:avLst/>
              <a:gdLst>
                <a:gd name="T0" fmla="*/ 24 w 36"/>
                <a:gd name="T1" fmla="*/ 12 h 37"/>
                <a:gd name="T2" fmla="*/ 0 w 36"/>
                <a:gd name="T3" fmla="*/ 37 h 37"/>
                <a:gd name="T4" fmla="*/ 35 w 36"/>
                <a:gd name="T5" fmla="*/ 21 h 37"/>
                <a:gd name="T6" fmla="*/ 36 w 36"/>
                <a:gd name="T7" fmla="*/ 8 h 37"/>
                <a:gd name="T8" fmla="*/ 0 60000 65536"/>
                <a:gd name="T9" fmla="*/ 0 60000 65536"/>
                <a:gd name="T10" fmla="*/ 0 60000 65536"/>
                <a:gd name="T11" fmla="*/ 0 60000 65536"/>
                <a:gd name="T12" fmla="*/ 0 w 36"/>
                <a:gd name="T13" fmla="*/ 0 h 37"/>
                <a:gd name="T14" fmla="*/ 36 w 36"/>
                <a:gd name="T15" fmla="*/ 37 h 37"/>
              </a:gdLst>
              <a:ahLst/>
              <a:cxnLst>
                <a:cxn ang="T8">
                  <a:pos x="T0" y="T1"/>
                </a:cxn>
                <a:cxn ang="T9">
                  <a:pos x="T2" y="T3"/>
                </a:cxn>
                <a:cxn ang="T10">
                  <a:pos x="T4" y="T5"/>
                </a:cxn>
                <a:cxn ang="T11">
                  <a:pos x="T6" y="T7"/>
                </a:cxn>
              </a:cxnLst>
              <a:rect l="T12" t="T13" r="T14" b="T15"/>
              <a:pathLst>
                <a:path w="36" h="37">
                  <a:moveTo>
                    <a:pt x="24" y="12"/>
                  </a:moveTo>
                  <a:cubicBezTo>
                    <a:pt x="11" y="0"/>
                    <a:pt x="2" y="29"/>
                    <a:pt x="0" y="37"/>
                  </a:cubicBezTo>
                  <a:cubicBezTo>
                    <a:pt x="10" y="30"/>
                    <a:pt x="22" y="6"/>
                    <a:pt x="35" y="21"/>
                  </a:cubicBezTo>
                  <a:cubicBezTo>
                    <a:pt x="33" y="17"/>
                    <a:pt x="34" y="12"/>
                    <a:pt x="36" y="8"/>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80" name="Freeform 130"/>
            <p:cNvSpPr>
              <a:spLocks/>
            </p:cNvSpPr>
            <p:nvPr/>
          </p:nvSpPr>
          <p:spPr bwMode="auto">
            <a:xfrm>
              <a:off x="4873" y="2412"/>
              <a:ext cx="100" cy="150"/>
            </a:xfrm>
            <a:custGeom>
              <a:avLst/>
              <a:gdLst>
                <a:gd name="T0" fmla="*/ 19 w 40"/>
                <a:gd name="T1" fmla="*/ 4 h 60"/>
                <a:gd name="T2" fmla="*/ 11 w 40"/>
                <a:gd name="T3" fmla="*/ 60 h 60"/>
                <a:gd name="T4" fmla="*/ 40 w 40"/>
                <a:gd name="T5" fmla="*/ 13 h 60"/>
                <a:gd name="T6" fmla="*/ 25 w 40"/>
                <a:gd name="T7" fmla="*/ 2 h 60"/>
                <a:gd name="T8" fmla="*/ 0 60000 65536"/>
                <a:gd name="T9" fmla="*/ 0 60000 65536"/>
                <a:gd name="T10" fmla="*/ 0 60000 65536"/>
                <a:gd name="T11" fmla="*/ 0 60000 65536"/>
                <a:gd name="T12" fmla="*/ 0 w 40"/>
                <a:gd name="T13" fmla="*/ 0 h 60"/>
                <a:gd name="T14" fmla="*/ 40 w 40"/>
                <a:gd name="T15" fmla="*/ 60 h 60"/>
              </a:gdLst>
              <a:ahLst/>
              <a:cxnLst>
                <a:cxn ang="T8">
                  <a:pos x="T0" y="T1"/>
                </a:cxn>
                <a:cxn ang="T9">
                  <a:pos x="T2" y="T3"/>
                </a:cxn>
                <a:cxn ang="T10">
                  <a:pos x="T4" y="T5"/>
                </a:cxn>
                <a:cxn ang="T11">
                  <a:pos x="T6" y="T7"/>
                </a:cxn>
              </a:cxnLst>
              <a:rect l="T12" t="T13" r="T14" b="T15"/>
              <a:pathLst>
                <a:path w="40" h="60">
                  <a:moveTo>
                    <a:pt x="19" y="4"/>
                  </a:moveTo>
                  <a:cubicBezTo>
                    <a:pt x="0" y="22"/>
                    <a:pt x="10" y="39"/>
                    <a:pt x="11" y="60"/>
                  </a:cubicBezTo>
                  <a:cubicBezTo>
                    <a:pt x="11" y="48"/>
                    <a:pt x="17" y="0"/>
                    <a:pt x="40" y="13"/>
                  </a:cubicBezTo>
                  <a:cubicBezTo>
                    <a:pt x="36" y="8"/>
                    <a:pt x="29" y="7"/>
                    <a:pt x="25" y="2"/>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81" name="Freeform 131"/>
            <p:cNvSpPr>
              <a:spLocks/>
            </p:cNvSpPr>
            <p:nvPr/>
          </p:nvSpPr>
          <p:spPr bwMode="auto">
            <a:xfrm>
              <a:off x="5061" y="2530"/>
              <a:ext cx="92" cy="120"/>
            </a:xfrm>
            <a:custGeom>
              <a:avLst/>
              <a:gdLst>
                <a:gd name="T0" fmla="*/ 18 w 37"/>
                <a:gd name="T1" fmla="*/ 6 h 48"/>
                <a:gd name="T2" fmla="*/ 3 w 37"/>
                <a:gd name="T3" fmla="*/ 16 h 48"/>
                <a:gd name="T4" fmla="*/ 23 w 37"/>
                <a:gd name="T5" fmla="*/ 48 h 48"/>
                <a:gd name="T6" fmla="*/ 20 w 37"/>
                <a:gd name="T7" fmla="*/ 15 h 48"/>
                <a:gd name="T8" fmla="*/ 37 w 37"/>
                <a:gd name="T9" fmla="*/ 17 h 48"/>
                <a:gd name="T10" fmla="*/ 26 w 37"/>
                <a:gd name="T11" fmla="*/ 9 h 48"/>
                <a:gd name="T12" fmla="*/ 0 60000 65536"/>
                <a:gd name="T13" fmla="*/ 0 60000 65536"/>
                <a:gd name="T14" fmla="*/ 0 60000 65536"/>
                <a:gd name="T15" fmla="*/ 0 60000 65536"/>
                <a:gd name="T16" fmla="*/ 0 60000 65536"/>
                <a:gd name="T17" fmla="*/ 0 60000 65536"/>
                <a:gd name="T18" fmla="*/ 0 w 37"/>
                <a:gd name="T19" fmla="*/ 0 h 48"/>
                <a:gd name="T20" fmla="*/ 37 w 3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7" h="48">
                  <a:moveTo>
                    <a:pt x="18" y="6"/>
                  </a:moveTo>
                  <a:cubicBezTo>
                    <a:pt x="8" y="0"/>
                    <a:pt x="0" y="3"/>
                    <a:pt x="3" y="16"/>
                  </a:cubicBezTo>
                  <a:cubicBezTo>
                    <a:pt x="7" y="26"/>
                    <a:pt x="24" y="39"/>
                    <a:pt x="23" y="48"/>
                  </a:cubicBezTo>
                  <a:cubicBezTo>
                    <a:pt x="21" y="37"/>
                    <a:pt x="19" y="26"/>
                    <a:pt x="20" y="15"/>
                  </a:cubicBezTo>
                  <a:cubicBezTo>
                    <a:pt x="26" y="15"/>
                    <a:pt x="31" y="17"/>
                    <a:pt x="37" y="17"/>
                  </a:cubicBezTo>
                  <a:cubicBezTo>
                    <a:pt x="35" y="12"/>
                    <a:pt x="31" y="9"/>
                    <a:pt x="26" y="9"/>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82" name="Freeform 132"/>
            <p:cNvSpPr>
              <a:spLocks/>
            </p:cNvSpPr>
            <p:nvPr/>
          </p:nvSpPr>
          <p:spPr bwMode="auto">
            <a:xfrm>
              <a:off x="5098" y="2812"/>
              <a:ext cx="130" cy="128"/>
            </a:xfrm>
            <a:custGeom>
              <a:avLst/>
              <a:gdLst>
                <a:gd name="T0" fmla="*/ 52 w 52"/>
                <a:gd name="T1" fmla="*/ 11 h 51"/>
                <a:gd name="T2" fmla="*/ 9 w 52"/>
                <a:gd name="T3" fmla="*/ 8 h 51"/>
                <a:gd name="T4" fmla="*/ 25 w 52"/>
                <a:gd name="T5" fmla="*/ 51 h 51"/>
                <a:gd name="T6" fmla="*/ 17 w 52"/>
                <a:gd name="T7" fmla="*/ 21 h 51"/>
                <a:gd name="T8" fmla="*/ 37 w 52"/>
                <a:gd name="T9" fmla="*/ 11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52" y="11"/>
                  </a:moveTo>
                  <a:cubicBezTo>
                    <a:pt x="44" y="8"/>
                    <a:pt x="16" y="0"/>
                    <a:pt x="9" y="8"/>
                  </a:cubicBezTo>
                  <a:cubicBezTo>
                    <a:pt x="0" y="20"/>
                    <a:pt x="23" y="41"/>
                    <a:pt x="25" y="51"/>
                  </a:cubicBezTo>
                  <a:cubicBezTo>
                    <a:pt x="26" y="41"/>
                    <a:pt x="16" y="30"/>
                    <a:pt x="17" y="21"/>
                  </a:cubicBezTo>
                  <a:cubicBezTo>
                    <a:pt x="17" y="12"/>
                    <a:pt x="28" y="10"/>
                    <a:pt x="37" y="11"/>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83" name="Freeform 133"/>
            <p:cNvSpPr>
              <a:spLocks/>
            </p:cNvSpPr>
            <p:nvPr/>
          </p:nvSpPr>
          <p:spPr bwMode="auto">
            <a:xfrm>
              <a:off x="4891" y="2850"/>
              <a:ext cx="100" cy="110"/>
            </a:xfrm>
            <a:custGeom>
              <a:avLst/>
              <a:gdLst>
                <a:gd name="T0" fmla="*/ 40 w 40"/>
                <a:gd name="T1" fmla="*/ 2 h 44"/>
                <a:gd name="T2" fmla="*/ 9 w 40"/>
                <a:gd name="T3" fmla="*/ 11 h 44"/>
                <a:gd name="T4" fmla="*/ 14 w 40"/>
                <a:gd name="T5" fmla="*/ 44 h 44"/>
                <a:gd name="T6" fmla="*/ 40 w 40"/>
                <a:gd name="T7" fmla="*/ 0 h 44"/>
                <a:gd name="T8" fmla="*/ 0 60000 65536"/>
                <a:gd name="T9" fmla="*/ 0 60000 65536"/>
                <a:gd name="T10" fmla="*/ 0 60000 65536"/>
                <a:gd name="T11" fmla="*/ 0 60000 65536"/>
                <a:gd name="T12" fmla="*/ 0 w 40"/>
                <a:gd name="T13" fmla="*/ 0 h 44"/>
                <a:gd name="T14" fmla="*/ 40 w 40"/>
                <a:gd name="T15" fmla="*/ 44 h 44"/>
              </a:gdLst>
              <a:ahLst/>
              <a:cxnLst>
                <a:cxn ang="T8">
                  <a:pos x="T0" y="T1"/>
                </a:cxn>
                <a:cxn ang="T9">
                  <a:pos x="T2" y="T3"/>
                </a:cxn>
                <a:cxn ang="T10">
                  <a:pos x="T4" y="T5"/>
                </a:cxn>
                <a:cxn ang="T11">
                  <a:pos x="T6" y="T7"/>
                </a:cxn>
              </a:cxnLst>
              <a:rect l="T12" t="T13" r="T14" b="T15"/>
              <a:pathLst>
                <a:path w="40" h="44">
                  <a:moveTo>
                    <a:pt x="40" y="2"/>
                  </a:moveTo>
                  <a:cubicBezTo>
                    <a:pt x="29" y="0"/>
                    <a:pt x="15" y="1"/>
                    <a:pt x="9" y="11"/>
                  </a:cubicBezTo>
                  <a:cubicBezTo>
                    <a:pt x="0" y="24"/>
                    <a:pt x="10" y="32"/>
                    <a:pt x="14" y="44"/>
                  </a:cubicBezTo>
                  <a:cubicBezTo>
                    <a:pt x="15" y="25"/>
                    <a:pt x="18" y="1"/>
                    <a:pt x="40" y="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84" name="Freeform 134"/>
            <p:cNvSpPr>
              <a:spLocks/>
            </p:cNvSpPr>
            <p:nvPr/>
          </p:nvSpPr>
          <p:spPr bwMode="auto">
            <a:xfrm>
              <a:off x="4381" y="3322"/>
              <a:ext cx="147" cy="88"/>
            </a:xfrm>
            <a:custGeom>
              <a:avLst/>
              <a:gdLst>
                <a:gd name="T0" fmla="*/ 47 w 59"/>
                <a:gd name="T1" fmla="*/ 11 h 35"/>
                <a:gd name="T2" fmla="*/ 1 w 59"/>
                <a:gd name="T3" fmla="*/ 11 h 35"/>
                <a:gd name="T4" fmla="*/ 40 w 59"/>
                <a:gd name="T5" fmla="*/ 35 h 35"/>
                <a:gd name="T6" fmla="*/ 59 w 59"/>
                <a:gd name="T7" fmla="*/ 10 h 35"/>
                <a:gd name="T8" fmla="*/ 0 60000 65536"/>
                <a:gd name="T9" fmla="*/ 0 60000 65536"/>
                <a:gd name="T10" fmla="*/ 0 60000 65536"/>
                <a:gd name="T11" fmla="*/ 0 60000 65536"/>
                <a:gd name="T12" fmla="*/ 0 w 59"/>
                <a:gd name="T13" fmla="*/ 0 h 35"/>
                <a:gd name="T14" fmla="*/ 59 w 59"/>
                <a:gd name="T15" fmla="*/ 35 h 35"/>
              </a:gdLst>
              <a:ahLst/>
              <a:cxnLst>
                <a:cxn ang="T8">
                  <a:pos x="T0" y="T1"/>
                </a:cxn>
                <a:cxn ang="T9">
                  <a:pos x="T2" y="T3"/>
                </a:cxn>
                <a:cxn ang="T10">
                  <a:pos x="T4" y="T5"/>
                </a:cxn>
                <a:cxn ang="T11">
                  <a:pos x="T6" y="T7"/>
                </a:cxn>
              </a:cxnLst>
              <a:rect l="T12" t="T13" r="T14" b="T15"/>
              <a:pathLst>
                <a:path w="59" h="35">
                  <a:moveTo>
                    <a:pt x="47" y="11"/>
                  </a:moveTo>
                  <a:cubicBezTo>
                    <a:pt x="40" y="10"/>
                    <a:pt x="5" y="0"/>
                    <a:pt x="1" y="11"/>
                  </a:cubicBezTo>
                  <a:cubicBezTo>
                    <a:pt x="0" y="15"/>
                    <a:pt x="34" y="29"/>
                    <a:pt x="40" y="35"/>
                  </a:cubicBezTo>
                  <a:cubicBezTo>
                    <a:pt x="24" y="13"/>
                    <a:pt x="43" y="14"/>
                    <a:pt x="59" y="1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85" name="Freeform 135"/>
            <p:cNvSpPr>
              <a:spLocks/>
            </p:cNvSpPr>
            <p:nvPr/>
          </p:nvSpPr>
          <p:spPr bwMode="auto">
            <a:xfrm>
              <a:off x="3303" y="2995"/>
              <a:ext cx="258" cy="170"/>
            </a:xfrm>
            <a:custGeom>
              <a:avLst/>
              <a:gdLst>
                <a:gd name="T0" fmla="*/ 68 w 103"/>
                <a:gd name="T1" fmla="*/ 5 h 68"/>
                <a:gd name="T2" fmla="*/ 16 w 103"/>
                <a:gd name="T3" fmla="*/ 29 h 68"/>
                <a:gd name="T4" fmla="*/ 2 w 103"/>
                <a:gd name="T5" fmla="*/ 57 h 68"/>
                <a:gd name="T6" fmla="*/ 12 w 103"/>
                <a:gd name="T7" fmla="*/ 57 h 68"/>
                <a:gd name="T8" fmla="*/ 27 w 103"/>
                <a:gd name="T9" fmla="*/ 31 h 68"/>
                <a:gd name="T10" fmla="*/ 59 w 103"/>
                <a:gd name="T11" fmla="*/ 11 h 68"/>
                <a:gd name="T12" fmla="*/ 98 w 103"/>
                <a:gd name="T13" fmla="*/ 22 h 68"/>
                <a:gd name="T14" fmla="*/ 86 w 103"/>
                <a:gd name="T15" fmla="*/ 2 h 68"/>
                <a:gd name="T16" fmla="*/ 88 w 103"/>
                <a:gd name="T17" fmla="*/ 3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68"/>
                <a:gd name="T29" fmla="*/ 103 w 103"/>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68">
                  <a:moveTo>
                    <a:pt x="68" y="5"/>
                  </a:moveTo>
                  <a:cubicBezTo>
                    <a:pt x="50" y="3"/>
                    <a:pt x="28" y="18"/>
                    <a:pt x="16" y="29"/>
                  </a:cubicBezTo>
                  <a:cubicBezTo>
                    <a:pt x="11" y="35"/>
                    <a:pt x="0" y="48"/>
                    <a:pt x="2" y="57"/>
                  </a:cubicBezTo>
                  <a:cubicBezTo>
                    <a:pt x="4" y="68"/>
                    <a:pt x="8" y="62"/>
                    <a:pt x="12" y="57"/>
                  </a:cubicBezTo>
                  <a:cubicBezTo>
                    <a:pt x="18" y="48"/>
                    <a:pt x="19" y="39"/>
                    <a:pt x="27" y="31"/>
                  </a:cubicBezTo>
                  <a:cubicBezTo>
                    <a:pt x="35" y="22"/>
                    <a:pt x="47" y="15"/>
                    <a:pt x="59" y="11"/>
                  </a:cubicBezTo>
                  <a:cubicBezTo>
                    <a:pt x="72" y="8"/>
                    <a:pt x="95" y="5"/>
                    <a:pt x="98" y="22"/>
                  </a:cubicBezTo>
                  <a:cubicBezTo>
                    <a:pt x="103" y="14"/>
                    <a:pt x="95" y="0"/>
                    <a:pt x="86" y="2"/>
                  </a:cubicBezTo>
                  <a:cubicBezTo>
                    <a:pt x="86" y="4"/>
                    <a:pt x="87" y="2"/>
                    <a:pt x="88" y="3"/>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86" name="Freeform 136"/>
            <p:cNvSpPr>
              <a:spLocks/>
            </p:cNvSpPr>
            <p:nvPr/>
          </p:nvSpPr>
          <p:spPr bwMode="auto">
            <a:xfrm>
              <a:off x="3411" y="3150"/>
              <a:ext cx="195" cy="112"/>
            </a:xfrm>
            <a:custGeom>
              <a:avLst/>
              <a:gdLst>
                <a:gd name="T0" fmla="*/ 72 w 78"/>
                <a:gd name="T1" fmla="*/ 0 h 45"/>
                <a:gd name="T2" fmla="*/ 22 w 78"/>
                <a:gd name="T3" fmla="*/ 14 h 45"/>
                <a:gd name="T4" fmla="*/ 31 w 78"/>
                <a:gd name="T5" fmla="*/ 45 h 45"/>
                <a:gd name="T6" fmla="*/ 78 w 78"/>
                <a:gd name="T7" fmla="*/ 7 h 45"/>
                <a:gd name="T8" fmla="*/ 0 60000 65536"/>
                <a:gd name="T9" fmla="*/ 0 60000 65536"/>
                <a:gd name="T10" fmla="*/ 0 60000 65536"/>
                <a:gd name="T11" fmla="*/ 0 60000 65536"/>
                <a:gd name="T12" fmla="*/ 0 w 78"/>
                <a:gd name="T13" fmla="*/ 0 h 45"/>
                <a:gd name="T14" fmla="*/ 78 w 78"/>
                <a:gd name="T15" fmla="*/ 45 h 45"/>
              </a:gdLst>
              <a:ahLst/>
              <a:cxnLst>
                <a:cxn ang="T8">
                  <a:pos x="T0" y="T1"/>
                </a:cxn>
                <a:cxn ang="T9">
                  <a:pos x="T2" y="T3"/>
                </a:cxn>
                <a:cxn ang="T10">
                  <a:pos x="T4" y="T5"/>
                </a:cxn>
                <a:cxn ang="T11">
                  <a:pos x="T6" y="T7"/>
                </a:cxn>
              </a:cxnLst>
              <a:rect l="T12" t="T13" r="T14" b="T15"/>
              <a:pathLst>
                <a:path w="78" h="45">
                  <a:moveTo>
                    <a:pt x="72" y="0"/>
                  </a:moveTo>
                  <a:cubicBezTo>
                    <a:pt x="57" y="1"/>
                    <a:pt x="36" y="7"/>
                    <a:pt x="22" y="14"/>
                  </a:cubicBezTo>
                  <a:cubicBezTo>
                    <a:pt x="0" y="26"/>
                    <a:pt x="17" y="36"/>
                    <a:pt x="31" y="45"/>
                  </a:cubicBezTo>
                  <a:cubicBezTo>
                    <a:pt x="14" y="19"/>
                    <a:pt x="59" y="5"/>
                    <a:pt x="78" y="7"/>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87" name="Freeform 137"/>
            <p:cNvSpPr>
              <a:spLocks/>
            </p:cNvSpPr>
            <p:nvPr/>
          </p:nvSpPr>
          <p:spPr bwMode="auto">
            <a:xfrm>
              <a:off x="3506" y="3330"/>
              <a:ext cx="70" cy="75"/>
            </a:xfrm>
            <a:custGeom>
              <a:avLst/>
              <a:gdLst>
                <a:gd name="T0" fmla="*/ 24 w 28"/>
                <a:gd name="T1" fmla="*/ 9 h 30"/>
                <a:gd name="T2" fmla="*/ 8 w 28"/>
                <a:gd name="T3" fmla="*/ 30 h 30"/>
                <a:gd name="T4" fmla="*/ 28 w 28"/>
                <a:gd name="T5" fmla="*/ 13 h 30"/>
                <a:gd name="T6" fmla="*/ 0 60000 65536"/>
                <a:gd name="T7" fmla="*/ 0 60000 65536"/>
                <a:gd name="T8" fmla="*/ 0 60000 65536"/>
                <a:gd name="T9" fmla="*/ 0 w 28"/>
                <a:gd name="T10" fmla="*/ 0 h 30"/>
                <a:gd name="T11" fmla="*/ 28 w 28"/>
                <a:gd name="T12" fmla="*/ 30 h 30"/>
              </a:gdLst>
              <a:ahLst/>
              <a:cxnLst>
                <a:cxn ang="T6">
                  <a:pos x="T0" y="T1"/>
                </a:cxn>
                <a:cxn ang="T7">
                  <a:pos x="T2" y="T3"/>
                </a:cxn>
                <a:cxn ang="T8">
                  <a:pos x="T4" y="T5"/>
                </a:cxn>
              </a:cxnLst>
              <a:rect l="T9" t="T10" r="T11" b="T12"/>
              <a:pathLst>
                <a:path w="28" h="30">
                  <a:moveTo>
                    <a:pt x="24" y="9"/>
                  </a:moveTo>
                  <a:cubicBezTo>
                    <a:pt x="12" y="0"/>
                    <a:pt x="0" y="22"/>
                    <a:pt x="8" y="30"/>
                  </a:cubicBezTo>
                  <a:cubicBezTo>
                    <a:pt x="15" y="23"/>
                    <a:pt x="13" y="10"/>
                    <a:pt x="28" y="13"/>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88" name="Freeform 138"/>
            <p:cNvSpPr>
              <a:spLocks/>
            </p:cNvSpPr>
            <p:nvPr/>
          </p:nvSpPr>
          <p:spPr bwMode="auto">
            <a:xfrm>
              <a:off x="2878" y="3417"/>
              <a:ext cx="200" cy="133"/>
            </a:xfrm>
            <a:custGeom>
              <a:avLst/>
              <a:gdLst>
                <a:gd name="T0" fmla="*/ 0 w 80"/>
                <a:gd name="T1" fmla="*/ 40 h 53"/>
                <a:gd name="T2" fmla="*/ 80 w 80"/>
                <a:gd name="T3" fmla="*/ 27 h 53"/>
                <a:gd name="T4" fmla="*/ 60 w 80"/>
                <a:gd name="T5" fmla="*/ 53 h 53"/>
                <a:gd name="T6" fmla="*/ 49 w 80"/>
                <a:gd name="T7" fmla="*/ 29 h 53"/>
                <a:gd name="T8" fmla="*/ 22 w 80"/>
                <a:gd name="T9" fmla="*/ 35 h 53"/>
                <a:gd name="T10" fmla="*/ 0 60000 65536"/>
                <a:gd name="T11" fmla="*/ 0 60000 65536"/>
                <a:gd name="T12" fmla="*/ 0 60000 65536"/>
                <a:gd name="T13" fmla="*/ 0 60000 65536"/>
                <a:gd name="T14" fmla="*/ 0 60000 65536"/>
                <a:gd name="T15" fmla="*/ 0 w 80"/>
                <a:gd name="T16" fmla="*/ 0 h 53"/>
                <a:gd name="T17" fmla="*/ 80 w 80"/>
                <a:gd name="T18" fmla="*/ 53 h 53"/>
              </a:gdLst>
              <a:ahLst/>
              <a:cxnLst>
                <a:cxn ang="T10">
                  <a:pos x="T0" y="T1"/>
                </a:cxn>
                <a:cxn ang="T11">
                  <a:pos x="T2" y="T3"/>
                </a:cxn>
                <a:cxn ang="T12">
                  <a:pos x="T4" y="T5"/>
                </a:cxn>
                <a:cxn ang="T13">
                  <a:pos x="T6" y="T7"/>
                </a:cxn>
                <a:cxn ang="T14">
                  <a:pos x="T8" y="T9"/>
                </a:cxn>
              </a:cxnLst>
              <a:rect l="T15" t="T16" r="T17" b="T18"/>
              <a:pathLst>
                <a:path w="80" h="53">
                  <a:moveTo>
                    <a:pt x="0" y="40"/>
                  </a:moveTo>
                  <a:cubicBezTo>
                    <a:pt x="18" y="28"/>
                    <a:pt x="63" y="0"/>
                    <a:pt x="80" y="27"/>
                  </a:cubicBezTo>
                  <a:cubicBezTo>
                    <a:pt x="59" y="27"/>
                    <a:pt x="54" y="32"/>
                    <a:pt x="60" y="53"/>
                  </a:cubicBezTo>
                  <a:cubicBezTo>
                    <a:pt x="56" y="48"/>
                    <a:pt x="56" y="33"/>
                    <a:pt x="49" y="29"/>
                  </a:cubicBezTo>
                  <a:cubicBezTo>
                    <a:pt x="42" y="25"/>
                    <a:pt x="28" y="32"/>
                    <a:pt x="22" y="35"/>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89" name="Freeform 139"/>
            <p:cNvSpPr>
              <a:spLocks/>
            </p:cNvSpPr>
            <p:nvPr/>
          </p:nvSpPr>
          <p:spPr bwMode="auto">
            <a:xfrm>
              <a:off x="3021" y="3682"/>
              <a:ext cx="142" cy="75"/>
            </a:xfrm>
            <a:custGeom>
              <a:avLst/>
              <a:gdLst>
                <a:gd name="T0" fmla="*/ 43 w 57"/>
                <a:gd name="T1" fmla="*/ 3 h 30"/>
                <a:gd name="T2" fmla="*/ 0 w 57"/>
                <a:gd name="T3" fmla="*/ 30 h 30"/>
                <a:gd name="T4" fmla="*/ 35 w 57"/>
                <a:gd name="T5" fmla="*/ 9 h 30"/>
                <a:gd name="T6" fmla="*/ 51 w 57"/>
                <a:gd name="T7" fmla="*/ 30 h 30"/>
                <a:gd name="T8" fmla="*/ 57 w 57"/>
                <a:gd name="T9" fmla="*/ 0 h 30"/>
                <a:gd name="T10" fmla="*/ 0 60000 65536"/>
                <a:gd name="T11" fmla="*/ 0 60000 65536"/>
                <a:gd name="T12" fmla="*/ 0 60000 65536"/>
                <a:gd name="T13" fmla="*/ 0 60000 65536"/>
                <a:gd name="T14" fmla="*/ 0 60000 65536"/>
                <a:gd name="T15" fmla="*/ 0 w 57"/>
                <a:gd name="T16" fmla="*/ 0 h 30"/>
                <a:gd name="T17" fmla="*/ 57 w 57"/>
                <a:gd name="T18" fmla="*/ 30 h 30"/>
              </a:gdLst>
              <a:ahLst/>
              <a:cxnLst>
                <a:cxn ang="T10">
                  <a:pos x="T0" y="T1"/>
                </a:cxn>
                <a:cxn ang="T11">
                  <a:pos x="T2" y="T3"/>
                </a:cxn>
                <a:cxn ang="T12">
                  <a:pos x="T4" y="T5"/>
                </a:cxn>
                <a:cxn ang="T13">
                  <a:pos x="T6" y="T7"/>
                </a:cxn>
                <a:cxn ang="T14">
                  <a:pos x="T8" y="T9"/>
                </a:cxn>
              </a:cxnLst>
              <a:rect l="T15" t="T16" r="T17" b="T18"/>
              <a:pathLst>
                <a:path w="57" h="30">
                  <a:moveTo>
                    <a:pt x="43" y="3"/>
                  </a:moveTo>
                  <a:cubicBezTo>
                    <a:pt x="24" y="8"/>
                    <a:pt x="10" y="9"/>
                    <a:pt x="0" y="30"/>
                  </a:cubicBezTo>
                  <a:cubicBezTo>
                    <a:pt x="7" y="21"/>
                    <a:pt x="22" y="7"/>
                    <a:pt x="35" y="9"/>
                  </a:cubicBezTo>
                  <a:cubicBezTo>
                    <a:pt x="46" y="10"/>
                    <a:pt x="47" y="21"/>
                    <a:pt x="51" y="30"/>
                  </a:cubicBezTo>
                  <a:cubicBezTo>
                    <a:pt x="54" y="21"/>
                    <a:pt x="50" y="8"/>
                    <a:pt x="57" y="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90" name="Freeform 140"/>
            <p:cNvSpPr>
              <a:spLocks/>
            </p:cNvSpPr>
            <p:nvPr/>
          </p:nvSpPr>
          <p:spPr bwMode="auto">
            <a:xfrm>
              <a:off x="3233" y="3675"/>
              <a:ext cx="155" cy="102"/>
            </a:xfrm>
            <a:custGeom>
              <a:avLst/>
              <a:gdLst>
                <a:gd name="T0" fmla="*/ 18 w 62"/>
                <a:gd name="T1" fmla="*/ 7 h 41"/>
                <a:gd name="T2" fmla="*/ 20 w 62"/>
                <a:gd name="T3" fmla="*/ 41 h 41"/>
                <a:gd name="T4" fmla="*/ 62 w 62"/>
                <a:gd name="T5" fmla="*/ 7 h 41"/>
                <a:gd name="T6" fmla="*/ 18 w 62"/>
                <a:gd name="T7" fmla="*/ 4 h 41"/>
                <a:gd name="T8" fmla="*/ 0 60000 65536"/>
                <a:gd name="T9" fmla="*/ 0 60000 65536"/>
                <a:gd name="T10" fmla="*/ 0 60000 65536"/>
                <a:gd name="T11" fmla="*/ 0 60000 65536"/>
                <a:gd name="T12" fmla="*/ 0 w 62"/>
                <a:gd name="T13" fmla="*/ 0 h 41"/>
                <a:gd name="T14" fmla="*/ 62 w 62"/>
                <a:gd name="T15" fmla="*/ 41 h 41"/>
              </a:gdLst>
              <a:ahLst/>
              <a:cxnLst>
                <a:cxn ang="T8">
                  <a:pos x="T0" y="T1"/>
                </a:cxn>
                <a:cxn ang="T9">
                  <a:pos x="T2" y="T3"/>
                </a:cxn>
                <a:cxn ang="T10">
                  <a:pos x="T4" y="T5"/>
                </a:cxn>
                <a:cxn ang="T11">
                  <a:pos x="T6" y="T7"/>
                </a:cxn>
              </a:cxnLst>
              <a:rect l="T12" t="T13" r="T14" b="T15"/>
              <a:pathLst>
                <a:path w="62" h="41">
                  <a:moveTo>
                    <a:pt x="18" y="7"/>
                  </a:moveTo>
                  <a:cubicBezTo>
                    <a:pt x="4" y="0"/>
                    <a:pt x="7" y="37"/>
                    <a:pt x="20" y="41"/>
                  </a:cubicBezTo>
                  <a:cubicBezTo>
                    <a:pt x="0" y="11"/>
                    <a:pt x="41" y="11"/>
                    <a:pt x="62" y="7"/>
                  </a:cubicBezTo>
                  <a:cubicBezTo>
                    <a:pt x="50" y="0"/>
                    <a:pt x="31" y="0"/>
                    <a:pt x="18" y="4"/>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91" name="Freeform 141"/>
            <p:cNvSpPr>
              <a:spLocks/>
            </p:cNvSpPr>
            <p:nvPr/>
          </p:nvSpPr>
          <p:spPr bwMode="auto">
            <a:xfrm>
              <a:off x="3228" y="3840"/>
              <a:ext cx="253" cy="97"/>
            </a:xfrm>
            <a:custGeom>
              <a:avLst/>
              <a:gdLst>
                <a:gd name="T0" fmla="*/ 11 w 101"/>
                <a:gd name="T1" fmla="*/ 21 h 39"/>
                <a:gd name="T2" fmla="*/ 83 w 101"/>
                <a:gd name="T3" fmla="*/ 2 h 39"/>
                <a:gd name="T4" fmla="*/ 88 w 101"/>
                <a:gd name="T5" fmla="*/ 30 h 39"/>
                <a:gd name="T6" fmla="*/ 41 w 101"/>
                <a:gd name="T7" fmla="*/ 27 h 39"/>
                <a:gd name="T8" fmla="*/ 23 w 101"/>
                <a:gd name="T9" fmla="*/ 37 h 39"/>
                <a:gd name="T10" fmla="*/ 0 w 101"/>
                <a:gd name="T11" fmla="*/ 39 h 39"/>
                <a:gd name="T12" fmla="*/ 4 w 101"/>
                <a:gd name="T13" fmla="*/ 37 h 39"/>
                <a:gd name="T14" fmla="*/ 0 60000 65536"/>
                <a:gd name="T15" fmla="*/ 0 60000 65536"/>
                <a:gd name="T16" fmla="*/ 0 60000 65536"/>
                <a:gd name="T17" fmla="*/ 0 60000 65536"/>
                <a:gd name="T18" fmla="*/ 0 60000 65536"/>
                <a:gd name="T19" fmla="*/ 0 60000 65536"/>
                <a:gd name="T20" fmla="*/ 0 60000 65536"/>
                <a:gd name="T21" fmla="*/ 0 w 101"/>
                <a:gd name="T22" fmla="*/ 0 h 39"/>
                <a:gd name="T23" fmla="*/ 101 w 101"/>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39">
                  <a:moveTo>
                    <a:pt x="11" y="21"/>
                  </a:moveTo>
                  <a:cubicBezTo>
                    <a:pt x="36" y="21"/>
                    <a:pt x="59" y="4"/>
                    <a:pt x="83" y="2"/>
                  </a:cubicBezTo>
                  <a:cubicBezTo>
                    <a:pt x="101" y="0"/>
                    <a:pt x="92" y="18"/>
                    <a:pt x="88" y="30"/>
                  </a:cubicBezTo>
                  <a:cubicBezTo>
                    <a:pt x="92" y="5"/>
                    <a:pt x="51" y="21"/>
                    <a:pt x="41" y="27"/>
                  </a:cubicBezTo>
                  <a:cubicBezTo>
                    <a:pt x="34" y="32"/>
                    <a:pt x="32" y="35"/>
                    <a:pt x="23" y="37"/>
                  </a:cubicBezTo>
                  <a:cubicBezTo>
                    <a:pt x="16" y="39"/>
                    <a:pt x="7" y="37"/>
                    <a:pt x="0" y="39"/>
                  </a:cubicBezTo>
                  <a:cubicBezTo>
                    <a:pt x="2" y="39"/>
                    <a:pt x="2" y="38"/>
                    <a:pt x="4" y="37"/>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92" name="Freeform 142"/>
            <p:cNvSpPr>
              <a:spLocks/>
            </p:cNvSpPr>
            <p:nvPr/>
          </p:nvSpPr>
          <p:spPr bwMode="auto">
            <a:xfrm>
              <a:off x="3566" y="3902"/>
              <a:ext cx="112" cy="93"/>
            </a:xfrm>
            <a:custGeom>
              <a:avLst/>
              <a:gdLst>
                <a:gd name="T0" fmla="*/ 0 w 45"/>
                <a:gd name="T1" fmla="*/ 37 h 37"/>
                <a:gd name="T2" fmla="*/ 9 w 45"/>
                <a:gd name="T3" fmla="*/ 6 h 37"/>
                <a:gd name="T4" fmla="*/ 45 w 45"/>
                <a:gd name="T5" fmla="*/ 21 h 37"/>
                <a:gd name="T6" fmla="*/ 8 w 45"/>
                <a:gd name="T7" fmla="*/ 17 h 37"/>
                <a:gd name="T8" fmla="*/ 11 w 45"/>
                <a:gd name="T9" fmla="*/ 19 h 37"/>
                <a:gd name="T10" fmla="*/ 0 60000 65536"/>
                <a:gd name="T11" fmla="*/ 0 60000 65536"/>
                <a:gd name="T12" fmla="*/ 0 60000 65536"/>
                <a:gd name="T13" fmla="*/ 0 60000 65536"/>
                <a:gd name="T14" fmla="*/ 0 60000 65536"/>
                <a:gd name="T15" fmla="*/ 0 w 45"/>
                <a:gd name="T16" fmla="*/ 0 h 37"/>
                <a:gd name="T17" fmla="*/ 45 w 45"/>
                <a:gd name="T18" fmla="*/ 37 h 37"/>
              </a:gdLst>
              <a:ahLst/>
              <a:cxnLst>
                <a:cxn ang="T10">
                  <a:pos x="T0" y="T1"/>
                </a:cxn>
                <a:cxn ang="T11">
                  <a:pos x="T2" y="T3"/>
                </a:cxn>
                <a:cxn ang="T12">
                  <a:pos x="T4" y="T5"/>
                </a:cxn>
                <a:cxn ang="T13">
                  <a:pos x="T6" y="T7"/>
                </a:cxn>
                <a:cxn ang="T14">
                  <a:pos x="T8" y="T9"/>
                </a:cxn>
              </a:cxnLst>
              <a:rect l="T15" t="T16" r="T17" b="T18"/>
              <a:pathLst>
                <a:path w="45" h="37">
                  <a:moveTo>
                    <a:pt x="0" y="37"/>
                  </a:moveTo>
                  <a:cubicBezTo>
                    <a:pt x="0" y="29"/>
                    <a:pt x="0" y="10"/>
                    <a:pt x="9" y="6"/>
                  </a:cubicBezTo>
                  <a:cubicBezTo>
                    <a:pt x="24" y="0"/>
                    <a:pt x="34" y="18"/>
                    <a:pt x="45" y="21"/>
                  </a:cubicBezTo>
                  <a:cubicBezTo>
                    <a:pt x="32" y="22"/>
                    <a:pt x="22" y="13"/>
                    <a:pt x="8" y="17"/>
                  </a:cubicBezTo>
                  <a:cubicBezTo>
                    <a:pt x="9" y="19"/>
                    <a:pt x="10" y="18"/>
                    <a:pt x="11" y="19"/>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93" name="Freeform 143"/>
            <p:cNvSpPr>
              <a:spLocks/>
            </p:cNvSpPr>
            <p:nvPr/>
          </p:nvSpPr>
          <p:spPr bwMode="auto">
            <a:xfrm>
              <a:off x="3846" y="3980"/>
              <a:ext cx="175" cy="115"/>
            </a:xfrm>
            <a:custGeom>
              <a:avLst/>
              <a:gdLst>
                <a:gd name="T0" fmla="*/ 3 w 70"/>
                <a:gd name="T1" fmla="*/ 46 h 46"/>
                <a:gd name="T2" fmla="*/ 8 w 70"/>
                <a:gd name="T3" fmla="*/ 7 h 46"/>
                <a:gd name="T4" fmla="*/ 52 w 70"/>
                <a:gd name="T5" fmla="*/ 2 h 46"/>
                <a:gd name="T6" fmla="*/ 66 w 70"/>
                <a:gd name="T7" fmla="*/ 7 h 46"/>
                <a:gd name="T8" fmla="*/ 53 w 70"/>
                <a:gd name="T9" fmla="*/ 11 h 46"/>
                <a:gd name="T10" fmla="*/ 10 w 70"/>
                <a:gd name="T11" fmla="*/ 25 h 46"/>
                <a:gd name="T12" fmla="*/ 0 60000 65536"/>
                <a:gd name="T13" fmla="*/ 0 60000 65536"/>
                <a:gd name="T14" fmla="*/ 0 60000 65536"/>
                <a:gd name="T15" fmla="*/ 0 60000 65536"/>
                <a:gd name="T16" fmla="*/ 0 60000 65536"/>
                <a:gd name="T17" fmla="*/ 0 60000 65536"/>
                <a:gd name="T18" fmla="*/ 0 w 70"/>
                <a:gd name="T19" fmla="*/ 0 h 46"/>
                <a:gd name="T20" fmla="*/ 70 w 70"/>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70" h="46">
                  <a:moveTo>
                    <a:pt x="3" y="46"/>
                  </a:moveTo>
                  <a:cubicBezTo>
                    <a:pt x="3" y="35"/>
                    <a:pt x="0" y="14"/>
                    <a:pt x="8" y="7"/>
                  </a:cubicBezTo>
                  <a:cubicBezTo>
                    <a:pt x="15" y="0"/>
                    <a:pt x="42" y="1"/>
                    <a:pt x="52" y="2"/>
                  </a:cubicBezTo>
                  <a:cubicBezTo>
                    <a:pt x="57" y="3"/>
                    <a:pt x="64" y="2"/>
                    <a:pt x="66" y="7"/>
                  </a:cubicBezTo>
                  <a:cubicBezTo>
                    <a:pt x="70" y="16"/>
                    <a:pt x="57" y="11"/>
                    <a:pt x="53" y="11"/>
                  </a:cubicBezTo>
                  <a:cubicBezTo>
                    <a:pt x="39" y="9"/>
                    <a:pt x="11" y="4"/>
                    <a:pt x="10" y="25"/>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94" name="Freeform 144"/>
            <p:cNvSpPr>
              <a:spLocks/>
            </p:cNvSpPr>
            <p:nvPr/>
          </p:nvSpPr>
          <p:spPr bwMode="auto">
            <a:xfrm>
              <a:off x="4138" y="3852"/>
              <a:ext cx="120" cy="160"/>
            </a:xfrm>
            <a:custGeom>
              <a:avLst/>
              <a:gdLst>
                <a:gd name="T0" fmla="*/ 21 w 48"/>
                <a:gd name="T1" fmla="*/ 26 h 64"/>
                <a:gd name="T2" fmla="*/ 0 w 48"/>
                <a:gd name="T3" fmla="*/ 64 h 64"/>
                <a:gd name="T4" fmla="*/ 48 w 48"/>
                <a:gd name="T5" fmla="*/ 28 h 64"/>
                <a:gd name="T6" fmla="*/ 28 w 48"/>
                <a:gd name="T7" fmla="*/ 23 h 64"/>
                <a:gd name="T8" fmla="*/ 0 60000 65536"/>
                <a:gd name="T9" fmla="*/ 0 60000 65536"/>
                <a:gd name="T10" fmla="*/ 0 60000 65536"/>
                <a:gd name="T11" fmla="*/ 0 60000 65536"/>
                <a:gd name="T12" fmla="*/ 0 w 48"/>
                <a:gd name="T13" fmla="*/ 0 h 64"/>
                <a:gd name="T14" fmla="*/ 48 w 48"/>
                <a:gd name="T15" fmla="*/ 64 h 64"/>
              </a:gdLst>
              <a:ahLst/>
              <a:cxnLst>
                <a:cxn ang="T8">
                  <a:pos x="T0" y="T1"/>
                </a:cxn>
                <a:cxn ang="T9">
                  <a:pos x="T2" y="T3"/>
                </a:cxn>
                <a:cxn ang="T10">
                  <a:pos x="T4" y="T5"/>
                </a:cxn>
                <a:cxn ang="T11">
                  <a:pos x="T6" y="T7"/>
                </a:cxn>
              </a:cxnLst>
              <a:rect l="T12" t="T13" r="T14" b="T15"/>
              <a:pathLst>
                <a:path w="48" h="64">
                  <a:moveTo>
                    <a:pt x="21" y="26"/>
                  </a:moveTo>
                  <a:cubicBezTo>
                    <a:pt x="10" y="34"/>
                    <a:pt x="0" y="51"/>
                    <a:pt x="0" y="64"/>
                  </a:cubicBezTo>
                  <a:cubicBezTo>
                    <a:pt x="10" y="61"/>
                    <a:pt x="24" y="0"/>
                    <a:pt x="48" y="28"/>
                  </a:cubicBezTo>
                  <a:cubicBezTo>
                    <a:pt x="43" y="23"/>
                    <a:pt x="33" y="20"/>
                    <a:pt x="28" y="23"/>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95" name="Freeform 145"/>
            <p:cNvSpPr>
              <a:spLocks/>
            </p:cNvSpPr>
            <p:nvPr/>
          </p:nvSpPr>
          <p:spPr bwMode="auto">
            <a:xfrm>
              <a:off x="4338" y="3867"/>
              <a:ext cx="153" cy="115"/>
            </a:xfrm>
            <a:custGeom>
              <a:avLst/>
              <a:gdLst>
                <a:gd name="T0" fmla="*/ 61 w 61"/>
                <a:gd name="T1" fmla="*/ 11 h 46"/>
                <a:gd name="T2" fmla="*/ 10 w 61"/>
                <a:gd name="T3" fmla="*/ 9 h 46"/>
                <a:gd name="T4" fmla="*/ 34 w 61"/>
                <a:gd name="T5" fmla="*/ 46 h 46"/>
                <a:gd name="T6" fmla="*/ 21 w 61"/>
                <a:gd name="T7" fmla="*/ 21 h 46"/>
                <a:gd name="T8" fmla="*/ 50 w 61"/>
                <a:gd name="T9" fmla="*/ 10 h 46"/>
                <a:gd name="T10" fmla="*/ 0 60000 65536"/>
                <a:gd name="T11" fmla="*/ 0 60000 65536"/>
                <a:gd name="T12" fmla="*/ 0 60000 65536"/>
                <a:gd name="T13" fmla="*/ 0 60000 65536"/>
                <a:gd name="T14" fmla="*/ 0 60000 65536"/>
                <a:gd name="T15" fmla="*/ 0 w 61"/>
                <a:gd name="T16" fmla="*/ 0 h 46"/>
                <a:gd name="T17" fmla="*/ 61 w 61"/>
                <a:gd name="T18" fmla="*/ 46 h 46"/>
              </a:gdLst>
              <a:ahLst/>
              <a:cxnLst>
                <a:cxn ang="T10">
                  <a:pos x="T0" y="T1"/>
                </a:cxn>
                <a:cxn ang="T11">
                  <a:pos x="T2" y="T3"/>
                </a:cxn>
                <a:cxn ang="T12">
                  <a:pos x="T4" y="T5"/>
                </a:cxn>
                <a:cxn ang="T13">
                  <a:pos x="T6" y="T7"/>
                </a:cxn>
                <a:cxn ang="T14">
                  <a:pos x="T8" y="T9"/>
                </a:cxn>
              </a:cxnLst>
              <a:rect l="T15" t="T16" r="T17" b="T18"/>
              <a:pathLst>
                <a:path w="61" h="46">
                  <a:moveTo>
                    <a:pt x="61" y="11"/>
                  </a:moveTo>
                  <a:cubicBezTo>
                    <a:pt x="51" y="5"/>
                    <a:pt x="19" y="0"/>
                    <a:pt x="10" y="9"/>
                  </a:cubicBezTo>
                  <a:cubicBezTo>
                    <a:pt x="0" y="20"/>
                    <a:pt x="28" y="38"/>
                    <a:pt x="34" y="46"/>
                  </a:cubicBezTo>
                  <a:cubicBezTo>
                    <a:pt x="31" y="39"/>
                    <a:pt x="19" y="29"/>
                    <a:pt x="21" y="21"/>
                  </a:cubicBezTo>
                  <a:cubicBezTo>
                    <a:pt x="23" y="9"/>
                    <a:pt x="40" y="12"/>
                    <a:pt x="50" y="1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96" name="Freeform 146"/>
            <p:cNvSpPr>
              <a:spLocks/>
            </p:cNvSpPr>
            <p:nvPr/>
          </p:nvSpPr>
          <p:spPr bwMode="auto">
            <a:xfrm>
              <a:off x="4611" y="3795"/>
              <a:ext cx="145" cy="160"/>
            </a:xfrm>
            <a:custGeom>
              <a:avLst/>
              <a:gdLst>
                <a:gd name="T0" fmla="*/ 54 w 58"/>
                <a:gd name="T1" fmla="*/ 22 h 64"/>
                <a:gd name="T2" fmla="*/ 8 w 58"/>
                <a:gd name="T3" fmla="*/ 64 h 64"/>
                <a:gd name="T4" fmla="*/ 25 w 58"/>
                <a:gd name="T5" fmla="*/ 28 h 64"/>
                <a:gd name="T6" fmla="*/ 58 w 58"/>
                <a:gd name="T7" fmla="*/ 24 h 64"/>
                <a:gd name="T8" fmla="*/ 0 60000 65536"/>
                <a:gd name="T9" fmla="*/ 0 60000 65536"/>
                <a:gd name="T10" fmla="*/ 0 60000 65536"/>
                <a:gd name="T11" fmla="*/ 0 60000 65536"/>
                <a:gd name="T12" fmla="*/ 0 w 58"/>
                <a:gd name="T13" fmla="*/ 0 h 64"/>
                <a:gd name="T14" fmla="*/ 58 w 58"/>
                <a:gd name="T15" fmla="*/ 64 h 64"/>
              </a:gdLst>
              <a:ahLst/>
              <a:cxnLst>
                <a:cxn ang="T8">
                  <a:pos x="T0" y="T1"/>
                </a:cxn>
                <a:cxn ang="T9">
                  <a:pos x="T2" y="T3"/>
                </a:cxn>
                <a:cxn ang="T10">
                  <a:pos x="T4" y="T5"/>
                </a:cxn>
                <a:cxn ang="T11">
                  <a:pos x="T6" y="T7"/>
                </a:cxn>
              </a:cxnLst>
              <a:rect l="T12" t="T13" r="T14" b="T15"/>
              <a:pathLst>
                <a:path w="58" h="64">
                  <a:moveTo>
                    <a:pt x="54" y="22"/>
                  </a:moveTo>
                  <a:cubicBezTo>
                    <a:pt x="28" y="0"/>
                    <a:pt x="0" y="40"/>
                    <a:pt x="8" y="64"/>
                  </a:cubicBezTo>
                  <a:cubicBezTo>
                    <a:pt x="18" y="58"/>
                    <a:pt x="15" y="38"/>
                    <a:pt x="25" y="28"/>
                  </a:cubicBezTo>
                  <a:cubicBezTo>
                    <a:pt x="35" y="19"/>
                    <a:pt x="46" y="23"/>
                    <a:pt x="58" y="24"/>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97" name="Freeform 147"/>
            <p:cNvSpPr>
              <a:spLocks/>
            </p:cNvSpPr>
            <p:nvPr/>
          </p:nvSpPr>
          <p:spPr bwMode="auto">
            <a:xfrm>
              <a:off x="4843" y="3690"/>
              <a:ext cx="145" cy="72"/>
            </a:xfrm>
            <a:custGeom>
              <a:avLst/>
              <a:gdLst>
                <a:gd name="T0" fmla="*/ 47 w 58"/>
                <a:gd name="T1" fmla="*/ 0 h 29"/>
                <a:gd name="T2" fmla="*/ 0 w 58"/>
                <a:gd name="T3" fmla="*/ 29 h 29"/>
                <a:gd name="T4" fmla="*/ 45 w 58"/>
                <a:gd name="T5" fmla="*/ 20 h 29"/>
                <a:gd name="T6" fmla="*/ 55 w 58"/>
                <a:gd name="T7" fmla="*/ 19 h 29"/>
                <a:gd name="T8" fmla="*/ 57 w 58"/>
                <a:gd name="T9" fmla="*/ 3 h 29"/>
                <a:gd name="T10" fmla="*/ 0 60000 65536"/>
                <a:gd name="T11" fmla="*/ 0 60000 65536"/>
                <a:gd name="T12" fmla="*/ 0 60000 65536"/>
                <a:gd name="T13" fmla="*/ 0 60000 65536"/>
                <a:gd name="T14" fmla="*/ 0 60000 65536"/>
                <a:gd name="T15" fmla="*/ 0 w 58"/>
                <a:gd name="T16" fmla="*/ 0 h 29"/>
                <a:gd name="T17" fmla="*/ 58 w 58"/>
                <a:gd name="T18" fmla="*/ 29 h 29"/>
              </a:gdLst>
              <a:ahLst/>
              <a:cxnLst>
                <a:cxn ang="T10">
                  <a:pos x="T0" y="T1"/>
                </a:cxn>
                <a:cxn ang="T11">
                  <a:pos x="T2" y="T3"/>
                </a:cxn>
                <a:cxn ang="T12">
                  <a:pos x="T4" y="T5"/>
                </a:cxn>
                <a:cxn ang="T13">
                  <a:pos x="T6" y="T7"/>
                </a:cxn>
                <a:cxn ang="T14">
                  <a:pos x="T8" y="T9"/>
                </a:cxn>
              </a:cxnLst>
              <a:rect l="T15" t="T16" r="T17" b="T18"/>
              <a:pathLst>
                <a:path w="58" h="29">
                  <a:moveTo>
                    <a:pt x="47" y="0"/>
                  </a:moveTo>
                  <a:cubicBezTo>
                    <a:pt x="34" y="3"/>
                    <a:pt x="2" y="13"/>
                    <a:pt x="0" y="29"/>
                  </a:cubicBezTo>
                  <a:cubicBezTo>
                    <a:pt x="16" y="26"/>
                    <a:pt x="29" y="20"/>
                    <a:pt x="45" y="20"/>
                  </a:cubicBezTo>
                  <a:cubicBezTo>
                    <a:pt x="52" y="20"/>
                    <a:pt x="50" y="26"/>
                    <a:pt x="55" y="19"/>
                  </a:cubicBezTo>
                  <a:cubicBezTo>
                    <a:pt x="58" y="15"/>
                    <a:pt x="57" y="6"/>
                    <a:pt x="57" y="3"/>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98" name="Freeform 148"/>
            <p:cNvSpPr>
              <a:spLocks/>
            </p:cNvSpPr>
            <p:nvPr/>
          </p:nvSpPr>
          <p:spPr bwMode="auto">
            <a:xfrm>
              <a:off x="4898" y="3875"/>
              <a:ext cx="88" cy="72"/>
            </a:xfrm>
            <a:custGeom>
              <a:avLst/>
              <a:gdLst>
                <a:gd name="T0" fmla="*/ 25 w 35"/>
                <a:gd name="T1" fmla="*/ 4 h 29"/>
                <a:gd name="T2" fmla="*/ 8 w 35"/>
                <a:gd name="T3" fmla="*/ 29 h 29"/>
                <a:gd name="T4" fmla="*/ 35 w 35"/>
                <a:gd name="T5" fmla="*/ 1 h 29"/>
                <a:gd name="T6" fmla="*/ 0 60000 65536"/>
                <a:gd name="T7" fmla="*/ 0 60000 65536"/>
                <a:gd name="T8" fmla="*/ 0 60000 65536"/>
                <a:gd name="T9" fmla="*/ 0 w 35"/>
                <a:gd name="T10" fmla="*/ 0 h 29"/>
                <a:gd name="T11" fmla="*/ 35 w 35"/>
                <a:gd name="T12" fmla="*/ 29 h 29"/>
              </a:gdLst>
              <a:ahLst/>
              <a:cxnLst>
                <a:cxn ang="T6">
                  <a:pos x="T0" y="T1"/>
                </a:cxn>
                <a:cxn ang="T7">
                  <a:pos x="T2" y="T3"/>
                </a:cxn>
                <a:cxn ang="T8">
                  <a:pos x="T4" y="T5"/>
                </a:cxn>
              </a:cxnLst>
              <a:rect l="T9" t="T10" r="T11" b="T12"/>
              <a:pathLst>
                <a:path w="35" h="29">
                  <a:moveTo>
                    <a:pt x="25" y="4"/>
                  </a:moveTo>
                  <a:cubicBezTo>
                    <a:pt x="17" y="0"/>
                    <a:pt x="0" y="21"/>
                    <a:pt x="8" y="29"/>
                  </a:cubicBezTo>
                  <a:cubicBezTo>
                    <a:pt x="14" y="14"/>
                    <a:pt x="20" y="7"/>
                    <a:pt x="35" y="1"/>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399" name="Freeform 149"/>
            <p:cNvSpPr>
              <a:spLocks/>
            </p:cNvSpPr>
            <p:nvPr/>
          </p:nvSpPr>
          <p:spPr bwMode="auto">
            <a:xfrm>
              <a:off x="4381" y="4035"/>
              <a:ext cx="255" cy="107"/>
            </a:xfrm>
            <a:custGeom>
              <a:avLst/>
              <a:gdLst>
                <a:gd name="T0" fmla="*/ 82 w 102"/>
                <a:gd name="T1" fmla="*/ 2 h 43"/>
                <a:gd name="T2" fmla="*/ 66 w 102"/>
                <a:gd name="T3" fmla="*/ 12 h 43"/>
                <a:gd name="T4" fmla="*/ 43 w 102"/>
                <a:gd name="T5" fmla="*/ 20 h 43"/>
                <a:gd name="T6" fmla="*/ 21 w 102"/>
                <a:gd name="T7" fmla="*/ 43 h 43"/>
                <a:gd name="T8" fmla="*/ 57 w 102"/>
                <a:gd name="T9" fmla="*/ 21 h 43"/>
                <a:gd name="T10" fmla="*/ 102 w 102"/>
                <a:gd name="T11" fmla="*/ 13 h 43"/>
                <a:gd name="T12" fmla="*/ 93 w 102"/>
                <a:gd name="T13" fmla="*/ 2 h 43"/>
                <a:gd name="T14" fmla="*/ 0 60000 65536"/>
                <a:gd name="T15" fmla="*/ 0 60000 65536"/>
                <a:gd name="T16" fmla="*/ 0 60000 65536"/>
                <a:gd name="T17" fmla="*/ 0 60000 65536"/>
                <a:gd name="T18" fmla="*/ 0 60000 65536"/>
                <a:gd name="T19" fmla="*/ 0 60000 65536"/>
                <a:gd name="T20" fmla="*/ 0 60000 65536"/>
                <a:gd name="T21" fmla="*/ 0 w 102"/>
                <a:gd name="T22" fmla="*/ 0 h 43"/>
                <a:gd name="T23" fmla="*/ 102 w 10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43">
                  <a:moveTo>
                    <a:pt x="82" y="2"/>
                  </a:moveTo>
                  <a:cubicBezTo>
                    <a:pt x="76" y="0"/>
                    <a:pt x="72" y="8"/>
                    <a:pt x="66" y="12"/>
                  </a:cubicBezTo>
                  <a:cubicBezTo>
                    <a:pt x="60" y="17"/>
                    <a:pt x="51" y="19"/>
                    <a:pt x="43" y="20"/>
                  </a:cubicBezTo>
                  <a:cubicBezTo>
                    <a:pt x="36" y="21"/>
                    <a:pt x="0" y="30"/>
                    <a:pt x="21" y="43"/>
                  </a:cubicBezTo>
                  <a:cubicBezTo>
                    <a:pt x="30" y="25"/>
                    <a:pt x="37" y="24"/>
                    <a:pt x="57" y="21"/>
                  </a:cubicBezTo>
                  <a:cubicBezTo>
                    <a:pt x="71" y="19"/>
                    <a:pt x="89" y="17"/>
                    <a:pt x="102" y="13"/>
                  </a:cubicBezTo>
                  <a:cubicBezTo>
                    <a:pt x="98" y="10"/>
                    <a:pt x="94" y="7"/>
                    <a:pt x="93" y="2"/>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00" name="Freeform 150"/>
            <p:cNvSpPr>
              <a:spLocks/>
            </p:cNvSpPr>
            <p:nvPr/>
          </p:nvSpPr>
          <p:spPr bwMode="auto">
            <a:xfrm>
              <a:off x="4126" y="4110"/>
              <a:ext cx="147" cy="80"/>
            </a:xfrm>
            <a:custGeom>
              <a:avLst/>
              <a:gdLst>
                <a:gd name="T0" fmla="*/ 21 w 59"/>
                <a:gd name="T1" fmla="*/ 0 h 32"/>
                <a:gd name="T2" fmla="*/ 11 w 59"/>
                <a:gd name="T3" fmla="*/ 32 h 32"/>
                <a:gd name="T4" fmla="*/ 23 w 59"/>
                <a:gd name="T5" fmla="*/ 8 h 32"/>
                <a:gd name="T6" fmla="*/ 59 w 59"/>
                <a:gd name="T7" fmla="*/ 9 h 32"/>
                <a:gd name="T8" fmla="*/ 46 w 59"/>
                <a:gd name="T9" fmla="*/ 2 h 32"/>
                <a:gd name="T10" fmla="*/ 0 60000 65536"/>
                <a:gd name="T11" fmla="*/ 0 60000 65536"/>
                <a:gd name="T12" fmla="*/ 0 60000 65536"/>
                <a:gd name="T13" fmla="*/ 0 60000 65536"/>
                <a:gd name="T14" fmla="*/ 0 60000 65536"/>
                <a:gd name="T15" fmla="*/ 0 w 59"/>
                <a:gd name="T16" fmla="*/ 0 h 32"/>
                <a:gd name="T17" fmla="*/ 59 w 59"/>
                <a:gd name="T18" fmla="*/ 32 h 32"/>
              </a:gdLst>
              <a:ahLst/>
              <a:cxnLst>
                <a:cxn ang="T10">
                  <a:pos x="T0" y="T1"/>
                </a:cxn>
                <a:cxn ang="T11">
                  <a:pos x="T2" y="T3"/>
                </a:cxn>
                <a:cxn ang="T12">
                  <a:pos x="T4" y="T5"/>
                </a:cxn>
                <a:cxn ang="T13">
                  <a:pos x="T6" y="T7"/>
                </a:cxn>
                <a:cxn ang="T14">
                  <a:pos x="T8" y="T9"/>
                </a:cxn>
              </a:cxnLst>
              <a:rect l="T15" t="T16" r="T17" b="T18"/>
              <a:pathLst>
                <a:path w="59" h="32">
                  <a:moveTo>
                    <a:pt x="21" y="0"/>
                  </a:moveTo>
                  <a:cubicBezTo>
                    <a:pt x="13" y="5"/>
                    <a:pt x="0" y="26"/>
                    <a:pt x="11" y="32"/>
                  </a:cubicBezTo>
                  <a:cubicBezTo>
                    <a:pt x="15" y="24"/>
                    <a:pt x="13" y="12"/>
                    <a:pt x="23" y="8"/>
                  </a:cubicBezTo>
                  <a:cubicBezTo>
                    <a:pt x="34" y="4"/>
                    <a:pt x="47" y="13"/>
                    <a:pt x="59" y="9"/>
                  </a:cubicBezTo>
                  <a:cubicBezTo>
                    <a:pt x="57" y="4"/>
                    <a:pt x="51" y="3"/>
                    <a:pt x="46" y="2"/>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01" name="Freeform 151"/>
            <p:cNvSpPr>
              <a:spLocks/>
            </p:cNvSpPr>
            <p:nvPr/>
          </p:nvSpPr>
          <p:spPr bwMode="auto">
            <a:xfrm>
              <a:off x="3608" y="4095"/>
              <a:ext cx="115" cy="37"/>
            </a:xfrm>
            <a:custGeom>
              <a:avLst/>
              <a:gdLst>
                <a:gd name="T0" fmla="*/ 0 w 46"/>
                <a:gd name="T1" fmla="*/ 14 h 15"/>
                <a:gd name="T2" fmla="*/ 24 w 46"/>
                <a:gd name="T3" fmla="*/ 1 h 15"/>
                <a:gd name="T4" fmla="*/ 46 w 46"/>
                <a:gd name="T5" fmla="*/ 15 h 15"/>
                <a:gd name="T6" fmla="*/ 29 w 46"/>
                <a:gd name="T7" fmla="*/ 4 h 15"/>
                <a:gd name="T8" fmla="*/ 0 60000 65536"/>
                <a:gd name="T9" fmla="*/ 0 60000 65536"/>
                <a:gd name="T10" fmla="*/ 0 60000 65536"/>
                <a:gd name="T11" fmla="*/ 0 60000 65536"/>
                <a:gd name="T12" fmla="*/ 0 w 46"/>
                <a:gd name="T13" fmla="*/ 0 h 15"/>
                <a:gd name="T14" fmla="*/ 46 w 46"/>
                <a:gd name="T15" fmla="*/ 15 h 15"/>
              </a:gdLst>
              <a:ahLst/>
              <a:cxnLst>
                <a:cxn ang="T8">
                  <a:pos x="T0" y="T1"/>
                </a:cxn>
                <a:cxn ang="T9">
                  <a:pos x="T2" y="T3"/>
                </a:cxn>
                <a:cxn ang="T10">
                  <a:pos x="T4" y="T5"/>
                </a:cxn>
                <a:cxn ang="T11">
                  <a:pos x="T6" y="T7"/>
                </a:cxn>
              </a:cxnLst>
              <a:rect l="T12" t="T13" r="T14" b="T15"/>
              <a:pathLst>
                <a:path w="46" h="15">
                  <a:moveTo>
                    <a:pt x="0" y="14"/>
                  </a:moveTo>
                  <a:cubicBezTo>
                    <a:pt x="8" y="11"/>
                    <a:pt x="15" y="1"/>
                    <a:pt x="24" y="1"/>
                  </a:cubicBezTo>
                  <a:cubicBezTo>
                    <a:pt x="33" y="0"/>
                    <a:pt x="41" y="8"/>
                    <a:pt x="46" y="15"/>
                  </a:cubicBezTo>
                  <a:cubicBezTo>
                    <a:pt x="40" y="13"/>
                    <a:pt x="31" y="10"/>
                    <a:pt x="29" y="4"/>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02" name="Freeform 152"/>
            <p:cNvSpPr>
              <a:spLocks/>
            </p:cNvSpPr>
            <p:nvPr/>
          </p:nvSpPr>
          <p:spPr bwMode="auto">
            <a:xfrm>
              <a:off x="3181" y="3505"/>
              <a:ext cx="97" cy="75"/>
            </a:xfrm>
            <a:custGeom>
              <a:avLst/>
              <a:gdLst>
                <a:gd name="T0" fmla="*/ 26 w 39"/>
                <a:gd name="T1" fmla="*/ 6 h 30"/>
                <a:gd name="T2" fmla="*/ 10 w 39"/>
                <a:gd name="T3" fmla="*/ 29 h 30"/>
                <a:gd name="T4" fmla="*/ 20 w 39"/>
                <a:gd name="T5" fmla="*/ 12 h 30"/>
                <a:gd name="T6" fmla="*/ 39 w 39"/>
                <a:gd name="T7" fmla="*/ 14 h 30"/>
                <a:gd name="T8" fmla="*/ 0 60000 65536"/>
                <a:gd name="T9" fmla="*/ 0 60000 65536"/>
                <a:gd name="T10" fmla="*/ 0 60000 65536"/>
                <a:gd name="T11" fmla="*/ 0 60000 65536"/>
                <a:gd name="T12" fmla="*/ 0 w 39"/>
                <a:gd name="T13" fmla="*/ 0 h 30"/>
                <a:gd name="T14" fmla="*/ 39 w 39"/>
                <a:gd name="T15" fmla="*/ 30 h 30"/>
              </a:gdLst>
              <a:ahLst/>
              <a:cxnLst>
                <a:cxn ang="T8">
                  <a:pos x="T0" y="T1"/>
                </a:cxn>
                <a:cxn ang="T9">
                  <a:pos x="T2" y="T3"/>
                </a:cxn>
                <a:cxn ang="T10">
                  <a:pos x="T4" y="T5"/>
                </a:cxn>
                <a:cxn ang="T11">
                  <a:pos x="T6" y="T7"/>
                </a:cxn>
              </a:cxnLst>
              <a:rect l="T12" t="T13" r="T14" b="T15"/>
              <a:pathLst>
                <a:path w="39" h="30">
                  <a:moveTo>
                    <a:pt x="26" y="6"/>
                  </a:moveTo>
                  <a:cubicBezTo>
                    <a:pt x="10" y="0"/>
                    <a:pt x="0" y="30"/>
                    <a:pt x="10" y="29"/>
                  </a:cubicBezTo>
                  <a:cubicBezTo>
                    <a:pt x="13" y="29"/>
                    <a:pt x="16" y="14"/>
                    <a:pt x="20" y="12"/>
                  </a:cubicBezTo>
                  <a:cubicBezTo>
                    <a:pt x="26" y="8"/>
                    <a:pt x="33" y="11"/>
                    <a:pt x="39" y="14"/>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03" name="Freeform 153"/>
            <p:cNvSpPr>
              <a:spLocks/>
            </p:cNvSpPr>
            <p:nvPr/>
          </p:nvSpPr>
          <p:spPr bwMode="auto">
            <a:xfrm>
              <a:off x="3043" y="2612"/>
              <a:ext cx="120" cy="118"/>
            </a:xfrm>
            <a:custGeom>
              <a:avLst/>
              <a:gdLst>
                <a:gd name="T0" fmla="*/ 0 w 48"/>
                <a:gd name="T1" fmla="*/ 37 h 47"/>
                <a:gd name="T2" fmla="*/ 48 w 48"/>
                <a:gd name="T3" fmla="*/ 26 h 47"/>
                <a:gd name="T4" fmla="*/ 39 w 48"/>
                <a:gd name="T5" fmla="*/ 47 h 47"/>
                <a:gd name="T6" fmla="*/ 18 w 48"/>
                <a:gd name="T7" fmla="*/ 35 h 47"/>
                <a:gd name="T8" fmla="*/ 0 60000 65536"/>
                <a:gd name="T9" fmla="*/ 0 60000 65536"/>
                <a:gd name="T10" fmla="*/ 0 60000 65536"/>
                <a:gd name="T11" fmla="*/ 0 60000 65536"/>
                <a:gd name="T12" fmla="*/ 0 w 48"/>
                <a:gd name="T13" fmla="*/ 0 h 47"/>
                <a:gd name="T14" fmla="*/ 48 w 48"/>
                <a:gd name="T15" fmla="*/ 47 h 47"/>
              </a:gdLst>
              <a:ahLst/>
              <a:cxnLst>
                <a:cxn ang="T8">
                  <a:pos x="T0" y="T1"/>
                </a:cxn>
                <a:cxn ang="T9">
                  <a:pos x="T2" y="T3"/>
                </a:cxn>
                <a:cxn ang="T10">
                  <a:pos x="T4" y="T5"/>
                </a:cxn>
                <a:cxn ang="T11">
                  <a:pos x="T6" y="T7"/>
                </a:cxn>
              </a:cxnLst>
              <a:rect l="T12" t="T13" r="T14" b="T15"/>
              <a:pathLst>
                <a:path w="48" h="47">
                  <a:moveTo>
                    <a:pt x="0" y="37"/>
                  </a:moveTo>
                  <a:cubicBezTo>
                    <a:pt x="8" y="27"/>
                    <a:pt x="46" y="0"/>
                    <a:pt x="48" y="26"/>
                  </a:cubicBezTo>
                  <a:cubicBezTo>
                    <a:pt x="37" y="14"/>
                    <a:pt x="36" y="41"/>
                    <a:pt x="39" y="47"/>
                  </a:cubicBezTo>
                  <a:cubicBezTo>
                    <a:pt x="35" y="41"/>
                    <a:pt x="26" y="25"/>
                    <a:pt x="18" y="35"/>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04" name="Freeform 154"/>
            <p:cNvSpPr>
              <a:spLocks/>
            </p:cNvSpPr>
            <p:nvPr/>
          </p:nvSpPr>
          <p:spPr bwMode="auto">
            <a:xfrm>
              <a:off x="3006" y="2485"/>
              <a:ext cx="127" cy="97"/>
            </a:xfrm>
            <a:custGeom>
              <a:avLst/>
              <a:gdLst>
                <a:gd name="T0" fmla="*/ 44 w 51"/>
                <a:gd name="T1" fmla="*/ 2 h 39"/>
                <a:gd name="T2" fmla="*/ 0 w 51"/>
                <a:gd name="T3" fmla="*/ 39 h 39"/>
                <a:gd name="T4" fmla="*/ 51 w 51"/>
                <a:gd name="T5" fmla="*/ 2 h 39"/>
                <a:gd name="T6" fmla="*/ 0 60000 65536"/>
                <a:gd name="T7" fmla="*/ 0 60000 65536"/>
                <a:gd name="T8" fmla="*/ 0 60000 65536"/>
                <a:gd name="T9" fmla="*/ 0 w 51"/>
                <a:gd name="T10" fmla="*/ 0 h 39"/>
                <a:gd name="T11" fmla="*/ 51 w 51"/>
                <a:gd name="T12" fmla="*/ 39 h 39"/>
              </a:gdLst>
              <a:ahLst/>
              <a:cxnLst>
                <a:cxn ang="T6">
                  <a:pos x="T0" y="T1"/>
                </a:cxn>
                <a:cxn ang="T7">
                  <a:pos x="T2" y="T3"/>
                </a:cxn>
                <a:cxn ang="T8">
                  <a:pos x="T4" y="T5"/>
                </a:cxn>
              </a:cxnLst>
              <a:rect l="T9" t="T10" r="T11" b="T12"/>
              <a:pathLst>
                <a:path w="51" h="39">
                  <a:moveTo>
                    <a:pt x="44" y="2"/>
                  </a:moveTo>
                  <a:cubicBezTo>
                    <a:pt x="27" y="0"/>
                    <a:pt x="0" y="22"/>
                    <a:pt x="0" y="39"/>
                  </a:cubicBezTo>
                  <a:cubicBezTo>
                    <a:pt x="20" y="31"/>
                    <a:pt x="25" y="5"/>
                    <a:pt x="51" y="2"/>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05" name="Freeform 155"/>
            <p:cNvSpPr>
              <a:spLocks/>
            </p:cNvSpPr>
            <p:nvPr/>
          </p:nvSpPr>
          <p:spPr bwMode="auto">
            <a:xfrm>
              <a:off x="3258" y="2300"/>
              <a:ext cx="78" cy="132"/>
            </a:xfrm>
            <a:custGeom>
              <a:avLst/>
              <a:gdLst>
                <a:gd name="T0" fmla="*/ 31 w 31"/>
                <a:gd name="T1" fmla="*/ 13 h 53"/>
                <a:gd name="T2" fmla="*/ 2 w 31"/>
                <a:gd name="T3" fmla="*/ 31 h 53"/>
                <a:gd name="T4" fmla="*/ 20 w 31"/>
                <a:gd name="T5" fmla="*/ 53 h 53"/>
                <a:gd name="T6" fmla="*/ 20 w 31"/>
                <a:gd name="T7" fmla="*/ 53 h 53"/>
                <a:gd name="T8" fmla="*/ 26 w 31"/>
                <a:gd name="T9" fmla="*/ 14 h 53"/>
                <a:gd name="T10" fmla="*/ 0 60000 65536"/>
                <a:gd name="T11" fmla="*/ 0 60000 65536"/>
                <a:gd name="T12" fmla="*/ 0 60000 65536"/>
                <a:gd name="T13" fmla="*/ 0 60000 65536"/>
                <a:gd name="T14" fmla="*/ 0 60000 65536"/>
                <a:gd name="T15" fmla="*/ 0 w 31"/>
                <a:gd name="T16" fmla="*/ 0 h 53"/>
                <a:gd name="T17" fmla="*/ 31 w 31"/>
                <a:gd name="T18" fmla="*/ 53 h 53"/>
              </a:gdLst>
              <a:ahLst/>
              <a:cxnLst>
                <a:cxn ang="T10">
                  <a:pos x="T0" y="T1"/>
                </a:cxn>
                <a:cxn ang="T11">
                  <a:pos x="T2" y="T3"/>
                </a:cxn>
                <a:cxn ang="T12">
                  <a:pos x="T4" y="T5"/>
                </a:cxn>
                <a:cxn ang="T13">
                  <a:pos x="T6" y="T7"/>
                </a:cxn>
                <a:cxn ang="T14">
                  <a:pos x="T8" y="T9"/>
                </a:cxn>
              </a:cxnLst>
              <a:rect l="T15" t="T16" r="T17" b="T18"/>
              <a:pathLst>
                <a:path w="31" h="53">
                  <a:moveTo>
                    <a:pt x="31" y="13"/>
                  </a:moveTo>
                  <a:cubicBezTo>
                    <a:pt x="26" y="0"/>
                    <a:pt x="3" y="23"/>
                    <a:pt x="2" y="31"/>
                  </a:cubicBezTo>
                  <a:cubicBezTo>
                    <a:pt x="0" y="43"/>
                    <a:pt x="13" y="46"/>
                    <a:pt x="20" y="53"/>
                  </a:cubicBezTo>
                  <a:cubicBezTo>
                    <a:pt x="21" y="53"/>
                    <a:pt x="21" y="53"/>
                    <a:pt x="20" y="53"/>
                  </a:cubicBezTo>
                  <a:cubicBezTo>
                    <a:pt x="12" y="34"/>
                    <a:pt x="4" y="26"/>
                    <a:pt x="26" y="14"/>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06" name="Freeform 156"/>
            <p:cNvSpPr>
              <a:spLocks/>
            </p:cNvSpPr>
            <p:nvPr/>
          </p:nvSpPr>
          <p:spPr bwMode="auto">
            <a:xfrm>
              <a:off x="3506" y="2207"/>
              <a:ext cx="85" cy="68"/>
            </a:xfrm>
            <a:custGeom>
              <a:avLst/>
              <a:gdLst>
                <a:gd name="T0" fmla="*/ 34 w 34"/>
                <a:gd name="T1" fmla="*/ 7 h 27"/>
                <a:gd name="T2" fmla="*/ 0 w 34"/>
                <a:gd name="T3" fmla="*/ 20 h 27"/>
                <a:gd name="T4" fmla="*/ 26 w 34"/>
                <a:gd name="T5" fmla="*/ 27 h 27"/>
                <a:gd name="T6" fmla="*/ 31 w 34"/>
                <a:gd name="T7" fmla="*/ 2 h 27"/>
                <a:gd name="T8" fmla="*/ 0 60000 65536"/>
                <a:gd name="T9" fmla="*/ 0 60000 65536"/>
                <a:gd name="T10" fmla="*/ 0 60000 65536"/>
                <a:gd name="T11" fmla="*/ 0 60000 65536"/>
                <a:gd name="T12" fmla="*/ 0 w 34"/>
                <a:gd name="T13" fmla="*/ 0 h 27"/>
                <a:gd name="T14" fmla="*/ 34 w 34"/>
                <a:gd name="T15" fmla="*/ 27 h 27"/>
              </a:gdLst>
              <a:ahLst/>
              <a:cxnLst>
                <a:cxn ang="T8">
                  <a:pos x="T0" y="T1"/>
                </a:cxn>
                <a:cxn ang="T9">
                  <a:pos x="T2" y="T3"/>
                </a:cxn>
                <a:cxn ang="T10">
                  <a:pos x="T4" y="T5"/>
                </a:cxn>
                <a:cxn ang="T11">
                  <a:pos x="T6" y="T7"/>
                </a:cxn>
              </a:cxnLst>
              <a:rect l="T12" t="T13" r="T14" b="T15"/>
              <a:pathLst>
                <a:path w="34" h="27">
                  <a:moveTo>
                    <a:pt x="34" y="7"/>
                  </a:moveTo>
                  <a:cubicBezTo>
                    <a:pt x="26" y="0"/>
                    <a:pt x="5" y="13"/>
                    <a:pt x="0" y="20"/>
                  </a:cubicBezTo>
                  <a:cubicBezTo>
                    <a:pt x="7" y="26"/>
                    <a:pt x="18" y="24"/>
                    <a:pt x="26" y="27"/>
                  </a:cubicBezTo>
                  <a:cubicBezTo>
                    <a:pt x="11" y="22"/>
                    <a:pt x="21" y="7"/>
                    <a:pt x="31" y="2"/>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07" name="Freeform 157"/>
            <p:cNvSpPr>
              <a:spLocks/>
            </p:cNvSpPr>
            <p:nvPr/>
          </p:nvSpPr>
          <p:spPr bwMode="auto">
            <a:xfrm>
              <a:off x="3518" y="2337"/>
              <a:ext cx="83" cy="95"/>
            </a:xfrm>
            <a:custGeom>
              <a:avLst/>
              <a:gdLst>
                <a:gd name="T0" fmla="*/ 23 w 33"/>
                <a:gd name="T1" fmla="*/ 10 h 38"/>
                <a:gd name="T2" fmla="*/ 9 w 33"/>
                <a:gd name="T3" fmla="*/ 38 h 38"/>
                <a:gd name="T4" fmla="*/ 13 w 33"/>
                <a:gd name="T5" fmla="*/ 19 h 38"/>
                <a:gd name="T6" fmla="*/ 33 w 33"/>
                <a:gd name="T7" fmla="*/ 21 h 38"/>
                <a:gd name="T8" fmla="*/ 0 60000 65536"/>
                <a:gd name="T9" fmla="*/ 0 60000 65536"/>
                <a:gd name="T10" fmla="*/ 0 60000 65536"/>
                <a:gd name="T11" fmla="*/ 0 60000 65536"/>
                <a:gd name="T12" fmla="*/ 0 w 33"/>
                <a:gd name="T13" fmla="*/ 0 h 38"/>
                <a:gd name="T14" fmla="*/ 33 w 33"/>
                <a:gd name="T15" fmla="*/ 38 h 38"/>
              </a:gdLst>
              <a:ahLst/>
              <a:cxnLst>
                <a:cxn ang="T8">
                  <a:pos x="T0" y="T1"/>
                </a:cxn>
                <a:cxn ang="T9">
                  <a:pos x="T2" y="T3"/>
                </a:cxn>
                <a:cxn ang="T10">
                  <a:pos x="T4" y="T5"/>
                </a:cxn>
                <a:cxn ang="T11">
                  <a:pos x="T6" y="T7"/>
                </a:cxn>
              </a:cxnLst>
              <a:rect l="T12" t="T13" r="T14" b="T15"/>
              <a:pathLst>
                <a:path w="33" h="38">
                  <a:moveTo>
                    <a:pt x="23" y="10"/>
                  </a:moveTo>
                  <a:cubicBezTo>
                    <a:pt x="9" y="0"/>
                    <a:pt x="0" y="30"/>
                    <a:pt x="9" y="38"/>
                  </a:cubicBezTo>
                  <a:cubicBezTo>
                    <a:pt x="11" y="33"/>
                    <a:pt x="9" y="22"/>
                    <a:pt x="13" y="19"/>
                  </a:cubicBezTo>
                  <a:cubicBezTo>
                    <a:pt x="17" y="16"/>
                    <a:pt x="28" y="21"/>
                    <a:pt x="33" y="21"/>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08" name="Freeform 158"/>
            <p:cNvSpPr>
              <a:spLocks/>
            </p:cNvSpPr>
            <p:nvPr/>
          </p:nvSpPr>
          <p:spPr bwMode="auto">
            <a:xfrm>
              <a:off x="3723" y="2132"/>
              <a:ext cx="168" cy="105"/>
            </a:xfrm>
            <a:custGeom>
              <a:avLst/>
              <a:gdLst>
                <a:gd name="T0" fmla="*/ 67 w 67"/>
                <a:gd name="T1" fmla="*/ 2 h 42"/>
                <a:gd name="T2" fmla="*/ 0 w 67"/>
                <a:gd name="T3" fmla="*/ 13 h 42"/>
                <a:gd name="T4" fmla="*/ 24 w 67"/>
                <a:gd name="T5" fmla="*/ 42 h 42"/>
                <a:gd name="T6" fmla="*/ 37 w 67"/>
                <a:gd name="T7" fmla="*/ 13 h 42"/>
                <a:gd name="T8" fmla="*/ 0 60000 65536"/>
                <a:gd name="T9" fmla="*/ 0 60000 65536"/>
                <a:gd name="T10" fmla="*/ 0 60000 65536"/>
                <a:gd name="T11" fmla="*/ 0 60000 65536"/>
                <a:gd name="T12" fmla="*/ 0 w 67"/>
                <a:gd name="T13" fmla="*/ 0 h 42"/>
                <a:gd name="T14" fmla="*/ 67 w 67"/>
                <a:gd name="T15" fmla="*/ 42 h 42"/>
              </a:gdLst>
              <a:ahLst/>
              <a:cxnLst>
                <a:cxn ang="T8">
                  <a:pos x="T0" y="T1"/>
                </a:cxn>
                <a:cxn ang="T9">
                  <a:pos x="T2" y="T3"/>
                </a:cxn>
                <a:cxn ang="T10">
                  <a:pos x="T4" y="T5"/>
                </a:cxn>
                <a:cxn ang="T11">
                  <a:pos x="T6" y="T7"/>
                </a:cxn>
              </a:cxnLst>
              <a:rect l="T12" t="T13" r="T14" b="T15"/>
              <a:pathLst>
                <a:path w="67" h="42">
                  <a:moveTo>
                    <a:pt x="67" y="2"/>
                  </a:moveTo>
                  <a:cubicBezTo>
                    <a:pt x="44" y="7"/>
                    <a:pt x="21" y="0"/>
                    <a:pt x="0" y="13"/>
                  </a:cubicBezTo>
                  <a:cubicBezTo>
                    <a:pt x="12" y="21"/>
                    <a:pt x="18" y="29"/>
                    <a:pt x="24" y="42"/>
                  </a:cubicBezTo>
                  <a:cubicBezTo>
                    <a:pt x="15" y="25"/>
                    <a:pt x="21" y="20"/>
                    <a:pt x="37" y="13"/>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09" name="Freeform 159"/>
            <p:cNvSpPr>
              <a:spLocks/>
            </p:cNvSpPr>
            <p:nvPr/>
          </p:nvSpPr>
          <p:spPr bwMode="auto">
            <a:xfrm>
              <a:off x="3961" y="2315"/>
              <a:ext cx="52" cy="80"/>
            </a:xfrm>
            <a:custGeom>
              <a:avLst/>
              <a:gdLst>
                <a:gd name="T0" fmla="*/ 15 w 21"/>
                <a:gd name="T1" fmla="*/ 0 h 32"/>
                <a:gd name="T2" fmla="*/ 10 w 21"/>
                <a:gd name="T3" fmla="*/ 32 h 32"/>
                <a:gd name="T4" fmla="*/ 21 w 21"/>
                <a:gd name="T5" fmla="*/ 4 h 32"/>
                <a:gd name="T6" fmla="*/ 0 60000 65536"/>
                <a:gd name="T7" fmla="*/ 0 60000 65536"/>
                <a:gd name="T8" fmla="*/ 0 60000 65536"/>
                <a:gd name="T9" fmla="*/ 0 w 21"/>
                <a:gd name="T10" fmla="*/ 0 h 32"/>
                <a:gd name="T11" fmla="*/ 21 w 21"/>
                <a:gd name="T12" fmla="*/ 32 h 32"/>
              </a:gdLst>
              <a:ahLst/>
              <a:cxnLst>
                <a:cxn ang="T6">
                  <a:pos x="T0" y="T1"/>
                </a:cxn>
                <a:cxn ang="T7">
                  <a:pos x="T2" y="T3"/>
                </a:cxn>
                <a:cxn ang="T8">
                  <a:pos x="T4" y="T5"/>
                </a:cxn>
              </a:cxnLst>
              <a:rect l="T9" t="T10" r="T11" b="T12"/>
              <a:pathLst>
                <a:path w="21" h="32">
                  <a:moveTo>
                    <a:pt x="15" y="0"/>
                  </a:moveTo>
                  <a:cubicBezTo>
                    <a:pt x="5" y="4"/>
                    <a:pt x="0" y="26"/>
                    <a:pt x="10" y="32"/>
                  </a:cubicBezTo>
                  <a:cubicBezTo>
                    <a:pt x="10" y="22"/>
                    <a:pt x="6" y="5"/>
                    <a:pt x="21" y="4"/>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10" name="Freeform 160"/>
            <p:cNvSpPr>
              <a:spLocks/>
            </p:cNvSpPr>
            <p:nvPr/>
          </p:nvSpPr>
          <p:spPr bwMode="auto">
            <a:xfrm>
              <a:off x="4611" y="3262"/>
              <a:ext cx="85" cy="103"/>
            </a:xfrm>
            <a:custGeom>
              <a:avLst/>
              <a:gdLst>
                <a:gd name="T0" fmla="*/ 26 w 34"/>
                <a:gd name="T1" fmla="*/ 0 h 41"/>
                <a:gd name="T2" fmla="*/ 2 w 34"/>
                <a:gd name="T3" fmla="*/ 23 h 41"/>
                <a:gd name="T4" fmla="*/ 25 w 34"/>
                <a:gd name="T5" fmla="*/ 41 h 41"/>
                <a:gd name="T6" fmla="*/ 34 w 34"/>
                <a:gd name="T7" fmla="*/ 3 h 41"/>
                <a:gd name="T8" fmla="*/ 0 60000 65536"/>
                <a:gd name="T9" fmla="*/ 0 60000 65536"/>
                <a:gd name="T10" fmla="*/ 0 60000 65536"/>
                <a:gd name="T11" fmla="*/ 0 60000 65536"/>
                <a:gd name="T12" fmla="*/ 0 w 34"/>
                <a:gd name="T13" fmla="*/ 0 h 41"/>
                <a:gd name="T14" fmla="*/ 34 w 34"/>
                <a:gd name="T15" fmla="*/ 41 h 41"/>
              </a:gdLst>
              <a:ahLst/>
              <a:cxnLst>
                <a:cxn ang="T8">
                  <a:pos x="T0" y="T1"/>
                </a:cxn>
                <a:cxn ang="T9">
                  <a:pos x="T2" y="T3"/>
                </a:cxn>
                <a:cxn ang="T10">
                  <a:pos x="T4" y="T5"/>
                </a:cxn>
                <a:cxn ang="T11">
                  <a:pos x="T6" y="T7"/>
                </a:cxn>
              </a:cxnLst>
              <a:rect l="T12" t="T13" r="T14" b="T15"/>
              <a:pathLst>
                <a:path w="34" h="41">
                  <a:moveTo>
                    <a:pt x="26" y="0"/>
                  </a:moveTo>
                  <a:cubicBezTo>
                    <a:pt x="13" y="3"/>
                    <a:pt x="3" y="7"/>
                    <a:pt x="2" y="23"/>
                  </a:cubicBezTo>
                  <a:cubicBezTo>
                    <a:pt x="0" y="41"/>
                    <a:pt x="11" y="39"/>
                    <a:pt x="25" y="41"/>
                  </a:cubicBezTo>
                  <a:cubicBezTo>
                    <a:pt x="2" y="28"/>
                    <a:pt x="9" y="8"/>
                    <a:pt x="34" y="3"/>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11" name="Freeform 161"/>
            <p:cNvSpPr>
              <a:spLocks/>
            </p:cNvSpPr>
            <p:nvPr/>
          </p:nvSpPr>
          <p:spPr bwMode="auto">
            <a:xfrm>
              <a:off x="3848" y="3495"/>
              <a:ext cx="98" cy="120"/>
            </a:xfrm>
            <a:custGeom>
              <a:avLst/>
              <a:gdLst>
                <a:gd name="T0" fmla="*/ 39 w 39"/>
                <a:gd name="T1" fmla="*/ 15 h 48"/>
                <a:gd name="T2" fmla="*/ 2 w 39"/>
                <a:gd name="T3" fmla="*/ 15 h 48"/>
                <a:gd name="T4" fmla="*/ 38 w 39"/>
                <a:gd name="T5" fmla="*/ 48 h 48"/>
                <a:gd name="T6" fmla="*/ 29 w 39"/>
                <a:gd name="T7" fmla="*/ 10 h 48"/>
                <a:gd name="T8" fmla="*/ 0 60000 65536"/>
                <a:gd name="T9" fmla="*/ 0 60000 65536"/>
                <a:gd name="T10" fmla="*/ 0 60000 65536"/>
                <a:gd name="T11" fmla="*/ 0 60000 65536"/>
                <a:gd name="T12" fmla="*/ 0 w 39"/>
                <a:gd name="T13" fmla="*/ 0 h 48"/>
                <a:gd name="T14" fmla="*/ 39 w 39"/>
                <a:gd name="T15" fmla="*/ 48 h 48"/>
              </a:gdLst>
              <a:ahLst/>
              <a:cxnLst>
                <a:cxn ang="T8">
                  <a:pos x="T0" y="T1"/>
                </a:cxn>
                <a:cxn ang="T9">
                  <a:pos x="T2" y="T3"/>
                </a:cxn>
                <a:cxn ang="T10">
                  <a:pos x="T4" y="T5"/>
                </a:cxn>
                <a:cxn ang="T11">
                  <a:pos x="T6" y="T7"/>
                </a:cxn>
              </a:cxnLst>
              <a:rect l="T12" t="T13" r="T14" b="T15"/>
              <a:pathLst>
                <a:path w="39" h="48">
                  <a:moveTo>
                    <a:pt x="39" y="15"/>
                  </a:moveTo>
                  <a:cubicBezTo>
                    <a:pt x="33" y="9"/>
                    <a:pt x="5" y="0"/>
                    <a:pt x="2" y="15"/>
                  </a:cubicBezTo>
                  <a:cubicBezTo>
                    <a:pt x="0" y="25"/>
                    <a:pt x="33" y="42"/>
                    <a:pt x="38" y="48"/>
                  </a:cubicBezTo>
                  <a:cubicBezTo>
                    <a:pt x="26" y="40"/>
                    <a:pt x="11" y="21"/>
                    <a:pt x="29" y="1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12" name="Freeform 162"/>
            <p:cNvSpPr>
              <a:spLocks/>
            </p:cNvSpPr>
            <p:nvPr/>
          </p:nvSpPr>
          <p:spPr bwMode="auto">
            <a:xfrm>
              <a:off x="3991" y="3165"/>
              <a:ext cx="87" cy="100"/>
            </a:xfrm>
            <a:custGeom>
              <a:avLst/>
              <a:gdLst>
                <a:gd name="T0" fmla="*/ 17 w 35"/>
                <a:gd name="T1" fmla="*/ 10 h 40"/>
                <a:gd name="T2" fmla="*/ 35 w 35"/>
                <a:gd name="T3" fmla="*/ 40 h 40"/>
                <a:gd name="T4" fmla="*/ 30 w 35"/>
                <a:gd name="T5" fmla="*/ 0 h 40"/>
                <a:gd name="T6" fmla="*/ 0 60000 65536"/>
                <a:gd name="T7" fmla="*/ 0 60000 65536"/>
                <a:gd name="T8" fmla="*/ 0 60000 65536"/>
                <a:gd name="T9" fmla="*/ 0 w 35"/>
                <a:gd name="T10" fmla="*/ 0 h 40"/>
                <a:gd name="T11" fmla="*/ 35 w 35"/>
                <a:gd name="T12" fmla="*/ 40 h 40"/>
              </a:gdLst>
              <a:ahLst/>
              <a:cxnLst>
                <a:cxn ang="T6">
                  <a:pos x="T0" y="T1"/>
                </a:cxn>
                <a:cxn ang="T7">
                  <a:pos x="T2" y="T3"/>
                </a:cxn>
                <a:cxn ang="T8">
                  <a:pos x="T4" y="T5"/>
                </a:cxn>
              </a:cxnLst>
              <a:rect l="T9" t="T10" r="T11" b="T12"/>
              <a:pathLst>
                <a:path w="35" h="40">
                  <a:moveTo>
                    <a:pt x="17" y="10"/>
                  </a:moveTo>
                  <a:cubicBezTo>
                    <a:pt x="0" y="22"/>
                    <a:pt x="25" y="37"/>
                    <a:pt x="35" y="40"/>
                  </a:cubicBezTo>
                  <a:cubicBezTo>
                    <a:pt x="22" y="25"/>
                    <a:pt x="11" y="17"/>
                    <a:pt x="30" y="0"/>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13" name="Freeform 163"/>
            <p:cNvSpPr>
              <a:spLocks/>
            </p:cNvSpPr>
            <p:nvPr/>
          </p:nvSpPr>
          <p:spPr bwMode="auto">
            <a:xfrm>
              <a:off x="4056" y="2862"/>
              <a:ext cx="107" cy="78"/>
            </a:xfrm>
            <a:custGeom>
              <a:avLst/>
              <a:gdLst>
                <a:gd name="T0" fmla="*/ 0 w 43"/>
                <a:gd name="T1" fmla="*/ 31 h 31"/>
                <a:gd name="T2" fmla="*/ 43 w 43"/>
                <a:gd name="T3" fmla="*/ 10 h 31"/>
                <a:gd name="T4" fmla="*/ 16 w 43"/>
                <a:gd name="T5" fmla="*/ 17 h 31"/>
                <a:gd name="T6" fmla="*/ 0 60000 65536"/>
                <a:gd name="T7" fmla="*/ 0 60000 65536"/>
                <a:gd name="T8" fmla="*/ 0 60000 65536"/>
                <a:gd name="T9" fmla="*/ 0 w 43"/>
                <a:gd name="T10" fmla="*/ 0 h 31"/>
                <a:gd name="T11" fmla="*/ 43 w 43"/>
                <a:gd name="T12" fmla="*/ 31 h 31"/>
              </a:gdLst>
              <a:ahLst/>
              <a:cxnLst>
                <a:cxn ang="T6">
                  <a:pos x="T0" y="T1"/>
                </a:cxn>
                <a:cxn ang="T7">
                  <a:pos x="T2" y="T3"/>
                </a:cxn>
                <a:cxn ang="T8">
                  <a:pos x="T4" y="T5"/>
                </a:cxn>
              </a:cxnLst>
              <a:rect l="T9" t="T10" r="T11" b="T12"/>
              <a:pathLst>
                <a:path w="43" h="31">
                  <a:moveTo>
                    <a:pt x="0" y="31"/>
                  </a:moveTo>
                  <a:cubicBezTo>
                    <a:pt x="4" y="17"/>
                    <a:pt x="30" y="0"/>
                    <a:pt x="43" y="10"/>
                  </a:cubicBezTo>
                  <a:cubicBezTo>
                    <a:pt x="36" y="15"/>
                    <a:pt x="24" y="13"/>
                    <a:pt x="16" y="17"/>
                  </a:cubicBezTo>
                </a:path>
              </a:pathLst>
            </a:custGeom>
            <a:solidFill>
              <a:srgbClr val="FEF4F1"/>
            </a:solidFill>
            <a:ln w="9525">
              <a:noFill/>
              <a:round/>
              <a:headEnd/>
              <a:tailEnd/>
            </a:ln>
          </p:spPr>
          <p:txBody>
            <a:bodyPr/>
            <a:lstStyle/>
            <a:p>
              <a:endParaRPr lang="en-US">
                <a:solidFill>
                  <a:prstClr val="black"/>
                </a:solidFill>
                <a:latin typeface="Calibri"/>
              </a:endParaRPr>
            </a:p>
          </p:txBody>
        </p:sp>
        <p:sp>
          <p:nvSpPr>
            <p:cNvPr id="414" name="Freeform 164"/>
            <p:cNvSpPr>
              <a:spLocks noEditPoints="1"/>
            </p:cNvSpPr>
            <p:nvPr/>
          </p:nvSpPr>
          <p:spPr bwMode="auto">
            <a:xfrm>
              <a:off x="2760" y="2587"/>
              <a:ext cx="2623" cy="1253"/>
            </a:xfrm>
            <a:custGeom>
              <a:avLst/>
              <a:gdLst>
                <a:gd name="T0" fmla="*/ 924 w 1049"/>
                <a:gd name="T1" fmla="*/ 226 h 501"/>
                <a:gd name="T2" fmla="*/ 846 w 1049"/>
                <a:gd name="T3" fmla="*/ 220 h 501"/>
                <a:gd name="T4" fmla="*/ 703 w 1049"/>
                <a:gd name="T5" fmla="*/ 94 h 501"/>
                <a:gd name="T6" fmla="*/ 510 w 1049"/>
                <a:gd name="T7" fmla="*/ 0 h 501"/>
                <a:gd name="T8" fmla="*/ 394 w 1049"/>
                <a:gd name="T9" fmla="*/ 30 h 501"/>
                <a:gd name="T10" fmla="*/ 246 w 1049"/>
                <a:gd name="T11" fmla="*/ 90 h 501"/>
                <a:gd name="T12" fmla="*/ 115 w 1049"/>
                <a:gd name="T13" fmla="*/ 148 h 501"/>
                <a:gd name="T14" fmla="*/ 53 w 1049"/>
                <a:gd name="T15" fmla="*/ 86 h 501"/>
                <a:gd name="T16" fmla="*/ 35 w 1049"/>
                <a:gd name="T17" fmla="*/ 153 h 501"/>
                <a:gd name="T18" fmla="*/ 81 w 1049"/>
                <a:gd name="T19" fmla="*/ 200 h 501"/>
                <a:gd name="T20" fmla="*/ 85 w 1049"/>
                <a:gd name="T21" fmla="*/ 194 h 501"/>
                <a:gd name="T22" fmla="*/ 110 w 1049"/>
                <a:gd name="T23" fmla="*/ 233 h 501"/>
                <a:gd name="T24" fmla="*/ 97 w 1049"/>
                <a:gd name="T25" fmla="*/ 259 h 501"/>
                <a:gd name="T26" fmla="*/ 90 w 1049"/>
                <a:gd name="T27" fmla="*/ 256 h 501"/>
                <a:gd name="T28" fmla="*/ 0 w 1049"/>
                <a:gd name="T29" fmla="*/ 351 h 501"/>
                <a:gd name="T30" fmla="*/ 120 w 1049"/>
                <a:gd name="T31" fmla="*/ 300 h 501"/>
                <a:gd name="T32" fmla="*/ 262 w 1049"/>
                <a:gd name="T33" fmla="*/ 388 h 501"/>
                <a:gd name="T34" fmla="*/ 349 w 1049"/>
                <a:gd name="T35" fmla="*/ 447 h 501"/>
                <a:gd name="T36" fmla="*/ 484 w 1049"/>
                <a:gd name="T37" fmla="*/ 497 h 501"/>
                <a:gd name="T38" fmla="*/ 659 w 1049"/>
                <a:gd name="T39" fmla="*/ 468 h 501"/>
                <a:gd name="T40" fmla="*/ 798 w 1049"/>
                <a:gd name="T41" fmla="*/ 402 h 501"/>
                <a:gd name="T42" fmla="*/ 1022 w 1049"/>
                <a:gd name="T43" fmla="*/ 209 h 501"/>
                <a:gd name="T44" fmla="*/ 1034 w 1049"/>
                <a:gd name="T45" fmla="*/ 119 h 501"/>
                <a:gd name="T46" fmla="*/ 269 w 1049"/>
                <a:gd name="T47" fmla="*/ 316 h 501"/>
                <a:gd name="T48" fmla="*/ 191 w 1049"/>
                <a:gd name="T49" fmla="*/ 201 h 501"/>
                <a:gd name="T50" fmla="*/ 281 w 1049"/>
                <a:gd name="T51" fmla="*/ 130 h 501"/>
                <a:gd name="T52" fmla="*/ 387 w 1049"/>
                <a:gd name="T53" fmla="*/ 148 h 501"/>
                <a:gd name="T54" fmla="*/ 361 w 1049"/>
                <a:gd name="T55" fmla="*/ 282 h 501"/>
                <a:gd name="T56" fmla="*/ 568 w 1049"/>
                <a:gd name="T57" fmla="*/ 443 h 501"/>
                <a:gd name="T58" fmla="*/ 377 w 1049"/>
                <a:gd name="T59" fmla="*/ 400 h 501"/>
                <a:gd name="T60" fmla="*/ 516 w 1049"/>
                <a:gd name="T61" fmla="*/ 380 h 501"/>
                <a:gd name="T62" fmla="*/ 582 w 1049"/>
                <a:gd name="T63" fmla="*/ 229 h 501"/>
                <a:gd name="T64" fmla="*/ 568 w 1049"/>
                <a:gd name="T65" fmla="*/ 310 h 501"/>
                <a:gd name="T66" fmla="*/ 461 w 1049"/>
                <a:gd name="T67" fmla="*/ 292 h 501"/>
                <a:gd name="T68" fmla="*/ 508 w 1049"/>
                <a:gd name="T69" fmla="*/ 215 h 501"/>
                <a:gd name="T70" fmla="*/ 582 w 1049"/>
                <a:gd name="T71" fmla="*/ 229 h 501"/>
                <a:gd name="T72" fmla="*/ 536 w 1049"/>
                <a:gd name="T73" fmla="*/ 149 h 501"/>
                <a:gd name="T74" fmla="*/ 462 w 1049"/>
                <a:gd name="T75" fmla="*/ 141 h 501"/>
                <a:gd name="T76" fmla="*/ 459 w 1049"/>
                <a:gd name="T77" fmla="*/ 84 h 501"/>
                <a:gd name="T78" fmla="*/ 540 w 1049"/>
                <a:gd name="T79" fmla="*/ 54 h 501"/>
                <a:gd name="T80" fmla="*/ 576 w 1049"/>
                <a:gd name="T81" fmla="*/ 133 h 501"/>
                <a:gd name="T82" fmla="*/ 753 w 1049"/>
                <a:gd name="T83" fmla="*/ 353 h 501"/>
                <a:gd name="T84" fmla="*/ 659 w 1049"/>
                <a:gd name="T85" fmla="*/ 400 h 501"/>
                <a:gd name="T86" fmla="*/ 633 w 1049"/>
                <a:gd name="T87" fmla="*/ 273 h 501"/>
                <a:gd name="T88" fmla="*/ 692 w 1049"/>
                <a:gd name="T89" fmla="*/ 180 h 501"/>
                <a:gd name="T90" fmla="*/ 778 w 1049"/>
                <a:gd name="T91" fmla="*/ 248 h 5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9"/>
                <a:gd name="T139" fmla="*/ 0 h 501"/>
                <a:gd name="T140" fmla="*/ 1049 w 1049"/>
                <a:gd name="T141" fmla="*/ 501 h 5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9" h="501">
                  <a:moveTo>
                    <a:pt x="1034" y="119"/>
                  </a:moveTo>
                  <a:cubicBezTo>
                    <a:pt x="1008" y="158"/>
                    <a:pt x="961" y="207"/>
                    <a:pt x="924" y="226"/>
                  </a:cubicBezTo>
                  <a:cubicBezTo>
                    <a:pt x="920" y="227"/>
                    <a:pt x="916" y="229"/>
                    <a:pt x="913" y="230"/>
                  </a:cubicBezTo>
                  <a:cubicBezTo>
                    <a:pt x="894" y="236"/>
                    <a:pt x="866" y="237"/>
                    <a:pt x="846" y="220"/>
                  </a:cubicBezTo>
                  <a:cubicBezTo>
                    <a:pt x="827" y="205"/>
                    <a:pt x="811" y="178"/>
                    <a:pt x="787" y="155"/>
                  </a:cubicBezTo>
                  <a:cubicBezTo>
                    <a:pt x="764" y="133"/>
                    <a:pt x="732" y="116"/>
                    <a:pt x="703" y="94"/>
                  </a:cubicBezTo>
                  <a:cubicBezTo>
                    <a:pt x="666" y="66"/>
                    <a:pt x="628" y="31"/>
                    <a:pt x="582" y="14"/>
                  </a:cubicBezTo>
                  <a:cubicBezTo>
                    <a:pt x="552" y="2"/>
                    <a:pt x="528" y="1"/>
                    <a:pt x="510" y="0"/>
                  </a:cubicBezTo>
                  <a:cubicBezTo>
                    <a:pt x="485" y="0"/>
                    <a:pt x="466" y="5"/>
                    <a:pt x="453" y="7"/>
                  </a:cubicBezTo>
                  <a:cubicBezTo>
                    <a:pt x="432" y="10"/>
                    <a:pt x="414" y="24"/>
                    <a:pt x="394" y="30"/>
                  </a:cubicBezTo>
                  <a:cubicBezTo>
                    <a:pt x="377" y="36"/>
                    <a:pt x="342" y="45"/>
                    <a:pt x="326" y="52"/>
                  </a:cubicBezTo>
                  <a:cubicBezTo>
                    <a:pt x="296" y="65"/>
                    <a:pt x="269" y="77"/>
                    <a:pt x="246" y="90"/>
                  </a:cubicBezTo>
                  <a:cubicBezTo>
                    <a:pt x="210" y="112"/>
                    <a:pt x="184" y="135"/>
                    <a:pt x="158" y="146"/>
                  </a:cubicBezTo>
                  <a:cubicBezTo>
                    <a:pt x="140" y="154"/>
                    <a:pt x="126" y="152"/>
                    <a:pt x="115" y="148"/>
                  </a:cubicBezTo>
                  <a:cubicBezTo>
                    <a:pt x="105" y="144"/>
                    <a:pt x="99" y="139"/>
                    <a:pt x="97" y="136"/>
                  </a:cubicBezTo>
                  <a:cubicBezTo>
                    <a:pt x="83" y="121"/>
                    <a:pt x="65" y="103"/>
                    <a:pt x="53" y="86"/>
                  </a:cubicBezTo>
                  <a:cubicBezTo>
                    <a:pt x="36" y="105"/>
                    <a:pt x="31" y="110"/>
                    <a:pt x="15" y="128"/>
                  </a:cubicBezTo>
                  <a:cubicBezTo>
                    <a:pt x="22" y="136"/>
                    <a:pt x="28" y="145"/>
                    <a:pt x="35" y="153"/>
                  </a:cubicBezTo>
                  <a:cubicBezTo>
                    <a:pt x="35" y="153"/>
                    <a:pt x="35" y="153"/>
                    <a:pt x="35" y="153"/>
                  </a:cubicBezTo>
                  <a:cubicBezTo>
                    <a:pt x="45" y="165"/>
                    <a:pt x="61" y="180"/>
                    <a:pt x="81" y="200"/>
                  </a:cubicBezTo>
                  <a:cubicBezTo>
                    <a:pt x="86" y="195"/>
                    <a:pt x="86" y="195"/>
                    <a:pt x="86" y="195"/>
                  </a:cubicBezTo>
                  <a:cubicBezTo>
                    <a:pt x="86" y="194"/>
                    <a:pt x="85" y="194"/>
                    <a:pt x="85" y="194"/>
                  </a:cubicBezTo>
                  <a:cubicBezTo>
                    <a:pt x="88" y="197"/>
                    <a:pt x="92" y="201"/>
                    <a:pt x="96" y="205"/>
                  </a:cubicBezTo>
                  <a:cubicBezTo>
                    <a:pt x="105" y="212"/>
                    <a:pt x="110" y="222"/>
                    <a:pt x="110" y="233"/>
                  </a:cubicBezTo>
                  <a:cubicBezTo>
                    <a:pt x="110" y="242"/>
                    <a:pt x="106" y="251"/>
                    <a:pt x="99" y="258"/>
                  </a:cubicBezTo>
                  <a:cubicBezTo>
                    <a:pt x="99" y="258"/>
                    <a:pt x="98" y="259"/>
                    <a:pt x="97" y="259"/>
                  </a:cubicBezTo>
                  <a:cubicBezTo>
                    <a:pt x="95" y="252"/>
                    <a:pt x="95" y="252"/>
                    <a:pt x="95" y="252"/>
                  </a:cubicBezTo>
                  <a:cubicBezTo>
                    <a:pt x="94" y="254"/>
                    <a:pt x="92" y="255"/>
                    <a:pt x="90" y="256"/>
                  </a:cubicBezTo>
                  <a:cubicBezTo>
                    <a:pt x="68" y="272"/>
                    <a:pt x="36" y="290"/>
                    <a:pt x="4" y="294"/>
                  </a:cubicBezTo>
                  <a:cubicBezTo>
                    <a:pt x="0" y="351"/>
                    <a:pt x="0" y="351"/>
                    <a:pt x="0" y="351"/>
                  </a:cubicBezTo>
                  <a:cubicBezTo>
                    <a:pt x="22" y="346"/>
                    <a:pt x="74" y="320"/>
                    <a:pt x="115" y="303"/>
                  </a:cubicBezTo>
                  <a:cubicBezTo>
                    <a:pt x="117" y="302"/>
                    <a:pt x="119" y="301"/>
                    <a:pt x="120" y="300"/>
                  </a:cubicBezTo>
                  <a:cubicBezTo>
                    <a:pt x="148" y="288"/>
                    <a:pt x="161" y="297"/>
                    <a:pt x="192" y="327"/>
                  </a:cubicBezTo>
                  <a:cubicBezTo>
                    <a:pt x="214" y="348"/>
                    <a:pt x="238" y="369"/>
                    <a:pt x="262" y="388"/>
                  </a:cubicBezTo>
                  <a:cubicBezTo>
                    <a:pt x="277" y="400"/>
                    <a:pt x="296" y="405"/>
                    <a:pt x="311" y="416"/>
                  </a:cubicBezTo>
                  <a:cubicBezTo>
                    <a:pt x="325" y="425"/>
                    <a:pt x="335" y="439"/>
                    <a:pt x="349" y="447"/>
                  </a:cubicBezTo>
                  <a:cubicBezTo>
                    <a:pt x="377" y="463"/>
                    <a:pt x="404" y="476"/>
                    <a:pt x="433" y="485"/>
                  </a:cubicBezTo>
                  <a:cubicBezTo>
                    <a:pt x="450" y="490"/>
                    <a:pt x="467" y="494"/>
                    <a:pt x="484" y="497"/>
                  </a:cubicBezTo>
                  <a:cubicBezTo>
                    <a:pt x="514" y="501"/>
                    <a:pt x="544" y="500"/>
                    <a:pt x="573" y="496"/>
                  </a:cubicBezTo>
                  <a:cubicBezTo>
                    <a:pt x="606" y="491"/>
                    <a:pt x="628" y="480"/>
                    <a:pt x="659" y="468"/>
                  </a:cubicBezTo>
                  <a:cubicBezTo>
                    <a:pt x="682" y="458"/>
                    <a:pt x="714" y="444"/>
                    <a:pt x="736" y="432"/>
                  </a:cubicBezTo>
                  <a:cubicBezTo>
                    <a:pt x="757" y="420"/>
                    <a:pt x="779" y="415"/>
                    <a:pt x="798" y="402"/>
                  </a:cubicBezTo>
                  <a:cubicBezTo>
                    <a:pt x="852" y="367"/>
                    <a:pt x="907" y="323"/>
                    <a:pt x="950" y="284"/>
                  </a:cubicBezTo>
                  <a:cubicBezTo>
                    <a:pt x="982" y="255"/>
                    <a:pt x="1008" y="228"/>
                    <a:pt x="1022" y="209"/>
                  </a:cubicBezTo>
                  <a:cubicBezTo>
                    <a:pt x="1031" y="197"/>
                    <a:pt x="1040" y="186"/>
                    <a:pt x="1049" y="174"/>
                  </a:cubicBezTo>
                  <a:lnTo>
                    <a:pt x="1034" y="119"/>
                  </a:lnTo>
                  <a:close/>
                  <a:moveTo>
                    <a:pt x="330" y="342"/>
                  </a:moveTo>
                  <a:cubicBezTo>
                    <a:pt x="316" y="358"/>
                    <a:pt x="294" y="338"/>
                    <a:pt x="269" y="316"/>
                  </a:cubicBezTo>
                  <a:cubicBezTo>
                    <a:pt x="253" y="302"/>
                    <a:pt x="232" y="290"/>
                    <a:pt x="223" y="278"/>
                  </a:cubicBezTo>
                  <a:cubicBezTo>
                    <a:pt x="200" y="247"/>
                    <a:pt x="179" y="224"/>
                    <a:pt x="191" y="201"/>
                  </a:cubicBezTo>
                  <a:cubicBezTo>
                    <a:pt x="195" y="192"/>
                    <a:pt x="216" y="180"/>
                    <a:pt x="239" y="163"/>
                  </a:cubicBezTo>
                  <a:cubicBezTo>
                    <a:pt x="253" y="153"/>
                    <a:pt x="266" y="137"/>
                    <a:pt x="281" y="130"/>
                  </a:cubicBezTo>
                  <a:cubicBezTo>
                    <a:pt x="302" y="118"/>
                    <a:pt x="326" y="117"/>
                    <a:pt x="336" y="114"/>
                  </a:cubicBezTo>
                  <a:cubicBezTo>
                    <a:pt x="355" y="108"/>
                    <a:pt x="375" y="124"/>
                    <a:pt x="387" y="148"/>
                  </a:cubicBezTo>
                  <a:cubicBezTo>
                    <a:pt x="399" y="171"/>
                    <a:pt x="405" y="200"/>
                    <a:pt x="397" y="221"/>
                  </a:cubicBezTo>
                  <a:cubicBezTo>
                    <a:pt x="392" y="235"/>
                    <a:pt x="374" y="258"/>
                    <a:pt x="361" y="282"/>
                  </a:cubicBezTo>
                  <a:cubicBezTo>
                    <a:pt x="348" y="305"/>
                    <a:pt x="341" y="328"/>
                    <a:pt x="330" y="342"/>
                  </a:cubicBezTo>
                  <a:moveTo>
                    <a:pt x="568" y="443"/>
                  </a:moveTo>
                  <a:cubicBezTo>
                    <a:pt x="552" y="457"/>
                    <a:pt x="501" y="449"/>
                    <a:pt x="463" y="446"/>
                  </a:cubicBezTo>
                  <a:cubicBezTo>
                    <a:pt x="424" y="443"/>
                    <a:pt x="390" y="419"/>
                    <a:pt x="377" y="400"/>
                  </a:cubicBezTo>
                  <a:cubicBezTo>
                    <a:pt x="364" y="381"/>
                    <a:pt x="388" y="360"/>
                    <a:pt x="402" y="335"/>
                  </a:cubicBezTo>
                  <a:cubicBezTo>
                    <a:pt x="422" y="297"/>
                    <a:pt x="493" y="361"/>
                    <a:pt x="516" y="380"/>
                  </a:cubicBezTo>
                  <a:cubicBezTo>
                    <a:pt x="539" y="400"/>
                    <a:pt x="585" y="429"/>
                    <a:pt x="568" y="443"/>
                  </a:cubicBezTo>
                  <a:moveTo>
                    <a:pt x="582" y="229"/>
                  </a:moveTo>
                  <a:cubicBezTo>
                    <a:pt x="581" y="244"/>
                    <a:pt x="573" y="262"/>
                    <a:pt x="571" y="277"/>
                  </a:cubicBezTo>
                  <a:cubicBezTo>
                    <a:pt x="568" y="290"/>
                    <a:pt x="571" y="301"/>
                    <a:pt x="568" y="310"/>
                  </a:cubicBezTo>
                  <a:cubicBezTo>
                    <a:pt x="563" y="325"/>
                    <a:pt x="557" y="334"/>
                    <a:pt x="547" y="337"/>
                  </a:cubicBezTo>
                  <a:cubicBezTo>
                    <a:pt x="530" y="341"/>
                    <a:pt x="482" y="301"/>
                    <a:pt x="461" y="292"/>
                  </a:cubicBezTo>
                  <a:cubicBezTo>
                    <a:pt x="439" y="284"/>
                    <a:pt x="435" y="256"/>
                    <a:pt x="454" y="237"/>
                  </a:cubicBezTo>
                  <a:cubicBezTo>
                    <a:pt x="463" y="225"/>
                    <a:pt x="485" y="222"/>
                    <a:pt x="508" y="215"/>
                  </a:cubicBezTo>
                  <a:cubicBezTo>
                    <a:pt x="527" y="209"/>
                    <a:pt x="547" y="198"/>
                    <a:pt x="560" y="195"/>
                  </a:cubicBezTo>
                  <a:cubicBezTo>
                    <a:pt x="578" y="192"/>
                    <a:pt x="583" y="208"/>
                    <a:pt x="582" y="229"/>
                  </a:cubicBezTo>
                  <a:moveTo>
                    <a:pt x="576" y="133"/>
                  </a:moveTo>
                  <a:cubicBezTo>
                    <a:pt x="564" y="137"/>
                    <a:pt x="550" y="144"/>
                    <a:pt x="536" y="149"/>
                  </a:cubicBezTo>
                  <a:cubicBezTo>
                    <a:pt x="515" y="155"/>
                    <a:pt x="503" y="153"/>
                    <a:pt x="494" y="156"/>
                  </a:cubicBezTo>
                  <a:cubicBezTo>
                    <a:pt x="484" y="159"/>
                    <a:pt x="467" y="156"/>
                    <a:pt x="462" y="141"/>
                  </a:cubicBezTo>
                  <a:cubicBezTo>
                    <a:pt x="459" y="133"/>
                    <a:pt x="461" y="124"/>
                    <a:pt x="460" y="114"/>
                  </a:cubicBezTo>
                  <a:cubicBezTo>
                    <a:pt x="459" y="104"/>
                    <a:pt x="456" y="94"/>
                    <a:pt x="459" y="84"/>
                  </a:cubicBezTo>
                  <a:cubicBezTo>
                    <a:pt x="462" y="66"/>
                    <a:pt x="477" y="58"/>
                    <a:pt x="497" y="56"/>
                  </a:cubicBezTo>
                  <a:cubicBezTo>
                    <a:pt x="509" y="55"/>
                    <a:pt x="526" y="51"/>
                    <a:pt x="540" y="54"/>
                  </a:cubicBezTo>
                  <a:cubicBezTo>
                    <a:pt x="566" y="60"/>
                    <a:pt x="588" y="79"/>
                    <a:pt x="600" y="94"/>
                  </a:cubicBezTo>
                  <a:cubicBezTo>
                    <a:pt x="619" y="119"/>
                    <a:pt x="604" y="124"/>
                    <a:pt x="576" y="133"/>
                  </a:cubicBezTo>
                  <a:moveTo>
                    <a:pt x="773" y="337"/>
                  </a:moveTo>
                  <a:cubicBezTo>
                    <a:pt x="767" y="342"/>
                    <a:pt x="760" y="348"/>
                    <a:pt x="753" y="353"/>
                  </a:cubicBezTo>
                  <a:cubicBezTo>
                    <a:pt x="741" y="362"/>
                    <a:pt x="727" y="366"/>
                    <a:pt x="714" y="374"/>
                  </a:cubicBezTo>
                  <a:cubicBezTo>
                    <a:pt x="694" y="386"/>
                    <a:pt x="676" y="399"/>
                    <a:pt x="659" y="400"/>
                  </a:cubicBezTo>
                  <a:cubicBezTo>
                    <a:pt x="624" y="402"/>
                    <a:pt x="615" y="372"/>
                    <a:pt x="625" y="324"/>
                  </a:cubicBezTo>
                  <a:cubicBezTo>
                    <a:pt x="628" y="311"/>
                    <a:pt x="628" y="292"/>
                    <a:pt x="633" y="273"/>
                  </a:cubicBezTo>
                  <a:cubicBezTo>
                    <a:pt x="637" y="253"/>
                    <a:pt x="646" y="232"/>
                    <a:pt x="652" y="215"/>
                  </a:cubicBezTo>
                  <a:cubicBezTo>
                    <a:pt x="662" y="190"/>
                    <a:pt x="675" y="173"/>
                    <a:pt x="692" y="180"/>
                  </a:cubicBezTo>
                  <a:cubicBezTo>
                    <a:pt x="714" y="191"/>
                    <a:pt x="733" y="196"/>
                    <a:pt x="747" y="208"/>
                  </a:cubicBezTo>
                  <a:cubicBezTo>
                    <a:pt x="760" y="219"/>
                    <a:pt x="767" y="238"/>
                    <a:pt x="778" y="248"/>
                  </a:cubicBezTo>
                  <a:cubicBezTo>
                    <a:pt x="800" y="271"/>
                    <a:pt x="809" y="307"/>
                    <a:pt x="773" y="337"/>
                  </a:cubicBezTo>
                </a:path>
              </a:pathLst>
            </a:custGeom>
            <a:solidFill>
              <a:srgbClr val="CDB2AE"/>
            </a:solidFill>
            <a:ln w="9525">
              <a:noFill/>
              <a:round/>
              <a:headEnd/>
              <a:tailEnd/>
            </a:ln>
          </p:spPr>
          <p:txBody>
            <a:bodyPr/>
            <a:lstStyle/>
            <a:p>
              <a:endParaRPr lang="en-US">
                <a:solidFill>
                  <a:prstClr val="black"/>
                </a:solidFill>
                <a:latin typeface="Calibri"/>
              </a:endParaRPr>
            </a:p>
          </p:txBody>
        </p:sp>
        <p:sp>
          <p:nvSpPr>
            <p:cNvPr id="415" name="Freeform 165"/>
            <p:cNvSpPr>
              <a:spLocks noEditPoints="1"/>
            </p:cNvSpPr>
            <p:nvPr/>
          </p:nvSpPr>
          <p:spPr bwMode="auto">
            <a:xfrm>
              <a:off x="2745" y="2575"/>
              <a:ext cx="2651" cy="1272"/>
            </a:xfrm>
            <a:custGeom>
              <a:avLst/>
              <a:gdLst>
                <a:gd name="T0" fmla="*/ 265 w 1060"/>
                <a:gd name="T1" fmla="*/ 397 h 509"/>
                <a:gd name="T2" fmla="*/ 7 w 1060"/>
                <a:gd name="T3" fmla="*/ 361 h 509"/>
                <a:gd name="T4" fmla="*/ 98 w 1060"/>
                <a:gd name="T5" fmla="*/ 254 h 509"/>
                <a:gd name="T6" fmla="*/ 99 w 1060"/>
                <a:gd name="T7" fmla="*/ 214 h 509"/>
                <a:gd name="T8" fmla="*/ 83 w 1060"/>
                <a:gd name="T9" fmla="*/ 208 h 509"/>
                <a:gd name="T10" fmla="*/ 15 w 1060"/>
                <a:gd name="T11" fmla="*/ 132 h 509"/>
                <a:gd name="T12" fmla="*/ 106 w 1060"/>
                <a:gd name="T13" fmla="*/ 138 h 509"/>
                <a:gd name="T14" fmla="*/ 330 w 1060"/>
                <a:gd name="T15" fmla="*/ 52 h 509"/>
                <a:gd name="T16" fmla="*/ 712 w 1060"/>
                <a:gd name="T17" fmla="*/ 95 h 509"/>
                <a:gd name="T18" fmla="*/ 928 w 1060"/>
                <a:gd name="T19" fmla="*/ 226 h 509"/>
                <a:gd name="T20" fmla="*/ 1032 w 1060"/>
                <a:gd name="T21" fmla="*/ 216 h 509"/>
                <a:gd name="T22" fmla="*/ 580 w 1060"/>
                <a:gd name="T23" fmla="*/ 506 h 509"/>
                <a:gd name="T24" fmla="*/ 320 w 1060"/>
                <a:gd name="T25" fmla="*/ 417 h 509"/>
                <a:gd name="T26" fmla="*/ 578 w 1060"/>
                <a:gd name="T27" fmla="*/ 496 h 509"/>
                <a:gd name="T28" fmla="*/ 1024 w 1060"/>
                <a:gd name="T29" fmla="*/ 210 h 509"/>
                <a:gd name="T30" fmla="*/ 894 w 1060"/>
                <a:gd name="T31" fmla="*/ 244 h 509"/>
                <a:gd name="T32" fmla="*/ 516 w 1060"/>
                <a:gd name="T33" fmla="*/ 10 h 509"/>
                <a:gd name="T34" fmla="*/ 166 w 1060"/>
                <a:gd name="T35" fmla="*/ 156 h 509"/>
                <a:gd name="T36" fmla="*/ 27 w 1060"/>
                <a:gd name="T37" fmla="*/ 133 h 509"/>
                <a:gd name="T38" fmla="*/ 89 w 1060"/>
                <a:gd name="T39" fmla="*/ 196 h 509"/>
                <a:gd name="T40" fmla="*/ 121 w 1060"/>
                <a:gd name="T41" fmla="*/ 238 h 509"/>
                <a:gd name="T42" fmla="*/ 107 w 1060"/>
                <a:gd name="T43" fmla="*/ 268 h 509"/>
                <a:gd name="T44" fmla="*/ 11 w 1060"/>
                <a:gd name="T45" fmla="*/ 350 h 509"/>
                <a:gd name="T46" fmla="*/ 1035 w 1060"/>
                <a:gd name="T47" fmla="*/ 125 h 509"/>
                <a:gd name="T48" fmla="*/ 374 w 1060"/>
                <a:gd name="T49" fmla="*/ 393 h 509"/>
                <a:gd name="T50" fmla="*/ 560 w 1060"/>
                <a:gd name="T51" fmla="*/ 410 h 509"/>
                <a:gd name="T52" fmla="*/ 538 w 1060"/>
                <a:gd name="T53" fmla="*/ 461 h 509"/>
                <a:gd name="T54" fmla="*/ 387 w 1060"/>
                <a:gd name="T55" fmla="*/ 403 h 509"/>
                <a:gd name="T56" fmla="*/ 573 w 1060"/>
                <a:gd name="T57" fmla="*/ 441 h 509"/>
                <a:gd name="T58" fmla="*/ 428 w 1060"/>
                <a:gd name="T59" fmla="*/ 333 h 509"/>
                <a:gd name="T60" fmla="*/ 654 w 1060"/>
                <a:gd name="T61" fmla="*/ 219 h 509"/>
                <a:gd name="T62" fmla="*/ 787 w 1060"/>
                <a:gd name="T63" fmla="*/ 250 h 509"/>
                <a:gd name="T64" fmla="*/ 665 w 1060"/>
                <a:gd name="T65" fmla="*/ 409 h 509"/>
                <a:gd name="T66" fmla="*/ 663 w 1060"/>
                <a:gd name="T67" fmla="*/ 222 h 509"/>
                <a:gd name="T68" fmla="*/ 661 w 1060"/>
                <a:gd name="T69" fmla="*/ 400 h 509"/>
                <a:gd name="T70" fmla="*/ 798 w 1060"/>
                <a:gd name="T71" fmla="*/ 296 h 509"/>
                <a:gd name="T72" fmla="*/ 690 w 1060"/>
                <a:gd name="T73" fmla="*/ 188 h 509"/>
                <a:gd name="T74" fmla="*/ 189 w 1060"/>
                <a:gd name="T75" fmla="*/ 220 h 509"/>
                <a:gd name="T76" fmla="*/ 351 w 1060"/>
                <a:gd name="T77" fmla="*/ 113 h 509"/>
                <a:gd name="T78" fmla="*/ 339 w 1060"/>
                <a:gd name="T79" fmla="*/ 350 h 509"/>
                <a:gd name="T80" fmla="*/ 344 w 1060"/>
                <a:gd name="T81" fmla="*/ 124 h 509"/>
                <a:gd name="T82" fmla="*/ 198 w 1060"/>
                <a:gd name="T83" fmla="*/ 220 h 509"/>
                <a:gd name="T84" fmla="*/ 363 w 1060"/>
                <a:gd name="T85" fmla="*/ 285 h 509"/>
                <a:gd name="T86" fmla="*/ 506 w 1060"/>
                <a:gd name="T87" fmla="*/ 327 h 509"/>
                <a:gd name="T88" fmla="*/ 565 w 1060"/>
                <a:gd name="T89" fmla="*/ 196 h 509"/>
                <a:gd name="T90" fmla="*/ 588 w 1060"/>
                <a:gd name="T91" fmla="*/ 234 h 509"/>
                <a:gd name="T92" fmla="*/ 550 w 1060"/>
                <a:gd name="T93" fmla="*/ 347 h 509"/>
                <a:gd name="T94" fmla="*/ 463 w 1060"/>
                <a:gd name="T95" fmla="*/ 245 h 509"/>
                <a:gd name="T96" fmla="*/ 550 w 1060"/>
                <a:gd name="T97" fmla="*/ 337 h 509"/>
                <a:gd name="T98" fmla="*/ 583 w 1060"/>
                <a:gd name="T99" fmla="*/ 230 h 509"/>
                <a:gd name="T100" fmla="*/ 461 w 1060"/>
                <a:gd name="T101" fmla="*/ 120 h 509"/>
                <a:gd name="T102" fmla="*/ 547 w 1060"/>
                <a:gd name="T103" fmla="*/ 54 h 509"/>
                <a:gd name="T104" fmla="*/ 544 w 1060"/>
                <a:gd name="T105" fmla="*/ 158 h 509"/>
                <a:gd name="T106" fmla="*/ 503 w 1060"/>
                <a:gd name="T107" fmla="*/ 66 h 509"/>
                <a:gd name="T108" fmla="*/ 471 w 1060"/>
                <a:gd name="T109" fmla="*/ 119 h 509"/>
                <a:gd name="T110" fmla="*/ 580 w 1060"/>
                <a:gd name="T111" fmla="*/ 133 h 509"/>
                <a:gd name="T112" fmla="*/ 545 w 1060"/>
                <a:gd name="T113" fmla="*/ 64 h 5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0"/>
                <a:gd name="T172" fmla="*/ 0 h 509"/>
                <a:gd name="T173" fmla="*/ 1060 w 1060"/>
                <a:gd name="T174" fmla="*/ 509 h 5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0" h="509">
                  <a:moveTo>
                    <a:pt x="489" y="506"/>
                  </a:moveTo>
                  <a:cubicBezTo>
                    <a:pt x="472" y="504"/>
                    <a:pt x="454" y="500"/>
                    <a:pt x="437" y="494"/>
                  </a:cubicBezTo>
                  <a:cubicBezTo>
                    <a:pt x="409" y="485"/>
                    <a:pt x="380" y="472"/>
                    <a:pt x="353" y="457"/>
                  </a:cubicBezTo>
                  <a:cubicBezTo>
                    <a:pt x="338" y="448"/>
                    <a:pt x="327" y="433"/>
                    <a:pt x="314" y="425"/>
                  </a:cubicBezTo>
                  <a:cubicBezTo>
                    <a:pt x="300" y="415"/>
                    <a:pt x="281" y="409"/>
                    <a:pt x="265" y="397"/>
                  </a:cubicBezTo>
                  <a:cubicBezTo>
                    <a:pt x="240" y="377"/>
                    <a:pt x="217" y="356"/>
                    <a:pt x="194" y="335"/>
                  </a:cubicBezTo>
                  <a:cubicBezTo>
                    <a:pt x="173" y="314"/>
                    <a:pt x="160" y="305"/>
                    <a:pt x="147" y="305"/>
                  </a:cubicBezTo>
                  <a:cubicBezTo>
                    <a:pt x="142" y="305"/>
                    <a:pt x="136" y="306"/>
                    <a:pt x="128" y="310"/>
                  </a:cubicBezTo>
                  <a:cubicBezTo>
                    <a:pt x="127" y="310"/>
                    <a:pt x="125" y="311"/>
                    <a:pt x="123" y="312"/>
                  </a:cubicBezTo>
                  <a:cubicBezTo>
                    <a:pt x="82" y="329"/>
                    <a:pt x="31" y="356"/>
                    <a:pt x="7" y="361"/>
                  </a:cubicBezTo>
                  <a:cubicBezTo>
                    <a:pt x="0" y="362"/>
                    <a:pt x="0" y="362"/>
                    <a:pt x="0" y="362"/>
                  </a:cubicBezTo>
                  <a:cubicBezTo>
                    <a:pt x="5" y="295"/>
                    <a:pt x="5" y="295"/>
                    <a:pt x="5" y="295"/>
                  </a:cubicBezTo>
                  <a:cubicBezTo>
                    <a:pt x="9" y="294"/>
                    <a:pt x="9" y="294"/>
                    <a:pt x="9" y="294"/>
                  </a:cubicBezTo>
                  <a:cubicBezTo>
                    <a:pt x="40" y="291"/>
                    <a:pt x="72" y="273"/>
                    <a:pt x="93" y="257"/>
                  </a:cubicBezTo>
                  <a:cubicBezTo>
                    <a:pt x="95" y="256"/>
                    <a:pt x="96" y="255"/>
                    <a:pt x="98" y="254"/>
                  </a:cubicBezTo>
                  <a:cubicBezTo>
                    <a:pt x="103" y="248"/>
                    <a:pt x="103" y="248"/>
                    <a:pt x="103" y="248"/>
                  </a:cubicBezTo>
                  <a:cubicBezTo>
                    <a:pt x="106" y="255"/>
                    <a:pt x="106" y="255"/>
                    <a:pt x="106" y="255"/>
                  </a:cubicBezTo>
                  <a:cubicBezTo>
                    <a:pt x="109" y="250"/>
                    <a:pt x="111" y="244"/>
                    <a:pt x="111" y="239"/>
                  </a:cubicBezTo>
                  <a:cubicBezTo>
                    <a:pt x="111" y="238"/>
                    <a:pt x="111" y="238"/>
                    <a:pt x="111" y="238"/>
                  </a:cubicBezTo>
                  <a:cubicBezTo>
                    <a:pt x="111" y="229"/>
                    <a:pt x="107" y="220"/>
                    <a:pt x="99" y="214"/>
                  </a:cubicBezTo>
                  <a:cubicBezTo>
                    <a:pt x="99" y="213"/>
                    <a:pt x="99" y="213"/>
                    <a:pt x="99" y="213"/>
                  </a:cubicBezTo>
                  <a:cubicBezTo>
                    <a:pt x="99" y="213"/>
                    <a:pt x="99" y="213"/>
                    <a:pt x="99" y="213"/>
                  </a:cubicBezTo>
                  <a:cubicBezTo>
                    <a:pt x="97" y="211"/>
                    <a:pt x="94" y="209"/>
                    <a:pt x="92" y="206"/>
                  </a:cubicBezTo>
                  <a:cubicBezTo>
                    <a:pt x="87" y="211"/>
                    <a:pt x="87" y="211"/>
                    <a:pt x="87" y="211"/>
                  </a:cubicBezTo>
                  <a:cubicBezTo>
                    <a:pt x="83" y="208"/>
                    <a:pt x="83" y="208"/>
                    <a:pt x="83" y="208"/>
                  </a:cubicBezTo>
                  <a:cubicBezTo>
                    <a:pt x="64" y="189"/>
                    <a:pt x="47" y="174"/>
                    <a:pt x="37" y="161"/>
                  </a:cubicBezTo>
                  <a:cubicBezTo>
                    <a:pt x="32" y="155"/>
                    <a:pt x="32" y="155"/>
                    <a:pt x="32" y="155"/>
                  </a:cubicBezTo>
                  <a:cubicBezTo>
                    <a:pt x="32" y="155"/>
                    <a:pt x="32" y="155"/>
                    <a:pt x="32" y="155"/>
                  </a:cubicBezTo>
                  <a:cubicBezTo>
                    <a:pt x="27" y="149"/>
                    <a:pt x="22" y="142"/>
                    <a:pt x="17" y="136"/>
                  </a:cubicBezTo>
                  <a:cubicBezTo>
                    <a:pt x="15" y="132"/>
                    <a:pt x="15" y="132"/>
                    <a:pt x="15" y="132"/>
                  </a:cubicBezTo>
                  <a:cubicBezTo>
                    <a:pt x="18" y="129"/>
                    <a:pt x="18" y="129"/>
                    <a:pt x="18" y="129"/>
                  </a:cubicBezTo>
                  <a:cubicBezTo>
                    <a:pt x="33" y="112"/>
                    <a:pt x="38" y="107"/>
                    <a:pt x="56" y="88"/>
                  </a:cubicBezTo>
                  <a:cubicBezTo>
                    <a:pt x="60" y="84"/>
                    <a:pt x="60" y="84"/>
                    <a:pt x="60" y="84"/>
                  </a:cubicBezTo>
                  <a:cubicBezTo>
                    <a:pt x="63" y="89"/>
                    <a:pt x="63" y="89"/>
                    <a:pt x="63" y="89"/>
                  </a:cubicBezTo>
                  <a:cubicBezTo>
                    <a:pt x="75" y="105"/>
                    <a:pt x="93" y="123"/>
                    <a:pt x="106" y="138"/>
                  </a:cubicBezTo>
                  <a:cubicBezTo>
                    <a:pt x="108" y="140"/>
                    <a:pt x="114" y="145"/>
                    <a:pt x="123" y="148"/>
                  </a:cubicBezTo>
                  <a:cubicBezTo>
                    <a:pt x="128" y="150"/>
                    <a:pt x="133" y="152"/>
                    <a:pt x="140" y="152"/>
                  </a:cubicBezTo>
                  <a:cubicBezTo>
                    <a:pt x="146" y="152"/>
                    <a:pt x="154" y="150"/>
                    <a:pt x="162" y="147"/>
                  </a:cubicBezTo>
                  <a:cubicBezTo>
                    <a:pt x="187" y="136"/>
                    <a:pt x="213" y="113"/>
                    <a:pt x="250" y="91"/>
                  </a:cubicBezTo>
                  <a:cubicBezTo>
                    <a:pt x="272" y="77"/>
                    <a:pt x="301" y="66"/>
                    <a:pt x="330" y="52"/>
                  </a:cubicBezTo>
                  <a:cubicBezTo>
                    <a:pt x="347" y="45"/>
                    <a:pt x="382" y="37"/>
                    <a:pt x="398" y="31"/>
                  </a:cubicBezTo>
                  <a:cubicBezTo>
                    <a:pt x="417" y="24"/>
                    <a:pt x="436" y="11"/>
                    <a:pt x="458" y="7"/>
                  </a:cubicBezTo>
                  <a:cubicBezTo>
                    <a:pt x="470" y="5"/>
                    <a:pt x="490" y="0"/>
                    <a:pt x="516" y="0"/>
                  </a:cubicBezTo>
                  <a:cubicBezTo>
                    <a:pt x="534" y="1"/>
                    <a:pt x="559" y="2"/>
                    <a:pt x="589" y="15"/>
                  </a:cubicBezTo>
                  <a:cubicBezTo>
                    <a:pt x="637" y="32"/>
                    <a:pt x="675" y="67"/>
                    <a:pt x="712" y="95"/>
                  </a:cubicBezTo>
                  <a:cubicBezTo>
                    <a:pt x="740" y="117"/>
                    <a:pt x="772" y="134"/>
                    <a:pt x="796" y="156"/>
                  </a:cubicBezTo>
                  <a:cubicBezTo>
                    <a:pt x="821" y="180"/>
                    <a:pt x="837" y="207"/>
                    <a:pt x="855" y="221"/>
                  </a:cubicBezTo>
                  <a:cubicBezTo>
                    <a:pt x="866" y="231"/>
                    <a:pt x="880" y="234"/>
                    <a:pt x="894" y="234"/>
                  </a:cubicBezTo>
                  <a:cubicBezTo>
                    <a:pt x="902" y="234"/>
                    <a:pt x="911" y="233"/>
                    <a:pt x="917" y="231"/>
                  </a:cubicBezTo>
                  <a:cubicBezTo>
                    <a:pt x="921" y="230"/>
                    <a:pt x="924" y="228"/>
                    <a:pt x="928" y="226"/>
                  </a:cubicBezTo>
                  <a:cubicBezTo>
                    <a:pt x="964" y="208"/>
                    <a:pt x="1010" y="159"/>
                    <a:pt x="1036" y="121"/>
                  </a:cubicBezTo>
                  <a:cubicBezTo>
                    <a:pt x="1041" y="113"/>
                    <a:pt x="1041" y="113"/>
                    <a:pt x="1041" y="113"/>
                  </a:cubicBezTo>
                  <a:cubicBezTo>
                    <a:pt x="1060" y="179"/>
                    <a:pt x="1060" y="179"/>
                    <a:pt x="1060" y="179"/>
                  </a:cubicBezTo>
                  <a:cubicBezTo>
                    <a:pt x="1059" y="181"/>
                    <a:pt x="1059" y="181"/>
                    <a:pt x="1059" y="181"/>
                  </a:cubicBezTo>
                  <a:cubicBezTo>
                    <a:pt x="1050" y="193"/>
                    <a:pt x="1041" y="205"/>
                    <a:pt x="1032" y="216"/>
                  </a:cubicBezTo>
                  <a:cubicBezTo>
                    <a:pt x="1017" y="236"/>
                    <a:pt x="991" y="263"/>
                    <a:pt x="959" y="292"/>
                  </a:cubicBezTo>
                  <a:cubicBezTo>
                    <a:pt x="916" y="332"/>
                    <a:pt x="861" y="375"/>
                    <a:pt x="807" y="411"/>
                  </a:cubicBezTo>
                  <a:cubicBezTo>
                    <a:pt x="786" y="425"/>
                    <a:pt x="764" y="430"/>
                    <a:pt x="744" y="441"/>
                  </a:cubicBezTo>
                  <a:cubicBezTo>
                    <a:pt x="722" y="453"/>
                    <a:pt x="690" y="468"/>
                    <a:pt x="666" y="477"/>
                  </a:cubicBezTo>
                  <a:cubicBezTo>
                    <a:pt x="636" y="489"/>
                    <a:pt x="613" y="501"/>
                    <a:pt x="580" y="506"/>
                  </a:cubicBezTo>
                  <a:cubicBezTo>
                    <a:pt x="564" y="508"/>
                    <a:pt x="548" y="509"/>
                    <a:pt x="532" y="509"/>
                  </a:cubicBezTo>
                  <a:cubicBezTo>
                    <a:pt x="518" y="509"/>
                    <a:pt x="504" y="508"/>
                    <a:pt x="489" y="506"/>
                  </a:cubicBezTo>
                  <a:moveTo>
                    <a:pt x="201" y="328"/>
                  </a:moveTo>
                  <a:cubicBezTo>
                    <a:pt x="223" y="349"/>
                    <a:pt x="247" y="370"/>
                    <a:pt x="271" y="389"/>
                  </a:cubicBezTo>
                  <a:cubicBezTo>
                    <a:pt x="285" y="400"/>
                    <a:pt x="303" y="406"/>
                    <a:pt x="320" y="417"/>
                  </a:cubicBezTo>
                  <a:cubicBezTo>
                    <a:pt x="334" y="427"/>
                    <a:pt x="345" y="441"/>
                    <a:pt x="358" y="448"/>
                  </a:cubicBezTo>
                  <a:cubicBezTo>
                    <a:pt x="385" y="464"/>
                    <a:pt x="412" y="476"/>
                    <a:pt x="440" y="485"/>
                  </a:cubicBezTo>
                  <a:cubicBezTo>
                    <a:pt x="457" y="490"/>
                    <a:pt x="474" y="494"/>
                    <a:pt x="491" y="497"/>
                  </a:cubicBezTo>
                  <a:cubicBezTo>
                    <a:pt x="505" y="499"/>
                    <a:pt x="518" y="500"/>
                    <a:pt x="532" y="500"/>
                  </a:cubicBezTo>
                  <a:cubicBezTo>
                    <a:pt x="547" y="500"/>
                    <a:pt x="563" y="498"/>
                    <a:pt x="578" y="496"/>
                  </a:cubicBezTo>
                  <a:cubicBezTo>
                    <a:pt x="610" y="492"/>
                    <a:pt x="631" y="480"/>
                    <a:pt x="663" y="468"/>
                  </a:cubicBezTo>
                  <a:cubicBezTo>
                    <a:pt x="686" y="459"/>
                    <a:pt x="718" y="444"/>
                    <a:pt x="740" y="432"/>
                  </a:cubicBezTo>
                  <a:cubicBezTo>
                    <a:pt x="761" y="421"/>
                    <a:pt x="783" y="415"/>
                    <a:pt x="801" y="403"/>
                  </a:cubicBezTo>
                  <a:cubicBezTo>
                    <a:pt x="855" y="368"/>
                    <a:pt x="910" y="324"/>
                    <a:pt x="953" y="285"/>
                  </a:cubicBezTo>
                  <a:cubicBezTo>
                    <a:pt x="985" y="256"/>
                    <a:pt x="1010" y="230"/>
                    <a:pt x="1024" y="210"/>
                  </a:cubicBezTo>
                  <a:cubicBezTo>
                    <a:pt x="1033" y="200"/>
                    <a:pt x="1041" y="189"/>
                    <a:pt x="1050" y="178"/>
                  </a:cubicBezTo>
                  <a:cubicBezTo>
                    <a:pt x="1038" y="135"/>
                    <a:pt x="1038" y="135"/>
                    <a:pt x="1038" y="135"/>
                  </a:cubicBezTo>
                  <a:cubicBezTo>
                    <a:pt x="1011" y="173"/>
                    <a:pt x="968" y="216"/>
                    <a:pt x="932" y="235"/>
                  </a:cubicBezTo>
                  <a:cubicBezTo>
                    <a:pt x="928" y="237"/>
                    <a:pt x="924" y="239"/>
                    <a:pt x="920" y="240"/>
                  </a:cubicBezTo>
                  <a:cubicBezTo>
                    <a:pt x="912" y="242"/>
                    <a:pt x="903" y="244"/>
                    <a:pt x="894" y="244"/>
                  </a:cubicBezTo>
                  <a:cubicBezTo>
                    <a:pt x="879" y="244"/>
                    <a:pt x="862" y="240"/>
                    <a:pt x="849" y="229"/>
                  </a:cubicBezTo>
                  <a:cubicBezTo>
                    <a:pt x="829" y="213"/>
                    <a:pt x="813" y="185"/>
                    <a:pt x="789" y="163"/>
                  </a:cubicBezTo>
                  <a:cubicBezTo>
                    <a:pt x="767" y="142"/>
                    <a:pt x="736" y="125"/>
                    <a:pt x="707" y="103"/>
                  </a:cubicBezTo>
                  <a:cubicBezTo>
                    <a:pt x="669" y="74"/>
                    <a:pt x="631" y="40"/>
                    <a:pt x="586" y="23"/>
                  </a:cubicBezTo>
                  <a:cubicBezTo>
                    <a:pt x="557" y="12"/>
                    <a:pt x="534" y="11"/>
                    <a:pt x="516" y="10"/>
                  </a:cubicBezTo>
                  <a:cubicBezTo>
                    <a:pt x="492" y="10"/>
                    <a:pt x="473" y="14"/>
                    <a:pt x="460" y="17"/>
                  </a:cubicBezTo>
                  <a:cubicBezTo>
                    <a:pt x="440" y="20"/>
                    <a:pt x="422" y="33"/>
                    <a:pt x="402" y="40"/>
                  </a:cubicBezTo>
                  <a:cubicBezTo>
                    <a:pt x="384" y="46"/>
                    <a:pt x="349" y="55"/>
                    <a:pt x="334" y="61"/>
                  </a:cubicBezTo>
                  <a:cubicBezTo>
                    <a:pt x="304" y="74"/>
                    <a:pt x="277" y="86"/>
                    <a:pt x="255" y="99"/>
                  </a:cubicBezTo>
                  <a:cubicBezTo>
                    <a:pt x="219" y="121"/>
                    <a:pt x="193" y="144"/>
                    <a:pt x="166" y="156"/>
                  </a:cubicBezTo>
                  <a:cubicBezTo>
                    <a:pt x="156" y="160"/>
                    <a:pt x="148" y="161"/>
                    <a:pt x="140" y="161"/>
                  </a:cubicBezTo>
                  <a:cubicBezTo>
                    <a:pt x="132" y="161"/>
                    <a:pt x="125" y="160"/>
                    <a:pt x="119" y="157"/>
                  </a:cubicBezTo>
                  <a:cubicBezTo>
                    <a:pt x="109" y="153"/>
                    <a:pt x="102" y="147"/>
                    <a:pt x="99" y="144"/>
                  </a:cubicBezTo>
                  <a:cubicBezTo>
                    <a:pt x="87" y="131"/>
                    <a:pt x="71" y="115"/>
                    <a:pt x="59" y="99"/>
                  </a:cubicBezTo>
                  <a:cubicBezTo>
                    <a:pt x="45" y="113"/>
                    <a:pt x="40" y="119"/>
                    <a:pt x="27" y="133"/>
                  </a:cubicBezTo>
                  <a:cubicBezTo>
                    <a:pt x="33" y="141"/>
                    <a:pt x="39" y="148"/>
                    <a:pt x="45" y="155"/>
                  </a:cubicBezTo>
                  <a:cubicBezTo>
                    <a:pt x="50" y="161"/>
                    <a:pt x="50" y="161"/>
                    <a:pt x="50" y="161"/>
                  </a:cubicBezTo>
                  <a:cubicBezTo>
                    <a:pt x="50" y="161"/>
                    <a:pt x="50" y="161"/>
                    <a:pt x="50" y="161"/>
                  </a:cubicBezTo>
                  <a:cubicBezTo>
                    <a:pt x="59" y="171"/>
                    <a:pt x="72" y="183"/>
                    <a:pt x="87" y="198"/>
                  </a:cubicBezTo>
                  <a:cubicBezTo>
                    <a:pt x="89" y="196"/>
                    <a:pt x="89" y="196"/>
                    <a:pt x="89" y="196"/>
                  </a:cubicBezTo>
                  <a:cubicBezTo>
                    <a:pt x="91" y="199"/>
                    <a:pt x="91" y="199"/>
                    <a:pt x="91" y="199"/>
                  </a:cubicBezTo>
                  <a:cubicBezTo>
                    <a:pt x="94" y="195"/>
                    <a:pt x="94" y="195"/>
                    <a:pt x="94" y="195"/>
                  </a:cubicBezTo>
                  <a:cubicBezTo>
                    <a:pt x="94" y="195"/>
                    <a:pt x="95" y="196"/>
                    <a:pt x="95" y="196"/>
                  </a:cubicBezTo>
                  <a:cubicBezTo>
                    <a:pt x="98" y="199"/>
                    <a:pt x="102" y="203"/>
                    <a:pt x="106" y="206"/>
                  </a:cubicBezTo>
                  <a:cubicBezTo>
                    <a:pt x="115" y="214"/>
                    <a:pt x="121" y="226"/>
                    <a:pt x="121" y="238"/>
                  </a:cubicBezTo>
                  <a:cubicBezTo>
                    <a:pt x="121" y="239"/>
                    <a:pt x="121" y="239"/>
                    <a:pt x="121" y="239"/>
                  </a:cubicBezTo>
                  <a:cubicBezTo>
                    <a:pt x="121" y="249"/>
                    <a:pt x="116" y="259"/>
                    <a:pt x="109" y="266"/>
                  </a:cubicBezTo>
                  <a:cubicBezTo>
                    <a:pt x="108" y="266"/>
                    <a:pt x="108" y="266"/>
                    <a:pt x="108" y="266"/>
                  </a:cubicBezTo>
                  <a:cubicBezTo>
                    <a:pt x="108" y="267"/>
                    <a:pt x="108" y="267"/>
                    <a:pt x="108" y="267"/>
                  </a:cubicBezTo>
                  <a:cubicBezTo>
                    <a:pt x="108" y="267"/>
                    <a:pt x="107" y="267"/>
                    <a:pt x="107" y="268"/>
                  </a:cubicBezTo>
                  <a:cubicBezTo>
                    <a:pt x="101" y="273"/>
                    <a:pt x="101" y="273"/>
                    <a:pt x="101" y="273"/>
                  </a:cubicBezTo>
                  <a:cubicBezTo>
                    <a:pt x="99" y="265"/>
                    <a:pt x="99" y="265"/>
                    <a:pt x="99" y="265"/>
                  </a:cubicBezTo>
                  <a:cubicBezTo>
                    <a:pt x="99" y="265"/>
                    <a:pt x="99" y="265"/>
                    <a:pt x="99" y="265"/>
                  </a:cubicBezTo>
                  <a:cubicBezTo>
                    <a:pt x="78" y="281"/>
                    <a:pt x="46" y="298"/>
                    <a:pt x="14" y="303"/>
                  </a:cubicBezTo>
                  <a:cubicBezTo>
                    <a:pt x="11" y="350"/>
                    <a:pt x="11" y="350"/>
                    <a:pt x="11" y="350"/>
                  </a:cubicBezTo>
                  <a:cubicBezTo>
                    <a:pt x="35" y="342"/>
                    <a:pt x="82" y="319"/>
                    <a:pt x="119" y="303"/>
                  </a:cubicBezTo>
                  <a:cubicBezTo>
                    <a:pt x="121" y="302"/>
                    <a:pt x="123" y="301"/>
                    <a:pt x="125" y="301"/>
                  </a:cubicBezTo>
                  <a:cubicBezTo>
                    <a:pt x="133" y="297"/>
                    <a:pt x="140" y="295"/>
                    <a:pt x="147" y="295"/>
                  </a:cubicBezTo>
                  <a:cubicBezTo>
                    <a:pt x="165" y="295"/>
                    <a:pt x="179" y="307"/>
                    <a:pt x="201" y="328"/>
                  </a:cubicBezTo>
                  <a:moveTo>
                    <a:pt x="1035" y="125"/>
                  </a:moveTo>
                  <a:cubicBezTo>
                    <a:pt x="1040" y="124"/>
                    <a:pt x="1040" y="124"/>
                    <a:pt x="1040" y="124"/>
                  </a:cubicBezTo>
                  <a:lnTo>
                    <a:pt x="1035" y="125"/>
                  </a:lnTo>
                  <a:close/>
                  <a:moveTo>
                    <a:pt x="468" y="456"/>
                  </a:moveTo>
                  <a:cubicBezTo>
                    <a:pt x="428" y="453"/>
                    <a:pt x="393" y="428"/>
                    <a:pt x="379" y="408"/>
                  </a:cubicBezTo>
                  <a:cubicBezTo>
                    <a:pt x="376" y="403"/>
                    <a:pt x="374" y="398"/>
                    <a:pt x="374" y="393"/>
                  </a:cubicBezTo>
                  <a:cubicBezTo>
                    <a:pt x="375" y="374"/>
                    <a:pt x="393" y="357"/>
                    <a:pt x="404" y="338"/>
                  </a:cubicBezTo>
                  <a:cubicBezTo>
                    <a:pt x="409" y="328"/>
                    <a:pt x="418" y="323"/>
                    <a:pt x="428" y="323"/>
                  </a:cubicBezTo>
                  <a:cubicBezTo>
                    <a:pt x="445" y="323"/>
                    <a:pt x="464" y="335"/>
                    <a:pt x="482" y="347"/>
                  </a:cubicBezTo>
                  <a:cubicBezTo>
                    <a:pt x="500" y="360"/>
                    <a:pt x="516" y="374"/>
                    <a:pt x="525" y="382"/>
                  </a:cubicBezTo>
                  <a:cubicBezTo>
                    <a:pt x="535" y="390"/>
                    <a:pt x="549" y="400"/>
                    <a:pt x="560" y="410"/>
                  </a:cubicBezTo>
                  <a:cubicBezTo>
                    <a:pt x="572" y="420"/>
                    <a:pt x="582" y="430"/>
                    <a:pt x="583" y="441"/>
                  </a:cubicBezTo>
                  <a:cubicBezTo>
                    <a:pt x="583" y="445"/>
                    <a:pt x="581" y="449"/>
                    <a:pt x="577" y="452"/>
                  </a:cubicBezTo>
                  <a:cubicBezTo>
                    <a:pt x="574" y="448"/>
                    <a:pt x="574" y="448"/>
                    <a:pt x="574" y="448"/>
                  </a:cubicBezTo>
                  <a:cubicBezTo>
                    <a:pt x="577" y="452"/>
                    <a:pt x="577" y="452"/>
                    <a:pt x="577" y="452"/>
                  </a:cubicBezTo>
                  <a:cubicBezTo>
                    <a:pt x="568" y="459"/>
                    <a:pt x="555" y="461"/>
                    <a:pt x="538" y="461"/>
                  </a:cubicBezTo>
                  <a:cubicBezTo>
                    <a:pt x="517" y="461"/>
                    <a:pt x="490" y="457"/>
                    <a:pt x="468" y="456"/>
                  </a:cubicBezTo>
                  <a:moveTo>
                    <a:pt x="428" y="333"/>
                  </a:moveTo>
                  <a:cubicBezTo>
                    <a:pt x="421" y="333"/>
                    <a:pt x="416" y="335"/>
                    <a:pt x="412" y="342"/>
                  </a:cubicBezTo>
                  <a:cubicBezTo>
                    <a:pt x="400" y="363"/>
                    <a:pt x="383" y="380"/>
                    <a:pt x="384" y="393"/>
                  </a:cubicBezTo>
                  <a:cubicBezTo>
                    <a:pt x="384" y="396"/>
                    <a:pt x="385" y="399"/>
                    <a:pt x="387" y="403"/>
                  </a:cubicBezTo>
                  <a:cubicBezTo>
                    <a:pt x="399" y="419"/>
                    <a:pt x="432" y="444"/>
                    <a:pt x="469" y="446"/>
                  </a:cubicBezTo>
                  <a:cubicBezTo>
                    <a:pt x="491" y="448"/>
                    <a:pt x="518" y="451"/>
                    <a:pt x="538" y="451"/>
                  </a:cubicBezTo>
                  <a:cubicBezTo>
                    <a:pt x="554" y="451"/>
                    <a:pt x="566" y="449"/>
                    <a:pt x="571" y="445"/>
                  </a:cubicBezTo>
                  <a:cubicBezTo>
                    <a:pt x="571" y="445"/>
                    <a:pt x="571" y="445"/>
                    <a:pt x="571" y="445"/>
                  </a:cubicBezTo>
                  <a:cubicBezTo>
                    <a:pt x="573" y="443"/>
                    <a:pt x="573" y="442"/>
                    <a:pt x="573" y="441"/>
                  </a:cubicBezTo>
                  <a:cubicBezTo>
                    <a:pt x="573" y="437"/>
                    <a:pt x="566" y="427"/>
                    <a:pt x="554" y="417"/>
                  </a:cubicBezTo>
                  <a:cubicBezTo>
                    <a:pt x="543" y="407"/>
                    <a:pt x="529" y="397"/>
                    <a:pt x="519" y="389"/>
                  </a:cubicBezTo>
                  <a:cubicBezTo>
                    <a:pt x="510" y="381"/>
                    <a:pt x="494" y="367"/>
                    <a:pt x="476" y="355"/>
                  </a:cubicBezTo>
                  <a:cubicBezTo>
                    <a:pt x="459" y="343"/>
                    <a:pt x="440" y="333"/>
                    <a:pt x="428" y="333"/>
                  </a:cubicBezTo>
                  <a:cubicBezTo>
                    <a:pt x="428" y="333"/>
                    <a:pt x="428" y="333"/>
                    <a:pt x="428" y="333"/>
                  </a:cubicBezTo>
                  <a:moveTo>
                    <a:pt x="632" y="396"/>
                  </a:moveTo>
                  <a:cubicBezTo>
                    <a:pt x="625" y="388"/>
                    <a:pt x="622" y="376"/>
                    <a:pt x="622" y="362"/>
                  </a:cubicBezTo>
                  <a:cubicBezTo>
                    <a:pt x="622" y="352"/>
                    <a:pt x="624" y="341"/>
                    <a:pt x="626" y="328"/>
                  </a:cubicBezTo>
                  <a:cubicBezTo>
                    <a:pt x="629" y="315"/>
                    <a:pt x="629" y="297"/>
                    <a:pt x="634" y="277"/>
                  </a:cubicBezTo>
                  <a:cubicBezTo>
                    <a:pt x="639" y="256"/>
                    <a:pt x="647" y="235"/>
                    <a:pt x="654" y="219"/>
                  </a:cubicBezTo>
                  <a:cubicBezTo>
                    <a:pt x="658" y="208"/>
                    <a:pt x="663" y="198"/>
                    <a:pt x="669" y="191"/>
                  </a:cubicBezTo>
                  <a:cubicBezTo>
                    <a:pt x="674" y="184"/>
                    <a:pt x="681" y="179"/>
                    <a:pt x="690" y="179"/>
                  </a:cubicBezTo>
                  <a:cubicBezTo>
                    <a:pt x="693" y="179"/>
                    <a:pt x="696" y="179"/>
                    <a:pt x="700" y="181"/>
                  </a:cubicBezTo>
                  <a:cubicBezTo>
                    <a:pt x="721" y="191"/>
                    <a:pt x="741" y="196"/>
                    <a:pt x="757" y="210"/>
                  </a:cubicBezTo>
                  <a:cubicBezTo>
                    <a:pt x="770" y="222"/>
                    <a:pt x="777" y="240"/>
                    <a:pt x="787" y="250"/>
                  </a:cubicBezTo>
                  <a:cubicBezTo>
                    <a:pt x="799" y="262"/>
                    <a:pt x="808" y="279"/>
                    <a:pt x="808" y="296"/>
                  </a:cubicBezTo>
                  <a:cubicBezTo>
                    <a:pt x="808" y="313"/>
                    <a:pt x="800" y="330"/>
                    <a:pt x="782" y="345"/>
                  </a:cubicBezTo>
                  <a:cubicBezTo>
                    <a:pt x="776" y="351"/>
                    <a:pt x="769" y="357"/>
                    <a:pt x="762" y="362"/>
                  </a:cubicBezTo>
                  <a:cubicBezTo>
                    <a:pt x="749" y="372"/>
                    <a:pt x="734" y="376"/>
                    <a:pt x="723" y="383"/>
                  </a:cubicBezTo>
                  <a:cubicBezTo>
                    <a:pt x="703" y="394"/>
                    <a:pt x="685" y="408"/>
                    <a:pt x="665" y="409"/>
                  </a:cubicBezTo>
                  <a:cubicBezTo>
                    <a:pt x="664" y="410"/>
                    <a:pt x="663" y="410"/>
                    <a:pt x="661" y="410"/>
                  </a:cubicBezTo>
                  <a:cubicBezTo>
                    <a:pt x="661" y="410"/>
                    <a:pt x="661" y="410"/>
                    <a:pt x="661" y="410"/>
                  </a:cubicBezTo>
                  <a:cubicBezTo>
                    <a:pt x="648" y="410"/>
                    <a:pt x="638" y="405"/>
                    <a:pt x="632" y="396"/>
                  </a:cubicBezTo>
                  <a:moveTo>
                    <a:pt x="676" y="197"/>
                  </a:moveTo>
                  <a:cubicBezTo>
                    <a:pt x="671" y="203"/>
                    <a:pt x="667" y="212"/>
                    <a:pt x="663" y="222"/>
                  </a:cubicBezTo>
                  <a:cubicBezTo>
                    <a:pt x="656" y="239"/>
                    <a:pt x="648" y="260"/>
                    <a:pt x="643" y="279"/>
                  </a:cubicBezTo>
                  <a:cubicBezTo>
                    <a:pt x="639" y="298"/>
                    <a:pt x="639" y="316"/>
                    <a:pt x="636" y="330"/>
                  </a:cubicBezTo>
                  <a:cubicBezTo>
                    <a:pt x="633" y="342"/>
                    <a:pt x="632" y="353"/>
                    <a:pt x="632" y="362"/>
                  </a:cubicBezTo>
                  <a:cubicBezTo>
                    <a:pt x="632" y="375"/>
                    <a:pt x="634" y="384"/>
                    <a:pt x="639" y="391"/>
                  </a:cubicBezTo>
                  <a:cubicBezTo>
                    <a:pt x="644" y="397"/>
                    <a:pt x="651" y="400"/>
                    <a:pt x="661" y="400"/>
                  </a:cubicBezTo>
                  <a:cubicBezTo>
                    <a:pt x="662" y="400"/>
                    <a:pt x="663" y="400"/>
                    <a:pt x="665" y="400"/>
                  </a:cubicBezTo>
                  <a:cubicBezTo>
                    <a:pt x="680" y="399"/>
                    <a:pt x="697" y="387"/>
                    <a:pt x="718" y="375"/>
                  </a:cubicBezTo>
                  <a:cubicBezTo>
                    <a:pt x="731" y="367"/>
                    <a:pt x="745" y="363"/>
                    <a:pt x="756" y="355"/>
                  </a:cubicBezTo>
                  <a:cubicBezTo>
                    <a:pt x="763" y="349"/>
                    <a:pt x="770" y="344"/>
                    <a:pt x="776" y="338"/>
                  </a:cubicBezTo>
                  <a:cubicBezTo>
                    <a:pt x="792" y="324"/>
                    <a:pt x="798" y="310"/>
                    <a:pt x="798" y="296"/>
                  </a:cubicBezTo>
                  <a:cubicBezTo>
                    <a:pt x="798" y="282"/>
                    <a:pt x="791" y="268"/>
                    <a:pt x="780" y="257"/>
                  </a:cubicBezTo>
                  <a:cubicBezTo>
                    <a:pt x="769" y="245"/>
                    <a:pt x="761" y="227"/>
                    <a:pt x="750" y="217"/>
                  </a:cubicBezTo>
                  <a:cubicBezTo>
                    <a:pt x="737" y="205"/>
                    <a:pt x="718" y="200"/>
                    <a:pt x="696" y="190"/>
                  </a:cubicBezTo>
                  <a:cubicBezTo>
                    <a:pt x="694" y="189"/>
                    <a:pt x="692" y="188"/>
                    <a:pt x="690" y="188"/>
                  </a:cubicBezTo>
                  <a:cubicBezTo>
                    <a:pt x="690" y="188"/>
                    <a:pt x="690" y="188"/>
                    <a:pt x="690" y="188"/>
                  </a:cubicBezTo>
                  <a:cubicBezTo>
                    <a:pt x="685" y="188"/>
                    <a:pt x="681" y="191"/>
                    <a:pt x="676" y="197"/>
                  </a:cubicBezTo>
                  <a:moveTo>
                    <a:pt x="323" y="358"/>
                  </a:moveTo>
                  <a:cubicBezTo>
                    <a:pt x="307" y="357"/>
                    <a:pt x="291" y="341"/>
                    <a:pt x="272" y="325"/>
                  </a:cubicBezTo>
                  <a:cubicBezTo>
                    <a:pt x="257" y="311"/>
                    <a:pt x="236" y="300"/>
                    <a:pt x="225" y="286"/>
                  </a:cubicBezTo>
                  <a:cubicBezTo>
                    <a:pt x="207" y="261"/>
                    <a:pt x="189" y="242"/>
                    <a:pt x="189" y="220"/>
                  </a:cubicBezTo>
                  <a:cubicBezTo>
                    <a:pt x="189" y="214"/>
                    <a:pt x="190" y="209"/>
                    <a:pt x="192" y="204"/>
                  </a:cubicBezTo>
                  <a:cubicBezTo>
                    <a:pt x="199" y="192"/>
                    <a:pt x="219" y="181"/>
                    <a:pt x="242" y="164"/>
                  </a:cubicBezTo>
                  <a:cubicBezTo>
                    <a:pt x="255" y="155"/>
                    <a:pt x="268" y="139"/>
                    <a:pt x="284" y="130"/>
                  </a:cubicBezTo>
                  <a:cubicBezTo>
                    <a:pt x="307" y="119"/>
                    <a:pt x="331" y="117"/>
                    <a:pt x="341" y="115"/>
                  </a:cubicBezTo>
                  <a:cubicBezTo>
                    <a:pt x="344" y="113"/>
                    <a:pt x="348" y="113"/>
                    <a:pt x="351" y="113"/>
                  </a:cubicBezTo>
                  <a:cubicBezTo>
                    <a:pt x="370" y="113"/>
                    <a:pt x="386" y="130"/>
                    <a:pt x="397" y="150"/>
                  </a:cubicBezTo>
                  <a:cubicBezTo>
                    <a:pt x="406" y="167"/>
                    <a:pt x="412" y="186"/>
                    <a:pt x="412" y="204"/>
                  </a:cubicBezTo>
                  <a:cubicBezTo>
                    <a:pt x="412" y="213"/>
                    <a:pt x="410" y="220"/>
                    <a:pt x="408" y="228"/>
                  </a:cubicBezTo>
                  <a:cubicBezTo>
                    <a:pt x="402" y="243"/>
                    <a:pt x="384" y="266"/>
                    <a:pt x="371" y="289"/>
                  </a:cubicBezTo>
                  <a:cubicBezTo>
                    <a:pt x="359" y="312"/>
                    <a:pt x="351" y="335"/>
                    <a:pt x="339" y="350"/>
                  </a:cubicBezTo>
                  <a:cubicBezTo>
                    <a:pt x="335" y="355"/>
                    <a:pt x="329" y="358"/>
                    <a:pt x="324" y="358"/>
                  </a:cubicBezTo>
                  <a:lnTo>
                    <a:pt x="323" y="358"/>
                  </a:lnTo>
                  <a:close/>
                  <a:moveTo>
                    <a:pt x="351" y="123"/>
                  </a:moveTo>
                  <a:cubicBezTo>
                    <a:pt x="349" y="123"/>
                    <a:pt x="346" y="123"/>
                    <a:pt x="344" y="124"/>
                  </a:cubicBezTo>
                  <a:cubicBezTo>
                    <a:pt x="344" y="124"/>
                    <a:pt x="344" y="124"/>
                    <a:pt x="344" y="124"/>
                  </a:cubicBezTo>
                  <a:cubicBezTo>
                    <a:pt x="343" y="124"/>
                    <a:pt x="343" y="124"/>
                    <a:pt x="343" y="124"/>
                  </a:cubicBezTo>
                  <a:cubicBezTo>
                    <a:pt x="332" y="126"/>
                    <a:pt x="310" y="128"/>
                    <a:pt x="289" y="139"/>
                  </a:cubicBezTo>
                  <a:cubicBezTo>
                    <a:pt x="275" y="146"/>
                    <a:pt x="262" y="161"/>
                    <a:pt x="248" y="172"/>
                  </a:cubicBezTo>
                  <a:cubicBezTo>
                    <a:pt x="225" y="188"/>
                    <a:pt x="204" y="201"/>
                    <a:pt x="201" y="208"/>
                  </a:cubicBezTo>
                  <a:cubicBezTo>
                    <a:pt x="199" y="212"/>
                    <a:pt x="198" y="216"/>
                    <a:pt x="198" y="220"/>
                  </a:cubicBezTo>
                  <a:cubicBezTo>
                    <a:pt x="198" y="235"/>
                    <a:pt x="214" y="255"/>
                    <a:pt x="233" y="280"/>
                  </a:cubicBezTo>
                  <a:cubicBezTo>
                    <a:pt x="241" y="291"/>
                    <a:pt x="262" y="303"/>
                    <a:pt x="278" y="317"/>
                  </a:cubicBezTo>
                  <a:cubicBezTo>
                    <a:pt x="297" y="334"/>
                    <a:pt x="314" y="348"/>
                    <a:pt x="323" y="348"/>
                  </a:cubicBezTo>
                  <a:cubicBezTo>
                    <a:pt x="327" y="348"/>
                    <a:pt x="329" y="347"/>
                    <a:pt x="332" y="343"/>
                  </a:cubicBezTo>
                  <a:cubicBezTo>
                    <a:pt x="342" y="331"/>
                    <a:pt x="350" y="308"/>
                    <a:pt x="363" y="285"/>
                  </a:cubicBezTo>
                  <a:cubicBezTo>
                    <a:pt x="376" y="261"/>
                    <a:pt x="394" y="237"/>
                    <a:pt x="399" y="224"/>
                  </a:cubicBezTo>
                  <a:cubicBezTo>
                    <a:pt x="401" y="218"/>
                    <a:pt x="402" y="212"/>
                    <a:pt x="402" y="204"/>
                  </a:cubicBezTo>
                  <a:cubicBezTo>
                    <a:pt x="402" y="188"/>
                    <a:pt x="397" y="170"/>
                    <a:pt x="389" y="155"/>
                  </a:cubicBezTo>
                  <a:cubicBezTo>
                    <a:pt x="379" y="136"/>
                    <a:pt x="364" y="123"/>
                    <a:pt x="351" y="123"/>
                  </a:cubicBezTo>
                  <a:close/>
                  <a:moveTo>
                    <a:pt x="506" y="327"/>
                  </a:moveTo>
                  <a:cubicBezTo>
                    <a:pt x="490" y="316"/>
                    <a:pt x="474" y="305"/>
                    <a:pt x="465" y="302"/>
                  </a:cubicBezTo>
                  <a:cubicBezTo>
                    <a:pt x="451" y="296"/>
                    <a:pt x="443" y="283"/>
                    <a:pt x="443" y="269"/>
                  </a:cubicBezTo>
                  <a:cubicBezTo>
                    <a:pt x="443" y="259"/>
                    <a:pt x="447" y="248"/>
                    <a:pt x="456" y="239"/>
                  </a:cubicBezTo>
                  <a:cubicBezTo>
                    <a:pt x="468" y="225"/>
                    <a:pt x="490" y="223"/>
                    <a:pt x="513" y="215"/>
                  </a:cubicBezTo>
                  <a:cubicBezTo>
                    <a:pt x="531" y="210"/>
                    <a:pt x="550" y="199"/>
                    <a:pt x="565" y="196"/>
                  </a:cubicBezTo>
                  <a:cubicBezTo>
                    <a:pt x="567" y="195"/>
                    <a:pt x="569" y="195"/>
                    <a:pt x="571" y="195"/>
                  </a:cubicBezTo>
                  <a:cubicBezTo>
                    <a:pt x="579" y="195"/>
                    <a:pt x="586" y="200"/>
                    <a:pt x="589" y="207"/>
                  </a:cubicBezTo>
                  <a:cubicBezTo>
                    <a:pt x="592" y="213"/>
                    <a:pt x="593" y="221"/>
                    <a:pt x="593" y="230"/>
                  </a:cubicBezTo>
                  <a:cubicBezTo>
                    <a:pt x="593" y="232"/>
                    <a:pt x="593" y="233"/>
                    <a:pt x="593" y="234"/>
                  </a:cubicBezTo>
                  <a:cubicBezTo>
                    <a:pt x="588" y="234"/>
                    <a:pt x="588" y="234"/>
                    <a:pt x="588" y="234"/>
                  </a:cubicBezTo>
                  <a:cubicBezTo>
                    <a:pt x="593" y="234"/>
                    <a:pt x="593" y="234"/>
                    <a:pt x="593" y="234"/>
                  </a:cubicBezTo>
                  <a:cubicBezTo>
                    <a:pt x="592" y="251"/>
                    <a:pt x="584" y="269"/>
                    <a:pt x="582" y="282"/>
                  </a:cubicBezTo>
                  <a:cubicBezTo>
                    <a:pt x="579" y="295"/>
                    <a:pt x="582" y="305"/>
                    <a:pt x="579" y="316"/>
                  </a:cubicBezTo>
                  <a:cubicBezTo>
                    <a:pt x="574" y="332"/>
                    <a:pt x="567" y="343"/>
                    <a:pt x="554" y="347"/>
                  </a:cubicBezTo>
                  <a:cubicBezTo>
                    <a:pt x="552" y="347"/>
                    <a:pt x="551" y="347"/>
                    <a:pt x="550" y="347"/>
                  </a:cubicBezTo>
                  <a:cubicBezTo>
                    <a:pt x="538" y="347"/>
                    <a:pt x="523" y="337"/>
                    <a:pt x="506" y="327"/>
                  </a:cubicBezTo>
                  <a:moveTo>
                    <a:pt x="567" y="205"/>
                  </a:moveTo>
                  <a:cubicBezTo>
                    <a:pt x="555" y="207"/>
                    <a:pt x="535" y="219"/>
                    <a:pt x="516" y="224"/>
                  </a:cubicBezTo>
                  <a:cubicBezTo>
                    <a:pt x="492" y="232"/>
                    <a:pt x="471" y="235"/>
                    <a:pt x="464" y="245"/>
                  </a:cubicBezTo>
                  <a:cubicBezTo>
                    <a:pt x="463" y="245"/>
                    <a:pt x="463" y="245"/>
                    <a:pt x="463" y="245"/>
                  </a:cubicBezTo>
                  <a:cubicBezTo>
                    <a:pt x="463" y="246"/>
                    <a:pt x="463" y="246"/>
                    <a:pt x="463" y="246"/>
                  </a:cubicBezTo>
                  <a:cubicBezTo>
                    <a:pt x="456" y="253"/>
                    <a:pt x="453" y="262"/>
                    <a:pt x="453" y="269"/>
                  </a:cubicBezTo>
                  <a:cubicBezTo>
                    <a:pt x="453" y="280"/>
                    <a:pt x="458" y="289"/>
                    <a:pt x="469" y="293"/>
                  </a:cubicBezTo>
                  <a:cubicBezTo>
                    <a:pt x="480" y="297"/>
                    <a:pt x="496" y="308"/>
                    <a:pt x="512" y="319"/>
                  </a:cubicBezTo>
                  <a:cubicBezTo>
                    <a:pt x="527" y="329"/>
                    <a:pt x="543" y="338"/>
                    <a:pt x="550" y="337"/>
                  </a:cubicBezTo>
                  <a:cubicBezTo>
                    <a:pt x="550" y="337"/>
                    <a:pt x="551" y="337"/>
                    <a:pt x="551" y="337"/>
                  </a:cubicBezTo>
                  <a:cubicBezTo>
                    <a:pt x="559" y="335"/>
                    <a:pt x="565" y="328"/>
                    <a:pt x="569" y="313"/>
                  </a:cubicBezTo>
                  <a:cubicBezTo>
                    <a:pt x="572" y="306"/>
                    <a:pt x="570" y="295"/>
                    <a:pt x="572" y="281"/>
                  </a:cubicBezTo>
                  <a:cubicBezTo>
                    <a:pt x="575" y="265"/>
                    <a:pt x="583" y="248"/>
                    <a:pt x="583" y="234"/>
                  </a:cubicBezTo>
                  <a:cubicBezTo>
                    <a:pt x="583" y="233"/>
                    <a:pt x="583" y="231"/>
                    <a:pt x="583" y="230"/>
                  </a:cubicBezTo>
                  <a:cubicBezTo>
                    <a:pt x="583" y="222"/>
                    <a:pt x="582" y="215"/>
                    <a:pt x="580" y="211"/>
                  </a:cubicBezTo>
                  <a:cubicBezTo>
                    <a:pt x="578" y="206"/>
                    <a:pt x="576" y="205"/>
                    <a:pt x="571" y="205"/>
                  </a:cubicBezTo>
                  <a:cubicBezTo>
                    <a:pt x="570" y="205"/>
                    <a:pt x="569" y="205"/>
                    <a:pt x="567" y="205"/>
                  </a:cubicBezTo>
                  <a:moveTo>
                    <a:pt x="463" y="148"/>
                  </a:moveTo>
                  <a:cubicBezTo>
                    <a:pt x="460" y="138"/>
                    <a:pt x="462" y="128"/>
                    <a:pt x="461" y="120"/>
                  </a:cubicBezTo>
                  <a:cubicBezTo>
                    <a:pt x="460" y="113"/>
                    <a:pt x="459" y="106"/>
                    <a:pt x="459" y="98"/>
                  </a:cubicBezTo>
                  <a:cubicBezTo>
                    <a:pt x="459" y="95"/>
                    <a:pt x="459" y="91"/>
                    <a:pt x="460" y="88"/>
                  </a:cubicBezTo>
                  <a:cubicBezTo>
                    <a:pt x="463" y="67"/>
                    <a:pt x="482" y="58"/>
                    <a:pt x="502" y="57"/>
                  </a:cubicBezTo>
                  <a:cubicBezTo>
                    <a:pt x="511" y="56"/>
                    <a:pt x="523" y="53"/>
                    <a:pt x="535" y="53"/>
                  </a:cubicBezTo>
                  <a:cubicBezTo>
                    <a:pt x="539" y="53"/>
                    <a:pt x="543" y="53"/>
                    <a:pt x="547" y="54"/>
                  </a:cubicBezTo>
                  <a:cubicBezTo>
                    <a:pt x="574" y="61"/>
                    <a:pt x="597" y="80"/>
                    <a:pt x="609" y="96"/>
                  </a:cubicBezTo>
                  <a:cubicBezTo>
                    <a:pt x="616" y="104"/>
                    <a:pt x="619" y="110"/>
                    <a:pt x="619" y="117"/>
                  </a:cubicBezTo>
                  <a:cubicBezTo>
                    <a:pt x="619" y="125"/>
                    <a:pt x="614" y="130"/>
                    <a:pt x="608" y="133"/>
                  </a:cubicBezTo>
                  <a:cubicBezTo>
                    <a:pt x="601" y="137"/>
                    <a:pt x="593" y="139"/>
                    <a:pt x="583" y="143"/>
                  </a:cubicBezTo>
                  <a:cubicBezTo>
                    <a:pt x="572" y="146"/>
                    <a:pt x="558" y="154"/>
                    <a:pt x="544" y="158"/>
                  </a:cubicBezTo>
                  <a:cubicBezTo>
                    <a:pt x="522" y="165"/>
                    <a:pt x="509" y="163"/>
                    <a:pt x="501" y="166"/>
                  </a:cubicBezTo>
                  <a:cubicBezTo>
                    <a:pt x="498" y="167"/>
                    <a:pt x="495" y="167"/>
                    <a:pt x="492" y="167"/>
                  </a:cubicBezTo>
                  <a:cubicBezTo>
                    <a:pt x="492" y="167"/>
                    <a:pt x="492" y="167"/>
                    <a:pt x="492" y="167"/>
                  </a:cubicBezTo>
                  <a:cubicBezTo>
                    <a:pt x="481" y="167"/>
                    <a:pt x="468" y="162"/>
                    <a:pt x="463" y="148"/>
                  </a:cubicBezTo>
                  <a:moveTo>
                    <a:pt x="503" y="66"/>
                  </a:moveTo>
                  <a:cubicBezTo>
                    <a:pt x="484" y="68"/>
                    <a:pt x="472" y="75"/>
                    <a:pt x="469" y="90"/>
                  </a:cubicBezTo>
                  <a:cubicBezTo>
                    <a:pt x="469" y="90"/>
                    <a:pt x="469" y="90"/>
                    <a:pt x="469" y="90"/>
                  </a:cubicBezTo>
                  <a:cubicBezTo>
                    <a:pt x="469" y="90"/>
                    <a:pt x="469" y="90"/>
                    <a:pt x="469" y="90"/>
                  </a:cubicBezTo>
                  <a:cubicBezTo>
                    <a:pt x="468" y="93"/>
                    <a:pt x="468" y="95"/>
                    <a:pt x="468" y="98"/>
                  </a:cubicBezTo>
                  <a:cubicBezTo>
                    <a:pt x="468" y="104"/>
                    <a:pt x="470" y="111"/>
                    <a:pt x="471" y="119"/>
                  </a:cubicBezTo>
                  <a:cubicBezTo>
                    <a:pt x="471" y="129"/>
                    <a:pt x="470" y="139"/>
                    <a:pt x="472" y="145"/>
                  </a:cubicBezTo>
                  <a:cubicBezTo>
                    <a:pt x="476" y="154"/>
                    <a:pt x="484" y="157"/>
                    <a:pt x="492" y="157"/>
                  </a:cubicBezTo>
                  <a:cubicBezTo>
                    <a:pt x="494" y="157"/>
                    <a:pt x="497" y="157"/>
                    <a:pt x="498" y="157"/>
                  </a:cubicBezTo>
                  <a:cubicBezTo>
                    <a:pt x="510" y="153"/>
                    <a:pt x="521" y="156"/>
                    <a:pt x="541" y="149"/>
                  </a:cubicBezTo>
                  <a:cubicBezTo>
                    <a:pt x="554" y="145"/>
                    <a:pt x="568" y="137"/>
                    <a:pt x="580" y="133"/>
                  </a:cubicBezTo>
                  <a:cubicBezTo>
                    <a:pt x="580" y="133"/>
                    <a:pt x="580" y="133"/>
                    <a:pt x="580" y="133"/>
                  </a:cubicBezTo>
                  <a:cubicBezTo>
                    <a:pt x="590" y="130"/>
                    <a:pt x="598" y="128"/>
                    <a:pt x="603" y="125"/>
                  </a:cubicBezTo>
                  <a:cubicBezTo>
                    <a:pt x="608" y="122"/>
                    <a:pt x="610" y="120"/>
                    <a:pt x="610" y="117"/>
                  </a:cubicBezTo>
                  <a:cubicBezTo>
                    <a:pt x="610" y="114"/>
                    <a:pt x="608" y="109"/>
                    <a:pt x="602" y="102"/>
                  </a:cubicBezTo>
                  <a:cubicBezTo>
                    <a:pt x="590" y="87"/>
                    <a:pt x="569" y="69"/>
                    <a:pt x="545" y="64"/>
                  </a:cubicBezTo>
                  <a:cubicBezTo>
                    <a:pt x="542" y="63"/>
                    <a:pt x="538" y="63"/>
                    <a:pt x="535" y="63"/>
                  </a:cubicBezTo>
                  <a:cubicBezTo>
                    <a:pt x="535" y="63"/>
                    <a:pt x="535" y="63"/>
                    <a:pt x="535" y="63"/>
                  </a:cubicBezTo>
                  <a:cubicBezTo>
                    <a:pt x="524" y="63"/>
                    <a:pt x="513" y="65"/>
                    <a:pt x="503" y="66"/>
                  </a:cubicBezTo>
                </a:path>
              </a:pathLst>
            </a:custGeom>
            <a:solidFill>
              <a:srgbClr val="CDB2AE"/>
            </a:solidFill>
            <a:ln w="9525">
              <a:noFill/>
              <a:round/>
              <a:headEnd/>
              <a:tailEnd/>
            </a:ln>
          </p:spPr>
          <p:txBody>
            <a:bodyPr/>
            <a:lstStyle/>
            <a:p>
              <a:endParaRPr lang="en-US">
                <a:solidFill>
                  <a:prstClr val="black"/>
                </a:solidFill>
                <a:latin typeface="Calibri"/>
              </a:endParaRPr>
            </a:p>
          </p:txBody>
        </p:sp>
        <p:sp>
          <p:nvSpPr>
            <p:cNvPr id="416" name="Freeform 166"/>
            <p:cNvSpPr>
              <a:spLocks/>
            </p:cNvSpPr>
            <p:nvPr/>
          </p:nvSpPr>
          <p:spPr bwMode="auto">
            <a:xfrm>
              <a:off x="3816" y="3280"/>
              <a:ext cx="1320" cy="560"/>
            </a:xfrm>
            <a:custGeom>
              <a:avLst/>
              <a:gdLst>
                <a:gd name="T0" fmla="*/ 525 w 528"/>
                <a:gd name="T1" fmla="*/ 0 h 224"/>
                <a:gd name="T2" fmla="*/ 522 w 528"/>
                <a:gd name="T3" fmla="*/ 3 h 224"/>
                <a:gd name="T4" fmla="*/ 372 w 528"/>
                <a:gd name="T5" fmla="*/ 119 h 224"/>
                <a:gd name="T6" fmla="*/ 311 w 528"/>
                <a:gd name="T7" fmla="*/ 148 h 224"/>
                <a:gd name="T8" fmla="*/ 234 w 528"/>
                <a:gd name="T9" fmla="*/ 184 h 224"/>
                <a:gd name="T10" fmla="*/ 150 w 528"/>
                <a:gd name="T11" fmla="*/ 212 h 224"/>
                <a:gd name="T12" fmla="*/ 63 w 528"/>
                <a:gd name="T13" fmla="*/ 212 h 224"/>
                <a:gd name="T14" fmla="*/ 0 w 528"/>
                <a:gd name="T15" fmla="*/ 196 h 224"/>
                <a:gd name="T16" fmla="*/ 10 w 528"/>
                <a:gd name="T17" fmla="*/ 200 h 224"/>
                <a:gd name="T18" fmla="*/ 11 w 528"/>
                <a:gd name="T19" fmla="*/ 208 h 224"/>
                <a:gd name="T20" fmla="*/ 62 w 528"/>
                <a:gd name="T21" fmla="*/ 220 h 224"/>
                <a:gd name="T22" fmla="*/ 151 w 528"/>
                <a:gd name="T23" fmla="*/ 219 h 224"/>
                <a:gd name="T24" fmla="*/ 237 w 528"/>
                <a:gd name="T25" fmla="*/ 191 h 224"/>
                <a:gd name="T26" fmla="*/ 314 w 528"/>
                <a:gd name="T27" fmla="*/ 155 h 224"/>
                <a:gd name="T28" fmla="*/ 376 w 528"/>
                <a:gd name="T29" fmla="*/ 125 h 224"/>
                <a:gd name="T30" fmla="*/ 528 w 528"/>
                <a:gd name="T31" fmla="*/ 7 h 224"/>
                <a:gd name="T32" fmla="*/ 525 w 528"/>
                <a:gd name="T33" fmla="*/ 0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8"/>
                <a:gd name="T52" fmla="*/ 0 h 224"/>
                <a:gd name="T53" fmla="*/ 528 w 528"/>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8" h="224">
                  <a:moveTo>
                    <a:pt x="525" y="0"/>
                  </a:moveTo>
                  <a:cubicBezTo>
                    <a:pt x="524" y="1"/>
                    <a:pt x="523" y="2"/>
                    <a:pt x="522" y="3"/>
                  </a:cubicBezTo>
                  <a:cubicBezTo>
                    <a:pt x="479" y="41"/>
                    <a:pt x="426" y="84"/>
                    <a:pt x="372" y="119"/>
                  </a:cubicBezTo>
                  <a:cubicBezTo>
                    <a:pt x="354" y="131"/>
                    <a:pt x="332" y="137"/>
                    <a:pt x="311" y="148"/>
                  </a:cubicBezTo>
                  <a:cubicBezTo>
                    <a:pt x="289" y="160"/>
                    <a:pt x="257" y="175"/>
                    <a:pt x="234" y="184"/>
                  </a:cubicBezTo>
                  <a:cubicBezTo>
                    <a:pt x="202" y="196"/>
                    <a:pt x="181" y="208"/>
                    <a:pt x="150" y="212"/>
                  </a:cubicBezTo>
                  <a:cubicBezTo>
                    <a:pt x="121" y="216"/>
                    <a:pt x="92" y="216"/>
                    <a:pt x="63" y="212"/>
                  </a:cubicBezTo>
                  <a:cubicBezTo>
                    <a:pt x="42" y="210"/>
                    <a:pt x="21" y="204"/>
                    <a:pt x="0" y="196"/>
                  </a:cubicBezTo>
                  <a:cubicBezTo>
                    <a:pt x="3" y="198"/>
                    <a:pt x="7" y="199"/>
                    <a:pt x="10" y="200"/>
                  </a:cubicBezTo>
                  <a:cubicBezTo>
                    <a:pt x="11" y="203"/>
                    <a:pt x="11" y="205"/>
                    <a:pt x="11" y="208"/>
                  </a:cubicBezTo>
                  <a:cubicBezTo>
                    <a:pt x="28" y="213"/>
                    <a:pt x="45" y="217"/>
                    <a:pt x="62" y="220"/>
                  </a:cubicBezTo>
                  <a:cubicBezTo>
                    <a:pt x="92" y="224"/>
                    <a:pt x="122" y="223"/>
                    <a:pt x="151" y="219"/>
                  </a:cubicBezTo>
                  <a:cubicBezTo>
                    <a:pt x="184" y="214"/>
                    <a:pt x="206" y="203"/>
                    <a:pt x="237" y="191"/>
                  </a:cubicBezTo>
                  <a:cubicBezTo>
                    <a:pt x="260" y="181"/>
                    <a:pt x="292" y="167"/>
                    <a:pt x="314" y="155"/>
                  </a:cubicBezTo>
                  <a:cubicBezTo>
                    <a:pt x="335" y="143"/>
                    <a:pt x="357" y="138"/>
                    <a:pt x="376" y="125"/>
                  </a:cubicBezTo>
                  <a:cubicBezTo>
                    <a:pt x="430" y="90"/>
                    <a:pt x="485" y="46"/>
                    <a:pt x="528" y="7"/>
                  </a:cubicBezTo>
                  <a:lnTo>
                    <a:pt x="525" y="0"/>
                  </a:lnTo>
                  <a:close/>
                </a:path>
              </a:pathLst>
            </a:custGeom>
            <a:solidFill>
              <a:srgbClr val="F0A486"/>
            </a:solidFill>
            <a:ln w="9525">
              <a:noFill/>
              <a:round/>
              <a:headEnd/>
              <a:tailEnd/>
            </a:ln>
          </p:spPr>
          <p:txBody>
            <a:bodyPr/>
            <a:lstStyle/>
            <a:p>
              <a:endParaRPr lang="en-US">
                <a:solidFill>
                  <a:prstClr val="black"/>
                </a:solidFill>
                <a:latin typeface="Calibri"/>
              </a:endParaRPr>
            </a:p>
          </p:txBody>
        </p:sp>
        <p:sp>
          <p:nvSpPr>
            <p:cNvPr id="417" name="Freeform 167"/>
            <p:cNvSpPr>
              <a:spLocks/>
            </p:cNvSpPr>
            <p:nvPr/>
          </p:nvSpPr>
          <p:spPr bwMode="auto">
            <a:xfrm>
              <a:off x="4036" y="2587"/>
              <a:ext cx="1042" cy="605"/>
            </a:xfrm>
            <a:custGeom>
              <a:avLst/>
              <a:gdLst>
                <a:gd name="T0" fmla="*/ 2 w 417"/>
                <a:gd name="T1" fmla="*/ 7 h 242"/>
                <a:gd name="T2" fmla="*/ 24 w 417"/>
                <a:gd name="T3" fmla="*/ 9 h 242"/>
                <a:gd name="T4" fmla="*/ 69 w 417"/>
                <a:gd name="T5" fmla="*/ 21 h 242"/>
                <a:gd name="T6" fmla="*/ 189 w 417"/>
                <a:gd name="T7" fmla="*/ 100 h 242"/>
                <a:gd name="T8" fmla="*/ 272 w 417"/>
                <a:gd name="T9" fmla="*/ 160 h 242"/>
                <a:gd name="T10" fmla="*/ 331 w 417"/>
                <a:gd name="T11" fmla="*/ 226 h 242"/>
                <a:gd name="T12" fmla="*/ 366 w 417"/>
                <a:gd name="T13" fmla="*/ 241 h 242"/>
                <a:gd name="T14" fmla="*/ 405 w 417"/>
                <a:gd name="T15" fmla="*/ 237 h 242"/>
                <a:gd name="T16" fmla="*/ 417 w 417"/>
                <a:gd name="T17" fmla="*/ 232 h 242"/>
                <a:gd name="T18" fmla="*/ 414 w 417"/>
                <a:gd name="T19" fmla="*/ 226 h 242"/>
                <a:gd name="T20" fmla="*/ 403 w 417"/>
                <a:gd name="T21" fmla="*/ 230 h 242"/>
                <a:gd name="T22" fmla="*/ 336 w 417"/>
                <a:gd name="T23" fmla="*/ 220 h 242"/>
                <a:gd name="T24" fmla="*/ 277 w 417"/>
                <a:gd name="T25" fmla="*/ 155 h 242"/>
                <a:gd name="T26" fmla="*/ 193 w 417"/>
                <a:gd name="T27" fmla="*/ 94 h 242"/>
                <a:gd name="T28" fmla="*/ 72 w 417"/>
                <a:gd name="T29" fmla="*/ 14 h 242"/>
                <a:gd name="T30" fmla="*/ 0 w 417"/>
                <a:gd name="T31" fmla="*/ 0 h 242"/>
                <a:gd name="T32" fmla="*/ 2 w 417"/>
                <a:gd name="T33" fmla="*/ 7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7"/>
                <a:gd name="T52" fmla="*/ 0 h 242"/>
                <a:gd name="T53" fmla="*/ 417 w 417"/>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7" h="242">
                  <a:moveTo>
                    <a:pt x="2" y="7"/>
                  </a:moveTo>
                  <a:cubicBezTo>
                    <a:pt x="9" y="7"/>
                    <a:pt x="17" y="8"/>
                    <a:pt x="24" y="9"/>
                  </a:cubicBezTo>
                  <a:cubicBezTo>
                    <a:pt x="38" y="11"/>
                    <a:pt x="53" y="14"/>
                    <a:pt x="69" y="21"/>
                  </a:cubicBezTo>
                  <a:cubicBezTo>
                    <a:pt x="114" y="37"/>
                    <a:pt x="152" y="71"/>
                    <a:pt x="189" y="100"/>
                  </a:cubicBezTo>
                  <a:cubicBezTo>
                    <a:pt x="218" y="122"/>
                    <a:pt x="250" y="139"/>
                    <a:pt x="272" y="160"/>
                  </a:cubicBezTo>
                  <a:cubicBezTo>
                    <a:pt x="295" y="182"/>
                    <a:pt x="311" y="209"/>
                    <a:pt x="331" y="226"/>
                  </a:cubicBezTo>
                  <a:cubicBezTo>
                    <a:pt x="342" y="234"/>
                    <a:pt x="354" y="239"/>
                    <a:pt x="366" y="241"/>
                  </a:cubicBezTo>
                  <a:cubicBezTo>
                    <a:pt x="380" y="242"/>
                    <a:pt x="394" y="241"/>
                    <a:pt x="405" y="237"/>
                  </a:cubicBezTo>
                  <a:cubicBezTo>
                    <a:pt x="409" y="236"/>
                    <a:pt x="413" y="234"/>
                    <a:pt x="417" y="232"/>
                  </a:cubicBezTo>
                  <a:cubicBezTo>
                    <a:pt x="414" y="226"/>
                    <a:pt x="414" y="226"/>
                    <a:pt x="414" y="226"/>
                  </a:cubicBezTo>
                  <a:cubicBezTo>
                    <a:pt x="410" y="227"/>
                    <a:pt x="406" y="229"/>
                    <a:pt x="403" y="230"/>
                  </a:cubicBezTo>
                  <a:cubicBezTo>
                    <a:pt x="384" y="236"/>
                    <a:pt x="356" y="237"/>
                    <a:pt x="336" y="220"/>
                  </a:cubicBezTo>
                  <a:cubicBezTo>
                    <a:pt x="317" y="205"/>
                    <a:pt x="301" y="178"/>
                    <a:pt x="277" y="155"/>
                  </a:cubicBezTo>
                  <a:cubicBezTo>
                    <a:pt x="254" y="133"/>
                    <a:pt x="222" y="116"/>
                    <a:pt x="193" y="94"/>
                  </a:cubicBezTo>
                  <a:cubicBezTo>
                    <a:pt x="156" y="66"/>
                    <a:pt x="118" y="31"/>
                    <a:pt x="72" y="14"/>
                  </a:cubicBezTo>
                  <a:cubicBezTo>
                    <a:pt x="42" y="2"/>
                    <a:pt x="18" y="1"/>
                    <a:pt x="0" y="0"/>
                  </a:cubicBezTo>
                  <a:cubicBezTo>
                    <a:pt x="1" y="2"/>
                    <a:pt x="2" y="5"/>
                    <a:pt x="2" y="7"/>
                  </a:cubicBezTo>
                </a:path>
              </a:pathLst>
            </a:custGeom>
            <a:solidFill>
              <a:srgbClr val="F0A486"/>
            </a:solidFill>
            <a:ln w="9525">
              <a:noFill/>
              <a:round/>
              <a:headEnd/>
              <a:tailEnd/>
            </a:ln>
          </p:spPr>
          <p:txBody>
            <a:bodyPr/>
            <a:lstStyle/>
            <a:p>
              <a:endParaRPr lang="en-US">
                <a:solidFill>
                  <a:prstClr val="black"/>
                </a:solidFill>
                <a:latin typeface="Calibri"/>
              </a:endParaRPr>
            </a:p>
          </p:txBody>
        </p:sp>
        <p:sp>
          <p:nvSpPr>
            <p:cNvPr id="418" name="Freeform 168"/>
            <p:cNvSpPr>
              <a:spLocks noEditPoints="1"/>
            </p:cNvSpPr>
            <p:nvPr/>
          </p:nvSpPr>
          <p:spPr bwMode="auto">
            <a:xfrm>
              <a:off x="2760" y="2802"/>
              <a:ext cx="301" cy="663"/>
            </a:xfrm>
            <a:custGeom>
              <a:avLst/>
              <a:gdLst>
                <a:gd name="T0" fmla="*/ 35 w 120"/>
                <a:gd name="T1" fmla="*/ 67 h 265"/>
                <a:gd name="T2" fmla="*/ 81 w 120"/>
                <a:gd name="T3" fmla="*/ 114 h 265"/>
                <a:gd name="T4" fmla="*/ 86 w 120"/>
                <a:gd name="T5" fmla="*/ 109 h 265"/>
                <a:gd name="T6" fmla="*/ 85 w 120"/>
                <a:gd name="T7" fmla="*/ 108 h 265"/>
                <a:gd name="T8" fmla="*/ 85 w 120"/>
                <a:gd name="T9" fmla="*/ 108 h 265"/>
                <a:gd name="T10" fmla="*/ 112 w 120"/>
                <a:gd name="T11" fmla="*/ 68 h 265"/>
                <a:gd name="T12" fmla="*/ 115 w 120"/>
                <a:gd name="T13" fmla="*/ 62 h 265"/>
                <a:gd name="T14" fmla="*/ 97 w 120"/>
                <a:gd name="T15" fmla="*/ 50 h 265"/>
                <a:gd name="T16" fmla="*/ 53 w 120"/>
                <a:gd name="T17" fmla="*/ 0 h 265"/>
                <a:gd name="T18" fmla="*/ 15 w 120"/>
                <a:gd name="T19" fmla="*/ 42 h 265"/>
                <a:gd name="T20" fmla="*/ 35 w 120"/>
                <a:gd name="T21" fmla="*/ 67 h 265"/>
                <a:gd name="T22" fmla="*/ 117 w 120"/>
                <a:gd name="T23" fmla="*/ 208 h 265"/>
                <a:gd name="T24" fmla="*/ 116 w 120"/>
                <a:gd name="T25" fmla="*/ 208 h 265"/>
                <a:gd name="T26" fmla="*/ 97 w 120"/>
                <a:gd name="T27" fmla="*/ 173 h 265"/>
                <a:gd name="T28" fmla="*/ 95 w 120"/>
                <a:gd name="T29" fmla="*/ 166 h 265"/>
                <a:gd name="T30" fmla="*/ 90 w 120"/>
                <a:gd name="T31" fmla="*/ 170 h 265"/>
                <a:gd name="T32" fmla="*/ 4 w 120"/>
                <a:gd name="T33" fmla="*/ 208 h 265"/>
                <a:gd name="T34" fmla="*/ 0 w 120"/>
                <a:gd name="T35" fmla="*/ 265 h 265"/>
                <a:gd name="T36" fmla="*/ 115 w 120"/>
                <a:gd name="T37" fmla="*/ 217 h 265"/>
                <a:gd name="T38" fmla="*/ 120 w 120"/>
                <a:gd name="T39" fmla="*/ 214 h 265"/>
                <a:gd name="T40" fmla="*/ 117 w 120"/>
                <a:gd name="T41" fmla="*/ 208 h 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5"/>
                <a:gd name="T65" fmla="*/ 120 w 120"/>
                <a:gd name="T66" fmla="*/ 265 h 2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5">
                  <a:moveTo>
                    <a:pt x="35" y="67"/>
                  </a:moveTo>
                  <a:cubicBezTo>
                    <a:pt x="45" y="79"/>
                    <a:pt x="61" y="94"/>
                    <a:pt x="81" y="114"/>
                  </a:cubicBezTo>
                  <a:cubicBezTo>
                    <a:pt x="86" y="109"/>
                    <a:pt x="86" y="109"/>
                    <a:pt x="86" y="109"/>
                  </a:cubicBezTo>
                  <a:cubicBezTo>
                    <a:pt x="86" y="108"/>
                    <a:pt x="85" y="108"/>
                    <a:pt x="85" y="108"/>
                  </a:cubicBezTo>
                  <a:cubicBezTo>
                    <a:pt x="85" y="108"/>
                    <a:pt x="85" y="108"/>
                    <a:pt x="85" y="108"/>
                  </a:cubicBezTo>
                  <a:cubicBezTo>
                    <a:pt x="66" y="89"/>
                    <a:pt x="89" y="55"/>
                    <a:pt x="112" y="68"/>
                  </a:cubicBezTo>
                  <a:cubicBezTo>
                    <a:pt x="115" y="62"/>
                    <a:pt x="115" y="62"/>
                    <a:pt x="115" y="62"/>
                  </a:cubicBezTo>
                  <a:cubicBezTo>
                    <a:pt x="105" y="58"/>
                    <a:pt x="99" y="53"/>
                    <a:pt x="97" y="50"/>
                  </a:cubicBezTo>
                  <a:cubicBezTo>
                    <a:pt x="83" y="35"/>
                    <a:pt x="65" y="17"/>
                    <a:pt x="53" y="0"/>
                  </a:cubicBezTo>
                  <a:cubicBezTo>
                    <a:pt x="36" y="19"/>
                    <a:pt x="31" y="24"/>
                    <a:pt x="15" y="42"/>
                  </a:cubicBezTo>
                  <a:cubicBezTo>
                    <a:pt x="22" y="50"/>
                    <a:pt x="28" y="59"/>
                    <a:pt x="35" y="67"/>
                  </a:cubicBezTo>
                  <a:close/>
                  <a:moveTo>
                    <a:pt x="117" y="208"/>
                  </a:moveTo>
                  <a:cubicBezTo>
                    <a:pt x="116" y="208"/>
                    <a:pt x="116" y="208"/>
                    <a:pt x="116" y="208"/>
                  </a:cubicBezTo>
                  <a:cubicBezTo>
                    <a:pt x="94" y="215"/>
                    <a:pt x="80" y="189"/>
                    <a:pt x="97" y="173"/>
                  </a:cubicBezTo>
                  <a:cubicBezTo>
                    <a:pt x="95" y="166"/>
                    <a:pt x="95" y="166"/>
                    <a:pt x="95" y="166"/>
                  </a:cubicBezTo>
                  <a:cubicBezTo>
                    <a:pt x="94" y="168"/>
                    <a:pt x="92" y="169"/>
                    <a:pt x="90" y="170"/>
                  </a:cubicBezTo>
                  <a:cubicBezTo>
                    <a:pt x="68" y="186"/>
                    <a:pt x="36" y="204"/>
                    <a:pt x="4" y="208"/>
                  </a:cubicBezTo>
                  <a:cubicBezTo>
                    <a:pt x="0" y="265"/>
                    <a:pt x="0" y="265"/>
                    <a:pt x="0" y="265"/>
                  </a:cubicBezTo>
                  <a:cubicBezTo>
                    <a:pt x="22" y="260"/>
                    <a:pt x="74" y="234"/>
                    <a:pt x="115" y="217"/>
                  </a:cubicBezTo>
                  <a:cubicBezTo>
                    <a:pt x="117" y="216"/>
                    <a:pt x="119" y="215"/>
                    <a:pt x="120" y="214"/>
                  </a:cubicBezTo>
                  <a:lnTo>
                    <a:pt x="117" y="208"/>
                  </a:lnTo>
                  <a:close/>
                </a:path>
              </a:pathLst>
            </a:custGeom>
            <a:solidFill>
              <a:srgbClr val="00A9E3"/>
            </a:solidFill>
            <a:ln w="9525">
              <a:noFill/>
              <a:round/>
              <a:headEnd/>
              <a:tailEnd/>
            </a:ln>
          </p:spPr>
          <p:txBody>
            <a:bodyPr/>
            <a:lstStyle/>
            <a:p>
              <a:endParaRPr lang="en-US">
                <a:solidFill>
                  <a:prstClr val="black"/>
                </a:solidFill>
                <a:latin typeface="Calibri"/>
              </a:endParaRPr>
            </a:p>
          </p:txBody>
        </p:sp>
        <p:sp>
          <p:nvSpPr>
            <p:cNvPr id="419" name="Freeform 169"/>
            <p:cNvSpPr>
              <a:spLocks/>
            </p:cNvSpPr>
            <p:nvPr/>
          </p:nvSpPr>
          <p:spPr bwMode="auto">
            <a:xfrm>
              <a:off x="2926" y="3217"/>
              <a:ext cx="142" cy="153"/>
            </a:xfrm>
            <a:custGeom>
              <a:avLst/>
              <a:gdLst>
                <a:gd name="T0" fmla="*/ 29 w 57"/>
                <a:gd name="T1" fmla="*/ 0 h 61"/>
                <a:gd name="T2" fmla="*/ 57 w 57"/>
                <a:gd name="T3" fmla="*/ 47 h 61"/>
                <a:gd name="T4" fmla="*/ 53 w 57"/>
                <a:gd name="T5" fmla="*/ 41 h 61"/>
                <a:gd name="T6" fmla="*/ 33 w 57"/>
                <a:gd name="T7" fmla="*/ 6 h 61"/>
                <a:gd name="T8" fmla="*/ 29 w 57"/>
                <a:gd name="T9" fmla="*/ 0 h 61"/>
                <a:gd name="T10" fmla="*/ 0 60000 65536"/>
                <a:gd name="T11" fmla="*/ 0 60000 65536"/>
                <a:gd name="T12" fmla="*/ 0 60000 65536"/>
                <a:gd name="T13" fmla="*/ 0 60000 65536"/>
                <a:gd name="T14" fmla="*/ 0 60000 65536"/>
                <a:gd name="T15" fmla="*/ 0 w 57"/>
                <a:gd name="T16" fmla="*/ 0 h 61"/>
                <a:gd name="T17" fmla="*/ 57 w 57"/>
                <a:gd name="T18" fmla="*/ 61 h 61"/>
              </a:gdLst>
              <a:ahLst/>
              <a:cxnLst>
                <a:cxn ang="T10">
                  <a:pos x="T0" y="T1"/>
                </a:cxn>
                <a:cxn ang="T11">
                  <a:pos x="T2" y="T3"/>
                </a:cxn>
                <a:cxn ang="T12">
                  <a:pos x="T4" y="T5"/>
                </a:cxn>
                <a:cxn ang="T13">
                  <a:pos x="T6" y="T7"/>
                </a:cxn>
                <a:cxn ang="T14">
                  <a:pos x="T8" y="T9"/>
                </a:cxn>
              </a:cxnLst>
              <a:rect l="T15" t="T16" r="T17" b="T18"/>
              <a:pathLst>
                <a:path w="57" h="61">
                  <a:moveTo>
                    <a:pt x="29" y="0"/>
                  </a:moveTo>
                  <a:cubicBezTo>
                    <a:pt x="0" y="21"/>
                    <a:pt x="24" y="61"/>
                    <a:pt x="57" y="47"/>
                  </a:cubicBezTo>
                  <a:cubicBezTo>
                    <a:pt x="53" y="41"/>
                    <a:pt x="53" y="41"/>
                    <a:pt x="53" y="41"/>
                  </a:cubicBezTo>
                  <a:cubicBezTo>
                    <a:pt x="29" y="52"/>
                    <a:pt x="12" y="22"/>
                    <a:pt x="33" y="6"/>
                  </a:cubicBezTo>
                  <a:lnTo>
                    <a:pt x="29" y="0"/>
                  </a:lnTo>
                  <a:close/>
                </a:path>
              </a:pathLst>
            </a:custGeom>
            <a:solidFill>
              <a:srgbClr val="D2ECF9"/>
            </a:solidFill>
            <a:ln w="9525">
              <a:noFill/>
              <a:round/>
              <a:headEnd/>
              <a:tailEnd/>
            </a:ln>
          </p:spPr>
          <p:txBody>
            <a:bodyPr/>
            <a:lstStyle/>
            <a:p>
              <a:endParaRPr lang="en-US">
                <a:solidFill>
                  <a:prstClr val="black"/>
                </a:solidFill>
                <a:latin typeface="Calibri"/>
              </a:endParaRPr>
            </a:p>
          </p:txBody>
        </p:sp>
        <p:sp>
          <p:nvSpPr>
            <p:cNvPr id="420" name="Oval 170"/>
            <p:cNvSpPr>
              <a:spLocks noChangeArrowheads="1"/>
            </p:cNvSpPr>
            <p:nvPr/>
          </p:nvSpPr>
          <p:spPr bwMode="auto">
            <a:xfrm>
              <a:off x="2453" y="3880"/>
              <a:ext cx="315" cy="182"/>
            </a:xfrm>
            <a:prstGeom prst="ellipse">
              <a:avLst/>
            </a:prstGeom>
            <a:solidFill>
              <a:srgbClr val="87D1F0"/>
            </a:solidFill>
            <a:ln w="9525">
              <a:noFill/>
              <a:round/>
              <a:headEnd/>
              <a:tailEnd/>
            </a:ln>
          </p:spPr>
          <p:txBody>
            <a:bodyPr/>
            <a:lstStyle/>
            <a:p>
              <a:endParaRPr lang="en-US">
                <a:solidFill>
                  <a:prstClr val="black"/>
                </a:solidFill>
                <a:latin typeface="Calibri"/>
              </a:endParaRPr>
            </a:p>
          </p:txBody>
        </p:sp>
        <p:sp>
          <p:nvSpPr>
            <p:cNvPr id="421" name="Oval 171"/>
            <p:cNvSpPr>
              <a:spLocks noChangeArrowheads="1"/>
            </p:cNvSpPr>
            <p:nvPr/>
          </p:nvSpPr>
          <p:spPr bwMode="auto">
            <a:xfrm>
              <a:off x="2478" y="3910"/>
              <a:ext cx="265" cy="137"/>
            </a:xfrm>
            <a:prstGeom prst="ellipse">
              <a:avLst/>
            </a:prstGeom>
            <a:solidFill>
              <a:srgbClr val="0085B9"/>
            </a:solidFill>
            <a:ln w="9525">
              <a:noFill/>
              <a:round/>
              <a:headEnd/>
              <a:tailEnd/>
            </a:ln>
          </p:spPr>
          <p:txBody>
            <a:bodyPr/>
            <a:lstStyle/>
            <a:p>
              <a:endParaRPr lang="en-US">
                <a:solidFill>
                  <a:prstClr val="black"/>
                </a:solidFill>
                <a:latin typeface="Calibri"/>
              </a:endParaRPr>
            </a:p>
          </p:txBody>
        </p:sp>
        <p:sp>
          <p:nvSpPr>
            <p:cNvPr id="422" name="Freeform 172"/>
            <p:cNvSpPr>
              <a:spLocks/>
            </p:cNvSpPr>
            <p:nvPr/>
          </p:nvSpPr>
          <p:spPr bwMode="auto">
            <a:xfrm>
              <a:off x="2488" y="3910"/>
              <a:ext cx="237" cy="80"/>
            </a:xfrm>
            <a:custGeom>
              <a:avLst/>
              <a:gdLst>
                <a:gd name="T0" fmla="*/ 0 w 95"/>
                <a:gd name="T1" fmla="*/ 18 h 32"/>
                <a:gd name="T2" fmla="*/ 46 w 95"/>
                <a:gd name="T3" fmla="*/ 32 h 32"/>
                <a:gd name="T4" fmla="*/ 95 w 95"/>
                <a:gd name="T5" fmla="*/ 15 h 32"/>
                <a:gd name="T6" fmla="*/ 49 w 95"/>
                <a:gd name="T7" fmla="*/ 0 h 32"/>
                <a:gd name="T8" fmla="*/ 0 w 95"/>
                <a:gd name="T9" fmla="*/ 18 h 32"/>
                <a:gd name="T10" fmla="*/ 0 60000 65536"/>
                <a:gd name="T11" fmla="*/ 0 60000 65536"/>
                <a:gd name="T12" fmla="*/ 0 60000 65536"/>
                <a:gd name="T13" fmla="*/ 0 60000 65536"/>
                <a:gd name="T14" fmla="*/ 0 60000 65536"/>
                <a:gd name="T15" fmla="*/ 0 w 95"/>
                <a:gd name="T16" fmla="*/ 0 h 32"/>
                <a:gd name="T17" fmla="*/ 95 w 95"/>
                <a:gd name="T18" fmla="*/ 32 h 32"/>
              </a:gdLst>
              <a:ahLst/>
              <a:cxnLst>
                <a:cxn ang="T10">
                  <a:pos x="T0" y="T1"/>
                </a:cxn>
                <a:cxn ang="T11">
                  <a:pos x="T2" y="T3"/>
                </a:cxn>
                <a:cxn ang="T12">
                  <a:pos x="T4" y="T5"/>
                </a:cxn>
                <a:cxn ang="T13">
                  <a:pos x="T6" y="T7"/>
                </a:cxn>
                <a:cxn ang="T14">
                  <a:pos x="T8" y="T9"/>
                </a:cxn>
              </a:cxnLst>
              <a:rect l="T15" t="T16" r="T17" b="T18"/>
              <a:pathLst>
                <a:path w="95" h="32">
                  <a:moveTo>
                    <a:pt x="0" y="18"/>
                  </a:moveTo>
                  <a:cubicBezTo>
                    <a:pt x="9" y="26"/>
                    <a:pt x="26" y="32"/>
                    <a:pt x="46" y="32"/>
                  </a:cubicBezTo>
                  <a:cubicBezTo>
                    <a:pt x="69" y="32"/>
                    <a:pt x="88" y="25"/>
                    <a:pt x="95" y="15"/>
                  </a:cubicBezTo>
                  <a:cubicBezTo>
                    <a:pt x="87" y="6"/>
                    <a:pt x="69" y="0"/>
                    <a:pt x="49" y="0"/>
                  </a:cubicBezTo>
                  <a:cubicBezTo>
                    <a:pt x="27" y="0"/>
                    <a:pt x="8" y="7"/>
                    <a:pt x="0" y="18"/>
                  </a:cubicBezTo>
                </a:path>
              </a:pathLst>
            </a:custGeom>
            <a:solidFill>
              <a:srgbClr val="00729F"/>
            </a:solidFill>
            <a:ln w="9525">
              <a:noFill/>
              <a:round/>
              <a:headEnd/>
              <a:tailEnd/>
            </a:ln>
          </p:spPr>
          <p:txBody>
            <a:bodyPr/>
            <a:lstStyle/>
            <a:p>
              <a:endParaRPr lang="en-US">
                <a:solidFill>
                  <a:prstClr val="black"/>
                </a:solidFill>
                <a:latin typeface="Calibri"/>
              </a:endParaRPr>
            </a:p>
          </p:txBody>
        </p:sp>
        <p:sp>
          <p:nvSpPr>
            <p:cNvPr id="423" name="Oval 173"/>
            <p:cNvSpPr>
              <a:spLocks noChangeArrowheads="1"/>
            </p:cNvSpPr>
            <p:nvPr/>
          </p:nvSpPr>
          <p:spPr bwMode="auto">
            <a:xfrm>
              <a:off x="5008" y="3880"/>
              <a:ext cx="315" cy="182"/>
            </a:xfrm>
            <a:prstGeom prst="ellipse">
              <a:avLst/>
            </a:prstGeom>
            <a:solidFill>
              <a:srgbClr val="F0A486"/>
            </a:solidFill>
            <a:ln w="9525">
              <a:noFill/>
              <a:round/>
              <a:headEnd/>
              <a:tailEnd/>
            </a:ln>
          </p:spPr>
          <p:txBody>
            <a:bodyPr/>
            <a:lstStyle/>
            <a:p>
              <a:endParaRPr lang="en-US">
                <a:solidFill>
                  <a:prstClr val="black"/>
                </a:solidFill>
                <a:latin typeface="Calibri"/>
              </a:endParaRPr>
            </a:p>
          </p:txBody>
        </p:sp>
        <p:sp>
          <p:nvSpPr>
            <p:cNvPr id="424" name="Oval 174"/>
            <p:cNvSpPr>
              <a:spLocks noChangeArrowheads="1"/>
            </p:cNvSpPr>
            <p:nvPr/>
          </p:nvSpPr>
          <p:spPr bwMode="auto">
            <a:xfrm>
              <a:off x="5033" y="3910"/>
              <a:ext cx="265" cy="137"/>
            </a:xfrm>
            <a:prstGeom prst="ellipse">
              <a:avLst/>
            </a:prstGeom>
            <a:solidFill>
              <a:srgbClr val="CA5E42"/>
            </a:solidFill>
            <a:ln w="9525">
              <a:noFill/>
              <a:round/>
              <a:headEnd/>
              <a:tailEnd/>
            </a:ln>
          </p:spPr>
          <p:txBody>
            <a:bodyPr/>
            <a:lstStyle/>
            <a:p>
              <a:endParaRPr lang="en-US">
                <a:solidFill>
                  <a:prstClr val="black"/>
                </a:solidFill>
                <a:latin typeface="Calibri"/>
              </a:endParaRPr>
            </a:p>
          </p:txBody>
        </p:sp>
        <p:sp>
          <p:nvSpPr>
            <p:cNvPr id="425" name="Freeform 175"/>
            <p:cNvSpPr>
              <a:spLocks/>
            </p:cNvSpPr>
            <p:nvPr/>
          </p:nvSpPr>
          <p:spPr bwMode="auto">
            <a:xfrm>
              <a:off x="5046" y="3910"/>
              <a:ext cx="237" cy="77"/>
            </a:xfrm>
            <a:custGeom>
              <a:avLst/>
              <a:gdLst>
                <a:gd name="T0" fmla="*/ 0 w 95"/>
                <a:gd name="T1" fmla="*/ 16 h 31"/>
                <a:gd name="T2" fmla="*/ 47 w 95"/>
                <a:gd name="T3" fmla="*/ 31 h 31"/>
                <a:gd name="T4" fmla="*/ 95 w 95"/>
                <a:gd name="T5" fmla="*/ 15 h 31"/>
                <a:gd name="T6" fmla="*/ 48 w 95"/>
                <a:gd name="T7" fmla="*/ 0 h 31"/>
                <a:gd name="T8" fmla="*/ 0 w 95"/>
                <a:gd name="T9" fmla="*/ 16 h 31"/>
                <a:gd name="T10" fmla="*/ 0 60000 65536"/>
                <a:gd name="T11" fmla="*/ 0 60000 65536"/>
                <a:gd name="T12" fmla="*/ 0 60000 65536"/>
                <a:gd name="T13" fmla="*/ 0 60000 65536"/>
                <a:gd name="T14" fmla="*/ 0 60000 65536"/>
                <a:gd name="T15" fmla="*/ 0 w 95"/>
                <a:gd name="T16" fmla="*/ 0 h 31"/>
                <a:gd name="T17" fmla="*/ 95 w 95"/>
                <a:gd name="T18" fmla="*/ 31 h 31"/>
              </a:gdLst>
              <a:ahLst/>
              <a:cxnLst>
                <a:cxn ang="T10">
                  <a:pos x="T0" y="T1"/>
                </a:cxn>
                <a:cxn ang="T11">
                  <a:pos x="T2" y="T3"/>
                </a:cxn>
                <a:cxn ang="T12">
                  <a:pos x="T4" y="T5"/>
                </a:cxn>
                <a:cxn ang="T13">
                  <a:pos x="T6" y="T7"/>
                </a:cxn>
                <a:cxn ang="T14">
                  <a:pos x="T8" y="T9"/>
                </a:cxn>
              </a:cxnLst>
              <a:rect l="T15" t="T16" r="T17" b="T18"/>
              <a:pathLst>
                <a:path w="95" h="31">
                  <a:moveTo>
                    <a:pt x="0" y="16"/>
                  </a:moveTo>
                  <a:cubicBezTo>
                    <a:pt x="9" y="25"/>
                    <a:pt x="26" y="31"/>
                    <a:pt x="47" y="31"/>
                  </a:cubicBezTo>
                  <a:cubicBezTo>
                    <a:pt x="68" y="31"/>
                    <a:pt x="86" y="24"/>
                    <a:pt x="95" y="15"/>
                  </a:cubicBezTo>
                  <a:cubicBezTo>
                    <a:pt x="86" y="6"/>
                    <a:pt x="68" y="0"/>
                    <a:pt x="48" y="0"/>
                  </a:cubicBezTo>
                  <a:cubicBezTo>
                    <a:pt x="27" y="0"/>
                    <a:pt x="8" y="7"/>
                    <a:pt x="0" y="16"/>
                  </a:cubicBezTo>
                </a:path>
              </a:pathLst>
            </a:custGeom>
            <a:solidFill>
              <a:srgbClr val="9E4A34"/>
            </a:solidFill>
            <a:ln w="9525">
              <a:noFill/>
              <a:round/>
              <a:headEnd/>
              <a:tailEnd/>
            </a:ln>
          </p:spPr>
          <p:txBody>
            <a:bodyPr/>
            <a:lstStyle/>
            <a:p>
              <a:endParaRPr lang="en-US">
                <a:solidFill>
                  <a:prstClr val="black"/>
                </a:solidFill>
                <a:latin typeface="Calibri"/>
              </a:endParaRPr>
            </a:p>
          </p:txBody>
        </p:sp>
        <p:sp>
          <p:nvSpPr>
            <p:cNvPr id="426" name="Freeform 176"/>
            <p:cNvSpPr>
              <a:spLocks/>
            </p:cNvSpPr>
            <p:nvPr/>
          </p:nvSpPr>
          <p:spPr bwMode="auto">
            <a:xfrm>
              <a:off x="2448" y="2084"/>
              <a:ext cx="540" cy="1886"/>
            </a:xfrm>
            <a:custGeom>
              <a:avLst/>
              <a:gdLst>
                <a:gd name="T0" fmla="*/ 188 w 216"/>
                <a:gd name="T1" fmla="*/ 35 h 754"/>
                <a:gd name="T2" fmla="*/ 125 w 216"/>
                <a:gd name="T3" fmla="*/ 48 h 754"/>
                <a:gd name="T4" fmla="*/ 132 w 216"/>
                <a:gd name="T5" fmla="*/ 193 h 754"/>
                <a:gd name="T6" fmla="*/ 50 w 216"/>
                <a:gd name="T7" fmla="*/ 510 h 754"/>
                <a:gd name="T8" fmla="*/ 2 w 216"/>
                <a:gd name="T9" fmla="*/ 722 h 754"/>
                <a:gd name="T10" fmla="*/ 2 w 216"/>
                <a:gd name="T11" fmla="*/ 753 h 754"/>
                <a:gd name="T12" fmla="*/ 65 w 216"/>
                <a:gd name="T13" fmla="*/ 718 h 754"/>
                <a:gd name="T14" fmla="*/ 128 w 216"/>
                <a:gd name="T15" fmla="*/ 754 h 754"/>
                <a:gd name="T16" fmla="*/ 128 w 216"/>
                <a:gd name="T17" fmla="*/ 749 h 754"/>
                <a:gd name="T18" fmla="*/ 172 w 216"/>
                <a:gd name="T19" fmla="*/ 449 h 754"/>
                <a:gd name="T20" fmla="*/ 208 w 216"/>
                <a:gd name="T21" fmla="*/ 138 h 754"/>
                <a:gd name="T22" fmla="*/ 188 w 216"/>
                <a:gd name="T23" fmla="*/ 35 h 7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
                <a:gd name="T37" fmla="*/ 0 h 754"/>
                <a:gd name="T38" fmla="*/ 216 w 216"/>
                <a:gd name="T39" fmla="*/ 754 h 7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 h="754">
                  <a:moveTo>
                    <a:pt x="188" y="35"/>
                  </a:moveTo>
                  <a:cubicBezTo>
                    <a:pt x="178" y="0"/>
                    <a:pt x="118" y="11"/>
                    <a:pt x="125" y="48"/>
                  </a:cubicBezTo>
                  <a:cubicBezTo>
                    <a:pt x="132" y="90"/>
                    <a:pt x="136" y="139"/>
                    <a:pt x="132" y="193"/>
                  </a:cubicBezTo>
                  <a:cubicBezTo>
                    <a:pt x="122" y="320"/>
                    <a:pt x="73" y="436"/>
                    <a:pt x="50" y="510"/>
                  </a:cubicBezTo>
                  <a:cubicBezTo>
                    <a:pt x="32" y="581"/>
                    <a:pt x="7" y="654"/>
                    <a:pt x="2" y="722"/>
                  </a:cubicBezTo>
                  <a:cubicBezTo>
                    <a:pt x="0" y="738"/>
                    <a:pt x="1" y="751"/>
                    <a:pt x="2" y="753"/>
                  </a:cubicBezTo>
                  <a:cubicBezTo>
                    <a:pt x="3" y="734"/>
                    <a:pt x="31" y="718"/>
                    <a:pt x="65" y="718"/>
                  </a:cubicBezTo>
                  <a:cubicBezTo>
                    <a:pt x="99" y="718"/>
                    <a:pt x="127" y="734"/>
                    <a:pt x="128" y="754"/>
                  </a:cubicBezTo>
                  <a:cubicBezTo>
                    <a:pt x="129" y="752"/>
                    <a:pt x="128" y="752"/>
                    <a:pt x="128" y="749"/>
                  </a:cubicBezTo>
                  <a:cubicBezTo>
                    <a:pt x="128" y="662"/>
                    <a:pt x="144" y="552"/>
                    <a:pt x="172" y="449"/>
                  </a:cubicBezTo>
                  <a:cubicBezTo>
                    <a:pt x="210" y="309"/>
                    <a:pt x="216" y="210"/>
                    <a:pt x="208" y="138"/>
                  </a:cubicBezTo>
                  <a:cubicBezTo>
                    <a:pt x="205" y="113"/>
                    <a:pt x="198" y="74"/>
                    <a:pt x="188" y="35"/>
                  </a:cubicBezTo>
                </a:path>
              </a:pathLst>
            </a:custGeom>
            <a:solidFill>
              <a:srgbClr val="00A9E3"/>
            </a:solidFill>
            <a:ln w="9525">
              <a:noFill/>
              <a:round/>
              <a:headEnd/>
              <a:tailEnd/>
            </a:ln>
          </p:spPr>
          <p:txBody>
            <a:bodyPr/>
            <a:lstStyle/>
            <a:p>
              <a:endParaRPr lang="en-US">
                <a:solidFill>
                  <a:prstClr val="black"/>
                </a:solidFill>
                <a:latin typeface="Calibri"/>
              </a:endParaRPr>
            </a:p>
          </p:txBody>
        </p:sp>
        <p:sp>
          <p:nvSpPr>
            <p:cNvPr id="427" name="Freeform 177"/>
            <p:cNvSpPr>
              <a:spLocks/>
            </p:cNvSpPr>
            <p:nvPr/>
          </p:nvSpPr>
          <p:spPr bwMode="auto">
            <a:xfrm>
              <a:off x="2478" y="2145"/>
              <a:ext cx="368" cy="1705"/>
            </a:xfrm>
            <a:custGeom>
              <a:avLst/>
              <a:gdLst>
                <a:gd name="T0" fmla="*/ 133 w 147"/>
                <a:gd name="T1" fmla="*/ 0 h 682"/>
                <a:gd name="T2" fmla="*/ 123 w 147"/>
                <a:gd name="T3" fmla="*/ 27 h 682"/>
                <a:gd name="T4" fmla="*/ 113 w 147"/>
                <a:gd name="T5" fmla="*/ 280 h 682"/>
                <a:gd name="T6" fmla="*/ 33 w 147"/>
                <a:gd name="T7" fmla="*/ 528 h 682"/>
                <a:gd name="T8" fmla="*/ 0 w 147"/>
                <a:gd name="T9" fmla="*/ 682 h 682"/>
                <a:gd name="T10" fmla="*/ 80 w 147"/>
                <a:gd name="T11" fmla="*/ 443 h 682"/>
                <a:gd name="T12" fmla="*/ 145 w 147"/>
                <a:gd name="T13" fmla="*/ 160 h 682"/>
                <a:gd name="T14" fmla="*/ 133 w 147"/>
                <a:gd name="T15" fmla="*/ 0 h 682"/>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682"/>
                <a:gd name="T26" fmla="*/ 147 w 147"/>
                <a:gd name="T27" fmla="*/ 682 h 6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682">
                  <a:moveTo>
                    <a:pt x="133" y="0"/>
                  </a:moveTo>
                  <a:cubicBezTo>
                    <a:pt x="122" y="4"/>
                    <a:pt x="117" y="0"/>
                    <a:pt x="123" y="27"/>
                  </a:cubicBezTo>
                  <a:cubicBezTo>
                    <a:pt x="129" y="53"/>
                    <a:pt x="145" y="156"/>
                    <a:pt x="113" y="280"/>
                  </a:cubicBezTo>
                  <a:cubicBezTo>
                    <a:pt x="81" y="403"/>
                    <a:pt x="59" y="433"/>
                    <a:pt x="33" y="528"/>
                  </a:cubicBezTo>
                  <a:cubicBezTo>
                    <a:pt x="8" y="622"/>
                    <a:pt x="1" y="652"/>
                    <a:pt x="0" y="682"/>
                  </a:cubicBezTo>
                  <a:cubicBezTo>
                    <a:pt x="22" y="616"/>
                    <a:pt x="53" y="510"/>
                    <a:pt x="80" y="443"/>
                  </a:cubicBezTo>
                  <a:cubicBezTo>
                    <a:pt x="106" y="377"/>
                    <a:pt x="147" y="245"/>
                    <a:pt x="145" y="160"/>
                  </a:cubicBezTo>
                  <a:cubicBezTo>
                    <a:pt x="144" y="74"/>
                    <a:pt x="123" y="2"/>
                    <a:pt x="133" y="0"/>
                  </a:cubicBezTo>
                </a:path>
              </a:pathLst>
            </a:custGeom>
            <a:solidFill>
              <a:srgbClr val="7ECEEF"/>
            </a:solidFill>
            <a:ln w="9525">
              <a:noFill/>
              <a:round/>
              <a:headEnd/>
              <a:tailEnd/>
            </a:ln>
          </p:spPr>
          <p:txBody>
            <a:bodyPr/>
            <a:lstStyle/>
            <a:p>
              <a:endParaRPr lang="en-US">
                <a:solidFill>
                  <a:prstClr val="black"/>
                </a:solidFill>
                <a:latin typeface="Calibri"/>
              </a:endParaRPr>
            </a:p>
          </p:txBody>
        </p:sp>
        <p:sp>
          <p:nvSpPr>
            <p:cNvPr id="428" name="Freeform 178"/>
            <p:cNvSpPr>
              <a:spLocks/>
            </p:cNvSpPr>
            <p:nvPr/>
          </p:nvSpPr>
          <p:spPr bwMode="auto">
            <a:xfrm>
              <a:off x="5006" y="2079"/>
              <a:ext cx="590" cy="1898"/>
            </a:xfrm>
            <a:custGeom>
              <a:avLst/>
              <a:gdLst>
                <a:gd name="T0" fmla="*/ 209 w 236"/>
                <a:gd name="T1" fmla="*/ 39 h 759"/>
                <a:gd name="T2" fmla="*/ 145 w 236"/>
                <a:gd name="T3" fmla="*/ 50 h 759"/>
                <a:gd name="T4" fmla="*/ 107 w 236"/>
                <a:gd name="T5" fmla="*/ 423 h 759"/>
                <a:gd name="T6" fmla="*/ 37 w 236"/>
                <a:gd name="T7" fmla="*/ 619 h 759"/>
                <a:gd name="T8" fmla="*/ 1 w 236"/>
                <a:gd name="T9" fmla="*/ 752 h 759"/>
                <a:gd name="T10" fmla="*/ 64 w 236"/>
                <a:gd name="T11" fmla="*/ 720 h 759"/>
                <a:gd name="T12" fmla="*/ 127 w 236"/>
                <a:gd name="T13" fmla="*/ 757 h 759"/>
                <a:gd name="T14" fmla="*/ 127 w 236"/>
                <a:gd name="T15" fmla="*/ 759 h 759"/>
                <a:gd name="T16" fmla="*/ 153 w 236"/>
                <a:gd name="T17" fmla="*/ 642 h 759"/>
                <a:gd name="T18" fmla="*/ 207 w 236"/>
                <a:gd name="T19" fmla="*/ 429 h 759"/>
                <a:gd name="T20" fmla="*/ 209 w 236"/>
                <a:gd name="T21" fmla="*/ 39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759"/>
                <a:gd name="T35" fmla="*/ 236 w 236"/>
                <a:gd name="T36" fmla="*/ 759 h 7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759">
                  <a:moveTo>
                    <a:pt x="209" y="39"/>
                  </a:moveTo>
                  <a:cubicBezTo>
                    <a:pt x="200" y="0"/>
                    <a:pt x="142" y="14"/>
                    <a:pt x="145" y="50"/>
                  </a:cubicBezTo>
                  <a:cubicBezTo>
                    <a:pt x="158" y="176"/>
                    <a:pt x="152" y="265"/>
                    <a:pt x="107" y="423"/>
                  </a:cubicBezTo>
                  <a:cubicBezTo>
                    <a:pt x="80" y="520"/>
                    <a:pt x="53" y="571"/>
                    <a:pt x="37" y="619"/>
                  </a:cubicBezTo>
                  <a:cubicBezTo>
                    <a:pt x="17" y="670"/>
                    <a:pt x="0" y="737"/>
                    <a:pt x="1" y="752"/>
                  </a:cubicBezTo>
                  <a:cubicBezTo>
                    <a:pt x="5" y="734"/>
                    <a:pt x="32" y="720"/>
                    <a:pt x="64" y="720"/>
                  </a:cubicBezTo>
                  <a:cubicBezTo>
                    <a:pt x="99" y="720"/>
                    <a:pt x="127" y="737"/>
                    <a:pt x="127" y="757"/>
                  </a:cubicBezTo>
                  <a:cubicBezTo>
                    <a:pt x="127" y="758"/>
                    <a:pt x="127" y="758"/>
                    <a:pt x="127" y="759"/>
                  </a:cubicBezTo>
                  <a:cubicBezTo>
                    <a:pt x="133" y="747"/>
                    <a:pt x="145" y="668"/>
                    <a:pt x="153" y="642"/>
                  </a:cubicBezTo>
                  <a:cubicBezTo>
                    <a:pt x="168" y="590"/>
                    <a:pt x="188" y="533"/>
                    <a:pt x="207" y="429"/>
                  </a:cubicBezTo>
                  <a:cubicBezTo>
                    <a:pt x="236" y="278"/>
                    <a:pt x="227" y="134"/>
                    <a:pt x="209" y="39"/>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429" name="Freeform 179"/>
            <p:cNvSpPr>
              <a:spLocks noEditPoints="1"/>
            </p:cNvSpPr>
            <p:nvPr/>
          </p:nvSpPr>
          <p:spPr bwMode="auto">
            <a:xfrm>
              <a:off x="2926" y="2597"/>
              <a:ext cx="2252" cy="1223"/>
            </a:xfrm>
            <a:custGeom>
              <a:avLst/>
              <a:gdLst>
                <a:gd name="T0" fmla="*/ 849 w 901"/>
                <a:gd name="T1" fmla="*/ 233 h 489"/>
                <a:gd name="T2" fmla="*/ 775 w 901"/>
                <a:gd name="T3" fmla="*/ 222 h 489"/>
                <a:gd name="T4" fmla="*/ 633 w 901"/>
                <a:gd name="T5" fmla="*/ 96 h 489"/>
                <a:gd name="T6" fmla="*/ 468 w 901"/>
                <a:gd name="T7" fmla="*/ 5 h 489"/>
                <a:gd name="T8" fmla="*/ 330 w 901"/>
                <a:gd name="T9" fmla="*/ 33 h 489"/>
                <a:gd name="T10" fmla="*/ 184 w 901"/>
                <a:gd name="T11" fmla="*/ 93 h 489"/>
                <a:gd name="T12" fmla="*/ 60 w 901"/>
                <a:gd name="T13" fmla="*/ 154 h 489"/>
                <a:gd name="T14" fmla="*/ 19 w 901"/>
                <a:gd name="T15" fmla="*/ 190 h 489"/>
                <a:gd name="T16" fmla="*/ 30 w 901"/>
                <a:gd name="T17" fmla="*/ 201 h 489"/>
                <a:gd name="T18" fmla="*/ 33 w 901"/>
                <a:gd name="T19" fmla="*/ 254 h 489"/>
                <a:gd name="T20" fmla="*/ 75 w 901"/>
                <a:gd name="T21" fmla="*/ 284 h 489"/>
                <a:gd name="T22" fmla="*/ 102 w 901"/>
                <a:gd name="T23" fmla="*/ 293 h 489"/>
                <a:gd name="T24" fmla="*/ 131 w 901"/>
                <a:gd name="T25" fmla="*/ 318 h 489"/>
                <a:gd name="T26" fmla="*/ 249 w 901"/>
                <a:gd name="T27" fmla="*/ 406 h 489"/>
                <a:gd name="T28" fmla="*/ 419 w 901"/>
                <a:gd name="T29" fmla="*/ 485 h 489"/>
                <a:gd name="T30" fmla="*/ 590 w 901"/>
                <a:gd name="T31" fmla="*/ 457 h 489"/>
                <a:gd name="T32" fmla="*/ 728 w 901"/>
                <a:gd name="T33" fmla="*/ 392 h 489"/>
                <a:gd name="T34" fmla="*/ 861 w 901"/>
                <a:gd name="T35" fmla="*/ 228 h 489"/>
                <a:gd name="T36" fmla="*/ 203 w 901"/>
                <a:gd name="T37" fmla="*/ 312 h 489"/>
                <a:gd name="T38" fmla="*/ 125 w 901"/>
                <a:gd name="T39" fmla="*/ 197 h 489"/>
                <a:gd name="T40" fmla="*/ 215 w 901"/>
                <a:gd name="T41" fmla="*/ 126 h 489"/>
                <a:gd name="T42" fmla="*/ 321 w 901"/>
                <a:gd name="T43" fmla="*/ 144 h 489"/>
                <a:gd name="T44" fmla="*/ 295 w 901"/>
                <a:gd name="T45" fmla="*/ 278 h 489"/>
                <a:gd name="T46" fmla="*/ 502 w 901"/>
                <a:gd name="T47" fmla="*/ 439 h 489"/>
                <a:gd name="T48" fmla="*/ 311 w 901"/>
                <a:gd name="T49" fmla="*/ 396 h 489"/>
                <a:gd name="T50" fmla="*/ 450 w 901"/>
                <a:gd name="T51" fmla="*/ 376 h 489"/>
                <a:gd name="T52" fmla="*/ 516 w 901"/>
                <a:gd name="T53" fmla="*/ 225 h 489"/>
                <a:gd name="T54" fmla="*/ 502 w 901"/>
                <a:gd name="T55" fmla="*/ 306 h 489"/>
                <a:gd name="T56" fmla="*/ 395 w 901"/>
                <a:gd name="T57" fmla="*/ 288 h 489"/>
                <a:gd name="T58" fmla="*/ 442 w 901"/>
                <a:gd name="T59" fmla="*/ 211 h 489"/>
                <a:gd name="T60" fmla="*/ 516 w 901"/>
                <a:gd name="T61" fmla="*/ 225 h 489"/>
                <a:gd name="T62" fmla="*/ 470 w 901"/>
                <a:gd name="T63" fmla="*/ 145 h 489"/>
                <a:gd name="T64" fmla="*/ 396 w 901"/>
                <a:gd name="T65" fmla="*/ 137 h 489"/>
                <a:gd name="T66" fmla="*/ 393 w 901"/>
                <a:gd name="T67" fmla="*/ 80 h 489"/>
                <a:gd name="T68" fmla="*/ 474 w 901"/>
                <a:gd name="T69" fmla="*/ 50 h 489"/>
                <a:gd name="T70" fmla="*/ 510 w 901"/>
                <a:gd name="T71" fmla="*/ 129 h 489"/>
                <a:gd name="T72" fmla="*/ 687 w 901"/>
                <a:gd name="T73" fmla="*/ 349 h 489"/>
                <a:gd name="T74" fmla="*/ 593 w 901"/>
                <a:gd name="T75" fmla="*/ 396 h 489"/>
                <a:gd name="T76" fmla="*/ 567 w 901"/>
                <a:gd name="T77" fmla="*/ 269 h 489"/>
                <a:gd name="T78" fmla="*/ 626 w 901"/>
                <a:gd name="T79" fmla="*/ 176 h 489"/>
                <a:gd name="T80" fmla="*/ 712 w 901"/>
                <a:gd name="T81" fmla="*/ 244 h 4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1"/>
                <a:gd name="T124" fmla="*/ 0 h 489"/>
                <a:gd name="T125" fmla="*/ 901 w 901"/>
                <a:gd name="T126" fmla="*/ 489 h 4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1" h="489">
                  <a:moveTo>
                    <a:pt x="861" y="228"/>
                  </a:moveTo>
                  <a:cubicBezTo>
                    <a:pt x="857" y="230"/>
                    <a:pt x="853" y="232"/>
                    <a:pt x="849" y="233"/>
                  </a:cubicBezTo>
                  <a:cubicBezTo>
                    <a:pt x="838" y="237"/>
                    <a:pt x="824" y="238"/>
                    <a:pt x="810" y="237"/>
                  </a:cubicBezTo>
                  <a:cubicBezTo>
                    <a:pt x="798" y="235"/>
                    <a:pt x="786" y="230"/>
                    <a:pt x="775" y="222"/>
                  </a:cubicBezTo>
                  <a:cubicBezTo>
                    <a:pt x="755" y="205"/>
                    <a:pt x="739" y="178"/>
                    <a:pt x="716" y="156"/>
                  </a:cubicBezTo>
                  <a:cubicBezTo>
                    <a:pt x="694" y="135"/>
                    <a:pt x="662" y="118"/>
                    <a:pt x="633" y="96"/>
                  </a:cubicBezTo>
                  <a:cubicBezTo>
                    <a:pt x="596" y="67"/>
                    <a:pt x="558" y="33"/>
                    <a:pt x="513" y="17"/>
                  </a:cubicBezTo>
                  <a:cubicBezTo>
                    <a:pt x="497" y="10"/>
                    <a:pt x="482" y="7"/>
                    <a:pt x="468" y="5"/>
                  </a:cubicBezTo>
                  <a:cubicBezTo>
                    <a:pt x="433" y="0"/>
                    <a:pt x="405" y="7"/>
                    <a:pt x="388" y="10"/>
                  </a:cubicBezTo>
                  <a:cubicBezTo>
                    <a:pt x="369" y="13"/>
                    <a:pt x="352" y="26"/>
                    <a:pt x="330" y="33"/>
                  </a:cubicBezTo>
                  <a:cubicBezTo>
                    <a:pt x="313" y="39"/>
                    <a:pt x="277" y="48"/>
                    <a:pt x="263" y="54"/>
                  </a:cubicBezTo>
                  <a:cubicBezTo>
                    <a:pt x="233" y="68"/>
                    <a:pt x="206" y="79"/>
                    <a:pt x="184" y="93"/>
                  </a:cubicBezTo>
                  <a:cubicBezTo>
                    <a:pt x="148" y="114"/>
                    <a:pt x="123" y="137"/>
                    <a:pt x="94" y="149"/>
                  </a:cubicBezTo>
                  <a:cubicBezTo>
                    <a:pt x="82" y="154"/>
                    <a:pt x="70" y="155"/>
                    <a:pt x="60" y="154"/>
                  </a:cubicBezTo>
                  <a:cubicBezTo>
                    <a:pt x="55" y="153"/>
                    <a:pt x="50" y="152"/>
                    <a:pt x="46" y="150"/>
                  </a:cubicBezTo>
                  <a:cubicBezTo>
                    <a:pt x="23" y="137"/>
                    <a:pt x="0" y="171"/>
                    <a:pt x="19" y="190"/>
                  </a:cubicBezTo>
                  <a:cubicBezTo>
                    <a:pt x="19" y="190"/>
                    <a:pt x="19" y="190"/>
                    <a:pt x="19" y="190"/>
                  </a:cubicBezTo>
                  <a:cubicBezTo>
                    <a:pt x="22" y="193"/>
                    <a:pt x="26" y="197"/>
                    <a:pt x="30" y="201"/>
                  </a:cubicBezTo>
                  <a:cubicBezTo>
                    <a:pt x="39" y="208"/>
                    <a:pt x="44" y="218"/>
                    <a:pt x="44" y="229"/>
                  </a:cubicBezTo>
                  <a:cubicBezTo>
                    <a:pt x="44" y="238"/>
                    <a:pt x="40" y="247"/>
                    <a:pt x="33" y="254"/>
                  </a:cubicBezTo>
                  <a:cubicBezTo>
                    <a:pt x="13" y="269"/>
                    <a:pt x="27" y="297"/>
                    <a:pt x="50" y="290"/>
                  </a:cubicBezTo>
                  <a:cubicBezTo>
                    <a:pt x="59" y="286"/>
                    <a:pt x="67" y="284"/>
                    <a:pt x="75" y="284"/>
                  </a:cubicBezTo>
                  <a:cubicBezTo>
                    <a:pt x="75" y="284"/>
                    <a:pt x="75" y="284"/>
                    <a:pt x="75" y="284"/>
                  </a:cubicBezTo>
                  <a:cubicBezTo>
                    <a:pt x="85" y="284"/>
                    <a:pt x="94" y="287"/>
                    <a:pt x="102" y="293"/>
                  </a:cubicBezTo>
                  <a:cubicBezTo>
                    <a:pt x="111" y="299"/>
                    <a:pt x="120" y="307"/>
                    <a:pt x="131" y="318"/>
                  </a:cubicBezTo>
                  <a:cubicBezTo>
                    <a:pt x="131" y="318"/>
                    <a:pt x="131" y="318"/>
                    <a:pt x="131" y="318"/>
                  </a:cubicBezTo>
                  <a:cubicBezTo>
                    <a:pt x="153" y="339"/>
                    <a:pt x="176" y="359"/>
                    <a:pt x="201" y="379"/>
                  </a:cubicBezTo>
                  <a:cubicBezTo>
                    <a:pt x="214" y="389"/>
                    <a:pt x="232" y="395"/>
                    <a:pt x="249" y="406"/>
                  </a:cubicBezTo>
                  <a:cubicBezTo>
                    <a:pt x="264" y="416"/>
                    <a:pt x="275" y="430"/>
                    <a:pt x="287" y="437"/>
                  </a:cubicBezTo>
                  <a:cubicBezTo>
                    <a:pt x="330" y="462"/>
                    <a:pt x="375" y="479"/>
                    <a:pt x="419" y="485"/>
                  </a:cubicBezTo>
                  <a:cubicBezTo>
                    <a:pt x="448" y="489"/>
                    <a:pt x="477" y="489"/>
                    <a:pt x="506" y="485"/>
                  </a:cubicBezTo>
                  <a:cubicBezTo>
                    <a:pt x="537" y="481"/>
                    <a:pt x="558" y="469"/>
                    <a:pt x="590" y="457"/>
                  </a:cubicBezTo>
                  <a:cubicBezTo>
                    <a:pt x="613" y="448"/>
                    <a:pt x="645" y="433"/>
                    <a:pt x="667" y="421"/>
                  </a:cubicBezTo>
                  <a:cubicBezTo>
                    <a:pt x="688" y="410"/>
                    <a:pt x="710" y="404"/>
                    <a:pt x="728" y="392"/>
                  </a:cubicBezTo>
                  <a:cubicBezTo>
                    <a:pt x="782" y="357"/>
                    <a:pt x="835" y="314"/>
                    <a:pt x="878" y="276"/>
                  </a:cubicBezTo>
                  <a:cubicBezTo>
                    <a:pt x="901" y="263"/>
                    <a:pt x="887" y="221"/>
                    <a:pt x="861" y="228"/>
                  </a:cubicBezTo>
                  <a:moveTo>
                    <a:pt x="264" y="338"/>
                  </a:moveTo>
                  <a:cubicBezTo>
                    <a:pt x="250" y="354"/>
                    <a:pt x="228" y="334"/>
                    <a:pt x="203" y="312"/>
                  </a:cubicBezTo>
                  <a:cubicBezTo>
                    <a:pt x="187" y="298"/>
                    <a:pt x="166" y="286"/>
                    <a:pt x="157" y="274"/>
                  </a:cubicBezTo>
                  <a:cubicBezTo>
                    <a:pt x="134" y="243"/>
                    <a:pt x="113" y="220"/>
                    <a:pt x="125" y="197"/>
                  </a:cubicBezTo>
                  <a:cubicBezTo>
                    <a:pt x="129" y="188"/>
                    <a:pt x="150" y="176"/>
                    <a:pt x="173" y="159"/>
                  </a:cubicBezTo>
                  <a:cubicBezTo>
                    <a:pt x="187" y="149"/>
                    <a:pt x="200" y="133"/>
                    <a:pt x="215" y="126"/>
                  </a:cubicBezTo>
                  <a:cubicBezTo>
                    <a:pt x="236" y="114"/>
                    <a:pt x="260" y="113"/>
                    <a:pt x="270" y="110"/>
                  </a:cubicBezTo>
                  <a:cubicBezTo>
                    <a:pt x="289" y="104"/>
                    <a:pt x="309" y="120"/>
                    <a:pt x="321" y="144"/>
                  </a:cubicBezTo>
                  <a:cubicBezTo>
                    <a:pt x="333" y="167"/>
                    <a:pt x="339" y="196"/>
                    <a:pt x="331" y="217"/>
                  </a:cubicBezTo>
                  <a:cubicBezTo>
                    <a:pt x="326" y="231"/>
                    <a:pt x="308" y="254"/>
                    <a:pt x="295" y="278"/>
                  </a:cubicBezTo>
                  <a:cubicBezTo>
                    <a:pt x="282" y="301"/>
                    <a:pt x="275" y="324"/>
                    <a:pt x="264" y="338"/>
                  </a:cubicBezTo>
                  <a:moveTo>
                    <a:pt x="502" y="439"/>
                  </a:moveTo>
                  <a:cubicBezTo>
                    <a:pt x="486" y="453"/>
                    <a:pt x="435" y="445"/>
                    <a:pt x="397" y="442"/>
                  </a:cubicBezTo>
                  <a:cubicBezTo>
                    <a:pt x="358" y="439"/>
                    <a:pt x="324" y="415"/>
                    <a:pt x="311" y="396"/>
                  </a:cubicBezTo>
                  <a:cubicBezTo>
                    <a:pt x="298" y="377"/>
                    <a:pt x="322" y="356"/>
                    <a:pt x="336" y="331"/>
                  </a:cubicBezTo>
                  <a:cubicBezTo>
                    <a:pt x="356" y="293"/>
                    <a:pt x="427" y="357"/>
                    <a:pt x="450" y="376"/>
                  </a:cubicBezTo>
                  <a:cubicBezTo>
                    <a:pt x="473" y="396"/>
                    <a:pt x="519" y="425"/>
                    <a:pt x="502" y="439"/>
                  </a:cubicBezTo>
                  <a:moveTo>
                    <a:pt x="516" y="225"/>
                  </a:moveTo>
                  <a:cubicBezTo>
                    <a:pt x="515" y="240"/>
                    <a:pt x="507" y="258"/>
                    <a:pt x="505" y="273"/>
                  </a:cubicBezTo>
                  <a:cubicBezTo>
                    <a:pt x="502" y="286"/>
                    <a:pt x="505" y="297"/>
                    <a:pt x="502" y="306"/>
                  </a:cubicBezTo>
                  <a:cubicBezTo>
                    <a:pt x="497" y="321"/>
                    <a:pt x="491" y="330"/>
                    <a:pt x="481" y="333"/>
                  </a:cubicBezTo>
                  <a:cubicBezTo>
                    <a:pt x="464" y="337"/>
                    <a:pt x="416" y="297"/>
                    <a:pt x="395" y="288"/>
                  </a:cubicBezTo>
                  <a:cubicBezTo>
                    <a:pt x="373" y="280"/>
                    <a:pt x="369" y="252"/>
                    <a:pt x="388" y="233"/>
                  </a:cubicBezTo>
                  <a:cubicBezTo>
                    <a:pt x="397" y="221"/>
                    <a:pt x="419" y="218"/>
                    <a:pt x="442" y="211"/>
                  </a:cubicBezTo>
                  <a:cubicBezTo>
                    <a:pt x="461" y="205"/>
                    <a:pt x="481" y="194"/>
                    <a:pt x="494" y="191"/>
                  </a:cubicBezTo>
                  <a:cubicBezTo>
                    <a:pt x="512" y="188"/>
                    <a:pt x="517" y="204"/>
                    <a:pt x="516" y="225"/>
                  </a:cubicBezTo>
                  <a:moveTo>
                    <a:pt x="510" y="129"/>
                  </a:moveTo>
                  <a:cubicBezTo>
                    <a:pt x="498" y="133"/>
                    <a:pt x="484" y="140"/>
                    <a:pt x="470" y="145"/>
                  </a:cubicBezTo>
                  <a:cubicBezTo>
                    <a:pt x="449" y="151"/>
                    <a:pt x="437" y="149"/>
                    <a:pt x="428" y="152"/>
                  </a:cubicBezTo>
                  <a:cubicBezTo>
                    <a:pt x="418" y="155"/>
                    <a:pt x="401" y="152"/>
                    <a:pt x="396" y="137"/>
                  </a:cubicBezTo>
                  <a:cubicBezTo>
                    <a:pt x="393" y="129"/>
                    <a:pt x="395" y="120"/>
                    <a:pt x="394" y="110"/>
                  </a:cubicBezTo>
                  <a:cubicBezTo>
                    <a:pt x="393" y="100"/>
                    <a:pt x="390" y="90"/>
                    <a:pt x="393" y="80"/>
                  </a:cubicBezTo>
                  <a:cubicBezTo>
                    <a:pt x="396" y="62"/>
                    <a:pt x="411" y="54"/>
                    <a:pt x="431" y="52"/>
                  </a:cubicBezTo>
                  <a:cubicBezTo>
                    <a:pt x="443" y="51"/>
                    <a:pt x="460" y="47"/>
                    <a:pt x="474" y="50"/>
                  </a:cubicBezTo>
                  <a:cubicBezTo>
                    <a:pt x="500" y="56"/>
                    <a:pt x="522" y="75"/>
                    <a:pt x="534" y="90"/>
                  </a:cubicBezTo>
                  <a:cubicBezTo>
                    <a:pt x="553" y="115"/>
                    <a:pt x="538" y="120"/>
                    <a:pt x="510" y="129"/>
                  </a:cubicBezTo>
                  <a:moveTo>
                    <a:pt x="707" y="333"/>
                  </a:moveTo>
                  <a:cubicBezTo>
                    <a:pt x="701" y="338"/>
                    <a:pt x="694" y="344"/>
                    <a:pt x="687" y="349"/>
                  </a:cubicBezTo>
                  <a:cubicBezTo>
                    <a:pt x="675" y="358"/>
                    <a:pt x="661" y="362"/>
                    <a:pt x="648" y="370"/>
                  </a:cubicBezTo>
                  <a:cubicBezTo>
                    <a:pt x="628" y="382"/>
                    <a:pt x="610" y="395"/>
                    <a:pt x="593" y="396"/>
                  </a:cubicBezTo>
                  <a:cubicBezTo>
                    <a:pt x="558" y="398"/>
                    <a:pt x="549" y="368"/>
                    <a:pt x="559" y="320"/>
                  </a:cubicBezTo>
                  <a:cubicBezTo>
                    <a:pt x="562" y="307"/>
                    <a:pt x="562" y="288"/>
                    <a:pt x="567" y="269"/>
                  </a:cubicBezTo>
                  <a:cubicBezTo>
                    <a:pt x="571" y="249"/>
                    <a:pt x="580" y="228"/>
                    <a:pt x="586" y="211"/>
                  </a:cubicBezTo>
                  <a:cubicBezTo>
                    <a:pt x="596" y="186"/>
                    <a:pt x="609" y="169"/>
                    <a:pt x="626" y="176"/>
                  </a:cubicBezTo>
                  <a:cubicBezTo>
                    <a:pt x="648" y="187"/>
                    <a:pt x="667" y="192"/>
                    <a:pt x="681" y="204"/>
                  </a:cubicBezTo>
                  <a:cubicBezTo>
                    <a:pt x="694" y="215"/>
                    <a:pt x="701" y="234"/>
                    <a:pt x="712" y="244"/>
                  </a:cubicBezTo>
                  <a:cubicBezTo>
                    <a:pt x="734" y="267"/>
                    <a:pt x="743" y="303"/>
                    <a:pt x="707" y="333"/>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30" name="Freeform 180"/>
            <p:cNvSpPr>
              <a:spLocks/>
            </p:cNvSpPr>
            <p:nvPr/>
          </p:nvSpPr>
          <p:spPr bwMode="auto">
            <a:xfrm>
              <a:off x="4213" y="3535"/>
              <a:ext cx="338" cy="227"/>
            </a:xfrm>
            <a:custGeom>
              <a:avLst/>
              <a:gdLst>
                <a:gd name="T0" fmla="*/ 0 w 135"/>
                <a:gd name="T1" fmla="*/ 19 h 91"/>
                <a:gd name="T2" fmla="*/ 19 w 135"/>
                <a:gd name="T3" fmla="*/ 58 h 91"/>
                <a:gd name="T4" fmla="*/ 2 w 135"/>
                <a:gd name="T5" fmla="*/ 91 h 91"/>
                <a:gd name="T6" fmla="*/ 67 w 135"/>
                <a:gd name="T7" fmla="*/ 70 h 91"/>
                <a:gd name="T8" fmla="*/ 135 w 135"/>
                <a:gd name="T9" fmla="*/ 26 h 91"/>
                <a:gd name="T10" fmla="*/ 51 w 135"/>
                <a:gd name="T11" fmla="*/ 42 h 91"/>
                <a:gd name="T12" fmla="*/ 36 w 135"/>
                <a:gd name="T13" fmla="*/ 19 h 91"/>
                <a:gd name="T14" fmla="*/ 11 w 135"/>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91"/>
                <a:gd name="T26" fmla="*/ 135 w 135"/>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91">
                  <a:moveTo>
                    <a:pt x="0" y="19"/>
                  </a:moveTo>
                  <a:cubicBezTo>
                    <a:pt x="9" y="31"/>
                    <a:pt x="19" y="42"/>
                    <a:pt x="19" y="58"/>
                  </a:cubicBezTo>
                  <a:cubicBezTo>
                    <a:pt x="20" y="72"/>
                    <a:pt x="11" y="82"/>
                    <a:pt x="2" y="91"/>
                  </a:cubicBezTo>
                  <a:cubicBezTo>
                    <a:pt x="24" y="88"/>
                    <a:pt x="48" y="83"/>
                    <a:pt x="67" y="70"/>
                  </a:cubicBezTo>
                  <a:cubicBezTo>
                    <a:pt x="89" y="56"/>
                    <a:pt x="125" y="56"/>
                    <a:pt x="135" y="26"/>
                  </a:cubicBezTo>
                  <a:cubicBezTo>
                    <a:pt x="110" y="37"/>
                    <a:pt x="81" y="59"/>
                    <a:pt x="51" y="42"/>
                  </a:cubicBezTo>
                  <a:cubicBezTo>
                    <a:pt x="41" y="37"/>
                    <a:pt x="43" y="26"/>
                    <a:pt x="36" y="19"/>
                  </a:cubicBezTo>
                  <a:cubicBezTo>
                    <a:pt x="30" y="11"/>
                    <a:pt x="11" y="11"/>
                    <a:pt x="11" y="0"/>
                  </a:cubicBezTo>
                </a:path>
              </a:pathLst>
            </a:custGeom>
            <a:solidFill>
              <a:srgbClr val="CE0C1A"/>
            </a:solidFill>
            <a:ln w="9525">
              <a:noFill/>
              <a:round/>
              <a:headEnd/>
              <a:tailEnd/>
            </a:ln>
          </p:spPr>
          <p:txBody>
            <a:bodyPr/>
            <a:lstStyle/>
            <a:p>
              <a:endParaRPr lang="en-US">
                <a:solidFill>
                  <a:prstClr val="black"/>
                </a:solidFill>
                <a:latin typeface="Calibri"/>
              </a:endParaRPr>
            </a:p>
          </p:txBody>
        </p:sp>
        <p:sp>
          <p:nvSpPr>
            <p:cNvPr id="431" name="Freeform 181"/>
            <p:cNvSpPr>
              <a:spLocks/>
            </p:cNvSpPr>
            <p:nvPr/>
          </p:nvSpPr>
          <p:spPr bwMode="auto">
            <a:xfrm>
              <a:off x="4188" y="2902"/>
              <a:ext cx="270" cy="615"/>
            </a:xfrm>
            <a:custGeom>
              <a:avLst/>
              <a:gdLst>
                <a:gd name="T0" fmla="*/ 18 w 108"/>
                <a:gd name="T1" fmla="*/ 40 h 246"/>
                <a:gd name="T2" fmla="*/ 29 w 108"/>
                <a:gd name="T3" fmla="*/ 61 h 246"/>
                <a:gd name="T4" fmla="*/ 36 w 108"/>
                <a:gd name="T5" fmla="*/ 106 h 246"/>
                <a:gd name="T6" fmla="*/ 25 w 108"/>
                <a:gd name="T7" fmla="*/ 150 h 246"/>
                <a:gd name="T8" fmla="*/ 13 w 108"/>
                <a:gd name="T9" fmla="*/ 198 h 246"/>
                <a:gd name="T10" fmla="*/ 9 w 108"/>
                <a:gd name="T11" fmla="*/ 224 h 246"/>
                <a:gd name="T12" fmla="*/ 3 w 108"/>
                <a:gd name="T13" fmla="*/ 235 h 246"/>
                <a:gd name="T14" fmla="*/ 13 w 108"/>
                <a:gd name="T15" fmla="*/ 237 h 246"/>
                <a:gd name="T16" fmla="*/ 34 w 108"/>
                <a:gd name="T17" fmla="*/ 176 h 246"/>
                <a:gd name="T18" fmla="*/ 48 w 108"/>
                <a:gd name="T19" fmla="*/ 113 h 246"/>
                <a:gd name="T20" fmla="*/ 66 w 108"/>
                <a:gd name="T21" fmla="*/ 60 h 246"/>
                <a:gd name="T22" fmla="*/ 107 w 108"/>
                <a:gd name="T23" fmla="*/ 32 h 246"/>
                <a:gd name="T24" fmla="*/ 96 w 108"/>
                <a:gd name="T25" fmla="*/ 15 h 246"/>
                <a:gd name="T26" fmla="*/ 81 w 108"/>
                <a:gd name="T27" fmla="*/ 2 h 246"/>
                <a:gd name="T28" fmla="*/ 47 w 108"/>
                <a:gd name="T29" fmla="*/ 18 h 246"/>
                <a:gd name="T30" fmla="*/ 25 w 108"/>
                <a:gd name="T31" fmla="*/ 25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8"/>
                <a:gd name="T49" fmla="*/ 0 h 246"/>
                <a:gd name="T50" fmla="*/ 108 w 108"/>
                <a:gd name="T51" fmla="*/ 246 h 2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8" h="246">
                  <a:moveTo>
                    <a:pt x="18" y="40"/>
                  </a:moveTo>
                  <a:cubicBezTo>
                    <a:pt x="27" y="42"/>
                    <a:pt x="27" y="54"/>
                    <a:pt x="29" y="61"/>
                  </a:cubicBezTo>
                  <a:cubicBezTo>
                    <a:pt x="32" y="76"/>
                    <a:pt x="36" y="91"/>
                    <a:pt x="36" y="106"/>
                  </a:cubicBezTo>
                  <a:cubicBezTo>
                    <a:pt x="35" y="121"/>
                    <a:pt x="31" y="135"/>
                    <a:pt x="25" y="150"/>
                  </a:cubicBezTo>
                  <a:cubicBezTo>
                    <a:pt x="19" y="166"/>
                    <a:pt x="16" y="182"/>
                    <a:pt x="13" y="198"/>
                  </a:cubicBezTo>
                  <a:cubicBezTo>
                    <a:pt x="12" y="207"/>
                    <a:pt x="12" y="216"/>
                    <a:pt x="9" y="224"/>
                  </a:cubicBezTo>
                  <a:cubicBezTo>
                    <a:pt x="7" y="228"/>
                    <a:pt x="4" y="231"/>
                    <a:pt x="3" y="235"/>
                  </a:cubicBezTo>
                  <a:cubicBezTo>
                    <a:pt x="0" y="246"/>
                    <a:pt x="7" y="242"/>
                    <a:pt x="13" y="237"/>
                  </a:cubicBezTo>
                  <a:cubicBezTo>
                    <a:pt x="30" y="222"/>
                    <a:pt x="30" y="198"/>
                    <a:pt x="34" y="176"/>
                  </a:cubicBezTo>
                  <a:cubicBezTo>
                    <a:pt x="37" y="155"/>
                    <a:pt x="42" y="134"/>
                    <a:pt x="48" y="113"/>
                  </a:cubicBezTo>
                  <a:cubicBezTo>
                    <a:pt x="54" y="97"/>
                    <a:pt x="54" y="72"/>
                    <a:pt x="66" y="60"/>
                  </a:cubicBezTo>
                  <a:cubicBezTo>
                    <a:pt x="77" y="48"/>
                    <a:pt x="103" y="50"/>
                    <a:pt x="107" y="32"/>
                  </a:cubicBezTo>
                  <a:cubicBezTo>
                    <a:pt x="108" y="23"/>
                    <a:pt x="100" y="21"/>
                    <a:pt x="96" y="15"/>
                  </a:cubicBezTo>
                  <a:cubicBezTo>
                    <a:pt x="91" y="8"/>
                    <a:pt x="91" y="0"/>
                    <a:pt x="81" y="2"/>
                  </a:cubicBezTo>
                  <a:cubicBezTo>
                    <a:pt x="69" y="4"/>
                    <a:pt x="57" y="13"/>
                    <a:pt x="47" y="18"/>
                  </a:cubicBezTo>
                  <a:cubicBezTo>
                    <a:pt x="40" y="21"/>
                    <a:pt x="32" y="22"/>
                    <a:pt x="25" y="25"/>
                  </a:cubicBezTo>
                </a:path>
              </a:pathLst>
            </a:custGeom>
            <a:solidFill>
              <a:srgbClr val="CE0C1A"/>
            </a:solidFill>
            <a:ln w="9525">
              <a:noFill/>
              <a:round/>
              <a:headEnd/>
              <a:tailEnd/>
            </a:ln>
          </p:spPr>
          <p:txBody>
            <a:bodyPr/>
            <a:lstStyle/>
            <a:p>
              <a:endParaRPr lang="en-US">
                <a:solidFill>
                  <a:prstClr val="black"/>
                </a:solidFill>
                <a:latin typeface="Calibri"/>
              </a:endParaRPr>
            </a:p>
          </p:txBody>
        </p:sp>
        <p:sp>
          <p:nvSpPr>
            <p:cNvPr id="432" name="Freeform 182"/>
            <p:cNvSpPr>
              <a:spLocks/>
            </p:cNvSpPr>
            <p:nvPr/>
          </p:nvSpPr>
          <p:spPr bwMode="auto">
            <a:xfrm>
              <a:off x="4278" y="2735"/>
              <a:ext cx="838" cy="922"/>
            </a:xfrm>
            <a:custGeom>
              <a:avLst/>
              <a:gdLst>
                <a:gd name="T0" fmla="*/ 4 w 335"/>
                <a:gd name="T1" fmla="*/ 0 h 369"/>
                <a:gd name="T2" fmla="*/ 39 w 335"/>
                <a:gd name="T3" fmla="*/ 21 h 369"/>
                <a:gd name="T4" fmla="*/ 73 w 335"/>
                <a:gd name="T5" fmla="*/ 47 h 369"/>
                <a:gd name="T6" fmla="*/ 152 w 335"/>
                <a:gd name="T7" fmla="*/ 110 h 369"/>
                <a:gd name="T8" fmla="*/ 220 w 335"/>
                <a:gd name="T9" fmla="*/ 185 h 369"/>
                <a:gd name="T10" fmla="*/ 310 w 335"/>
                <a:gd name="T11" fmla="*/ 190 h 369"/>
                <a:gd name="T12" fmla="*/ 328 w 335"/>
                <a:gd name="T13" fmla="*/ 185 h 369"/>
                <a:gd name="T14" fmla="*/ 335 w 335"/>
                <a:gd name="T15" fmla="*/ 199 h 369"/>
                <a:gd name="T16" fmla="*/ 305 w 335"/>
                <a:gd name="T17" fmla="*/ 222 h 369"/>
                <a:gd name="T18" fmla="*/ 266 w 335"/>
                <a:gd name="T19" fmla="*/ 250 h 369"/>
                <a:gd name="T20" fmla="*/ 235 w 335"/>
                <a:gd name="T21" fmla="*/ 282 h 369"/>
                <a:gd name="T22" fmla="*/ 218 w 335"/>
                <a:gd name="T23" fmla="*/ 290 h 369"/>
                <a:gd name="T24" fmla="*/ 201 w 335"/>
                <a:gd name="T25" fmla="*/ 302 h 369"/>
                <a:gd name="T26" fmla="*/ 161 w 335"/>
                <a:gd name="T27" fmla="*/ 325 h 369"/>
                <a:gd name="T28" fmla="*/ 73 w 335"/>
                <a:gd name="T29" fmla="*/ 368 h 369"/>
                <a:gd name="T30" fmla="*/ 69 w 335"/>
                <a:gd name="T31" fmla="*/ 356 h 369"/>
                <a:gd name="T32" fmla="*/ 92 w 335"/>
                <a:gd name="T33" fmla="*/ 342 h 369"/>
                <a:gd name="T34" fmla="*/ 146 w 335"/>
                <a:gd name="T35" fmla="*/ 315 h 369"/>
                <a:gd name="T36" fmla="*/ 218 w 335"/>
                <a:gd name="T37" fmla="*/ 242 h 369"/>
                <a:gd name="T38" fmla="*/ 205 w 335"/>
                <a:gd name="T39" fmla="*/ 201 h 369"/>
                <a:gd name="T40" fmla="*/ 170 w 335"/>
                <a:gd name="T41" fmla="*/ 159 h 369"/>
                <a:gd name="T42" fmla="*/ 100 w 335"/>
                <a:gd name="T43" fmla="*/ 98 h 369"/>
                <a:gd name="T44" fmla="*/ 21 w 335"/>
                <a:gd name="T45" fmla="*/ 86 h 369"/>
                <a:gd name="T46" fmla="*/ 34 w 335"/>
                <a:gd name="T47" fmla="*/ 62 h 369"/>
                <a:gd name="T48" fmla="*/ 23 w 335"/>
                <a:gd name="T49" fmla="*/ 29 h 369"/>
                <a:gd name="T50" fmla="*/ 6 w 335"/>
                <a:gd name="T51" fmla="*/ 10 h 3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369"/>
                <a:gd name="T80" fmla="*/ 335 w 335"/>
                <a:gd name="T81" fmla="*/ 369 h 3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369">
                  <a:moveTo>
                    <a:pt x="4" y="0"/>
                  </a:moveTo>
                  <a:cubicBezTo>
                    <a:pt x="16" y="7"/>
                    <a:pt x="28" y="12"/>
                    <a:pt x="39" y="21"/>
                  </a:cubicBezTo>
                  <a:cubicBezTo>
                    <a:pt x="51" y="31"/>
                    <a:pt x="61" y="40"/>
                    <a:pt x="73" y="47"/>
                  </a:cubicBezTo>
                  <a:cubicBezTo>
                    <a:pt x="102" y="64"/>
                    <a:pt x="129" y="86"/>
                    <a:pt x="152" y="110"/>
                  </a:cubicBezTo>
                  <a:cubicBezTo>
                    <a:pt x="174" y="135"/>
                    <a:pt x="195" y="164"/>
                    <a:pt x="220" y="185"/>
                  </a:cubicBezTo>
                  <a:cubicBezTo>
                    <a:pt x="248" y="208"/>
                    <a:pt x="279" y="203"/>
                    <a:pt x="310" y="190"/>
                  </a:cubicBezTo>
                  <a:cubicBezTo>
                    <a:pt x="316" y="187"/>
                    <a:pt x="322" y="182"/>
                    <a:pt x="328" y="185"/>
                  </a:cubicBezTo>
                  <a:cubicBezTo>
                    <a:pt x="332" y="187"/>
                    <a:pt x="335" y="195"/>
                    <a:pt x="335" y="199"/>
                  </a:cubicBezTo>
                  <a:cubicBezTo>
                    <a:pt x="334" y="212"/>
                    <a:pt x="314" y="217"/>
                    <a:pt x="305" y="222"/>
                  </a:cubicBezTo>
                  <a:cubicBezTo>
                    <a:pt x="290" y="231"/>
                    <a:pt x="277" y="238"/>
                    <a:pt x="266" y="250"/>
                  </a:cubicBezTo>
                  <a:cubicBezTo>
                    <a:pt x="257" y="261"/>
                    <a:pt x="248" y="275"/>
                    <a:pt x="235" y="282"/>
                  </a:cubicBezTo>
                  <a:cubicBezTo>
                    <a:pt x="229" y="285"/>
                    <a:pt x="223" y="286"/>
                    <a:pt x="218" y="290"/>
                  </a:cubicBezTo>
                  <a:cubicBezTo>
                    <a:pt x="212" y="294"/>
                    <a:pt x="207" y="299"/>
                    <a:pt x="201" y="302"/>
                  </a:cubicBezTo>
                  <a:cubicBezTo>
                    <a:pt x="188" y="310"/>
                    <a:pt x="173" y="316"/>
                    <a:pt x="161" y="325"/>
                  </a:cubicBezTo>
                  <a:cubicBezTo>
                    <a:pt x="135" y="341"/>
                    <a:pt x="103" y="365"/>
                    <a:pt x="73" y="368"/>
                  </a:cubicBezTo>
                  <a:cubicBezTo>
                    <a:pt x="62" y="369"/>
                    <a:pt x="63" y="362"/>
                    <a:pt x="69" y="356"/>
                  </a:cubicBezTo>
                  <a:cubicBezTo>
                    <a:pt x="76" y="350"/>
                    <a:pt x="84" y="346"/>
                    <a:pt x="92" y="342"/>
                  </a:cubicBezTo>
                  <a:cubicBezTo>
                    <a:pt x="111" y="334"/>
                    <a:pt x="130" y="328"/>
                    <a:pt x="146" y="315"/>
                  </a:cubicBezTo>
                  <a:cubicBezTo>
                    <a:pt x="172" y="295"/>
                    <a:pt x="211" y="277"/>
                    <a:pt x="218" y="242"/>
                  </a:cubicBezTo>
                  <a:cubicBezTo>
                    <a:pt x="220" y="230"/>
                    <a:pt x="212" y="210"/>
                    <a:pt x="205" y="201"/>
                  </a:cubicBezTo>
                  <a:cubicBezTo>
                    <a:pt x="194" y="186"/>
                    <a:pt x="184" y="171"/>
                    <a:pt x="170" y="159"/>
                  </a:cubicBezTo>
                  <a:cubicBezTo>
                    <a:pt x="145" y="138"/>
                    <a:pt x="136" y="102"/>
                    <a:pt x="100" y="98"/>
                  </a:cubicBezTo>
                  <a:cubicBezTo>
                    <a:pt x="73" y="96"/>
                    <a:pt x="46" y="95"/>
                    <a:pt x="21" y="86"/>
                  </a:cubicBezTo>
                  <a:cubicBezTo>
                    <a:pt x="0" y="78"/>
                    <a:pt x="27" y="69"/>
                    <a:pt x="34" y="62"/>
                  </a:cubicBezTo>
                  <a:cubicBezTo>
                    <a:pt x="45" y="48"/>
                    <a:pt x="35" y="36"/>
                    <a:pt x="23" y="29"/>
                  </a:cubicBezTo>
                  <a:cubicBezTo>
                    <a:pt x="15" y="24"/>
                    <a:pt x="5" y="21"/>
                    <a:pt x="6" y="10"/>
                  </a:cubicBezTo>
                </a:path>
              </a:pathLst>
            </a:custGeom>
            <a:solidFill>
              <a:srgbClr val="CE0C1A"/>
            </a:solidFill>
            <a:ln w="9525">
              <a:noFill/>
              <a:round/>
              <a:headEnd/>
              <a:tailEnd/>
            </a:ln>
          </p:spPr>
          <p:txBody>
            <a:bodyPr/>
            <a:lstStyle/>
            <a:p>
              <a:endParaRPr lang="en-US">
                <a:solidFill>
                  <a:prstClr val="black"/>
                </a:solidFill>
                <a:latin typeface="Calibri"/>
              </a:endParaRPr>
            </a:p>
          </p:txBody>
        </p:sp>
        <p:sp>
          <p:nvSpPr>
            <p:cNvPr id="433" name="Freeform 183"/>
            <p:cNvSpPr>
              <a:spLocks noEditPoints="1"/>
            </p:cNvSpPr>
            <p:nvPr/>
          </p:nvSpPr>
          <p:spPr bwMode="auto">
            <a:xfrm>
              <a:off x="3848" y="3055"/>
              <a:ext cx="385" cy="392"/>
            </a:xfrm>
            <a:custGeom>
              <a:avLst/>
              <a:gdLst>
                <a:gd name="T0" fmla="*/ 143 w 154"/>
                <a:gd name="T1" fmla="*/ 91 h 157"/>
                <a:gd name="T2" fmla="*/ 154 w 154"/>
                <a:gd name="T3" fmla="*/ 42 h 157"/>
                <a:gd name="T4" fmla="*/ 154 w 154"/>
                <a:gd name="T5" fmla="*/ 42 h 157"/>
                <a:gd name="T6" fmla="*/ 154 w 154"/>
                <a:gd name="T7" fmla="*/ 38 h 157"/>
                <a:gd name="T8" fmla="*/ 150 w 154"/>
                <a:gd name="T9" fmla="*/ 13 h 157"/>
                <a:gd name="T10" fmla="*/ 130 w 154"/>
                <a:gd name="T11" fmla="*/ 1 h 157"/>
                <a:gd name="T12" fmla="*/ 124 w 154"/>
                <a:gd name="T13" fmla="*/ 1 h 157"/>
                <a:gd name="T14" fmla="*/ 71 w 154"/>
                <a:gd name="T15" fmla="*/ 21 h 157"/>
                <a:gd name="T16" fmla="*/ 39 w 154"/>
                <a:gd name="T17" fmla="*/ 30 h 157"/>
                <a:gd name="T18" fmla="*/ 13 w 154"/>
                <a:gd name="T19" fmla="*/ 46 h 157"/>
                <a:gd name="T20" fmla="*/ 0 w 154"/>
                <a:gd name="T21" fmla="*/ 77 h 157"/>
                <a:gd name="T22" fmla="*/ 23 w 154"/>
                <a:gd name="T23" fmla="*/ 112 h 157"/>
                <a:gd name="T24" fmla="*/ 64 w 154"/>
                <a:gd name="T25" fmla="*/ 137 h 157"/>
                <a:gd name="T26" fmla="*/ 88 w 154"/>
                <a:gd name="T27" fmla="*/ 151 h 157"/>
                <a:gd name="T28" fmla="*/ 109 w 154"/>
                <a:gd name="T29" fmla="*/ 157 h 157"/>
                <a:gd name="T30" fmla="*/ 113 w 154"/>
                <a:gd name="T31" fmla="*/ 157 h 157"/>
                <a:gd name="T32" fmla="*/ 140 w 154"/>
                <a:gd name="T33" fmla="*/ 125 h 157"/>
                <a:gd name="T34" fmla="*/ 143 w 154"/>
                <a:gd name="T35" fmla="*/ 91 h 157"/>
                <a:gd name="T36" fmla="*/ 133 w 154"/>
                <a:gd name="T37" fmla="*/ 123 h 157"/>
                <a:gd name="T38" fmla="*/ 112 w 154"/>
                <a:gd name="T39" fmla="*/ 150 h 157"/>
                <a:gd name="T40" fmla="*/ 26 w 154"/>
                <a:gd name="T41" fmla="*/ 105 h 157"/>
                <a:gd name="T42" fmla="*/ 19 w 154"/>
                <a:gd name="T43" fmla="*/ 50 h 157"/>
                <a:gd name="T44" fmla="*/ 73 w 154"/>
                <a:gd name="T45" fmla="*/ 28 h 157"/>
                <a:gd name="T46" fmla="*/ 125 w 154"/>
                <a:gd name="T47" fmla="*/ 8 h 157"/>
                <a:gd name="T48" fmla="*/ 147 w 154"/>
                <a:gd name="T49" fmla="*/ 42 h 157"/>
                <a:gd name="T50" fmla="*/ 136 w 154"/>
                <a:gd name="T51" fmla="*/ 90 h 157"/>
                <a:gd name="T52" fmla="*/ 133 w 154"/>
                <a:gd name="T53" fmla="*/ 123 h 1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4"/>
                <a:gd name="T82" fmla="*/ 0 h 157"/>
                <a:gd name="T83" fmla="*/ 154 w 154"/>
                <a:gd name="T84" fmla="*/ 157 h 1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4" h="157">
                  <a:moveTo>
                    <a:pt x="143" y="91"/>
                  </a:moveTo>
                  <a:cubicBezTo>
                    <a:pt x="145" y="77"/>
                    <a:pt x="153" y="59"/>
                    <a:pt x="154" y="42"/>
                  </a:cubicBezTo>
                  <a:cubicBezTo>
                    <a:pt x="154" y="42"/>
                    <a:pt x="154" y="42"/>
                    <a:pt x="154" y="42"/>
                  </a:cubicBezTo>
                  <a:cubicBezTo>
                    <a:pt x="154" y="41"/>
                    <a:pt x="154" y="40"/>
                    <a:pt x="154" y="38"/>
                  </a:cubicBezTo>
                  <a:cubicBezTo>
                    <a:pt x="154" y="29"/>
                    <a:pt x="153" y="21"/>
                    <a:pt x="150" y="13"/>
                  </a:cubicBezTo>
                  <a:cubicBezTo>
                    <a:pt x="147" y="6"/>
                    <a:pt x="139" y="0"/>
                    <a:pt x="130" y="1"/>
                  </a:cubicBezTo>
                  <a:cubicBezTo>
                    <a:pt x="128" y="1"/>
                    <a:pt x="126" y="1"/>
                    <a:pt x="124" y="1"/>
                  </a:cubicBezTo>
                  <a:cubicBezTo>
                    <a:pt x="108" y="5"/>
                    <a:pt x="89" y="16"/>
                    <a:pt x="71" y="21"/>
                  </a:cubicBezTo>
                  <a:cubicBezTo>
                    <a:pt x="60" y="25"/>
                    <a:pt x="49" y="27"/>
                    <a:pt x="39" y="30"/>
                  </a:cubicBezTo>
                  <a:cubicBezTo>
                    <a:pt x="29" y="34"/>
                    <a:pt x="20" y="38"/>
                    <a:pt x="13" y="46"/>
                  </a:cubicBezTo>
                  <a:cubicBezTo>
                    <a:pt x="4" y="55"/>
                    <a:pt x="0" y="66"/>
                    <a:pt x="0" y="77"/>
                  </a:cubicBezTo>
                  <a:cubicBezTo>
                    <a:pt x="0" y="92"/>
                    <a:pt x="8" y="106"/>
                    <a:pt x="23" y="112"/>
                  </a:cubicBezTo>
                  <a:cubicBezTo>
                    <a:pt x="32" y="115"/>
                    <a:pt x="48" y="126"/>
                    <a:pt x="64" y="137"/>
                  </a:cubicBezTo>
                  <a:cubicBezTo>
                    <a:pt x="72" y="142"/>
                    <a:pt x="80" y="147"/>
                    <a:pt x="88" y="151"/>
                  </a:cubicBezTo>
                  <a:cubicBezTo>
                    <a:pt x="95" y="154"/>
                    <a:pt x="102" y="157"/>
                    <a:pt x="109" y="157"/>
                  </a:cubicBezTo>
                  <a:cubicBezTo>
                    <a:pt x="110" y="157"/>
                    <a:pt x="112" y="157"/>
                    <a:pt x="113" y="157"/>
                  </a:cubicBezTo>
                  <a:cubicBezTo>
                    <a:pt x="127" y="153"/>
                    <a:pt x="135" y="141"/>
                    <a:pt x="140" y="125"/>
                  </a:cubicBezTo>
                  <a:cubicBezTo>
                    <a:pt x="143" y="113"/>
                    <a:pt x="141" y="102"/>
                    <a:pt x="143" y="91"/>
                  </a:cubicBezTo>
                  <a:moveTo>
                    <a:pt x="133" y="123"/>
                  </a:moveTo>
                  <a:cubicBezTo>
                    <a:pt x="128" y="138"/>
                    <a:pt x="122" y="147"/>
                    <a:pt x="112" y="150"/>
                  </a:cubicBezTo>
                  <a:cubicBezTo>
                    <a:pt x="95" y="154"/>
                    <a:pt x="47" y="114"/>
                    <a:pt x="26" y="105"/>
                  </a:cubicBezTo>
                  <a:cubicBezTo>
                    <a:pt x="4" y="97"/>
                    <a:pt x="0" y="69"/>
                    <a:pt x="19" y="50"/>
                  </a:cubicBezTo>
                  <a:cubicBezTo>
                    <a:pt x="28" y="38"/>
                    <a:pt x="50" y="35"/>
                    <a:pt x="73" y="28"/>
                  </a:cubicBezTo>
                  <a:cubicBezTo>
                    <a:pt x="92" y="22"/>
                    <a:pt x="112" y="11"/>
                    <a:pt x="125" y="8"/>
                  </a:cubicBezTo>
                  <a:cubicBezTo>
                    <a:pt x="143" y="5"/>
                    <a:pt x="148" y="21"/>
                    <a:pt x="147" y="42"/>
                  </a:cubicBezTo>
                  <a:cubicBezTo>
                    <a:pt x="146" y="57"/>
                    <a:pt x="138" y="75"/>
                    <a:pt x="136" y="90"/>
                  </a:cubicBezTo>
                  <a:cubicBezTo>
                    <a:pt x="133" y="103"/>
                    <a:pt x="136" y="114"/>
                    <a:pt x="133" y="123"/>
                  </a:cubicBezTo>
                </a:path>
              </a:pathLst>
            </a:custGeom>
            <a:solidFill>
              <a:srgbClr val="F0A486"/>
            </a:solidFill>
            <a:ln w="9525">
              <a:noFill/>
              <a:round/>
              <a:headEnd/>
              <a:tailEnd/>
            </a:ln>
          </p:spPr>
          <p:txBody>
            <a:bodyPr/>
            <a:lstStyle/>
            <a:p>
              <a:endParaRPr lang="en-US">
                <a:solidFill>
                  <a:prstClr val="black"/>
                </a:solidFill>
                <a:latin typeface="Calibri"/>
              </a:endParaRPr>
            </a:p>
          </p:txBody>
        </p:sp>
        <p:sp>
          <p:nvSpPr>
            <p:cNvPr id="434" name="Freeform 184"/>
            <p:cNvSpPr>
              <a:spLocks noEditPoints="1"/>
            </p:cNvSpPr>
            <p:nvPr/>
          </p:nvSpPr>
          <p:spPr bwMode="auto">
            <a:xfrm>
              <a:off x="3886" y="2702"/>
              <a:ext cx="422" cy="295"/>
            </a:xfrm>
            <a:custGeom>
              <a:avLst/>
              <a:gdLst>
                <a:gd name="T0" fmla="*/ 0 w 169"/>
                <a:gd name="T1" fmla="*/ 47 h 118"/>
                <a:gd name="T2" fmla="*/ 3 w 169"/>
                <a:gd name="T3" fmla="*/ 69 h 118"/>
                <a:gd name="T4" fmla="*/ 5 w 169"/>
                <a:gd name="T5" fmla="*/ 98 h 118"/>
                <a:gd name="T6" fmla="*/ 36 w 169"/>
                <a:gd name="T7" fmla="*/ 118 h 118"/>
                <a:gd name="T8" fmla="*/ 36 w 169"/>
                <a:gd name="T9" fmla="*/ 118 h 118"/>
                <a:gd name="T10" fmla="*/ 46 w 169"/>
                <a:gd name="T11" fmla="*/ 117 h 118"/>
                <a:gd name="T12" fmla="*/ 89 w 169"/>
                <a:gd name="T13" fmla="*/ 110 h 118"/>
                <a:gd name="T14" fmla="*/ 128 w 169"/>
                <a:gd name="T15" fmla="*/ 94 h 118"/>
                <a:gd name="T16" fmla="*/ 128 w 169"/>
                <a:gd name="T17" fmla="*/ 94 h 118"/>
                <a:gd name="T18" fmla="*/ 153 w 169"/>
                <a:gd name="T19" fmla="*/ 84 h 118"/>
                <a:gd name="T20" fmla="*/ 166 w 169"/>
                <a:gd name="T21" fmla="*/ 66 h 118"/>
                <a:gd name="T22" fmla="*/ 155 w 169"/>
                <a:gd name="T23" fmla="*/ 43 h 118"/>
                <a:gd name="T24" fmla="*/ 91 w 169"/>
                <a:gd name="T25" fmla="*/ 1 h 118"/>
                <a:gd name="T26" fmla="*/ 79 w 169"/>
                <a:gd name="T27" fmla="*/ 0 h 118"/>
                <a:gd name="T28" fmla="*/ 46 w 169"/>
                <a:gd name="T29" fmla="*/ 3 h 118"/>
                <a:gd name="T30" fmla="*/ 17 w 169"/>
                <a:gd name="T31" fmla="*/ 12 h 118"/>
                <a:gd name="T32" fmla="*/ 2 w 169"/>
                <a:gd name="T33" fmla="*/ 36 h 118"/>
                <a:gd name="T34" fmla="*/ 0 w 169"/>
                <a:gd name="T35" fmla="*/ 47 h 118"/>
                <a:gd name="T36" fmla="*/ 9 w 169"/>
                <a:gd name="T37" fmla="*/ 38 h 118"/>
                <a:gd name="T38" fmla="*/ 47 w 169"/>
                <a:gd name="T39" fmla="*/ 10 h 118"/>
                <a:gd name="T40" fmla="*/ 90 w 169"/>
                <a:gd name="T41" fmla="*/ 8 h 118"/>
                <a:gd name="T42" fmla="*/ 150 w 169"/>
                <a:gd name="T43" fmla="*/ 48 h 118"/>
                <a:gd name="T44" fmla="*/ 126 w 169"/>
                <a:gd name="T45" fmla="*/ 87 h 118"/>
                <a:gd name="T46" fmla="*/ 86 w 169"/>
                <a:gd name="T47" fmla="*/ 103 h 118"/>
                <a:gd name="T48" fmla="*/ 44 w 169"/>
                <a:gd name="T49" fmla="*/ 110 h 118"/>
                <a:gd name="T50" fmla="*/ 12 w 169"/>
                <a:gd name="T51" fmla="*/ 95 h 118"/>
                <a:gd name="T52" fmla="*/ 10 w 169"/>
                <a:gd name="T53" fmla="*/ 68 h 118"/>
                <a:gd name="T54" fmla="*/ 9 w 169"/>
                <a:gd name="T55" fmla="*/ 38 h 1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9"/>
                <a:gd name="T85" fmla="*/ 0 h 118"/>
                <a:gd name="T86" fmla="*/ 169 w 169"/>
                <a:gd name="T87" fmla="*/ 118 h 1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9" h="118">
                  <a:moveTo>
                    <a:pt x="0" y="47"/>
                  </a:moveTo>
                  <a:cubicBezTo>
                    <a:pt x="0" y="55"/>
                    <a:pt x="2" y="62"/>
                    <a:pt x="3" y="69"/>
                  </a:cubicBezTo>
                  <a:cubicBezTo>
                    <a:pt x="4" y="77"/>
                    <a:pt x="2" y="87"/>
                    <a:pt x="5" y="98"/>
                  </a:cubicBezTo>
                  <a:cubicBezTo>
                    <a:pt x="11" y="113"/>
                    <a:pt x="25" y="118"/>
                    <a:pt x="36" y="118"/>
                  </a:cubicBezTo>
                  <a:cubicBezTo>
                    <a:pt x="36" y="118"/>
                    <a:pt x="36" y="118"/>
                    <a:pt x="36" y="118"/>
                  </a:cubicBezTo>
                  <a:cubicBezTo>
                    <a:pt x="40" y="118"/>
                    <a:pt x="43" y="118"/>
                    <a:pt x="46" y="117"/>
                  </a:cubicBezTo>
                  <a:cubicBezTo>
                    <a:pt x="53" y="115"/>
                    <a:pt x="66" y="117"/>
                    <a:pt x="89" y="110"/>
                  </a:cubicBezTo>
                  <a:cubicBezTo>
                    <a:pt x="103" y="105"/>
                    <a:pt x="118" y="97"/>
                    <a:pt x="128" y="94"/>
                  </a:cubicBezTo>
                  <a:cubicBezTo>
                    <a:pt x="128" y="94"/>
                    <a:pt x="128" y="94"/>
                    <a:pt x="128" y="94"/>
                  </a:cubicBezTo>
                  <a:cubicBezTo>
                    <a:pt x="138" y="91"/>
                    <a:pt x="146" y="88"/>
                    <a:pt x="153" y="84"/>
                  </a:cubicBezTo>
                  <a:cubicBezTo>
                    <a:pt x="159" y="81"/>
                    <a:pt x="166" y="75"/>
                    <a:pt x="166" y="66"/>
                  </a:cubicBezTo>
                  <a:cubicBezTo>
                    <a:pt x="165" y="58"/>
                    <a:pt x="162" y="52"/>
                    <a:pt x="155" y="43"/>
                  </a:cubicBezTo>
                  <a:cubicBezTo>
                    <a:pt x="142" y="27"/>
                    <a:pt x="120" y="8"/>
                    <a:pt x="91" y="1"/>
                  </a:cubicBezTo>
                  <a:cubicBezTo>
                    <a:pt x="87" y="0"/>
                    <a:pt x="83" y="0"/>
                    <a:pt x="79" y="0"/>
                  </a:cubicBezTo>
                  <a:cubicBezTo>
                    <a:pt x="67" y="0"/>
                    <a:pt x="54" y="2"/>
                    <a:pt x="46" y="3"/>
                  </a:cubicBezTo>
                  <a:cubicBezTo>
                    <a:pt x="35" y="4"/>
                    <a:pt x="26" y="7"/>
                    <a:pt x="17" y="12"/>
                  </a:cubicBezTo>
                  <a:cubicBezTo>
                    <a:pt x="9" y="17"/>
                    <a:pt x="3" y="26"/>
                    <a:pt x="2" y="36"/>
                  </a:cubicBezTo>
                  <a:cubicBezTo>
                    <a:pt x="1" y="40"/>
                    <a:pt x="0" y="43"/>
                    <a:pt x="0" y="47"/>
                  </a:cubicBezTo>
                  <a:moveTo>
                    <a:pt x="9" y="38"/>
                  </a:moveTo>
                  <a:cubicBezTo>
                    <a:pt x="12" y="20"/>
                    <a:pt x="27" y="12"/>
                    <a:pt x="47" y="10"/>
                  </a:cubicBezTo>
                  <a:cubicBezTo>
                    <a:pt x="59" y="9"/>
                    <a:pt x="76" y="5"/>
                    <a:pt x="90" y="8"/>
                  </a:cubicBezTo>
                  <a:cubicBezTo>
                    <a:pt x="116" y="14"/>
                    <a:pt x="138" y="33"/>
                    <a:pt x="150" y="48"/>
                  </a:cubicBezTo>
                  <a:cubicBezTo>
                    <a:pt x="169" y="73"/>
                    <a:pt x="154" y="78"/>
                    <a:pt x="126" y="87"/>
                  </a:cubicBezTo>
                  <a:cubicBezTo>
                    <a:pt x="114" y="91"/>
                    <a:pt x="100" y="98"/>
                    <a:pt x="86" y="103"/>
                  </a:cubicBezTo>
                  <a:cubicBezTo>
                    <a:pt x="65" y="109"/>
                    <a:pt x="53" y="107"/>
                    <a:pt x="44" y="110"/>
                  </a:cubicBezTo>
                  <a:cubicBezTo>
                    <a:pt x="34" y="113"/>
                    <a:pt x="17" y="110"/>
                    <a:pt x="12" y="95"/>
                  </a:cubicBezTo>
                  <a:cubicBezTo>
                    <a:pt x="9" y="87"/>
                    <a:pt x="11" y="78"/>
                    <a:pt x="10" y="68"/>
                  </a:cubicBezTo>
                  <a:cubicBezTo>
                    <a:pt x="9" y="58"/>
                    <a:pt x="6" y="48"/>
                    <a:pt x="9" y="38"/>
                  </a:cubicBezTo>
                </a:path>
              </a:pathLst>
            </a:custGeom>
            <a:solidFill>
              <a:srgbClr val="F0A486"/>
            </a:solidFill>
            <a:ln w="9525">
              <a:noFill/>
              <a:round/>
              <a:headEnd/>
              <a:tailEnd/>
            </a:ln>
          </p:spPr>
          <p:txBody>
            <a:bodyPr/>
            <a:lstStyle/>
            <a:p>
              <a:endParaRPr lang="en-US">
                <a:solidFill>
                  <a:prstClr val="black"/>
                </a:solidFill>
                <a:latin typeface="Calibri"/>
              </a:endParaRPr>
            </a:p>
          </p:txBody>
        </p:sp>
        <p:sp>
          <p:nvSpPr>
            <p:cNvPr id="435" name="Freeform 185"/>
            <p:cNvSpPr>
              <a:spLocks/>
            </p:cNvSpPr>
            <p:nvPr/>
          </p:nvSpPr>
          <p:spPr bwMode="auto">
            <a:xfrm>
              <a:off x="5071" y="2885"/>
              <a:ext cx="312" cy="412"/>
            </a:xfrm>
            <a:custGeom>
              <a:avLst/>
              <a:gdLst>
                <a:gd name="T0" fmla="*/ 0 w 125"/>
                <a:gd name="T1" fmla="*/ 107 h 165"/>
                <a:gd name="T2" fmla="*/ 3 w 125"/>
                <a:gd name="T3" fmla="*/ 113 h 165"/>
                <a:gd name="T4" fmla="*/ 3 w 125"/>
                <a:gd name="T5" fmla="*/ 113 h 165"/>
                <a:gd name="T6" fmla="*/ 23 w 125"/>
                <a:gd name="T7" fmla="*/ 158 h 165"/>
                <a:gd name="T8" fmla="*/ 26 w 125"/>
                <a:gd name="T9" fmla="*/ 165 h 165"/>
                <a:gd name="T10" fmla="*/ 98 w 125"/>
                <a:gd name="T11" fmla="*/ 90 h 165"/>
                <a:gd name="T12" fmla="*/ 125 w 125"/>
                <a:gd name="T13" fmla="*/ 55 h 165"/>
                <a:gd name="T14" fmla="*/ 110 w 125"/>
                <a:gd name="T15" fmla="*/ 0 h 165"/>
                <a:gd name="T16" fmla="*/ 0 w 125"/>
                <a:gd name="T17" fmla="*/ 107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65"/>
                <a:gd name="T29" fmla="*/ 125 w 125"/>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65">
                  <a:moveTo>
                    <a:pt x="0" y="107"/>
                  </a:moveTo>
                  <a:cubicBezTo>
                    <a:pt x="3" y="113"/>
                    <a:pt x="3" y="113"/>
                    <a:pt x="3" y="113"/>
                  </a:cubicBezTo>
                  <a:cubicBezTo>
                    <a:pt x="3" y="113"/>
                    <a:pt x="3" y="113"/>
                    <a:pt x="3" y="113"/>
                  </a:cubicBezTo>
                  <a:cubicBezTo>
                    <a:pt x="28" y="106"/>
                    <a:pt x="42" y="143"/>
                    <a:pt x="23" y="158"/>
                  </a:cubicBezTo>
                  <a:cubicBezTo>
                    <a:pt x="26" y="165"/>
                    <a:pt x="26" y="165"/>
                    <a:pt x="26" y="165"/>
                  </a:cubicBezTo>
                  <a:cubicBezTo>
                    <a:pt x="58" y="136"/>
                    <a:pt x="84" y="109"/>
                    <a:pt x="98" y="90"/>
                  </a:cubicBezTo>
                  <a:cubicBezTo>
                    <a:pt x="107" y="78"/>
                    <a:pt x="116" y="67"/>
                    <a:pt x="125" y="55"/>
                  </a:cubicBezTo>
                  <a:cubicBezTo>
                    <a:pt x="110" y="0"/>
                    <a:pt x="110" y="0"/>
                    <a:pt x="110" y="0"/>
                  </a:cubicBezTo>
                  <a:cubicBezTo>
                    <a:pt x="84" y="39"/>
                    <a:pt x="37" y="88"/>
                    <a:pt x="0" y="107"/>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436" name="Freeform 186"/>
            <p:cNvSpPr>
              <a:spLocks/>
            </p:cNvSpPr>
            <p:nvPr/>
          </p:nvSpPr>
          <p:spPr bwMode="auto">
            <a:xfrm>
              <a:off x="5068" y="3122"/>
              <a:ext cx="133" cy="178"/>
            </a:xfrm>
            <a:custGeom>
              <a:avLst/>
              <a:gdLst>
                <a:gd name="T0" fmla="*/ 0 w 53"/>
                <a:gd name="T1" fmla="*/ 12 h 71"/>
                <a:gd name="T2" fmla="*/ 25 w 53"/>
                <a:gd name="T3" fmla="*/ 71 h 71"/>
                <a:gd name="T4" fmla="*/ 21 w 53"/>
                <a:gd name="T5" fmla="*/ 66 h 71"/>
                <a:gd name="T6" fmla="*/ 4 w 53"/>
                <a:gd name="T7" fmla="*/ 18 h 71"/>
                <a:gd name="T8" fmla="*/ 0 w 53"/>
                <a:gd name="T9" fmla="*/ 12 h 71"/>
                <a:gd name="T10" fmla="*/ 0 60000 65536"/>
                <a:gd name="T11" fmla="*/ 0 60000 65536"/>
                <a:gd name="T12" fmla="*/ 0 60000 65536"/>
                <a:gd name="T13" fmla="*/ 0 60000 65536"/>
                <a:gd name="T14" fmla="*/ 0 60000 65536"/>
                <a:gd name="T15" fmla="*/ 0 w 53"/>
                <a:gd name="T16" fmla="*/ 0 h 71"/>
                <a:gd name="T17" fmla="*/ 53 w 53"/>
                <a:gd name="T18" fmla="*/ 71 h 71"/>
              </a:gdLst>
              <a:ahLst/>
              <a:cxnLst>
                <a:cxn ang="T10">
                  <a:pos x="T0" y="T1"/>
                </a:cxn>
                <a:cxn ang="T11">
                  <a:pos x="T2" y="T3"/>
                </a:cxn>
                <a:cxn ang="T12">
                  <a:pos x="T4" y="T5"/>
                </a:cxn>
                <a:cxn ang="T13">
                  <a:pos x="T6" y="T7"/>
                </a:cxn>
                <a:cxn ang="T14">
                  <a:pos x="T8" y="T9"/>
                </a:cxn>
              </a:cxnLst>
              <a:rect l="T15" t="T16" r="T17" b="T18"/>
              <a:pathLst>
                <a:path w="53" h="71">
                  <a:moveTo>
                    <a:pt x="0" y="12"/>
                  </a:moveTo>
                  <a:cubicBezTo>
                    <a:pt x="37" y="0"/>
                    <a:pt x="53" y="52"/>
                    <a:pt x="25" y="71"/>
                  </a:cubicBezTo>
                  <a:cubicBezTo>
                    <a:pt x="21" y="66"/>
                    <a:pt x="21" y="66"/>
                    <a:pt x="21" y="66"/>
                  </a:cubicBezTo>
                  <a:cubicBezTo>
                    <a:pt x="44" y="53"/>
                    <a:pt x="30" y="11"/>
                    <a:pt x="4" y="18"/>
                  </a:cubicBezTo>
                  <a:lnTo>
                    <a:pt x="0" y="12"/>
                  </a:lnTo>
                  <a:close/>
                </a:path>
              </a:pathLst>
            </a:custGeom>
            <a:solidFill>
              <a:srgbClr val="F7C8B1"/>
            </a:solidFill>
            <a:ln w="9525">
              <a:noFill/>
              <a:round/>
              <a:headEnd/>
              <a:tailEnd/>
            </a:ln>
          </p:spPr>
          <p:txBody>
            <a:bodyPr/>
            <a:lstStyle/>
            <a:p>
              <a:endParaRPr lang="en-US">
                <a:solidFill>
                  <a:prstClr val="black"/>
                </a:solidFill>
                <a:latin typeface="Calibri"/>
              </a:endParaRPr>
            </a:p>
          </p:txBody>
        </p:sp>
        <p:sp>
          <p:nvSpPr>
            <p:cNvPr id="437" name="Freeform 187"/>
            <p:cNvSpPr>
              <a:spLocks noEditPoints="1"/>
            </p:cNvSpPr>
            <p:nvPr/>
          </p:nvSpPr>
          <p:spPr bwMode="auto">
            <a:xfrm>
              <a:off x="2926" y="2605"/>
              <a:ext cx="1125" cy="1172"/>
            </a:xfrm>
            <a:custGeom>
              <a:avLst/>
              <a:gdLst>
                <a:gd name="T0" fmla="*/ 376 w 450"/>
                <a:gd name="T1" fmla="*/ 435 h 469"/>
                <a:gd name="T2" fmla="*/ 311 w 450"/>
                <a:gd name="T3" fmla="*/ 393 h 469"/>
                <a:gd name="T4" fmla="*/ 336 w 450"/>
                <a:gd name="T5" fmla="*/ 328 h 469"/>
                <a:gd name="T6" fmla="*/ 421 w 450"/>
                <a:gd name="T7" fmla="*/ 349 h 469"/>
                <a:gd name="T8" fmla="*/ 433 w 450"/>
                <a:gd name="T9" fmla="*/ 308 h 469"/>
                <a:gd name="T10" fmla="*/ 395 w 450"/>
                <a:gd name="T11" fmla="*/ 285 h 469"/>
                <a:gd name="T12" fmla="*/ 388 w 450"/>
                <a:gd name="T13" fmla="*/ 230 h 469"/>
                <a:gd name="T14" fmla="*/ 442 w 450"/>
                <a:gd name="T15" fmla="*/ 208 h 469"/>
                <a:gd name="T16" fmla="*/ 450 w 450"/>
                <a:gd name="T17" fmla="*/ 205 h 469"/>
                <a:gd name="T18" fmla="*/ 447 w 450"/>
                <a:gd name="T19" fmla="*/ 147 h 469"/>
                <a:gd name="T20" fmla="*/ 428 w 450"/>
                <a:gd name="T21" fmla="*/ 149 h 469"/>
                <a:gd name="T22" fmla="*/ 396 w 450"/>
                <a:gd name="T23" fmla="*/ 134 h 469"/>
                <a:gd name="T24" fmla="*/ 394 w 450"/>
                <a:gd name="T25" fmla="*/ 107 h 469"/>
                <a:gd name="T26" fmla="*/ 393 w 450"/>
                <a:gd name="T27" fmla="*/ 77 h 469"/>
                <a:gd name="T28" fmla="*/ 431 w 450"/>
                <a:gd name="T29" fmla="*/ 49 h 469"/>
                <a:gd name="T30" fmla="*/ 448 w 450"/>
                <a:gd name="T31" fmla="*/ 47 h 469"/>
                <a:gd name="T32" fmla="*/ 443 w 450"/>
                <a:gd name="T33" fmla="*/ 0 h 469"/>
                <a:gd name="T34" fmla="*/ 388 w 450"/>
                <a:gd name="T35" fmla="*/ 7 h 469"/>
                <a:gd name="T36" fmla="*/ 330 w 450"/>
                <a:gd name="T37" fmla="*/ 30 h 469"/>
                <a:gd name="T38" fmla="*/ 263 w 450"/>
                <a:gd name="T39" fmla="*/ 51 h 469"/>
                <a:gd name="T40" fmla="*/ 184 w 450"/>
                <a:gd name="T41" fmla="*/ 90 h 469"/>
                <a:gd name="T42" fmla="*/ 94 w 450"/>
                <a:gd name="T43" fmla="*/ 146 h 469"/>
                <a:gd name="T44" fmla="*/ 60 w 450"/>
                <a:gd name="T45" fmla="*/ 151 h 469"/>
                <a:gd name="T46" fmla="*/ 46 w 450"/>
                <a:gd name="T47" fmla="*/ 147 h 469"/>
                <a:gd name="T48" fmla="*/ 19 w 450"/>
                <a:gd name="T49" fmla="*/ 187 h 469"/>
                <a:gd name="T50" fmla="*/ 19 w 450"/>
                <a:gd name="T51" fmla="*/ 187 h 469"/>
                <a:gd name="T52" fmla="*/ 30 w 450"/>
                <a:gd name="T53" fmla="*/ 198 h 469"/>
                <a:gd name="T54" fmla="*/ 44 w 450"/>
                <a:gd name="T55" fmla="*/ 226 h 469"/>
                <a:gd name="T56" fmla="*/ 33 w 450"/>
                <a:gd name="T57" fmla="*/ 251 h 469"/>
                <a:gd name="T58" fmla="*/ 50 w 450"/>
                <a:gd name="T59" fmla="*/ 287 h 469"/>
                <a:gd name="T60" fmla="*/ 75 w 450"/>
                <a:gd name="T61" fmla="*/ 281 h 469"/>
                <a:gd name="T62" fmla="*/ 75 w 450"/>
                <a:gd name="T63" fmla="*/ 281 h 469"/>
                <a:gd name="T64" fmla="*/ 102 w 450"/>
                <a:gd name="T65" fmla="*/ 290 h 469"/>
                <a:gd name="T66" fmla="*/ 131 w 450"/>
                <a:gd name="T67" fmla="*/ 315 h 469"/>
                <a:gd name="T68" fmla="*/ 131 w 450"/>
                <a:gd name="T69" fmla="*/ 315 h 469"/>
                <a:gd name="T70" fmla="*/ 201 w 450"/>
                <a:gd name="T71" fmla="*/ 376 h 469"/>
                <a:gd name="T72" fmla="*/ 249 w 450"/>
                <a:gd name="T73" fmla="*/ 403 h 469"/>
                <a:gd name="T74" fmla="*/ 287 w 450"/>
                <a:gd name="T75" fmla="*/ 434 h 469"/>
                <a:gd name="T76" fmla="*/ 364 w 450"/>
                <a:gd name="T77" fmla="*/ 469 h 469"/>
                <a:gd name="T78" fmla="*/ 376 w 450"/>
                <a:gd name="T79" fmla="*/ 435 h 469"/>
                <a:gd name="T80" fmla="*/ 264 w 450"/>
                <a:gd name="T81" fmla="*/ 335 h 469"/>
                <a:gd name="T82" fmla="*/ 203 w 450"/>
                <a:gd name="T83" fmla="*/ 309 h 469"/>
                <a:gd name="T84" fmla="*/ 157 w 450"/>
                <a:gd name="T85" fmla="*/ 271 h 469"/>
                <a:gd name="T86" fmla="*/ 125 w 450"/>
                <a:gd name="T87" fmla="*/ 194 h 469"/>
                <a:gd name="T88" fmla="*/ 173 w 450"/>
                <a:gd name="T89" fmla="*/ 156 h 469"/>
                <a:gd name="T90" fmla="*/ 215 w 450"/>
                <a:gd name="T91" fmla="*/ 123 h 469"/>
                <a:gd name="T92" fmla="*/ 270 w 450"/>
                <a:gd name="T93" fmla="*/ 107 h 469"/>
                <a:gd name="T94" fmla="*/ 321 w 450"/>
                <a:gd name="T95" fmla="*/ 141 h 469"/>
                <a:gd name="T96" fmla="*/ 331 w 450"/>
                <a:gd name="T97" fmla="*/ 214 h 469"/>
                <a:gd name="T98" fmla="*/ 295 w 450"/>
                <a:gd name="T99" fmla="*/ 275 h 469"/>
                <a:gd name="T100" fmla="*/ 264 w 450"/>
                <a:gd name="T101" fmla="*/ 335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0"/>
                <a:gd name="T154" fmla="*/ 0 h 469"/>
                <a:gd name="T155" fmla="*/ 450 w 450"/>
                <a:gd name="T156" fmla="*/ 469 h 4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0" h="469">
                  <a:moveTo>
                    <a:pt x="376" y="435"/>
                  </a:moveTo>
                  <a:cubicBezTo>
                    <a:pt x="346" y="428"/>
                    <a:pt x="322" y="408"/>
                    <a:pt x="311" y="393"/>
                  </a:cubicBezTo>
                  <a:cubicBezTo>
                    <a:pt x="298" y="374"/>
                    <a:pt x="322" y="353"/>
                    <a:pt x="336" y="328"/>
                  </a:cubicBezTo>
                  <a:cubicBezTo>
                    <a:pt x="350" y="301"/>
                    <a:pt x="391" y="326"/>
                    <a:pt x="421" y="349"/>
                  </a:cubicBezTo>
                  <a:cubicBezTo>
                    <a:pt x="426" y="337"/>
                    <a:pt x="429" y="324"/>
                    <a:pt x="433" y="308"/>
                  </a:cubicBezTo>
                  <a:cubicBezTo>
                    <a:pt x="418" y="299"/>
                    <a:pt x="404" y="289"/>
                    <a:pt x="395" y="285"/>
                  </a:cubicBezTo>
                  <a:cubicBezTo>
                    <a:pt x="373" y="277"/>
                    <a:pt x="369" y="249"/>
                    <a:pt x="388" y="230"/>
                  </a:cubicBezTo>
                  <a:cubicBezTo>
                    <a:pt x="397" y="218"/>
                    <a:pt x="419" y="215"/>
                    <a:pt x="442" y="208"/>
                  </a:cubicBezTo>
                  <a:cubicBezTo>
                    <a:pt x="445" y="207"/>
                    <a:pt x="447" y="206"/>
                    <a:pt x="450" y="205"/>
                  </a:cubicBezTo>
                  <a:cubicBezTo>
                    <a:pt x="450" y="184"/>
                    <a:pt x="449" y="164"/>
                    <a:pt x="447" y="147"/>
                  </a:cubicBezTo>
                  <a:cubicBezTo>
                    <a:pt x="439" y="147"/>
                    <a:pt x="433" y="148"/>
                    <a:pt x="428" y="149"/>
                  </a:cubicBezTo>
                  <a:cubicBezTo>
                    <a:pt x="418" y="152"/>
                    <a:pt x="401" y="149"/>
                    <a:pt x="396" y="134"/>
                  </a:cubicBezTo>
                  <a:cubicBezTo>
                    <a:pt x="393" y="126"/>
                    <a:pt x="395" y="117"/>
                    <a:pt x="394" y="107"/>
                  </a:cubicBezTo>
                  <a:cubicBezTo>
                    <a:pt x="393" y="97"/>
                    <a:pt x="390" y="87"/>
                    <a:pt x="393" y="77"/>
                  </a:cubicBezTo>
                  <a:cubicBezTo>
                    <a:pt x="396" y="59"/>
                    <a:pt x="411" y="51"/>
                    <a:pt x="431" y="49"/>
                  </a:cubicBezTo>
                  <a:cubicBezTo>
                    <a:pt x="436" y="49"/>
                    <a:pt x="442" y="48"/>
                    <a:pt x="448" y="47"/>
                  </a:cubicBezTo>
                  <a:cubicBezTo>
                    <a:pt x="448" y="28"/>
                    <a:pt x="447" y="15"/>
                    <a:pt x="443" y="0"/>
                  </a:cubicBezTo>
                  <a:cubicBezTo>
                    <a:pt x="419" y="0"/>
                    <a:pt x="401" y="5"/>
                    <a:pt x="388" y="7"/>
                  </a:cubicBezTo>
                  <a:cubicBezTo>
                    <a:pt x="369" y="10"/>
                    <a:pt x="352" y="23"/>
                    <a:pt x="330" y="30"/>
                  </a:cubicBezTo>
                  <a:cubicBezTo>
                    <a:pt x="313" y="36"/>
                    <a:pt x="277" y="45"/>
                    <a:pt x="263" y="51"/>
                  </a:cubicBezTo>
                  <a:cubicBezTo>
                    <a:pt x="233" y="65"/>
                    <a:pt x="206" y="76"/>
                    <a:pt x="184" y="90"/>
                  </a:cubicBezTo>
                  <a:cubicBezTo>
                    <a:pt x="148" y="111"/>
                    <a:pt x="123" y="134"/>
                    <a:pt x="94" y="146"/>
                  </a:cubicBezTo>
                  <a:cubicBezTo>
                    <a:pt x="82" y="151"/>
                    <a:pt x="70" y="152"/>
                    <a:pt x="60" y="151"/>
                  </a:cubicBezTo>
                  <a:cubicBezTo>
                    <a:pt x="55" y="150"/>
                    <a:pt x="50" y="149"/>
                    <a:pt x="46" y="147"/>
                  </a:cubicBezTo>
                  <a:cubicBezTo>
                    <a:pt x="23" y="134"/>
                    <a:pt x="0" y="168"/>
                    <a:pt x="19" y="187"/>
                  </a:cubicBezTo>
                  <a:cubicBezTo>
                    <a:pt x="19" y="187"/>
                    <a:pt x="19" y="187"/>
                    <a:pt x="19" y="187"/>
                  </a:cubicBezTo>
                  <a:cubicBezTo>
                    <a:pt x="22" y="190"/>
                    <a:pt x="26" y="194"/>
                    <a:pt x="30" y="198"/>
                  </a:cubicBezTo>
                  <a:cubicBezTo>
                    <a:pt x="39" y="205"/>
                    <a:pt x="44" y="215"/>
                    <a:pt x="44" y="226"/>
                  </a:cubicBezTo>
                  <a:cubicBezTo>
                    <a:pt x="44" y="235"/>
                    <a:pt x="40" y="244"/>
                    <a:pt x="33" y="251"/>
                  </a:cubicBezTo>
                  <a:cubicBezTo>
                    <a:pt x="13" y="266"/>
                    <a:pt x="27" y="294"/>
                    <a:pt x="50" y="287"/>
                  </a:cubicBezTo>
                  <a:cubicBezTo>
                    <a:pt x="59" y="283"/>
                    <a:pt x="67" y="281"/>
                    <a:pt x="75" y="281"/>
                  </a:cubicBezTo>
                  <a:cubicBezTo>
                    <a:pt x="75" y="281"/>
                    <a:pt x="75" y="281"/>
                    <a:pt x="75" y="281"/>
                  </a:cubicBezTo>
                  <a:cubicBezTo>
                    <a:pt x="85" y="281"/>
                    <a:pt x="94" y="284"/>
                    <a:pt x="102" y="290"/>
                  </a:cubicBezTo>
                  <a:cubicBezTo>
                    <a:pt x="111" y="296"/>
                    <a:pt x="120" y="304"/>
                    <a:pt x="131" y="315"/>
                  </a:cubicBezTo>
                  <a:cubicBezTo>
                    <a:pt x="131" y="315"/>
                    <a:pt x="131" y="315"/>
                    <a:pt x="131" y="315"/>
                  </a:cubicBezTo>
                  <a:cubicBezTo>
                    <a:pt x="153" y="336"/>
                    <a:pt x="176" y="356"/>
                    <a:pt x="201" y="376"/>
                  </a:cubicBezTo>
                  <a:cubicBezTo>
                    <a:pt x="214" y="386"/>
                    <a:pt x="232" y="392"/>
                    <a:pt x="249" y="403"/>
                  </a:cubicBezTo>
                  <a:cubicBezTo>
                    <a:pt x="264" y="413"/>
                    <a:pt x="275" y="427"/>
                    <a:pt x="287" y="434"/>
                  </a:cubicBezTo>
                  <a:cubicBezTo>
                    <a:pt x="312" y="449"/>
                    <a:pt x="338" y="460"/>
                    <a:pt x="364" y="469"/>
                  </a:cubicBezTo>
                  <a:cubicBezTo>
                    <a:pt x="368" y="457"/>
                    <a:pt x="372" y="446"/>
                    <a:pt x="376" y="435"/>
                  </a:cubicBezTo>
                  <a:moveTo>
                    <a:pt x="264" y="335"/>
                  </a:moveTo>
                  <a:cubicBezTo>
                    <a:pt x="250" y="351"/>
                    <a:pt x="228" y="331"/>
                    <a:pt x="203" y="309"/>
                  </a:cubicBezTo>
                  <a:cubicBezTo>
                    <a:pt x="187" y="295"/>
                    <a:pt x="166" y="283"/>
                    <a:pt x="157" y="271"/>
                  </a:cubicBezTo>
                  <a:cubicBezTo>
                    <a:pt x="134" y="240"/>
                    <a:pt x="113" y="217"/>
                    <a:pt x="125" y="194"/>
                  </a:cubicBezTo>
                  <a:cubicBezTo>
                    <a:pt x="129" y="185"/>
                    <a:pt x="150" y="173"/>
                    <a:pt x="173" y="156"/>
                  </a:cubicBezTo>
                  <a:cubicBezTo>
                    <a:pt x="187" y="146"/>
                    <a:pt x="200" y="130"/>
                    <a:pt x="215" y="123"/>
                  </a:cubicBezTo>
                  <a:cubicBezTo>
                    <a:pt x="236" y="111"/>
                    <a:pt x="260" y="110"/>
                    <a:pt x="270" y="107"/>
                  </a:cubicBezTo>
                  <a:cubicBezTo>
                    <a:pt x="289" y="101"/>
                    <a:pt x="309" y="117"/>
                    <a:pt x="321" y="141"/>
                  </a:cubicBezTo>
                  <a:cubicBezTo>
                    <a:pt x="333" y="164"/>
                    <a:pt x="339" y="193"/>
                    <a:pt x="331" y="214"/>
                  </a:cubicBezTo>
                  <a:cubicBezTo>
                    <a:pt x="326" y="228"/>
                    <a:pt x="308" y="251"/>
                    <a:pt x="295" y="275"/>
                  </a:cubicBezTo>
                  <a:cubicBezTo>
                    <a:pt x="282" y="298"/>
                    <a:pt x="275" y="321"/>
                    <a:pt x="264" y="335"/>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38" name="Freeform 188"/>
            <p:cNvSpPr>
              <a:spLocks/>
            </p:cNvSpPr>
            <p:nvPr/>
          </p:nvSpPr>
          <p:spPr bwMode="auto">
            <a:xfrm>
              <a:off x="2991" y="2812"/>
              <a:ext cx="627" cy="640"/>
            </a:xfrm>
            <a:custGeom>
              <a:avLst/>
              <a:gdLst>
                <a:gd name="T0" fmla="*/ 0 w 251"/>
                <a:gd name="T1" fmla="*/ 97 h 256"/>
                <a:gd name="T2" fmla="*/ 27 w 251"/>
                <a:gd name="T3" fmla="*/ 129 h 256"/>
                <a:gd name="T4" fmla="*/ 17 w 251"/>
                <a:gd name="T5" fmla="*/ 169 h 256"/>
                <a:gd name="T6" fmla="*/ 12 w 251"/>
                <a:gd name="T7" fmla="*/ 189 h 256"/>
                <a:gd name="T8" fmla="*/ 32 w 251"/>
                <a:gd name="T9" fmla="*/ 191 h 256"/>
                <a:gd name="T10" fmla="*/ 75 w 251"/>
                <a:gd name="T11" fmla="*/ 197 h 256"/>
                <a:gd name="T12" fmla="*/ 116 w 251"/>
                <a:gd name="T13" fmla="*/ 226 h 256"/>
                <a:gd name="T14" fmla="*/ 152 w 251"/>
                <a:gd name="T15" fmla="*/ 254 h 256"/>
                <a:gd name="T16" fmla="*/ 163 w 251"/>
                <a:gd name="T17" fmla="*/ 244 h 256"/>
                <a:gd name="T18" fmla="*/ 147 w 251"/>
                <a:gd name="T19" fmla="*/ 229 h 256"/>
                <a:gd name="T20" fmla="*/ 119 w 251"/>
                <a:gd name="T21" fmla="*/ 198 h 256"/>
                <a:gd name="T22" fmla="*/ 91 w 251"/>
                <a:gd name="T23" fmla="*/ 165 h 256"/>
                <a:gd name="T24" fmla="*/ 74 w 251"/>
                <a:gd name="T25" fmla="*/ 132 h 256"/>
                <a:gd name="T26" fmla="*/ 90 w 251"/>
                <a:gd name="T27" fmla="*/ 96 h 256"/>
                <a:gd name="T28" fmla="*/ 121 w 251"/>
                <a:gd name="T29" fmla="*/ 74 h 256"/>
                <a:gd name="T30" fmla="*/ 153 w 251"/>
                <a:gd name="T31" fmla="*/ 51 h 256"/>
                <a:gd name="T32" fmla="*/ 185 w 251"/>
                <a:gd name="T33" fmla="*/ 24 h 256"/>
                <a:gd name="T34" fmla="*/ 225 w 251"/>
                <a:gd name="T35" fmla="*/ 15 h 256"/>
                <a:gd name="T36" fmla="*/ 249 w 251"/>
                <a:gd name="T37" fmla="*/ 7 h 256"/>
                <a:gd name="T38" fmla="*/ 226 w 251"/>
                <a:gd name="T39" fmla="*/ 2 h 256"/>
                <a:gd name="T40" fmla="*/ 165 w 251"/>
                <a:gd name="T41" fmla="*/ 23 h 256"/>
                <a:gd name="T42" fmla="*/ 125 w 251"/>
                <a:gd name="T43" fmla="*/ 43 h 256"/>
                <a:gd name="T44" fmla="*/ 44 w 251"/>
                <a:gd name="T45" fmla="*/ 84 h 256"/>
                <a:gd name="T46" fmla="*/ 28 w 251"/>
                <a:gd name="T47" fmla="*/ 85 h 256"/>
                <a:gd name="T48" fmla="*/ 16 w 251"/>
                <a:gd name="T49" fmla="*/ 79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256"/>
                <a:gd name="T77" fmla="*/ 251 w 251"/>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256">
                  <a:moveTo>
                    <a:pt x="0" y="97"/>
                  </a:moveTo>
                  <a:cubicBezTo>
                    <a:pt x="14" y="106"/>
                    <a:pt x="22" y="112"/>
                    <a:pt x="27" y="129"/>
                  </a:cubicBezTo>
                  <a:cubicBezTo>
                    <a:pt x="31" y="144"/>
                    <a:pt x="24" y="156"/>
                    <a:pt x="17" y="169"/>
                  </a:cubicBezTo>
                  <a:cubicBezTo>
                    <a:pt x="13" y="175"/>
                    <a:pt x="8" y="183"/>
                    <a:pt x="12" y="189"/>
                  </a:cubicBezTo>
                  <a:cubicBezTo>
                    <a:pt x="17" y="196"/>
                    <a:pt x="25" y="192"/>
                    <a:pt x="32" y="191"/>
                  </a:cubicBezTo>
                  <a:cubicBezTo>
                    <a:pt x="46" y="189"/>
                    <a:pt x="62" y="191"/>
                    <a:pt x="75" y="197"/>
                  </a:cubicBezTo>
                  <a:cubicBezTo>
                    <a:pt x="90" y="204"/>
                    <a:pt x="102" y="216"/>
                    <a:pt x="116" y="226"/>
                  </a:cubicBezTo>
                  <a:cubicBezTo>
                    <a:pt x="126" y="234"/>
                    <a:pt x="139" y="252"/>
                    <a:pt x="152" y="254"/>
                  </a:cubicBezTo>
                  <a:cubicBezTo>
                    <a:pt x="160" y="256"/>
                    <a:pt x="165" y="252"/>
                    <a:pt x="163" y="244"/>
                  </a:cubicBezTo>
                  <a:cubicBezTo>
                    <a:pt x="162" y="237"/>
                    <a:pt x="153" y="233"/>
                    <a:pt x="147" y="229"/>
                  </a:cubicBezTo>
                  <a:cubicBezTo>
                    <a:pt x="133" y="221"/>
                    <a:pt x="128" y="211"/>
                    <a:pt x="119" y="198"/>
                  </a:cubicBezTo>
                  <a:cubicBezTo>
                    <a:pt x="111" y="186"/>
                    <a:pt x="101" y="174"/>
                    <a:pt x="91" y="165"/>
                  </a:cubicBezTo>
                  <a:cubicBezTo>
                    <a:pt x="80" y="154"/>
                    <a:pt x="71" y="149"/>
                    <a:pt x="74" y="132"/>
                  </a:cubicBezTo>
                  <a:cubicBezTo>
                    <a:pt x="77" y="117"/>
                    <a:pt x="78" y="107"/>
                    <a:pt x="90" y="96"/>
                  </a:cubicBezTo>
                  <a:cubicBezTo>
                    <a:pt x="100" y="87"/>
                    <a:pt x="111" y="81"/>
                    <a:pt x="121" y="74"/>
                  </a:cubicBezTo>
                  <a:cubicBezTo>
                    <a:pt x="132" y="65"/>
                    <a:pt x="142" y="58"/>
                    <a:pt x="153" y="51"/>
                  </a:cubicBezTo>
                  <a:cubicBezTo>
                    <a:pt x="165" y="43"/>
                    <a:pt x="172" y="30"/>
                    <a:pt x="185" y="24"/>
                  </a:cubicBezTo>
                  <a:cubicBezTo>
                    <a:pt x="198" y="19"/>
                    <a:pt x="211" y="17"/>
                    <a:pt x="225" y="15"/>
                  </a:cubicBezTo>
                  <a:cubicBezTo>
                    <a:pt x="229" y="15"/>
                    <a:pt x="248" y="13"/>
                    <a:pt x="249" y="7"/>
                  </a:cubicBezTo>
                  <a:cubicBezTo>
                    <a:pt x="251" y="0"/>
                    <a:pt x="230" y="2"/>
                    <a:pt x="226" y="2"/>
                  </a:cubicBezTo>
                  <a:cubicBezTo>
                    <a:pt x="204" y="5"/>
                    <a:pt x="186" y="16"/>
                    <a:pt x="165" y="23"/>
                  </a:cubicBezTo>
                  <a:cubicBezTo>
                    <a:pt x="151" y="28"/>
                    <a:pt x="138" y="34"/>
                    <a:pt x="125" y="43"/>
                  </a:cubicBezTo>
                  <a:cubicBezTo>
                    <a:pt x="101" y="59"/>
                    <a:pt x="73" y="80"/>
                    <a:pt x="44" y="84"/>
                  </a:cubicBezTo>
                  <a:cubicBezTo>
                    <a:pt x="38" y="85"/>
                    <a:pt x="33" y="87"/>
                    <a:pt x="28" y="85"/>
                  </a:cubicBezTo>
                  <a:cubicBezTo>
                    <a:pt x="23" y="83"/>
                    <a:pt x="20" y="80"/>
                    <a:pt x="16" y="79"/>
                  </a:cubicBezTo>
                </a:path>
              </a:pathLst>
            </a:custGeom>
            <a:solidFill>
              <a:srgbClr val="006D9C"/>
            </a:solidFill>
            <a:ln w="9525">
              <a:noFill/>
              <a:round/>
              <a:headEnd/>
              <a:tailEnd/>
            </a:ln>
          </p:spPr>
          <p:txBody>
            <a:bodyPr/>
            <a:lstStyle/>
            <a:p>
              <a:endParaRPr lang="en-US">
                <a:solidFill>
                  <a:prstClr val="black"/>
                </a:solidFill>
                <a:latin typeface="Calibri"/>
              </a:endParaRPr>
            </a:p>
          </p:txBody>
        </p:sp>
        <p:sp>
          <p:nvSpPr>
            <p:cNvPr id="439" name="Freeform 189"/>
            <p:cNvSpPr>
              <a:spLocks/>
            </p:cNvSpPr>
            <p:nvPr/>
          </p:nvSpPr>
          <p:spPr bwMode="auto">
            <a:xfrm>
              <a:off x="3013" y="3005"/>
              <a:ext cx="220" cy="172"/>
            </a:xfrm>
            <a:custGeom>
              <a:avLst/>
              <a:gdLst>
                <a:gd name="T0" fmla="*/ 0 w 88"/>
                <a:gd name="T1" fmla="*/ 20 h 69"/>
                <a:gd name="T2" fmla="*/ 23 w 88"/>
                <a:gd name="T3" fmla="*/ 37 h 69"/>
                <a:gd name="T4" fmla="*/ 31 w 88"/>
                <a:gd name="T5" fmla="*/ 54 h 69"/>
                <a:gd name="T6" fmla="*/ 36 w 88"/>
                <a:gd name="T7" fmla="*/ 66 h 69"/>
                <a:gd name="T8" fmla="*/ 53 w 88"/>
                <a:gd name="T9" fmla="*/ 30 h 69"/>
                <a:gd name="T10" fmla="*/ 88 w 88"/>
                <a:gd name="T11" fmla="*/ 0 h 69"/>
                <a:gd name="T12" fmla="*/ 37 w 88"/>
                <a:gd name="T13" fmla="*/ 15 h 69"/>
                <a:gd name="T14" fmla="*/ 10 w 88"/>
                <a:gd name="T15" fmla="*/ 3 h 69"/>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69"/>
                <a:gd name="T26" fmla="*/ 88 w 88"/>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69">
                  <a:moveTo>
                    <a:pt x="0" y="20"/>
                  </a:moveTo>
                  <a:cubicBezTo>
                    <a:pt x="10" y="22"/>
                    <a:pt x="17" y="29"/>
                    <a:pt x="23" y="37"/>
                  </a:cubicBezTo>
                  <a:cubicBezTo>
                    <a:pt x="27" y="42"/>
                    <a:pt x="31" y="48"/>
                    <a:pt x="31" y="54"/>
                  </a:cubicBezTo>
                  <a:cubicBezTo>
                    <a:pt x="32" y="59"/>
                    <a:pt x="27" y="69"/>
                    <a:pt x="36" y="66"/>
                  </a:cubicBezTo>
                  <a:cubicBezTo>
                    <a:pt x="46" y="63"/>
                    <a:pt x="48" y="38"/>
                    <a:pt x="53" y="30"/>
                  </a:cubicBezTo>
                  <a:cubicBezTo>
                    <a:pt x="61" y="17"/>
                    <a:pt x="81" y="12"/>
                    <a:pt x="88" y="0"/>
                  </a:cubicBezTo>
                  <a:cubicBezTo>
                    <a:pt x="71" y="2"/>
                    <a:pt x="55" y="16"/>
                    <a:pt x="37" y="15"/>
                  </a:cubicBezTo>
                  <a:cubicBezTo>
                    <a:pt x="28" y="14"/>
                    <a:pt x="17" y="4"/>
                    <a:pt x="10" y="3"/>
                  </a:cubicBezTo>
                </a:path>
              </a:pathLst>
            </a:custGeom>
            <a:solidFill>
              <a:srgbClr val="00618A"/>
            </a:solidFill>
            <a:ln w="9525">
              <a:noFill/>
              <a:round/>
              <a:headEnd/>
              <a:tailEnd/>
            </a:ln>
          </p:spPr>
          <p:txBody>
            <a:bodyPr/>
            <a:lstStyle/>
            <a:p>
              <a:endParaRPr lang="en-US">
                <a:solidFill>
                  <a:prstClr val="black"/>
                </a:solidFill>
                <a:latin typeface="Calibri"/>
              </a:endParaRPr>
            </a:p>
          </p:txBody>
        </p:sp>
        <p:sp>
          <p:nvSpPr>
            <p:cNvPr id="440" name="Freeform 190"/>
            <p:cNvSpPr>
              <a:spLocks/>
            </p:cNvSpPr>
            <p:nvPr/>
          </p:nvSpPr>
          <p:spPr bwMode="auto">
            <a:xfrm>
              <a:off x="3708" y="3235"/>
              <a:ext cx="220" cy="142"/>
            </a:xfrm>
            <a:custGeom>
              <a:avLst/>
              <a:gdLst>
                <a:gd name="T0" fmla="*/ 1 w 88"/>
                <a:gd name="T1" fmla="*/ 57 h 57"/>
                <a:gd name="T2" fmla="*/ 24 w 88"/>
                <a:gd name="T3" fmla="*/ 43 h 57"/>
                <a:gd name="T4" fmla="*/ 43 w 88"/>
                <a:gd name="T5" fmla="*/ 46 h 57"/>
                <a:gd name="T6" fmla="*/ 88 w 88"/>
                <a:gd name="T7" fmla="*/ 57 h 57"/>
                <a:gd name="T8" fmla="*/ 45 w 88"/>
                <a:gd name="T9" fmla="*/ 36 h 57"/>
                <a:gd name="T10" fmla="*/ 29 w 88"/>
                <a:gd name="T11" fmla="*/ 0 h 57"/>
                <a:gd name="T12" fmla="*/ 0 60000 65536"/>
                <a:gd name="T13" fmla="*/ 0 60000 65536"/>
                <a:gd name="T14" fmla="*/ 0 60000 65536"/>
                <a:gd name="T15" fmla="*/ 0 60000 65536"/>
                <a:gd name="T16" fmla="*/ 0 60000 65536"/>
                <a:gd name="T17" fmla="*/ 0 60000 65536"/>
                <a:gd name="T18" fmla="*/ 0 w 88"/>
                <a:gd name="T19" fmla="*/ 0 h 57"/>
                <a:gd name="T20" fmla="*/ 88 w 88"/>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88" h="57">
                  <a:moveTo>
                    <a:pt x="1" y="57"/>
                  </a:moveTo>
                  <a:cubicBezTo>
                    <a:pt x="0" y="50"/>
                    <a:pt x="18" y="44"/>
                    <a:pt x="24" y="43"/>
                  </a:cubicBezTo>
                  <a:cubicBezTo>
                    <a:pt x="31" y="42"/>
                    <a:pt x="37" y="44"/>
                    <a:pt x="43" y="46"/>
                  </a:cubicBezTo>
                  <a:cubicBezTo>
                    <a:pt x="59" y="49"/>
                    <a:pt x="73" y="54"/>
                    <a:pt x="88" y="57"/>
                  </a:cubicBezTo>
                  <a:cubicBezTo>
                    <a:pt x="76" y="47"/>
                    <a:pt x="57" y="46"/>
                    <a:pt x="45" y="36"/>
                  </a:cubicBezTo>
                  <a:cubicBezTo>
                    <a:pt x="35" y="28"/>
                    <a:pt x="30" y="12"/>
                    <a:pt x="29" y="0"/>
                  </a:cubicBezTo>
                </a:path>
              </a:pathLst>
            </a:custGeom>
            <a:solidFill>
              <a:srgbClr val="006D9C"/>
            </a:solidFill>
            <a:ln w="9525">
              <a:noFill/>
              <a:round/>
              <a:headEnd/>
              <a:tailEnd/>
            </a:ln>
          </p:spPr>
          <p:txBody>
            <a:bodyPr/>
            <a:lstStyle/>
            <a:p>
              <a:endParaRPr lang="en-US">
                <a:solidFill>
                  <a:prstClr val="black"/>
                </a:solidFill>
                <a:latin typeface="Calibri"/>
              </a:endParaRPr>
            </a:p>
          </p:txBody>
        </p:sp>
        <p:sp>
          <p:nvSpPr>
            <p:cNvPr id="441" name="Freeform 191"/>
            <p:cNvSpPr>
              <a:spLocks/>
            </p:cNvSpPr>
            <p:nvPr/>
          </p:nvSpPr>
          <p:spPr bwMode="auto">
            <a:xfrm>
              <a:off x="3393" y="3452"/>
              <a:ext cx="388" cy="278"/>
            </a:xfrm>
            <a:custGeom>
              <a:avLst/>
              <a:gdLst>
                <a:gd name="T0" fmla="*/ 18 w 155"/>
                <a:gd name="T1" fmla="*/ 0 h 111"/>
                <a:gd name="T2" fmla="*/ 58 w 155"/>
                <a:gd name="T3" fmla="*/ 20 h 111"/>
                <a:gd name="T4" fmla="*/ 83 w 155"/>
                <a:gd name="T5" fmla="*/ 44 h 111"/>
                <a:gd name="T6" fmla="*/ 112 w 155"/>
                <a:gd name="T7" fmla="*/ 72 h 111"/>
                <a:gd name="T8" fmla="*/ 132 w 155"/>
                <a:gd name="T9" fmla="*/ 91 h 111"/>
                <a:gd name="T10" fmla="*/ 153 w 155"/>
                <a:gd name="T11" fmla="*/ 104 h 111"/>
                <a:gd name="T12" fmla="*/ 155 w 155"/>
                <a:gd name="T13" fmla="*/ 106 h 111"/>
                <a:gd name="T14" fmla="*/ 113 w 155"/>
                <a:gd name="T15" fmla="*/ 89 h 111"/>
                <a:gd name="T16" fmla="*/ 67 w 155"/>
                <a:gd name="T17" fmla="*/ 56 h 111"/>
                <a:gd name="T18" fmla="*/ 44 w 155"/>
                <a:gd name="T19" fmla="*/ 38 h 111"/>
                <a:gd name="T20" fmla="*/ 28 w 155"/>
                <a:gd name="T21" fmla="*/ 28 h 111"/>
                <a:gd name="T22" fmla="*/ 3 w 155"/>
                <a:gd name="T23" fmla="*/ 3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111"/>
                <a:gd name="T38" fmla="*/ 155 w 15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111">
                  <a:moveTo>
                    <a:pt x="18" y="0"/>
                  </a:moveTo>
                  <a:cubicBezTo>
                    <a:pt x="23" y="10"/>
                    <a:pt x="47" y="16"/>
                    <a:pt x="58" y="20"/>
                  </a:cubicBezTo>
                  <a:cubicBezTo>
                    <a:pt x="69" y="25"/>
                    <a:pt x="76" y="34"/>
                    <a:pt x="83" y="44"/>
                  </a:cubicBezTo>
                  <a:cubicBezTo>
                    <a:pt x="91" y="56"/>
                    <a:pt x="102" y="63"/>
                    <a:pt x="112" y="72"/>
                  </a:cubicBezTo>
                  <a:cubicBezTo>
                    <a:pt x="119" y="79"/>
                    <a:pt x="124" y="86"/>
                    <a:pt x="132" y="91"/>
                  </a:cubicBezTo>
                  <a:cubicBezTo>
                    <a:pt x="137" y="95"/>
                    <a:pt x="149" y="99"/>
                    <a:pt x="153" y="104"/>
                  </a:cubicBezTo>
                  <a:cubicBezTo>
                    <a:pt x="154" y="105"/>
                    <a:pt x="155" y="105"/>
                    <a:pt x="155" y="106"/>
                  </a:cubicBezTo>
                  <a:cubicBezTo>
                    <a:pt x="149" y="111"/>
                    <a:pt x="120" y="93"/>
                    <a:pt x="113" y="89"/>
                  </a:cubicBezTo>
                  <a:cubicBezTo>
                    <a:pt x="97" y="80"/>
                    <a:pt x="80" y="68"/>
                    <a:pt x="67" y="56"/>
                  </a:cubicBezTo>
                  <a:cubicBezTo>
                    <a:pt x="60" y="50"/>
                    <a:pt x="52" y="42"/>
                    <a:pt x="44" y="38"/>
                  </a:cubicBezTo>
                  <a:cubicBezTo>
                    <a:pt x="38" y="35"/>
                    <a:pt x="33" y="33"/>
                    <a:pt x="28" y="28"/>
                  </a:cubicBezTo>
                  <a:cubicBezTo>
                    <a:pt x="22" y="24"/>
                    <a:pt x="0" y="9"/>
                    <a:pt x="3" y="3"/>
                  </a:cubicBezTo>
                </a:path>
              </a:pathLst>
            </a:custGeom>
            <a:solidFill>
              <a:srgbClr val="006D9C"/>
            </a:solidFill>
            <a:ln w="9525">
              <a:noFill/>
              <a:round/>
              <a:headEnd/>
              <a:tailEnd/>
            </a:ln>
          </p:spPr>
          <p:txBody>
            <a:bodyPr/>
            <a:lstStyle/>
            <a:p>
              <a:endParaRPr lang="en-US">
                <a:solidFill>
                  <a:prstClr val="black"/>
                </a:solidFill>
                <a:latin typeface="Calibri"/>
              </a:endParaRPr>
            </a:p>
          </p:txBody>
        </p:sp>
        <p:sp>
          <p:nvSpPr>
            <p:cNvPr id="442" name="Freeform 192"/>
            <p:cNvSpPr>
              <a:spLocks/>
            </p:cNvSpPr>
            <p:nvPr/>
          </p:nvSpPr>
          <p:spPr bwMode="auto">
            <a:xfrm>
              <a:off x="3618" y="2700"/>
              <a:ext cx="330" cy="795"/>
            </a:xfrm>
            <a:custGeom>
              <a:avLst/>
              <a:gdLst>
                <a:gd name="T0" fmla="*/ 61 w 132"/>
                <a:gd name="T1" fmla="*/ 86 h 318"/>
                <a:gd name="T2" fmla="*/ 65 w 132"/>
                <a:gd name="T3" fmla="*/ 189 h 318"/>
                <a:gd name="T4" fmla="*/ 42 w 132"/>
                <a:gd name="T5" fmla="*/ 234 h 318"/>
                <a:gd name="T6" fmla="*/ 17 w 132"/>
                <a:gd name="T7" fmla="*/ 272 h 318"/>
                <a:gd name="T8" fmla="*/ 6 w 132"/>
                <a:gd name="T9" fmla="*/ 309 h 318"/>
                <a:gd name="T10" fmla="*/ 14 w 132"/>
                <a:gd name="T11" fmla="*/ 318 h 318"/>
                <a:gd name="T12" fmla="*/ 28 w 132"/>
                <a:gd name="T13" fmla="*/ 306 h 318"/>
                <a:gd name="T14" fmla="*/ 35 w 132"/>
                <a:gd name="T15" fmla="*/ 285 h 318"/>
                <a:gd name="T16" fmla="*/ 58 w 132"/>
                <a:gd name="T17" fmla="*/ 246 h 318"/>
                <a:gd name="T18" fmla="*/ 77 w 132"/>
                <a:gd name="T19" fmla="*/ 206 h 318"/>
                <a:gd name="T20" fmla="*/ 100 w 132"/>
                <a:gd name="T21" fmla="*/ 170 h 318"/>
                <a:gd name="T22" fmla="*/ 132 w 132"/>
                <a:gd name="T23" fmla="*/ 152 h 318"/>
                <a:gd name="T24" fmla="*/ 84 w 132"/>
                <a:gd name="T25" fmla="*/ 78 h 318"/>
                <a:gd name="T26" fmla="*/ 78 w 132"/>
                <a:gd name="T27" fmla="*/ 34 h 318"/>
                <a:gd name="T28" fmla="*/ 93 w 132"/>
                <a:gd name="T29" fmla="*/ 17 h 318"/>
                <a:gd name="T30" fmla="*/ 95 w 132"/>
                <a:gd name="T31" fmla="*/ 4 h 318"/>
                <a:gd name="T32" fmla="*/ 52 w 132"/>
                <a:gd name="T33" fmla="*/ 13 h 318"/>
                <a:gd name="T34" fmla="*/ 8 w 132"/>
                <a:gd name="T35" fmla="*/ 34 h 318"/>
                <a:gd name="T36" fmla="*/ 35 w 132"/>
                <a:gd name="T37" fmla="*/ 56 h 318"/>
                <a:gd name="T38" fmla="*/ 49 w 132"/>
                <a:gd name="T39" fmla="*/ 72 h 318"/>
                <a:gd name="T40" fmla="*/ 63 w 132"/>
                <a:gd name="T41" fmla="*/ 87 h 3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318"/>
                <a:gd name="T65" fmla="*/ 132 w 132"/>
                <a:gd name="T66" fmla="*/ 318 h 3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318">
                  <a:moveTo>
                    <a:pt x="61" y="86"/>
                  </a:moveTo>
                  <a:cubicBezTo>
                    <a:pt x="87" y="111"/>
                    <a:pt x="77" y="160"/>
                    <a:pt x="65" y="189"/>
                  </a:cubicBezTo>
                  <a:cubicBezTo>
                    <a:pt x="58" y="205"/>
                    <a:pt x="52" y="221"/>
                    <a:pt x="42" y="234"/>
                  </a:cubicBezTo>
                  <a:cubicBezTo>
                    <a:pt x="33" y="247"/>
                    <a:pt x="24" y="258"/>
                    <a:pt x="17" y="272"/>
                  </a:cubicBezTo>
                  <a:cubicBezTo>
                    <a:pt x="12" y="284"/>
                    <a:pt x="13" y="299"/>
                    <a:pt x="6" y="309"/>
                  </a:cubicBezTo>
                  <a:cubicBezTo>
                    <a:pt x="12" y="298"/>
                    <a:pt x="12" y="314"/>
                    <a:pt x="14" y="318"/>
                  </a:cubicBezTo>
                  <a:cubicBezTo>
                    <a:pt x="22" y="314"/>
                    <a:pt x="24" y="314"/>
                    <a:pt x="28" y="306"/>
                  </a:cubicBezTo>
                  <a:cubicBezTo>
                    <a:pt x="30" y="300"/>
                    <a:pt x="32" y="292"/>
                    <a:pt x="35" y="285"/>
                  </a:cubicBezTo>
                  <a:cubicBezTo>
                    <a:pt x="42" y="272"/>
                    <a:pt x="51" y="260"/>
                    <a:pt x="58" y="246"/>
                  </a:cubicBezTo>
                  <a:cubicBezTo>
                    <a:pt x="64" y="233"/>
                    <a:pt x="73" y="220"/>
                    <a:pt x="77" y="206"/>
                  </a:cubicBezTo>
                  <a:cubicBezTo>
                    <a:pt x="81" y="193"/>
                    <a:pt x="88" y="178"/>
                    <a:pt x="100" y="170"/>
                  </a:cubicBezTo>
                  <a:cubicBezTo>
                    <a:pt x="110" y="164"/>
                    <a:pt x="128" y="166"/>
                    <a:pt x="132" y="152"/>
                  </a:cubicBezTo>
                  <a:cubicBezTo>
                    <a:pt x="99" y="137"/>
                    <a:pt x="98" y="106"/>
                    <a:pt x="84" y="78"/>
                  </a:cubicBezTo>
                  <a:cubicBezTo>
                    <a:pt x="77" y="65"/>
                    <a:pt x="71" y="48"/>
                    <a:pt x="78" y="34"/>
                  </a:cubicBezTo>
                  <a:cubicBezTo>
                    <a:pt x="81" y="28"/>
                    <a:pt x="88" y="23"/>
                    <a:pt x="93" y="17"/>
                  </a:cubicBezTo>
                  <a:cubicBezTo>
                    <a:pt x="98" y="12"/>
                    <a:pt x="105" y="7"/>
                    <a:pt x="95" y="4"/>
                  </a:cubicBezTo>
                  <a:cubicBezTo>
                    <a:pt x="83" y="0"/>
                    <a:pt x="63" y="8"/>
                    <a:pt x="52" y="13"/>
                  </a:cubicBezTo>
                  <a:cubicBezTo>
                    <a:pt x="39" y="18"/>
                    <a:pt x="16" y="20"/>
                    <a:pt x="8" y="34"/>
                  </a:cubicBezTo>
                  <a:cubicBezTo>
                    <a:pt x="0" y="48"/>
                    <a:pt x="25" y="51"/>
                    <a:pt x="35" y="56"/>
                  </a:cubicBezTo>
                  <a:cubicBezTo>
                    <a:pt x="43" y="60"/>
                    <a:pt x="43" y="66"/>
                    <a:pt x="49" y="72"/>
                  </a:cubicBezTo>
                  <a:cubicBezTo>
                    <a:pt x="54" y="78"/>
                    <a:pt x="60" y="80"/>
                    <a:pt x="63" y="87"/>
                  </a:cubicBezTo>
                </a:path>
              </a:pathLst>
            </a:custGeom>
            <a:solidFill>
              <a:srgbClr val="006D9C"/>
            </a:solidFill>
            <a:ln w="9525">
              <a:noFill/>
              <a:round/>
              <a:headEnd/>
              <a:tailEnd/>
            </a:ln>
          </p:spPr>
          <p:txBody>
            <a:bodyPr/>
            <a:lstStyle/>
            <a:p>
              <a:endParaRPr lang="en-US">
                <a:solidFill>
                  <a:prstClr val="black"/>
                </a:solidFill>
                <a:latin typeface="Calibri"/>
              </a:endParaRPr>
            </a:p>
          </p:txBody>
        </p:sp>
        <p:sp>
          <p:nvSpPr>
            <p:cNvPr id="443" name="Freeform 193"/>
            <p:cNvSpPr>
              <a:spLocks/>
            </p:cNvSpPr>
            <p:nvPr/>
          </p:nvSpPr>
          <p:spPr bwMode="auto">
            <a:xfrm>
              <a:off x="2953" y="2965"/>
              <a:ext cx="138" cy="122"/>
            </a:xfrm>
            <a:custGeom>
              <a:avLst/>
              <a:gdLst>
                <a:gd name="T0" fmla="*/ 6 w 55"/>
                <a:gd name="T1" fmla="*/ 38 h 49"/>
                <a:gd name="T2" fmla="*/ 36 w 55"/>
                <a:gd name="T3" fmla="*/ 5 h 49"/>
                <a:gd name="T4" fmla="*/ 10 w 55"/>
                <a:gd name="T5" fmla="*/ 5 h 49"/>
                <a:gd name="T6" fmla="*/ 0 w 55"/>
                <a:gd name="T7" fmla="*/ 31 h 49"/>
                <a:gd name="T8" fmla="*/ 0 60000 65536"/>
                <a:gd name="T9" fmla="*/ 0 60000 65536"/>
                <a:gd name="T10" fmla="*/ 0 60000 65536"/>
                <a:gd name="T11" fmla="*/ 0 60000 65536"/>
                <a:gd name="T12" fmla="*/ 0 w 55"/>
                <a:gd name="T13" fmla="*/ 0 h 49"/>
                <a:gd name="T14" fmla="*/ 55 w 55"/>
                <a:gd name="T15" fmla="*/ 49 h 49"/>
              </a:gdLst>
              <a:ahLst/>
              <a:cxnLst>
                <a:cxn ang="T8">
                  <a:pos x="T0" y="T1"/>
                </a:cxn>
                <a:cxn ang="T9">
                  <a:pos x="T2" y="T3"/>
                </a:cxn>
                <a:cxn ang="T10">
                  <a:pos x="T4" y="T5"/>
                </a:cxn>
                <a:cxn ang="T11">
                  <a:pos x="T6" y="T7"/>
                </a:cxn>
              </a:cxnLst>
              <a:rect l="T12" t="T13" r="T14" b="T15"/>
              <a:pathLst>
                <a:path w="55" h="49">
                  <a:moveTo>
                    <a:pt x="6" y="38"/>
                  </a:moveTo>
                  <a:cubicBezTo>
                    <a:pt x="15" y="49"/>
                    <a:pt x="55" y="25"/>
                    <a:pt x="36" y="5"/>
                  </a:cubicBezTo>
                  <a:cubicBezTo>
                    <a:pt x="30" y="0"/>
                    <a:pt x="17" y="1"/>
                    <a:pt x="10" y="5"/>
                  </a:cubicBezTo>
                  <a:cubicBezTo>
                    <a:pt x="2" y="11"/>
                    <a:pt x="0" y="22"/>
                    <a:pt x="0" y="31"/>
                  </a:cubicBezTo>
                </a:path>
              </a:pathLst>
            </a:custGeom>
            <a:solidFill>
              <a:srgbClr val="005A81"/>
            </a:solidFill>
            <a:ln w="9525">
              <a:noFill/>
              <a:round/>
              <a:headEnd/>
              <a:tailEnd/>
            </a:ln>
          </p:spPr>
          <p:txBody>
            <a:bodyPr/>
            <a:lstStyle/>
            <a:p>
              <a:endParaRPr lang="en-US">
                <a:solidFill>
                  <a:prstClr val="black"/>
                </a:solidFill>
                <a:latin typeface="Calibri"/>
              </a:endParaRPr>
            </a:p>
          </p:txBody>
        </p:sp>
        <p:sp>
          <p:nvSpPr>
            <p:cNvPr id="444" name="Freeform 194"/>
            <p:cNvSpPr>
              <a:spLocks/>
            </p:cNvSpPr>
            <p:nvPr/>
          </p:nvSpPr>
          <p:spPr bwMode="auto">
            <a:xfrm>
              <a:off x="3848" y="3100"/>
              <a:ext cx="203" cy="295"/>
            </a:xfrm>
            <a:custGeom>
              <a:avLst/>
              <a:gdLst>
                <a:gd name="T0" fmla="*/ 51 w 81"/>
                <a:gd name="T1" fmla="*/ 101 h 118"/>
                <a:gd name="T2" fmla="*/ 47 w 81"/>
                <a:gd name="T3" fmla="*/ 99 h 118"/>
                <a:gd name="T4" fmla="*/ 45 w 81"/>
                <a:gd name="T5" fmla="*/ 98 h 118"/>
                <a:gd name="T6" fmla="*/ 41 w 81"/>
                <a:gd name="T7" fmla="*/ 96 h 118"/>
                <a:gd name="T8" fmla="*/ 39 w 81"/>
                <a:gd name="T9" fmla="*/ 94 h 118"/>
                <a:gd name="T10" fmla="*/ 36 w 81"/>
                <a:gd name="T11" fmla="*/ 93 h 118"/>
                <a:gd name="T12" fmla="*/ 34 w 81"/>
                <a:gd name="T13" fmla="*/ 91 h 118"/>
                <a:gd name="T14" fmla="*/ 31 w 81"/>
                <a:gd name="T15" fmla="*/ 90 h 118"/>
                <a:gd name="T16" fmla="*/ 30 w 81"/>
                <a:gd name="T17" fmla="*/ 89 h 118"/>
                <a:gd name="T18" fmla="*/ 26 w 81"/>
                <a:gd name="T19" fmla="*/ 87 h 118"/>
                <a:gd name="T20" fmla="*/ 19 w 81"/>
                <a:gd name="T21" fmla="*/ 32 h 118"/>
                <a:gd name="T22" fmla="*/ 73 w 81"/>
                <a:gd name="T23" fmla="*/ 10 h 118"/>
                <a:gd name="T24" fmla="*/ 81 w 81"/>
                <a:gd name="T25" fmla="*/ 7 h 118"/>
                <a:gd name="T26" fmla="*/ 81 w 81"/>
                <a:gd name="T27" fmla="*/ 0 h 118"/>
                <a:gd name="T28" fmla="*/ 71 w 81"/>
                <a:gd name="T29" fmla="*/ 3 h 118"/>
                <a:gd name="T30" fmla="*/ 39 w 81"/>
                <a:gd name="T31" fmla="*/ 12 h 118"/>
                <a:gd name="T32" fmla="*/ 13 w 81"/>
                <a:gd name="T33" fmla="*/ 28 h 118"/>
                <a:gd name="T34" fmla="*/ 0 w 81"/>
                <a:gd name="T35" fmla="*/ 59 h 118"/>
                <a:gd name="T36" fmla="*/ 23 w 81"/>
                <a:gd name="T37" fmla="*/ 94 h 118"/>
                <a:gd name="T38" fmla="*/ 62 w 81"/>
                <a:gd name="T39" fmla="*/ 118 h 118"/>
                <a:gd name="T40" fmla="*/ 64 w 81"/>
                <a:gd name="T41" fmla="*/ 110 h 118"/>
                <a:gd name="T42" fmla="*/ 57 w 81"/>
                <a:gd name="T43" fmla="*/ 106 h 118"/>
                <a:gd name="T44" fmla="*/ 53 w 81"/>
                <a:gd name="T45" fmla="*/ 103 h 118"/>
                <a:gd name="T46" fmla="*/ 51 w 81"/>
                <a:gd name="T47" fmla="*/ 101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18"/>
                <a:gd name="T74" fmla="*/ 81 w 81"/>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18">
                  <a:moveTo>
                    <a:pt x="51" y="101"/>
                  </a:moveTo>
                  <a:cubicBezTo>
                    <a:pt x="49" y="101"/>
                    <a:pt x="48" y="100"/>
                    <a:pt x="47" y="99"/>
                  </a:cubicBezTo>
                  <a:cubicBezTo>
                    <a:pt x="46" y="99"/>
                    <a:pt x="46" y="98"/>
                    <a:pt x="45" y="98"/>
                  </a:cubicBezTo>
                  <a:cubicBezTo>
                    <a:pt x="44" y="97"/>
                    <a:pt x="43" y="96"/>
                    <a:pt x="41" y="96"/>
                  </a:cubicBezTo>
                  <a:cubicBezTo>
                    <a:pt x="41" y="95"/>
                    <a:pt x="40" y="95"/>
                    <a:pt x="39" y="94"/>
                  </a:cubicBezTo>
                  <a:cubicBezTo>
                    <a:pt x="38" y="94"/>
                    <a:pt x="37" y="93"/>
                    <a:pt x="36" y="93"/>
                  </a:cubicBezTo>
                  <a:cubicBezTo>
                    <a:pt x="36" y="92"/>
                    <a:pt x="35" y="92"/>
                    <a:pt x="34" y="91"/>
                  </a:cubicBezTo>
                  <a:cubicBezTo>
                    <a:pt x="33" y="91"/>
                    <a:pt x="32" y="90"/>
                    <a:pt x="31" y="90"/>
                  </a:cubicBezTo>
                  <a:cubicBezTo>
                    <a:pt x="31" y="90"/>
                    <a:pt x="30" y="89"/>
                    <a:pt x="30" y="89"/>
                  </a:cubicBezTo>
                  <a:cubicBezTo>
                    <a:pt x="28" y="88"/>
                    <a:pt x="27" y="88"/>
                    <a:pt x="26" y="87"/>
                  </a:cubicBezTo>
                  <a:cubicBezTo>
                    <a:pt x="4" y="79"/>
                    <a:pt x="0" y="51"/>
                    <a:pt x="19" y="32"/>
                  </a:cubicBezTo>
                  <a:cubicBezTo>
                    <a:pt x="28" y="20"/>
                    <a:pt x="50" y="17"/>
                    <a:pt x="73" y="10"/>
                  </a:cubicBezTo>
                  <a:cubicBezTo>
                    <a:pt x="76" y="9"/>
                    <a:pt x="78" y="8"/>
                    <a:pt x="81" y="7"/>
                  </a:cubicBezTo>
                  <a:cubicBezTo>
                    <a:pt x="81" y="5"/>
                    <a:pt x="81" y="2"/>
                    <a:pt x="81" y="0"/>
                  </a:cubicBezTo>
                  <a:cubicBezTo>
                    <a:pt x="77" y="1"/>
                    <a:pt x="74" y="2"/>
                    <a:pt x="71" y="3"/>
                  </a:cubicBezTo>
                  <a:cubicBezTo>
                    <a:pt x="60" y="7"/>
                    <a:pt x="49" y="9"/>
                    <a:pt x="39" y="12"/>
                  </a:cubicBezTo>
                  <a:cubicBezTo>
                    <a:pt x="29" y="16"/>
                    <a:pt x="20" y="20"/>
                    <a:pt x="13" y="28"/>
                  </a:cubicBezTo>
                  <a:cubicBezTo>
                    <a:pt x="4" y="37"/>
                    <a:pt x="0" y="48"/>
                    <a:pt x="0" y="59"/>
                  </a:cubicBezTo>
                  <a:cubicBezTo>
                    <a:pt x="0" y="74"/>
                    <a:pt x="8" y="88"/>
                    <a:pt x="23" y="94"/>
                  </a:cubicBezTo>
                  <a:cubicBezTo>
                    <a:pt x="31" y="97"/>
                    <a:pt x="47" y="108"/>
                    <a:pt x="62" y="118"/>
                  </a:cubicBezTo>
                  <a:cubicBezTo>
                    <a:pt x="63" y="115"/>
                    <a:pt x="63" y="113"/>
                    <a:pt x="64" y="110"/>
                  </a:cubicBezTo>
                  <a:cubicBezTo>
                    <a:pt x="62" y="109"/>
                    <a:pt x="60" y="107"/>
                    <a:pt x="57" y="106"/>
                  </a:cubicBezTo>
                  <a:cubicBezTo>
                    <a:pt x="56" y="105"/>
                    <a:pt x="54" y="104"/>
                    <a:pt x="53" y="103"/>
                  </a:cubicBezTo>
                  <a:cubicBezTo>
                    <a:pt x="52" y="102"/>
                    <a:pt x="51" y="102"/>
                    <a:pt x="51" y="10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445" name="Freeform 195"/>
            <p:cNvSpPr>
              <a:spLocks/>
            </p:cNvSpPr>
            <p:nvPr/>
          </p:nvSpPr>
          <p:spPr bwMode="auto">
            <a:xfrm>
              <a:off x="3886" y="2705"/>
              <a:ext cx="160" cy="292"/>
            </a:xfrm>
            <a:custGeom>
              <a:avLst/>
              <a:gdLst>
                <a:gd name="T0" fmla="*/ 63 w 64"/>
                <a:gd name="T1" fmla="*/ 107 h 117"/>
                <a:gd name="T2" fmla="*/ 62 w 64"/>
                <a:gd name="T3" fmla="*/ 107 h 117"/>
                <a:gd name="T4" fmla="*/ 52 w 64"/>
                <a:gd name="T5" fmla="*/ 108 h 117"/>
                <a:gd name="T6" fmla="*/ 50 w 64"/>
                <a:gd name="T7" fmla="*/ 108 h 117"/>
                <a:gd name="T8" fmla="*/ 48 w 64"/>
                <a:gd name="T9" fmla="*/ 108 h 117"/>
                <a:gd name="T10" fmla="*/ 44 w 64"/>
                <a:gd name="T11" fmla="*/ 109 h 117"/>
                <a:gd name="T12" fmla="*/ 12 w 64"/>
                <a:gd name="T13" fmla="*/ 94 h 117"/>
                <a:gd name="T14" fmla="*/ 10 w 64"/>
                <a:gd name="T15" fmla="*/ 67 h 117"/>
                <a:gd name="T16" fmla="*/ 9 w 64"/>
                <a:gd name="T17" fmla="*/ 37 h 117"/>
                <a:gd name="T18" fmla="*/ 47 w 64"/>
                <a:gd name="T19" fmla="*/ 9 h 117"/>
                <a:gd name="T20" fmla="*/ 51 w 64"/>
                <a:gd name="T21" fmla="*/ 9 h 117"/>
                <a:gd name="T22" fmla="*/ 52 w 64"/>
                <a:gd name="T23" fmla="*/ 9 h 117"/>
                <a:gd name="T24" fmla="*/ 64 w 64"/>
                <a:gd name="T25" fmla="*/ 7 h 117"/>
                <a:gd name="T26" fmla="*/ 64 w 64"/>
                <a:gd name="T27" fmla="*/ 0 h 117"/>
                <a:gd name="T28" fmla="*/ 46 w 64"/>
                <a:gd name="T29" fmla="*/ 2 h 117"/>
                <a:gd name="T30" fmla="*/ 17 w 64"/>
                <a:gd name="T31" fmla="*/ 11 h 117"/>
                <a:gd name="T32" fmla="*/ 2 w 64"/>
                <a:gd name="T33" fmla="*/ 35 h 117"/>
                <a:gd name="T34" fmla="*/ 0 w 64"/>
                <a:gd name="T35" fmla="*/ 46 h 117"/>
                <a:gd name="T36" fmla="*/ 3 w 64"/>
                <a:gd name="T37" fmla="*/ 68 h 117"/>
                <a:gd name="T38" fmla="*/ 5 w 64"/>
                <a:gd name="T39" fmla="*/ 97 h 117"/>
                <a:gd name="T40" fmla="*/ 36 w 64"/>
                <a:gd name="T41" fmla="*/ 117 h 117"/>
                <a:gd name="T42" fmla="*/ 36 w 64"/>
                <a:gd name="T43" fmla="*/ 117 h 117"/>
                <a:gd name="T44" fmla="*/ 46 w 64"/>
                <a:gd name="T45" fmla="*/ 116 h 117"/>
                <a:gd name="T46" fmla="*/ 63 w 64"/>
                <a:gd name="T47" fmla="*/ 114 h 117"/>
                <a:gd name="T48" fmla="*/ 63 w 64"/>
                <a:gd name="T49" fmla="*/ 107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117"/>
                <a:gd name="T77" fmla="*/ 64 w 64"/>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117">
                  <a:moveTo>
                    <a:pt x="63" y="107"/>
                  </a:moveTo>
                  <a:cubicBezTo>
                    <a:pt x="63" y="107"/>
                    <a:pt x="63" y="107"/>
                    <a:pt x="62" y="107"/>
                  </a:cubicBezTo>
                  <a:cubicBezTo>
                    <a:pt x="59" y="107"/>
                    <a:pt x="55" y="107"/>
                    <a:pt x="52" y="108"/>
                  </a:cubicBezTo>
                  <a:cubicBezTo>
                    <a:pt x="51" y="108"/>
                    <a:pt x="51" y="108"/>
                    <a:pt x="50" y="108"/>
                  </a:cubicBezTo>
                  <a:cubicBezTo>
                    <a:pt x="49" y="108"/>
                    <a:pt x="48" y="108"/>
                    <a:pt x="48" y="108"/>
                  </a:cubicBezTo>
                  <a:cubicBezTo>
                    <a:pt x="46" y="109"/>
                    <a:pt x="45" y="109"/>
                    <a:pt x="44" y="109"/>
                  </a:cubicBezTo>
                  <a:cubicBezTo>
                    <a:pt x="34" y="112"/>
                    <a:pt x="17" y="109"/>
                    <a:pt x="12" y="94"/>
                  </a:cubicBezTo>
                  <a:cubicBezTo>
                    <a:pt x="9" y="86"/>
                    <a:pt x="11" y="77"/>
                    <a:pt x="10" y="67"/>
                  </a:cubicBezTo>
                  <a:cubicBezTo>
                    <a:pt x="9" y="57"/>
                    <a:pt x="6" y="47"/>
                    <a:pt x="9" y="37"/>
                  </a:cubicBezTo>
                  <a:cubicBezTo>
                    <a:pt x="12" y="19"/>
                    <a:pt x="27" y="11"/>
                    <a:pt x="47" y="9"/>
                  </a:cubicBezTo>
                  <a:cubicBezTo>
                    <a:pt x="48" y="9"/>
                    <a:pt x="50" y="9"/>
                    <a:pt x="51" y="9"/>
                  </a:cubicBezTo>
                  <a:cubicBezTo>
                    <a:pt x="52" y="9"/>
                    <a:pt x="52" y="9"/>
                    <a:pt x="52" y="9"/>
                  </a:cubicBezTo>
                  <a:cubicBezTo>
                    <a:pt x="56" y="8"/>
                    <a:pt x="60" y="8"/>
                    <a:pt x="64" y="7"/>
                  </a:cubicBezTo>
                  <a:cubicBezTo>
                    <a:pt x="64" y="5"/>
                    <a:pt x="64" y="2"/>
                    <a:pt x="64" y="0"/>
                  </a:cubicBezTo>
                  <a:cubicBezTo>
                    <a:pt x="57" y="1"/>
                    <a:pt x="51" y="2"/>
                    <a:pt x="46" y="2"/>
                  </a:cubicBezTo>
                  <a:cubicBezTo>
                    <a:pt x="35" y="3"/>
                    <a:pt x="26" y="6"/>
                    <a:pt x="17" y="11"/>
                  </a:cubicBezTo>
                  <a:cubicBezTo>
                    <a:pt x="9" y="16"/>
                    <a:pt x="3" y="25"/>
                    <a:pt x="2" y="35"/>
                  </a:cubicBezTo>
                  <a:cubicBezTo>
                    <a:pt x="1" y="39"/>
                    <a:pt x="0" y="42"/>
                    <a:pt x="0" y="46"/>
                  </a:cubicBezTo>
                  <a:cubicBezTo>
                    <a:pt x="0" y="54"/>
                    <a:pt x="2" y="61"/>
                    <a:pt x="3" y="68"/>
                  </a:cubicBezTo>
                  <a:cubicBezTo>
                    <a:pt x="4" y="76"/>
                    <a:pt x="2" y="86"/>
                    <a:pt x="5" y="97"/>
                  </a:cubicBezTo>
                  <a:cubicBezTo>
                    <a:pt x="11" y="112"/>
                    <a:pt x="25" y="117"/>
                    <a:pt x="36" y="117"/>
                  </a:cubicBezTo>
                  <a:cubicBezTo>
                    <a:pt x="36" y="117"/>
                    <a:pt x="36" y="117"/>
                    <a:pt x="36" y="117"/>
                  </a:cubicBezTo>
                  <a:cubicBezTo>
                    <a:pt x="40" y="117"/>
                    <a:pt x="43" y="117"/>
                    <a:pt x="46" y="116"/>
                  </a:cubicBezTo>
                  <a:cubicBezTo>
                    <a:pt x="50" y="115"/>
                    <a:pt x="55" y="115"/>
                    <a:pt x="63" y="114"/>
                  </a:cubicBezTo>
                  <a:cubicBezTo>
                    <a:pt x="63" y="111"/>
                    <a:pt x="63" y="109"/>
                    <a:pt x="63" y="107"/>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446" name="Freeform 196"/>
            <p:cNvSpPr>
              <a:spLocks/>
            </p:cNvSpPr>
            <p:nvPr/>
          </p:nvSpPr>
          <p:spPr bwMode="auto">
            <a:xfrm>
              <a:off x="2951" y="2965"/>
              <a:ext cx="77" cy="60"/>
            </a:xfrm>
            <a:custGeom>
              <a:avLst/>
              <a:gdLst>
                <a:gd name="T0" fmla="*/ 2 w 31"/>
                <a:gd name="T1" fmla="*/ 8 h 24"/>
                <a:gd name="T2" fmla="*/ 6 w 31"/>
                <a:gd name="T3" fmla="*/ 21 h 24"/>
                <a:gd name="T4" fmla="*/ 24 w 31"/>
                <a:gd name="T5" fmla="*/ 21 h 24"/>
                <a:gd name="T6" fmla="*/ 30 w 31"/>
                <a:gd name="T7" fmla="*/ 10 h 24"/>
                <a:gd name="T8" fmla="*/ 2 w 31"/>
                <a:gd name="T9" fmla="*/ 8 h 24"/>
                <a:gd name="T10" fmla="*/ 0 60000 65536"/>
                <a:gd name="T11" fmla="*/ 0 60000 65536"/>
                <a:gd name="T12" fmla="*/ 0 60000 65536"/>
                <a:gd name="T13" fmla="*/ 0 60000 65536"/>
                <a:gd name="T14" fmla="*/ 0 60000 65536"/>
                <a:gd name="T15" fmla="*/ 0 w 31"/>
                <a:gd name="T16" fmla="*/ 0 h 24"/>
                <a:gd name="T17" fmla="*/ 31 w 31"/>
                <a:gd name="T18" fmla="*/ 24 h 24"/>
              </a:gdLst>
              <a:ahLst/>
              <a:cxnLst>
                <a:cxn ang="T10">
                  <a:pos x="T0" y="T1"/>
                </a:cxn>
                <a:cxn ang="T11">
                  <a:pos x="T2" y="T3"/>
                </a:cxn>
                <a:cxn ang="T12">
                  <a:pos x="T4" y="T5"/>
                </a:cxn>
                <a:cxn ang="T13">
                  <a:pos x="T6" y="T7"/>
                </a:cxn>
                <a:cxn ang="T14">
                  <a:pos x="T8" y="T9"/>
                </a:cxn>
              </a:cxnLst>
              <a:rect l="T15" t="T16" r="T17" b="T18"/>
              <a:pathLst>
                <a:path w="31" h="24">
                  <a:moveTo>
                    <a:pt x="2" y="8"/>
                  </a:moveTo>
                  <a:cubicBezTo>
                    <a:pt x="0" y="13"/>
                    <a:pt x="2" y="18"/>
                    <a:pt x="6" y="21"/>
                  </a:cubicBezTo>
                  <a:cubicBezTo>
                    <a:pt x="11" y="24"/>
                    <a:pt x="18" y="23"/>
                    <a:pt x="24" y="21"/>
                  </a:cubicBezTo>
                  <a:cubicBezTo>
                    <a:pt x="31" y="18"/>
                    <a:pt x="31" y="14"/>
                    <a:pt x="30" y="10"/>
                  </a:cubicBezTo>
                  <a:cubicBezTo>
                    <a:pt x="28" y="2"/>
                    <a:pt x="8" y="0"/>
                    <a:pt x="2" y="8"/>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447" name="Freeform 197"/>
            <p:cNvSpPr>
              <a:spLocks/>
            </p:cNvSpPr>
            <p:nvPr/>
          </p:nvSpPr>
          <p:spPr bwMode="auto">
            <a:xfrm>
              <a:off x="2958" y="2967"/>
              <a:ext cx="70" cy="43"/>
            </a:xfrm>
            <a:custGeom>
              <a:avLst/>
              <a:gdLst>
                <a:gd name="T0" fmla="*/ 0 w 28"/>
                <a:gd name="T1" fmla="*/ 7 h 17"/>
                <a:gd name="T2" fmla="*/ 26 w 28"/>
                <a:gd name="T3" fmla="*/ 10 h 17"/>
                <a:gd name="T4" fmla="*/ 25 w 28"/>
                <a:gd name="T5" fmla="*/ 17 h 17"/>
                <a:gd name="T6" fmla="*/ 27 w 28"/>
                <a:gd name="T7" fmla="*/ 9 h 17"/>
                <a:gd name="T8" fmla="*/ 0 w 28"/>
                <a:gd name="T9" fmla="*/ 7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7"/>
                  </a:moveTo>
                  <a:cubicBezTo>
                    <a:pt x="7" y="0"/>
                    <a:pt x="24" y="2"/>
                    <a:pt x="26" y="10"/>
                  </a:cubicBezTo>
                  <a:cubicBezTo>
                    <a:pt x="27" y="12"/>
                    <a:pt x="27" y="15"/>
                    <a:pt x="25" y="17"/>
                  </a:cubicBezTo>
                  <a:cubicBezTo>
                    <a:pt x="27" y="15"/>
                    <a:pt x="28" y="12"/>
                    <a:pt x="27" y="9"/>
                  </a:cubicBezTo>
                  <a:cubicBezTo>
                    <a:pt x="25" y="1"/>
                    <a:pt x="6" y="0"/>
                    <a:pt x="0" y="7"/>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448" name="Freeform 198"/>
            <p:cNvSpPr>
              <a:spLocks/>
            </p:cNvSpPr>
            <p:nvPr/>
          </p:nvSpPr>
          <p:spPr bwMode="auto">
            <a:xfrm>
              <a:off x="2953" y="2990"/>
              <a:ext cx="55" cy="32"/>
            </a:xfrm>
            <a:custGeom>
              <a:avLst/>
              <a:gdLst>
                <a:gd name="T0" fmla="*/ 22 w 22"/>
                <a:gd name="T1" fmla="*/ 11 h 13"/>
                <a:gd name="T2" fmla="*/ 6 w 22"/>
                <a:gd name="T3" fmla="*/ 9 h 13"/>
                <a:gd name="T4" fmla="*/ 1 w 22"/>
                <a:gd name="T5" fmla="*/ 0 h 13"/>
                <a:gd name="T6" fmla="*/ 6 w 22"/>
                <a:gd name="T7" fmla="*/ 10 h 13"/>
                <a:gd name="T8" fmla="*/ 22 w 22"/>
                <a:gd name="T9" fmla="*/ 11 h 13"/>
                <a:gd name="T10" fmla="*/ 22 w 22"/>
                <a:gd name="T11" fmla="*/ 11 h 13"/>
                <a:gd name="T12" fmla="*/ 0 60000 65536"/>
                <a:gd name="T13" fmla="*/ 0 60000 65536"/>
                <a:gd name="T14" fmla="*/ 0 60000 65536"/>
                <a:gd name="T15" fmla="*/ 0 60000 65536"/>
                <a:gd name="T16" fmla="*/ 0 60000 65536"/>
                <a:gd name="T17" fmla="*/ 0 60000 65536"/>
                <a:gd name="T18" fmla="*/ 0 w 22"/>
                <a:gd name="T19" fmla="*/ 0 h 13"/>
                <a:gd name="T20" fmla="*/ 22 w 2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2" h="13">
                  <a:moveTo>
                    <a:pt x="22" y="11"/>
                  </a:moveTo>
                  <a:cubicBezTo>
                    <a:pt x="17" y="13"/>
                    <a:pt x="11" y="12"/>
                    <a:pt x="6" y="9"/>
                  </a:cubicBezTo>
                  <a:cubicBezTo>
                    <a:pt x="3" y="7"/>
                    <a:pt x="0" y="4"/>
                    <a:pt x="1" y="0"/>
                  </a:cubicBezTo>
                  <a:cubicBezTo>
                    <a:pt x="0" y="4"/>
                    <a:pt x="2" y="8"/>
                    <a:pt x="6" y="10"/>
                  </a:cubicBezTo>
                  <a:cubicBezTo>
                    <a:pt x="10" y="13"/>
                    <a:pt x="17" y="13"/>
                    <a:pt x="22" y="11"/>
                  </a:cubicBezTo>
                  <a:cubicBezTo>
                    <a:pt x="22" y="11"/>
                    <a:pt x="22" y="11"/>
                    <a:pt x="22" y="11"/>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449" name="Freeform 199"/>
            <p:cNvSpPr>
              <a:spLocks/>
            </p:cNvSpPr>
            <p:nvPr/>
          </p:nvSpPr>
          <p:spPr bwMode="auto">
            <a:xfrm>
              <a:off x="2961" y="2980"/>
              <a:ext cx="52" cy="30"/>
            </a:xfrm>
            <a:custGeom>
              <a:avLst/>
              <a:gdLst>
                <a:gd name="T0" fmla="*/ 21 w 21"/>
                <a:gd name="T1" fmla="*/ 5 h 12"/>
                <a:gd name="T2" fmla="*/ 8 w 21"/>
                <a:gd name="T3" fmla="*/ 11 h 12"/>
                <a:gd name="T4" fmla="*/ 4 w 21"/>
                <a:gd name="T5" fmla="*/ 3 h 12"/>
                <a:gd name="T6" fmla="*/ 21 w 21"/>
                <a:gd name="T7" fmla="*/ 5 h 12"/>
                <a:gd name="T8" fmla="*/ 0 60000 65536"/>
                <a:gd name="T9" fmla="*/ 0 60000 65536"/>
                <a:gd name="T10" fmla="*/ 0 60000 65536"/>
                <a:gd name="T11" fmla="*/ 0 60000 65536"/>
                <a:gd name="T12" fmla="*/ 0 w 21"/>
                <a:gd name="T13" fmla="*/ 0 h 12"/>
                <a:gd name="T14" fmla="*/ 21 w 21"/>
                <a:gd name="T15" fmla="*/ 12 h 12"/>
              </a:gdLst>
              <a:ahLst/>
              <a:cxnLst>
                <a:cxn ang="T8">
                  <a:pos x="T0" y="T1"/>
                </a:cxn>
                <a:cxn ang="T9">
                  <a:pos x="T2" y="T3"/>
                </a:cxn>
                <a:cxn ang="T10">
                  <a:pos x="T4" y="T5"/>
                </a:cxn>
                <a:cxn ang="T11">
                  <a:pos x="T6" y="T7"/>
                </a:cxn>
              </a:cxnLst>
              <a:rect l="T12" t="T13" r="T14" b="T15"/>
              <a:pathLst>
                <a:path w="21" h="12">
                  <a:moveTo>
                    <a:pt x="21" y="5"/>
                  </a:moveTo>
                  <a:cubicBezTo>
                    <a:pt x="21" y="10"/>
                    <a:pt x="13" y="12"/>
                    <a:pt x="8" y="11"/>
                  </a:cubicBezTo>
                  <a:cubicBezTo>
                    <a:pt x="3" y="10"/>
                    <a:pt x="0" y="6"/>
                    <a:pt x="4" y="3"/>
                  </a:cubicBezTo>
                  <a:cubicBezTo>
                    <a:pt x="7" y="0"/>
                    <a:pt x="20" y="0"/>
                    <a:pt x="21" y="5"/>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450" name="Freeform 200"/>
            <p:cNvSpPr>
              <a:spLocks/>
            </p:cNvSpPr>
            <p:nvPr/>
          </p:nvSpPr>
          <p:spPr bwMode="auto">
            <a:xfrm>
              <a:off x="2966" y="2992"/>
              <a:ext cx="47" cy="18"/>
            </a:xfrm>
            <a:custGeom>
              <a:avLst/>
              <a:gdLst>
                <a:gd name="T0" fmla="*/ 6 w 19"/>
                <a:gd name="T1" fmla="*/ 4 h 7"/>
                <a:gd name="T2" fmla="*/ 0 w 19"/>
                <a:gd name="T3" fmla="*/ 0 h 7"/>
                <a:gd name="T4" fmla="*/ 6 w 19"/>
                <a:gd name="T5" fmla="*/ 6 h 7"/>
                <a:gd name="T6" fmla="*/ 19 w 19"/>
                <a:gd name="T7" fmla="*/ 0 h 7"/>
                <a:gd name="T8" fmla="*/ 19 w 19"/>
                <a:gd name="T9" fmla="*/ 0 h 7"/>
                <a:gd name="T10" fmla="*/ 6 w 19"/>
                <a:gd name="T11" fmla="*/ 4 h 7"/>
                <a:gd name="T12" fmla="*/ 0 60000 65536"/>
                <a:gd name="T13" fmla="*/ 0 60000 65536"/>
                <a:gd name="T14" fmla="*/ 0 60000 65536"/>
                <a:gd name="T15" fmla="*/ 0 60000 65536"/>
                <a:gd name="T16" fmla="*/ 0 60000 65536"/>
                <a:gd name="T17" fmla="*/ 0 60000 65536"/>
                <a:gd name="T18" fmla="*/ 0 w 19"/>
                <a:gd name="T19" fmla="*/ 0 h 7"/>
                <a:gd name="T20" fmla="*/ 19 w 19"/>
                <a:gd name="T21" fmla="*/ 7 h 7"/>
              </a:gdLst>
              <a:ahLst/>
              <a:cxnLst>
                <a:cxn ang="T12">
                  <a:pos x="T0" y="T1"/>
                </a:cxn>
                <a:cxn ang="T13">
                  <a:pos x="T2" y="T3"/>
                </a:cxn>
                <a:cxn ang="T14">
                  <a:pos x="T4" y="T5"/>
                </a:cxn>
                <a:cxn ang="T15">
                  <a:pos x="T6" y="T7"/>
                </a:cxn>
                <a:cxn ang="T16">
                  <a:pos x="T8" y="T9"/>
                </a:cxn>
                <a:cxn ang="T17">
                  <a:pos x="T10" y="T11"/>
                </a:cxn>
              </a:cxnLst>
              <a:rect l="T18" t="T19" r="T20" b="T21"/>
              <a:pathLst>
                <a:path w="19" h="7">
                  <a:moveTo>
                    <a:pt x="6" y="4"/>
                  </a:moveTo>
                  <a:cubicBezTo>
                    <a:pt x="3" y="4"/>
                    <a:pt x="1" y="2"/>
                    <a:pt x="0" y="0"/>
                  </a:cubicBezTo>
                  <a:cubicBezTo>
                    <a:pt x="0" y="3"/>
                    <a:pt x="2" y="5"/>
                    <a:pt x="6" y="6"/>
                  </a:cubicBezTo>
                  <a:cubicBezTo>
                    <a:pt x="11" y="7"/>
                    <a:pt x="19" y="5"/>
                    <a:pt x="19" y="0"/>
                  </a:cubicBezTo>
                  <a:cubicBezTo>
                    <a:pt x="19" y="0"/>
                    <a:pt x="19" y="0"/>
                    <a:pt x="19" y="0"/>
                  </a:cubicBezTo>
                  <a:cubicBezTo>
                    <a:pt x="18" y="4"/>
                    <a:pt x="11" y="5"/>
                    <a:pt x="6" y="4"/>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451" name="Freeform 201"/>
            <p:cNvSpPr>
              <a:spLocks/>
            </p:cNvSpPr>
            <p:nvPr/>
          </p:nvSpPr>
          <p:spPr bwMode="auto">
            <a:xfrm>
              <a:off x="2978" y="2980"/>
              <a:ext cx="33" cy="7"/>
            </a:xfrm>
            <a:custGeom>
              <a:avLst/>
              <a:gdLst>
                <a:gd name="T0" fmla="*/ 0 w 13"/>
                <a:gd name="T1" fmla="*/ 2 h 3"/>
                <a:gd name="T2" fmla="*/ 13 w 13"/>
                <a:gd name="T3" fmla="*/ 3 h 3"/>
                <a:gd name="T4" fmla="*/ 0 w 13"/>
                <a:gd name="T5" fmla="*/ 2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0" y="2"/>
                  </a:moveTo>
                  <a:cubicBezTo>
                    <a:pt x="3" y="1"/>
                    <a:pt x="10" y="0"/>
                    <a:pt x="13" y="3"/>
                  </a:cubicBezTo>
                  <a:cubicBezTo>
                    <a:pt x="12" y="3"/>
                    <a:pt x="5" y="1"/>
                    <a:pt x="0" y="2"/>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452" name="Freeform 202"/>
            <p:cNvSpPr>
              <a:spLocks/>
            </p:cNvSpPr>
            <p:nvPr/>
          </p:nvSpPr>
          <p:spPr bwMode="auto">
            <a:xfrm>
              <a:off x="2983" y="2977"/>
              <a:ext cx="28" cy="10"/>
            </a:xfrm>
            <a:custGeom>
              <a:avLst/>
              <a:gdLst>
                <a:gd name="T0" fmla="*/ 0 w 11"/>
                <a:gd name="T1" fmla="*/ 2 h 4"/>
                <a:gd name="T2" fmla="*/ 11 w 11"/>
                <a:gd name="T3" fmla="*/ 4 h 4"/>
                <a:gd name="T4" fmla="*/ 0 w 11"/>
                <a:gd name="T5" fmla="*/ 2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0" y="2"/>
                  </a:moveTo>
                  <a:cubicBezTo>
                    <a:pt x="2" y="1"/>
                    <a:pt x="9" y="1"/>
                    <a:pt x="11" y="4"/>
                  </a:cubicBezTo>
                  <a:cubicBezTo>
                    <a:pt x="10" y="3"/>
                    <a:pt x="7" y="0"/>
                    <a:pt x="0" y="2"/>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453" name="Freeform 203"/>
            <p:cNvSpPr>
              <a:spLocks/>
            </p:cNvSpPr>
            <p:nvPr/>
          </p:nvSpPr>
          <p:spPr bwMode="auto">
            <a:xfrm>
              <a:off x="2976" y="3002"/>
              <a:ext cx="32" cy="10"/>
            </a:xfrm>
            <a:custGeom>
              <a:avLst/>
              <a:gdLst>
                <a:gd name="T0" fmla="*/ 0 w 13"/>
                <a:gd name="T1" fmla="*/ 1 h 4"/>
                <a:gd name="T2" fmla="*/ 13 w 13"/>
                <a:gd name="T3" fmla="*/ 0 h 4"/>
                <a:gd name="T4" fmla="*/ 0 w 13"/>
                <a:gd name="T5" fmla="*/ 1 h 4"/>
                <a:gd name="T6" fmla="*/ 0 60000 65536"/>
                <a:gd name="T7" fmla="*/ 0 60000 65536"/>
                <a:gd name="T8" fmla="*/ 0 60000 65536"/>
                <a:gd name="T9" fmla="*/ 0 w 13"/>
                <a:gd name="T10" fmla="*/ 0 h 4"/>
                <a:gd name="T11" fmla="*/ 13 w 13"/>
                <a:gd name="T12" fmla="*/ 4 h 4"/>
              </a:gdLst>
              <a:ahLst/>
              <a:cxnLst>
                <a:cxn ang="T6">
                  <a:pos x="T0" y="T1"/>
                </a:cxn>
                <a:cxn ang="T7">
                  <a:pos x="T2" y="T3"/>
                </a:cxn>
                <a:cxn ang="T8">
                  <a:pos x="T4" y="T5"/>
                </a:cxn>
              </a:cxnLst>
              <a:rect l="T9" t="T10" r="T11" b="T12"/>
              <a:pathLst>
                <a:path w="13" h="4">
                  <a:moveTo>
                    <a:pt x="0" y="1"/>
                  </a:moveTo>
                  <a:cubicBezTo>
                    <a:pt x="1" y="3"/>
                    <a:pt x="9" y="4"/>
                    <a:pt x="13" y="0"/>
                  </a:cubicBezTo>
                  <a:cubicBezTo>
                    <a:pt x="11" y="2"/>
                    <a:pt x="6" y="4"/>
                    <a:pt x="0" y="1"/>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454" name="Freeform 204"/>
            <p:cNvSpPr>
              <a:spLocks/>
            </p:cNvSpPr>
            <p:nvPr/>
          </p:nvSpPr>
          <p:spPr bwMode="auto">
            <a:xfrm>
              <a:off x="2951" y="2965"/>
              <a:ext cx="77" cy="60"/>
            </a:xfrm>
            <a:custGeom>
              <a:avLst/>
              <a:gdLst>
                <a:gd name="T0" fmla="*/ 2 w 31"/>
                <a:gd name="T1" fmla="*/ 8 h 24"/>
                <a:gd name="T2" fmla="*/ 6 w 31"/>
                <a:gd name="T3" fmla="*/ 21 h 24"/>
                <a:gd name="T4" fmla="*/ 24 w 31"/>
                <a:gd name="T5" fmla="*/ 21 h 24"/>
                <a:gd name="T6" fmla="*/ 30 w 31"/>
                <a:gd name="T7" fmla="*/ 10 h 24"/>
                <a:gd name="T8" fmla="*/ 2 w 31"/>
                <a:gd name="T9" fmla="*/ 8 h 24"/>
                <a:gd name="T10" fmla="*/ 0 60000 65536"/>
                <a:gd name="T11" fmla="*/ 0 60000 65536"/>
                <a:gd name="T12" fmla="*/ 0 60000 65536"/>
                <a:gd name="T13" fmla="*/ 0 60000 65536"/>
                <a:gd name="T14" fmla="*/ 0 60000 65536"/>
                <a:gd name="T15" fmla="*/ 0 w 31"/>
                <a:gd name="T16" fmla="*/ 0 h 24"/>
                <a:gd name="T17" fmla="*/ 31 w 31"/>
                <a:gd name="T18" fmla="*/ 24 h 24"/>
              </a:gdLst>
              <a:ahLst/>
              <a:cxnLst>
                <a:cxn ang="T10">
                  <a:pos x="T0" y="T1"/>
                </a:cxn>
                <a:cxn ang="T11">
                  <a:pos x="T2" y="T3"/>
                </a:cxn>
                <a:cxn ang="T12">
                  <a:pos x="T4" y="T5"/>
                </a:cxn>
                <a:cxn ang="T13">
                  <a:pos x="T6" y="T7"/>
                </a:cxn>
                <a:cxn ang="T14">
                  <a:pos x="T8" y="T9"/>
                </a:cxn>
              </a:cxnLst>
              <a:rect l="T15" t="T16" r="T17" b="T18"/>
              <a:pathLst>
                <a:path w="31" h="24">
                  <a:moveTo>
                    <a:pt x="2" y="8"/>
                  </a:moveTo>
                  <a:cubicBezTo>
                    <a:pt x="0" y="13"/>
                    <a:pt x="2" y="18"/>
                    <a:pt x="6" y="21"/>
                  </a:cubicBezTo>
                  <a:cubicBezTo>
                    <a:pt x="11" y="24"/>
                    <a:pt x="18" y="23"/>
                    <a:pt x="24" y="21"/>
                  </a:cubicBezTo>
                  <a:cubicBezTo>
                    <a:pt x="31" y="18"/>
                    <a:pt x="31" y="14"/>
                    <a:pt x="30" y="10"/>
                  </a:cubicBezTo>
                  <a:cubicBezTo>
                    <a:pt x="28" y="2"/>
                    <a:pt x="8" y="0"/>
                    <a:pt x="2" y="8"/>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455" name="Freeform 205"/>
            <p:cNvSpPr>
              <a:spLocks/>
            </p:cNvSpPr>
            <p:nvPr/>
          </p:nvSpPr>
          <p:spPr bwMode="auto">
            <a:xfrm>
              <a:off x="2963" y="2987"/>
              <a:ext cx="45" cy="20"/>
            </a:xfrm>
            <a:custGeom>
              <a:avLst/>
              <a:gdLst>
                <a:gd name="T0" fmla="*/ 0 w 18"/>
                <a:gd name="T1" fmla="*/ 5 h 8"/>
                <a:gd name="T2" fmla="*/ 6 w 18"/>
                <a:gd name="T3" fmla="*/ 8 h 8"/>
                <a:gd name="T4" fmla="*/ 17 w 18"/>
                <a:gd name="T5" fmla="*/ 4 h 8"/>
                <a:gd name="T6" fmla="*/ 18 w 18"/>
                <a:gd name="T7" fmla="*/ 0 h 8"/>
                <a:gd name="T8" fmla="*/ 17 w 18"/>
                <a:gd name="T9" fmla="*/ 4 h 8"/>
                <a:gd name="T10" fmla="*/ 6 w 18"/>
                <a:gd name="T11" fmla="*/ 7 h 8"/>
                <a:gd name="T12" fmla="*/ 1 w 18"/>
                <a:gd name="T13" fmla="*/ 5 h 8"/>
                <a:gd name="T14" fmla="*/ 2 w 18"/>
                <a:gd name="T15" fmla="*/ 1 h 8"/>
                <a:gd name="T16" fmla="*/ 0 w 18"/>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
                <a:gd name="T29" fmla="*/ 18 w 1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
                  <a:moveTo>
                    <a:pt x="0" y="5"/>
                  </a:moveTo>
                  <a:cubicBezTo>
                    <a:pt x="1" y="6"/>
                    <a:pt x="3" y="8"/>
                    <a:pt x="6" y="8"/>
                  </a:cubicBezTo>
                  <a:cubicBezTo>
                    <a:pt x="10" y="8"/>
                    <a:pt x="14" y="6"/>
                    <a:pt x="17" y="4"/>
                  </a:cubicBezTo>
                  <a:cubicBezTo>
                    <a:pt x="18" y="3"/>
                    <a:pt x="18" y="1"/>
                    <a:pt x="18" y="0"/>
                  </a:cubicBezTo>
                  <a:cubicBezTo>
                    <a:pt x="18" y="1"/>
                    <a:pt x="18" y="3"/>
                    <a:pt x="17" y="4"/>
                  </a:cubicBezTo>
                  <a:cubicBezTo>
                    <a:pt x="14" y="6"/>
                    <a:pt x="10" y="8"/>
                    <a:pt x="6" y="7"/>
                  </a:cubicBezTo>
                  <a:cubicBezTo>
                    <a:pt x="3" y="7"/>
                    <a:pt x="1" y="6"/>
                    <a:pt x="1" y="5"/>
                  </a:cubicBezTo>
                  <a:cubicBezTo>
                    <a:pt x="0" y="4"/>
                    <a:pt x="1" y="2"/>
                    <a:pt x="2" y="1"/>
                  </a:cubicBezTo>
                  <a:cubicBezTo>
                    <a:pt x="1" y="3"/>
                    <a:pt x="0" y="4"/>
                    <a:pt x="0" y="5"/>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456" name="Freeform 206"/>
            <p:cNvSpPr>
              <a:spLocks/>
            </p:cNvSpPr>
            <p:nvPr/>
          </p:nvSpPr>
          <p:spPr bwMode="auto">
            <a:xfrm>
              <a:off x="2898" y="2912"/>
              <a:ext cx="153" cy="173"/>
            </a:xfrm>
            <a:custGeom>
              <a:avLst/>
              <a:gdLst>
                <a:gd name="T0" fmla="*/ 61 w 61"/>
                <a:gd name="T1" fmla="*/ 18 h 69"/>
                <a:gd name="T2" fmla="*/ 25 w 61"/>
                <a:gd name="T3" fmla="*/ 69 h 69"/>
                <a:gd name="T4" fmla="*/ 30 w 61"/>
                <a:gd name="T5" fmla="*/ 64 h 69"/>
                <a:gd name="T6" fmla="*/ 57 w 61"/>
                <a:gd name="T7" fmla="*/ 24 h 69"/>
                <a:gd name="T8" fmla="*/ 61 w 61"/>
                <a:gd name="T9" fmla="*/ 18 h 69"/>
                <a:gd name="T10" fmla="*/ 0 60000 65536"/>
                <a:gd name="T11" fmla="*/ 0 60000 65536"/>
                <a:gd name="T12" fmla="*/ 0 60000 65536"/>
                <a:gd name="T13" fmla="*/ 0 60000 65536"/>
                <a:gd name="T14" fmla="*/ 0 60000 65536"/>
                <a:gd name="T15" fmla="*/ 0 w 61"/>
                <a:gd name="T16" fmla="*/ 0 h 69"/>
                <a:gd name="T17" fmla="*/ 61 w 61"/>
                <a:gd name="T18" fmla="*/ 69 h 69"/>
              </a:gdLst>
              <a:ahLst/>
              <a:cxnLst>
                <a:cxn ang="T10">
                  <a:pos x="T0" y="T1"/>
                </a:cxn>
                <a:cxn ang="T11">
                  <a:pos x="T2" y="T3"/>
                </a:cxn>
                <a:cxn ang="T12">
                  <a:pos x="T4" y="T5"/>
                </a:cxn>
                <a:cxn ang="T13">
                  <a:pos x="T6" y="T7"/>
                </a:cxn>
                <a:cxn ang="T14">
                  <a:pos x="T8" y="T9"/>
                </a:cxn>
              </a:cxnLst>
              <a:rect l="T15" t="T16" r="T17" b="T18"/>
              <a:pathLst>
                <a:path w="61" h="69">
                  <a:moveTo>
                    <a:pt x="61" y="18"/>
                  </a:moveTo>
                  <a:cubicBezTo>
                    <a:pt x="30" y="0"/>
                    <a:pt x="0" y="44"/>
                    <a:pt x="25" y="69"/>
                  </a:cubicBezTo>
                  <a:cubicBezTo>
                    <a:pt x="30" y="64"/>
                    <a:pt x="30" y="64"/>
                    <a:pt x="30" y="64"/>
                  </a:cubicBezTo>
                  <a:cubicBezTo>
                    <a:pt x="11" y="45"/>
                    <a:pt x="34" y="11"/>
                    <a:pt x="57" y="24"/>
                  </a:cubicBezTo>
                  <a:lnTo>
                    <a:pt x="61" y="18"/>
                  </a:lnTo>
                  <a:close/>
                </a:path>
              </a:pathLst>
            </a:custGeom>
            <a:solidFill>
              <a:srgbClr val="D2ECF9"/>
            </a:solidFill>
            <a:ln w="9525">
              <a:noFill/>
              <a:round/>
              <a:headEnd/>
              <a:tailEnd/>
            </a:ln>
          </p:spPr>
          <p:txBody>
            <a:bodyPr/>
            <a:lstStyle/>
            <a:p>
              <a:endParaRPr lang="en-US">
                <a:solidFill>
                  <a:prstClr val="black"/>
                </a:solidFill>
                <a:latin typeface="Calibri"/>
              </a:endParaRPr>
            </a:p>
          </p:txBody>
        </p:sp>
        <p:sp>
          <p:nvSpPr>
            <p:cNvPr id="457" name="Freeform 207"/>
            <p:cNvSpPr>
              <a:spLocks/>
            </p:cNvSpPr>
            <p:nvPr/>
          </p:nvSpPr>
          <p:spPr bwMode="auto">
            <a:xfrm>
              <a:off x="3981" y="3437"/>
              <a:ext cx="25" cy="23"/>
            </a:xfrm>
            <a:custGeom>
              <a:avLst/>
              <a:gdLst>
                <a:gd name="T0" fmla="*/ 4 w 10"/>
                <a:gd name="T1" fmla="*/ 2 h 9"/>
                <a:gd name="T2" fmla="*/ 10 w 10"/>
                <a:gd name="T3" fmla="*/ 5 h 9"/>
                <a:gd name="T4" fmla="*/ 5 w 10"/>
                <a:gd name="T5" fmla="*/ 0 h 9"/>
                <a:gd name="T6" fmla="*/ 0 60000 65536"/>
                <a:gd name="T7" fmla="*/ 0 60000 65536"/>
                <a:gd name="T8" fmla="*/ 0 60000 65536"/>
                <a:gd name="T9" fmla="*/ 0 w 10"/>
                <a:gd name="T10" fmla="*/ 0 h 9"/>
                <a:gd name="T11" fmla="*/ 10 w 10"/>
                <a:gd name="T12" fmla="*/ 9 h 9"/>
              </a:gdLst>
              <a:ahLst/>
              <a:cxnLst>
                <a:cxn ang="T6">
                  <a:pos x="T0" y="T1"/>
                </a:cxn>
                <a:cxn ang="T7">
                  <a:pos x="T2" y="T3"/>
                </a:cxn>
                <a:cxn ang="T8">
                  <a:pos x="T4" y="T5"/>
                </a:cxn>
              </a:cxnLst>
              <a:rect l="T9" t="T10" r="T11" b="T12"/>
              <a:pathLst>
                <a:path w="10" h="9">
                  <a:moveTo>
                    <a:pt x="4" y="2"/>
                  </a:moveTo>
                  <a:cubicBezTo>
                    <a:pt x="0" y="5"/>
                    <a:pt x="8" y="9"/>
                    <a:pt x="10" y="5"/>
                  </a:cubicBezTo>
                  <a:cubicBezTo>
                    <a:pt x="9" y="3"/>
                    <a:pt x="7" y="1"/>
                    <a:pt x="5"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58" name="Freeform 208"/>
            <p:cNvSpPr>
              <a:spLocks/>
            </p:cNvSpPr>
            <p:nvPr/>
          </p:nvSpPr>
          <p:spPr bwMode="auto">
            <a:xfrm>
              <a:off x="4013" y="3452"/>
              <a:ext cx="13" cy="8"/>
            </a:xfrm>
            <a:custGeom>
              <a:avLst/>
              <a:gdLst>
                <a:gd name="T0" fmla="*/ 2 w 5"/>
                <a:gd name="T1" fmla="*/ 0 h 3"/>
                <a:gd name="T2" fmla="*/ 0 w 5"/>
                <a:gd name="T3" fmla="*/ 1 h 3"/>
                <a:gd name="T4" fmla="*/ 4 w 5"/>
                <a:gd name="T5" fmla="*/ 3 h 3"/>
                <a:gd name="T6" fmla="*/ 3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1" y="0"/>
                    <a:pt x="1" y="1"/>
                    <a:pt x="0" y="1"/>
                  </a:cubicBezTo>
                  <a:cubicBezTo>
                    <a:pt x="1" y="3"/>
                    <a:pt x="2" y="3"/>
                    <a:pt x="4" y="3"/>
                  </a:cubicBezTo>
                  <a:cubicBezTo>
                    <a:pt x="5" y="1"/>
                    <a:pt x="4" y="1"/>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59" name="Freeform 209"/>
            <p:cNvSpPr>
              <a:spLocks/>
            </p:cNvSpPr>
            <p:nvPr/>
          </p:nvSpPr>
          <p:spPr bwMode="auto">
            <a:xfrm>
              <a:off x="3981" y="3397"/>
              <a:ext cx="40" cy="30"/>
            </a:xfrm>
            <a:custGeom>
              <a:avLst/>
              <a:gdLst>
                <a:gd name="T0" fmla="*/ 9 w 16"/>
                <a:gd name="T1" fmla="*/ 0 h 12"/>
                <a:gd name="T2" fmla="*/ 8 w 16"/>
                <a:gd name="T3" fmla="*/ 12 h 12"/>
                <a:gd name="T4" fmla="*/ 8 w 16"/>
                <a:gd name="T5" fmla="*/ 3 h 12"/>
                <a:gd name="T6" fmla="*/ 0 60000 65536"/>
                <a:gd name="T7" fmla="*/ 0 60000 65536"/>
                <a:gd name="T8" fmla="*/ 0 60000 65536"/>
                <a:gd name="T9" fmla="*/ 0 w 16"/>
                <a:gd name="T10" fmla="*/ 0 h 12"/>
                <a:gd name="T11" fmla="*/ 16 w 16"/>
                <a:gd name="T12" fmla="*/ 12 h 12"/>
              </a:gdLst>
              <a:ahLst/>
              <a:cxnLst>
                <a:cxn ang="T6">
                  <a:pos x="T0" y="T1"/>
                </a:cxn>
                <a:cxn ang="T7">
                  <a:pos x="T2" y="T3"/>
                </a:cxn>
                <a:cxn ang="T8">
                  <a:pos x="T4" y="T5"/>
                </a:cxn>
              </a:cxnLst>
              <a:rect l="T9" t="T10" r="T11" b="T12"/>
              <a:pathLst>
                <a:path w="16" h="12">
                  <a:moveTo>
                    <a:pt x="9" y="0"/>
                  </a:moveTo>
                  <a:cubicBezTo>
                    <a:pt x="2" y="1"/>
                    <a:pt x="0" y="12"/>
                    <a:pt x="8" y="12"/>
                  </a:cubicBezTo>
                  <a:cubicBezTo>
                    <a:pt x="16" y="11"/>
                    <a:pt x="12" y="3"/>
                    <a:pt x="8" y="3"/>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60" name="Freeform 210"/>
            <p:cNvSpPr>
              <a:spLocks/>
            </p:cNvSpPr>
            <p:nvPr/>
          </p:nvSpPr>
          <p:spPr bwMode="auto">
            <a:xfrm>
              <a:off x="4006" y="3417"/>
              <a:ext cx="22" cy="28"/>
            </a:xfrm>
            <a:custGeom>
              <a:avLst/>
              <a:gdLst>
                <a:gd name="T0" fmla="*/ 6 w 9"/>
                <a:gd name="T1" fmla="*/ 3 h 11"/>
                <a:gd name="T2" fmla="*/ 9 w 9"/>
                <a:gd name="T3" fmla="*/ 5 h 11"/>
                <a:gd name="T4" fmla="*/ 6 w 9"/>
                <a:gd name="T5" fmla="*/ 2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6" y="3"/>
                  </a:moveTo>
                  <a:cubicBezTo>
                    <a:pt x="0" y="0"/>
                    <a:pt x="4" y="11"/>
                    <a:pt x="9" y="5"/>
                  </a:cubicBezTo>
                  <a:cubicBezTo>
                    <a:pt x="8" y="3"/>
                    <a:pt x="7" y="3"/>
                    <a:pt x="6"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61" name="Freeform 211"/>
            <p:cNvSpPr>
              <a:spLocks/>
            </p:cNvSpPr>
            <p:nvPr/>
          </p:nvSpPr>
          <p:spPr bwMode="auto">
            <a:xfrm>
              <a:off x="3988" y="3415"/>
              <a:ext cx="33" cy="30"/>
            </a:xfrm>
            <a:custGeom>
              <a:avLst/>
              <a:gdLst>
                <a:gd name="T0" fmla="*/ 7 w 13"/>
                <a:gd name="T1" fmla="*/ 6 h 12"/>
                <a:gd name="T2" fmla="*/ 4 w 13"/>
                <a:gd name="T3" fmla="*/ 10 h 12"/>
                <a:gd name="T4" fmla="*/ 9 w 13"/>
                <a:gd name="T5" fmla="*/ 4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7" y="6"/>
                  </a:moveTo>
                  <a:cubicBezTo>
                    <a:pt x="4" y="0"/>
                    <a:pt x="0" y="7"/>
                    <a:pt x="4" y="10"/>
                  </a:cubicBezTo>
                  <a:cubicBezTo>
                    <a:pt x="9" y="12"/>
                    <a:pt x="13" y="8"/>
                    <a:pt x="9" y="4"/>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62" name="Freeform 212"/>
            <p:cNvSpPr>
              <a:spLocks/>
            </p:cNvSpPr>
            <p:nvPr/>
          </p:nvSpPr>
          <p:spPr bwMode="auto">
            <a:xfrm>
              <a:off x="3978" y="3445"/>
              <a:ext cx="38" cy="27"/>
            </a:xfrm>
            <a:custGeom>
              <a:avLst/>
              <a:gdLst>
                <a:gd name="T0" fmla="*/ 2 w 15"/>
                <a:gd name="T1" fmla="*/ 3 h 11"/>
                <a:gd name="T2" fmla="*/ 5 w 15"/>
                <a:gd name="T3" fmla="*/ 0 h 11"/>
                <a:gd name="T4" fmla="*/ 0 60000 65536"/>
                <a:gd name="T5" fmla="*/ 0 60000 65536"/>
                <a:gd name="T6" fmla="*/ 0 w 15"/>
                <a:gd name="T7" fmla="*/ 0 h 11"/>
                <a:gd name="T8" fmla="*/ 15 w 15"/>
                <a:gd name="T9" fmla="*/ 11 h 11"/>
              </a:gdLst>
              <a:ahLst/>
              <a:cxnLst>
                <a:cxn ang="T4">
                  <a:pos x="T0" y="T1"/>
                </a:cxn>
                <a:cxn ang="T5">
                  <a:pos x="T2" y="T3"/>
                </a:cxn>
              </a:cxnLst>
              <a:rect l="T6" t="T7" r="T8" b="T9"/>
              <a:pathLst>
                <a:path w="15" h="11">
                  <a:moveTo>
                    <a:pt x="2" y="3"/>
                  </a:moveTo>
                  <a:cubicBezTo>
                    <a:pt x="0" y="11"/>
                    <a:pt x="15" y="10"/>
                    <a:pt x="5"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63" name="Freeform 213"/>
            <p:cNvSpPr>
              <a:spLocks/>
            </p:cNvSpPr>
            <p:nvPr/>
          </p:nvSpPr>
          <p:spPr bwMode="auto">
            <a:xfrm>
              <a:off x="4006" y="3467"/>
              <a:ext cx="10" cy="13"/>
            </a:xfrm>
            <a:custGeom>
              <a:avLst/>
              <a:gdLst>
                <a:gd name="T0" fmla="*/ 2 w 4"/>
                <a:gd name="T1" fmla="*/ 2 h 5"/>
                <a:gd name="T2" fmla="*/ 0 w 4"/>
                <a:gd name="T3" fmla="*/ 2 h 5"/>
                <a:gd name="T4" fmla="*/ 1 w 4"/>
                <a:gd name="T5" fmla="*/ 5 h 5"/>
                <a:gd name="T6" fmla="*/ 2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2" y="2"/>
                  </a:moveTo>
                  <a:cubicBezTo>
                    <a:pt x="1" y="2"/>
                    <a:pt x="1" y="0"/>
                    <a:pt x="0" y="2"/>
                  </a:cubicBezTo>
                  <a:cubicBezTo>
                    <a:pt x="0" y="3"/>
                    <a:pt x="0" y="4"/>
                    <a:pt x="1" y="5"/>
                  </a:cubicBezTo>
                  <a:cubicBezTo>
                    <a:pt x="4" y="4"/>
                    <a:pt x="2" y="4"/>
                    <a:pt x="2"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64" name="Freeform 214"/>
            <p:cNvSpPr>
              <a:spLocks/>
            </p:cNvSpPr>
            <p:nvPr/>
          </p:nvSpPr>
          <p:spPr bwMode="auto">
            <a:xfrm>
              <a:off x="4028" y="3475"/>
              <a:ext cx="10" cy="7"/>
            </a:xfrm>
            <a:custGeom>
              <a:avLst/>
              <a:gdLst>
                <a:gd name="T0" fmla="*/ 2 w 4"/>
                <a:gd name="T1" fmla="*/ 0 h 3"/>
                <a:gd name="T2" fmla="*/ 0 w 4"/>
                <a:gd name="T3" fmla="*/ 2 h 3"/>
                <a:gd name="T4" fmla="*/ 4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1" y="1"/>
                    <a:pt x="0" y="1"/>
                    <a:pt x="0" y="2"/>
                  </a:cubicBezTo>
                  <a:cubicBezTo>
                    <a:pt x="2" y="3"/>
                    <a:pt x="2" y="3"/>
                    <a:pt x="4" y="2"/>
                  </a:cubicBezTo>
                  <a:cubicBezTo>
                    <a:pt x="4" y="1"/>
                    <a:pt x="3" y="1"/>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65" name="Freeform 215"/>
            <p:cNvSpPr>
              <a:spLocks/>
            </p:cNvSpPr>
            <p:nvPr/>
          </p:nvSpPr>
          <p:spPr bwMode="auto">
            <a:xfrm>
              <a:off x="4041" y="3450"/>
              <a:ext cx="7" cy="5"/>
            </a:xfrm>
            <a:custGeom>
              <a:avLst/>
              <a:gdLst>
                <a:gd name="T0" fmla="*/ 1 w 3"/>
                <a:gd name="T1" fmla="*/ 1 h 2"/>
                <a:gd name="T2" fmla="*/ 2 w 3"/>
                <a:gd name="T3" fmla="*/ 2 h 2"/>
                <a:gd name="T4" fmla="*/ 1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1"/>
                  </a:moveTo>
                  <a:cubicBezTo>
                    <a:pt x="1" y="1"/>
                    <a:pt x="0" y="2"/>
                    <a:pt x="2" y="2"/>
                  </a:cubicBezTo>
                  <a:cubicBezTo>
                    <a:pt x="3" y="1"/>
                    <a:pt x="1" y="1"/>
                    <a:pt x="1"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66" name="Freeform 216"/>
            <p:cNvSpPr>
              <a:spLocks/>
            </p:cNvSpPr>
            <p:nvPr/>
          </p:nvSpPr>
          <p:spPr bwMode="auto">
            <a:xfrm>
              <a:off x="4028" y="3437"/>
              <a:ext cx="8" cy="8"/>
            </a:xfrm>
            <a:custGeom>
              <a:avLst/>
              <a:gdLst>
                <a:gd name="T0" fmla="*/ 2 w 3"/>
                <a:gd name="T1" fmla="*/ 3 h 3"/>
                <a:gd name="T2" fmla="*/ 0 w 3"/>
                <a:gd name="T3" fmla="*/ 3 h 3"/>
                <a:gd name="T4" fmla="*/ 3 w 3"/>
                <a:gd name="T5" fmla="*/ 0 h 3"/>
                <a:gd name="T6" fmla="*/ 1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3"/>
                  </a:moveTo>
                  <a:cubicBezTo>
                    <a:pt x="1" y="3"/>
                    <a:pt x="1" y="2"/>
                    <a:pt x="0" y="3"/>
                  </a:cubicBezTo>
                  <a:cubicBezTo>
                    <a:pt x="3" y="2"/>
                    <a:pt x="2" y="2"/>
                    <a:pt x="3" y="0"/>
                  </a:cubicBezTo>
                  <a:cubicBezTo>
                    <a:pt x="2" y="0"/>
                    <a:pt x="2" y="0"/>
                    <a:pt x="1"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67" name="Freeform 217"/>
            <p:cNvSpPr>
              <a:spLocks/>
            </p:cNvSpPr>
            <p:nvPr/>
          </p:nvSpPr>
          <p:spPr bwMode="auto">
            <a:xfrm>
              <a:off x="4013" y="3410"/>
              <a:ext cx="13" cy="10"/>
            </a:xfrm>
            <a:custGeom>
              <a:avLst/>
              <a:gdLst>
                <a:gd name="T0" fmla="*/ 2 w 5"/>
                <a:gd name="T1" fmla="*/ 1 h 4"/>
                <a:gd name="T2" fmla="*/ 0 w 5"/>
                <a:gd name="T3" fmla="*/ 1 h 4"/>
                <a:gd name="T4" fmla="*/ 5 w 5"/>
                <a:gd name="T5" fmla="*/ 2 h 4"/>
                <a:gd name="T6" fmla="*/ 1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1"/>
                  </a:moveTo>
                  <a:cubicBezTo>
                    <a:pt x="1" y="1"/>
                    <a:pt x="1" y="1"/>
                    <a:pt x="0" y="1"/>
                  </a:cubicBezTo>
                  <a:cubicBezTo>
                    <a:pt x="0" y="4"/>
                    <a:pt x="3" y="4"/>
                    <a:pt x="5" y="2"/>
                  </a:cubicBezTo>
                  <a:cubicBezTo>
                    <a:pt x="4" y="0"/>
                    <a:pt x="3" y="0"/>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68" name="Freeform 218"/>
            <p:cNvSpPr>
              <a:spLocks/>
            </p:cNvSpPr>
            <p:nvPr/>
          </p:nvSpPr>
          <p:spPr bwMode="auto">
            <a:xfrm>
              <a:off x="4018" y="3422"/>
              <a:ext cx="38" cy="10"/>
            </a:xfrm>
            <a:custGeom>
              <a:avLst/>
              <a:gdLst>
                <a:gd name="T0" fmla="*/ 7 w 15"/>
                <a:gd name="T1" fmla="*/ 0 h 4"/>
                <a:gd name="T2" fmla="*/ 7 w 15"/>
                <a:gd name="T3" fmla="*/ 0 h 4"/>
                <a:gd name="T4" fmla="*/ 0 60000 65536"/>
                <a:gd name="T5" fmla="*/ 0 60000 65536"/>
                <a:gd name="T6" fmla="*/ 0 w 15"/>
                <a:gd name="T7" fmla="*/ 0 h 4"/>
                <a:gd name="T8" fmla="*/ 15 w 15"/>
                <a:gd name="T9" fmla="*/ 4 h 4"/>
              </a:gdLst>
              <a:ahLst/>
              <a:cxnLst>
                <a:cxn ang="T4">
                  <a:pos x="T0" y="T1"/>
                </a:cxn>
                <a:cxn ang="T5">
                  <a:pos x="T2" y="T3"/>
                </a:cxn>
              </a:cxnLst>
              <a:rect l="T6" t="T7" r="T8" b="T9"/>
              <a:pathLst>
                <a:path w="15" h="4">
                  <a:moveTo>
                    <a:pt x="7" y="0"/>
                  </a:moveTo>
                  <a:cubicBezTo>
                    <a:pt x="0" y="4"/>
                    <a:pt x="15" y="3"/>
                    <a:pt x="7"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69" name="Freeform 219"/>
            <p:cNvSpPr>
              <a:spLocks/>
            </p:cNvSpPr>
            <p:nvPr/>
          </p:nvSpPr>
          <p:spPr bwMode="auto">
            <a:xfrm>
              <a:off x="4041" y="3425"/>
              <a:ext cx="12" cy="10"/>
            </a:xfrm>
            <a:custGeom>
              <a:avLst/>
              <a:gdLst>
                <a:gd name="T0" fmla="*/ 4 w 5"/>
                <a:gd name="T1" fmla="*/ 1 h 4"/>
                <a:gd name="T2" fmla="*/ 0 w 5"/>
                <a:gd name="T3" fmla="*/ 2 h 4"/>
                <a:gd name="T4" fmla="*/ 5 w 5"/>
                <a:gd name="T5" fmla="*/ 2 h 4"/>
                <a:gd name="T6" fmla="*/ 4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4" y="1"/>
                  </a:moveTo>
                  <a:cubicBezTo>
                    <a:pt x="2" y="0"/>
                    <a:pt x="1" y="1"/>
                    <a:pt x="0" y="2"/>
                  </a:cubicBezTo>
                  <a:cubicBezTo>
                    <a:pt x="2" y="4"/>
                    <a:pt x="4" y="4"/>
                    <a:pt x="5" y="2"/>
                  </a:cubicBezTo>
                  <a:cubicBezTo>
                    <a:pt x="5" y="1"/>
                    <a:pt x="5" y="2"/>
                    <a:pt x="4"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70" name="Freeform 220"/>
            <p:cNvSpPr>
              <a:spLocks/>
            </p:cNvSpPr>
            <p:nvPr/>
          </p:nvSpPr>
          <p:spPr bwMode="auto">
            <a:xfrm>
              <a:off x="4056" y="3465"/>
              <a:ext cx="5" cy="7"/>
            </a:xfrm>
            <a:custGeom>
              <a:avLst/>
              <a:gdLst>
                <a:gd name="T0" fmla="*/ 1 w 2"/>
                <a:gd name="T1" fmla="*/ 0 h 3"/>
                <a:gd name="T2" fmla="*/ 0 w 2"/>
                <a:gd name="T3" fmla="*/ 2 h 3"/>
                <a:gd name="T4" fmla="*/ 2 w 2"/>
                <a:gd name="T5" fmla="*/ 2 h 3"/>
                <a:gd name="T6" fmla="*/ 1 w 2"/>
                <a:gd name="T7" fmla="*/ 1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0"/>
                  </a:moveTo>
                  <a:cubicBezTo>
                    <a:pt x="1" y="1"/>
                    <a:pt x="0" y="1"/>
                    <a:pt x="0" y="2"/>
                  </a:cubicBezTo>
                  <a:cubicBezTo>
                    <a:pt x="2" y="2"/>
                    <a:pt x="1" y="3"/>
                    <a:pt x="2" y="2"/>
                  </a:cubicBezTo>
                  <a:cubicBezTo>
                    <a:pt x="2" y="1"/>
                    <a:pt x="1" y="1"/>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71" name="Freeform 221"/>
            <p:cNvSpPr>
              <a:spLocks/>
            </p:cNvSpPr>
            <p:nvPr/>
          </p:nvSpPr>
          <p:spPr bwMode="auto">
            <a:xfrm>
              <a:off x="4048" y="3492"/>
              <a:ext cx="5" cy="5"/>
            </a:xfrm>
            <a:custGeom>
              <a:avLst/>
              <a:gdLst>
                <a:gd name="T0" fmla="*/ 0 w 2"/>
                <a:gd name="T1" fmla="*/ 1 h 2"/>
                <a:gd name="T2" fmla="*/ 0 w 2"/>
                <a:gd name="T3" fmla="*/ 2 h 2"/>
                <a:gd name="T4" fmla="*/ 1 w 2"/>
                <a:gd name="T5" fmla="*/ 2 h 2"/>
                <a:gd name="T6" fmla="*/ 0 w 2"/>
                <a:gd name="T7" fmla="*/ 1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1"/>
                  </a:moveTo>
                  <a:cubicBezTo>
                    <a:pt x="0" y="1"/>
                    <a:pt x="0" y="2"/>
                    <a:pt x="0" y="2"/>
                  </a:cubicBezTo>
                  <a:cubicBezTo>
                    <a:pt x="0" y="2"/>
                    <a:pt x="1" y="2"/>
                    <a:pt x="1" y="2"/>
                  </a:cubicBezTo>
                  <a:cubicBezTo>
                    <a:pt x="2" y="0"/>
                    <a:pt x="1" y="1"/>
                    <a:pt x="0"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72" name="Freeform 222"/>
            <p:cNvSpPr>
              <a:spLocks/>
            </p:cNvSpPr>
            <p:nvPr/>
          </p:nvSpPr>
          <p:spPr bwMode="auto">
            <a:xfrm>
              <a:off x="4066" y="3447"/>
              <a:ext cx="7" cy="8"/>
            </a:xfrm>
            <a:custGeom>
              <a:avLst/>
              <a:gdLst>
                <a:gd name="T0" fmla="*/ 1 w 3"/>
                <a:gd name="T1" fmla="*/ 1 h 3"/>
                <a:gd name="T2" fmla="*/ 0 w 3"/>
                <a:gd name="T3" fmla="*/ 3 h 3"/>
                <a:gd name="T4" fmla="*/ 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1" y="1"/>
                    <a:pt x="0" y="2"/>
                    <a:pt x="0" y="3"/>
                  </a:cubicBezTo>
                  <a:cubicBezTo>
                    <a:pt x="3" y="3"/>
                    <a:pt x="3" y="2"/>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73" name="Freeform 223"/>
            <p:cNvSpPr>
              <a:spLocks/>
            </p:cNvSpPr>
            <p:nvPr/>
          </p:nvSpPr>
          <p:spPr bwMode="auto">
            <a:xfrm>
              <a:off x="3978" y="3462"/>
              <a:ext cx="23" cy="18"/>
            </a:xfrm>
            <a:custGeom>
              <a:avLst/>
              <a:gdLst>
                <a:gd name="T0" fmla="*/ 6 w 9"/>
                <a:gd name="T1" fmla="*/ 0 h 7"/>
                <a:gd name="T2" fmla="*/ 3 w 9"/>
                <a:gd name="T3" fmla="*/ 6 h 7"/>
                <a:gd name="T4" fmla="*/ 8 w 9"/>
                <a:gd name="T5" fmla="*/ 0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6" y="0"/>
                  </a:moveTo>
                  <a:cubicBezTo>
                    <a:pt x="3" y="0"/>
                    <a:pt x="0" y="4"/>
                    <a:pt x="3" y="6"/>
                  </a:cubicBezTo>
                  <a:cubicBezTo>
                    <a:pt x="7" y="7"/>
                    <a:pt x="9" y="3"/>
                    <a:pt x="8"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74" name="Freeform 224"/>
            <p:cNvSpPr>
              <a:spLocks/>
            </p:cNvSpPr>
            <p:nvPr/>
          </p:nvSpPr>
          <p:spPr bwMode="auto">
            <a:xfrm>
              <a:off x="4016" y="3460"/>
              <a:ext cx="17" cy="15"/>
            </a:xfrm>
            <a:custGeom>
              <a:avLst/>
              <a:gdLst>
                <a:gd name="T0" fmla="*/ 4 w 7"/>
                <a:gd name="T1" fmla="*/ 1 h 6"/>
                <a:gd name="T2" fmla="*/ 3 w 7"/>
                <a:gd name="T3" fmla="*/ 5 h 6"/>
                <a:gd name="T4" fmla="*/ 4 w 7"/>
                <a:gd name="T5" fmla="*/ 0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4" y="1"/>
                  </a:moveTo>
                  <a:cubicBezTo>
                    <a:pt x="1" y="1"/>
                    <a:pt x="0" y="5"/>
                    <a:pt x="3" y="5"/>
                  </a:cubicBezTo>
                  <a:cubicBezTo>
                    <a:pt x="7" y="6"/>
                    <a:pt x="6" y="2"/>
                    <a:pt x="4"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75" name="Freeform 225"/>
            <p:cNvSpPr>
              <a:spLocks/>
            </p:cNvSpPr>
            <p:nvPr/>
          </p:nvSpPr>
          <p:spPr bwMode="auto">
            <a:xfrm>
              <a:off x="4023" y="3450"/>
              <a:ext cx="18" cy="12"/>
            </a:xfrm>
            <a:custGeom>
              <a:avLst/>
              <a:gdLst>
                <a:gd name="T0" fmla="*/ 3 w 7"/>
                <a:gd name="T1" fmla="*/ 0 h 5"/>
                <a:gd name="T2" fmla="*/ 7 w 7"/>
                <a:gd name="T3" fmla="*/ 2 h 5"/>
                <a:gd name="T4" fmla="*/ 5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3" y="0"/>
                  </a:moveTo>
                  <a:cubicBezTo>
                    <a:pt x="0" y="4"/>
                    <a:pt x="5" y="5"/>
                    <a:pt x="7" y="2"/>
                  </a:cubicBezTo>
                  <a:cubicBezTo>
                    <a:pt x="7" y="1"/>
                    <a:pt x="6" y="1"/>
                    <a:pt x="5"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76" name="Freeform 226"/>
            <p:cNvSpPr>
              <a:spLocks/>
            </p:cNvSpPr>
            <p:nvPr/>
          </p:nvSpPr>
          <p:spPr bwMode="auto">
            <a:xfrm>
              <a:off x="4041" y="3437"/>
              <a:ext cx="20" cy="13"/>
            </a:xfrm>
            <a:custGeom>
              <a:avLst/>
              <a:gdLst>
                <a:gd name="T0" fmla="*/ 3 w 8"/>
                <a:gd name="T1" fmla="*/ 0 h 5"/>
                <a:gd name="T2" fmla="*/ 6 w 8"/>
                <a:gd name="T3" fmla="*/ 1 h 5"/>
                <a:gd name="T4" fmla="*/ 0 60000 65536"/>
                <a:gd name="T5" fmla="*/ 0 60000 65536"/>
                <a:gd name="T6" fmla="*/ 0 w 8"/>
                <a:gd name="T7" fmla="*/ 0 h 5"/>
                <a:gd name="T8" fmla="*/ 8 w 8"/>
                <a:gd name="T9" fmla="*/ 5 h 5"/>
              </a:gdLst>
              <a:ahLst/>
              <a:cxnLst>
                <a:cxn ang="T4">
                  <a:pos x="T0" y="T1"/>
                </a:cxn>
                <a:cxn ang="T5">
                  <a:pos x="T2" y="T3"/>
                </a:cxn>
              </a:cxnLst>
              <a:rect l="T6" t="T7" r="T8" b="T9"/>
              <a:pathLst>
                <a:path w="8" h="5">
                  <a:moveTo>
                    <a:pt x="3" y="0"/>
                  </a:moveTo>
                  <a:cubicBezTo>
                    <a:pt x="0" y="5"/>
                    <a:pt x="8" y="5"/>
                    <a:pt x="6"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77" name="Freeform 227"/>
            <p:cNvSpPr>
              <a:spLocks/>
            </p:cNvSpPr>
            <p:nvPr/>
          </p:nvSpPr>
          <p:spPr bwMode="auto">
            <a:xfrm>
              <a:off x="4063" y="3430"/>
              <a:ext cx="8" cy="7"/>
            </a:xfrm>
            <a:custGeom>
              <a:avLst/>
              <a:gdLst>
                <a:gd name="T0" fmla="*/ 0 w 3"/>
                <a:gd name="T1" fmla="*/ 1 h 3"/>
                <a:gd name="T2" fmla="*/ 3 w 3"/>
                <a:gd name="T3" fmla="*/ 1 h 3"/>
                <a:gd name="T4" fmla="*/ 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1"/>
                  </a:moveTo>
                  <a:cubicBezTo>
                    <a:pt x="0" y="2"/>
                    <a:pt x="0" y="3"/>
                    <a:pt x="3" y="1"/>
                  </a:cubicBezTo>
                  <a:cubicBezTo>
                    <a:pt x="3" y="1"/>
                    <a:pt x="2" y="1"/>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78" name="Freeform 228"/>
            <p:cNvSpPr>
              <a:spLocks/>
            </p:cNvSpPr>
            <p:nvPr/>
          </p:nvSpPr>
          <p:spPr bwMode="auto">
            <a:xfrm>
              <a:off x="4023" y="3490"/>
              <a:ext cx="10" cy="10"/>
            </a:xfrm>
            <a:custGeom>
              <a:avLst/>
              <a:gdLst>
                <a:gd name="T0" fmla="*/ 2 w 4"/>
                <a:gd name="T1" fmla="*/ 0 h 4"/>
                <a:gd name="T2" fmla="*/ 1 w 4"/>
                <a:gd name="T3" fmla="*/ 3 h 4"/>
                <a:gd name="T4" fmla="*/ 4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2" y="0"/>
                  </a:moveTo>
                  <a:cubicBezTo>
                    <a:pt x="1" y="1"/>
                    <a:pt x="0" y="1"/>
                    <a:pt x="1" y="3"/>
                  </a:cubicBezTo>
                  <a:cubicBezTo>
                    <a:pt x="2" y="4"/>
                    <a:pt x="2" y="3"/>
                    <a:pt x="4"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79" name="Freeform 229"/>
            <p:cNvSpPr>
              <a:spLocks/>
            </p:cNvSpPr>
            <p:nvPr/>
          </p:nvSpPr>
          <p:spPr bwMode="auto">
            <a:xfrm>
              <a:off x="4061" y="3515"/>
              <a:ext cx="7" cy="7"/>
            </a:xfrm>
            <a:custGeom>
              <a:avLst/>
              <a:gdLst>
                <a:gd name="T0" fmla="*/ 1 w 3"/>
                <a:gd name="T1" fmla="*/ 1 h 3"/>
                <a:gd name="T2" fmla="*/ 1 w 3"/>
                <a:gd name="T3" fmla="*/ 3 h 3"/>
                <a:gd name="T4" fmla="*/ 3 w 3"/>
                <a:gd name="T5" fmla="*/ 2 h 3"/>
                <a:gd name="T6" fmla="*/ 1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1" y="2"/>
                    <a:pt x="0" y="2"/>
                    <a:pt x="1" y="3"/>
                  </a:cubicBezTo>
                  <a:cubicBezTo>
                    <a:pt x="2" y="3"/>
                    <a:pt x="2" y="2"/>
                    <a:pt x="3" y="2"/>
                  </a:cubicBezTo>
                  <a:cubicBezTo>
                    <a:pt x="2" y="0"/>
                    <a:pt x="2" y="1"/>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80" name="Freeform 230"/>
            <p:cNvSpPr>
              <a:spLocks/>
            </p:cNvSpPr>
            <p:nvPr/>
          </p:nvSpPr>
          <p:spPr bwMode="auto">
            <a:xfrm>
              <a:off x="4066" y="3475"/>
              <a:ext cx="10" cy="7"/>
            </a:xfrm>
            <a:custGeom>
              <a:avLst/>
              <a:gdLst>
                <a:gd name="T0" fmla="*/ 1 w 4"/>
                <a:gd name="T1" fmla="*/ 0 h 3"/>
                <a:gd name="T2" fmla="*/ 0 w 4"/>
                <a:gd name="T3" fmla="*/ 3 h 3"/>
                <a:gd name="T4" fmla="*/ 3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1" y="0"/>
                  </a:moveTo>
                  <a:cubicBezTo>
                    <a:pt x="0" y="1"/>
                    <a:pt x="0" y="2"/>
                    <a:pt x="0" y="3"/>
                  </a:cubicBezTo>
                  <a:cubicBezTo>
                    <a:pt x="2" y="3"/>
                    <a:pt x="4" y="3"/>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81" name="Freeform 231"/>
            <p:cNvSpPr>
              <a:spLocks/>
            </p:cNvSpPr>
            <p:nvPr/>
          </p:nvSpPr>
          <p:spPr bwMode="auto">
            <a:xfrm>
              <a:off x="4093" y="3457"/>
              <a:ext cx="8" cy="10"/>
            </a:xfrm>
            <a:custGeom>
              <a:avLst/>
              <a:gdLst>
                <a:gd name="T0" fmla="*/ 1 w 3"/>
                <a:gd name="T1" fmla="*/ 3 h 4"/>
                <a:gd name="T2" fmla="*/ 0 w 3"/>
                <a:gd name="T3" fmla="*/ 4 h 4"/>
                <a:gd name="T4" fmla="*/ 3 w 3"/>
                <a:gd name="T5" fmla="*/ 2 h 4"/>
                <a:gd name="T6" fmla="*/ 0 w 3"/>
                <a:gd name="T7" fmla="*/ 1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3"/>
                  </a:moveTo>
                  <a:cubicBezTo>
                    <a:pt x="1" y="3"/>
                    <a:pt x="0" y="3"/>
                    <a:pt x="0" y="4"/>
                  </a:cubicBezTo>
                  <a:cubicBezTo>
                    <a:pt x="1" y="3"/>
                    <a:pt x="1" y="3"/>
                    <a:pt x="3" y="2"/>
                  </a:cubicBezTo>
                  <a:cubicBezTo>
                    <a:pt x="2" y="0"/>
                    <a:pt x="1" y="1"/>
                    <a:pt x="0"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482" name="Freeform 232"/>
            <p:cNvSpPr>
              <a:spLocks/>
            </p:cNvSpPr>
            <p:nvPr/>
          </p:nvSpPr>
          <p:spPr bwMode="auto">
            <a:xfrm>
              <a:off x="3983" y="3385"/>
              <a:ext cx="13" cy="12"/>
            </a:xfrm>
            <a:custGeom>
              <a:avLst/>
              <a:gdLst>
                <a:gd name="T0" fmla="*/ 2 w 5"/>
                <a:gd name="T1" fmla="*/ 0 h 5"/>
                <a:gd name="T2" fmla="*/ 0 w 5"/>
                <a:gd name="T3" fmla="*/ 3 h 5"/>
                <a:gd name="T4" fmla="*/ 5 w 5"/>
                <a:gd name="T5" fmla="*/ 1 h 5"/>
                <a:gd name="T6" fmla="*/ 3 w 5"/>
                <a:gd name="T7" fmla="*/ 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2" y="0"/>
                  </a:moveTo>
                  <a:cubicBezTo>
                    <a:pt x="1" y="1"/>
                    <a:pt x="1" y="2"/>
                    <a:pt x="0" y="3"/>
                  </a:cubicBezTo>
                  <a:cubicBezTo>
                    <a:pt x="2" y="5"/>
                    <a:pt x="5" y="4"/>
                    <a:pt x="5" y="1"/>
                  </a:cubicBezTo>
                  <a:cubicBezTo>
                    <a:pt x="4" y="1"/>
                    <a:pt x="4" y="1"/>
                    <a:pt x="3"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83" name="Freeform 233"/>
            <p:cNvSpPr>
              <a:spLocks/>
            </p:cNvSpPr>
            <p:nvPr/>
          </p:nvSpPr>
          <p:spPr bwMode="auto">
            <a:xfrm>
              <a:off x="3986" y="3410"/>
              <a:ext cx="10" cy="7"/>
            </a:xfrm>
            <a:custGeom>
              <a:avLst/>
              <a:gdLst>
                <a:gd name="T0" fmla="*/ 1 w 4"/>
                <a:gd name="T1" fmla="*/ 1 h 3"/>
                <a:gd name="T2" fmla="*/ 0 w 4"/>
                <a:gd name="T3" fmla="*/ 2 h 3"/>
                <a:gd name="T4" fmla="*/ 4 w 4"/>
                <a:gd name="T5" fmla="*/ 1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1" y="1"/>
                    <a:pt x="0" y="1"/>
                    <a:pt x="0" y="2"/>
                  </a:cubicBezTo>
                  <a:cubicBezTo>
                    <a:pt x="2" y="3"/>
                    <a:pt x="3" y="2"/>
                    <a:pt x="4" y="1"/>
                  </a:cubicBezTo>
                  <a:cubicBezTo>
                    <a:pt x="4" y="0"/>
                    <a:pt x="3" y="1"/>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84" name="Freeform 234"/>
            <p:cNvSpPr>
              <a:spLocks/>
            </p:cNvSpPr>
            <p:nvPr/>
          </p:nvSpPr>
          <p:spPr bwMode="auto">
            <a:xfrm>
              <a:off x="3961" y="3422"/>
              <a:ext cx="32" cy="15"/>
            </a:xfrm>
            <a:custGeom>
              <a:avLst/>
              <a:gdLst>
                <a:gd name="T0" fmla="*/ 8 w 13"/>
                <a:gd name="T1" fmla="*/ 0 h 6"/>
                <a:gd name="T2" fmla="*/ 8 w 13"/>
                <a:gd name="T3" fmla="*/ 0 h 6"/>
                <a:gd name="T4" fmla="*/ 0 60000 65536"/>
                <a:gd name="T5" fmla="*/ 0 60000 65536"/>
                <a:gd name="T6" fmla="*/ 0 w 13"/>
                <a:gd name="T7" fmla="*/ 0 h 6"/>
                <a:gd name="T8" fmla="*/ 13 w 13"/>
                <a:gd name="T9" fmla="*/ 6 h 6"/>
              </a:gdLst>
              <a:ahLst/>
              <a:cxnLst>
                <a:cxn ang="T4">
                  <a:pos x="T0" y="T1"/>
                </a:cxn>
                <a:cxn ang="T5">
                  <a:pos x="T2" y="T3"/>
                </a:cxn>
              </a:cxnLst>
              <a:rect l="T6" t="T7" r="T8" b="T9"/>
              <a:pathLst>
                <a:path w="13" h="6">
                  <a:moveTo>
                    <a:pt x="8" y="0"/>
                  </a:moveTo>
                  <a:cubicBezTo>
                    <a:pt x="0" y="3"/>
                    <a:pt x="13" y="6"/>
                    <a:pt x="8"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85" name="Freeform 235"/>
            <p:cNvSpPr>
              <a:spLocks/>
            </p:cNvSpPr>
            <p:nvPr/>
          </p:nvSpPr>
          <p:spPr bwMode="auto">
            <a:xfrm>
              <a:off x="3943" y="3432"/>
              <a:ext cx="45" cy="15"/>
            </a:xfrm>
            <a:custGeom>
              <a:avLst/>
              <a:gdLst>
                <a:gd name="T0" fmla="*/ 7 w 18"/>
                <a:gd name="T1" fmla="*/ 0 h 6"/>
                <a:gd name="T2" fmla="*/ 9 w 18"/>
                <a:gd name="T3" fmla="*/ 0 h 6"/>
                <a:gd name="T4" fmla="*/ 0 60000 65536"/>
                <a:gd name="T5" fmla="*/ 0 60000 65536"/>
                <a:gd name="T6" fmla="*/ 0 w 18"/>
                <a:gd name="T7" fmla="*/ 0 h 6"/>
                <a:gd name="T8" fmla="*/ 18 w 18"/>
                <a:gd name="T9" fmla="*/ 6 h 6"/>
              </a:gdLst>
              <a:ahLst/>
              <a:cxnLst>
                <a:cxn ang="T4">
                  <a:pos x="T0" y="T1"/>
                </a:cxn>
                <a:cxn ang="T5">
                  <a:pos x="T2" y="T3"/>
                </a:cxn>
              </a:cxnLst>
              <a:rect l="T6" t="T7" r="T8" b="T9"/>
              <a:pathLst>
                <a:path w="18" h="6">
                  <a:moveTo>
                    <a:pt x="7" y="0"/>
                  </a:moveTo>
                  <a:cubicBezTo>
                    <a:pt x="0" y="6"/>
                    <a:pt x="18" y="4"/>
                    <a:pt x="9"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86" name="Freeform 236"/>
            <p:cNvSpPr>
              <a:spLocks/>
            </p:cNvSpPr>
            <p:nvPr/>
          </p:nvSpPr>
          <p:spPr bwMode="auto">
            <a:xfrm>
              <a:off x="3951" y="3400"/>
              <a:ext cx="5" cy="5"/>
            </a:xfrm>
            <a:custGeom>
              <a:avLst/>
              <a:gdLst>
                <a:gd name="T0" fmla="*/ 1 w 2"/>
                <a:gd name="T1" fmla="*/ 1 h 2"/>
                <a:gd name="T2" fmla="*/ 2 w 2"/>
                <a:gd name="T3" fmla="*/ 2 h 2"/>
                <a:gd name="T4" fmla="*/ 1 w 2"/>
                <a:gd name="T5" fmla="*/ 0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1"/>
                  </a:moveTo>
                  <a:cubicBezTo>
                    <a:pt x="1" y="1"/>
                    <a:pt x="0" y="2"/>
                    <a:pt x="2" y="2"/>
                  </a:cubicBezTo>
                  <a:cubicBezTo>
                    <a:pt x="2" y="2"/>
                    <a:pt x="1" y="1"/>
                    <a:pt x="1" y="0"/>
                  </a:cubicBezTo>
                  <a:cubicBezTo>
                    <a:pt x="1" y="1"/>
                    <a:pt x="0" y="2"/>
                    <a:pt x="0" y="2"/>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87" name="Freeform 237"/>
            <p:cNvSpPr>
              <a:spLocks/>
            </p:cNvSpPr>
            <p:nvPr/>
          </p:nvSpPr>
          <p:spPr bwMode="auto">
            <a:xfrm>
              <a:off x="3941" y="3375"/>
              <a:ext cx="5" cy="7"/>
            </a:xfrm>
            <a:custGeom>
              <a:avLst/>
              <a:gdLst>
                <a:gd name="T0" fmla="*/ 1 w 2"/>
                <a:gd name="T1" fmla="*/ 0 h 3"/>
                <a:gd name="T2" fmla="*/ 0 w 2"/>
                <a:gd name="T3" fmla="*/ 2 h 3"/>
                <a:gd name="T4" fmla="*/ 2 w 2"/>
                <a:gd name="T5" fmla="*/ 2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0"/>
                  </a:moveTo>
                  <a:cubicBezTo>
                    <a:pt x="1" y="1"/>
                    <a:pt x="0" y="1"/>
                    <a:pt x="0" y="2"/>
                  </a:cubicBezTo>
                  <a:cubicBezTo>
                    <a:pt x="1" y="3"/>
                    <a:pt x="2" y="2"/>
                    <a:pt x="2" y="2"/>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88" name="Freeform 238"/>
            <p:cNvSpPr>
              <a:spLocks/>
            </p:cNvSpPr>
            <p:nvPr/>
          </p:nvSpPr>
          <p:spPr bwMode="auto">
            <a:xfrm>
              <a:off x="3966" y="3380"/>
              <a:ext cx="10" cy="12"/>
            </a:xfrm>
            <a:custGeom>
              <a:avLst/>
              <a:gdLst>
                <a:gd name="T0" fmla="*/ 1 w 4"/>
                <a:gd name="T1" fmla="*/ 3 h 5"/>
                <a:gd name="T2" fmla="*/ 1 w 4"/>
                <a:gd name="T3" fmla="*/ 5 h 5"/>
                <a:gd name="T4" fmla="*/ 0 w 4"/>
                <a:gd name="T5" fmla="*/ 4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3"/>
                  </a:moveTo>
                  <a:cubicBezTo>
                    <a:pt x="1" y="4"/>
                    <a:pt x="1" y="4"/>
                    <a:pt x="1" y="5"/>
                  </a:cubicBezTo>
                  <a:cubicBezTo>
                    <a:pt x="4" y="3"/>
                    <a:pt x="2" y="0"/>
                    <a:pt x="0" y="4"/>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89" name="Freeform 239"/>
            <p:cNvSpPr>
              <a:spLocks/>
            </p:cNvSpPr>
            <p:nvPr/>
          </p:nvSpPr>
          <p:spPr bwMode="auto">
            <a:xfrm>
              <a:off x="3951" y="3390"/>
              <a:ext cx="42" cy="22"/>
            </a:xfrm>
            <a:custGeom>
              <a:avLst/>
              <a:gdLst>
                <a:gd name="T0" fmla="*/ 7 w 17"/>
                <a:gd name="T1" fmla="*/ 6 h 9"/>
                <a:gd name="T2" fmla="*/ 4 w 17"/>
                <a:gd name="T3" fmla="*/ 6 h 9"/>
                <a:gd name="T4" fmla="*/ 5 w 17"/>
                <a:gd name="T5" fmla="*/ 9 h 9"/>
                <a:gd name="T6" fmla="*/ 5 w 17"/>
                <a:gd name="T7" fmla="*/ 9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7" y="6"/>
                  </a:moveTo>
                  <a:cubicBezTo>
                    <a:pt x="6" y="6"/>
                    <a:pt x="6" y="5"/>
                    <a:pt x="4" y="6"/>
                  </a:cubicBezTo>
                  <a:cubicBezTo>
                    <a:pt x="4" y="7"/>
                    <a:pt x="5" y="8"/>
                    <a:pt x="5" y="9"/>
                  </a:cubicBezTo>
                  <a:cubicBezTo>
                    <a:pt x="17" y="6"/>
                    <a:pt x="0" y="0"/>
                    <a:pt x="5" y="9"/>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90" name="Freeform 240"/>
            <p:cNvSpPr>
              <a:spLocks/>
            </p:cNvSpPr>
            <p:nvPr/>
          </p:nvSpPr>
          <p:spPr bwMode="auto">
            <a:xfrm>
              <a:off x="3968" y="3442"/>
              <a:ext cx="18" cy="13"/>
            </a:xfrm>
            <a:custGeom>
              <a:avLst/>
              <a:gdLst>
                <a:gd name="T0" fmla="*/ 5 w 7"/>
                <a:gd name="T1" fmla="*/ 0 h 5"/>
                <a:gd name="T2" fmla="*/ 7 w 7"/>
                <a:gd name="T3" fmla="*/ 0 h 5"/>
                <a:gd name="T4" fmla="*/ 5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5" y="0"/>
                  </a:moveTo>
                  <a:cubicBezTo>
                    <a:pt x="0" y="4"/>
                    <a:pt x="7" y="5"/>
                    <a:pt x="7" y="0"/>
                  </a:cubicBezTo>
                  <a:cubicBezTo>
                    <a:pt x="6" y="0"/>
                    <a:pt x="6" y="0"/>
                    <a:pt x="5"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91" name="Freeform 241"/>
            <p:cNvSpPr>
              <a:spLocks/>
            </p:cNvSpPr>
            <p:nvPr/>
          </p:nvSpPr>
          <p:spPr bwMode="auto">
            <a:xfrm>
              <a:off x="3971" y="3455"/>
              <a:ext cx="32" cy="22"/>
            </a:xfrm>
            <a:custGeom>
              <a:avLst/>
              <a:gdLst>
                <a:gd name="T0" fmla="*/ 2 w 13"/>
                <a:gd name="T1" fmla="*/ 1 h 9"/>
                <a:gd name="T2" fmla="*/ 5 w 13"/>
                <a:gd name="T3" fmla="*/ 1 h 9"/>
                <a:gd name="T4" fmla="*/ 0 60000 65536"/>
                <a:gd name="T5" fmla="*/ 0 60000 65536"/>
                <a:gd name="T6" fmla="*/ 0 w 13"/>
                <a:gd name="T7" fmla="*/ 0 h 9"/>
                <a:gd name="T8" fmla="*/ 13 w 13"/>
                <a:gd name="T9" fmla="*/ 9 h 9"/>
              </a:gdLst>
              <a:ahLst/>
              <a:cxnLst>
                <a:cxn ang="T4">
                  <a:pos x="T0" y="T1"/>
                </a:cxn>
                <a:cxn ang="T5">
                  <a:pos x="T2" y="T3"/>
                </a:cxn>
              </a:cxnLst>
              <a:rect l="T6" t="T7" r="T8" b="T9"/>
              <a:pathLst>
                <a:path w="13" h="9">
                  <a:moveTo>
                    <a:pt x="2" y="1"/>
                  </a:moveTo>
                  <a:cubicBezTo>
                    <a:pt x="0" y="9"/>
                    <a:pt x="13" y="0"/>
                    <a:pt x="5"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92" name="Freeform 242"/>
            <p:cNvSpPr>
              <a:spLocks/>
            </p:cNvSpPr>
            <p:nvPr/>
          </p:nvSpPr>
          <p:spPr bwMode="auto">
            <a:xfrm>
              <a:off x="3961" y="3427"/>
              <a:ext cx="65" cy="18"/>
            </a:xfrm>
            <a:custGeom>
              <a:avLst/>
              <a:gdLst>
                <a:gd name="T0" fmla="*/ 12 w 26"/>
                <a:gd name="T1" fmla="*/ 0 h 7"/>
                <a:gd name="T2" fmla="*/ 16 w 26"/>
                <a:gd name="T3" fmla="*/ 0 h 7"/>
                <a:gd name="T4" fmla="*/ 0 60000 65536"/>
                <a:gd name="T5" fmla="*/ 0 60000 65536"/>
                <a:gd name="T6" fmla="*/ 0 w 26"/>
                <a:gd name="T7" fmla="*/ 0 h 7"/>
                <a:gd name="T8" fmla="*/ 26 w 26"/>
                <a:gd name="T9" fmla="*/ 7 h 7"/>
              </a:gdLst>
              <a:ahLst/>
              <a:cxnLst>
                <a:cxn ang="T4">
                  <a:pos x="T0" y="T1"/>
                </a:cxn>
                <a:cxn ang="T5">
                  <a:pos x="T2" y="T3"/>
                </a:cxn>
              </a:cxnLst>
              <a:rect l="T6" t="T7" r="T8" b="T9"/>
              <a:pathLst>
                <a:path w="26" h="7">
                  <a:moveTo>
                    <a:pt x="12" y="0"/>
                  </a:moveTo>
                  <a:cubicBezTo>
                    <a:pt x="0" y="6"/>
                    <a:pt x="26" y="7"/>
                    <a:pt x="16"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93" name="Freeform 243"/>
            <p:cNvSpPr>
              <a:spLocks/>
            </p:cNvSpPr>
            <p:nvPr/>
          </p:nvSpPr>
          <p:spPr bwMode="auto">
            <a:xfrm>
              <a:off x="3998" y="3410"/>
              <a:ext cx="8" cy="7"/>
            </a:xfrm>
            <a:custGeom>
              <a:avLst/>
              <a:gdLst>
                <a:gd name="T0" fmla="*/ 0 w 3"/>
                <a:gd name="T1" fmla="*/ 1 h 3"/>
                <a:gd name="T2" fmla="*/ 3 w 3"/>
                <a:gd name="T3" fmla="*/ 1 h 3"/>
                <a:gd name="T4" fmla="*/ 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1"/>
                  </a:moveTo>
                  <a:cubicBezTo>
                    <a:pt x="0" y="3"/>
                    <a:pt x="2" y="3"/>
                    <a:pt x="3" y="1"/>
                  </a:cubicBezTo>
                  <a:cubicBezTo>
                    <a:pt x="3" y="0"/>
                    <a:pt x="3" y="1"/>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94" name="Freeform 244"/>
            <p:cNvSpPr>
              <a:spLocks/>
            </p:cNvSpPr>
            <p:nvPr/>
          </p:nvSpPr>
          <p:spPr bwMode="auto">
            <a:xfrm>
              <a:off x="3973" y="3375"/>
              <a:ext cx="8" cy="10"/>
            </a:xfrm>
            <a:custGeom>
              <a:avLst/>
              <a:gdLst>
                <a:gd name="T0" fmla="*/ 0 w 3"/>
                <a:gd name="T1" fmla="*/ 1 h 4"/>
                <a:gd name="T2" fmla="*/ 1 w 3"/>
                <a:gd name="T3" fmla="*/ 0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0" y="1"/>
                  </a:moveTo>
                  <a:cubicBezTo>
                    <a:pt x="1" y="4"/>
                    <a:pt x="3" y="3"/>
                    <a:pt x="1"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95" name="Freeform 245"/>
            <p:cNvSpPr>
              <a:spLocks/>
            </p:cNvSpPr>
            <p:nvPr/>
          </p:nvSpPr>
          <p:spPr bwMode="auto">
            <a:xfrm>
              <a:off x="3926" y="3402"/>
              <a:ext cx="7" cy="10"/>
            </a:xfrm>
            <a:custGeom>
              <a:avLst/>
              <a:gdLst>
                <a:gd name="T0" fmla="*/ 1 w 3"/>
                <a:gd name="T1" fmla="*/ 1 h 4"/>
                <a:gd name="T2" fmla="*/ 0 w 3"/>
                <a:gd name="T3" fmla="*/ 2 h 4"/>
                <a:gd name="T4" fmla="*/ 3 w 3"/>
                <a:gd name="T5" fmla="*/ 1 h 4"/>
                <a:gd name="T6" fmla="*/ 2 w 3"/>
                <a:gd name="T7" fmla="*/ 1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1"/>
                  </a:moveTo>
                  <a:cubicBezTo>
                    <a:pt x="1" y="1"/>
                    <a:pt x="0" y="1"/>
                    <a:pt x="0" y="2"/>
                  </a:cubicBezTo>
                  <a:cubicBezTo>
                    <a:pt x="2" y="4"/>
                    <a:pt x="3" y="4"/>
                    <a:pt x="3" y="1"/>
                  </a:cubicBezTo>
                  <a:cubicBezTo>
                    <a:pt x="3" y="0"/>
                    <a:pt x="3" y="1"/>
                    <a:pt x="2"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96" name="Freeform 246"/>
            <p:cNvSpPr>
              <a:spLocks/>
            </p:cNvSpPr>
            <p:nvPr/>
          </p:nvSpPr>
          <p:spPr bwMode="auto">
            <a:xfrm>
              <a:off x="3938" y="3420"/>
              <a:ext cx="15" cy="10"/>
            </a:xfrm>
            <a:custGeom>
              <a:avLst/>
              <a:gdLst>
                <a:gd name="T0" fmla="*/ 3 w 6"/>
                <a:gd name="T1" fmla="*/ 0 h 4"/>
                <a:gd name="T2" fmla="*/ 0 w 6"/>
                <a:gd name="T3" fmla="*/ 3 h 4"/>
                <a:gd name="T4" fmla="*/ 5 w 6"/>
                <a:gd name="T5" fmla="*/ 0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3" y="0"/>
                  </a:moveTo>
                  <a:cubicBezTo>
                    <a:pt x="2" y="1"/>
                    <a:pt x="1" y="2"/>
                    <a:pt x="0" y="3"/>
                  </a:cubicBezTo>
                  <a:cubicBezTo>
                    <a:pt x="3" y="4"/>
                    <a:pt x="6" y="3"/>
                    <a:pt x="5"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97" name="Freeform 247"/>
            <p:cNvSpPr>
              <a:spLocks/>
            </p:cNvSpPr>
            <p:nvPr/>
          </p:nvSpPr>
          <p:spPr bwMode="auto">
            <a:xfrm>
              <a:off x="3916" y="3382"/>
              <a:ext cx="7" cy="8"/>
            </a:xfrm>
            <a:custGeom>
              <a:avLst/>
              <a:gdLst>
                <a:gd name="T0" fmla="*/ 1 w 3"/>
                <a:gd name="T1" fmla="*/ 1 h 3"/>
                <a:gd name="T2" fmla="*/ 1 w 3"/>
                <a:gd name="T3" fmla="*/ 3 h 3"/>
                <a:gd name="T4" fmla="*/ 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1" y="2"/>
                    <a:pt x="0" y="2"/>
                    <a:pt x="1" y="3"/>
                  </a:cubicBezTo>
                  <a:cubicBezTo>
                    <a:pt x="3" y="2"/>
                    <a:pt x="3" y="1"/>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98" name="Freeform 248"/>
            <p:cNvSpPr>
              <a:spLocks/>
            </p:cNvSpPr>
            <p:nvPr/>
          </p:nvSpPr>
          <p:spPr bwMode="auto">
            <a:xfrm>
              <a:off x="3941" y="3437"/>
              <a:ext cx="15" cy="13"/>
            </a:xfrm>
            <a:custGeom>
              <a:avLst/>
              <a:gdLst>
                <a:gd name="T0" fmla="*/ 1 w 6"/>
                <a:gd name="T1" fmla="*/ 0 h 5"/>
                <a:gd name="T2" fmla="*/ 5 w 6"/>
                <a:gd name="T3" fmla="*/ 0 h 5"/>
                <a:gd name="T4" fmla="*/ 0 60000 65536"/>
                <a:gd name="T5" fmla="*/ 0 60000 65536"/>
                <a:gd name="T6" fmla="*/ 0 w 6"/>
                <a:gd name="T7" fmla="*/ 0 h 5"/>
                <a:gd name="T8" fmla="*/ 6 w 6"/>
                <a:gd name="T9" fmla="*/ 5 h 5"/>
              </a:gdLst>
              <a:ahLst/>
              <a:cxnLst>
                <a:cxn ang="T4">
                  <a:pos x="T0" y="T1"/>
                </a:cxn>
                <a:cxn ang="T5">
                  <a:pos x="T2" y="T3"/>
                </a:cxn>
              </a:cxnLst>
              <a:rect l="T6" t="T7" r="T8" b="T9"/>
              <a:pathLst>
                <a:path w="6" h="5">
                  <a:moveTo>
                    <a:pt x="1" y="0"/>
                  </a:moveTo>
                  <a:cubicBezTo>
                    <a:pt x="0" y="5"/>
                    <a:pt x="6" y="4"/>
                    <a:pt x="5"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499" name="Freeform 249"/>
            <p:cNvSpPr>
              <a:spLocks/>
            </p:cNvSpPr>
            <p:nvPr/>
          </p:nvSpPr>
          <p:spPr bwMode="auto">
            <a:xfrm>
              <a:off x="3958" y="3445"/>
              <a:ext cx="23" cy="15"/>
            </a:xfrm>
            <a:custGeom>
              <a:avLst/>
              <a:gdLst>
                <a:gd name="T0" fmla="*/ 3 w 9"/>
                <a:gd name="T1" fmla="*/ 2 h 6"/>
                <a:gd name="T2" fmla="*/ 0 w 9"/>
                <a:gd name="T3" fmla="*/ 5 h 6"/>
                <a:gd name="T4" fmla="*/ 5 w 9"/>
                <a:gd name="T5" fmla="*/ 0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3" y="2"/>
                  </a:moveTo>
                  <a:cubicBezTo>
                    <a:pt x="1" y="3"/>
                    <a:pt x="0" y="3"/>
                    <a:pt x="0" y="5"/>
                  </a:cubicBezTo>
                  <a:cubicBezTo>
                    <a:pt x="2" y="6"/>
                    <a:pt x="9" y="3"/>
                    <a:pt x="5"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00" name="Freeform 250"/>
            <p:cNvSpPr>
              <a:spLocks/>
            </p:cNvSpPr>
            <p:nvPr/>
          </p:nvSpPr>
          <p:spPr bwMode="auto">
            <a:xfrm>
              <a:off x="3991" y="3450"/>
              <a:ext cx="20" cy="10"/>
            </a:xfrm>
            <a:custGeom>
              <a:avLst/>
              <a:gdLst>
                <a:gd name="T0" fmla="*/ 5 w 8"/>
                <a:gd name="T1" fmla="*/ 0 h 4"/>
                <a:gd name="T2" fmla="*/ 0 w 8"/>
                <a:gd name="T3" fmla="*/ 2 h 4"/>
                <a:gd name="T4" fmla="*/ 8 w 8"/>
                <a:gd name="T5" fmla="*/ 1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5" y="0"/>
                  </a:moveTo>
                  <a:cubicBezTo>
                    <a:pt x="3" y="0"/>
                    <a:pt x="1" y="0"/>
                    <a:pt x="0" y="2"/>
                  </a:cubicBezTo>
                  <a:cubicBezTo>
                    <a:pt x="2" y="4"/>
                    <a:pt x="6" y="3"/>
                    <a:pt x="8"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01" name="Freeform 251"/>
            <p:cNvSpPr>
              <a:spLocks/>
            </p:cNvSpPr>
            <p:nvPr/>
          </p:nvSpPr>
          <p:spPr bwMode="auto">
            <a:xfrm>
              <a:off x="4041" y="3067"/>
              <a:ext cx="20" cy="23"/>
            </a:xfrm>
            <a:custGeom>
              <a:avLst/>
              <a:gdLst>
                <a:gd name="T0" fmla="*/ 1 w 8"/>
                <a:gd name="T1" fmla="*/ 3 h 9"/>
                <a:gd name="T2" fmla="*/ 7 w 8"/>
                <a:gd name="T3" fmla="*/ 1 h 9"/>
                <a:gd name="T4" fmla="*/ 0 w 8"/>
                <a:gd name="T5" fmla="*/ 2 h 9"/>
                <a:gd name="T6" fmla="*/ 0 60000 65536"/>
                <a:gd name="T7" fmla="*/ 0 60000 65536"/>
                <a:gd name="T8" fmla="*/ 0 60000 65536"/>
                <a:gd name="T9" fmla="*/ 0 w 8"/>
                <a:gd name="T10" fmla="*/ 0 h 9"/>
                <a:gd name="T11" fmla="*/ 8 w 8"/>
                <a:gd name="T12" fmla="*/ 9 h 9"/>
              </a:gdLst>
              <a:ahLst/>
              <a:cxnLst>
                <a:cxn ang="T6">
                  <a:pos x="T0" y="T1"/>
                </a:cxn>
                <a:cxn ang="T7">
                  <a:pos x="T2" y="T3"/>
                </a:cxn>
                <a:cxn ang="T8">
                  <a:pos x="T4" y="T5"/>
                </a:cxn>
              </a:cxnLst>
              <a:rect l="T9" t="T10" r="T11" b="T12"/>
              <a:pathLst>
                <a:path w="8" h="9">
                  <a:moveTo>
                    <a:pt x="1" y="3"/>
                  </a:moveTo>
                  <a:cubicBezTo>
                    <a:pt x="0" y="9"/>
                    <a:pt x="8" y="6"/>
                    <a:pt x="7" y="1"/>
                  </a:cubicBezTo>
                  <a:cubicBezTo>
                    <a:pt x="5" y="0"/>
                    <a:pt x="2" y="1"/>
                    <a:pt x="0"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02" name="Freeform 252"/>
            <p:cNvSpPr>
              <a:spLocks/>
            </p:cNvSpPr>
            <p:nvPr/>
          </p:nvSpPr>
          <p:spPr bwMode="auto">
            <a:xfrm>
              <a:off x="4066" y="3060"/>
              <a:ext cx="12" cy="10"/>
            </a:xfrm>
            <a:custGeom>
              <a:avLst/>
              <a:gdLst>
                <a:gd name="T0" fmla="*/ 1 w 5"/>
                <a:gd name="T1" fmla="*/ 2 h 4"/>
                <a:gd name="T2" fmla="*/ 0 w 5"/>
                <a:gd name="T3" fmla="*/ 3 h 4"/>
                <a:gd name="T4" fmla="*/ 5 w 5"/>
                <a:gd name="T5" fmla="*/ 1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1" y="2"/>
                  </a:moveTo>
                  <a:cubicBezTo>
                    <a:pt x="1" y="2"/>
                    <a:pt x="1" y="2"/>
                    <a:pt x="0" y="3"/>
                  </a:cubicBezTo>
                  <a:cubicBezTo>
                    <a:pt x="2" y="4"/>
                    <a:pt x="3" y="3"/>
                    <a:pt x="5" y="1"/>
                  </a:cubicBezTo>
                  <a:cubicBezTo>
                    <a:pt x="4" y="0"/>
                    <a:pt x="3" y="0"/>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03" name="Freeform 253"/>
            <p:cNvSpPr>
              <a:spLocks/>
            </p:cNvSpPr>
            <p:nvPr/>
          </p:nvSpPr>
          <p:spPr bwMode="auto">
            <a:xfrm>
              <a:off x="4008" y="3040"/>
              <a:ext cx="40" cy="35"/>
            </a:xfrm>
            <a:custGeom>
              <a:avLst/>
              <a:gdLst>
                <a:gd name="T0" fmla="*/ 3 w 16"/>
                <a:gd name="T1" fmla="*/ 0 h 14"/>
                <a:gd name="T2" fmla="*/ 12 w 16"/>
                <a:gd name="T3" fmla="*/ 7 h 14"/>
                <a:gd name="T4" fmla="*/ 5 w 16"/>
                <a:gd name="T5" fmla="*/ 2 h 14"/>
                <a:gd name="T6" fmla="*/ 0 60000 65536"/>
                <a:gd name="T7" fmla="*/ 0 60000 65536"/>
                <a:gd name="T8" fmla="*/ 0 60000 65536"/>
                <a:gd name="T9" fmla="*/ 0 w 16"/>
                <a:gd name="T10" fmla="*/ 0 h 14"/>
                <a:gd name="T11" fmla="*/ 16 w 16"/>
                <a:gd name="T12" fmla="*/ 14 h 14"/>
              </a:gdLst>
              <a:ahLst/>
              <a:cxnLst>
                <a:cxn ang="T6">
                  <a:pos x="T0" y="T1"/>
                </a:cxn>
                <a:cxn ang="T7">
                  <a:pos x="T2" y="T3"/>
                </a:cxn>
                <a:cxn ang="T8">
                  <a:pos x="T4" y="T5"/>
                </a:cxn>
              </a:cxnLst>
              <a:rect l="T9" t="T10" r="T11" b="T12"/>
              <a:pathLst>
                <a:path w="16" h="14">
                  <a:moveTo>
                    <a:pt x="3" y="0"/>
                  </a:moveTo>
                  <a:cubicBezTo>
                    <a:pt x="0" y="5"/>
                    <a:pt x="7" y="14"/>
                    <a:pt x="12" y="7"/>
                  </a:cubicBezTo>
                  <a:cubicBezTo>
                    <a:pt x="16" y="1"/>
                    <a:pt x="8" y="0"/>
                    <a:pt x="5"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04" name="Freeform 254"/>
            <p:cNvSpPr>
              <a:spLocks/>
            </p:cNvSpPr>
            <p:nvPr/>
          </p:nvSpPr>
          <p:spPr bwMode="auto">
            <a:xfrm>
              <a:off x="4033" y="3040"/>
              <a:ext cx="28" cy="20"/>
            </a:xfrm>
            <a:custGeom>
              <a:avLst/>
              <a:gdLst>
                <a:gd name="T0" fmla="*/ 7 w 11"/>
                <a:gd name="T1" fmla="*/ 1 h 8"/>
                <a:gd name="T2" fmla="*/ 10 w 11"/>
                <a:gd name="T3" fmla="*/ 0 h 8"/>
                <a:gd name="T4" fmla="*/ 6 w 11"/>
                <a:gd name="T5" fmla="*/ 1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7" y="1"/>
                  </a:moveTo>
                  <a:cubicBezTo>
                    <a:pt x="0" y="4"/>
                    <a:pt x="11" y="8"/>
                    <a:pt x="10" y="0"/>
                  </a:cubicBezTo>
                  <a:cubicBezTo>
                    <a:pt x="8" y="0"/>
                    <a:pt x="7" y="0"/>
                    <a:pt x="6"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05" name="Freeform 255"/>
            <p:cNvSpPr>
              <a:spLocks/>
            </p:cNvSpPr>
            <p:nvPr/>
          </p:nvSpPr>
          <p:spPr bwMode="auto">
            <a:xfrm>
              <a:off x="3996" y="3027"/>
              <a:ext cx="32" cy="23"/>
            </a:xfrm>
            <a:custGeom>
              <a:avLst/>
              <a:gdLst>
                <a:gd name="T0" fmla="*/ 4 w 13"/>
                <a:gd name="T1" fmla="*/ 2 h 9"/>
                <a:gd name="T2" fmla="*/ 8 w 13"/>
                <a:gd name="T3" fmla="*/ 7 h 9"/>
                <a:gd name="T4" fmla="*/ 5 w 13"/>
                <a:gd name="T5" fmla="*/ 2 h 9"/>
                <a:gd name="T6" fmla="*/ 0 60000 65536"/>
                <a:gd name="T7" fmla="*/ 0 60000 65536"/>
                <a:gd name="T8" fmla="*/ 0 60000 65536"/>
                <a:gd name="T9" fmla="*/ 0 w 13"/>
                <a:gd name="T10" fmla="*/ 0 h 9"/>
                <a:gd name="T11" fmla="*/ 13 w 13"/>
                <a:gd name="T12" fmla="*/ 9 h 9"/>
              </a:gdLst>
              <a:ahLst/>
              <a:cxnLst>
                <a:cxn ang="T6">
                  <a:pos x="T0" y="T1"/>
                </a:cxn>
                <a:cxn ang="T7">
                  <a:pos x="T2" y="T3"/>
                </a:cxn>
                <a:cxn ang="T8">
                  <a:pos x="T4" y="T5"/>
                </a:cxn>
              </a:cxnLst>
              <a:rect l="T9" t="T10" r="T11" b="T12"/>
              <a:pathLst>
                <a:path w="13" h="9">
                  <a:moveTo>
                    <a:pt x="4" y="2"/>
                  </a:moveTo>
                  <a:cubicBezTo>
                    <a:pt x="8" y="0"/>
                    <a:pt x="13" y="4"/>
                    <a:pt x="8" y="7"/>
                  </a:cubicBezTo>
                  <a:cubicBezTo>
                    <a:pt x="5" y="9"/>
                    <a:pt x="0" y="4"/>
                    <a:pt x="5"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06" name="Freeform 256"/>
            <p:cNvSpPr>
              <a:spLocks/>
            </p:cNvSpPr>
            <p:nvPr/>
          </p:nvSpPr>
          <p:spPr bwMode="auto">
            <a:xfrm>
              <a:off x="4028" y="3050"/>
              <a:ext cx="30" cy="22"/>
            </a:xfrm>
            <a:custGeom>
              <a:avLst/>
              <a:gdLst>
                <a:gd name="T0" fmla="*/ 6 w 12"/>
                <a:gd name="T1" fmla="*/ 3 h 9"/>
                <a:gd name="T2" fmla="*/ 7 w 12"/>
                <a:gd name="T3" fmla="*/ 8 h 9"/>
                <a:gd name="T4" fmla="*/ 5 w 12"/>
                <a:gd name="T5" fmla="*/ 1 h 9"/>
                <a:gd name="T6" fmla="*/ 0 60000 65536"/>
                <a:gd name="T7" fmla="*/ 0 60000 65536"/>
                <a:gd name="T8" fmla="*/ 0 60000 65536"/>
                <a:gd name="T9" fmla="*/ 0 w 12"/>
                <a:gd name="T10" fmla="*/ 0 h 9"/>
                <a:gd name="T11" fmla="*/ 12 w 12"/>
                <a:gd name="T12" fmla="*/ 9 h 9"/>
              </a:gdLst>
              <a:ahLst/>
              <a:cxnLst>
                <a:cxn ang="T6">
                  <a:pos x="T0" y="T1"/>
                </a:cxn>
                <a:cxn ang="T7">
                  <a:pos x="T2" y="T3"/>
                </a:cxn>
                <a:cxn ang="T8">
                  <a:pos x="T4" y="T5"/>
                </a:cxn>
              </a:cxnLst>
              <a:rect l="T9" t="T10" r="T11" b="T12"/>
              <a:pathLst>
                <a:path w="12" h="9">
                  <a:moveTo>
                    <a:pt x="6" y="3"/>
                  </a:moveTo>
                  <a:cubicBezTo>
                    <a:pt x="0" y="1"/>
                    <a:pt x="2" y="9"/>
                    <a:pt x="7" y="8"/>
                  </a:cubicBezTo>
                  <a:cubicBezTo>
                    <a:pt x="12" y="6"/>
                    <a:pt x="11" y="0"/>
                    <a:pt x="5"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07" name="Freeform 257"/>
            <p:cNvSpPr>
              <a:spLocks/>
            </p:cNvSpPr>
            <p:nvPr/>
          </p:nvSpPr>
          <p:spPr bwMode="auto">
            <a:xfrm>
              <a:off x="4043" y="3077"/>
              <a:ext cx="38" cy="28"/>
            </a:xfrm>
            <a:custGeom>
              <a:avLst/>
              <a:gdLst>
                <a:gd name="T0" fmla="*/ 0 w 15"/>
                <a:gd name="T1" fmla="*/ 5 h 11"/>
                <a:gd name="T2" fmla="*/ 1 w 15"/>
                <a:gd name="T3" fmla="*/ 1 h 11"/>
                <a:gd name="T4" fmla="*/ 0 60000 65536"/>
                <a:gd name="T5" fmla="*/ 0 60000 65536"/>
                <a:gd name="T6" fmla="*/ 0 w 15"/>
                <a:gd name="T7" fmla="*/ 0 h 11"/>
                <a:gd name="T8" fmla="*/ 15 w 15"/>
                <a:gd name="T9" fmla="*/ 11 h 11"/>
              </a:gdLst>
              <a:ahLst/>
              <a:cxnLst>
                <a:cxn ang="T4">
                  <a:pos x="T0" y="T1"/>
                </a:cxn>
                <a:cxn ang="T5">
                  <a:pos x="T2" y="T3"/>
                </a:cxn>
              </a:cxnLst>
              <a:rect l="T6" t="T7" r="T8" b="T9"/>
              <a:pathLst>
                <a:path w="15" h="11">
                  <a:moveTo>
                    <a:pt x="0" y="5"/>
                  </a:moveTo>
                  <a:cubicBezTo>
                    <a:pt x="5" y="11"/>
                    <a:pt x="15" y="0"/>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08" name="Freeform 258"/>
            <p:cNvSpPr>
              <a:spLocks/>
            </p:cNvSpPr>
            <p:nvPr/>
          </p:nvSpPr>
          <p:spPr bwMode="auto">
            <a:xfrm>
              <a:off x="4073" y="3077"/>
              <a:ext cx="13" cy="8"/>
            </a:xfrm>
            <a:custGeom>
              <a:avLst/>
              <a:gdLst>
                <a:gd name="T0" fmla="*/ 2 w 5"/>
                <a:gd name="T1" fmla="*/ 0 h 3"/>
                <a:gd name="T2" fmla="*/ 1 w 5"/>
                <a:gd name="T3" fmla="*/ 1 h 3"/>
                <a:gd name="T4" fmla="*/ 4 w 5"/>
                <a:gd name="T5" fmla="*/ 3 h 3"/>
                <a:gd name="T6" fmla="*/ 2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1" y="1"/>
                    <a:pt x="0" y="0"/>
                    <a:pt x="1" y="1"/>
                  </a:cubicBezTo>
                  <a:cubicBezTo>
                    <a:pt x="2" y="3"/>
                    <a:pt x="2" y="3"/>
                    <a:pt x="4" y="3"/>
                  </a:cubicBezTo>
                  <a:cubicBezTo>
                    <a:pt x="5" y="0"/>
                    <a:pt x="4" y="1"/>
                    <a:pt x="2"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09" name="Freeform 259"/>
            <p:cNvSpPr>
              <a:spLocks/>
            </p:cNvSpPr>
            <p:nvPr/>
          </p:nvSpPr>
          <p:spPr bwMode="auto">
            <a:xfrm>
              <a:off x="4093" y="3065"/>
              <a:ext cx="8" cy="10"/>
            </a:xfrm>
            <a:custGeom>
              <a:avLst/>
              <a:gdLst>
                <a:gd name="T0" fmla="*/ 1 w 3"/>
                <a:gd name="T1" fmla="*/ 1 h 4"/>
                <a:gd name="T2" fmla="*/ 1 w 3"/>
                <a:gd name="T3" fmla="*/ 4 h 4"/>
                <a:gd name="T4" fmla="*/ 3 w 3"/>
                <a:gd name="T5" fmla="*/ 0 h 4"/>
                <a:gd name="T6" fmla="*/ 1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1"/>
                  </a:moveTo>
                  <a:cubicBezTo>
                    <a:pt x="1" y="2"/>
                    <a:pt x="0" y="3"/>
                    <a:pt x="1" y="4"/>
                  </a:cubicBezTo>
                  <a:cubicBezTo>
                    <a:pt x="3" y="3"/>
                    <a:pt x="3" y="2"/>
                    <a:pt x="3" y="0"/>
                  </a:cubicBezTo>
                  <a:cubicBezTo>
                    <a:pt x="2" y="0"/>
                    <a:pt x="2" y="0"/>
                    <a:pt x="1"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10" name="Freeform 260"/>
            <p:cNvSpPr>
              <a:spLocks/>
            </p:cNvSpPr>
            <p:nvPr/>
          </p:nvSpPr>
          <p:spPr bwMode="auto">
            <a:xfrm>
              <a:off x="4083" y="3040"/>
              <a:ext cx="3" cy="7"/>
            </a:xfrm>
            <a:custGeom>
              <a:avLst/>
              <a:gdLst>
                <a:gd name="T0" fmla="*/ 1 w 1"/>
                <a:gd name="T1" fmla="*/ 2 h 3"/>
                <a:gd name="T2" fmla="*/ 1 w 1"/>
                <a:gd name="T3" fmla="*/ 2 h 3"/>
                <a:gd name="T4" fmla="*/ 0 w 1"/>
                <a:gd name="T5" fmla="*/ 1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1" y="2"/>
                  </a:moveTo>
                  <a:cubicBezTo>
                    <a:pt x="1" y="2"/>
                    <a:pt x="1" y="3"/>
                    <a:pt x="1" y="2"/>
                  </a:cubicBezTo>
                  <a:cubicBezTo>
                    <a:pt x="1" y="0"/>
                    <a:pt x="1" y="1"/>
                    <a:pt x="0"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11" name="Freeform 261"/>
            <p:cNvSpPr>
              <a:spLocks/>
            </p:cNvSpPr>
            <p:nvPr/>
          </p:nvSpPr>
          <p:spPr bwMode="auto">
            <a:xfrm>
              <a:off x="4066" y="3040"/>
              <a:ext cx="5" cy="10"/>
            </a:xfrm>
            <a:custGeom>
              <a:avLst/>
              <a:gdLst>
                <a:gd name="T0" fmla="*/ 2 w 2"/>
                <a:gd name="T1" fmla="*/ 3 h 4"/>
                <a:gd name="T2" fmla="*/ 2 w 2"/>
                <a:gd name="T3" fmla="*/ 4 h 4"/>
                <a:gd name="T4" fmla="*/ 1 w 2"/>
                <a:gd name="T5" fmla="*/ 0 h 4"/>
                <a:gd name="T6" fmla="*/ 0 w 2"/>
                <a:gd name="T7" fmla="*/ 2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3"/>
                  </a:moveTo>
                  <a:cubicBezTo>
                    <a:pt x="2" y="3"/>
                    <a:pt x="1" y="4"/>
                    <a:pt x="2" y="4"/>
                  </a:cubicBezTo>
                  <a:cubicBezTo>
                    <a:pt x="2" y="2"/>
                    <a:pt x="2" y="2"/>
                    <a:pt x="1" y="0"/>
                  </a:cubicBezTo>
                  <a:cubicBezTo>
                    <a:pt x="0" y="1"/>
                    <a:pt x="0" y="1"/>
                    <a:pt x="0"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12" name="Freeform 262"/>
            <p:cNvSpPr>
              <a:spLocks/>
            </p:cNvSpPr>
            <p:nvPr/>
          </p:nvSpPr>
          <p:spPr bwMode="auto">
            <a:xfrm>
              <a:off x="4011" y="3020"/>
              <a:ext cx="25" cy="20"/>
            </a:xfrm>
            <a:custGeom>
              <a:avLst/>
              <a:gdLst>
                <a:gd name="T0" fmla="*/ 4 w 10"/>
                <a:gd name="T1" fmla="*/ 2 h 8"/>
                <a:gd name="T2" fmla="*/ 6 w 10"/>
                <a:gd name="T3" fmla="*/ 7 h 8"/>
                <a:gd name="T4" fmla="*/ 3 w 10"/>
                <a:gd name="T5" fmla="*/ 2 h 8"/>
                <a:gd name="T6" fmla="*/ 0 60000 65536"/>
                <a:gd name="T7" fmla="*/ 0 60000 65536"/>
                <a:gd name="T8" fmla="*/ 0 60000 65536"/>
                <a:gd name="T9" fmla="*/ 0 w 10"/>
                <a:gd name="T10" fmla="*/ 0 h 8"/>
                <a:gd name="T11" fmla="*/ 10 w 10"/>
                <a:gd name="T12" fmla="*/ 8 h 8"/>
              </a:gdLst>
              <a:ahLst/>
              <a:cxnLst>
                <a:cxn ang="T6">
                  <a:pos x="T0" y="T1"/>
                </a:cxn>
                <a:cxn ang="T7">
                  <a:pos x="T2" y="T3"/>
                </a:cxn>
                <a:cxn ang="T8">
                  <a:pos x="T4" y="T5"/>
                </a:cxn>
              </a:cxnLst>
              <a:rect l="T9" t="T10" r="T11" b="T12"/>
              <a:pathLst>
                <a:path w="10" h="8">
                  <a:moveTo>
                    <a:pt x="4" y="2"/>
                  </a:moveTo>
                  <a:cubicBezTo>
                    <a:pt x="0" y="3"/>
                    <a:pt x="2" y="8"/>
                    <a:pt x="6" y="7"/>
                  </a:cubicBezTo>
                  <a:cubicBezTo>
                    <a:pt x="10" y="5"/>
                    <a:pt x="6" y="0"/>
                    <a:pt x="3"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13" name="Freeform 263"/>
            <p:cNvSpPr>
              <a:spLocks/>
            </p:cNvSpPr>
            <p:nvPr/>
          </p:nvSpPr>
          <p:spPr bwMode="auto">
            <a:xfrm>
              <a:off x="4031" y="3027"/>
              <a:ext cx="10" cy="13"/>
            </a:xfrm>
            <a:custGeom>
              <a:avLst/>
              <a:gdLst>
                <a:gd name="T0" fmla="*/ 1 w 4"/>
                <a:gd name="T1" fmla="*/ 2 h 5"/>
                <a:gd name="T2" fmla="*/ 0 w 4"/>
                <a:gd name="T3" fmla="*/ 3 h 5"/>
                <a:gd name="T4" fmla="*/ 4 w 4"/>
                <a:gd name="T5" fmla="*/ 0 h 5"/>
                <a:gd name="T6" fmla="*/ 0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1" y="2"/>
                  </a:moveTo>
                  <a:cubicBezTo>
                    <a:pt x="1" y="2"/>
                    <a:pt x="0" y="3"/>
                    <a:pt x="0" y="3"/>
                  </a:cubicBezTo>
                  <a:cubicBezTo>
                    <a:pt x="2" y="5"/>
                    <a:pt x="4" y="3"/>
                    <a:pt x="4" y="0"/>
                  </a:cubicBezTo>
                  <a:cubicBezTo>
                    <a:pt x="2" y="0"/>
                    <a:pt x="1" y="0"/>
                    <a:pt x="0"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14" name="Freeform 264"/>
            <p:cNvSpPr>
              <a:spLocks/>
            </p:cNvSpPr>
            <p:nvPr/>
          </p:nvSpPr>
          <p:spPr bwMode="auto">
            <a:xfrm>
              <a:off x="4046" y="3012"/>
              <a:ext cx="20" cy="30"/>
            </a:xfrm>
            <a:custGeom>
              <a:avLst/>
              <a:gdLst>
                <a:gd name="T0" fmla="*/ 1 w 8"/>
                <a:gd name="T1" fmla="*/ 4 h 12"/>
                <a:gd name="T2" fmla="*/ 1 w 8"/>
                <a:gd name="T3" fmla="*/ 4 h 12"/>
                <a:gd name="T4" fmla="*/ 0 60000 65536"/>
                <a:gd name="T5" fmla="*/ 0 60000 65536"/>
                <a:gd name="T6" fmla="*/ 0 w 8"/>
                <a:gd name="T7" fmla="*/ 0 h 12"/>
                <a:gd name="T8" fmla="*/ 8 w 8"/>
                <a:gd name="T9" fmla="*/ 12 h 12"/>
              </a:gdLst>
              <a:ahLst/>
              <a:cxnLst>
                <a:cxn ang="T4">
                  <a:pos x="T0" y="T1"/>
                </a:cxn>
                <a:cxn ang="T5">
                  <a:pos x="T2" y="T3"/>
                </a:cxn>
              </a:cxnLst>
              <a:rect l="T6" t="T7" r="T8" b="T9"/>
              <a:pathLst>
                <a:path w="8" h="12">
                  <a:moveTo>
                    <a:pt x="1" y="4"/>
                  </a:moveTo>
                  <a:cubicBezTo>
                    <a:pt x="0" y="12"/>
                    <a:pt x="8" y="0"/>
                    <a:pt x="1" y="4"/>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15" name="Freeform 265"/>
            <p:cNvSpPr>
              <a:spLocks/>
            </p:cNvSpPr>
            <p:nvPr/>
          </p:nvSpPr>
          <p:spPr bwMode="auto">
            <a:xfrm>
              <a:off x="4066" y="3020"/>
              <a:ext cx="10" cy="12"/>
            </a:xfrm>
            <a:custGeom>
              <a:avLst/>
              <a:gdLst>
                <a:gd name="T0" fmla="*/ 2 w 4"/>
                <a:gd name="T1" fmla="*/ 0 h 5"/>
                <a:gd name="T2" fmla="*/ 0 w 4"/>
                <a:gd name="T3" fmla="*/ 5 h 5"/>
                <a:gd name="T4" fmla="*/ 4 w 4"/>
                <a:gd name="T5" fmla="*/ 1 h 5"/>
                <a:gd name="T6" fmla="*/ 2 w 4"/>
                <a:gd name="T7" fmla="*/ 1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2" y="0"/>
                  </a:moveTo>
                  <a:cubicBezTo>
                    <a:pt x="0" y="2"/>
                    <a:pt x="0" y="3"/>
                    <a:pt x="0" y="5"/>
                  </a:cubicBezTo>
                  <a:cubicBezTo>
                    <a:pt x="3" y="5"/>
                    <a:pt x="4" y="3"/>
                    <a:pt x="4" y="1"/>
                  </a:cubicBezTo>
                  <a:cubicBezTo>
                    <a:pt x="3" y="0"/>
                    <a:pt x="3" y="1"/>
                    <a:pt x="2"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16" name="Freeform 266"/>
            <p:cNvSpPr>
              <a:spLocks/>
            </p:cNvSpPr>
            <p:nvPr/>
          </p:nvSpPr>
          <p:spPr bwMode="auto">
            <a:xfrm>
              <a:off x="4103" y="3040"/>
              <a:ext cx="5" cy="7"/>
            </a:xfrm>
            <a:custGeom>
              <a:avLst/>
              <a:gdLst>
                <a:gd name="T0" fmla="*/ 0 w 2"/>
                <a:gd name="T1" fmla="*/ 1 h 3"/>
                <a:gd name="T2" fmla="*/ 1 w 2"/>
                <a:gd name="T3" fmla="*/ 3 h 3"/>
                <a:gd name="T4" fmla="*/ 2 w 2"/>
                <a:gd name="T5" fmla="*/ 0 h 3"/>
                <a:gd name="T6" fmla="*/ 1 w 2"/>
                <a:gd name="T7" fmla="*/ 1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1"/>
                  </a:moveTo>
                  <a:cubicBezTo>
                    <a:pt x="1" y="2"/>
                    <a:pt x="0" y="2"/>
                    <a:pt x="1" y="3"/>
                  </a:cubicBezTo>
                  <a:cubicBezTo>
                    <a:pt x="2" y="2"/>
                    <a:pt x="2" y="2"/>
                    <a:pt x="2" y="0"/>
                  </a:cubicBezTo>
                  <a:cubicBezTo>
                    <a:pt x="1" y="0"/>
                    <a:pt x="1" y="1"/>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17" name="Freeform 267"/>
            <p:cNvSpPr>
              <a:spLocks/>
            </p:cNvSpPr>
            <p:nvPr/>
          </p:nvSpPr>
          <p:spPr bwMode="auto">
            <a:xfrm>
              <a:off x="4106" y="3060"/>
              <a:ext cx="5" cy="7"/>
            </a:xfrm>
            <a:custGeom>
              <a:avLst/>
              <a:gdLst>
                <a:gd name="T0" fmla="*/ 0 w 2"/>
                <a:gd name="T1" fmla="*/ 2 h 3"/>
                <a:gd name="T2" fmla="*/ 1 w 2"/>
                <a:gd name="T3" fmla="*/ 3 h 3"/>
                <a:gd name="T4" fmla="*/ 2 w 2"/>
                <a:gd name="T5" fmla="*/ 2 h 3"/>
                <a:gd name="T6" fmla="*/ 0 w 2"/>
                <a:gd name="T7" fmla="*/ 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2"/>
                  </a:moveTo>
                  <a:cubicBezTo>
                    <a:pt x="0" y="2"/>
                    <a:pt x="1" y="3"/>
                    <a:pt x="1" y="3"/>
                  </a:cubicBezTo>
                  <a:cubicBezTo>
                    <a:pt x="2" y="3"/>
                    <a:pt x="2" y="3"/>
                    <a:pt x="2" y="2"/>
                  </a:cubicBezTo>
                  <a:cubicBezTo>
                    <a:pt x="1" y="0"/>
                    <a:pt x="1" y="2"/>
                    <a:pt x="0"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18" name="Freeform 268"/>
            <p:cNvSpPr>
              <a:spLocks/>
            </p:cNvSpPr>
            <p:nvPr/>
          </p:nvSpPr>
          <p:spPr bwMode="auto">
            <a:xfrm>
              <a:off x="4098" y="3020"/>
              <a:ext cx="8" cy="7"/>
            </a:xfrm>
            <a:custGeom>
              <a:avLst/>
              <a:gdLst>
                <a:gd name="T0" fmla="*/ 0 w 3"/>
                <a:gd name="T1" fmla="*/ 1 h 3"/>
                <a:gd name="T2" fmla="*/ 1 w 3"/>
                <a:gd name="T3" fmla="*/ 3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1"/>
                  </a:moveTo>
                  <a:cubicBezTo>
                    <a:pt x="0" y="2"/>
                    <a:pt x="0" y="3"/>
                    <a:pt x="1" y="3"/>
                  </a:cubicBezTo>
                  <a:cubicBezTo>
                    <a:pt x="3" y="1"/>
                    <a:pt x="2" y="1"/>
                    <a:pt x="0"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19" name="Freeform 269"/>
            <p:cNvSpPr>
              <a:spLocks/>
            </p:cNvSpPr>
            <p:nvPr/>
          </p:nvSpPr>
          <p:spPr bwMode="auto">
            <a:xfrm>
              <a:off x="4053" y="3077"/>
              <a:ext cx="20" cy="20"/>
            </a:xfrm>
            <a:custGeom>
              <a:avLst/>
              <a:gdLst>
                <a:gd name="T0" fmla="*/ 2 w 8"/>
                <a:gd name="T1" fmla="*/ 1 h 8"/>
                <a:gd name="T2" fmla="*/ 5 w 8"/>
                <a:gd name="T3" fmla="*/ 7 h 8"/>
                <a:gd name="T4" fmla="*/ 3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2" y="1"/>
                  </a:moveTo>
                  <a:cubicBezTo>
                    <a:pt x="0" y="3"/>
                    <a:pt x="1" y="8"/>
                    <a:pt x="5" y="7"/>
                  </a:cubicBezTo>
                  <a:cubicBezTo>
                    <a:pt x="8" y="6"/>
                    <a:pt x="6" y="1"/>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20" name="Freeform 270"/>
            <p:cNvSpPr>
              <a:spLocks/>
            </p:cNvSpPr>
            <p:nvPr/>
          </p:nvSpPr>
          <p:spPr bwMode="auto">
            <a:xfrm>
              <a:off x="4076" y="3062"/>
              <a:ext cx="17" cy="15"/>
            </a:xfrm>
            <a:custGeom>
              <a:avLst/>
              <a:gdLst>
                <a:gd name="T0" fmla="*/ 2 w 7"/>
                <a:gd name="T1" fmla="*/ 1 h 6"/>
                <a:gd name="T2" fmla="*/ 4 w 7"/>
                <a:gd name="T3" fmla="*/ 4 h 6"/>
                <a:gd name="T4" fmla="*/ 1 w 7"/>
                <a:gd name="T5" fmla="*/ 1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2" y="1"/>
                  </a:moveTo>
                  <a:cubicBezTo>
                    <a:pt x="0" y="3"/>
                    <a:pt x="2" y="6"/>
                    <a:pt x="4" y="4"/>
                  </a:cubicBezTo>
                  <a:cubicBezTo>
                    <a:pt x="7" y="2"/>
                    <a:pt x="3" y="0"/>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21" name="Freeform 271"/>
            <p:cNvSpPr>
              <a:spLocks/>
            </p:cNvSpPr>
            <p:nvPr/>
          </p:nvSpPr>
          <p:spPr bwMode="auto">
            <a:xfrm>
              <a:off x="4076" y="3047"/>
              <a:ext cx="10" cy="18"/>
            </a:xfrm>
            <a:custGeom>
              <a:avLst/>
              <a:gdLst>
                <a:gd name="T0" fmla="*/ 0 w 4"/>
                <a:gd name="T1" fmla="*/ 2 h 7"/>
                <a:gd name="T2" fmla="*/ 4 w 4"/>
                <a:gd name="T3" fmla="*/ 0 h 7"/>
                <a:gd name="T4" fmla="*/ 1 w 4"/>
                <a:gd name="T5" fmla="*/ 1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0" y="2"/>
                  </a:moveTo>
                  <a:cubicBezTo>
                    <a:pt x="0" y="7"/>
                    <a:pt x="4" y="3"/>
                    <a:pt x="4" y="0"/>
                  </a:cubicBezTo>
                  <a:cubicBezTo>
                    <a:pt x="2" y="0"/>
                    <a:pt x="2" y="0"/>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22" name="Freeform 272"/>
            <p:cNvSpPr>
              <a:spLocks/>
            </p:cNvSpPr>
            <p:nvPr/>
          </p:nvSpPr>
          <p:spPr bwMode="auto">
            <a:xfrm>
              <a:off x="4078" y="3027"/>
              <a:ext cx="15" cy="18"/>
            </a:xfrm>
            <a:custGeom>
              <a:avLst/>
              <a:gdLst>
                <a:gd name="T0" fmla="*/ 0 w 6"/>
                <a:gd name="T1" fmla="*/ 1 h 7"/>
                <a:gd name="T2" fmla="*/ 2 w 6"/>
                <a:gd name="T3" fmla="*/ 0 h 7"/>
                <a:gd name="T4" fmla="*/ 0 60000 65536"/>
                <a:gd name="T5" fmla="*/ 0 60000 65536"/>
                <a:gd name="T6" fmla="*/ 0 w 6"/>
                <a:gd name="T7" fmla="*/ 0 h 7"/>
                <a:gd name="T8" fmla="*/ 6 w 6"/>
                <a:gd name="T9" fmla="*/ 7 h 7"/>
              </a:gdLst>
              <a:ahLst/>
              <a:cxnLst>
                <a:cxn ang="T4">
                  <a:pos x="T0" y="T1"/>
                </a:cxn>
                <a:cxn ang="T5">
                  <a:pos x="T2" y="T3"/>
                </a:cxn>
              </a:cxnLst>
              <a:rect l="T6" t="T7" r="T8" b="T9"/>
              <a:pathLst>
                <a:path w="6" h="7">
                  <a:moveTo>
                    <a:pt x="0" y="1"/>
                  </a:moveTo>
                  <a:cubicBezTo>
                    <a:pt x="1" y="7"/>
                    <a:pt x="6" y="1"/>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23" name="Freeform 273"/>
            <p:cNvSpPr>
              <a:spLocks/>
            </p:cNvSpPr>
            <p:nvPr/>
          </p:nvSpPr>
          <p:spPr bwMode="auto">
            <a:xfrm>
              <a:off x="4086" y="3005"/>
              <a:ext cx="5" cy="10"/>
            </a:xfrm>
            <a:custGeom>
              <a:avLst/>
              <a:gdLst>
                <a:gd name="T0" fmla="*/ 0 w 2"/>
                <a:gd name="T1" fmla="*/ 3 h 4"/>
                <a:gd name="T2" fmla="*/ 2 w 2"/>
                <a:gd name="T3" fmla="*/ 1 h 4"/>
                <a:gd name="T4" fmla="*/ 0 w 2"/>
                <a:gd name="T5" fmla="*/ 1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3"/>
                  </a:moveTo>
                  <a:cubicBezTo>
                    <a:pt x="1" y="3"/>
                    <a:pt x="1" y="4"/>
                    <a:pt x="2" y="1"/>
                  </a:cubicBezTo>
                  <a:cubicBezTo>
                    <a:pt x="1" y="0"/>
                    <a:pt x="0" y="1"/>
                    <a:pt x="0"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24" name="Freeform 274"/>
            <p:cNvSpPr>
              <a:spLocks/>
            </p:cNvSpPr>
            <p:nvPr/>
          </p:nvSpPr>
          <p:spPr bwMode="auto">
            <a:xfrm>
              <a:off x="4116" y="3052"/>
              <a:ext cx="7" cy="8"/>
            </a:xfrm>
            <a:custGeom>
              <a:avLst/>
              <a:gdLst>
                <a:gd name="T0" fmla="*/ 0 w 3"/>
                <a:gd name="T1" fmla="*/ 1 h 3"/>
                <a:gd name="T2" fmla="*/ 3 w 3"/>
                <a:gd name="T3" fmla="*/ 2 h 3"/>
                <a:gd name="T4" fmla="*/ 3 w 3"/>
                <a:gd name="T5" fmla="*/ 0 h 3"/>
                <a:gd name="T6" fmla="*/ 0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1"/>
                  </a:moveTo>
                  <a:cubicBezTo>
                    <a:pt x="1" y="2"/>
                    <a:pt x="1" y="3"/>
                    <a:pt x="3" y="2"/>
                  </a:cubicBezTo>
                  <a:cubicBezTo>
                    <a:pt x="3" y="2"/>
                    <a:pt x="3" y="1"/>
                    <a:pt x="3" y="0"/>
                  </a:cubicBezTo>
                  <a:cubicBezTo>
                    <a:pt x="1" y="0"/>
                    <a:pt x="2" y="1"/>
                    <a:pt x="0"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25" name="Freeform 275"/>
            <p:cNvSpPr>
              <a:spLocks/>
            </p:cNvSpPr>
            <p:nvPr/>
          </p:nvSpPr>
          <p:spPr bwMode="auto">
            <a:xfrm>
              <a:off x="4118" y="3037"/>
              <a:ext cx="10" cy="10"/>
            </a:xfrm>
            <a:custGeom>
              <a:avLst/>
              <a:gdLst>
                <a:gd name="T0" fmla="*/ 0 w 4"/>
                <a:gd name="T1" fmla="*/ 1 h 4"/>
                <a:gd name="T2" fmla="*/ 1 w 4"/>
                <a:gd name="T3" fmla="*/ 4 h 4"/>
                <a:gd name="T4" fmla="*/ 2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1"/>
                  </a:moveTo>
                  <a:cubicBezTo>
                    <a:pt x="0" y="2"/>
                    <a:pt x="0" y="3"/>
                    <a:pt x="1" y="4"/>
                  </a:cubicBezTo>
                  <a:cubicBezTo>
                    <a:pt x="3" y="2"/>
                    <a:pt x="4" y="1"/>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26" name="Freeform 276"/>
            <p:cNvSpPr>
              <a:spLocks/>
            </p:cNvSpPr>
            <p:nvPr/>
          </p:nvSpPr>
          <p:spPr bwMode="auto">
            <a:xfrm>
              <a:off x="4121" y="3007"/>
              <a:ext cx="10" cy="10"/>
            </a:xfrm>
            <a:custGeom>
              <a:avLst/>
              <a:gdLst>
                <a:gd name="T0" fmla="*/ 3 w 4"/>
                <a:gd name="T1" fmla="*/ 2 h 4"/>
                <a:gd name="T2" fmla="*/ 3 w 4"/>
                <a:gd name="T3" fmla="*/ 4 h 4"/>
                <a:gd name="T4" fmla="*/ 3 w 4"/>
                <a:gd name="T5" fmla="*/ 0 h 4"/>
                <a:gd name="T6" fmla="*/ 0 w 4"/>
                <a:gd name="T7" fmla="*/ 2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2"/>
                  </a:moveTo>
                  <a:cubicBezTo>
                    <a:pt x="3" y="2"/>
                    <a:pt x="2" y="3"/>
                    <a:pt x="3" y="4"/>
                  </a:cubicBezTo>
                  <a:cubicBezTo>
                    <a:pt x="4" y="2"/>
                    <a:pt x="3" y="2"/>
                    <a:pt x="3" y="0"/>
                  </a:cubicBezTo>
                  <a:cubicBezTo>
                    <a:pt x="1" y="0"/>
                    <a:pt x="1" y="1"/>
                    <a:pt x="0"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27" name="Freeform 277"/>
            <p:cNvSpPr>
              <a:spLocks/>
            </p:cNvSpPr>
            <p:nvPr/>
          </p:nvSpPr>
          <p:spPr bwMode="auto">
            <a:xfrm>
              <a:off x="3998" y="3037"/>
              <a:ext cx="10" cy="13"/>
            </a:xfrm>
            <a:custGeom>
              <a:avLst/>
              <a:gdLst>
                <a:gd name="T0" fmla="*/ 0 w 4"/>
                <a:gd name="T1" fmla="*/ 2 h 5"/>
                <a:gd name="T2" fmla="*/ 1 w 4"/>
                <a:gd name="T3" fmla="*/ 5 h 5"/>
                <a:gd name="T4" fmla="*/ 3 w 4"/>
                <a:gd name="T5" fmla="*/ 0 h 5"/>
                <a:gd name="T6" fmla="*/ 1 w 4"/>
                <a:gd name="T7" fmla="*/ 1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0" y="4"/>
                    <a:pt x="1" y="5"/>
                  </a:cubicBezTo>
                  <a:cubicBezTo>
                    <a:pt x="4" y="5"/>
                    <a:pt x="4" y="2"/>
                    <a:pt x="3" y="0"/>
                  </a:cubicBezTo>
                  <a:cubicBezTo>
                    <a:pt x="2" y="0"/>
                    <a:pt x="2" y="1"/>
                    <a:pt x="1"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28" name="Freeform 278"/>
            <p:cNvSpPr>
              <a:spLocks/>
            </p:cNvSpPr>
            <p:nvPr/>
          </p:nvSpPr>
          <p:spPr bwMode="auto">
            <a:xfrm>
              <a:off x="4016" y="3052"/>
              <a:ext cx="7" cy="10"/>
            </a:xfrm>
            <a:custGeom>
              <a:avLst/>
              <a:gdLst>
                <a:gd name="T0" fmla="*/ 1 w 3"/>
                <a:gd name="T1" fmla="*/ 3 h 4"/>
                <a:gd name="T2" fmla="*/ 1 w 3"/>
                <a:gd name="T3" fmla="*/ 4 h 4"/>
                <a:gd name="T4" fmla="*/ 3 w 3"/>
                <a:gd name="T5" fmla="*/ 1 h 4"/>
                <a:gd name="T6" fmla="*/ 2 w 3"/>
                <a:gd name="T7" fmla="*/ 1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3"/>
                  </a:moveTo>
                  <a:cubicBezTo>
                    <a:pt x="1" y="3"/>
                    <a:pt x="0" y="4"/>
                    <a:pt x="1" y="4"/>
                  </a:cubicBezTo>
                  <a:cubicBezTo>
                    <a:pt x="3" y="3"/>
                    <a:pt x="3" y="3"/>
                    <a:pt x="3" y="1"/>
                  </a:cubicBezTo>
                  <a:cubicBezTo>
                    <a:pt x="2" y="0"/>
                    <a:pt x="2" y="1"/>
                    <a:pt x="2"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29" name="Freeform 279"/>
            <p:cNvSpPr>
              <a:spLocks/>
            </p:cNvSpPr>
            <p:nvPr/>
          </p:nvSpPr>
          <p:spPr bwMode="auto">
            <a:xfrm>
              <a:off x="4013" y="3072"/>
              <a:ext cx="28" cy="18"/>
            </a:xfrm>
            <a:custGeom>
              <a:avLst/>
              <a:gdLst>
                <a:gd name="T0" fmla="*/ 3 w 11"/>
                <a:gd name="T1" fmla="*/ 0 h 7"/>
                <a:gd name="T2" fmla="*/ 3 w 11"/>
                <a:gd name="T3" fmla="*/ 0 h 7"/>
                <a:gd name="T4" fmla="*/ 0 60000 65536"/>
                <a:gd name="T5" fmla="*/ 0 60000 65536"/>
                <a:gd name="T6" fmla="*/ 0 w 11"/>
                <a:gd name="T7" fmla="*/ 0 h 7"/>
                <a:gd name="T8" fmla="*/ 11 w 11"/>
                <a:gd name="T9" fmla="*/ 7 h 7"/>
              </a:gdLst>
              <a:ahLst/>
              <a:cxnLst>
                <a:cxn ang="T4">
                  <a:pos x="T0" y="T1"/>
                </a:cxn>
                <a:cxn ang="T5">
                  <a:pos x="T2" y="T3"/>
                </a:cxn>
              </a:cxnLst>
              <a:rect l="T6" t="T7" r="T8" b="T9"/>
              <a:pathLst>
                <a:path w="11" h="7">
                  <a:moveTo>
                    <a:pt x="3" y="0"/>
                  </a:moveTo>
                  <a:cubicBezTo>
                    <a:pt x="0" y="7"/>
                    <a:pt x="11" y="0"/>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30" name="Freeform 280"/>
            <p:cNvSpPr>
              <a:spLocks/>
            </p:cNvSpPr>
            <p:nvPr/>
          </p:nvSpPr>
          <p:spPr bwMode="auto">
            <a:xfrm>
              <a:off x="4013" y="3080"/>
              <a:ext cx="28" cy="37"/>
            </a:xfrm>
            <a:custGeom>
              <a:avLst/>
              <a:gdLst>
                <a:gd name="T0" fmla="*/ 1 w 11"/>
                <a:gd name="T1" fmla="*/ 5 h 15"/>
                <a:gd name="T2" fmla="*/ 2 w 11"/>
                <a:gd name="T3" fmla="*/ 4 h 15"/>
                <a:gd name="T4" fmla="*/ 0 60000 65536"/>
                <a:gd name="T5" fmla="*/ 0 60000 65536"/>
                <a:gd name="T6" fmla="*/ 0 w 11"/>
                <a:gd name="T7" fmla="*/ 0 h 15"/>
                <a:gd name="T8" fmla="*/ 11 w 11"/>
                <a:gd name="T9" fmla="*/ 15 h 15"/>
              </a:gdLst>
              <a:ahLst/>
              <a:cxnLst>
                <a:cxn ang="T4">
                  <a:pos x="T0" y="T1"/>
                </a:cxn>
                <a:cxn ang="T5">
                  <a:pos x="T2" y="T3"/>
                </a:cxn>
              </a:cxnLst>
              <a:rect l="T6" t="T7" r="T8" b="T9"/>
              <a:pathLst>
                <a:path w="11" h="15">
                  <a:moveTo>
                    <a:pt x="1" y="5"/>
                  </a:moveTo>
                  <a:cubicBezTo>
                    <a:pt x="0" y="15"/>
                    <a:pt x="11" y="0"/>
                    <a:pt x="2" y="4"/>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31" name="Freeform 281"/>
            <p:cNvSpPr>
              <a:spLocks/>
            </p:cNvSpPr>
            <p:nvPr/>
          </p:nvSpPr>
          <p:spPr bwMode="auto">
            <a:xfrm>
              <a:off x="3986" y="3077"/>
              <a:ext cx="5" cy="5"/>
            </a:xfrm>
            <a:custGeom>
              <a:avLst/>
              <a:gdLst>
                <a:gd name="T0" fmla="*/ 1 w 2"/>
                <a:gd name="T1" fmla="*/ 1 h 2"/>
                <a:gd name="T2" fmla="*/ 2 w 2"/>
                <a:gd name="T3" fmla="*/ 1 h 2"/>
                <a:gd name="T4" fmla="*/ 1 w 2"/>
                <a:gd name="T5" fmla="*/ 0 h 2"/>
                <a:gd name="T6" fmla="*/ 1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1"/>
                  </a:moveTo>
                  <a:cubicBezTo>
                    <a:pt x="1" y="1"/>
                    <a:pt x="1" y="2"/>
                    <a:pt x="2" y="1"/>
                  </a:cubicBezTo>
                  <a:cubicBezTo>
                    <a:pt x="2" y="1"/>
                    <a:pt x="1" y="1"/>
                    <a:pt x="1" y="0"/>
                  </a:cubicBezTo>
                  <a:cubicBezTo>
                    <a:pt x="0" y="1"/>
                    <a:pt x="1" y="2"/>
                    <a:pt x="1" y="2"/>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32" name="Freeform 282"/>
            <p:cNvSpPr>
              <a:spLocks/>
            </p:cNvSpPr>
            <p:nvPr/>
          </p:nvSpPr>
          <p:spPr bwMode="auto">
            <a:xfrm>
              <a:off x="3961" y="3070"/>
              <a:ext cx="5" cy="5"/>
            </a:xfrm>
            <a:custGeom>
              <a:avLst/>
              <a:gdLst>
                <a:gd name="T0" fmla="*/ 0 w 2"/>
                <a:gd name="T1" fmla="*/ 0 h 2"/>
                <a:gd name="T2" fmla="*/ 1 w 2"/>
                <a:gd name="T3" fmla="*/ 2 h 2"/>
                <a:gd name="T4" fmla="*/ 2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0"/>
                    <a:pt x="0" y="1"/>
                    <a:pt x="1" y="2"/>
                  </a:cubicBezTo>
                  <a:cubicBezTo>
                    <a:pt x="2" y="2"/>
                    <a:pt x="2" y="1"/>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33" name="Freeform 283"/>
            <p:cNvSpPr>
              <a:spLocks/>
            </p:cNvSpPr>
            <p:nvPr/>
          </p:nvSpPr>
          <p:spPr bwMode="auto">
            <a:xfrm>
              <a:off x="3983" y="3052"/>
              <a:ext cx="8" cy="10"/>
            </a:xfrm>
            <a:custGeom>
              <a:avLst/>
              <a:gdLst>
                <a:gd name="T0" fmla="*/ 1 w 3"/>
                <a:gd name="T1" fmla="*/ 2 h 4"/>
                <a:gd name="T2" fmla="*/ 3 w 3"/>
                <a:gd name="T3" fmla="*/ 4 h 4"/>
                <a:gd name="T4" fmla="*/ 1 w 3"/>
                <a:gd name="T5" fmla="*/ 4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1" y="2"/>
                  </a:moveTo>
                  <a:cubicBezTo>
                    <a:pt x="2" y="3"/>
                    <a:pt x="2" y="4"/>
                    <a:pt x="3" y="4"/>
                  </a:cubicBezTo>
                  <a:cubicBezTo>
                    <a:pt x="3" y="0"/>
                    <a:pt x="0" y="0"/>
                    <a:pt x="1" y="4"/>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34" name="Freeform 284"/>
            <p:cNvSpPr>
              <a:spLocks/>
            </p:cNvSpPr>
            <p:nvPr/>
          </p:nvSpPr>
          <p:spPr bwMode="auto">
            <a:xfrm>
              <a:off x="3976" y="3052"/>
              <a:ext cx="40" cy="25"/>
            </a:xfrm>
            <a:custGeom>
              <a:avLst/>
              <a:gdLst>
                <a:gd name="T0" fmla="*/ 9 w 16"/>
                <a:gd name="T1" fmla="*/ 7 h 10"/>
                <a:gd name="T2" fmla="*/ 8 w 16"/>
                <a:gd name="T3" fmla="*/ 9 h 10"/>
                <a:gd name="T4" fmla="*/ 10 w 16"/>
                <a:gd name="T5" fmla="*/ 10 h 10"/>
                <a:gd name="T6" fmla="*/ 10 w 16"/>
                <a:gd name="T7" fmla="*/ 10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9" y="7"/>
                  </a:moveTo>
                  <a:cubicBezTo>
                    <a:pt x="9" y="8"/>
                    <a:pt x="8" y="8"/>
                    <a:pt x="8" y="9"/>
                  </a:cubicBezTo>
                  <a:cubicBezTo>
                    <a:pt x="9" y="10"/>
                    <a:pt x="9" y="10"/>
                    <a:pt x="10" y="10"/>
                  </a:cubicBezTo>
                  <a:cubicBezTo>
                    <a:pt x="16" y="0"/>
                    <a:pt x="0" y="8"/>
                    <a:pt x="10" y="1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35" name="Freeform 285"/>
            <p:cNvSpPr>
              <a:spLocks/>
            </p:cNvSpPr>
            <p:nvPr/>
          </p:nvSpPr>
          <p:spPr bwMode="auto">
            <a:xfrm>
              <a:off x="4036" y="3082"/>
              <a:ext cx="15" cy="18"/>
            </a:xfrm>
            <a:custGeom>
              <a:avLst/>
              <a:gdLst>
                <a:gd name="T0" fmla="*/ 0 w 6"/>
                <a:gd name="T1" fmla="*/ 2 h 7"/>
                <a:gd name="T2" fmla="*/ 2 w 6"/>
                <a:gd name="T3" fmla="*/ 0 h 7"/>
                <a:gd name="T4" fmla="*/ 0 w 6"/>
                <a:gd name="T5" fmla="*/ 1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2"/>
                  </a:moveTo>
                  <a:cubicBezTo>
                    <a:pt x="0" y="7"/>
                    <a:pt x="6" y="3"/>
                    <a:pt x="2" y="0"/>
                  </a:cubicBezTo>
                  <a:cubicBezTo>
                    <a:pt x="0" y="0"/>
                    <a:pt x="1" y="1"/>
                    <a:pt x="0"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36" name="Freeform 286"/>
            <p:cNvSpPr>
              <a:spLocks/>
            </p:cNvSpPr>
            <p:nvPr/>
          </p:nvSpPr>
          <p:spPr bwMode="auto">
            <a:xfrm>
              <a:off x="4043" y="3070"/>
              <a:ext cx="15" cy="40"/>
            </a:xfrm>
            <a:custGeom>
              <a:avLst/>
              <a:gdLst>
                <a:gd name="T0" fmla="*/ 0 w 6"/>
                <a:gd name="T1" fmla="*/ 9 h 16"/>
                <a:gd name="T2" fmla="*/ 1 w 6"/>
                <a:gd name="T3" fmla="*/ 6 h 16"/>
                <a:gd name="T4" fmla="*/ 0 60000 65536"/>
                <a:gd name="T5" fmla="*/ 0 60000 65536"/>
                <a:gd name="T6" fmla="*/ 0 w 6"/>
                <a:gd name="T7" fmla="*/ 0 h 16"/>
                <a:gd name="T8" fmla="*/ 6 w 6"/>
                <a:gd name="T9" fmla="*/ 16 h 16"/>
              </a:gdLst>
              <a:ahLst/>
              <a:cxnLst>
                <a:cxn ang="T4">
                  <a:pos x="T0" y="T1"/>
                </a:cxn>
                <a:cxn ang="T5">
                  <a:pos x="T2" y="T3"/>
                </a:cxn>
              </a:cxnLst>
              <a:rect l="T6" t="T7" r="T8" b="T9"/>
              <a:pathLst>
                <a:path w="6" h="16">
                  <a:moveTo>
                    <a:pt x="0" y="9"/>
                  </a:moveTo>
                  <a:cubicBezTo>
                    <a:pt x="3" y="16"/>
                    <a:pt x="6" y="0"/>
                    <a:pt x="1" y="6"/>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37" name="Freeform 287"/>
            <p:cNvSpPr>
              <a:spLocks/>
            </p:cNvSpPr>
            <p:nvPr/>
          </p:nvSpPr>
          <p:spPr bwMode="auto">
            <a:xfrm>
              <a:off x="4023" y="3052"/>
              <a:ext cx="43" cy="48"/>
            </a:xfrm>
            <a:custGeom>
              <a:avLst/>
              <a:gdLst>
                <a:gd name="T0" fmla="*/ 3 w 17"/>
                <a:gd name="T1" fmla="*/ 6 h 19"/>
                <a:gd name="T2" fmla="*/ 5 w 17"/>
                <a:gd name="T3" fmla="*/ 3 h 19"/>
                <a:gd name="T4" fmla="*/ 0 60000 65536"/>
                <a:gd name="T5" fmla="*/ 0 60000 65536"/>
                <a:gd name="T6" fmla="*/ 0 w 17"/>
                <a:gd name="T7" fmla="*/ 0 h 19"/>
                <a:gd name="T8" fmla="*/ 17 w 17"/>
                <a:gd name="T9" fmla="*/ 19 h 19"/>
              </a:gdLst>
              <a:ahLst/>
              <a:cxnLst>
                <a:cxn ang="T4">
                  <a:pos x="T0" y="T1"/>
                </a:cxn>
                <a:cxn ang="T5">
                  <a:pos x="T2" y="T3"/>
                </a:cxn>
              </a:cxnLst>
              <a:rect l="T6" t="T7" r="T8" b="T9"/>
              <a:pathLst>
                <a:path w="17" h="19">
                  <a:moveTo>
                    <a:pt x="3" y="6"/>
                  </a:moveTo>
                  <a:cubicBezTo>
                    <a:pt x="0" y="19"/>
                    <a:pt x="17" y="0"/>
                    <a:pt x="5" y="3"/>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38" name="Freeform 288"/>
            <p:cNvSpPr>
              <a:spLocks/>
            </p:cNvSpPr>
            <p:nvPr/>
          </p:nvSpPr>
          <p:spPr bwMode="auto">
            <a:xfrm>
              <a:off x="4023" y="3045"/>
              <a:ext cx="8" cy="12"/>
            </a:xfrm>
            <a:custGeom>
              <a:avLst/>
              <a:gdLst>
                <a:gd name="T0" fmla="*/ 0 w 3"/>
                <a:gd name="T1" fmla="*/ 3 h 5"/>
                <a:gd name="T2" fmla="*/ 3 w 3"/>
                <a:gd name="T3" fmla="*/ 0 h 5"/>
                <a:gd name="T4" fmla="*/ 1 w 3"/>
                <a:gd name="T5" fmla="*/ 1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3"/>
                  </a:moveTo>
                  <a:cubicBezTo>
                    <a:pt x="2" y="5"/>
                    <a:pt x="3" y="3"/>
                    <a:pt x="3" y="0"/>
                  </a:cubicBezTo>
                  <a:cubicBezTo>
                    <a:pt x="2" y="0"/>
                    <a:pt x="2" y="1"/>
                    <a:pt x="1"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39" name="Freeform 289"/>
            <p:cNvSpPr>
              <a:spLocks/>
            </p:cNvSpPr>
            <p:nvPr/>
          </p:nvSpPr>
          <p:spPr bwMode="auto">
            <a:xfrm>
              <a:off x="3983" y="3045"/>
              <a:ext cx="8" cy="7"/>
            </a:xfrm>
            <a:custGeom>
              <a:avLst/>
              <a:gdLst>
                <a:gd name="T0" fmla="*/ 0 w 3"/>
                <a:gd name="T1" fmla="*/ 1 h 3"/>
                <a:gd name="T2" fmla="*/ 0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0" y="1"/>
                  </a:moveTo>
                  <a:cubicBezTo>
                    <a:pt x="2" y="3"/>
                    <a:pt x="3" y="0"/>
                    <a:pt x="0"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40" name="Freeform 290"/>
            <p:cNvSpPr>
              <a:spLocks/>
            </p:cNvSpPr>
            <p:nvPr/>
          </p:nvSpPr>
          <p:spPr bwMode="auto">
            <a:xfrm>
              <a:off x="3971" y="3095"/>
              <a:ext cx="12" cy="10"/>
            </a:xfrm>
            <a:custGeom>
              <a:avLst/>
              <a:gdLst>
                <a:gd name="T0" fmla="*/ 1 w 5"/>
                <a:gd name="T1" fmla="*/ 2 h 4"/>
                <a:gd name="T2" fmla="*/ 1 w 5"/>
                <a:gd name="T3" fmla="*/ 3 h 4"/>
                <a:gd name="T4" fmla="*/ 3 w 5"/>
                <a:gd name="T5" fmla="*/ 0 h 4"/>
                <a:gd name="T6" fmla="*/ 2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1" y="2"/>
                  </a:moveTo>
                  <a:cubicBezTo>
                    <a:pt x="1" y="2"/>
                    <a:pt x="0" y="3"/>
                    <a:pt x="1" y="3"/>
                  </a:cubicBezTo>
                  <a:cubicBezTo>
                    <a:pt x="4" y="4"/>
                    <a:pt x="5" y="3"/>
                    <a:pt x="3" y="0"/>
                  </a:cubicBezTo>
                  <a:cubicBezTo>
                    <a:pt x="1" y="0"/>
                    <a:pt x="2" y="1"/>
                    <a:pt x="2"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41" name="Freeform 291"/>
            <p:cNvSpPr>
              <a:spLocks/>
            </p:cNvSpPr>
            <p:nvPr/>
          </p:nvSpPr>
          <p:spPr bwMode="auto">
            <a:xfrm>
              <a:off x="3996" y="3095"/>
              <a:ext cx="10" cy="12"/>
            </a:xfrm>
            <a:custGeom>
              <a:avLst/>
              <a:gdLst>
                <a:gd name="T0" fmla="*/ 0 w 4"/>
                <a:gd name="T1" fmla="*/ 1 h 5"/>
                <a:gd name="T2" fmla="*/ 1 w 4"/>
                <a:gd name="T3" fmla="*/ 5 h 5"/>
                <a:gd name="T4" fmla="*/ 1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1"/>
                  </a:moveTo>
                  <a:cubicBezTo>
                    <a:pt x="0" y="2"/>
                    <a:pt x="0" y="4"/>
                    <a:pt x="1" y="5"/>
                  </a:cubicBezTo>
                  <a:cubicBezTo>
                    <a:pt x="3" y="4"/>
                    <a:pt x="4" y="0"/>
                    <a:pt x="1"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42" name="Freeform 292"/>
            <p:cNvSpPr>
              <a:spLocks/>
            </p:cNvSpPr>
            <p:nvPr/>
          </p:nvSpPr>
          <p:spPr bwMode="auto">
            <a:xfrm>
              <a:off x="3951" y="3090"/>
              <a:ext cx="7" cy="7"/>
            </a:xfrm>
            <a:custGeom>
              <a:avLst/>
              <a:gdLst>
                <a:gd name="T0" fmla="*/ 1 w 3"/>
                <a:gd name="T1" fmla="*/ 2 h 3"/>
                <a:gd name="T2" fmla="*/ 2 w 3"/>
                <a:gd name="T3" fmla="*/ 3 h 3"/>
                <a:gd name="T4" fmla="*/ 1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2"/>
                  </a:moveTo>
                  <a:cubicBezTo>
                    <a:pt x="1" y="2"/>
                    <a:pt x="0" y="3"/>
                    <a:pt x="2" y="3"/>
                  </a:cubicBezTo>
                  <a:cubicBezTo>
                    <a:pt x="3" y="1"/>
                    <a:pt x="1" y="1"/>
                    <a:pt x="1"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43" name="Freeform 293"/>
            <p:cNvSpPr>
              <a:spLocks/>
            </p:cNvSpPr>
            <p:nvPr/>
          </p:nvSpPr>
          <p:spPr bwMode="auto">
            <a:xfrm>
              <a:off x="4008" y="3095"/>
              <a:ext cx="13" cy="20"/>
            </a:xfrm>
            <a:custGeom>
              <a:avLst/>
              <a:gdLst>
                <a:gd name="T0" fmla="*/ 0 w 5"/>
                <a:gd name="T1" fmla="*/ 4 h 8"/>
                <a:gd name="T2" fmla="*/ 2 w 5"/>
                <a:gd name="T3" fmla="*/ 0 h 8"/>
                <a:gd name="T4" fmla="*/ 0 60000 65536"/>
                <a:gd name="T5" fmla="*/ 0 60000 65536"/>
                <a:gd name="T6" fmla="*/ 0 w 5"/>
                <a:gd name="T7" fmla="*/ 0 h 8"/>
                <a:gd name="T8" fmla="*/ 5 w 5"/>
                <a:gd name="T9" fmla="*/ 8 h 8"/>
              </a:gdLst>
              <a:ahLst/>
              <a:cxnLst>
                <a:cxn ang="T4">
                  <a:pos x="T0" y="T1"/>
                </a:cxn>
                <a:cxn ang="T5">
                  <a:pos x="T2" y="T3"/>
                </a:cxn>
              </a:cxnLst>
              <a:rect l="T6" t="T7" r="T8" b="T9"/>
              <a:pathLst>
                <a:path w="5" h="8">
                  <a:moveTo>
                    <a:pt x="0" y="4"/>
                  </a:moveTo>
                  <a:cubicBezTo>
                    <a:pt x="2" y="8"/>
                    <a:pt x="5" y="2"/>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44" name="Freeform 294"/>
            <p:cNvSpPr>
              <a:spLocks/>
            </p:cNvSpPr>
            <p:nvPr/>
          </p:nvSpPr>
          <p:spPr bwMode="auto">
            <a:xfrm>
              <a:off x="4026" y="3085"/>
              <a:ext cx="15" cy="20"/>
            </a:xfrm>
            <a:custGeom>
              <a:avLst/>
              <a:gdLst>
                <a:gd name="T0" fmla="*/ 2 w 6"/>
                <a:gd name="T1" fmla="*/ 4 h 8"/>
                <a:gd name="T2" fmla="*/ 2 w 6"/>
                <a:gd name="T3" fmla="*/ 8 h 8"/>
                <a:gd name="T4" fmla="*/ 2 w 6"/>
                <a:gd name="T5" fmla="*/ 1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2" y="4"/>
                  </a:moveTo>
                  <a:cubicBezTo>
                    <a:pt x="1" y="5"/>
                    <a:pt x="0" y="6"/>
                    <a:pt x="2" y="8"/>
                  </a:cubicBezTo>
                  <a:cubicBezTo>
                    <a:pt x="4" y="6"/>
                    <a:pt x="6" y="0"/>
                    <a:pt x="2"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45" name="Freeform 295"/>
            <p:cNvSpPr>
              <a:spLocks/>
            </p:cNvSpPr>
            <p:nvPr/>
          </p:nvSpPr>
          <p:spPr bwMode="auto">
            <a:xfrm>
              <a:off x="4051" y="3067"/>
              <a:ext cx="12" cy="20"/>
            </a:xfrm>
            <a:custGeom>
              <a:avLst/>
              <a:gdLst>
                <a:gd name="T0" fmla="*/ 3 w 5"/>
                <a:gd name="T1" fmla="*/ 2 h 8"/>
                <a:gd name="T2" fmla="*/ 0 w 5"/>
                <a:gd name="T3" fmla="*/ 8 h 8"/>
                <a:gd name="T4" fmla="*/ 5 w 5"/>
                <a:gd name="T5" fmla="*/ 0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3" y="2"/>
                  </a:moveTo>
                  <a:cubicBezTo>
                    <a:pt x="1" y="4"/>
                    <a:pt x="0" y="5"/>
                    <a:pt x="0" y="8"/>
                  </a:cubicBezTo>
                  <a:cubicBezTo>
                    <a:pt x="3" y="8"/>
                    <a:pt x="5" y="4"/>
                    <a:pt x="5"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46" name="Freeform 296"/>
            <p:cNvSpPr>
              <a:spLocks/>
            </p:cNvSpPr>
            <p:nvPr/>
          </p:nvSpPr>
          <p:spPr bwMode="auto">
            <a:xfrm>
              <a:off x="4033" y="2677"/>
              <a:ext cx="20" cy="18"/>
            </a:xfrm>
            <a:custGeom>
              <a:avLst/>
              <a:gdLst>
                <a:gd name="T0" fmla="*/ 2 w 8"/>
                <a:gd name="T1" fmla="*/ 2 h 7"/>
                <a:gd name="T2" fmla="*/ 8 w 8"/>
                <a:gd name="T3" fmla="*/ 1 h 7"/>
                <a:gd name="T4" fmla="*/ 2 w 8"/>
                <a:gd name="T5" fmla="*/ 1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2" y="2"/>
                  </a:moveTo>
                  <a:cubicBezTo>
                    <a:pt x="0" y="7"/>
                    <a:pt x="8" y="6"/>
                    <a:pt x="8" y="1"/>
                  </a:cubicBezTo>
                  <a:cubicBezTo>
                    <a:pt x="6" y="0"/>
                    <a:pt x="4" y="0"/>
                    <a:pt x="2"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47" name="Freeform 297"/>
            <p:cNvSpPr>
              <a:spLocks/>
            </p:cNvSpPr>
            <p:nvPr/>
          </p:nvSpPr>
          <p:spPr bwMode="auto">
            <a:xfrm>
              <a:off x="4063" y="2672"/>
              <a:ext cx="13" cy="10"/>
            </a:xfrm>
            <a:custGeom>
              <a:avLst/>
              <a:gdLst>
                <a:gd name="T0" fmla="*/ 1 w 5"/>
                <a:gd name="T1" fmla="*/ 1 h 4"/>
                <a:gd name="T2" fmla="*/ 0 w 5"/>
                <a:gd name="T3" fmla="*/ 3 h 4"/>
                <a:gd name="T4" fmla="*/ 5 w 5"/>
                <a:gd name="T5" fmla="*/ 2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1" y="1"/>
                  </a:moveTo>
                  <a:cubicBezTo>
                    <a:pt x="0" y="2"/>
                    <a:pt x="1" y="2"/>
                    <a:pt x="0" y="3"/>
                  </a:cubicBezTo>
                  <a:cubicBezTo>
                    <a:pt x="2" y="4"/>
                    <a:pt x="3" y="4"/>
                    <a:pt x="5" y="2"/>
                  </a:cubicBezTo>
                  <a:cubicBezTo>
                    <a:pt x="4" y="1"/>
                    <a:pt x="3" y="1"/>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48" name="Freeform 298"/>
            <p:cNvSpPr>
              <a:spLocks/>
            </p:cNvSpPr>
            <p:nvPr/>
          </p:nvSpPr>
          <p:spPr bwMode="auto">
            <a:xfrm>
              <a:off x="4011" y="2640"/>
              <a:ext cx="40" cy="37"/>
            </a:xfrm>
            <a:custGeom>
              <a:avLst/>
              <a:gdLst>
                <a:gd name="T0" fmla="*/ 4 w 16"/>
                <a:gd name="T1" fmla="*/ 0 h 15"/>
                <a:gd name="T2" fmla="*/ 11 w 16"/>
                <a:gd name="T3" fmla="*/ 10 h 15"/>
                <a:gd name="T4" fmla="*/ 5 w 16"/>
                <a:gd name="T5" fmla="*/ 3 h 15"/>
                <a:gd name="T6" fmla="*/ 0 60000 65536"/>
                <a:gd name="T7" fmla="*/ 0 60000 65536"/>
                <a:gd name="T8" fmla="*/ 0 60000 65536"/>
                <a:gd name="T9" fmla="*/ 0 w 16"/>
                <a:gd name="T10" fmla="*/ 0 h 15"/>
                <a:gd name="T11" fmla="*/ 16 w 16"/>
                <a:gd name="T12" fmla="*/ 15 h 15"/>
              </a:gdLst>
              <a:ahLst/>
              <a:cxnLst>
                <a:cxn ang="T6">
                  <a:pos x="T0" y="T1"/>
                </a:cxn>
                <a:cxn ang="T7">
                  <a:pos x="T2" y="T3"/>
                </a:cxn>
                <a:cxn ang="T8">
                  <a:pos x="T4" y="T5"/>
                </a:cxn>
              </a:cxnLst>
              <a:rect l="T9" t="T10" r="T11" b="T12"/>
              <a:pathLst>
                <a:path w="16" h="15">
                  <a:moveTo>
                    <a:pt x="4" y="0"/>
                  </a:moveTo>
                  <a:cubicBezTo>
                    <a:pt x="0" y="5"/>
                    <a:pt x="5" y="15"/>
                    <a:pt x="11" y="10"/>
                  </a:cubicBezTo>
                  <a:cubicBezTo>
                    <a:pt x="16" y="5"/>
                    <a:pt x="9" y="1"/>
                    <a:pt x="5" y="3"/>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49" name="Freeform 299"/>
            <p:cNvSpPr>
              <a:spLocks/>
            </p:cNvSpPr>
            <p:nvPr/>
          </p:nvSpPr>
          <p:spPr bwMode="auto">
            <a:xfrm>
              <a:off x="4036" y="2650"/>
              <a:ext cx="25" cy="20"/>
            </a:xfrm>
            <a:custGeom>
              <a:avLst/>
              <a:gdLst>
                <a:gd name="T0" fmla="*/ 7 w 10"/>
                <a:gd name="T1" fmla="*/ 1 h 8"/>
                <a:gd name="T2" fmla="*/ 10 w 10"/>
                <a:gd name="T3" fmla="*/ 1 h 8"/>
                <a:gd name="T4" fmla="*/ 6 w 10"/>
                <a:gd name="T5" fmla="*/ 0 h 8"/>
                <a:gd name="T6" fmla="*/ 0 60000 65536"/>
                <a:gd name="T7" fmla="*/ 0 60000 65536"/>
                <a:gd name="T8" fmla="*/ 0 60000 65536"/>
                <a:gd name="T9" fmla="*/ 0 w 10"/>
                <a:gd name="T10" fmla="*/ 0 h 8"/>
                <a:gd name="T11" fmla="*/ 10 w 10"/>
                <a:gd name="T12" fmla="*/ 8 h 8"/>
              </a:gdLst>
              <a:ahLst/>
              <a:cxnLst>
                <a:cxn ang="T6">
                  <a:pos x="T0" y="T1"/>
                </a:cxn>
                <a:cxn ang="T7">
                  <a:pos x="T2" y="T3"/>
                </a:cxn>
                <a:cxn ang="T8">
                  <a:pos x="T4" y="T5"/>
                </a:cxn>
              </a:cxnLst>
              <a:rect l="T9" t="T10" r="T11" b="T12"/>
              <a:pathLst>
                <a:path w="10" h="8">
                  <a:moveTo>
                    <a:pt x="7" y="1"/>
                  </a:moveTo>
                  <a:cubicBezTo>
                    <a:pt x="0" y="2"/>
                    <a:pt x="9" y="8"/>
                    <a:pt x="10" y="1"/>
                  </a:cubicBezTo>
                  <a:cubicBezTo>
                    <a:pt x="9" y="0"/>
                    <a:pt x="7" y="0"/>
                    <a:pt x="6"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50" name="Freeform 300"/>
            <p:cNvSpPr>
              <a:spLocks/>
            </p:cNvSpPr>
            <p:nvPr/>
          </p:nvSpPr>
          <p:spPr bwMode="auto">
            <a:xfrm>
              <a:off x="4003" y="2627"/>
              <a:ext cx="30" cy="20"/>
            </a:xfrm>
            <a:custGeom>
              <a:avLst/>
              <a:gdLst>
                <a:gd name="T0" fmla="*/ 4 w 12"/>
                <a:gd name="T1" fmla="*/ 2 h 8"/>
                <a:gd name="T2" fmla="*/ 7 w 12"/>
                <a:gd name="T3" fmla="*/ 7 h 8"/>
                <a:gd name="T4" fmla="*/ 4 w 12"/>
                <a:gd name="T5" fmla="*/ 1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4" y="2"/>
                  </a:moveTo>
                  <a:cubicBezTo>
                    <a:pt x="8" y="0"/>
                    <a:pt x="12" y="5"/>
                    <a:pt x="7" y="7"/>
                  </a:cubicBezTo>
                  <a:cubicBezTo>
                    <a:pt x="3" y="8"/>
                    <a:pt x="0" y="2"/>
                    <a:pt x="4"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51" name="Freeform 301"/>
            <p:cNvSpPr>
              <a:spLocks/>
            </p:cNvSpPr>
            <p:nvPr/>
          </p:nvSpPr>
          <p:spPr bwMode="auto">
            <a:xfrm>
              <a:off x="4028" y="2655"/>
              <a:ext cx="28" cy="22"/>
            </a:xfrm>
            <a:custGeom>
              <a:avLst/>
              <a:gdLst>
                <a:gd name="T0" fmla="*/ 6 w 11"/>
                <a:gd name="T1" fmla="*/ 4 h 9"/>
                <a:gd name="T2" fmla="*/ 6 w 11"/>
                <a:gd name="T3" fmla="*/ 9 h 9"/>
                <a:gd name="T4" fmla="*/ 6 w 11"/>
                <a:gd name="T5" fmla="*/ 1 h 9"/>
                <a:gd name="T6" fmla="*/ 0 60000 65536"/>
                <a:gd name="T7" fmla="*/ 0 60000 65536"/>
                <a:gd name="T8" fmla="*/ 0 60000 65536"/>
                <a:gd name="T9" fmla="*/ 0 w 11"/>
                <a:gd name="T10" fmla="*/ 0 h 9"/>
                <a:gd name="T11" fmla="*/ 11 w 11"/>
                <a:gd name="T12" fmla="*/ 9 h 9"/>
              </a:gdLst>
              <a:ahLst/>
              <a:cxnLst>
                <a:cxn ang="T6">
                  <a:pos x="T0" y="T1"/>
                </a:cxn>
                <a:cxn ang="T7">
                  <a:pos x="T2" y="T3"/>
                </a:cxn>
                <a:cxn ang="T8">
                  <a:pos x="T4" y="T5"/>
                </a:cxn>
              </a:cxnLst>
              <a:rect l="T9" t="T10" r="T11" b="T12"/>
              <a:pathLst>
                <a:path w="11" h="9">
                  <a:moveTo>
                    <a:pt x="6" y="4"/>
                  </a:moveTo>
                  <a:cubicBezTo>
                    <a:pt x="0" y="0"/>
                    <a:pt x="1" y="9"/>
                    <a:pt x="6" y="9"/>
                  </a:cubicBezTo>
                  <a:cubicBezTo>
                    <a:pt x="11" y="8"/>
                    <a:pt x="11" y="2"/>
                    <a:pt x="6"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52" name="Freeform 302"/>
            <p:cNvSpPr>
              <a:spLocks/>
            </p:cNvSpPr>
            <p:nvPr/>
          </p:nvSpPr>
          <p:spPr bwMode="auto">
            <a:xfrm>
              <a:off x="4036" y="2687"/>
              <a:ext cx="37" cy="28"/>
            </a:xfrm>
            <a:custGeom>
              <a:avLst/>
              <a:gdLst>
                <a:gd name="T0" fmla="*/ 0 w 15"/>
                <a:gd name="T1" fmla="*/ 3 h 11"/>
                <a:gd name="T2" fmla="*/ 1 w 15"/>
                <a:gd name="T3" fmla="*/ 0 h 11"/>
                <a:gd name="T4" fmla="*/ 0 60000 65536"/>
                <a:gd name="T5" fmla="*/ 0 60000 65536"/>
                <a:gd name="T6" fmla="*/ 0 w 15"/>
                <a:gd name="T7" fmla="*/ 0 h 11"/>
                <a:gd name="T8" fmla="*/ 15 w 15"/>
                <a:gd name="T9" fmla="*/ 11 h 11"/>
              </a:gdLst>
              <a:ahLst/>
              <a:cxnLst>
                <a:cxn ang="T4">
                  <a:pos x="T0" y="T1"/>
                </a:cxn>
                <a:cxn ang="T5">
                  <a:pos x="T2" y="T3"/>
                </a:cxn>
              </a:cxnLst>
              <a:rect l="T6" t="T7" r="T8" b="T9"/>
              <a:pathLst>
                <a:path w="15" h="11">
                  <a:moveTo>
                    <a:pt x="0" y="3"/>
                  </a:moveTo>
                  <a:cubicBezTo>
                    <a:pt x="4" y="11"/>
                    <a:pt x="15" y="2"/>
                    <a:pt x="1"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53" name="Freeform 303"/>
            <p:cNvSpPr>
              <a:spLocks/>
            </p:cNvSpPr>
            <p:nvPr/>
          </p:nvSpPr>
          <p:spPr bwMode="auto">
            <a:xfrm>
              <a:off x="4066" y="2695"/>
              <a:ext cx="12" cy="10"/>
            </a:xfrm>
            <a:custGeom>
              <a:avLst/>
              <a:gdLst>
                <a:gd name="T0" fmla="*/ 2 w 5"/>
                <a:gd name="T1" fmla="*/ 1 h 4"/>
                <a:gd name="T2" fmla="*/ 0 w 5"/>
                <a:gd name="T3" fmla="*/ 2 h 4"/>
                <a:gd name="T4" fmla="*/ 3 w 5"/>
                <a:gd name="T5" fmla="*/ 4 h 4"/>
                <a:gd name="T6" fmla="*/ 2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1"/>
                  </a:moveTo>
                  <a:cubicBezTo>
                    <a:pt x="1" y="1"/>
                    <a:pt x="0" y="0"/>
                    <a:pt x="0" y="2"/>
                  </a:cubicBezTo>
                  <a:cubicBezTo>
                    <a:pt x="1" y="3"/>
                    <a:pt x="2" y="3"/>
                    <a:pt x="3" y="4"/>
                  </a:cubicBezTo>
                  <a:cubicBezTo>
                    <a:pt x="5" y="2"/>
                    <a:pt x="3" y="2"/>
                    <a:pt x="2"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54" name="Freeform 304"/>
            <p:cNvSpPr>
              <a:spLocks/>
            </p:cNvSpPr>
            <p:nvPr/>
          </p:nvSpPr>
          <p:spPr bwMode="auto">
            <a:xfrm>
              <a:off x="4088" y="2685"/>
              <a:ext cx="10" cy="7"/>
            </a:xfrm>
            <a:custGeom>
              <a:avLst/>
              <a:gdLst>
                <a:gd name="T0" fmla="*/ 1 w 4"/>
                <a:gd name="T1" fmla="*/ 1 h 3"/>
                <a:gd name="T2" fmla="*/ 1 w 4"/>
                <a:gd name="T3" fmla="*/ 3 h 3"/>
                <a:gd name="T4" fmla="*/ 4 w 4"/>
                <a:gd name="T5" fmla="*/ 0 h 3"/>
                <a:gd name="T6" fmla="*/ 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1" y="2"/>
                    <a:pt x="0" y="2"/>
                    <a:pt x="1" y="3"/>
                  </a:cubicBezTo>
                  <a:cubicBezTo>
                    <a:pt x="3" y="3"/>
                    <a:pt x="3" y="2"/>
                    <a:pt x="4" y="0"/>
                  </a:cubicBezTo>
                  <a:cubicBezTo>
                    <a:pt x="3" y="0"/>
                    <a:pt x="2" y="0"/>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55" name="Freeform 305"/>
            <p:cNvSpPr>
              <a:spLocks/>
            </p:cNvSpPr>
            <p:nvPr/>
          </p:nvSpPr>
          <p:spPr bwMode="auto">
            <a:xfrm>
              <a:off x="4086" y="2657"/>
              <a:ext cx="2" cy="8"/>
            </a:xfrm>
            <a:custGeom>
              <a:avLst/>
              <a:gdLst>
                <a:gd name="T0" fmla="*/ 1 w 1"/>
                <a:gd name="T1" fmla="*/ 2 h 3"/>
                <a:gd name="T2" fmla="*/ 1 w 1"/>
                <a:gd name="T3" fmla="*/ 2 h 3"/>
                <a:gd name="T4" fmla="*/ 0 w 1"/>
                <a:gd name="T5" fmla="*/ 1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1" y="2"/>
                  </a:moveTo>
                  <a:cubicBezTo>
                    <a:pt x="1" y="2"/>
                    <a:pt x="0" y="3"/>
                    <a:pt x="1" y="2"/>
                  </a:cubicBezTo>
                  <a:cubicBezTo>
                    <a:pt x="1" y="0"/>
                    <a:pt x="0" y="1"/>
                    <a:pt x="0"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56" name="Freeform 306"/>
            <p:cNvSpPr>
              <a:spLocks/>
            </p:cNvSpPr>
            <p:nvPr/>
          </p:nvSpPr>
          <p:spPr bwMode="auto">
            <a:xfrm>
              <a:off x="4068" y="2655"/>
              <a:ext cx="5" cy="10"/>
            </a:xfrm>
            <a:custGeom>
              <a:avLst/>
              <a:gdLst>
                <a:gd name="T0" fmla="*/ 2 w 2"/>
                <a:gd name="T1" fmla="*/ 3 h 4"/>
                <a:gd name="T2" fmla="*/ 1 w 2"/>
                <a:gd name="T3" fmla="*/ 4 h 4"/>
                <a:gd name="T4" fmla="*/ 1 w 2"/>
                <a:gd name="T5" fmla="*/ 0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3"/>
                  </a:moveTo>
                  <a:cubicBezTo>
                    <a:pt x="2" y="3"/>
                    <a:pt x="1" y="3"/>
                    <a:pt x="1" y="4"/>
                  </a:cubicBezTo>
                  <a:cubicBezTo>
                    <a:pt x="2" y="1"/>
                    <a:pt x="2" y="2"/>
                    <a:pt x="1" y="0"/>
                  </a:cubicBezTo>
                  <a:cubicBezTo>
                    <a:pt x="0" y="0"/>
                    <a:pt x="0" y="0"/>
                    <a:pt x="0"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57" name="Freeform 307"/>
            <p:cNvSpPr>
              <a:spLocks/>
            </p:cNvSpPr>
            <p:nvPr/>
          </p:nvSpPr>
          <p:spPr bwMode="auto">
            <a:xfrm>
              <a:off x="4021" y="2625"/>
              <a:ext cx="20" cy="17"/>
            </a:xfrm>
            <a:custGeom>
              <a:avLst/>
              <a:gdLst>
                <a:gd name="T0" fmla="*/ 4 w 8"/>
                <a:gd name="T1" fmla="*/ 1 h 7"/>
                <a:gd name="T2" fmla="*/ 4 w 8"/>
                <a:gd name="T3" fmla="*/ 6 h 7"/>
                <a:gd name="T4" fmla="*/ 2 w 8"/>
                <a:gd name="T5" fmla="*/ 1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4" y="1"/>
                  </a:moveTo>
                  <a:cubicBezTo>
                    <a:pt x="0" y="1"/>
                    <a:pt x="0" y="7"/>
                    <a:pt x="4" y="6"/>
                  </a:cubicBezTo>
                  <a:cubicBezTo>
                    <a:pt x="8" y="5"/>
                    <a:pt x="6" y="0"/>
                    <a:pt x="2"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58" name="Freeform 308"/>
            <p:cNvSpPr>
              <a:spLocks/>
            </p:cNvSpPr>
            <p:nvPr/>
          </p:nvSpPr>
          <p:spPr bwMode="auto">
            <a:xfrm>
              <a:off x="4036" y="2632"/>
              <a:ext cx="10" cy="13"/>
            </a:xfrm>
            <a:custGeom>
              <a:avLst/>
              <a:gdLst>
                <a:gd name="T0" fmla="*/ 1 w 4"/>
                <a:gd name="T1" fmla="*/ 2 h 5"/>
                <a:gd name="T2" fmla="*/ 0 w 4"/>
                <a:gd name="T3" fmla="*/ 3 h 5"/>
                <a:gd name="T4" fmla="*/ 4 w 4"/>
                <a:gd name="T5" fmla="*/ 1 h 5"/>
                <a:gd name="T6" fmla="*/ 1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1" y="2"/>
                  </a:moveTo>
                  <a:cubicBezTo>
                    <a:pt x="1" y="2"/>
                    <a:pt x="0" y="3"/>
                    <a:pt x="0" y="3"/>
                  </a:cubicBezTo>
                  <a:cubicBezTo>
                    <a:pt x="2" y="5"/>
                    <a:pt x="4" y="4"/>
                    <a:pt x="4" y="1"/>
                  </a:cubicBezTo>
                  <a:cubicBezTo>
                    <a:pt x="3" y="0"/>
                    <a:pt x="1" y="0"/>
                    <a:pt x="1"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59" name="Freeform 309"/>
            <p:cNvSpPr>
              <a:spLocks/>
            </p:cNvSpPr>
            <p:nvPr/>
          </p:nvSpPr>
          <p:spPr bwMode="auto">
            <a:xfrm>
              <a:off x="4048" y="2625"/>
              <a:ext cx="28" cy="25"/>
            </a:xfrm>
            <a:custGeom>
              <a:avLst/>
              <a:gdLst>
                <a:gd name="T0" fmla="*/ 3 w 11"/>
                <a:gd name="T1" fmla="*/ 3 h 10"/>
                <a:gd name="T2" fmla="*/ 3 w 11"/>
                <a:gd name="T3" fmla="*/ 3 h 10"/>
                <a:gd name="T4" fmla="*/ 0 60000 65536"/>
                <a:gd name="T5" fmla="*/ 0 60000 65536"/>
                <a:gd name="T6" fmla="*/ 0 w 11"/>
                <a:gd name="T7" fmla="*/ 0 h 10"/>
                <a:gd name="T8" fmla="*/ 11 w 11"/>
                <a:gd name="T9" fmla="*/ 10 h 10"/>
              </a:gdLst>
              <a:ahLst/>
              <a:cxnLst>
                <a:cxn ang="T4">
                  <a:pos x="T0" y="T1"/>
                </a:cxn>
                <a:cxn ang="T5">
                  <a:pos x="T2" y="T3"/>
                </a:cxn>
              </a:cxnLst>
              <a:rect l="T6" t="T7" r="T8" b="T9"/>
              <a:pathLst>
                <a:path w="11" h="10">
                  <a:moveTo>
                    <a:pt x="3" y="3"/>
                  </a:moveTo>
                  <a:cubicBezTo>
                    <a:pt x="0" y="10"/>
                    <a:pt x="11" y="0"/>
                    <a:pt x="3" y="3"/>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60" name="Freeform 310"/>
            <p:cNvSpPr>
              <a:spLocks/>
            </p:cNvSpPr>
            <p:nvPr/>
          </p:nvSpPr>
          <p:spPr bwMode="auto">
            <a:xfrm>
              <a:off x="4071" y="2635"/>
              <a:ext cx="12" cy="12"/>
            </a:xfrm>
            <a:custGeom>
              <a:avLst/>
              <a:gdLst>
                <a:gd name="T0" fmla="*/ 3 w 5"/>
                <a:gd name="T1" fmla="*/ 0 h 5"/>
                <a:gd name="T2" fmla="*/ 1 w 5"/>
                <a:gd name="T3" fmla="*/ 4 h 5"/>
                <a:gd name="T4" fmla="*/ 5 w 5"/>
                <a:gd name="T5" fmla="*/ 1 h 5"/>
                <a:gd name="T6" fmla="*/ 3 w 5"/>
                <a:gd name="T7" fmla="*/ 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cubicBezTo>
                    <a:pt x="1" y="1"/>
                    <a:pt x="0" y="2"/>
                    <a:pt x="1" y="4"/>
                  </a:cubicBezTo>
                  <a:cubicBezTo>
                    <a:pt x="3" y="5"/>
                    <a:pt x="5" y="3"/>
                    <a:pt x="5" y="1"/>
                  </a:cubicBezTo>
                  <a:cubicBezTo>
                    <a:pt x="4" y="0"/>
                    <a:pt x="4" y="1"/>
                    <a:pt x="3"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61" name="Freeform 311"/>
            <p:cNvSpPr>
              <a:spLocks/>
            </p:cNvSpPr>
            <p:nvPr/>
          </p:nvSpPr>
          <p:spPr bwMode="auto">
            <a:xfrm>
              <a:off x="4103" y="2662"/>
              <a:ext cx="8" cy="8"/>
            </a:xfrm>
            <a:custGeom>
              <a:avLst/>
              <a:gdLst>
                <a:gd name="T0" fmla="*/ 1 w 3"/>
                <a:gd name="T1" fmla="*/ 1 h 3"/>
                <a:gd name="T2" fmla="*/ 1 w 3"/>
                <a:gd name="T3" fmla="*/ 3 h 3"/>
                <a:gd name="T4" fmla="*/ 3 w 3"/>
                <a:gd name="T5" fmla="*/ 1 h 3"/>
                <a:gd name="T6" fmla="*/ 1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1" y="1"/>
                    <a:pt x="0" y="2"/>
                    <a:pt x="1" y="3"/>
                  </a:cubicBezTo>
                  <a:cubicBezTo>
                    <a:pt x="3" y="2"/>
                    <a:pt x="2" y="2"/>
                    <a:pt x="3" y="1"/>
                  </a:cubicBezTo>
                  <a:cubicBezTo>
                    <a:pt x="2" y="0"/>
                    <a:pt x="2" y="1"/>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62" name="Freeform 312"/>
            <p:cNvSpPr>
              <a:spLocks/>
            </p:cNvSpPr>
            <p:nvPr/>
          </p:nvSpPr>
          <p:spPr bwMode="auto">
            <a:xfrm>
              <a:off x="4113" y="2690"/>
              <a:ext cx="5" cy="7"/>
            </a:xfrm>
            <a:custGeom>
              <a:avLst/>
              <a:gdLst>
                <a:gd name="T0" fmla="*/ 0 w 2"/>
                <a:gd name="T1" fmla="*/ 1 h 3"/>
                <a:gd name="T2" fmla="*/ 1 w 2"/>
                <a:gd name="T3" fmla="*/ 3 h 3"/>
                <a:gd name="T4" fmla="*/ 2 w 2"/>
                <a:gd name="T5" fmla="*/ 2 h 3"/>
                <a:gd name="T6" fmla="*/ 1 w 2"/>
                <a:gd name="T7" fmla="*/ 1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1"/>
                  </a:moveTo>
                  <a:cubicBezTo>
                    <a:pt x="0" y="1"/>
                    <a:pt x="1" y="2"/>
                    <a:pt x="1" y="3"/>
                  </a:cubicBezTo>
                  <a:cubicBezTo>
                    <a:pt x="2" y="2"/>
                    <a:pt x="2" y="2"/>
                    <a:pt x="2" y="2"/>
                  </a:cubicBezTo>
                  <a:cubicBezTo>
                    <a:pt x="2" y="0"/>
                    <a:pt x="1" y="1"/>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63" name="Freeform 313"/>
            <p:cNvSpPr>
              <a:spLocks/>
            </p:cNvSpPr>
            <p:nvPr/>
          </p:nvSpPr>
          <p:spPr bwMode="auto">
            <a:xfrm>
              <a:off x="4103" y="2642"/>
              <a:ext cx="10" cy="8"/>
            </a:xfrm>
            <a:custGeom>
              <a:avLst/>
              <a:gdLst>
                <a:gd name="T0" fmla="*/ 1 w 4"/>
                <a:gd name="T1" fmla="*/ 1 h 3"/>
                <a:gd name="T2" fmla="*/ 1 w 4"/>
                <a:gd name="T3" fmla="*/ 3 h 3"/>
                <a:gd name="T4" fmla="*/ 1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1" y="1"/>
                  </a:moveTo>
                  <a:cubicBezTo>
                    <a:pt x="1" y="1"/>
                    <a:pt x="0" y="2"/>
                    <a:pt x="1" y="3"/>
                  </a:cubicBezTo>
                  <a:cubicBezTo>
                    <a:pt x="4" y="1"/>
                    <a:pt x="3" y="1"/>
                    <a:pt x="1"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64" name="Freeform 314"/>
            <p:cNvSpPr>
              <a:spLocks/>
            </p:cNvSpPr>
            <p:nvPr/>
          </p:nvSpPr>
          <p:spPr bwMode="auto">
            <a:xfrm>
              <a:off x="4071" y="2677"/>
              <a:ext cx="20" cy="15"/>
            </a:xfrm>
            <a:custGeom>
              <a:avLst/>
              <a:gdLst>
                <a:gd name="T0" fmla="*/ 2 w 8"/>
                <a:gd name="T1" fmla="*/ 1 h 6"/>
                <a:gd name="T2" fmla="*/ 4 w 8"/>
                <a:gd name="T3" fmla="*/ 5 h 6"/>
                <a:gd name="T4" fmla="*/ 2 w 8"/>
                <a:gd name="T5" fmla="*/ 1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2" y="1"/>
                  </a:moveTo>
                  <a:cubicBezTo>
                    <a:pt x="0" y="3"/>
                    <a:pt x="2" y="6"/>
                    <a:pt x="4" y="5"/>
                  </a:cubicBezTo>
                  <a:cubicBezTo>
                    <a:pt x="8" y="3"/>
                    <a:pt x="5" y="0"/>
                    <a:pt x="2"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65" name="Freeform 315"/>
            <p:cNvSpPr>
              <a:spLocks/>
            </p:cNvSpPr>
            <p:nvPr/>
          </p:nvSpPr>
          <p:spPr bwMode="auto">
            <a:xfrm>
              <a:off x="4073" y="2662"/>
              <a:ext cx="13" cy="18"/>
            </a:xfrm>
            <a:custGeom>
              <a:avLst/>
              <a:gdLst>
                <a:gd name="T0" fmla="*/ 1 w 5"/>
                <a:gd name="T1" fmla="*/ 2 h 7"/>
                <a:gd name="T2" fmla="*/ 5 w 5"/>
                <a:gd name="T3" fmla="*/ 1 h 7"/>
                <a:gd name="T4" fmla="*/ 2 w 5"/>
                <a:gd name="T5" fmla="*/ 1 h 7"/>
                <a:gd name="T6" fmla="*/ 0 60000 65536"/>
                <a:gd name="T7" fmla="*/ 0 60000 65536"/>
                <a:gd name="T8" fmla="*/ 0 60000 65536"/>
                <a:gd name="T9" fmla="*/ 0 w 5"/>
                <a:gd name="T10" fmla="*/ 0 h 7"/>
                <a:gd name="T11" fmla="*/ 5 w 5"/>
                <a:gd name="T12" fmla="*/ 7 h 7"/>
              </a:gdLst>
              <a:ahLst/>
              <a:cxnLst>
                <a:cxn ang="T6">
                  <a:pos x="T0" y="T1"/>
                </a:cxn>
                <a:cxn ang="T7">
                  <a:pos x="T2" y="T3"/>
                </a:cxn>
                <a:cxn ang="T8">
                  <a:pos x="T4" y="T5"/>
                </a:cxn>
              </a:cxnLst>
              <a:rect l="T9" t="T10" r="T11" b="T12"/>
              <a:pathLst>
                <a:path w="5" h="7">
                  <a:moveTo>
                    <a:pt x="1" y="2"/>
                  </a:moveTo>
                  <a:cubicBezTo>
                    <a:pt x="0" y="7"/>
                    <a:pt x="5" y="4"/>
                    <a:pt x="5" y="1"/>
                  </a:cubicBezTo>
                  <a:cubicBezTo>
                    <a:pt x="4" y="0"/>
                    <a:pt x="3" y="1"/>
                    <a:pt x="2"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66" name="Freeform 316"/>
            <p:cNvSpPr>
              <a:spLocks/>
            </p:cNvSpPr>
            <p:nvPr/>
          </p:nvSpPr>
          <p:spPr bwMode="auto">
            <a:xfrm>
              <a:off x="4083" y="2645"/>
              <a:ext cx="15" cy="17"/>
            </a:xfrm>
            <a:custGeom>
              <a:avLst/>
              <a:gdLst>
                <a:gd name="T0" fmla="*/ 0 w 6"/>
                <a:gd name="T1" fmla="*/ 1 h 7"/>
                <a:gd name="T2" fmla="*/ 3 w 6"/>
                <a:gd name="T3" fmla="*/ 0 h 7"/>
                <a:gd name="T4" fmla="*/ 0 60000 65536"/>
                <a:gd name="T5" fmla="*/ 0 60000 65536"/>
                <a:gd name="T6" fmla="*/ 0 w 6"/>
                <a:gd name="T7" fmla="*/ 0 h 7"/>
                <a:gd name="T8" fmla="*/ 6 w 6"/>
                <a:gd name="T9" fmla="*/ 7 h 7"/>
              </a:gdLst>
              <a:ahLst/>
              <a:cxnLst>
                <a:cxn ang="T4">
                  <a:pos x="T0" y="T1"/>
                </a:cxn>
                <a:cxn ang="T5">
                  <a:pos x="T2" y="T3"/>
                </a:cxn>
              </a:cxnLst>
              <a:rect l="T6" t="T7" r="T8" b="T9"/>
              <a:pathLst>
                <a:path w="6" h="7">
                  <a:moveTo>
                    <a:pt x="0" y="1"/>
                  </a:moveTo>
                  <a:cubicBezTo>
                    <a:pt x="0" y="7"/>
                    <a:pt x="6" y="1"/>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67" name="Freeform 317"/>
            <p:cNvSpPr>
              <a:spLocks/>
            </p:cNvSpPr>
            <p:nvPr/>
          </p:nvSpPr>
          <p:spPr bwMode="auto">
            <a:xfrm>
              <a:off x="4093" y="2625"/>
              <a:ext cx="8" cy="7"/>
            </a:xfrm>
            <a:custGeom>
              <a:avLst/>
              <a:gdLst>
                <a:gd name="T0" fmla="*/ 0 w 3"/>
                <a:gd name="T1" fmla="*/ 2 h 3"/>
                <a:gd name="T2" fmla="*/ 3 w 3"/>
                <a:gd name="T3" fmla="*/ 1 h 3"/>
                <a:gd name="T4" fmla="*/ 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2"/>
                  </a:moveTo>
                  <a:cubicBezTo>
                    <a:pt x="1" y="2"/>
                    <a:pt x="2" y="3"/>
                    <a:pt x="3" y="1"/>
                  </a:cubicBezTo>
                  <a:cubicBezTo>
                    <a:pt x="3" y="0"/>
                    <a:pt x="2" y="0"/>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68" name="Freeform 318"/>
            <p:cNvSpPr>
              <a:spLocks/>
            </p:cNvSpPr>
            <p:nvPr/>
          </p:nvSpPr>
          <p:spPr bwMode="auto">
            <a:xfrm>
              <a:off x="4098" y="2690"/>
              <a:ext cx="10" cy="10"/>
            </a:xfrm>
            <a:custGeom>
              <a:avLst/>
              <a:gdLst>
                <a:gd name="T0" fmla="*/ 1 w 4"/>
                <a:gd name="T1" fmla="*/ 0 h 4"/>
                <a:gd name="T2" fmla="*/ 2 w 4"/>
                <a:gd name="T3" fmla="*/ 4 h 4"/>
                <a:gd name="T4" fmla="*/ 4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1" y="0"/>
                  </a:moveTo>
                  <a:cubicBezTo>
                    <a:pt x="1" y="2"/>
                    <a:pt x="0" y="3"/>
                    <a:pt x="2" y="4"/>
                  </a:cubicBezTo>
                  <a:cubicBezTo>
                    <a:pt x="3" y="3"/>
                    <a:pt x="3" y="3"/>
                    <a:pt x="4"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69" name="Freeform 319"/>
            <p:cNvSpPr>
              <a:spLocks/>
            </p:cNvSpPr>
            <p:nvPr/>
          </p:nvSpPr>
          <p:spPr bwMode="auto">
            <a:xfrm>
              <a:off x="4138" y="2700"/>
              <a:ext cx="8" cy="7"/>
            </a:xfrm>
            <a:custGeom>
              <a:avLst/>
              <a:gdLst>
                <a:gd name="T0" fmla="*/ 0 w 3"/>
                <a:gd name="T1" fmla="*/ 1 h 3"/>
                <a:gd name="T2" fmla="*/ 2 w 3"/>
                <a:gd name="T3" fmla="*/ 3 h 3"/>
                <a:gd name="T4" fmla="*/ 3 w 3"/>
                <a:gd name="T5" fmla="*/ 1 h 3"/>
                <a:gd name="T6" fmla="*/ 0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1"/>
                  </a:moveTo>
                  <a:cubicBezTo>
                    <a:pt x="1" y="2"/>
                    <a:pt x="1" y="3"/>
                    <a:pt x="2" y="3"/>
                  </a:cubicBezTo>
                  <a:cubicBezTo>
                    <a:pt x="2" y="2"/>
                    <a:pt x="3" y="2"/>
                    <a:pt x="3" y="1"/>
                  </a:cubicBezTo>
                  <a:cubicBezTo>
                    <a:pt x="1" y="0"/>
                    <a:pt x="1" y="1"/>
                    <a:pt x="0"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70" name="Freeform 320"/>
            <p:cNvSpPr>
              <a:spLocks/>
            </p:cNvSpPr>
            <p:nvPr/>
          </p:nvSpPr>
          <p:spPr bwMode="auto">
            <a:xfrm>
              <a:off x="4118" y="2662"/>
              <a:ext cx="13" cy="10"/>
            </a:xfrm>
            <a:custGeom>
              <a:avLst/>
              <a:gdLst>
                <a:gd name="T0" fmla="*/ 0 w 5"/>
                <a:gd name="T1" fmla="*/ 1 h 4"/>
                <a:gd name="T2" fmla="*/ 1 w 5"/>
                <a:gd name="T3" fmla="*/ 4 h 4"/>
                <a:gd name="T4" fmla="*/ 3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1"/>
                  </a:moveTo>
                  <a:cubicBezTo>
                    <a:pt x="0" y="2"/>
                    <a:pt x="1" y="3"/>
                    <a:pt x="1" y="4"/>
                  </a:cubicBezTo>
                  <a:cubicBezTo>
                    <a:pt x="4" y="3"/>
                    <a:pt x="5" y="2"/>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71" name="Freeform 321"/>
            <p:cNvSpPr>
              <a:spLocks/>
            </p:cNvSpPr>
            <p:nvPr/>
          </p:nvSpPr>
          <p:spPr bwMode="auto">
            <a:xfrm>
              <a:off x="4131" y="2635"/>
              <a:ext cx="7" cy="10"/>
            </a:xfrm>
            <a:custGeom>
              <a:avLst/>
              <a:gdLst>
                <a:gd name="T0" fmla="*/ 2 w 3"/>
                <a:gd name="T1" fmla="*/ 3 h 4"/>
                <a:gd name="T2" fmla="*/ 2 w 3"/>
                <a:gd name="T3" fmla="*/ 4 h 4"/>
                <a:gd name="T4" fmla="*/ 3 w 3"/>
                <a:gd name="T5" fmla="*/ 1 h 4"/>
                <a:gd name="T6" fmla="*/ 0 w 3"/>
                <a:gd name="T7" fmla="*/ 2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3"/>
                  </a:moveTo>
                  <a:cubicBezTo>
                    <a:pt x="2" y="3"/>
                    <a:pt x="1" y="4"/>
                    <a:pt x="2" y="4"/>
                  </a:cubicBezTo>
                  <a:cubicBezTo>
                    <a:pt x="3" y="3"/>
                    <a:pt x="3" y="2"/>
                    <a:pt x="3" y="1"/>
                  </a:cubicBezTo>
                  <a:cubicBezTo>
                    <a:pt x="1" y="0"/>
                    <a:pt x="1" y="1"/>
                    <a:pt x="0"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72" name="Freeform 322"/>
            <p:cNvSpPr>
              <a:spLocks/>
            </p:cNvSpPr>
            <p:nvPr/>
          </p:nvSpPr>
          <p:spPr bwMode="auto">
            <a:xfrm>
              <a:off x="4003" y="2635"/>
              <a:ext cx="10" cy="12"/>
            </a:xfrm>
            <a:custGeom>
              <a:avLst/>
              <a:gdLst>
                <a:gd name="T0" fmla="*/ 0 w 4"/>
                <a:gd name="T1" fmla="*/ 1 h 5"/>
                <a:gd name="T2" fmla="*/ 0 w 4"/>
                <a:gd name="T3" fmla="*/ 4 h 5"/>
                <a:gd name="T4" fmla="*/ 3 w 4"/>
                <a:gd name="T5" fmla="*/ 0 h 5"/>
                <a:gd name="T6" fmla="*/ 1 w 4"/>
                <a:gd name="T7" fmla="*/ 1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1"/>
                  </a:moveTo>
                  <a:cubicBezTo>
                    <a:pt x="0" y="3"/>
                    <a:pt x="0" y="3"/>
                    <a:pt x="0" y="4"/>
                  </a:cubicBezTo>
                  <a:cubicBezTo>
                    <a:pt x="3" y="5"/>
                    <a:pt x="4" y="3"/>
                    <a:pt x="3" y="0"/>
                  </a:cubicBezTo>
                  <a:cubicBezTo>
                    <a:pt x="2" y="1"/>
                    <a:pt x="2" y="1"/>
                    <a:pt x="1"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73" name="Freeform 323"/>
            <p:cNvSpPr>
              <a:spLocks/>
            </p:cNvSpPr>
            <p:nvPr/>
          </p:nvSpPr>
          <p:spPr bwMode="auto">
            <a:xfrm>
              <a:off x="4016" y="2655"/>
              <a:ext cx="10" cy="7"/>
            </a:xfrm>
            <a:custGeom>
              <a:avLst/>
              <a:gdLst>
                <a:gd name="T0" fmla="*/ 1 w 4"/>
                <a:gd name="T1" fmla="*/ 2 h 3"/>
                <a:gd name="T2" fmla="*/ 1 w 4"/>
                <a:gd name="T3" fmla="*/ 3 h 3"/>
                <a:gd name="T4" fmla="*/ 4 w 4"/>
                <a:gd name="T5" fmla="*/ 1 h 3"/>
                <a:gd name="T6" fmla="*/ 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2"/>
                  </a:moveTo>
                  <a:cubicBezTo>
                    <a:pt x="1" y="2"/>
                    <a:pt x="0" y="3"/>
                    <a:pt x="1" y="3"/>
                  </a:cubicBezTo>
                  <a:cubicBezTo>
                    <a:pt x="3" y="3"/>
                    <a:pt x="3" y="2"/>
                    <a:pt x="4" y="1"/>
                  </a:cubicBezTo>
                  <a:cubicBezTo>
                    <a:pt x="3" y="0"/>
                    <a:pt x="3" y="0"/>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74" name="Freeform 324"/>
            <p:cNvSpPr>
              <a:spLocks/>
            </p:cNvSpPr>
            <p:nvPr/>
          </p:nvSpPr>
          <p:spPr bwMode="auto">
            <a:xfrm>
              <a:off x="4006" y="2672"/>
              <a:ext cx="32" cy="18"/>
            </a:xfrm>
            <a:custGeom>
              <a:avLst/>
              <a:gdLst>
                <a:gd name="T0" fmla="*/ 5 w 13"/>
                <a:gd name="T1" fmla="*/ 0 h 7"/>
                <a:gd name="T2" fmla="*/ 5 w 13"/>
                <a:gd name="T3" fmla="*/ 0 h 7"/>
                <a:gd name="T4" fmla="*/ 0 60000 65536"/>
                <a:gd name="T5" fmla="*/ 0 60000 65536"/>
                <a:gd name="T6" fmla="*/ 0 w 13"/>
                <a:gd name="T7" fmla="*/ 0 h 7"/>
                <a:gd name="T8" fmla="*/ 13 w 13"/>
                <a:gd name="T9" fmla="*/ 7 h 7"/>
              </a:gdLst>
              <a:ahLst/>
              <a:cxnLst>
                <a:cxn ang="T4">
                  <a:pos x="T0" y="T1"/>
                </a:cxn>
                <a:cxn ang="T5">
                  <a:pos x="T2" y="T3"/>
                </a:cxn>
              </a:cxnLst>
              <a:rect l="T6" t="T7" r="T8" b="T9"/>
              <a:pathLst>
                <a:path w="13" h="7">
                  <a:moveTo>
                    <a:pt x="5" y="0"/>
                  </a:moveTo>
                  <a:cubicBezTo>
                    <a:pt x="0" y="7"/>
                    <a:pt x="13" y="2"/>
                    <a:pt x="5"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75" name="Freeform 325"/>
            <p:cNvSpPr>
              <a:spLocks/>
            </p:cNvSpPr>
            <p:nvPr/>
          </p:nvSpPr>
          <p:spPr bwMode="auto">
            <a:xfrm>
              <a:off x="4001" y="2685"/>
              <a:ext cx="35" cy="30"/>
            </a:xfrm>
            <a:custGeom>
              <a:avLst/>
              <a:gdLst>
                <a:gd name="T0" fmla="*/ 3 w 14"/>
                <a:gd name="T1" fmla="*/ 3 h 12"/>
                <a:gd name="T2" fmla="*/ 4 w 14"/>
                <a:gd name="T3" fmla="*/ 2 h 12"/>
                <a:gd name="T4" fmla="*/ 0 60000 65536"/>
                <a:gd name="T5" fmla="*/ 0 60000 65536"/>
                <a:gd name="T6" fmla="*/ 0 w 14"/>
                <a:gd name="T7" fmla="*/ 0 h 12"/>
                <a:gd name="T8" fmla="*/ 14 w 14"/>
                <a:gd name="T9" fmla="*/ 12 h 12"/>
              </a:gdLst>
              <a:ahLst/>
              <a:cxnLst>
                <a:cxn ang="T4">
                  <a:pos x="T0" y="T1"/>
                </a:cxn>
                <a:cxn ang="T5">
                  <a:pos x="T2" y="T3"/>
                </a:cxn>
              </a:cxnLst>
              <a:rect l="T6" t="T7" r="T8" b="T9"/>
              <a:pathLst>
                <a:path w="14" h="12">
                  <a:moveTo>
                    <a:pt x="3" y="3"/>
                  </a:moveTo>
                  <a:cubicBezTo>
                    <a:pt x="0" y="12"/>
                    <a:pt x="14" y="0"/>
                    <a:pt x="4" y="2"/>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76" name="Freeform 326"/>
            <p:cNvSpPr>
              <a:spLocks/>
            </p:cNvSpPr>
            <p:nvPr/>
          </p:nvSpPr>
          <p:spPr bwMode="auto">
            <a:xfrm>
              <a:off x="3983" y="2670"/>
              <a:ext cx="5" cy="7"/>
            </a:xfrm>
            <a:custGeom>
              <a:avLst/>
              <a:gdLst>
                <a:gd name="T0" fmla="*/ 1 w 2"/>
                <a:gd name="T1" fmla="*/ 1 h 3"/>
                <a:gd name="T2" fmla="*/ 2 w 2"/>
                <a:gd name="T3" fmla="*/ 1 h 3"/>
                <a:gd name="T4" fmla="*/ 0 w 2"/>
                <a:gd name="T5" fmla="*/ 0 h 3"/>
                <a:gd name="T6" fmla="*/ 0 w 2"/>
                <a:gd name="T7" fmla="*/ 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1"/>
                  </a:moveTo>
                  <a:cubicBezTo>
                    <a:pt x="0" y="1"/>
                    <a:pt x="0" y="3"/>
                    <a:pt x="2" y="1"/>
                  </a:cubicBezTo>
                  <a:cubicBezTo>
                    <a:pt x="1" y="1"/>
                    <a:pt x="0" y="1"/>
                    <a:pt x="0" y="0"/>
                  </a:cubicBezTo>
                  <a:cubicBezTo>
                    <a:pt x="0" y="1"/>
                    <a:pt x="0" y="2"/>
                    <a:pt x="0" y="2"/>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77" name="Freeform 327"/>
            <p:cNvSpPr>
              <a:spLocks/>
            </p:cNvSpPr>
            <p:nvPr/>
          </p:nvSpPr>
          <p:spPr bwMode="auto">
            <a:xfrm>
              <a:off x="3961" y="2655"/>
              <a:ext cx="5" cy="7"/>
            </a:xfrm>
            <a:custGeom>
              <a:avLst/>
              <a:gdLst>
                <a:gd name="T0" fmla="*/ 0 w 2"/>
                <a:gd name="T1" fmla="*/ 0 h 3"/>
                <a:gd name="T2" fmla="*/ 0 w 2"/>
                <a:gd name="T3" fmla="*/ 2 h 3"/>
                <a:gd name="T4" fmla="*/ 2 w 2"/>
                <a:gd name="T5" fmla="*/ 1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0" y="1"/>
                    <a:pt x="0" y="2"/>
                    <a:pt x="0" y="2"/>
                  </a:cubicBezTo>
                  <a:cubicBezTo>
                    <a:pt x="2" y="3"/>
                    <a:pt x="1" y="2"/>
                    <a:pt x="2"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78" name="Freeform 328"/>
            <p:cNvSpPr>
              <a:spLocks/>
            </p:cNvSpPr>
            <p:nvPr/>
          </p:nvSpPr>
          <p:spPr bwMode="auto">
            <a:xfrm>
              <a:off x="3986" y="2645"/>
              <a:ext cx="7" cy="12"/>
            </a:xfrm>
            <a:custGeom>
              <a:avLst/>
              <a:gdLst>
                <a:gd name="T0" fmla="*/ 1 w 3"/>
                <a:gd name="T1" fmla="*/ 2 h 5"/>
                <a:gd name="T2" fmla="*/ 2 w 3"/>
                <a:gd name="T3" fmla="*/ 5 h 5"/>
                <a:gd name="T4" fmla="*/ 0 w 3"/>
                <a:gd name="T5" fmla="*/ 4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1" y="2"/>
                  </a:moveTo>
                  <a:cubicBezTo>
                    <a:pt x="1" y="3"/>
                    <a:pt x="1" y="4"/>
                    <a:pt x="2" y="5"/>
                  </a:cubicBezTo>
                  <a:cubicBezTo>
                    <a:pt x="3" y="1"/>
                    <a:pt x="0" y="0"/>
                    <a:pt x="0" y="4"/>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79" name="Freeform 329"/>
            <p:cNvSpPr>
              <a:spLocks/>
            </p:cNvSpPr>
            <p:nvPr/>
          </p:nvSpPr>
          <p:spPr bwMode="auto">
            <a:xfrm>
              <a:off x="3976" y="2652"/>
              <a:ext cx="42" cy="23"/>
            </a:xfrm>
            <a:custGeom>
              <a:avLst/>
              <a:gdLst>
                <a:gd name="T0" fmla="*/ 9 w 17"/>
                <a:gd name="T1" fmla="*/ 6 h 9"/>
                <a:gd name="T2" fmla="*/ 7 w 17"/>
                <a:gd name="T3" fmla="*/ 7 h 9"/>
                <a:gd name="T4" fmla="*/ 9 w 17"/>
                <a:gd name="T5" fmla="*/ 9 h 9"/>
                <a:gd name="T6" fmla="*/ 9 w 17"/>
                <a:gd name="T7" fmla="*/ 9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9" y="6"/>
                  </a:moveTo>
                  <a:cubicBezTo>
                    <a:pt x="8" y="6"/>
                    <a:pt x="7" y="6"/>
                    <a:pt x="7" y="7"/>
                  </a:cubicBezTo>
                  <a:cubicBezTo>
                    <a:pt x="8" y="8"/>
                    <a:pt x="8" y="8"/>
                    <a:pt x="9" y="9"/>
                  </a:cubicBezTo>
                  <a:cubicBezTo>
                    <a:pt x="17" y="0"/>
                    <a:pt x="0" y="4"/>
                    <a:pt x="9" y="9"/>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80" name="Freeform 330"/>
            <p:cNvSpPr>
              <a:spLocks/>
            </p:cNvSpPr>
            <p:nvPr/>
          </p:nvSpPr>
          <p:spPr bwMode="auto">
            <a:xfrm>
              <a:off x="4033" y="2682"/>
              <a:ext cx="20" cy="38"/>
            </a:xfrm>
            <a:custGeom>
              <a:avLst/>
              <a:gdLst>
                <a:gd name="T0" fmla="*/ 0 w 8"/>
                <a:gd name="T1" fmla="*/ 7 h 15"/>
                <a:gd name="T2" fmla="*/ 2 w 8"/>
                <a:gd name="T3" fmla="*/ 5 h 15"/>
                <a:gd name="T4" fmla="*/ 0 60000 65536"/>
                <a:gd name="T5" fmla="*/ 0 60000 65536"/>
                <a:gd name="T6" fmla="*/ 0 w 8"/>
                <a:gd name="T7" fmla="*/ 0 h 15"/>
                <a:gd name="T8" fmla="*/ 8 w 8"/>
                <a:gd name="T9" fmla="*/ 15 h 15"/>
              </a:gdLst>
              <a:ahLst/>
              <a:cxnLst>
                <a:cxn ang="T4">
                  <a:pos x="T0" y="T1"/>
                </a:cxn>
                <a:cxn ang="T5">
                  <a:pos x="T2" y="T3"/>
                </a:cxn>
              </a:cxnLst>
              <a:rect l="T6" t="T7" r="T8" b="T9"/>
              <a:pathLst>
                <a:path w="8" h="15">
                  <a:moveTo>
                    <a:pt x="0" y="7"/>
                  </a:moveTo>
                  <a:cubicBezTo>
                    <a:pt x="2" y="15"/>
                    <a:pt x="8" y="0"/>
                    <a:pt x="2" y="5"/>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81" name="Freeform 331"/>
            <p:cNvSpPr>
              <a:spLocks/>
            </p:cNvSpPr>
            <p:nvPr/>
          </p:nvSpPr>
          <p:spPr bwMode="auto">
            <a:xfrm>
              <a:off x="4013" y="2665"/>
              <a:ext cx="53" cy="37"/>
            </a:xfrm>
            <a:custGeom>
              <a:avLst/>
              <a:gdLst>
                <a:gd name="T0" fmla="*/ 6 w 21"/>
                <a:gd name="T1" fmla="*/ 2 h 15"/>
                <a:gd name="T2" fmla="*/ 9 w 21"/>
                <a:gd name="T3" fmla="*/ 0 h 15"/>
                <a:gd name="T4" fmla="*/ 0 60000 65536"/>
                <a:gd name="T5" fmla="*/ 0 60000 65536"/>
                <a:gd name="T6" fmla="*/ 0 w 21"/>
                <a:gd name="T7" fmla="*/ 0 h 15"/>
                <a:gd name="T8" fmla="*/ 21 w 21"/>
                <a:gd name="T9" fmla="*/ 15 h 15"/>
              </a:gdLst>
              <a:ahLst/>
              <a:cxnLst>
                <a:cxn ang="T4">
                  <a:pos x="T0" y="T1"/>
                </a:cxn>
                <a:cxn ang="T5">
                  <a:pos x="T2" y="T3"/>
                </a:cxn>
              </a:cxnLst>
              <a:rect l="T6" t="T7" r="T8" b="T9"/>
              <a:pathLst>
                <a:path w="21" h="15">
                  <a:moveTo>
                    <a:pt x="6" y="2"/>
                  </a:moveTo>
                  <a:cubicBezTo>
                    <a:pt x="0" y="15"/>
                    <a:pt x="21" y="0"/>
                    <a:pt x="9"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82" name="Freeform 332"/>
            <p:cNvSpPr>
              <a:spLocks/>
            </p:cNvSpPr>
            <p:nvPr/>
          </p:nvSpPr>
          <p:spPr bwMode="auto">
            <a:xfrm>
              <a:off x="4026" y="2650"/>
              <a:ext cx="7" cy="10"/>
            </a:xfrm>
            <a:custGeom>
              <a:avLst/>
              <a:gdLst>
                <a:gd name="T0" fmla="*/ 0 w 3"/>
                <a:gd name="T1" fmla="*/ 2 h 4"/>
                <a:gd name="T2" fmla="*/ 3 w 3"/>
                <a:gd name="T3" fmla="*/ 0 h 4"/>
                <a:gd name="T4" fmla="*/ 1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2"/>
                  </a:moveTo>
                  <a:cubicBezTo>
                    <a:pt x="1" y="4"/>
                    <a:pt x="3" y="3"/>
                    <a:pt x="3" y="0"/>
                  </a:cubicBezTo>
                  <a:cubicBezTo>
                    <a:pt x="3" y="0"/>
                    <a:pt x="2" y="0"/>
                    <a:pt x="1"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83" name="Freeform 333"/>
            <p:cNvSpPr>
              <a:spLocks/>
            </p:cNvSpPr>
            <p:nvPr/>
          </p:nvSpPr>
          <p:spPr bwMode="auto">
            <a:xfrm>
              <a:off x="3986" y="2637"/>
              <a:ext cx="10" cy="8"/>
            </a:xfrm>
            <a:custGeom>
              <a:avLst/>
              <a:gdLst>
                <a:gd name="T0" fmla="*/ 0 w 4"/>
                <a:gd name="T1" fmla="*/ 1 h 3"/>
                <a:gd name="T2" fmla="*/ 1 w 4"/>
                <a:gd name="T3" fmla="*/ 0 h 3"/>
                <a:gd name="T4" fmla="*/ 0 60000 65536"/>
                <a:gd name="T5" fmla="*/ 0 60000 65536"/>
                <a:gd name="T6" fmla="*/ 0 w 4"/>
                <a:gd name="T7" fmla="*/ 0 h 3"/>
                <a:gd name="T8" fmla="*/ 4 w 4"/>
                <a:gd name="T9" fmla="*/ 3 h 3"/>
              </a:gdLst>
              <a:ahLst/>
              <a:cxnLst>
                <a:cxn ang="T4">
                  <a:pos x="T0" y="T1"/>
                </a:cxn>
                <a:cxn ang="T5">
                  <a:pos x="T2" y="T3"/>
                </a:cxn>
              </a:cxnLst>
              <a:rect l="T6" t="T7" r="T8" b="T9"/>
              <a:pathLst>
                <a:path w="4" h="3">
                  <a:moveTo>
                    <a:pt x="0" y="1"/>
                  </a:moveTo>
                  <a:cubicBezTo>
                    <a:pt x="3" y="3"/>
                    <a:pt x="4" y="1"/>
                    <a:pt x="1"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84" name="Freeform 334"/>
            <p:cNvSpPr>
              <a:spLocks/>
            </p:cNvSpPr>
            <p:nvPr/>
          </p:nvSpPr>
          <p:spPr bwMode="auto">
            <a:xfrm>
              <a:off x="3963" y="2685"/>
              <a:ext cx="10" cy="10"/>
            </a:xfrm>
            <a:custGeom>
              <a:avLst/>
              <a:gdLst>
                <a:gd name="T0" fmla="*/ 1 w 4"/>
                <a:gd name="T1" fmla="*/ 1 h 4"/>
                <a:gd name="T2" fmla="*/ 0 w 4"/>
                <a:gd name="T3" fmla="*/ 3 h 4"/>
                <a:gd name="T4" fmla="*/ 3 w 4"/>
                <a:gd name="T5" fmla="*/ 0 h 4"/>
                <a:gd name="T6" fmla="*/ 2 w 4"/>
                <a:gd name="T7" fmla="*/ 1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1"/>
                  </a:moveTo>
                  <a:cubicBezTo>
                    <a:pt x="1" y="2"/>
                    <a:pt x="0" y="2"/>
                    <a:pt x="0" y="3"/>
                  </a:cubicBezTo>
                  <a:cubicBezTo>
                    <a:pt x="3" y="4"/>
                    <a:pt x="4" y="3"/>
                    <a:pt x="3" y="0"/>
                  </a:cubicBezTo>
                  <a:cubicBezTo>
                    <a:pt x="1" y="0"/>
                    <a:pt x="2" y="1"/>
                    <a:pt x="2"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85" name="Freeform 335"/>
            <p:cNvSpPr>
              <a:spLocks/>
            </p:cNvSpPr>
            <p:nvPr/>
          </p:nvSpPr>
          <p:spPr bwMode="auto">
            <a:xfrm>
              <a:off x="3986" y="2690"/>
              <a:ext cx="12" cy="10"/>
            </a:xfrm>
            <a:custGeom>
              <a:avLst/>
              <a:gdLst>
                <a:gd name="T0" fmla="*/ 1 w 5"/>
                <a:gd name="T1" fmla="*/ 1 h 4"/>
                <a:gd name="T2" fmla="*/ 1 w 5"/>
                <a:gd name="T3" fmla="*/ 4 h 4"/>
                <a:gd name="T4" fmla="*/ 2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1" y="1"/>
                  </a:moveTo>
                  <a:cubicBezTo>
                    <a:pt x="0" y="2"/>
                    <a:pt x="0" y="3"/>
                    <a:pt x="1" y="4"/>
                  </a:cubicBezTo>
                  <a:cubicBezTo>
                    <a:pt x="3" y="4"/>
                    <a:pt x="5" y="1"/>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86" name="Freeform 336"/>
            <p:cNvSpPr>
              <a:spLocks/>
            </p:cNvSpPr>
            <p:nvPr/>
          </p:nvSpPr>
          <p:spPr bwMode="auto">
            <a:xfrm>
              <a:off x="3946" y="2675"/>
              <a:ext cx="5" cy="7"/>
            </a:xfrm>
            <a:custGeom>
              <a:avLst/>
              <a:gdLst>
                <a:gd name="T0" fmla="*/ 0 w 2"/>
                <a:gd name="T1" fmla="*/ 2 h 3"/>
                <a:gd name="T2" fmla="*/ 1 w 2"/>
                <a:gd name="T3" fmla="*/ 3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2"/>
                  </a:moveTo>
                  <a:cubicBezTo>
                    <a:pt x="0" y="2"/>
                    <a:pt x="0" y="3"/>
                    <a:pt x="1" y="3"/>
                  </a:cubicBezTo>
                  <a:cubicBezTo>
                    <a:pt x="2" y="1"/>
                    <a:pt x="1" y="0"/>
                    <a:pt x="0"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87" name="Freeform 337"/>
            <p:cNvSpPr>
              <a:spLocks/>
            </p:cNvSpPr>
            <p:nvPr/>
          </p:nvSpPr>
          <p:spPr bwMode="auto">
            <a:xfrm>
              <a:off x="3996" y="2697"/>
              <a:ext cx="15" cy="18"/>
            </a:xfrm>
            <a:custGeom>
              <a:avLst/>
              <a:gdLst>
                <a:gd name="T0" fmla="*/ 0 w 6"/>
                <a:gd name="T1" fmla="*/ 2 h 7"/>
                <a:gd name="T2" fmla="*/ 3 w 6"/>
                <a:gd name="T3" fmla="*/ 0 h 7"/>
                <a:gd name="T4" fmla="*/ 0 60000 65536"/>
                <a:gd name="T5" fmla="*/ 0 60000 65536"/>
                <a:gd name="T6" fmla="*/ 0 w 6"/>
                <a:gd name="T7" fmla="*/ 0 h 7"/>
                <a:gd name="T8" fmla="*/ 6 w 6"/>
                <a:gd name="T9" fmla="*/ 7 h 7"/>
              </a:gdLst>
              <a:ahLst/>
              <a:cxnLst>
                <a:cxn ang="T4">
                  <a:pos x="T0" y="T1"/>
                </a:cxn>
                <a:cxn ang="T5">
                  <a:pos x="T2" y="T3"/>
                </a:cxn>
              </a:cxnLst>
              <a:rect l="T6" t="T7" r="T8" b="T9"/>
              <a:pathLst>
                <a:path w="6" h="7">
                  <a:moveTo>
                    <a:pt x="0" y="2"/>
                  </a:moveTo>
                  <a:cubicBezTo>
                    <a:pt x="1" y="7"/>
                    <a:pt x="6" y="2"/>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88" name="Freeform 338"/>
            <p:cNvSpPr>
              <a:spLocks/>
            </p:cNvSpPr>
            <p:nvPr/>
          </p:nvSpPr>
          <p:spPr bwMode="auto">
            <a:xfrm>
              <a:off x="4018" y="2685"/>
              <a:ext cx="20" cy="17"/>
            </a:xfrm>
            <a:custGeom>
              <a:avLst/>
              <a:gdLst>
                <a:gd name="T0" fmla="*/ 2 w 8"/>
                <a:gd name="T1" fmla="*/ 4 h 7"/>
                <a:gd name="T2" fmla="*/ 1 w 8"/>
                <a:gd name="T3" fmla="*/ 7 h 7"/>
                <a:gd name="T4" fmla="*/ 3 w 8"/>
                <a:gd name="T5" fmla="*/ 1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2" y="4"/>
                  </a:moveTo>
                  <a:cubicBezTo>
                    <a:pt x="1" y="5"/>
                    <a:pt x="0" y="6"/>
                    <a:pt x="1" y="7"/>
                  </a:cubicBezTo>
                  <a:cubicBezTo>
                    <a:pt x="4" y="6"/>
                    <a:pt x="8" y="0"/>
                    <a:pt x="3"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89" name="Freeform 339"/>
            <p:cNvSpPr>
              <a:spLocks/>
            </p:cNvSpPr>
            <p:nvPr/>
          </p:nvSpPr>
          <p:spPr bwMode="auto">
            <a:xfrm>
              <a:off x="4043" y="2680"/>
              <a:ext cx="18" cy="15"/>
            </a:xfrm>
            <a:custGeom>
              <a:avLst/>
              <a:gdLst>
                <a:gd name="T0" fmla="*/ 4 w 7"/>
                <a:gd name="T1" fmla="*/ 1 h 6"/>
                <a:gd name="T2" fmla="*/ 0 w 7"/>
                <a:gd name="T3" fmla="*/ 6 h 6"/>
                <a:gd name="T4" fmla="*/ 7 w 7"/>
                <a:gd name="T5" fmla="*/ 0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4" y="1"/>
                  </a:moveTo>
                  <a:cubicBezTo>
                    <a:pt x="2" y="2"/>
                    <a:pt x="0" y="4"/>
                    <a:pt x="0" y="6"/>
                  </a:cubicBezTo>
                  <a:cubicBezTo>
                    <a:pt x="3" y="6"/>
                    <a:pt x="6" y="3"/>
                    <a:pt x="7"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90" name="Freeform 340"/>
            <p:cNvSpPr>
              <a:spLocks/>
            </p:cNvSpPr>
            <p:nvPr/>
          </p:nvSpPr>
          <p:spPr bwMode="auto">
            <a:xfrm>
              <a:off x="4028" y="2610"/>
              <a:ext cx="18" cy="25"/>
            </a:xfrm>
            <a:custGeom>
              <a:avLst/>
              <a:gdLst>
                <a:gd name="T0" fmla="*/ 6 w 7"/>
                <a:gd name="T1" fmla="*/ 2 h 10"/>
                <a:gd name="T2" fmla="*/ 7 w 7"/>
                <a:gd name="T3" fmla="*/ 4 h 10"/>
                <a:gd name="T4" fmla="*/ 5 w 7"/>
                <a:gd name="T5" fmla="*/ 2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6" y="2"/>
                  </a:moveTo>
                  <a:cubicBezTo>
                    <a:pt x="0" y="0"/>
                    <a:pt x="2" y="10"/>
                    <a:pt x="7" y="4"/>
                  </a:cubicBezTo>
                  <a:cubicBezTo>
                    <a:pt x="7" y="3"/>
                    <a:pt x="6" y="3"/>
                    <a:pt x="5"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91" name="Freeform 341"/>
            <p:cNvSpPr>
              <a:spLocks/>
            </p:cNvSpPr>
            <p:nvPr/>
          </p:nvSpPr>
          <p:spPr bwMode="auto">
            <a:xfrm>
              <a:off x="4046" y="2610"/>
              <a:ext cx="22" cy="15"/>
            </a:xfrm>
            <a:custGeom>
              <a:avLst/>
              <a:gdLst>
                <a:gd name="T0" fmla="*/ 5 w 9"/>
                <a:gd name="T1" fmla="*/ 1 h 6"/>
                <a:gd name="T2" fmla="*/ 2 w 9"/>
                <a:gd name="T3" fmla="*/ 5 h 6"/>
                <a:gd name="T4" fmla="*/ 4 w 9"/>
                <a:gd name="T5" fmla="*/ 1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5" y="1"/>
                  </a:moveTo>
                  <a:cubicBezTo>
                    <a:pt x="2" y="0"/>
                    <a:pt x="0" y="3"/>
                    <a:pt x="2" y="5"/>
                  </a:cubicBezTo>
                  <a:cubicBezTo>
                    <a:pt x="5" y="6"/>
                    <a:pt x="9" y="2"/>
                    <a:pt x="4"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92" name="Freeform 342"/>
            <p:cNvSpPr>
              <a:spLocks/>
            </p:cNvSpPr>
            <p:nvPr/>
          </p:nvSpPr>
          <p:spPr bwMode="auto">
            <a:xfrm>
              <a:off x="4038" y="2625"/>
              <a:ext cx="18" cy="17"/>
            </a:xfrm>
            <a:custGeom>
              <a:avLst/>
              <a:gdLst>
                <a:gd name="T0" fmla="*/ 4 w 7"/>
                <a:gd name="T1" fmla="*/ 1 h 7"/>
                <a:gd name="T2" fmla="*/ 7 w 7"/>
                <a:gd name="T3" fmla="*/ 1 h 7"/>
                <a:gd name="T4" fmla="*/ 3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4" y="1"/>
                  </a:moveTo>
                  <a:cubicBezTo>
                    <a:pt x="0" y="0"/>
                    <a:pt x="2" y="7"/>
                    <a:pt x="7" y="1"/>
                  </a:cubicBezTo>
                  <a:cubicBezTo>
                    <a:pt x="6" y="0"/>
                    <a:pt x="5" y="0"/>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93" name="Freeform 343"/>
            <p:cNvSpPr>
              <a:spLocks/>
            </p:cNvSpPr>
            <p:nvPr/>
          </p:nvSpPr>
          <p:spPr bwMode="auto">
            <a:xfrm>
              <a:off x="4021" y="2605"/>
              <a:ext cx="22" cy="17"/>
            </a:xfrm>
            <a:custGeom>
              <a:avLst/>
              <a:gdLst>
                <a:gd name="T0" fmla="*/ 6 w 9"/>
                <a:gd name="T1" fmla="*/ 2 h 7"/>
                <a:gd name="T2" fmla="*/ 2 w 9"/>
                <a:gd name="T3" fmla="*/ 5 h 7"/>
                <a:gd name="T4" fmla="*/ 9 w 9"/>
                <a:gd name="T5" fmla="*/ 4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6" y="2"/>
                  </a:moveTo>
                  <a:cubicBezTo>
                    <a:pt x="5" y="0"/>
                    <a:pt x="0" y="2"/>
                    <a:pt x="2" y="5"/>
                  </a:cubicBezTo>
                  <a:cubicBezTo>
                    <a:pt x="3" y="7"/>
                    <a:pt x="8" y="6"/>
                    <a:pt x="9" y="4"/>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94" name="Freeform 344"/>
            <p:cNvSpPr>
              <a:spLocks/>
            </p:cNvSpPr>
            <p:nvPr/>
          </p:nvSpPr>
          <p:spPr bwMode="auto">
            <a:xfrm>
              <a:off x="4033" y="2630"/>
              <a:ext cx="18" cy="10"/>
            </a:xfrm>
            <a:custGeom>
              <a:avLst/>
              <a:gdLst>
                <a:gd name="T0" fmla="*/ 5 w 7"/>
                <a:gd name="T1" fmla="*/ 0 h 4"/>
                <a:gd name="T2" fmla="*/ 1 w 7"/>
                <a:gd name="T3" fmla="*/ 1 h 4"/>
                <a:gd name="T4" fmla="*/ 1 w 7"/>
                <a:gd name="T5" fmla="*/ 4 h 4"/>
                <a:gd name="T6" fmla="*/ 7 w 7"/>
                <a:gd name="T7" fmla="*/ 1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5" y="0"/>
                  </a:moveTo>
                  <a:cubicBezTo>
                    <a:pt x="3" y="0"/>
                    <a:pt x="2" y="1"/>
                    <a:pt x="1" y="1"/>
                  </a:cubicBezTo>
                  <a:cubicBezTo>
                    <a:pt x="0" y="2"/>
                    <a:pt x="0" y="3"/>
                    <a:pt x="1" y="4"/>
                  </a:cubicBezTo>
                  <a:cubicBezTo>
                    <a:pt x="3" y="4"/>
                    <a:pt x="5" y="3"/>
                    <a:pt x="7"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95" name="Freeform 345"/>
            <p:cNvSpPr>
              <a:spLocks/>
            </p:cNvSpPr>
            <p:nvPr/>
          </p:nvSpPr>
          <p:spPr bwMode="auto">
            <a:xfrm>
              <a:off x="4036" y="2637"/>
              <a:ext cx="20" cy="20"/>
            </a:xfrm>
            <a:custGeom>
              <a:avLst/>
              <a:gdLst>
                <a:gd name="T0" fmla="*/ 6 w 8"/>
                <a:gd name="T1" fmla="*/ 1 h 8"/>
                <a:gd name="T2" fmla="*/ 1 w 8"/>
                <a:gd name="T3" fmla="*/ 5 h 8"/>
                <a:gd name="T4" fmla="*/ 7 w 8"/>
                <a:gd name="T5" fmla="*/ 2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6" y="1"/>
                  </a:moveTo>
                  <a:cubicBezTo>
                    <a:pt x="4" y="0"/>
                    <a:pt x="0" y="2"/>
                    <a:pt x="1" y="5"/>
                  </a:cubicBezTo>
                  <a:cubicBezTo>
                    <a:pt x="3" y="8"/>
                    <a:pt x="8" y="5"/>
                    <a:pt x="7"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96" name="Freeform 346"/>
            <p:cNvSpPr>
              <a:spLocks/>
            </p:cNvSpPr>
            <p:nvPr/>
          </p:nvSpPr>
          <p:spPr bwMode="auto">
            <a:xfrm>
              <a:off x="4051" y="2662"/>
              <a:ext cx="17" cy="13"/>
            </a:xfrm>
            <a:custGeom>
              <a:avLst/>
              <a:gdLst>
                <a:gd name="T0" fmla="*/ 3 w 7"/>
                <a:gd name="T1" fmla="*/ 1 h 5"/>
                <a:gd name="T2" fmla="*/ 4 w 7"/>
                <a:gd name="T3" fmla="*/ 5 h 5"/>
                <a:gd name="T4" fmla="*/ 5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3" y="1"/>
                  </a:moveTo>
                  <a:cubicBezTo>
                    <a:pt x="1" y="1"/>
                    <a:pt x="0" y="5"/>
                    <a:pt x="4" y="5"/>
                  </a:cubicBezTo>
                  <a:cubicBezTo>
                    <a:pt x="6" y="5"/>
                    <a:pt x="7" y="2"/>
                    <a:pt x="5"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97" name="Freeform 347"/>
            <p:cNvSpPr>
              <a:spLocks/>
            </p:cNvSpPr>
            <p:nvPr/>
          </p:nvSpPr>
          <p:spPr bwMode="auto">
            <a:xfrm>
              <a:off x="4081" y="2680"/>
              <a:ext cx="12" cy="27"/>
            </a:xfrm>
            <a:custGeom>
              <a:avLst/>
              <a:gdLst>
                <a:gd name="T0" fmla="*/ 2 w 5"/>
                <a:gd name="T1" fmla="*/ 5 h 11"/>
                <a:gd name="T2" fmla="*/ 0 w 5"/>
                <a:gd name="T3" fmla="*/ 6 h 11"/>
                <a:gd name="T4" fmla="*/ 1 w 5"/>
                <a:gd name="T5" fmla="*/ 5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2" y="5"/>
                  </a:moveTo>
                  <a:cubicBezTo>
                    <a:pt x="1" y="5"/>
                    <a:pt x="0" y="5"/>
                    <a:pt x="0" y="6"/>
                  </a:cubicBezTo>
                  <a:cubicBezTo>
                    <a:pt x="5" y="11"/>
                    <a:pt x="2" y="0"/>
                    <a:pt x="1" y="5"/>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598" name="Freeform 348"/>
            <p:cNvSpPr>
              <a:spLocks/>
            </p:cNvSpPr>
            <p:nvPr/>
          </p:nvSpPr>
          <p:spPr bwMode="auto">
            <a:xfrm>
              <a:off x="4018" y="2620"/>
              <a:ext cx="20" cy="12"/>
            </a:xfrm>
            <a:custGeom>
              <a:avLst/>
              <a:gdLst>
                <a:gd name="T0" fmla="*/ 4 w 8"/>
                <a:gd name="T1" fmla="*/ 0 h 5"/>
                <a:gd name="T2" fmla="*/ 3 w 8"/>
                <a:gd name="T3" fmla="*/ 4 h 5"/>
                <a:gd name="T4" fmla="*/ 4 w 8"/>
                <a:gd name="T5" fmla="*/ 1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4" y="0"/>
                  </a:moveTo>
                  <a:cubicBezTo>
                    <a:pt x="2" y="1"/>
                    <a:pt x="0" y="4"/>
                    <a:pt x="3" y="4"/>
                  </a:cubicBezTo>
                  <a:cubicBezTo>
                    <a:pt x="5" y="5"/>
                    <a:pt x="8" y="2"/>
                    <a:pt x="4"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599" name="Freeform 349"/>
            <p:cNvSpPr>
              <a:spLocks/>
            </p:cNvSpPr>
            <p:nvPr/>
          </p:nvSpPr>
          <p:spPr bwMode="auto">
            <a:xfrm>
              <a:off x="4028" y="2640"/>
              <a:ext cx="18" cy="10"/>
            </a:xfrm>
            <a:custGeom>
              <a:avLst/>
              <a:gdLst>
                <a:gd name="T0" fmla="*/ 2 w 7"/>
                <a:gd name="T1" fmla="*/ 0 h 4"/>
                <a:gd name="T2" fmla="*/ 3 w 7"/>
                <a:gd name="T3" fmla="*/ 3 h 4"/>
                <a:gd name="T4" fmla="*/ 3 w 7"/>
                <a:gd name="T5" fmla="*/ 0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2" y="0"/>
                  </a:moveTo>
                  <a:cubicBezTo>
                    <a:pt x="0" y="1"/>
                    <a:pt x="0" y="3"/>
                    <a:pt x="3" y="3"/>
                  </a:cubicBezTo>
                  <a:cubicBezTo>
                    <a:pt x="6" y="4"/>
                    <a:pt x="7" y="0"/>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00" name="Freeform 350"/>
            <p:cNvSpPr>
              <a:spLocks/>
            </p:cNvSpPr>
            <p:nvPr/>
          </p:nvSpPr>
          <p:spPr bwMode="auto">
            <a:xfrm>
              <a:off x="4003" y="2612"/>
              <a:ext cx="10" cy="10"/>
            </a:xfrm>
            <a:custGeom>
              <a:avLst/>
              <a:gdLst>
                <a:gd name="T0" fmla="*/ 2 w 4"/>
                <a:gd name="T1" fmla="*/ 0 h 4"/>
                <a:gd name="T2" fmla="*/ 4 w 4"/>
                <a:gd name="T3" fmla="*/ 1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2" y="0"/>
                  </a:moveTo>
                  <a:cubicBezTo>
                    <a:pt x="0" y="2"/>
                    <a:pt x="3" y="4"/>
                    <a:pt x="4"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01" name="Freeform 351"/>
            <p:cNvSpPr>
              <a:spLocks/>
            </p:cNvSpPr>
            <p:nvPr/>
          </p:nvSpPr>
          <p:spPr bwMode="auto">
            <a:xfrm>
              <a:off x="3976" y="2622"/>
              <a:ext cx="7" cy="8"/>
            </a:xfrm>
            <a:custGeom>
              <a:avLst/>
              <a:gdLst>
                <a:gd name="T0" fmla="*/ 0 w 3"/>
                <a:gd name="T1" fmla="*/ 0 h 3"/>
                <a:gd name="T2" fmla="*/ 3 w 3"/>
                <a:gd name="T3" fmla="*/ 1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cubicBezTo>
                    <a:pt x="0" y="3"/>
                    <a:pt x="2" y="2"/>
                    <a:pt x="3" y="1"/>
                  </a:cubicBezTo>
                  <a:cubicBezTo>
                    <a:pt x="3" y="0"/>
                    <a:pt x="3" y="1"/>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02" name="Freeform 352"/>
            <p:cNvSpPr>
              <a:spLocks/>
            </p:cNvSpPr>
            <p:nvPr/>
          </p:nvSpPr>
          <p:spPr bwMode="auto">
            <a:xfrm>
              <a:off x="3916" y="2635"/>
              <a:ext cx="30" cy="15"/>
            </a:xfrm>
            <a:custGeom>
              <a:avLst/>
              <a:gdLst>
                <a:gd name="T0" fmla="*/ 5 w 12"/>
                <a:gd name="T1" fmla="*/ 1 h 6"/>
                <a:gd name="T2" fmla="*/ 7 w 12"/>
                <a:gd name="T3" fmla="*/ 0 h 6"/>
                <a:gd name="T4" fmla="*/ 0 60000 65536"/>
                <a:gd name="T5" fmla="*/ 0 60000 65536"/>
                <a:gd name="T6" fmla="*/ 0 w 12"/>
                <a:gd name="T7" fmla="*/ 0 h 6"/>
                <a:gd name="T8" fmla="*/ 12 w 12"/>
                <a:gd name="T9" fmla="*/ 6 h 6"/>
              </a:gdLst>
              <a:ahLst/>
              <a:cxnLst>
                <a:cxn ang="T4">
                  <a:pos x="T0" y="T1"/>
                </a:cxn>
                <a:cxn ang="T5">
                  <a:pos x="T2" y="T3"/>
                </a:cxn>
              </a:cxnLst>
              <a:rect l="T6" t="T7" r="T8" b="T9"/>
              <a:pathLst>
                <a:path w="12" h="6">
                  <a:moveTo>
                    <a:pt x="5" y="1"/>
                  </a:moveTo>
                  <a:cubicBezTo>
                    <a:pt x="0" y="6"/>
                    <a:pt x="12" y="4"/>
                    <a:pt x="7"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03" name="Freeform 353"/>
            <p:cNvSpPr>
              <a:spLocks/>
            </p:cNvSpPr>
            <p:nvPr/>
          </p:nvSpPr>
          <p:spPr bwMode="auto">
            <a:xfrm>
              <a:off x="3951" y="2635"/>
              <a:ext cx="7" cy="5"/>
            </a:xfrm>
            <a:custGeom>
              <a:avLst/>
              <a:gdLst>
                <a:gd name="T0" fmla="*/ 1 w 3"/>
                <a:gd name="T1" fmla="*/ 1 h 2"/>
                <a:gd name="T2" fmla="*/ 1 w 3"/>
                <a:gd name="T3" fmla="*/ 2 h 2"/>
                <a:gd name="T4" fmla="*/ 3 w 3"/>
                <a:gd name="T5" fmla="*/ 2 h 2"/>
                <a:gd name="T6" fmla="*/ 1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1"/>
                  </a:moveTo>
                  <a:cubicBezTo>
                    <a:pt x="1" y="1"/>
                    <a:pt x="0" y="2"/>
                    <a:pt x="1" y="2"/>
                  </a:cubicBezTo>
                  <a:cubicBezTo>
                    <a:pt x="2" y="2"/>
                    <a:pt x="2" y="2"/>
                    <a:pt x="3" y="2"/>
                  </a:cubicBezTo>
                  <a:cubicBezTo>
                    <a:pt x="2" y="0"/>
                    <a:pt x="2" y="1"/>
                    <a:pt x="1"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04" name="Freeform 354"/>
            <p:cNvSpPr>
              <a:spLocks/>
            </p:cNvSpPr>
            <p:nvPr/>
          </p:nvSpPr>
          <p:spPr bwMode="auto">
            <a:xfrm>
              <a:off x="3921" y="2677"/>
              <a:ext cx="5" cy="3"/>
            </a:xfrm>
            <a:custGeom>
              <a:avLst/>
              <a:gdLst>
                <a:gd name="T0" fmla="*/ 1 w 2"/>
                <a:gd name="T1" fmla="*/ 0 h 1"/>
                <a:gd name="T2" fmla="*/ 0 w 2"/>
                <a:gd name="T3" fmla="*/ 1 h 1"/>
                <a:gd name="T4" fmla="*/ 1 w 2"/>
                <a:gd name="T5" fmla="*/ 1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1" y="0"/>
                    <a:pt x="1" y="0"/>
                    <a:pt x="0" y="1"/>
                  </a:cubicBezTo>
                  <a:cubicBezTo>
                    <a:pt x="1" y="1"/>
                    <a:pt x="1" y="1"/>
                    <a:pt x="1" y="1"/>
                  </a:cubicBezTo>
                  <a:cubicBezTo>
                    <a:pt x="2" y="1"/>
                    <a:pt x="2" y="0"/>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05" name="Freeform 355"/>
            <p:cNvSpPr>
              <a:spLocks/>
            </p:cNvSpPr>
            <p:nvPr/>
          </p:nvSpPr>
          <p:spPr bwMode="auto">
            <a:xfrm>
              <a:off x="3993" y="2620"/>
              <a:ext cx="18" cy="10"/>
            </a:xfrm>
            <a:custGeom>
              <a:avLst/>
              <a:gdLst>
                <a:gd name="T0" fmla="*/ 5 w 7"/>
                <a:gd name="T1" fmla="*/ 1 h 4"/>
                <a:gd name="T2" fmla="*/ 0 w 7"/>
                <a:gd name="T3" fmla="*/ 4 h 4"/>
                <a:gd name="T4" fmla="*/ 5 w 7"/>
                <a:gd name="T5" fmla="*/ 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5" y="1"/>
                  </a:moveTo>
                  <a:cubicBezTo>
                    <a:pt x="3" y="0"/>
                    <a:pt x="1" y="1"/>
                    <a:pt x="0" y="4"/>
                  </a:cubicBezTo>
                  <a:cubicBezTo>
                    <a:pt x="3" y="4"/>
                    <a:pt x="7" y="4"/>
                    <a:pt x="5"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06" name="Freeform 356"/>
            <p:cNvSpPr>
              <a:spLocks/>
            </p:cNvSpPr>
            <p:nvPr/>
          </p:nvSpPr>
          <p:spPr bwMode="auto">
            <a:xfrm>
              <a:off x="4018" y="2610"/>
              <a:ext cx="20" cy="22"/>
            </a:xfrm>
            <a:custGeom>
              <a:avLst/>
              <a:gdLst>
                <a:gd name="T0" fmla="*/ 4 w 8"/>
                <a:gd name="T1" fmla="*/ 1 h 9"/>
                <a:gd name="T2" fmla="*/ 8 w 8"/>
                <a:gd name="T3" fmla="*/ 4 h 9"/>
                <a:gd name="T4" fmla="*/ 6 w 8"/>
                <a:gd name="T5" fmla="*/ 1 h 9"/>
                <a:gd name="T6" fmla="*/ 0 60000 65536"/>
                <a:gd name="T7" fmla="*/ 0 60000 65536"/>
                <a:gd name="T8" fmla="*/ 0 60000 65536"/>
                <a:gd name="T9" fmla="*/ 0 w 8"/>
                <a:gd name="T10" fmla="*/ 0 h 9"/>
                <a:gd name="T11" fmla="*/ 8 w 8"/>
                <a:gd name="T12" fmla="*/ 9 h 9"/>
              </a:gdLst>
              <a:ahLst/>
              <a:cxnLst>
                <a:cxn ang="T6">
                  <a:pos x="T0" y="T1"/>
                </a:cxn>
                <a:cxn ang="T7">
                  <a:pos x="T2" y="T3"/>
                </a:cxn>
                <a:cxn ang="T8">
                  <a:pos x="T4" y="T5"/>
                </a:cxn>
              </a:cxnLst>
              <a:rect l="T9" t="T10" r="T11" b="T12"/>
              <a:pathLst>
                <a:path w="8" h="9">
                  <a:moveTo>
                    <a:pt x="4" y="1"/>
                  </a:moveTo>
                  <a:cubicBezTo>
                    <a:pt x="0" y="0"/>
                    <a:pt x="4" y="9"/>
                    <a:pt x="8" y="4"/>
                  </a:cubicBezTo>
                  <a:cubicBezTo>
                    <a:pt x="8" y="3"/>
                    <a:pt x="7" y="2"/>
                    <a:pt x="6"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07" name="Freeform 357"/>
            <p:cNvSpPr>
              <a:spLocks/>
            </p:cNvSpPr>
            <p:nvPr/>
          </p:nvSpPr>
          <p:spPr bwMode="auto">
            <a:xfrm>
              <a:off x="3998" y="2635"/>
              <a:ext cx="45" cy="15"/>
            </a:xfrm>
            <a:custGeom>
              <a:avLst/>
              <a:gdLst>
                <a:gd name="T0" fmla="*/ 7 w 18"/>
                <a:gd name="T1" fmla="*/ 0 h 6"/>
                <a:gd name="T2" fmla="*/ 9 w 18"/>
                <a:gd name="T3" fmla="*/ 0 h 6"/>
                <a:gd name="T4" fmla="*/ 0 60000 65536"/>
                <a:gd name="T5" fmla="*/ 0 60000 65536"/>
                <a:gd name="T6" fmla="*/ 0 w 18"/>
                <a:gd name="T7" fmla="*/ 0 h 6"/>
                <a:gd name="T8" fmla="*/ 18 w 18"/>
                <a:gd name="T9" fmla="*/ 6 h 6"/>
              </a:gdLst>
              <a:ahLst/>
              <a:cxnLst>
                <a:cxn ang="T4">
                  <a:pos x="T0" y="T1"/>
                </a:cxn>
                <a:cxn ang="T5">
                  <a:pos x="T2" y="T3"/>
                </a:cxn>
              </a:cxnLst>
              <a:rect l="T6" t="T7" r="T8" b="T9"/>
              <a:pathLst>
                <a:path w="18" h="6">
                  <a:moveTo>
                    <a:pt x="7" y="0"/>
                  </a:moveTo>
                  <a:cubicBezTo>
                    <a:pt x="0" y="6"/>
                    <a:pt x="18" y="4"/>
                    <a:pt x="9"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08" name="Freeform 358"/>
            <p:cNvSpPr>
              <a:spLocks/>
            </p:cNvSpPr>
            <p:nvPr/>
          </p:nvSpPr>
          <p:spPr bwMode="auto">
            <a:xfrm>
              <a:off x="4048" y="2682"/>
              <a:ext cx="23" cy="23"/>
            </a:xfrm>
            <a:custGeom>
              <a:avLst/>
              <a:gdLst>
                <a:gd name="T0" fmla="*/ 3 w 9"/>
                <a:gd name="T1" fmla="*/ 3 h 9"/>
                <a:gd name="T2" fmla="*/ 6 w 9"/>
                <a:gd name="T3" fmla="*/ 5 h 9"/>
                <a:gd name="T4" fmla="*/ 3 w 9"/>
                <a:gd name="T5" fmla="*/ 4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3" y="3"/>
                  </a:moveTo>
                  <a:cubicBezTo>
                    <a:pt x="0" y="3"/>
                    <a:pt x="3" y="9"/>
                    <a:pt x="6" y="5"/>
                  </a:cubicBezTo>
                  <a:cubicBezTo>
                    <a:pt x="9" y="2"/>
                    <a:pt x="3" y="0"/>
                    <a:pt x="3" y="4"/>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09" name="Freeform 359"/>
            <p:cNvSpPr>
              <a:spLocks/>
            </p:cNvSpPr>
            <p:nvPr/>
          </p:nvSpPr>
          <p:spPr bwMode="auto">
            <a:xfrm>
              <a:off x="4061" y="2610"/>
              <a:ext cx="17" cy="17"/>
            </a:xfrm>
            <a:custGeom>
              <a:avLst/>
              <a:gdLst>
                <a:gd name="T0" fmla="*/ 4 w 7"/>
                <a:gd name="T1" fmla="*/ 2 h 7"/>
                <a:gd name="T2" fmla="*/ 7 w 7"/>
                <a:gd name="T3" fmla="*/ 5 h 7"/>
                <a:gd name="T4" fmla="*/ 4 w 7"/>
                <a:gd name="T5" fmla="*/ 3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4" y="2"/>
                  </a:moveTo>
                  <a:cubicBezTo>
                    <a:pt x="0" y="5"/>
                    <a:pt x="4" y="7"/>
                    <a:pt x="7" y="5"/>
                  </a:cubicBezTo>
                  <a:cubicBezTo>
                    <a:pt x="7" y="3"/>
                    <a:pt x="5" y="0"/>
                    <a:pt x="4" y="3"/>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10" name="Freeform 360"/>
            <p:cNvSpPr>
              <a:spLocks/>
            </p:cNvSpPr>
            <p:nvPr/>
          </p:nvSpPr>
          <p:spPr bwMode="auto">
            <a:xfrm>
              <a:off x="4041" y="2997"/>
              <a:ext cx="40" cy="20"/>
            </a:xfrm>
            <a:custGeom>
              <a:avLst/>
              <a:gdLst>
                <a:gd name="T0" fmla="*/ 5 w 16"/>
                <a:gd name="T1" fmla="*/ 1 h 8"/>
                <a:gd name="T2" fmla="*/ 6 w 16"/>
                <a:gd name="T3" fmla="*/ 0 h 8"/>
                <a:gd name="T4" fmla="*/ 0 60000 65536"/>
                <a:gd name="T5" fmla="*/ 0 60000 65536"/>
                <a:gd name="T6" fmla="*/ 0 w 16"/>
                <a:gd name="T7" fmla="*/ 0 h 8"/>
                <a:gd name="T8" fmla="*/ 16 w 16"/>
                <a:gd name="T9" fmla="*/ 8 h 8"/>
              </a:gdLst>
              <a:ahLst/>
              <a:cxnLst>
                <a:cxn ang="T4">
                  <a:pos x="T0" y="T1"/>
                </a:cxn>
                <a:cxn ang="T5">
                  <a:pos x="T2" y="T3"/>
                </a:cxn>
              </a:cxnLst>
              <a:rect l="T6" t="T7" r="T8" b="T9"/>
              <a:pathLst>
                <a:path w="16" h="8">
                  <a:moveTo>
                    <a:pt x="5" y="1"/>
                  </a:moveTo>
                  <a:cubicBezTo>
                    <a:pt x="0" y="8"/>
                    <a:pt x="16" y="2"/>
                    <a:pt x="6"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11" name="Freeform 361"/>
            <p:cNvSpPr>
              <a:spLocks/>
            </p:cNvSpPr>
            <p:nvPr/>
          </p:nvSpPr>
          <p:spPr bwMode="auto">
            <a:xfrm>
              <a:off x="4038" y="3002"/>
              <a:ext cx="18" cy="13"/>
            </a:xfrm>
            <a:custGeom>
              <a:avLst/>
              <a:gdLst>
                <a:gd name="T0" fmla="*/ 2 w 7"/>
                <a:gd name="T1" fmla="*/ 2 h 5"/>
                <a:gd name="T2" fmla="*/ 1 w 7"/>
                <a:gd name="T3" fmla="*/ 5 h 5"/>
                <a:gd name="T4" fmla="*/ 3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2" y="2"/>
                  </a:moveTo>
                  <a:cubicBezTo>
                    <a:pt x="1" y="3"/>
                    <a:pt x="0" y="3"/>
                    <a:pt x="1" y="5"/>
                  </a:cubicBezTo>
                  <a:cubicBezTo>
                    <a:pt x="4" y="5"/>
                    <a:pt x="7" y="0"/>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12" name="Freeform 362"/>
            <p:cNvSpPr>
              <a:spLocks/>
            </p:cNvSpPr>
            <p:nvPr/>
          </p:nvSpPr>
          <p:spPr bwMode="auto">
            <a:xfrm>
              <a:off x="4096" y="2982"/>
              <a:ext cx="5" cy="8"/>
            </a:xfrm>
            <a:custGeom>
              <a:avLst/>
              <a:gdLst>
                <a:gd name="T0" fmla="*/ 1 w 2"/>
                <a:gd name="T1" fmla="*/ 0 h 3"/>
                <a:gd name="T2" fmla="*/ 0 w 2"/>
                <a:gd name="T3" fmla="*/ 2 h 3"/>
                <a:gd name="T4" fmla="*/ 2 w 2"/>
                <a:gd name="T5" fmla="*/ 1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0"/>
                  </a:moveTo>
                  <a:cubicBezTo>
                    <a:pt x="1" y="1"/>
                    <a:pt x="0" y="1"/>
                    <a:pt x="0" y="2"/>
                  </a:cubicBezTo>
                  <a:cubicBezTo>
                    <a:pt x="1" y="3"/>
                    <a:pt x="2" y="2"/>
                    <a:pt x="2"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13" name="Freeform 363"/>
            <p:cNvSpPr>
              <a:spLocks/>
            </p:cNvSpPr>
            <p:nvPr/>
          </p:nvSpPr>
          <p:spPr bwMode="auto">
            <a:xfrm>
              <a:off x="4056" y="2990"/>
              <a:ext cx="35" cy="12"/>
            </a:xfrm>
            <a:custGeom>
              <a:avLst/>
              <a:gdLst>
                <a:gd name="T0" fmla="*/ 7 w 14"/>
                <a:gd name="T1" fmla="*/ 1 h 5"/>
                <a:gd name="T2" fmla="*/ 8 w 14"/>
                <a:gd name="T3" fmla="*/ 0 h 5"/>
                <a:gd name="T4" fmla="*/ 0 60000 65536"/>
                <a:gd name="T5" fmla="*/ 0 60000 65536"/>
                <a:gd name="T6" fmla="*/ 0 w 14"/>
                <a:gd name="T7" fmla="*/ 0 h 5"/>
                <a:gd name="T8" fmla="*/ 14 w 14"/>
                <a:gd name="T9" fmla="*/ 5 h 5"/>
              </a:gdLst>
              <a:ahLst/>
              <a:cxnLst>
                <a:cxn ang="T4">
                  <a:pos x="T0" y="T1"/>
                </a:cxn>
                <a:cxn ang="T5">
                  <a:pos x="T2" y="T3"/>
                </a:cxn>
              </a:cxnLst>
              <a:rect l="T6" t="T7" r="T8" b="T9"/>
              <a:pathLst>
                <a:path w="14" h="5">
                  <a:moveTo>
                    <a:pt x="7" y="1"/>
                  </a:moveTo>
                  <a:cubicBezTo>
                    <a:pt x="0" y="5"/>
                    <a:pt x="14" y="5"/>
                    <a:pt x="8"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14" name="Freeform 364"/>
            <p:cNvSpPr>
              <a:spLocks/>
            </p:cNvSpPr>
            <p:nvPr/>
          </p:nvSpPr>
          <p:spPr bwMode="auto">
            <a:xfrm>
              <a:off x="4063" y="3007"/>
              <a:ext cx="18" cy="10"/>
            </a:xfrm>
            <a:custGeom>
              <a:avLst/>
              <a:gdLst>
                <a:gd name="T0" fmla="*/ 3 w 7"/>
                <a:gd name="T1" fmla="*/ 0 h 4"/>
                <a:gd name="T2" fmla="*/ 5 w 7"/>
                <a:gd name="T3" fmla="*/ 0 h 4"/>
                <a:gd name="T4" fmla="*/ 0 60000 65536"/>
                <a:gd name="T5" fmla="*/ 0 60000 65536"/>
                <a:gd name="T6" fmla="*/ 0 w 7"/>
                <a:gd name="T7" fmla="*/ 0 h 4"/>
                <a:gd name="T8" fmla="*/ 7 w 7"/>
                <a:gd name="T9" fmla="*/ 4 h 4"/>
              </a:gdLst>
              <a:ahLst/>
              <a:cxnLst>
                <a:cxn ang="T4">
                  <a:pos x="T0" y="T1"/>
                </a:cxn>
                <a:cxn ang="T5">
                  <a:pos x="T2" y="T3"/>
                </a:cxn>
              </a:cxnLst>
              <a:rect l="T6" t="T7" r="T8" b="T9"/>
              <a:pathLst>
                <a:path w="7" h="4">
                  <a:moveTo>
                    <a:pt x="3" y="0"/>
                  </a:moveTo>
                  <a:cubicBezTo>
                    <a:pt x="0" y="4"/>
                    <a:pt x="7" y="4"/>
                    <a:pt x="5"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15" name="Freeform 365"/>
            <p:cNvSpPr>
              <a:spLocks/>
            </p:cNvSpPr>
            <p:nvPr/>
          </p:nvSpPr>
          <p:spPr bwMode="auto">
            <a:xfrm>
              <a:off x="4101" y="3005"/>
              <a:ext cx="7" cy="5"/>
            </a:xfrm>
            <a:custGeom>
              <a:avLst/>
              <a:gdLst>
                <a:gd name="T0" fmla="*/ 1 w 3"/>
                <a:gd name="T1" fmla="*/ 0 h 2"/>
                <a:gd name="T2" fmla="*/ 0 w 3"/>
                <a:gd name="T3" fmla="*/ 1 h 2"/>
                <a:gd name="T4" fmla="*/ 3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0"/>
                  </a:moveTo>
                  <a:cubicBezTo>
                    <a:pt x="1" y="0"/>
                    <a:pt x="0" y="0"/>
                    <a:pt x="0" y="1"/>
                  </a:cubicBezTo>
                  <a:cubicBezTo>
                    <a:pt x="2" y="2"/>
                    <a:pt x="2" y="1"/>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16" name="Freeform 366"/>
            <p:cNvSpPr>
              <a:spLocks/>
            </p:cNvSpPr>
            <p:nvPr/>
          </p:nvSpPr>
          <p:spPr bwMode="auto">
            <a:xfrm>
              <a:off x="4051" y="3027"/>
              <a:ext cx="15" cy="13"/>
            </a:xfrm>
            <a:custGeom>
              <a:avLst/>
              <a:gdLst>
                <a:gd name="T0" fmla="*/ 2 w 6"/>
                <a:gd name="T1" fmla="*/ 0 h 5"/>
                <a:gd name="T2" fmla="*/ 3 w 6"/>
                <a:gd name="T3" fmla="*/ 4 h 5"/>
                <a:gd name="T4" fmla="*/ 3 w 6"/>
                <a:gd name="T5" fmla="*/ 0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2" y="0"/>
                  </a:moveTo>
                  <a:cubicBezTo>
                    <a:pt x="0" y="1"/>
                    <a:pt x="1" y="5"/>
                    <a:pt x="3" y="4"/>
                  </a:cubicBezTo>
                  <a:cubicBezTo>
                    <a:pt x="6" y="4"/>
                    <a:pt x="3" y="0"/>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17" name="Freeform 367"/>
            <p:cNvSpPr>
              <a:spLocks/>
            </p:cNvSpPr>
            <p:nvPr/>
          </p:nvSpPr>
          <p:spPr bwMode="auto">
            <a:xfrm>
              <a:off x="4043" y="3052"/>
              <a:ext cx="23" cy="18"/>
            </a:xfrm>
            <a:custGeom>
              <a:avLst/>
              <a:gdLst>
                <a:gd name="T0" fmla="*/ 6 w 9"/>
                <a:gd name="T1" fmla="*/ 0 h 7"/>
                <a:gd name="T2" fmla="*/ 8 w 9"/>
                <a:gd name="T3" fmla="*/ 1 h 7"/>
                <a:gd name="T4" fmla="*/ 0 60000 65536"/>
                <a:gd name="T5" fmla="*/ 0 60000 65536"/>
                <a:gd name="T6" fmla="*/ 0 w 9"/>
                <a:gd name="T7" fmla="*/ 0 h 7"/>
                <a:gd name="T8" fmla="*/ 9 w 9"/>
                <a:gd name="T9" fmla="*/ 7 h 7"/>
              </a:gdLst>
              <a:ahLst/>
              <a:cxnLst>
                <a:cxn ang="T4">
                  <a:pos x="T0" y="T1"/>
                </a:cxn>
                <a:cxn ang="T5">
                  <a:pos x="T2" y="T3"/>
                </a:cxn>
              </a:cxnLst>
              <a:rect l="T6" t="T7" r="T8" b="T9"/>
              <a:pathLst>
                <a:path w="9" h="7">
                  <a:moveTo>
                    <a:pt x="6" y="0"/>
                  </a:moveTo>
                  <a:cubicBezTo>
                    <a:pt x="0" y="2"/>
                    <a:pt x="9" y="7"/>
                    <a:pt x="8"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18" name="Freeform 368"/>
            <p:cNvSpPr>
              <a:spLocks/>
            </p:cNvSpPr>
            <p:nvPr/>
          </p:nvSpPr>
          <p:spPr bwMode="auto">
            <a:xfrm>
              <a:off x="4063" y="3072"/>
              <a:ext cx="13" cy="8"/>
            </a:xfrm>
            <a:custGeom>
              <a:avLst/>
              <a:gdLst>
                <a:gd name="T0" fmla="*/ 1 w 5"/>
                <a:gd name="T1" fmla="*/ 0 h 3"/>
                <a:gd name="T2" fmla="*/ 1 w 5"/>
                <a:gd name="T3" fmla="*/ 3 h 3"/>
                <a:gd name="T4" fmla="*/ 4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1" y="0"/>
                  </a:moveTo>
                  <a:cubicBezTo>
                    <a:pt x="0" y="1"/>
                    <a:pt x="0" y="2"/>
                    <a:pt x="1" y="3"/>
                  </a:cubicBezTo>
                  <a:cubicBezTo>
                    <a:pt x="3" y="3"/>
                    <a:pt x="5" y="2"/>
                    <a:pt x="4"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19" name="Freeform 369"/>
            <p:cNvSpPr>
              <a:spLocks/>
            </p:cNvSpPr>
            <p:nvPr/>
          </p:nvSpPr>
          <p:spPr bwMode="auto">
            <a:xfrm>
              <a:off x="4016" y="3017"/>
              <a:ext cx="40" cy="20"/>
            </a:xfrm>
            <a:custGeom>
              <a:avLst/>
              <a:gdLst>
                <a:gd name="T0" fmla="*/ 9 w 16"/>
                <a:gd name="T1" fmla="*/ 1 h 8"/>
                <a:gd name="T2" fmla="*/ 11 w 16"/>
                <a:gd name="T3" fmla="*/ 0 h 8"/>
                <a:gd name="T4" fmla="*/ 0 60000 65536"/>
                <a:gd name="T5" fmla="*/ 0 60000 65536"/>
                <a:gd name="T6" fmla="*/ 0 w 16"/>
                <a:gd name="T7" fmla="*/ 0 h 8"/>
                <a:gd name="T8" fmla="*/ 16 w 16"/>
                <a:gd name="T9" fmla="*/ 8 h 8"/>
              </a:gdLst>
              <a:ahLst/>
              <a:cxnLst>
                <a:cxn ang="T4">
                  <a:pos x="T0" y="T1"/>
                </a:cxn>
                <a:cxn ang="T5">
                  <a:pos x="T2" y="T3"/>
                </a:cxn>
              </a:cxnLst>
              <a:rect l="T6" t="T7" r="T8" b="T9"/>
              <a:pathLst>
                <a:path w="16" h="8">
                  <a:moveTo>
                    <a:pt x="9" y="1"/>
                  </a:moveTo>
                  <a:cubicBezTo>
                    <a:pt x="0" y="5"/>
                    <a:pt x="16" y="8"/>
                    <a:pt x="11"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20" name="Freeform 370"/>
            <p:cNvSpPr>
              <a:spLocks/>
            </p:cNvSpPr>
            <p:nvPr/>
          </p:nvSpPr>
          <p:spPr bwMode="auto">
            <a:xfrm>
              <a:off x="4028" y="2992"/>
              <a:ext cx="20" cy="13"/>
            </a:xfrm>
            <a:custGeom>
              <a:avLst/>
              <a:gdLst>
                <a:gd name="T0" fmla="*/ 3 w 8"/>
                <a:gd name="T1" fmla="*/ 1 h 5"/>
                <a:gd name="T2" fmla="*/ 3 w 8"/>
                <a:gd name="T3" fmla="*/ 4 h 5"/>
                <a:gd name="T4" fmla="*/ 5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3" y="1"/>
                  </a:moveTo>
                  <a:cubicBezTo>
                    <a:pt x="1" y="1"/>
                    <a:pt x="0" y="3"/>
                    <a:pt x="3" y="4"/>
                  </a:cubicBezTo>
                  <a:cubicBezTo>
                    <a:pt x="5" y="5"/>
                    <a:pt x="8" y="2"/>
                    <a:pt x="5"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21" name="Freeform 371"/>
            <p:cNvSpPr>
              <a:spLocks/>
            </p:cNvSpPr>
            <p:nvPr/>
          </p:nvSpPr>
          <p:spPr bwMode="auto">
            <a:xfrm>
              <a:off x="3961" y="2997"/>
              <a:ext cx="7" cy="5"/>
            </a:xfrm>
            <a:custGeom>
              <a:avLst/>
              <a:gdLst>
                <a:gd name="T0" fmla="*/ 1 w 3"/>
                <a:gd name="T1" fmla="*/ 0 h 2"/>
                <a:gd name="T2" fmla="*/ 1 w 3"/>
                <a:gd name="T3" fmla="*/ 2 h 2"/>
                <a:gd name="T4" fmla="*/ 2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0"/>
                  </a:moveTo>
                  <a:cubicBezTo>
                    <a:pt x="0" y="1"/>
                    <a:pt x="0" y="1"/>
                    <a:pt x="1" y="2"/>
                  </a:cubicBezTo>
                  <a:cubicBezTo>
                    <a:pt x="3" y="2"/>
                    <a:pt x="2" y="1"/>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22" name="Freeform 372"/>
            <p:cNvSpPr>
              <a:spLocks/>
            </p:cNvSpPr>
            <p:nvPr/>
          </p:nvSpPr>
          <p:spPr bwMode="auto">
            <a:xfrm>
              <a:off x="3976" y="3000"/>
              <a:ext cx="20" cy="17"/>
            </a:xfrm>
            <a:custGeom>
              <a:avLst/>
              <a:gdLst>
                <a:gd name="T0" fmla="*/ 3 w 8"/>
                <a:gd name="T1" fmla="*/ 1 h 7"/>
                <a:gd name="T2" fmla="*/ 3 w 8"/>
                <a:gd name="T3" fmla="*/ 6 h 7"/>
                <a:gd name="T4" fmla="*/ 6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3" y="1"/>
                  </a:moveTo>
                  <a:cubicBezTo>
                    <a:pt x="1" y="2"/>
                    <a:pt x="0" y="6"/>
                    <a:pt x="3" y="6"/>
                  </a:cubicBezTo>
                  <a:cubicBezTo>
                    <a:pt x="8" y="7"/>
                    <a:pt x="7" y="2"/>
                    <a:pt x="6"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23" name="Freeform 373"/>
            <p:cNvSpPr>
              <a:spLocks/>
            </p:cNvSpPr>
            <p:nvPr/>
          </p:nvSpPr>
          <p:spPr bwMode="auto">
            <a:xfrm>
              <a:off x="3998" y="3005"/>
              <a:ext cx="13" cy="10"/>
            </a:xfrm>
            <a:custGeom>
              <a:avLst/>
              <a:gdLst>
                <a:gd name="T0" fmla="*/ 3 w 5"/>
                <a:gd name="T1" fmla="*/ 0 h 4"/>
                <a:gd name="T2" fmla="*/ 3 w 5"/>
                <a:gd name="T3" fmla="*/ 4 h 4"/>
                <a:gd name="T4" fmla="*/ 3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3" y="0"/>
                  </a:moveTo>
                  <a:cubicBezTo>
                    <a:pt x="1" y="1"/>
                    <a:pt x="0" y="4"/>
                    <a:pt x="3" y="4"/>
                  </a:cubicBezTo>
                  <a:cubicBezTo>
                    <a:pt x="5" y="3"/>
                    <a:pt x="5" y="0"/>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24" name="Freeform 374"/>
            <p:cNvSpPr>
              <a:spLocks/>
            </p:cNvSpPr>
            <p:nvPr/>
          </p:nvSpPr>
          <p:spPr bwMode="auto">
            <a:xfrm>
              <a:off x="4008" y="3000"/>
              <a:ext cx="30" cy="20"/>
            </a:xfrm>
            <a:custGeom>
              <a:avLst/>
              <a:gdLst>
                <a:gd name="T0" fmla="*/ 8 w 12"/>
                <a:gd name="T1" fmla="*/ 0 h 8"/>
                <a:gd name="T2" fmla="*/ 4 w 12"/>
                <a:gd name="T3" fmla="*/ 6 h 8"/>
                <a:gd name="T4" fmla="*/ 8 w 12"/>
                <a:gd name="T5" fmla="*/ 0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8" y="0"/>
                  </a:moveTo>
                  <a:cubicBezTo>
                    <a:pt x="6" y="0"/>
                    <a:pt x="0" y="3"/>
                    <a:pt x="4" y="6"/>
                  </a:cubicBezTo>
                  <a:cubicBezTo>
                    <a:pt x="7" y="8"/>
                    <a:pt x="12" y="2"/>
                    <a:pt x="8"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25" name="Freeform 375"/>
            <p:cNvSpPr>
              <a:spLocks/>
            </p:cNvSpPr>
            <p:nvPr/>
          </p:nvSpPr>
          <p:spPr bwMode="auto">
            <a:xfrm>
              <a:off x="4011" y="3020"/>
              <a:ext cx="17" cy="22"/>
            </a:xfrm>
            <a:custGeom>
              <a:avLst/>
              <a:gdLst>
                <a:gd name="T0" fmla="*/ 4 w 7"/>
                <a:gd name="T1" fmla="*/ 2 h 9"/>
                <a:gd name="T2" fmla="*/ 3 w 7"/>
                <a:gd name="T3" fmla="*/ 7 h 9"/>
                <a:gd name="T4" fmla="*/ 5 w 7"/>
                <a:gd name="T5" fmla="*/ 0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4" y="2"/>
                  </a:moveTo>
                  <a:cubicBezTo>
                    <a:pt x="2" y="1"/>
                    <a:pt x="0" y="6"/>
                    <a:pt x="3" y="7"/>
                  </a:cubicBezTo>
                  <a:cubicBezTo>
                    <a:pt x="7" y="9"/>
                    <a:pt x="7" y="2"/>
                    <a:pt x="5"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26" name="Freeform 376"/>
            <p:cNvSpPr>
              <a:spLocks/>
            </p:cNvSpPr>
            <p:nvPr/>
          </p:nvSpPr>
          <p:spPr bwMode="auto">
            <a:xfrm>
              <a:off x="4033" y="3035"/>
              <a:ext cx="18" cy="15"/>
            </a:xfrm>
            <a:custGeom>
              <a:avLst/>
              <a:gdLst>
                <a:gd name="T0" fmla="*/ 3 w 7"/>
                <a:gd name="T1" fmla="*/ 0 h 6"/>
                <a:gd name="T2" fmla="*/ 4 w 7"/>
                <a:gd name="T3" fmla="*/ 5 h 6"/>
                <a:gd name="T4" fmla="*/ 4 w 7"/>
                <a:gd name="T5" fmla="*/ 0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3" y="0"/>
                  </a:moveTo>
                  <a:cubicBezTo>
                    <a:pt x="0" y="2"/>
                    <a:pt x="1" y="6"/>
                    <a:pt x="4" y="5"/>
                  </a:cubicBezTo>
                  <a:cubicBezTo>
                    <a:pt x="7" y="5"/>
                    <a:pt x="7" y="1"/>
                    <a:pt x="4"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27" name="Freeform 377"/>
            <p:cNvSpPr>
              <a:spLocks/>
            </p:cNvSpPr>
            <p:nvPr/>
          </p:nvSpPr>
          <p:spPr bwMode="auto">
            <a:xfrm>
              <a:off x="3978" y="3110"/>
              <a:ext cx="5" cy="5"/>
            </a:xfrm>
            <a:custGeom>
              <a:avLst/>
              <a:gdLst>
                <a:gd name="T0" fmla="*/ 0 w 2"/>
                <a:gd name="T1" fmla="*/ 1 h 2"/>
                <a:gd name="T2" fmla="*/ 1 w 2"/>
                <a:gd name="T3" fmla="*/ 2 h 2"/>
                <a:gd name="T4" fmla="*/ 1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1" y="1"/>
                    <a:pt x="1" y="2"/>
                    <a:pt x="1" y="2"/>
                  </a:cubicBezTo>
                  <a:cubicBezTo>
                    <a:pt x="2" y="1"/>
                    <a:pt x="1" y="0"/>
                    <a:pt x="1"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28" name="Freeform 378"/>
            <p:cNvSpPr>
              <a:spLocks/>
            </p:cNvSpPr>
            <p:nvPr/>
          </p:nvSpPr>
          <p:spPr bwMode="auto">
            <a:xfrm>
              <a:off x="3983" y="3017"/>
              <a:ext cx="20" cy="20"/>
            </a:xfrm>
            <a:custGeom>
              <a:avLst/>
              <a:gdLst>
                <a:gd name="T0" fmla="*/ 6 w 8"/>
                <a:gd name="T1" fmla="*/ 1 h 8"/>
                <a:gd name="T2" fmla="*/ 2 w 8"/>
                <a:gd name="T3" fmla="*/ 5 h 8"/>
                <a:gd name="T4" fmla="*/ 8 w 8"/>
                <a:gd name="T5" fmla="*/ 1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6" y="1"/>
                  </a:moveTo>
                  <a:cubicBezTo>
                    <a:pt x="3" y="0"/>
                    <a:pt x="0" y="3"/>
                    <a:pt x="2" y="5"/>
                  </a:cubicBezTo>
                  <a:cubicBezTo>
                    <a:pt x="4" y="8"/>
                    <a:pt x="8" y="4"/>
                    <a:pt x="8"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29" name="Freeform 379"/>
            <p:cNvSpPr>
              <a:spLocks/>
            </p:cNvSpPr>
            <p:nvPr/>
          </p:nvSpPr>
          <p:spPr bwMode="auto">
            <a:xfrm>
              <a:off x="3956" y="2712"/>
              <a:ext cx="10" cy="8"/>
            </a:xfrm>
            <a:custGeom>
              <a:avLst/>
              <a:gdLst>
                <a:gd name="T0" fmla="*/ 2 w 4"/>
                <a:gd name="T1" fmla="*/ 0 h 3"/>
                <a:gd name="T2" fmla="*/ 1 w 4"/>
                <a:gd name="T3" fmla="*/ 3 h 3"/>
                <a:gd name="T4" fmla="*/ 2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2" y="0"/>
                  </a:moveTo>
                  <a:cubicBezTo>
                    <a:pt x="1" y="1"/>
                    <a:pt x="0" y="1"/>
                    <a:pt x="1" y="3"/>
                  </a:cubicBezTo>
                  <a:cubicBezTo>
                    <a:pt x="3" y="3"/>
                    <a:pt x="4" y="1"/>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30" name="Freeform 380"/>
            <p:cNvSpPr>
              <a:spLocks/>
            </p:cNvSpPr>
            <p:nvPr/>
          </p:nvSpPr>
          <p:spPr bwMode="auto">
            <a:xfrm>
              <a:off x="3978" y="3395"/>
              <a:ext cx="13" cy="12"/>
            </a:xfrm>
            <a:custGeom>
              <a:avLst/>
              <a:gdLst>
                <a:gd name="T0" fmla="*/ 2 w 5"/>
                <a:gd name="T1" fmla="*/ 2 h 5"/>
                <a:gd name="T2" fmla="*/ 5 w 5"/>
                <a:gd name="T3" fmla="*/ 2 h 5"/>
                <a:gd name="T4" fmla="*/ 3 w 5"/>
                <a:gd name="T5" fmla="*/ 1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2" y="2"/>
                  </a:moveTo>
                  <a:cubicBezTo>
                    <a:pt x="0" y="4"/>
                    <a:pt x="4" y="5"/>
                    <a:pt x="5" y="2"/>
                  </a:cubicBezTo>
                  <a:cubicBezTo>
                    <a:pt x="5" y="1"/>
                    <a:pt x="4" y="0"/>
                    <a:pt x="3"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31" name="Freeform 381"/>
            <p:cNvSpPr>
              <a:spLocks/>
            </p:cNvSpPr>
            <p:nvPr/>
          </p:nvSpPr>
          <p:spPr bwMode="auto">
            <a:xfrm>
              <a:off x="3833" y="3737"/>
              <a:ext cx="25" cy="18"/>
            </a:xfrm>
            <a:custGeom>
              <a:avLst/>
              <a:gdLst>
                <a:gd name="T0" fmla="*/ 3 w 10"/>
                <a:gd name="T1" fmla="*/ 2 h 7"/>
                <a:gd name="T2" fmla="*/ 10 w 10"/>
                <a:gd name="T3" fmla="*/ 3 h 7"/>
                <a:gd name="T4" fmla="*/ 3 w 10"/>
                <a:gd name="T5" fmla="*/ 0 h 7"/>
                <a:gd name="T6" fmla="*/ 0 60000 65536"/>
                <a:gd name="T7" fmla="*/ 0 60000 65536"/>
                <a:gd name="T8" fmla="*/ 0 60000 65536"/>
                <a:gd name="T9" fmla="*/ 0 w 10"/>
                <a:gd name="T10" fmla="*/ 0 h 7"/>
                <a:gd name="T11" fmla="*/ 10 w 10"/>
                <a:gd name="T12" fmla="*/ 7 h 7"/>
              </a:gdLst>
              <a:ahLst/>
              <a:cxnLst>
                <a:cxn ang="T6">
                  <a:pos x="T0" y="T1"/>
                </a:cxn>
                <a:cxn ang="T7">
                  <a:pos x="T2" y="T3"/>
                </a:cxn>
                <a:cxn ang="T8">
                  <a:pos x="T4" y="T5"/>
                </a:cxn>
              </a:cxnLst>
              <a:rect l="T9" t="T10" r="T11" b="T12"/>
              <a:pathLst>
                <a:path w="10" h="7">
                  <a:moveTo>
                    <a:pt x="3" y="2"/>
                  </a:moveTo>
                  <a:cubicBezTo>
                    <a:pt x="0" y="7"/>
                    <a:pt x="8" y="7"/>
                    <a:pt x="10" y="3"/>
                  </a:cubicBezTo>
                  <a:cubicBezTo>
                    <a:pt x="8" y="1"/>
                    <a:pt x="6" y="0"/>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32" name="Freeform 382"/>
            <p:cNvSpPr>
              <a:spLocks/>
            </p:cNvSpPr>
            <p:nvPr/>
          </p:nvSpPr>
          <p:spPr bwMode="auto">
            <a:xfrm>
              <a:off x="3866" y="3742"/>
              <a:ext cx="12" cy="8"/>
            </a:xfrm>
            <a:custGeom>
              <a:avLst/>
              <a:gdLst>
                <a:gd name="T0" fmla="*/ 1 w 5"/>
                <a:gd name="T1" fmla="*/ 0 h 3"/>
                <a:gd name="T2" fmla="*/ 0 w 5"/>
                <a:gd name="T3" fmla="*/ 1 h 3"/>
                <a:gd name="T4" fmla="*/ 5 w 5"/>
                <a:gd name="T5" fmla="*/ 2 h 3"/>
                <a:gd name="T6" fmla="*/ 3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1" y="0"/>
                  </a:moveTo>
                  <a:cubicBezTo>
                    <a:pt x="1" y="1"/>
                    <a:pt x="1" y="1"/>
                    <a:pt x="0" y="1"/>
                  </a:cubicBezTo>
                  <a:cubicBezTo>
                    <a:pt x="2" y="3"/>
                    <a:pt x="3" y="3"/>
                    <a:pt x="5" y="2"/>
                  </a:cubicBezTo>
                  <a:cubicBezTo>
                    <a:pt x="5" y="1"/>
                    <a:pt x="4" y="0"/>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33" name="Freeform 383"/>
            <p:cNvSpPr>
              <a:spLocks/>
            </p:cNvSpPr>
            <p:nvPr/>
          </p:nvSpPr>
          <p:spPr bwMode="auto">
            <a:xfrm>
              <a:off x="3821" y="3697"/>
              <a:ext cx="42" cy="35"/>
            </a:xfrm>
            <a:custGeom>
              <a:avLst/>
              <a:gdLst>
                <a:gd name="T0" fmla="*/ 6 w 17"/>
                <a:gd name="T1" fmla="*/ 0 h 14"/>
                <a:gd name="T2" fmla="*/ 10 w 17"/>
                <a:gd name="T3" fmla="*/ 11 h 14"/>
                <a:gd name="T4" fmla="*/ 6 w 17"/>
                <a:gd name="T5" fmla="*/ 2 h 14"/>
                <a:gd name="T6" fmla="*/ 0 60000 65536"/>
                <a:gd name="T7" fmla="*/ 0 60000 65536"/>
                <a:gd name="T8" fmla="*/ 0 60000 65536"/>
                <a:gd name="T9" fmla="*/ 0 w 17"/>
                <a:gd name="T10" fmla="*/ 0 h 14"/>
                <a:gd name="T11" fmla="*/ 17 w 17"/>
                <a:gd name="T12" fmla="*/ 14 h 14"/>
              </a:gdLst>
              <a:ahLst/>
              <a:cxnLst>
                <a:cxn ang="T6">
                  <a:pos x="T0" y="T1"/>
                </a:cxn>
                <a:cxn ang="T7">
                  <a:pos x="T2" y="T3"/>
                </a:cxn>
                <a:cxn ang="T8">
                  <a:pos x="T4" y="T5"/>
                </a:cxn>
              </a:cxnLst>
              <a:rect l="T9" t="T10" r="T11" b="T12"/>
              <a:pathLst>
                <a:path w="17" h="14">
                  <a:moveTo>
                    <a:pt x="6" y="0"/>
                  </a:moveTo>
                  <a:cubicBezTo>
                    <a:pt x="0" y="3"/>
                    <a:pt x="3" y="14"/>
                    <a:pt x="10" y="11"/>
                  </a:cubicBezTo>
                  <a:cubicBezTo>
                    <a:pt x="17" y="7"/>
                    <a:pt x="10" y="2"/>
                    <a:pt x="6"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34" name="Freeform 384"/>
            <p:cNvSpPr>
              <a:spLocks/>
            </p:cNvSpPr>
            <p:nvPr/>
          </p:nvSpPr>
          <p:spPr bwMode="auto">
            <a:xfrm>
              <a:off x="3846" y="3715"/>
              <a:ext cx="25" cy="22"/>
            </a:xfrm>
            <a:custGeom>
              <a:avLst/>
              <a:gdLst>
                <a:gd name="T0" fmla="*/ 7 w 10"/>
                <a:gd name="T1" fmla="*/ 0 h 9"/>
                <a:gd name="T2" fmla="*/ 10 w 10"/>
                <a:gd name="T3" fmla="*/ 1 h 9"/>
                <a:gd name="T4" fmla="*/ 6 w 10"/>
                <a:gd name="T5" fmla="*/ 0 h 9"/>
                <a:gd name="T6" fmla="*/ 0 60000 65536"/>
                <a:gd name="T7" fmla="*/ 0 60000 65536"/>
                <a:gd name="T8" fmla="*/ 0 60000 65536"/>
                <a:gd name="T9" fmla="*/ 0 w 10"/>
                <a:gd name="T10" fmla="*/ 0 h 9"/>
                <a:gd name="T11" fmla="*/ 10 w 10"/>
                <a:gd name="T12" fmla="*/ 9 h 9"/>
              </a:gdLst>
              <a:ahLst/>
              <a:cxnLst>
                <a:cxn ang="T6">
                  <a:pos x="T0" y="T1"/>
                </a:cxn>
                <a:cxn ang="T7">
                  <a:pos x="T2" y="T3"/>
                </a:cxn>
                <a:cxn ang="T8">
                  <a:pos x="T4" y="T5"/>
                </a:cxn>
              </a:cxnLst>
              <a:rect l="T9" t="T10" r="T11" b="T12"/>
              <a:pathLst>
                <a:path w="10" h="9">
                  <a:moveTo>
                    <a:pt x="7" y="0"/>
                  </a:moveTo>
                  <a:cubicBezTo>
                    <a:pt x="0" y="0"/>
                    <a:pt x="8" y="9"/>
                    <a:pt x="10" y="1"/>
                  </a:cubicBezTo>
                  <a:cubicBezTo>
                    <a:pt x="9" y="0"/>
                    <a:pt x="8" y="0"/>
                    <a:pt x="6"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35" name="Freeform 385"/>
            <p:cNvSpPr>
              <a:spLocks/>
            </p:cNvSpPr>
            <p:nvPr/>
          </p:nvSpPr>
          <p:spPr bwMode="auto">
            <a:xfrm>
              <a:off x="3821" y="3685"/>
              <a:ext cx="27" cy="17"/>
            </a:xfrm>
            <a:custGeom>
              <a:avLst/>
              <a:gdLst>
                <a:gd name="T0" fmla="*/ 4 w 11"/>
                <a:gd name="T1" fmla="*/ 1 h 7"/>
                <a:gd name="T2" fmla="*/ 5 w 11"/>
                <a:gd name="T3" fmla="*/ 7 h 7"/>
                <a:gd name="T4" fmla="*/ 4 w 11"/>
                <a:gd name="T5" fmla="*/ 0 h 7"/>
                <a:gd name="T6" fmla="*/ 0 60000 65536"/>
                <a:gd name="T7" fmla="*/ 0 60000 65536"/>
                <a:gd name="T8" fmla="*/ 0 60000 65536"/>
                <a:gd name="T9" fmla="*/ 0 w 11"/>
                <a:gd name="T10" fmla="*/ 0 h 7"/>
                <a:gd name="T11" fmla="*/ 11 w 11"/>
                <a:gd name="T12" fmla="*/ 7 h 7"/>
              </a:gdLst>
              <a:ahLst/>
              <a:cxnLst>
                <a:cxn ang="T6">
                  <a:pos x="T0" y="T1"/>
                </a:cxn>
                <a:cxn ang="T7">
                  <a:pos x="T2" y="T3"/>
                </a:cxn>
                <a:cxn ang="T8">
                  <a:pos x="T4" y="T5"/>
                </a:cxn>
              </a:cxnLst>
              <a:rect l="T9" t="T10" r="T11" b="T12"/>
              <a:pathLst>
                <a:path w="11" h="7">
                  <a:moveTo>
                    <a:pt x="4" y="1"/>
                  </a:moveTo>
                  <a:cubicBezTo>
                    <a:pt x="8" y="1"/>
                    <a:pt x="11" y="6"/>
                    <a:pt x="5" y="7"/>
                  </a:cubicBezTo>
                  <a:cubicBezTo>
                    <a:pt x="1" y="7"/>
                    <a:pt x="0" y="0"/>
                    <a:pt x="4"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36" name="Freeform 386"/>
            <p:cNvSpPr>
              <a:spLocks/>
            </p:cNvSpPr>
            <p:nvPr/>
          </p:nvSpPr>
          <p:spPr bwMode="auto">
            <a:xfrm>
              <a:off x="3836" y="3715"/>
              <a:ext cx="30" cy="25"/>
            </a:xfrm>
            <a:custGeom>
              <a:avLst/>
              <a:gdLst>
                <a:gd name="T0" fmla="*/ 6 w 12"/>
                <a:gd name="T1" fmla="*/ 4 h 10"/>
                <a:gd name="T2" fmla="*/ 5 w 12"/>
                <a:gd name="T3" fmla="*/ 9 h 10"/>
                <a:gd name="T4" fmla="*/ 7 w 12"/>
                <a:gd name="T5" fmla="*/ 2 h 10"/>
                <a:gd name="T6" fmla="*/ 0 60000 65536"/>
                <a:gd name="T7" fmla="*/ 0 60000 65536"/>
                <a:gd name="T8" fmla="*/ 0 60000 65536"/>
                <a:gd name="T9" fmla="*/ 0 w 12"/>
                <a:gd name="T10" fmla="*/ 0 h 10"/>
                <a:gd name="T11" fmla="*/ 12 w 12"/>
                <a:gd name="T12" fmla="*/ 10 h 10"/>
              </a:gdLst>
              <a:ahLst/>
              <a:cxnLst>
                <a:cxn ang="T6">
                  <a:pos x="T0" y="T1"/>
                </a:cxn>
                <a:cxn ang="T7">
                  <a:pos x="T2" y="T3"/>
                </a:cxn>
                <a:cxn ang="T8">
                  <a:pos x="T4" y="T5"/>
                </a:cxn>
              </a:cxnLst>
              <a:rect l="T9" t="T10" r="T11" b="T12"/>
              <a:pathLst>
                <a:path w="12" h="10">
                  <a:moveTo>
                    <a:pt x="6" y="4"/>
                  </a:moveTo>
                  <a:cubicBezTo>
                    <a:pt x="1" y="0"/>
                    <a:pt x="0" y="8"/>
                    <a:pt x="5" y="9"/>
                  </a:cubicBezTo>
                  <a:cubicBezTo>
                    <a:pt x="10" y="10"/>
                    <a:pt x="12" y="4"/>
                    <a:pt x="7"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37" name="Freeform 387"/>
            <p:cNvSpPr>
              <a:spLocks/>
            </p:cNvSpPr>
            <p:nvPr/>
          </p:nvSpPr>
          <p:spPr bwMode="auto">
            <a:xfrm>
              <a:off x="3836" y="3747"/>
              <a:ext cx="37" cy="28"/>
            </a:xfrm>
            <a:custGeom>
              <a:avLst/>
              <a:gdLst>
                <a:gd name="T0" fmla="*/ 0 w 15"/>
                <a:gd name="T1" fmla="*/ 3 h 11"/>
                <a:gd name="T2" fmla="*/ 2 w 15"/>
                <a:gd name="T3" fmla="*/ 0 h 11"/>
                <a:gd name="T4" fmla="*/ 0 60000 65536"/>
                <a:gd name="T5" fmla="*/ 0 60000 65536"/>
                <a:gd name="T6" fmla="*/ 0 w 15"/>
                <a:gd name="T7" fmla="*/ 0 h 11"/>
                <a:gd name="T8" fmla="*/ 15 w 15"/>
                <a:gd name="T9" fmla="*/ 11 h 11"/>
              </a:gdLst>
              <a:ahLst/>
              <a:cxnLst>
                <a:cxn ang="T4">
                  <a:pos x="T0" y="T1"/>
                </a:cxn>
                <a:cxn ang="T5">
                  <a:pos x="T2" y="T3"/>
                </a:cxn>
              </a:cxnLst>
              <a:rect l="T6" t="T7" r="T8" b="T9"/>
              <a:pathLst>
                <a:path w="15" h="11">
                  <a:moveTo>
                    <a:pt x="0" y="3"/>
                  </a:moveTo>
                  <a:cubicBezTo>
                    <a:pt x="1" y="11"/>
                    <a:pt x="15" y="6"/>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38" name="Freeform 388"/>
            <p:cNvSpPr>
              <a:spLocks/>
            </p:cNvSpPr>
            <p:nvPr/>
          </p:nvSpPr>
          <p:spPr bwMode="auto">
            <a:xfrm>
              <a:off x="3863" y="3762"/>
              <a:ext cx="13" cy="10"/>
            </a:xfrm>
            <a:custGeom>
              <a:avLst/>
              <a:gdLst>
                <a:gd name="T0" fmla="*/ 2 w 5"/>
                <a:gd name="T1" fmla="*/ 1 h 4"/>
                <a:gd name="T2" fmla="*/ 0 w 5"/>
                <a:gd name="T3" fmla="*/ 1 h 4"/>
                <a:gd name="T4" fmla="*/ 3 w 5"/>
                <a:gd name="T5" fmla="*/ 4 h 4"/>
                <a:gd name="T6" fmla="*/ 2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1"/>
                  </a:moveTo>
                  <a:cubicBezTo>
                    <a:pt x="1" y="1"/>
                    <a:pt x="1" y="0"/>
                    <a:pt x="0" y="1"/>
                  </a:cubicBezTo>
                  <a:cubicBezTo>
                    <a:pt x="1" y="3"/>
                    <a:pt x="1" y="3"/>
                    <a:pt x="3" y="4"/>
                  </a:cubicBezTo>
                  <a:cubicBezTo>
                    <a:pt x="5" y="2"/>
                    <a:pt x="3" y="2"/>
                    <a:pt x="2"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39" name="Freeform 389"/>
            <p:cNvSpPr>
              <a:spLocks/>
            </p:cNvSpPr>
            <p:nvPr/>
          </p:nvSpPr>
          <p:spPr bwMode="auto">
            <a:xfrm>
              <a:off x="3888" y="3757"/>
              <a:ext cx="10" cy="10"/>
            </a:xfrm>
            <a:custGeom>
              <a:avLst/>
              <a:gdLst>
                <a:gd name="T0" fmla="*/ 1 w 4"/>
                <a:gd name="T1" fmla="*/ 1 h 4"/>
                <a:gd name="T2" fmla="*/ 0 w 4"/>
                <a:gd name="T3" fmla="*/ 3 h 4"/>
                <a:gd name="T4" fmla="*/ 4 w 4"/>
                <a:gd name="T5" fmla="*/ 2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1"/>
                  </a:moveTo>
                  <a:cubicBezTo>
                    <a:pt x="1" y="2"/>
                    <a:pt x="0" y="2"/>
                    <a:pt x="0" y="3"/>
                  </a:cubicBezTo>
                  <a:cubicBezTo>
                    <a:pt x="2" y="4"/>
                    <a:pt x="2" y="3"/>
                    <a:pt x="4" y="2"/>
                  </a:cubicBezTo>
                  <a:cubicBezTo>
                    <a:pt x="3" y="1"/>
                    <a:pt x="3" y="1"/>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40" name="Freeform 390"/>
            <p:cNvSpPr>
              <a:spLocks/>
            </p:cNvSpPr>
            <p:nvPr/>
          </p:nvSpPr>
          <p:spPr bwMode="auto">
            <a:xfrm>
              <a:off x="3893" y="3732"/>
              <a:ext cx="3" cy="5"/>
            </a:xfrm>
            <a:custGeom>
              <a:avLst/>
              <a:gdLst>
                <a:gd name="T0" fmla="*/ 0 w 1"/>
                <a:gd name="T1" fmla="*/ 1 h 2"/>
                <a:gd name="T2" fmla="*/ 1 w 1"/>
                <a:gd name="T3" fmla="*/ 1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0" y="1"/>
                    <a:pt x="0" y="2"/>
                    <a:pt x="1" y="1"/>
                  </a:cubicBezTo>
                  <a:cubicBezTo>
                    <a:pt x="1" y="0"/>
                    <a:pt x="0" y="0"/>
                    <a:pt x="0"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41" name="Freeform 391"/>
            <p:cNvSpPr>
              <a:spLocks/>
            </p:cNvSpPr>
            <p:nvPr/>
          </p:nvSpPr>
          <p:spPr bwMode="auto">
            <a:xfrm>
              <a:off x="3876" y="3722"/>
              <a:ext cx="7" cy="10"/>
            </a:xfrm>
            <a:custGeom>
              <a:avLst/>
              <a:gdLst>
                <a:gd name="T0" fmla="*/ 2 w 3"/>
                <a:gd name="T1" fmla="*/ 3 h 4"/>
                <a:gd name="T2" fmla="*/ 1 w 3"/>
                <a:gd name="T3" fmla="*/ 4 h 4"/>
                <a:gd name="T4" fmla="*/ 2 w 3"/>
                <a:gd name="T5" fmla="*/ 0 h 4"/>
                <a:gd name="T6" fmla="*/ 0 w 3"/>
                <a:gd name="T7" fmla="*/ 1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3"/>
                  </a:moveTo>
                  <a:cubicBezTo>
                    <a:pt x="2" y="4"/>
                    <a:pt x="1" y="3"/>
                    <a:pt x="1" y="4"/>
                  </a:cubicBezTo>
                  <a:cubicBezTo>
                    <a:pt x="3" y="2"/>
                    <a:pt x="2" y="3"/>
                    <a:pt x="2" y="0"/>
                  </a:cubicBezTo>
                  <a:cubicBezTo>
                    <a:pt x="1" y="0"/>
                    <a:pt x="1" y="1"/>
                    <a:pt x="0"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42" name="Freeform 392"/>
            <p:cNvSpPr>
              <a:spLocks/>
            </p:cNvSpPr>
            <p:nvPr/>
          </p:nvSpPr>
          <p:spPr bwMode="auto">
            <a:xfrm>
              <a:off x="3856" y="3700"/>
              <a:ext cx="20" cy="15"/>
            </a:xfrm>
            <a:custGeom>
              <a:avLst/>
              <a:gdLst>
                <a:gd name="T0" fmla="*/ 5 w 8"/>
                <a:gd name="T1" fmla="*/ 1 h 6"/>
                <a:gd name="T2" fmla="*/ 3 w 8"/>
                <a:gd name="T3" fmla="*/ 6 h 6"/>
                <a:gd name="T4" fmla="*/ 3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5" y="1"/>
                  </a:moveTo>
                  <a:cubicBezTo>
                    <a:pt x="1" y="0"/>
                    <a:pt x="0" y="5"/>
                    <a:pt x="3" y="6"/>
                  </a:cubicBezTo>
                  <a:cubicBezTo>
                    <a:pt x="8" y="6"/>
                    <a:pt x="7" y="0"/>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43" name="Freeform 393"/>
            <p:cNvSpPr>
              <a:spLocks/>
            </p:cNvSpPr>
            <p:nvPr/>
          </p:nvSpPr>
          <p:spPr bwMode="auto">
            <a:xfrm>
              <a:off x="3851" y="3695"/>
              <a:ext cx="10" cy="12"/>
            </a:xfrm>
            <a:custGeom>
              <a:avLst/>
              <a:gdLst>
                <a:gd name="T0" fmla="*/ 1 w 4"/>
                <a:gd name="T1" fmla="*/ 2 h 5"/>
                <a:gd name="T2" fmla="*/ 0 w 4"/>
                <a:gd name="T3" fmla="*/ 2 h 5"/>
                <a:gd name="T4" fmla="*/ 4 w 4"/>
                <a:gd name="T5" fmla="*/ 2 h 5"/>
                <a:gd name="T6" fmla="*/ 1 w 4"/>
                <a:gd name="T7" fmla="*/ 1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1" y="2"/>
                  </a:moveTo>
                  <a:cubicBezTo>
                    <a:pt x="1" y="2"/>
                    <a:pt x="0" y="2"/>
                    <a:pt x="0" y="2"/>
                  </a:cubicBezTo>
                  <a:cubicBezTo>
                    <a:pt x="1" y="5"/>
                    <a:pt x="3" y="4"/>
                    <a:pt x="4" y="2"/>
                  </a:cubicBezTo>
                  <a:cubicBezTo>
                    <a:pt x="3" y="0"/>
                    <a:pt x="2" y="0"/>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44" name="Freeform 394"/>
            <p:cNvSpPr>
              <a:spLocks/>
            </p:cNvSpPr>
            <p:nvPr/>
          </p:nvSpPr>
          <p:spPr bwMode="auto">
            <a:xfrm>
              <a:off x="3858" y="3697"/>
              <a:ext cx="35" cy="18"/>
            </a:xfrm>
            <a:custGeom>
              <a:avLst/>
              <a:gdLst>
                <a:gd name="T0" fmla="*/ 5 w 14"/>
                <a:gd name="T1" fmla="*/ 1 h 7"/>
                <a:gd name="T2" fmla="*/ 5 w 14"/>
                <a:gd name="T3" fmla="*/ 0 h 7"/>
                <a:gd name="T4" fmla="*/ 0 60000 65536"/>
                <a:gd name="T5" fmla="*/ 0 60000 65536"/>
                <a:gd name="T6" fmla="*/ 0 w 14"/>
                <a:gd name="T7" fmla="*/ 0 h 7"/>
                <a:gd name="T8" fmla="*/ 14 w 14"/>
                <a:gd name="T9" fmla="*/ 7 h 7"/>
              </a:gdLst>
              <a:ahLst/>
              <a:cxnLst>
                <a:cxn ang="T4">
                  <a:pos x="T0" y="T1"/>
                </a:cxn>
                <a:cxn ang="T5">
                  <a:pos x="T2" y="T3"/>
                </a:cxn>
              </a:cxnLst>
              <a:rect l="T6" t="T7" r="T8" b="T9"/>
              <a:pathLst>
                <a:path w="14" h="7">
                  <a:moveTo>
                    <a:pt x="5" y="1"/>
                  </a:moveTo>
                  <a:cubicBezTo>
                    <a:pt x="0" y="7"/>
                    <a:pt x="14" y="0"/>
                    <a:pt x="5"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45" name="Freeform 395"/>
            <p:cNvSpPr>
              <a:spLocks/>
            </p:cNvSpPr>
            <p:nvPr/>
          </p:nvSpPr>
          <p:spPr bwMode="auto">
            <a:xfrm>
              <a:off x="3883" y="3707"/>
              <a:ext cx="13" cy="10"/>
            </a:xfrm>
            <a:custGeom>
              <a:avLst/>
              <a:gdLst>
                <a:gd name="T0" fmla="*/ 4 w 5"/>
                <a:gd name="T1" fmla="*/ 0 h 4"/>
                <a:gd name="T2" fmla="*/ 0 w 5"/>
                <a:gd name="T3" fmla="*/ 3 h 4"/>
                <a:gd name="T4" fmla="*/ 5 w 5"/>
                <a:gd name="T5" fmla="*/ 1 h 4"/>
                <a:gd name="T6" fmla="*/ 4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4" y="0"/>
                  </a:moveTo>
                  <a:cubicBezTo>
                    <a:pt x="2" y="0"/>
                    <a:pt x="0" y="1"/>
                    <a:pt x="0" y="3"/>
                  </a:cubicBezTo>
                  <a:cubicBezTo>
                    <a:pt x="2" y="4"/>
                    <a:pt x="4" y="3"/>
                    <a:pt x="5" y="1"/>
                  </a:cubicBezTo>
                  <a:cubicBezTo>
                    <a:pt x="5" y="0"/>
                    <a:pt x="4" y="1"/>
                    <a:pt x="4"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46" name="Freeform 396"/>
            <p:cNvSpPr>
              <a:spLocks/>
            </p:cNvSpPr>
            <p:nvPr/>
          </p:nvSpPr>
          <p:spPr bwMode="auto">
            <a:xfrm>
              <a:off x="3908" y="3742"/>
              <a:ext cx="8" cy="5"/>
            </a:xfrm>
            <a:custGeom>
              <a:avLst/>
              <a:gdLst>
                <a:gd name="T0" fmla="*/ 1 w 3"/>
                <a:gd name="T1" fmla="*/ 0 h 2"/>
                <a:gd name="T2" fmla="*/ 1 w 3"/>
                <a:gd name="T3" fmla="*/ 2 h 2"/>
                <a:gd name="T4" fmla="*/ 3 w 3"/>
                <a:gd name="T5" fmla="*/ 0 h 2"/>
                <a:gd name="T6" fmla="*/ 1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cubicBezTo>
                    <a:pt x="1" y="1"/>
                    <a:pt x="0" y="1"/>
                    <a:pt x="1" y="2"/>
                  </a:cubicBezTo>
                  <a:cubicBezTo>
                    <a:pt x="3" y="2"/>
                    <a:pt x="2" y="2"/>
                    <a:pt x="3" y="0"/>
                  </a:cubicBezTo>
                  <a:cubicBezTo>
                    <a:pt x="2" y="0"/>
                    <a:pt x="2" y="1"/>
                    <a:pt x="1"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47" name="Freeform 397"/>
            <p:cNvSpPr>
              <a:spLocks/>
            </p:cNvSpPr>
            <p:nvPr/>
          </p:nvSpPr>
          <p:spPr bwMode="auto">
            <a:xfrm>
              <a:off x="3911" y="3770"/>
              <a:ext cx="5" cy="5"/>
            </a:xfrm>
            <a:custGeom>
              <a:avLst/>
              <a:gdLst>
                <a:gd name="T0" fmla="*/ 0 w 2"/>
                <a:gd name="T1" fmla="*/ 1 h 2"/>
                <a:gd name="T2" fmla="*/ 1 w 2"/>
                <a:gd name="T3" fmla="*/ 2 h 2"/>
                <a:gd name="T4" fmla="*/ 2 w 2"/>
                <a:gd name="T5" fmla="*/ 2 h 2"/>
                <a:gd name="T6" fmla="*/ 1 w 2"/>
                <a:gd name="T7" fmla="*/ 1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1"/>
                  </a:moveTo>
                  <a:cubicBezTo>
                    <a:pt x="0" y="1"/>
                    <a:pt x="1" y="2"/>
                    <a:pt x="1" y="2"/>
                  </a:cubicBezTo>
                  <a:cubicBezTo>
                    <a:pt x="1" y="2"/>
                    <a:pt x="2" y="2"/>
                    <a:pt x="2" y="2"/>
                  </a:cubicBezTo>
                  <a:cubicBezTo>
                    <a:pt x="2" y="0"/>
                    <a:pt x="1" y="1"/>
                    <a:pt x="1"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48" name="Freeform 398"/>
            <p:cNvSpPr>
              <a:spLocks/>
            </p:cNvSpPr>
            <p:nvPr/>
          </p:nvSpPr>
          <p:spPr bwMode="auto">
            <a:xfrm>
              <a:off x="3913" y="3720"/>
              <a:ext cx="10" cy="7"/>
            </a:xfrm>
            <a:custGeom>
              <a:avLst/>
              <a:gdLst>
                <a:gd name="T0" fmla="*/ 1 w 4"/>
                <a:gd name="T1" fmla="*/ 1 h 3"/>
                <a:gd name="T2" fmla="*/ 1 w 4"/>
                <a:gd name="T3" fmla="*/ 3 h 3"/>
                <a:gd name="T4" fmla="*/ 2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1" y="1"/>
                  </a:moveTo>
                  <a:cubicBezTo>
                    <a:pt x="1" y="2"/>
                    <a:pt x="0" y="2"/>
                    <a:pt x="1" y="3"/>
                  </a:cubicBezTo>
                  <a:cubicBezTo>
                    <a:pt x="4" y="3"/>
                    <a:pt x="3" y="2"/>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49" name="Freeform 399"/>
            <p:cNvSpPr>
              <a:spLocks/>
            </p:cNvSpPr>
            <p:nvPr/>
          </p:nvSpPr>
          <p:spPr bwMode="auto">
            <a:xfrm>
              <a:off x="3838" y="3760"/>
              <a:ext cx="23" cy="17"/>
            </a:xfrm>
            <a:custGeom>
              <a:avLst/>
              <a:gdLst>
                <a:gd name="T0" fmla="*/ 5 w 9"/>
                <a:gd name="T1" fmla="*/ 0 h 7"/>
                <a:gd name="T2" fmla="*/ 4 w 9"/>
                <a:gd name="T3" fmla="*/ 7 h 7"/>
                <a:gd name="T4" fmla="*/ 6 w 9"/>
                <a:gd name="T5" fmla="*/ 0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5" y="0"/>
                  </a:moveTo>
                  <a:cubicBezTo>
                    <a:pt x="2" y="2"/>
                    <a:pt x="0" y="6"/>
                    <a:pt x="4" y="7"/>
                  </a:cubicBezTo>
                  <a:cubicBezTo>
                    <a:pt x="8" y="7"/>
                    <a:pt x="9" y="2"/>
                    <a:pt x="6"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50" name="Freeform 400"/>
            <p:cNvSpPr>
              <a:spLocks/>
            </p:cNvSpPr>
            <p:nvPr/>
          </p:nvSpPr>
          <p:spPr bwMode="auto">
            <a:xfrm>
              <a:off x="3873" y="3750"/>
              <a:ext cx="18" cy="12"/>
            </a:xfrm>
            <a:custGeom>
              <a:avLst/>
              <a:gdLst>
                <a:gd name="T0" fmla="*/ 2 w 7"/>
                <a:gd name="T1" fmla="*/ 0 h 5"/>
                <a:gd name="T2" fmla="*/ 3 w 7"/>
                <a:gd name="T3" fmla="*/ 4 h 5"/>
                <a:gd name="T4" fmla="*/ 2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2" y="0"/>
                  </a:moveTo>
                  <a:cubicBezTo>
                    <a:pt x="0" y="1"/>
                    <a:pt x="0" y="5"/>
                    <a:pt x="3" y="4"/>
                  </a:cubicBezTo>
                  <a:cubicBezTo>
                    <a:pt x="7" y="4"/>
                    <a:pt x="5" y="0"/>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51" name="Freeform 401"/>
            <p:cNvSpPr>
              <a:spLocks/>
            </p:cNvSpPr>
            <p:nvPr/>
          </p:nvSpPr>
          <p:spPr bwMode="auto">
            <a:xfrm>
              <a:off x="3876" y="3735"/>
              <a:ext cx="15" cy="15"/>
            </a:xfrm>
            <a:custGeom>
              <a:avLst/>
              <a:gdLst>
                <a:gd name="T0" fmla="*/ 2 w 6"/>
                <a:gd name="T1" fmla="*/ 1 h 6"/>
                <a:gd name="T2" fmla="*/ 6 w 6"/>
                <a:gd name="T3" fmla="*/ 1 h 6"/>
                <a:gd name="T4" fmla="*/ 4 w 6"/>
                <a:gd name="T5" fmla="*/ 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2" y="1"/>
                  </a:moveTo>
                  <a:cubicBezTo>
                    <a:pt x="0" y="6"/>
                    <a:pt x="5" y="4"/>
                    <a:pt x="6" y="1"/>
                  </a:cubicBezTo>
                  <a:cubicBezTo>
                    <a:pt x="6" y="0"/>
                    <a:pt x="5" y="0"/>
                    <a:pt x="4"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52" name="Freeform 402"/>
            <p:cNvSpPr>
              <a:spLocks/>
            </p:cNvSpPr>
            <p:nvPr/>
          </p:nvSpPr>
          <p:spPr bwMode="auto">
            <a:xfrm>
              <a:off x="3891" y="3717"/>
              <a:ext cx="17" cy="18"/>
            </a:xfrm>
            <a:custGeom>
              <a:avLst/>
              <a:gdLst>
                <a:gd name="T0" fmla="*/ 1 w 7"/>
                <a:gd name="T1" fmla="*/ 1 h 7"/>
                <a:gd name="T2" fmla="*/ 4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1" y="1"/>
                  </a:moveTo>
                  <a:cubicBezTo>
                    <a:pt x="0" y="7"/>
                    <a:pt x="7" y="3"/>
                    <a:pt x="4"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53" name="Freeform 403"/>
            <p:cNvSpPr>
              <a:spLocks/>
            </p:cNvSpPr>
            <p:nvPr/>
          </p:nvSpPr>
          <p:spPr bwMode="auto">
            <a:xfrm>
              <a:off x="3908" y="3702"/>
              <a:ext cx="8" cy="8"/>
            </a:xfrm>
            <a:custGeom>
              <a:avLst/>
              <a:gdLst>
                <a:gd name="T0" fmla="*/ 0 w 3"/>
                <a:gd name="T1" fmla="*/ 1 h 3"/>
                <a:gd name="T2" fmla="*/ 3 w 3"/>
                <a:gd name="T3" fmla="*/ 1 h 3"/>
                <a:gd name="T4" fmla="*/ 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1"/>
                  </a:moveTo>
                  <a:cubicBezTo>
                    <a:pt x="1" y="2"/>
                    <a:pt x="1" y="3"/>
                    <a:pt x="3" y="1"/>
                  </a:cubicBezTo>
                  <a:cubicBezTo>
                    <a:pt x="3" y="0"/>
                    <a:pt x="2" y="0"/>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54" name="Freeform 404"/>
            <p:cNvSpPr>
              <a:spLocks/>
            </p:cNvSpPr>
            <p:nvPr/>
          </p:nvSpPr>
          <p:spPr bwMode="auto">
            <a:xfrm>
              <a:off x="3888" y="3775"/>
              <a:ext cx="10" cy="10"/>
            </a:xfrm>
            <a:custGeom>
              <a:avLst/>
              <a:gdLst>
                <a:gd name="T0" fmla="*/ 2 w 4"/>
                <a:gd name="T1" fmla="*/ 0 h 4"/>
                <a:gd name="T2" fmla="*/ 1 w 4"/>
                <a:gd name="T3" fmla="*/ 4 h 4"/>
                <a:gd name="T4" fmla="*/ 4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2" y="0"/>
                  </a:moveTo>
                  <a:cubicBezTo>
                    <a:pt x="1" y="1"/>
                    <a:pt x="0" y="2"/>
                    <a:pt x="1" y="4"/>
                  </a:cubicBezTo>
                  <a:cubicBezTo>
                    <a:pt x="3" y="3"/>
                    <a:pt x="3" y="3"/>
                    <a:pt x="4"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55" name="Freeform 405"/>
            <p:cNvSpPr>
              <a:spLocks/>
            </p:cNvSpPr>
            <p:nvPr/>
          </p:nvSpPr>
          <p:spPr bwMode="auto">
            <a:xfrm>
              <a:off x="3933" y="3785"/>
              <a:ext cx="8" cy="7"/>
            </a:xfrm>
            <a:custGeom>
              <a:avLst/>
              <a:gdLst>
                <a:gd name="T0" fmla="*/ 0 w 3"/>
                <a:gd name="T1" fmla="*/ 1 h 3"/>
                <a:gd name="T2" fmla="*/ 1 w 3"/>
                <a:gd name="T3" fmla="*/ 3 h 3"/>
                <a:gd name="T4" fmla="*/ 3 w 3"/>
                <a:gd name="T5" fmla="*/ 2 h 3"/>
                <a:gd name="T6" fmla="*/ 0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1"/>
                  </a:moveTo>
                  <a:cubicBezTo>
                    <a:pt x="1" y="2"/>
                    <a:pt x="0" y="3"/>
                    <a:pt x="1" y="3"/>
                  </a:cubicBezTo>
                  <a:cubicBezTo>
                    <a:pt x="2" y="3"/>
                    <a:pt x="2" y="2"/>
                    <a:pt x="3" y="2"/>
                  </a:cubicBezTo>
                  <a:cubicBezTo>
                    <a:pt x="1" y="0"/>
                    <a:pt x="1" y="1"/>
                    <a:pt x="0"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56" name="Freeform 406"/>
            <p:cNvSpPr>
              <a:spLocks/>
            </p:cNvSpPr>
            <p:nvPr/>
          </p:nvSpPr>
          <p:spPr bwMode="auto">
            <a:xfrm>
              <a:off x="3923" y="3745"/>
              <a:ext cx="10" cy="10"/>
            </a:xfrm>
            <a:custGeom>
              <a:avLst/>
              <a:gdLst>
                <a:gd name="T0" fmla="*/ 0 w 4"/>
                <a:gd name="T1" fmla="*/ 1 h 4"/>
                <a:gd name="T2" fmla="*/ 0 w 4"/>
                <a:gd name="T3" fmla="*/ 4 h 4"/>
                <a:gd name="T4" fmla="*/ 3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1"/>
                  </a:moveTo>
                  <a:cubicBezTo>
                    <a:pt x="0" y="2"/>
                    <a:pt x="0" y="3"/>
                    <a:pt x="0" y="4"/>
                  </a:cubicBezTo>
                  <a:cubicBezTo>
                    <a:pt x="3" y="4"/>
                    <a:pt x="4" y="3"/>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57" name="Freeform 407"/>
            <p:cNvSpPr>
              <a:spLocks/>
            </p:cNvSpPr>
            <p:nvPr/>
          </p:nvSpPr>
          <p:spPr bwMode="auto">
            <a:xfrm>
              <a:off x="3941" y="3720"/>
              <a:ext cx="10" cy="10"/>
            </a:xfrm>
            <a:custGeom>
              <a:avLst/>
              <a:gdLst>
                <a:gd name="T0" fmla="*/ 2 w 4"/>
                <a:gd name="T1" fmla="*/ 4 h 4"/>
                <a:gd name="T2" fmla="*/ 1 w 4"/>
                <a:gd name="T3" fmla="*/ 4 h 4"/>
                <a:gd name="T4" fmla="*/ 4 w 4"/>
                <a:gd name="T5" fmla="*/ 2 h 4"/>
                <a:gd name="T6" fmla="*/ 0 w 4"/>
                <a:gd name="T7" fmla="*/ 2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4"/>
                  </a:moveTo>
                  <a:cubicBezTo>
                    <a:pt x="2" y="3"/>
                    <a:pt x="1" y="4"/>
                    <a:pt x="1" y="4"/>
                  </a:cubicBezTo>
                  <a:cubicBezTo>
                    <a:pt x="3" y="4"/>
                    <a:pt x="3" y="3"/>
                    <a:pt x="4" y="2"/>
                  </a:cubicBezTo>
                  <a:cubicBezTo>
                    <a:pt x="2" y="0"/>
                    <a:pt x="2" y="1"/>
                    <a:pt x="0" y="2"/>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58" name="Freeform 408"/>
            <p:cNvSpPr>
              <a:spLocks/>
            </p:cNvSpPr>
            <p:nvPr/>
          </p:nvSpPr>
          <p:spPr bwMode="auto">
            <a:xfrm>
              <a:off x="3816" y="3690"/>
              <a:ext cx="12" cy="12"/>
            </a:xfrm>
            <a:custGeom>
              <a:avLst/>
              <a:gdLst>
                <a:gd name="T0" fmla="*/ 1 w 5"/>
                <a:gd name="T1" fmla="*/ 0 h 5"/>
                <a:gd name="T2" fmla="*/ 0 w 5"/>
                <a:gd name="T3" fmla="*/ 3 h 5"/>
                <a:gd name="T4" fmla="*/ 4 w 5"/>
                <a:gd name="T5" fmla="*/ 0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1" y="0"/>
                  </a:moveTo>
                  <a:cubicBezTo>
                    <a:pt x="1" y="1"/>
                    <a:pt x="0" y="2"/>
                    <a:pt x="0" y="3"/>
                  </a:cubicBezTo>
                  <a:cubicBezTo>
                    <a:pt x="3" y="5"/>
                    <a:pt x="5" y="3"/>
                    <a:pt x="4" y="0"/>
                  </a:cubicBezTo>
                  <a:cubicBezTo>
                    <a:pt x="4" y="0"/>
                    <a:pt x="3" y="0"/>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59" name="Freeform 409"/>
            <p:cNvSpPr>
              <a:spLocks/>
            </p:cNvSpPr>
            <p:nvPr/>
          </p:nvSpPr>
          <p:spPr bwMode="auto">
            <a:xfrm>
              <a:off x="3826" y="3712"/>
              <a:ext cx="10" cy="5"/>
            </a:xfrm>
            <a:custGeom>
              <a:avLst/>
              <a:gdLst>
                <a:gd name="T0" fmla="*/ 1 w 4"/>
                <a:gd name="T1" fmla="*/ 1 h 2"/>
                <a:gd name="T2" fmla="*/ 0 w 4"/>
                <a:gd name="T3" fmla="*/ 2 h 2"/>
                <a:gd name="T4" fmla="*/ 4 w 4"/>
                <a:gd name="T5" fmla="*/ 0 h 2"/>
                <a:gd name="T6" fmla="*/ 2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1"/>
                  </a:moveTo>
                  <a:cubicBezTo>
                    <a:pt x="1" y="2"/>
                    <a:pt x="0" y="1"/>
                    <a:pt x="0" y="2"/>
                  </a:cubicBezTo>
                  <a:cubicBezTo>
                    <a:pt x="2" y="2"/>
                    <a:pt x="3" y="2"/>
                    <a:pt x="4" y="0"/>
                  </a:cubicBezTo>
                  <a:cubicBezTo>
                    <a:pt x="3" y="0"/>
                    <a:pt x="3" y="0"/>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60" name="Freeform 410"/>
            <p:cNvSpPr>
              <a:spLocks/>
            </p:cNvSpPr>
            <p:nvPr/>
          </p:nvSpPr>
          <p:spPr bwMode="auto">
            <a:xfrm>
              <a:off x="3808" y="3727"/>
              <a:ext cx="35" cy="13"/>
            </a:xfrm>
            <a:custGeom>
              <a:avLst/>
              <a:gdLst>
                <a:gd name="T0" fmla="*/ 6 w 14"/>
                <a:gd name="T1" fmla="*/ 0 h 5"/>
                <a:gd name="T2" fmla="*/ 7 w 14"/>
                <a:gd name="T3" fmla="*/ 0 h 5"/>
                <a:gd name="T4" fmla="*/ 0 60000 65536"/>
                <a:gd name="T5" fmla="*/ 0 60000 65536"/>
                <a:gd name="T6" fmla="*/ 0 w 14"/>
                <a:gd name="T7" fmla="*/ 0 h 5"/>
                <a:gd name="T8" fmla="*/ 14 w 14"/>
                <a:gd name="T9" fmla="*/ 5 h 5"/>
              </a:gdLst>
              <a:ahLst/>
              <a:cxnLst>
                <a:cxn ang="T4">
                  <a:pos x="T0" y="T1"/>
                </a:cxn>
                <a:cxn ang="T5">
                  <a:pos x="T2" y="T3"/>
                </a:cxn>
              </a:cxnLst>
              <a:rect l="T6" t="T7" r="T8" b="T9"/>
              <a:pathLst>
                <a:path w="14" h="5">
                  <a:moveTo>
                    <a:pt x="6" y="0"/>
                  </a:moveTo>
                  <a:cubicBezTo>
                    <a:pt x="0" y="5"/>
                    <a:pt x="14" y="4"/>
                    <a:pt x="7"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61" name="Freeform 411"/>
            <p:cNvSpPr>
              <a:spLocks/>
            </p:cNvSpPr>
            <p:nvPr/>
          </p:nvSpPr>
          <p:spPr bwMode="auto">
            <a:xfrm>
              <a:off x="3796" y="3742"/>
              <a:ext cx="42" cy="23"/>
            </a:xfrm>
            <a:custGeom>
              <a:avLst/>
              <a:gdLst>
                <a:gd name="T0" fmla="*/ 6 w 17"/>
                <a:gd name="T1" fmla="*/ 0 h 9"/>
                <a:gd name="T2" fmla="*/ 7 w 17"/>
                <a:gd name="T3" fmla="*/ 0 h 9"/>
                <a:gd name="T4" fmla="*/ 0 60000 65536"/>
                <a:gd name="T5" fmla="*/ 0 60000 65536"/>
                <a:gd name="T6" fmla="*/ 0 w 17"/>
                <a:gd name="T7" fmla="*/ 0 h 9"/>
                <a:gd name="T8" fmla="*/ 17 w 17"/>
                <a:gd name="T9" fmla="*/ 9 h 9"/>
              </a:gdLst>
              <a:ahLst/>
              <a:cxnLst>
                <a:cxn ang="T4">
                  <a:pos x="T0" y="T1"/>
                </a:cxn>
                <a:cxn ang="T5">
                  <a:pos x="T2" y="T3"/>
                </a:cxn>
              </a:cxnLst>
              <a:rect l="T6" t="T7" r="T8" b="T9"/>
              <a:pathLst>
                <a:path w="17" h="9">
                  <a:moveTo>
                    <a:pt x="6" y="0"/>
                  </a:moveTo>
                  <a:cubicBezTo>
                    <a:pt x="0" y="9"/>
                    <a:pt x="17" y="1"/>
                    <a:pt x="7"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62" name="Freeform 412"/>
            <p:cNvSpPr>
              <a:spLocks/>
            </p:cNvSpPr>
            <p:nvPr/>
          </p:nvSpPr>
          <p:spPr bwMode="auto">
            <a:xfrm>
              <a:off x="3791" y="3717"/>
              <a:ext cx="5" cy="5"/>
            </a:xfrm>
            <a:custGeom>
              <a:avLst/>
              <a:gdLst>
                <a:gd name="T0" fmla="*/ 1 w 2"/>
                <a:gd name="T1" fmla="*/ 0 h 2"/>
                <a:gd name="T2" fmla="*/ 2 w 2"/>
                <a:gd name="T3" fmla="*/ 1 h 2"/>
                <a:gd name="T4" fmla="*/ 0 w 2"/>
                <a:gd name="T5" fmla="*/ 0 h 2"/>
                <a:gd name="T6" fmla="*/ 0 w 2"/>
                <a:gd name="T7" fmla="*/ 1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cubicBezTo>
                    <a:pt x="1" y="0"/>
                    <a:pt x="0" y="2"/>
                    <a:pt x="2" y="1"/>
                  </a:cubicBezTo>
                  <a:cubicBezTo>
                    <a:pt x="1" y="1"/>
                    <a:pt x="0" y="0"/>
                    <a:pt x="0" y="0"/>
                  </a:cubicBezTo>
                  <a:cubicBezTo>
                    <a:pt x="0" y="0"/>
                    <a:pt x="0" y="1"/>
                    <a:pt x="0"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63" name="Freeform 413"/>
            <p:cNvSpPr>
              <a:spLocks/>
            </p:cNvSpPr>
            <p:nvPr/>
          </p:nvSpPr>
          <p:spPr bwMode="auto">
            <a:xfrm>
              <a:off x="3798" y="3692"/>
              <a:ext cx="8" cy="13"/>
            </a:xfrm>
            <a:custGeom>
              <a:avLst/>
              <a:gdLst>
                <a:gd name="T0" fmla="*/ 1 w 3"/>
                <a:gd name="T1" fmla="*/ 3 h 5"/>
                <a:gd name="T2" fmla="*/ 2 w 3"/>
                <a:gd name="T3" fmla="*/ 5 h 5"/>
                <a:gd name="T4" fmla="*/ 0 w 3"/>
                <a:gd name="T5" fmla="*/ 4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1" y="3"/>
                  </a:moveTo>
                  <a:cubicBezTo>
                    <a:pt x="1" y="3"/>
                    <a:pt x="1" y="4"/>
                    <a:pt x="2" y="5"/>
                  </a:cubicBezTo>
                  <a:cubicBezTo>
                    <a:pt x="3" y="2"/>
                    <a:pt x="1" y="0"/>
                    <a:pt x="0" y="4"/>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64" name="Freeform 414"/>
            <p:cNvSpPr>
              <a:spLocks/>
            </p:cNvSpPr>
            <p:nvPr/>
          </p:nvSpPr>
          <p:spPr bwMode="auto">
            <a:xfrm>
              <a:off x="3786" y="3707"/>
              <a:ext cx="42" cy="15"/>
            </a:xfrm>
            <a:custGeom>
              <a:avLst/>
              <a:gdLst>
                <a:gd name="T0" fmla="*/ 8 w 17"/>
                <a:gd name="T1" fmla="*/ 4 h 6"/>
                <a:gd name="T2" fmla="*/ 6 w 17"/>
                <a:gd name="T3" fmla="*/ 4 h 6"/>
                <a:gd name="T4" fmla="*/ 7 w 17"/>
                <a:gd name="T5" fmla="*/ 6 h 6"/>
                <a:gd name="T6" fmla="*/ 7 w 17"/>
                <a:gd name="T7" fmla="*/ 6 h 6"/>
                <a:gd name="T8" fmla="*/ 0 60000 65536"/>
                <a:gd name="T9" fmla="*/ 0 60000 65536"/>
                <a:gd name="T10" fmla="*/ 0 60000 65536"/>
                <a:gd name="T11" fmla="*/ 0 60000 65536"/>
                <a:gd name="T12" fmla="*/ 0 w 17"/>
                <a:gd name="T13" fmla="*/ 0 h 6"/>
                <a:gd name="T14" fmla="*/ 17 w 17"/>
                <a:gd name="T15" fmla="*/ 6 h 6"/>
              </a:gdLst>
              <a:ahLst/>
              <a:cxnLst>
                <a:cxn ang="T8">
                  <a:pos x="T0" y="T1"/>
                </a:cxn>
                <a:cxn ang="T9">
                  <a:pos x="T2" y="T3"/>
                </a:cxn>
                <a:cxn ang="T10">
                  <a:pos x="T4" y="T5"/>
                </a:cxn>
                <a:cxn ang="T11">
                  <a:pos x="T6" y="T7"/>
                </a:cxn>
              </a:cxnLst>
              <a:rect l="T12" t="T13" r="T14" b="T15"/>
              <a:pathLst>
                <a:path w="17" h="6">
                  <a:moveTo>
                    <a:pt x="8" y="4"/>
                  </a:moveTo>
                  <a:cubicBezTo>
                    <a:pt x="7" y="4"/>
                    <a:pt x="7" y="3"/>
                    <a:pt x="6" y="4"/>
                  </a:cubicBezTo>
                  <a:cubicBezTo>
                    <a:pt x="6" y="5"/>
                    <a:pt x="6" y="6"/>
                    <a:pt x="7" y="6"/>
                  </a:cubicBezTo>
                  <a:cubicBezTo>
                    <a:pt x="17" y="0"/>
                    <a:pt x="0" y="0"/>
                    <a:pt x="7" y="6"/>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65" name="Freeform 415"/>
            <p:cNvSpPr>
              <a:spLocks/>
            </p:cNvSpPr>
            <p:nvPr/>
          </p:nvSpPr>
          <p:spPr bwMode="auto">
            <a:xfrm>
              <a:off x="3823" y="3745"/>
              <a:ext cx="18" cy="15"/>
            </a:xfrm>
            <a:custGeom>
              <a:avLst/>
              <a:gdLst>
                <a:gd name="T0" fmla="*/ 3 w 7"/>
                <a:gd name="T1" fmla="*/ 1 h 6"/>
                <a:gd name="T2" fmla="*/ 5 w 7"/>
                <a:gd name="T3" fmla="*/ 0 h 6"/>
                <a:gd name="T4" fmla="*/ 3 w 7"/>
                <a:gd name="T5" fmla="*/ 1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3" y="1"/>
                  </a:moveTo>
                  <a:cubicBezTo>
                    <a:pt x="0" y="6"/>
                    <a:pt x="7" y="5"/>
                    <a:pt x="5" y="0"/>
                  </a:cubicBezTo>
                  <a:cubicBezTo>
                    <a:pt x="4" y="0"/>
                    <a:pt x="4" y="1"/>
                    <a:pt x="3"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66" name="Freeform 416"/>
            <p:cNvSpPr>
              <a:spLocks/>
            </p:cNvSpPr>
            <p:nvPr/>
          </p:nvSpPr>
          <p:spPr bwMode="auto">
            <a:xfrm>
              <a:off x="3833" y="3750"/>
              <a:ext cx="23" cy="32"/>
            </a:xfrm>
            <a:custGeom>
              <a:avLst/>
              <a:gdLst>
                <a:gd name="T0" fmla="*/ 0 w 9"/>
                <a:gd name="T1" fmla="*/ 5 h 13"/>
                <a:gd name="T2" fmla="*/ 2 w 9"/>
                <a:gd name="T3" fmla="*/ 3 h 13"/>
                <a:gd name="T4" fmla="*/ 0 60000 65536"/>
                <a:gd name="T5" fmla="*/ 0 60000 65536"/>
                <a:gd name="T6" fmla="*/ 0 w 9"/>
                <a:gd name="T7" fmla="*/ 0 h 13"/>
                <a:gd name="T8" fmla="*/ 9 w 9"/>
                <a:gd name="T9" fmla="*/ 13 h 13"/>
              </a:gdLst>
              <a:ahLst/>
              <a:cxnLst>
                <a:cxn ang="T4">
                  <a:pos x="T0" y="T1"/>
                </a:cxn>
                <a:cxn ang="T5">
                  <a:pos x="T2" y="T3"/>
                </a:cxn>
              </a:cxnLst>
              <a:rect l="T6" t="T7" r="T8" b="T9"/>
              <a:pathLst>
                <a:path w="9" h="13">
                  <a:moveTo>
                    <a:pt x="0" y="5"/>
                  </a:moveTo>
                  <a:cubicBezTo>
                    <a:pt x="0" y="13"/>
                    <a:pt x="9" y="0"/>
                    <a:pt x="2" y="3"/>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67" name="Freeform 417"/>
            <p:cNvSpPr>
              <a:spLocks/>
            </p:cNvSpPr>
            <p:nvPr/>
          </p:nvSpPr>
          <p:spPr bwMode="auto">
            <a:xfrm>
              <a:off x="3813" y="3725"/>
              <a:ext cx="60" cy="30"/>
            </a:xfrm>
            <a:custGeom>
              <a:avLst/>
              <a:gdLst>
                <a:gd name="T0" fmla="*/ 9 w 24"/>
                <a:gd name="T1" fmla="*/ 1 h 12"/>
                <a:gd name="T2" fmla="*/ 12 w 24"/>
                <a:gd name="T3" fmla="*/ 0 h 12"/>
                <a:gd name="T4" fmla="*/ 0 60000 65536"/>
                <a:gd name="T5" fmla="*/ 0 60000 65536"/>
                <a:gd name="T6" fmla="*/ 0 w 24"/>
                <a:gd name="T7" fmla="*/ 0 h 12"/>
                <a:gd name="T8" fmla="*/ 24 w 24"/>
                <a:gd name="T9" fmla="*/ 12 h 12"/>
              </a:gdLst>
              <a:ahLst/>
              <a:cxnLst>
                <a:cxn ang="T4">
                  <a:pos x="T0" y="T1"/>
                </a:cxn>
                <a:cxn ang="T5">
                  <a:pos x="T2" y="T3"/>
                </a:cxn>
              </a:cxnLst>
              <a:rect l="T6" t="T7" r="T8" b="T9"/>
              <a:pathLst>
                <a:path w="24" h="12">
                  <a:moveTo>
                    <a:pt x="9" y="1"/>
                  </a:moveTo>
                  <a:cubicBezTo>
                    <a:pt x="0" y="12"/>
                    <a:pt x="24" y="3"/>
                    <a:pt x="1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68" name="Freeform 418"/>
            <p:cNvSpPr>
              <a:spLocks/>
            </p:cNvSpPr>
            <p:nvPr/>
          </p:nvSpPr>
          <p:spPr bwMode="auto">
            <a:xfrm>
              <a:off x="3836" y="3707"/>
              <a:ext cx="10" cy="10"/>
            </a:xfrm>
            <a:custGeom>
              <a:avLst/>
              <a:gdLst>
                <a:gd name="T0" fmla="*/ 0 w 4"/>
                <a:gd name="T1" fmla="*/ 2 h 4"/>
                <a:gd name="T2" fmla="*/ 4 w 4"/>
                <a:gd name="T3" fmla="*/ 1 h 4"/>
                <a:gd name="T4" fmla="*/ 2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2"/>
                  </a:moveTo>
                  <a:cubicBezTo>
                    <a:pt x="1" y="4"/>
                    <a:pt x="3" y="4"/>
                    <a:pt x="4" y="1"/>
                  </a:cubicBezTo>
                  <a:cubicBezTo>
                    <a:pt x="3" y="0"/>
                    <a:pt x="3" y="1"/>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69" name="Freeform 419"/>
            <p:cNvSpPr>
              <a:spLocks/>
            </p:cNvSpPr>
            <p:nvPr/>
          </p:nvSpPr>
          <p:spPr bwMode="auto">
            <a:xfrm>
              <a:off x="3803" y="3685"/>
              <a:ext cx="8" cy="10"/>
            </a:xfrm>
            <a:custGeom>
              <a:avLst/>
              <a:gdLst>
                <a:gd name="T0" fmla="*/ 0 w 3"/>
                <a:gd name="T1" fmla="*/ 2 h 4"/>
                <a:gd name="T2" fmla="*/ 0 w 3"/>
                <a:gd name="T3" fmla="*/ 0 h 4"/>
                <a:gd name="T4" fmla="*/ 0 60000 65536"/>
                <a:gd name="T5" fmla="*/ 0 60000 65536"/>
                <a:gd name="T6" fmla="*/ 0 w 3"/>
                <a:gd name="T7" fmla="*/ 0 h 4"/>
                <a:gd name="T8" fmla="*/ 3 w 3"/>
                <a:gd name="T9" fmla="*/ 4 h 4"/>
              </a:gdLst>
              <a:ahLst/>
              <a:cxnLst>
                <a:cxn ang="T4">
                  <a:pos x="T0" y="T1"/>
                </a:cxn>
                <a:cxn ang="T5">
                  <a:pos x="T2" y="T3"/>
                </a:cxn>
              </a:cxnLst>
              <a:rect l="T6" t="T7" r="T8" b="T9"/>
              <a:pathLst>
                <a:path w="3" h="4">
                  <a:moveTo>
                    <a:pt x="0" y="2"/>
                  </a:moveTo>
                  <a:cubicBezTo>
                    <a:pt x="1" y="4"/>
                    <a:pt x="3" y="2"/>
                    <a:pt x="0"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70" name="Freeform 420"/>
            <p:cNvSpPr>
              <a:spLocks/>
            </p:cNvSpPr>
            <p:nvPr/>
          </p:nvSpPr>
          <p:spPr bwMode="auto">
            <a:xfrm>
              <a:off x="3796" y="3750"/>
              <a:ext cx="12" cy="17"/>
            </a:xfrm>
            <a:custGeom>
              <a:avLst/>
              <a:gdLst>
                <a:gd name="T0" fmla="*/ 0 w 5"/>
                <a:gd name="T1" fmla="*/ 2 h 7"/>
                <a:gd name="T2" fmla="*/ 3 w 5"/>
                <a:gd name="T3" fmla="*/ 0 h 7"/>
                <a:gd name="T4" fmla="*/ 0 60000 65536"/>
                <a:gd name="T5" fmla="*/ 0 60000 65536"/>
                <a:gd name="T6" fmla="*/ 0 w 5"/>
                <a:gd name="T7" fmla="*/ 0 h 7"/>
                <a:gd name="T8" fmla="*/ 5 w 5"/>
                <a:gd name="T9" fmla="*/ 7 h 7"/>
              </a:gdLst>
              <a:ahLst/>
              <a:cxnLst>
                <a:cxn ang="T4">
                  <a:pos x="T0" y="T1"/>
                </a:cxn>
                <a:cxn ang="T5">
                  <a:pos x="T2" y="T3"/>
                </a:cxn>
              </a:cxnLst>
              <a:rect l="T6" t="T7" r="T8" b="T9"/>
              <a:pathLst>
                <a:path w="5" h="7">
                  <a:moveTo>
                    <a:pt x="0" y="2"/>
                  </a:moveTo>
                  <a:cubicBezTo>
                    <a:pt x="0" y="7"/>
                    <a:pt x="5" y="3"/>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71" name="Freeform 421"/>
            <p:cNvSpPr>
              <a:spLocks/>
            </p:cNvSpPr>
            <p:nvPr/>
          </p:nvSpPr>
          <p:spPr bwMode="auto">
            <a:xfrm>
              <a:off x="3813" y="3752"/>
              <a:ext cx="20" cy="15"/>
            </a:xfrm>
            <a:custGeom>
              <a:avLst/>
              <a:gdLst>
                <a:gd name="T0" fmla="*/ 2 w 8"/>
                <a:gd name="T1" fmla="*/ 3 h 6"/>
                <a:gd name="T2" fmla="*/ 0 w 8"/>
                <a:gd name="T3" fmla="*/ 6 h 6"/>
                <a:gd name="T4" fmla="*/ 4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2" y="3"/>
                  </a:moveTo>
                  <a:cubicBezTo>
                    <a:pt x="1" y="4"/>
                    <a:pt x="0" y="4"/>
                    <a:pt x="0" y="6"/>
                  </a:cubicBezTo>
                  <a:cubicBezTo>
                    <a:pt x="3" y="6"/>
                    <a:pt x="8" y="1"/>
                    <a:pt x="4"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72" name="Freeform 422"/>
            <p:cNvSpPr>
              <a:spLocks/>
            </p:cNvSpPr>
            <p:nvPr/>
          </p:nvSpPr>
          <p:spPr bwMode="auto">
            <a:xfrm>
              <a:off x="3843" y="3745"/>
              <a:ext cx="20" cy="15"/>
            </a:xfrm>
            <a:custGeom>
              <a:avLst/>
              <a:gdLst>
                <a:gd name="T0" fmla="*/ 5 w 8"/>
                <a:gd name="T1" fmla="*/ 1 h 6"/>
                <a:gd name="T2" fmla="*/ 0 w 8"/>
                <a:gd name="T3" fmla="*/ 4 h 6"/>
                <a:gd name="T4" fmla="*/ 8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5" y="1"/>
                  </a:moveTo>
                  <a:cubicBezTo>
                    <a:pt x="3" y="1"/>
                    <a:pt x="1" y="2"/>
                    <a:pt x="0" y="4"/>
                  </a:cubicBezTo>
                  <a:cubicBezTo>
                    <a:pt x="3" y="6"/>
                    <a:pt x="7" y="3"/>
                    <a:pt x="8"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73" name="Freeform 423"/>
            <p:cNvSpPr>
              <a:spLocks/>
            </p:cNvSpPr>
            <p:nvPr/>
          </p:nvSpPr>
          <p:spPr bwMode="auto">
            <a:xfrm>
              <a:off x="3816" y="3700"/>
              <a:ext cx="12" cy="12"/>
            </a:xfrm>
            <a:custGeom>
              <a:avLst/>
              <a:gdLst>
                <a:gd name="T0" fmla="*/ 1 w 5"/>
                <a:gd name="T1" fmla="*/ 2 h 5"/>
                <a:gd name="T2" fmla="*/ 5 w 5"/>
                <a:gd name="T3" fmla="*/ 1 h 5"/>
                <a:gd name="T4" fmla="*/ 2 w 5"/>
                <a:gd name="T5" fmla="*/ 1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1" y="2"/>
                  </a:moveTo>
                  <a:cubicBezTo>
                    <a:pt x="0" y="5"/>
                    <a:pt x="4" y="4"/>
                    <a:pt x="5" y="1"/>
                  </a:cubicBezTo>
                  <a:cubicBezTo>
                    <a:pt x="3" y="0"/>
                    <a:pt x="3" y="0"/>
                    <a:pt x="2"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74" name="Freeform 424"/>
            <p:cNvSpPr>
              <a:spLocks/>
            </p:cNvSpPr>
            <p:nvPr/>
          </p:nvSpPr>
          <p:spPr bwMode="auto">
            <a:xfrm>
              <a:off x="3841" y="3695"/>
              <a:ext cx="5" cy="5"/>
            </a:xfrm>
            <a:custGeom>
              <a:avLst/>
              <a:gdLst>
                <a:gd name="T0" fmla="*/ 0 w 2"/>
                <a:gd name="T1" fmla="*/ 1 h 2"/>
                <a:gd name="T2" fmla="*/ 2 w 2"/>
                <a:gd name="T3" fmla="*/ 0 h 2"/>
                <a:gd name="T4" fmla="*/ 2 w 2"/>
                <a:gd name="T5" fmla="*/ 0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1"/>
                  </a:moveTo>
                  <a:cubicBezTo>
                    <a:pt x="1" y="2"/>
                    <a:pt x="2" y="2"/>
                    <a:pt x="2" y="0"/>
                  </a:cubicBezTo>
                  <a:cubicBezTo>
                    <a:pt x="2" y="0"/>
                    <a:pt x="2" y="0"/>
                    <a:pt x="2" y="0"/>
                  </a:cubicBezTo>
                  <a:cubicBezTo>
                    <a:pt x="1" y="0"/>
                    <a:pt x="0" y="1"/>
                    <a:pt x="0" y="2"/>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75" name="Freeform 425"/>
            <p:cNvSpPr>
              <a:spLocks/>
            </p:cNvSpPr>
            <p:nvPr/>
          </p:nvSpPr>
          <p:spPr bwMode="auto">
            <a:xfrm>
              <a:off x="3846" y="3700"/>
              <a:ext cx="12" cy="7"/>
            </a:xfrm>
            <a:custGeom>
              <a:avLst/>
              <a:gdLst>
                <a:gd name="T0" fmla="*/ 2 w 5"/>
                <a:gd name="T1" fmla="*/ 0 h 3"/>
                <a:gd name="T2" fmla="*/ 2 w 5"/>
                <a:gd name="T3" fmla="*/ 3 h 3"/>
                <a:gd name="T4" fmla="*/ 3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0"/>
                  </a:moveTo>
                  <a:cubicBezTo>
                    <a:pt x="1" y="1"/>
                    <a:pt x="0" y="3"/>
                    <a:pt x="2" y="3"/>
                  </a:cubicBezTo>
                  <a:cubicBezTo>
                    <a:pt x="4" y="3"/>
                    <a:pt x="5" y="1"/>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76" name="Freeform 426"/>
            <p:cNvSpPr>
              <a:spLocks/>
            </p:cNvSpPr>
            <p:nvPr/>
          </p:nvSpPr>
          <p:spPr bwMode="auto">
            <a:xfrm>
              <a:off x="3848" y="3715"/>
              <a:ext cx="13" cy="7"/>
            </a:xfrm>
            <a:custGeom>
              <a:avLst/>
              <a:gdLst>
                <a:gd name="T0" fmla="*/ 3 w 5"/>
                <a:gd name="T1" fmla="*/ 0 h 3"/>
                <a:gd name="T2" fmla="*/ 0 w 5"/>
                <a:gd name="T3" fmla="*/ 3 h 3"/>
                <a:gd name="T4" fmla="*/ 5 w 5"/>
                <a:gd name="T5" fmla="*/ 1 h 3"/>
                <a:gd name="T6" fmla="*/ 4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0"/>
                  </a:moveTo>
                  <a:cubicBezTo>
                    <a:pt x="1" y="0"/>
                    <a:pt x="0" y="2"/>
                    <a:pt x="0" y="3"/>
                  </a:cubicBezTo>
                  <a:cubicBezTo>
                    <a:pt x="1" y="3"/>
                    <a:pt x="4" y="3"/>
                    <a:pt x="5" y="1"/>
                  </a:cubicBezTo>
                  <a:cubicBezTo>
                    <a:pt x="5" y="0"/>
                    <a:pt x="5" y="0"/>
                    <a:pt x="4"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77" name="Freeform 427"/>
            <p:cNvSpPr>
              <a:spLocks/>
            </p:cNvSpPr>
            <p:nvPr/>
          </p:nvSpPr>
          <p:spPr bwMode="auto">
            <a:xfrm>
              <a:off x="3796" y="3730"/>
              <a:ext cx="12" cy="10"/>
            </a:xfrm>
            <a:custGeom>
              <a:avLst/>
              <a:gdLst>
                <a:gd name="T0" fmla="*/ 1 w 5"/>
                <a:gd name="T1" fmla="*/ 2 h 4"/>
                <a:gd name="T2" fmla="*/ 0 w 5"/>
                <a:gd name="T3" fmla="*/ 2 h 4"/>
                <a:gd name="T4" fmla="*/ 4 w 5"/>
                <a:gd name="T5" fmla="*/ 2 h 4"/>
                <a:gd name="T6" fmla="*/ 2 w 5"/>
                <a:gd name="T7" fmla="*/ 2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1" y="2"/>
                  </a:moveTo>
                  <a:cubicBezTo>
                    <a:pt x="1" y="2"/>
                    <a:pt x="0" y="2"/>
                    <a:pt x="0" y="2"/>
                  </a:cubicBezTo>
                  <a:cubicBezTo>
                    <a:pt x="1" y="4"/>
                    <a:pt x="3" y="4"/>
                    <a:pt x="4" y="2"/>
                  </a:cubicBezTo>
                  <a:cubicBezTo>
                    <a:pt x="5" y="1"/>
                    <a:pt x="3" y="0"/>
                    <a:pt x="2" y="2"/>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78" name="Freeform 428"/>
            <p:cNvSpPr>
              <a:spLocks/>
            </p:cNvSpPr>
            <p:nvPr/>
          </p:nvSpPr>
          <p:spPr bwMode="auto">
            <a:xfrm>
              <a:off x="3756" y="3700"/>
              <a:ext cx="12" cy="7"/>
            </a:xfrm>
            <a:custGeom>
              <a:avLst/>
              <a:gdLst>
                <a:gd name="T0" fmla="*/ 2 w 5"/>
                <a:gd name="T1" fmla="*/ 0 h 3"/>
                <a:gd name="T2" fmla="*/ 2 w 5"/>
                <a:gd name="T3" fmla="*/ 0 h 3"/>
                <a:gd name="T4" fmla="*/ 0 60000 65536"/>
                <a:gd name="T5" fmla="*/ 0 60000 65536"/>
                <a:gd name="T6" fmla="*/ 0 w 5"/>
                <a:gd name="T7" fmla="*/ 0 h 3"/>
                <a:gd name="T8" fmla="*/ 5 w 5"/>
                <a:gd name="T9" fmla="*/ 3 h 3"/>
              </a:gdLst>
              <a:ahLst/>
              <a:cxnLst>
                <a:cxn ang="T4">
                  <a:pos x="T0" y="T1"/>
                </a:cxn>
                <a:cxn ang="T5">
                  <a:pos x="T2" y="T3"/>
                </a:cxn>
              </a:cxnLst>
              <a:rect l="T6" t="T7" r="T8" b="T9"/>
              <a:pathLst>
                <a:path w="5" h="3">
                  <a:moveTo>
                    <a:pt x="2" y="0"/>
                  </a:moveTo>
                  <a:cubicBezTo>
                    <a:pt x="0" y="3"/>
                    <a:pt x="5" y="1"/>
                    <a:pt x="2"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79" name="Freeform 429"/>
            <p:cNvSpPr>
              <a:spLocks/>
            </p:cNvSpPr>
            <p:nvPr/>
          </p:nvSpPr>
          <p:spPr bwMode="auto">
            <a:xfrm>
              <a:off x="3763" y="3727"/>
              <a:ext cx="13" cy="10"/>
            </a:xfrm>
            <a:custGeom>
              <a:avLst/>
              <a:gdLst>
                <a:gd name="T0" fmla="*/ 0 w 5"/>
                <a:gd name="T1" fmla="*/ 1 h 4"/>
                <a:gd name="T2" fmla="*/ 2 w 5"/>
                <a:gd name="T3" fmla="*/ 0 h 4"/>
                <a:gd name="T4" fmla="*/ 1 w 5"/>
                <a:gd name="T5" fmla="*/ 1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1"/>
                  </a:moveTo>
                  <a:cubicBezTo>
                    <a:pt x="1" y="4"/>
                    <a:pt x="5" y="2"/>
                    <a:pt x="2" y="0"/>
                  </a:cubicBezTo>
                  <a:cubicBezTo>
                    <a:pt x="1" y="1"/>
                    <a:pt x="2" y="1"/>
                    <a:pt x="1"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80" name="Freeform 430"/>
            <p:cNvSpPr>
              <a:spLocks/>
            </p:cNvSpPr>
            <p:nvPr/>
          </p:nvSpPr>
          <p:spPr bwMode="auto">
            <a:xfrm>
              <a:off x="3778" y="3740"/>
              <a:ext cx="13" cy="10"/>
            </a:xfrm>
            <a:custGeom>
              <a:avLst/>
              <a:gdLst>
                <a:gd name="T0" fmla="*/ 2 w 5"/>
                <a:gd name="T1" fmla="*/ 0 h 4"/>
                <a:gd name="T2" fmla="*/ 2 w 5"/>
                <a:gd name="T3" fmla="*/ 4 h 4"/>
                <a:gd name="T4" fmla="*/ 3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2" y="0"/>
                  </a:moveTo>
                  <a:cubicBezTo>
                    <a:pt x="0" y="1"/>
                    <a:pt x="0" y="4"/>
                    <a:pt x="2" y="4"/>
                  </a:cubicBezTo>
                  <a:cubicBezTo>
                    <a:pt x="4" y="4"/>
                    <a:pt x="5" y="1"/>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81" name="Freeform 431"/>
            <p:cNvSpPr>
              <a:spLocks/>
            </p:cNvSpPr>
            <p:nvPr/>
          </p:nvSpPr>
          <p:spPr bwMode="auto">
            <a:xfrm>
              <a:off x="3778" y="3717"/>
              <a:ext cx="10" cy="20"/>
            </a:xfrm>
            <a:custGeom>
              <a:avLst/>
              <a:gdLst>
                <a:gd name="T0" fmla="*/ 0 w 4"/>
                <a:gd name="T1" fmla="*/ 4 h 8"/>
                <a:gd name="T2" fmla="*/ 0 w 4"/>
                <a:gd name="T3" fmla="*/ 2 h 8"/>
                <a:gd name="T4" fmla="*/ 0 60000 65536"/>
                <a:gd name="T5" fmla="*/ 0 60000 65536"/>
                <a:gd name="T6" fmla="*/ 0 w 4"/>
                <a:gd name="T7" fmla="*/ 0 h 8"/>
                <a:gd name="T8" fmla="*/ 4 w 4"/>
                <a:gd name="T9" fmla="*/ 8 h 8"/>
              </a:gdLst>
              <a:ahLst/>
              <a:cxnLst>
                <a:cxn ang="T4">
                  <a:pos x="T0" y="T1"/>
                </a:cxn>
                <a:cxn ang="T5">
                  <a:pos x="T2" y="T3"/>
                </a:cxn>
              </a:cxnLst>
              <a:rect l="T6" t="T7" r="T8" b="T9"/>
              <a:pathLst>
                <a:path w="4" h="8">
                  <a:moveTo>
                    <a:pt x="0" y="4"/>
                  </a:moveTo>
                  <a:cubicBezTo>
                    <a:pt x="1" y="8"/>
                    <a:pt x="4" y="0"/>
                    <a:pt x="0" y="2"/>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82" name="Freeform 432"/>
            <p:cNvSpPr>
              <a:spLocks/>
            </p:cNvSpPr>
            <p:nvPr/>
          </p:nvSpPr>
          <p:spPr bwMode="auto">
            <a:xfrm>
              <a:off x="3773" y="3685"/>
              <a:ext cx="8" cy="7"/>
            </a:xfrm>
            <a:custGeom>
              <a:avLst/>
              <a:gdLst>
                <a:gd name="T0" fmla="*/ 1 w 3"/>
                <a:gd name="T1" fmla="*/ 0 h 3"/>
                <a:gd name="T2" fmla="*/ 2 w 3"/>
                <a:gd name="T3" fmla="*/ 3 h 3"/>
                <a:gd name="T4" fmla="*/ 2 w 3"/>
                <a:gd name="T5" fmla="*/ 1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0" y="1"/>
                    <a:pt x="1" y="2"/>
                    <a:pt x="2" y="3"/>
                  </a:cubicBezTo>
                  <a:cubicBezTo>
                    <a:pt x="3" y="2"/>
                    <a:pt x="2" y="2"/>
                    <a:pt x="2"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83" name="Freeform 433"/>
            <p:cNvSpPr>
              <a:spLocks/>
            </p:cNvSpPr>
            <p:nvPr/>
          </p:nvSpPr>
          <p:spPr bwMode="auto">
            <a:xfrm>
              <a:off x="3776" y="3702"/>
              <a:ext cx="15" cy="10"/>
            </a:xfrm>
            <a:custGeom>
              <a:avLst/>
              <a:gdLst>
                <a:gd name="T0" fmla="*/ 4 w 6"/>
                <a:gd name="T1" fmla="*/ 0 h 4"/>
                <a:gd name="T2" fmla="*/ 2 w 6"/>
                <a:gd name="T3" fmla="*/ 4 h 4"/>
                <a:gd name="T4" fmla="*/ 4 w 6"/>
                <a:gd name="T5" fmla="*/ 1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4" y="0"/>
                  </a:moveTo>
                  <a:cubicBezTo>
                    <a:pt x="2" y="0"/>
                    <a:pt x="0" y="3"/>
                    <a:pt x="2" y="4"/>
                  </a:cubicBezTo>
                  <a:cubicBezTo>
                    <a:pt x="4" y="4"/>
                    <a:pt x="6" y="2"/>
                    <a:pt x="4"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84" name="Freeform 434"/>
            <p:cNvSpPr>
              <a:spLocks/>
            </p:cNvSpPr>
            <p:nvPr/>
          </p:nvSpPr>
          <p:spPr bwMode="auto">
            <a:xfrm>
              <a:off x="3813" y="3715"/>
              <a:ext cx="13" cy="10"/>
            </a:xfrm>
            <a:custGeom>
              <a:avLst/>
              <a:gdLst>
                <a:gd name="T0" fmla="*/ 1 w 5"/>
                <a:gd name="T1" fmla="*/ 1 h 4"/>
                <a:gd name="T2" fmla="*/ 0 w 5"/>
                <a:gd name="T3" fmla="*/ 4 h 4"/>
                <a:gd name="T4" fmla="*/ 2 w 5"/>
                <a:gd name="T5" fmla="*/ 1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1" y="1"/>
                  </a:moveTo>
                  <a:cubicBezTo>
                    <a:pt x="0" y="2"/>
                    <a:pt x="0" y="3"/>
                    <a:pt x="0" y="4"/>
                  </a:cubicBezTo>
                  <a:cubicBezTo>
                    <a:pt x="2" y="3"/>
                    <a:pt x="5" y="0"/>
                    <a:pt x="2"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85" name="Freeform 435"/>
            <p:cNvSpPr>
              <a:spLocks/>
            </p:cNvSpPr>
            <p:nvPr/>
          </p:nvSpPr>
          <p:spPr bwMode="auto">
            <a:xfrm>
              <a:off x="3823" y="3700"/>
              <a:ext cx="18" cy="5"/>
            </a:xfrm>
            <a:custGeom>
              <a:avLst/>
              <a:gdLst>
                <a:gd name="T0" fmla="*/ 3 w 7"/>
                <a:gd name="T1" fmla="*/ 0 h 2"/>
                <a:gd name="T2" fmla="*/ 3 w 7"/>
                <a:gd name="T3" fmla="*/ 0 h 2"/>
                <a:gd name="T4" fmla="*/ 0 60000 65536"/>
                <a:gd name="T5" fmla="*/ 0 60000 65536"/>
                <a:gd name="T6" fmla="*/ 0 w 7"/>
                <a:gd name="T7" fmla="*/ 0 h 2"/>
                <a:gd name="T8" fmla="*/ 7 w 7"/>
                <a:gd name="T9" fmla="*/ 2 h 2"/>
              </a:gdLst>
              <a:ahLst/>
              <a:cxnLst>
                <a:cxn ang="T4">
                  <a:pos x="T0" y="T1"/>
                </a:cxn>
                <a:cxn ang="T5">
                  <a:pos x="T2" y="T3"/>
                </a:cxn>
              </a:cxnLst>
              <a:rect l="T6" t="T7" r="T8" b="T9"/>
              <a:pathLst>
                <a:path w="7" h="2">
                  <a:moveTo>
                    <a:pt x="3" y="0"/>
                  </a:moveTo>
                  <a:cubicBezTo>
                    <a:pt x="0" y="2"/>
                    <a:pt x="7" y="2"/>
                    <a:pt x="3" y="0"/>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86" name="Freeform 436"/>
            <p:cNvSpPr>
              <a:spLocks/>
            </p:cNvSpPr>
            <p:nvPr/>
          </p:nvSpPr>
          <p:spPr bwMode="auto">
            <a:xfrm>
              <a:off x="3863" y="3702"/>
              <a:ext cx="10" cy="8"/>
            </a:xfrm>
            <a:custGeom>
              <a:avLst/>
              <a:gdLst>
                <a:gd name="T0" fmla="*/ 1 w 4"/>
                <a:gd name="T1" fmla="*/ 0 h 3"/>
                <a:gd name="T2" fmla="*/ 0 w 4"/>
                <a:gd name="T3" fmla="*/ 2 h 3"/>
                <a:gd name="T4" fmla="*/ 4 w 4"/>
                <a:gd name="T5" fmla="*/ 2 h 3"/>
                <a:gd name="T6" fmla="*/ 3 w 4"/>
                <a:gd name="T7" fmla="*/ 1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0" y="1"/>
                    <a:pt x="0" y="1"/>
                    <a:pt x="0" y="2"/>
                  </a:cubicBezTo>
                  <a:cubicBezTo>
                    <a:pt x="1" y="3"/>
                    <a:pt x="3" y="3"/>
                    <a:pt x="4" y="2"/>
                  </a:cubicBezTo>
                  <a:cubicBezTo>
                    <a:pt x="3" y="1"/>
                    <a:pt x="3" y="1"/>
                    <a:pt x="3" y="1"/>
                  </a:cubicBezTo>
                </a:path>
              </a:pathLst>
            </a:custGeom>
            <a:solidFill>
              <a:srgbClr val="DF2E27"/>
            </a:solidFill>
            <a:ln w="9525">
              <a:noFill/>
              <a:round/>
              <a:headEnd/>
              <a:tailEnd/>
            </a:ln>
          </p:spPr>
          <p:txBody>
            <a:bodyPr/>
            <a:lstStyle/>
            <a:p>
              <a:endParaRPr lang="en-US">
                <a:solidFill>
                  <a:prstClr val="black"/>
                </a:solidFill>
                <a:latin typeface="Calibri"/>
              </a:endParaRPr>
            </a:p>
          </p:txBody>
        </p:sp>
        <p:sp>
          <p:nvSpPr>
            <p:cNvPr id="687" name="Freeform 437"/>
            <p:cNvSpPr>
              <a:spLocks/>
            </p:cNvSpPr>
            <p:nvPr/>
          </p:nvSpPr>
          <p:spPr bwMode="auto">
            <a:xfrm>
              <a:off x="3861" y="3730"/>
              <a:ext cx="7" cy="7"/>
            </a:xfrm>
            <a:custGeom>
              <a:avLst/>
              <a:gdLst>
                <a:gd name="T0" fmla="*/ 1 w 3"/>
                <a:gd name="T1" fmla="*/ 0 h 3"/>
                <a:gd name="T2" fmla="*/ 1 w 3"/>
                <a:gd name="T3" fmla="*/ 2 h 3"/>
                <a:gd name="T4" fmla="*/ 2 w 3"/>
                <a:gd name="T5" fmla="*/ 0 h 3"/>
                <a:gd name="T6" fmla="*/ 2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cubicBezTo>
                    <a:pt x="1" y="1"/>
                    <a:pt x="0" y="1"/>
                    <a:pt x="1" y="2"/>
                  </a:cubicBezTo>
                  <a:cubicBezTo>
                    <a:pt x="2" y="3"/>
                    <a:pt x="3" y="1"/>
                    <a:pt x="2" y="0"/>
                  </a:cubicBezTo>
                  <a:cubicBezTo>
                    <a:pt x="2" y="0"/>
                    <a:pt x="2" y="0"/>
                    <a:pt x="2"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88" name="Freeform 438"/>
            <p:cNvSpPr>
              <a:spLocks/>
            </p:cNvSpPr>
            <p:nvPr/>
          </p:nvSpPr>
          <p:spPr bwMode="auto">
            <a:xfrm>
              <a:off x="3856" y="3747"/>
              <a:ext cx="17" cy="13"/>
            </a:xfrm>
            <a:custGeom>
              <a:avLst/>
              <a:gdLst>
                <a:gd name="T0" fmla="*/ 2 w 7"/>
                <a:gd name="T1" fmla="*/ 2 h 5"/>
                <a:gd name="T2" fmla="*/ 2 w 7"/>
                <a:gd name="T3" fmla="*/ 4 h 5"/>
                <a:gd name="T4" fmla="*/ 4 w 7"/>
                <a:gd name="T5" fmla="*/ 1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2" y="2"/>
                  </a:moveTo>
                  <a:cubicBezTo>
                    <a:pt x="0" y="0"/>
                    <a:pt x="0" y="3"/>
                    <a:pt x="2" y="4"/>
                  </a:cubicBezTo>
                  <a:cubicBezTo>
                    <a:pt x="3" y="5"/>
                    <a:pt x="7" y="3"/>
                    <a:pt x="4" y="1"/>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89" name="Freeform 439"/>
            <p:cNvSpPr>
              <a:spLocks/>
            </p:cNvSpPr>
            <p:nvPr/>
          </p:nvSpPr>
          <p:spPr bwMode="auto">
            <a:xfrm>
              <a:off x="3873" y="3775"/>
              <a:ext cx="13" cy="10"/>
            </a:xfrm>
            <a:custGeom>
              <a:avLst/>
              <a:gdLst>
                <a:gd name="T0" fmla="*/ 2 w 5"/>
                <a:gd name="T1" fmla="*/ 0 h 4"/>
                <a:gd name="T2" fmla="*/ 1 w 5"/>
                <a:gd name="T3" fmla="*/ 3 h 4"/>
                <a:gd name="T4" fmla="*/ 3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2" y="0"/>
                  </a:moveTo>
                  <a:cubicBezTo>
                    <a:pt x="1" y="1"/>
                    <a:pt x="0" y="2"/>
                    <a:pt x="1" y="3"/>
                  </a:cubicBezTo>
                  <a:cubicBezTo>
                    <a:pt x="2" y="4"/>
                    <a:pt x="5" y="1"/>
                    <a:pt x="3"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90" name="Freeform 440"/>
            <p:cNvSpPr>
              <a:spLocks/>
            </p:cNvSpPr>
            <p:nvPr/>
          </p:nvSpPr>
          <p:spPr bwMode="auto">
            <a:xfrm>
              <a:off x="3928" y="3765"/>
              <a:ext cx="8" cy="5"/>
            </a:xfrm>
            <a:custGeom>
              <a:avLst/>
              <a:gdLst>
                <a:gd name="T0" fmla="*/ 0 w 3"/>
                <a:gd name="T1" fmla="*/ 0 h 2"/>
                <a:gd name="T2" fmla="*/ 0 w 3"/>
                <a:gd name="T3" fmla="*/ 1 h 2"/>
                <a:gd name="T4" fmla="*/ 1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cubicBezTo>
                    <a:pt x="0" y="0"/>
                    <a:pt x="0" y="0"/>
                    <a:pt x="0" y="1"/>
                  </a:cubicBezTo>
                  <a:cubicBezTo>
                    <a:pt x="1" y="2"/>
                    <a:pt x="3" y="0"/>
                    <a:pt x="1" y="0"/>
                  </a:cubicBezTo>
                </a:path>
              </a:pathLst>
            </a:custGeom>
            <a:solidFill>
              <a:srgbClr val="007CA7"/>
            </a:solidFill>
            <a:ln w="9525">
              <a:noFill/>
              <a:round/>
              <a:headEnd/>
              <a:tailEnd/>
            </a:ln>
          </p:spPr>
          <p:txBody>
            <a:bodyPr/>
            <a:lstStyle/>
            <a:p>
              <a:endParaRPr lang="en-US">
                <a:solidFill>
                  <a:prstClr val="black"/>
                </a:solidFill>
                <a:latin typeface="Calibri"/>
              </a:endParaRPr>
            </a:p>
          </p:txBody>
        </p:sp>
        <p:sp>
          <p:nvSpPr>
            <p:cNvPr id="691" name="Freeform 441"/>
            <p:cNvSpPr>
              <a:spLocks noEditPoints="1"/>
            </p:cNvSpPr>
            <p:nvPr/>
          </p:nvSpPr>
          <p:spPr bwMode="auto">
            <a:xfrm>
              <a:off x="2963" y="2587"/>
              <a:ext cx="1078" cy="1213"/>
            </a:xfrm>
            <a:custGeom>
              <a:avLst/>
              <a:gdLst>
                <a:gd name="T0" fmla="*/ 429 w 431"/>
                <a:gd name="T1" fmla="*/ 0 h 485"/>
                <a:gd name="T2" fmla="*/ 372 w 431"/>
                <a:gd name="T3" fmla="*/ 7 h 485"/>
                <a:gd name="T4" fmla="*/ 313 w 431"/>
                <a:gd name="T5" fmla="*/ 30 h 485"/>
                <a:gd name="T6" fmla="*/ 245 w 431"/>
                <a:gd name="T7" fmla="*/ 52 h 485"/>
                <a:gd name="T8" fmla="*/ 165 w 431"/>
                <a:gd name="T9" fmla="*/ 90 h 485"/>
                <a:gd name="T10" fmla="*/ 77 w 431"/>
                <a:gd name="T11" fmla="*/ 146 h 485"/>
                <a:gd name="T12" fmla="*/ 34 w 431"/>
                <a:gd name="T13" fmla="*/ 148 h 485"/>
                <a:gd name="T14" fmla="*/ 31 w 431"/>
                <a:gd name="T15" fmla="*/ 154 h 485"/>
                <a:gd name="T16" fmla="*/ 31 w 431"/>
                <a:gd name="T17" fmla="*/ 154 h 485"/>
                <a:gd name="T18" fmla="*/ 45 w 431"/>
                <a:gd name="T19" fmla="*/ 158 h 485"/>
                <a:gd name="T20" fmla="*/ 79 w 431"/>
                <a:gd name="T21" fmla="*/ 153 h 485"/>
                <a:gd name="T22" fmla="*/ 169 w 431"/>
                <a:gd name="T23" fmla="*/ 97 h 485"/>
                <a:gd name="T24" fmla="*/ 248 w 431"/>
                <a:gd name="T25" fmla="*/ 58 h 485"/>
                <a:gd name="T26" fmla="*/ 315 w 431"/>
                <a:gd name="T27" fmla="*/ 37 h 485"/>
                <a:gd name="T28" fmla="*/ 373 w 431"/>
                <a:gd name="T29" fmla="*/ 14 h 485"/>
                <a:gd name="T30" fmla="*/ 431 w 431"/>
                <a:gd name="T31" fmla="*/ 7 h 485"/>
                <a:gd name="T32" fmla="*/ 429 w 431"/>
                <a:gd name="T33" fmla="*/ 0 h 485"/>
                <a:gd name="T34" fmla="*/ 272 w 431"/>
                <a:gd name="T35" fmla="*/ 441 h 485"/>
                <a:gd name="T36" fmla="*/ 234 w 431"/>
                <a:gd name="T37" fmla="*/ 410 h 485"/>
                <a:gd name="T38" fmla="*/ 186 w 431"/>
                <a:gd name="T39" fmla="*/ 383 h 485"/>
                <a:gd name="T40" fmla="*/ 116 w 431"/>
                <a:gd name="T41" fmla="*/ 322 h 485"/>
                <a:gd name="T42" fmla="*/ 116 w 431"/>
                <a:gd name="T43" fmla="*/ 322 h 485"/>
                <a:gd name="T44" fmla="*/ 87 w 431"/>
                <a:gd name="T45" fmla="*/ 297 h 485"/>
                <a:gd name="T46" fmla="*/ 60 w 431"/>
                <a:gd name="T47" fmla="*/ 288 h 485"/>
                <a:gd name="T48" fmla="*/ 60 w 431"/>
                <a:gd name="T49" fmla="*/ 288 h 485"/>
                <a:gd name="T50" fmla="*/ 36 w 431"/>
                <a:gd name="T51" fmla="*/ 294 h 485"/>
                <a:gd name="T52" fmla="*/ 39 w 431"/>
                <a:gd name="T53" fmla="*/ 300 h 485"/>
                <a:gd name="T54" fmla="*/ 111 w 431"/>
                <a:gd name="T55" fmla="*/ 327 h 485"/>
                <a:gd name="T56" fmla="*/ 181 w 431"/>
                <a:gd name="T57" fmla="*/ 388 h 485"/>
                <a:gd name="T58" fmla="*/ 230 w 431"/>
                <a:gd name="T59" fmla="*/ 416 h 485"/>
                <a:gd name="T60" fmla="*/ 268 w 431"/>
                <a:gd name="T61" fmla="*/ 447 h 485"/>
                <a:gd name="T62" fmla="*/ 352 w 431"/>
                <a:gd name="T63" fmla="*/ 485 h 485"/>
                <a:gd name="T64" fmla="*/ 351 w 431"/>
                <a:gd name="T65" fmla="*/ 477 h 485"/>
                <a:gd name="T66" fmla="*/ 272 w 431"/>
                <a:gd name="T67" fmla="*/ 441 h 485"/>
                <a:gd name="T68" fmla="*/ 15 w 431"/>
                <a:gd name="T69" fmla="*/ 205 h 485"/>
                <a:gd name="T70" fmla="*/ 5 w 431"/>
                <a:gd name="T71" fmla="*/ 195 h 485"/>
                <a:gd name="T72" fmla="*/ 0 w 431"/>
                <a:gd name="T73" fmla="*/ 200 h 485"/>
                <a:gd name="T74" fmla="*/ 10 w 431"/>
                <a:gd name="T75" fmla="*/ 210 h 485"/>
                <a:gd name="T76" fmla="*/ 14 w 431"/>
                <a:gd name="T77" fmla="*/ 252 h 485"/>
                <a:gd name="T78" fmla="*/ 16 w 431"/>
                <a:gd name="T79" fmla="*/ 259 h 485"/>
                <a:gd name="T80" fmla="*/ 18 w 431"/>
                <a:gd name="T81" fmla="*/ 258 h 485"/>
                <a:gd name="T82" fmla="*/ 29 w 431"/>
                <a:gd name="T83" fmla="*/ 233 h 485"/>
                <a:gd name="T84" fmla="*/ 15 w 431"/>
                <a:gd name="T85" fmla="*/ 205 h 4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1"/>
                <a:gd name="T130" fmla="*/ 0 h 485"/>
                <a:gd name="T131" fmla="*/ 431 w 431"/>
                <a:gd name="T132" fmla="*/ 485 h 4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1" h="485">
                  <a:moveTo>
                    <a:pt x="429" y="0"/>
                  </a:moveTo>
                  <a:cubicBezTo>
                    <a:pt x="404" y="0"/>
                    <a:pt x="385" y="5"/>
                    <a:pt x="372" y="7"/>
                  </a:cubicBezTo>
                  <a:cubicBezTo>
                    <a:pt x="351" y="10"/>
                    <a:pt x="333" y="24"/>
                    <a:pt x="313" y="30"/>
                  </a:cubicBezTo>
                  <a:cubicBezTo>
                    <a:pt x="296" y="36"/>
                    <a:pt x="261" y="45"/>
                    <a:pt x="245" y="52"/>
                  </a:cubicBezTo>
                  <a:cubicBezTo>
                    <a:pt x="215" y="65"/>
                    <a:pt x="188" y="77"/>
                    <a:pt x="165" y="90"/>
                  </a:cubicBezTo>
                  <a:cubicBezTo>
                    <a:pt x="129" y="112"/>
                    <a:pt x="103" y="135"/>
                    <a:pt x="77" y="146"/>
                  </a:cubicBezTo>
                  <a:cubicBezTo>
                    <a:pt x="59" y="154"/>
                    <a:pt x="45" y="152"/>
                    <a:pt x="34" y="148"/>
                  </a:cubicBezTo>
                  <a:cubicBezTo>
                    <a:pt x="31" y="154"/>
                    <a:pt x="31" y="154"/>
                    <a:pt x="31" y="154"/>
                  </a:cubicBezTo>
                  <a:cubicBezTo>
                    <a:pt x="31" y="154"/>
                    <a:pt x="31" y="154"/>
                    <a:pt x="31" y="154"/>
                  </a:cubicBezTo>
                  <a:cubicBezTo>
                    <a:pt x="35" y="156"/>
                    <a:pt x="40" y="157"/>
                    <a:pt x="45" y="158"/>
                  </a:cubicBezTo>
                  <a:cubicBezTo>
                    <a:pt x="55" y="159"/>
                    <a:pt x="67" y="158"/>
                    <a:pt x="79" y="153"/>
                  </a:cubicBezTo>
                  <a:cubicBezTo>
                    <a:pt x="108" y="141"/>
                    <a:pt x="133" y="118"/>
                    <a:pt x="169" y="97"/>
                  </a:cubicBezTo>
                  <a:cubicBezTo>
                    <a:pt x="191" y="83"/>
                    <a:pt x="218" y="72"/>
                    <a:pt x="248" y="58"/>
                  </a:cubicBezTo>
                  <a:cubicBezTo>
                    <a:pt x="262" y="52"/>
                    <a:pt x="298" y="43"/>
                    <a:pt x="315" y="37"/>
                  </a:cubicBezTo>
                  <a:cubicBezTo>
                    <a:pt x="337" y="30"/>
                    <a:pt x="354" y="17"/>
                    <a:pt x="373" y="14"/>
                  </a:cubicBezTo>
                  <a:cubicBezTo>
                    <a:pt x="387" y="12"/>
                    <a:pt x="406" y="7"/>
                    <a:pt x="431" y="7"/>
                  </a:cubicBezTo>
                  <a:cubicBezTo>
                    <a:pt x="431" y="5"/>
                    <a:pt x="430" y="2"/>
                    <a:pt x="429" y="0"/>
                  </a:cubicBezTo>
                  <a:moveTo>
                    <a:pt x="272" y="441"/>
                  </a:moveTo>
                  <a:cubicBezTo>
                    <a:pt x="260" y="434"/>
                    <a:pt x="249" y="420"/>
                    <a:pt x="234" y="410"/>
                  </a:cubicBezTo>
                  <a:cubicBezTo>
                    <a:pt x="217" y="399"/>
                    <a:pt x="199" y="393"/>
                    <a:pt x="186" y="383"/>
                  </a:cubicBezTo>
                  <a:cubicBezTo>
                    <a:pt x="161" y="363"/>
                    <a:pt x="138" y="343"/>
                    <a:pt x="116" y="322"/>
                  </a:cubicBezTo>
                  <a:cubicBezTo>
                    <a:pt x="116" y="322"/>
                    <a:pt x="116" y="322"/>
                    <a:pt x="116" y="322"/>
                  </a:cubicBezTo>
                  <a:cubicBezTo>
                    <a:pt x="105" y="311"/>
                    <a:pt x="96" y="303"/>
                    <a:pt x="87" y="297"/>
                  </a:cubicBezTo>
                  <a:cubicBezTo>
                    <a:pt x="79" y="291"/>
                    <a:pt x="70" y="288"/>
                    <a:pt x="60" y="288"/>
                  </a:cubicBezTo>
                  <a:cubicBezTo>
                    <a:pt x="60" y="288"/>
                    <a:pt x="60" y="288"/>
                    <a:pt x="60" y="288"/>
                  </a:cubicBezTo>
                  <a:cubicBezTo>
                    <a:pt x="52" y="288"/>
                    <a:pt x="44" y="290"/>
                    <a:pt x="36" y="294"/>
                  </a:cubicBezTo>
                  <a:cubicBezTo>
                    <a:pt x="39" y="300"/>
                    <a:pt x="39" y="300"/>
                    <a:pt x="39" y="300"/>
                  </a:cubicBezTo>
                  <a:cubicBezTo>
                    <a:pt x="67" y="288"/>
                    <a:pt x="80" y="297"/>
                    <a:pt x="111" y="327"/>
                  </a:cubicBezTo>
                  <a:cubicBezTo>
                    <a:pt x="133" y="348"/>
                    <a:pt x="157" y="369"/>
                    <a:pt x="181" y="388"/>
                  </a:cubicBezTo>
                  <a:cubicBezTo>
                    <a:pt x="196" y="400"/>
                    <a:pt x="215" y="405"/>
                    <a:pt x="230" y="416"/>
                  </a:cubicBezTo>
                  <a:cubicBezTo>
                    <a:pt x="244" y="425"/>
                    <a:pt x="254" y="439"/>
                    <a:pt x="268" y="447"/>
                  </a:cubicBezTo>
                  <a:cubicBezTo>
                    <a:pt x="296" y="463"/>
                    <a:pt x="323" y="476"/>
                    <a:pt x="352" y="485"/>
                  </a:cubicBezTo>
                  <a:cubicBezTo>
                    <a:pt x="352" y="482"/>
                    <a:pt x="352" y="480"/>
                    <a:pt x="351" y="477"/>
                  </a:cubicBezTo>
                  <a:cubicBezTo>
                    <a:pt x="325" y="468"/>
                    <a:pt x="298" y="456"/>
                    <a:pt x="272" y="441"/>
                  </a:cubicBezTo>
                  <a:moveTo>
                    <a:pt x="15" y="205"/>
                  </a:moveTo>
                  <a:cubicBezTo>
                    <a:pt x="12" y="201"/>
                    <a:pt x="8" y="198"/>
                    <a:pt x="5" y="195"/>
                  </a:cubicBezTo>
                  <a:cubicBezTo>
                    <a:pt x="0" y="200"/>
                    <a:pt x="0" y="200"/>
                    <a:pt x="0" y="200"/>
                  </a:cubicBezTo>
                  <a:cubicBezTo>
                    <a:pt x="3" y="203"/>
                    <a:pt x="7" y="207"/>
                    <a:pt x="10" y="210"/>
                  </a:cubicBezTo>
                  <a:cubicBezTo>
                    <a:pt x="23" y="221"/>
                    <a:pt x="27" y="239"/>
                    <a:pt x="14" y="252"/>
                  </a:cubicBezTo>
                  <a:cubicBezTo>
                    <a:pt x="16" y="259"/>
                    <a:pt x="16" y="259"/>
                    <a:pt x="16" y="259"/>
                  </a:cubicBezTo>
                  <a:cubicBezTo>
                    <a:pt x="17" y="259"/>
                    <a:pt x="18" y="258"/>
                    <a:pt x="18" y="258"/>
                  </a:cubicBezTo>
                  <a:cubicBezTo>
                    <a:pt x="25" y="251"/>
                    <a:pt x="29" y="242"/>
                    <a:pt x="29" y="233"/>
                  </a:cubicBezTo>
                  <a:cubicBezTo>
                    <a:pt x="29" y="222"/>
                    <a:pt x="24" y="212"/>
                    <a:pt x="15" y="205"/>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692" name="Freeform 442"/>
            <p:cNvSpPr>
              <a:spLocks/>
            </p:cNvSpPr>
            <p:nvPr/>
          </p:nvSpPr>
          <p:spPr bwMode="auto">
            <a:xfrm>
              <a:off x="2555" y="2740"/>
              <a:ext cx="248" cy="817"/>
            </a:xfrm>
            <a:custGeom>
              <a:avLst/>
              <a:gdLst>
                <a:gd name="T0" fmla="*/ 99 w 99"/>
                <a:gd name="T1" fmla="*/ 0 h 327"/>
                <a:gd name="T2" fmla="*/ 37 w 99"/>
                <a:gd name="T3" fmla="*/ 196 h 327"/>
                <a:gd name="T4" fmla="*/ 0 w 99"/>
                <a:gd name="T5" fmla="*/ 327 h 327"/>
                <a:gd name="T6" fmla="*/ 54 w 99"/>
                <a:gd name="T7" fmla="*/ 173 h 327"/>
                <a:gd name="T8" fmla="*/ 99 w 99"/>
                <a:gd name="T9" fmla="*/ 0 h 327"/>
                <a:gd name="T10" fmla="*/ 0 60000 65536"/>
                <a:gd name="T11" fmla="*/ 0 60000 65536"/>
                <a:gd name="T12" fmla="*/ 0 60000 65536"/>
                <a:gd name="T13" fmla="*/ 0 60000 65536"/>
                <a:gd name="T14" fmla="*/ 0 60000 65536"/>
                <a:gd name="T15" fmla="*/ 0 w 99"/>
                <a:gd name="T16" fmla="*/ 0 h 327"/>
                <a:gd name="T17" fmla="*/ 99 w 99"/>
                <a:gd name="T18" fmla="*/ 327 h 327"/>
              </a:gdLst>
              <a:ahLst/>
              <a:cxnLst>
                <a:cxn ang="T10">
                  <a:pos x="T0" y="T1"/>
                </a:cxn>
                <a:cxn ang="T11">
                  <a:pos x="T2" y="T3"/>
                </a:cxn>
                <a:cxn ang="T12">
                  <a:pos x="T4" y="T5"/>
                </a:cxn>
                <a:cxn ang="T13">
                  <a:pos x="T6" y="T7"/>
                </a:cxn>
                <a:cxn ang="T14">
                  <a:pos x="T8" y="T9"/>
                </a:cxn>
              </a:cxnLst>
              <a:rect l="T15" t="T16" r="T17" b="T18"/>
              <a:pathLst>
                <a:path w="99" h="327">
                  <a:moveTo>
                    <a:pt x="99" y="0"/>
                  </a:moveTo>
                  <a:cubicBezTo>
                    <a:pt x="93" y="29"/>
                    <a:pt x="64" y="124"/>
                    <a:pt x="37" y="196"/>
                  </a:cubicBezTo>
                  <a:cubicBezTo>
                    <a:pt x="10" y="265"/>
                    <a:pt x="7" y="304"/>
                    <a:pt x="0" y="327"/>
                  </a:cubicBezTo>
                  <a:cubicBezTo>
                    <a:pt x="18" y="255"/>
                    <a:pt x="34" y="219"/>
                    <a:pt x="54" y="173"/>
                  </a:cubicBezTo>
                  <a:cubicBezTo>
                    <a:pt x="73" y="128"/>
                    <a:pt x="96" y="34"/>
                    <a:pt x="99" y="0"/>
                  </a:cubicBezTo>
                </a:path>
              </a:pathLst>
            </a:custGeom>
            <a:solidFill>
              <a:srgbClr val="E0F2FB"/>
            </a:solidFill>
            <a:ln w="9525">
              <a:noFill/>
              <a:round/>
              <a:headEnd/>
              <a:tailEnd/>
            </a:ln>
          </p:spPr>
          <p:txBody>
            <a:bodyPr/>
            <a:lstStyle/>
            <a:p>
              <a:endParaRPr lang="en-US">
                <a:solidFill>
                  <a:prstClr val="black"/>
                </a:solidFill>
                <a:latin typeface="Calibri"/>
              </a:endParaRPr>
            </a:p>
          </p:txBody>
        </p:sp>
        <p:sp>
          <p:nvSpPr>
            <p:cNvPr id="693" name="Freeform 443"/>
            <p:cNvSpPr>
              <a:spLocks/>
            </p:cNvSpPr>
            <p:nvPr/>
          </p:nvSpPr>
          <p:spPr bwMode="auto">
            <a:xfrm>
              <a:off x="2788" y="2617"/>
              <a:ext cx="140" cy="360"/>
            </a:xfrm>
            <a:custGeom>
              <a:avLst/>
              <a:gdLst>
                <a:gd name="T0" fmla="*/ 20 w 56"/>
                <a:gd name="T1" fmla="*/ 0 h 144"/>
                <a:gd name="T2" fmla="*/ 25 w 56"/>
                <a:gd name="T3" fmla="*/ 85 h 144"/>
                <a:gd name="T4" fmla="*/ 36 w 56"/>
                <a:gd name="T5" fmla="*/ 116 h 144"/>
                <a:gd name="T6" fmla="*/ 56 w 56"/>
                <a:gd name="T7" fmla="*/ 143 h 144"/>
                <a:gd name="T8" fmla="*/ 29 w 56"/>
                <a:gd name="T9" fmla="*/ 128 h 144"/>
                <a:gd name="T10" fmla="*/ 6 w 56"/>
                <a:gd name="T11" fmla="*/ 106 h 144"/>
                <a:gd name="T12" fmla="*/ 6 w 56"/>
                <a:gd name="T13" fmla="*/ 71 h 144"/>
                <a:gd name="T14" fmla="*/ 13 w 56"/>
                <a:gd name="T15" fmla="*/ 25 h 14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144"/>
                <a:gd name="T26" fmla="*/ 56 w 56"/>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144">
                  <a:moveTo>
                    <a:pt x="20" y="0"/>
                  </a:moveTo>
                  <a:cubicBezTo>
                    <a:pt x="18" y="28"/>
                    <a:pt x="18" y="61"/>
                    <a:pt x="25" y="85"/>
                  </a:cubicBezTo>
                  <a:cubicBezTo>
                    <a:pt x="28" y="97"/>
                    <a:pt x="26" y="106"/>
                    <a:pt x="36" y="116"/>
                  </a:cubicBezTo>
                  <a:cubicBezTo>
                    <a:pt x="41" y="121"/>
                    <a:pt x="48" y="133"/>
                    <a:pt x="56" y="143"/>
                  </a:cubicBezTo>
                  <a:cubicBezTo>
                    <a:pt x="45" y="144"/>
                    <a:pt x="37" y="134"/>
                    <a:pt x="29" y="128"/>
                  </a:cubicBezTo>
                  <a:cubicBezTo>
                    <a:pt x="21" y="121"/>
                    <a:pt x="12" y="115"/>
                    <a:pt x="6" y="106"/>
                  </a:cubicBezTo>
                  <a:cubicBezTo>
                    <a:pt x="0" y="96"/>
                    <a:pt x="3" y="82"/>
                    <a:pt x="6" y="71"/>
                  </a:cubicBezTo>
                  <a:cubicBezTo>
                    <a:pt x="11" y="56"/>
                    <a:pt x="8" y="40"/>
                    <a:pt x="13" y="25"/>
                  </a:cubicBezTo>
                </a:path>
              </a:pathLst>
            </a:custGeom>
            <a:solidFill>
              <a:srgbClr val="7ECEEF"/>
            </a:solidFill>
            <a:ln w="9525">
              <a:noFill/>
              <a:round/>
              <a:headEnd/>
              <a:tailEnd/>
            </a:ln>
          </p:spPr>
          <p:txBody>
            <a:bodyPr/>
            <a:lstStyle/>
            <a:p>
              <a:endParaRPr lang="en-US">
                <a:solidFill>
                  <a:prstClr val="black"/>
                </a:solidFill>
                <a:latin typeface="Calibri"/>
              </a:endParaRPr>
            </a:p>
          </p:txBody>
        </p:sp>
        <p:sp>
          <p:nvSpPr>
            <p:cNvPr id="694" name="Freeform 444"/>
            <p:cNvSpPr>
              <a:spLocks/>
            </p:cNvSpPr>
            <p:nvPr/>
          </p:nvSpPr>
          <p:spPr bwMode="auto">
            <a:xfrm>
              <a:off x="2770" y="3267"/>
              <a:ext cx="188" cy="100"/>
            </a:xfrm>
            <a:custGeom>
              <a:avLst/>
              <a:gdLst>
                <a:gd name="T0" fmla="*/ 0 w 75"/>
                <a:gd name="T1" fmla="*/ 39 h 40"/>
                <a:gd name="T2" fmla="*/ 32 w 75"/>
                <a:gd name="T3" fmla="*/ 28 h 40"/>
                <a:gd name="T4" fmla="*/ 50 w 75"/>
                <a:gd name="T5" fmla="*/ 21 h 40"/>
                <a:gd name="T6" fmla="*/ 72 w 75"/>
                <a:gd name="T7" fmla="*/ 20 h 40"/>
                <a:gd name="T8" fmla="*/ 42 w 75"/>
                <a:gd name="T9" fmla="*/ 33 h 40"/>
                <a:gd name="T10" fmla="*/ 4 w 75"/>
                <a:gd name="T11" fmla="*/ 40 h 40"/>
                <a:gd name="T12" fmla="*/ 0 60000 65536"/>
                <a:gd name="T13" fmla="*/ 0 60000 65536"/>
                <a:gd name="T14" fmla="*/ 0 60000 65536"/>
                <a:gd name="T15" fmla="*/ 0 60000 65536"/>
                <a:gd name="T16" fmla="*/ 0 60000 65536"/>
                <a:gd name="T17" fmla="*/ 0 60000 65536"/>
                <a:gd name="T18" fmla="*/ 0 w 75"/>
                <a:gd name="T19" fmla="*/ 0 h 40"/>
                <a:gd name="T20" fmla="*/ 75 w 7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75" h="40">
                  <a:moveTo>
                    <a:pt x="0" y="39"/>
                  </a:moveTo>
                  <a:cubicBezTo>
                    <a:pt x="10" y="37"/>
                    <a:pt x="22" y="31"/>
                    <a:pt x="32" y="28"/>
                  </a:cubicBezTo>
                  <a:cubicBezTo>
                    <a:pt x="38" y="26"/>
                    <a:pt x="45" y="24"/>
                    <a:pt x="50" y="21"/>
                  </a:cubicBezTo>
                  <a:cubicBezTo>
                    <a:pt x="57" y="17"/>
                    <a:pt x="75" y="0"/>
                    <a:pt x="72" y="20"/>
                  </a:cubicBezTo>
                  <a:cubicBezTo>
                    <a:pt x="70" y="30"/>
                    <a:pt x="51" y="32"/>
                    <a:pt x="42" y="33"/>
                  </a:cubicBezTo>
                  <a:cubicBezTo>
                    <a:pt x="29" y="34"/>
                    <a:pt x="17" y="38"/>
                    <a:pt x="4" y="40"/>
                  </a:cubicBezTo>
                </a:path>
              </a:pathLst>
            </a:custGeom>
            <a:solidFill>
              <a:srgbClr val="7ECEEF"/>
            </a:solidFill>
            <a:ln w="9525">
              <a:noFill/>
              <a:round/>
              <a:headEnd/>
              <a:tailEnd/>
            </a:ln>
          </p:spPr>
          <p:txBody>
            <a:bodyPr/>
            <a:lstStyle/>
            <a:p>
              <a:endParaRPr lang="en-US">
                <a:solidFill>
                  <a:prstClr val="black"/>
                </a:solidFill>
                <a:latin typeface="Calibri"/>
              </a:endParaRPr>
            </a:p>
          </p:txBody>
        </p:sp>
        <p:sp>
          <p:nvSpPr>
            <p:cNvPr id="695" name="Freeform 445"/>
            <p:cNvSpPr>
              <a:spLocks/>
            </p:cNvSpPr>
            <p:nvPr/>
          </p:nvSpPr>
          <p:spPr bwMode="auto">
            <a:xfrm>
              <a:off x="5136" y="2137"/>
              <a:ext cx="305" cy="1073"/>
            </a:xfrm>
            <a:custGeom>
              <a:avLst/>
              <a:gdLst>
                <a:gd name="T0" fmla="*/ 122 w 122"/>
                <a:gd name="T1" fmla="*/ 0 h 429"/>
                <a:gd name="T2" fmla="*/ 100 w 122"/>
                <a:gd name="T3" fmla="*/ 21 h 429"/>
                <a:gd name="T4" fmla="*/ 107 w 122"/>
                <a:gd name="T5" fmla="*/ 189 h 429"/>
                <a:gd name="T6" fmla="*/ 73 w 122"/>
                <a:gd name="T7" fmla="*/ 329 h 429"/>
                <a:gd name="T8" fmla="*/ 4 w 122"/>
                <a:gd name="T9" fmla="*/ 397 h 429"/>
                <a:gd name="T10" fmla="*/ 18 w 122"/>
                <a:gd name="T11" fmla="*/ 421 h 429"/>
                <a:gd name="T12" fmla="*/ 36 w 122"/>
                <a:gd name="T13" fmla="*/ 395 h 429"/>
                <a:gd name="T14" fmla="*/ 102 w 122"/>
                <a:gd name="T15" fmla="*/ 311 h 429"/>
                <a:gd name="T16" fmla="*/ 121 w 122"/>
                <a:gd name="T17" fmla="*/ 197 h 429"/>
                <a:gd name="T18" fmla="*/ 112 w 122"/>
                <a:gd name="T19" fmla="*/ 46 h 429"/>
                <a:gd name="T20" fmla="*/ 122 w 122"/>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429"/>
                <a:gd name="T35" fmla="*/ 122 w 122"/>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429">
                  <a:moveTo>
                    <a:pt x="122" y="0"/>
                  </a:moveTo>
                  <a:cubicBezTo>
                    <a:pt x="110" y="1"/>
                    <a:pt x="100" y="13"/>
                    <a:pt x="100" y="21"/>
                  </a:cubicBezTo>
                  <a:cubicBezTo>
                    <a:pt x="100" y="29"/>
                    <a:pt x="113" y="122"/>
                    <a:pt x="107" y="189"/>
                  </a:cubicBezTo>
                  <a:cubicBezTo>
                    <a:pt x="102" y="254"/>
                    <a:pt x="98" y="294"/>
                    <a:pt x="73" y="329"/>
                  </a:cubicBezTo>
                  <a:cubicBezTo>
                    <a:pt x="47" y="363"/>
                    <a:pt x="19" y="387"/>
                    <a:pt x="4" y="397"/>
                  </a:cubicBezTo>
                  <a:cubicBezTo>
                    <a:pt x="0" y="401"/>
                    <a:pt x="18" y="405"/>
                    <a:pt x="18" y="421"/>
                  </a:cubicBezTo>
                  <a:cubicBezTo>
                    <a:pt x="18" y="429"/>
                    <a:pt x="28" y="414"/>
                    <a:pt x="36" y="395"/>
                  </a:cubicBezTo>
                  <a:cubicBezTo>
                    <a:pt x="44" y="376"/>
                    <a:pt x="85" y="349"/>
                    <a:pt x="102" y="311"/>
                  </a:cubicBezTo>
                  <a:cubicBezTo>
                    <a:pt x="118" y="273"/>
                    <a:pt x="120" y="247"/>
                    <a:pt x="121" y="197"/>
                  </a:cubicBezTo>
                  <a:cubicBezTo>
                    <a:pt x="122" y="141"/>
                    <a:pt x="116" y="81"/>
                    <a:pt x="112" y="46"/>
                  </a:cubicBezTo>
                  <a:cubicBezTo>
                    <a:pt x="108" y="11"/>
                    <a:pt x="114" y="0"/>
                    <a:pt x="122" y="0"/>
                  </a:cubicBezTo>
                </a:path>
              </a:pathLst>
            </a:custGeom>
            <a:solidFill>
              <a:srgbClr val="F3B297"/>
            </a:solidFill>
            <a:ln w="9525">
              <a:noFill/>
              <a:round/>
              <a:headEnd/>
              <a:tailEnd/>
            </a:ln>
          </p:spPr>
          <p:txBody>
            <a:bodyPr/>
            <a:lstStyle/>
            <a:p>
              <a:endParaRPr lang="en-US">
                <a:solidFill>
                  <a:prstClr val="black"/>
                </a:solidFill>
                <a:latin typeface="Calibri"/>
              </a:endParaRPr>
            </a:p>
          </p:txBody>
        </p:sp>
        <p:sp>
          <p:nvSpPr>
            <p:cNvPr id="696" name="Freeform 446"/>
            <p:cNvSpPr>
              <a:spLocks/>
            </p:cNvSpPr>
            <p:nvPr/>
          </p:nvSpPr>
          <p:spPr bwMode="auto">
            <a:xfrm>
              <a:off x="5091" y="2805"/>
              <a:ext cx="390" cy="1017"/>
            </a:xfrm>
            <a:custGeom>
              <a:avLst/>
              <a:gdLst>
                <a:gd name="T0" fmla="*/ 124 w 156"/>
                <a:gd name="T1" fmla="*/ 91 h 407"/>
                <a:gd name="T2" fmla="*/ 102 w 156"/>
                <a:gd name="T3" fmla="*/ 136 h 407"/>
                <a:gd name="T4" fmla="*/ 58 w 156"/>
                <a:gd name="T5" fmla="*/ 246 h 407"/>
                <a:gd name="T6" fmla="*/ 10 w 156"/>
                <a:gd name="T7" fmla="*/ 376 h 407"/>
                <a:gd name="T8" fmla="*/ 22 w 156"/>
                <a:gd name="T9" fmla="*/ 407 h 407"/>
                <a:gd name="T10" fmla="*/ 52 w 156"/>
                <a:gd name="T11" fmla="*/ 407 h 407"/>
                <a:gd name="T12" fmla="*/ 78 w 156"/>
                <a:gd name="T13" fmla="*/ 400 h 407"/>
                <a:gd name="T14" fmla="*/ 90 w 156"/>
                <a:gd name="T15" fmla="*/ 343 h 407"/>
                <a:gd name="T16" fmla="*/ 140 w 156"/>
                <a:gd name="T17" fmla="*/ 96 h 407"/>
                <a:gd name="T18" fmla="*/ 154 w 156"/>
                <a:gd name="T19" fmla="*/ 0 h 407"/>
                <a:gd name="T20" fmla="*/ 124 w 156"/>
                <a:gd name="T21" fmla="*/ 91 h 4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407"/>
                <a:gd name="T35" fmla="*/ 156 w 156"/>
                <a:gd name="T36" fmla="*/ 407 h 4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407">
                  <a:moveTo>
                    <a:pt x="124" y="91"/>
                  </a:moveTo>
                  <a:cubicBezTo>
                    <a:pt x="119" y="101"/>
                    <a:pt x="105" y="127"/>
                    <a:pt x="102" y="136"/>
                  </a:cubicBezTo>
                  <a:cubicBezTo>
                    <a:pt x="89" y="160"/>
                    <a:pt x="78" y="192"/>
                    <a:pt x="58" y="246"/>
                  </a:cubicBezTo>
                  <a:cubicBezTo>
                    <a:pt x="41" y="290"/>
                    <a:pt x="21" y="337"/>
                    <a:pt x="10" y="376"/>
                  </a:cubicBezTo>
                  <a:cubicBezTo>
                    <a:pt x="7" y="384"/>
                    <a:pt x="0" y="407"/>
                    <a:pt x="22" y="407"/>
                  </a:cubicBezTo>
                  <a:cubicBezTo>
                    <a:pt x="31" y="407"/>
                    <a:pt x="42" y="405"/>
                    <a:pt x="52" y="407"/>
                  </a:cubicBezTo>
                  <a:cubicBezTo>
                    <a:pt x="57" y="407"/>
                    <a:pt x="74" y="404"/>
                    <a:pt x="78" y="400"/>
                  </a:cubicBezTo>
                  <a:cubicBezTo>
                    <a:pt x="88" y="386"/>
                    <a:pt x="90" y="370"/>
                    <a:pt x="90" y="343"/>
                  </a:cubicBezTo>
                  <a:cubicBezTo>
                    <a:pt x="90" y="308"/>
                    <a:pt x="125" y="140"/>
                    <a:pt x="140" y="96"/>
                  </a:cubicBezTo>
                  <a:cubicBezTo>
                    <a:pt x="156" y="53"/>
                    <a:pt x="154" y="14"/>
                    <a:pt x="154" y="0"/>
                  </a:cubicBezTo>
                  <a:cubicBezTo>
                    <a:pt x="152" y="19"/>
                    <a:pt x="141" y="50"/>
                    <a:pt x="124" y="91"/>
                  </a:cubicBezTo>
                </a:path>
              </a:pathLst>
            </a:custGeom>
            <a:solidFill>
              <a:srgbClr val="EA815F"/>
            </a:solidFill>
            <a:ln w="9525">
              <a:noFill/>
              <a:round/>
              <a:headEnd/>
              <a:tailEnd/>
            </a:ln>
          </p:spPr>
          <p:txBody>
            <a:bodyPr/>
            <a:lstStyle/>
            <a:p>
              <a:endParaRPr lang="en-US">
                <a:solidFill>
                  <a:prstClr val="black"/>
                </a:solidFill>
                <a:latin typeface="Calibri"/>
              </a:endParaRPr>
            </a:p>
          </p:txBody>
        </p:sp>
        <p:sp>
          <p:nvSpPr>
            <p:cNvPr id="697" name="Freeform 447"/>
            <p:cNvSpPr>
              <a:spLocks/>
            </p:cNvSpPr>
            <p:nvPr/>
          </p:nvSpPr>
          <p:spPr bwMode="auto">
            <a:xfrm>
              <a:off x="5146" y="3157"/>
              <a:ext cx="217" cy="660"/>
            </a:xfrm>
            <a:custGeom>
              <a:avLst/>
              <a:gdLst>
                <a:gd name="T0" fmla="*/ 87 w 87"/>
                <a:gd name="T1" fmla="*/ 0 h 264"/>
                <a:gd name="T2" fmla="*/ 41 w 87"/>
                <a:gd name="T3" fmla="*/ 115 h 264"/>
                <a:gd name="T4" fmla="*/ 2 w 87"/>
                <a:gd name="T5" fmla="*/ 239 h 264"/>
                <a:gd name="T6" fmla="*/ 1 w 87"/>
                <a:gd name="T7" fmla="*/ 254 h 264"/>
                <a:gd name="T8" fmla="*/ 30 w 87"/>
                <a:gd name="T9" fmla="*/ 254 h 264"/>
                <a:gd name="T10" fmla="*/ 27 w 87"/>
                <a:gd name="T11" fmla="*/ 230 h 264"/>
                <a:gd name="T12" fmla="*/ 29 w 87"/>
                <a:gd name="T13" fmla="*/ 200 h 264"/>
                <a:gd name="T14" fmla="*/ 45 w 87"/>
                <a:gd name="T15" fmla="*/ 132 h 264"/>
                <a:gd name="T16" fmla="*/ 65 w 87"/>
                <a:gd name="T17" fmla="*/ 73 h 264"/>
                <a:gd name="T18" fmla="*/ 87 w 87"/>
                <a:gd name="T19" fmla="*/ 1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264"/>
                <a:gd name="T32" fmla="*/ 87 w 87"/>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264">
                  <a:moveTo>
                    <a:pt x="87" y="0"/>
                  </a:moveTo>
                  <a:cubicBezTo>
                    <a:pt x="71" y="38"/>
                    <a:pt x="53" y="75"/>
                    <a:pt x="41" y="115"/>
                  </a:cubicBezTo>
                  <a:cubicBezTo>
                    <a:pt x="28" y="156"/>
                    <a:pt x="9" y="197"/>
                    <a:pt x="2" y="239"/>
                  </a:cubicBezTo>
                  <a:cubicBezTo>
                    <a:pt x="1" y="244"/>
                    <a:pt x="0" y="249"/>
                    <a:pt x="1" y="254"/>
                  </a:cubicBezTo>
                  <a:cubicBezTo>
                    <a:pt x="4" y="264"/>
                    <a:pt x="30" y="260"/>
                    <a:pt x="30" y="254"/>
                  </a:cubicBezTo>
                  <a:cubicBezTo>
                    <a:pt x="30" y="245"/>
                    <a:pt x="27" y="239"/>
                    <a:pt x="27" y="230"/>
                  </a:cubicBezTo>
                  <a:cubicBezTo>
                    <a:pt x="26" y="220"/>
                    <a:pt x="28" y="210"/>
                    <a:pt x="29" y="200"/>
                  </a:cubicBezTo>
                  <a:cubicBezTo>
                    <a:pt x="32" y="177"/>
                    <a:pt x="37" y="155"/>
                    <a:pt x="45" y="132"/>
                  </a:cubicBezTo>
                  <a:cubicBezTo>
                    <a:pt x="51" y="112"/>
                    <a:pt x="60" y="93"/>
                    <a:pt x="65" y="73"/>
                  </a:cubicBezTo>
                  <a:cubicBezTo>
                    <a:pt x="71" y="53"/>
                    <a:pt x="82" y="17"/>
                    <a:pt x="87" y="1"/>
                  </a:cubicBezTo>
                </a:path>
              </a:pathLst>
            </a:custGeom>
            <a:solidFill>
              <a:srgbClr val="EF9873"/>
            </a:solidFill>
            <a:ln w="9525">
              <a:noFill/>
              <a:round/>
              <a:headEnd/>
              <a:tailEnd/>
            </a:ln>
          </p:spPr>
          <p:txBody>
            <a:bodyPr/>
            <a:lstStyle/>
            <a:p>
              <a:endParaRPr lang="en-US">
                <a:solidFill>
                  <a:prstClr val="black"/>
                </a:solidFill>
                <a:latin typeface="Calibri"/>
              </a:endParaRPr>
            </a:p>
          </p:txBody>
        </p:sp>
        <p:sp>
          <p:nvSpPr>
            <p:cNvPr id="698" name="Freeform 448"/>
            <p:cNvSpPr>
              <a:spLocks/>
            </p:cNvSpPr>
            <p:nvPr/>
          </p:nvSpPr>
          <p:spPr bwMode="auto">
            <a:xfrm>
              <a:off x="5183" y="2780"/>
              <a:ext cx="223" cy="347"/>
            </a:xfrm>
            <a:custGeom>
              <a:avLst/>
              <a:gdLst>
                <a:gd name="T0" fmla="*/ 74 w 89"/>
                <a:gd name="T1" fmla="*/ 45 h 139"/>
                <a:gd name="T2" fmla="*/ 40 w 89"/>
                <a:gd name="T3" fmla="*/ 96 h 139"/>
                <a:gd name="T4" fmla="*/ 19 w 89"/>
                <a:gd name="T5" fmla="*/ 119 h 139"/>
                <a:gd name="T6" fmla="*/ 0 w 89"/>
                <a:gd name="T7" fmla="*/ 139 h 139"/>
                <a:gd name="T8" fmla="*/ 29 w 89"/>
                <a:gd name="T9" fmla="*/ 113 h 139"/>
                <a:gd name="T10" fmla="*/ 55 w 89"/>
                <a:gd name="T11" fmla="*/ 90 h 139"/>
                <a:gd name="T12" fmla="*/ 87 w 89"/>
                <a:gd name="T13" fmla="*/ 12 h 139"/>
                <a:gd name="T14" fmla="*/ 89 w 89"/>
                <a:gd name="T15" fmla="*/ 0 h 139"/>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39"/>
                <a:gd name="T26" fmla="*/ 89 w 89"/>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39">
                  <a:moveTo>
                    <a:pt x="74" y="45"/>
                  </a:moveTo>
                  <a:cubicBezTo>
                    <a:pt x="65" y="63"/>
                    <a:pt x="53" y="81"/>
                    <a:pt x="40" y="96"/>
                  </a:cubicBezTo>
                  <a:cubicBezTo>
                    <a:pt x="34" y="104"/>
                    <a:pt x="26" y="111"/>
                    <a:pt x="19" y="119"/>
                  </a:cubicBezTo>
                  <a:cubicBezTo>
                    <a:pt x="14" y="125"/>
                    <a:pt x="2" y="132"/>
                    <a:pt x="0" y="139"/>
                  </a:cubicBezTo>
                  <a:cubicBezTo>
                    <a:pt x="11" y="133"/>
                    <a:pt x="19" y="122"/>
                    <a:pt x="29" y="113"/>
                  </a:cubicBezTo>
                  <a:cubicBezTo>
                    <a:pt x="38" y="106"/>
                    <a:pt x="48" y="99"/>
                    <a:pt x="55" y="90"/>
                  </a:cubicBezTo>
                  <a:cubicBezTo>
                    <a:pt x="74" y="68"/>
                    <a:pt x="83" y="39"/>
                    <a:pt x="87" y="12"/>
                  </a:cubicBezTo>
                  <a:cubicBezTo>
                    <a:pt x="88" y="8"/>
                    <a:pt x="89" y="5"/>
                    <a:pt x="89"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699" name="Freeform 449"/>
            <p:cNvSpPr>
              <a:spLocks/>
            </p:cNvSpPr>
            <p:nvPr/>
          </p:nvSpPr>
          <p:spPr bwMode="auto">
            <a:xfrm>
              <a:off x="5408" y="2732"/>
              <a:ext cx="10" cy="33"/>
            </a:xfrm>
            <a:custGeom>
              <a:avLst/>
              <a:gdLst>
                <a:gd name="T0" fmla="*/ 1 w 4"/>
                <a:gd name="T1" fmla="*/ 0 h 13"/>
                <a:gd name="T2" fmla="*/ 0 w 4"/>
                <a:gd name="T3" fmla="*/ 13 h 13"/>
                <a:gd name="T4" fmla="*/ 0 60000 65536"/>
                <a:gd name="T5" fmla="*/ 0 60000 65536"/>
                <a:gd name="T6" fmla="*/ 0 w 4"/>
                <a:gd name="T7" fmla="*/ 0 h 13"/>
                <a:gd name="T8" fmla="*/ 4 w 4"/>
                <a:gd name="T9" fmla="*/ 13 h 13"/>
              </a:gdLst>
              <a:ahLst/>
              <a:cxnLst>
                <a:cxn ang="T4">
                  <a:pos x="T0" y="T1"/>
                </a:cxn>
                <a:cxn ang="T5">
                  <a:pos x="T2" y="T3"/>
                </a:cxn>
              </a:cxnLst>
              <a:rect l="T6" t="T7" r="T8" b="T9"/>
              <a:pathLst>
                <a:path w="4" h="13">
                  <a:moveTo>
                    <a:pt x="1" y="0"/>
                  </a:moveTo>
                  <a:cubicBezTo>
                    <a:pt x="4" y="4"/>
                    <a:pt x="4" y="10"/>
                    <a:pt x="0" y="13"/>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700" name="Freeform 450"/>
            <p:cNvSpPr>
              <a:spLocks/>
            </p:cNvSpPr>
            <p:nvPr/>
          </p:nvSpPr>
          <p:spPr bwMode="auto">
            <a:xfrm>
              <a:off x="5163" y="3130"/>
              <a:ext cx="30" cy="50"/>
            </a:xfrm>
            <a:custGeom>
              <a:avLst/>
              <a:gdLst>
                <a:gd name="T0" fmla="*/ 0 w 12"/>
                <a:gd name="T1" fmla="*/ 0 h 20"/>
                <a:gd name="T2" fmla="*/ 11 w 12"/>
                <a:gd name="T3" fmla="*/ 20 h 20"/>
                <a:gd name="T4" fmla="*/ 0 60000 65536"/>
                <a:gd name="T5" fmla="*/ 0 60000 65536"/>
                <a:gd name="T6" fmla="*/ 0 w 12"/>
                <a:gd name="T7" fmla="*/ 0 h 20"/>
                <a:gd name="T8" fmla="*/ 12 w 12"/>
                <a:gd name="T9" fmla="*/ 20 h 20"/>
              </a:gdLst>
              <a:ahLst/>
              <a:cxnLst>
                <a:cxn ang="T4">
                  <a:pos x="T0" y="T1"/>
                </a:cxn>
                <a:cxn ang="T5">
                  <a:pos x="T2" y="T3"/>
                </a:cxn>
              </a:cxnLst>
              <a:rect l="T6" t="T7" r="T8" b="T9"/>
              <a:pathLst>
                <a:path w="12" h="20">
                  <a:moveTo>
                    <a:pt x="0" y="0"/>
                  </a:moveTo>
                  <a:cubicBezTo>
                    <a:pt x="6" y="3"/>
                    <a:pt x="12" y="12"/>
                    <a:pt x="11" y="2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701" name="Freeform 451"/>
            <p:cNvSpPr>
              <a:spLocks/>
            </p:cNvSpPr>
            <p:nvPr/>
          </p:nvSpPr>
          <p:spPr bwMode="auto">
            <a:xfrm>
              <a:off x="2818" y="2840"/>
              <a:ext cx="90" cy="117"/>
            </a:xfrm>
            <a:custGeom>
              <a:avLst/>
              <a:gdLst>
                <a:gd name="T0" fmla="*/ 1 w 36"/>
                <a:gd name="T1" fmla="*/ 0 h 47"/>
                <a:gd name="T2" fmla="*/ 9 w 36"/>
                <a:gd name="T3" fmla="*/ 22 h 47"/>
                <a:gd name="T4" fmla="*/ 36 w 36"/>
                <a:gd name="T5" fmla="*/ 47 h 47"/>
                <a:gd name="T6" fmla="*/ 0 60000 65536"/>
                <a:gd name="T7" fmla="*/ 0 60000 65536"/>
                <a:gd name="T8" fmla="*/ 0 60000 65536"/>
                <a:gd name="T9" fmla="*/ 0 w 36"/>
                <a:gd name="T10" fmla="*/ 0 h 47"/>
                <a:gd name="T11" fmla="*/ 36 w 36"/>
                <a:gd name="T12" fmla="*/ 47 h 47"/>
              </a:gdLst>
              <a:ahLst/>
              <a:cxnLst>
                <a:cxn ang="T6">
                  <a:pos x="T0" y="T1"/>
                </a:cxn>
                <a:cxn ang="T7">
                  <a:pos x="T2" y="T3"/>
                </a:cxn>
                <a:cxn ang="T8">
                  <a:pos x="T4" y="T5"/>
                </a:cxn>
              </a:cxnLst>
              <a:rect l="T9" t="T10" r="T11" b="T12"/>
              <a:pathLst>
                <a:path w="36" h="47">
                  <a:moveTo>
                    <a:pt x="1" y="0"/>
                  </a:moveTo>
                  <a:cubicBezTo>
                    <a:pt x="0" y="9"/>
                    <a:pt x="4" y="15"/>
                    <a:pt x="9" y="22"/>
                  </a:cubicBezTo>
                  <a:cubicBezTo>
                    <a:pt x="17" y="32"/>
                    <a:pt x="29" y="37"/>
                    <a:pt x="36" y="47"/>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702" name="Freeform 452"/>
            <p:cNvSpPr>
              <a:spLocks/>
            </p:cNvSpPr>
            <p:nvPr/>
          </p:nvSpPr>
          <p:spPr bwMode="auto">
            <a:xfrm>
              <a:off x="2861" y="3310"/>
              <a:ext cx="77" cy="35"/>
            </a:xfrm>
            <a:custGeom>
              <a:avLst/>
              <a:gdLst>
                <a:gd name="T0" fmla="*/ 0 w 31"/>
                <a:gd name="T1" fmla="*/ 14 h 14"/>
                <a:gd name="T2" fmla="*/ 31 w 31"/>
                <a:gd name="T3" fmla="*/ 8 h 14"/>
                <a:gd name="T4" fmla="*/ 31 w 31"/>
                <a:gd name="T5" fmla="*/ 0 h 14"/>
                <a:gd name="T6" fmla="*/ 0 60000 65536"/>
                <a:gd name="T7" fmla="*/ 0 60000 65536"/>
                <a:gd name="T8" fmla="*/ 0 60000 65536"/>
                <a:gd name="T9" fmla="*/ 0 w 31"/>
                <a:gd name="T10" fmla="*/ 0 h 14"/>
                <a:gd name="T11" fmla="*/ 31 w 31"/>
                <a:gd name="T12" fmla="*/ 14 h 14"/>
              </a:gdLst>
              <a:ahLst/>
              <a:cxnLst>
                <a:cxn ang="T6">
                  <a:pos x="T0" y="T1"/>
                </a:cxn>
                <a:cxn ang="T7">
                  <a:pos x="T2" y="T3"/>
                </a:cxn>
                <a:cxn ang="T8">
                  <a:pos x="T4" y="T5"/>
                </a:cxn>
              </a:cxnLst>
              <a:rect l="T9" t="T10" r="T11" b="T12"/>
              <a:pathLst>
                <a:path w="31" h="14">
                  <a:moveTo>
                    <a:pt x="0" y="14"/>
                  </a:moveTo>
                  <a:cubicBezTo>
                    <a:pt x="11" y="14"/>
                    <a:pt x="21" y="10"/>
                    <a:pt x="31" y="8"/>
                  </a:cubicBezTo>
                  <a:cubicBezTo>
                    <a:pt x="30" y="6"/>
                    <a:pt x="30" y="2"/>
                    <a:pt x="31"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703" name="Freeform 453"/>
            <p:cNvSpPr>
              <a:spLocks noEditPoints="1"/>
            </p:cNvSpPr>
            <p:nvPr/>
          </p:nvSpPr>
          <p:spPr bwMode="auto">
            <a:xfrm>
              <a:off x="4296" y="3015"/>
              <a:ext cx="487" cy="590"/>
            </a:xfrm>
            <a:custGeom>
              <a:avLst/>
              <a:gdLst>
                <a:gd name="T0" fmla="*/ 169 w 195"/>
                <a:gd name="T1" fmla="*/ 72 h 236"/>
                <a:gd name="T2" fmla="*/ 138 w 195"/>
                <a:gd name="T3" fmla="*/ 32 h 236"/>
                <a:gd name="T4" fmla="*/ 81 w 195"/>
                <a:gd name="T5" fmla="*/ 3 h 236"/>
                <a:gd name="T6" fmla="*/ 70 w 195"/>
                <a:gd name="T7" fmla="*/ 0 h 236"/>
                <a:gd name="T8" fmla="*/ 47 w 195"/>
                <a:gd name="T9" fmla="*/ 13 h 236"/>
                <a:gd name="T10" fmla="*/ 31 w 195"/>
                <a:gd name="T11" fmla="*/ 42 h 236"/>
                <a:gd name="T12" fmla="*/ 12 w 195"/>
                <a:gd name="T13" fmla="*/ 100 h 236"/>
                <a:gd name="T14" fmla="*/ 4 w 195"/>
                <a:gd name="T15" fmla="*/ 152 h 236"/>
                <a:gd name="T16" fmla="*/ 0 w 195"/>
                <a:gd name="T17" fmla="*/ 186 h 236"/>
                <a:gd name="T18" fmla="*/ 10 w 195"/>
                <a:gd name="T19" fmla="*/ 222 h 236"/>
                <a:gd name="T20" fmla="*/ 41 w 195"/>
                <a:gd name="T21" fmla="*/ 236 h 236"/>
                <a:gd name="T22" fmla="*/ 41 w 195"/>
                <a:gd name="T23" fmla="*/ 236 h 236"/>
                <a:gd name="T24" fmla="*/ 45 w 195"/>
                <a:gd name="T25" fmla="*/ 236 h 236"/>
                <a:gd name="T26" fmla="*/ 104 w 195"/>
                <a:gd name="T27" fmla="*/ 209 h 236"/>
                <a:gd name="T28" fmla="*/ 143 w 195"/>
                <a:gd name="T29" fmla="*/ 188 h 236"/>
                <a:gd name="T30" fmla="*/ 164 w 195"/>
                <a:gd name="T31" fmla="*/ 171 h 236"/>
                <a:gd name="T32" fmla="*/ 190 w 195"/>
                <a:gd name="T33" fmla="*/ 120 h 236"/>
                <a:gd name="T34" fmla="*/ 169 w 195"/>
                <a:gd name="T35" fmla="*/ 72 h 236"/>
                <a:gd name="T36" fmla="*/ 159 w 195"/>
                <a:gd name="T37" fmla="*/ 166 h 236"/>
                <a:gd name="T38" fmla="*/ 139 w 195"/>
                <a:gd name="T39" fmla="*/ 182 h 236"/>
                <a:gd name="T40" fmla="*/ 100 w 195"/>
                <a:gd name="T41" fmla="*/ 203 h 236"/>
                <a:gd name="T42" fmla="*/ 45 w 195"/>
                <a:gd name="T43" fmla="*/ 229 h 236"/>
                <a:gd name="T44" fmla="*/ 11 w 195"/>
                <a:gd name="T45" fmla="*/ 153 h 236"/>
                <a:gd name="T46" fmla="*/ 19 w 195"/>
                <a:gd name="T47" fmla="*/ 102 h 236"/>
                <a:gd name="T48" fmla="*/ 38 w 195"/>
                <a:gd name="T49" fmla="*/ 44 h 236"/>
                <a:gd name="T50" fmla="*/ 78 w 195"/>
                <a:gd name="T51" fmla="*/ 9 h 236"/>
                <a:gd name="T52" fmla="*/ 133 w 195"/>
                <a:gd name="T53" fmla="*/ 37 h 236"/>
                <a:gd name="T54" fmla="*/ 164 w 195"/>
                <a:gd name="T55" fmla="*/ 77 h 236"/>
                <a:gd name="T56" fmla="*/ 159 w 195"/>
                <a:gd name="T57" fmla="*/ 166 h 2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5"/>
                <a:gd name="T88" fmla="*/ 0 h 236"/>
                <a:gd name="T89" fmla="*/ 195 w 195"/>
                <a:gd name="T90" fmla="*/ 236 h 2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5" h="236">
                  <a:moveTo>
                    <a:pt x="169" y="72"/>
                  </a:moveTo>
                  <a:cubicBezTo>
                    <a:pt x="160" y="63"/>
                    <a:pt x="152" y="45"/>
                    <a:pt x="138" y="32"/>
                  </a:cubicBezTo>
                  <a:cubicBezTo>
                    <a:pt x="122" y="18"/>
                    <a:pt x="102" y="13"/>
                    <a:pt x="81" y="3"/>
                  </a:cubicBezTo>
                  <a:cubicBezTo>
                    <a:pt x="77" y="1"/>
                    <a:pt x="74" y="0"/>
                    <a:pt x="70" y="0"/>
                  </a:cubicBezTo>
                  <a:cubicBezTo>
                    <a:pt x="60" y="0"/>
                    <a:pt x="53" y="6"/>
                    <a:pt x="47" y="13"/>
                  </a:cubicBezTo>
                  <a:cubicBezTo>
                    <a:pt x="41" y="21"/>
                    <a:pt x="36" y="31"/>
                    <a:pt x="31" y="42"/>
                  </a:cubicBezTo>
                  <a:cubicBezTo>
                    <a:pt x="25" y="58"/>
                    <a:pt x="16" y="80"/>
                    <a:pt x="12" y="100"/>
                  </a:cubicBezTo>
                  <a:cubicBezTo>
                    <a:pt x="7" y="121"/>
                    <a:pt x="7" y="139"/>
                    <a:pt x="4" y="152"/>
                  </a:cubicBezTo>
                  <a:cubicBezTo>
                    <a:pt x="1" y="164"/>
                    <a:pt x="0" y="175"/>
                    <a:pt x="0" y="186"/>
                  </a:cubicBezTo>
                  <a:cubicBezTo>
                    <a:pt x="0" y="200"/>
                    <a:pt x="3" y="213"/>
                    <a:pt x="10" y="222"/>
                  </a:cubicBezTo>
                  <a:cubicBezTo>
                    <a:pt x="17" y="231"/>
                    <a:pt x="28" y="236"/>
                    <a:pt x="41" y="236"/>
                  </a:cubicBezTo>
                  <a:cubicBezTo>
                    <a:pt x="41" y="236"/>
                    <a:pt x="41" y="236"/>
                    <a:pt x="41" y="236"/>
                  </a:cubicBezTo>
                  <a:cubicBezTo>
                    <a:pt x="43" y="236"/>
                    <a:pt x="44" y="236"/>
                    <a:pt x="45" y="236"/>
                  </a:cubicBezTo>
                  <a:cubicBezTo>
                    <a:pt x="66" y="234"/>
                    <a:pt x="84" y="220"/>
                    <a:pt x="104" y="209"/>
                  </a:cubicBezTo>
                  <a:cubicBezTo>
                    <a:pt x="115" y="202"/>
                    <a:pt x="130" y="198"/>
                    <a:pt x="143" y="188"/>
                  </a:cubicBezTo>
                  <a:cubicBezTo>
                    <a:pt x="150" y="183"/>
                    <a:pt x="157" y="177"/>
                    <a:pt x="164" y="171"/>
                  </a:cubicBezTo>
                  <a:cubicBezTo>
                    <a:pt x="182" y="156"/>
                    <a:pt x="191" y="138"/>
                    <a:pt x="190" y="120"/>
                  </a:cubicBezTo>
                  <a:cubicBezTo>
                    <a:pt x="190" y="102"/>
                    <a:pt x="182" y="85"/>
                    <a:pt x="169" y="72"/>
                  </a:cubicBezTo>
                  <a:moveTo>
                    <a:pt x="159" y="166"/>
                  </a:moveTo>
                  <a:cubicBezTo>
                    <a:pt x="153" y="171"/>
                    <a:pt x="146" y="177"/>
                    <a:pt x="139" y="182"/>
                  </a:cubicBezTo>
                  <a:cubicBezTo>
                    <a:pt x="127" y="191"/>
                    <a:pt x="113" y="195"/>
                    <a:pt x="100" y="203"/>
                  </a:cubicBezTo>
                  <a:cubicBezTo>
                    <a:pt x="80" y="215"/>
                    <a:pt x="62" y="228"/>
                    <a:pt x="45" y="229"/>
                  </a:cubicBezTo>
                  <a:cubicBezTo>
                    <a:pt x="10" y="231"/>
                    <a:pt x="1" y="201"/>
                    <a:pt x="11" y="153"/>
                  </a:cubicBezTo>
                  <a:cubicBezTo>
                    <a:pt x="14" y="140"/>
                    <a:pt x="14" y="121"/>
                    <a:pt x="19" y="102"/>
                  </a:cubicBezTo>
                  <a:cubicBezTo>
                    <a:pt x="23" y="82"/>
                    <a:pt x="32" y="61"/>
                    <a:pt x="38" y="44"/>
                  </a:cubicBezTo>
                  <a:cubicBezTo>
                    <a:pt x="48" y="19"/>
                    <a:pt x="61" y="2"/>
                    <a:pt x="78" y="9"/>
                  </a:cubicBezTo>
                  <a:cubicBezTo>
                    <a:pt x="100" y="20"/>
                    <a:pt x="119" y="25"/>
                    <a:pt x="133" y="37"/>
                  </a:cubicBezTo>
                  <a:cubicBezTo>
                    <a:pt x="146" y="48"/>
                    <a:pt x="153" y="67"/>
                    <a:pt x="164" y="77"/>
                  </a:cubicBezTo>
                  <a:cubicBezTo>
                    <a:pt x="186" y="100"/>
                    <a:pt x="195" y="136"/>
                    <a:pt x="159" y="166"/>
                  </a:cubicBezTo>
                </a:path>
              </a:pathLst>
            </a:custGeom>
            <a:solidFill>
              <a:srgbClr val="F0A486"/>
            </a:solidFill>
            <a:ln w="9525">
              <a:noFill/>
              <a:round/>
              <a:headEnd/>
              <a:tailEnd/>
            </a:ln>
          </p:spPr>
          <p:txBody>
            <a:bodyPr/>
            <a:lstStyle/>
            <a:p>
              <a:endParaRPr lang="en-US">
                <a:solidFill>
                  <a:prstClr val="black"/>
                </a:solidFill>
                <a:latin typeface="Calibri"/>
              </a:endParaRPr>
            </a:p>
          </p:txBody>
        </p:sp>
        <p:sp>
          <p:nvSpPr>
            <p:cNvPr id="704" name="Freeform 454"/>
            <p:cNvSpPr>
              <a:spLocks/>
            </p:cNvSpPr>
            <p:nvPr/>
          </p:nvSpPr>
          <p:spPr bwMode="auto">
            <a:xfrm>
              <a:off x="3671" y="3330"/>
              <a:ext cx="552" cy="402"/>
            </a:xfrm>
            <a:custGeom>
              <a:avLst/>
              <a:gdLst>
                <a:gd name="T0" fmla="*/ 209 w 221"/>
                <a:gd name="T1" fmla="*/ 152 h 161"/>
                <a:gd name="T2" fmla="*/ 204 w 221"/>
                <a:gd name="T3" fmla="*/ 146 h 161"/>
                <a:gd name="T4" fmla="*/ 99 w 221"/>
                <a:gd name="T5" fmla="*/ 149 h 161"/>
                <a:gd name="T6" fmla="*/ 13 w 221"/>
                <a:gd name="T7" fmla="*/ 103 h 161"/>
                <a:gd name="T8" fmla="*/ 38 w 221"/>
                <a:gd name="T9" fmla="*/ 38 h 161"/>
                <a:gd name="T10" fmla="*/ 152 w 221"/>
                <a:gd name="T11" fmla="*/ 83 h 161"/>
                <a:gd name="T12" fmla="*/ 204 w 221"/>
                <a:gd name="T13" fmla="*/ 146 h 161"/>
                <a:gd name="T14" fmla="*/ 204 w 221"/>
                <a:gd name="T15" fmla="*/ 146 h 161"/>
                <a:gd name="T16" fmla="*/ 209 w 221"/>
                <a:gd name="T17" fmla="*/ 152 h 161"/>
                <a:gd name="T18" fmla="*/ 215 w 221"/>
                <a:gd name="T19" fmla="*/ 139 h 161"/>
                <a:gd name="T20" fmla="*/ 207 w 221"/>
                <a:gd name="T21" fmla="*/ 122 h 161"/>
                <a:gd name="T22" fmla="*/ 157 w 221"/>
                <a:gd name="T23" fmla="*/ 78 h 161"/>
                <a:gd name="T24" fmla="*/ 113 w 221"/>
                <a:gd name="T25" fmla="*/ 43 h 161"/>
                <a:gd name="T26" fmla="*/ 58 w 221"/>
                <a:gd name="T27" fmla="*/ 19 h 161"/>
                <a:gd name="T28" fmla="*/ 32 w 221"/>
                <a:gd name="T29" fmla="*/ 35 h 161"/>
                <a:gd name="T30" fmla="*/ 13 w 221"/>
                <a:gd name="T31" fmla="*/ 62 h 161"/>
                <a:gd name="T32" fmla="*/ 2 w 221"/>
                <a:gd name="T33" fmla="*/ 91 h 161"/>
                <a:gd name="T34" fmla="*/ 7 w 221"/>
                <a:gd name="T35" fmla="*/ 107 h 161"/>
                <a:gd name="T36" fmla="*/ 98 w 221"/>
                <a:gd name="T37" fmla="*/ 156 h 161"/>
                <a:gd name="T38" fmla="*/ 168 w 221"/>
                <a:gd name="T39" fmla="*/ 161 h 161"/>
                <a:gd name="T40" fmla="*/ 209 w 221"/>
                <a:gd name="T41" fmla="*/ 152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161"/>
                <a:gd name="T65" fmla="*/ 221 w 221"/>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161">
                  <a:moveTo>
                    <a:pt x="209" y="152"/>
                  </a:moveTo>
                  <a:cubicBezTo>
                    <a:pt x="204" y="146"/>
                    <a:pt x="204" y="146"/>
                    <a:pt x="204" y="146"/>
                  </a:cubicBezTo>
                  <a:cubicBezTo>
                    <a:pt x="188" y="160"/>
                    <a:pt x="137" y="152"/>
                    <a:pt x="99" y="149"/>
                  </a:cubicBezTo>
                  <a:cubicBezTo>
                    <a:pt x="60" y="146"/>
                    <a:pt x="26" y="122"/>
                    <a:pt x="13" y="103"/>
                  </a:cubicBezTo>
                  <a:cubicBezTo>
                    <a:pt x="0" y="84"/>
                    <a:pt x="24" y="63"/>
                    <a:pt x="38" y="38"/>
                  </a:cubicBezTo>
                  <a:cubicBezTo>
                    <a:pt x="58" y="0"/>
                    <a:pt x="129" y="64"/>
                    <a:pt x="152" y="83"/>
                  </a:cubicBezTo>
                  <a:cubicBezTo>
                    <a:pt x="175" y="103"/>
                    <a:pt x="221" y="132"/>
                    <a:pt x="204" y="146"/>
                  </a:cubicBezTo>
                  <a:cubicBezTo>
                    <a:pt x="204" y="146"/>
                    <a:pt x="204" y="146"/>
                    <a:pt x="204" y="146"/>
                  </a:cubicBezTo>
                  <a:cubicBezTo>
                    <a:pt x="209" y="152"/>
                    <a:pt x="209" y="152"/>
                    <a:pt x="209" y="152"/>
                  </a:cubicBezTo>
                  <a:cubicBezTo>
                    <a:pt x="213" y="149"/>
                    <a:pt x="215" y="144"/>
                    <a:pt x="215" y="139"/>
                  </a:cubicBezTo>
                  <a:cubicBezTo>
                    <a:pt x="215" y="132"/>
                    <a:pt x="212" y="127"/>
                    <a:pt x="207" y="122"/>
                  </a:cubicBezTo>
                  <a:cubicBezTo>
                    <a:pt x="195" y="106"/>
                    <a:pt x="171" y="90"/>
                    <a:pt x="157" y="78"/>
                  </a:cubicBezTo>
                  <a:cubicBezTo>
                    <a:pt x="148" y="70"/>
                    <a:pt x="131" y="56"/>
                    <a:pt x="113" y="43"/>
                  </a:cubicBezTo>
                  <a:cubicBezTo>
                    <a:pt x="95" y="31"/>
                    <a:pt x="76" y="19"/>
                    <a:pt x="58" y="19"/>
                  </a:cubicBezTo>
                  <a:cubicBezTo>
                    <a:pt x="48" y="19"/>
                    <a:pt x="37" y="24"/>
                    <a:pt x="32" y="35"/>
                  </a:cubicBezTo>
                  <a:cubicBezTo>
                    <a:pt x="27" y="44"/>
                    <a:pt x="19" y="53"/>
                    <a:pt x="13" y="62"/>
                  </a:cubicBezTo>
                  <a:cubicBezTo>
                    <a:pt x="7" y="71"/>
                    <a:pt x="2" y="80"/>
                    <a:pt x="2" y="91"/>
                  </a:cubicBezTo>
                  <a:cubicBezTo>
                    <a:pt x="2" y="96"/>
                    <a:pt x="4" y="102"/>
                    <a:pt x="7" y="107"/>
                  </a:cubicBezTo>
                  <a:cubicBezTo>
                    <a:pt x="22" y="128"/>
                    <a:pt x="57" y="153"/>
                    <a:pt x="98" y="156"/>
                  </a:cubicBezTo>
                  <a:cubicBezTo>
                    <a:pt x="120" y="158"/>
                    <a:pt x="146" y="161"/>
                    <a:pt x="168" y="161"/>
                  </a:cubicBezTo>
                  <a:cubicBezTo>
                    <a:pt x="185" y="161"/>
                    <a:pt x="199" y="160"/>
                    <a:pt x="209" y="152"/>
                  </a:cubicBezTo>
                </a:path>
              </a:pathLst>
            </a:custGeom>
            <a:solidFill>
              <a:srgbClr val="F0A486"/>
            </a:solidFill>
            <a:ln w="9525">
              <a:noFill/>
              <a:round/>
              <a:headEnd/>
              <a:tailEnd/>
            </a:ln>
          </p:spPr>
          <p:txBody>
            <a:bodyPr/>
            <a:lstStyle/>
            <a:p>
              <a:endParaRPr lang="en-US">
                <a:solidFill>
                  <a:prstClr val="black"/>
                </a:solidFill>
                <a:latin typeface="Calibri"/>
              </a:endParaRPr>
            </a:p>
          </p:txBody>
        </p:sp>
        <p:sp>
          <p:nvSpPr>
            <p:cNvPr id="705" name="Freeform 455"/>
            <p:cNvSpPr>
              <a:spLocks/>
            </p:cNvSpPr>
            <p:nvPr/>
          </p:nvSpPr>
          <p:spPr bwMode="auto">
            <a:xfrm>
              <a:off x="3671" y="3377"/>
              <a:ext cx="315" cy="333"/>
            </a:xfrm>
            <a:custGeom>
              <a:avLst/>
              <a:gdLst>
                <a:gd name="T0" fmla="*/ 74 w 126"/>
                <a:gd name="T1" fmla="*/ 125 h 133"/>
                <a:gd name="T2" fmla="*/ 68 w 126"/>
                <a:gd name="T3" fmla="*/ 123 h 133"/>
                <a:gd name="T4" fmla="*/ 63 w 126"/>
                <a:gd name="T5" fmla="*/ 121 h 133"/>
                <a:gd name="T6" fmla="*/ 49 w 126"/>
                <a:gd name="T7" fmla="*/ 114 h 133"/>
                <a:gd name="T8" fmla="*/ 44 w 126"/>
                <a:gd name="T9" fmla="*/ 112 h 133"/>
                <a:gd name="T10" fmla="*/ 39 w 126"/>
                <a:gd name="T11" fmla="*/ 109 h 133"/>
                <a:gd name="T12" fmla="*/ 35 w 126"/>
                <a:gd name="T13" fmla="*/ 105 h 133"/>
                <a:gd name="T14" fmla="*/ 31 w 126"/>
                <a:gd name="T15" fmla="*/ 102 h 133"/>
                <a:gd name="T16" fmla="*/ 25 w 126"/>
                <a:gd name="T17" fmla="*/ 98 h 133"/>
                <a:gd name="T18" fmla="*/ 22 w 126"/>
                <a:gd name="T19" fmla="*/ 94 h 133"/>
                <a:gd name="T20" fmla="*/ 18 w 126"/>
                <a:gd name="T21" fmla="*/ 91 h 133"/>
                <a:gd name="T22" fmla="*/ 16 w 126"/>
                <a:gd name="T23" fmla="*/ 88 h 133"/>
                <a:gd name="T24" fmla="*/ 38 w 126"/>
                <a:gd name="T25" fmla="*/ 19 h 133"/>
                <a:gd name="T26" fmla="*/ 41 w 126"/>
                <a:gd name="T27" fmla="*/ 15 h 133"/>
                <a:gd name="T28" fmla="*/ 43 w 126"/>
                <a:gd name="T29" fmla="*/ 13 h 133"/>
                <a:gd name="T30" fmla="*/ 46 w 126"/>
                <a:gd name="T31" fmla="*/ 11 h 133"/>
                <a:gd name="T32" fmla="*/ 48 w 126"/>
                <a:gd name="T33" fmla="*/ 9 h 133"/>
                <a:gd name="T34" fmla="*/ 51 w 126"/>
                <a:gd name="T35" fmla="*/ 8 h 133"/>
                <a:gd name="T36" fmla="*/ 55 w 126"/>
                <a:gd name="T37" fmla="*/ 7 h 133"/>
                <a:gd name="T38" fmla="*/ 58 w 126"/>
                <a:gd name="T39" fmla="*/ 7 h 133"/>
                <a:gd name="T40" fmla="*/ 62 w 126"/>
                <a:gd name="T41" fmla="*/ 7 h 133"/>
                <a:gd name="T42" fmla="*/ 65 w 126"/>
                <a:gd name="T43" fmla="*/ 8 h 133"/>
                <a:gd name="T44" fmla="*/ 69 w 126"/>
                <a:gd name="T45" fmla="*/ 9 h 133"/>
                <a:gd name="T46" fmla="*/ 73 w 126"/>
                <a:gd name="T47" fmla="*/ 10 h 133"/>
                <a:gd name="T48" fmla="*/ 77 w 126"/>
                <a:gd name="T49" fmla="*/ 12 h 133"/>
                <a:gd name="T50" fmla="*/ 82 w 126"/>
                <a:gd name="T51" fmla="*/ 14 h 133"/>
                <a:gd name="T52" fmla="*/ 86 w 126"/>
                <a:gd name="T53" fmla="*/ 16 h 133"/>
                <a:gd name="T54" fmla="*/ 90 w 126"/>
                <a:gd name="T55" fmla="*/ 18 h 133"/>
                <a:gd name="T56" fmla="*/ 95 w 126"/>
                <a:gd name="T57" fmla="*/ 21 h 133"/>
                <a:gd name="T58" fmla="*/ 99 w 126"/>
                <a:gd name="T59" fmla="*/ 23 h 133"/>
                <a:gd name="T60" fmla="*/ 103 w 126"/>
                <a:gd name="T61" fmla="*/ 26 h 133"/>
                <a:gd name="T62" fmla="*/ 107 w 126"/>
                <a:gd name="T63" fmla="*/ 29 h 133"/>
                <a:gd name="T64" fmla="*/ 111 w 126"/>
                <a:gd name="T65" fmla="*/ 32 h 133"/>
                <a:gd name="T66" fmla="*/ 116 w 126"/>
                <a:gd name="T67" fmla="*/ 35 h 133"/>
                <a:gd name="T68" fmla="*/ 120 w 126"/>
                <a:gd name="T69" fmla="*/ 38 h 133"/>
                <a:gd name="T70" fmla="*/ 126 w 126"/>
                <a:gd name="T71" fmla="*/ 33 h 133"/>
                <a:gd name="T72" fmla="*/ 58 w 126"/>
                <a:gd name="T73" fmla="*/ 0 h 133"/>
                <a:gd name="T74" fmla="*/ 13 w 126"/>
                <a:gd name="T75" fmla="*/ 43 h 133"/>
                <a:gd name="T76" fmla="*/ 7 w 126"/>
                <a:gd name="T77" fmla="*/ 88 h 133"/>
                <a:gd name="T78" fmla="*/ 78 w 126"/>
                <a:gd name="T79" fmla="*/ 126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6"/>
                <a:gd name="T121" fmla="*/ 0 h 133"/>
                <a:gd name="T122" fmla="*/ 126 w 126"/>
                <a:gd name="T123" fmla="*/ 133 h 1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6" h="133">
                  <a:moveTo>
                    <a:pt x="78" y="126"/>
                  </a:moveTo>
                  <a:cubicBezTo>
                    <a:pt x="77" y="126"/>
                    <a:pt x="76" y="126"/>
                    <a:pt x="74" y="125"/>
                  </a:cubicBezTo>
                  <a:cubicBezTo>
                    <a:pt x="74" y="125"/>
                    <a:pt x="73" y="125"/>
                    <a:pt x="72" y="125"/>
                  </a:cubicBezTo>
                  <a:cubicBezTo>
                    <a:pt x="71" y="124"/>
                    <a:pt x="70" y="124"/>
                    <a:pt x="68" y="123"/>
                  </a:cubicBezTo>
                  <a:cubicBezTo>
                    <a:pt x="68" y="123"/>
                    <a:pt x="67" y="123"/>
                    <a:pt x="67" y="123"/>
                  </a:cubicBezTo>
                  <a:cubicBezTo>
                    <a:pt x="65" y="122"/>
                    <a:pt x="64" y="122"/>
                    <a:pt x="63" y="121"/>
                  </a:cubicBezTo>
                  <a:cubicBezTo>
                    <a:pt x="62" y="121"/>
                    <a:pt x="62" y="121"/>
                    <a:pt x="61" y="120"/>
                  </a:cubicBezTo>
                  <a:cubicBezTo>
                    <a:pt x="57" y="119"/>
                    <a:pt x="53" y="116"/>
                    <a:pt x="49" y="114"/>
                  </a:cubicBezTo>
                  <a:cubicBezTo>
                    <a:pt x="48" y="114"/>
                    <a:pt x="48" y="114"/>
                    <a:pt x="47" y="113"/>
                  </a:cubicBezTo>
                  <a:cubicBezTo>
                    <a:pt x="46" y="113"/>
                    <a:pt x="45" y="112"/>
                    <a:pt x="44" y="112"/>
                  </a:cubicBezTo>
                  <a:cubicBezTo>
                    <a:pt x="43" y="111"/>
                    <a:pt x="43" y="111"/>
                    <a:pt x="42" y="110"/>
                  </a:cubicBezTo>
                  <a:cubicBezTo>
                    <a:pt x="41" y="110"/>
                    <a:pt x="40" y="109"/>
                    <a:pt x="39" y="109"/>
                  </a:cubicBezTo>
                  <a:cubicBezTo>
                    <a:pt x="39" y="108"/>
                    <a:pt x="38" y="108"/>
                    <a:pt x="37" y="107"/>
                  </a:cubicBezTo>
                  <a:cubicBezTo>
                    <a:pt x="36" y="107"/>
                    <a:pt x="36" y="106"/>
                    <a:pt x="35" y="105"/>
                  </a:cubicBezTo>
                  <a:cubicBezTo>
                    <a:pt x="34" y="105"/>
                    <a:pt x="33" y="104"/>
                    <a:pt x="33" y="104"/>
                  </a:cubicBezTo>
                  <a:cubicBezTo>
                    <a:pt x="32" y="103"/>
                    <a:pt x="31" y="103"/>
                    <a:pt x="31" y="102"/>
                  </a:cubicBezTo>
                  <a:cubicBezTo>
                    <a:pt x="29" y="101"/>
                    <a:pt x="28" y="100"/>
                    <a:pt x="27" y="99"/>
                  </a:cubicBezTo>
                  <a:cubicBezTo>
                    <a:pt x="26" y="99"/>
                    <a:pt x="26" y="98"/>
                    <a:pt x="25" y="98"/>
                  </a:cubicBezTo>
                  <a:cubicBezTo>
                    <a:pt x="25" y="97"/>
                    <a:pt x="24" y="96"/>
                    <a:pt x="23" y="96"/>
                  </a:cubicBezTo>
                  <a:cubicBezTo>
                    <a:pt x="23" y="95"/>
                    <a:pt x="22" y="95"/>
                    <a:pt x="22" y="94"/>
                  </a:cubicBezTo>
                  <a:cubicBezTo>
                    <a:pt x="21" y="93"/>
                    <a:pt x="20" y="93"/>
                    <a:pt x="20" y="92"/>
                  </a:cubicBezTo>
                  <a:cubicBezTo>
                    <a:pt x="19" y="92"/>
                    <a:pt x="19" y="91"/>
                    <a:pt x="18" y="91"/>
                  </a:cubicBezTo>
                  <a:cubicBezTo>
                    <a:pt x="18" y="90"/>
                    <a:pt x="17" y="89"/>
                    <a:pt x="17" y="89"/>
                  </a:cubicBezTo>
                  <a:cubicBezTo>
                    <a:pt x="16" y="88"/>
                    <a:pt x="16" y="88"/>
                    <a:pt x="16" y="88"/>
                  </a:cubicBezTo>
                  <a:cubicBezTo>
                    <a:pt x="15" y="86"/>
                    <a:pt x="14" y="85"/>
                    <a:pt x="13" y="84"/>
                  </a:cubicBezTo>
                  <a:cubicBezTo>
                    <a:pt x="0" y="65"/>
                    <a:pt x="24" y="44"/>
                    <a:pt x="38" y="19"/>
                  </a:cubicBezTo>
                  <a:cubicBezTo>
                    <a:pt x="39" y="18"/>
                    <a:pt x="39" y="17"/>
                    <a:pt x="40" y="16"/>
                  </a:cubicBezTo>
                  <a:cubicBezTo>
                    <a:pt x="40" y="16"/>
                    <a:pt x="40" y="15"/>
                    <a:pt x="41" y="15"/>
                  </a:cubicBezTo>
                  <a:cubicBezTo>
                    <a:pt x="41" y="15"/>
                    <a:pt x="42" y="14"/>
                    <a:pt x="42" y="13"/>
                  </a:cubicBezTo>
                  <a:cubicBezTo>
                    <a:pt x="42" y="13"/>
                    <a:pt x="43" y="13"/>
                    <a:pt x="43" y="13"/>
                  </a:cubicBezTo>
                  <a:cubicBezTo>
                    <a:pt x="43" y="12"/>
                    <a:pt x="44" y="11"/>
                    <a:pt x="45" y="11"/>
                  </a:cubicBezTo>
                  <a:cubicBezTo>
                    <a:pt x="45" y="11"/>
                    <a:pt x="45" y="11"/>
                    <a:pt x="46" y="11"/>
                  </a:cubicBezTo>
                  <a:cubicBezTo>
                    <a:pt x="46" y="10"/>
                    <a:pt x="47" y="10"/>
                    <a:pt x="48" y="9"/>
                  </a:cubicBezTo>
                  <a:cubicBezTo>
                    <a:pt x="48" y="9"/>
                    <a:pt x="48" y="9"/>
                    <a:pt x="48" y="9"/>
                  </a:cubicBezTo>
                  <a:cubicBezTo>
                    <a:pt x="49" y="9"/>
                    <a:pt x="50" y="8"/>
                    <a:pt x="51" y="8"/>
                  </a:cubicBezTo>
                  <a:cubicBezTo>
                    <a:pt x="51" y="8"/>
                    <a:pt x="51" y="8"/>
                    <a:pt x="51" y="8"/>
                  </a:cubicBezTo>
                  <a:cubicBezTo>
                    <a:pt x="52" y="8"/>
                    <a:pt x="53" y="8"/>
                    <a:pt x="54" y="7"/>
                  </a:cubicBezTo>
                  <a:cubicBezTo>
                    <a:pt x="54" y="7"/>
                    <a:pt x="54" y="7"/>
                    <a:pt x="55" y="7"/>
                  </a:cubicBezTo>
                  <a:cubicBezTo>
                    <a:pt x="55" y="7"/>
                    <a:pt x="56" y="7"/>
                    <a:pt x="57" y="7"/>
                  </a:cubicBezTo>
                  <a:cubicBezTo>
                    <a:pt x="57" y="7"/>
                    <a:pt x="58" y="7"/>
                    <a:pt x="58" y="7"/>
                  </a:cubicBezTo>
                  <a:cubicBezTo>
                    <a:pt x="59" y="7"/>
                    <a:pt x="60" y="7"/>
                    <a:pt x="61" y="7"/>
                  </a:cubicBezTo>
                  <a:cubicBezTo>
                    <a:pt x="61" y="7"/>
                    <a:pt x="61" y="7"/>
                    <a:pt x="62" y="7"/>
                  </a:cubicBezTo>
                  <a:cubicBezTo>
                    <a:pt x="63" y="7"/>
                    <a:pt x="63" y="8"/>
                    <a:pt x="64" y="8"/>
                  </a:cubicBezTo>
                  <a:cubicBezTo>
                    <a:pt x="65" y="8"/>
                    <a:pt x="65" y="8"/>
                    <a:pt x="65" y="8"/>
                  </a:cubicBezTo>
                  <a:cubicBezTo>
                    <a:pt x="66" y="8"/>
                    <a:pt x="67" y="8"/>
                    <a:pt x="68" y="9"/>
                  </a:cubicBezTo>
                  <a:cubicBezTo>
                    <a:pt x="69" y="9"/>
                    <a:pt x="69" y="9"/>
                    <a:pt x="69" y="9"/>
                  </a:cubicBezTo>
                  <a:cubicBezTo>
                    <a:pt x="70" y="9"/>
                    <a:pt x="71" y="9"/>
                    <a:pt x="72" y="10"/>
                  </a:cubicBezTo>
                  <a:cubicBezTo>
                    <a:pt x="73" y="10"/>
                    <a:pt x="73" y="10"/>
                    <a:pt x="73" y="10"/>
                  </a:cubicBezTo>
                  <a:cubicBezTo>
                    <a:pt x="74" y="11"/>
                    <a:pt x="75" y="11"/>
                    <a:pt x="76" y="11"/>
                  </a:cubicBezTo>
                  <a:cubicBezTo>
                    <a:pt x="77" y="11"/>
                    <a:pt x="77" y="12"/>
                    <a:pt x="77" y="12"/>
                  </a:cubicBezTo>
                  <a:cubicBezTo>
                    <a:pt x="78" y="12"/>
                    <a:pt x="80" y="13"/>
                    <a:pt x="81" y="13"/>
                  </a:cubicBezTo>
                  <a:cubicBezTo>
                    <a:pt x="81" y="13"/>
                    <a:pt x="81" y="13"/>
                    <a:pt x="82" y="14"/>
                  </a:cubicBezTo>
                  <a:cubicBezTo>
                    <a:pt x="83" y="14"/>
                    <a:pt x="84" y="15"/>
                    <a:pt x="85" y="15"/>
                  </a:cubicBezTo>
                  <a:cubicBezTo>
                    <a:pt x="86" y="16"/>
                    <a:pt x="86" y="16"/>
                    <a:pt x="86" y="16"/>
                  </a:cubicBezTo>
                  <a:cubicBezTo>
                    <a:pt x="87" y="16"/>
                    <a:pt x="88" y="17"/>
                    <a:pt x="89" y="17"/>
                  </a:cubicBezTo>
                  <a:cubicBezTo>
                    <a:pt x="89" y="18"/>
                    <a:pt x="89" y="18"/>
                    <a:pt x="90" y="18"/>
                  </a:cubicBezTo>
                  <a:cubicBezTo>
                    <a:pt x="91" y="18"/>
                    <a:pt x="92" y="19"/>
                    <a:pt x="93" y="20"/>
                  </a:cubicBezTo>
                  <a:cubicBezTo>
                    <a:pt x="94" y="20"/>
                    <a:pt x="94" y="20"/>
                    <a:pt x="95" y="21"/>
                  </a:cubicBezTo>
                  <a:cubicBezTo>
                    <a:pt x="96" y="21"/>
                    <a:pt x="97" y="22"/>
                    <a:pt x="98" y="22"/>
                  </a:cubicBezTo>
                  <a:cubicBezTo>
                    <a:pt x="98" y="23"/>
                    <a:pt x="98" y="23"/>
                    <a:pt x="99" y="23"/>
                  </a:cubicBezTo>
                  <a:cubicBezTo>
                    <a:pt x="100" y="24"/>
                    <a:pt x="101" y="25"/>
                    <a:pt x="102" y="25"/>
                  </a:cubicBezTo>
                  <a:cubicBezTo>
                    <a:pt x="103" y="26"/>
                    <a:pt x="103" y="26"/>
                    <a:pt x="103" y="26"/>
                  </a:cubicBezTo>
                  <a:cubicBezTo>
                    <a:pt x="104" y="27"/>
                    <a:pt x="105" y="27"/>
                    <a:pt x="106" y="28"/>
                  </a:cubicBezTo>
                  <a:cubicBezTo>
                    <a:pt x="107" y="28"/>
                    <a:pt x="107" y="29"/>
                    <a:pt x="107" y="29"/>
                  </a:cubicBezTo>
                  <a:cubicBezTo>
                    <a:pt x="108" y="30"/>
                    <a:pt x="109" y="30"/>
                    <a:pt x="111" y="31"/>
                  </a:cubicBezTo>
                  <a:cubicBezTo>
                    <a:pt x="111" y="31"/>
                    <a:pt x="111" y="31"/>
                    <a:pt x="111" y="32"/>
                  </a:cubicBezTo>
                  <a:cubicBezTo>
                    <a:pt x="112" y="32"/>
                    <a:pt x="114" y="33"/>
                    <a:pt x="115" y="34"/>
                  </a:cubicBezTo>
                  <a:cubicBezTo>
                    <a:pt x="115" y="34"/>
                    <a:pt x="116" y="35"/>
                    <a:pt x="116" y="35"/>
                  </a:cubicBezTo>
                  <a:cubicBezTo>
                    <a:pt x="117" y="36"/>
                    <a:pt x="118" y="36"/>
                    <a:pt x="119" y="37"/>
                  </a:cubicBezTo>
                  <a:cubicBezTo>
                    <a:pt x="119" y="37"/>
                    <a:pt x="119" y="38"/>
                    <a:pt x="120" y="38"/>
                  </a:cubicBezTo>
                  <a:cubicBezTo>
                    <a:pt x="121" y="39"/>
                    <a:pt x="122" y="40"/>
                    <a:pt x="123" y="40"/>
                  </a:cubicBezTo>
                  <a:cubicBezTo>
                    <a:pt x="124" y="38"/>
                    <a:pt x="125" y="36"/>
                    <a:pt x="126" y="33"/>
                  </a:cubicBezTo>
                  <a:cubicBezTo>
                    <a:pt x="122" y="30"/>
                    <a:pt x="117" y="27"/>
                    <a:pt x="113" y="24"/>
                  </a:cubicBezTo>
                  <a:cubicBezTo>
                    <a:pt x="95" y="12"/>
                    <a:pt x="76" y="0"/>
                    <a:pt x="58" y="0"/>
                  </a:cubicBezTo>
                  <a:cubicBezTo>
                    <a:pt x="48" y="0"/>
                    <a:pt x="37" y="5"/>
                    <a:pt x="32" y="16"/>
                  </a:cubicBezTo>
                  <a:cubicBezTo>
                    <a:pt x="27" y="25"/>
                    <a:pt x="19" y="34"/>
                    <a:pt x="13" y="43"/>
                  </a:cubicBezTo>
                  <a:cubicBezTo>
                    <a:pt x="7" y="52"/>
                    <a:pt x="2" y="61"/>
                    <a:pt x="2" y="72"/>
                  </a:cubicBezTo>
                  <a:cubicBezTo>
                    <a:pt x="2" y="77"/>
                    <a:pt x="4" y="83"/>
                    <a:pt x="7" y="88"/>
                  </a:cubicBezTo>
                  <a:cubicBezTo>
                    <a:pt x="19" y="105"/>
                    <a:pt x="44" y="125"/>
                    <a:pt x="76" y="133"/>
                  </a:cubicBezTo>
                  <a:cubicBezTo>
                    <a:pt x="77" y="131"/>
                    <a:pt x="77" y="129"/>
                    <a:pt x="78" y="126"/>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06" name="Freeform 456"/>
            <p:cNvSpPr>
              <a:spLocks noEditPoints="1"/>
            </p:cNvSpPr>
            <p:nvPr/>
          </p:nvSpPr>
          <p:spPr bwMode="auto">
            <a:xfrm>
              <a:off x="3208" y="2852"/>
              <a:ext cx="573" cy="630"/>
            </a:xfrm>
            <a:custGeom>
              <a:avLst/>
              <a:gdLst>
                <a:gd name="T0" fmla="*/ 225 w 229"/>
                <a:gd name="T1" fmla="*/ 117 h 252"/>
                <a:gd name="T2" fmla="*/ 229 w 229"/>
                <a:gd name="T3" fmla="*/ 93 h 252"/>
                <a:gd name="T4" fmla="*/ 214 w 229"/>
                <a:gd name="T5" fmla="*/ 38 h 252"/>
                <a:gd name="T6" fmla="*/ 166 w 229"/>
                <a:gd name="T7" fmla="*/ 0 h 252"/>
                <a:gd name="T8" fmla="*/ 156 w 229"/>
                <a:gd name="T9" fmla="*/ 1 h 252"/>
                <a:gd name="T10" fmla="*/ 98 w 229"/>
                <a:gd name="T11" fmla="*/ 17 h 252"/>
                <a:gd name="T12" fmla="*/ 56 w 229"/>
                <a:gd name="T13" fmla="*/ 51 h 252"/>
                <a:gd name="T14" fmla="*/ 25 w 229"/>
                <a:gd name="T15" fmla="*/ 73 h 252"/>
                <a:gd name="T16" fmla="*/ 5 w 229"/>
                <a:gd name="T17" fmla="*/ 92 h 252"/>
                <a:gd name="T18" fmla="*/ 1 w 229"/>
                <a:gd name="T19" fmla="*/ 109 h 252"/>
                <a:gd name="T20" fmla="*/ 38 w 229"/>
                <a:gd name="T21" fmla="*/ 177 h 252"/>
                <a:gd name="T22" fmla="*/ 86 w 229"/>
                <a:gd name="T23" fmla="*/ 215 h 252"/>
                <a:gd name="T24" fmla="*/ 112 w 229"/>
                <a:gd name="T25" fmla="*/ 238 h 252"/>
                <a:gd name="T26" fmla="*/ 138 w 229"/>
                <a:gd name="T27" fmla="*/ 249 h 252"/>
                <a:gd name="T28" fmla="*/ 139 w 229"/>
                <a:gd name="T29" fmla="*/ 249 h 252"/>
                <a:gd name="T30" fmla="*/ 156 w 229"/>
                <a:gd name="T31" fmla="*/ 240 h 252"/>
                <a:gd name="T32" fmla="*/ 188 w 229"/>
                <a:gd name="T33" fmla="*/ 180 h 252"/>
                <a:gd name="T34" fmla="*/ 225 w 229"/>
                <a:gd name="T35" fmla="*/ 117 h 252"/>
                <a:gd name="T36" fmla="*/ 151 w 229"/>
                <a:gd name="T37" fmla="*/ 236 h 252"/>
                <a:gd name="T38" fmla="*/ 90 w 229"/>
                <a:gd name="T39" fmla="*/ 210 h 252"/>
                <a:gd name="T40" fmla="*/ 44 w 229"/>
                <a:gd name="T41" fmla="*/ 172 h 252"/>
                <a:gd name="T42" fmla="*/ 12 w 229"/>
                <a:gd name="T43" fmla="*/ 95 h 252"/>
                <a:gd name="T44" fmla="*/ 60 w 229"/>
                <a:gd name="T45" fmla="*/ 57 h 252"/>
                <a:gd name="T46" fmla="*/ 102 w 229"/>
                <a:gd name="T47" fmla="*/ 24 h 252"/>
                <a:gd name="T48" fmla="*/ 157 w 229"/>
                <a:gd name="T49" fmla="*/ 8 h 252"/>
                <a:gd name="T50" fmla="*/ 208 w 229"/>
                <a:gd name="T51" fmla="*/ 42 h 252"/>
                <a:gd name="T52" fmla="*/ 218 w 229"/>
                <a:gd name="T53" fmla="*/ 115 h 252"/>
                <a:gd name="T54" fmla="*/ 182 w 229"/>
                <a:gd name="T55" fmla="*/ 176 h 252"/>
                <a:gd name="T56" fmla="*/ 151 w 229"/>
                <a:gd name="T57" fmla="*/ 236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9"/>
                <a:gd name="T88" fmla="*/ 0 h 252"/>
                <a:gd name="T89" fmla="*/ 229 w 229"/>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9" h="252">
                  <a:moveTo>
                    <a:pt x="225" y="117"/>
                  </a:moveTo>
                  <a:cubicBezTo>
                    <a:pt x="228" y="110"/>
                    <a:pt x="229" y="102"/>
                    <a:pt x="229" y="93"/>
                  </a:cubicBezTo>
                  <a:cubicBezTo>
                    <a:pt x="229" y="75"/>
                    <a:pt x="223" y="55"/>
                    <a:pt x="214" y="38"/>
                  </a:cubicBezTo>
                  <a:cubicBezTo>
                    <a:pt x="203" y="17"/>
                    <a:pt x="187" y="0"/>
                    <a:pt x="166" y="0"/>
                  </a:cubicBezTo>
                  <a:cubicBezTo>
                    <a:pt x="163" y="0"/>
                    <a:pt x="159" y="0"/>
                    <a:pt x="156" y="1"/>
                  </a:cubicBezTo>
                  <a:cubicBezTo>
                    <a:pt x="145" y="3"/>
                    <a:pt x="121" y="5"/>
                    <a:pt x="98" y="17"/>
                  </a:cubicBezTo>
                  <a:cubicBezTo>
                    <a:pt x="82" y="26"/>
                    <a:pt x="68" y="42"/>
                    <a:pt x="56" y="51"/>
                  </a:cubicBezTo>
                  <a:cubicBezTo>
                    <a:pt x="44" y="59"/>
                    <a:pt x="33" y="67"/>
                    <a:pt x="25" y="73"/>
                  </a:cubicBezTo>
                  <a:cubicBezTo>
                    <a:pt x="16" y="80"/>
                    <a:pt x="9" y="85"/>
                    <a:pt x="5" y="92"/>
                  </a:cubicBezTo>
                  <a:cubicBezTo>
                    <a:pt x="2" y="97"/>
                    <a:pt x="1" y="103"/>
                    <a:pt x="1" y="109"/>
                  </a:cubicBezTo>
                  <a:cubicBezTo>
                    <a:pt x="2" y="132"/>
                    <a:pt x="20" y="151"/>
                    <a:pt x="38" y="177"/>
                  </a:cubicBezTo>
                  <a:cubicBezTo>
                    <a:pt x="49" y="191"/>
                    <a:pt x="71" y="202"/>
                    <a:pt x="86" y="215"/>
                  </a:cubicBezTo>
                  <a:cubicBezTo>
                    <a:pt x="95" y="223"/>
                    <a:pt x="104" y="232"/>
                    <a:pt x="112" y="238"/>
                  </a:cubicBezTo>
                  <a:cubicBezTo>
                    <a:pt x="121" y="244"/>
                    <a:pt x="129" y="249"/>
                    <a:pt x="138" y="249"/>
                  </a:cubicBezTo>
                  <a:cubicBezTo>
                    <a:pt x="139" y="249"/>
                    <a:pt x="139" y="249"/>
                    <a:pt x="139" y="249"/>
                  </a:cubicBezTo>
                  <a:cubicBezTo>
                    <a:pt x="145" y="249"/>
                    <a:pt x="152" y="246"/>
                    <a:pt x="156" y="240"/>
                  </a:cubicBezTo>
                  <a:cubicBezTo>
                    <a:pt x="169" y="225"/>
                    <a:pt x="176" y="202"/>
                    <a:pt x="188" y="180"/>
                  </a:cubicBezTo>
                  <a:cubicBezTo>
                    <a:pt x="201" y="156"/>
                    <a:pt x="219" y="133"/>
                    <a:pt x="225" y="117"/>
                  </a:cubicBezTo>
                  <a:moveTo>
                    <a:pt x="151" y="236"/>
                  </a:moveTo>
                  <a:cubicBezTo>
                    <a:pt x="137" y="252"/>
                    <a:pt x="115" y="232"/>
                    <a:pt x="90" y="210"/>
                  </a:cubicBezTo>
                  <a:cubicBezTo>
                    <a:pt x="74" y="196"/>
                    <a:pt x="53" y="184"/>
                    <a:pt x="44" y="172"/>
                  </a:cubicBezTo>
                  <a:cubicBezTo>
                    <a:pt x="21" y="141"/>
                    <a:pt x="0" y="118"/>
                    <a:pt x="12" y="95"/>
                  </a:cubicBezTo>
                  <a:cubicBezTo>
                    <a:pt x="16" y="86"/>
                    <a:pt x="37" y="74"/>
                    <a:pt x="60" y="57"/>
                  </a:cubicBezTo>
                  <a:cubicBezTo>
                    <a:pt x="74" y="47"/>
                    <a:pt x="87" y="31"/>
                    <a:pt x="102" y="24"/>
                  </a:cubicBezTo>
                  <a:cubicBezTo>
                    <a:pt x="123" y="12"/>
                    <a:pt x="147" y="11"/>
                    <a:pt x="157" y="8"/>
                  </a:cubicBezTo>
                  <a:cubicBezTo>
                    <a:pt x="176" y="2"/>
                    <a:pt x="196" y="18"/>
                    <a:pt x="208" y="42"/>
                  </a:cubicBezTo>
                  <a:cubicBezTo>
                    <a:pt x="220" y="65"/>
                    <a:pt x="226" y="94"/>
                    <a:pt x="218" y="115"/>
                  </a:cubicBezTo>
                  <a:cubicBezTo>
                    <a:pt x="213" y="129"/>
                    <a:pt x="195" y="152"/>
                    <a:pt x="182" y="176"/>
                  </a:cubicBezTo>
                  <a:cubicBezTo>
                    <a:pt x="169" y="199"/>
                    <a:pt x="162" y="222"/>
                    <a:pt x="151" y="236"/>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07" name="Freeform 457"/>
            <p:cNvSpPr>
              <a:spLocks/>
            </p:cNvSpPr>
            <p:nvPr/>
          </p:nvSpPr>
          <p:spPr bwMode="auto">
            <a:xfrm>
              <a:off x="4003" y="2617"/>
              <a:ext cx="278" cy="153"/>
            </a:xfrm>
            <a:custGeom>
              <a:avLst/>
              <a:gdLst>
                <a:gd name="T0" fmla="*/ 111 w 111"/>
                <a:gd name="T1" fmla="*/ 37 h 61"/>
                <a:gd name="T2" fmla="*/ 39 w 111"/>
                <a:gd name="T3" fmla="*/ 7 h 61"/>
                <a:gd name="T4" fmla="*/ 38 w 111"/>
                <a:gd name="T5" fmla="*/ 0 h 61"/>
                <a:gd name="T6" fmla="*/ 0 w 111"/>
                <a:gd name="T7" fmla="*/ 16 h 61"/>
                <a:gd name="T8" fmla="*/ 39 w 111"/>
                <a:gd name="T9" fmla="*/ 32 h 61"/>
                <a:gd name="T10" fmla="*/ 39 w 111"/>
                <a:gd name="T11" fmla="*/ 26 h 61"/>
                <a:gd name="T12" fmla="*/ 99 w 111"/>
                <a:gd name="T13" fmla="*/ 61 h 61"/>
                <a:gd name="T14" fmla="*/ 0 60000 65536"/>
                <a:gd name="T15" fmla="*/ 0 60000 65536"/>
                <a:gd name="T16" fmla="*/ 0 60000 65536"/>
                <a:gd name="T17" fmla="*/ 0 60000 65536"/>
                <a:gd name="T18" fmla="*/ 0 60000 65536"/>
                <a:gd name="T19" fmla="*/ 0 60000 65536"/>
                <a:gd name="T20" fmla="*/ 0 60000 65536"/>
                <a:gd name="T21" fmla="*/ 0 w 111"/>
                <a:gd name="T22" fmla="*/ 0 h 61"/>
                <a:gd name="T23" fmla="*/ 111 w 11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61">
                  <a:moveTo>
                    <a:pt x="111" y="37"/>
                  </a:moveTo>
                  <a:cubicBezTo>
                    <a:pt x="93" y="21"/>
                    <a:pt x="61" y="8"/>
                    <a:pt x="39" y="7"/>
                  </a:cubicBezTo>
                  <a:cubicBezTo>
                    <a:pt x="38" y="0"/>
                    <a:pt x="38" y="0"/>
                    <a:pt x="38" y="0"/>
                  </a:cubicBezTo>
                  <a:cubicBezTo>
                    <a:pt x="0" y="16"/>
                    <a:pt x="0" y="16"/>
                    <a:pt x="0" y="16"/>
                  </a:cubicBezTo>
                  <a:cubicBezTo>
                    <a:pt x="39" y="32"/>
                    <a:pt x="39" y="32"/>
                    <a:pt x="39" y="32"/>
                  </a:cubicBezTo>
                  <a:cubicBezTo>
                    <a:pt x="39" y="26"/>
                    <a:pt x="39" y="26"/>
                    <a:pt x="39" y="26"/>
                  </a:cubicBezTo>
                  <a:cubicBezTo>
                    <a:pt x="47" y="29"/>
                    <a:pt x="81" y="41"/>
                    <a:pt x="99" y="61"/>
                  </a:cubicBezTo>
                </a:path>
              </a:pathLst>
            </a:custGeom>
            <a:solidFill>
              <a:srgbClr val="F7C8B1"/>
            </a:solidFill>
            <a:ln w="9525">
              <a:noFill/>
              <a:round/>
              <a:headEnd/>
              <a:tailEnd/>
            </a:ln>
          </p:spPr>
          <p:txBody>
            <a:bodyPr/>
            <a:lstStyle/>
            <a:p>
              <a:endParaRPr lang="en-US">
                <a:solidFill>
                  <a:prstClr val="black"/>
                </a:solidFill>
                <a:latin typeface="Calibri"/>
              </a:endParaRPr>
            </a:p>
          </p:txBody>
        </p:sp>
        <p:sp>
          <p:nvSpPr>
            <p:cNvPr id="708" name="Freeform 458"/>
            <p:cNvSpPr>
              <a:spLocks/>
            </p:cNvSpPr>
            <p:nvPr/>
          </p:nvSpPr>
          <p:spPr bwMode="auto">
            <a:xfrm>
              <a:off x="4066" y="2910"/>
              <a:ext cx="342" cy="132"/>
            </a:xfrm>
            <a:custGeom>
              <a:avLst/>
              <a:gdLst>
                <a:gd name="T0" fmla="*/ 105 w 137"/>
                <a:gd name="T1" fmla="*/ 0 h 53"/>
                <a:gd name="T2" fmla="*/ 34 w 137"/>
                <a:gd name="T3" fmla="*/ 29 h 53"/>
                <a:gd name="T4" fmla="*/ 32 w 137"/>
                <a:gd name="T5" fmla="*/ 22 h 53"/>
                <a:gd name="T6" fmla="*/ 0 w 137"/>
                <a:gd name="T7" fmla="*/ 50 h 53"/>
                <a:gd name="T8" fmla="*/ 42 w 137"/>
                <a:gd name="T9" fmla="*/ 53 h 53"/>
                <a:gd name="T10" fmla="*/ 40 w 137"/>
                <a:gd name="T11" fmla="*/ 47 h 53"/>
                <a:gd name="T12" fmla="*/ 137 w 137"/>
                <a:gd name="T13" fmla="*/ 37 h 53"/>
                <a:gd name="T14" fmla="*/ 0 60000 65536"/>
                <a:gd name="T15" fmla="*/ 0 60000 65536"/>
                <a:gd name="T16" fmla="*/ 0 60000 65536"/>
                <a:gd name="T17" fmla="*/ 0 60000 65536"/>
                <a:gd name="T18" fmla="*/ 0 60000 65536"/>
                <a:gd name="T19" fmla="*/ 0 60000 65536"/>
                <a:gd name="T20" fmla="*/ 0 60000 65536"/>
                <a:gd name="T21" fmla="*/ 0 w 137"/>
                <a:gd name="T22" fmla="*/ 0 h 53"/>
                <a:gd name="T23" fmla="*/ 137 w 137"/>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53">
                  <a:moveTo>
                    <a:pt x="105" y="0"/>
                  </a:moveTo>
                  <a:cubicBezTo>
                    <a:pt x="83" y="13"/>
                    <a:pt x="63" y="21"/>
                    <a:pt x="34" y="29"/>
                  </a:cubicBezTo>
                  <a:cubicBezTo>
                    <a:pt x="32" y="22"/>
                    <a:pt x="32" y="22"/>
                    <a:pt x="32" y="22"/>
                  </a:cubicBezTo>
                  <a:cubicBezTo>
                    <a:pt x="0" y="50"/>
                    <a:pt x="0" y="50"/>
                    <a:pt x="0" y="50"/>
                  </a:cubicBezTo>
                  <a:cubicBezTo>
                    <a:pt x="42" y="53"/>
                    <a:pt x="42" y="53"/>
                    <a:pt x="42" y="53"/>
                  </a:cubicBezTo>
                  <a:cubicBezTo>
                    <a:pt x="40" y="47"/>
                    <a:pt x="40" y="47"/>
                    <a:pt x="40" y="47"/>
                  </a:cubicBezTo>
                  <a:cubicBezTo>
                    <a:pt x="67" y="38"/>
                    <a:pt x="104" y="29"/>
                    <a:pt x="137" y="37"/>
                  </a:cubicBezTo>
                </a:path>
              </a:pathLst>
            </a:custGeom>
            <a:solidFill>
              <a:srgbClr val="F7C8B1"/>
            </a:solidFill>
            <a:ln w="9525">
              <a:noFill/>
              <a:round/>
              <a:headEnd/>
              <a:tailEnd/>
            </a:ln>
          </p:spPr>
          <p:txBody>
            <a:bodyPr/>
            <a:lstStyle/>
            <a:p>
              <a:endParaRPr lang="en-US">
                <a:solidFill>
                  <a:prstClr val="black"/>
                </a:solidFill>
                <a:latin typeface="Calibri"/>
              </a:endParaRPr>
            </a:p>
          </p:txBody>
        </p:sp>
        <p:sp>
          <p:nvSpPr>
            <p:cNvPr id="709" name="Freeform 459"/>
            <p:cNvSpPr>
              <a:spLocks/>
            </p:cNvSpPr>
            <p:nvPr/>
          </p:nvSpPr>
          <p:spPr bwMode="auto">
            <a:xfrm>
              <a:off x="4003" y="3427"/>
              <a:ext cx="260" cy="208"/>
            </a:xfrm>
            <a:custGeom>
              <a:avLst/>
              <a:gdLst>
                <a:gd name="T0" fmla="*/ 104 w 104"/>
                <a:gd name="T1" fmla="*/ 33 h 83"/>
                <a:gd name="T2" fmla="*/ 37 w 104"/>
                <a:gd name="T3" fmla="*/ 16 h 83"/>
                <a:gd name="T4" fmla="*/ 41 w 104"/>
                <a:gd name="T5" fmla="*/ 10 h 83"/>
                <a:gd name="T6" fmla="*/ 0 w 104"/>
                <a:gd name="T7" fmla="*/ 0 h 83"/>
                <a:gd name="T8" fmla="*/ 22 w 104"/>
                <a:gd name="T9" fmla="*/ 36 h 83"/>
                <a:gd name="T10" fmla="*/ 26 w 104"/>
                <a:gd name="T11" fmla="*/ 30 h 83"/>
                <a:gd name="T12" fmla="*/ 87 w 104"/>
                <a:gd name="T13" fmla="*/ 83 h 83"/>
                <a:gd name="T14" fmla="*/ 0 60000 65536"/>
                <a:gd name="T15" fmla="*/ 0 60000 65536"/>
                <a:gd name="T16" fmla="*/ 0 60000 65536"/>
                <a:gd name="T17" fmla="*/ 0 60000 65536"/>
                <a:gd name="T18" fmla="*/ 0 60000 65536"/>
                <a:gd name="T19" fmla="*/ 0 60000 65536"/>
                <a:gd name="T20" fmla="*/ 0 60000 65536"/>
                <a:gd name="T21" fmla="*/ 0 w 104"/>
                <a:gd name="T22" fmla="*/ 0 h 83"/>
                <a:gd name="T23" fmla="*/ 104 w 104"/>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83">
                  <a:moveTo>
                    <a:pt x="104" y="33"/>
                  </a:moveTo>
                  <a:cubicBezTo>
                    <a:pt x="90" y="37"/>
                    <a:pt x="48" y="20"/>
                    <a:pt x="37" y="16"/>
                  </a:cubicBezTo>
                  <a:cubicBezTo>
                    <a:pt x="41" y="10"/>
                    <a:pt x="41" y="10"/>
                    <a:pt x="41" y="10"/>
                  </a:cubicBezTo>
                  <a:cubicBezTo>
                    <a:pt x="0" y="0"/>
                    <a:pt x="0" y="0"/>
                    <a:pt x="0" y="0"/>
                  </a:cubicBezTo>
                  <a:cubicBezTo>
                    <a:pt x="22" y="36"/>
                    <a:pt x="22" y="36"/>
                    <a:pt x="22" y="36"/>
                  </a:cubicBezTo>
                  <a:cubicBezTo>
                    <a:pt x="26" y="30"/>
                    <a:pt x="26" y="30"/>
                    <a:pt x="26" y="30"/>
                  </a:cubicBezTo>
                  <a:cubicBezTo>
                    <a:pt x="36" y="37"/>
                    <a:pt x="79" y="67"/>
                    <a:pt x="87" y="83"/>
                  </a:cubicBezTo>
                </a:path>
              </a:pathLst>
            </a:custGeom>
            <a:solidFill>
              <a:srgbClr val="F7C8B1"/>
            </a:solidFill>
            <a:ln w="9525">
              <a:noFill/>
              <a:round/>
              <a:headEnd/>
              <a:tailEnd/>
            </a:ln>
          </p:spPr>
          <p:txBody>
            <a:bodyPr/>
            <a:lstStyle/>
            <a:p>
              <a:endParaRPr lang="en-US">
                <a:solidFill>
                  <a:prstClr val="black"/>
                </a:solidFill>
                <a:latin typeface="Calibri"/>
              </a:endParaRPr>
            </a:p>
          </p:txBody>
        </p:sp>
        <p:sp>
          <p:nvSpPr>
            <p:cNvPr id="710" name="Freeform 460"/>
            <p:cNvSpPr>
              <a:spLocks/>
            </p:cNvSpPr>
            <p:nvPr/>
          </p:nvSpPr>
          <p:spPr bwMode="auto">
            <a:xfrm>
              <a:off x="3848" y="3722"/>
              <a:ext cx="338" cy="95"/>
            </a:xfrm>
            <a:custGeom>
              <a:avLst/>
              <a:gdLst>
                <a:gd name="T0" fmla="*/ 127 w 135"/>
                <a:gd name="T1" fmla="*/ 6 h 38"/>
                <a:gd name="T2" fmla="*/ 40 w 135"/>
                <a:gd name="T3" fmla="*/ 8 h 38"/>
                <a:gd name="T4" fmla="*/ 42 w 135"/>
                <a:gd name="T5" fmla="*/ 0 h 38"/>
                <a:gd name="T6" fmla="*/ 0 w 135"/>
                <a:gd name="T7" fmla="*/ 8 h 38"/>
                <a:gd name="T8" fmla="*/ 35 w 135"/>
                <a:gd name="T9" fmla="*/ 32 h 38"/>
                <a:gd name="T10" fmla="*/ 37 w 135"/>
                <a:gd name="T11" fmla="*/ 25 h 38"/>
                <a:gd name="T12" fmla="*/ 135 w 135"/>
                <a:gd name="T13" fmla="*/ 28 h 38"/>
                <a:gd name="T14" fmla="*/ 0 60000 65536"/>
                <a:gd name="T15" fmla="*/ 0 60000 65536"/>
                <a:gd name="T16" fmla="*/ 0 60000 65536"/>
                <a:gd name="T17" fmla="*/ 0 60000 65536"/>
                <a:gd name="T18" fmla="*/ 0 60000 65536"/>
                <a:gd name="T19" fmla="*/ 0 60000 65536"/>
                <a:gd name="T20" fmla="*/ 0 60000 65536"/>
                <a:gd name="T21" fmla="*/ 0 w 135"/>
                <a:gd name="T22" fmla="*/ 0 h 38"/>
                <a:gd name="T23" fmla="*/ 135 w 13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38">
                  <a:moveTo>
                    <a:pt x="127" y="6"/>
                  </a:moveTo>
                  <a:cubicBezTo>
                    <a:pt x="103" y="15"/>
                    <a:pt x="63" y="12"/>
                    <a:pt x="40" y="8"/>
                  </a:cubicBezTo>
                  <a:cubicBezTo>
                    <a:pt x="42" y="0"/>
                    <a:pt x="42" y="0"/>
                    <a:pt x="42" y="0"/>
                  </a:cubicBezTo>
                  <a:cubicBezTo>
                    <a:pt x="0" y="8"/>
                    <a:pt x="0" y="8"/>
                    <a:pt x="0" y="8"/>
                  </a:cubicBezTo>
                  <a:cubicBezTo>
                    <a:pt x="35" y="32"/>
                    <a:pt x="35" y="32"/>
                    <a:pt x="35" y="32"/>
                  </a:cubicBezTo>
                  <a:cubicBezTo>
                    <a:pt x="37" y="25"/>
                    <a:pt x="37" y="25"/>
                    <a:pt x="37" y="25"/>
                  </a:cubicBezTo>
                  <a:cubicBezTo>
                    <a:pt x="50" y="28"/>
                    <a:pt x="100" y="38"/>
                    <a:pt x="135" y="28"/>
                  </a:cubicBezTo>
                </a:path>
              </a:pathLst>
            </a:custGeom>
            <a:solidFill>
              <a:srgbClr val="F7C8B1"/>
            </a:solidFill>
            <a:ln w="9525">
              <a:noFill/>
              <a:round/>
              <a:headEnd/>
              <a:tailEnd/>
            </a:ln>
          </p:spPr>
          <p:txBody>
            <a:bodyPr/>
            <a:lstStyle/>
            <a:p>
              <a:endParaRPr lang="en-US">
                <a:solidFill>
                  <a:prstClr val="black"/>
                </a:solidFill>
                <a:latin typeface="Calibri"/>
              </a:endParaRPr>
            </a:p>
          </p:txBody>
        </p:sp>
        <p:sp>
          <p:nvSpPr>
            <p:cNvPr id="711" name="Freeform 461"/>
            <p:cNvSpPr>
              <a:spLocks/>
            </p:cNvSpPr>
            <p:nvPr/>
          </p:nvSpPr>
          <p:spPr bwMode="auto">
            <a:xfrm>
              <a:off x="2973" y="3057"/>
              <a:ext cx="85" cy="85"/>
            </a:xfrm>
            <a:custGeom>
              <a:avLst/>
              <a:gdLst>
                <a:gd name="T0" fmla="*/ 4 w 34"/>
                <a:gd name="T1" fmla="*/ 0 h 34"/>
                <a:gd name="T2" fmla="*/ 28 w 34"/>
                <a:gd name="T3" fmla="*/ 34 h 34"/>
                <a:gd name="T4" fmla="*/ 11 w 34"/>
                <a:gd name="T5" fmla="*/ 11 h 34"/>
                <a:gd name="T6" fmla="*/ 0 w 34"/>
                <a:gd name="T7" fmla="*/ 0 h 34"/>
                <a:gd name="T8" fmla="*/ 0 60000 65536"/>
                <a:gd name="T9" fmla="*/ 0 60000 65536"/>
                <a:gd name="T10" fmla="*/ 0 60000 65536"/>
                <a:gd name="T11" fmla="*/ 0 60000 65536"/>
                <a:gd name="T12" fmla="*/ 0 w 34"/>
                <a:gd name="T13" fmla="*/ 0 h 34"/>
                <a:gd name="T14" fmla="*/ 34 w 34"/>
                <a:gd name="T15" fmla="*/ 34 h 34"/>
              </a:gdLst>
              <a:ahLst/>
              <a:cxnLst>
                <a:cxn ang="T8">
                  <a:pos x="T0" y="T1"/>
                </a:cxn>
                <a:cxn ang="T9">
                  <a:pos x="T2" y="T3"/>
                </a:cxn>
                <a:cxn ang="T10">
                  <a:pos x="T4" y="T5"/>
                </a:cxn>
                <a:cxn ang="T11">
                  <a:pos x="T6" y="T7"/>
                </a:cxn>
              </a:cxnLst>
              <a:rect l="T12" t="T13" r="T14" b="T15"/>
              <a:pathLst>
                <a:path w="34" h="34">
                  <a:moveTo>
                    <a:pt x="4" y="0"/>
                  </a:moveTo>
                  <a:cubicBezTo>
                    <a:pt x="14" y="4"/>
                    <a:pt x="34" y="23"/>
                    <a:pt x="28" y="34"/>
                  </a:cubicBezTo>
                  <a:cubicBezTo>
                    <a:pt x="26" y="25"/>
                    <a:pt x="18" y="16"/>
                    <a:pt x="11" y="11"/>
                  </a:cubicBezTo>
                  <a:cubicBezTo>
                    <a:pt x="7" y="7"/>
                    <a:pt x="1" y="5"/>
                    <a:pt x="0" y="0"/>
                  </a:cubicBezTo>
                </a:path>
              </a:pathLst>
            </a:custGeom>
            <a:solidFill>
              <a:srgbClr val="005A81"/>
            </a:solidFill>
            <a:ln w="9525">
              <a:noFill/>
              <a:round/>
              <a:headEnd/>
              <a:tailEnd/>
            </a:ln>
          </p:spPr>
          <p:txBody>
            <a:bodyPr/>
            <a:lstStyle/>
            <a:p>
              <a:endParaRPr lang="en-US">
                <a:solidFill>
                  <a:prstClr val="black"/>
                </a:solidFill>
                <a:latin typeface="Calibri"/>
              </a:endParaRPr>
            </a:p>
          </p:txBody>
        </p:sp>
        <p:sp>
          <p:nvSpPr>
            <p:cNvPr id="712" name="Freeform 462"/>
            <p:cNvSpPr>
              <a:spLocks/>
            </p:cNvSpPr>
            <p:nvPr/>
          </p:nvSpPr>
          <p:spPr bwMode="auto">
            <a:xfrm>
              <a:off x="3023" y="2960"/>
              <a:ext cx="165" cy="55"/>
            </a:xfrm>
            <a:custGeom>
              <a:avLst/>
              <a:gdLst>
                <a:gd name="T0" fmla="*/ 7 w 66"/>
                <a:gd name="T1" fmla="*/ 22 h 22"/>
                <a:gd name="T2" fmla="*/ 20 w 66"/>
                <a:gd name="T3" fmla="*/ 20 h 22"/>
                <a:gd name="T4" fmla="*/ 42 w 66"/>
                <a:gd name="T5" fmla="*/ 15 h 22"/>
                <a:gd name="T6" fmla="*/ 66 w 66"/>
                <a:gd name="T7" fmla="*/ 0 h 22"/>
                <a:gd name="T8" fmla="*/ 33 w 66"/>
                <a:gd name="T9" fmla="*/ 9 h 22"/>
                <a:gd name="T10" fmla="*/ 15 w 66"/>
                <a:gd name="T11" fmla="*/ 9 h 22"/>
                <a:gd name="T12" fmla="*/ 0 w 66"/>
                <a:gd name="T13" fmla="*/ 5 h 22"/>
                <a:gd name="T14" fmla="*/ 0 60000 65536"/>
                <a:gd name="T15" fmla="*/ 0 60000 65536"/>
                <a:gd name="T16" fmla="*/ 0 60000 65536"/>
                <a:gd name="T17" fmla="*/ 0 60000 65536"/>
                <a:gd name="T18" fmla="*/ 0 60000 65536"/>
                <a:gd name="T19" fmla="*/ 0 60000 65536"/>
                <a:gd name="T20" fmla="*/ 0 60000 65536"/>
                <a:gd name="T21" fmla="*/ 0 w 66"/>
                <a:gd name="T22" fmla="*/ 0 h 22"/>
                <a:gd name="T23" fmla="*/ 66 w 6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22">
                  <a:moveTo>
                    <a:pt x="7" y="22"/>
                  </a:moveTo>
                  <a:cubicBezTo>
                    <a:pt x="6" y="16"/>
                    <a:pt x="17" y="20"/>
                    <a:pt x="20" y="20"/>
                  </a:cubicBezTo>
                  <a:cubicBezTo>
                    <a:pt x="29" y="21"/>
                    <a:pt x="34" y="18"/>
                    <a:pt x="42" y="15"/>
                  </a:cubicBezTo>
                  <a:cubicBezTo>
                    <a:pt x="49" y="12"/>
                    <a:pt x="64" y="7"/>
                    <a:pt x="66" y="0"/>
                  </a:cubicBezTo>
                  <a:cubicBezTo>
                    <a:pt x="55" y="7"/>
                    <a:pt x="46" y="9"/>
                    <a:pt x="33" y="9"/>
                  </a:cubicBezTo>
                  <a:cubicBezTo>
                    <a:pt x="27" y="9"/>
                    <a:pt x="21" y="10"/>
                    <a:pt x="15" y="9"/>
                  </a:cubicBezTo>
                  <a:cubicBezTo>
                    <a:pt x="10" y="8"/>
                    <a:pt x="6" y="6"/>
                    <a:pt x="0" y="5"/>
                  </a:cubicBezTo>
                </a:path>
              </a:pathLst>
            </a:custGeom>
            <a:solidFill>
              <a:srgbClr val="005A81"/>
            </a:solidFill>
            <a:ln w="9525">
              <a:noFill/>
              <a:round/>
              <a:headEnd/>
              <a:tailEnd/>
            </a:ln>
          </p:spPr>
          <p:txBody>
            <a:bodyPr/>
            <a:lstStyle/>
            <a:p>
              <a:endParaRPr lang="en-US">
                <a:solidFill>
                  <a:prstClr val="black"/>
                </a:solidFill>
                <a:latin typeface="Calibri"/>
              </a:endParaRPr>
            </a:p>
          </p:txBody>
        </p:sp>
        <p:sp>
          <p:nvSpPr>
            <p:cNvPr id="713" name="Freeform 463"/>
            <p:cNvSpPr>
              <a:spLocks/>
            </p:cNvSpPr>
            <p:nvPr/>
          </p:nvSpPr>
          <p:spPr bwMode="auto">
            <a:xfrm>
              <a:off x="3381" y="3440"/>
              <a:ext cx="95" cy="72"/>
            </a:xfrm>
            <a:custGeom>
              <a:avLst/>
              <a:gdLst>
                <a:gd name="T0" fmla="*/ 0 w 38"/>
                <a:gd name="T1" fmla="*/ 14 h 29"/>
                <a:gd name="T2" fmla="*/ 24 w 38"/>
                <a:gd name="T3" fmla="*/ 26 h 29"/>
                <a:gd name="T4" fmla="*/ 28 w 38"/>
                <a:gd name="T5" fmla="*/ 0 h 29"/>
                <a:gd name="T6" fmla="*/ 0 60000 65536"/>
                <a:gd name="T7" fmla="*/ 0 60000 65536"/>
                <a:gd name="T8" fmla="*/ 0 60000 65536"/>
                <a:gd name="T9" fmla="*/ 0 w 38"/>
                <a:gd name="T10" fmla="*/ 0 h 29"/>
                <a:gd name="T11" fmla="*/ 38 w 38"/>
                <a:gd name="T12" fmla="*/ 29 h 29"/>
              </a:gdLst>
              <a:ahLst/>
              <a:cxnLst>
                <a:cxn ang="T6">
                  <a:pos x="T0" y="T1"/>
                </a:cxn>
                <a:cxn ang="T7">
                  <a:pos x="T2" y="T3"/>
                </a:cxn>
                <a:cxn ang="T8">
                  <a:pos x="T4" y="T5"/>
                </a:cxn>
              </a:cxnLst>
              <a:rect l="T9" t="T10" r="T11" b="T12"/>
              <a:pathLst>
                <a:path w="38" h="29">
                  <a:moveTo>
                    <a:pt x="0" y="14"/>
                  </a:moveTo>
                  <a:cubicBezTo>
                    <a:pt x="5" y="21"/>
                    <a:pt x="14" y="29"/>
                    <a:pt x="24" y="26"/>
                  </a:cubicBezTo>
                  <a:cubicBezTo>
                    <a:pt x="37" y="23"/>
                    <a:pt x="38" y="6"/>
                    <a:pt x="28" y="0"/>
                  </a:cubicBezTo>
                </a:path>
              </a:pathLst>
            </a:custGeom>
            <a:solidFill>
              <a:srgbClr val="005A81"/>
            </a:solidFill>
            <a:ln w="9525">
              <a:noFill/>
              <a:round/>
              <a:headEnd/>
              <a:tailEnd/>
            </a:ln>
          </p:spPr>
          <p:txBody>
            <a:bodyPr/>
            <a:lstStyle/>
            <a:p>
              <a:endParaRPr lang="en-US">
                <a:solidFill>
                  <a:prstClr val="black"/>
                </a:solidFill>
                <a:latin typeface="Calibri"/>
              </a:endParaRPr>
            </a:p>
          </p:txBody>
        </p:sp>
        <p:sp>
          <p:nvSpPr>
            <p:cNvPr id="714" name="Freeform 464"/>
            <p:cNvSpPr>
              <a:spLocks/>
            </p:cNvSpPr>
            <p:nvPr/>
          </p:nvSpPr>
          <p:spPr bwMode="auto">
            <a:xfrm>
              <a:off x="3551" y="3477"/>
              <a:ext cx="137" cy="113"/>
            </a:xfrm>
            <a:custGeom>
              <a:avLst/>
              <a:gdLst>
                <a:gd name="T0" fmla="*/ 0 w 55"/>
                <a:gd name="T1" fmla="*/ 33 h 45"/>
                <a:gd name="T2" fmla="*/ 23 w 55"/>
                <a:gd name="T3" fmla="*/ 40 h 45"/>
                <a:gd name="T4" fmla="*/ 32 w 55"/>
                <a:gd name="T5" fmla="*/ 27 h 45"/>
                <a:gd name="T6" fmla="*/ 40 w 55"/>
                <a:gd name="T7" fmla="*/ 24 h 45"/>
                <a:gd name="T8" fmla="*/ 52 w 55"/>
                <a:gd name="T9" fmla="*/ 15 h 45"/>
                <a:gd name="T10" fmla="*/ 48 w 55"/>
                <a:gd name="T11" fmla="*/ 0 h 45"/>
                <a:gd name="T12" fmla="*/ 0 60000 65536"/>
                <a:gd name="T13" fmla="*/ 0 60000 65536"/>
                <a:gd name="T14" fmla="*/ 0 60000 65536"/>
                <a:gd name="T15" fmla="*/ 0 60000 65536"/>
                <a:gd name="T16" fmla="*/ 0 60000 65536"/>
                <a:gd name="T17" fmla="*/ 0 60000 65536"/>
                <a:gd name="T18" fmla="*/ 0 w 55"/>
                <a:gd name="T19" fmla="*/ 0 h 45"/>
                <a:gd name="T20" fmla="*/ 55 w 5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5" h="45">
                  <a:moveTo>
                    <a:pt x="0" y="33"/>
                  </a:moveTo>
                  <a:cubicBezTo>
                    <a:pt x="8" y="39"/>
                    <a:pt x="13" y="45"/>
                    <a:pt x="23" y="40"/>
                  </a:cubicBezTo>
                  <a:cubicBezTo>
                    <a:pt x="29" y="36"/>
                    <a:pt x="29" y="31"/>
                    <a:pt x="32" y="27"/>
                  </a:cubicBezTo>
                  <a:cubicBezTo>
                    <a:pt x="35" y="25"/>
                    <a:pt x="38" y="25"/>
                    <a:pt x="40" y="24"/>
                  </a:cubicBezTo>
                  <a:cubicBezTo>
                    <a:pt x="45" y="22"/>
                    <a:pt x="50" y="20"/>
                    <a:pt x="52" y="15"/>
                  </a:cubicBezTo>
                  <a:cubicBezTo>
                    <a:pt x="55" y="8"/>
                    <a:pt x="50" y="5"/>
                    <a:pt x="48" y="0"/>
                  </a:cubicBezTo>
                </a:path>
              </a:pathLst>
            </a:custGeom>
            <a:solidFill>
              <a:srgbClr val="005A81"/>
            </a:solidFill>
            <a:ln w="9525">
              <a:noFill/>
              <a:round/>
              <a:headEnd/>
              <a:tailEnd/>
            </a:ln>
          </p:spPr>
          <p:txBody>
            <a:bodyPr/>
            <a:lstStyle/>
            <a:p>
              <a:endParaRPr lang="en-US">
                <a:solidFill>
                  <a:prstClr val="black"/>
                </a:solidFill>
                <a:latin typeface="Calibri"/>
              </a:endParaRPr>
            </a:p>
          </p:txBody>
        </p:sp>
        <p:sp>
          <p:nvSpPr>
            <p:cNvPr id="715" name="Freeform 465"/>
            <p:cNvSpPr>
              <a:spLocks/>
            </p:cNvSpPr>
            <p:nvPr/>
          </p:nvSpPr>
          <p:spPr bwMode="auto">
            <a:xfrm>
              <a:off x="3871" y="3055"/>
              <a:ext cx="102" cy="67"/>
            </a:xfrm>
            <a:custGeom>
              <a:avLst/>
              <a:gdLst>
                <a:gd name="T0" fmla="*/ 0 w 41"/>
                <a:gd name="T1" fmla="*/ 11 h 27"/>
                <a:gd name="T2" fmla="*/ 23 w 41"/>
                <a:gd name="T3" fmla="*/ 25 h 27"/>
                <a:gd name="T4" fmla="*/ 28 w 41"/>
                <a:gd name="T5" fmla="*/ 0 h 27"/>
                <a:gd name="T6" fmla="*/ 0 60000 65536"/>
                <a:gd name="T7" fmla="*/ 0 60000 65536"/>
                <a:gd name="T8" fmla="*/ 0 60000 65536"/>
                <a:gd name="T9" fmla="*/ 0 w 41"/>
                <a:gd name="T10" fmla="*/ 0 h 27"/>
                <a:gd name="T11" fmla="*/ 41 w 41"/>
                <a:gd name="T12" fmla="*/ 27 h 27"/>
              </a:gdLst>
              <a:ahLst/>
              <a:cxnLst>
                <a:cxn ang="T6">
                  <a:pos x="T0" y="T1"/>
                </a:cxn>
                <a:cxn ang="T7">
                  <a:pos x="T2" y="T3"/>
                </a:cxn>
                <a:cxn ang="T8">
                  <a:pos x="T4" y="T5"/>
                </a:cxn>
              </a:cxnLst>
              <a:rect l="T9" t="T10" r="T11" b="T12"/>
              <a:pathLst>
                <a:path w="41" h="27">
                  <a:moveTo>
                    <a:pt x="0" y="11"/>
                  </a:moveTo>
                  <a:cubicBezTo>
                    <a:pt x="0" y="20"/>
                    <a:pt x="16" y="27"/>
                    <a:pt x="23" y="25"/>
                  </a:cubicBezTo>
                  <a:cubicBezTo>
                    <a:pt x="33" y="22"/>
                    <a:pt x="41" y="4"/>
                    <a:pt x="28" y="0"/>
                  </a:cubicBezTo>
                </a:path>
              </a:pathLst>
            </a:custGeom>
            <a:solidFill>
              <a:srgbClr val="005A81"/>
            </a:solidFill>
            <a:ln w="9525">
              <a:noFill/>
              <a:round/>
              <a:headEnd/>
              <a:tailEnd/>
            </a:ln>
          </p:spPr>
          <p:txBody>
            <a:bodyPr/>
            <a:lstStyle/>
            <a:p>
              <a:endParaRPr lang="en-US">
                <a:solidFill>
                  <a:prstClr val="black"/>
                </a:solidFill>
                <a:latin typeface="Calibri"/>
              </a:endParaRPr>
            </a:p>
          </p:txBody>
        </p:sp>
        <p:sp>
          <p:nvSpPr>
            <p:cNvPr id="716" name="Freeform 466"/>
            <p:cNvSpPr>
              <a:spLocks/>
            </p:cNvSpPr>
            <p:nvPr/>
          </p:nvSpPr>
          <p:spPr bwMode="auto">
            <a:xfrm>
              <a:off x="3571" y="2755"/>
              <a:ext cx="165" cy="95"/>
            </a:xfrm>
            <a:custGeom>
              <a:avLst/>
              <a:gdLst>
                <a:gd name="T0" fmla="*/ 0 w 66"/>
                <a:gd name="T1" fmla="*/ 29 h 38"/>
                <a:gd name="T2" fmla="*/ 12 w 66"/>
                <a:gd name="T3" fmla="*/ 34 h 38"/>
                <a:gd name="T4" fmla="*/ 27 w 66"/>
                <a:gd name="T5" fmla="*/ 33 h 38"/>
                <a:gd name="T6" fmla="*/ 58 w 66"/>
                <a:gd name="T7" fmla="*/ 30 h 38"/>
                <a:gd name="T8" fmla="*/ 57 w 66"/>
                <a:gd name="T9" fmla="*/ 5 h 38"/>
                <a:gd name="T10" fmla="*/ 18 w 66"/>
                <a:gd name="T11" fmla="*/ 10 h 38"/>
                <a:gd name="T12" fmla="*/ 0 60000 65536"/>
                <a:gd name="T13" fmla="*/ 0 60000 65536"/>
                <a:gd name="T14" fmla="*/ 0 60000 65536"/>
                <a:gd name="T15" fmla="*/ 0 60000 65536"/>
                <a:gd name="T16" fmla="*/ 0 60000 65536"/>
                <a:gd name="T17" fmla="*/ 0 60000 65536"/>
                <a:gd name="T18" fmla="*/ 0 w 66"/>
                <a:gd name="T19" fmla="*/ 0 h 38"/>
                <a:gd name="T20" fmla="*/ 66 w 6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6" h="38">
                  <a:moveTo>
                    <a:pt x="0" y="29"/>
                  </a:moveTo>
                  <a:cubicBezTo>
                    <a:pt x="1" y="34"/>
                    <a:pt x="8" y="34"/>
                    <a:pt x="12" y="34"/>
                  </a:cubicBezTo>
                  <a:cubicBezTo>
                    <a:pt x="19" y="33"/>
                    <a:pt x="20" y="31"/>
                    <a:pt x="27" y="33"/>
                  </a:cubicBezTo>
                  <a:cubicBezTo>
                    <a:pt x="35" y="35"/>
                    <a:pt x="50" y="38"/>
                    <a:pt x="58" y="30"/>
                  </a:cubicBezTo>
                  <a:cubicBezTo>
                    <a:pt x="64" y="25"/>
                    <a:pt x="66" y="10"/>
                    <a:pt x="57" y="5"/>
                  </a:cubicBezTo>
                  <a:cubicBezTo>
                    <a:pt x="49" y="0"/>
                    <a:pt x="27" y="7"/>
                    <a:pt x="18" y="10"/>
                  </a:cubicBezTo>
                </a:path>
              </a:pathLst>
            </a:custGeom>
            <a:solidFill>
              <a:srgbClr val="005A81"/>
            </a:solidFill>
            <a:ln w="9525">
              <a:noFill/>
              <a:round/>
              <a:headEnd/>
              <a:tailEnd/>
            </a:ln>
          </p:spPr>
          <p:txBody>
            <a:bodyPr/>
            <a:lstStyle/>
            <a:p>
              <a:endParaRPr lang="en-US">
                <a:solidFill>
                  <a:prstClr val="black"/>
                </a:solidFill>
                <a:latin typeface="Calibri"/>
              </a:endParaRPr>
            </a:p>
          </p:txBody>
        </p:sp>
        <p:sp>
          <p:nvSpPr>
            <p:cNvPr id="717" name="Freeform 467"/>
            <p:cNvSpPr>
              <a:spLocks/>
            </p:cNvSpPr>
            <p:nvPr/>
          </p:nvSpPr>
          <p:spPr bwMode="auto">
            <a:xfrm>
              <a:off x="3093" y="3015"/>
              <a:ext cx="168" cy="95"/>
            </a:xfrm>
            <a:custGeom>
              <a:avLst/>
              <a:gdLst>
                <a:gd name="T0" fmla="*/ 0 w 67"/>
                <a:gd name="T1" fmla="*/ 28 h 38"/>
                <a:gd name="T2" fmla="*/ 21 w 67"/>
                <a:gd name="T3" fmla="*/ 34 h 38"/>
                <a:gd name="T4" fmla="*/ 32 w 67"/>
                <a:gd name="T5" fmla="*/ 25 h 38"/>
                <a:gd name="T6" fmla="*/ 45 w 67"/>
                <a:gd name="T7" fmla="*/ 20 h 38"/>
                <a:gd name="T8" fmla="*/ 52 w 67"/>
                <a:gd name="T9" fmla="*/ 2 h 38"/>
                <a:gd name="T10" fmla="*/ 12 w 67"/>
                <a:gd name="T11" fmla="*/ 16 h 38"/>
                <a:gd name="T12" fmla="*/ 0 60000 65536"/>
                <a:gd name="T13" fmla="*/ 0 60000 65536"/>
                <a:gd name="T14" fmla="*/ 0 60000 65536"/>
                <a:gd name="T15" fmla="*/ 0 60000 65536"/>
                <a:gd name="T16" fmla="*/ 0 60000 65536"/>
                <a:gd name="T17" fmla="*/ 0 60000 65536"/>
                <a:gd name="T18" fmla="*/ 0 w 67"/>
                <a:gd name="T19" fmla="*/ 0 h 38"/>
                <a:gd name="T20" fmla="*/ 67 w 6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7" h="38">
                  <a:moveTo>
                    <a:pt x="0" y="28"/>
                  </a:moveTo>
                  <a:cubicBezTo>
                    <a:pt x="2" y="38"/>
                    <a:pt x="14" y="37"/>
                    <a:pt x="21" y="34"/>
                  </a:cubicBezTo>
                  <a:cubicBezTo>
                    <a:pt x="26" y="32"/>
                    <a:pt x="28" y="28"/>
                    <a:pt x="32" y="25"/>
                  </a:cubicBezTo>
                  <a:cubicBezTo>
                    <a:pt x="36" y="22"/>
                    <a:pt x="40" y="22"/>
                    <a:pt x="45" y="20"/>
                  </a:cubicBezTo>
                  <a:cubicBezTo>
                    <a:pt x="52" y="17"/>
                    <a:pt x="67" y="4"/>
                    <a:pt x="52" y="2"/>
                  </a:cubicBezTo>
                  <a:cubicBezTo>
                    <a:pt x="41" y="0"/>
                    <a:pt x="19" y="7"/>
                    <a:pt x="12" y="16"/>
                  </a:cubicBezTo>
                </a:path>
              </a:pathLst>
            </a:custGeom>
            <a:solidFill>
              <a:srgbClr val="005A81"/>
            </a:solidFill>
            <a:ln w="9525">
              <a:noFill/>
              <a:round/>
              <a:headEnd/>
              <a:tailEnd/>
            </a:ln>
          </p:spPr>
          <p:txBody>
            <a:bodyPr/>
            <a:lstStyle/>
            <a:p>
              <a:endParaRPr lang="en-US">
                <a:solidFill>
                  <a:prstClr val="black"/>
                </a:solidFill>
                <a:latin typeface="Calibri"/>
              </a:endParaRPr>
            </a:p>
          </p:txBody>
        </p:sp>
        <p:sp>
          <p:nvSpPr>
            <p:cNvPr id="718" name="Freeform 468"/>
            <p:cNvSpPr>
              <a:spLocks/>
            </p:cNvSpPr>
            <p:nvPr/>
          </p:nvSpPr>
          <p:spPr bwMode="auto">
            <a:xfrm>
              <a:off x="2976" y="3195"/>
              <a:ext cx="82" cy="132"/>
            </a:xfrm>
            <a:custGeom>
              <a:avLst/>
              <a:gdLst>
                <a:gd name="T0" fmla="*/ 10 w 33"/>
                <a:gd name="T1" fmla="*/ 19 h 53"/>
                <a:gd name="T2" fmla="*/ 8 w 33"/>
                <a:gd name="T3" fmla="*/ 46 h 53"/>
                <a:gd name="T4" fmla="*/ 21 w 33"/>
                <a:gd name="T5" fmla="*/ 52 h 53"/>
                <a:gd name="T6" fmla="*/ 33 w 33"/>
                <a:gd name="T7" fmla="*/ 46 h 53"/>
                <a:gd name="T8" fmla="*/ 22 w 33"/>
                <a:gd name="T9" fmla="*/ 39 h 53"/>
                <a:gd name="T10" fmla="*/ 23 w 33"/>
                <a:gd name="T11" fmla="*/ 25 h 53"/>
                <a:gd name="T12" fmla="*/ 22 w 33"/>
                <a:gd name="T13" fmla="*/ 0 h 53"/>
                <a:gd name="T14" fmla="*/ 13 w 33"/>
                <a:gd name="T15" fmla="*/ 17 h 5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3"/>
                <a:gd name="T26" fmla="*/ 33 w 33"/>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3">
                  <a:moveTo>
                    <a:pt x="10" y="19"/>
                  </a:moveTo>
                  <a:cubicBezTo>
                    <a:pt x="0" y="21"/>
                    <a:pt x="2" y="40"/>
                    <a:pt x="8" y="46"/>
                  </a:cubicBezTo>
                  <a:cubicBezTo>
                    <a:pt x="12" y="50"/>
                    <a:pt x="16" y="51"/>
                    <a:pt x="21" y="52"/>
                  </a:cubicBezTo>
                  <a:cubicBezTo>
                    <a:pt x="25" y="53"/>
                    <a:pt x="33" y="51"/>
                    <a:pt x="33" y="46"/>
                  </a:cubicBezTo>
                  <a:cubicBezTo>
                    <a:pt x="28" y="46"/>
                    <a:pt x="24" y="43"/>
                    <a:pt x="22" y="39"/>
                  </a:cubicBezTo>
                  <a:cubicBezTo>
                    <a:pt x="20" y="34"/>
                    <a:pt x="22" y="30"/>
                    <a:pt x="23" y="25"/>
                  </a:cubicBezTo>
                  <a:cubicBezTo>
                    <a:pt x="26" y="16"/>
                    <a:pt x="26" y="7"/>
                    <a:pt x="22" y="0"/>
                  </a:cubicBezTo>
                  <a:cubicBezTo>
                    <a:pt x="23" y="5"/>
                    <a:pt x="16" y="12"/>
                    <a:pt x="13" y="17"/>
                  </a:cubicBezTo>
                </a:path>
              </a:pathLst>
            </a:custGeom>
            <a:solidFill>
              <a:srgbClr val="005A81"/>
            </a:solidFill>
            <a:ln w="9525">
              <a:noFill/>
              <a:round/>
              <a:headEnd/>
              <a:tailEnd/>
            </a:ln>
          </p:spPr>
          <p:txBody>
            <a:bodyPr/>
            <a:lstStyle/>
            <a:p>
              <a:endParaRPr lang="en-US">
                <a:solidFill>
                  <a:prstClr val="black"/>
                </a:solidFill>
                <a:latin typeface="Calibri"/>
              </a:endParaRPr>
            </a:p>
          </p:txBody>
        </p:sp>
        <p:sp>
          <p:nvSpPr>
            <p:cNvPr id="719" name="Freeform 469"/>
            <p:cNvSpPr>
              <a:spLocks/>
            </p:cNvSpPr>
            <p:nvPr/>
          </p:nvSpPr>
          <p:spPr bwMode="auto">
            <a:xfrm>
              <a:off x="2818" y="2960"/>
              <a:ext cx="88" cy="325"/>
            </a:xfrm>
            <a:custGeom>
              <a:avLst/>
              <a:gdLst>
                <a:gd name="T0" fmla="*/ 0 w 35"/>
                <a:gd name="T1" fmla="*/ 0 h 130"/>
                <a:gd name="T2" fmla="*/ 35 w 35"/>
                <a:gd name="T3" fmla="*/ 35 h 130"/>
                <a:gd name="T4" fmla="*/ 11 w 35"/>
                <a:gd name="T5" fmla="*/ 130 h 130"/>
                <a:gd name="T6" fmla="*/ 12 w 35"/>
                <a:gd name="T7" fmla="*/ 19 h 130"/>
                <a:gd name="T8" fmla="*/ 0 60000 65536"/>
                <a:gd name="T9" fmla="*/ 0 60000 65536"/>
                <a:gd name="T10" fmla="*/ 0 60000 65536"/>
                <a:gd name="T11" fmla="*/ 0 60000 65536"/>
                <a:gd name="T12" fmla="*/ 0 w 35"/>
                <a:gd name="T13" fmla="*/ 0 h 130"/>
                <a:gd name="T14" fmla="*/ 35 w 35"/>
                <a:gd name="T15" fmla="*/ 130 h 130"/>
              </a:gdLst>
              <a:ahLst/>
              <a:cxnLst>
                <a:cxn ang="T8">
                  <a:pos x="T0" y="T1"/>
                </a:cxn>
                <a:cxn ang="T9">
                  <a:pos x="T2" y="T3"/>
                </a:cxn>
                <a:cxn ang="T10">
                  <a:pos x="T4" y="T5"/>
                </a:cxn>
                <a:cxn ang="T11">
                  <a:pos x="T6" y="T7"/>
                </a:cxn>
              </a:cxnLst>
              <a:rect l="T12" t="T13" r="T14" b="T15"/>
              <a:pathLst>
                <a:path w="35" h="130">
                  <a:moveTo>
                    <a:pt x="0" y="0"/>
                  </a:moveTo>
                  <a:cubicBezTo>
                    <a:pt x="13" y="16"/>
                    <a:pt x="35" y="35"/>
                    <a:pt x="35" y="35"/>
                  </a:cubicBezTo>
                  <a:cubicBezTo>
                    <a:pt x="29" y="62"/>
                    <a:pt x="13" y="120"/>
                    <a:pt x="11" y="130"/>
                  </a:cubicBezTo>
                  <a:cubicBezTo>
                    <a:pt x="17" y="91"/>
                    <a:pt x="21" y="40"/>
                    <a:pt x="12" y="19"/>
                  </a:cubicBezTo>
                </a:path>
              </a:pathLst>
            </a:custGeom>
            <a:solidFill>
              <a:srgbClr val="0084C5"/>
            </a:solidFill>
            <a:ln w="9525">
              <a:noFill/>
              <a:round/>
              <a:headEnd/>
              <a:tailEnd/>
            </a:ln>
          </p:spPr>
          <p:txBody>
            <a:bodyPr/>
            <a:lstStyle/>
            <a:p>
              <a:endParaRPr lang="en-US">
                <a:solidFill>
                  <a:prstClr val="black"/>
                </a:solidFill>
                <a:latin typeface="Calibri"/>
              </a:endParaRPr>
            </a:p>
          </p:txBody>
        </p:sp>
        <p:sp>
          <p:nvSpPr>
            <p:cNvPr id="720" name="Freeform 470"/>
            <p:cNvSpPr>
              <a:spLocks/>
            </p:cNvSpPr>
            <p:nvPr/>
          </p:nvSpPr>
          <p:spPr bwMode="auto">
            <a:xfrm>
              <a:off x="2743" y="3465"/>
              <a:ext cx="58" cy="437"/>
            </a:xfrm>
            <a:custGeom>
              <a:avLst/>
              <a:gdLst>
                <a:gd name="T0" fmla="*/ 23 w 23"/>
                <a:gd name="T1" fmla="*/ 0 h 175"/>
                <a:gd name="T2" fmla="*/ 6 w 23"/>
                <a:gd name="T3" fmla="*/ 175 h 175"/>
                <a:gd name="T4" fmla="*/ 9 w 23"/>
                <a:gd name="T5" fmla="*/ 10 h 175"/>
                <a:gd name="T6" fmla="*/ 0 60000 65536"/>
                <a:gd name="T7" fmla="*/ 0 60000 65536"/>
                <a:gd name="T8" fmla="*/ 0 60000 65536"/>
                <a:gd name="T9" fmla="*/ 0 w 23"/>
                <a:gd name="T10" fmla="*/ 0 h 175"/>
                <a:gd name="T11" fmla="*/ 23 w 23"/>
                <a:gd name="T12" fmla="*/ 175 h 175"/>
              </a:gdLst>
              <a:ahLst/>
              <a:cxnLst>
                <a:cxn ang="T6">
                  <a:pos x="T0" y="T1"/>
                </a:cxn>
                <a:cxn ang="T7">
                  <a:pos x="T2" y="T3"/>
                </a:cxn>
                <a:cxn ang="T8">
                  <a:pos x="T4" y="T5"/>
                </a:cxn>
              </a:cxnLst>
              <a:rect l="T9" t="T10" r="T11" b="T12"/>
              <a:pathLst>
                <a:path w="23" h="175">
                  <a:moveTo>
                    <a:pt x="23" y="0"/>
                  </a:moveTo>
                  <a:cubicBezTo>
                    <a:pt x="23" y="0"/>
                    <a:pt x="1" y="135"/>
                    <a:pt x="6" y="175"/>
                  </a:cubicBezTo>
                  <a:cubicBezTo>
                    <a:pt x="0" y="112"/>
                    <a:pt x="5" y="24"/>
                    <a:pt x="9" y="10"/>
                  </a:cubicBezTo>
                </a:path>
              </a:pathLst>
            </a:custGeom>
            <a:solidFill>
              <a:srgbClr val="0084C5"/>
            </a:solidFill>
            <a:ln w="9525">
              <a:noFill/>
              <a:round/>
              <a:headEnd/>
              <a:tailEnd/>
            </a:ln>
          </p:spPr>
          <p:txBody>
            <a:bodyPr/>
            <a:lstStyle/>
            <a:p>
              <a:endParaRPr lang="en-US">
                <a:solidFill>
                  <a:prstClr val="black"/>
                </a:solidFill>
                <a:latin typeface="Calibri"/>
              </a:endParaRPr>
            </a:p>
          </p:txBody>
        </p:sp>
        <p:sp>
          <p:nvSpPr>
            <p:cNvPr id="721" name="Freeform 471"/>
            <p:cNvSpPr>
              <a:spLocks/>
            </p:cNvSpPr>
            <p:nvPr/>
          </p:nvSpPr>
          <p:spPr bwMode="auto">
            <a:xfrm>
              <a:off x="2916" y="2290"/>
              <a:ext cx="65" cy="560"/>
            </a:xfrm>
            <a:custGeom>
              <a:avLst/>
              <a:gdLst>
                <a:gd name="T0" fmla="*/ 6 w 26"/>
                <a:gd name="T1" fmla="*/ 0 h 224"/>
                <a:gd name="T2" fmla="*/ 11 w 26"/>
                <a:gd name="T3" fmla="*/ 224 h 224"/>
                <a:gd name="T4" fmla="*/ 0 w 26"/>
                <a:gd name="T5" fmla="*/ 209 h 224"/>
                <a:gd name="T6" fmla="*/ 6 w 26"/>
                <a:gd name="T7" fmla="*/ 0 h 224"/>
                <a:gd name="T8" fmla="*/ 0 60000 65536"/>
                <a:gd name="T9" fmla="*/ 0 60000 65536"/>
                <a:gd name="T10" fmla="*/ 0 60000 65536"/>
                <a:gd name="T11" fmla="*/ 0 60000 65536"/>
                <a:gd name="T12" fmla="*/ 0 w 26"/>
                <a:gd name="T13" fmla="*/ 0 h 224"/>
                <a:gd name="T14" fmla="*/ 26 w 26"/>
                <a:gd name="T15" fmla="*/ 224 h 224"/>
              </a:gdLst>
              <a:ahLst/>
              <a:cxnLst>
                <a:cxn ang="T8">
                  <a:pos x="T0" y="T1"/>
                </a:cxn>
                <a:cxn ang="T9">
                  <a:pos x="T2" y="T3"/>
                </a:cxn>
                <a:cxn ang="T10">
                  <a:pos x="T4" y="T5"/>
                </a:cxn>
                <a:cxn ang="T11">
                  <a:pos x="T6" y="T7"/>
                </a:cxn>
              </a:cxnLst>
              <a:rect l="T12" t="T13" r="T14" b="T15"/>
              <a:pathLst>
                <a:path w="26" h="224">
                  <a:moveTo>
                    <a:pt x="6" y="0"/>
                  </a:moveTo>
                  <a:cubicBezTo>
                    <a:pt x="15" y="50"/>
                    <a:pt x="26" y="130"/>
                    <a:pt x="11" y="224"/>
                  </a:cubicBezTo>
                  <a:cubicBezTo>
                    <a:pt x="0" y="209"/>
                    <a:pt x="0" y="209"/>
                    <a:pt x="0" y="209"/>
                  </a:cubicBezTo>
                  <a:cubicBezTo>
                    <a:pt x="0" y="209"/>
                    <a:pt x="24" y="176"/>
                    <a:pt x="6" y="0"/>
                  </a:cubicBezTo>
                </a:path>
              </a:pathLst>
            </a:custGeom>
            <a:solidFill>
              <a:srgbClr val="0084C5"/>
            </a:solidFill>
            <a:ln w="9525">
              <a:noFill/>
              <a:round/>
              <a:headEnd/>
              <a:tailEnd/>
            </a:ln>
          </p:spPr>
          <p:txBody>
            <a:bodyPr/>
            <a:lstStyle/>
            <a:p>
              <a:endParaRPr lang="en-US">
                <a:solidFill>
                  <a:prstClr val="black"/>
                </a:solidFill>
                <a:latin typeface="Calibri"/>
              </a:endParaRPr>
            </a:p>
          </p:txBody>
        </p:sp>
        <p:sp>
          <p:nvSpPr>
            <p:cNvPr id="722" name="Freeform 472"/>
            <p:cNvSpPr>
              <a:spLocks/>
            </p:cNvSpPr>
            <p:nvPr/>
          </p:nvSpPr>
          <p:spPr bwMode="auto">
            <a:xfrm>
              <a:off x="4431" y="2955"/>
              <a:ext cx="145" cy="55"/>
            </a:xfrm>
            <a:custGeom>
              <a:avLst/>
              <a:gdLst>
                <a:gd name="T0" fmla="*/ 0 w 58"/>
                <a:gd name="T1" fmla="*/ 10 h 22"/>
                <a:gd name="T2" fmla="*/ 14 w 58"/>
                <a:gd name="T3" fmla="*/ 16 h 22"/>
                <a:gd name="T4" fmla="*/ 39 w 58"/>
                <a:gd name="T5" fmla="*/ 20 h 22"/>
                <a:gd name="T6" fmla="*/ 37 w 58"/>
                <a:gd name="T7" fmla="*/ 0 h 22"/>
                <a:gd name="T8" fmla="*/ 0 60000 65536"/>
                <a:gd name="T9" fmla="*/ 0 60000 65536"/>
                <a:gd name="T10" fmla="*/ 0 60000 65536"/>
                <a:gd name="T11" fmla="*/ 0 60000 65536"/>
                <a:gd name="T12" fmla="*/ 0 w 58"/>
                <a:gd name="T13" fmla="*/ 0 h 22"/>
                <a:gd name="T14" fmla="*/ 58 w 58"/>
                <a:gd name="T15" fmla="*/ 22 h 22"/>
              </a:gdLst>
              <a:ahLst/>
              <a:cxnLst>
                <a:cxn ang="T8">
                  <a:pos x="T0" y="T1"/>
                </a:cxn>
                <a:cxn ang="T9">
                  <a:pos x="T2" y="T3"/>
                </a:cxn>
                <a:cxn ang="T10">
                  <a:pos x="T4" y="T5"/>
                </a:cxn>
                <a:cxn ang="T11">
                  <a:pos x="T6" y="T7"/>
                </a:cxn>
              </a:cxnLst>
              <a:rect l="T12" t="T13" r="T14" b="T15"/>
              <a:pathLst>
                <a:path w="58" h="22">
                  <a:moveTo>
                    <a:pt x="0" y="10"/>
                  </a:moveTo>
                  <a:cubicBezTo>
                    <a:pt x="1" y="15"/>
                    <a:pt x="10" y="15"/>
                    <a:pt x="14" y="16"/>
                  </a:cubicBezTo>
                  <a:cubicBezTo>
                    <a:pt x="23" y="17"/>
                    <a:pt x="29" y="22"/>
                    <a:pt x="39" y="20"/>
                  </a:cubicBezTo>
                  <a:cubicBezTo>
                    <a:pt x="58" y="16"/>
                    <a:pt x="40" y="8"/>
                    <a:pt x="37" y="0"/>
                  </a:cubicBezTo>
                </a:path>
              </a:pathLst>
            </a:custGeom>
            <a:solidFill>
              <a:srgbClr val="AE2720"/>
            </a:solidFill>
            <a:ln w="9525">
              <a:noFill/>
              <a:round/>
              <a:headEnd/>
              <a:tailEnd/>
            </a:ln>
          </p:spPr>
          <p:txBody>
            <a:bodyPr/>
            <a:lstStyle/>
            <a:p>
              <a:endParaRPr lang="en-US">
                <a:solidFill>
                  <a:prstClr val="black"/>
                </a:solidFill>
                <a:latin typeface="Calibri"/>
              </a:endParaRPr>
            </a:p>
          </p:txBody>
        </p:sp>
        <p:sp>
          <p:nvSpPr>
            <p:cNvPr id="723" name="Freeform 473"/>
            <p:cNvSpPr>
              <a:spLocks/>
            </p:cNvSpPr>
            <p:nvPr/>
          </p:nvSpPr>
          <p:spPr bwMode="auto">
            <a:xfrm>
              <a:off x="4241" y="2740"/>
              <a:ext cx="100" cy="65"/>
            </a:xfrm>
            <a:custGeom>
              <a:avLst/>
              <a:gdLst>
                <a:gd name="T0" fmla="*/ 5 w 40"/>
                <a:gd name="T1" fmla="*/ 4 h 26"/>
                <a:gd name="T2" fmla="*/ 28 w 40"/>
                <a:gd name="T3" fmla="*/ 24 h 26"/>
                <a:gd name="T4" fmla="*/ 26 w 40"/>
                <a:gd name="T5" fmla="*/ 0 h 26"/>
                <a:gd name="T6" fmla="*/ 0 60000 65536"/>
                <a:gd name="T7" fmla="*/ 0 60000 65536"/>
                <a:gd name="T8" fmla="*/ 0 60000 65536"/>
                <a:gd name="T9" fmla="*/ 0 w 40"/>
                <a:gd name="T10" fmla="*/ 0 h 26"/>
                <a:gd name="T11" fmla="*/ 40 w 40"/>
                <a:gd name="T12" fmla="*/ 26 h 26"/>
              </a:gdLst>
              <a:ahLst/>
              <a:cxnLst>
                <a:cxn ang="T6">
                  <a:pos x="T0" y="T1"/>
                </a:cxn>
                <a:cxn ang="T7">
                  <a:pos x="T2" y="T3"/>
                </a:cxn>
                <a:cxn ang="T8">
                  <a:pos x="T4" y="T5"/>
                </a:cxn>
              </a:cxnLst>
              <a:rect l="T9" t="T10" r="T11" b="T12"/>
              <a:pathLst>
                <a:path w="40" h="26">
                  <a:moveTo>
                    <a:pt x="5" y="4"/>
                  </a:moveTo>
                  <a:cubicBezTo>
                    <a:pt x="0" y="12"/>
                    <a:pt x="21" y="26"/>
                    <a:pt x="28" y="24"/>
                  </a:cubicBezTo>
                  <a:cubicBezTo>
                    <a:pt x="40" y="22"/>
                    <a:pt x="33" y="4"/>
                    <a:pt x="26" y="0"/>
                  </a:cubicBezTo>
                </a:path>
              </a:pathLst>
            </a:custGeom>
            <a:solidFill>
              <a:srgbClr val="AE2720"/>
            </a:solidFill>
            <a:ln w="9525">
              <a:noFill/>
              <a:round/>
              <a:headEnd/>
              <a:tailEnd/>
            </a:ln>
          </p:spPr>
          <p:txBody>
            <a:bodyPr/>
            <a:lstStyle/>
            <a:p>
              <a:endParaRPr lang="en-US">
                <a:solidFill>
                  <a:prstClr val="black"/>
                </a:solidFill>
                <a:latin typeface="Calibri"/>
              </a:endParaRPr>
            </a:p>
          </p:txBody>
        </p:sp>
        <p:sp>
          <p:nvSpPr>
            <p:cNvPr id="724" name="Freeform 474"/>
            <p:cNvSpPr>
              <a:spLocks/>
            </p:cNvSpPr>
            <p:nvPr/>
          </p:nvSpPr>
          <p:spPr bwMode="auto">
            <a:xfrm>
              <a:off x="4758" y="3415"/>
              <a:ext cx="85" cy="80"/>
            </a:xfrm>
            <a:custGeom>
              <a:avLst/>
              <a:gdLst>
                <a:gd name="T0" fmla="*/ 1 w 34"/>
                <a:gd name="T1" fmla="*/ 17 h 32"/>
                <a:gd name="T2" fmla="*/ 23 w 34"/>
                <a:gd name="T3" fmla="*/ 28 h 32"/>
                <a:gd name="T4" fmla="*/ 34 w 34"/>
                <a:gd name="T5" fmla="*/ 14 h 32"/>
                <a:gd name="T6" fmla="*/ 28 w 34"/>
                <a:gd name="T7" fmla="*/ 0 h 32"/>
                <a:gd name="T8" fmla="*/ 0 60000 65536"/>
                <a:gd name="T9" fmla="*/ 0 60000 65536"/>
                <a:gd name="T10" fmla="*/ 0 60000 65536"/>
                <a:gd name="T11" fmla="*/ 0 60000 65536"/>
                <a:gd name="T12" fmla="*/ 0 w 34"/>
                <a:gd name="T13" fmla="*/ 0 h 32"/>
                <a:gd name="T14" fmla="*/ 34 w 34"/>
                <a:gd name="T15" fmla="*/ 32 h 32"/>
              </a:gdLst>
              <a:ahLst/>
              <a:cxnLst>
                <a:cxn ang="T8">
                  <a:pos x="T0" y="T1"/>
                </a:cxn>
                <a:cxn ang="T9">
                  <a:pos x="T2" y="T3"/>
                </a:cxn>
                <a:cxn ang="T10">
                  <a:pos x="T4" y="T5"/>
                </a:cxn>
                <a:cxn ang="T11">
                  <a:pos x="T6" y="T7"/>
                </a:cxn>
              </a:cxnLst>
              <a:rect l="T12" t="T13" r="T14" b="T15"/>
              <a:pathLst>
                <a:path w="34" h="32">
                  <a:moveTo>
                    <a:pt x="1" y="17"/>
                  </a:moveTo>
                  <a:cubicBezTo>
                    <a:pt x="0" y="29"/>
                    <a:pt x="14" y="32"/>
                    <a:pt x="23" y="28"/>
                  </a:cubicBezTo>
                  <a:cubicBezTo>
                    <a:pt x="29" y="26"/>
                    <a:pt x="34" y="21"/>
                    <a:pt x="34" y="14"/>
                  </a:cubicBezTo>
                  <a:cubicBezTo>
                    <a:pt x="34" y="8"/>
                    <a:pt x="30" y="4"/>
                    <a:pt x="28" y="0"/>
                  </a:cubicBezTo>
                </a:path>
              </a:pathLst>
            </a:custGeom>
            <a:solidFill>
              <a:srgbClr val="AE2720"/>
            </a:solidFill>
            <a:ln w="9525">
              <a:noFill/>
              <a:round/>
              <a:headEnd/>
              <a:tailEnd/>
            </a:ln>
          </p:spPr>
          <p:txBody>
            <a:bodyPr/>
            <a:lstStyle/>
            <a:p>
              <a:endParaRPr lang="en-US">
                <a:solidFill>
                  <a:prstClr val="black"/>
                </a:solidFill>
                <a:latin typeface="Calibri"/>
              </a:endParaRPr>
            </a:p>
          </p:txBody>
        </p:sp>
        <p:sp>
          <p:nvSpPr>
            <p:cNvPr id="725" name="Freeform 475"/>
            <p:cNvSpPr>
              <a:spLocks/>
            </p:cNvSpPr>
            <p:nvPr/>
          </p:nvSpPr>
          <p:spPr bwMode="auto">
            <a:xfrm>
              <a:off x="4968" y="3217"/>
              <a:ext cx="163" cy="118"/>
            </a:xfrm>
            <a:custGeom>
              <a:avLst/>
              <a:gdLst>
                <a:gd name="T0" fmla="*/ 1 w 65"/>
                <a:gd name="T1" fmla="*/ 30 h 47"/>
                <a:gd name="T2" fmla="*/ 30 w 65"/>
                <a:gd name="T3" fmla="*/ 36 h 47"/>
                <a:gd name="T4" fmla="*/ 35 w 65"/>
                <a:gd name="T5" fmla="*/ 28 h 47"/>
                <a:gd name="T6" fmla="*/ 44 w 65"/>
                <a:gd name="T7" fmla="*/ 29 h 47"/>
                <a:gd name="T8" fmla="*/ 61 w 65"/>
                <a:gd name="T9" fmla="*/ 22 h 47"/>
                <a:gd name="T10" fmla="*/ 64 w 65"/>
                <a:gd name="T11" fmla="*/ 6 h 47"/>
                <a:gd name="T12" fmla="*/ 32 w 65"/>
                <a:gd name="T13" fmla="*/ 12 h 47"/>
                <a:gd name="T14" fmla="*/ 0 60000 65536"/>
                <a:gd name="T15" fmla="*/ 0 60000 65536"/>
                <a:gd name="T16" fmla="*/ 0 60000 65536"/>
                <a:gd name="T17" fmla="*/ 0 60000 65536"/>
                <a:gd name="T18" fmla="*/ 0 60000 65536"/>
                <a:gd name="T19" fmla="*/ 0 60000 65536"/>
                <a:gd name="T20" fmla="*/ 0 60000 65536"/>
                <a:gd name="T21" fmla="*/ 0 w 65"/>
                <a:gd name="T22" fmla="*/ 0 h 47"/>
                <a:gd name="T23" fmla="*/ 65 w 6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47">
                  <a:moveTo>
                    <a:pt x="1" y="30"/>
                  </a:moveTo>
                  <a:cubicBezTo>
                    <a:pt x="0" y="47"/>
                    <a:pt x="22" y="45"/>
                    <a:pt x="30" y="36"/>
                  </a:cubicBezTo>
                  <a:cubicBezTo>
                    <a:pt x="31" y="34"/>
                    <a:pt x="33" y="29"/>
                    <a:pt x="35" y="28"/>
                  </a:cubicBezTo>
                  <a:cubicBezTo>
                    <a:pt x="36" y="27"/>
                    <a:pt x="42" y="29"/>
                    <a:pt x="44" y="29"/>
                  </a:cubicBezTo>
                  <a:cubicBezTo>
                    <a:pt x="49" y="29"/>
                    <a:pt x="58" y="26"/>
                    <a:pt x="61" y="22"/>
                  </a:cubicBezTo>
                  <a:cubicBezTo>
                    <a:pt x="65" y="18"/>
                    <a:pt x="64" y="11"/>
                    <a:pt x="64" y="6"/>
                  </a:cubicBezTo>
                  <a:cubicBezTo>
                    <a:pt x="57" y="0"/>
                    <a:pt x="36" y="6"/>
                    <a:pt x="32" y="12"/>
                  </a:cubicBezTo>
                </a:path>
              </a:pathLst>
            </a:custGeom>
            <a:solidFill>
              <a:srgbClr val="AE2720"/>
            </a:solidFill>
            <a:ln w="9525">
              <a:noFill/>
              <a:round/>
              <a:headEnd/>
              <a:tailEnd/>
            </a:ln>
          </p:spPr>
          <p:txBody>
            <a:bodyPr/>
            <a:lstStyle/>
            <a:p>
              <a:endParaRPr lang="en-US">
                <a:solidFill>
                  <a:prstClr val="black"/>
                </a:solidFill>
                <a:latin typeface="Calibri"/>
              </a:endParaRPr>
            </a:p>
          </p:txBody>
        </p:sp>
        <p:sp>
          <p:nvSpPr>
            <p:cNvPr id="726" name="Freeform 476"/>
            <p:cNvSpPr>
              <a:spLocks/>
            </p:cNvSpPr>
            <p:nvPr/>
          </p:nvSpPr>
          <p:spPr bwMode="auto">
            <a:xfrm>
              <a:off x="5046" y="3165"/>
              <a:ext cx="102" cy="140"/>
            </a:xfrm>
            <a:custGeom>
              <a:avLst/>
              <a:gdLst>
                <a:gd name="T0" fmla="*/ 15 w 41"/>
                <a:gd name="T1" fmla="*/ 1 h 56"/>
                <a:gd name="T2" fmla="*/ 30 w 41"/>
                <a:gd name="T3" fmla="*/ 42 h 56"/>
                <a:gd name="T4" fmla="*/ 38 w 41"/>
                <a:gd name="T5" fmla="*/ 17 h 56"/>
                <a:gd name="T6" fmla="*/ 19 w 41"/>
                <a:gd name="T7" fmla="*/ 0 h 56"/>
                <a:gd name="T8" fmla="*/ 0 60000 65536"/>
                <a:gd name="T9" fmla="*/ 0 60000 65536"/>
                <a:gd name="T10" fmla="*/ 0 60000 65536"/>
                <a:gd name="T11" fmla="*/ 0 60000 65536"/>
                <a:gd name="T12" fmla="*/ 0 w 41"/>
                <a:gd name="T13" fmla="*/ 0 h 56"/>
                <a:gd name="T14" fmla="*/ 41 w 41"/>
                <a:gd name="T15" fmla="*/ 56 h 56"/>
              </a:gdLst>
              <a:ahLst/>
              <a:cxnLst>
                <a:cxn ang="T8">
                  <a:pos x="T0" y="T1"/>
                </a:cxn>
                <a:cxn ang="T9">
                  <a:pos x="T2" y="T3"/>
                </a:cxn>
                <a:cxn ang="T10">
                  <a:pos x="T4" y="T5"/>
                </a:cxn>
                <a:cxn ang="T11">
                  <a:pos x="T6" y="T7"/>
                </a:cxn>
              </a:cxnLst>
              <a:rect l="T12" t="T13" r="T14" b="T15"/>
              <a:pathLst>
                <a:path w="41" h="56">
                  <a:moveTo>
                    <a:pt x="15" y="1"/>
                  </a:moveTo>
                  <a:cubicBezTo>
                    <a:pt x="0" y="3"/>
                    <a:pt x="9" y="56"/>
                    <a:pt x="30" y="42"/>
                  </a:cubicBezTo>
                  <a:cubicBezTo>
                    <a:pt x="39" y="37"/>
                    <a:pt x="41" y="26"/>
                    <a:pt x="38" y="17"/>
                  </a:cubicBezTo>
                  <a:cubicBezTo>
                    <a:pt x="34" y="7"/>
                    <a:pt x="29" y="2"/>
                    <a:pt x="19" y="0"/>
                  </a:cubicBezTo>
                </a:path>
              </a:pathLst>
            </a:custGeom>
            <a:solidFill>
              <a:srgbClr val="AE2720"/>
            </a:solidFill>
            <a:ln w="9525">
              <a:noFill/>
              <a:round/>
              <a:headEnd/>
              <a:tailEnd/>
            </a:ln>
          </p:spPr>
          <p:txBody>
            <a:bodyPr/>
            <a:lstStyle/>
            <a:p>
              <a:endParaRPr lang="en-US">
                <a:solidFill>
                  <a:prstClr val="black"/>
                </a:solidFill>
                <a:latin typeface="Calibri"/>
              </a:endParaRPr>
            </a:p>
          </p:txBody>
        </p:sp>
        <p:sp>
          <p:nvSpPr>
            <p:cNvPr id="727" name="Freeform 477"/>
            <p:cNvSpPr>
              <a:spLocks/>
            </p:cNvSpPr>
            <p:nvPr/>
          </p:nvSpPr>
          <p:spPr bwMode="auto">
            <a:xfrm>
              <a:off x="4333" y="3677"/>
              <a:ext cx="65" cy="83"/>
            </a:xfrm>
            <a:custGeom>
              <a:avLst/>
              <a:gdLst>
                <a:gd name="T0" fmla="*/ 15 w 26"/>
                <a:gd name="T1" fmla="*/ 0 h 33"/>
                <a:gd name="T2" fmla="*/ 24 w 26"/>
                <a:gd name="T3" fmla="*/ 8 h 33"/>
                <a:gd name="T4" fmla="*/ 24 w 26"/>
                <a:gd name="T5" fmla="*/ 20 h 33"/>
                <a:gd name="T6" fmla="*/ 0 w 26"/>
                <a:gd name="T7" fmla="*/ 24 h 33"/>
                <a:gd name="T8" fmla="*/ 0 60000 65536"/>
                <a:gd name="T9" fmla="*/ 0 60000 65536"/>
                <a:gd name="T10" fmla="*/ 0 60000 65536"/>
                <a:gd name="T11" fmla="*/ 0 60000 65536"/>
                <a:gd name="T12" fmla="*/ 0 w 26"/>
                <a:gd name="T13" fmla="*/ 0 h 33"/>
                <a:gd name="T14" fmla="*/ 26 w 26"/>
                <a:gd name="T15" fmla="*/ 33 h 33"/>
              </a:gdLst>
              <a:ahLst/>
              <a:cxnLst>
                <a:cxn ang="T8">
                  <a:pos x="T0" y="T1"/>
                </a:cxn>
                <a:cxn ang="T9">
                  <a:pos x="T2" y="T3"/>
                </a:cxn>
                <a:cxn ang="T10">
                  <a:pos x="T4" y="T5"/>
                </a:cxn>
                <a:cxn ang="T11">
                  <a:pos x="T6" y="T7"/>
                </a:cxn>
              </a:cxnLst>
              <a:rect l="T12" t="T13" r="T14" b="T15"/>
              <a:pathLst>
                <a:path w="26" h="33">
                  <a:moveTo>
                    <a:pt x="15" y="0"/>
                  </a:moveTo>
                  <a:cubicBezTo>
                    <a:pt x="19" y="3"/>
                    <a:pt x="22" y="3"/>
                    <a:pt x="24" y="8"/>
                  </a:cubicBezTo>
                  <a:cubicBezTo>
                    <a:pt x="26" y="12"/>
                    <a:pt x="26" y="16"/>
                    <a:pt x="24" y="20"/>
                  </a:cubicBezTo>
                  <a:cubicBezTo>
                    <a:pt x="20" y="26"/>
                    <a:pt x="4" y="33"/>
                    <a:pt x="0" y="24"/>
                  </a:cubicBezTo>
                </a:path>
              </a:pathLst>
            </a:custGeom>
            <a:solidFill>
              <a:srgbClr val="AE2720"/>
            </a:solidFill>
            <a:ln w="9525">
              <a:noFill/>
              <a:round/>
              <a:headEnd/>
              <a:tailEnd/>
            </a:ln>
          </p:spPr>
          <p:txBody>
            <a:bodyPr/>
            <a:lstStyle/>
            <a:p>
              <a:endParaRPr lang="en-US">
                <a:solidFill>
                  <a:prstClr val="black"/>
                </a:solidFill>
                <a:latin typeface="Calibri"/>
              </a:endParaRPr>
            </a:p>
          </p:txBody>
        </p:sp>
        <p:sp>
          <p:nvSpPr>
            <p:cNvPr id="728" name="Freeform 478"/>
            <p:cNvSpPr>
              <a:spLocks/>
            </p:cNvSpPr>
            <p:nvPr/>
          </p:nvSpPr>
          <p:spPr bwMode="auto">
            <a:xfrm>
              <a:off x="4383" y="3615"/>
              <a:ext cx="175" cy="95"/>
            </a:xfrm>
            <a:custGeom>
              <a:avLst/>
              <a:gdLst>
                <a:gd name="T0" fmla="*/ 7 w 70"/>
                <a:gd name="T1" fmla="*/ 18 h 38"/>
                <a:gd name="T2" fmla="*/ 25 w 70"/>
                <a:gd name="T3" fmla="*/ 36 h 38"/>
                <a:gd name="T4" fmla="*/ 37 w 70"/>
                <a:gd name="T5" fmla="*/ 30 h 38"/>
                <a:gd name="T6" fmla="*/ 50 w 70"/>
                <a:gd name="T7" fmla="*/ 30 h 38"/>
                <a:gd name="T8" fmla="*/ 65 w 70"/>
                <a:gd name="T9" fmla="*/ 11 h 38"/>
                <a:gd name="T10" fmla="*/ 20 w 70"/>
                <a:gd name="T11" fmla="*/ 13 h 38"/>
                <a:gd name="T12" fmla="*/ 0 60000 65536"/>
                <a:gd name="T13" fmla="*/ 0 60000 65536"/>
                <a:gd name="T14" fmla="*/ 0 60000 65536"/>
                <a:gd name="T15" fmla="*/ 0 60000 65536"/>
                <a:gd name="T16" fmla="*/ 0 60000 65536"/>
                <a:gd name="T17" fmla="*/ 0 60000 65536"/>
                <a:gd name="T18" fmla="*/ 0 w 70"/>
                <a:gd name="T19" fmla="*/ 0 h 38"/>
                <a:gd name="T20" fmla="*/ 70 w 70"/>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70" h="38">
                  <a:moveTo>
                    <a:pt x="7" y="18"/>
                  </a:moveTo>
                  <a:cubicBezTo>
                    <a:pt x="0" y="28"/>
                    <a:pt x="16" y="38"/>
                    <a:pt x="25" y="36"/>
                  </a:cubicBezTo>
                  <a:cubicBezTo>
                    <a:pt x="29" y="34"/>
                    <a:pt x="32" y="30"/>
                    <a:pt x="37" y="30"/>
                  </a:cubicBezTo>
                  <a:cubicBezTo>
                    <a:pt x="41" y="29"/>
                    <a:pt x="45" y="31"/>
                    <a:pt x="50" y="30"/>
                  </a:cubicBezTo>
                  <a:cubicBezTo>
                    <a:pt x="57" y="28"/>
                    <a:pt x="70" y="19"/>
                    <a:pt x="65" y="11"/>
                  </a:cubicBezTo>
                  <a:cubicBezTo>
                    <a:pt x="57" y="0"/>
                    <a:pt x="30" y="10"/>
                    <a:pt x="20" y="13"/>
                  </a:cubicBezTo>
                </a:path>
              </a:pathLst>
            </a:custGeom>
            <a:solidFill>
              <a:srgbClr val="AE2720"/>
            </a:solidFill>
            <a:ln w="9525">
              <a:noFill/>
              <a:round/>
              <a:headEnd/>
              <a:tailEnd/>
            </a:ln>
          </p:spPr>
          <p:txBody>
            <a:bodyPr/>
            <a:lstStyle/>
            <a:p>
              <a:endParaRPr lang="en-US">
                <a:solidFill>
                  <a:prstClr val="black"/>
                </a:solidFill>
                <a:latin typeface="Calibri"/>
              </a:endParaRPr>
            </a:p>
          </p:txBody>
        </p:sp>
        <p:sp>
          <p:nvSpPr>
            <p:cNvPr id="729" name="Freeform 479"/>
            <p:cNvSpPr>
              <a:spLocks/>
            </p:cNvSpPr>
            <p:nvPr/>
          </p:nvSpPr>
          <p:spPr bwMode="auto">
            <a:xfrm>
              <a:off x="4243" y="3567"/>
              <a:ext cx="85" cy="110"/>
            </a:xfrm>
            <a:custGeom>
              <a:avLst/>
              <a:gdLst>
                <a:gd name="T0" fmla="*/ 0 w 34"/>
                <a:gd name="T1" fmla="*/ 11 h 44"/>
                <a:gd name="T2" fmla="*/ 34 w 34"/>
                <a:gd name="T3" fmla="*/ 20 h 44"/>
                <a:gd name="T4" fmla="*/ 17 w 34"/>
                <a:gd name="T5" fmla="*/ 0 h 44"/>
                <a:gd name="T6" fmla="*/ 0 60000 65536"/>
                <a:gd name="T7" fmla="*/ 0 60000 65536"/>
                <a:gd name="T8" fmla="*/ 0 60000 65536"/>
                <a:gd name="T9" fmla="*/ 0 w 34"/>
                <a:gd name="T10" fmla="*/ 0 h 44"/>
                <a:gd name="T11" fmla="*/ 34 w 34"/>
                <a:gd name="T12" fmla="*/ 44 h 44"/>
              </a:gdLst>
              <a:ahLst/>
              <a:cxnLst>
                <a:cxn ang="T6">
                  <a:pos x="T0" y="T1"/>
                </a:cxn>
                <a:cxn ang="T7">
                  <a:pos x="T2" y="T3"/>
                </a:cxn>
                <a:cxn ang="T8">
                  <a:pos x="T4" y="T5"/>
                </a:cxn>
              </a:cxnLst>
              <a:rect l="T9" t="T10" r="T11" b="T12"/>
              <a:pathLst>
                <a:path w="34" h="44">
                  <a:moveTo>
                    <a:pt x="0" y="11"/>
                  </a:moveTo>
                  <a:cubicBezTo>
                    <a:pt x="3" y="23"/>
                    <a:pt x="33" y="44"/>
                    <a:pt x="34" y="20"/>
                  </a:cubicBezTo>
                  <a:cubicBezTo>
                    <a:pt x="34" y="9"/>
                    <a:pt x="24" y="5"/>
                    <a:pt x="17" y="0"/>
                  </a:cubicBezTo>
                </a:path>
              </a:pathLst>
            </a:custGeom>
            <a:solidFill>
              <a:srgbClr val="AE2720"/>
            </a:solidFill>
            <a:ln w="9525">
              <a:noFill/>
              <a:round/>
              <a:headEnd/>
              <a:tailEnd/>
            </a:ln>
          </p:spPr>
          <p:txBody>
            <a:bodyPr/>
            <a:lstStyle/>
            <a:p>
              <a:endParaRPr lang="en-US">
                <a:solidFill>
                  <a:prstClr val="black"/>
                </a:solidFill>
                <a:latin typeface="Calibri"/>
              </a:endParaRPr>
            </a:p>
          </p:txBody>
        </p:sp>
        <p:sp>
          <p:nvSpPr>
            <p:cNvPr id="730" name="Freeform 480"/>
            <p:cNvSpPr>
              <a:spLocks/>
            </p:cNvSpPr>
            <p:nvPr/>
          </p:nvSpPr>
          <p:spPr bwMode="auto">
            <a:xfrm>
              <a:off x="4416" y="2970"/>
              <a:ext cx="62" cy="42"/>
            </a:xfrm>
            <a:custGeom>
              <a:avLst/>
              <a:gdLst>
                <a:gd name="T0" fmla="*/ 0 w 25"/>
                <a:gd name="T1" fmla="*/ 4 h 17"/>
                <a:gd name="T2" fmla="*/ 25 w 25"/>
                <a:gd name="T3" fmla="*/ 5 h 17"/>
                <a:gd name="T4" fmla="*/ 18 w 25"/>
                <a:gd name="T5" fmla="*/ 0 h 17"/>
                <a:gd name="T6" fmla="*/ 0 60000 65536"/>
                <a:gd name="T7" fmla="*/ 0 60000 65536"/>
                <a:gd name="T8" fmla="*/ 0 60000 65536"/>
                <a:gd name="T9" fmla="*/ 0 w 25"/>
                <a:gd name="T10" fmla="*/ 0 h 17"/>
                <a:gd name="T11" fmla="*/ 25 w 25"/>
                <a:gd name="T12" fmla="*/ 17 h 17"/>
              </a:gdLst>
              <a:ahLst/>
              <a:cxnLst>
                <a:cxn ang="T6">
                  <a:pos x="T0" y="T1"/>
                </a:cxn>
                <a:cxn ang="T7">
                  <a:pos x="T2" y="T3"/>
                </a:cxn>
                <a:cxn ang="T8">
                  <a:pos x="T4" y="T5"/>
                </a:cxn>
              </a:cxnLst>
              <a:rect l="T9" t="T10" r="T11" b="T12"/>
              <a:pathLst>
                <a:path w="25" h="17">
                  <a:moveTo>
                    <a:pt x="0" y="4"/>
                  </a:moveTo>
                  <a:cubicBezTo>
                    <a:pt x="2" y="14"/>
                    <a:pt x="21" y="17"/>
                    <a:pt x="25" y="5"/>
                  </a:cubicBezTo>
                  <a:cubicBezTo>
                    <a:pt x="23" y="4"/>
                    <a:pt x="19" y="3"/>
                    <a:pt x="18" y="0"/>
                  </a:cubicBezTo>
                </a:path>
              </a:pathLst>
            </a:custGeom>
            <a:solidFill>
              <a:srgbClr val="AE2720"/>
            </a:solidFill>
            <a:ln w="9525">
              <a:noFill/>
              <a:round/>
              <a:headEnd/>
              <a:tailEnd/>
            </a:ln>
          </p:spPr>
          <p:txBody>
            <a:bodyPr/>
            <a:lstStyle/>
            <a:p>
              <a:endParaRPr lang="en-US">
                <a:solidFill>
                  <a:prstClr val="black"/>
                </a:solidFill>
                <a:latin typeface="Calibri"/>
              </a:endParaRPr>
            </a:p>
          </p:txBody>
        </p:sp>
        <p:sp>
          <p:nvSpPr>
            <p:cNvPr id="731" name="Freeform 481"/>
            <p:cNvSpPr>
              <a:spLocks/>
            </p:cNvSpPr>
            <p:nvPr/>
          </p:nvSpPr>
          <p:spPr bwMode="auto">
            <a:xfrm>
              <a:off x="3841" y="3785"/>
              <a:ext cx="15" cy="17"/>
            </a:xfrm>
            <a:custGeom>
              <a:avLst/>
              <a:gdLst>
                <a:gd name="T0" fmla="*/ 0 w 6"/>
                <a:gd name="T1" fmla="*/ 2 h 7"/>
                <a:gd name="T2" fmla="*/ 1 w 6"/>
                <a:gd name="T3" fmla="*/ 0 h 7"/>
                <a:gd name="T4" fmla="*/ 0 60000 65536"/>
                <a:gd name="T5" fmla="*/ 0 60000 65536"/>
                <a:gd name="T6" fmla="*/ 0 w 6"/>
                <a:gd name="T7" fmla="*/ 0 h 7"/>
                <a:gd name="T8" fmla="*/ 6 w 6"/>
                <a:gd name="T9" fmla="*/ 7 h 7"/>
              </a:gdLst>
              <a:ahLst/>
              <a:cxnLst>
                <a:cxn ang="T4">
                  <a:pos x="T0" y="T1"/>
                </a:cxn>
                <a:cxn ang="T5">
                  <a:pos x="T2" y="T3"/>
                </a:cxn>
              </a:cxnLst>
              <a:rect l="T6" t="T7" r="T8" b="T9"/>
              <a:pathLst>
                <a:path w="6" h="7">
                  <a:moveTo>
                    <a:pt x="0" y="2"/>
                  </a:moveTo>
                  <a:cubicBezTo>
                    <a:pt x="1" y="7"/>
                    <a:pt x="6" y="0"/>
                    <a:pt x="1"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32" name="Freeform 482"/>
            <p:cNvSpPr>
              <a:spLocks/>
            </p:cNvSpPr>
            <p:nvPr/>
          </p:nvSpPr>
          <p:spPr bwMode="auto">
            <a:xfrm>
              <a:off x="3853" y="3792"/>
              <a:ext cx="3" cy="5"/>
            </a:xfrm>
            <a:custGeom>
              <a:avLst/>
              <a:gdLst>
                <a:gd name="T0" fmla="*/ 0 w 1"/>
                <a:gd name="T1" fmla="*/ 1 h 2"/>
                <a:gd name="T2" fmla="*/ 0 w 1"/>
                <a:gd name="T3" fmla="*/ 2 h 2"/>
                <a:gd name="T4" fmla="*/ 0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0" y="1"/>
                    <a:pt x="0" y="1"/>
                    <a:pt x="0" y="2"/>
                  </a:cubicBezTo>
                  <a:cubicBezTo>
                    <a:pt x="1" y="0"/>
                    <a:pt x="1" y="0"/>
                    <a:pt x="0"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33" name="Freeform 483"/>
            <p:cNvSpPr>
              <a:spLocks/>
            </p:cNvSpPr>
            <p:nvPr/>
          </p:nvSpPr>
          <p:spPr bwMode="auto">
            <a:xfrm>
              <a:off x="3858" y="3792"/>
              <a:ext cx="10" cy="10"/>
            </a:xfrm>
            <a:custGeom>
              <a:avLst/>
              <a:gdLst>
                <a:gd name="T0" fmla="*/ 1 w 4"/>
                <a:gd name="T1" fmla="*/ 2 h 4"/>
                <a:gd name="T2" fmla="*/ 3 w 4"/>
                <a:gd name="T3" fmla="*/ 3 h 4"/>
                <a:gd name="T4" fmla="*/ 1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1" y="2"/>
                  </a:moveTo>
                  <a:cubicBezTo>
                    <a:pt x="0" y="3"/>
                    <a:pt x="2" y="4"/>
                    <a:pt x="3" y="3"/>
                  </a:cubicBezTo>
                  <a:cubicBezTo>
                    <a:pt x="4" y="1"/>
                    <a:pt x="2" y="0"/>
                    <a:pt x="1"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34" name="Freeform 484"/>
            <p:cNvSpPr>
              <a:spLocks/>
            </p:cNvSpPr>
            <p:nvPr/>
          </p:nvSpPr>
          <p:spPr bwMode="auto">
            <a:xfrm>
              <a:off x="3861" y="3697"/>
              <a:ext cx="10" cy="10"/>
            </a:xfrm>
            <a:custGeom>
              <a:avLst/>
              <a:gdLst>
                <a:gd name="T0" fmla="*/ 0 w 4"/>
                <a:gd name="T1" fmla="*/ 0 h 4"/>
                <a:gd name="T2" fmla="*/ 0 w 4"/>
                <a:gd name="T3" fmla="*/ 1 h 4"/>
                <a:gd name="T4" fmla="*/ 2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cubicBezTo>
                    <a:pt x="0" y="0"/>
                    <a:pt x="0" y="0"/>
                    <a:pt x="0" y="1"/>
                  </a:cubicBezTo>
                  <a:cubicBezTo>
                    <a:pt x="1" y="4"/>
                    <a:pt x="4" y="2"/>
                    <a:pt x="2"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35" name="Freeform 485"/>
            <p:cNvSpPr>
              <a:spLocks/>
            </p:cNvSpPr>
            <p:nvPr/>
          </p:nvSpPr>
          <p:spPr bwMode="auto">
            <a:xfrm>
              <a:off x="3863" y="3702"/>
              <a:ext cx="15" cy="10"/>
            </a:xfrm>
            <a:custGeom>
              <a:avLst/>
              <a:gdLst>
                <a:gd name="T0" fmla="*/ 2 w 6"/>
                <a:gd name="T1" fmla="*/ 0 h 4"/>
                <a:gd name="T2" fmla="*/ 3 w 6"/>
                <a:gd name="T3" fmla="*/ 4 h 4"/>
                <a:gd name="T4" fmla="*/ 4 w 6"/>
                <a:gd name="T5" fmla="*/ 1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2" y="0"/>
                  </a:moveTo>
                  <a:cubicBezTo>
                    <a:pt x="0" y="1"/>
                    <a:pt x="1" y="3"/>
                    <a:pt x="3" y="4"/>
                  </a:cubicBezTo>
                  <a:cubicBezTo>
                    <a:pt x="5" y="4"/>
                    <a:pt x="6" y="1"/>
                    <a:pt x="4"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36" name="Freeform 486"/>
            <p:cNvSpPr>
              <a:spLocks/>
            </p:cNvSpPr>
            <p:nvPr/>
          </p:nvSpPr>
          <p:spPr bwMode="auto">
            <a:xfrm>
              <a:off x="3878" y="3700"/>
              <a:ext cx="8" cy="7"/>
            </a:xfrm>
            <a:custGeom>
              <a:avLst/>
              <a:gdLst>
                <a:gd name="T0" fmla="*/ 1 w 3"/>
                <a:gd name="T1" fmla="*/ 0 h 3"/>
                <a:gd name="T2" fmla="*/ 2 w 3"/>
                <a:gd name="T3" fmla="*/ 3 h 3"/>
                <a:gd name="T4" fmla="*/ 1 w 3"/>
                <a:gd name="T5" fmla="*/ 1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0" y="1"/>
                    <a:pt x="0" y="3"/>
                    <a:pt x="2" y="3"/>
                  </a:cubicBezTo>
                  <a:cubicBezTo>
                    <a:pt x="3" y="3"/>
                    <a:pt x="2" y="1"/>
                    <a:pt x="1"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37" name="Freeform 487"/>
            <p:cNvSpPr>
              <a:spLocks/>
            </p:cNvSpPr>
            <p:nvPr/>
          </p:nvSpPr>
          <p:spPr bwMode="auto">
            <a:xfrm>
              <a:off x="3888" y="3702"/>
              <a:ext cx="13" cy="13"/>
            </a:xfrm>
            <a:custGeom>
              <a:avLst/>
              <a:gdLst>
                <a:gd name="T0" fmla="*/ 1 w 5"/>
                <a:gd name="T1" fmla="*/ 1 h 5"/>
                <a:gd name="T2" fmla="*/ 3 w 5"/>
                <a:gd name="T3" fmla="*/ 3 h 5"/>
                <a:gd name="T4" fmla="*/ 1 w 5"/>
                <a:gd name="T5" fmla="*/ 2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1" y="1"/>
                  </a:moveTo>
                  <a:cubicBezTo>
                    <a:pt x="0" y="3"/>
                    <a:pt x="1" y="5"/>
                    <a:pt x="3" y="3"/>
                  </a:cubicBezTo>
                  <a:cubicBezTo>
                    <a:pt x="5" y="1"/>
                    <a:pt x="2" y="0"/>
                    <a:pt x="1" y="2"/>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38" name="Freeform 488"/>
            <p:cNvSpPr>
              <a:spLocks/>
            </p:cNvSpPr>
            <p:nvPr/>
          </p:nvSpPr>
          <p:spPr bwMode="auto">
            <a:xfrm>
              <a:off x="4003" y="3380"/>
              <a:ext cx="13" cy="10"/>
            </a:xfrm>
            <a:custGeom>
              <a:avLst/>
              <a:gdLst>
                <a:gd name="T0" fmla="*/ 1 w 5"/>
                <a:gd name="T1" fmla="*/ 1 h 4"/>
                <a:gd name="T2" fmla="*/ 2 w 5"/>
                <a:gd name="T3" fmla="*/ 4 h 4"/>
                <a:gd name="T4" fmla="*/ 2 w 5"/>
                <a:gd name="T5" fmla="*/ 0 h 4"/>
                <a:gd name="T6" fmla="*/ 2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1" y="1"/>
                  </a:moveTo>
                  <a:cubicBezTo>
                    <a:pt x="1" y="1"/>
                    <a:pt x="0" y="4"/>
                    <a:pt x="2" y="4"/>
                  </a:cubicBezTo>
                  <a:cubicBezTo>
                    <a:pt x="5" y="4"/>
                    <a:pt x="3" y="1"/>
                    <a:pt x="2" y="0"/>
                  </a:cubicBezTo>
                  <a:cubicBezTo>
                    <a:pt x="2" y="0"/>
                    <a:pt x="2" y="1"/>
                    <a:pt x="2"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39" name="Freeform 489"/>
            <p:cNvSpPr>
              <a:spLocks/>
            </p:cNvSpPr>
            <p:nvPr/>
          </p:nvSpPr>
          <p:spPr bwMode="auto">
            <a:xfrm>
              <a:off x="4013" y="3390"/>
              <a:ext cx="15" cy="10"/>
            </a:xfrm>
            <a:custGeom>
              <a:avLst/>
              <a:gdLst>
                <a:gd name="T0" fmla="*/ 2 w 6"/>
                <a:gd name="T1" fmla="*/ 0 h 4"/>
                <a:gd name="T2" fmla="*/ 2 w 6"/>
                <a:gd name="T3" fmla="*/ 3 h 4"/>
                <a:gd name="T4" fmla="*/ 3 w 6"/>
                <a:gd name="T5" fmla="*/ 1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2" y="0"/>
                  </a:moveTo>
                  <a:cubicBezTo>
                    <a:pt x="1" y="1"/>
                    <a:pt x="0" y="2"/>
                    <a:pt x="2" y="3"/>
                  </a:cubicBezTo>
                  <a:cubicBezTo>
                    <a:pt x="3" y="4"/>
                    <a:pt x="6" y="2"/>
                    <a:pt x="3"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40" name="Freeform 490"/>
            <p:cNvSpPr>
              <a:spLocks/>
            </p:cNvSpPr>
            <p:nvPr/>
          </p:nvSpPr>
          <p:spPr bwMode="auto">
            <a:xfrm>
              <a:off x="4003" y="3390"/>
              <a:ext cx="13" cy="10"/>
            </a:xfrm>
            <a:custGeom>
              <a:avLst/>
              <a:gdLst>
                <a:gd name="T0" fmla="*/ 1 w 5"/>
                <a:gd name="T1" fmla="*/ 0 h 4"/>
                <a:gd name="T2" fmla="*/ 3 w 5"/>
                <a:gd name="T3" fmla="*/ 3 h 4"/>
                <a:gd name="T4" fmla="*/ 2 w 5"/>
                <a:gd name="T5" fmla="*/ 1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1" y="0"/>
                  </a:moveTo>
                  <a:cubicBezTo>
                    <a:pt x="0" y="1"/>
                    <a:pt x="1" y="4"/>
                    <a:pt x="3" y="3"/>
                  </a:cubicBezTo>
                  <a:cubicBezTo>
                    <a:pt x="5" y="3"/>
                    <a:pt x="3" y="0"/>
                    <a:pt x="2"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41" name="Freeform 491"/>
            <p:cNvSpPr>
              <a:spLocks/>
            </p:cNvSpPr>
            <p:nvPr/>
          </p:nvSpPr>
          <p:spPr bwMode="auto">
            <a:xfrm>
              <a:off x="4026" y="3400"/>
              <a:ext cx="12" cy="10"/>
            </a:xfrm>
            <a:custGeom>
              <a:avLst/>
              <a:gdLst>
                <a:gd name="T0" fmla="*/ 1 w 5"/>
                <a:gd name="T1" fmla="*/ 1 h 4"/>
                <a:gd name="T2" fmla="*/ 1 w 5"/>
                <a:gd name="T3" fmla="*/ 1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1" y="1"/>
                  </a:moveTo>
                  <a:cubicBezTo>
                    <a:pt x="0" y="4"/>
                    <a:pt x="5" y="0"/>
                    <a:pt x="1"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42" name="Freeform 492"/>
            <p:cNvSpPr>
              <a:spLocks/>
            </p:cNvSpPr>
            <p:nvPr/>
          </p:nvSpPr>
          <p:spPr bwMode="auto">
            <a:xfrm>
              <a:off x="3988" y="3472"/>
              <a:ext cx="3" cy="3"/>
            </a:xfrm>
            <a:custGeom>
              <a:avLst/>
              <a:gdLst>
                <a:gd name="T0" fmla="*/ 0 w 1"/>
                <a:gd name="T1" fmla="*/ 1 h 1"/>
                <a:gd name="T2" fmla="*/ 1 w 1"/>
                <a:gd name="T3" fmla="*/ 0 h 1"/>
                <a:gd name="T4" fmla="*/ 1 w 1"/>
                <a:gd name="T5" fmla="*/ 1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0"/>
                    <a:pt x="0" y="0"/>
                    <a:pt x="1" y="0"/>
                  </a:cubicBezTo>
                  <a:cubicBezTo>
                    <a:pt x="1" y="0"/>
                    <a:pt x="1" y="0"/>
                    <a:pt x="1" y="1"/>
                  </a:cubicBezTo>
                  <a:cubicBezTo>
                    <a:pt x="0" y="1"/>
                    <a:pt x="0" y="0"/>
                    <a:pt x="0"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43" name="Freeform 493"/>
            <p:cNvSpPr>
              <a:spLocks/>
            </p:cNvSpPr>
            <p:nvPr/>
          </p:nvSpPr>
          <p:spPr bwMode="auto">
            <a:xfrm>
              <a:off x="3971" y="3462"/>
              <a:ext cx="22" cy="18"/>
            </a:xfrm>
            <a:custGeom>
              <a:avLst/>
              <a:gdLst>
                <a:gd name="T0" fmla="*/ 3 w 9"/>
                <a:gd name="T1" fmla="*/ 0 h 7"/>
                <a:gd name="T2" fmla="*/ 5 w 9"/>
                <a:gd name="T3" fmla="*/ 1 h 7"/>
                <a:gd name="T4" fmla="*/ 0 60000 65536"/>
                <a:gd name="T5" fmla="*/ 0 60000 65536"/>
                <a:gd name="T6" fmla="*/ 0 w 9"/>
                <a:gd name="T7" fmla="*/ 0 h 7"/>
                <a:gd name="T8" fmla="*/ 9 w 9"/>
                <a:gd name="T9" fmla="*/ 7 h 7"/>
              </a:gdLst>
              <a:ahLst/>
              <a:cxnLst>
                <a:cxn ang="T4">
                  <a:pos x="T0" y="T1"/>
                </a:cxn>
                <a:cxn ang="T5">
                  <a:pos x="T2" y="T3"/>
                </a:cxn>
              </a:cxnLst>
              <a:rect l="T6" t="T7" r="T8" b="T9"/>
              <a:pathLst>
                <a:path w="9" h="7">
                  <a:moveTo>
                    <a:pt x="3" y="0"/>
                  </a:moveTo>
                  <a:cubicBezTo>
                    <a:pt x="0" y="7"/>
                    <a:pt x="9" y="4"/>
                    <a:pt x="5"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44" name="Freeform 494"/>
            <p:cNvSpPr>
              <a:spLocks/>
            </p:cNvSpPr>
            <p:nvPr/>
          </p:nvSpPr>
          <p:spPr bwMode="auto">
            <a:xfrm>
              <a:off x="3986" y="3475"/>
              <a:ext cx="7" cy="7"/>
            </a:xfrm>
            <a:custGeom>
              <a:avLst/>
              <a:gdLst>
                <a:gd name="T0" fmla="*/ 1 w 3"/>
                <a:gd name="T1" fmla="*/ 0 h 3"/>
                <a:gd name="T2" fmla="*/ 2 w 3"/>
                <a:gd name="T3" fmla="*/ 2 h 3"/>
                <a:gd name="T4" fmla="*/ 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0"/>
                  </a:moveTo>
                  <a:cubicBezTo>
                    <a:pt x="0" y="1"/>
                    <a:pt x="1" y="3"/>
                    <a:pt x="2" y="2"/>
                  </a:cubicBezTo>
                  <a:cubicBezTo>
                    <a:pt x="3" y="2"/>
                    <a:pt x="2" y="0"/>
                    <a:pt x="2"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45" name="Freeform 495"/>
            <p:cNvSpPr>
              <a:spLocks/>
            </p:cNvSpPr>
            <p:nvPr/>
          </p:nvSpPr>
          <p:spPr bwMode="auto">
            <a:xfrm>
              <a:off x="3993" y="3477"/>
              <a:ext cx="13" cy="8"/>
            </a:xfrm>
            <a:custGeom>
              <a:avLst/>
              <a:gdLst>
                <a:gd name="T0" fmla="*/ 2 w 5"/>
                <a:gd name="T1" fmla="*/ 0 h 3"/>
                <a:gd name="T2" fmla="*/ 2 w 5"/>
                <a:gd name="T3" fmla="*/ 1 h 3"/>
                <a:gd name="T4" fmla="*/ 0 60000 65536"/>
                <a:gd name="T5" fmla="*/ 0 60000 65536"/>
                <a:gd name="T6" fmla="*/ 0 w 5"/>
                <a:gd name="T7" fmla="*/ 0 h 3"/>
                <a:gd name="T8" fmla="*/ 5 w 5"/>
                <a:gd name="T9" fmla="*/ 3 h 3"/>
              </a:gdLst>
              <a:ahLst/>
              <a:cxnLst>
                <a:cxn ang="T4">
                  <a:pos x="T0" y="T1"/>
                </a:cxn>
                <a:cxn ang="T5">
                  <a:pos x="T2" y="T3"/>
                </a:cxn>
              </a:cxnLst>
              <a:rect l="T6" t="T7" r="T8" b="T9"/>
              <a:pathLst>
                <a:path w="5" h="3">
                  <a:moveTo>
                    <a:pt x="2" y="0"/>
                  </a:moveTo>
                  <a:cubicBezTo>
                    <a:pt x="0" y="3"/>
                    <a:pt x="5" y="2"/>
                    <a:pt x="2"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46" name="Freeform 496"/>
            <p:cNvSpPr>
              <a:spLocks/>
            </p:cNvSpPr>
            <p:nvPr/>
          </p:nvSpPr>
          <p:spPr bwMode="auto">
            <a:xfrm>
              <a:off x="4003" y="3482"/>
              <a:ext cx="5" cy="13"/>
            </a:xfrm>
            <a:custGeom>
              <a:avLst/>
              <a:gdLst>
                <a:gd name="T0" fmla="*/ 0 w 2"/>
                <a:gd name="T1" fmla="*/ 3 h 5"/>
                <a:gd name="T2" fmla="*/ 2 w 2"/>
                <a:gd name="T3" fmla="*/ 3 h 5"/>
                <a:gd name="T4" fmla="*/ 0 w 2"/>
                <a:gd name="T5" fmla="*/ 3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3"/>
                  </a:moveTo>
                  <a:cubicBezTo>
                    <a:pt x="0" y="5"/>
                    <a:pt x="1" y="4"/>
                    <a:pt x="2" y="3"/>
                  </a:cubicBezTo>
                  <a:cubicBezTo>
                    <a:pt x="2" y="3"/>
                    <a:pt x="1" y="0"/>
                    <a:pt x="0" y="3"/>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47" name="Freeform 497"/>
            <p:cNvSpPr>
              <a:spLocks/>
            </p:cNvSpPr>
            <p:nvPr/>
          </p:nvSpPr>
          <p:spPr bwMode="auto">
            <a:xfrm>
              <a:off x="4036" y="2972"/>
              <a:ext cx="17" cy="15"/>
            </a:xfrm>
            <a:custGeom>
              <a:avLst/>
              <a:gdLst>
                <a:gd name="T0" fmla="*/ 2 w 7"/>
                <a:gd name="T1" fmla="*/ 2 h 6"/>
                <a:gd name="T2" fmla="*/ 4 w 7"/>
                <a:gd name="T3" fmla="*/ 5 h 6"/>
                <a:gd name="T4" fmla="*/ 2 w 7"/>
                <a:gd name="T5" fmla="*/ 2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2" y="2"/>
                  </a:moveTo>
                  <a:cubicBezTo>
                    <a:pt x="0" y="2"/>
                    <a:pt x="1" y="6"/>
                    <a:pt x="4" y="5"/>
                  </a:cubicBezTo>
                  <a:cubicBezTo>
                    <a:pt x="7" y="3"/>
                    <a:pt x="3" y="0"/>
                    <a:pt x="2" y="2"/>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48" name="Freeform 498"/>
            <p:cNvSpPr>
              <a:spLocks/>
            </p:cNvSpPr>
            <p:nvPr/>
          </p:nvSpPr>
          <p:spPr bwMode="auto">
            <a:xfrm>
              <a:off x="4048" y="2975"/>
              <a:ext cx="15" cy="10"/>
            </a:xfrm>
            <a:custGeom>
              <a:avLst/>
              <a:gdLst>
                <a:gd name="T0" fmla="*/ 3 w 6"/>
                <a:gd name="T1" fmla="*/ 0 h 4"/>
                <a:gd name="T2" fmla="*/ 2 w 6"/>
                <a:gd name="T3" fmla="*/ 3 h 4"/>
                <a:gd name="T4" fmla="*/ 3 w 6"/>
                <a:gd name="T5" fmla="*/ 1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3" y="0"/>
                  </a:moveTo>
                  <a:cubicBezTo>
                    <a:pt x="2" y="0"/>
                    <a:pt x="0" y="3"/>
                    <a:pt x="2" y="3"/>
                  </a:cubicBezTo>
                  <a:cubicBezTo>
                    <a:pt x="4" y="4"/>
                    <a:pt x="6" y="1"/>
                    <a:pt x="3"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49" name="Freeform 499"/>
            <p:cNvSpPr>
              <a:spLocks/>
            </p:cNvSpPr>
            <p:nvPr/>
          </p:nvSpPr>
          <p:spPr bwMode="auto">
            <a:xfrm>
              <a:off x="4063" y="2975"/>
              <a:ext cx="5" cy="5"/>
            </a:xfrm>
            <a:custGeom>
              <a:avLst/>
              <a:gdLst>
                <a:gd name="T0" fmla="*/ 2 w 2"/>
                <a:gd name="T1" fmla="*/ 0 h 2"/>
                <a:gd name="T2" fmla="*/ 1 w 2"/>
                <a:gd name="T3" fmla="*/ 1 h 2"/>
                <a:gd name="T4" fmla="*/ 2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cubicBezTo>
                    <a:pt x="1" y="0"/>
                    <a:pt x="0" y="0"/>
                    <a:pt x="1" y="1"/>
                  </a:cubicBezTo>
                  <a:cubicBezTo>
                    <a:pt x="2" y="2"/>
                    <a:pt x="2" y="1"/>
                    <a:pt x="2"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50" name="Freeform 500"/>
            <p:cNvSpPr>
              <a:spLocks/>
            </p:cNvSpPr>
            <p:nvPr/>
          </p:nvSpPr>
          <p:spPr bwMode="auto">
            <a:xfrm>
              <a:off x="4048" y="2980"/>
              <a:ext cx="8" cy="7"/>
            </a:xfrm>
            <a:custGeom>
              <a:avLst/>
              <a:gdLst>
                <a:gd name="T0" fmla="*/ 1 w 3"/>
                <a:gd name="T1" fmla="*/ 2 h 3"/>
                <a:gd name="T2" fmla="*/ 0 w 3"/>
                <a:gd name="T3" fmla="*/ 2 h 3"/>
                <a:gd name="T4" fmla="*/ 3 w 3"/>
                <a:gd name="T5" fmla="*/ 1 h 3"/>
                <a:gd name="T6" fmla="*/ 1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2"/>
                  </a:moveTo>
                  <a:cubicBezTo>
                    <a:pt x="1" y="2"/>
                    <a:pt x="0" y="1"/>
                    <a:pt x="0" y="2"/>
                  </a:cubicBezTo>
                  <a:cubicBezTo>
                    <a:pt x="1" y="3"/>
                    <a:pt x="2" y="2"/>
                    <a:pt x="3" y="1"/>
                  </a:cubicBezTo>
                  <a:cubicBezTo>
                    <a:pt x="2" y="0"/>
                    <a:pt x="1" y="1"/>
                    <a:pt x="1"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51" name="Freeform 501"/>
            <p:cNvSpPr>
              <a:spLocks/>
            </p:cNvSpPr>
            <p:nvPr/>
          </p:nvSpPr>
          <p:spPr bwMode="auto">
            <a:xfrm>
              <a:off x="4063" y="2980"/>
              <a:ext cx="13" cy="10"/>
            </a:xfrm>
            <a:custGeom>
              <a:avLst/>
              <a:gdLst>
                <a:gd name="T0" fmla="*/ 1 w 5"/>
                <a:gd name="T1" fmla="*/ 1 h 4"/>
                <a:gd name="T2" fmla="*/ 2 w 5"/>
                <a:gd name="T3" fmla="*/ 4 h 4"/>
                <a:gd name="T4" fmla="*/ 1 w 5"/>
                <a:gd name="T5" fmla="*/ 1 h 4"/>
                <a:gd name="T6" fmla="*/ 1 w 5"/>
                <a:gd name="T7" fmla="*/ 2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1" y="1"/>
                  </a:moveTo>
                  <a:cubicBezTo>
                    <a:pt x="0" y="2"/>
                    <a:pt x="0" y="4"/>
                    <a:pt x="2" y="4"/>
                  </a:cubicBezTo>
                  <a:cubicBezTo>
                    <a:pt x="5" y="3"/>
                    <a:pt x="3" y="0"/>
                    <a:pt x="1" y="1"/>
                  </a:cubicBezTo>
                  <a:cubicBezTo>
                    <a:pt x="1" y="2"/>
                    <a:pt x="1" y="1"/>
                    <a:pt x="1" y="2"/>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52" name="Freeform 502"/>
            <p:cNvSpPr>
              <a:spLocks/>
            </p:cNvSpPr>
            <p:nvPr/>
          </p:nvSpPr>
          <p:spPr bwMode="auto">
            <a:xfrm>
              <a:off x="4078" y="2967"/>
              <a:ext cx="10" cy="13"/>
            </a:xfrm>
            <a:custGeom>
              <a:avLst/>
              <a:gdLst>
                <a:gd name="T0" fmla="*/ 1 w 4"/>
                <a:gd name="T1" fmla="*/ 3 h 5"/>
                <a:gd name="T2" fmla="*/ 1 w 4"/>
                <a:gd name="T3" fmla="*/ 4 h 5"/>
                <a:gd name="T4" fmla="*/ 0 w 4"/>
                <a:gd name="T5" fmla="*/ 3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3"/>
                  </a:moveTo>
                  <a:cubicBezTo>
                    <a:pt x="1" y="3"/>
                    <a:pt x="1" y="4"/>
                    <a:pt x="1" y="4"/>
                  </a:cubicBezTo>
                  <a:cubicBezTo>
                    <a:pt x="4" y="5"/>
                    <a:pt x="2" y="0"/>
                    <a:pt x="0" y="3"/>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53" name="Freeform 503"/>
            <p:cNvSpPr>
              <a:spLocks/>
            </p:cNvSpPr>
            <p:nvPr/>
          </p:nvSpPr>
          <p:spPr bwMode="auto">
            <a:xfrm>
              <a:off x="4048" y="3100"/>
              <a:ext cx="8" cy="7"/>
            </a:xfrm>
            <a:custGeom>
              <a:avLst/>
              <a:gdLst>
                <a:gd name="T0" fmla="*/ 2 w 3"/>
                <a:gd name="T1" fmla="*/ 0 h 3"/>
                <a:gd name="T2" fmla="*/ 1 w 3"/>
                <a:gd name="T3" fmla="*/ 3 h 3"/>
                <a:gd name="T4" fmla="*/ 3 w 3"/>
                <a:gd name="T5" fmla="*/ 2 h 3"/>
                <a:gd name="T6" fmla="*/ 2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0"/>
                  </a:moveTo>
                  <a:cubicBezTo>
                    <a:pt x="0" y="0"/>
                    <a:pt x="0" y="2"/>
                    <a:pt x="1" y="3"/>
                  </a:cubicBezTo>
                  <a:cubicBezTo>
                    <a:pt x="2" y="3"/>
                    <a:pt x="2" y="2"/>
                    <a:pt x="3" y="2"/>
                  </a:cubicBezTo>
                  <a:cubicBezTo>
                    <a:pt x="3" y="1"/>
                    <a:pt x="2" y="0"/>
                    <a:pt x="2"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54" name="Freeform 504"/>
            <p:cNvSpPr>
              <a:spLocks/>
            </p:cNvSpPr>
            <p:nvPr/>
          </p:nvSpPr>
          <p:spPr bwMode="auto">
            <a:xfrm>
              <a:off x="4043" y="3107"/>
              <a:ext cx="15" cy="8"/>
            </a:xfrm>
            <a:custGeom>
              <a:avLst/>
              <a:gdLst>
                <a:gd name="T0" fmla="*/ 3 w 6"/>
                <a:gd name="T1" fmla="*/ 1 h 3"/>
                <a:gd name="T2" fmla="*/ 2 w 6"/>
                <a:gd name="T3" fmla="*/ 3 h 3"/>
                <a:gd name="T4" fmla="*/ 4 w 6"/>
                <a:gd name="T5" fmla="*/ 0 h 3"/>
                <a:gd name="T6" fmla="*/ 0 60000 65536"/>
                <a:gd name="T7" fmla="*/ 0 60000 65536"/>
                <a:gd name="T8" fmla="*/ 0 60000 65536"/>
                <a:gd name="T9" fmla="*/ 0 w 6"/>
                <a:gd name="T10" fmla="*/ 0 h 3"/>
                <a:gd name="T11" fmla="*/ 6 w 6"/>
                <a:gd name="T12" fmla="*/ 3 h 3"/>
              </a:gdLst>
              <a:ahLst/>
              <a:cxnLst>
                <a:cxn ang="T6">
                  <a:pos x="T0" y="T1"/>
                </a:cxn>
                <a:cxn ang="T7">
                  <a:pos x="T2" y="T3"/>
                </a:cxn>
                <a:cxn ang="T8">
                  <a:pos x="T4" y="T5"/>
                </a:cxn>
              </a:cxnLst>
              <a:rect l="T9" t="T10" r="T11" b="T12"/>
              <a:pathLst>
                <a:path w="6" h="3">
                  <a:moveTo>
                    <a:pt x="3" y="1"/>
                  </a:moveTo>
                  <a:cubicBezTo>
                    <a:pt x="1" y="1"/>
                    <a:pt x="0" y="3"/>
                    <a:pt x="2" y="3"/>
                  </a:cubicBezTo>
                  <a:cubicBezTo>
                    <a:pt x="4" y="3"/>
                    <a:pt x="6" y="0"/>
                    <a:pt x="4"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55" name="Freeform 505"/>
            <p:cNvSpPr>
              <a:spLocks/>
            </p:cNvSpPr>
            <p:nvPr/>
          </p:nvSpPr>
          <p:spPr bwMode="auto">
            <a:xfrm>
              <a:off x="4056" y="3097"/>
              <a:ext cx="12" cy="10"/>
            </a:xfrm>
            <a:custGeom>
              <a:avLst/>
              <a:gdLst>
                <a:gd name="T0" fmla="*/ 2 w 5"/>
                <a:gd name="T1" fmla="*/ 1 h 4"/>
                <a:gd name="T2" fmla="*/ 3 w 5"/>
                <a:gd name="T3" fmla="*/ 3 h 4"/>
                <a:gd name="T4" fmla="*/ 1 w 5"/>
                <a:gd name="T5" fmla="*/ 2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2" y="1"/>
                  </a:moveTo>
                  <a:cubicBezTo>
                    <a:pt x="0" y="2"/>
                    <a:pt x="1" y="4"/>
                    <a:pt x="3" y="3"/>
                  </a:cubicBezTo>
                  <a:cubicBezTo>
                    <a:pt x="5" y="1"/>
                    <a:pt x="1" y="0"/>
                    <a:pt x="1" y="2"/>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56" name="Freeform 506"/>
            <p:cNvSpPr>
              <a:spLocks/>
            </p:cNvSpPr>
            <p:nvPr/>
          </p:nvSpPr>
          <p:spPr bwMode="auto">
            <a:xfrm>
              <a:off x="4066" y="3090"/>
              <a:ext cx="15" cy="17"/>
            </a:xfrm>
            <a:custGeom>
              <a:avLst/>
              <a:gdLst>
                <a:gd name="T0" fmla="*/ 2 w 6"/>
                <a:gd name="T1" fmla="*/ 4 h 7"/>
                <a:gd name="T2" fmla="*/ 1 w 6"/>
                <a:gd name="T3" fmla="*/ 6 h 7"/>
                <a:gd name="T4" fmla="*/ 0 w 6"/>
                <a:gd name="T5" fmla="*/ 6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2" y="4"/>
                  </a:moveTo>
                  <a:cubicBezTo>
                    <a:pt x="1" y="5"/>
                    <a:pt x="0" y="5"/>
                    <a:pt x="1" y="6"/>
                  </a:cubicBezTo>
                  <a:cubicBezTo>
                    <a:pt x="6" y="7"/>
                    <a:pt x="0" y="0"/>
                    <a:pt x="0" y="6"/>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57" name="Freeform 507"/>
            <p:cNvSpPr>
              <a:spLocks/>
            </p:cNvSpPr>
            <p:nvPr/>
          </p:nvSpPr>
          <p:spPr bwMode="auto">
            <a:xfrm>
              <a:off x="4068" y="3090"/>
              <a:ext cx="10" cy="7"/>
            </a:xfrm>
            <a:custGeom>
              <a:avLst/>
              <a:gdLst>
                <a:gd name="T0" fmla="*/ 3 w 4"/>
                <a:gd name="T1" fmla="*/ 1 h 3"/>
                <a:gd name="T2" fmla="*/ 2 w 4"/>
                <a:gd name="T3" fmla="*/ 3 h 3"/>
                <a:gd name="T4" fmla="*/ 3 w 4"/>
                <a:gd name="T5" fmla="*/ 1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3" y="1"/>
                  </a:moveTo>
                  <a:cubicBezTo>
                    <a:pt x="1" y="0"/>
                    <a:pt x="0" y="3"/>
                    <a:pt x="2" y="3"/>
                  </a:cubicBezTo>
                  <a:cubicBezTo>
                    <a:pt x="4" y="3"/>
                    <a:pt x="4" y="1"/>
                    <a:pt x="3"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58" name="Freeform 508"/>
            <p:cNvSpPr>
              <a:spLocks/>
            </p:cNvSpPr>
            <p:nvPr/>
          </p:nvSpPr>
          <p:spPr bwMode="auto">
            <a:xfrm>
              <a:off x="4083" y="3090"/>
              <a:ext cx="5" cy="7"/>
            </a:xfrm>
            <a:custGeom>
              <a:avLst/>
              <a:gdLst>
                <a:gd name="T0" fmla="*/ 1 w 2"/>
                <a:gd name="T1" fmla="*/ 1 h 3"/>
                <a:gd name="T2" fmla="*/ 0 w 2"/>
                <a:gd name="T3" fmla="*/ 3 h 3"/>
                <a:gd name="T4" fmla="*/ 0 w 2"/>
                <a:gd name="T5" fmla="*/ 1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1"/>
                  </a:moveTo>
                  <a:cubicBezTo>
                    <a:pt x="0" y="1"/>
                    <a:pt x="0" y="2"/>
                    <a:pt x="0" y="3"/>
                  </a:cubicBezTo>
                  <a:cubicBezTo>
                    <a:pt x="2" y="3"/>
                    <a:pt x="2" y="0"/>
                    <a:pt x="0"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59" name="Freeform 509"/>
            <p:cNvSpPr>
              <a:spLocks/>
            </p:cNvSpPr>
            <p:nvPr/>
          </p:nvSpPr>
          <p:spPr bwMode="auto">
            <a:xfrm>
              <a:off x="4038" y="2702"/>
              <a:ext cx="18" cy="13"/>
            </a:xfrm>
            <a:custGeom>
              <a:avLst/>
              <a:gdLst>
                <a:gd name="T0" fmla="*/ 4 w 7"/>
                <a:gd name="T1" fmla="*/ 2 h 5"/>
                <a:gd name="T2" fmla="*/ 3 w 7"/>
                <a:gd name="T3" fmla="*/ 5 h 5"/>
                <a:gd name="T4" fmla="*/ 3 w 7"/>
                <a:gd name="T5" fmla="*/ 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4" y="2"/>
                  </a:moveTo>
                  <a:cubicBezTo>
                    <a:pt x="3" y="0"/>
                    <a:pt x="0" y="4"/>
                    <a:pt x="3" y="5"/>
                  </a:cubicBezTo>
                  <a:cubicBezTo>
                    <a:pt x="6" y="5"/>
                    <a:pt x="7" y="0"/>
                    <a:pt x="3"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60" name="Freeform 510"/>
            <p:cNvSpPr>
              <a:spLocks/>
            </p:cNvSpPr>
            <p:nvPr/>
          </p:nvSpPr>
          <p:spPr bwMode="auto">
            <a:xfrm>
              <a:off x="4048" y="2710"/>
              <a:ext cx="13" cy="10"/>
            </a:xfrm>
            <a:custGeom>
              <a:avLst/>
              <a:gdLst>
                <a:gd name="T0" fmla="*/ 2 w 5"/>
                <a:gd name="T1" fmla="*/ 0 h 4"/>
                <a:gd name="T2" fmla="*/ 0 w 5"/>
                <a:gd name="T3" fmla="*/ 3 h 4"/>
                <a:gd name="T4" fmla="*/ 2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2" y="0"/>
                  </a:moveTo>
                  <a:cubicBezTo>
                    <a:pt x="1" y="0"/>
                    <a:pt x="0" y="2"/>
                    <a:pt x="0" y="3"/>
                  </a:cubicBezTo>
                  <a:cubicBezTo>
                    <a:pt x="2" y="4"/>
                    <a:pt x="5" y="1"/>
                    <a:pt x="2"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61" name="Freeform 511"/>
            <p:cNvSpPr>
              <a:spLocks/>
            </p:cNvSpPr>
            <p:nvPr/>
          </p:nvSpPr>
          <p:spPr bwMode="auto">
            <a:xfrm>
              <a:off x="4058" y="2705"/>
              <a:ext cx="13" cy="7"/>
            </a:xfrm>
            <a:custGeom>
              <a:avLst/>
              <a:gdLst>
                <a:gd name="T0" fmla="*/ 2 w 5"/>
                <a:gd name="T1" fmla="*/ 0 h 3"/>
                <a:gd name="T2" fmla="*/ 0 w 5"/>
                <a:gd name="T3" fmla="*/ 1 h 3"/>
                <a:gd name="T4" fmla="*/ 2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0"/>
                  </a:moveTo>
                  <a:cubicBezTo>
                    <a:pt x="1" y="0"/>
                    <a:pt x="0" y="0"/>
                    <a:pt x="0" y="1"/>
                  </a:cubicBezTo>
                  <a:cubicBezTo>
                    <a:pt x="2" y="3"/>
                    <a:pt x="5" y="0"/>
                    <a:pt x="2"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62" name="Freeform 512"/>
            <p:cNvSpPr>
              <a:spLocks/>
            </p:cNvSpPr>
            <p:nvPr/>
          </p:nvSpPr>
          <p:spPr bwMode="auto">
            <a:xfrm>
              <a:off x="4061" y="2707"/>
              <a:ext cx="12" cy="10"/>
            </a:xfrm>
            <a:custGeom>
              <a:avLst/>
              <a:gdLst>
                <a:gd name="T0" fmla="*/ 4 w 5"/>
                <a:gd name="T1" fmla="*/ 0 h 4"/>
                <a:gd name="T2" fmla="*/ 5 w 5"/>
                <a:gd name="T3" fmla="*/ 1 h 4"/>
                <a:gd name="T4" fmla="*/ 4 w 5"/>
                <a:gd name="T5" fmla="*/ 1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4" y="0"/>
                  </a:moveTo>
                  <a:cubicBezTo>
                    <a:pt x="0" y="2"/>
                    <a:pt x="4" y="4"/>
                    <a:pt x="5" y="1"/>
                  </a:cubicBezTo>
                  <a:cubicBezTo>
                    <a:pt x="5" y="1"/>
                    <a:pt x="5" y="1"/>
                    <a:pt x="4"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63" name="Freeform 513"/>
            <p:cNvSpPr>
              <a:spLocks/>
            </p:cNvSpPr>
            <p:nvPr/>
          </p:nvSpPr>
          <p:spPr bwMode="auto">
            <a:xfrm>
              <a:off x="4071" y="2707"/>
              <a:ext cx="30" cy="8"/>
            </a:xfrm>
            <a:custGeom>
              <a:avLst/>
              <a:gdLst>
                <a:gd name="T0" fmla="*/ 6 w 12"/>
                <a:gd name="T1" fmla="*/ 0 h 3"/>
                <a:gd name="T2" fmla="*/ 6 w 12"/>
                <a:gd name="T3" fmla="*/ 0 h 3"/>
                <a:gd name="T4" fmla="*/ 0 60000 65536"/>
                <a:gd name="T5" fmla="*/ 0 60000 65536"/>
                <a:gd name="T6" fmla="*/ 0 w 12"/>
                <a:gd name="T7" fmla="*/ 0 h 3"/>
                <a:gd name="T8" fmla="*/ 12 w 12"/>
                <a:gd name="T9" fmla="*/ 3 h 3"/>
              </a:gdLst>
              <a:ahLst/>
              <a:cxnLst>
                <a:cxn ang="T4">
                  <a:pos x="T0" y="T1"/>
                </a:cxn>
                <a:cxn ang="T5">
                  <a:pos x="T2" y="T3"/>
                </a:cxn>
              </a:cxnLst>
              <a:rect l="T6" t="T7" r="T8" b="T9"/>
              <a:pathLst>
                <a:path w="12" h="3">
                  <a:moveTo>
                    <a:pt x="6" y="0"/>
                  </a:moveTo>
                  <a:cubicBezTo>
                    <a:pt x="0" y="3"/>
                    <a:pt x="12" y="2"/>
                    <a:pt x="6"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64" name="Freeform 514"/>
            <p:cNvSpPr>
              <a:spLocks/>
            </p:cNvSpPr>
            <p:nvPr/>
          </p:nvSpPr>
          <p:spPr bwMode="auto">
            <a:xfrm>
              <a:off x="4033" y="2587"/>
              <a:ext cx="10" cy="10"/>
            </a:xfrm>
            <a:custGeom>
              <a:avLst/>
              <a:gdLst>
                <a:gd name="T0" fmla="*/ 3 w 4"/>
                <a:gd name="T1" fmla="*/ 2 h 4"/>
                <a:gd name="T2" fmla="*/ 0 w 4"/>
                <a:gd name="T3" fmla="*/ 4 h 4"/>
                <a:gd name="T4" fmla="*/ 4 w 4"/>
                <a:gd name="T5" fmla="*/ 4 h 4"/>
                <a:gd name="T6" fmla="*/ 3 w 4"/>
                <a:gd name="T7" fmla="*/ 1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2"/>
                  </a:moveTo>
                  <a:cubicBezTo>
                    <a:pt x="1" y="0"/>
                    <a:pt x="0" y="2"/>
                    <a:pt x="0" y="4"/>
                  </a:cubicBezTo>
                  <a:cubicBezTo>
                    <a:pt x="1" y="4"/>
                    <a:pt x="3" y="4"/>
                    <a:pt x="4" y="4"/>
                  </a:cubicBezTo>
                  <a:cubicBezTo>
                    <a:pt x="4" y="3"/>
                    <a:pt x="3" y="2"/>
                    <a:pt x="3" y="1"/>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65" name="Freeform 515"/>
            <p:cNvSpPr>
              <a:spLocks/>
            </p:cNvSpPr>
            <p:nvPr/>
          </p:nvSpPr>
          <p:spPr bwMode="auto">
            <a:xfrm>
              <a:off x="4043" y="2595"/>
              <a:ext cx="13" cy="10"/>
            </a:xfrm>
            <a:custGeom>
              <a:avLst/>
              <a:gdLst>
                <a:gd name="T0" fmla="*/ 3 w 5"/>
                <a:gd name="T1" fmla="*/ 0 h 4"/>
                <a:gd name="T2" fmla="*/ 1 w 5"/>
                <a:gd name="T3" fmla="*/ 3 h 4"/>
                <a:gd name="T4" fmla="*/ 3 w 5"/>
                <a:gd name="T5" fmla="*/ 0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3" y="0"/>
                  </a:moveTo>
                  <a:cubicBezTo>
                    <a:pt x="2" y="0"/>
                    <a:pt x="0" y="1"/>
                    <a:pt x="1" y="3"/>
                  </a:cubicBezTo>
                  <a:cubicBezTo>
                    <a:pt x="3" y="4"/>
                    <a:pt x="5" y="1"/>
                    <a:pt x="3"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66" name="Freeform 516"/>
            <p:cNvSpPr>
              <a:spLocks/>
            </p:cNvSpPr>
            <p:nvPr/>
          </p:nvSpPr>
          <p:spPr bwMode="auto">
            <a:xfrm>
              <a:off x="4056" y="2587"/>
              <a:ext cx="7" cy="13"/>
            </a:xfrm>
            <a:custGeom>
              <a:avLst/>
              <a:gdLst>
                <a:gd name="T0" fmla="*/ 3 w 3"/>
                <a:gd name="T1" fmla="*/ 1 h 5"/>
                <a:gd name="T2" fmla="*/ 3 w 3"/>
                <a:gd name="T3" fmla="*/ 3 h 5"/>
                <a:gd name="T4" fmla="*/ 2 w 3"/>
                <a:gd name="T5" fmla="*/ 2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3" y="1"/>
                  </a:moveTo>
                  <a:cubicBezTo>
                    <a:pt x="0" y="0"/>
                    <a:pt x="0" y="5"/>
                    <a:pt x="3" y="3"/>
                  </a:cubicBezTo>
                  <a:cubicBezTo>
                    <a:pt x="3" y="2"/>
                    <a:pt x="2" y="2"/>
                    <a:pt x="2" y="2"/>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67" name="Freeform 517"/>
            <p:cNvSpPr>
              <a:spLocks/>
            </p:cNvSpPr>
            <p:nvPr/>
          </p:nvSpPr>
          <p:spPr bwMode="auto">
            <a:xfrm>
              <a:off x="4056" y="2597"/>
              <a:ext cx="30" cy="5"/>
            </a:xfrm>
            <a:custGeom>
              <a:avLst/>
              <a:gdLst>
                <a:gd name="T0" fmla="*/ 6 w 12"/>
                <a:gd name="T1" fmla="*/ 0 h 2"/>
                <a:gd name="T2" fmla="*/ 6 w 12"/>
                <a:gd name="T3" fmla="*/ 0 h 2"/>
                <a:gd name="T4" fmla="*/ 0 60000 65536"/>
                <a:gd name="T5" fmla="*/ 0 60000 65536"/>
                <a:gd name="T6" fmla="*/ 0 w 12"/>
                <a:gd name="T7" fmla="*/ 0 h 2"/>
                <a:gd name="T8" fmla="*/ 12 w 12"/>
                <a:gd name="T9" fmla="*/ 2 h 2"/>
              </a:gdLst>
              <a:ahLst/>
              <a:cxnLst>
                <a:cxn ang="T4">
                  <a:pos x="T0" y="T1"/>
                </a:cxn>
                <a:cxn ang="T5">
                  <a:pos x="T2" y="T3"/>
                </a:cxn>
              </a:cxnLst>
              <a:rect l="T6" t="T7" r="T8" b="T9"/>
              <a:pathLst>
                <a:path w="12" h="2">
                  <a:moveTo>
                    <a:pt x="6" y="0"/>
                  </a:moveTo>
                  <a:cubicBezTo>
                    <a:pt x="0" y="2"/>
                    <a:pt x="12" y="1"/>
                    <a:pt x="6" y="0"/>
                  </a:cubicBezTo>
                </a:path>
              </a:pathLst>
            </a:custGeom>
            <a:solidFill>
              <a:srgbClr val="87D1F0"/>
            </a:solidFill>
            <a:ln w="9525">
              <a:noFill/>
              <a:round/>
              <a:headEnd/>
              <a:tailEnd/>
            </a:ln>
          </p:spPr>
          <p:txBody>
            <a:bodyPr/>
            <a:lstStyle/>
            <a:p>
              <a:endParaRPr lang="en-US">
                <a:solidFill>
                  <a:prstClr val="black"/>
                </a:solidFill>
                <a:latin typeface="Calibri"/>
              </a:endParaRPr>
            </a:p>
          </p:txBody>
        </p:sp>
        <p:sp>
          <p:nvSpPr>
            <p:cNvPr id="768" name="Freeform 518"/>
            <p:cNvSpPr>
              <a:spLocks/>
            </p:cNvSpPr>
            <p:nvPr/>
          </p:nvSpPr>
          <p:spPr bwMode="auto">
            <a:xfrm>
              <a:off x="4208" y="3740"/>
              <a:ext cx="53" cy="60"/>
            </a:xfrm>
            <a:custGeom>
              <a:avLst/>
              <a:gdLst>
                <a:gd name="T0" fmla="*/ 0 w 21"/>
                <a:gd name="T1" fmla="*/ 21 h 24"/>
                <a:gd name="T2" fmla="*/ 19 w 21"/>
                <a:gd name="T3" fmla="*/ 12 h 24"/>
                <a:gd name="T4" fmla="*/ 5 w 21"/>
                <a:gd name="T5" fmla="*/ 0 h 24"/>
                <a:gd name="T6" fmla="*/ 0 60000 65536"/>
                <a:gd name="T7" fmla="*/ 0 60000 65536"/>
                <a:gd name="T8" fmla="*/ 0 60000 65536"/>
                <a:gd name="T9" fmla="*/ 0 w 21"/>
                <a:gd name="T10" fmla="*/ 0 h 24"/>
                <a:gd name="T11" fmla="*/ 21 w 21"/>
                <a:gd name="T12" fmla="*/ 24 h 24"/>
              </a:gdLst>
              <a:ahLst/>
              <a:cxnLst>
                <a:cxn ang="T6">
                  <a:pos x="T0" y="T1"/>
                </a:cxn>
                <a:cxn ang="T7">
                  <a:pos x="T2" y="T3"/>
                </a:cxn>
                <a:cxn ang="T8">
                  <a:pos x="T4" y="T5"/>
                </a:cxn>
              </a:cxnLst>
              <a:rect l="T9" t="T10" r="T11" b="T12"/>
              <a:pathLst>
                <a:path w="21" h="24">
                  <a:moveTo>
                    <a:pt x="0" y="21"/>
                  </a:moveTo>
                  <a:cubicBezTo>
                    <a:pt x="5" y="24"/>
                    <a:pt x="18" y="18"/>
                    <a:pt x="19" y="12"/>
                  </a:cubicBezTo>
                  <a:cubicBezTo>
                    <a:pt x="21" y="4"/>
                    <a:pt x="11" y="0"/>
                    <a:pt x="5" y="0"/>
                  </a:cubicBezTo>
                </a:path>
              </a:pathLst>
            </a:custGeom>
            <a:solidFill>
              <a:srgbClr val="AE2720"/>
            </a:solidFill>
            <a:ln w="9525">
              <a:noFill/>
              <a:round/>
              <a:headEnd/>
              <a:tailEnd/>
            </a:ln>
          </p:spPr>
          <p:txBody>
            <a:bodyPr/>
            <a:lstStyle/>
            <a:p>
              <a:endParaRPr lang="en-US">
                <a:solidFill>
                  <a:prstClr val="black"/>
                </a:solidFill>
                <a:latin typeface="Calibri"/>
              </a:endParaRPr>
            </a:p>
          </p:txBody>
        </p:sp>
        <p:sp>
          <p:nvSpPr>
            <p:cNvPr id="769" name="Freeform 519"/>
            <p:cNvSpPr>
              <a:spLocks/>
            </p:cNvSpPr>
            <p:nvPr/>
          </p:nvSpPr>
          <p:spPr bwMode="auto">
            <a:xfrm>
              <a:off x="3801" y="3327"/>
              <a:ext cx="90" cy="50"/>
            </a:xfrm>
            <a:custGeom>
              <a:avLst/>
              <a:gdLst>
                <a:gd name="T0" fmla="*/ 0 w 36"/>
                <a:gd name="T1" fmla="*/ 10 h 20"/>
                <a:gd name="T2" fmla="*/ 13 w 36"/>
                <a:gd name="T3" fmla="*/ 18 h 20"/>
                <a:gd name="T4" fmla="*/ 30 w 36"/>
                <a:gd name="T5" fmla="*/ 18 h 20"/>
                <a:gd name="T6" fmla="*/ 34 w 36"/>
                <a:gd name="T7" fmla="*/ 7 h 20"/>
                <a:gd name="T8" fmla="*/ 27 w 36"/>
                <a:gd name="T9" fmla="*/ 3 h 20"/>
                <a:gd name="T10" fmla="*/ 22 w 36"/>
                <a:gd name="T11" fmla="*/ 0 h 20"/>
                <a:gd name="T12" fmla="*/ 0 60000 65536"/>
                <a:gd name="T13" fmla="*/ 0 60000 65536"/>
                <a:gd name="T14" fmla="*/ 0 60000 65536"/>
                <a:gd name="T15" fmla="*/ 0 60000 65536"/>
                <a:gd name="T16" fmla="*/ 0 60000 65536"/>
                <a:gd name="T17" fmla="*/ 0 60000 65536"/>
                <a:gd name="T18" fmla="*/ 0 w 36"/>
                <a:gd name="T19" fmla="*/ 0 h 20"/>
                <a:gd name="T20" fmla="*/ 36 w 3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6" h="20">
                  <a:moveTo>
                    <a:pt x="0" y="10"/>
                  </a:moveTo>
                  <a:cubicBezTo>
                    <a:pt x="2" y="15"/>
                    <a:pt x="9" y="18"/>
                    <a:pt x="13" y="18"/>
                  </a:cubicBezTo>
                  <a:cubicBezTo>
                    <a:pt x="18" y="19"/>
                    <a:pt x="25" y="20"/>
                    <a:pt x="30" y="18"/>
                  </a:cubicBezTo>
                  <a:cubicBezTo>
                    <a:pt x="34" y="17"/>
                    <a:pt x="36" y="10"/>
                    <a:pt x="34" y="7"/>
                  </a:cubicBezTo>
                  <a:cubicBezTo>
                    <a:pt x="32" y="4"/>
                    <a:pt x="29" y="4"/>
                    <a:pt x="27" y="3"/>
                  </a:cubicBezTo>
                  <a:cubicBezTo>
                    <a:pt x="25" y="2"/>
                    <a:pt x="24" y="0"/>
                    <a:pt x="22" y="0"/>
                  </a:cubicBezTo>
                </a:path>
              </a:pathLst>
            </a:custGeom>
            <a:solidFill>
              <a:srgbClr val="005A81"/>
            </a:solidFill>
            <a:ln w="9525">
              <a:noFill/>
              <a:round/>
              <a:headEnd/>
              <a:tailEnd/>
            </a:ln>
          </p:spPr>
          <p:txBody>
            <a:bodyPr/>
            <a:lstStyle/>
            <a:p>
              <a:endParaRPr lang="en-US">
                <a:solidFill>
                  <a:prstClr val="black"/>
                </a:solidFill>
                <a:latin typeface="Calibri"/>
              </a:endParaRPr>
            </a:p>
          </p:txBody>
        </p:sp>
        <p:sp>
          <p:nvSpPr>
            <p:cNvPr id="770" name="Freeform 520"/>
            <p:cNvSpPr>
              <a:spLocks/>
            </p:cNvSpPr>
            <p:nvPr/>
          </p:nvSpPr>
          <p:spPr bwMode="auto">
            <a:xfrm>
              <a:off x="3278" y="2765"/>
              <a:ext cx="313" cy="190"/>
            </a:xfrm>
            <a:custGeom>
              <a:avLst/>
              <a:gdLst>
                <a:gd name="T0" fmla="*/ 122 w 125"/>
                <a:gd name="T1" fmla="*/ 0 h 76"/>
                <a:gd name="T2" fmla="*/ 30 w 125"/>
                <a:gd name="T3" fmla="*/ 49 h 76"/>
                <a:gd name="T4" fmla="*/ 26 w 125"/>
                <a:gd name="T5" fmla="*/ 42 h 76"/>
                <a:gd name="T6" fmla="*/ 0 w 125"/>
                <a:gd name="T7" fmla="*/ 76 h 76"/>
                <a:gd name="T8" fmla="*/ 42 w 125"/>
                <a:gd name="T9" fmla="*/ 70 h 76"/>
                <a:gd name="T10" fmla="*/ 38 w 125"/>
                <a:gd name="T11" fmla="*/ 63 h 76"/>
                <a:gd name="T12" fmla="*/ 38 w 125"/>
                <a:gd name="T13" fmla="*/ 63 h 76"/>
                <a:gd name="T14" fmla="*/ 76 w 125"/>
                <a:gd name="T15" fmla="*/ 41 h 76"/>
                <a:gd name="T16" fmla="*/ 125 w 125"/>
                <a:gd name="T17" fmla="*/ 2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122" y="0"/>
                  </a:moveTo>
                  <a:cubicBezTo>
                    <a:pt x="81" y="13"/>
                    <a:pt x="47" y="37"/>
                    <a:pt x="30" y="49"/>
                  </a:cubicBezTo>
                  <a:cubicBezTo>
                    <a:pt x="26" y="42"/>
                    <a:pt x="26" y="42"/>
                    <a:pt x="26" y="42"/>
                  </a:cubicBezTo>
                  <a:cubicBezTo>
                    <a:pt x="0" y="76"/>
                    <a:pt x="0" y="76"/>
                    <a:pt x="0" y="76"/>
                  </a:cubicBezTo>
                  <a:cubicBezTo>
                    <a:pt x="42" y="70"/>
                    <a:pt x="42" y="70"/>
                    <a:pt x="42" y="70"/>
                  </a:cubicBezTo>
                  <a:cubicBezTo>
                    <a:pt x="38" y="63"/>
                    <a:pt x="38" y="63"/>
                    <a:pt x="38" y="63"/>
                  </a:cubicBezTo>
                  <a:cubicBezTo>
                    <a:pt x="38" y="63"/>
                    <a:pt x="38" y="63"/>
                    <a:pt x="38" y="63"/>
                  </a:cubicBezTo>
                  <a:cubicBezTo>
                    <a:pt x="38" y="63"/>
                    <a:pt x="54" y="51"/>
                    <a:pt x="76" y="41"/>
                  </a:cubicBezTo>
                  <a:cubicBezTo>
                    <a:pt x="91" y="34"/>
                    <a:pt x="107" y="30"/>
                    <a:pt x="125" y="27"/>
                  </a:cubicBezTo>
                </a:path>
              </a:pathLst>
            </a:custGeom>
            <a:solidFill>
              <a:srgbClr val="C2E6F7"/>
            </a:solidFill>
            <a:ln w="9525">
              <a:noFill/>
              <a:round/>
              <a:headEnd/>
              <a:tailEnd/>
            </a:ln>
          </p:spPr>
          <p:txBody>
            <a:bodyPr/>
            <a:lstStyle/>
            <a:p>
              <a:endParaRPr lang="en-US">
                <a:solidFill>
                  <a:prstClr val="black"/>
                </a:solidFill>
                <a:latin typeface="Calibri"/>
              </a:endParaRPr>
            </a:p>
          </p:txBody>
        </p:sp>
        <p:sp>
          <p:nvSpPr>
            <p:cNvPr id="771" name="Freeform 521"/>
            <p:cNvSpPr>
              <a:spLocks/>
            </p:cNvSpPr>
            <p:nvPr/>
          </p:nvSpPr>
          <p:spPr bwMode="auto">
            <a:xfrm>
              <a:off x="3141" y="3222"/>
              <a:ext cx="260" cy="230"/>
            </a:xfrm>
            <a:custGeom>
              <a:avLst/>
              <a:gdLst>
                <a:gd name="T0" fmla="*/ 104 w 104"/>
                <a:gd name="T1" fmla="*/ 75 h 92"/>
                <a:gd name="T2" fmla="*/ 36 w 104"/>
                <a:gd name="T3" fmla="*/ 18 h 92"/>
                <a:gd name="T4" fmla="*/ 40 w 104"/>
                <a:gd name="T5" fmla="*/ 12 h 92"/>
                <a:gd name="T6" fmla="*/ 0 w 104"/>
                <a:gd name="T7" fmla="*/ 0 h 92"/>
                <a:gd name="T8" fmla="*/ 20 w 104"/>
                <a:gd name="T9" fmla="*/ 37 h 92"/>
                <a:gd name="T10" fmla="*/ 24 w 104"/>
                <a:gd name="T11" fmla="*/ 31 h 92"/>
                <a:gd name="T12" fmla="*/ 88 w 104"/>
                <a:gd name="T13" fmla="*/ 92 h 92"/>
                <a:gd name="T14" fmla="*/ 0 60000 65536"/>
                <a:gd name="T15" fmla="*/ 0 60000 65536"/>
                <a:gd name="T16" fmla="*/ 0 60000 65536"/>
                <a:gd name="T17" fmla="*/ 0 60000 65536"/>
                <a:gd name="T18" fmla="*/ 0 60000 65536"/>
                <a:gd name="T19" fmla="*/ 0 60000 65536"/>
                <a:gd name="T20" fmla="*/ 0 60000 65536"/>
                <a:gd name="T21" fmla="*/ 0 w 104"/>
                <a:gd name="T22" fmla="*/ 0 h 92"/>
                <a:gd name="T23" fmla="*/ 104 w 104"/>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92">
                  <a:moveTo>
                    <a:pt x="104" y="75"/>
                  </a:moveTo>
                  <a:cubicBezTo>
                    <a:pt x="87" y="67"/>
                    <a:pt x="49" y="28"/>
                    <a:pt x="36" y="18"/>
                  </a:cubicBezTo>
                  <a:cubicBezTo>
                    <a:pt x="40" y="12"/>
                    <a:pt x="40" y="12"/>
                    <a:pt x="40" y="12"/>
                  </a:cubicBezTo>
                  <a:cubicBezTo>
                    <a:pt x="0" y="0"/>
                    <a:pt x="0" y="0"/>
                    <a:pt x="0" y="0"/>
                  </a:cubicBezTo>
                  <a:cubicBezTo>
                    <a:pt x="20" y="37"/>
                    <a:pt x="20" y="37"/>
                    <a:pt x="20" y="37"/>
                  </a:cubicBezTo>
                  <a:cubicBezTo>
                    <a:pt x="24" y="31"/>
                    <a:pt x="24" y="31"/>
                    <a:pt x="24" y="31"/>
                  </a:cubicBezTo>
                  <a:cubicBezTo>
                    <a:pt x="33" y="40"/>
                    <a:pt x="63" y="73"/>
                    <a:pt x="88" y="92"/>
                  </a:cubicBezTo>
                </a:path>
              </a:pathLst>
            </a:custGeom>
            <a:solidFill>
              <a:srgbClr val="C2E6F7"/>
            </a:solidFill>
            <a:ln w="9525">
              <a:noFill/>
              <a:round/>
              <a:headEnd/>
              <a:tailEnd/>
            </a:ln>
          </p:spPr>
          <p:txBody>
            <a:bodyPr/>
            <a:lstStyle/>
            <a:p>
              <a:endParaRPr lang="en-US">
                <a:solidFill>
                  <a:prstClr val="black"/>
                </a:solidFill>
                <a:latin typeface="Calibri"/>
              </a:endParaRPr>
            </a:p>
          </p:txBody>
        </p:sp>
        <p:sp>
          <p:nvSpPr>
            <p:cNvPr id="772" name="Freeform 522"/>
            <p:cNvSpPr>
              <a:spLocks/>
            </p:cNvSpPr>
            <p:nvPr/>
          </p:nvSpPr>
          <p:spPr bwMode="auto">
            <a:xfrm>
              <a:off x="4813" y="3237"/>
              <a:ext cx="183" cy="138"/>
            </a:xfrm>
            <a:custGeom>
              <a:avLst/>
              <a:gdLst>
                <a:gd name="T0" fmla="*/ 0 w 73"/>
                <a:gd name="T1" fmla="*/ 0 h 55"/>
                <a:gd name="T2" fmla="*/ 12 w 73"/>
                <a:gd name="T3" fmla="*/ 16 h 55"/>
                <a:gd name="T4" fmla="*/ 15 w 73"/>
                <a:gd name="T5" fmla="*/ 40 h 55"/>
                <a:gd name="T6" fmla="*/ 73 w 73"/>
                <a:gd name="T7" fmla="*/ 20 h 55"/>
                <a:gd name="T8" fmla="*/ 22 w 73"/>
                <a:gd name="T9" fmla="*/ 16 h 55"/>
                <a:gd name="T10" fmla="*/ 5 w 73"/>
                <a:gd name="T11" fmla="*/ 1 h 55"/>
                <a:gd name="T12" fmla="*/ 0 60000 65536"/>
                <a:gd name="T13" fmla="*/ 0 60000 65536"/>
                <a:gd name="T14" fmla="*/ 0 60000 65536"/>
                <a:gd name="T15" fmla="*/ 0 60000 65536"/>
                <a:gd name="T16" fmla="*/ 0 60000 65536"/>
                <a:gd name="T17" fmla="*/ 0 60000 65536"/>
                <a:gd name="T18" fmla="*/ 0 w 73"/>
                <a:gd name="T19" fmla="*/ 0 h 55"/>
                <a:gd name="T20" fmla="*/ 73 w 73"/>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73" h="55">
                  <a:moveTo>
                    <a:pt x="0" y="0"/>
                  </a:moveTo>
                  <a:cubicBezTo>
                    <a:pt x="6" y="5"/>
                    <a:pt x="10" y="8"/>
                    <a:pt x="12" y="16"/>
                  </a:cubicBezTo>
                  <a:cubicBezTo>
                    <a:pt x="14" y="22"/>
                    <a:pt x="11" y="35"/>
                    <a:pt x="15" y="40"/>
                  </a:cubicBezTo>
                  <a:cubicBezTo>
                    <a:pt x="26" y="55"/>
                    <a:pt x="58" y="21"/>
                    <a:pt x="73" y="20"/>
                  </a:cubicBezTo>
                  <a:cubicBezTo>
                    <a:pt x="58" y="23"/>
                    <a:pt x="34" y="26"/>
                    <a:pt x="22" y="16"/>
                  </a:cubicBezTo>
                  <a:cubicBezTo>
                    <a:pt x="16" y="11"/>
                    <a:pt x="13" y="3"/>
                    <a:pt x="5" y="1"/>
                  </a:cubicBezTo>
                </a:path>
              </a:pathLst>
            </a:custGeom>
            <a:solidFill>
              <a:srgbClr val="BE0F19"/>
            </a:solidFill>
            <a:ln w="9525">
              <a:noFill/>
              <a:round/>
              <a:headEnd/>
              <a:tailEnd/>
            </a:ln>
          </p:spPr>
          <p:txBody>
            <a:bodyPr/>
            <a:lstStyle/>
            <a:p>
              <a:endParaRPr lang="en-US">
                <a:solidFill>
                  <a:prstClr val="black"/>
                </a:solidFill>
                <a:latin typeface="Calibri"/>
              </a:endParaRPr>
            </a:p>
          </p:txBody>
        </p:sp>
        <p:sp>
          <p:nvSpPr>
            <p:cNvPr id="773" name="Freeform 523"/>
            <p:cNvSpPr>
              <a:spLocks/>
            </p:cNvSpPr>
            <p:nvPr/>
          </p:nvSpPr>
          <p:spPr bwMode="auto">
            <a:xfrm>
              <a:off x="4341" y="2847"/>
              <a:ext cx="212" cy="115"/>
            </a:xfrm>
            <a:custGeom>
              <a:avLst/>
              <a:gdLst>
                <a:gd name="T0" fmla="*/ 26 w 85"/>
                <a:gd name="T1" fmla="*/ 0 h 46"/>
                <a:gd name="T2" fmla="*/ 56 w 85"/>
                <a:gd name="T3" fmla="*/ 19 h 46"/>
                <a:gd name="T4" fmla="*/ 84 w 85"/>
                <a:gd name="T5" fmla="*/ 44 h 46"/>
                <a:gd name="T6" fmla="*/ 59 w 85"/>
                <a:gd name="T7" fmla="*/ 36 h 46"/>
                <a:gd name="T8" fmla="*/ 29 w 85"/>
                <a:gd name="T9" fmla="*/ 41 h 46"/>
                <a:gd name="T10" fmla="*/ 31 w 85"/>
                <a:gd name="T11" fmla="*/ 9 h 46"/>
                <a:gd name="T12" fmla="*/ 0 60000 65536"/>
                <a:gd name="T13" fmla="*/ 0 60000 65536"/>
                <a:gd name="T14" fmla="*/ 0 60000 65536"/>
                <a:gd name="T15" fmla="*/ 0 60000 65536"/>
                <a:gd name="T16" fmla="*/ 0 60000 65536"/>
                <a:gd name="T17" fmla="*/ 0 60000 65536"/>
                <a:gd name="T18" fmla="*/ 0 w 85"/>
                <a:gd name="T19" fmla="*/ 0 h 46"/>
                <a:gd name="T20" fmla="*/ 85 w 85"/>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85" h="46">
                  <a:moveTo>
                    <a:pt x="26" y="0"/>
                  </a:moveTo>
                  <a:cubicBezTo>
                    <a:pt x="35" y="11"/>
                    <a:pt x="44" y="13"/>
                    <a:pt x="56" y="19"/>
                  </a:cubicBezTo>
                  <a:cubicBezTo>
                    <a:pt x="64" y="22"/>
                    <a:pt x="85" y="35"/>
                    <a:pt x="84" y="44"/>
                  </a:cubicBezTo>
                  <a:cubicBezTo>
                    <a:pt x="74" y="45"/>
                    <a:pt x="68" y="38"/>
                    <a:pt x="59" y="36"/>
                  </a:cubicBezTo>
                  <a:cubicBezTo>
                    <a:pt x="49" y="32"/>
                    <a:pt x="39" y="39"/>
                    <a:pt x="29" y="41"/>
                  </a:cubicBezTo>
                  <a:cubicBezTo>
                    <a:pt x="0" y="46"/>
                    <a:pt x="30" y="20"/>
                    <a:pt x="31" y="9"/>
                  </a:cubicBezTo>
                </a:path>
              </a:pathLst>
            </a:custGeom>
            <a:solidFill>
              <a:srgbClr val="BE0F19"/>
            </a:solidFill>
            <a:ln w="9525">
              <a:noFill/>
              <a:round/>
              <a:headEnd/>
              <a:tailEnd/>
            </a:ln>
          </p:spPr>
          <p:txBody>
            <a:bodyPr/>
            <a:lstStyle/>
            <a:p>
              <a:endParaRPr lang="en-US">
                <a:solidFill>
                  <a:prstClr val="black"/>
                </a:solidFill>
                <a:latin typeface="Calibri"/>
              </a:endParaRPr>
            </a:p>
          </p:txBody>
        </p:sp>
        <p:sp>
          <p:nvSpPr>
            <p:cNvPr id="774" name="Freeform 524"/>
            <p:cNvSpPr>
              <a:spLocks/>
            </p:cNvSpPr>
            <p:nvPr/>
          </p:nvSpPr>
          <p:spPr bwMode="auto">
            <a:xfrm>
              <a:off x="4278" y="3615"/>
              <a:ext cx="140" cy="127"/>
            </a:xfrm>
            <a:custGeom>
              <a:avLst/>
              <a:gdLst>
                <a:gd name="T0" fmla="*/ 1 w 56"/>
                <a:gd name="T1" fmla="*/ 0 h 51"/>
                <a:gd name="T2" fmla="*/ 6 w 56"/>
                <a:gd name="T3" fmla="*/ 25 h 51"/>
                <a:gd name="T4" fmla="*/ 2 w 56"/>
                <a:gd name="T5" fmla="*/ 48 h 51"/>
                <a:gd name="T6" fmla="*/ 56 w 56"/>
                <a:gd name="T7" fmla="*/ 24 h 51"/>
                <a:gd name="T8" fmla="*/ 37 w 56"/>
                <a:gd name="T9" fmla="*/ 20 h 51"/>
                <a:gd name="T10" fmla="*/ 11 w 56"/>
                <a:gd name="T11" fmla="*/ 7 h 51"/>
                <a:gd name="T12" fmla="*/ 0 60000 65536"/>
                <a:gd name="T13" fmla="*/ 0 60000 65536"/>
                <a:gd name="T14" fmla="*/ 0 60000 65536"/>
                <a:gd name="T15" fmla="*/ 0 60000 65536"/>
                <a:gd name="T16" fmla="*/ 0 60000 65536"/>
                <a:gd name="T17" fmla="*/ 0 60000 65536"/>
                <a:gd name="T18" fmla="*/ 0 w 56"/>
                <a:gd name="T19" fmla="*/ 0 h 51"/>
                <a:gd name="T20" fmla="*/ 56 w 5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6" h="51">
                  <a:moveTo>
                    <a:pt x="1" y="0"/>
                  </a:moveTo>
                  <a:cubicBezTo>
                    <a:pt x="6" y="4"/>
                    <a:pt x="6" y="18"/>
                    <a:pt x="6" y="25"/>
                  </a:cubicBezTo>
                  <a:cubicBezTo>
                    <a:pt x="6" y="29"/>
                    <a:pt x="0" y="46"/>
                    <a:pt x="2" y="48"/>
                  </a:cubicBezTo>
                  <a:cubicBezTo>
                    <a:pt x="5" y="51"/>
                    <a:pt x="55" y="27"/>
                    <a:pt x="56" y="24"/>
                  </a:cubicBezTo>
                  <a:cubicBezTo>
                    <a:pt x="51" y="20"/>
                    <a:pt x="43" y="21"/>
                    <a:pt x="37" y="20"/>
                  </a:cubicBezTo>
                  <a:cubicBezTo>
                    <a:pt x="27" y="18"/>
                    <a:pt x="19" y="14"/>
                    <a:pt x="11" y="7"/>
                  </a:cubicBezTo>
                </a:path>
              </a:pathLst>
            </a:custGeom>
            <a:solidFill>
              <a:srgbClr val="BE0F19"/>
            </a:solidFill>
            <a:ln w="9525">
              <a:noFill/>
              <a:round/>
              <a:headEnd/>
              <a:tailEnd/>
            </a:ln>
          </p:spPr>
          <p:txBody>
            <a:bodyPr/>
            <a:lstStyle/>
            <a:p>
              <a:endParaRPr lang="en-US">
                <a:solidFill>
                  <a:prstClr val="black"/>
                </a:solidFill>
                <a:latin typeface="Calibri"/>
              </a:endParaRPr>
            </a:p>
          </p:txBody>
        </p:sp>
        <p:sp>
          <p:nvSpPr>
            <p:cNvPr id="775" name="Freeform 525"/>
            <p:cNvSpPr>
              <a:spLocks/>
            </p:cNvSpPr>
            <p:nvPr/>
          </p:nvSpPr>
          <p:spPr bwMode="auto">
            <a:xfrm>
              <a:off x="3711" y="2750"/>
              <a:ext cx="75" cy="87"/>
            </a:xfrm>
            <a:custGeom>
              <a:avLst/>
              <a:gdLst>
                <a:gd name="T0" fmla="*/ 3 w 30"/>
                <a:gd name="T1" fmla="*/ 7 h 35"/>
                <a:gd name="T2" fmla="*/ 30 w 30"/>
                <a:gd name="T3" fmla="*/ 5 h 35"/>
                <a:gd name="T4" fmla="*/ 15 w 30"/>
                <a:gd name="T5" fmla="*/ 35 h 35"/>
                <a:gd name="T6" fmla="*/ 0 w 30"/>
                <a:gd name="T7" fmla="*/ 12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3" y="7"/>
                  </a:moveTo>
                  <a:cubicBezTo>
                    <a:pt x="9" y="5"/>
                    <a:pt x="24" y="0"/>
                    <a:pt x="30" y="5"/>
                  </a:cubicBezTo>
                  <a:cubicBezTo>
                    <a:pt x="27" y="15"/>
                    <a:pt x="20" y="25"/>
                    <a:pt x="15" y="35"/>
                  </a:cubicBezTo>
                  <a:cubicBezTo>
                    <a:pt x="11" y="27"/>
                    <a:pt x="9" y="14"/>
                    <a:pt x="0" y="12"/>
                  </a:cubicBezTo>
                </a:path>
              </a:pathLst>
            </a:custGeom>
            <a:solidFill>
              <a:srgbClr val="006895"/>
            </a:solidFill>
            <a:ln w="9525">
              <a:noFill/>
              <a:round/>
              <a:headEnd/>
              <a:tailEnd/>
            </a:ln>
          </p:spPr>
          <p:txBody>
            <a:bodyPr/>
            <a:lstStyle/>
            <a:p>
              <a:endParaRPr lang="en-US">
                <a:solidFill>
                  <a:prstClr val="black"/>
                </a:solidFill>
                <a:latin typeface="Calibri"/>
              </a:endParaRPr>
            </a:p>
          </p:txBody>
        </p:sp>
        <p:sp>
          <p:nvSpPr>
            <p:cNvPr id="776" name="Oval 526"/>
            <p:cNvSpPr>
              <a:spLocks noChangeArrowheads="1"/>
            </p:cNvSpPr>
            <p:nvPr/>
          </p:nvSpPr>
          <p:spPr bwMode="auto">
            <a:xfrm>
              <a:off x="2453" y="3880"/>
              <a:ext cx="315" cy="182"/>
            </a:xfrm>
            <a:prstGeom prst="ellipse">
              <a:avLst/>
            </a:prstGeom>
            <a:noFill/>
            <a:ln w="7938" cap="rnd">
              <a:solidFill>
                <a:srgbClr val="000000"/>
              </a:solidFill>
              <a:round/>
              <a:headEnd/>
              <a:tailEnd/>
            </a:ln>
          </p:spPr>
          <p:txBody>
            <a:bodyPr/>
            <a:lstStyle/>
            <a:p>
              <a:endParaRPr lang="en-US">
                <a:solidFill>
                  <a:prstClr val="black"/>
                </a:solidFill>
                <a:latin typeface="Calibri"/>
              </a:endParaRPr>
            </a:p>
          </p:txBody>
        </p:sp>
        <p:sp>
          <p:nvSpPr>
            <p:cNvPr id="777" name="Oval 527"/>
            <p:cNvSpPr>
              <a:spLocks noChangeArrowheads="1"/>
            </p:cNvSpPr>
            <p:nvPr/>
          </p:nvSpPr>
          <p:spPr bwMode="auto">
            <a:xfrm>
              <a:off x="2478" y="3910"/>
              <a:ext cx="265" cy="137"/>
            </a:xfrm>
            <a:prstGeom prst="ellipse">
              <a:avLst/>
            </a:prstGeom>
            <a:noFill/>
            <a:ln w="7938" cap="rnd">
              <a:solidFill>
                <a:srgbClr val="000000"/>
              </a:solidFill>
              <a:round/>
              <a:headEnd/>
              <a:tailEnd/>
            </a:ln>
          </p:spPr>
          <p:txBody>
            <a:bodyPr/>
            <a:lstStyle/>
            <a:p>
              <a:endParaRPr lang="en-US">
                <a:solidFill>
                  <a:prstClr val="black"/>
                </a:solidFill>
                <a:latin typeface="Calibri"/>
              </a:endParaRPr>
            </a:p>
          </p:txBody>
        </p:sp>
        <p:sp>
          <p:nvSpPr>
            <p:cNvPr id="778" name="Oval 528"/>
            <p:cNvSpPr>
              <a:spLocks noChangeArrowheads="1"/>
            </p:cNvSpPr>
            <p:nvPr/>
          </p:nvSpPr>
          <p:spPr bwMode="auto">
            <a:xfrm>
              <a:off x="5008" y="3880"/>
              <a:ext cx="315" cy="182"/>
            </a:xfrm>
            <a:prstGeom prst="ellipse">
              <a:avLst/>
            </a:prstGeom>
            <a:noFill/>
            <a:ln w="7938" cap="rnd">
              <a:solidFill>
                <a:srgbClr val="000000"/>
              </a:solidFill>
              <a:round/>
              <a:headEnd/>
              <a:tailEnd/>
            </a:ln>
          </p:spPr>
          <p:txBody>
            <a:bodyPr/>
            <a:lstStyle/>
            <a:p>
              <a:endParaRPr lang="en-US">
                <a:solidFill>
                  <a:prstClr val="black"/>
                </a:solidFill>
                <a:latin typeface="Calibri"/>
              </a:endParaRPr>
            </a:p>
          </p:txBody>
        </p:sp>
        <p:sp>
          <p:nvSpPr>
            <p:cNvPr id="779" name="Oval 529"/>
            <p:cNvSpPr>
              <a:spLocks noChangeArrowheads="1"/>
            </p:cNvSpPr>
            <p:nvPr/>
          </p:nvSpPr>
          <p:spPr bwMode="auto">
            <a:xfrm>
              <a:off x="5033" y="3910"/>
              <a:ext cx="265" cy="137"/>
            </a:xfrm>
            <a:prstGeom prst="ellipse">
              <a:avLst/>
            </a:prstGeom>
            <a:noFill/>
            <a:ln w="7938" cap="rnd">
              <a:solidFill>
                <a:srgbClr val="000000"/>
              </a:solidFill>
              <a:round/>
              <a:headEnd/>
              <a:tailEnd/>
            </a:ln>
          </p:spPr>
          <p:txBody>
            <a:bodyPr/>
            <a:lstStyle/>
            <a:p>
              <a:endParaRPr lang="en-US">
                <a:solidFill>
                  <a:prstClr val="black"/>
                </a:solidFill>
                <a:latin typeface="Calibri"/>
              </a:endParaRPr>
            </a:p>
          </p:txBody>
        </p:sp>
        <p:sp>
          <p:nvSpPr>
            <p:cNvPr id="780" name="Freeform 530"/>
            <p:cNvSpPr>
              <a:spLocks/>
            </p:cNvSpPr>
            <p:nvPr/>
          </p:nvSpPr>
          <p:spPr bwMode="auto">
            <a:xfrm>
              <a:off x="2853" y="3045"/>
              <a:ext cx="65" cy="257"/>
            </a:xfrm>
            <a:custGeom>
              <a:avLst/>
              <a:gdLst>
                <a:gd name="T0" fmla="*/ 0 w 26"/>
                <a:gd name="T1" fmla="*/ 103 h 103"/>
                <a:gd name="T2" fmla="*/ 10 w 26"/>
                <a:gd name="T3" fmla="*/ 65 h 103"/>
                <a:gd name="T4" fmla="*/ 26 w 26"/>
                <a:gd name="T5" fmla="*/ 0 h 103"/>
                <a:gd name="T6" fmla="*/ 0 60000 65536"/>
                <a:gd name="T7" fmla="*/ 0 60000 65536"/>
                <a:gd name="T8" fmla="*/ 0 60000 65536"/>
                <a:gd name="T9" fmla="*/ 0 w 26"/>
                <a:gd name="T10" fmla="*/ 0 h 103"/>
                <a:gd name="T11" fmla="*/ 26 w 26"/>
                <a:gd name="T12" fmla="*/ 103 h 103"/>
              </a:gdLst>
              <a:ahLst/>
              <a:cxnLst>
                <a:cxn ang="T6">
                  <a:pos x="T0" y="T1"/>
                </a:cxn>
                <a:cxn ang="T7">
                  <a:pos x="T2" y="T3"/>
                </a:cxn>
                <a:cxn ang="T8">
                  <a:pos x="T4" y="T5"/>
                </a:cxn>
              </a:cxnLst>
              <a:rect l="T9" t="T10" r="T11" b="T12"/>
              <a:pathLst>
                <a:path w="26" h="103">
                  <a:moveTo>
                    <a:pt x="0" y="103"/>
                  </a:moveTo>
                  <a:cubicBezTo>
                    <a:pt x="3" y="90"/>
                    <a:pt x="7" y="78"/>
                    <a:pt x="10" y="65"/>
                  </a:cubicBezTo>
                  <a:cubicBezTo>
                    <a:pt x="16" y="43"/>
                    <a:pt x="21" y="21"/>
                    <a:pt x="26" y="0"/>
                  </a:cubicBezTo>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81" name="Freeform 531"/>
            <p:cNvSpPr>
              <a:spLocks/>
            </p:cNvSpPr>
            <p:nvPr/>
          </p:nvSpPr>
          <p:spPr bwMode="auto">
            <a:xfrm>
              <a:off x="2448" y="2084"/>
              <a:ext cx="533" cy="1886"/>
            </a:xfrm>
            <a:custGeom>
              <a:avLst/>
              <a:gdLst>
                <a:gd name="T0" fmla="*/ 201 w 213"/>
                <a:gd name="T1" fmla="*/ 316 h 754"/>
                <a:gd name="T2" fmla="*/ 208 w 213"/>
                <a:gd name="T3" fmla="*/ 138 h 754"/>
                <a:gd name="T4" fmla="*/ 188 w 213"/>
                <a:gd name="T5" fmla="*/ 35 h 754"/>
                <a:gd name="T6" fmla="*/ 125 w 213"/>
                <a:gd name="T7" fmla="*/ 48 h 754"/>
                <a:gd name="T8" fmla="*/ 132 w 213"/>
                <a:gd name="T9" fmla="*/ 193 h 754"/>
                <a:gd name="T10" fmla="*/ 50 w 213"/>
                <a:gd name="T11" fmla="*/ 510 h 754"/>
                <a:gd name="T12" fmla="*/ 2 w 213"/>
                <a:gd name="T13" fmla="*/ 722 h 754"/>
                <a:gd name="T14" fmla="*/ 2 w 213"/>
                <a:gd name="T15" fmla="*/ 753 h 754"/>
                <a:gd name="T16" fmla="*/ 65 w 213"/>
                <a:gd name="T17" fmla="*/ 718 h 754"/>
                <a:gd name="T18" fmla="*/ 128 w 213"/>
                <a:gd name="T19" fmla="*/ 754 h 754"/>
                <a:gd name="T20" fmla="*/ 128 w 213"/>
                <a:gd name="T21" fmla="*/ 749 h 754"/>
                <a:gd name="T22" fmla="*/ 150 w 213"/>
                <a:gd name="T23" fmla="*/ 543 h 7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3"/>
                <a:gd name="T37" fmla="*/ 0 h 754"/>
                <a:gd name="T38" fmla="*/ 213 w 213"/>
                <a:gd name="T39" fmla="*/ 754 h 7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3" h="754">
                  <a:moveTo>
                    <a:pt x="201" y="316"/>
                  </a:moveTo>
                  <a:cubicBezTo>
                    <a:pt x="212" y="243"/>
                    <a:pt x="213" y="184"/>
                    <a:pt x="208" y="138"/>
                  </a:cubicBezTo>
                  <a:cubicBezTo>
                    <a:pt x="205" y="113"/>
                    <a:pt x="198" y="74"/>
                    <a:pt x="188" y="35"/>
                  </a:cubicBezTo>
                  <a:cubicBezTo>
                    <a:pt x="178" y="0"/>
                    <a:pt x="118" y="11"/>
                    <a:pt x="125" y="48"/>
                  </a:cubicBezTo>
                  <a:cubicBezTo>
                    <a:pt x="132" y="90"/>
                    <a:pt x="136" y="139"/>
                    <a:pt x="132" y="193"/>
                  </a:cubicBezTo>
                  <a:cubicBezTo>
                    <a:pt x="122" y="320"/>
                    <a:pt x="73" y="436"/>
                    <a:pt x="50" y="510"/>
                  </a:cubicBezTo>
                  <a:cubicBezTo>
                    <a:pt x="32" y="581"/>
                    <a:pt x="7" y="654"/>
                    <a:pt x="2" y="722"/>
                  </a:cubicBezTo>
                  <a:cubicBezTo>
                    <a:pt x="0" y="738"/>
                    <a:pt x="1" y="751"/>
                    <a:pt x="2" y="753"/>
                  </a:cubicBezTo>
                  <a:cubicBezTo>
                    <a:pt x="3" y="734"/>
                    <a:pt x="31" y="718"/>
                    <a:pt x="65" y="718"/>
                  </a:cubicBezTo>
                  <a:cubicBezTo>
                    <a:pt x="99" y="718"/>
                    <a:pt x="127" y="734"/>
                    <a:pt x="128" y="754"/>
                  </a:cubicBezTo>
                  <a:cubicBezTo>
                    <a:pt x="129" y="752"/>
                    <a:pt x="128" y="752"/>
                    <a:pt x="128" y="749"/>
                  </a:cubicBezTo>
                  <a:cubicBezTo>
                    <a:pt x="128" y="688"/>
                    <a:pt x="136" y="616"/>
                    <a:pt x="150" y="543"/>
                  </a:cubicBezTo>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82" name="Freeform 532"/>
            <p:cNvSpPr>
              <a:spLocks/>
            </p:cNvSpPr>
            <p:nvPr/>
          </p:nvSpPr>
          <p:spPr bwMode="auto">
            <a:xfrm>
              <a:off x="5006" y="2079"/>
              <a:ext cx="590" cy="1898"/>
            </a:xfrm>
            <a:custGeom>
              <a:avLst/>
              <a:gdLst>
                <a:gd name="T0" fmla="*/ 104 w 236"/>
                <a:gd name="T1" fmla="*/ 436 h 759"/>
                <a:gd name="T2" fmla="*/ 37 w 236"/>
                <a:gd name="T3" fmla="*/ 619 h 759"/>
                <a:gd name="T4" fmla="*/ 1 w 236"/>
                <a:gd name="T5" fmla="*/ 752 h 759"/>
                <a:gd name="T6" fmla="*/ 64 w 236"/>
                <a:gd name="T7" fmla="*/ 720 h 759"/>
                <a:gd name="T8" fmla="*/ 127 w 236"/>
                <a:gd name="T9" fmla="*/ 757 h 759"/>
                <a:gd name="T10" fmla="*/ 127 w 236"/>
                <a:gd name="T11" fmla="*/ 759 h 759"/>
                <a:gd name="T12" fmla="*/ 153 w 236"/>
                <a:gd name="T13" fmla="*/ 642 h 759"/>
                <a:gd name="T14" fmla="*/ 207 w 236"/>
                <a:gd name="T15" fmla="*/ 429 h 759"/>
                <a:gd name="T16" fmla="*/ 209 w 236"/>
                <a:gd name="T17" fmla="*/ 39 h 759"/>
                <a:gd name="T18" fmla="*/ 145 w 236"/>
                <a:gd name="T19" fmla="*/ 50 h 759"/>
                <a:gd name="T20" fmla="*/ 131 w 236"/>
                <a:gd name="T21" fmla="*/ 327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759"/>
                <a:gd name="T35" fmla="*/ 236 w 236"/>
                <a:gd name="T36" fmla="*/ 759 h 7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759">
                  <a:moveTo>
                    <a:pt x="104" y="436"/>
                  </a:moveTo>
                  <a:cubicBezTo>
                    <a:pt x="78" y="525"/>
                    <a:pt x="52" y="574"/>
                    <a:pt x="37" y="619"/>
                  </a:cubicBezTo>
                  <a:cubicBezTo>
                    <a:pt x="17" y="670"/>
                    <a:pt x="0" y="737"/>
                    <a:pt x="1" y="752"/>
                  </a:cubicBezTo>
                  <a:cubicBezTo>
                    <a:pt x="5" y="734"/>
                    <a:pt x="32" y="720"/>
                    <a:pt x="64" y="720"/>
                  </a:cubicBezTo>
                  <a:cubicBezTo>
                    <a:pt x="99" y="720"/>
                    <a:pt x="127" y="737"/>
                    <a:pt x="127" y="757"/>
                  </a:cubicBezTo>
                  <a:cubicBezTo>
                    <a:pt x="127" y="758"/>
                    <a:pt x="127" y="758"/>
                    <a:pt x="127" y="759"/>
                  </a:cubicBezTo>
                  <a:cubicBezTo>
                    <a:pt x="133" y="747"/>
                    <a:pt x="145" y="668"/>
                    <a:pt x="153" y="642"/>
                  </a:cubicBezTo>
                  <a:cubicBezTo>
                    <a:pt x="168" y="590"/>
                    <a:pt x="188" y="533"/>
                    <a:pt x="207" y="429"/>
                  </a:cubicBezTo>
                  <a:cubicBezTo>
                    <a:pt x="236" y="278"/>
                    <a:pt x="227" y="134"/>
                    <a:pt x="209" y="39"/>
                  </a:cubicBezTo>
                  <a:cubicBezTo>
                    <a:pt x="200" y="0"/>
                    <a:pt x="142" y="14"/>
                    <a:pt x="145" y="50"/>
                  </a:cubicBezTo>
                  <a:cubicBezTo>
                    <a:pt x="155" y="149"/>
                    <a:pt x="154" y="224"/>
                    <a:pt x="131" y="327"/>
                  </a:cubicBezTo>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83" name="Freeform 533"/>
            <p:cNvSpPr>
              <a:spLocks/>
            </p:cNvSpPr>
            <p:nvPr/>
          </p:nvSpPr>
          <p:spPr bwMode="auto">
            <a:xfrm>
              <a:off x="2893" y="2562"/>
              <a:ext cx="2453" cy="618"/>
            </a:xfrm>
            <a:custGeom>
              <a:avLst/>
              <a:gdLst>
                <a:gd name="T0" fmla="*/ 981 w 981"/>
                <a:gd name="T1" fmla="*/ 129 h 247"/>
                <a:gd name="T2" fmla="*/ 860 w 981"/>
                <a:gd name="T3" fmla="*/ 240 h 247"/>
                <a:gd name="T4" fmla="*/ 793 w 981"/>
                <a:gd name="T5" fmla="*/ 230 h 247"/>
                <a:gd name="T6" fmla="*/ 734 w 981"/>
                <a:gd name="T7" fmla="*/ 165 h 247"/>
                <a:gd name="T8" fmla="*/ 650 w 981"/>
                <a:gd name="T9" fmla="*/ 104 h 247"/>
                <a:gd name="T10" fmla="*/ 529 w 981"/>
                <a:gd name="T11" fmla="*/ 24 h 247"/>
                <a:gd name="T12" fmla="*/ 400 w 981"/>
                <a:gd name="T13" fmla="*/ 17 h 247"/>
                <a:gd name="T14" fmla="*/ 341 w 981"/>
                <a:gd name="T15" fmla="*/ 40 h 247"/>
                <a:gd name="T16" fmla="*/ 273 w 981"/>
                <a:gd name="T17" fmla="*/ 62 h 247"/>
                <a:gd name="T18" fmla="*/ 193 w 981"/>
                <a:gd name="T19" fmla="*/ 100 h 247"/>
                <a:gd name="T20" fmla="*/ 105 w 981"/>
                <a:gd name="T21" fmla="*/ 156 h 247"/>
                <a:gd name="T22" fmla="*/ 44 w 981"/>
                <a:gd name="T23" fmla="*/ 146 h 247"/>
                <a:gd name="T24" fmla="*/ 0 w 981"/>
                <a:gd name="T25" fmla="*/ 96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1"/>
                <a:gd name="T40" fmla="*/ 0 h 247"/>
                <a:gd name="T41" fmla="*/ 981 w 981"/>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1" h="247">
                  <a:moveTo>
                    <a:pt x="981" y="129"/>
                  </a:moveTo>
                  <a:cubicBezTo>
                    <a:pt x="952" y="172"/>
                    <a:pt x="899" y="227"/>
                    <a:pt x="860" y="240"/>
                  </a:cubicBezTo>
                  <a:cubicBezTo>
                    <a:pt x="841" y="246"/>
                    <a:pt x="813" y="247"/>
                    <a:pt x="793" y="230"/>
                  </a:cubicBezTo>
                  <a:cubicBezTo>
                    <a:pt x="774" y="215"/>
                    <a:pt x="758" y="188"/>
                    <a:pt x="734" y="165"/>
                  </a:cubicBezTo>
                  <a:cubicBezTo>
                    <a:pt x="711" y="143"/>
                    <a:pt x="679" y="126"/>
                    <a:pt x="650" y="104"/>
                  </a:cubicBezTo>
                  <a:cubicBezTo>
                    <a:pt x="613" y="76"/>
                    <a:pt x="575" y="41"/>
                    <a:pt x="529" y="24"/>
                  </a:cubicBezTo>
                  <a:cubicBezTo>
                    <a:pt x="469" y="0"/>
                    <a:pt x="423" y="13"/>
                    <a:pt x="400" y="17"/>
                  </a:cubicBezTo>
                  <a:cubicBezTo>
                    <a:pt x="379" y="20"/>
                    <a:pt x="361" y="34"/>
                    <a:pt x="341" y="40"/>
                  </a:cubicBezTo>
                  <a:cubicBezTo>
                    <a:pt x="324" y="46"/>
                    <a:pt x="289" y="55"/>
                    <a:pt x="273" y="62"/>
                  </a:cubicBezTo>
                  <a:cubicBezTo>
                    <a:pt x="243" y="75"/>
                    <a:pt x="216" y="87"/>
                    <a:pt x="193" y="100"/>
                  </a:cubicBezTo>
                  <a:cubicBezTo>
                    <a:pt x="157" y="122"/>
                    <a:pt x="131" y="145"/>
                    <a:pt x="105" y="156"/>
                  </a:cubicBezTo>
                  <a:cubicBezTo>
                    <a:pt x="71" y="170"/>
                    <a:pt x="48" y="151"/>
                    <a:pt x="44" y="146"/>
                  </a:cubicBezTo>
                  <a:cubicBezTo>
                    <a:pt x="30" y="131"/>
                    <a:pt x="12" y="113"/>
                    <a:pt x="0" y="96"/>
                  </a:cubicBezTo>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84" name="Freeform 534"/>
            <p:cNvSpPr>
              <a:spLocks/>
            </p:cNvSpPr>
            <p:nvPr/>
          </p:nvSpPr>
          <p:spPr bwMode="auto">
            <a:xfrm>
              <a:off x="2760" y="3022"/>
              <a:ext cx="2623" cy="818"/>
            </a:xfrm>
            <a:custGeom>
              <a:avLst/>
              <a:gdLst>
                <a:gd name="T0" fmla="*/ 0 w 1049"/>
                <a:gd name="T1" fmla="*/ 177 h 327"/>
                <a:gd name="T2" fmla="*/ 115 w 1049"/>
                <a:gd name="T3" fmla="*/ 129 h 327"/>
                <a:gd name="T4" fmla="*/ 192 w 1049"/>
                <a:gd name="T5" fmla="*/ 153 h 327"/>
                <a:gd name="T6" fmla="*/ 262 w 1049"/>
                <a:gd name="T7" fmla="*/ 214 h 327"/>
                <a:gd name="T8" fmla="*/ 311 w 1049"/>
                <a:gd name="T9" fmla="*/ 242 h 327"/>
                <a:gd name="T10" fmla="*/ 349 w 1049"/>
                <a:gd name="T11" fmla="*/ 273 h 327"/>
                <a:gd name="T12" fmla="*/ 484 w 1049"/>
                <a:gd name="T13" fmla="*/ 323 h 327"/>
                <a:gd name="T14" fmla="*/ 573 w 1049"/>
                <a:gd name="T15" fmla="*/ 322 h 327"/>
                <a:gd name="T16" fmla="*/ 659 w 1049"/>
                <a:gd name="T17" fmla="*/ 294 h 327"/>
                <a:gd name="T18" fmla="*/ 736 w 1049"/>
                <a:gd name="T19" fmla="*/ 258 h 327"/>
                <a:gd name="T20" fmla="*/ 798 w 1049"/>
                <a:gd name="T21" fmla="*/ 228 h 327"/>
                <a:gd name="T22" fmla="*/ 1022 w 1049"/>
                <a:gd name="T23" fmla="*/ 35 h 327"/>
                <a:gd name="T24" fmla="*/ 1049 w 1049"/>
                <a:gd name="T25" fmla="*/ 0 h 3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9"/>
                <a:gd name="T40" fmla="*/ 0 h 327"/>
                <a:gd name="T41" fmla="*/ 1049 w 1049"/>
                <a:gd name="T42" fmla="*/ 327 h 3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9" h="327">
                  <a:moveTo>
                    <a:pt x="0" y="177"/>
                  </a:moveTo>
                  <a:cubicBezTo>
                    <a:pt x="22" y="172"/>
                    <a:pt x="74" y="146"/>
                    <a:pt x="115" y="129"/>
                  </a:cubicBezTo>
                  <a:cubicBezTo>
                    <a:pt x="146" y="113"/>
                    <a:pt x="160" y="122"/>
                    <a:pt x="192" y="153"/>
                  </a:cubicBezTo>
                  <a:cubicBezTo>
                    <a:pt x="214" y="174"/>
                    <a:pt x="238" y="195"/>
                    <a:pt x="262" y="214"/>
                  </a:cubicBezTo>
                  <a:cubicBezTo>
                    <a:pt x="277" y="226"/>
                    <a:pt x="296" y="231"/>
                    <a:pt x="311" y="242"/>
                  </a:cubicBezTo>
                  <a:cubicBezTo>
                    <a:pt x="325" y="251"/>
                    <a:pt x="335" y="265"/>
                    <a:pt x="349" y="273"/>
                  </a:cubicBezTo>
                  <a:cubicBezTo>
                    <a:pt x="393" y="298"/>
                    <a:pt x="439" y="316"/>
                    <a:pt x="484" y="323"/>
                  </a:cubicBezTo>
                  <a:cubicBezTo>
                    <a:pt x="514" y="327"/>
                    <a:pt x="544" y="326"/>
                    <a:pt x="573" y="322"/>
                  </a:cubicBezTo>
                  <a:cubicBezTo>
                    <a:pt x="606" y="317"/>
                    <a:pt x="628" y="306"/>
                    <a:pt x="659" y="294"/>
                  </a:cubicBezTo>
                  <a:cubicBezTo>
                    <a:pt x="682" y="284"/>
                    <a:pt x="714" y="270"/>
                    <a:pt x="736" y="258"/>
                  </a:cubicBezTo>
                  <a:cubicBezTo>
                    <a:pt x="757" y="246"/>
                    <a:pt x="779" y="241"/>
                    <a:pt x="798" y="228"/>
                  </a:cubicBezTo>
                  <a:cubicBezTo>
                    <a:pt x="893" y="166"/>
                    <a:pt x="989" y="80"/>
                    <a:pt x="1022" y="35"/>
                  </a:cubicBezTo>
                  <a:cubicBezTo>
                    <a:pt x="1031" y="23"/>
                    <a:pt x="1040" y="12"/>
                    <a:pt x="1049" y="0"/>
                  </a:cubicBezTo>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85" name="Freeform 535"/>
            <p:cNvSpPr>
              <a:spLocks/>
            </p:cNvSpPr>
            <p:nvPr/>
          </p:nvSpPr>
          <p:spPr bwMode="auto">
            <a:xfrm>
              <a:off x="2770" y="2907"/>
              <a:ext cx="261" cy="415"/>
            </a:xfrm>
            <a:custGeom>
              <a:avLst/>
              <a:gdLst>
                <a:gd name="T0" fmla="*/ 11 w 104"/>
                <a:gd name="T1" fmla="*/ 0 h 166"/>
                <a:gd name="T2" fmla="*/ 31 w 104"/>
                <a:gd name="T3" fmla="*/ 25 h 166"/>
                <a:gd name="T4" fmla="*/ 31 w 104"/>
                <a:gd name="T5" fmla="*/ 25 h 166"/>
                <a:gd name="T6" fmla="*/ 87 w 104"/>
                <a:gd name="T7" fmla="*/ 82 h 166"/>
                <a:gd name="T8" fmla="*/ 86 w 104"/>
                <a:gd name="T9" fmla="*/ 128 h 166"/>
                <a:gd name="T10" fmla="*/ 0 w 104"/>
                <a:gd name="T11" fmla="*/ 166 h 166"/>
                <a:gd name="T12" fmla="*/ 0 60000 65536"/>
                <a:gd name="T13" fmla="*/ 0 60000 65536"/>
                <a:gd name="T14" fmla="*/ 0 60000 65536"/>
                <a:gd name="T15" fmla="*/ 0 60000 65536"/>
                <a:gd name="T16" fmla="*/ 0 60000 65536"/>
                <a:gd name="T17" fmla="*/ 0 60000 65536"/>
                <a:gd name="T18" fmla="*/ 0 w 104"/>
                <a:gd name="T19" fmla="*/ 0 h 166"/>
                <a:gd name="T20" fmla="*/ 104 w 104"/>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04" h="166">
                  <a:moveTo>
                    <a:pt x="11" y="0"/>
                  </a:moveTo>
                  <a:cubicBezTo>
                    <a:pt x="18" y="8"/>
                    <a:pt x="24" y="17"/>
                    <a:pt x="31" y="25"/>
                  </a:cubicBezTo>
                  <a:cubicBezTo>
                    <a:pt x="31" y="25"/>
                    <a:pt x="31" y="25"/>
                    <a:pt x="31" y="25"/>
                  </a:cubicBezTo>
                  <a:cubicBezTo>
                    <a:pt x="43" y="40"/>
                    <a:pt x="63" y="58"/>
                    <a:pt x="87" y="82"/>
                  </a:cubicBezTo>
                  <a:cubicBezTo>
                    <a:pt x="101" y="94"/>
                    <a:pt x="104" y="116"/>
                    <a:pt x="86" y="128"/>
                  </a:cubicBezTo>
                  <a:cubicBezTo>
                    <a:pt x="64" y="144"/>
                    <a:pt x="32" y="162"/>
                    <a:pt x="0" y="166"/>
                  </a:cubicBezTo>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86" name="Freeform 536"/>
            <p:cNvSpPr>
              <a:spLocks/>
            </p:cNvSpPr>
            <p:nvPr/>
          </p:nvSpPr>
          <p:spPr bwMode="auto">
            <a:xfrm>
              <a:off x="5068" y="3122"/>
              <a:ext cx="133" cy="178"/>
            </a:xfrm>
            <a:custGeom>
              <a:avLst/>
              <a:gdLst>
                <a:gd name="T0" fmla="*/ 4 w 53"/>
                <a:gd name="T1" fmla="*/ 18 h 71"/>
                <a:gd name="T2" fmla="*/ 0 w 53"/>
                <a:gd name="T3" fmla="*/ 12 h 71"/>
                <a:gd name="T4" fmla="*/ 25 w 53"/>
                <a:gd name="T5" fmla="*/ 71 h 71"/>
                <a:gd name="T6" fmla="*/ 21 w 53"/>
                <a:gd name="T7" fmla="*/ 66 h 71"/>
                <a:gd name="T8" fmla="*/ 0 60000 65536"/>
                <a:gd name="T9" fmla="*/ 0 60000 65536"/>
                <a:gd name="T10" fmla="*/ 0 60000 65536"/>
                <a:gd name="T11" fmla="*/ 0 60000 65536"/>
                <a:gd name="T12" fmla="*/ 0 w 53"/>
                <a:gd name="T13" fmla="*/ 0 h 71"/>
                <a:gd name="T14" fmla="*/ 53 w 53"/>
                <a:gd name="T15" fmla="*/ 71 h 71"/>
              </a:gdLst>
              <a:ahLst/>
              <a:cxnLst>
                <a:cxn ang="T8">
                  <a:pos x="T0" y="T1"/>
                </a:cxn>
                <a:cxn ang="T9">
                  <a:pos x="T2" y="T3"/>
                </a:cxn>
                <a:cxn ang="T10">
                  <a:pos x="T4" y="T5"/>
                </a:cxn>
                <a:cxn ang="T11">
                  <a:pos x="T6" y="T7"/>
                </a:cxn>
              </a:cxnLst>
              <a:rect l="T12" t="T13" r="T14" b="T15"/>
              <a:pathLst>
                <a:path w="53" h="71">
                  <a:moveTo>
                    <a:pt x="4" y="18"/>
                  </a:moveTo>
                  <a:cubicBezTo>
                    <a:pt x="0" y="12"/>
                    <a:pt x="0" y="12"/>
                    <a:pt x="0" y="12"/>
                  </a:cubicBezTo>
                  <a:cubicBezTo>
                    <a:pt x="37" y="0"/>
                    <a:pt x="53" y="52"/>
                    <a:pt x="25" y="71"/>
                  </a:cubicBezTo>
                  <a:cubicBezTo>
                    <a:pt x="21" y="66"/>
                    <a:pt x="21" y="66"/>
                    <a:pt x="21" y="66"/>
                  </a:cubicBezTo>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87" name="Freeform 537"/>
            <p:cNvSpPr>
              <a:spLocks/>
            </p:cNvSpPr>
            <p:nvPr/>
          </p:nvSpPr>
          <p:spPr bwMode="auto">
            <a:xfrm>
              <a:off x="2898" y="2912"/>
              <a:ext cx="153" cy="173"/>
            </a:xfrm>
            <a:custGeom>
              <a:avLst/>
              <a:gdLst>
                <a:gd name="T0" fmla="*/ 57 w 61"/>
                <a:gd name="T1" fmla="*/ 24 h 69"/>
                <a:gd name="T2" fmla="*/ 61 w 61"/>
                <a:gd name="T3" fmla="*/ 18 h 69"/>
                <a:gd name="T4" fmla="*/ 25 w 61"/>
                <a:gd name="T5" fmla="*/ 69 h 69"/>
                <a:gd name="T6" fmla="*/ 30 w 61"/>
                <a:gd name="T7" fmla="*/ 64 h 69"/>
                <a:gd name="T8" fmla="*/ 0 60000 65536"/>
                <a:gd name="T9" fmla="*/ 0 60000 65536"/>
                <a:gd name="T10" fmla="*/ 0 60000 65536"/>
                <a:gd name="T11" fmla="*/ 0 60000 65536"/>
                <a:gd name="T12" fmla="*/ 0 w 61"/>
                <a:gd name="T13" fmla="*/ 0 h 69"/>
                <a:gd name="T14" fmla="*/ 61 w 61"/>
                <a:gd name="T15" fmla="*/ 69 h 69"/>
              </a:gdLst>
              <a:ahLst/>
              <a:cxnLst>
                <a:cxn ang="T8">
                  <a:pos x="T0" y="T1"/>
                </a:cxn>
                <a:cxn ang="T9">
                  <a:pos x="T2" y="T3"/>
                </a:cxn>
                <a:cxn ang="T10">
                  <a:pos x="T4" y="T5"/>
                </a:cxn>
                <a:cxn ang="T11">
                  <a:pos x="T6" y="T7"/>
                </a:cxn>
              </a:cxnLst>
              <a:rect l="T12" t="T13" r="T14" b="T15"/>
              <a:pathLst>
                <a:path w="61" h="69">
                  <a:moveTo>
                    <a:pt x="57" y="24"/>
                  </a:moveTo>
                  <a:cubicBezTo>
                    <a:pt x="61" y="18"/>
                    <a:pt x="61" y="18"/>
                    <a:pt x="61" y="18"/>
                  </a:cubicBezTo>
                  <a:cubicBezTo>
                    <a:pt x="30" y="0"/>
                    <a:pt x="0" y="44"/>
                    <a:pt x="25" y="69"/>
                  </a:cubicBezTo>
                  <a:cubicBezTo>
                    <a:pt x="30" y="64"/>
                    <a:pt x="30" y="64"/>
                    <a:pt x="30" y="64"/>
                  </a:cubicBezTo>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88" name="Freeform 538"/>
            <p:cNvSpPr>
              <a:spLocks/>
            </p:cNvSpPr>
            <p:nvPr/>
          </p:nvSpPr>
          <p:spPr bwMode="auto">
            <a:xfrm>
              <a:off x="2926" y="3217"/>
              <a:ext cx="142" cy="153"/>
            </a:xfrm>
            <a:custGeom>
              <a:avLst/>
              <a:gdLst>
                <a:gd name="T0" fmla="*/ 33 w 57"/>
                <a:gd name="T1" fmla="*/ 6 h 61"/>
                <a:gd name="T2" fmla="*/ 29 w 57"/>
                <a:gd name="T3" fmla="*/ 0 h 61"/>
                <a:gd name="T4" fmla="*/ 57 w 57"/>
                <a:gd name="T5" fmla="*/ 47 h 61"/>
                <a:gd name="T6" fmla="*/ 53 w 57"/>
                <a:gd name="T7" fmla="*/ 41 h 61"/>
                <a:gd name="T8" fmla="*/ 0 60000 65536"/>
                <a:gd name="T9" fmla="*/ 0 60000 65536"/>
                <a:gd name="T10" fmla="*/ 0 60000 65536"/>
                <a:gd name="T11" fmla="*/ 0 60000 65536"/>
                <a:gd name="T12" fmla="*/ 0 w 57"/>
                <a:gd name="T13" fmla="*/ 0 h 61"/>
                <a:gd name="T14" fmla="*/ 57 w 57"/>
                <a:gd name="T15" fmla="*/ 61 h 61"/>
              </a:gdLst>
              <a:ahLst/>
              <a:cxnLst>
                <a:cxn ang="T8">
                  <a:pos x="T0" y="T1"/>
                </a:cxn>
                <a:cxn ang="T9">
                  <a:pos x="T2" y="T3"/>
                </a:cxn>
                <a:cxn ang="T10">
                  <a:pos x="T4" y="T5"/>
                </a:cxn>
                <a:cxn ang="T11">
                  <a:pos x="T6" y="T7"/>
                </a:cxn>
              </a:cxnLst>
              <a:rect l="T12" t="T13" r="T14" b="T15"/>
              <a:pathLst>
                <a:path w="57" h="61">
                  <a:moveTo>
                    <a:pt x="33" y="6"/>
                  </a:moveTo>
                  <a:cubicBezTo>
                    <a:pt x="29" y="0"/>
                    <a:pt x="29" y="0"/>
                    <a:pt x="29" y="0"/>
                  </a:cubicBezTo>
                  <a:cubicBezTo>
                    <a:pt x="0" y="21"/>
                    <a:pt x="24" y="61"/>
                    <a:pt x="57" y="47"/>
                  </a:cubicBezTo>
                  <a:cubicBezTo>
                    <a:pt x="53" y="41"/>
                    <a:pt x="53" y="41"/>
                    <a:pt x="53" y="41"/>
                  </a:cubicBezTo>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89" name="Freeform 539"/>
            <p:cNvSpPr>
              <a:spLocks/>
            </p:cNvSpPr>
            <p:nvPr/>
          </p:nvSpPr>
          <p:spPr bwMode="auto">
            <a:xfrm>
              <a:off x="3671" y="3330"/>
              <a:ext cx="552" cy="400"/>
            </a:xfrm>
            <a:custGeom>
              <a:avLst/>
              <a:gdLst>
                <a:gd name="T0" fmla="*/ 204 w 221"/>
                <a:gd name="T1" fmla="*/ 146 h 160"/>
                <a:gd name="T2" fmla="*/ 99 w 221"/>
                <a:gd name="T3" fmla="*/ 149 h 160"/>
                <a:gd name="T4" fmla="*/ 13 w 221"/>
                <a:gd name="T5" fmla="*/ 103 h 160"/>
                <a:gd name="T6" fmla="*/ 38 w 221"/>
                <a:gd name="T7" fmla="*/ 38 h 160"/>
                <a:gd name="T8" fmla="*/ 152 w 221"/>
                <a:gd name="T9" fmla="*/ 83 h 160"/>
                <a:gd name="T10" fmla="*/ 204 w 221"/>
                <a:gd name="T11" fmla="*/ 146 h 160"/>
                <a:gd name="T12" fmla="*/ 0 60000 65536"/>
                <a:gd name="T13" fmla="*/ 0 60000 65536"/>
                <a:gd name="T14" fmla="*/ 0 60000 65536"/>
                <a:gd name="T15" fmla="*/ 0 60000 65536"/>
                <a:gd name="T16" fmla="*/ 0 60000 65536"/>
                <a:gd name="T17" fmla="*/ 0 60000 65536"/>
                <a:gd name="T18" fmla="*/ 0 w 221"/>
                <a:gd name="T19" fmla="*/ 0 h 160"/>
                <a:gd name="T20" fmla="*/ 221 w 221"/>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221" h="160">
                  <a:moveTo>
                    <a:pt x="204" y="146"/>
                  </a:moveTo>
                  <a:cubicBezTo>
                    <a:pt x="188" y="160"/>
                    <a:pt x="137" y="152"/>
                    <a:pt x="99" y="149"/>
                  </a:cubicBezTo>
                  <a:cubicBezTo>
                    <a:pt x="60" y="146"/>
                    <a:pt x="26" y="122"/>
                    <a:pt x="13" y="103"/>
                  </a:cubicBezTo>
                  <a:cubicBezTo>
                    <a:pt x="0" y="84"/>
                    <a:pt x="24" y="63"/>
                    <a:pt x="38" y="38"/>
                  </a:cubicBezTo>
                  <a:cubicBezTo>
                    <a:pt x="58" y="0"/>
                    <a:pt x="129" y="64"/>
                    <a:pt x="152" y="83"/>
                  </a:cubicBezTo>
                  <a:cubicBezTo>
                    <a:pt x="175" y="103"/>
                    <a:pt x="221" y="132"/>
                    <a:pt x="204" y="146"/>
                  </a:cubicBezTo>
                  <a:close/>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90" name="Freeform 540"/>
            <p:cNvSpPr>
              <a:spLocks/>
            </p:cNvSpPr>
            <p:nvPr/>
          </p:nvSpPr>
          <p:spPr bwMode="auto">
            <a:xfrm>
              <a:off x="3848" y="3067"/>
              <a:ext cx="370" cy="373"/>
            </a:xfrm>
            <a:custGeom>
              <a:avLst/>
              <a:gdLst>
                <a:gd name="T0" fmla="*/ 147 w 148"/>
                <a:gd name="T1" fmla="*/ 37 h 149"/>
                <a:gd name="T2" fmla="*/ 136 w 148"/>
                <a:gd name="T3" fmla="*/ 85 h 149"/>
                <a:gd name="T4" fmla="*/ 133 w 148"/>
                <a:gd name="T5" fmla="*/ 118 h 149"/>
                <a:gd name="T6" fmla="*/ 112 w 148"/>
                <a:gd name="T7" fmla="*/ 145 h 149"/>
                <a:gd name="T8" fmla="*/ 26 w 148"/>
                <a:gd name="T9" fmla="*/ 100 h 149"/>
                <a:gd name="T10" fmla="*/ 19 w 148"/>
                <a:gd name="T11" fmla="*/ 45 h 149"/>
                <a:gd name="T12" fmla="*/ 73 w 148"/>
                <a:gd name="T13" fmla="*/ 23 h 149"/>
                <a:gd name="T14" fmla="*/ 125 w 148"/>
                <a:gd name="T15" fmla="*/ 3 h 149"/>
                <a:gd name="T16" fmla="*/ 147 w 148"/>
                <a:gd name="T17" fmla="*/ 37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49"/>
                <a:gd name="T29" fmla="*/ 148 w 148"/>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49">
                  <a:moveTo>
                    <a:pt x="147" y="37"/>
                  </a:moveTo>
                  <a:cubicBezTo>
                    <a:pt x="146" y="52"/>
                    <a:pt x="138" y="70"/>
                    <a:pt x="136" y="85"/>
                  </a:cubicBezTo>
                  <a:cubicBezTo>
                    <a:pt x="133" y="98"/>
                    <a:pt x="136" y="109"/>
                    <a:pt x="133" y="118"/>
                  </a:cubicBezTo>
                  <a:cubicBezTo>
                    <a:pt x="128" y="133"/>
                    <a:pt x="122" y="142"/>
                    <a:pt x="112" y="145"/>
                  </a:cubicBezTo>
                  <a:cubicBezTo>
                    <a:pt x="95" y="149"/>
                    <a:pt x="47" y="109"/>
                    <a:pt x="26" y="100"/>
                  </a:cubicBezTo>
                  <a:cubicBezTo>
                    <a:pt x="4" y="92"/>
                    <a:pt x="0" y="64"/>
                    <a:pt x="19" y="45"/>
                  </a:cubicBezTo>
                  <a:cubicBezTo>
                    <a:pt x="28" y="33"/>
                    <a:pt x="50" y="30"/>
                    <a:pt x="73" y="23"/>
                  </a:cubicBezTo>
                  <a:cubicBezTo>
                    <a:pt x="92" y="17"/>
                    <a:pt x="112" y="6"/>
                    <a:pt x="125" y="3"/>
                  </a:cubicBezTo>
                  <a:cubicBezTo>
                    <a:pt x="143" y="0"/>
                    <a:pt x="148" y="16"/>
                    <a:pt x="147" y="37"/>
                  </a:cubicBezTo>
                  <a:close/>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91" name="Freeform 541"/>
            <p:cNvSpPr>
              <a:spLocks/>
            </p:cNvSpPr>
            <p:nvPr/>
          </p:nvSpPr>
          <p:spPr bwMode="auto">
            <a:xfrm>
              <a:off x="3901" y="2715"/>
              <a:ext cx="407" cy="270"/>
            </a:xfrm>
            <a:custGeom>
              <a:avLst/>
              <a:gdLst>
                <a:gd name="T0" fmla="*/ 120 w 163"/>
                <a:gd name="T1" fmla="*/ 82 h 108"/>
                <a:gd name="T2" fmla="*/ 80 w 163"/>
                <a:gd name="T3" fmla="*/ 98 h 108"/>
                <a:gd name="T4" fmla="*/ 38 w 163"/>
                <a:gd name="T5" fmla="*/ 105 h 108"/>
                <a:gd name="T6" fmla="*/ 6 w 163"/>
                <a:gd name="T7" fmla="*/ 90 h 108"/>
                <a:gd name="T8" fmla="*/ 4 w 163"/>
                <a:gd name="T9" fmla="*/ 63 h 108"/>
                <a:gd name="T10" fmla="*/ 3 w 163"/>
                <a:gd name="T11" fmla="*/ 33 h 108"/>
                <a:gd name="T12" fmla="*/ 41 w 163"/>
                <a:gd name="T13" fmla="*/ 5 h 108"/>
                <a:gd name="T14" fmla="*/ 84 w 163"/>
                <a:gd name="T15" fmla="*/ 3 h 108"/>
                <a:gd name="T16" fmla="*/ 144 w 163"/>
                <a:gd name="T17" fmla="*/ 43 h 108"/>
                <a:gd name="T18" fmla="*/ 120 w 163"/>
                <a:gd name="T19" fmla="*/ 8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108"/>
                <a:gd name="T32" fmla="*/ 163 w 163"/>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108">
                  <a:moveTo>
                    <a:pt x="120" y="82"/>
                  </a:moveTo>
                  <a:cubicBezTo>
                    <a:pt x="108" y="86"/>
                    <a:pt x="94" y="93"/>
                    <a:pt x="80" y="98"/>
                  </a:cubicBezTo>
                  <a:cubicBezTo>
                    <a:pt x="59" y="104"/>
                    <a:pt x="47" y="102"/>
                    <a:pt x="38" y="105"/>
                  </a:cubicBezTo>
                  <a:cubicBezTo>
                    <a:pt x="28" y="108"/>
                    <a:pt x="11" y="105"/>
                    <a:pt x="6" y="90"/>
                  </a:cubicBezTo>
                  <a:cubicBezTo>
                    <a:pt x="3" y="82"/>
                    <a:pt x="5" y="73"/>
                    <a:pt x="4" y="63"/>
                  </a:cubicBezTo>
                  <a:cubicBezTo>
                    <a:pt x="3" y="53"/>
                    <a:pt x="0" y="43"/>
                    <a:pt x="3" y="33"/>
                  </a:cubicBezTo>
                  <a:cubicBezTo>
                    <a:pt x="6" y="15"/>
                    <a:pt x="21" y="7"/>
                    <a:pt x="41" y="5"/>
                  </a:cubicBezTo>
                  <a:cubicBezTo>
                    <a:pt x="53" y="4"/>
                    <a:pt x="70" y="0"/>
                    <a:pt x="84" y="3"/>
                  </a:cubicBezTo>
                  <a:cubicBezTo>
                    <a:pt x="110" y="9"/>
                    <a:pt x="132" y="28"/>
                    <a:pt x="144" y="43"/>
                  </a:cubicBezTo>
                  <a:cubicBezTo>
                    <a:pt x="163" y="68"/>
                    <a:pt x="148" y="73"/>
                    <a:pt x="120" y="82"/>
                  </a:cubicBezTo>
                  <a:close/>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92" name="Freeform 542"/>
            <p:cNvSpPr>
              <a:spLocks/>
            </p:cNvSpPr>
            <p:nvPr/>
          </p:nvSpPr>
          <p:spPr bwMode="auto">
            <a:xfrm>
              <a:off x="4298" y="3020"/>
              <a:ext cx="485" cy="572"/>
            </a:xfrm>
            <a:custGeom>
              <a:avLst/>
              <a:gdLst>
                <a:gd name="T0" fmla="*/ 158 w 194"/>
                <a:gd name="T1" fmla="*/ 164 h 229"/>
                <a:gd name="T2" fmla="*/ 138 w 194"/>
                <a:gd name="T3" fmla="*/ 180 h 229"/>
                <a:gd name="T4" fmla="*/ 99 w 194"/>
                <a:gd name="T5" fmla="*/ 201 h 229"/>
                <a:gd name="T6" fmla="*/ 44 w 194"/>
                <a:gd name="T7" fmla="*/ 227 h 229"/>
                <a:gd name="T8" fmla="*/ 10 w 194"/>
                <a:gd name="T9" fmla="*/ 151 h 229"/>
                <a:gd name="T10" fmla="*/ 18 w 194"/>
                <a:gd name="T11" fmla="*/ 100 h 229"/>
                <a:gd name="T12" fmla="*/ 37 w 194"/>
                <a:gd name="T13" fmla="*/ 42 h 229"/>
                <a:gd name="T14" fmla="*/ 77 w 194"/>
                <a:gd name="T15" fmla="*/ 7 h 229"/>
                <a:gd name="T16" fmla="*/ 132 w 194"/>
                <a:gd name="T17" fmla="*/ 35 h 229"/>
                <a:gd name="T18" fmla="*/ 163 w 194"/>
                <a:gd name="T19" fmla="*/ 75 h 229"/>
                <a:gd name="T20" fmla="*/ 158 w 194"/>
                <a:gd name="T21" fmla="*/ 164 h 2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229"/>
                <a:gd name="T35" fmla="*/ 194 w 194"/>
                <a:gd name="T36" fmla="*/ 229 h 2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229">
                  <a:moveTo>
                    <a:pt x="158" y="164"/>
                  </a:moveTo>
                  <a:cubicBezTo>
                    <a:pt x="152" y="169"/>
                    <a:pt x="145" y="175"/>
                    <a:pt x="138" y="180"/>
                  </a:cubicBezTo>
                  <a:cubicBezTo>
                    <a:pt x="126" y="189"/>
                    <a:pt x="112" y="193"/>
                    <a:pt x="99" y="201"/>
                  </a:cubicBezTo>
                  <a:cubicBezTo>
                    <a:pt x="79" y="213"/>
                    <a:pt x="61" y="226"/>
                    <a:pt x="44" y="227"/>
                  </a:cubicBezTo>
                  <a:cubicBezTo>
                    <a:pt x="9" y="229"/>
                    <a:pt x="0" y="199"/>
                    <a:pt x="10" y="151"/>
                  </a:cubicBezTo>
                  <a:cubicBezTo>
                    <a:pt x="13" y="138"/>
                    <a:pt x="13" y="119"/>
                    <a:pt x="18" y="100"/>
                  </a:cubicBezTo>
                  <a:cubicBezTo>
                    <a:pt x="22" y="80"/>
                    <a:pt x="31" y="59"/>
                    <a:pt x="37" y="42"/>
                  </a:cubicBezTo>
                  <a:cubicBezTo>
                    <a:pt x="47" y="17"/>
                    <a:pt x="60" y="0"/>
                    <a:pt x="77" y="7"/>
                  </a:cubicBezTo>
                  <a:cubicBezTo>
                    <a:pt x="99" y="18"/>
                    <a:pt x="118" y="23"/>
                    <a:pt x="132" y="35"/>
                  </a:cubicBezTo>
                  <a:cubicBezTo>
                    <a:pt x="145" y="46"/>
                    <a:pt x="152" y="65"/>
                    <a:pt x="163" y="75"/>
                  </a:cubicBezTo>
                  <a:cubicBezTo>
                    <a:pt x="185" y="98"/>
                    <a:pt x="194" y="134"/>
                    <a:pt x="158" y="164"/>
                  </a:cubicBezTo>
                  <a:close/>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93" name="Freeform 543"/>
            <p:cNvSpPr>
              <a:spLocks/>
            </p:cNvSpPr>
            <p:nvPr/>
          </p:nvSpPr>
          <p:spPr bwMode="auto">
            <a:xfrm>
              <a:off x="3208" y="2857"/>
              <a:ext cx="565" cy="625"/>
            </a:xfrm>
            <a:custGeom>
              <a:avLst/>
              <a:gdLst>
                <a:gd name="T0" fmla="*/ 151 w 226"/>
                <a:gd name="T1" fmla="*/ 234 h 250"/>
                <a:gd name="T2" fmla="*/ 90 w 226"/>
                <a:gd name="T3" fmla="*/ 208 h 250"/>
                <a:gd name="T4" fmla="*/ 44 w 226"/>
                <a:gd name="T5" fmla="*/ 170 h 250"/>
                <a:gd name="T6" fmla="*/ 12 w 226"/>
                <a:gd name="T7" fmla="*/ 93 h 250"/>
                <a:gd name="T8" fmla="*/ 60 w 226"/>
                <a:gd name="T9" fmla="*/ 55 h 250"/>
                <a:gd name="T10" fmla="*/ 102 w 226"/>
                <a:gd name="T11" fmla="*/ 22 h 250"/>
                <a:gd name="T12" fmla="*/ 157 w 226"/>
                <a:gd name="T13" fmla="*/ 6 h 250"/>
                <a:gd name="T14" fmla="*/ 208 w 226"/>
                <a:gd name="T15" fmla="*/ 40 h 250"/>
                <a:gd name="T16" fmla="*/ 218 w 226"/>
                <a:gd name="T17" fmla="*/ 113 h 250"/>
                <a:gd name="T18" fmla="*/ 182 w 226"/>
                <a:gd name="T19" fmla="*/ 174 h 250"/>
                <a:gd name="T20" fmla="*/ 151 w 226"/>
                <a:gd name="T21" fmla="*/ 234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250"/>
                <a:gd name="T35" fmla="*/ 226 w 226"/>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250">
                  <a:moveTo>
                    <a:pt x="151" y="234"/>
                  </a:moveTo>
                  <a:cubicBezTo>
                    <a:pt x="137" y="250"/>
                    <a:pt x="115" y="230"/>
                    <a:pt x="90" y="208"/>
                  </a:cubicBezTo>
                  <a:cubicBezTo>
                    <a:pt x="74" y="194"/>
                    <a:pt x="53" y="182"/>
                    <a:pt x="44" y="170"/>
                  </a:cubicBezTo>
                  <a:cubicBezTo>
                    <a:pt x="21" y="139"/>
                    <a:pt x="0" y="116"/>
                    <a:pt x="12" y="93"/>
                  </a:cubicBezTo>
                  <a:cubicBezTo>
                    <a:pt x="16" y="84"/>
                    <a:pt x="37" y="72"/>
                    <a:pt x="60" y="55"/>
                  </a:cubicBezTo>
                  <a:cubicBezTo>
                    <a:pt x="74" y="45"/>
                    <a:pt x="87" y="29"/>
                    <a:pt x="102" y="22"/>
                  </a:cubicBezTo>
                  <a:cubicBezTo>
                    <a:pt x="123" y="10"/>
                    <a:pt x="147" y="9"/>
                    <a:pt x="157" y="6"/>
                  </a:cubicBezTo>
                  <a:cubicBezTo>
                    <a:pt x="176" y="0"/>
                    <a:pt x="196" y="16"/>
                    <a:pt x="208" y="40"/>
                  </a:cubicBezTo>
                  <a:cubicBezTo>
                    <a:pt x="220" y="63"/>
                    <a:pt x="226" y="92"/>
                    <a:pt x="218" y="113"/>
                  </a:cubicBezTo>
                  <a:cubicBezTo>
                    <a:pt x="213" y="127"/>
                    <a:pt x="195" y="150"/>
                    <a:pt x="182" y="174"/>
                  </a:cubicBezTo>
                  <a:cubicBezTo>
                    <a:pt x="169" y="197"/>
                    <a:pt x="162" y="220"/>
                    <a:pt x="151" y="234"/>
                  </a:cubicBezTo>
                  <a:close/>
                </a:path>
              </a:pathLst>
            </a:custGeom>
            <a:noFill/>
            <a:ln w="7938" cap="rnd">
              <a:solidFill>
                <a:srgbClr val="000000"/>
              </a:solidFill>
              <a:round/>
              <a:headEnd/>
              <a:tailEnd/>
            </a:ln>
          </p:spPr>
          <p:txBody>
            <a:bodyPr/>
            <a:lstStyle/>
            <a:p>
              <a:endParaRPr lang="en-US">
                <a:solidFill>
                  <a:prstClr val="black"/>
                </a:solidFill>
                <a:latin typeface="Calibri"/>
              </a:endParaRPr>
            </a:p>
          </p:txBody>
        </p:sp>
        <p:sp>
          <p:nvSpPr>
            <p:cNvPr id="794" name="Freeform 544"/>
            <p:cNvSpPr>
              <a:spLocks/>
            </p:cNvSpPr>
            <p:nvPr/>
          </p:nvSpPr>
          <p:spPr bwMode="auto">
            <a:xfrm>
              <a:off x="3541" y="3495"/>
              <a:ext cx="90" cy="82"/>
            </a:xfrm>
            <a:custGeom>
              <a:avLst/>
              <a:gdLst>
                <a:gd name="T0" fmla="*/ 10 w 36"/>
                <a:gd name="T1" fmla="*/ 5 h 33"/>
                <a:gd name="T2" fmla="*/ 1 w 36"/>
                <a:gd name="T3" fmla="*/ 14 h 33"/>
                <a:gd name="T4" fmla="*/ 3 w 36"/>
                <a:gd name="T5" fmla="*/ 25 h 33"/>
                <a:gd name="T6" fmla="*/ 29 w 36"/>
                <a:gd name="T7" fmla="*/ 24 h 33"/>
                <a:gd name="T8" fmla="*/ 27 w 36"/>
                <a:gd name="T9" fmla="*/ 2 h 33"/>
                <a:gd name="T10" fmla="*/ 10 w 36"/>
                <a:gd name="T11" fmla="*/ 5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10" y="5"/>
                  </a:moveTo>
                  <a:cubicBezTo>
                    <a:pt x="5" y="8"/>
                    <a:pt x="2" y="10"/>
                    <a:pt x="1" y="14"/>
                  </a:cubicBezTo>
                  <a:cubicBezTo>
                    <a:pt x="0" y="18"/>
                    <a:pt x="1" y="22"/>
                    <a:pt x="3" y="25"/>
                  </a:cubicBezTo>
                  <a:cubicBezTo>
                    <a:pt x="9" y="33"/>
                    <a:pt x="22" y="32"/>
                    <a:pt x="29" y="24"/>
                  </a:cubicBezTo>
                  <a:cubicBezTo>
                    <a:pt x="36" y="15"/>
                    <a:pt x="33" y="5"/>
                    <a:pt x="27" y="2"/>
                  </a:cubicBezTo>
                  <a:cubicBezTo>
                    <a:pt x="21" y="0"/>
                    <a:pt x="18" y="1"/>
                    <a:pt x="10" y="5"/>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795" name="Freeform 545"/>
            <p:cNvSpPr>
              <a:spLocks/>
            </p:cNvSpPr>
            <p:nvPr/>
          </p:nvSpPr>
          <p:spPr bwMode="auto">
            <a:xfrm>
              <a:off x="3576" y="3500"/>
              <a:ext cx="55" cy="70"/>
            </a:xfrm>
            <a:custGeom>
              <a:avLst/>
              <a:gdLst>
                <a:gd name="T0" fmla="*/ 13 w 22"/>
                <a:gd name="T1" fmla="*/ 1 h 28"/>
                <a:gd name="T2" fmla="*/ 7 w 22"/>
                <a:gd name="T3" fmla="*/ 0 h 28"/>
                <a:gd name="T4" fmla="*/ 12 w 22"/>
                <a:gd name="T5" fmla="*/ 1 h 28"/>
                <a:gd name="T6" fmla="*/ 13 w 22"/>
                <a:gd name="T7" fmla="*/ 21 h 28"/>
                <a:gd name="T8" fmla="*/ 0 w 22"/>
                <a:gd name="T9" fmla="*/ 28 h 28"/>
                <a:gd name="T10" fmla="*/ 15 w 22"/>
                <a:gd name="T11" fmla="*/ 21 h 28"/>
                <a:gd name="T12" fmla="*/ 13 w 22"/>
                <a:gd name="T13" fmla="*/ 1 h 28"/>
                <a:gd name="T14" fmla="*/ 0 60000 65536"/>
                <a:gd name="T15" fmla="*/ 0 60000 65536"/>
                <a:gd name="T16" fmla="*/ 0 60000 65536"/>
                <a:gd name="T17" fmla="*/ 0 60000 65536"/>
                <a:gd name="T18" fmla="*/ 0 60000 65536"/>
                <a:gd name="T19" fmla="*/ 0 60000 65536"/>
                <a:gd name="T20" fmla="*/ 0 60000 65536"/>
                <a:gd name="T21" fmla="*/ 0 w 22"/>
                <a:gd name="T22" fmla="*/ 0 h 28"/>
                <a:gd name="T23" fmla="*/ 22 w 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8">
                  <a:moveTo>
                    <a:pt x="13" y="1"/>
                  </a:moveTo>
                  <a:cubicBezTo>
                    <a:pt x="11" y="0"/>
                    <a:pt x="9" y="0"/>
                    <a:pt x="7" y="0"/>
                  </a:cubicBezTo>
                  <a:cubicBezTo>
                    <a:pt x="9" y="0"/>
                    <a:pt x="10" y="0"/>
                    <a:pt x="12" y="1"/>
                  </a:cubicBezTo>
                  <a:cubicBezTo>
                    <a:pt x="18" y="3"/>
                    <a:pt x="20" y="13"/>
                    <a:pt x="13" y="21"/>
                  </a:cubicBezTo>
                  <a:cubicBezTo>
                    <a:pt x="10" y="25"/>
                    <a:pt x="5" y="27"/>
                    <a:pt x="0" y="28"/>
                  </a:cubicBezTo>
                  <a:cubicBezTo>
                    <a:pt x="5" y="28"/>
                    <a:pt x="11" y="26"/>
                    <a:pt x="15" y="21"/>
                  </a:cubicBezTo>
                  <a:cubicBezTo>
                    <a:pt x="22" y="13"/>
                    <a:pt x="19" y="3"/>
                    <a:pt x="13" y="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796" name="Freeform 546"/>
            <p:cNvSpPr>
              <a:spLocks/>
            </p:cNvSpPr>
            <p:nvPr/>
          </p:nvSpPr>
          <p:spPr bwMode="auto">
            <a:xfrm>
              <a:off x="3543" y="3500"/>
              <a:ext cx="50" cy="70"/>
            </a:xfrm>
            <a:custGeom>
              <a:avLst/>
              <a:gdLst>
                <a:gd name="T0" fmla="*/ 4 w 20"/>
                <a:gd name="T1" fmla="*/ 23 h 28"/>
                <a:gd name="T2" fmla="*/ 2 w 20"/>
                <a:gd name="T3" fmla="*/ 12 h 28"/>
                <a:gd name="T4" fmla="*/ 10 w 20"/>
                <a:gd name="T5" fmla="*/ 4 h 28"/>
                <a:gd name="T6" fmla="*/ 20 w 20"/>
                <a:gd name="T7" fmla="*/ 0 h 28"/>
                <a:gd name="T8" fmla="*/ 9 w 20"/>
                <a:gd name="T9" fmla="*/ 4 h 28"/>
                <a:gd name="T10" fmla="*/ 1 w 20"/>
                <a:gd name="T11" fmla="*/ 12 h 28"/>
                <a:gd name="T12" fmla="*/ 3 w 20"/>
                <a:gd name="T13" fmla="*/ 23 h 28"/>
                <a:gd name="T14" fmla="*/ 14 w 20"/>
                <a:gd name="T15" fmla="*/ 27 h 28"/>
                <a:gd name="T16" fmla="*/ 4 w 20"/>
                <a:gd name="T17" fmla="*/ 2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8"/>
                <a:gd name="T29" fmla="*/ 20 w 2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8">
                  <a:moveTo>
                    <a:pt x="4" y="23"/>
                  </a:moveTo>
                  <a:cubicBezTo>
                    <a:pt x="2" y="20"/>
                    <a:pt x="1" y="16"/>
                    <a:pt x="2" y="12"/>
                  </a:cubicBezTo>
                  <a:cubicBezTo>
                    <a:pt x="3" y="8"/>
                    <a:pt x="6" y="6"/>
                    <a:pt x="10" y="4"/>
                  </a:cubicBezTo>
                  <a:cubicBezTo>
                    <a:pt x="15" y="1"/>
                    <a:pt x="17" y="0"/>
                    <a:pt x="20" y="0"/>
                  </a:cubicBezTo>
                  <a:cubicBezTo>
                    <a:pt x="17" y="0"/>
                    <a:pt x="14" y="1"/>
                    <a:pt x="9" y="4"/>
                  </a:cubicBezTo>
                  <a:cubicBezTo>
                    <a:pt x="5" y="6"/>
                    <a:pt x="2" y="8"/>
                    <a:pt x="1" y="12"/>
                  </a:cubicBezTo>
                  <a:cubicBezTo>
                    <a:pt x="0" y="16"/>
                    <a:pt x="0" y="20"/>
                    <a:pt x="3" y="23"/>
                  </a:cubicBezTo>
                  <a:cubicBezTo>
                    <a:pt x="5" y="26"/>
                    <a:pt x="10" y="28"/>
                    <a:pt x="14" y="27"/>
                  </a:cubicBezTo>
                  <a:cubicBezTo>
                    <a:pt x="10" y="27"/>
                    <a:pt x="6" y="26"/>
                    <a:pt x="4" y="23"/>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797" name="Freeform 547"/>
            <p:cNvSpPr>
              <a:spLocks/>
            </p:cNvSpPr>
            <p:nvPr/>
          </p:nvSpPr>
          <p:spPr bwMode="auto">
            <a:xfrm>
              <a:off x="3558" y="3512"/>
              <a:ext cx="53" cy="45"/>
            </a:xfrm>
            <a:custGeom>
              <a:avLst/>
              <a:gdLst>
                <a:gd name="T0" fmla="*/ 13 w 21"/>
                <a:gd name="T1" fmla="*/ 0 h 18"/>
                <a:gd name="T2" fmla="*/ 12 w 21"/>
                <a:gd name="T3" fmla="*/ 14 h 18"/>
                <a:gd name="T4" fmla="*/ 0 w 21"/>
                <a:gd name="T5" fmla="*/ 10 h 18"/>
                <a:gd name="T6" fmla="*/ 13 w 21"/>
                <a:gd name="T7" fmla="*/ 0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13" y="0"/>
                  </a:moveTo>
                  <a:cubicBezTo>
                    <a:pt x="21" y="1"/>
                    <a:pt x="21" y="10"/>
                    <a:pt x="12" y="14"/>
                  </a:cubicBezTo>
                  <a:cubicBezTo>
                    <a:pt x="4" y="18"/>
                    <a:pt x="0" y="13"/>
                    <a:pt x="0" y="10"/>
                  </a:cubicBezTo>
                  <a:cubicBezTo>
                    <a:pt x="1" y="5"/>
                    <a:pt x="8" y="0"/>
                    <a:pt x="13" y="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798" name="Freeform 548"/>
            <p:cNvSpPr>
              <a:spLocks/>
            </p:cNvSpPr>
            <p:nvPr/>
          </p:nvSpPr>
          <p:spPr bwMode="auto">
            <a:xfrm>
              <a:off x="3563" y="3517"/>
              <a:ext cx="48" cy="38"/>
            </a:xfrm>
            <a:custGeom>
              <a:avLst/>
              <a:gdLst>
                <a:gd name="T0" fmla="*/ 15 w 19"/>
                <a:gd name="T1" fmla="*/ 0 h 15"/>
                <a:gd name="T2" fmla="*/ 9 w 19"/>
                <a:gd name="T3" fmla="*/ 11 h 15"/>
                <a:gd name="T4" fmla="*/ 0 w 19"/>
                <a:gd name="T5" fmla="*/ 12 h 15"/>
                <a:gd name="T6" fmla="*/ 10 w 19"/>
                <a:gd name="T7" fmla="*/ 12 h 15"/>
                <a:gd name="T8" fmla="*/ 15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5" y="0"/>
                  </a:moveTo>
                  <a:cubicBezTo>
                    <a:pt x="17" y="3"/>
                    <a:pt x="15" y="8"/>
                    <a:pt x="9" y="11"/>
                  </a:cubicBezTo>
                  <a:cubicBezTo>
                    <a:pt x="5" y="13"/>
                    <a:pt x="1" y="13"/>
                    <a:pt x="0" y="12"/>
                  </a:cubicBezTo>
                  <a:cubicBezTo>
                    <a:pt x="1" y="14"/>
                    <a:pt x="5" y="15"/>
                    <a:pt x="10" y="12"/>
                  </a:cubicBezTo>
                  <a:cubicBezTo>
                    <a:pt x="17" y="9"/>
                    <a:pt x="19" y="2"/>
                    <a:pt x="15"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799" name="Freeform 549"/>
            <p:cNvSpPr>
              <a:spLocks/>
            </p:cNvSpPr>
            <p:nvPr/>
          </p:nvSpPr>
          <p:spPr bwMode="auto">
            <a:xfrm>
              <a:off x="3561" y="3515"/>
              <a:ext cx="22" cy="15"/>
            </a:xfrm>
            <a:custGeom>
              <a:avLst/>
              <a:gdLst>
                <a:gd name="T0" fmla="*/ 9 w 9"/>
                <a:gd name="T1" fmla="*/ 0 h 6"/>
                <a:gd name="T2" fmla="*/ 0 w 9"/>
                <a:gd name="T3" fmla="*/ 6 h 6"/>
                <a:gd name="T4" fmla="*/ 9 w 9"/>
                <a:gd name="T5" fmla="*/ 0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9" y="0"/>
                  </a:moveTo>
                  <a:cubicBezTo>
                    <a:pt x="6" y="0"/>
                    <a:pt x="1" y="4"/>
                    <a:pt x="0" y="6"/>
                  </a:cubicBezTo>
                  <a:cubicBezTo>
                    <a:pt x="2" y="5"/>
                    <a:pt x="6" y="1"/>
                    <a:pt x="9"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00" name="Freeform 550"/>
            <p:cNvSpPr>
              <a:spLocks/>
            </p:cNvSpPr>
            <p:nvPr/>
          </p:nvSpPr>
          <p:spPr bwMode="auto">
            <a:xfrm>
              <a:off x="3576" y="3527"/>
              <a:ext cx="32" cy="25"/>
            </a:xfrm>
            <a:custGeom>
              <a:avLst/>
              <a:gdLst>
                <a:gd name="T0" fmla="*/ 0 w 13"/>
                <a:gd name="T1" fmla="*/ 10 h 10"/>
                <a:gd name="T2" fmla="*/ 12 w 13"/>
                <a:gd name="T3" fmla="*/ 0 h 10"/>
                <a:gd name="T4" fmla="*/ 0 w 13"/>
                <a:gd name="T5" fmla="*/ 10 h 10"/>
                <a:gd name="T6" fmla="*/ 0 60000 65536"/>
                <a:gd name="T7" fmla="*/ 0 60000 65536"/>
                <a:gd name="T8" fmla="*/ 0 60000 65536"/>
                <a:gd name="T9" fmla="*/ 0 w 13"/>
                <a:gd name="T10" fmla="*/ 0 h 10"/>
                <a:gd name="T11" fmla="*/ 13 w 13"/>
                <a:gd name="T12" fmla="*/ 10 h 10"/>
              </a:gdLst>
              <a:ahLst/>
              <a:cxnLst>
                <a:cxn ang="T6">
                  <a:pos x="T0" y="T1"/>
                </a:cxn>
                <a:cxn ang="T7">
                  <a:pos x="T2" y="T3"/>
                </a:cxn>
                <a:cxn ang="T8">
                  <a:pos x="T4" y="T5"/>
                </a:cxn>
              </a:cxnLst>
              <a:rect l="T9" t="T10" r="T11" b="T12"/>
              <a:pathLst>
                <a:path w="13" h="10">
                  <a:moveTo>
                    <a:pt x="0" y="10"/>
                  </a:moveTo>
                  <a:cubicBezTo>
                    <a:pt x="2" y="10"/>
                    <a:pt x="12" y="7"/>
                    <a:pt x="12" y="0"/>
                  </a:cubicBezTo>
                  <a:cubicBezTo>
                    <a:pt x="13" y="3"/>
                    <a:pt x="9" y="10"/>
                    <a:pt x="0" y="10"/>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801" name="Freeform 551"/>
            <p:cNvSpPr>
              <a:spLocks/>
            </p:cNvSpPr>
            <p:nvPr/>
          </p:nvSpPr>
          <p:spPr bwMode="auto">
            <a:xfrm>
              <a:off x="3541" y="3495"/>
              <a:ext cx="90" cy="82"/>
            </a:xfrm>
            <a:custGeom>
              <a:avLst/>
              <a:gdLst>
                <a:gd name="T0" fmla="*/ 10 w 36"/>
                <a:gd name="T1" fmla="*/ 5 h 33"/>
                <a:gd name="T2" fmla="*/ 1 w 36"/>
                <a:gd name="T3" fmla="*/ 14 h 33"/>
                <a:gd name="T4" fmla="*/ 3 w 36"/>
                <a:gd name="T5" fmla="*/ 25 h 33"/>
                <a:gd name="T6" fmla="*/ 29 w 36"/>
                <a:gd name="T7" fmla="*/ 24 h 33"/>
                <a:gd name="T8" fmla="*/ 27 w 36"/>
                <a:gd name="T9" fmla="*/ 2 h 33"/>
                <a:gd name="T10" fmla="*/ 10 w 36"/>
                <a:gd name="T11" fmla="*/ 5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10" y="5"/>
                  </a:moveTo>
                  <a:cubicBezTo>
                    <a:pt x="5" y="8"/>
                    <a:pt x="2" y="10"/>
                    <a:pt x="1" y="14"/>
                  </a:cubicBezTo>
                  <a:cubicBezTo>
                    <a:pt x="0" y="18"/>
                    <a:pt x="1" y="22"/>
                    <a:pt x="3" y="25"/>
                  </a:cubicBezTo>
                  <a:cubicBezTo>
                    <a:pt x="9" y="33"/>
                    <a:pt x="22" y="32"/>
                    <a:pt x="29" y="24"/>
                  </a:cubicBezTo>
                  <a:cubicBezTo>
                    <a:pt x="36" y="15"/>
                    <a:pt x="33" y="5"/>
                    <a:pt x="27" y="2"/>
                  </a:cubicBezTo>
                  <a:cubicBezTo>
                    <a:pt x="21" y="0"/>
                    <a:pt x="18" y="1"/>
                    <a:pt x="10" y="5"/>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02" name="Freeform 552"/>
            <p:cNvSpPr>
              <a:spLocks/>
            </p:cNvSpPr>
            <p:nvPr/>
          </p:nvSpPr>
          <p:spPr bwMode="auto">
            <a:xfrm>
              <a:off x="3558" y="3512"/>
              <a:ext cx="48" cy="43"/>
            </a:xfrm>
            <a:custGeom>
              <a:avLst/>
              <a:gdLst>
                <a:gd name="T0" fmla="*/ 13 w 19"/>
                <a:gd name="T1" fmla="*/ 0 h 17"/>
                <a:gd name="T2" fmla="*/ 19 w 19"/>
                <a:gd name="T3" fmla="*/ 5 h 17"/>
                <a:gd name="T4" fmla="*/ 12 w 19"/>
                <a:gd name="T5" fmla="*/ 14 h 17"/>
                <a:gd name="T6" fmla="*/ 3 w 19"/>
                <a:gd name="T7" fmla="*/ 15 h 17"/>
                <a:gd name="T8" fmla="*/ 0 w 19"/>
                <a:gd name="T9" fmla="*/ 10 h 17"/>
                <a:gd name="T10" fmla="*/ 3 w 19"/>
                <a:gd name="T11" fmla="*/ 15 h 17"/>
                <a:gd name="T12" fmla="*/ 12 w 19"/>
                <a:gd name="T13" fmla="*/ 14 h 17"/>
                <a:gd name="T14" fmla="*/ 19 w 19"/>
                <a:gd name="T15" fmla="*/ 4 h 17"/>
                <a:gd name="T16" fmla="*/ 13 w 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7"/>
                <a:gd name="T29" fmla="*/ 19 w 1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7">
                  <a:moveTo>
                    <a:pt x="13" y="0"/>
                  </a:moveTo>
                  <a:cubicBezTo>
                    <a:pt x="16" y="1"/>
                    <a:pt x="18" y="2"/>
                    <a:pt x="19" y="5"/>
                  </a:cubicBezTo>
                  <a:cubicBezTo>
                    <a:pt x="19" y="7"/>
                    <a:pt x="17" y="12"/>
                    <a:pt x="12" y="14"/>
                  </a:cubicBezTo>
                  <a:cubicBezTo>
                    <a:pt x="7" y="17"/>
                    <a:pt x="5" y="16"/>
                    <a:pt x="3" y="15"/>
                  </a:cubicBezTo>
                  <a:cubicBezTo>
                    <a:pt x="1" y="13"/>
                    <a:pt x="0" y="11"/>
                    <a:pt x="0" y="10"/>
                  </a:cubicBezTo>
                  <a:cubicBezTo>
                    <a:pt x="0" y="11"/>
                    <a:pt x="1" y="14"/>
                    <a:pt x="3" y="15"/>
                  </a:cubicBezTo>
                  <a:cubicBezTo>
                    <a:pt x="4" y="16"/>
                    <a:pt x="7" y="17"/>
                    <a:pt x="12" y="14"/>
                  </a:cubicBezTo>
                  <a:cubicBezTo>
                    <a:pt x="18" y="12"/>
                    <a:pt x="19" y="7"/>
                    <a:pt x="19" y="4"/>
                  </a:cubicBezTo>
                  <a:cubicBezTo>
                    <a:pt x="18" y="2"/>
                    <a:pt x="16" y="1"/>
                    <a:pt x="13"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803" name="Freeform 553"/>
            <p:cNvSpPr>
              <a:spLocks/>
            </p:cNvSpPr>
            <p:nvPr/>
          </p:nvSpPr>
          <p:spPr bwMode="auto">
            <a:xfrm>
              <a:off x="4756" y="3400"/>
              <a:ext cx="90" cy="82"/>
            </a:xfrm>
            <a:custGeom>
              <a:avLst/>
              <a:gdLst>
                <a:gd name="T0" fmla="*/ 9 w 36"/>
                <a:gd name="T1" fmla="*/ 6 h 33"/>
                <a:gd name="T2" fmla="*/ 1 w 36"/>
                <a:gd name="T3" fmla="*/ 15 h 33"/>
                <a:gd name="T4" fmla="*/ 3 w 36"/>
                <a:gd name="T5" fmla="*/ 26 h 33"/>
                <a:gd name="T6" fmla="*/ 29 w 36"/>
                <a:gd name="T7" fmla="*/ 24 h 33"/>
                <a:gd name="T8" fmla="*/ 27 w 36"/>
                <a:gd name="T9" fmla="*/ 2 h 33"/>
                <a:gd name="T10" fmla="*/ 9 w 36"/>
                <a:gd name="T11" fmla="*/ 6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9" y="6"/>
                  </a:moveTo>
                  <a:cubicBezTo>
                    <a:pt x="5" y="8"/>
                    <a:pt x="2" y="10"/>
                    <a:pt x="1" y="15"/>
                  </a:cubicBezTo>
                  <a:cubicBezTo>
                    <a:pt x="0" y="18"/>
                    <a:pt x="0" y="22"/>
                    <a:pt x="3" y="26"/>
                  </a:cubicBezTo>
                  <a:cubicBezTo>
                    <a:pt x="8" y="33"/>
                    <a:pt x="21" y="32"/>
                    <a:pt x="29" y="24"/>
                  </a:cubicBezTo>
                  <a:cubicBezTo>
                    <a:pt x="36" y="16"/>
                    <a:pt x="33" y="5"/>
                    <a:pt x="27" y="2"/>
                  </a:cubicBezTo>
                  <a:cubicBezTo>
                    <a:pt x="21" y="0"/>
                    <a:pt x="17" y="1"/>
                    <a:pt x="9" y="6"/>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804" name="Freeform 554"/>
            <p:cNvSpPr>
              <a:spLocks/>
            </p:cNvSpPr>
            <p:nvPr/>
          </p:nvSpPr>
          <p:spPr bwMode="auto">
            <a:xfrm>
              <a:off x="4791" y="3405"/>
              <a:ext cx="52" cy="70"/>
            </a:xfrm>
            <a:custGeom>
              <a:avLst/>
              <a:gdLst>
                <a:gd name="T0" fmla="*/ 12 w 21"/>
                <a:gd name="T1" fmla="*/ 1 h 28"/>
                <a:gd name="T2" fmla="*/ 7 w 21"/>
                <a:gd name="T3" fmla="*/ 0 h 28"/>
                <a:gd name="T4" fmla="*/ 11 w 21"/>
                <a:gd name="T5" fmla="*/ 1 h 28"/>
                <a:gd name="T6" fmla="*/ 13 w 21"/>
                <a:gd name="T7" fmla="*/ 22 h 28"/>
                <a:gd name="T8" fmla="*/ 0 w 21"/>
                <a:gd name="T9" fmla="*/ 28 h 28"/>
                <a:gd name="T10" fmla="*/ 14 w 21"/>
                <a:gd name="T11" fmla="*/ 22 h 28"/>
                <a:gd name="T12" fmla="*/ 12 w 21"/>
                <a:gd name="T13" fmla="*/ 1 h 28"/>
                <a:gd name="T14" fmla="*/ 0 60000 65536"/>
                <a:gd name="T15" fmla="*/ 0 60000 65536"/>
                <a:gd name="T16" fmla="*/ 0 60000 65536"/>
                <a:gd name="T17" fmla="*/ 0 60000 65536"/>
                <a:gd name="T18" fmla="*/ 0 60000 65536"/>
                <a:gd name="T19" fmla="*/ 0 60000 65536"/>
                <a:gd name="T20" fmla="*/ 0 60000 65536"/>
                <a:gd name="T21" fmla="*/ 0 w 21"/>
                <a:gd name="T22" fmla="*/ 0 h 28"/>
                <a:gd name="T23" fmla="*/ 21 w 2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8">
                  <a:moveTo>
                    <a:pt x="12" y="1"/>
                  </a:moveTo>
                  <a:cubicBezTo>
                    <a:pt x="10" y="0"/>
                    <a:pt x="9" y="0"/>
                    <a:pt x="7" y="0"/>
                  </a:cubicBezTo>
                  <a:cubicBezTo>
                    <a:pt x="8" y="0"/>
                    <a:pt x="10" y="0"/>
                    <a:pt x="11" y="1"/>
                  </a:cubicBezTo>
                  <a:cubicBezTo>
                    <a:pt x="17" y="4"/>
                    <a:pt x="20" y="14"/>
                    <a:pt x="13" y="22"/>
                  </a:cubicBezTo>
                  <a:cubicBezTo>
                    <a:pt x="9" y="26"/>
                    <a:pt x="4" y="28"/>
                    <a:pt x="0" y="28"/>
                  </a:cubicBezTo>
                  <a:cubicBezTo>
                    <a:pt x="5" y="28"/>
                    <a:pt x="10" y="26"/>
                    <a:pt x="14" y="22"/>
                  </a:cubicBezTo>
                  <a:cubicBezTo>
                    <a:pt x="21" y="14"/>
                    <a:pt x="18" y="4"/>
                    <a:pt x="12" y="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05" name="Freeform 555"/>
            <p:cNvSpPr>
              <a:spLocks/>
            </p:cNvSpPr>
            <p:nvPr/>
          </p:nvSpPr>
          <p:spPr bwMode="auto">
            <a:xfrm>
              <a:off x="4758" y="3405"/>
              <a:ext cx="50" cy="70"/>
            </a:xfrm>
            <a:custGeom>
              <a:avLst/>
              <a:gdLst>
                <a:gd name="T0" fmla="*/ 3 w 20"/>
                <a:gd name="T1" fmla="*/ 23 h 28"/>
                <a:gd name="T2" fmla="*/ 2 w 20"/>
                <a:gd name="T3" fmla="*/ 13 h 28"/>
                <a:gd name="T4" fmla="*/ 9 w 20"/>
                <a:gd name="T5" fmla="*/ 4 h 28"/>
                <a:gd name="T6" fmla="*/ 20 w 20"/>
                <a:gd name="T7" fmla="*/ 0 h 28"/>
                <a:gd name="T8" fmla="*/ 8 w 20"/>
                <a:gd name="T9" fmla="*/ 4 h 28"/>
                <a:gd name="T10" fmla="*/ 0 w 20"/>
                <a:gd name="T11" fmla="*/ 13 h 28"/>
                <a:gd name="T12" fmla="*/ 2 w 20"/>
                <a:gd name="T13" fmla="*/ 23 h 28"/>
                <a:gd name="T14" fmla="*/ 14 w 20"/>
                <a:gd name="T15" fmla="*/ 28 h 28"/>
                <a:gd name="T16" fmla="*/ 3 w 20"/>
                <a:gd name="T17" fmla="*/ 2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8"/>
                <a:gd name="T29" fmla="*/ 20 w 2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8">
                  <a:moveTo>
                    <a:pt x="3" y="23"/>
                  </a:moveTo>
                  <a:cubicBezTo>
                    <a:pt x="1" y="20"/>
                    <a:pt x="1" y="16"/>
                    <a:pt x="2" y="13"/>
                  </a:cubicBezTo>
                  <a:cubicBezTo>
                    <a:pt x="3" y="9"/>
                    <a:pt x="6" y="7"/>
                    <a:pt x="9" y="4"/>
                  </a:cubicBezTo>
                  <a:cubicBezTo>
                    <a:pt x="14" y="2"/>
                    <a:pt x="17" y="0"/>
                    <a:pt x="20" y="0"/>
                  </a:cubicBezTo>
                  <a:cubicBezTo>
                    <a:pt x="17" y="0"/>
                    <a:pt x="14" y="1"/>
                    <a:pt x="8" y="4"/>
                  </a:cubicBezTo>
                  <a:cubicBezTo>
                    <a:pt x="4" y="7"/>
                    <a:pt x="1" y="9"/>
                    <a:pt x="0" y="13"/>
                  </a:cubicBezTo>
                  <a:cubicBezTo>
                    <a:pt x="0" y="16"/>
                    <a:pt x="0" y="20"/>
                    <a:pt x="2" y="23"/>
                  </a:cubicBezTo>
                  <a:cubicBezTo>
                    <a:pt x="5" y="27"/>
                    <a:pt x="9" y="28"/>
                    <a:pt x="14" y="28"/>
                  </a:cubicBezTo>
                  <a:cubicBezTo>
                    <a:pt x="10" y="28"/>
                    <a:pt x="6" y="26"/>
                    <a:pt x="3" y="23"/>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806" name="Freeform 556"/>
            <p:cNvSpPr>
              <a:spLocks/>
            </p:cNvSpPr>
            <p:nvPr/>
          </p:nvSpPr>
          <p:spPr bwMode="auto">
            <a:xfrm>
              <a:off x="4773" y="3420"/>
              <a:ext cx="53" cy="45"/>
            </a:xfrm>
            <a:custGeom>
              <a:avLst/>
              <a:gdLst>
                <a:gd name="T0" fmla="*/ 13 w 21"/>
                <a:gd name="T1" fmla="*/ 0 h 18"/>
                <a:gd name="T2" fmla="*/ 12 w 21"/>
                <a:gd name="T3" fmla="*/ 14 h 18"/>
                <a:gd name="T4" fmla="*/ 0 w 21"/>
                <a:gd name="T5" fmla="*/ 9 h 18"/>
                <a:gd name="T6" fmla="*/ 13 w 21"/>
                <a:gd name="T7" fmla="*/ 0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13" y="0"/>
                  </a:moveTo>
                  <a:cubicBezTo>
                    <a:pt x="21" y="0"/>
                    <a:pt x="20" y="10"/>
                    <a:pt x="12" y="14"/>
                  </a:cubicBezTo>
                  <a:cubicBezTo>
                    <a:pt x="3" y="18"/>
                    <a:pt x="0" y="12"/>
                    <a:pt x="0" y="9"/>
                  </a:cubicBezTo>
                  <a:cubicBezTo>
                    <a:pt x="0" y="5"/>
                    <a:pt x="8" y="0"/>
                    <a:pt x="13" y="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07" name="Freeform 557"/>
            <p:cNvSpPr>
              <a:spLocks/>
            </p:cNvSpPr>
            <p:nvPr/>
          </p:nvSpPr>
          <p:spPr bwMode="auto">
            <a:xfrm>
              <a:off x="4776" y="3422"/>
              <a:ext cx="47" cy="38"/>
            </a:xfrm>
            <a:custGeom>
              <a:avLst/>
              <a:gdLst>
                <a:gd name="T0" fmla="*/ 15 w 19"/>
                <a:gd name="T1" fmla="*/ 0 h 15"/>
                <a:gd name="T2" fmla="*/ 10 w 19"/>
                <a:gd name="T3" fmla="*/ 12 h 15"/>
                <a:gd name="T4" fmla="*/ 0 w 19"/>
                <a:gd name="T5" fmla="*/ 12 h 15"/>
                <a:gd name="T6" fmla="*/ 11 w 19"/>
                <a:gd name="T7" fmla="*/ 13 h 15"/>
                <a:gd name="T8" fmla="*/ 15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5" y="0"/>
                  </a:moveTo>
                  <a:cubicBezTo>
                    <a:pt x="18" y="3"/>
                    <a:pt x="16" y="9"/>
                    <a:pt x="10" y="12"/>
                  </a:cubicBezTo>
                  <a:cubicBezTo>
                    <a:pt x="5" y="14"/>
                    <a:pt x="2" y="13"/>
                    <a:pt x="0" y="12"/>
                  </a:cubicBezTo>
                  <a:cubicBezTo>
                    <a:pt x="2" y="14"/>
                    <a:pt x="5" y="15"/>
                    <a:pt x="11" y="13"/>
                  </a:cubicBezTo>
                  <a:cubicBezTo>
                    <a:pt x="18" y="9"/>
                    <a:pt x="19" y="3"/>
                    <a:pt x="15"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08" name="Freeform 558"/>
            <p:cNvSpPr>
              <a:spLocks/>
            </p:cNvSpPr>
            <p:nvPr/>
          </p:nvSpPr>
          <p:spPr bwMode="auto">
            <a:xfrm>
              <a:off x="4776" y="3420"/>
              <a:ext cx="22" cy="17"/>
            </a:xfrm>
            <a:custGeom>
              <a:avLst/>
              <a:gdLst>
                <a:gd name="T0" fmla="*/ 9 w 9"/>
                <a:gd name="T1" fmla="*/ 0 h 7"/>
                <a:gd name="T2" fmla="*/ 0 w 9"/>
                <a:gd name="T3" fmla="*/ 7 h 7"/>
                <a:gd name="T4" fmla="*/ 9 w 9"/>
                <a:gd name="T5" fmla="*/ 0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9" y="0"/>
                  </a:moveTo>
                  <a:cubicBezTo>
                    <a:pt x="5" y="1"/>
                    <a:pt x="1" y="4"/>
                    <a:pt x="0" y="7"/>
                  </a:cubicBezTo>
                  <a:cubicBezTo>
                    <a:pt x="2" y="5"/>
                    <a:pt x="5" y="2"/>
                    <a:pt x="9"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09" name="Freeform 559"/>
            <p:cNvSpPr>
              <a:spLocks/>
            </p:cNvSpPr>
            <p:nvPr/>
          </p:nvSpPr>
          <p:spPr bwMode="auto">
            <a:xfrm>
              <a:off x="4788" y="3432"/>
              <a:ext cx="33" cy="28"/>
            </a:xfrm>
            <a:custGeom>
              <a:avLst/>
              <a:gdLst>
                <a:gd name="T0" fmla="*/ 0 w 13"/>
                <a:gd name="T1" fmla="*/ 10 h 11"/>
                <a:gd name="T2" fmla="*/ 13 w 13"/>
                <a:gd name="T3" fmla="*/ 0 h 11"/>
                <a:gd name="T4" fmla="*/ 0 w 13"/>
                <a:gd name="T5" fmla="*/ 10 h 11"/>
                <a:gd name="T6" fmla="*/ 0 60000 65536"/>
                <a:gd name="T7" fmla="*/ 0 60000 65536"/>
                <a:gd name="T8" fmla="*/ 0 60000 65536"/>
                <a:gd name="T9" fmla="*/ 0 w 13"/>
                <a:gd name="T10" fmla="*/ 0 h 11"/>
                <a:gd name="T11" fmla="*/ 13 w 13"/>
                <a:gd name="T12" fmla="*/ 11 h 11"/>
              </a:gdLst>
              <a:ahLst/>
              <a:cxnLst>
                <a:cxn ang="T6">
                  <a:pos x="T0" y="T1"/>
                </a:cxn>
                <a:cxn ang="T7">
                  <a:pos x="T2" y="T3"/>
                </a:cxn>
                <a:cxn ang="T8">
                  <a:pos x="T4" y="T5"/>
                </a:cxn>
              </a:cxnLst>
              <a:rect l="T9" t="T10" r="T11" b="T12"/>
              <a:pathLst>
                <a:path w="13" h="11">
                  <a:moveTo>
                    <a:pt x="0" y="10"/>
                  </a:moveTo>
                  <a:cubicBezTo>
                    <a:pt x="3" y="11"/>
                    <a:pt x="12" y="7"/>
                    <a:pt x="13" y="0"/>
                  </a:cubicBezTo>
                  <a:cubicBezTo>
                    <a:pt x="13" y="3"/>
                    <a:pt x="9" y="11"/>
                    <a:pt x="0" y="10"/>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810" name="Freeform 560"/>
            <p:cNvSpPr>
              <a:spLocks/>
            </p:cNvSpPr>
            <p:nvPr/>
          </p:nvSpPr>
          <p:spPr bwMode="auto">
            <a:xfrm>
              <a:off x="4756" y="3400"/>
              <a:ext cx="90" cy="82"/>
            </a:xfrm>
            <a:custGeom>
              <a:avLst/>
              <a:gdLst>
                <a:gd name="T0" fmla="*/ 9 w 36"/>
                <a:gd name="T1" fmla="*/ 6 h 33"/>
                <a:gd name="T2" fmla="*/ 1 w 36"/>
                <a:gd name="T3" fmla="*/ 15 h 33"/>
                <a:gd name="T4" fmla="*/ 3 w 36"/>
                <a:gd name="T5" fmla="*/ 26 h 33"/>
                <a:gd name="T6" fmla="*/ 29 w 36"/>
                <a:gd name="T7" fmla="*/ 24 h 33"/>
                <a:gd name="T8" fmla="*/ 27 w 36"/>
                <a:gd name="T9" fmla="*/ 2 h 33"/>
                <a:gd name="T10" fmla="*/ 9 w 36"/>
                <a:gd name="T11" fmla="*/ 6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9" y="6"/>
                  </a:moveTo>
                  <a:cubicBezTo>
                    <a:pt x="5" y="8"/>
                    <a:pt x="2" y="10"/>
                    <a:pt x="1" y="15"/>
                  </a:cubicBezTo>
                  <a:cubicBezTo>
                    <a:pt x="0" y="18"/>
                    <a:pt x="0" y="22"/>
                    <a:pt x="3" y="26"/>
                  </a:cubicBezTo>
                  <a:cubicBezTo>
                    <a:pt x="8" y="33"/>
                    <a:pt x="21" y="32"/>
                    <a:pt x="29" y="24"/>
                  </a:cubicBezTo>
                  <a:cubicBezTo>
                    <a:pt x="36" y="16"/>
                    <a:pt x="33" y="5"/>
                    <a:pt x="27" y="2"/>
                  </a:cubicBezTo>
                  <a:cubicBezTo>
                    <a:pt x="21" y="0"/>
                    <a:pt x="17" y="1"/>
                    <a:pt x="9" y="6"/>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11" name="Freeform 561"/>
            <p:cNvSpPr>
              <a:spLocks/>
            </p:cNvSpPr>
            <p:nvPr/>
          </p:nvSpPr>
          <p:spPr bwMode="auto">
            <a:xfrm>
              <a:off x="4773" y="3420"/>
              <a:ext cx="48" cy="40"/>
            </a:xfrm>
            <a:custGeom>
              <a:avLst/>
              <a:gdLst>
                <a:gd name="T0" fmla="*/ 13 w 19"/>
                <a:gd name="T1" fmla="*/ 0 h 16"/>
                <a:gd name="T2" fmla="*/ 18 w 19"/>
                <a:gd name="T3" fmla="*/ 4 h 16"/>
                <a:gd name="T4" fmla="*/ 12 w 19"/>
                <a:gd name="T5" fmla="*/ 14 h 16"/>
                <a:gd name="T6" fmla="*/ 3 w 19"/>
                <a:gd name="T7" fmla="*/ 14 h 16"/>
                <a:gd name="T8" fmla="*/ 0 w 19"/>
                <a:gd name="T9" fmla="*/ 9 h 16"/>
                <a:gd name="T10" fmla="*/ 2 w 19"/>
                <a:gd name="T11" fmla="*/ 14 h 16"/>
                <a:gd name="T12" fmla="*/ 12 w 19"/>
                <a:gd name="T13" fmla="*/ 14 h 16"/>
                <a:gd name="T14" fmla="*/ 18 w 19"/>
                <a:gd name="T15" fmla="*/ 4 h 16"/>
                <a:gd name="T16" fmla="*/ 13 w 19"/>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6"/>
                <a:gd name="T29" fmla="*/ 19 w 19"/>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6">
                  <a:moveTo>
                    <a:pt x="13" y="0"/>
                  </a:moveTo>
                  <a:cubicBezTo>
                    <a:pt x="16" y="0"/>
                    <a:pt x="18" y="2"/>
                    <a:pt x="18" y="4"/>
                  </a:cubicBezTo>
                  <a:cubicBezTo>
                    <a:pt x="19" y="7"/>
                    <a:pt x="17" y="11"/>
                    <a:pt x="12" y="14"/>
                  </a:cubicBezTo>
                  <a:cubicBezTo>
                    <a:pt x="7" y="16"/>
                    <a:pt x="4" y="15"/>
                    <a:pt x="3" y="14"/>
                  </a:cubicBezTo>
                  <a:cubicBezTo>
                    <a:pt x="1" y="13"/>
                    <a:pt x="0" y="11"/>
                    <a:pt x="0" y="9"/>
                  </a:cubicBezTo>
                  <a:cubicBezTo>
                    <a:pt x="0" y="11"/>
                    <a:pt x="0" y="13"/>
                    <a:pt x="2" y="14"/>
                  </a:cubicBezTo>
                  <a:cubicBezTo>
                    <a:pt x="4" y="15"/>
                    <a:pt x="7" y="16"/>
                    <a:pt x="12" y="14"/>
                  </a:cubicBezTo>
                  <a:cubicBezTo>
                    <a:pt x="17" y="11"/>
                    <a:pt x="19" y="7"/>
                    <a:pt x="18" y="4"/>
                  </a:cubicBezTo>
                  <a:cubicBezTo>
                    <a:pt x="18" y="1"/>
                    <a:pt x="16" y="0"/>
                    <a:pt x="13"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812" name="Freeform 562"/>
            <p:cNvSpPr>
              <a:spLocks/>
            </p:cNvSpPr>
            <p:nvPr/>
          </p:nvSpPr>
          <p:spPr bwMode="auto">
            <a:xfrm>
              <a:off x="3786" y="3300"/>
              <a:ext cx="92" cy="72"/>
            </a:xfrm>
            <a:custGeom>
              <a:avLst/>
              <a:gdLst>
                <a:gd name="T0" fmla="*/ 17 w 37"/>
                <a:gd name="T1" fmla="*/ 0 h 29"/>
                <a:gd name="T2" fmla="*/ 5 w 37"/>
                <a:gd name="T3" fmla="*/ 3 h 29"/>
                <a:gd name="T4" fmla="*/ 0 w 37"/>
                <a:gd name="T5" fmla="*/ 13 h 29"/>
                <a:gd name="T6" fmla="*/ 22 w 37"/>
                <a:gd name="T7" fmla="*/ 26 h 29"/>
                <a:gd name="T8" fmla="*/ 33 w 37"/>
                <a:gd name="T9" fmla="*/ 7 h 29"/>
                <a:gd name="T10" fmla="*/ 17 w 37"/>
                <a:gd name="T11" fmla="*/ 0 h 29"/>
                <a:gd name="T12" fmla="*/ 0 60000 65536"/>
                <a:gd name="T13" fmla="*/ 0 60000 65536"/>
                <a:gd name="T14" fmla="*/ 0 60000 65536"/>
                <a:gd name="T15" fmla="*/ 0 60000 65536"/>
                <a:gd name="T16" fmla="*/ 0 60000 65536"/>
                <a:gd name="T17" fmla="*/ 0 60000 65536"/>
                <a:gd name="T18" fmla="*/ 0 w 37"/>
                <a:gd name="T19" fmla="*/ 0 h 29"/>
                <a:gd name="T20" fmla="*/ 37 w 3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7" h="29">
                  <a:moveTo>
                    <a:pt x="17" y="0"/>
                  </a:moveTo>
                  <a:cubicBezTo>
                    <a:pt x="12" y="0"/>
                    <a:pt x="8" y="0"/>
                    <a:pt x="5" y="3"/>
                  </a:cubicBezTo>
                  <a:cubicBezTo>
                    <a:pt x="2" y="5"/>
                    <a:pt x="0" y="9"/>
                    <a:pt x="0" y="13"/>
                  </a:cubicBezTo>
                  <a:cubicBezTo>
                    <a:pt x="0" y="22"/>
                    <a:pt x="12" y="29"/>
                    <a:pt x="22" y="26"/>
                  </a:cubicBezTo>
                  <a:cubicBezTo>
                    <a:pt x="33" y="23"/>
                    <a:pt x="37" y="13"/>
                    <a:pt x="33" y="7"/>
                  </a:cubicBezTo>
                  <a:cubicBezTo>
                    <a:pt x="29" y="2"/>
                    <a:pt x="26" y="1"/>
                    <a:pt x="17" y="0"/>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813" name="Freeform 563"/>
            <p:cNvSpPr>
              <a:spLocks/>
            </p:cNvSpPr>
            <p:nvPr/>
          </p:nvSpPr>
          <p:spPr bwMode="auto">
            <a:xfrm>
              <a:off x="3803" y="3310"/>
              <a:ext cx="73" cy="57"/>
            </a:xfrm>
            <a:custGeom>
              <a:avLst/>
              <a:gdLst>
                <a:gd name="T0" fmla="*/ 26 w 29"/>
                <a:gd name="T1" fmla="*/ 4 h 23"/>
                <a:gd name="T2" fmla="*/ 21 w 29"/>
                <a:gd name="T3" fmla="*/ 0 h 23"/>
                <a:gd name="T4" fmla="*/ 25 w 29"/>
                <a:gd name="T5" fmla="*/ 3 h 23"/>
                <a:gd name="T6" fmla="*/ 14 w 29"/>
                <a:gd name="T7" fmla="*/ 21 h 23"/>
                <a:gd name="T8" fmla="*/ 0 w 29"/>
                <a:gd name="T9" fmla="*/ 19 h 23"/>
                <a:gd name="T10" fmla="*/ 15 w 29"/>
                <a:gd name="T11" fmla="*/ 22 h 23"/>
                <a:gd name="T12" fmla="*/ 26 w 29"/>
                <a:gd name="T13" fmla="*/ 4 h 23"/>
                <a:gd name="T14" fmla="*/ 0 60000 65536"/>
                <a:gd name="T15" fmla="*/ 0 60000 65536"/>
                <a:gd name="T16" fmla="*/ 0 60000 65536"/>
                <a:gd name="T17" fmla="*/ 0 60000 65536"/>
                <a:gd name="T18" fmla="*/ 0 60000 65536"/>
                <a:gd name="T19" fmla="*/ 0 60000 65536"/>
                <a:gd name="T20" fmla="*/ 0 60000 65536"/>
                <a:gd name="T21" fmla="*/ 0 w 29"/>
                <a:gd name="T22" fmla="*/ 0 h 23"/>
                <a:gd name="T23" fmla="*/ 29 w 2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3">
                  <a:moveTo>
                    <a:pt x="26" y="4"/>
                  </a:moveTo>
                  <a:cubicBezTo>
                    <a:pt x="24" y="2"/>
                    <a:pt x="23" y="1"/>
                    <a:pt x="21" y="0"/>
                  </a:cubicBezTo>
                  <a:cubicBezTo>
                    <a:pt x="23" y="0"/>
                    <a:pt x="23" y="2"/>
                    <a:pt x="25" y="3"/>
                  </a:cubicBezTo>
                  <a:cubicBezTo>
                    <a:pt x="28" y="9"/>
                    <a:pt x="24" y="18"/>
                    <a:pt x="14" y="21"/>
                  </a:cubicBezTo>
                  <a:cubicBezTo>
                    <a:pt x="9" y="22"/>
                    <a:pt x="4" y="21"/>
                    <a:pt x="0" y="19"/>
                  </a:cubicBezTo>
                  <a:cubicBezTo>
                    <a:pt x="4" y="22"/>
                    <a:pt x="10" y="23"/>
                    <a:pt x="15" y="22"/>
                  </a:cubicBezTo>
                  <a:cubicBezTo>
                    <a:pt x="25" y="19"/>
                    <a:pt x="29" y="9"/>
                    <a:pt x="26" y="4"/>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14" name="Freeform 564"/>
            <p:cNvSpPr>
              <a:spLocks/>
            </p:cNvSpPr>
            <p:nvPr/>
          </p:nvSpPr>
          <p:spPr bwMode="auto">
            <a:xfrm>
              <a:off x="3788" y="3300"/>
              <a:ext cx="68" cy="57"/>
            </a:xfrm>
            <a:custGeom>
              <a:avLst/>
              <a:gdLst>
                <a:gd name="T0" fmla="*/ 1 w 27"/>
                <a:gd name="T1" fmla="*/ 13 h 23"/>
                <a:gd name="T2" fmla="*/ 5 w 27"/>
                <a:gd name="T3" fmla="*/ 4 h 23"/>
                <a:gd name="T4" fmla="*/ 16 w 27"/>
                <a:gd name="T5" fmla="*/ 1 h 23"/>
                <a:gd name="T6" fmla="*/ 27 w 27"/>
                <a:gd name="T7" fmla="*/ 4 h 23"/>
                <a:gd name="T8" fmla="*/ 15 w 27"/>
                <a:gd name="T9" fmla="*/ 1 h 23"/>
                <a:gd name="T10" fmla="*/ 4 w 27"/>
                <a:gd name="T11" fmla="*/ 3 h 23"/>
                <a:gd name="T12" fmla="*/ 0 w 27"/>
                <a:gd name="T13" fmla="*/ 13 h 23"/>
                <a:gd name="T14" fmla="*/ 7 w 27"/>
                <a:gd name="T15" fmla="*/ 23 h 23"/>
                <a:gd name="T16" fmla="*/ 1 w 27"/>
                <a:gd name="T17" fmla="*/ 1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3"/>
                <a:gd name="T29" fmla="*/ 27 w 2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3">
                  <a:moveTo>
                    <a:pt x="1" y="13"/>
                  </a:moveTo>
                  <a:cubicBezTo>
                    <a:pt x="1" y="9"/>
                    <a:pt x="3" y="6"/>
                    <a:pt x="5" y="4"/>
                  </a:cubicBezTo>
                  <a:cubicBezTo>
                    <a:pt x="8" y="1"/>
                    <a:pt x="12" y="1"/>
                    <a:pt x="16" y="1"/>
                  </a:cubicBezTo>
                  <a:cubicBezTo>
                    <a:pt x="22" y="2"/>
                    <a:pt x="25" y="2"/>
                    <a:pt x="27" y="4"/>
                  </a:cubicBezTo>
                  <a:cubicBezTo>
                    <a:pt x="25" y="2"/>
                    <a:pt x="21" y="1"/>
                    <a:pt x="15" y="1"/>
                  </a:cubicBezTo>
                  <a:cubicBezTo>
                    <a:pt x="11" y="0"/>
                    <a:pt x="7" y="0"/>
                    <a:pt x="4" y="3"/>
                  </a:cubicBezTo>
                  <a:cubicBezTo>
                    <a:pt x="2" y="6"/>
                    <a:pt x="0" y="9"/>
                    <a:pt x="0" y="13"/>
                  </a:cubicBezTo>
                  <a:cubicBezTo>
                    <a:pt x="0" y="17"/>
                    <a:pt x="3" y="21"/>
                    <a:pt x="7" y="23"/>
                  </a:cubicBezTo>
                  <a:cubicBezTo>
                    <a:pt x="3" y="21"/>
                    <a:pt x="1" y="17"/>
                    <a:pt x="1" y="13"/>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815" name="Freeform 565"/>
            <p:cNvSpPr>
              <a:spLocks/>
            </p:cNvSpPr>
            <p:nvPr/>
          </p:nvSpPr>
          <p:spPr bwMode="auto">
            <a:xfrm>
              <a:off x="3801" y="3312"/>
              <a:ext cx="62" cy="38"/>
            </a:xfrm>
            <a:custGeom>
              <a:avLst/>
              <a:gdLst>
                <a:gd name="T0" fmla="*/ 18 w 25"/>
                <a:gd name="T1" fmla="*/ 3 h 15"/>
                <a:gd name="T2" fmla="*/ 10 w 25"/>
                <a:gd name="T3" fmla="*/ 14 h 15"/>
                <a:gd name="T4" fmla="*/ 2 w 25"/>
                <a:gd name="T5" fmla="*/ 3 h 15"/>
                <a:gd name="T6" fmla="*/ 18 w 25"/>
                <a:gd name="T7" fmla="*/ 3 h 15"/>
                <a:gd name="T8" fmla="*/ 0 60000 65536"/>
                <a:gd name="T9" fmla="*/ 0 60000 65536"/>
                <a:gd name="T10" fmla="*/ 0 60000 65536"/>
                <a:gd name="T11" fmla="*/ 0 60000 65536"/>
                <a:gd name="T12" fmla="*/ 0 w 25"/>
                <a:gd name="T13" fmla="*/ 0 h 15"/>
                <a:gd name="T14" fmla="*/ 25 w 25"/>
                <a:gd name="T15" fmla="*/ 15 h 15"/>
              </a:gdLst>
              <a:ahLst/>
              <a:cxnLst>
                <a:cxn ang="T8">
                  <a:pos x="T0" y="T1"/>
                </a:cxn>
                <a:cxn ang="T9">
                  <a:pos x="T2" y="T3"/>
                </a:cxn>
                <a:cxn ang="T10">
                  <a:pos x="T4" y="T5"/>
                </a:cxn>
                <a:cxn ang="T11">
                  <a:pos x="T6" y="T7"/>
                </a:cxn>
              </a:cxnLst>
              <a:rect l="T12" t="T13" r="T14" b="T15"/>
              <a:pathLst>
                <a:path w="25" h="15">
                  <a:moveTo>
                    <a:pt x="18" y="3"/>
                  </a:moveTo>
                  <a:cubicBezTo>
                    <a:pt x="25" y="7"/>
                    <a:pt x="19" y="15"/>
                    <a:pt x="10" y="14"/>
                  </a:cubicBezTo>
                  <a:cubicBezTo>
                    <a:pt x="0" y="12"/>
                    <a:pt x="0" y="6"/>
                    <a:pt x="2" y="3"/>
                  </a:cubicBezTo>
                  <a:cubicBezTo>
                    <a:pt x="5" y="0"/>
                    <a:pt x="14" y="0"/>
                    <a:pt x="18" y="3"/>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16" name="Freeform 566"/>
            <p:cNvSpPr>
              <a:spLocks/>
            </p:cNvSpPr>
            <p:nvPr/>
          </p:nvSpPr>
          <p:spPr bwMode="auto">
            <a:xfrm>
              <a:off x="3803" y="3327"/>
              <a:ext cx="53" cy="23"/>
            </a:xfrm>
            <a:custGeom>
              <a:avLst/>
              <a:gdLst>
                <a:gd name="T0" fmla="*/ 20 w 21"/>
                <a:gd name="T1" fmla="*/ 0 h 9"/>
                <a:gd name="T2" fmla="*/ 8 w 21"/>
                <a:gd name="T3" fmla="*/ 6 h 9"/>
                <a:gd name="T4" fmla="*/ 0 w 21"/>
                <a:gd name="T5" fmla="*/ 1 h 9"/>
                <a:gd name="T6" fmla="*/ 9 w 21"/>
                <a:gd name="T7" fmla="*/ 8 h 9"/>
                <a:gd name="T8" fmla="*/ 2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20" y="0"/>
                  </a:moveTo>
                  <a:cubicBezTo>
                    <a:pt x="20" y="4"/>
                    <a:pt x="15" y="7"/>
                    <a:pt x="8" y="6"/>
                  </a:cubicBezTo>
                  <a:cubicBezTo>
                    <a:pt x="3" y="5"/>
                    <a:pt x="1" y="3"/>
                    <a:pt x="0" y="1"/>
                  </a:cubicBezTo>
                  <a:cubicBezTo>
                    <a:pt x="0" y="4"/>
                    <a:pt x="3" y="7"/>
                    <a:pt x="9" y="8"/>
                  </a:cubicBezTo>
                  <a:cubicBezTo>
                    <a:pt x="16" y="9"/>
                    <a:pt x="21" y="4"/>
                    <a:pt x="20"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17" name="Freeform 567"/>
            <p:cNvSpPr>
              <a:spLocks/>
            </p:cNvSpPr>
            <p:nvPr/>
          </p:nvSpPr>
          <p:spPr bwMode="auto">
            <a:xfrm>
              <a:off x="3813" y="3312"/>
              <a:ext cx="25" cy="5"/>
            </a:xfrm>
            <a:custGeom>
              <a:avLst/>
              <a:gdLst>
                <a:gd name="T0" fmla="*/ 10 w 10"/>
                <a:gd name="T1" fmla="*/ 1 h 2"/>
                <a:gd name="T2" fmla="*/ 0 w 10"/>
                <a:gd name="T3" fmla="*/ 2 h 2"/>
                <a:gd name="T4" fmla="*/ 10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10" y="1"/>
                  </a:moveTo>
                  <a:cubicBezTo>
                    <a:pt x="7" y="0"/>
                    <a:pt x="2" y="0"/>
                    <a:pt x="0" y="2"/>
                  </a:cubicBezTo>
                  <a:cubicBezTo>
                    <a:pt x="2" y="1"/>
                    <a:pt x="7" y="1"/>
                    <a:pt x="10" y="1"/>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18" name="Freeform 568"/>
            <p:cNvSpPr>
              <a:spLocks/>
            </p:cNvSpPr>
            <p:nvPr/>
          </p:nvSpPr>
          <p:spPr bwMode="auto">
            <a:xfrm>
              <a:off x="3811" y="3337"/>
              <a:ext cx="40" cy="18"/>
            </a:xfrm>
            <a:custGeom>
              <a:avLst/>
              <a:gdLst>
                <a:gd name="T0" fmla="*/ 0 w 16"/>
                <a:gd name="T1" fmla="*/ 2 h 7"/>
                <a:gd name="T2" fmla="*/ 16 w 16"/>
                <a:gd name="T3" fmla="*/ 0 h 7"/>
                <a:gd name="T4" fmla="*/ 0 w 16"/>
                <a:gd name="T5" fmla="*/ 2 h 7"/>
                <a:gd name="T6" fmla="*/ 0 60000 65536"/>
                <a:gd name="T7" fmla="*/ 0 60000 65536"/>
                <a:gd name="T8" fmla="*/ 0 60000 65536"/>
                <a:gd name="T9" fmla="*/ 0 w 16"/>
                <a:gd name="T10" fmla="*/ 0 h 7"/>
                <a:gd name="T11" fmla="*/ 16 w 16"/>
                <a:gd name="T12" fmla="*/ 7 h 7"/>
              </a:gdLst>
              <a:ahLst/>
              <a:cxnLst>
                <a:cxn ang="T6">
                  <a:pos x="T0" y="T1"/>
                </a:cxn>
                <a:cxn ang="T7">
                  <a:pos x="T2" y="T3"/>
                </a:cxn>
                <a:cxn ang="T8">
                  <a:pos x="T4" y="T5"/>
                </a:cxn>
              </a:cxnLst>
              <a:rect l="T9" t="T10" r="T11" b="T12"/>
              <a:pathLst>
                <a:path w="16" h="7">
                  <a:moveTo>
                    <a:pt x="0" y="2"/>
                  </a:moveTo>
                  <a:cubicBezTo>
                    <a:pt x="2" y="4"/>
                    <a:pt x="12" y="6"/>
                    <a:pt x="16" y="0"/>
                  </a:cubicBezTo>
                  <a:cubicBezTo>
                    <a:pt x="15" y="3"/>
                    <a:pt x="7" y="7"/>
                    <a:pt x="0" y="2"/>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819" name="Freeform 569"/>
            <p:cNvSpPr>
              <a:spLocks/>
            </p:cNvSpPr>
            <p:nvPr/>
          </p:nvSpPr>
          <p:spPr bwMode="auto">
            <a:xfrm>
              <a:off x="3786" y="3300"/>
              <a:ext cx="92" cy="72"/>
            </a:xfrm>
            <a:custGeom>
              <a:avLst/>
              <a:gdLst>
                <a:gd name="T0" fmla="*/ 17 w 37"/>
                <a:gd name="T1" fmla="*/ 0 h 29"/>
                <a:gd name="T2" fmla="*/ 5 w 37"/>
                <a:gd name="T3" fmla="*/ 3 h 29"/>
                <a:gd name="T4" fmla="*/ 0 w 37"/>
                <a:gd name="T5" fmla="*/ 13 h 29"/>
                <a:gd name="T6" fmla="*/ 22 w 37"/>
                <a:gd name="T7" fmla="*/ 26 h 29"/>
                <a:gd name="T8" fmla="*/ 33 w 37"/>
                <a:gd name="T9" fmla="*/ 7 h 29"/>
                <a:gd name="T10" fmla="*/ 17 w 37"/>
                <a:gd name="T11" fmla="*/ 0 h 29"/>
                <a:gd name="T12" fmla="*/ 0 60000 65536"/>
                <a:gd name="T13" fmla="*/ 0 60000 65536"/>
                <a:gd name="T14" fmla="*/ 0 60000 65536"/>
                <a:gd name="T15" fmla="*/ 0 60000 65536"/>
                <a:gd name="T16" fmla="*/ 0 60000 65536"/>
                <a:gd name="T17" fmla="*/ 0 60000 65536"/>
                <a:gd name="T18" fmla="*/ 0 w 37"/>
                <a:gd name="T19" fmla="*/ 0 h 29"/>
                <a:gd name="T20" fmla="*/ 37 w 3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7" h="29">
                  <a:moveTo>
                    <a:pt x="17" y="0"/>
                  </a:moveTo>
                  <a:cubicBezTo>
                    <a:pt x="12" y="0"/>
                    <a:pt x="8" y="0"/>
                    <a:pt x="5" y="3"/>
                  </a:cubicBezTo>
                  <a:cubicBezTo>
                    <a:pt x="2" y="5"/>
                    <a:pt x="0" y="9"/>
                    <a:pt x="0" y="13"/>
                  </a:cubicBezTo>
                  <a:cubicBezTo>
                    <a:pt x="0" y="22"/>
                    <a:pt x="12" y="29"/>
                    <a:pt x="22" y="26"/>
                  </a:cubicBezTo>
                  <a:cubicBezTo>
                    <a:pt x="33" y="23"/>
                    <a:pt x="37" y="13"/>
                    <a:pt x="33" y="7"/>
                  </a:cubicBezTo>
                  <a:cubicBezTo>
                    <a:pt x="29" y="2"/>
                    <a:pt x="26" y="1"/>
                    <a:pt x="17" y="0"/>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20" name="Freeform 570"/>
            <p:cNvSpPr>
              <a:spLocks/>
            </p:cNvSpPr>
            <p:nvPr/>
          </p:nvSpPr>
          <p:spPr bwMode="auto">
            <a:xfrm>
              <a:off x="3803" y="3320"/>
              <a:ext cx="53" cy="30"/>
            </a:xfrm>
            <a:custGeom>
              <a:avLst/>
              <a:gdLst>
                <a:gd name="T0" fmla="*/ 17 w 21"/>
                <a:gd name="T1" fmla="*/ 0 h 12"/>
                <a:gd name="T2" fmla="*/ 19 w 21"/>
                <a:gd name="T3" fmla="*/ 6 h 12"/>
                <a:gd name="T4" fmla="*/ 9 w 21"/>
                <a:gd name="T5" fmla="*/ 11 h 12"/>
                <a:gd name="T6" fmla="*/ 1 w 21"/>
                <a:gd name="T7" fmla="*/ 6 h 12"/>
                <a:gd name="T8" fmla="*/ 1 w 21"/>
                <a:gd name="T9" fmla="*/ 0 h 12"/>
                <a:gd name="T10" fmla="*/ 1 w 21"/>
                <a:gd name="T11" fmla="*/ 6 h 12"/>
                <a:gd name="T12" fmla="*/ 9 w 21"/>
                <a:gd name="T13" fmla="*/ 11 h 12"/>
                <a:gd name="T14" fmla="*/ 20 w 21"/>
                <a:gd name="T15" fmla="*/ 6 h 12"/>
                <a:gd name="T16" fmla="*/ 17 w 2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2"/>
                <a:gd name="T29" fmla="*/ 21 w 2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2">
                  <a:moveTo>
                    <a:pt x="17" y="0"/>
                  </a:moveTo>
                  <a:cubicBezTo>
                    <a:pt x="20" y="1"/>
                    <a:pt x="20" y="4"/>
                    <a:pt x="19" y="6"/>
                  </a:cubicBezTo>
                  <a:cubicBezTo>
                    <a:pt x="18" y="9"/>
                    <a:pt x="14" y="11"/>
                    <a:pt x="9" y="11"/>
                  </a:cubicBezTo>
                  <a:cubicBezTo>
                    <a:pt x="3" y="10"/>
                    <a:pt x="1" y="7"/>
                    <a:pt x="1" y="6"/>
                  </a:cubicBezTo>
                  <a:cubicBezTo>
                    <a:pt x="0" y="4"/>
                    <a:pt x="0" y="1"/>
                    <a:pt x="1" y="0"/>
                  </a:cubicBezTo>
                  <a:cubicBezTo>
                    <a:pt x="0" y="1"/>
                    <a:pt x="0" y="4"/>
                    <a:pt x="1" y="6"/>
                  </a:cubicBezTo>
                  <a:cubicBezTo>
                    <a:pt x="1" y="8"/>
                    <a:pt x="3" y="10"/>
                    <a:pt x="9" y="11"/>
                  </a:cubicBezTo>
                  <a:cubicBezTo>
                    <a:pt x="15" y="12"/>
                    <a:pt x="18" y="9"/>
                    <a:pt x="20" y="6"/>
                  </a:cubicBezTo>
                  <a:cubicBezTo>
                    <a:pt x="21" y="4"/>
                    <a:pt x="20" y="2"/>
                    <a:pt x="17"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821" name="Freeform 571"/>
            <p:cNvSpPr>
              <a:spLocks/>
            </p:cNvSpPr>
            <p:nvPr/>
          </p:nvSpPr>
          <p:spPr bwMode="auto">
            <a:xfrm>
              <a:off x="4303" y="3670"/>
              <a:ext cx="90" cy="82"/>
            </a:xfrm>
            <a:custGeom>
              <a:avLst/>
              <a:gdLst>
                <a:gd name="T0" fmla="*/ 9 w 36"/>
                <a:gd name="T1" fmla="*/ 6 h 33"/>
                <a:gd name="T2" fmla="*/ 1 w 36"/>
                <a:gd name="T3" fmla="*/ 15 h 33"/>
                <a:gd name="T4" fmla="*/ 3 w 36"/>
                <a:gd name="T5" fmla="*/ 26 h 33"/>
                <a:gd name="T6" fmla="*/ 28 w 36"/>
                <a:gd name="T7" fmla="*/ 24 h 33"/>
                <a:gd name="T8" fmla="*/ 26 w 36"/>
                <a:gd name="T9" fmla="*/ 2 h 33"/>
                <a:gd name="T10" fmla="*/ 9 w 36"/>
                <a:gd name="T11" fmla="*/ 6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9" y="6"/>
                  </a:moveTo>
                  <a:cubicBezTo>
                    <a:pt x="5" y="8"/>
                    <a:pt x="2" y="10"/>
                    <a:pt x="1" y="15"/>
                  </a:cubicBezTo>
                  <a:cubicBezTo>
                    <a:pt x="0" y="18"/>
                    <a:pt x="0" y="22"/>
                    <a:pt x="3" y="26"/>
                  </a:cubicBezTo>
                  <a:cubicBezTo>
                    <a:pt x="8" y="33"/>
                    <a:pt x="21" y="32"/>
                    <a:pt x="28" y="24"/>
                  </a:cubicBezTo>
                  <a:cubicBezTo>
                    <a:pt x="36" y="16"/>
                    <a:pt x="33" y="5"/>
                    <a:pt x="26" y="2"/>
                  </a:cubicBezTo>
                  <a:cubicBezTo>
                    <a:pt x="20" y="0"/>
                    <a:pt x="17" y="1"/>
                    <a:pt x="9" y="6"/>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822" name="Freeform 572"/>
            <p:cNvSpPr>
              <a:spLocks/>
            </p:cNvSpPr>
            <p:nvPr/>
          </p:nvSpPr>
          <p:spPr bwMode="auto">
            <a:xfrm>
              <a:off x="4336" y="3675"/>
              <a:ext cx="55" cy="70"/>
            </a:xfrm>
            <a:custGeom>
              <a:avLst/>
              <a:gdLst>
                <a:gd name="T0" fmla="*/ 13 w 22"/>
                <a:gd name="T1" fmla="*/ 1 h 28"/>
                <a:gd name="T2" fmla="*/ 8 w 22"/>
                <a:gd name="T3" fmla="*/ 0 h 28"/>
                <a:gd name="T4" fmla="*/ 12 w 22"/>
                <a:gd name="T5" fmla="*/ 1 h 28"/>
                <a:gd name="T6" fmla="*/ 14 w 22"/>
                <a:gd name="T7" fmla="*/ 22 h 28"/>
                <a:gd name="T8" fmla="*/ 0 w 22"/>
                <a:gd name="T9" fmla="*/ 28 h 28"/>
                <a:gd name="T10" fmla="*/ 15 w 22"/>
                <a:gd name="T11" fmla="*/ 22 h 28"/>
                <a:gd name="T12" fmla="*/ 13 w 22"/>
                <a:gd name="T13" fmla="*/ 1 h 28"/>
                <a:gd name="T14" fmla="*/ 0 60000 65536"/>
                <a:gd name="T15" fmla="*/ 0 60000 65536"/>
                <a:gd name="T16" fmla="*/ 0 60000 65536"/>
                <a:gd name="T17" fmla="*/ 0 60000 65536"/>
                <a:gd name="T18" fmla="*/ 0 60000 65536"/>
                <a:gd name="T19" fmla="*/ 0 60000 65536"/>
                <a:gd name="T20" fmla="*/ 0 60000 65536"/>
                <a:gd name="T21" fmla="*/ 0 w 22"/>
                <a:gd name="T22" fmla="*/ 0 h 28"/>
                <a:gd name="T23" fmla="*/ 22 w 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8">
                  <a:moveTo>
                    <a:pt x="13" y="1"/>
                  </a:moveTo>
                  <a:cubicBezTo>
                    <a:pt x="11" y="0"/>
                    <a:pt x="9" y="0"/>
                    <a:pt x="8" y="0"/>
                  </a:cubicBezTo>
                  <a:cubicBezTo>
                    <a:pt x="9" y="0"/>
                    <a:pt x="10" y="0"/>
                    <a:pt x="12" y="1"/>
                  </a:cubicBezTo>
                  <a:cubicBezTo>
                    <a:pt x="18" y="4"/>
                    <a:pt x="21" y="14"/>
                    <a:pt x="14" y="22"/>
                  </a:cubicBezTo>
                  <a:cubicBezTo>
                    <a:pt x="10" y="26"/>
                    <a:pt x="5" y="28"/>
                    <a:pt x="0" y="28"/>
                  </a:cubicBezTo>
                  <a:cubicBezTo>
                    <a:pt x="5" y="28"/>
                    <a:pt x="11" y="26"/>
                    <a:pt x="15" y="22"/>
                  </a:cubicBezTo>
                  <a:cubicBezTo>
                    <a:pt x="22" y="14"/>
                    <a:pt x="19" y="4"/>
                    <a:pt x="13" y="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23" name="Freeform 573"/>
            <p:cNvSpPr>
              <a:spLocks/>
            </p:cNvSpPr>
            <p:nvPr/>
          </p:nvSpPr>
          <p:spPr bwMode="auto">
            <a:xfrm>
              <a:off x="4306" y="3675"/>
              <a:ext cx="50" cy="70"/>
            </a:xfrm>
            <a:custGeom>
              <a:avLst/>
              <a:gdLst>
                <a:gd name="T0" fmla="*/ 3 w 20"/>
                <a:gd name="T1" fmla="*/ 23 h 28"/>
                <a:gd name="T2" fmla="*/ 1 w 20"/>
                <a:gd name="T3" fmla="*/ 13 h 28"/>
                <a:gd name="T4" fmla="*/ 9 w 20"/>
                <a:gd name="T5" fmla="*/ 4 h 28"/>
                <a:gd name="T6" fmla="*/ 20 w 20"/>
                <a:gd name="T7" fmla="*/ 0 h 28"/>
                <a:gd name="T8" fmla="*/ 8 w 20"/>
                <a:gd name="T9" fmla="*/ 4 h 28"/>
                <a:gd name="T10" fmla="*/ 0 w 20"/>
                <a:gd name="T11" fmla="*/ 13 h 28"/>
                <a:gd name="T12" fmla="*/ 2 w 20"/>
                <a:gd name="T13" fmla="*/ 23 h 28"/>
                <a:gd name="T14" fmla="*/ 14 w 20"/>
                <a:gd name="T15" fmla="*/ 28 h 28"/>
                <a:gd name="T16" fmla="*/ 3 w 20"/>
                <a:gd name="T17" fmla="*/ 2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8"/>
                <a:gd name="T29" fmla="*/ 20 w 2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8">
                  <a:moveTo>
                    <a:pt x="3" y="23"/>
                  </a:moveTo>
                  <a:cubicBezTo>
                    <a:pt x="1" y="20"/>
                    <a:pt x="1" y="16"/>
                    <a:pt x="1" y="13"/>
                  </a:cubicBezTo>
                  <a:cubicBezTo>
                    <a:pt x="2" y="9"/>
                    <a:pt x="5" y="7"/>
                    <a:pt x="9" y="4"/>
                  </a:cubicBezTo>
                  <a:cubicBezTo>
                    <a:pt x="14" y="2"/>
                    <a:pt x="17" y="0"/>
                    <a:pt x="20" y="0"/>
                  </a:cubicBezTo>
                  <a:cubicBezTo>
                    <a:pt x="16" y="0"/>
                    <a:pt x="13" y="1"/>
                    <a:pt x="8" y="4"/>
                  </a:cubicBezTo>
                  <a:cubicBezTo>
                    <a:pt x="4" y="7"/>
                    <a:pt x="1" y="9"/>
                    <a:pt x="0" y="13"/>
                  </a:cubicBezTo>
                  <a:cubicBezTo>
                    <a:pt x="0" y="16"/>
                    <a:pt x="0" y="20"/>
                    <a:pt x="2" y="23"/>
                  </a:cubicBezTo>
                  <a:cubicBezTo>
                    <a:pt x="5" y="27"/>
                    <a:pt x="9" y="28"/>
                    <a:pt x="14" y="28"/>
                  </a:cubicBezTo>
                  <a:cubicBezTo>
                    <a:pt x="10" y="28"/>
                    <a:pt x="6" y="26"/>
                    <a:pt x="3" y="23"/>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824" name="Freeform 574"/>
            <p:cNvSpPr>
              <a:spLocks/>
            </p:cNvSpPr>
            <p:nvPr/>
          </p:nvSpPr>
          <p:spPr bwMode="auto">
            <a:xfrm>
              <a:off x="4318" y="3690"/>
              <a:ext cx="53" cy="45"/>
            </a:xfrm>
            <a:custGeom>
              <a:avLst/>
              <a:gdLst>
                <a:gd name="T0" fmla="*/ 13 w 21"/>
                <a:gd name="T1" fmla="*/ 0 h 18"/>
                <a:gd name="T2" fmla="*/ 13 w 21"/>
                <a:gd name="T3" fmla="*/ 14 h 18"/>
                <a:gd name="T4" fmla="*/ 1 w 21"/>
                <a:gd name="T5" fmla="*/ 9 h 18"/>
                <a:gd name="T6" fmla="*/ 13 w 21"/>
                <a:gd name="T7" fmla="*/ 0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13" y="0"/>
                  </a:moveTo>
                  <a:cubicBezTo>
                    <a:pt x="21" y="0"/>
                    <a:pt x="21" y="10"/>
                    <a:pt x="13" y="14"/>
                  </a:cubicBezTo>
                  <a:cubicBezTo>
                    <a:pt x="4" y="18"/>
                    <a:pt x="0" y="12"/>
                    <a:pt x="1" y="9"/>
                  </a:cubicBezTo>
                  <a:cubicBezTo>
                    <a:pt x="1" y="5"/>
                    <a:pt x="8" y="0"/>
                    <a:pt x="13" y="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25" name="Freeform 575"/>
            <p:cNvSpPr>
              <a:spLocks/>
            </p:cNvSpPr>
            <p:nvPr/>
          </p:nvSpPr>
          <p:spPr bwMode="auto">
            <a:xfrm>
              <a:off x="4323" y="3692"/>
              <a:ext cx="48" cy="38"/>
            </a:xfrm>
            <a:custGeom>
              <a:avLst/>
              <a:gdLst>
                <a:gd name="T0" fmla="*/ 15 w 19"/>
                <a:gd name="T1" fmla="*/ 0 h 15"/>
                <a:gd name="T2" fmla="*/ 10 w 19"/>
                <a:gd name="T3" fmla="*/ 12 h 15"/>
                <a:gd name="T4" fmla="*/ 0 w 19"/>
                <a:gd name="T5" fmla="*/ 12 h 15"/>
                <a:gd name="T6" fmla="*/ 11 w 19"/>
                <a:gd name="T7" fmla="*/ 13 h 15"/>
                <a:gd name="T8" fmla="*/ 15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5" y="0"/>
                  </a:moveTo>
                  <a:cubicBezTo>
                    <a:pt x="17" y="3"/>
                    <a:pt x="16" y="9"/>
                    <a:pt x="10" y="12"/>
                  </a:cubicBezTo>
                  <a:cubicBezTo>
                    <a:pt x="5" y="14"/>
                    <a:pt x="2" y="13"/>
                    <a:pt x="0" y="12"/>
                  </a:cubicBezTo>
                  <a:cubicBezTo>
                    <a:pt x="2" y="14"/>
                    <a:pt x="5" y="15"/>
                    <a:pt x="11" y="13"/>
                  </a:cubicBezTo>
                  <a:cubicBezTo>
                    <a:pt x="17" y="9"/>
                    <a:pt x="19" y="3"/>
                    <a:pt x="15"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26" name="Freeform 576"/>
            <p:cNvSpPr>
              <a:spLocks/>
            </p:cNvSpPr>
            <p:nvPr/>
          </p:nvSpPr>
          <p:spPr bwMode="auto">
            <a:xfrm>
              <a:off x="4323" y="3690"/>
              <a:ext cx="20" cy="17"/>
            </a:xfrm>
            <a:custGeom>
              <a:avLst/>
              <a:gdLst>
                <a:gd name="T0" fmla="*/ 8 w 8"/>
                <a:gd name="T1" fmla="*/ 0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8" y="0"/>
                  </a:moveTo>
                  <a:cubicBezTo>
                    <a:pt x="5" y="1"/>
                    <a:pt x="1" y="4"/>
                    <a:pt x="0" y="7"/>
                  </a:cubicBezTo>
                  <a:cubicBezTo>
                    <a:pt x="1" y="5"/>
                    <a:pt x="5" y="2"/>
                    <a:pt x="8"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27" name="Freeform 577"/>
            <p:cNvSpPr>
              <a:spLocks/>
            </p:cNvSpPr>
            <p:nvPr/>
          </p:nvSpPr>
          <p:spPr bwMode="auto">
            <a:xfrm>
              <a:off x="4336" y="3702"/>
              <a:ext cx="32" cy="28"/>
            </a:xfrm>
            <a:custGeom>
              <a:avLst/>
              <a:gdLst>
                <a:gd name="T0" fmla="*/ 0 w 13"/>
                <a:gd name="T1" fmla="*/ 10 h 11"/>
                <a:gd name="T2" fmla="*/ 12 w 13"/>
                <a:gd name="T3" fmla="*/ 0 h 11"/>
                <a:gd name="T4" fmla="*/ 0 w 13"/>
                <a:gd name="T5" fmla="*/ 10 h 11"/>
                <a:gd name="T6" fmla="*/ 0 60000 65536"/>
                <a:gd name="T7" fmla="*/ 0 60000 65536"/>
                <a:gd name="T8" fmla="*/ 0 60000 65536"/>
                <a:gd name="T9" fmla="*/ 0 w 13"/>
                <a:gd name="T10" fmla="*/ 0 h 11"/>
                <a:gd name="T11" fmla="*/ 13 w 13"/>
                <a:gd name="T12" fmla="*/ 11 h 11"/>
              </a:gdLst>
              <a:ahLst/>
              <a:cxnLst>
                <a:cxn ang="T6">
                  <a:pos x="T0" y="T1"/>
                </a:cxn>
                <a:cxn ang="T7">
                  <a:pos x="T2" y="T3"/>
                </a:cxn>
                <a:cxn ang="T8">
                  <a:pos x="T4" y="T5"/>
                </a:cxn>
              </a:cxnLst>
              <a:rect l="T9" t="T10" r="T11" b="T12"/>
              <a:pathLst>
                <a:path w="13" h="11">
                  <a:moveTo>
                    <a:pt x="0" y="10"/>
                  </a:moveTo>
                  <a:cubicBezTo>
                    <a:pt x="3" y="11"/>
                    <a:pt x="12" y="7"/>
                    <a:pt x="12" y="0"/>
                  </a:cubicBezTo>
                  <a:cubicBezTo>
                    <a:pt x="13" y="3"/>
                    <a:pt x="9" y="11"/>
                    <a:pt x="0" y="10"/>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828" name="Freeform 578"/>
            <p:cNvSpPr>
              <a:spLocks/>
            </p:cNvSpPr>
            <p:nvPr/>
          </p:nvSpPr>
          <p:spPr bwMode="auto">
            <a:xfrm>
              <a:off x="4303" y="3670"/>
              <a:ext cx="90" cy="82"/>
            </a:xfrm>
            <a:custGeom>
              <a:avLst/>
              <a:gdLst>
                <a:gd name="T0" fmla="*/ 9 w 36"/>
                <a:gd name="T1" fmla="*/ 6 h 33"/>
                <a:gd name="T2" fmla="*/ 1 w 36"/>
                <a:gd name="T3" fmla="*/ 15 h 33"/>
                <a:gd name="T4" fmla="*/ 3 w 36"/>
                <a:gd name="T5" fmla="*/ 26 h 33"/>
                <a:gd name="T6" fmla="*/ 28 w 36"/>
                <a:gd name="T7" fmla="*/ 24 h 33"/>
                <a:gd name="T8" fmla="*/ 26 w 36"/>
                <a:gd name="T9" fmla="*/ 2 h 33"/>
                <a:gd name="T10" fmla="*/ 9 w 36"/>
                <a:gd name="T11" fmla="*/ 6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9" y="6"/>
                  </a:moveTo>
                  <a:cubicBezTo>
                    <a:pt x="5" y="8"/>
                    <a:pt x="2" y="10"/>
                    <a:pt x="1" y="15"/>
                  </a:cubicBezTo>
                  <a:cubicBezTo>
                    <a:pt x="0" y="18"/>
                    <a:pt x="0" y="22"/>
                    <a:pt x="3" y="26"/>
                  </a:cubicBezTo>
                  <a:cubicBezTo>
                    <a:pt x="8" y="33"/>
                    <a:pt x="21" y="32"/>
                    <a:pt x="28" y="24"/>
                  </a:cubicBezTo>
                  <a:cubicBezTo>
                    <a:pt x="36" y="16"/>
                    <a:pt x="33" y="5"/>
                    <a:pt x="26" y="2"/>
                  </a:cubicBezTo>
                  <a:cubicBezTo>
                    <a:pt x="20" y="0"/>
                    <a:pt x="17" y="1"/>
                    <a:pt x="9" y="6"/>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29" name="Freeform 579"/>
            <p:cNvSpPr>
              <a:spLocks/>
            </p:cNvSpPr>
            <p:nvPr/>
          </p:nvSpPr>
          <p:spPr bwMode="auto">
            <a:xfrm>
              <a:off x="4321" y="3690"/>
              <a:ext cx="47" cy="40"/>
            </a:xfrm>
            <a:custGeom>
              <a:avLst/>
              <a:gdLst>
                <a:gd name="T0" fmla="*/ 12 w 19"/>
                <a:gd name="T1" fmla="*/ 0 h 16"/>
                <a:gd name="T2" fmla="*/ 18 w 19"/>
                <a:gd name="T3" fmla="*/ 4 h 16"/>
                <a:gd name="T4" fmla="*/ 12 w 19"/>
                <a:gd name="T5" fmla="*/ 14 h 16"/>
                <a:gd name="T6" fmla="*/ 2 w 19"/>
                <a:gd name="T7" fmla="*/ 14 h 16"/>
                <a:gd name="T8" fmla="*/ 0 w 19"/>
                <a:gd name="T9" fmla="*/ 9 h 16"/>
                <a:gd name="T10" fmla="*/ 2 w 19"/>
                <a:gd name="T11" fmla="*/ 14 h 16"/>
                <a:gd name="T12" fmla="*/ 12 w 19"/>
                <a:gd name="T13" fmla="*/ 14 h 16"/>
                <a:gd name="T14" fmla="*/ 18 w 19"/>
                <a:gd name="T15" fmla="*/ 4 h 16"/>
                <a:gd name="T16" fmla="*/ 12 w 19"/>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6"/>
                <a:gd name="T29" fmla="*/ 19 w 19"/>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6">
                  <a:moveTo>
                    <a:pt x="12" y="0"/>
                  </a:moveTo>
                  <a:cubicBezTo>
                    <a:pt x="15" y="0"/>
                    <a:pt x="17" y="2"/>
                    <a:pt x="18" y="4"/>
                  </a:cubicBezTo>
                  <a:cubicBezTo>
                    <a:pt x="19" y="7"/>
                    <a:pt x="17" y="11"/>
                    <a:pt x="12" y="14"/>
                  </a:cubicBezTo>
                  <a:cubicBezTo>
                    <a:pt x="7" y="16"/>
                    <a:pt x="4" y="15"/>
                    <a:pt x="2" y="14"/>
                  </a:cubicBezTo>
                  <a:cubicBezTo>
                    <a:pt x="0" y="13"/>
                    <a:pt x="0" y="11"/>
                    <a:pt x="0" y="9"/>
                  </a:cubicBezTo>
                  <a:cubicBezTo>
                    <a:pt x="0" y="11"/>
                    <a:pt x="0" y="13"/>
                    <a:pt x="2" y="14"/>
                  </a:cubicBezTo>
                  <a:cubicBezTo>
                    <a:pt x="4" y="15"/>
                    <a:pt x="7" y="16"/>
                    <a:pt x="12" y="14"/>
                  </a:cubicBezTo>
                  <a:cubicBezTo>
                    <a:pt x="17" y="11"/>
                    <a:pt x="19" y="7"/>
                    <a:pt x="18" y="4"/>
                  </a:cubicBezTo>
                  <a:cubicBezTo>
                    <a:pt x="18" y="1"/>
                    <a:pt x="15" y="0"/>
                    <a:pt x="12"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830" name="Freeform 580"/>
            <p:cNvSpPr>
              <a:spLocks/>
            </p:cNvSpPr>
            <p:nvPr/>
          </p:nvSpPr>
          <p:spPr bwMode="auto">
            <a:xfrm>
              <a:off x="3556" y="2745"/>
              <a:ext cx="87" cy="85"/>
            </a:xfrm>
            <a:custGeom>
              <a:avLst/>
              <a:gdLst>
                <a:gd name="T0" fmla="*/ 0 w 35"/>
                <a:gd name="T1" fmla="*/ 23 h 34"/>
                <a:gd name="T2" fmla="*/ 12 w 35"/>
                <a:gd name="T3" fmla="*/ 34 h 34"/>
                <a:gd name="T4" fmla="*/ 30 w 35"/>
                <a:gd name="T5" fmla="*/ 23 h 34"/>
                <a:gd name="T6" fmla="*/ 30 w 35"/>
                <a:gd name="T7" fmla="*/ 7 h 34"/>
                <a:gd name="T8" fmla="*/ 0 w 35"/>
                <a:gd name="T9" fmla="*/ 23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0" y="23"/>
                  </a:moveTo>
                  <a:cubicBezTo>
                    <a:pt x="0" y="30"/>
                    <a:pt x="5" y="34"/>
                    <a:pt x="12" y="34"/>
                  </a:cubicBezTo>
                  <a:cubicBezTo>
                    <a:pt x="18" y="34"/>
                    <a:pt x="26" y="29"/>
                    <a:pt x="30" y="23"/>
                  </a:cubicBezTo>
                  <a:cubicBezTo>
                    <a:pt x="35" y="16"/>
                    <a:pt x="33" y="11"/>
                    <a:pt x="30" y="7"/>
                  </a:cubicBezTo>
                  <a:cubicBezTo>
                    <a:pt x="22" y="0"/>
                    <a:pt x="1" y="11"/>
                    <a:pt x="0" y="23"/>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831" name="Freeform 581"/>
            <p:cNvSpPr>
              <a:spLocks/>
            </p:cNvSpPr>
            <p:nvPr/>
          </p:nvSpPr>
          <p:spPr bwMode="auto">
            <a:xfrm>
              <a:off x="3558" y="2747"/>
              <a:ext cx="80" cy="53"/>
            </a:xfrm>
            <a:custGeom>
              <a:avLst/>
              <a:gdLst>
                <a:gd name="T0" fmla="*/ 0 w 32"/>
                <a:gd name="T1" fmla="*/ 21 h 21"/>
                <a:gd name="T2" fmla="*/ 28 w 32"/>
                <a:gd name="T3" fmla="*/ 8 h 21"/>
                <a:gd name="T4" fmla="*/ 31 w 32"/>
                <a:gd name="T5" fmla="*/ 16 h 21"/>
                <a:gd name="T6" fmla="*/ 28 w 32"/>
                <a:gd name="T7" fmla="*/ 7 h 21"/>
                <a:gd name="T8" fmla="*/ 0 w 32"/>
                <a:gd name="T9" fmla="*/ 21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0" y="21"/>
                  </a:moveTo>
                  <a:cubicBezTo>
                    <a:pt x="2" y="10"/>
                    <a:pt x="21" y="1"/>
                    <a:pt x="28" y="8"/>
                  </a:cubicBezTo>
                  <a:cubicBezTo>
                    <a:pt x="30" y="10"/>
                    <a:pt x="32" y="13"/>
                    <a:pt x="31" y="16"/>
                  </a:cubicBezTo>
                  <a:cubicBezTo>
                    <a:pt x="32" y="12"/>
                    <a:pt x="31" y="9"/>
                    <a:pt x="28" y="7"/>
                  </a:cubicBezTo>
                  <a:cubicBezTo>
                    <a:pt x="21" y="0"/>
                    <a:pt x="1" y="10"/>
                    <a:pt x="0" y="2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32" name="Freeform 582"/>
            <p:cNvSpPr>
              <a:spLocks/>
            </p:cNvSpPr>
            <p:nvPr/>
          </p:nvSpPr>
          <p:spPr bwMode="auto">
            <a:xfrm>
              <a:off x="3558" y="2802"/>
              <a:ext cx="70" cy="25"/>
            </a:xfrm>
            <a:custGeom>
              <a:avLst/>
              <a:gdLst>
                <a:gd name="T0" fmla="*/ 28 w 28"/>
                <a:gd name="T1" fmla="*/ 0 h 10"/>
                <a:gd name="T2" fmla="*/ 11 w 28"/>
                <a:gd name="T3" fmla="*/ 8 h 10"/>
                <a:gd name="T4" fmla="*/ 0 w 28"/>
                <a:gd name="T5" fmla="*/ 2 h 10"/>
                <a:gd name="T6" fmla="*/ 11 w 28"/>
                <a:gd name="T7" fmla="*/ 10 h 10"/>
                <a:gd name="T8" fmla="*/ 28 w 28"/>
                <a:gd name="T9" fmla="*/ 0 h 10"/>
                <a:gd name="T10" fmla="*/ 28 w 28"/>
                <a:gd name="T11" fmla="*/ 0 h 10"/>
                <a:gd name="T12" fmla="*/ 0 60000 65536"/>
                <a:gd name="T13" fmla="*/ 0 60000 65536"/>
                <a:gd name="T14" fmla="*/ 0 60000 65536"/>
                <a:gd name="T15" fmla="*/ 0 60000 65536"/>
                <a:gd name="T16" fmla="*/ 0 60000 65536"/>
                <a:gd name="T17" fmla="*/ 0 60000 65536"/>
                <a:gd name="T18" fmla="*/ 0 w 28"/>
                <a:gd name="T19" fmla="*/ 0 h 10"/>
                <a:gd name="T20" fmla="*/ 28 w 2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8" h="10">
                  <a:moveTo>
                    <a:pt x="28" y="0"/>
                  </a:moveTo>
                  <a:cubicBezTo>
                    <a:pt x="24" y="5"/>
                    <a:pt x="17" y="8"/>
                    <a:pt x="11" y="8"/>
                  </a:cubicBezTo>
                  <a:cubicBezTo>
                    <a:pt x="6" y="9"/>
                    <a:pt x="1" y="6"/>
                    <a:pt x="0" y="2"/>
                  </a:cubicBezTo>
                  <a:cubicBezTo>
                    <a:pt x="1" y="7"/>
                    <a:pt x="6" y="10"/>
                    <a:pt x="11" y="10"/>
                  </a:cubicBezTo>
                  <a:cubicBezTo>
                    <a:pt x="17" y="10"/>
                    <a:pt x="24" y="5"/>
                    <a:pt x="28" y="0"/>
                  </a:cubicBezTo>
                  <a:cubicBezTo>
                    <a:pt x="28" y="0"/>
                    <a:pt x="28" y="0"/>
                    <a:pt x="28" y="0"/>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833" name="Freeform 583"/>
            <p:cNvSpPr>
              <a:spLocks/>
            </p:cNvSpPr>
            <p:nvPr/>
          </p:nvSpPr>
          <p:spPr bwMode="auto">
            <a:xfrm>
              <a:off x="3566" y="2765"/>
              <a:ext cx="60" cy="50"/>
            </a:xfrm>
            <a:custGeom>
              <a:avLst/>
              <a:gdLst>
                <a:gd name="T0" fmla="*/ 21 w 24"/>
                <a:gd name="T1" fmla="*/ 4 h 20"/>
                <a:gd name="T2" fmla="*/ 11 w 24"/>
                <a:gd name="T3" fmla="*/ 18 h 20"/>
                <a:gd name="T4" fmla="*/ 2 w 24"/>
                <a:gd name="T5" fmla="*/ 13 h 20"/>
                <a:gd name="T6" fmla="*/ 21 w 24"/>
                <a:gd name="T7" fmla="*/ 4 h 20"/>
                <a:gd name="T8" fmla="*/ 0 60000 65536"/>
                <a:gd name="T9" fmla="*/ 0 60000 65536"/>
                <a:gd name="T10" fmla="*/ 0 60000 65536"/>
                <a:gd name="T11" fmla="*/ 0 60000 65536"/>
                <a:gd name="T12" fmla="*/ 0 w 24"/>
                <a:gd name="T13" fmla="*/ 0 h 20"/>
                <a:gd name="T14" fmla="*/ 24 w 24"/>
                <a:gd name="T15" fmla="*/ 20 h 20"/>
              </a:gdLst>
              <a:ahLst/>
              <a:cxnLst>
                <a:cxn ang="T8">
                  <a:pos x="T0" y="T1"/>
                </a:cxn>
                <a:cxn ang="T9">
                  <a:pos x="T2" y="T3"/>
                </a:cxn>
                <a:cxn ang="T10">
                  <a:pos x="T4" y="T5"/>
                </a:cxn>
                <a:cxn ang="T11">
                  <a:pos x="T6" y="T7"/>
                </a:cxn>
              </a:cxnLst>
              <a:rect l="T12" t="T13" r="T14" b="T15"/>
              <a:pathLst>
                <a:path w="24" h="20">
                  <a:moveTo>
                    <a:pt x="21" y="4"/>
                  </a:moveTo>
                  <a:cubicBezTo>
                    <a:pt x="24" y="9"/>
                    <a:pt x="17" y="16"/>
                    <a:pt x="11" y="18"/>
                  </a:cubicBezTo>
                  <a:cubicBezTo>
                    <a:pt x="6" y="20"/>
                    <a:pt x="0" y="18"/>
                    <a:pt x="2" y="13"/>
                  </a:cubicBezTo>
                  <a:cubicBezTo>
                    <a:pt x="4" y="7"/>
                    <a:pt x="17" y="0"/>
                    <a:pt x="21" y="4"/>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34" name="Freeform 584"/>
            <p:cNvSpPr>
              <a:spLocks/>
            </p:cNvSpPr>
            <p:nvPr/>
          </p:nvSpPr>
          <p:spPr bwMode="auto">
            <a:xfrm>
              <a:off x="3571" y="2775"/>
              <a:ext cx="55" cy="37"/>
            </a:xfrm>
            <a:custGeom>
              <a:avLst/>
              <a:gdLst>
                <a:gd name="T0" fmla="*/ 9 w 22"/>
                <a:gd name="T1" fmla="*/ 12 h 15"/>
                <a:gd name="T2" fmla="*/ 0 w 22"/>
                <a:gd name="T3" fmla="*/ 12 h 15"/>
                <a:gd name="T4" fmla="*/ 9 w 22"/>
                <a:gd name="T5" fmla="*/ 14 h 15"/>
                <a:gd name="T6" fmla="*/ 19 w 22"/>
                <a:gd name="T7" fmla="*/ 0 h 15"/>
                <a:gd name="T8" fmla="*/ 18 w 22"/>
                <a:gd name="T9" fmla="*/ 0 h 15"/>
                <a:gd name="T10" fmla="*/ 9 w 22"/>
                <a:gd name="T11" fmla="*/ 12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9" y="12"/>
                  </a:moveTo>
                  <a:cubicBezTo>
                    <a:pt x="5" y="14"/>
                    <a:pt x="1" y="14"/>
                    <a:pt x="0" y="12"/>
                  </a:cubicBezTo>
                  <a:cubicBezTo>
                    <a:pt x="1" y="15"/>
                    <a:pt x="5" y="15"/>
                    <a:pt x="9" y="14"/>
                  </a:cubicBezTo>
                  <a:cubicBezTo>
                    <a:pt x="15" y="12"/>
                    <a:pt x="22" y="5"/>
                    <a:pt x="19" y="0"/>
                  </a:cubicBezTo>
                  <a:cubicBezTo>
                    <a:pt x="18" y="0"/>
                    <a:pt x="18" y="0"/>
                    <a:pt x="18" y="0"/>
                  </a:cubicBezTo>
                  <a:cubicBezTo>
                    <a:pt x="20" y="5"/>
                    <a:pt x="14" y="10"/>
                    <a:pt x="9" y="12"/>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35" name="Freeform 585"/>
            <p:cNvSpPr>
              <a:spLocks/>
            </p:cNvSpPr>
            <p:nvPr/>
          </p:nvSpPr>
          <p:spPr bwMode="auto">
            <a:xfrm>
              <a:off x="3576" y="2770"/>
              <a:ext cx="37" cy="17"/>
            </a:xfrm>
            <a:custGeom>
              <a:avLst/>
              <a:gdLst>
                <a:gd name="T0" fmla="*/ 0 w 15"/>
                <a:gd name="T1" fmla="*/ 7 h 7"/>
                <a:gd name="T2" fmla="*/ 15 w 15"/>
                <a:gd name="T3" fmla="*/ 1 h 7"/>
                <a:gd name="T4" fmla="*/ 0 w 15"/>
                <a:gd name="T5" fmla="*/ 7 h 7"/>
                <a:gd name="T6" fmla="*/ 0 60000 65536"/>
                <a:gd name="T7" fmla="*/ 0 60000 65536"/>
                <a:gd name="T8" fmla="*/ 0 60000 65536"/>
                <a:gd name="T9" fmla="*/ 0 w 15"/>
                <a:gd name="T10" fmla="*/ 0 h 7"/>
                <a:gd name="T11" fmla="*/ 15 w 15"/>
                <a:gd name="T12" fmla="*/ 7 h 7"/>
              </a:gdLst>
              <a:ahLst/>
              <a:cxnLst>
                <a:cxn ang="T6">
                  <a:pos x="T0" y="T1"/>
                </a:cxn>
                <a:cxn ang="T7">
                  <a:pos x="T2" y="T3"/>
                </a:cxn>
                <a:cxn ang="T8">
                  <a:pos x="T4" y="T5"/>
                </a:cxn>
              </a:cxnLst>
              <a:rect l="T9" t="T10" r="T11" b="T12"/>
              <a:pathLst>
                <a:path w="15" h="7">
                  <a:moveTo>
                    <a:pt x="0" y="7"/>
                  </a:moveTo>
                  <a:cubicBezTo>
                    <a:pt x="3" y="4"/>
                    <a:pt x="10" y="0"/>
                    <a:pt x="15" y="1"/>
                  </a:cubicBezTo>
                  <a:cubicBezTo>
                    <a:pt x="13" y="1"/>
                    <a:pt x="5" y="3"/>
                    <a:pt x="0" y="7"/>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36" name="Freeform 586"/>
            <p:cNvSpPr>
              <a:spLocks/>
            </p:cNvSpPr>
            <p:nvPr/>
          </p:nvSpPr>
          <p:spPr bwMode="auto">
            <a:xfrm>
              <a:off x="3581" y="2765"/>
              <a:ext cx="32" cy="17"/>
            </a:xfrm>
            <a:custGeom>
              <a:avLst/>
              <a:gdLst>
                <a:gd name="T0" fmla="*/ 0 w 13"/>
                <a:gd name="T1" fmla="*/ 7 h 7"/>
                <a:gd name="T2" fmla="*/ 13 w 13"/>
                <a:gd name="T3" fmla="*/ 3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0" y="7"/>
                  </a:moveTo>
                  <a:cubicBezTo>
                    <a:pt x="2" y="5"/>
                    <a:pt x="9" y="1"/>
                    <a:pt x="13" y="3"/>
                  </a:cubicBezTo>
                  <a:cubicBezTo>
                    <a:pt x="11" y="2"/>
                    <a:pt x="6" y="0"/>
                    <a:pt x="0" y="7"/>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37" name="Freeform 587"/>
            <p:cNvSpPr>
              <a:spLocks/>
            </p:cNvSpPr>
            <p:nvPr/>
          </p:nvSpPr>
          <p:spPr bwMode="auto">
            <a:xfrm>
              <a:off x="3588" y="2790"/>
              <a:ext cx="33" cy="22"/>
            </a:xfrm>
            <a:custGeom>
              <a:avLst/>
              <a:gdLst>
                <a:gd name="T0" fmla="*/ 0 w 13"/>
                <a:gd name="T1" fmla="*/ 9 h 9"/>
                <a:gd name="T2" fmla="*/ 13 w 13"/>
                <a:gd name="T3" fmla="*/ 0 h 9"/>
                <a:gd name="T4" fmla="*/ 0 w 13"/>
                <a:gd name="T5" fmla="*/ 9 h 9"/>
                <a:gd name="T6" fmla="*/ 0 60000 65536"/>
                <a:gd name="T7" fmla="*/ 0 60000 65536"/>
                <a:gd name="T8" fmla="*/ 0 60000 65536"/>
                <a:gd name="T9" fmla="*/ 0 w 13"/>
                <a:gd name="T10" fmla="*/ 0 h 9"/>
                <a:gd name="T11" fmla="*/ 13 w 13"/>
                <a:gd name="T12" fmla="*/ 9 h 9"/>
              </a:gdLst>
              <a:ahLst/>
              <a:cxnLst>
                <a:cxn ang="T6">
                  <a:pos x="T0" y="T1"/>
                </a:cxn>
                <a:cxn ang="T7">
                  <a:pos x="T2" y="T3"/>
                </a:cxn>
                <a:cxn ang="T8">
                  <a:pos x="T4" y="T5"/>
                </a:cxn>
              </a:cxnLst>
              <a:rect l="T9" t="T10" r="T11" b="T12"/>
              <a:pathLst>
                <a:path w="13" h="9">
                  <a:moveTo>
                    <a:pt x="0" y="9"/>
                  </a:moveTo>
                  <a:cubicBezTo>
                    <a:pt x="2" y="9"/>
                    <a:pt x="10" y="6"/>
                    <a:pt x="13" y="0"/>
                  </a:cubicBezTo>
                  <a:cubicBezTo>
                    <a:pt x="11" y="2"/>
                    <a:pt x="7" y="8"/>
                    <a:pt x="0" y="9"/>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38" name="Freeform 588"/>
            <p:cNvSpPr>
              <a:spLocks/>
            </p:cNvSpPr>
            <p:nvPr/>
          </p:nvSpPr>
          <p:spPr bwMode="auto">
            <a:xfrm>
              <a:off x="3556" y="2745"/>
              <a:ext cx="87" cy="85"/>
            </a:xfrm>
            <a:custGeom>
              <a:avLst/>
              <a:gdLst>
                <a:gd name="T0" fmla="*/ 0 w 35"/>
                <a:gd name="T1" fmla="*/ 23 h 34"/>
                <a:gd name="T2" fmla="*/ 12 w 35"/>
                <a:gd name="T3" fmla="*/ 34 h 34"/>
                <a:gd name="T4" fmla="*/ 30 w 35"/>
                <a:gd name="T5" fmla="*/ 23 h 34"/>
                <a:gd name="T6" fmla="*/ 30 w 35"/>
                <a:gd name="T7" fmla="*/ 7 h 34"/>
                <a:gd name="T8" fmla="*/ 0 w 35"/>
                <a:gd name="T9" fmla="*/ 23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0" y="23"/>
                  </a:moveTo>
                  <a:cubicBezTo>
                    <a:pt x="0" y="30"/>
                    <a:pt x="5" y="34"/>
                    <a:pt x="12" y="34"/>
                  </a:cubicBezTo>
                  <a:cubicBezTo>
                    <a:pt x="18" y="34"/>
                    <a:pt x="26" y="29"/>
                    <a:pt x="30" y="23"/>
                  </a:cubicBezTo>
                  <a:cubicBezTo>
                    <a:pt x="35" y="16"/>
                    <a:pt x="33" y="11"/>
                    <a:pt x="30" y="7"/>
                  </a:cubicBezTo>
                  <a:cubicBezTo>
                    <a:pt x="22" y="0"/>
                    <a:pt x="1" y="11"/>
                    <a:pt x="0" y="23"/>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39" name="Freeform 589"/>
            <p:cNvSpPr>
              <a:spLocks/>
            </p:cNvSpPr>
            <p:nvPr/>
          </p:nvSpPr>
          <p:spPr bwMode="auto">
            <a:xfrm>
              <a:off x="3568" y="2775"/>
              <a:ext cx="53" cy="37"/>
            </a:xfrm>
            <a:custGeom>
              <a:avLst/>
              <a:gdLst>
                <a:gd name="T0" fmla="*/ 2 w 21"/>
                <a:gd name="T1" fmla="*/ 14 h 15"/>
                <a:gd name="T2" fmla="*/ 11 w 21"/>
                <a:gd name="T3" fmla="*/ 14 h 15"/>
                <a:gd name="T4" fmla="*/ 20 w 21"/>
                <a:gd name="T5" fmla="*/ 5 h 15"/>
                <a:gd name="T6" fmla="*/ 20 w 21"/>
                <a:gd name="T7" fmla="*/ 0 h 15"/>
                <a:gd name="T8" fmla="*/ 20 w 21"/>
                <a:gd name="T9" fmla="*/ 5 h 15"/>
                <a:gd name="T10" fmla="*/ 10 w 21"/>
                <a:gd name="T11" fmla="*/ 14 h 15"/>
                <a:gd name="T12" fmla="*/ 2 w 21"/>
                <a:gd name="T13" fmla="*/ 13 h 15"/>
                <a:gd name="T14" fmla="*/ 1 w 21"/>
                <a:gd name="T15" fmla="*/ 9 h 15"/>
                <a:gd name="T16" fmla="*/ 2 w 21"/>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 y="14"/>
                  </a:moveTo>
                  <a:cubicBezTo>
                    <a:pt x="3" y="15"/>
                    <a:pt x="7" y="15"/>
                    <a:pt x="11" y="14"/>
                  </a:cubicBezTo>
                  <a:cubicBezTo>
                    <a:pt x="14" y="13"/>
                    <a:pt x="19" y="9"/>
                    <a:pt x="20" y="5"/>
                  </a:cubicBezTo>
                  <a:cubicBezTo>
                    <a:pt x="21" y="3"/>
                    <a:pt x="21" y="1"/>
                    <a:pt x="20" y="0"/>
                  </a:cubicBezTo>
                  <a:cubicBezTo>
                    <a:pt x="20" y="1"/>
                    <a:pt x="21" y="3"/>
                    <a:pt x="20" y="5"/>
                  </a:cubicBezTo>
                  <a:cubicBezTo>
                    <a:pt x="19" y="9"/>
                    <a:pt x="14" y="12"/>
                    <a:pt x="10" y="14"/>
                  </a:cubicBezTo>
                  <a:cubicBezTo>
                    <a:pt x="7" y="15"/>
                    <a:pt x="3" y="15"/>
                    <a:pt x="2" y="13"/>
                  </a:cubicBezTo>
                  <a:cubicBezTo>
                    <a:pt x="1" y="12"/>
                    <a:pt x="0" y="11"/>
                    <a:pt x="1" y="9"/>
                  </a:cubicBezTo>
                  <a:cubicBezTo>
                    <a:pt x="0" y="11"/>
                    <a:pt x="1" y="13"/>
                    <a:pt x="2" y="14"/>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840" name="Freeform 590"/>
            <p:cNvSpPr>
              <a:spLocks/>
            </p:cNvSpPr>
            <p:nvPr/>
          </p:nvSpPr>
          <p:spPr bwMode="auto">
            <a:xfrm>
              <a:off x="3856" y="3027"/>
              <a:ext cx="97" cy="73"/>
            </a:xfrm>
            <a:custGeom>
              <a:avLst/>
              <a:gdLst>
                <a:gd name="T0" fmla="*/ 4 w 39"/>
                <a:gd name="T1" fmla="*/ 10 h 29"/>
                <a:gd name="T2" fmla="*/ 8 w 39"/>
                <a:gd name="T3" fmla="*/ 25 h 29"/>
                <a:gd name="T4" fmla="*/ 30 w 39"/>
                <a:gd name="T5" fmla="*/ 25 h 29"/>
                <a:gd name="T6" fmla="*/ 37 w 39"/>
                <a:gd name="T7" fmla="*/ 12 h 29"/>
                <a:gd name="T8" fmla="*/ 4 w 39"/>
                <a:gd name="T9" fmla="*/ 10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4" y="10"/>
                  </a:moveTo>
                  <a:cubicBezTo>
                    <a:pt x="0" y="16"/>
                    <a:pt x="3" y="22"/>
                    <a:pt x="8" y="25"/>
                  </a:cubicBezTo>
                  <a:cubicBezTo>
                    <a:pt x="14" y="29"/>
                    <a:pt x="23" y="28"/>
                    <a:pt x="30" y="25"/>
                  </a:cubicBezTo>
                  <a:cubicBezTo>
                    <a:pt x="38" y="22"/>
                    <a:pt x="39" y="17"/>
                    <a:pt x="37" y="12"/>
                  </a:cubicBezTo>
                  <a:cubicBezTo>
                    <a:pt x="35" y="2"/>
                    <a:pt x="11" y="0"/>
                    <a:pt x="4" y="10"/>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841" name="Freeform 591"/>
            <p:cNvSpPr>
              <a:spLocks/>
            </p:cNvSpPr>
            <p:nvPr/>
          </p:nvSpPr>
          <p:spPr bwMode="auto">
            <a:xfrm>
              <a:off x="3868" y="3030"/>
              <a:ext cx="83" cy="52"/>
            </a:xfrm>
            <a:custGeom>
              <a:avLst/>
              <a:gdLst>
                <a:gd name="T0" fmla="*/ 0 w 33"/>
                <a:gd name="T1" fmla="*/ 9 h 21"/>
                <a:gd name="T2" fmla="*/ 31 w 33"/>
                <a:gd name="T3" fmla="*/ 12 h 21"/>
                <a:gd name="T4" fmla="*/ 30 w 33"/>
                <a:gd name="T5" fmla="*/ 21 h 21"/>
                <a:gd name="T6" fmla="*/ 32 w 33"/>
                <a:gd name="T7" fmla="*/ 11 h 21"/>
                <a:gd name="T8" fmla="*/ 0 w 33"/>
                <a:gd name="T9" fmla="*/ 9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0" y="9"/>
                  </a:moveTo>
                  <a:cubicBezTo>
                    <a:pt x="8" y="1"/>
                    <a:pt x="29" y="3"/>
                    <a:pt x="31" y="12"/>
                  </a:cubicBezTo>
                  <a:cubicBezTo>
                    <a:pt x="32" y="15"/>
                    <a:pt x="32" y="18"/>
                    <a:pt x="30" y="21"/>
                  </a:cubicBezTo>
                  <a:cubicBezTo>
                    <a:pt x="33" y="18"/>
                    <a:pt x="33" y="15"/>
                    <a:pt x="32" y="11"/>
                  </a:cubicBezTo>
                  <a:cubicBezTo>
                    <a:pt x="29" y="2"/>
                    <a:pt x="7" y="0"/>
                    <a:pt x="0" y="9"/>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42" name="Freeform 592"/>
            <p:cNvSpPr>
              <a:spLocks/>
            </p:cNvSpPr>
            <p:nvPr/>
          </p:nvSpPr>
          <p:spPr bwMode="auto">
            <a:xfrm>
              <a:off x="3861" y="3060"/>
              <a:ext cx="67" cy="37"/>
            </a:xfrm>
            <a:custGeom>
              <a:avLst/>
              <a:gdLst>
                <a:gd name="T0" fmla="*/ 27 w 27"/>
                <a:gd name="T1" fmla="*/ 12 h 15"/>
                <a:gd name="T2" fmla="*/ 7 w 27"/>
                <a:gd name="T3" fmla="*/ 10 h 15"/>
                <a:gd name="T4" fmla="*/ 1 w 27"/>
                <a:gd name="T5" fmla="*/ 0 h 15"/>
                <a:gd name="T6" fmla="*/ 7 w 27"/>
                <a:gd name="T7" fmla="*/ 12 h 15"/>
                <a:gd name="T8" fmla="*/ 27 w 27"/>
                <a:gd name="T9" fmla="*/ 12 h 15"/>
                <a:gd name="T10" fmla="*/ 27 w 27"/>
                <a:gd name="T11" fmla="*/ 12 h 15"/>
                <a:gd name="T12" fmla="*/ 0 60000 65536"/>
                <a:gd name="T13" fmla="*/ 0 60000 65536"/>
                <a:gd name="T14" fmla="*/ 0 60000 65536"/>
                <a:gd name="T15" fmla="*/ 0 60000 65536"/>
                <a:gd name="T16" fmla="*/ 0 60000 65536"/>
                <a:gd name="T17" fmla="*/ 0 60000 65536"/>
                <a:gd name="T18" fmla="*/ 0 w 27"/>
                <a:gd name="T19" fmla="*/ 0 h 15"/>
                <a:gd name="T20" fmla="*/ 27 w 2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7" h="15">
                  <a:moveTo>
                    <a:pt x="27" y="12"/>
                  </a:moveTo>
                  <a:cubicBezTo>
                    <a:pt x="21" y="15"/>
                    <a:pt x="13" y="14"/>
                    <a:pt x="7" y="10"/>
                  </a:cubicBezTo>
                  <a:cubicBezTo>
                    <a:pt x="3" y="8"/>
                    <a:pt x="1" y="4"/>
                    <a:pt x="1" y="0"/>
                  </a:cubicBezTo>
                  <a:cubicBezTo>
                    <a:pt x="0" y="4"/>
                    <a:pt x="2" y="9"/>
                    <a:pt x="7" y="12"/>
                  </a:cubicBezTo>
                  <a:cubicBezTo>
                    <a:pt x="12" y="15"/>
                    <a:pt x="21" y="15"/>
                    <a:pt x="27" y="12"/>
                  </a:cubicBezTo>
                  <a:cubicBezTo>
                    <a:pt x="27" y="12"/>
                    <a:pt x="27" y="12"/>
                    <a:pt x="27" y="12"/>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843" name="Freeform 593"/>
            <p:cNvSpPr>
              <a:spLocks/>
            </p:cNvSpPr>
            <p:nvPr/>
          </p:nvSpPr>
          <p:spPr bwMode="auto">
            <a:xfrm>
              <a:off x="3871" y="3045"/>
              <a:ext cx="62" cy="37"/>
            </a:xfrm>
            <a:custGeom>
              <a:avLst/>
              <a:gdLst>
                <a:gd name="T0" fmla="*/ 24 w 25"/>
                <a:gd name="T1" fmla="*/ 7 h 15"/>
                <a:gd name="T2" fmla="*/ 10 w 25"/>
                <a:gd name="T3" fmla="*/ 13 h 15"/>
                <a:gd name="T4" fmla="*/ 4 w 25"/>
                <a:gd name="T5" fmla="*/ 4 h 15"/>
                <a:gd name="T6" fmla="*/ 24 w 25"/>
                <a:gd name="T7" fmla="*/ 7 h 15"/>
                <a:gd name="T8" fmla="*/ 0 60000 65536"/>
                <a:gd name="T9" fmla="*/ 0 60000 65536"/>
                <a:gd name="T10" fmla="*/ 0 60000 65536"/>
                <a:gd name="T11" fmla="*/ 0 60000 65536"/>
                <a:gd name="T12" fmla="*/ 0 w 25"/>
                <a:gd name="T13" fmla="*/ 0 h 15"/>
                <a:gd name="T14" fmla="*/ 25 w 25"/>
                <a:gd name="T15" fmla="*/ 15 h 15"/>
              </a:gdLst>
              <a:ahLst/>
              <a:cxnLst>
                <a:cxn ang="T8">
                  <a:pos x="T0" y="T1"/>
                </a:cxn>
                <a:cxn ang="T9">
                  <a:pos x="T2" y="T3"/>
                </a:cxn>
                <a:cxn ang="T10">
                  <a:pos x="T4" y="T5"/>
                </a:cxn>
                <a:cxn ang="T11">
                  <a:pos x="T6" y="T7"/>
                </a:cxn>
              </a:cxnLst>
              <a:rect l="T12" t="T13" r="T14" b="T15"/>
              <a:pathLst>
                <a:path w="25" h="15">
                  <a:moveTo>
                    <a:pt x="24" y="7"/>
                  </a:moveTo>
                  <a:cubicBezTo>
                    <a:pt x="25" y="12"/>
                    <a:pt x="16" y="15"/>
                    <a:pt x="10" y="13"/>
                  </a:cubicBezTo>
                  <a:cubicBezTo>
                    <a:pt x="4" y="12"/>
                    <a:pt x="0" y="8"/>
                    <a:pt x="4" y="4"/>
                  </a:cubicBezTo>
                  <a:cubicBezTo>
                    <a:pt x="8" y="0"/>
                    <a:pt x="24" y="1"/>
                    <a:pt x="24" y="7"/>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44" name="Freeform 594"/>
            <p:cNvSpPr>
              <a:spLocks/>
            </p:cNvSpPr>
            <p:nvPr/>
          </p:nvSpPr>
          <p:spPr bwMode="auto">
            <a:xfrm>
              <a:off x="3876" y="3060"/>
              <a:ext cx="57" cy="22"/>
            </a:xfrm>
            <a:custGeom>
              <a:avLst/>
              <a:gdLst>
                <a:gd name="T0" fmla="*/ 8 w 23"/>
                <a:gd name="T1" fmla="*/ 6 h 9"/>
                <a:gd name="T2" fmla="*/ 0 w 23"/>
                <a:gd name="T3" fmla="*/ 1 h 9"/>
                <a:gd name="T4" fmla="*/ 8 w 23"/>
                <a:gd name="T5" fmla="*/ 7 h 9"/>
                <a:gd name="T6" fmla="*/ 22 w 23"/>
                <a:gd name="T7" fmla="*/ 1 h 9"/>
                <a:gd name="T8" fmla="*/ 22 w 23"/>
                <a:gd name="T9" fmla="*/ 0 h 9"/>
                <a:gd name="T10" fmla="*/ 8 w 23"/>
                <a:gd name="T11" fmla="*/ 6 h 9"/>
                <a:gd name="T12" fmla="*/ 0 60000 65536"/>
                <a:gd name="T13" fmla="*/ 0 60000 65536"/>
                <a:gd name="T14" fmla="*/ 0 60000 65536"/>
                <a:gd name="T15" fmla="*/ 0 60000 65536"/>
                <a:gd name="T16" fmla="*/ 0 60000 65536"/>
                <a:gd name="T17" fmla="*/ 0 60000 65536"/>
                <a:gd name="T18" fmla="*/ 0 w 23"/>
                <a:gd name="T19" fmla="*/ 0 h 9"/>
                <a:gd name="T20" fmla="*/ 23 w 23"/>
                <a:gd name="T21" fmla="*/ 9 h 9"/>
              </a:gdLst>
              <a:ahLst/>
              <a:cxnLst>
                <a:cxn ang="T12">
                  <a:pos x="T0" y="T1"/>
                </a:cxn>
                <a:cxn ang="T13">
                  <a:pos x="T2" y="T3"/>
                </a:cxn>
                <a:cxn ang="T14">
                  <a:pos x="T4" y="T5"/>
                </a:cxn>
                <a:cxn ang="T15">
                  <a:pos x="T6" y="T7"/>
                </a:cxn>
                <a:cxn ang="T16">
                  <a:pos x="T8" y="T9"/>
                </a:cxn>
                <a:cxn ang="T17">
                  <a:pos x="T10" y="T11"/>
                </a:cxn>
              </a:cxnLst>
              <a:rect l="T18" t="T19" r="T20" b="T21"/>
              <a:pathLst>
                <a:path w="23" h="9">
                  <a:moveTo>
                    <a:pt x="8" y="6"/>
                  </a:moveTo>
                  <a:cubicBezTo>
                    <a:pt x="4" y="5"/>
                    <a:pt x="1" y="3"/>
                    <a:pt x="0" y="1"/>
                  </a:cubicBezTo>
                  <a:cubicBezTo>
                    <a:pt x="0" y="4"/>
                    <a:pt x="3" y="6"/>
                    <a:pt x="8" y="7"/>
                  </a:cubicBezTo>
                  <a:cubicBezTo>
                    <a:pt x="14" y="9"/>
                    <a:pt x="23" y="6"/>
                    <a:pt x="22" y="1"/>
                  </a:cubicBezTo>
                  <a:cubicBezTo>
                    <a:pt x="22" y="0"/>
                    <a:pt x="22" y="0"/>
                    <a:pt x="22" y="0"/>
                  </a:cubicBezTo>
                  <a:cubicBezTo>
                    <a:pt x="21" y="5"/>
                    <a:pt x="13" y="7"/>
                    <a:pt x="8" y="6"/>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45" name="Freeform 595"/>
            <p:cNvSpPr>
              <a:spLocks/>
            </p:cNvSpPr>
            <p:nvPr/>
          </p:nvSpPr>
          <p:spPr bwMode="auto">
            <a:xfrm>
              <a:off x="3891" y="3047"/>
              <a:ext cx="37" cy="10"/>
            </a:xfrm>
            <a:custGeom>
              <a:avLst/>
              <a:gdLst>
                <a:gd name="T0" fmla="*/ 0 w 15"/>
                <a:gd name="T1" fmla="*/ 1 h 4"/>
                <a:gd name="T2" fmla="*/ 15 w 15"/>
                <a:gd name="T3" fmla="*/ 4 h 4"/>
                <a:gd name="T4" fmla="*/ 0 w 15"/>
                <a:gd name="T5" fmla="*/ 1 h 4"/>
                <a:gd name="T6" fmla="*/ 0 60000 65536"/>
                <a:gd name="T7" fmla="*/ 0 60000 65536"/>
                <a:gd name="T8" fmla="*/ 0 60000 65536"/>
                <a:gd name="T9" fmla="*/ 0 w 15"/>
                <a:gd name="T10" fmla="*/ 0 h 4"/>
                <a:gd name="T11" fmla="*/ 15 w 15"/>
                <a:gd name="T12" fmla="*/ 4 h 4"/>
              </a:gdLst>
              <a:ahLst/>
              <a:cxnLst>
                <a:cxn ang="T6">
                  <a:pos x="T0" y="T1"/>
                </a:cxn>
                <a:cxn ang="T7">
                  <a:pos x="T2" y="T3"/>
                </a:cxn>
                <a:cxn ang="T8">
                  <a:pos x="T4" y="T5"/>
                </a:cxn>
              </a:cxnLst>
              <a:rect l="T9" t="T10" r="T11" b="T12"/>
              <a:pathLst>
                <a:path w="15" h="4">
                  <a:moveTo>
                    <a:pt x="0" y="1"/>
                  </a:moveTo>
                  <a:cubicBezTo>
                    <a:pt x="4" y="0"/>
                    <a:pt x="12" y="0"/>
                    <a:pt x="15" y="4"/>
                  </a:cubicBezTo>
                  <a:cubicBezTo>
                    <a:pt x="14" y="2"/>
                    <a:pt x="6" y="0"/>
                    <a:pt x="0" y="1"/>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46" name="Freeform 596"/>
            <p:cNvSpPr>
              <a:spLocks/>
            </p:cNvSpPr>
            <p:nvPr/>
          </p:nvSpPr>
          <p:spPr bwMode="auto">
            <a:xfrm>
              <a:off x="3896" y="3042"/>
              <a:ext cx="35" cy="15"/>
            </a:xfrm>
            <a:custGeom>
              <a:avLst/>
              <a:gdLst>
                <a:gd name="T0" fmla="*/ 0 w 14"/>
                <a:gd name="T1" fmla="*/ 2 h 6"/>
                <a:gd name="T2" fmla="*/ 14 w 14"/>
                <a:gd name="T3" fmla="*/ 6 h 6"/>
                <a:gd name="T4" fmla="*/ 0 w 14"/>
                <a:gd name="T5" fmla="*/ 2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0" y="2"/>
                  </a:moveTo>
                  <a:cubicBezTo>
                    <a:pt x="3" y="2"/>
                    <a:pt x="11" y="2"/>
                    <a:pt x="14" y="6"/>
                  </a:cubicBezTo>
                  <a:cubicBezTo>
                    <a:pt x="13" y="3"/>
                    <a:pt x="9" y="0"/>
                    <a:pt x="0" y="2"/>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47" name="Freeform 597"/>
            <p:cNvSpPr>
              <a:spLocks/>
            </p:cNvSpPr>
            <p:nvPr/>
          </p:nvSpPr>
          <p:spPr bwMode="auto">
            <a:xfrm>
              <a:off x="3888" y="3075"/>
              <a:ext cx="40" cy="10"/>
            </a:xfrm>
            <a:custGeom>
              <a:avLst/>
              <a:gdLst>
                <a:gd name="T0" fmla="*/ 0 w 16"/>
                <a:gd name="T1" fmla="*/ 1 h 4"/>
                <a:gd name="T2" fmla="*/ 16 w 16"/>
                <a:gd name="T3" fmla="*/ 0 h 4"/>
                <a:gd name="T4" fmla="*/ 0 w 16"/>
                <a:gd name="T5" fmla="*/ 1 h 4"/>
                <a:gd name="T6" fmla="*/ 0 60000 65536"/>
                <a:gd name="T7" fmla="*/ 0 60000 65536"/>
                <a:gd name="T8" fmla="*/ 0 60000 65536"/>
                <a:gd name="T9" fmla="*/ 0 w 16"/>
                <a:gd name="T10" fmla="*/ 0 h 4"/>
                <a:gd name="T11" fmla="*/ 16 w 16"/>
                <a:gd name="T12" fmla="*/ 4 h 4"/>
              </a:gdLst>
              <a:ahLst/>
              <a:cxnLst>
                <a:cxn ang="T6">
                  <a:pos x="T0" y="T1"/>
                </a:cxn>
                <a:cxn ang="T7">
                  <a:pos x="T2" y="T3"/>
                </a:cxn>
                <a:cxn ang="T8">
                  <a:pos x="T4" y="T5"/>
                </a:cxn>
              </a:cxnLst>
              <a:rect l="T9" t="T10" r="T11" b="T12"/>
              <a:pathLst>
                <a:path w="16" h="4">
                  <a:moveTo>
                    <a:pt x="0" y="1"/>
                  </a:moveTo>
                  <a:cubicBezTo>
                    <a:pt x="2" y="3"/>
                    <a:pt x="10" y="4"/>
                    <a:pt x="16" y="0"/>
                  </a:cubicBezTo>
                  <a:cubicBezTo>
                    <a:pt x="13" y="1"/>
                    <a:pt x="7" y="4"/>
                    <a:pt x="0" y="1"/>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48" name="Freeform 598"/>
            <p:cNvSpPr>
              <a:spLocks/>
            </p:cNvSpPr>
            <p:nvPr/>
          </p:nvSpPr>
          <p:spPr bwMode="auto">
            <a:xfrm>
              <a:off x="3856" y="3027"/>
              <a:ext cx="97" cy="73"/>
            </a:xfrm>
            <a:custGeom>
              <a:avLst/>
              <a:gdLst>
                <a:gd name="T0" fmla="*/ 4 w 39"/>
                <a:gd name="T1" fmla="*/ 10 h 29"/>
                <a:gd name="T2" fmla="*/ 8 w 39"/>
                <a:gd name="T3" fmla="*/ 25 h 29"/>
                <a:gd name="T4" fmla="*/ 30 w 39"/>
                <a:gd name="T5" fmla="*/ 25 h 29"/>
                <a:gd name="T6" fmla="*/ 37 w 39"/>
                <a:gd name="T7" fmla="*/ 12 h 29"/>
                <a:gd name="T8" fmla="*/ 4 w 39"/>
                <a:gd name="T9" fmla="*/ 10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4" y="10"/>
                  </a:moveTo>
                  <a:cubicBezTo>
                    <a:pt x="0" y="16"/>
                    <a:pt x="3" y="22"/>
                    <a:pt x="8" y="25"/>
                  </a:cubicBezTo>
                  <a:cubicBezTo>
                    <a:pt x="14" y="29"/>
                    <a:pt x="23" y="28"/>
                    <a:pt x="30" y="25"/>
                  </a:cubicBezTo>
                  <a:cubicBezTo>
                    <a:pt x="38" y="22"/>
                    <a:pt x="39" y="17"/>
                    <a:pt x="37" y="12"/>
                  </a:cubicBezTo>
                  <a:cubicBezTo>
                    <a:pt x="35" y="2"/>
                    <a:pt x="11" y="0"/>
                    <a:pt x="4" y="10"/>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49" name="Freeform 599"/>
            <p:cNvSpPr>
              <a:spLocks/>
            </p:cNvSpPr>
            <p:nvPr/>
          </p:nvSpPr>
          <p:spPr bwMode="auto">
            <a:xfrm>
              <a:off x="3873" y="3055"/>
              <a:ext cx="55" cy="22"/>
            </a:xfrm>
            <a:custGeom>
              <a:avLst/>
              <a:gdLst>
                <a:gd name="T0" fmla="*/ 0 w 22"/>
                <a:gd name="T1" fmla="*/ 6 h 9"/>
                <a:gd name="T2" fmla="*/ 7 w 22"/>
                <a:gd name="T3" fmla="*/ 9 h 9"/>
                <a:gd name="T4" fmla="*/ 20 w 22"/>
                <a:gd name="T5" fmla="*/ 5 h 9"/>
                <a:gd name="T6" fmla="*/ 22 w 22"/>
                <a:gd name="T7" fmla="*/ 0 h 9"/>
                <a:gd name="T8" fmla="*/ 20 w 22"/>
                <a:gd name="T9" fmla="*/ 4 h 9"/>
                <a:gd name="T10" fmla="*/ 8 w 22"/>
                <a:gd name="T11" fmla="*/ 9 h 9"/>
                <a:gd name="T12" fmla="*/ 1 w 22"/>
                <a:gd name="T13" fmla="*/ 6 h 9"/>
                <a:gd name="T14" fmla="*/ 2 w 22"/>
                <a:gd name="T15" fmla="*/ 2 h 9"/>
                <a:gd name="T16" fmla="*/ 0 w 22"/>
                <a:gd name="T17" fmla="*/ 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9"/>
                <a:gd name="T29" fmla="*/ 22 w 22"/>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9">
                  <a:moveTo>
                    <a:pt x="0" y="6"/>
                  </a:moveTo>
                  <a:cubicBezTo>
                    <a:pt x="1" y="8"/>
                    <a:pt x="4" y="9"/>
                    <a:pt x="7" y="9"/>
                  </a:cubicBezTo>
                  <a:cubicBezTo>
                    <a:pt x="11" y="9"/>
                    <a:pt x="17" y="8"/>
                    <a:pt x="20" y="5"/>
                  </a:cubicBezTo>
                  <a:cubicBezTo>
                    <a:pt x="22" y="3"/>
                    <a:pt x="22" y="2"/>
                    <a:pt x="22" y="0"/>
                  </a:cubicBezTo>
                  <a:cubicBezTo>
                    <a:pt x="22" y="2"/>
                    <a:pt x="21" y="3"/>
                    <a:pt x="20" y="4"/>
                  </a:cubicBezTo>
                  <a:cubicBezTo>
                    <a:pt x="17" y="7"/>
                    <a:pt x="11" y="9"/>
                    <a:pt x="8" y="9"/>
                  </a:cubicBezTo>
                  <a:cubicBezTo>
                    <a:pt x="4" y="9"/>
                    <a:pt x="1" y="8"/>
                    <a:pt x="1" y="6"/>
                  </a:cubicBezTo>
                  <a:cubicBezTo>
                    <a:pt x="0" y="4"/>
                    <a:pt x="1" y="3"/>
                    <a:pt x="2" y="2"/>
                  </a:cubicBezTo>
                  <a:cubicBezTo>
                    <a:pt x="1" y="3"/>
                    <a:pt x="0" y="5"/>
                    <a:pt x="0" y="6"/>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850" name="Freeform 600"/>
            <p:cNvSpPr>
              <a:spLocks/>
            </p:cNvSpPr>
            <p:nvPr/>
          </p:nvSpPr>
          <p:spPr bwMode="auto">
            <a:xfrm>
              <a:off x="4241" y="2702"/>
              <a:ext cx="92" cy="85"/>
            </a:xfrm>
            <a:custGeom>
              <a:avLst/>
              <a:gdLst>
                <a:gd name="T0" fmla="*/ 8 w 37"/>
                <a:gd name="T1" fmla="*/ 3 h 34"/>
                <a:gd name="T2" fmla="*/ 2 w 37"/>
                <a:gd name="T3" fmla="*/ 17 h 34"/>
                <a:gd name="T4" fmla="*/ 17 w 37"/>
                <a:gd name="T5" fmla="*/ 31 h 34"/>
                <a:gd name="T6" fmla="*/ 32 w 37"/>
                <a:gd name="T7" fmla="*/ 27 h 34"/>
                <a:gd name="T8" fmla="*/ 8 w 37"/>
                <a:gd name="T9" fmla="*/ 3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8" y="3"/>
                  </a:moveTo>
                  <a:cubicBezTo>
                    <a:pt x="2" y="4"/>
                    <a:pt x="0" y="10"/>
                    <a:pt x="2" y="17"/>
                  </a:cubicBezTo>
                  <a:cubicBezTo>
                    <a:pt x="4" y="23"/>
                    <a:pt x="10" y="29"/>
                    <a:pt x="17" y="31"/>
                  </a:cubicBezTo>
                  <a:cubicBezTo>
                    <a:pt x="26" y="34"/>
                    <a:pt x="30" y="31"/>
                    <a:pt x="32" y="27"/>
                  </a:cubicBezTo>
                  <a:cubicBezTo>
                    <a:pt x="37" y="18"/>
                    <a:pt x="20" y="0"/>
                    <a:pt x="8" y="3"/>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851" name="Freeform 601"/>
            <p:cNvSpPr>
              <a:spLocks/>
            </p:cNvSpPr>
            <p:nvPr/>
          </p:nvSpPr>
          <p:spPr bwMode="auto">
            <a:xfrm>
              <a:off x="4266" y="2705"/>
              <a:ext cx="65" cy="77"/>
            </a:xfrm>
            <a:custGeom>
              <a:avLst/>
              <a:gdLst>
                <a:gd name="T0" fmla="*/ 0 w 26"/>
                <a:gd name="T1" fmla="*/ 2 h 31"/>
                <a:gd name="T2" fmla="*/ 21 w 26"/>
                <a:gd name="T3" fmla="*/ 26 h 31"/>
                <a:gd name="T4" fmla="*/ 13 w 26"/>
                <a:gd name="T5" fmla="*/ 31 h 31"/>
                <a:gd name="T6" fmla="*/ 22 w 26"/>
                <a:gd name="T7" fmla="*/ 26 h 31"/>
                <a:gd name="T8" fmla="*/ 0 w 26"/>
                <a:gd name="T9" fmla="*/ 2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0" y="2"/>
                  </a:moveTo>
                  <a:cubicBezTo>
                    <a:pt x="11" y="1"/>
                    <a:pt x="25" y="17"/>
                    <a:pt x="21" y="26"/>
                  </a:cubicBezTo>
                  <a:cubicBezTo>
                    <a:pt x="19" y="28"/>
                    <a:pt x="17" y="30"/>
                    <a:pt x="13" y="31"/>
                  </a:cubicBezTo>
                  <a:cubicBezTo>
                    <a:pt x="18" y="31"/>
                    <a:pt x="20" y="28"/>
                    <a:pt x="22" y="26"/>
                  </a:cubicBezTo>
                  <a:cubicBezTo>
                    <a:pt x="26" y="17"/>
                    <a:pt x="11" y="0"/>
                    <a:pt x="0" y="2"/>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52" name="Freeform 602"/>
            <p:cNvSpPr>
              <a:spLocks/>
            </p:cNvSpPr>
            <p:nvPr/>
          </p:nvSpPr>
          <p:spPr bwMode="auto">
            <a:xfrm>
              <a:off x="4243" y="2712"/>
              <a:ext cx="40" cy="68"/>
            </a:xfrm>
            <a:custGeom>
              <a:avLst/>
              <a:gdLst>
                <a:gd name="T0" fmla="*/ 16 w 16"/>
                <a:gd name="T1" fmla="*/ 27 h 27"/>
                <a:gd name="T2" fmla="*/ 3 w 16"/>
                <a:gd name="T3" fmla="*/ 12 h 27"/>
                <a:gd name="T4" fmla="*/ 6 w 16"/>
                <a:gd name="T5" fmla="*/ 0 h 27"/>
                <a:gd name="T6" fmla="*/ 2 w 16"/>
                <a:gd name="T7" fmla="*/ 13 h 27"/>
                <a:gd name="T8" fmla="*/ 16 w 16"/>
                <a:gd name="T9" fmla="*/ 27 h 27"/>
                <a:gd name="T10" fmla="*/ 16 w 16"/>
                <a:gd name="T11" fmla="*/ 27 h 27"/>
                <a:gd name="T12" fmla="*/ 0 60000 65536"/>
                <a:gd name="T13" fmla="*/ 0 60000 65536"/>
                <a:gd name="T14" fmla="*/ 0 60000 65536"/>
                <a:gd name="T15" fmla="*/ 0 60000 65536"/>
                <a:gd name="T16" fmla="*/ 0 60000 65536"/>
                <a:gd name="T17" fmla="*/ 0 60000 65536"/>
                <a:gd name="T18" fmla="*/ 0 w 16"/>
                <a:gd name="T19" fmla="*/ 0 h 27"/>
                <a:gd name="T20" fmla="*/ 16 w 1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6" h="27">
                  <a:moveTo>
                    <a:pt x="16" y="27"/>
                  </a:moveTo>
                  <a:cubicBezTo>
                    <a:pt x="10" y="24"/>
                    <a:pt x="5" y="18"/>
                    <a:pt x="3" y="12"/>
                  </a:cubicBezTo>
                  <a:cubicBezTo>
                    <a:pt x="1" y="7"/>
                    <a:pt x="2" y="3"/>
                    <a:pt x="6" y="0"/>
                  </a:cubicBezTo>
                  <a:cubicBezTo>
                    <a:pt x="1" y="2"/>
                    <a:pt x="0" y="7"/>
                    <a:pt x="2" y="13"/>
                  </a:cubicBezTo>
                  <a:cubicBezTo>
                    <a:pt x="3" y="19"/>
                    <a:pt x="10" y="24"/>
                    <a:pt x="16" y="27"/>
                  </a:cubicBezTo>
                  <a:cubicBezTo>
                    <a:pt x="16" y="27"/>
                    <a:pt x="16" y="27"/>
                    <a:pt x="16" y="27"/>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853" name="Freeform 603"/>
            <p:cNvSpPr>
              <a:spLocks/>
            </p:cNvSpPr>
            <p:nvPr/>
          </p:nvSpPr>
          <p:spPr bwMode="auto">
            <a:xfrm>
              <a:off x="4258" y="2722"/>
              <a:ext cx="55" cy="50"/>
            </a:xfrm>
            <a:custGeom>
              <a:avLst/>
              <a:gdLst>
                <a:gd name="T0" fmla="*/ 19 w 22"/>
                <a:gd name="T1" fmla="*/ 15 h 20"/>
                <a:gd name="T2" fmla="*/ 3 w 22"/>
                <a:gd name="T3" fmla="*/ 10 h 20"/>
                <a:gd name="T4" fmla="*/ 5 w 22"/>
                <a:gd name="T5" fmla="*/ 0 h 20"/>
                <a:gd name="T6" fmla="*/ 19 w 22"/>
                <a:gd name="T7" fmla="*/ 15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19" y="15"/>
                  </a:moveTo>
                  <a:cubicBezTo>
                    <a:pt x="15" y="20"/>
                    <a:pt x="7" y="15"/>
                    <a:pt x="3" y="10"/>
                  </a:cubicBezTo>
                  <a:cubicBezTo>
                    <a:pt x="0" y="5"/>
                    <a:pt x="0" y="0"/>
                    <a:pt x="5" y="0"/>
                  </a:cubicBezTo>
                  <a:cubicBezTo>
                    <a:pt x="11" y="0"/>
                    <a:pt x="22" y="10"/>
                    <a:pt x="19" y="15"/>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54" name="Freeform 604"/>
            <p:cNvSpPr>
              <a:spLocks/>
            </p:cNvSpPr>
            <p:nvPr/>
          </p:nvSpPr>
          <p:spPr bwMode="auto">
            <a:xfrm>
              <a:off x="4258" y="2722"/>
              <a:ext cx="48" cy="50"/>
            </a:xfrm>
            <a:custGeom>
              <a:avLst/>
              <a:gdLst>
                <a:gd name="T0" fmla="*/ 5 w 19"/>
                <a:gd name="T1" fmla="*/ 9 h 20"/>
                <a:gd name="T2" fmla="*/ 3 w 19"/>
                <a:gd name="T3" fmla="*/ 0 h 20"/>
                <a:gd name="T4" fmla="*/ 3 w 19"/>
                <a:gd name="T5" fmla="*/ 10 h 20"/>
                <a:gd name="T6" fmla="*/ 19 w 19"/>
                <a:gd name="T7" fmla="*/ 15 h 20"/>
                <a:gd name="T8" fmla="*/ 19 w 19"/>
                <a:gd name="T9" fmla="*/ 15 h 20"/>
                <a:gd name="T10" fmla="*/ 5 w 19"/>
                <a:gd name="T11" fmla="*/ 9 h 20"/>
                <a:gd name="T12" fmla="*/ 0 60000 65536"/>
                <a:gd name="T13" fmla="*/ 0 60000 65536"/>
                <a:gd name="T14" fmla="*/ 0 60000 65536"/>
                <a:gd name="T15" fmla="*/ 0 60000 65536"/>
                <a:gd name="T16" fmla="*/ 0 60000 65536"/>
                <a:gd name="T17" fmla="*/ 0 60000 65536"/>
                <a:gd name="T18" fmla="*/ 0 w 19"/>
                <a:gd name="T19" fmla="*/ 0 h 20"/>
                <a:gd name="T20" fmla="*/ 19 w 1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9" h="20">
                  <a:moveTo>
                    <a:pt x="5" y="9"/>
                  </a:moveTo>
                  <a:cubicBezTo>
                    <a:pt x="2" y="6"/>
                    <a:pt x="1" y="2"/>
                    <a:pt x="3" y="0"/>
                  </a:cubicBezTo>
                  <a:cubicBezTo>
                    <a:pt x="0" y="2"/>
                    <a:pt x="1" y="6"/>
                    <a:pt x="3" y="10"/>
                  </a:cubicBezTo>
                  <a:cubicBezTo>
                    <a:pt x="7" y="15"/>
                    <a:pt x="15" y="20"/>
                    <a:pt x="19" y="15"/>
                  </a:cubicBezTo>
                  <a:cubicBezTo>
                    <a:pt x="19" y="15"/>
                    <a:pt x="19" y="15"/>
                    <a:pt x="19" y="15"/>
                  </a:cubicBezTo>
                  <a:cubicBezTo>
                    <a:pt x="15" y="18"/>
                    <a:pt x="8" y="13"/>
                    <a:pt x="5" y="9"/>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55" name="Freeform 605"/>
            <p:cNvSpPr>
              <a:spLocks/>
            </p:cNvSpPr>
            <p:nvPr/>
          </p:nvSpPr>
          <p:spPr bwMode="auto">
            <a:xfrm>
              <a:off x="4281" y="2725"/>
              <a:ext cx="27" cy="30"/>
            </a:xfrm>
            <a:custGeom>
              <a:avLst/>
              <a:gdLst>
                <a:gd name="T0" fmla="*/ 0 w 11"/>
                <a:gd name="T1" fmla="*/ 0 h 12"/>
                <a:gd name="T2" fmla="*/ 11 w 11"/>
                <a:gd name="T3" fmla="*/ 12 h 12"/>
                <a:gd name="T4" fmla="*/ 0 w 11"/>
                <a:gd name="T5" fmla="*/ 0 h 12"/>
                <a:gd name="T6" fmla="*/ 0 60000 65536"/>
                <a:gd name="T7" fmla="*/ 0 60000 65536"/>
                <a:gd name="T8" fmla="*/ 0 60000 65536"/>
                <a:gd name="T9" fmla="*/ 0 w 11"/>
                <a:gd name="T10" fmla="*/ 0 h 12"/>
                <a:gd name="T11" fmla="*/ 11 w 11"/>
                <a:gd name="T12" fmla="*/ 12 h 12"/>
              </a:gdLst>
              <a:ahLst/>
              <a:cxnLst>
                <a:cxn ang="T6">
                  <a:pos x="T0" y="T1"/>
                </a:cxn>
                <a:cxn ang="T7">
                  <a:pos x="T2" y="T3"/>
                </a:cxn>
                <a:cxn ang="T8">
                  <a:pos x="T4" y="T5"/>
                </a:cxn>
              </a:cxnLst>
              <a:rect l="T9" t="T10" r="T11" b="T12"/>
              <a:pathLst>
                <a:path w="11" h="12">
                  <a:moveTo>
                    <a:pt x="0" y="0"/>
                  </a:moveTo>
                  <a:cubicBezTo>
                    <a:pt x="4" y="2"/>
                    <a:pt x="11" y="7"/>
                    <a:pt x="11" y="12"/>
                  </a:cubicBezTo>
                  <a:cubicBezTo>
                    <a:pt x="10" y="10"/>
                    <a:pt x="6" y="3"/>
                    <a:pt x="0"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56" name="Freeform 606"/>
            <p:cNvSpPr>
              <a:spLocks/>
            </p:cNvSpPr>
            <p:nvPr/>
          </p:nvSpPr>
          <p:spPr bwMode="auto">
            <a:xfrm>
              <a:off x="4288" y="2727"/>
              <a:ext cx="23" cy="28"/>
            </a:xfrm>
            <a:custGeom>
              <a:avLst/>
              <a:gdLst>
                <a:gd name="T0" fmla="*/ 0 w 9"/>
                <a:gd name="T1" fmla="*/ 0 h 11"/>
                <a:gd name="T2" fmla="*/ 8 w 9"/>
                <a:gd name="T3" fmla="*/ 11 h 11"/>
                <a:gd name="T4" fmla="*/ 0 w 9"/>
                <a:gd name="T5" fmla="*/ 0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0" y="0"/>
                  </a:moveTo>
                  <a:cubicBezTo>
                    <a:pt x="3" y="1"/>
                    <a:pt x="9" y="7"/>
                    <a:pt x="8" y="11"/>
                  </a:cubicBezTo>
                  <a:cubicBezTo>
                    <a:pt x="8" y="9"/>
                    <a:pt x="8" y="4"/>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57" name="Freeform 607"/>
            <p:cNvSpPr>
              <a:spLocks/>
            </p:cNvSpPr>
            <p:nvPr/>
          </p:nvSpPr>
          <p:spPr bwMode="auto">
            <a:xfrm>
              <a:off x="4263" y="2742"/>
              <a:ext cx="30" cy="25"/>
            </a:xfrm>
            <a:custGeom>
              <a:avLst/>
              <a:gdLst>
                <a:gd name="T0" fmla="*/ 0 w 12"/>
                <a:gd name="T1" fmla="*/ 0 h 10"/>
                <a:gd name="T2" fmla="*/ 12 w 12"/>
                <a:gd name="T3" fmla="*/ 10 h 10"/>
                <a:gd name="T4" fmla="*/ 0 w 12"/>
                <a:gd name="T5" fmla="*/ 0 h 10"/>
                <a:gd name="T6" fmla="*/ 0 60000 65536"/>
                <a:gd name="T7" fmla="*/ 0 60000 65536"/>
                <a:gd name="T8" fmla="*/ 0 60000 65536"/>
                <a:gd name="T9" fmla="*/ 0 w 12"/>
                <a:gd name="T10" fmla="*/ 0 h 10"/>
                <a:gd name="T11" fmla="*/ 12 w 12"/>
                <a:gd name="T12" fmla="*/ 10 h 10"/>
              </a:gdLst>
              <a:ahLst/>
              <a:cxnLst>
                <a:cxn ang="T6">
                  <a:pos x="T0" y="T1"/>
                </a:cxn>
                <a:cxn ang="T7">
                  <a:pos x="T2" y="T3"/>
                </a:cxn>
                <a:cxn ang="T8">
                  <a:pos x="T4" y="T5"/>
                </a:cxn>
              </a:cxnLst>
              <a:rect l="T9" t="T10" r="T11" b="T12"/>
              <a:pathLst>
                <a:path w="12" h="10">
                  <a:moveTo>
                    <a:pt x="0" y="0"/>
                  </a:moveTo>
                  <a:cubicBezTo>
                    <a:pt x="0" y="2"/>
                    <a:pt x="5" y="9"/>
                    <a:pt x="12" y="10"/>
                  </a:cubicBezTo>
                  <a:cubicBezTo>
                    <a:pt x="9" y="9"/>
                    <a:pt x="3" y="6"/>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58" name="Freeform 608"/>
            <p:cNvSpPr>
              <a:spLocks/>
            </p:cNvSpPr>
            <p:nvPr/>
          </p:nvSpPr>
          <p:spPr bwMode="auto">
            <a:xfrm>
              <a:off x="4241" y="2702"/>
              <a:ext cx="92" cy="85"/>
            </a:xfrm>
            <a:custGeom>
              <a:avLst/>
              <a:gdLst>
                <a:gd name="T0" fmla="*/ 8 w 37"/>
                <a:gd name="T1" fmla="*/ 3 h 34"/>
                <a:gd name="T2" fmla="*/ 2 w 37"/>
                <a:gd name="T3" fmla="*/ 17 h 34"/>
                <a:gd name="T4" fmla="*/ 17 w 37"/>
                <a:gd name="T5" fmla="*/ 31 h 34"/>
                <a:gd name="T6" fmla="*/ 32 w 37"/>
                <a:gd name="T7" fmla="*/ 27 h 34"/>
                <a:gd name="T8" fmla="*/ 8 w 37"/>
                <a:gd name="T9" fmla="*/ 3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8" y="3"/>
                  </a:moveTo>
                  <a:cubicBezTo>
                    <a:pt x="2" y="4"/>
                    <a:pt x="0" y="10"/>
                    <a:pt x="2" y="17"/>
                  </a:cubicBezTo>
                  <a:cubicBezTo>
                    <a:pt x="4" y="23"/>
                    <a:pt x="10" y="29"/>
                    <a:pt x="17" y="31"/>
                  </a:cubicBezTo>
                  <a:cubicBezTo>
                    <a:pt x="26" y="34"/>
                    <a:pt x="30" y="31"/>
                    <a:pt x="32" y="27"/>
                  </a:cubicBezTo>
                  <a:cubicBezTo>
                    <a:pt x="37" y="18"/>
                    <a:pt x="20" y="0"/>
                    <a:pt x="8" y="3"/>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59" name="Freeform 609"/>
            <p:cNvSpPr>
              <a:spLocks/>
            </p:cNvSpPr>
            <p:nvPr/>
          </p:nvSpPr>
          <p:spPr bwMode="auto">
            <a:xfrm>
              <a:off x="4256" y="2722"/>
              <a:ext cx="50" cy="38"/>
            </a:xfrm>
            <a:custGeom>
              <a:avLst/>
              <a:gdLst>
                <a:gd name="T0" fmla="*/ 1 w 20"/>
                <a:gd name="T1" fmla="*/ 2 h 15"/>
                <a:gd name="T2" fmla="*/ 4 w 20"/>
                <a:gd name="T3" fmla="*/ 9 h 15"/>
                <a:gd name="T4" fmla="*/ 16 w 20"/>
                <a:gd name="T5" fmla="*/ 14 h 15"/>
                <a:gd name="T6" fmla="*/ 20 w 20"/>
                <a:gd name="T7" fmla="*/ 12 h 15"/>
                <a:gd name="T8" fmla="*/ 16 w 20"/>
                <a:gd name="T9" fmla="*/ 14 h 15"/>
                <a:gd name="T10" fmla="*/ 4 w 20"/>
                <a:gd name="T11" fmla="*/ 9 h 15"/>
                <a:gd name="T12" fmla="*/ 1 w 20"/>
                <a:gd name="T13" fmla="*/ 2 h 15"/>
                <a:gd name="T14" fmla="*/ 5 w 20"/>
                <a:gd name="T15" fmla="*/ 0 h 15"/>
                <a:gd name="T16" fmla="*/ 1 w 20"/>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5"/>
                <a:gd name="T29" fmla="*/ 20 w 2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5">
                  <a:moveTo>
                    <a:pt x="1" y="2"/>
                  </a:moveTo>
                  <a:cubicBezTo>
                    <a:pt x="0" y="4"/>
                    <a:pt x="1" y="6"/>
                    <a:pt x="4" y="9"/>
                  </a:cubicBezTo>
                  <a:cubicBezTo>
                    <a:pt x="6" y="12"/>
                    <a:pt x="12" y="15"/>
                    <a:pt x="16" y="14"/>
                  </a:cubicBezTo>
                  <a:cubicBezTo>
                    <a:pt x="18" y="14"/>
                    <a:pt x="19" y="14"/>
                    <a:pt x="20" y="12"/>
                  </a:cubicBezTo>
                  <a:cubicBezTo>
                    <a:pt x="20" y="14"/>
                    <a:pt x="18" y="14"/>
                    <a:pt x="16" y="14"/>
                  </a:cubicBezTo>
                  <a:cubicBezTo>
                    <a:pt x="12" y="14"/>
                    <a:pt x="7" y="12"/>
                    <a:pt x="4" y="9"/>
                  </a:cubicBezTo>
                  <a:cubicBezTo>
                    <a:pt x="1" y="6"/>
                    <a:pt x="0" y="4"/>
                    <a:pt x="1" y="2"/>
                  </a:cubicBezTo>
                  <a:cubicBezTo>
                    <a:pt x="2" y="1"/>
                    <a:pt x="3" y="0"/>
                    <a:pt x="5" y="0"/>
                  </a:cubicBezTo>
                  <a:cubicBezTo>
                    <a:pt x="3" y="0"/>
                    <a:pt x="1" y="0"/>
                    <a:pt x="1" y="2"/>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860" name="Freeform 610"/>
            <p:cNvSpPr>
              <a:spLocks/>
            </p:cNvSpPr>
            <p:nvPr/>
          </p:nvSpPr>
          <p:spPr bwMode="auto">
            <a:xfrm>
              <a:off x="4321" y="2892"/>
              <a:ext cx="90" cy="85"/>
            </a:xfrm>
            <a:custGeom>
              <a:avLst/>
              <a:gdLst>
                <a:gd name="T0" fmla="*/ 8 w 36"/>
                <a:gd name="T1" fmla="*/ 2 h 34"/>
                <a:gd name="T2" fmla="*/ 2 w 36"/>
                <a:gd name="T3" fmla="*/ 16 h 34"/>
                <a:gd name="T4" fmla="*/ 17 w 36"/>
                <a:gd name="T5" fmla="*/ 31 h 34"/>
                <a:gd name="T6" fmla="*/ 32 w 36"/>
                <a:gd name="T7" fmla="*/ 26 h 34"/>
                <a:gd name="T8" fmla="*/ 8 w 36"/>
                <a:gd name="T9" fmla="*/ 2 h 34"/>
                <a:gd name="T10" fmla="*/ 0 60000 65536"/>
                <a:gd name="T11" fmla="*/ 0 60000 65536"/>
                <a:gd name="T12" fmla="*/ 0 60000 65536"/>
                <a:gd name="T13" fmla="*/ 0 60000 65536"/>
                <a:gd name="T14" fmla="*/ 0 60000 65536"/>
                <a:gd name="T15" fmla="*/ 0 w 36"/>
                <a:gd name="T16" fmla="*/ 0 h 34"/>
                <a:gd name="T17" fmla="*/ 36 w 36"/>
                <a:gd name="T18" fmla="*/ 34 h 34"/>
              </a:gdLst>
              <a:ahLst/>
              <a:cxnLst>
                <a:cxn ang="T10">
                  <a:pos x="T0" y="T1"/>
                </a:cxn>
                <a:cxn ang="T11">
                  <a:pos x="T2" y="T3"/>
                </a:cxn>
                <a:cxn ang="T12">
                  <a:pos x="T4" y="T5"/>
                </a:cxn>
                <a:cxn ang="T13">
                  <a:pos x="T6" y="T7"/>
                </a:cxn>
                <a:cxn ang="T14">
                  <a:pos x="T8" y="T9"/>
                </a:cxn>
              </a:cxnLst>
              <a:rect l="T15" t="T16" r="T17" b="T18"/>
              <a:pathLst>
                <a:path w="36" h="34">
                  <a:moveTo>
                    <a:pt x="8" y="2"/>
                  </a:moveTo>
                  <a:cubicBezTo>
                    <a:pt x="2" y="4"/>
                    <a:pt x="0" y="10"/>
                    <a:pt x="2" y="16"/>
                  </a:cubicBezTo>
                  <a:cubicBezTo>
                    <a:pt x="3" y="23"/>
                    <a:pt x="10" y="28"/>
                    <a:pt x="17" y="31"/>
                  </a:cubicBezTo>
                  <a:cubicBezTo>
                    <a:pt x="25" y="34"/>
                    <a:pt x="29" y="31"/>
                    <a:pt x="32" y="26"/>
                  </a:cubicBezTo>
                  <a:cubicBezTo>
                    <a:pt x="36" y="17"/>
                    <a:pt x="20" y="0"/>
                    <a:pt x="8" y="2"/>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861" name="Freeform 611"/>
            <p:cNvSpPr>
              <a:spLocks/>
            </p:cNvSpPr>
            <p:nvPr/>
          </p:nvSpPr>
          <p:spPr bwMode="auto">
            <a:xfrm>
              <a:off x="4343" y="2895"/>
              <a:ext cx="68" cy="75"/>
            </a:xfrm>
            <a:custGeom>
              <a:avLst/>
              <a:gdLst>
                <a:gd name="T0" fmla="*/ 0 w 27"/>
                <a:gd name="T1" fmla="*/ 1 h 30"/>
                <a:gd name="T2" fmla="*/ 21 w 27"/>
                <a:gd name="T3" fmla="*/ 25 h 30"/>
                <a:gd name="T4" fmla="*/ 14 w 27"/>
                <a:gd name="T5" fmla="*/ 30 h 30"/>
                <a:gd name="T6" fmla="*/ 22 w 27"/>
                <a:gd name="T7" fmla="*/ 25 h 30"/>
                <a:gd name="T8" fmla="*/ 0 w 27"/>
                <a:gd name="T9" fmla="*/ 1 h 30"/>
                <a:gd name="T10" fmla="*/ 0 60000 65536"/>
                <a:gd name="T11" fmla="*/ 0 60000 65536"/>
                <a:gd name="T12" fmla="*/ 0 60000 65536"/>
                <a:gd name="T13" fmla="*/ 0 60000 65536"/>
                <a:gd name="T14" fmla="*/ 0 60000 65536"/>
                <a:gd name="T15" fmla="*/ 0 w 27"/>
                <a:gd name="T16" fmla="*/ 0 h 30"/>
                <a:gd name="T17" fmla="*/ 27 w 27"/>
                <a:gd name="T18" fmla="*/ 30 h 30"/>
              </a:gdLst>
              <a:ahLst/>
              <a:cxnLst>
                <a:cxn ang="T10">
                  <a:pos x="T0" y="T1"/>
                </a:cxn>
                <a:cxn ang="T11">
                  <a:pos x="T2" y="T3"/>
                </a:cxn>
                <a:cxn ang="T12">
                  <a:pos x="T4" y="T5"/>
                </a:cxn>
                <a:cxn ang="T13">
                  <a:pos x="T6" y="T7"/>
                </a:cxn>
                <a:cxn ang="T14">
                  <a:pos x="T8" y="T9"/>
                </a:cxn>
              </a:cxnLst>
              <a:rect l="T15" t="T16" r="T17" b="T18"/>
              <a:pathLst>
                <a:path w="27" h="30">
                  <a:moveTo>
                    <a:pt x="0" y="1"/>
                  </a:moveTo>
                  <a:cubicBezTo>
                    <a:pt x="12" y="1"/>
                    <a:pt x="26" y="17"/>
                    <a:pt x="21" y="25"/>
                  </a:cubicBezTo>
                  <a:cubicBezTo>
                    <a:pt x="20" y="28"/>
                    <a:pt x="18" y="30"/>
                    <a:pt x="14" y="30"/>
                  </a:cubicBezTo>
                  <a:cubicBezTo>
                    <a:pt x="18" y="30"/>
                    <a:pt x="21" y="28"/>
                    <a:pt x="22" y="25"/>
                  </a:cubicBezTo>
                  <a:cubicBezTo>
                    <a:pt x="27" y="16"/>
                    <a:pt x="12" y="0"/>
                    <a:pt x="0" y="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62" name="Freeform 612"/>
            <p:cNvSpPr>
              <a:spLocks/>
            </p:cNvSpPr>
            <p:nvPr/>
          </p:nvSpPr>
          <p:spPr bwMode="auto">
            <a:xfrm>
              <a:off x="4323" y="2900"/>
              <a:ext cx="40" cy="67"/>
            </a:xfrm>
            <a:custGeom>
              <a:avLst/>
              <a:gdLst>
                <a:gd name="T0" fmla="*/ 16 w 16"/>
                <a:gd name="T1" fmla="*/ 27 h 27"/>
                <a:gd name="T2" fmla="*/ 3 w 16"/>
                <a:gd name="T3" fmla="*/ 12 h 27"/>
                <a:gd name="T4" fmla="*/ 5 w 16"/>
                <a:gd name="T5" fmla="*/ 0 h 27"/>
                <a:gd name="T6" fmla="*/ 1 w 16"/>
                <a:gd name="T7" fmla="*/ 13 h 27"/>
                <a:gd name="T8" fmla="*/ 16 w 16"/>
                <a:gd name="T9" fmla="*/ 27 h 27"/>
                <a:gd name="T10" fmla="*/ 16 w 16"/>
                <a:gd name="T11" fmla="*/ 27 h 27"/>
                <a:gd name="T12" fmla="*/ 0 60000 65536"/>
                <a:gd name="T13" fmla="*/ 0 60000 65536"/>
                <a:gd name="T14" fmla="*/ 0 60000 65536"/>
                <a:gd name="T15" fmla="*/ 0 60000 65536"/>
                <a:gd name="T16" fmla="*/ 0 60000 65536"/>
                <a:gd name="T17" fmla="*/ 0 60000 65536"/>
                <a:gd name="T18" fmla="*/ 0 w 16"/>
                <a:gd name="T19" fmla="*/ 0 h 27"/>
                <a:gd name="T20" fmla="*/ 16 w 1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6" h="27">
                  <a:moveTo>
                    <a:pt x="16" y="27"/>
                  </a:moveTo>
                  <a:cubicBezTo>
                    <a:pt x="9" y="25"/>
                    <a:pt x="4" y="18"/>
                    <a:pt x="3" y="12"/>
                  </a:cubicBezTo>
                  <a:cubicBezTo>
                    <a:pt x="1" y="8"/>
                    <a:pt x="2" y="3"/>
                    <a:pt x="5" y="0"/>
                  </a:cubicBezTo>
                  <a:cubicBezTo>
                    <a:pt x="1" y="3"/>
                    <a:pt x="0" y="8"/>
                    <a:pt x="1" y="13"/>
                  </a:cubicBezTo>
                  <a:cubicBezTo>
                    <a:pt x="3" y="19"/>
                    <a:pt x="9" y="25"/>
                    <a:pt x="16" y="27"/>
                  </a:cubicBezTo>
                  <a:cubicBezTo>
                    <a:pt x="16" y="27"/>
                    <a:pt x="16" y="27"/>
                    <a:pt x="16" y="27"/>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863" name="Freeform 613"/>
            <p:cNvSpPr>
              <a:spLocks/>
            </p:cNvSpPr>
            <p:nvPr/>
          </p:nvSpPr>
          <p:spPr bwMode="auto">
            <a:xfrm>
              <a:off x="4336" y="2910"/>
              <a:ext cx="57" cy="50"/>
            </a:xfrm>
            <a:custGeom>
              <a:avLst/>
              <a:gdLst>
                <a:gd name="T0" fmla="*/ 20 w 23"/>
                <a:gd name="T1" fmla="*/ 15 h 20"/>
                <a:gd name="T2" fmla="*/ 4 w 23"/>
                <a:gd name="T3" fmla="*/ 11 h 20"/>
                <a:gd name="T4" fmla="*/ 6 w 23"/>
                <a:gd name="T5" fmla="*/ 0 h 20"/>
                <a:gd name="T6" fmla="*/ 20 w 23"/>
                <a:gd name="T7" fmla="*/ 15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20" y="15"/>
                  </a:moveTo>
                  <a:cubicBezTo>
                    <a:pt x="16" y="20"/>
                    <a:pt x="8" y="15"/>
                    <a:pt x="4" y="11"/>
                  </a:cubicBezTo>
                  <a:cubicBezTo>
                    <a:pt x="1" y="6"/>
                    <a:pt x="0" y="0"/>
                    <a:pt x="6" y="0"/>
                  </a:cubicBezTo>
                  <a:cubicBezTo>
                    <a:pt x="12" y="0"/>
                    <a:pt x="23" y="11"/>
                    <a:pt x="20" y="15"/>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64" name="Freeform 614"/>
            <p:cNvSpPr>
              <a:spLocks/>
            </p:cNvSpPr>
            <p:nvPr/>
          </p:nvSpPr>
          <p:spPr bwMode="auto">
            <a:xfrm>
              <a:off x="4338" y="2912"/>
              <a:ext cx="48" cy="48"/>
            </a:xfrm>
            <a:custGeom>
              <a:avLst/>
              <a:gdLst>
                <a:gd name="T0" fmla="*/ 4 w 19"/>
                <a:gd name="T1" fmla="*/ 8 h 19"/>
                <a:gd name="T2" fmla="*/ 2 w 19"/>
                <a:gd name="T3" fmla="*/ 0 h 19"/>
                <a:gd name="T4" fmla="*/ 3 w 19"/>
                <a:gd name="T5" fmla="*/ 10 h 19"/>
                <a:gd name="T6" fmla="*/ 19 w 19"/>
                <a:gd name="T7" fmla="*/ 14 h 19"/>
                <a:gd name="T8" fmla="*/ 19 w 19"/>
                <a:gd name="T9" fmla="*/ 14 h 19"/>
                <a:gd name="T10" fmla="*/ 4 w 19"/>
                <a:gd name="T11" fmla="*/ 8 h 19"/>
                <a:gd name="T12" fmla="*/ 0 60000 65536"/>
                <a:gd name="T13" fmla="*/ 0 60000 65536"/>
                <a:gd name="T14" fmla="*/ 0 60000 65536"/>
                <a:gd name="T15" fmla="*/ 0 60000 65536"/>
                <a:gd name="T16" fmla="*/ 0 60000 65536"/>
                <a:gd name="T17" fmla="*/ 0 60000 65536"/>
                <a:gd name="T18" fmla="*/ 0 w 19"/>
                <a:gd name="T19" fmla="*/ 0 h 19"/>
                <a:gd name="T20" fmla="*/ 19 w 1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 h="19">
                  <a:moveTo>
                    <a:pt x="4" y="8"/>
                  </a:moveTo>
                  <a:cubicBezTo>
                    <a:pt x="2" y="5"/>
                    <a:pt x="1" y="2"/>
                    <a:pt x="2" y="0"/>
                  </a:cubicBezTo>
                  <a:cubicBezTo>
                    <a:pt x="0" y="1"/>
                    <a:pt x="0" y="6"/>
                    <a:pt x="3" y="10"/>
                  </a:cubicBezTo>
                  <a:cubicBezTo>
                    <a:pt x="7" y="14"/>
                    <a:pt x="15" y="19"/>
                    <a:pt x="19" y="14"/>
                  </a:cubicBezTo>
                  <a:cubicBezTo>
                    <a:pt x="19" y="14"/>
                    <a:pt x="19" y="14"/>
                    <a:pt x="19" y="14"/>
                  </a:cubicBezTo>
                  <a:cubicBezTo>
                    <a:pt x="15" y="17"/>
                    <a:pt x="7" y="13"/>
                    <a:pt x="4" y="8"/>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65" name="Freeform 615"/>
            <p:cNvSpPr>
              <a:spLocks/>
            </p:cNvSpPr>
            <p:nvPr/>
          </p:nvSpPr>
          <p:spPr bwMode="auto">
            <a:xfrm>
              <a:off x="4361" y="2912"/>
              <a:ext cx="25" cy="30"/>
            </a:xfrm>
            <a:custGeom>
              <a:avLst/>
              <a:gdLst>
                <a:gd name="T0" fmla="*/ 0 w 10"/>
                <a:gd name="T1" fmla="*/ 0 h 12"/>
                <a:gd name="T2" fmla="*/ 10 w 10"/>
                <a:gd name="T3" fmla="*/ 12 h 12"/>
                <a:gd name="T4" fmla="*/ 0 w 10"/>
                <a:gd name="T5" fmla="*/ 0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cubicBezTo>
                    <a:pt x="4" y="2"/>
                    <a:pt x="10" y="7"/>
                    <a:pt x="10" y="12"/>
                  </a:cubicBezTo>
                  <a:cubicBezTo>
                    <a:pt x="10" y="11"/>
                    <a:pt x="6" y="4"/>
                    <a:pt x="0"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66" name="Freeform 616"/>
            <p:cNvSpPr>
              <a:spLocks/>
            </p:cNvSpPr>
            <p:nvPr/>
          </p:nvSpPr>
          <p:spPr bwMode="auto">
            <a:xfrm>
              <a:off x="4368" y="2915"/>
              <a:ext cx="23" cy="30"/>
            </a:xfrm>
            <a:custGeom>
              <a:avLst/>
              <a:gdLst>
                <a:gd name="T0" fmla="*/ 0 w 9"/>
                <a:gd name="T1" fmla="*/ 0 h 12"/>
                <a:gd name="T2" fmla="*/ 8 w 9"/>
                <a:gd name="T3" fmla="*/ 12 h 12"/>
                <a:gd name="T4" fmla="*/ 0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cubicBezTo>
                    <a:pt x="2" y="2"/>
                    <a:pt x="9" y="7"/>
                    <a:pt x="8" y="12"/>
                  </a:cubicBezTo>
                  <a:cubicBezTo>
                    <a:pt x="8" y="9"/>
                    <a:pt x="8" y="4"/>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67" name="Freeform 617"/>
            <p:cNvSpPr>
              <a:spLocks/>
            </p:cNvSpPr>
            <p:nvPr/>
          </p:nvSpPr>
          <p:spPr bwMode="auto">
            <a:xfrm>
              <a:off x="4341" y="2930"/>
              <a:ext cx="32" cy="25"/>
            </a:xfrm>
            <a:custGeom>
              <a:avLst/>
              <a:gdLst>
                <a:gd name="T0" fmla="*/ 0 w 13"/>
                <a:gd name="T1" fmla="*/ 0 h 10"/>
                <a:gd name="T2" fmla="*/ 13 w 13"/>
                <a:gd name="T3" fmla="*/ 10 h 10"/>
                <a:gd name="T4" fmla="*/ 0 w 13"/>
                <a:gd name="T5" fmla="*/ 0 h 10"/>
                <a:gd name="T6" fmla="*/ 0 60000 65536"/>
                <a:gd name="T7" fmla="*/ 0 60000 65536"/>
                <a:gd name="T8" fmla="*/ 0 60000 65536"/>
                <a:gd name="T9" fmla="*/ 0 w 13"/>
                <a:gd name="T10" fmla="*/ 0 h 10"/>
                <a:gd name="T11" fmla="*/ 13 w 13"/>
                <a:gd name="T12" fmla="*/ 10 h 10"/>
              </a:gdLst>
              <a:ahLst/>
              <a:cxnLst>
                <a:cxn ang="T6">
                  <a:pos x="T0" y="T1"/>
                </a:cxn>
                <a:cxn ang="T7">
                  <a:pos x="T2" y="T3"/>
                </a:cxn>
                <a:cxn ang="T8">
                  <a:pos x="T4" y="T5"/>
                </a:cxn>
              </a:cxnLst>
              <a:rect l="T9" t="T10" r="T11" b="T12"/>
              <a:pathLst>
                <a:path w="13" h="10">
                  <a:moveTo>
                    <a:pt x="0" y="0"/>
                  </a:moveTo>
                  <a:cubicBezTo>
                    <a:pt x="1" y="3"/>
                    <a:pt x="6" y="10"/>
                    <a:pt x="13" y="10"/>
                  </a:cubicBezTo>
                  <a:cubicBezTo>
                    <a:pt x="10" y="9"/>
                    <a:pt x="4" y="7"/>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68" name="Freeform 618"/>
            <p:cNvSpPr>
              <a:spLocks/>
            </p:cNvSpPr>
            <p:nvPr/>
          </p:nvSpPr>
          <p:spPr bwMode="auto">
            <a:xfrm>
              <a:off x="4321" y="2892"/>
              <a:ext cx="90" cy="85"/>
            </a:xfrm>
            <a:custGeom>
              <a:avLst/>
              <a:gdLst>
                <a:gd name="T0" fmla="*/ 8 w 36"/>
                <a:gd name="T1" fmla="*/ 2 h 34"/>
                <a:gd name="T2" fmla="*/ 2 w 36"/>
                <a:gd name="T3" fmla="*/ 16 h 34"/>
                <a:gd name="T4" fmla="*/ 17 w 36"/>
                <a:gd name="T5" fmla="*/ 31 h 34"/>
                <a:gd name="T6" fmla="*/ 32 w 36"/>
                <a:gd name="T7" fmla="*/ 26 h 34"/>
                <a:gd name="T8" fmla="*/ 8 w 36"/>
                <a:gd name="T9" fmla="*/ 2 h 34"/>
                <a:gd name="T10" fmla="*/ 0 60000 65536"/>
                <a:gd name="T11" fmla="*/ 0 60000 65536"/>
                <a:gd name="T12" fmla="*/ 0 60000 65536"/>
                <a:gd name="T13" fmla="*/ 0 60000 65536"/>
                <a:gd name="T14" fmla="*/ 0 60000 65536"/>
                <a:gd name="T15" fmla="*/ 0 w 36"/>
                <a:gd name="T16" fmla="*/ 0 h 34"/>
                <a:gd name="T17" fmla="*/ 36 w 36"/>
                <a:gd name="T18" fmla="*/ 34 h 34"/>
              </a:gdLst>
              <a:ahLst/>
              <a:cxnLst>
                <a:cxn ang="T10">
                  <a:pos x="T0" y="T1"/>
                </a:cxn>
                <a:cxn ang="T11">
                  <a:pos x="T2" y="T3"/>
                </a:cxn>
                <a:cxn ang="T12">
                  <a:pos x="T4" y="T5"/>
                </a:cxn>
                <a:cxn ang="T13">
                  <a:pos x="T6" y="T7"/>
                </a:cxn>
                <a:cxn ang="T14">
                  <a:pos x="T8" y="T9"/>
                </a:cxn>
              </a:cxnLst>
              <a:rect l="T15" t="T16" r="T17" b="T18"/>
              <a:pathLst>
                <a:path w="36" h="34">
                  <a:moveTo>
                    <a:pt x="8" y="2"/>
                  </a:moveTo>
                  <a:cubicBezTo>
                    <a:pt x="2" y="4"/>
                    <a:pt x="0" y="10"/>
                    <a:pt x="2" y="16"/>
                  </a:cubicBezTo>
                  <a:cubicBezTo>
                    <a:pt x="3" y="23"/>
                    <a:pt x="10" y="28"/>
                    <a:pt x="17" y="31"/>
                  </a:cubicBezTo>
                  <a:cubicBezTo>
                    <a:pt x="25" y="34"/>
                    <a:pt x="29" y="31"/>
                    <a:pt x="32" y="26"/>
                  </a:cubicBezTo>
                  <a:cubicBezTo>
                    <a:pt x="36" y="17"/>
                    <a:pt x="20" y="0"/>
                    <a:pt x="8" y="2"/>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69" name="Freeform 619"/>
            <p:cNvSpPr>
              <a:spLocks/>
            </p:cNvSpPr>
            <p:nvPr/>
          </p:nvSpPr>
          <p:spPr bwMode="auto">
            <a:xfrm>
              <a:off x="4336" y="2910"/>
              <a:ext cx="50" cy="37"/>
            </a:xfrm>
            <a:custGeom>
              <a:avLst/>
              <a:gdLst>
                <a:gd name="T0" fmla="*/ 1 w 20"/>
                <a:gd name="T1" fmla="*/ 2 h 15"/>
                <a:gd name="T2" fmla="*/ 3 w 20"/>
                <a:gd name="T3" fmla="*/ 9 h 15"/>
                <a:gd name="T4" fmla="*/ 16 w 20"/>
                <a:gd name="T5" fmla="*/ 15 h 15"/>
                <a:gd name="T6" fmla="*/ 20 w 20"/>
                <a:gd name="T7" fmla="*/ 13 h 15"/>
                <a:gd name="T8" fmla="*/ 16 w 20"/>
                <a:gd name="T9" fmla="*/ 15 h 15"/>
                <a:gd name="T10" fmla="*/ 4 w 20"/>
                <a:gd name="T11" fmla="*/ 9 h 15"/>
                <a:gd name="T12" fmla="*/ 1 w 20"/>
                <a:gd name="T13" fmla="*/ 2 h 15"/>
                <a:gd name="T14" fmla="*/ 5 w 20"/>
                <a:gd name="T15" fmla="*/ 0 h 15"/>
                <a:gd name="T16" fmla="*/ 1 w 20"/>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5"/>
                <a:gd name="T29" fmla="*/ 20 w 2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5">
                  <a:moveTo>
                    <a:pt x="1" y="2"/>
                  </a:moveTo>
                  <a:cubicBezTo>
                    <a:pt x="0" y="4"/>
                    <a:pt x="1" y="7"/>
                    <a:pt x="3" y="9"/>
                  </a:cubicBezTo>
                  <a:cubicBezTo>
                    <a:pt x="6" y="12"/>
                    <a:pt x="12" y="15"/>
                    <a:pt x="16" y="15"/>
                  </a:cubicBezTo>
                  <a:cubicBezTo>
                    <a:pt x="18" y="15"/>
                    <a:pt x="19" y="14"/>
                    <a:pt x="20" y="13"/>
                  </a:cubicBezTo>
                  <a:cubicBezTo>
                    <a:pt x="19" y="14"/>
                    <a:pt x="18" y="15"/>
                    <a:pt x="16" y="15"/>
                  </a:cubicBezTo>
                  <a:cubicBezTo>
                    <a:pt x="12" y="15"/>
                    <a:pt x="6" y="12"/>
                    <a:pt x="4" y="9"/>
                  </a:cubicBezTo>
                  <a:cubicBezTo>
                    <a:pt x="1" y="7"/>
                    <a:pt x="0" y="4"/>
                    <a:pt x="1" y="2"/>
                  </a:cubicBezTo>
                  <a:cubicBezTo>
                    <a:pt x="1" y="1"/>
                    <a:pt x="3" y="0"/>
                    <a:pt x="5" y="0"/>
                  </a:cubicBezTo>
                  <a:cubicBezTo>
                    <a:pt x="3" y="0"/>
                    <a:pt x="1" y="1"/>
                    <a:pt x="1" y="2"/>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870" name="Freeform 620"/>
            <p:cNvSpPr>
              <a:spLocks/>
            </p:cNvSpPr>
            <p:nvPr/>
          </p:nvSpPr>
          <p:spPr bwMode="auto">
            <a:xfrm>
              <a:off x="4453" y="3607"/>
              <a:ext cx="95" cy="70"/>
            </a:xfrm>
            <a:custGeom>
              <a:avLst/>
              <a:gdLst>
                <a:gd name="T0" fmla="*/ 3 w 38"/>
                <a:gd name="T1" fmla="*/ 10 h 28"/>
                <a:gd name="T2" fmla="*/ 8 w 38"/>
                <a:gd name="T3" fmla="*/ 24 h 28"/>
                <a:gd name="T4" fmla="*/ 29 w 38"/>
                <a:gd name="T5" fmla="*/ 25 h 28"/>
                <a:gd name="T6" fmla="*/ 37 w 38"/>
                <a:gd name="T7" fmla="*/ 11 h 28"/>
                <a:gd name="T8" fmla="*/ 3 w 38"/>
                <a:gd name="T9" fmla="*/ 10 h 28"/>
                <a:gd name="T10" fmla="*/ 0 60000 65536"/>
                <a:gd name="T11" fmla="*/ 0 60000 65536"/>
                <a:gd name="T12" fmla="*/ 0 60000 65536"/>
                <a:gd name="T13" fmla="*/ 0 60000 65536"/>
                <a:gd name="T14" fmla="*/ 0 60000 65536"/>
                <a:gd name="T15" fmla="*/ 0 w 38"/>
                <a:gd name="T16" fmla="*/ 0 h 28"/>
                <a:gd name="T17" fmla="*/ 38 w 38"/>
                <a:gd name="T18" fmla="*/ 28 h 28"/>
              </a:gdLst>
              <a:ahLst/>
              <a:cxnLst>
                <a:cxn ang="T10">
                  <a:pos x="T0" y="T1"/>
                </a:cxn>
                <a:cxn ang="T11">
                  <a:pos x="T2" y="T3"/>
                </a:cxn>
                <a:cxn ang="T12">
                  <a:pos x="T4" y="T5"/>
                </a:cxn>
                <a:cxn ang="T13">
                  <a:pos x="T6" y="T7"/>
                </a:cxn>
                <a:cxn ang="T14">
                  <a:pos x="T8" y="T9"/>
                </a:cxn>
              </a:cxnLst>
              <a:rect l="T15" t="T16" r="T17" b="T18"/>
              <a:pathLst>
                <a:path w="38" h="28">
                  <a:moveTo>
                    <a:pt x="3" y="10"/>
                  </a:moveTo>
                  <a:cubicBezTo>
                    <a:pt x="0" y="15"/>
                    <a:pt x="2" y="21"/>
                    <a:pt x="8" y="24"/>
                  </a:cubicBezTo>
                  <a:cubicBezTo>
                    <a:pt x="14" y="28"/>
                    <a:pt x="22" y="28"/>
                    <a:pt x="29" y="25"/>
                  </a:cubicBezTo>
                  <a:cubicBezTo>
                    <a:pt x="37" y="21"/>
                    <a:pt x="38" y="16"/>
                    <a:pt x="37" y="11"/>
                  </a:cubicBezTo>
                  <a:cubicBezTo>
                    <a:pt x="34" y="1"/>
                    <a:pt x="10" y="0"/>
                    <a:pt x="3" y="10"/>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871" name="Freeform 621"/>
            <p:cNvSpPr>
              <a:spLocks/>
            </p:cNvSpPr>
            <p:nvPr/>
          </p:nvSpPr>
          <p:spPr bwMode="auto">
            <a:xfrm>
              <a:off x="4463" y="3607"/>
              <a:ext cx="83" cy="53"/>
            </a:xfrm>
            <a:custGeom>
              <a:avLst/>
              <a:gdLst>
                <a:gd name="T0" fmla="*/ 0 w 33"/>
                <a:gd name="T1" fmla="*/ 9 h 21"/>
                <a:gd name="T2" fmla="*/ 32 w 33"/>
                <a:gd name="T3" fmla="*/ 12 h 21"/>
                <a:gd name="T4" fmla="*/ 30 w 33"/>
                <a:gd name="T5" fmla="*/ 21 h 21"/>
                <a:gd name="T6" fmla="*/ 32 w 33"/>
                <a:gd name="T7" fmla="*/ 12 h 21"/>
                <a:gd name="T8" fmla="*/ 0 w 33"/>
                <a:gd name="T9" fmla="*/ 9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0" y="9"/>
                  </a:moveTo>
                  <a:cubicBezTo>
                    <a:pt x="8" y="1"/>
                    <a:pt x="29" y="3"/>
                    <a:pt x="32" y="12"/>
                  </a:cubicBezTo>
                  <a:cubicBezTo>
                    <a:pt x="33" y="15"/>
                    <a:pt x="32" y="18"/>
                    <a:pt x="30" y="21"/>
                  </a:cubicBezTo>
                  <a:cubicBezTo>
                    <a:pt x="33" y="18"/>
                    <a:pt x="33" y="15"/>
                    <a:pt x="32" y="12"/>
                  </a:cubicBezTo>
                  <a:cubicBezTo>
                    <a:pt x="30" y="2"/>
                    <a:pt x="8" y="0"/>
                    <a:pt x="0" y="9"/>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72" name="Freeform 622"/>
            <p:cNvSpPr>
              <a:spLocks/>
            </p:cNvSpPr>
            <p:nvPr/>
          </p:nvSpPr>
          <p:spPr bwMode="auto">
            <a:xfrm>
              <a:off x="4456" y="3637"/>
              <a:ext cx="70" cy="38"/>
            </a:xfrm>
            <a:custGeom>
              <a:avLst/>
              <a:gdLst>
                <a:gd name="T0" fmla="*/ 28 w 28"/>
                <a:gd name="T1" fmla="*/ 12 h 15"/>
                <a:gd name="T2" fmla="*/ 8 w 28"/>
                <a:gd name="T3" fmla="*/ 11 h 15"/>
                <a:gd name="T4" fmla="*/ 2 w 28"/>
                <a:gd name="T5" fmla="*/ 0 h 15"/>
                <a:gd name="T6" fmla="*/ 7 w 28"/>
                <a:gd name="T7" fmla="*/ 12 h 15"/>
                <a:gd name="T8" fmla="*/ 28 w 28"/>
                <a:gd name="T9" fmla="*/ 12 h 15"/>
                <a:gd name="T10" fmla="*/ 28 w 28"/>
                <a:gd name="T11" fmla="*/ 12 h 15"/>
                <a:gd name="T12" fmla="*/ 0 60000 65536"/>
                <a:gd name="T13" fmla="*/ 0 60000 65536"/>
                <a:gd name="T14" fmla="*/ 0 60000 65536"/>
                <a:gd name="T15" fmla="*/ 0 60000 65536"/>
                <a:gd name="T16" fmla="*/ 0 60000 65536"/>
                <a:gd name="T17" fmla="*/ 0 60000 65536"/>
                <a:gd name="T18" fmla="*/ 0 w 28"/>
                <a:gd name="T19" fmla="*/ 0 h 15"/>
                <a:gd name="T20" fmla="*/ 28 w 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8" h="15">
                  <a:moveTo>
                    <a:pt x="28" y="12"/>
                  </a:moveTo>
                  <a:cubicBezTo>
                    <a:pt x="21" y="15"/>
                    <a:pt x="13" y="14"/>
                    <a:pt x="8" y="11"/>
                  </a:cubicBezTo>
                  <a:cubicBezTo>
                    <a:pt x="4" y="8"/>
                    <a:pt x="1" y="4"/>
                    <a:pt x="2" y="0"/>
                  </a:cubicBezTo>
                  <a:cubicBezTo>
                    <a:pt x="0" y="5"/>
                    <a:pt x="3" y="9"/>
                    <a:pt x="7" y="12"/>
                  </a:cubicBezTo>
                  <a:cubicBezTo>
                    <a:pt x="13" y="15"/>
                    <a:pt x="21" y="15"/>
                    <a:pt x="28" y="12"/>
                  </a:cubicBezTo>
                  <a:cubicBezTo>
                    <a:pt x="28" y="12"/>
                    <a:pt x="28" y="12"/>
                    <a:pt x="28" y="12"/>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873" name="Freeform 623"/>
            <p:cNvSpPr>
              <a:spLocks/>
            </p:cNvSpPr>
            <p:nvPr/>
          </p:nvSpPr>
          <p:spPr bwMode="auto">
            <a:xfrm>
              <a:off x="4466" y="3622"/>
              <a:ext cx="65" cy="38"/>
            </a:xfrm>
            <a:custGeom>
              <a:avLst/>
              <a:gdLst>
                <a:gd name="T0" fmla="*/ 25 w 26"/>
                <a:gd name="T1" fmla="*/ 7 h 15"/>
                <a:gd name="T2" fmla="*/ 10 w 26"/>
                <a:gd name="T3" fmla="*/ 14 h 15"/>
                <a:gd name="T4" fmla="*/ 4 w 26"/>
                <a:gd name="T5" fmla="*/ 5 h 15"/>
                <a:gd name="T6" fmla="*/ 25 w 26"/>
                <a:gd name="T7" fmla="*/ 7 h 15"/>
                <a:gd name="T8" fmla="*/ 0 60000 65536"/>
                <a:gd name="T9" fmla="*/ 0 60000 65536"/>
                <a:gd name="T10" fmla="*/ 0 60000 65536"/>
                <a:gd name="T11" fmla="*/ 0 60000 65536"/>
                <a:gd name="T12" fmla="*/ 0 w 26"/>
                <a:gd name="T13" fmla="*/ 0 h 15"/>
                <a:gd name="T14" fmla="*/ 26 w 26"/>
                <a:gd name="T15" fmla="*/ 15 h 15"/>
              </a:gdLst>
              <a:ahLst/>
              <a:cxnLst>
                <a:cxn ang="T8">
                  <a:pos x="T0" y="T1"/>
                </a:cxn>
                <a:cxn ang="T9">
                  <a:pos x="T2" y="T3"/>
                </a:cxn>
                <a:cxn ang="T10">
                  <a:pos x="T4" y="T5"/>
                </a:cxn>
                <a:cxn ang="T11">
                  <a:pos x="T6" y="T7"/>
                </a:cxn>
              </a:cxnLst>
              <a:rect l="T12" t="T13" r="T14" b="T15"/>
              <a:pathLst>
                <a:path w="26" h="15">
                  <a:moveTo>
                    <a:pt x="25" y="7"/>
                  </a:moveTo>
                  <a:cubicBezTo>
                    <a:pt x="26" y="13"/>
                    <a:pt x="16" y="15"/>
                    <a:pt x="10" y="14"/>
                  </a:cubicBezTo>
                  <a:cubicBezTo>
                    <a:pt x="4" y="12"/>
                    <a:pt x="0" y="8"/>
                    <a:pt x="4" y="5"/>
                  </a:cubicBezTo>
                  <a:cubicBezTo>
                    <a:pt x="9" y="0"/>
                    <a:pt x="24" y="1"/>
                    <a:pt x="25" y="7"/>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74" name="Freeform 624"/>
            <p:cNvSpPr>
              <a:spLocks/>
            </p:cNvSpPr>
            <p:nvPr/>
          </p:nvSpPr>
          <p:spPr bwMode="auto">
            <a:xfrm>
              <a:off x="4471" y="3640"/>
              <a:ext cx="60" cy="20"/>
            </a:xfrm>
            <a:custGeom>
              <a:avLst/>
              <a:gdLst>
                <a:gd name="T0" fmla="*/ 8 w 24"/>
                <a:gd name="T1" fmla="*/ 5 h 8"/>
                <a:gd name="T2" fmla="*/ 1 w 24"/>
                <a:gd name="T3" fmla="*/ 0 h 8"/>
                <a:gd name="T4" fmla="*/ 8 w 24"/>
                <a:gd name="T5" fmla="*/ 7 h 8"/>
                <a:gd name="T6" fmla="*/ 23 w 24"/>
                <a:gd name="T7" fmla="*/ 0 h 8"/>
                <a:gd name="T8" fmla="*/ 23 w 24"/>
                <a:gd name="T9" fmla="*/ 0 h 8"/>
                <a:gd name="T10" fmla="*/ 8 w 24"/>
                <a:gd name="T11" fmla="*/ 5 h 8"/>
                <a:gd name="T12" fmla="*/ 0 60000 65536"/>
                <a:gd name="T13" fmla="*/ 0 60000 65536"/>
                <a:gd name="T14" fmla="*/ 0 60000 65536"/>
                <a:gd name="T15" fmla="*/ 0 60000 65536"/>
                <a:gd name="T16" fmla="*/ 0 60000 65536"/>
                <a:gd name="T17" fmla="*/ 0 60000 65536"/>
                <a:gd name="T18" fmla="*/ 0 w 24"/>
                <a:gd name="T19" fmla="*/ 0 h 8"/>
                <a:gd name="T20" fmla="*/ 24 w 24"/>
                <a:gd name="T21" fmla="*/ 8 h 8"/>
              </a:gdLst>
              <a:ahLst/>
              <a:cxnLst>
                <a:cxn ang="T12">
                  <a:pos x="T0" y="T1"/>
                </a:cxn>
                <a:cxn ang="T13">
                  <a:pos x="T2" y="T3"/>
                </a:cxn>
                <a:cxn ang="T14">
                  <a:pos x="T4" y="T5"/>
                </a:cxn>
                <a:cxn ang="T15">
                  <a:pos x="T6" y="T7"/>
                </a:cxn>
                <a:cxn ang="T16">
                  <a:pos x="T8" y="T9"/>
                </a:cxn>
                <a:cxn ang="T17">
                  <a:pos x="T10" y="T11"/>
                </a:cxn>
              </a:cxnLst>
              <a:rect l="T18" t="T19" r="T20" b="T21"/>
              <a:pathLst>
                <a:path w="24" h="8">
                  <a:moveTo>
                    <a:pt x="8" y="5"/>
                  </a:moveTo>
                  <a:cubicBezTo>
                    <a:pt x="4" y="4"/>
                    <a:pt x="1" y="2"/>
                    <a:pt x="1" y="0"/>
                  </a:cubicBezTo>
                  <a:cubicBezTo>
                    <a:pt x="0" y="3"/>
                    <a:pt x="3" y="6"/>
                    <a:pt x="8" y="7"/>
                  </a:cubicBezTo>
                  <a:cubicBezTo>
                    <a:pt x="14" y="8"/>
                    <a:pt x="24" y="6"/>
                    <a:pt x="23" y="0"/>
                  </a:cubicBezTo>
                  <a:cubicBezTo>
                    <a:pt x="23" y="0"/>
                    <a:pt x="23" y="0"/>
                    <a:pt x="23" y="0"/>
                  </a:cubicBezTo>
                  <a:cubicBezTo>
                    <a:pt x="22" y="4"/>
                    <a:pt x="14" y="6"/>
                    <a:pt x="8" y="5"/>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75" name="Freeform 625"/>
            <p:cNvSpPr>
              <a:spLocks/>
            </p:cNvSpPr>
            <p:nvPr/>
          </p:nvSpPr>
          <p:spPr bwMode="auto">
            <a:xfrm>
              <a:off x="4486" y="3625"/>
              <a:ext cx="40" cy="10"/>
            </a:xfrm>
            <a:custGeom>
              <a:avLst/>
              <a:gdLst>
                <a:gd name="T0" fmla="*/ 0 w 16"/>
                <a:gd name="T1" fmla="*/ 2 h 4"/>
                <a:gd name="T2" fmla="*/ 16 w 16"/>
                <a:gd name="T3" fmla="*/ 4 h 4"/>
                <a:gd name="T4" fmla="*/ 0 w 16"/>
                <a:gd name="T5" fmla="*/ 2 h 4"/>
                <a:gd name="T6" fmla="*/ 0 60000 65536"/>
                <a:gd name="T7" fmla="*/ 0 60000 65536"/>
                <a:gd name="T8" fmla="*/ 0 60000 65536"/>
                <a:gd name="T9" fmla="*/ 0 w 16"/>
                <a:gd name="T10" fmla="*/ 0 h 4"/>
                <a:gd name="T11" fmla="*/ 16 w 16"/>
                <a:gd name="T12" fmla="*/ 4 h 4"/>
              </a:gdLst>
              <a:ahLst/>
              <a:cxnLst>
                <a:cxn ang="T6">
                  <a:pos x="T0" y="T1"/>
                </a:cxn>
                <a:cxn ang="T7">
                  <a:pos x="T2" y="T3"/>
                </a:cxn>
                <a:cxn ang="T8">
                  <a:pos x="T4" y="T5"/>
                </a:cxn>
              </a:cxnLst>
              <a:rect l="T9" t="T10" r="T11" b="T12"/>
              <a:pathLst>
                <a:path w="16" h="4">
                  <a:moveTo>
                    <a:pt x="0" y="2"/>
                  </a:moveTo>
                  <a:cubicBezTo>
                    <a:pt x="4" y="1"/>
                    <a:pt x="13" y="0"/>
                    <a:pt x="16" y="4"/>
                  </a:cubicBezTo>
                  <a:cubicBezTo>
                    <a:pt x="15" y="3"/>
                    <a:pt x="7" y="1"/>
                    <a:pt x="0" y="2"/>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76" name="Freeform 626"/>
            <p:cNvSpPr>
              <a:spLocks/>
            </p:cNvSpPr>
            <p:nvPr/>
          </p:nvSpPr>
          <p:spPr bwMode="auto">
            <a:xfrm>
              <a:off x="4493" y="3620"/>
              <a:ext cx="35" cy="15"/>
            </a:xfrm>
            <a:custGeom>
              <a:avLst/>
              <a:gdLst>
                <a:gd name="T0" fmla="*/ 0 w 14"/>
                <a:gd name="T1" fmla="*/ 3 h 6"/>
                <a:gd name="T2" fmla="*/ 14 w 14"/>
                <a:gd name="T3" fmla="*/ 6 h 6"/>
                <a:gd name="T4" fmla="*/ 0 w 14"/>
                <a:gd name="T5" fmla="*/ 3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0" y="3"/>
                  </a:moveTo>
                  <a:cubicBezTo>
                    <a:pt x="3" y="2"/>
                    <a:pt x="11" y="2"/>
                    <a:pt x="14" y="6"/>
                  </a:cubicBezTo>
                  <a:cubicBezTo>
                    <a:pt x="12" y="4"/>
                    <a:pt x="9" y="0"/>
                    <a:pt x="0" y="3"/>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77" name="Freeform 627"/>
            <p:cNvSpPr>
              <a:spLocks/>
            </p:cNvSpPr>
            <p:nvPr/>
          </p:nvSpPr>
          <p:spPr bwMode="auto">
            <a:xfrm>
              <a:off x="4483" y="3652"/>
              <a:ext cx="40" cy="10"/>
            </a:xfrm>
            <a:custGeom>
              <a:avLst/>
              <a:gdLst>
                <a:gd name="T0" fmla="*/ 0 w 16"/>
                <a:gd name="T1" fmla="*/ 1 h 4"/>
                <a:gd name="T2" fmla="*/ 16 w 16"/>
                <a:gd name="T3" fmla="*/ 0 h 4"/>
                <a:gd name="T4" fmla="*/ 0 w 16"/>
                <a:gd name="T5" fmla="*/ 1 h 4"/>
                <a:gd name="T6" fmla="*/ 0 60000 65536"/>
                <a:gd name="T7" fmla="*/ 0 60000 65536"/>
                <a:gd name="T8" fmla="*/ 0 60000 65536"/>
                <a:gd name="T9" fmla="*/ 0 w 16"/>
                <a:gd name="T10" fmla="*/ 0 h 4"/>
                <a:gd name="T11" fmla="*/ 16 w 16"/>
                <a:gd name="T12" fmla="*/ 4 h 4"/>
              </a:gdLst>
              <a:ahLst/>
              <a:cxnLst>
                <a:cxn ang="T6">
                  <a:pos x="T0" y="T1"/>
                </a:cxn>
                <a:cxn ang="T7">
                  <a:pos x="T2" y="T3"/>
                </a:cxn>
                <a:cxn ang="T8">
                  <a:pos x="T4" y="T5"/>
                </a:cxn>
              </a:cxnLst>
              <a:rect l="T9" t="T10" r="T11" b="T12"/>
              <a:pathLst>
                <a:path w="16" h="4">
                  <a:moveTo>
                    <a:pt x="0" y="1"/>
                  </a:moveTo>
                  <a:cubicBezTo>
                    <a:pt x="2" y="3"/>
                    <a:pt x="11" y="4"/>
                    <a:pt x="16" y="0"/>
                  </a:cubicBezTo>
                  <a:cubicBezTo>
                    <a:pt x="14" y="1"/>
                    <a:pt x="7" y="4"/>
                    <a:pt x="0" y="1"/>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78" name="Freeform 628"/>
            <p:cNvSpPr>
              <a:spLocks/>
            </p:cNvSpPr>
            <p:nvPr/>
          </p:nvSpPr>
          <p:spPr bwMode="auto">
            <a:xfrm>
              <a:off x="4453" y="3607"/>
              <a:ext cx="95" cy="70"/>
            </a:xfrm>
            <a:custGeom>
              <a:avLst/>
              <a:gdLst>
                <a:gd name="T0" fmla="*/ 3 w 38"/>
                <a:gd name="T1" fmla="*/ 10 h 28"/>
                <a:gd name="T2" fmla="*/ 8 w 38"/>
                <a:gd name="T3" fmla="*/ 24 h 28"/>
                <a:gd name="T4" fmla="*/ 29 w 38"/>
                <a:gd name="T5" fmla="*/ 25 h 28"/>
                <a:gd name="T6" fmla="*/ 37 w 38"/>
                <a:gd name="T7" fmla="*/ 11 h 28"/>
                <a:gd name="T8" fmla="*/ 3 w 38"/>
                <a:gd name="T9" fmla="*/ 10 h 28"/>
                <a:gd name="T10" fmla="*/ 0 60000 65536"/>
                <a:gd name="T11" fmla="*/ 0 60000 65536"/>
                <a:gd name="T12" fmla="*/ 0 60000 65536"/>
                <a:gd name="T13" fmla="*/ 0 60000 65536"/>
                <a:gd name="T14" fmla="*/ 0 60000 65536"/>
                <a:gd name="T15" fmla="*/ 0 w 38"/>
                <a:gd name="T16" fmla="*/ 0 h 28"/>
                <a:gd name="T17" fmla="*/ 38 w 38"/>
                <a:gd name="T18" fmla="*/ 28 h 28"/>
              </a:gdLst>
              <a:ahLst/>
              <a:cxnLst>
                <a:cxn ang="T10">
                  <a:pos x="T0" y="T1"/>
                </a:cxn>
                <a:cxn ang="T11">
                  <a:pos x="T2" y="T3"/>
                </a:cxn>
                <a:cxn ang="T12">
                  <a:pos x="T4" y="T5"/>
                </a:cxn>
                <a:cxn ang="T13">
                  <a:pos x="T6" y="T7"/>
                </a:cxn>
                <a:cxn ang="T14">
                  <a:pos x="T8" y="T9"/>
                </a:cxn>
              </a:cxnLst>
              <a:rect l="T15" t="T16" r="T17" b="T18"/>
              <a:pathLst>
                <a:path w="38" h="28">
                  <a:moveTo>
                    <a:pt x="3" y="10"/>
                  </a:moveTo>
                  <a:cubicBezTo>
                    <a:pt x="0" y="15"/>
                    <a:pt x="2" y="21"/>
                    <a:pt x="8" y="24"/>
                  </a:cubicBezTo>
                  <a:cubicBezTo>
                    <a:pt x="14" y="28"/>
                    <a:pt x="22" y="28"/>
                    <a:pt x="29" y="25"/>
                  </a:cubicBezTo>
                  <a:cubicBezTo>
                    <a:pt x="37" y="21"/>
                    <a:pt x="38" y="16"/>
                    <a:pt x="37" y="11"/>
                  </a:cubicBezTo>
                  <a:cubicBezTo>
                    <a:pt x="34" y="1"/>
                    <a:pt x="10" y="0"/>
                    <a:pt x="3" y="10"/>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79" name="Freeform 629"/>
            <p:cNvSpPr>
              <a:spLocks/>
            </p:cNvSpPr>
            <p:nvPr/>
          </p:nvSpPr>
          <p:spPr bwMode="auto">
            <a:xfrm>
              <a:off x="4468" y="3632"/>
              <a:ext cx="58" cy="25"/>
            </a:xfrm>
            <a:custGeom>
              <a:avLst/>
              <a:gdLst>
                <a:gd name="T0" fmla="*/ 1 w 23"/>
                <a:gd name="T1" fmla="*/ 6 h 10"/>
                <a:gd name="T2" fmla="*/ 8 w 23"/>
                <a:gd name="T3" fmla="*/ 9 h 10"/>
                <a:gd name="T4" fmla="*/ 21 w 23"/>
                <a:gd name="T5" fmla="*/ 5 h 10"/>
                <a:gd name="T6" fmla="*/ 22 w 23"/>
                <a:gd name="T7" fmla="*/ 0 h 10"/>
                <a:gd name="T8" fmla="*/ 21 w 23"/>
                <a:gd name="T9" fmla="*/ 5 h 10"/>
                <a:gd name="T10" fmla="*/ 8 w 23"/>
                <a:gd name="T11" fmla="*/ 9 h 10"/>
                <a:gd name="T12" fmla="*/ 1 w 23"/>
                <a:gd name="T13" fmla="*/ 6 h 10"/>
                <a:gd name="T14" fmla="*/ 3 w 23"/>
                <a:gd name="T15" fmla="*/ 2 h 10"/>
                <a:gd name="T16" fmla="*/ 1 w 23"/>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0"/>
                <a:gd name="T29" fmla="*/ 23 w 2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0">
                  <a:moveTo>
                    <a:pt x="1" y="6"/>
                  </a:moveTo>
                  <a:cubicBezTo>
                    <a:pt x="1" y="8"/>
                    <a:pt x="4" y="9"/>
                    <a:pt x="8" y="9"/>
                  </a:cubicBezTo>
                  <a:cubicBezTo>
                    <a:pt x="12" y="10"/>
                    <a:pt x="18" y="8"/>
                    <a:pt x="21" y="5"/>
                  </a:cubicBezTo>
                  <a:cubicBezTo>
                    <a:pt x="22" y="3"/>
                    <a:pt x="23" y="2"/>
                    <a:pt x="22" y="0"/>
                  </a:cubicBezTo>
                  <a:cubicBezTo>
                    <a:pt x="23" y="2"/>
                    <a:pt x="22" y="3"/>
                    <a:pt x="21" y="5"/>
                  </a:cubicBezTo>
                  <a:cubicBezTo>
                    <a:pt x="18" y="8"/>
                    <a:pt x="12" y="9"/>
                    <a:pt x="8" y="9"/>
                  </a:cubicBezTo>
                  <a:cubicBezTo>
                    <a:pt x="4" y="9"/>
                    <a:pt x="2" y="8"/>
                    <a:pt x="1" y="6"/>
                  </a:cubicBezTo>
                  <a:cubicBezTo>
                    <a:pt x="1" y="5"/>
                    <a:pt x="1" y="3"/>
                    <a:pt x="3" y="2"/>
                  </a:cubicBezTo>
                  <a:cubicBezTo>
                    <a:pt x="1" y="3"/>
                    <a:pt x="0" y="5"/>
                    <a:pt x="1" y="6"/>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880" name="Freeform 630"/>
            <p:cNvSpPr>
              <a:spLocks/>
            </p:cNvSpPr>
            <p:nvPr/>
          </p:nvSpPr>
          <p:spPr bwMode="auto">
            <a:xfrm>
              <a:off x="4111" y="3477"/>
              <a:ext cx="92" cy="83"/>
            </a:xfrm>
            <a:custGeom>
              <a:avLst/>
              <a:gdLst>
                <a:gd name="T0" fmla="*/ 6 w 37"/>
                <a:gd name="T1" fmla="*/ 5 h 33"/>
                <a:gd name="T2" fmla="*/ 3 w 37"/>
                <a:gd name="T3" fmla="*/ 20 h 33"/>
                <a:gd name="T4" fmla="*/ 21 w 37"/>
                <a:gd name="T5" fmla="*/ 31 h 33"/>
                <a:gd name="T6" fmla="*/ 34 w 37"/>
                <a:gd name="T7" fmla="*/ 24 h 33"/>
                <a:gd name="T8" fmla="*/ 6 w 37"/>
                <a:gd name="T9" fmla="*/ 5 h 33"/>
                <a:gd name="T10" fmla="*/ 0 60000 65536"/>
                <a:gd name="T11" fmla="*/ 0 60000 65536"/>
                <a:gd name="T12" fmla="*/ 0 60000 65536"/>
                <a:gd name="T13" fmla="*/ 0 60000 65536"/>
                <a:gd name="T14" fmla="*/ 0 60000 65536"/>
                <a:gd name="T15" fmla="*/ 0 w 37"/>
                <a:gd name="T16" fmla="*/ 0 h 33"/>
                <a:gd name="T17" fmla="*/ 37 w 37"/>
                <a:gd name="T18" fmla="*/ 33 h 33"/>
              </a:gdLst>
              <a:ahLst/>
              <a:cxnLst>
                <a:cxn ang="T10">
                  <a:pos x="T0" y="T1"/>
                </a:cxn>
                <a:cxn ang="T11">
                  <a:pos x="T2" y="T3"/>
                </a:cxn>
                <a:cxn ang="T12">
                  <a:pos x="T4" y="T5"/>
                </a:cxn>
                <a:cxn ang="T13">
                  <a:pos x="T6" y="T7"/>
                </a:cxn>
                <a:cxn ang="T14">
                  <a:pos x="T8" y="T9"/>
                </a:cxn>
              </a:cxnLst>
              <a:rect l="T15" t="T16" r="T17" b="T18"/>
              <a:pathLst>
                <a:path w="37" h="33">
                  <a:moveTo>
                    <a:pt x="6" y="5"/>
                  </a:moveTo>
                  <a:cubicBezTo>
                    <a:pt x="0" y="8"/>
                    <a:pt x="0" y="15"/>
                    <a:pt x="3" y="20"/>
                  </a:cubicBezTo>
                  <a:cubicBezTo>
                    <a:pt x="6" y="26"/>
                    <a:pt x="14" y="31"/>
                    <a:pt x="21" y="31"/>
                  </a:cubicBezTo>
                  <a:cubicBezTo>
                    <a:pt x="30" y="33"/>
                    <a:pt x="33" y="29"/>
                    <a:pt x="34" y="24"/>
                  </a:cubicBezTo>
                  <a:cubicBezTo>
                    <a:pt x="37" y="14"/>
                    <a:pt x="17" y="0"/>
                    <a:pt x="6" y="5"/>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881" name="Freeform 631"/>
            <p:cNvSpPr>
              <a:spLocks/>
            </p:cNvSpPr>
            <p:nvPr/>
          </p:nvSpPr>
          <p:spPr bwMode="auto">
            <a:xfrm>
              <a:off x="4128" y="3480"/>
              <a:ext cx="75" cy="75"/>
            </a:xfrm>
            <a:custGeom>
              <a:avLst/>
              <a:gdLst>
                <a:gd name="T0" fmla="*/ 0 w 30"/>
                <a:gd name="T1" fmla="*/ 4 h 30"/>
                <a:gd name="T2" fmla="*/ 26 w 30"/>
                <a:gd name="T3" fmla="*/ 23 h 30"/>
                <a:gd name="T4" fmla="*/ 20 w 30"/>
                <a:gd name="T5" fmla="*/ 30 h 30"/>
                <a:gd name="T6" fmla="*/ 27 w 30"/>
                <a:gd name="T7" fmla="*/ 23 h 30"/>
                <a:gd name="T8" fmla="*/ 0 w 30"/>
                <a:gd name="T9" fmla="*/ 4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4"/>
                  </a:moveTo>
                  <a:cubicBezTo>
                    <a:pt x="11" y="1"/>
                    <a:pt x="29" y="14"/>
                    <a:pt x="26" y="23"/>
                  </a:cubicBezTo>
                  <a:cubicBezTo>
                    <a:pt x="25" y="26"/>
                    <a:pt x="24" y="29"/>
                    <a:pt x="20" y="30"/>
                  </a:cubicBezTo>
                  <a:cubicBezTo>
                    <a:pt x="24" y="29"/>
                    <a:pt x="26" y="26"/>
                    <a:pt x="27" y="23"/>
                  </a:cubicBezTo>
                  <a:cubicBezTo>
                    <a:pt x="30" y="13"/>
                    <a:pt x="11" y="0"/>
                    <a:pt x="0" y="4"/>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82" name="Freeform 632"/>
            <p:cNvSpPr>
              <a:spLocks/>
            </p:cNvSpPr>
            <p:nvPr/>
          </p:nvSpPr>
          <p:spPr bwMode="auto">
            <a:xfrm>
              <a:off x="4113" y="3495"/>
              <a:ext cx="50" cy="60"/>
            </a:xfrm>
            <a:custGeom>
              <a:avLst/>
              <a:gdLst>
                <a:gd name="T0" fmla="*/ 20 w 20"/>
                <a:gd name="T1" fmla="*/ 24 h 24"/>
                <a:gd name="T2" fmla="*/ 4 w 20"/>
                <a:gd name="T3" fmla="*/ 12 h 24"/>
                <a:gd name="T4" fmla="*/ 4 w 20"/>
                <a:gd name="T5" fmla="*/ 0 h 24"/>
                <a:gd name="T6" fmla="*/ 3 w 20"/>
                <a:gd name="T7" fmla="*/ 13 h 24"/>
                <a:gd name="T8" fmla="*/ 20 w 20"/>
                <a:gd name="T9" fmla="*/ 24 h 24"/>
                <a:gd name="T10" fmla="*/ 20 w 20"/>
                <a:gd name="T11" fmla="*/ 24 h 24"/>
                <a:gd name="T12" fmla="*/ 0 60000 65536"/>
                <a:gd name="T13" fmla="*/ 0 60000 65536"/>
                <a:gd name="T14" fmla="*/ 0 60000 65536"/>
                <a:gd name="T15" fmla="*/ 0 60000 65536"/>
                <a:gd name="T16" fmla="*/ 0 60000 65536"/>
                <a:gd name="T17" fmla="*/ 0 60000 65536"/>
                <a:gd name="T18" fmla="*/ 0 w 20"/>
                <a:gd name="T19" fmla="*/ 0 h 24"/>
                <a:gd name="T20" fmla="*/ 20 w 2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0" h="24">
                  <a:moveTo>
                    <a:pt x="20" y="24"/>
                  </a:moveTo>
                  <a:cubicBezTo>
                    <a:pt x="13" y="23"/>
                    <a:pt x="7" y="18"/>
                    <a:pt x="4" y="12"/>
                  </a:cubicBezTo>
                  <a:cubicBezTo>
                    <a:pt x="1" y="8"/>
                    <a:pt x="1" y="3"/>
                    <a:pt x="4" y="0"/>
                  </a:cubicBezTo>
                  <a:cubicBezTo>
                    <a:pt x="0" y="3"/>
                    <a:pt x="0" y="8"/>
                    <a:pt x="3" y="13"/>
                  </a:cubicBezTo>
                  <a:cubicBezTo>
                    <a:pt x="6" y="19"/>
                    <a:pt x="13" y="23"/>
                    <a:pt x="20" y="24"/>
                  </a:cubicBezTo>
                  <a:cubicBezTo>
                    <a:pt x="20" y="24"/>
                    <a:pt x="20" y="24"/>
                    <a:pt x="20" y="24"/>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883" name="Freeform 633"/>
            <p:cNvSpPr>
              <a:spLocks/>
            </p:cNvSpPr>
            <p:nvPr/>
          </p:nvSpPr>
          <p:spPr bwMode="auto">
            <a:xfrm>
              <a:off x="4126" y="3497"/>
              <a:ext cx="60" cy="48"/>
            </a:xfrm>
            <a:custGeom>
              <a:avLst/>
              <a:gdLst>
                <a:gd name="T0" fmla="*/ 22 w 24"/>
                <a:gd name="T1" fmla="*/ 14 h 19"/>
                <a:gd name="T2" fmla="*/ 5 w 24"/>
                <a:gd name="T3" fmla="*/ 12 h 19"/>
                <a:gd name="T4" fmla="*/ 5 w 24"/>
                <a:gd name="T5" fmla="*/ 1 h 19"/>
                <a:gd name="T6" fmla="*/ 22 w 24"/>
                <a:gd name="T7" fmla="*/ 14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22" y="14"/>
                  </a:moveTo>
                  <a:cubicBezTo>
                    <a:pt x="19" y="19"/>
                    <a:pt x="10" y="16"/>
                    <a:pt x="5" y="12"/>
                  </a:cubicBezTo>
                  <a:cubicBezTo>
                    <a:pt x="1" y="8"/>
                    <a:pt x="0" y="3"/>
                    <a:pt x="5" y="1"/>
                  </a:cubicBezTo>
                  <a:cubicBezTo>
                    <a:pt x="11" y="0"/>
                    <a:pt x="24" y="8"/>
                    <a:pt x="22" y="14"/>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84" name="Freeform 634"/>
            <p:cNvSpPr>
              <a:spLocks/>
            </p:cNvSpPr>
            <p:nvPr/>
          </p:nvSpPr>
          <p:spPr bwMode="auto">
            <a:xfrm>
              <a:off x="4126" y="3505"/>
              <a:ext cx="55" cy="40"/>
            </a:xfrm>
            <a:custGeom>
              <a:avLst/>
              <a:gdLst>
                <a:gd name="T0" fmla="*/ 6 w 22"/>
                <a:gd name="T1" fmla="*/ 8 h 16"/>
                <a:gd name="T2" fmla="*/ 3 w 22"/>
                <a:gd name="T3" fmla="*/ 0 h 16"/>
                <a:gd name="T4" fmla="*/ 5 w 22"/>
                <a:gd name="T5" fmla="*/ 9 h 16"/>
                <a:gd name="T6" fmla="*/ 22 w 22"/>
                <a:gd name="T7" fmla="*/ 11 h 16"/>
                <a:gd name="T8" fmla="*/ 22 w 22"/>
                <a:gd name="T9" fmla="*/ 10 h 16"/>
                <a:gd name="T10" fmla="*/ 6 w 22"/>
                <a:gd name="T11" fmla="*/ 8 h 16"/>
                <a:gd name="T12" fmla="*/ 0 60000 65536"/>
                <a:gd name="T13" fmla="*/ 0 60000 65536"/>
                <a:gd name="T14" fmla="*/ 0 60000 65536"/>
                <a:gd name="T15" fmla="*/ 0 60000 65536"/>
                <a:gd name="T16" fmla="*/ 0 60000 65536"/>
                <a:gd name="T17" fmla="*/ 0 60000 65536"/>
                <a:gd name="T18" fmla="*/ 0 w 22"/>
                <a:gd name="T19" fmla="*/ 0 h 16"/>
                <a:gd name="T20" fmla="*/ 22 w 2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2" h="16">
                  <a:moveTo>
                    <a:pt x="6" y="8"/>
                  </a:moveTo>
                  <a:cubicBezTo>
                    <a:pt x="3" y="5"/>
                    <a:pt x="2" y="2"/>
                    <a:pt x="3" y="0"/>
                  </a:cubicBezTo>
                  <a:cubicBezTo>
                    <a:pt x="0" y="2"/>
                    <a:pt x="2" y="6"/>
                    <a:pt x="5" y="9"/>
                  </a:cubicBezTo>
                  <a:cubicBezTo>
                    <a:pt x="10" y="13"/>
                    <a:pt x="19" y="16"/>
                    <a:pt x="22" y="11"/>
                  </a:cubicBezTo>
                  <a:cubicBezTo>
                    <a:pt x="22" y="10"/>
                    <a:pt x="22" y="10"/>
                    <a:pt x="22" y="10"/>
                  </a:cubicBezTo>
                  <a:cubicBezTo>
                    <a:pt x="19" y="14"/>
                    <a:pt x="10" y="11"/>
                    <a:pt x="6" y="8"/>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85" name="Freeform 635"/>
            <p:cNvSpPr>
              <a:spLocks/>
            </p:cNvSpPr>
            <p:nvPr/>
          </p:nvSpPr>
          <p:spPr bwMode="auto">
            <a:xfrm>
              <a:off x="4148" y="3500"/>
              <a:ext cx="33" cy="25"/>
            </a:xfrm>
            <a:custGeom>
              <a:avLst/>
              <a:gdLst>
                <a:gd name="T0" fmla="*/ 0 w 13"/>
                <a:gd name="T1" fmla="*/ 0 h 10"/>
                <a:gd name="T2" fmla="*/ 13 w 13"/>
                <a:gd name="T3" fmla="*/ 10 h 10"/>
                <a:gd name="T4" fmla="*/ 0 w 13"/>
                <a:gd name="T5" fmla="*/ 0 h 10"/>
                <a:gd name="T6" fmla="*/ 0 60000 65536"/>
                <a:gd name="T7" fmla="*/ 0 60000 65536"/>
                <a:gd name="T8" fmla="*/ 0 60000 65536"/>
                <a:gd name="T9" fmla="*/ 0 w 13"/>
                <a:gd name="T10" fmla="*/ 0 h 10"/>
                <a:gd name="T11" fmla="*/ 13 w 13"/>
                <a:gd name="T12" fmla="*/ 10 h 10"/>
              </a:gdLst>
              <a:ahLst/>
              <a:cxnLst>
                <a:cxn ang="T6">
                  <a:pos x="T0" y="T1"/>
                </a:cxn>
                <a:cxn ang="T7">
                  <a:pos x="T2" y="T3"/>
                </a:cxn>
                <a:cxn ang="T8">
                  <a:pos x="T4" y="T5"/>
                </a:cxn>
              </a:cxnLst>
              <a:rect l="T9" t="T10" r="T11" b="T12"/>
              <a:pathLst>
                <a:path w="13" h="10">
                  <a:moveTo>
                    <a:pt x="0" y="0"/>
                  </a:moveTo>
                  <a:cubicBezTo>
                    <a:pt x="5" y="2"/>
                    <a:pt x="12" y="6"/>
                    <a:pt x="13" y="10"/>
                  </a:cubicBezTo>
                  <a:cubicBezTo>
                    <a:pt x="12" y="9"/>
                    <a:pt x="6" y="3"/>
                    <a:pt x="0"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86" name="Freeform 636"/>
            <p:cNvSpPr>
              <a:spLocks/>
            </p:cNvSpPr>
            <p:nvPr/>
          </p:nvSpPr>
          <p:spPr bwMode="auto">
            <a:xfrm>
              <a:off x="4156" y="3502"/>
              <a:ext cx="25" cy="25"/>
            </a:xfrm>
            <a:custGeom>
              <a:avLst/>
              <a:gdLst>
                <a:gd name="T0" fmla="*/ 0 w 10"/>
                <a:gd name="T1" fmla="*/ 0 h 10"/>
                <a:gd name="T2" fmla="*/ 10 w 10"/>
                <a:gd name="T3" fmla="*/ 10 h 10"/>
                <a:gd name="T4" fmla="*/ 0 w 10"/>
                <a:gd name="T5" fmla="*/ 0 h 10"/>
                <a:gd name="T6" fmla="*/ 0 60000 65536"/>
                <a:gd name="T7" fmla="*/ 0 60000 65536"/>
                <a:gd name="T8" fmla="*/ 0 60000 65536"/>
                <a:gd name="T9" fmla="*/ 0 w 10"/>
                <a:gd name="T10" fmla="*/ 0 h 10"/>
                <a:gd name="T11" fmla="*/ 10 w 10"/>
                <a:gd name="T12" fmla="*/ 10 h 10"/>
              </a:gdLst>
              <a:ahLst/>
              <a:cxnLst>
                <a:cxn ang="T6">
                  <a:pos x="T0" y="T1"/>
                </a:cxn>
                <a:cxn ang="T7">
                  <a:pos x="T2" y="T3"/>
                </a:cxn>
                <a:cxn ang="T8">
                  <a:pos x="T4" y="T5"/>
                </a:cxn>
              </a:cxnLst>
              <a:rect l="T9" t="T10" r="T11" b="T12"/>
              <a:pathLst>
                <a:path w="10" h="10">
                  <a:moveTo>
                    <a:pt x="0" y="0"/>
                  </a:moveTo>
                  <a:cubicBezTo>
                    <a:pt x="3" y="1"/>
                    <a:pt x="10" y="5"/>
                    <a:pt x="10" y="10"/>
                  </a:cubicBezTo>
                  <a:cubicBezTo>
                    <a:pt x="10" y="7"/>
                    <a:pt x="9" y="2"/>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87" name="Freeform 637"/>
            <p:cNvSpPr>
              <a:spLocks/>
            </p:cNvSpPr>
            <p:nvPr/>
          </p:nvSpPr>
          <p:spPr bwMode="auto">
            <a:xfrm>
              <a:off x="4133" y="3522"/>
              <a:ext cx="38" cy="20"/>
            </a:xfrm>
            <a:custGeom>
              <a:avLst/>
              <a:gdLst>
                <a:gd name="T0" fmla="*/ 0 w 15"/>
                <a:gd name="T1" fmla="*/ 0 h 8"/>
                <a:gd name="T2" fmla="*/ 15 w 15"/>
                <a:gd name="T3" fmla="*/ 7 h 8"/>
                <a:gd name="T4" fmla="*/ 0 w 15"/>
                <a:gd name="T5" fmla="*/ 0 h 8"/>
                <a:gd name="T6" fmla="*/ 0 60000 65536"/>
                <a:gd name="T7" fmla="*/ 0 60000 65536"/>
                <a:gd name="T8" fmla="*/ 0 60000 65536"/>
                <a:gd name="T9" fmla="*/ 0 w 15"/>
                <a:gd name="T10" fmla="*/ 0 h 8"/>
                <a:gd name="T11" fmla="*/ 15 w 15"/>
                <a:gd name="T12" fmla="*/ 8 h 8"/>
              </a:gdLst>
              <a:ahLst/>
              <a:cxnLst>
                <a:cxn ang="T6">
                  <a:pos x="T0" y="T1"/>
                </a:cxn>
                <a:cxn ang="T7">
                  <a:pos x="T2" y="T3"/>
                </a:cxn>
                <a:cxn ang="T8">
                  <a:pos x="T4" y="T5"/>
                </a:cxn>
              </a:cxnLst>
              <a:rect l="T9" t="T10" r="T11" b="T12"/>
              <a:pathLst>
                <a:path w="15" h="8">
                  <a:moveTo>
                    <a:pt x="0" y="0"/>
                  </a:moveTo>
                  <a:cubicBezTo>
                    <a:pt x="1" y="3"/>
                    <a:pt x="8" y="8"/>
                    <a:pt x="15" y="7"/>
                  </a:cubicBezTo>
                  <a:cubicBezTo>
                    <a:pt x="12" y="7"/>
                    <a:pt x="5" y="6"/>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88" name="Freeform 638"/>
            <p:cNvSpPr>
              <a:spLocks/>
            </p:cNvSpPr>
            <p:nvPr/>
          </p:nvSpPr>
          <p:spPr bwMode="auto">
            <a:xfrm>
              <a:off x="4111" y="3477"/>
              <a:ext cx="92" cy="83"/>
            </a:xfrm>
            <a:custGeom>
              <a:avLst/>
              <a:gdLst>
                <a:gd name="T0" fmla="*/ 6 w 37"/>
                <a:gd name="T1" fmla="*/ 5 h 33"/>
                <a:gd name="T2" fmla="*/ 3 w 37"/>
                <a:gd name="T3" fmla="*/ 20 h 33"/>
                <a:gd name="T4" fmla="*/ 21 w 37"/>
                <a:gd name="T5" fmla="*/ 31 h 33"/>
                <a:gd name="T6" fmla="*/ 34 w 37"/>
                <a:gd name="T7" fmla="*/ 24 h 33"/>
                <a:gd name="T8" fmla="*/ 6 w 37"/>
                <a:gd name="T9" fmla="*/ 5 h 33"/>
                <a:gd name="T10" fmla="*/ 0 60000 65536"/>
                <a:gd name="T11" fmla="*/ 0 60000 65536"/>
                <a:gd name="T12" fmla="*/ 0 60000 65536"/>
                <a:gd name="T13" fmla="*/ 0 60000 65536"/>
                <a:gd name="T14" fmla="*/ 0 60000 65536"/>
                <a:gd name="T15" fmla="*/ 0 w 37"/>
                <a:gd name="T16" fmla="*/ 0 h 33"/>
                <a:gd name="T17" fmla="*/ 37 w 37"/>
                <a:gd name="T18" fmla="*/ 33 h 33"/>
              </a:gdLst>
              <a:ahLst/>
              <a:cxnLst>
                <a:cxn ang="T10">
                  <a:pos x="T0" y="T1"/>
                </a:cxn>
                <a:cxn ang="T11">
                  <a:pos x="T2" y="T3"/>
                </a:cxn>
                <a:cxn ang="T12">
                  <a:pos x="T4" y="T5"/>
                </a:cxn>
                <a:cxn ang="T13">
                  <a:pos x="T6" y="T7"/>
                </a:cxn>
                <a:cxn ang="T14">
                  <a:pos x="T8" y="T9"/>
                </a:cxn>
              </a:cxnLst>
              <a:rect l="T15" t="T16" r="T17" b="T18"/>
              <a:pathLst>
                <a:path w="37" h="33">
                  <a:moveTo>
                    <a:pt x="6" y="5"/>
                  </a:moveTo>
                  <a:cubicBezTo>
                    <a:pt x="0" y="8"/>
                    <a:pt x="0" y="15"/>
                    <a:pt x="3" y="20"/>
                  </a:cubicBezTo>
                  <a:cubicBezTo>
                    <a:pt x="6" y="26"/>
                    <a:pt x="14" y="31"/>
                    <a:pt x="21" y="31"/>
                  </a:cubicBezTo>
                  <a:cubicBezTo>
                    <a:pt x="30" y="33"/>
                    <a:pt x="33" y="29"/>
                    <a:pt x="34" y="24"/>
                  </a:cubicBezTo>
                  <a:cubicBezTo>
                    <a:pt x="37" y="14"/>
                    <a:pt x="17" y="0"/>
                    <a:pt x="6" y="5"/>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89" name="Freeform 639"/>
            <p:cNvSpPr>
              <a:spLocks/>
            </p:cNvSpPr>
            <p:nvPr/>
          </p:nvSpPr>
          <p:spPr bwMode="auto">
            <a:xfrm>
              <a:off x="4128" y="3500"/>
              <a:ext cx="53" cy="40"/>
            </a:xfrm>
            <a:custGeom>
              <a:avLst/>
              <a:gdLst>
                <a:gd name="T0" fmla="*/ 1 w 21"/>
                <a:gd name="T1" fmla="*/ 3 h 16"/>
                <a:gd name="T2" fmla="*/ 4 w 21"/>
                <a:gd name="T3" fmla="*/ 11 h 16"/>
                <a:gd name="T4" fmla="*/ 17 w 21"/>
                <a:gd name="T5" fmla="*/ 15 h 16"/>
                <a:gd name="T6" fmla="*/ 21 w 21"/>
                <a:gd name="T7" fmla="*/ 13 h 16"/>
                <a:gd name="T8" fmla="*/ 17 w 21"/>
                <a:gd name="T9" fmla="*/ 15 h 16"/>
                <a:gd name="T10" fmla="*/ 5 w 21"/>
                <a:gd name="T11" fmla="*/ 11 h 16"/>
                <a:gd name="T12" fmla="*/ 1 w 21"/>
                <a:gd name="T13" fmla="*/ 3 h 16"/>
                <a:gd name="T14" fmla="*/ 4 w 21"/>
                <a:gd name="T15" fmla="*/ 0 h 16"/>
                <a:gd name="T16" fmla="*/ 1 w 21"/>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6"/>
                <a:gd name="T29" fmla="*/ 21 w 2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6">
                  <a:moveTo>
                    <a:pt x="1" y="3"/>
                  </a:moveTo>
                  <a:cubicBezTo>
                    <a:pt x="0" y="5"/>
                    <a:pt x="1" y="8"/>
                    <a:pt x="4" y="11"/>
                  </a:cubicBezTo>
                  <a:cubicBezTo>
                    <a:pt x="7" y="14"/>
                    <a:pt x="13" y="16"/>
                    <a:pt x="17" y="15"/>
                  </a:cubicBezTo>
                  <a:cubicBezTo>
                    <a:pt x="19" y="15"/>
                    <a:pt x="20" y="14"/>
                    <a:pt x="21" y="13"/>
                  </a:cubicBezTo>
                  <a:cubicBezTo>
                    <a:pt x="20" y="14"/>
                    <a:pt x="19" y="15"/>
                    <a:pt x="17" y="15"/>
                  </a:cubicBezTo>
                  <a:cubicBezTo>
                    <a:pt x="13" y="16"/>
                    <a:pt x="8" y="14"/>
                    <a:pt x="5" y="11"/>
                  </a:cubicBezTo>
                  <a:cubicBezTo>
                    <a:pt x="2" y="8"/>
                    <a:pt x="0" y="5"/>
                    <a:pt x="1" y="3"/>
                  </a:cubicBezTo>
                  <a:cubicBezTo>
                    <a:pt x="1" y="2"/>
                    <a:pt x="2" y="1"/>
                    <a:pt x="4" y="0"/>
                  </a:cubicBezTo>
                  <a:cubicBezTo>
                    <a:pt x="2" y="1"/>
                    <a:pt x="1" y="2"/>
                    <a:pt x="1" y="3"/>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890" name="Freeform 640"/>
            <p:cNvSpPr>
              <a:spLocks/>
            </p:cNvSpPr>
            <p:nvPr/>
          </p:nvSpPr>
          <p:spPr bwMode="auto">
            <a:xfrm>
              <a:off x="4458" y="2912"/>
              <a:ext cx="93" cy="80"/>
            </a:xfrm>
            <a:custGeom>
              <a:avLst/>
              <a:gdLst>
                <a:gd name="T0" fmla="*/ 6 w 37"/>
                <a:gd name="T1" fmla="*/ 6 h 32"/>
                <a:gd name="T2" fmla="*/ 3 w 37"/>
                <a:gd name="T3" fmla="*/ 21 h 32"/>
                <a:gd name="T4" fmla="*/ 22 w 37"/>
                <a:gd name="T5" fmla="*/ 31 h 32"/>
                <a:gd name="T6" fmla="*/ 35 w 37"/>
                <a:gd name="T7" fmla="*/ 23 h 32"/>
                <a:gd name="T8" fmla="*/ 6 w 37"/>
                <a:gd name="T9" fmla="*/ 6 h 32"/>
                <a:gd name="T10" fmla="*/ 0 60000 65536"/>
                <a:gd name="T11" fmla="*/ 0 60000 65536"/>
                <a:gd name="T12" fmla="*/ 0 60000 65536"/>
                <a:gd name="T13" fmla="*/ 0 60000 65536"/>
                <a:gd name="T14" fmla="*/ 0 60000 65536"/>
                <a:gd name="T15" fmla="*/ 0 w 37"/>
                <a:gd name="T16" fmla="*/ 0 h 32"/>
                <a:gd name="T17" fmla="*/ 37 w 37"/>
                <a:gd name="T18" fmla="*/ 32 h 32"/>
              </a:gdLst>
              <a:ahLst/>
              <a:cxnLst>
                <a:cxn ang="T10">
                  <a:pos x="T0" y="T1"/>
                </a:cxn>
                <a:cxn ang="T11">
                  <a:pos x="T2" y="T3"/>
                </a:cxn>
                <a:cxn ang="T12">
                  <a:pos x="T4" y="T5"/>
                </a:cxn>
                <a:cxn ang="T13">
                  <a:pos x="T6" y="T7"/>
                </a:cxn>
                <a:cxn ang="T14">
                  <a:pos x="T8" y="T9"/>
                </a:cxn>
              </a:cxnLst>
              <a:rect l="T15" t="T16" r="T17" b="T18"/>
              <a:pathLst>
                <a:path w="37" h="32">
                  <a:moveTo>
                    <a:pt x="6" y="6"/>
                  </a:moveTo>
                  <a:cubicBezTo>
                    <a:pt x="0" y="9"/>
                    <a:pt x="0" y="15"/>
                    <a:pt x="3" y="21"/>
                  </a:cubicBezTo>
                  <a:cubicBezTo>
                    <a:pt x="7" y="27"/>
                    <a:pt x="15" y="30"/>
                    <a:pt x="22" y="31"/>
                  </a:cubicBezTo>
                  <a:cubicBezTo>
                    <a:pt x="31" y="32"/>
                    <a:pt x="34" y="27"/>
                    <a:pt x="35" y="23"/>
                  </a:cubicBezTo>
                  <a:cubicBezTo>
                    <a:pt x="37" y="13"/>
                    <a:pt x="17" y="0"/>
                    <a:pt x="6" y="6"/>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891" name="Freeform 641"/>
            <p:cNvSpPr>
              <a:spLocks/>
            </p:cNvSpPr>
            <p:nvPr/>
          </p:nvSpPr>
          <p:spPr bwMode="auto">
            <a:xfrm>
              <a:off x="4476" y="2915"/>
              <a:ext cx="75" cy="72"/>
            </a:xfrm>
            <a:custGeom>
              <a:avLst/>
              <a:gdLst>
                <a:gd name="T0" fmla="*/ 0 w 30"/>
                <a:gd name="T1" fmla="*/ 5 h 29"/>
                <a:gd name="T2" fmla="*/ 27 w 30"/>
                <a:gd name="T3" fmla="*/ 22 h 29"/>
                <a:gd name="T4" fmla="*/ 21 w 30"/>
                <a:gd name="T5" fmla="*/ 29 h 29"/>
                <a:gd name="T6" fmla="*/ 28 w 30"/>
                <a:gd name="T7" fmla="*/ 22 h 29"/>
                <a:gd name="T8" fmla="*/ 0 w 30"/>
                <a:gd name="T9" fmla="*/ 5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5"/>
                  </a:moveTo>
                  <a:cubicBezTo>
                    <a:pt x="11" y="1"/>
                    <a:pt x="29" y="13"/>
                    <a:pt x="27" y="22"/>
                  </a:cubicBezTo>
                  <a:cubicBezTo>
                    <a:pt x="26" y="25"/>
                    <a:pt x="24" y="28"/>
                    <a:pt x="21" y="29"/>
                  </a:cubicBezTo>
                  <a:cubicBezTo>
                    <a:pt x="25" y="28"/>
                    <a:pt x="27" y="25"/>
                    <a:pt x="28" y="22"/>
                  </a:cubicBezTo>
                  <a:cubicBezTo>
                    <a:pt x="30" y="12"/>
                    <a:pt x="11" y="0"/>
                    <a:pt x="0" y="5"/>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92" name="Freeform 642"/>
            <p:cNvSpPr>
              <a:spLocks/>
            </p:cNvSpPr>
            <p:nvPr/>
          </p:nvSpPr>
          <p:spPr bwMode="auto">
            <a:xfrm>
              <a:off x="4461" y="2932"/>
              <a:ext cx="52" cy="55"/>
            </a:xfrm>
            <a:custGeom>
              <a:avLst/>
              <a:gdLst>
                <a:gd name="T0" fmla="*/ 21 w 21"/>
                <a:gd name="T1" fmla="*/ 22 h 22"/>
                <a:gd name="T2" fmla="*/ 4 w 21"/>
                <a:gd name="T3" fmla="*/ 12 h 22"/>
                <a:gd name="T4" fmla="*/ 4 w 21"/>
                <a:gd name="T5" fmla="*/ 0 h 22"/>
                <a:gd name="T6" fmla="*/ 3 w 21"/>
                <a:gd name="T7" fmla="*/ 13 h 22"/>
                <a:gd name="T8" fmla="*/ 21 w 21"/>
                <a:gd name="T9" fmla="*/ 22 h 22"/>
                <a:gd name="T10" fmla="*/ 21 w 21"/>
                <a:gd name="T11" fmla="*/ 22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21" y="22"/>
                  </a:moveTo>
                  <a:cubicBezTo>
                    <a:pt x="14" y="22"/>
                    <a:pt x="7" y="17"/>
                    <a:pt x="4" y="12"/>
                  </a:cubicBezTo>
                  <a:cubicBezTo>
                    <a:pt x="1" y="8"/>
                    <a:pt x="1" y="3"/>
                    <a:pt x="4" y="0"/>
                  </a:cubicBezTo>
                  <a:cubicBezTo>
                    <a:pt x="0" y="3"/>
                    <a:pt x="0" y="8"/>
                    <a:pt x="3" y="13"/>
                  </a:cubicBezTo>
                  <a:cubicBezTo>
                    <a:pt x="6" y="18"/>
                    <a:pt x="14" y="22"/>
                    <a:pt x="21" y="22"/>
                  </a:cubicBezTo>
                  <a:cubicBezTo>
                    <a:pt x="21" y="22"/>
                    <a:pt x="21" y="22"/>
                    <a:pt x="21" y="22"/>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893" name="Freeform 643"/>
            <p:cNvSpPr>
              <a:spLocks/>
            </p:cNvSpPr>
            <p:nvPr/>
          </p:nvSpPr>
          <p:spPr bwMode="auto">
            <a:xfrm>
              <a:off x="4473" y="2932"/>
              <a:ext cx="60" cy="45"/>
            </a:xfrm>
            <a:custGeom>
              <a:avLst/>
              <a:gdLst>
                <a:gd name="T0" fmla="*/ 22 w 24"/>
                <a:gd name="T1" fmla="*/ 13 h 18"/>
                <a:gd name="T2" fmla="*/ 6 w 24"/>
                <a:gd name="T3" fmla="*/ 12 h 18"/>
                <a:gd name="T4" fmla="*/ 5 w 24"/>
                <a:gd name="T5" fmla="*/ 1 h 18"/>
                <a:gd name="T6" fmla="*/ 22 w 24"/>
                <a:gd name="T7" fmla="*/ 13 h 18"/>
                <a:gd name="T8" fmla="*/ 0 60000 65536"/>
                <a:gd name="T9" fmla="*/ 0 60000 65536"/>
                <a:gd name="T10" fmla="*/ 0 60000 65536"/>
                <a:gd name="T11" fmla="*/ 0 60000 65536"/>
                <a:gd name="T12" fmla="*/ 0 w 24"/>
                <a:gd name="T13" fmla="*/ 0 h 18"/>
                <a:gd name="T14" fmla="*/ 24 w 24"/>
                <a:gd name="T15" fmla="*/ 18 h 18"/>
              </a:gdLst>
              <a:ahLst/>
              <a:cxnLst>
                <a:cxn ang="T8">
                  <a:pos x="T0" y="T1"/>
                </a:cxn>
                <a:cxn ang="T9">
                  <a:pos x="T2" y="T3"/>
                </a:cxn>
                <a:cxn ang="T10">
                  <a:pos x="T4" y="T5"/>
                </a:cxn>
                <a:cxn ang="T11">
                  <a:pos x="T6" y="T7"/>
                </a:cxn>
              </a:cxnLst>
              <a:rect l="T12" t="T13" r="T14" b="T15"/>
              <a:pathLst>
                <a:path w="24" h="18">
                  <a:moveTo>
                    <a:pt x="22" y="13"/>
                  </a:moveTo>
                  <a:cubicBezTo>
                    <a:pt x="20" y="18"/>
                    <a:pt x="11" y="16"/>
                    <a:pt x="6" y="12"/>
                  </a:cubicBezTo>
                  <a:cubicBezTo>
                    <a:pt x="1" y="8"/>
                    <a:pt x="0" y="3"/>
                    <a:pt x="5" y="1"/>
                  </a:cubicBezTo>
                  <a:cubicBezTo>
                    <a:pt x="11" y="0"/>
                    <a:pt x="24" y="7"/>
                    <a:pt x="22" y="13"/>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894" name="Freeform 644"/>
            <p:cNvSpPr>
              <a:spLocks/>
            </p:cNvSpPr>
            <p:nvPr/>
          </p:nvSpPr>
          <p:spPr bwMode="auto">
            <a:xfrm>
              <a:off x="4473" y="2940"/>
              <a:ext cx="55" cy="37"/>
            </a:xfrm>
            <a:custGeom>
              <a:avLst/>
              <a:gdLst>
                <a:gd name="T0" fmla="*/ 7 w 22"/>
                <a:gd name="T1" fmla="*/ 8 h 15"/>
                <a:gd name="T2" fmla="*/ 2 w 22"/>
                <a:gd name="T3" fmla="*/ 0 h 15"/>
                <a:gd name="T4" fmla="*/ 6 w 22"/>
                <a:gd name="T5" fmla="*/ 9 h 15"/>
                <a:gd name="T6" fmla="*/ 22 w 22"/>
                <a:gd name="T7" fmla="*/ 10 h 15"/>
                <a:gd name="T8" fmla="*/ 22 w 22"/>
                <a:gd name="T9" fmla="*/ 9 h 15"/>
                <a:gd name="T10" fmla="*/ 7 w 22"/>
                <a:gd name="T11" fmla="*/ 8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7" y="8"/>
                  </a:moveTo>
                  <a:cubicBezTo>
                    <a:pt x="4" y="5"/>
                    <a:pt x="2" y="2"/>
                    <a:pt x="2" y="0"/>
                  </a:cubicBezTo>
                  <a:cubicBezTo>
                    <a:pt x="0" y="2"/>
                    <a:pt x="2" y="6"/>
                    <a:pt x="6" y="9"/>
                  </a:cubicBezTo>
                  <a:cubicBezTo>
                    <a:pt x="11" y="13"/>
                    <a:pt x="20" y="15"/>
                    <a:pt x="22" y="10"/>
                  </a:cubicBezTo>
                  <a:cubicBezTo>
                    <a:pt x="22" y="10"/>
                    <a:pt x="22" y="10"/>
                    <a:pt x="22" y="9"/>
                  </a:cubicBezTo>
                  <a:cubicBezTo>
                    <a:pt x="19" y="13"/>
                    <a:pt x="11" y="11"/>
                    <a:pt x="7" y="8"/>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95" name="Freeform 645"/>
            <p:cNvSpPr>
              <a:spLocks/>
            </p:cNvSpPr>
            <p:nvPr/>
          </p:nvSpPr>
          <p:spPr bwMode="auto">
            <a:xfrm>
              <a:off x="4496" y="2935"/>
              <a:ext cx="32" cy="22"/>
            </a:xfrm>
            <a:custGeom>
              <a:avLst/>
              <a:gdLst>
                <a:gd name="T0" fmla="*/ 0 w 13"/>
                <a:gd name="T1" fmla="*/ 0 h 9"/>
                <a:gd name="T2" fmla="*/ 13 w 13"/>
                <a:gd name="T3" fmla="*/ 9 h 9"/>
                <a:gd name="T4" fmla="*/ 0 w 13"/>
                <a:gd name="T5" fmla="*/ 0 h 9"/>
                <a:gd name="T6" fmla="*/ 0 60000 65536"/>
                <a:gd name="T7" fmla="*/ 0 60000 65536"/>
                <a:gd name="T8" fmla="*/ 0 60000 65536"/>
                <a:gd name="T9" fmla="*/ 0 w 13"/>
                <a:gd name="T10" fmla="*/ 0 h 9"/>
                <a:gd name="T11" fmla="*/ 13 w 13"/>
                <a:gd name="T12" fmla="*/ 9 h 9"/>
              </a:gdLst>
              <a:ahLst/>
              <a:cxnLst>
                <a:cxn ang="T6">
                  <a:pos x="T0" y="T1"/>
                </a:cxn>
                <a:cxn ang="T7">
                  <a:pos x="T2" y="T3"/>
                </a:cxn>
                <a:cxn ang="T8">
                  <a:pos x="T4" y="T5"/>
                </a:cxn>
              </a:cxnLst>
              <a:rect l="T9" t="T10" r="T11" b="T12"/>
              <a:pathLst>
                <a:path w="13" h="9">
                  <a:moveTo>
                    <a:pt x="0" y="0"/>
                  </a:moveTo>
                  <a:cubicBezTo>
                    <a:pt x="4" y="1"/>
                    <a:pt x="12" y="5"/>
                    <a:pt x="13" y="9"/>
                  </a:cubicBezTo>
                  <a:cubicBezTo>
                    <a:pt x="12" y="8"/>
                    <a:pt x="6" y="2"/>
                    <a:pt x="0"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896" name="Freeform 646"/>
            <p:cNvSpPr>
              <a:spLocks/>
            </p:cNvSpPr>
            <p:nvPr/>
          </p:nvSpPr>
          <p:spPr bwMode="auto">
            <a:xfrm>
              <a:off x="4503" y="2937"/>
              <a:ext cx="28" cy="23"/>
            </a:xfrm>
            <a:custGeom>
              <a:avLst/>
              <a:gdLst>
                <a:gd name="T0" fmla="*/ 0 w 11"/>
                <a:gd name="T1" fmla="*/ 0 h 9"/>
                <a:gd name="T2" fmla="*/ 11 w 11"/>
                <a:gd name="T3" fmla="*/ 9 h 9"/>
                <a:gd name="T4" fmla="*/ 0 w 11"/>
                <a:gd name="T5" fmla="*/ 0 h 9"/>
                <a:gd name="T6" fmla="*/ 0 60000 65536"/>
                <a:gd name="T7" fmla="*/ 0 60000 65536"/>
                <a:gd name="T8" fmla="*/ 0 60000 65536"/>
                <a:gd name="T9" fmla="*/ 0 w 11"/>
                <a:gd name="T10" fmla="*/ 0 h 9"/>
                <a:gd name="T11" fmla="*/ 11 w 11"/>
                <a:gd name="T12" fmla="*/ 9 h 9"/>
              </a:gdLst>
              <a:ahLst/>
              <a:cxnLst>
                <a:cxn ang="T6">
                  <a:pos x="T0" y="T1"/>
                </a:cxn>
                <a:cxn ang="T7">
                  <a:pos x="T2" y="T3"/>
                </a:cxn>
                <a:cxn ang="T8">
                  <a:pos x="T4" y="T5"/>
                </a:cxn>
              </a:cxnLst>
              <a:rect l="T9" t="T10" r="T11" b="T12"/>
              <a:pathLst>
                <a:path w="11" h="9">
                  <a:moveTo>
                    <a:pt x="0" y="0"/>
                  </a:moveTo>
                  <a:cubicBezTo>
                    <a:pt x="3" y="0"/>
                    <a:pt x="10" y="4"/>
                    <a:pt x="11" y="9"/>
                  </a:cubicBezTo>
                  <a:cubicBezTo>
                    <a:pt x="10" y="6"/>
                    <a:pt x="9" y="2"/>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97" name="Freeform 647"/>
            <p:cNvSpPr>
              <a:spLocks/>
            </p:cNvSpPr>
            <p:nvPr/>
          </p:nvSpPr>
          <p:spPr bwMode="auto">
            <a:xfrm>
              <a:off x="4481" y="2957"/>
              <a:ext cx="37" cy="20"/>
            </a:xfrm>
            <a:custGeom>
              <a:avLst/>
              <a:gdLst>
                <a:gd name="T0" fmla="*/ 0 w 15"/>
                <a:gd name="T1" fmla="*/ 0 h 8"/>
                <a:gd name="T2" fmla="*/ 15 w 15"/>
                <a:gd name="T3" fmla="*/ 6 h 8"/>
                <a:gd name="T4" fmla="*/ 0 w 15"/>
                <a:gd name="T5" fmla="*/ 0 h 8"/>
                <a:gd name="T6" fmla="*/ 0 60000 65536"/>
                <a:gd name="T7" fmla="*/ 0 60000 65536"/>
                <a:gd name="T8" fmla="*/ 0 60000 65536"/>
                <a:gd name="T9" fmla="*/ 0 w 15"/>
                <a:gd name="T10" fmla="*/ 0 h 8"/>
                <a:gd name="T11" fmla="*/ 15 w 15"/>
                <a:gd name="T12" fmla="*/ 8 h 8"/>
              </a:gdLst>
              <a:ahLst/>
              <a:cxnLst>
                <a:cxn ang="T6">
                  <a:pos x="T0" y="T1"/>
                </a:cxn>
                <a:cxn ang="T7">
                  <a:pos x="T2" y="T3"/>
                </a:cxn>
                <a:cxn ang="T8">
                  <a:pos x="T4" y="T5"/>
                </a:cxn>
              </a:cxnLst>
              <a:rect l="T9" t="T10" r="T11" b="T12"/>
              <a:pathLst>
                <a:path w="15" h="8">
                  <a:moveTo>
                    <a:pt x="0" y="0"/>
                  </a:moveTo>
                  <a:cubicBezTo>
                    <a:pt x="1" y="3"/>
                    <a:pt x="9" y="8"/>
                    <a:pt x="15" y="6"/>
                  </a:cubicBezTo>
                  <a:cubicBezTo>
                    <a:pt x="12" y="7"/>
                    <a:pt x="5" y="6"/>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898" name="Freeform 648"/>
            <p:cNvSpPr>
              <a:spLocks/>
            </p:cNvSpPr>
            <p:nvPr/>
          </p:nvSpPr>
          <p:spPr bwMode="auto">
            <a:xfrm>
              <a:off x="4458" y="2912"/>
              <a:ext cx="93" cy="80"/>
            </a:xfrm>
            <a:custGeom>
              <a:avLst/>
              <a:gdLst>
                <a:gd name="T0" fmla="*/ 6 w 37"/>
                <a:gd name="T1" fmla="*/ 6 h 32"/>
                <a:gd name="T2" fmla="*/ 3 w 37"/>
                <a:gd name="T3" fmla="*/ 21 h 32"/>
                <a:gd name="T4" fmla="*/ 22 w 37"/>
                <a:gd name="T5" fmla="*/ 31 h 32"/>
                <a:gd name="T6" fmla="*/ 35 w 37"/>
                <a:gd name="T7" fmla="*/ 23 h 32"/>
                <a:gd name="T8" fmla="*/ 6 w 37"/>
                <a:gd name="T9" fmla="*/ 6 h 32"/>
                <a:gd name="T10" fmla="*/ 0 60000 65536"/>
                <a:gd name="T11" fmla="*/ 0 60000 65536"/>
                <a:gd name="T12" fmla="*/ 0 60000 65536"/>
                <a:gd name="T13" fmla="*/ 0 60000 65536"/>
                <a:gd name="T14" fmla="*/ 0 60000 65536"/>
                <a:gd name="T15" fmla="*/ 0 w 37"/>
                <a:gd name="T16" fmla="*/ 0 h 32"/>
                <a:gd name="T17" fmla="*/ 37 w 37"/>
                <a:gd name="T18" fmla="*/ 32 h 32"/>
              </a:gdLst>
              <a:ahLst/>
              <a:cxnLst>
                <a:cxn ang="T10">
                  <a:pos x="T0" y="T1"/>
                </a:cxn>
                <a:cxn ang="T11">
                  <a:pos x="T2" y="T3"/>
                </a:cxn>
                <a:cxn ang="T12">
                  <a:pos x="T4" y="T5"/>
                </a:cxn>
                <a:cxn ang="T13">
                  <a:pos x="T6" y="T7"/>
                </a:cxn>
                <a:cxn ang="T14">
                  <a:pos x="T8" y="T9"/>
                </a:cxn>
              </a:cxnLst>
              <a:rect l="T15" t="T16" r="T17" b="T18"/>
              <a:pathLst>
                <a:path w="37" h="32">
                  <a:moveTo>
                    <a:pt x="6" y="6"/>
                  </a:moveTo>
                  <a:cubicBezTo>
                    <a:pt x="0" y="9"/>
                    <a:pt x="0" y="15"/>
                    <a:pt x="3" y="21"/>
                  </a:cubicBezTo>
                  <a:cubicBezTo>
                    <a:pt x="7" y="27"/>
                    <a:pt x="15" y="30"/>
                    <a:pt x="22" y="31"/>
                  </a:cubicBezTo>
                  <a:cubicBezTo>
                    <a:pt x="31" y="32"/>
                    <a:pt x="34" y="27"/>
                    <a:pt x="35" y="23"/>
                  </a:cubicBezTo>
                  <a:cubicBezTo>
                    <a:pt x="37" y="13"/>
                    <a:pt x="17" y="0"/>
                    <a:pt x="6" y="6"/>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899" name="Freeform 649"/>
            <p:cNvSpPr>
              <a:spLocks/>
            </p:cNvSpPr>
            <p:nvPr/>
          </p:nvSpPr>
          <p:spPr bwMode="auto">
            <a:xfrm>
              <a:off x="4476" y="2935"/>
              <a:ext cx="52" cy="40"/>
            </a:xfrm>
            <a:custGeom>
              <a:avLst/>
              <a:gdLst>
                <a:gd name="T0" fmla="*/ 0 w 21"/>
                <a:gd name="T1" fmla="*/ 3 h 16"/>
                <a:gd name="T2" fmla="*/ 5 w 21"/>
                <a:gd name="T3" fmla="*/ 11 h 16"/>
                <a:gd name="T4" fmla="*/ 18 w 21"/>
                <a:gd name="T5" fmla="*/ 15 h 16"/>
                <a:gd name="T6" fmla="*/ 21 w 21"/>
                <a:gd name="T7" fmla="*/ 12 h 16"/>
                <a:gd name="T8" fmla="*/ 18 w 21"/>
                <a:gd name="T9" fmla="*/ 15 h 16"/>
                <a:gd name="T10" fmla="*/ 5 w 21"/>
                <a:gd name="T11" fmla="*/ 11 h 16"/>
                <a:gd name="T12" fmla="*/ 1 w 21"/>
                <a:gd name="T13" fmla="*/ 3 h 16"/>
                <a:gd name="T14" fmla="*/ 4 w 21"/>
                <a:gd name="T15" fmla="*/ 0 h 16"/>
                <a:gd name="T16" fmla="*/ 0 w 21"/>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6"/>
                <a:gd name="T29" fmla="*/ 21 w 2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6">
                  <a:moveTo>
                    <a:pt x="0" y="3"/>
                  </a:moveTo>
                  <a:cubicBezTo>
                    <a:pt x="0" y="6"/>
                    <a:pt x="2" y="9"/>
                    <a:pt x="5" y="11"/>
                  </a:cubicBezTo>
                  <a:cubicBezTo>
                    <a:pt x="8" y="14"/>
                    <a:pt x="14" y="16"/>
                    <a:pt x="18" y="15"/>
                  </a:cubicBezTo>
                  <a:cubicBezTo>
                    <a:pt x="19" y="14"/>
                    <a:pt x="21" y="13"/>
                    <a:pt x="21" y="12"/>
                  </a:cubicBezTo>
                  <a:cubicBezTo>
                    <a:pt x="21" y="13"/>
                    <a:pt x="19" y="14"/>
                    <a:pt x="18" y="15"/>
                  </a:cubicBezTo>
                  <a:cubicBezTo>
                    <a:pt x="14" y="16"/>
                    <a:pt x="8" y="14"/>
                    <a:pt x="5" y="11"/>
                  </a:cubicBezTo>
                  <a:cubicBezTo>
                    <a:pt x="2" y="9"/>
                    <a:pt x="0" y="6"/>
                    <a:pt x="1" y="3"/>
                  </a:cubicBezTo>
                  <a:cubicBezTo>
                    <a:pt x="1" y="2"/>
                    <a:pt x="2" y="1"/>
                    <a:pt x="4" y="0"/>
                  </a:cubicBezTo>
                  <a:cubicBezTo>
                    <a:pt x="2" y="1"/>
                    <a:pt x="1" y="2"/>
                    <a:pt x="0" y="3"/>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00" name="Freeform 650"/>
            <p:cNvSpPr>
              <a:spLocks/>
            </p:cNvSpPr>
            <p:nvPr/>
          </p:nvSpPr>
          <p:spPr bwMode="auto">
            <a:xfrm>
              <a:off x="3078" y="3032"/>
              <a:ext cx="100" cy="73"/>
            </a:xfrm>
            <a:custGeom>
              <a:avLst/>
              <a:gdLst>
                <a:gd name="T0" fmla="*/ 6 w 40"/>
                <a:gd name="T1" fmla="*/ 9 h 29"/>
                <a:gd name="T2" fmla="*/ 3 w 40"/>
                <a:gd name="T3" fmla="*/ 22 h 29"/>
                <a:gd name="T4" fmla="*/ 25 w 40"/>
                <a:gd name="T5" fmla="*/ 23 h 29"/>
                <a:gd name="T6" fmla="*/ 39 w 40"/>
                <a:gd name="T7" fmla="*/ 6 h 29"/>
                <a:gd name="T8" fmla="*/ 31 w 40"/>
                <a:gd name="T9" fmla="*/ 0 h 29"/>
                <a:gd name="T10" fmla="*/ 18 w 40"/>
                <a:gd name="T11" fmla="*/ 5 h 29"/>
                <a:gd name="T12" fmla="*/ 6 w 40"/>
                <a:gd name="T13" fmla="*/ 9 h 29"/>
                <a:gd name="T14" fmla="*/ 0 60000 65536"/>
                <a:gd name="T15" fmla="*/ 0 60000 65536"/>
                <a:gd name="T16" fmla="*/ 0 60000 65536"/>
                <a:gd name="T17" fmla="*/ 0 60000 65536"/>
                <a:gd name="T18" fmla="*/ 0 60000 65536"/>
                <a:gd name="T19" fmla="*/ 0 60000 65536"/>
                <a:gd name="T20" fmla="*/ 0 60000 65536"/>
                <a:gd name="T21" fmla="*/ 0 w 40"/>
                <a:gd name="T22" fmla="*/ 0 h 29"/>
                <a:gd name="T23" fmla="*/ 40 w 4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9">
                  <a:moveTo>
                    <a:pt x="6" y="9"/>
                  </a:moveTo>
                  <a:cubicBezTo>
                    <a:pt x="2" y="12"/>
                    <a:pt x="0" y="17"/>
                    <a:pt x="3" y="22"/>
                  </a:cubicBezTo>
                  <a:cubicBezTo>
                    <a:pt x="6" y="29"/>
                    <a:pt x="15" y="29"/>
                    <a:pt x="25" y="23"/>
                  </a:cubicBezTo>
                  <a:cubicBezTo>
                    <a:pt x="35" y="18"/>
                    <a:pt x="40" y="14"/>
                    <a:pt x="39" y="6"/>
                  </a:cubicBezTo>
                  <a:cubicBezTo>
                    <a:pt x="38" y="3"/>
                    <a:pt x="35" y="0"/>
                    <a:pt x="31" y="0"/>
                  </a:cubicBezTo>
                  <a:cubicBezTo>
                    <a:pt x="26" y="0"/>
                    <a:pt x="24" y="2"/>
                    <a:pt x="18" y="5"/>
                  </a:cubicBezTo>
                  <a:cubicBezTo>
                    <a:pt x="15" y="6"/>
                    <a:pt x="10" y="6"/>
                    <a:pt x="6" y="9"/>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01" name="Freeform 651"/>
            <p:cNvSpPr>
              <a:spLocks/>
            </p:cNvSpPr>
            <p:nvPr/>
          </p:nvSpPr>
          <p:spPr bwMode="auto">
            <a:xfrm>
              <a:off x="3093" y="3047"/>
              <a:ext cx="65" cy="40"/>
            </a:xfrm>
            <a:custGeom>
              <a:avLst/>
              <a:gdLst>
                <a:gd name="T0" fmla="*/ 23 w 26"/>
                <a:gd name="T1" fmla="*/ 1 h 16"/>
                <a:gd name="T2" fmla="*/ 13 w 26"/>
                <a:gd name="T3" fmla="*/ 11 h 16"/>
                <a:gd name="T4" fmla="*/ 4 w 26"/>
                <a:gd name="T5" fmla="*/ 7 h 16"/>
                <a:gd name="T6" fmla="*/ 13 w 26"/>
                <a:gd name="T7" fmla="*/ 3 h 16"/>
                <a:gd name="T8" fmla="*/ 23 w 26"/>
                <a:gd name="T9" fmla="*/ 1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3" y="1"/>
                  </a:moveTo>
                  <a:cubicBezTo>
                    <a:pt x="26" y="1"/>
                    <a:pt x="23" y="6"/>
                    <a:pt x="13" y="11"/>
                  </a:cubicBezTo>
                  <a:cubicBezTo>
                    <a:pt x="3" y="16"/>
                    <a:pt x="0" y="11"/>
                    <a:pt x="4" y="7"/>
                  </a:cubicBezTo>
                  <a:cubicBezTo>
                    <a:pt x="6" y="4"/>
                    <a:pt x="8" y="5"/>
                    <a:pt x="13" y="3"/>
                  </a:cubicBezTo>
                  <a:cubicBezTo>
                    <a:pt x="19" y="1"/>
                    <a:pt x="20" y="0"/>
                    <a:pt x="23" y="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02" name="Freeform 652"/>
            <p:cNvSpPr>
              <a:spLocks/>
            </p:cNvSpPr>
            <p:nvPr/>
          </p:nvSpPr>
          <p:spPr bwMode="auto">
            <a:xfrm>
              <a:off x="3093" y="3055"/>
              <a:ext cx="60" cy="30"/>
            </a:xfrm>
            <a:custGeom>
              <a:avLst/>
              <a:gdLst>
                <a:gd name="T0" fmla="*/ 13 w 24"/>
                <a:gd name="T1" fmla="*/ 8 h 12"/>
                <a:gd name="T2" fmla="*/ 24 w 24"/>
                <a:gd name="T3" fmla="*/ 0 h 12"/>
                <a:gd name="T4" fmla="*/ 13 w 24"/>
                <a:gd name="T5" fmla="*/ 6 h 12"/>
                <a:gd name="T6" fmla="*/ 3 w 24"/>
                <a:gd name="T7" fmla="*/ 5 h 12"/>
                <a:gd name="T8" fmla="*/ 13 w 24"/>
                <a:gd name="T9" fmla="*/ 8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13" y="8"/>
                  </a:moveTo>
                  <a:cubicBezTo>
                    <a:pt x="20" y="5"/>
                    <a:pt x="23" y="2"/>
                    <a:pt x="24" y="0"/>
                  </a:cubicBezTo>
                  <a:cubicBezTo>
                    <a:pt x="21" y="3"/>
                    <a:pt x="17" y="5"/>
                    <a:pt x="13" y="6"/>
                  </a:cubicBezTo>
                  <a:cubicBezTo>
                    <a:pt x="10" y="7"/>
                    <a:pt x="2" y="11"/>
                    <a:pt x="3" y="5"/>
                  </a:cubicBezTo>
                  <a:cubicBezTo>
                    <a:pt x="0" y="9"/>
                    <a:pt x="4" y="12"/>
                    <a:pt x="13" y="8"/>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03" name="Freeform 653"/>
            <p:cNvSpPr>
              <a:spLocks/>
            </p:cNvSpPr>
            <p:nvPr/>
          </p:nvSpPr>
          <p:spPr bwMode="auto">
            <a:xfrm>
              <a:off x="3106" y="3047"/>
              <a:ext cx="42" cy="15"/>
            </a:xfrm>
            <a:custGeom>
              <a:avLst/>
              <a:gdLst>
                <a:gd name="T0" fmla="*/ 9 w 17"/>
                <a:gd name="T1" fmla="*/ 4 h 6"/>
                <a:gd name="T2" fmla="*/ 13 w 17"/>
                <a:gd name="T3" fmla="*/ 2 h 6"/>
                <a:gd name="T4" fmla="*/ 17 w 17"/>
                <a:gd name="T5" fmla="*/ 1 h 6"/>
                <a:gd name="T6" fmla="*/ 8 w 17"/>
                <a:gd name="T7" fmla="*/ 3 h 6"/>
                <a:gd name="T8" fmla="*/ 0 w 17"/>
                <a:gd name="T9" fmla="*/ 6 h 6"/>
                <a:gd name="T10" fmla="*/ 4 w 17"/>
                <a:gd name="T11" fmla="*/ 5 h 6"/>
                <a:gd name="T12" fmla="*/ 9 w 17"/>
                <a:gd name="T13" fmla="*/ 4 h 6"/>
                <a:gd name="T14" fmla="*/ 0 60000 65536"/>
                <a:gd name="T15" fmla="*/ 0 60000 65536"/>
                <a:gd name="T16" fmla="*/ 0 60000 65536"/>
                <a:gd name="T17" fmla="*/ 0 60000 65536"/>
                <a:gd name="T18" fmla="*/ 0 60000 65536"/>
                <a:gd name="T19" fmla="*/ 0 60000 65536"/>
                <a:gd name="T20" fmla="*/ 0 60000 65536"/>
                <a:gd name="T21" fmla="*/ 0 w 17"/>
                <a:gd name="T22" fmla="*/ 0 h 6"/>
                <a:gd name="T23" fmla="*/ 17 w 1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
                  <a:moveTo>
                    <a:pt x="9" y="4"/>
                  </a:moveTo>
                  <a:cubicBezTo>
                    <a:pt x="11" y="3"/>
                    <a:pt x="12" y="3"/>
                    <a:pt x="13" y="2"/>
                  </a:cubicBezTo>
                  <a:cubicBezTo>
                    <a:pt x="15" y="1"/>
                    <a:pt x="16" y="1"/>
                    <a:pt x="17" y="1"/>
                  </a:cubicBezTo>
                  <a:cubicBezTo>
                    <a:pt x="15" y="0"/>
                    <a:pt x="14" y="1"/>
                    <a:pt x="8" y="3"/>
                  </a:cubicBezTo>
                  <a:cubicBezTo>
                    <a:pt x="4" y="4"/>
                    <a:pt x="2" y="4"/>
                    <a:pt x="0" y="6"/>
                  </a:cubicBezTo>
                  <a:cubicBezTo>
                    <a:pt x="1" y="5"/>
                    <a:pt x="3" y="5"/>
                    <a:pt x="4" y="5"/>
                  </a:cubicBezTo>
                  <a:cubicBezTo>
                    <a:pt x="6" y="5"/>
                    <a:pt x="7" y="4"/>
                    <a:pt x="9" y="4"/>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04" name="Freeform 654"/>
            <p:cNvSpPr>
              <a:spLocks/>
            </p:cNvSpPr>
            <p:nvPr/>
          </p:nvSpPr>
          <p:spPr bwMode="auto">
            <a:xfrm>
              <a:off x="3083" y="3050"/>
              <a:ext cx="25" cy="45"/>
            </a:xfrm>
            <a:custGeom>
              <a:avLst/>
              <a:gdLst>
                <a:gd name="T0" fmla="*/ 10 w 10"/>
                <a:gd name="T1" fmla="*/ 0 h 18"/>
                <a:gd name="T2" fmla="*/ 0 w 10"/>
                <a:gd name="T3" fmla="*/ 9 h 18"/>
                <a:gd name="T4" fmla="*/ 5 w 10"/>
                <a:gd name="T5" fmla="*/ 18 h 18"/>
                <a:gd name="T6" fmla="*/ 2 w 10"/>
                <a:gd name="T7" fmla="*/ 8 h 18"/>
                <a:gd name="T8" fmla="*/ 10 w 10"/>
                <a:gd name="T9" fmla="*/ 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0"/>
                  </a:moveTo>
                  <a:cubicBezTo>
                    <a:pt x="7" y="0"/>
                    <a:pt x="1" y="4"/>
                    <a:pt x="0" y="9"/>
                  </a:cubicBezTo>
                  <a:cubicBezTo>
                    <a:pt x="0" y="13"/>
                    <a:pt x="3" y="17"/>
                    <a:pt x="5" y="18"/>
                  </a:cubicBezTo>
                  <a:cubicBezTo>
                    <a:pt x="4" y="17"/>
                    <a:pt x="0" y="12"/>
                    <a:pt x="2" y="8"/>
                  </a:cubicBezTo>
                  <a:cubicBezTo>
                    <a:pt x="3" y="3"/>
                    <a:pt x="8" y="1"/>
                    <a:pt x="10" y="0"/>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05" name="Freeform 655"/>
            <p:cNvSpPr>
              <a:spLocks/>
            </p:cNvSpPr>
            <p:nvPr/>
          </p:nvSpPr>
          <p:spPr bwMode="auto">
            <a:xfrm>
              <a:off x="3128" y="3030"/>
              <a:ext cx="38" cy="15"/>
            </a:xfrm>
            <a:custGeom>
              <a:avLst/>
              <a:gdLst>
                <a:gd name="T0" fmla="*/ 0 w 15"/>
                <a:gd name="T1" fmla="*/ 6 h 6"/>
                <a:gd name="T2" fmla="*/ 15 w 15"/>
                <a:gd name="T3" fmla="*/ 3 h 6"/>
                <a:gd name="T4" fmla="*/ 7 w 15"/>
                <a:gd name="T5" fmla="*/ 3 h 6"/>
                <a:gd name="T6" fmla="*/ 0 w 15"/>
                <a:gd name="T7" fmla="*/ 6 h 6"/>
                <a:gd name="T8" fmla="*/ 0 60000 65536"/>
                <a:gd name="T9" fmla="*/ 0 60000 65536"/>
                <a:gd name="T10" fmla="*/ 0 60000 65536"/>
                <a:gd name="T11" fmla="*/ 0 60000 65536"/>
                <a:gd name="T12" fmla="*/ 0 w 15"/>
                <a:gd name="T13" fmla="*/ 0 h 6"/>
                <a:gd name="T14" fmla="*/ 15 w 15"/>
                <a:gd name="T15" fmla="*/ 6 h 6"/>
              </a:gdLst>
              <a:ahLst/>
              <a:cxnLst>
                <a:cxn ang="T8">
                  <a:pos x="T0" y="T1"/>
                </a:cxn>
                <a:cxn ang="T9">
                  <a:pos x="T2" y="T3"/>
                </a:cxn>
                <a:cxn ang="T10">
                  <a:pos x="T4" y="T5"/>
                </a:cxn>
                <a:cxn ang="T11">
                  <a:pos x="T6" y="T7"/>
                </a:cxn>
              </a:cxnLst>
              <a:rect l="T12" t="T13" r="T14" b="T15"/>
              <a:pathLst>
                <a:path w="15" h="6">
                  <a:moveTo>
                    <a:pt x="0" y="6"/>
                  </a:moveTo>
                  <a:cubicBezTo>
                    <a:pt x="3" y="4"/>
                    <a:pt x="8" y="0"/>
                    <a:pt x="15" y="3"/>
                  </a:cubicBezTo>
                  <a:cubicBezTo>
                    <a:pt x="14" y="2"/>
                    <a:pt x="10" y="2"/>
                    <a:pt x="7" y="3"/>
                  </a:cubicBezTo>
                  <a:cubicBezTo>
                    <a:pt x="4" y="3"/>
                    <a:pt x="1" y="5"/>
                    <a:pt x="0" y="6"/>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906" name="Freeform 656"/>
            <p:cNvSpPr>
              <a:spLocks/>
            </p:cNvSpPr>
            <p:nvPr/>
          </p:nvSpPr>
          <p:spPr bwMode="auto">
            <a:xfrm>
              <a:off x="3103" y="3055"/>
              <a:ext cx="50" cy="27"/>
            </a:xfrm>
            <a:custGeom>
              <a:avLst/>
              <a:gdLst>
                <a:gd name="T0" fmla="*/ 0 w 20"/>
                <a:gd name="T1" fmla="*/ 10 h 11"/>
                <a:gd name="T2" fmla="*/ 10 w 20"/>
                <a:gd name="T3" fmla="*/ 8 h 11"/>
                <a:gd name="T4" fmla="*/ 20 w 20"/>
                <a:gd name="T5" fmla="*/ 0 h 11"/>
                <a:gd name="T6" fmla="*/ 10 w 20"/>
                <a:gd name="T7" fmla="*/ 8 h 11"/>
                <a:gd name="T8" fmla="*/ 0 w 20"/>
                <a:gd name="T9" fmla="*/ 10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10"/>
                  </a:moveTo>
                  <a:cubicBezTo>
                    <a:pt x="2" y="11"/>
                    <a:pt x="6" y="10"/>
                    <a:pt x="10" y="8"/>
                  </a:cubicBezTo>
                  <a:cubicBezTo>
                    <a:pt x="16" y="5"/>
                    <a:pt x="19" y="3"/>
                    <a:pt x="20" y="0"/>
                  </a:cubicBezTo>
                  <a:cubicBezTo>
                    <a:pt x="20" y="2"/>
                    <a:pt x="18" y="5"/>
                    <a:pt x="10" y="8"/>
                  </a:cubicBezTo>
                  <a:cubicBezTo>
                    <a:pt x="4" y="11"/>
                    <a:pt x="2" y="11"/>
                    <a:pt x="0" y="10"/>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907" name="Freeform 657"/>
            <p:cNvSpPr>
              <a:spLocks/>
            </p:cNvSpPr>
            <p:nvPr/>
          </p:nvSpPr>
          <p:spPr bwMode="auto">
            <a:xfrm>
              <a:off x="3118" y="3047"/>
              <a:ext cx="58" cy="50"/>
            </a:xfrm>
            <a:custGeom>
              <a:avLst/>
              <a:gdLst>
                <a:gd name="T0" fmla="*/ 0 w 23"/>
                <a:gd name="T1" fmla="*/ 20 h 20"/>
                <a:gd name="T2" fmla="*/ 20 w 23"/>
                <a:gd name="T3" fmla="*/ 9 h 20"/>
                <a:gd name="T4" fmla="*/ 22 w 23"/>
                <a:gd name="T5" fmla="*/ 0 h 20"/>
                <a:gd name="T6" fmla="*/ 17 w 23"/>
                <a:gd name="T7" fmla="*/ 11 h 20"/>
                <a:gd name="T8" fmla="*/ 0 w 23"/>
                <a:gd name="T9" fmla="*/ 20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0" y="20"/>
                  </a:moveTo>
                  <a:cubicBezTo>
                    <a:pt x="3" y="19"/>
                    <a:pt x="16" y="15"/>
                    <a:pt x="20" y="9"/>
                  </a:cubicBezTo>
                  <a:cubicBezTo>
                    <a:pt x="21" y="7"/>
                    <a:pt x="23" y="4"/>
                    <a:pt x="22" y="0"/>
                  </a:cubicBezTo>
                  <a:cubicBezTo>
                    <a:pt x="22" y="1"/>
                    <a:pt x="23" y="5"/>
                    <a:pt x="17" y="11"/>
                  </a:cubicBezTo>
                  <a:cubicBezTo>
                    <a:pt x="11" y="16"/>
                    <a:pt x="0" y="20"/>
                    <a:pt x="0" y="2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08" name="Freeform 658"/>
            <p:cNvSpPr>
              <a:spLocks/>
            </p:cNvSpPr>
            <p:nvPr/>
          </p:nvSpPr>
          <p:spPr bwMode="auto">
            <a:xfrm>
              <a:off x="3078" y="3032"/>
              <a:ext cx="100" cy="73"/>
            </a:xfrm>
            <a:custGeom>
              <a:avLst/>
              <a:gdLst>
                <a:gd name="T0" fmla="*/ 6 w 40"/>
                <a:gd name="T1" fmla="*/ 9 h 29"/>
                <a:gd name="T2" fmla="*/ 3 w 40"/>
                <a:gd name="T3" fmla="*/ 22 h 29"/>
                <a:gd name="T4" fmla="*/ 25 w 40"/>
                <a:gd name="T5" fmla="*/ 23 h 29"/>
                <a:gd name="T6" fmla="*/ 39 w 40"/>
                <a:gd name="T7" fmla="*/ 6 h 29"/>
                <a:gd name="T8" fmla="*/ 31 w 40"/>
                <a:gd name="T9" fmla="*/ 0 h 29"/>
                <a:gd name="T10" fmla="*/ 18 w 40"/>
                <a:gd name="T11" fmla="*/ 5 h 29"/>
                <a:gd name="T12" fmla="*/ 6 w 40"/>
                <a:gd name="T13" fmla="*/ 9 h 29"/>
                <a:gd name="T14" fmla="*/ 0 60000 65536"/>
                <a:gd name="T15" fmla="*/ 0 60000 65536"/>
                <a:gd name="T16" fmla="*/ 0 60000 65536"/>
                <a:gd name="T17" fmla="*/ 0 60000 65536"/>
                <a:gd name="T18" fmla="*/ 0 60000 65536"/>
                <a:gd name="T19" fmla="*/ 0 60000 65536"/>
                <a:gd name="T20" fmla="*/ 0 60000 65536"/>
                <a:gd name="T21" fmla="*/ 0 w 40"/>
                <a:gd name="T22" fmla="*/ 0 h 29"/>
                <a:gd name="T23" fmla="*/ 40 w 4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9">
                  <a:moveTo>
                    <a:pt x="6" y="9"/>
                  </a:moveTo>
                  <a:cubicBezTo>
                    <a:pt x="2" y="12"/>
                    <a:pt x="0" y="17"/>
                    <a:pt x="3" y="22"/>
                  </a:cubicBezTo>
                  <a:cubicBezTo>
                    <a:pt x="6" y="29"/>
                    <a:pt x="15" y="29"/>
                    <a:pt x="25" y="23"/>
                  </a:cubicBezTo>
                  <a:cubicBezTo>
                    <a:pt x="35" y="18"/>
                    <a:pt x="40" y="14"/>
                    <a:pt x="39" y="6"/>
                  </a:cubicBezTo>
                  <a:cubicBezTo>
                    <a:pt x="38" y="3"/>
                    <a:pt x="35" y="0"/>
                    <a:pt x="31" y="0"/>
                  </a:cubicBezTo>
                  <a:cubicBezTo>
                    <a:pt x="26" y="0"/>
                    <a:pt x="24" y="2"/>
                    <a:pt x="18" y="5"/>
                  </a:cubicBezTo>
                  <a:cubicBezTo>
                    <a:pt x="15" y="6"/>
                    <a:pt x="10" y="6"/>
                    <a:pt x="6" y="9"/>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909" name="Freeform 659"/>
            <p:cNvSpPr>
              <a:spLocks/>
            </p:cNvSpPr>
            <p:nvPr/>
          </p:nvSpPr>
          <p:spPr bwMode="auto">
            <a:xfrm>
              <a:off x="3096" y="3050"/>
              <a:ext cx="57" cy="32"/>
            </a:xfrm>
            <a:custGeom>
              <a:avLst/>
              <a:gdLst>
                <a:gd name="T0" fmla="*/ 22 w 23"/>
                <a:gd name="T1" fmla="*/ 0 h 13"/>
                <a:gd name="T2" fmla="*/ 23 w 23"/>
                <a:gd name="T3" fmla="*/ 1 h 13"/>
                <a:gd name="T4" fmla="*/ 12 w 23"/>
                <a:gd name="T5" fmla="*/ 10 h 13"/>
                <a:gd name="T6" fmla="*/ 2 w 23"/>
                <a:gd name="T7" fmla="*/ 10 h 13"/>
                <a:gd name="T8" fmla="*/ 3 w 23"/>
                <a:gd name="T9" fmla="*/ 6 h 13"/>
                <a:gd name="T10" fmla="*/ 1 w 23"/>
                <a:gd name="T11" fmla="*/ 11 h 13"/>
                <a:gd name="T12" fmla="*/ 12 w 23"/>
                <a:gd name="T13" fmla="*/ 10 h 13"/>
                <a:gd name="T14" fmla="*/ 23 w 23"/>
                <a:gd name="T15" fmla="*/ 1 h 13"/>
                <a:gd name="T16" fmla="*/ 22 w 23"/>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3"/>
                <a:gd name="T29" fmla="*/ 23 w 2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3">
                  <a:moveTo>
                    <a:pt x="22" y="0"/>
                  </a:moveTo>
                  <a:cubicBezTo>
                    <a:pt x="22" y="0"/>
                    <a:pt x="23" y="0"/>
                    <a:pt x="23" y="1"/>
                  </a:cubicBezTo>
                  <a:cubicBezTo>
                    <a:pt x="23" y="2"/>
                    <a:pt x="20" y="6"/>
                    <a:pt x="12" y="10"/>
                  </a:cubicBezTo>
                  <a:cubicBezTo>
                    <a:pt x="6" y="13"/>
                    <a:pt x="3" y="12"/>
                    <a:pt x="2" y="10"/>
                  </a:cubicBezTo>
                  <a:cubicBezTo>
                    <a:pt x="1" y="9"/>
                    <a:pt x="1" y="7"/>
                    <a:pt x="3" y="6"/>
                  </a:cubicBezTo>
                  <a:cubicBezTo>
                    <a:pt x="1" y="8"/>
                    <a:pt x="0" y="9"/>
                    <a:pt x="1" y="11"/>
                  </a:cubicBezTo>
                  <a:cubicBezTo>
                    <a:pt x="3" y="12"/>
                    <a:pt x="6" y="13"/>
                    <a:pt x="12" y="10"/>
                  </a:cubicBezTo>
                  <a:cubicBezTo>
                    <a:pt x="20" y="7"/>
                    <a:pt x="23" y="3"/>
                    <a:pt x="23" y="1"/>
                  </a:cubicBezTo>
                  <a:cubicBezTo>
                    <a:pt x="23" y="0"/>
                    <a:pt x="23" y="0"/>
                    <a:pt x="22"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10" name="Freeform 660"/>
            <p:cNvSpPr>
              <a:spLocks/>
            </p:cNvSpPr>
            <p:nvPr/>
          </p:nvSpPr>
          <p:spPr bwMode="auto">
            <a:xfrm>
              <a:off x="3361" y="3410"/>
              <a:ext cx="95" cy="97"/>
            </a:xfrm>
            <a:custGeom>
              <a:avLst/>
              <a:gdLst>
                <a:gd name="T0" fmla="*/ 32 w 38"/>
                <a:gd name="T1" fmla="*/ 25 h 39"/>
                <a:gd name="T2" fmla="*/ 24 w 38"/>
                <a:gd name="T3" fmla="*/ 4 h 39"/>
                <a:gd name="T4" fmla="*/ 2 w 38"/>
                <a:gd name="T5" fmla="*/ 15 h 39"/>
                <a:gd name="T6" fmla="*/ 32 w 38"/>
                <a:gd name="T7" fmla="*/ 25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32" y="25"/>
                  </a:moveTo>
                  <a:cubicBezTo>
                    <a:pt x="38" y="18"/>
                    <a:pt x="35" y="7"/>
                    <a:pt x="24" y="4"/>
                  </a:cubicBezTo>
                  <a:cubicBezTo>
                    <a:pt x="13" y="0"/>
                    <a:pt x="4" y="4"/>
                    <a:pt x="2" y="15"/>
                  </a:cubicBezTo>
                  <a:cubicBezTo>
                    <a:pt x="0" y="26"/>
                    <a:pt x="23" y="39"/>
                    <a:pt x="32" y="25"/>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11" name="Freeform 661"/>
            <p:cNvSpPr>
              <a:spLocks/>
            </p:cNvSpPr>
            <p:nvPr/>
          </p:nvSpPr>
          <p:spPr bwMode="auto">
            <a:xfrm>
              <a:off x="3381" y="3427"/>
              <a:ext cx="70" cy="65"/>
            </a:xfrm>
            <a:custGeom>
              <a:avLst/>
              <a:gdLst>
                <a:gd name="T0" fmla="*/ 21 w 28"/>
                <a:gd name="T1" fmla="*/ 0 h 26"/>
                <a:gd name="T2" fmla="*/ 22 w 28"/>
                <a:gd name="T3" fmla="*/ 17 h 26"/>
                <a:gd name="T4" fmla="*/ 0 w 28"/>
                <a:gd name="T5" fmla="*/ 19 h 26"/>
                <a:gd name="T6" fmla="*/ 23 w 28"/>
                <a:gd name="T7" fmla="*/ 18 h 26"/>
                <a:gd name="T8" fmla="*/ 21 w 28"/>
                <a:gd name="T9" fmla="*/ 0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21" y="0"/>
                  </a:moveTo>
                  <a:cubicBezTo>
                    <a:pt x="26" y="5"/>
                    <a:pt x="27" y="12"/>
                    <a:pt x="22" y="17"/>
                  </a:cubicBezTo>
                  <a:cubicBezTo>
                    <a:pt x="17" y="25"/>
                    <a:pt x="7" y="24"/>
                    <a:pt x="0" y="19"/>
                  </a:cubicBezTo>
                  <a:cubicBezTo>
                    <a:pt x="7" y="24"/>
                    <a:pt x="18" y="26"/>
                    <a:pt x="23" y="18"/>
                  </a:cubicBezTo>
                  <a:cubicBezTo>
                    <a:pt x="28" y="12"/>
                    <a:pt x="27" y="5"/>
                    <a:pt x="21" y="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12" name="Freeform 662"/>
            <p:cNvSpPr>
              <a:spLocks/>
            </p:cNvSpPr>
            <p:nvPr/>
          </p:nvSpPr>
          <p:spPr bwMode="auto">
            <a:xfrm>
              <a:off x="3366" y="3415"/>
              <a:ext cx="50" cy="62"/>
            </a:xfrm>
            <a:custGeom>
              <a:avLst/>
              <a:gdLst>
                <a:gd name="T0" fmla="*/ 7 w 20"/>
                <a:gd name="T1" fmla="*/ 24 h 25"/>
                <a:gd name="T2" fmla="*/ 2 w 20"/>
                <a:gd name="T3" fmla="*/ 14 h 25"/>
                <a:gd name="T4" fmla="*/ 19 w 20"/>
                <a:gd name="T5" fmla="*/ 2 h 25"/>
                <a:gd name="T6" fmla="*/ 19 w 20"/>
                <a:gd name="T7" fmla="*/ 2 h 25"/>
                <a:gd name="T8" fmla="*/ 1 w 20"/>
                <a:gd name="T9" fmla="*/ 13 h 25"/>
                <a:gd name="T10" fmla="*/ 7 w 20"/>
                <a:gd name="T11" fmla="*/ 24 h 25"/>
                <a:gd name="T12" fmla="*/ 7 w 20"/>
                <a:gd name="T13" fmla="*/ 24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7" y="24"/>
                  </a:moveTo>
                  <a:cubicBezTo>
                    <a:pt x="3" y="21"/>
                    <a:pt x="1" y="18"/>
                    <a:pt x="2" y="14"/>
                  </a:cubicBezTo>
                  <a:cubicBezTo>
                    <a:pt x="3" y="5"/>
                    <a:pt x="11" y="0"/>
                    <a:pt x="19" y="2"/>
                  </a:cubicBezTo>
                  <a:cubicBezTo>
                    <a:pt x="20" y="2"/>
                    <a:pt x="20" y="2"/>
                    <a:pt x="19" y="2"/>
                  </a:cubicBezTo>
                  <a:cubicBezTo>
                    <a:pt x="10" y="0"/>
                    <a:pt x="2" y="4"/>
                    <a:pt x="1" y="13"/>
                  </a:cubicBezTo>
                  <a:cubicBezTo>
                    <a:pt x="0" y="17"/>
                    <a:pt x="3" y="21"/>
                    <a:pt x="7" y="24"/>
                  </a:cubicBezTo>
                  <a:cubicBezTo>
                    <a:pt x="8" y="25"/>
                    <a:pt x="8" y="25"/>
                    <a:pt x="7" y="24"/>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13" name="Freeform 663"/>
            <p:cNvSpPr>
              <a:spLocks/>
            </p:cNvSpPr>
            <p:nvPr/>
          </p:nvSpPr>
          <p:spPr bwMode="auto">
            <a:xfrm>
              <a:off x="3376" y="3425"/>
              <a:ext cx="57" cy="52"/>
            </a:xfrm>
            <a:custGeom>
              <a:avLst/>
              <a:gdLst>
                <a:gd name="T0" fmla="*/ 2 w 23"/>
                <a:gd name="T1" fmla="*/ 11 h 21"/>
                <a:gd name="T2" fmla="*/ 18 w 23"/>
                <a:gd name="T3" fmla="*/ 17 h 21"/>
                <a:gd name="T4" fmla="*/ 14 w 23"/>
                <a:gd name="T5" fmla="*/ 2 h 21"/>
                <a:gd name="T6" fmla="*/ 2 w 23"/>
                <a:gd name="T7" fmla="*/ 11 h 21"/>
                <a:gd name="T8" fmla="*/ 0 60000 65536"/>
                <a:gd name="T9" fmla="*/ 0 60000 65536"/>
                <a:gd name="T10" fmla="*/ 0 60000 65536"/>
                <a:gd name="T11" fmla="*/ 0 60000 65536"/>
                <a:gd name="T12" fmla="*/ 0 w 23"/>
                <a:gd name="T13" fmla="*/ 0 h 21"/>
                <a:gd name="T14" fmla="*/ 23 w 23"/>
                <a:gd name="T15" fmla="*/ 21 h 21"/>
              </a:gdLst>
              <a:ahLst/>
              <a:cxnLst>
                <a:cxn ang="T8">
                  <a:pos x="T0" y="T1"/>
                </a:cxn>
                <a:cxn ang="T9">
                  <a:pos x="T2" y="T3"/>
                </a:cxn>
                <a:cxn ang="T10">
                  <a:pos x="T4" y="T5"/>
                </a:cxn>
                <a:cxn ang="T11">
                  <a:pos x="T6" y="T7"/>
                </a:cxn>
              </a:cxnLst>
              <a:rect l="T12" t="T13" r="T14" b="T15"/>
              <a:pathLst>
                <a:path w="23" h="21">
                  <a:moveTo>
                    <a:pt x="2" y="11"/>
                  </a:moveTo>
                  <a:cubicBezTo>
                    <a:pt x="3" y="18"/>
                    <a:pt x="14" y="21"/>
                    <a:pt x="18" y="17"/>
                  </a:cubicBezTo>
                  <a:cubicBezTo>
                    <a:pt x="23" y="13"/>
                    <a:pt x="21" y="3"/>
                    <a:pt x="14" y="2"/>
                  </a:cubicBezTo>
                  <a:cubicBezTo>
                    <a:pt x="5" y="0"/>
                    <a:pt x="0" y="5"/>
                    <a:pt x="2" y="1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14" name="Freeform 664"/>
            <p:cNvSpPr>
              <a:spLocks/>
            </p:cNvSpPr>
            <p:nvPr/>
          </p:nvSpPr>
          <p:spPr bwMode="auto">
            <a:xfrm>
              <a:off x="3386" y="3432"/>
              <a:ext cx="45" cy="43"/>
            </a:xfrm>
            <a:custGeom>
              <a:avLst/>
              <a:gdLst>
                <a:gd name="T0" fmla="*/ 13 w 18"/>
                <a:gd name="T1" fmla="*/ 0 h 17"/>
                <a:gd name="T2" fmla="*/ 13 w 18"/>
                <a:gd name="T3" fmla="*/ 13 h 17"/>
                <a:gd name="T4" fmla="*/ 0 w 18"/>
                <a:gd name="T5" fmla="*/ 12 h 17"/>
                <a:gd name="T6" fmla="*/ 14 w 18"/>
                <a:gd name="T7" fmla="*/ 14 h 17"/>
                <a:gd name="T8" fmla="*/ 13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3" y="0"/>
                  </a:moveTo>
                  <a:cubicBezTo>
                    <a:pt x="16" y="4"/>
                    <a:pt x="17" y="10"/>
                    <a:pt x="13" y="13"/>
                  </a:cubicBezTo>
                  <a:cubicBezTo>
                    <a:pt x="10" y="16"/>
                    <a:pt x="4" y="15"/>
                    <a:pt x="0" y="12"/>
                  </a:cubicBezTo>
                  <a:cubicBezTo>
                    <a:pt x="4" y="16"/>
                    <a:pt x="11" y="17"/>
                    <a:pt x="14" y="14"/>
                  </a:cubicBezTo>
                  <a:cubicBezTo>
                    <a:pt x="18" y="11"/>
                    <a:pt x="18" y="3"/>
                    <a:pt x="13"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15" name="Freeform 665"/>
            <p:cNvSpPr>
              <a:spLocks/>
            </p:cNvSpPr>
            <p:nvPr/>
          </p:nvSpPr>
          <p:spPr bwMode="auto">
            <a:xfrm>
              <a:off x="3378" y="3430"/>
              <a:ext cx="23" cy="15"/>
            </a:xfrm>
            <a:custGeom>
              <a:avLst/>
              <a:gdLst>
                <a:gd name="T0" fmla="*/ 9 w 9"/>
                <a:gd name="T1" fmla="*/ 0 h 6"/>
                <a:gd name="T2" fmla="*/ 0 w 9"/>
                <a:gd name="T3" fmla="*/ 6 h 6"/>
                <a:gd name="T4" fmla="*/ 9 w 9"/>
                <a:gd name="T5" fmla="*/ 0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9" y="0"/>
                  </a:moveTo>
                  <a:cubicBezTo>
                    <a:pt x="5" y="0"/>
                    <a:pt x="1" y="2"/>
                    <a:pt x="0" y="6"/>
                  </a:cubicBezTo>
                  <a:cubicBezTo>
                    <a:pt x="2" y="4"/>
                    <a:pt x="4" y="1"/>
                    <a:pt x="9"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16" name="Freeform 666"/>
            <p:cNvSpPr>
              <a:spLocks/>
            </p:cNvSpPr>
            <p:nvPr/>
          </p:nvSpPr>
          <p:spPr bwMode="auto">
            <a:xfrm>
              <a:off x="3401" y="3445"/>
              <a:ext cx="32" cy="32"/>
            </a:xfrm>
            <a:custGeom>
              <a:avLst/>
              <a:gdLst>
                <a:gd name="T0" fmla="*/ 11 w 13"/>
                <a:gd name="T1" fmla="*/ 0 h 13"/>
                <a:gd name="T2" fmla="*/ 0 w 13"/>
                <a:gd name="T3" fmla="*/ 11 h 13"/>
                <a:gd name="T4" fmla="*/ 11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11" y="0"/>
                  </a:moveTo>
                  <a:cubicBezTo>
                    <a:pt x="12" y="4"/>
                    <a:pt x="11" y="13"/>
                    <a:pt x="0" y="11"/>
                  </a:cubicBezTo>
                  <a:cubicBezTo>
                    <a:pt x="5" y="12"/>
                    <a:pt x="13" y="12"/>
                    <a:pt x="11" y="0"/>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917" name="Freeform 667"/>
            <p:cNvSpPr>
              <a:spLocks/>
            </p:cNvSpPr>
            <p:nvPr/>
          </p:nvSpPr>
          <p:spPr bwMode="auto">
            <a:xfrm>
              <a:off x="3361" y="3410"/>
              <a:ext cx="95" cy="97"/>
            </a:xfrm>
            <a:custGeom>
              <a:avLst/>
              <a:gdLst>
                <a:gd name="T0" fmla="*/ 32 w 38"/>
                <a:gd name="T1" fmla="*/ 25 h 39"/>
                <a:gd name="T2" fmla="*/ 24 w 38"/>
                <a:gd name="T3" fmla="*/ 4 h 39"/>
                <a:gd name="T4" fmla="*/ 2 w 38"/>
                <a:gd name="T5" fmla="*/ 15 h 39"/>
                <a:gd name="T6" fmla="*/ 32 w 38"/>
                <a:gd name="T7" fmla="*/ 25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32" y="25"/>
                  </a:moveTo>
                  <a:cubicBezTo>
                    <a:pt x="38" y="18"/>
                    <a:pt x="35" y="7"/>
                    <a:pt x="24" y="4"/>
                  </a:cubicBezTo>
                  <a:cubicBezTo>
                    <a:pt x="13" y="0"/>
                    <a:pt x="4" y="4"/>
                    <a:pt x="2" y="15"/>
                  </a:cubicBezTo>
                  <a:cubicBezTo>
                    <a:pt x="0" y="26"/>
                    <a:pt x="23" y="39"/>
                    <a:pt x="32" y="25"/>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918" name="Freeform 668"/>
            <p:cNvSpPr>
              <a:spLocks/>
            </p:cNvSpPr>
            <p:nvPr/>
          </p:nvSpPr>
          <p:spPr bwMode="auto">
            <a:xfrm>
              <a:off x="3381" y="3430"/>
              <a:ext cx="50" cy="45"/>
            </a:xfrm>
            <a:custGeom>
              <a:avLst/>
              <a:gdLst>
                <a:gd name="T0" fmla="*/ 12 w 20"/>
                <a:gd name="T1" fmla="*/ 0 h 18"/>
                <a:gd name="T2" fmla="*/ 18 w 20"/>
                <a:gd name="T3" fmla="*/ 6 h 18"/>
                <a:gd name="T4" fmla="*/ 16 w 20"/>
                <a:gd name="T5" fmla="*/ 15 h 18"/>
                <a:gd name="T6" fmla="*/ 7 w 20"/>
                <a:gd name="T7" fmla="*/ 16 h 18"/>
                <a:gd name="T8" fmla="*/ 0 w 20"/>
                <a:gd name="T9" fmla="*/ 9 h 18"/>
                <a:gd name="T10" fmla="*/ 7 w 20"/>
                <a:gd name="T11" fmla="*/ 16 h 18"/>
                <a:gd name="T12" fmla="*/ 17 w 20"/>
                <a:gd name="T13" fmla="*/ 15 h 18"/>
                <a:gd name="T14" fmla="*/ 19 w 20"/>
                <a:gd name="T15" fmla="*/ 6 h 18"/>
                <a:gd name="T16" fmla="*/ 12 w 20"/>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8"/>
                <a:gd name="T29" fmla="*/ 20 w 2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8">
                  <a:moveTo>
                    <a:pt x="12" y="0"/>
                  </a:moveTo>
                  <a:cubicBezTo>
                    <a:pt x="15" y="0"/>
                    <a:pt x="17" y="3"/>
                    <a:pt x="18" y="6"/>
                  </a:cubicBezTo>
                  <a:cubicBezTo>
                    <a:pt x="19" y="9"/>
                    <a:pt x="19" y="13"/>
                    <a:pt x="16" y="15"/>
                  </a:cubicBezTo>
                  <a:cubicBezTo>
                    <a:pt x="14" y="17"/>
                    <a:pt x="10" y="17"/>
                    <a:pt x="7" y="16"/>
                  </a:cubicBezTo>
                  <a:cubicBezTo>
                    <a:pt x="3" y="15"/>
                    <a:pt x="0" y="12"/>
                    <a:pt x="0" y="9"/>
                  </a:cubicBezTo>
                  <a:cubicBezTo>
                    <a:pt x="0" y="12"/>
                    <a:pt x="3" y="15"/>
                    <a:pt x="7" y="16"/>
                  </a:cubicBezTo>
                  <a:cubicBezTo>
                    <a:pt x="10" y="18"/>
                    <a:pt x="14" y="17"/>
                    <a:pt x="17" y="15"/>
                  </a:cubicBezTo>
                  <a:cubicBezTo>
                    <a:pt x="19" y="13"/>
                    <a:pt x="20" y="9"/>
                    <a:pt x="19" y="6"/>
                  </a:cubicBezTo>
                  <a:cubicBezTo>
                    <a:pt x="18" y="3"/>
                    <a:pt x="15" y="1"/>
                    <a:pt x="12"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19" name="Freeform 669"/>
            <p:cNvSpPr>
              <a:spLocks/>
            </p:cNvSpPr>
            <p:nvPr/>
          </p:nvSpPr>
          <p:spPr bwMode="auto">
            <a:xfrm>
              <a:off x="4378" y="2925"/>
              <a:ext cx="90" cy="77"/>
            </a:xfrm>
            <a:custGeom>
              <a:avLst/>
              <a:gdLst>
                <a:gd name="T0" fmla="*/ 12 w 36"/>
                <a:gd name="T1" fmla="*/ 3 h 31"/>
                <a:gd name="T2" fmla="*/ 2 w 36"/>
                <a:gd name="T3" fmla="*/ 10 h 31"/>
                <a:gd name="T4" fmla="*/ 1 w 36"/>
                <a:gd name="T5" fmla="*/ 21 h 31"/>
                <a:gd name="T6" fmla="*/ 27 w 36"/>
                <a:gd name="T7" fmla="*/ 24 h 31"/>
                <a:gd name="T8" fmla="*/ 30 w 36"/>
                <a:gd name="T9" fmla="*/ 3 h 31"/>
                <a:gd name="T10" fmla="*/ 12 w 36"/>
                <a:gd name="T11" fmla="*/ 3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12" y="3"/>
                  </a:moveTo>
                  <a:cubicBezTo>
                    <a:pt x="7" y="4"/>
                    <a:pt x="4" y="6"/>
                    <a:pt x="2" y="10"/>
                  </a:cubicBezTo>
                  <a:cubicBezTo>
                    <a:pt x="0" y="13"/>
                    <a:pt x="0" y="17"/>
                    <a:pt x="1" y="21"/>
                  </a:cubicBezTo>
                  <a:cubicBezTo>
                    <a:pt x="5" y="29"/>
                    <a:pt x="18" y="31"/>
                    <a:pt x="27" y="24"/>
                  </a:cubicBezTo>
                  <a:cubicBezTo>
                    <a:pt x="36" y="18"/>
                    <a:pt x="35" y="7"/>
                    <a:pt x="30" y="3"/>
                  </a:cubicBezTo>
                  <a:cubicBezTo>
                    <a:pt x="24" y="0"/>
                    <a:pt x="21" y="0"/>
                    <a:pt x="12" y="3"/>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20" name="Freeform 670"/>
            <p:cNvSpPr>
              <a:spLocks/>
            </p:cNvSpPr>
            <p:nvPr/>
          </p:nvSpPr>
          <p:spPr bwMode="auto">
            <a:xfrm>
              <a:off x="4406" y="2927"/>
              <a:ext cx="60" cy="70"/>
            </a:xfrm>
            <a:custGeom>
              <a:avLst/>
              <a:gdLst>
                <a:gd name="T0" fmla="*/ 18 w 24"/>
                <a:gd name="T1" fmla="*/ 3 h 28"/>
                <a:gd name="T2" fmla="*/ 13 w 24"/>
                <a:gd name="T3" fmla="*/ 0 h 28"/>
                <a:gd name="T4" fmla="*/ 17 w 24"/>
                <a:gd name="T5" fmla="*/ 2 h 28"/>
                <a:gd name="T6" fmla="*/ 14 w 24"/>
                <a:gd name="T7" fmla="*/ 23 h 28"/>
                <a:gd name="T8" fmla="*/ 0 w 24"/>
                <a:gd name="T9" fmla="*/ 26 h 28"/>
                <a:gd name="T10" fmla="*/ 16 w 24"/>
                <a:gd name="T11" fmla="*/ 23 h 28"/>
                <a:gd name="T12" fmla="*/ 18 w 24"/>
                <a:gd name="T13" fmla="*/ 3 h 28"/>
                <a:gd name="T14" fmla="*/ 0 60000 65536"/>
                <a:gd name="T15" fmla="*/ 0 60000 65536"/>
                <a:gd name="T16" fmla="*/ 0 60000 65536"/>
                <a:gd name="T17" fmla="*/ 0 60000 65536"/>
                <a:gd name="T18" fmla="*/ 0 60000 65536"/>
                <a:gd name="T19" fmla="*/ 0 60000 65536"/>
                <a:gd name="T20" fmla="*/ 0 60000 65536"/>
                <a:gd name="T21" fmla="*/ 0 w 24"/>
                <a:gd name="T22" fmla="*/ 0 h 28"/>
                <a:gd name="T23" fmla="*/ 24 w 2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8">
                  <a:moveTo>
                    <a:pt x="18" y="3"/>
                  </a:moveTo>
                  <a:cubicBezTo>
                    <a:pt x="16" y="1"/>
                    <a:pt x="15" y="1"/>
                    <a:pt x="13" y="0"/>
                  </a:cubicBezTo>
                  <a:cubicBezTo>
                    <a:pt x="14" y="1"/>
                    <a:pt x="16" y="1"/>
                    <a:pt x="17" y="2"/>
                  </a:cubicBezTo>
                  <a:cubicBezTo>
                    <a:pt x="22" y="6"/>
                    <a:pt x="23" y="16"/>
                    <a:pt x="14" y="23"/>
                  </a:cubicBezTo>
                  <a:cubicBezTo>
                    <a:pt x="10" y="26"/>
                    <a:pt x="5" y="27"/>
                    <a:pt x="0" y="26"/>
                  </a:cubicBezTo>
                  <a:cubicBezTo>
                    <a:pt x="5" y="28"/>
                    <a:pt x="11" y="27"/>
                    <a:pt x="16" y="23"/>
                  </a:cubicBezTo>
                  <a:cubicBezTo>
                    <a:pt x="24" y="17"/>
                    <a:pt x="23" y="6"/>
                    <a:pt x="18" y="3"/>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21" name="Freeform 671"/>
            <p:cNvSpPr>
              <a:spLocks/>
            </p:cNvSpPr>
            <p:nvPr/>
          </p:nvSpPr>
          <p:spPr bwMode="auto">
            <a:xfrm>
              <a:off x="4378" y="2927"/>
              <a:ext cx="60" cy="65"/>
            </a:xfrm>
            <a:custGeom>
              <a:avLst/>
              <a:gdLst>
                <a:gd name="T0" fmla="*/ 3 w 24"/>
                <a:gd name="T1" fmla="*/ 20 h 26"/>
                <a:gd name="T2" fmla="*/ 4 w 24"/>
                <a:gd name="T3" fmla="*/ 9 h 26"/>
                <a:gd name="T4" fmla="*/ 13 w 24"/>
                <a:gd name="T5" fmla="*/ 2 h 26"/>
                <a:gd name="T6" fmla="*/ 24 w 24"/>
                <a:gd name="T7" fmla="*/ 1 h 26"/>
                <a:gd name="T8" fmla="*/ 12 w 24"/>
                <a:gd name="T9" fmla="*/ 2 h 26"/>
                <a:gd name="T10" fmla="*/ 2 w 24"/>
                <a:gd name="T11" fmla="*/ 9 h 26"/>
                <a:gd name="T12" fmla="*/ 2 w 24"/>
                <a:gd name="T13" fmla="*/ 19 h 26"/>
                <a:gd name="T14" fmla="*/ 12 w 24"/>
                <a:gd name="T15" fmla="*/ 26 h 26"/>
                <a:gd name="T16" fmla="*/ 3 w 24"/>
                <a:gd name="T17" fmla="*/ 2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6"/>
                <a:gd name="T29" fmla="*/ 24 w 2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6">
                  <a:moveTo>
                    <a:pt x="3" y="20"/>
                  </a:moveTo>
                  <a:cubicBezTo>
                    <a:pt x="1" y="16"/>
                    <a:pt x="2" y="12"/>
                    <a:pt x="4" y="9"/>
                  </a:cubicBezTo>
                  <a:cubicBezTo>
                    <a:pt x="5" y="5"/>
                    <a:pt x="9" y="4"/>
                    <a:pt x="13" y="2"/>
                  </a:cubicBezTo>
                  <a:cubicBezTo>
                    <a:pt x="18" y="1"/>
                    <a:pt x="21" y="0"/>
                    <a:pt x="24" y="1"/>
                  </a:cubicBezTo>
                  <a:cubicBezTo>
                    <a:pt x="21" y="0"/>
                    <a:pt x="18" y="1"/>
                    <a:pt x="12" y="2"/>
                  </a:cubicBezTo>
                  <a:cubicBezTo>
                    <a:pt x="7" y="4"/>
                    <a:pt x="4" y="5"/>
                    <a:pt x="2" y="9"/>
                  </a:cubicBezTo>
                  <a:cubicBezTo>
                    <a:pt x="1" y="12"/>
                    <a:pt x="0" y="16"/>
                    <a:pt x="2" y="19"/>
                  </a:cubicBezTo>
                  <a:cubicBezTo>
                    <a:pt x="4" y="23"/>
                    <a:pt x="8" y="26"/>
                    <a:pt x="12" y="26"/>
                  </a:cubicBezTo>
                  <a:cubicBezTo>
                    <a:pt x="8" y="26"/>
                    <a:pt x="5" y="23"/>
                    <a:pt x="3" y="20"/>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22" name="Freeform 672"/>
            <p:cNvSpPr>
              <a:spLocks/>
            </p:cNvSpPr>
            <p:nvPr/>
          </p:nvSpPr>
          <p:spPr bwMode="auto">
            <a:xfrm>
              <a:off x="4393" y="2940"/>
              <a:ext cx="58" cy="42"/>
            </a:xfrm>
            <a:custGeom>
              <a:avLst/>
              <a:gdLst>
                <a:gd name="T0" fmla="*/ 15 w 23"/>
                <a:gd name="T1" fmla="*/ 1 h 17"/>
                <a:gd name="T2" fmla="*/ 12 w 23"/>
                <a:gd name="T3" fmla="*/ 14 h 17"/>
                <a:gd name="T4" fmla="*/ 1 w 23"/>
                <a:gd name="T5" fmla="*/ 7 h 17"/>
                <a:gd name="T6" fmla="*/ 15 w 23"/>
                <a:gd name="T7" fmla="*/ 1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15" y="1"/>
                  </a:moveTo>
                  <a:cubicBezTo>
                    <a:pt x="23" y="3"/>
                    <a:pt x="21" y="12"/>
                    <a:pt x="12" y="14"/>
                  </a:cubicBezTo>
                  <a:cubicBezTo>
                    <a:pt x="3" y="17"/>
                    <a:pt x="0" y="10"/>
                    <a:pt x="1" y="7"/>
                  </a:cubicBezTo>
                  <a:cubicBezTo>
                    <a:pt x="2" y="3"/>
                    <a:pt x="11" y="0"/>
                    <a:pt x="15" y="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23" name="Freeform 673"/>
            <p:cNvSpPr>
              <a:spLocks/>
            </p:cNvSpPr>
            <p:nvPr/>
          </p:nvSpPr>
          <p:spPr bwMode="auto">
            <a:xfrm>
              <a:off x="4398" y="2947"/>
              <a:ext cx="50" cy="33"/>
            </a:xfrm>
            <a:custGeom>
              <a:avLst/>
              <a:gdLst>
                <a:gd name="T0" fmla="*/ 17 w 20"/>
                <a:gd name="T1" fmla="*/ 0 h 13"/>
                <a:gd name="T2" fmla="*/ 9 w 20"/>
                <a:gd name="T3" fmla="*/ 10 h 13"/>
                <a:gd name="T4" fmla="*/ 0 w 20"/>
                <a:gd name="T5" fmla="*/ 8 h 13"/>
                <a:gd name="T6" fmla="*/ 10 w 20"/>
                <a:gd name="T7" fmla="*/ 11 h 13"/>
                <a:gd name="T8" fmla="*/ 17 w 20"/>
                <a:gd name="T9" fmla="*/ 0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7" y="0"/>
                  </a:moveTo>
                  <a:cubicBezTo>
                    <a:pt x="19" y="3"/>
                    <a:pt x="16" y="8"/>
                    <a:pt x="9" y="10"/>
                  </a:cubicBezTo>
                  <a:cubicBezTo>
                    <a:pt x="4" y="11"/>
                    <a:pt x="1" y="10"/>
                    <a:pt x="0" y="8"/>
                  </a:cubicBezTo>
                  <a:cubicBezTo>
                    <a:pt x="1" y="11"/>
                    <a:pt x="4" y="13"/>
                    <a:pt x="10" y="11"/>
                  </a:cubicBezTo>
                  <a:cubicBezTo>
                    <a:pt x="17" y="9"/>
                    <a:pt x="20" y="3"/>
                    <a:pt x="17"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24" name="Freeform 674"/>
            <p:cNvSpPr>
              <a:spLocks/>
            </p:cNvSpPr>
            <p:nvPr/>
          </p:nvSpPr>
          <p:spPr bwMode="auto">
            <a:xfrm>
              <a:off x="4401" y="2942"/>
              <a:ext cx="22" cy="10"/>
            </a:xfrm>
            <a:custGeom>
              <a:avLst/>
              <a:gdLst>
                <a:gd name="T0" fmla="*/ 9 w 9"/>
                <a:gd name="T1" fmla="*/ 0 h 4"/>
                <a:gd name="T2" fmla="*/ 0 w 9"/>
                <a:gd name="T3" fmla="*/ 4 h 4"/>
                <a:gd name="T4" fmla="*/ 9 w 9"/>
                <a:gd name="T5" fmla="*/ 0 h 4"/>
                <a:gd name="T6" fmla="*/ 0 60000 65536"/>
                <a:gd name="T7" fmla="*/ 0 60000 65536"/>
                <a:gd name="T8" fmla="*/ 0 60000 65536"/>
                <a:gd name="T9" fmla="*/ 0 w 9"/>
                <a:gd name="T10" fmla="*/ 0 h 4"/>
                <a:gd name="T11" fmla="*/ 9 w 9"/>
                <a:gd name="T12" fmla="*/ 4 h 4"/>
              </a:gdLst>
              <a:ahLst/>
              <a:cxnLst>
                <a:cxn ang="T6">
                  <a:pos x="T0" y="T1"/>
                </a:cxn>
                <a:cxn ang="T7">
                  <a:pos x="T2" y="T3"/>
                </a:cxn>
                <a:cxn ang="T8">
                  <a:pos x="T4" y="T5"/>
                </a:cxn>
              </a:cxnLst>
              <a:rect l="T9" t="T10" r="T11" b="T12"/>
              <a:pathLst>
                <a:path w="9" h="4">
                  <a:moveTo>
                    <a:pt x="9" y="0"/>
                  </a:moveTo>
                  <a:cubicBezTo>
                    <a:pt x="6" y="0"/>
                    <a:pt x="1" y="2"/>
                    <a:pt x="0" y="4"/>
                  </a:cubicBezTo>
                  <a:cubicBezTo>
                    <a:pt x="2" y="3"/>
                    <a:pt x="6" y="0"/>
                    <a:pt x="9"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25" name="Freeform 675"/>
            <p:cNvSpPr>
              <a:spLocks/>
            </p:cNvSpPr>
            <p:nvPr/>
          </p:nvSpPr>
          <p:spPr bwMode="auto">
            <a:xfrm>
              <a:off x="4408" y="2957"/>
              <a:ext cx="35" cy="25"/>
            </a:xfrm>
            <a:custGeom>
              <a:avLst/>
              <a:gdLst>
                <a:gd name="T0" fmla="*/ 0 w 14"/>
                <a:gd name="T1" fmla="*/ 8 h 10"/>
                <a:gd name="T2" fmla="*/ 14 w 14"/>
                <a:gd name="T3" fmla="*/ 0 h 10"/>
                <a:gd name="T4" fmla="*/ 0 w 14"/>
                <a:gd name="T5" fmla="*/ 8 h 10"/>
                <a:gd name="T6" fmla="*/ 0 60000 65536"/>
                <a:gd name="T7" fmla="*/ 0 60000 65536"/>
                <a:gd name="T8" fmla="*/ 0 60000 65536"/>
                <a:gd name="T9" fmla="*/ 0 w 14"/>
                <a:gd name="T10" fmla="*/ 0 h 10"/>
                <a:gd name="T11" fmla="*/ 14 w 14"/>
                <a:gd name="T12" fmla="*/ 10 h 10"/>
              </a:gdLst>
              <a:ahLst/>
              <a:cxnLst>
                <a:cxn ang="T6">
                  <a:pos x="T0" y="T1"/>
                </a:cxn>
                <a:cxn ang="T7">
                  <a:pos x="T2" y="T3"/>
                </a:cxn>
                <a:cxn ang="T8">
                  <a:pos x="T4" y="T5"/>
                </a:cxn>
              </a:cxnLst>
              <a:rect l="T9" t="T10" r="T11" b="T12"/>
              <a:pathLst>
                <a:path w="14" h="10">
                  <a:moveTo>
                    <a:pt x="0" y="8"/>
                  </a:moveTo>
                  <a:cubicBezTo>
                    <a:pt x="3" y="9"/>
                    <a:pt x="13" y="7"/>
                    <a:pt x="14" y="0"/>
                  </a:cubicBezTo>
                  <a:cubicBezTo>
                    <a:pt x="14" y="3"/>
                    <a:pt x="9" y="10"/>
                    <a:pt x="0" y="8"/>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926" name="Freeform 676"/>
            <p:cNvSpPr>
              <a:spLocks/>
            </p:cNvSpPr>
            <p:nvPr/>
          </p:nvSpPr>
          <p:spPr bwMode="auto">
            <a:xfrm>
              <a:off x="4378" y="2925"/>
              <a:ext cx="90" cy="77"/>
            </a:xfrm>
            <a:custGeom>
              <a:avLst/>
              <a:gdLst>
                <a:gd name="T0" fmla="*/ 12 w 36"/>
                <a:gd name="T1" fmla="*/ 3 h 31"/>
                <a:gd name="T2" fmla="*/ 2 w 36"/>
                <a:gd name="T3" fmla="*/ 10 h 31"/>
                <a:gd name="T4" fmla="*/ 1 w 36"/>
                <a:gd name="T5" fmla="*/ 21 h 31"/>
                <a:gd name="T6" fmla="*/ 27 w 36"/>
                <a:gd name="T7" fmla="*/ 24 h 31"/>
                <a:gd name="T8" fmla="*/ 30 w 36"/>
                <a:gd name="T9" fmla="*/ 3 h 31"/>
                <a:gd name="T10" fmla="*/ 12 w 36"/>
                <a:gd name="T11" fmla="*/ 3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12" y="3"/>
                  </a:moveTo>
                  <a:cubicBezTo>
                    <a:pt x="7" y="4"/>
                    <a:pt x="4" y="6"/>
                    <a:pt x="2" y="10"/>
                  </a:cubicBezTo>
                  <a:cubicBezTo>
                    <a:pt x="0" y="13"/>
                    <a:pt x="0" y="17"/>
                    <a:pt x="1" y="21"/>
                  </a:cubicBezTo>
                  <a:cubicBezTo>
                    <a:pt x="5" y="29"/>
                    <a:pt x="18" y="31"/>
                    <a:pt x="27" y="24"/>
                  </a:cubicBezTo>
                  <a:cubicBezTo>
                    <a:pt x="36" y="18"/>
                    <a:pt x="35" y="7"/>
                    <a:pt x="30" y="3"/>
                  </a:cubicBezTo>
                  <a:cubicBezTo>
                    <a:pt x="24" y="0"/>
                    <a:pt x="21" y="0"/>
                    <a:pt x="12" y="3"/>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927" name="Freeform 677"/>
            <p:cNvSpPr>
              <a:spLocks/>
            </p:cNvSpPr>
            <p:nvPr/>
          </p:nvSpPr>
          <p:spPr bwMode="auto">
            <a:xfrm>
              <a:off x="4396" y="2942"/>
              <a:ext cx="47" cy="38"/>
            </a:xfrm>
            <a:custGeom>
              <a:avLst/>
              <a:gdLst>
                <a:gd name="T0" fmla="*/ 14 w 19"/>
                <a:gd name="T1" fmla="*/ 0 h 15"/>
                <a:gd name="T2" fmla="*/ 19 w 19"/>
                <a:gd name="T3" fmla="*/ 5 h 15"/>
                <a:gd name="T4" fmla="*/ 11 w 19"/>
                <a:gd name="T5" fmla="*/ 13 h 15"/>
                <a:gd name="T6" fmla="*/ 2 w 19"/>
                <a:gd name="T7" fmla="*/ 12 h 15"/>
                <a:gd name="T8" fmla="*/ 0 w 19"/>
                <a:gd name="T9" fmla="*/ 6 h 15"/>
                <a:gd name="T10" fmla="*/ 2 w 19"/>
                <a:gd name="T11" fmla="*/ 12 h 15"/>
                <a:gd name="T12" fmla="*/ 11 w 19"/>
                <a:gd name="T13" fmla="*/ 13 h 15"/>
                <a:gd name="T14" fmla="*/ 19 w 19"/>
                <a:gd name="T15" fmla="*/ 5 h 15"/>
                <a:gd name="T16" fmla="*/ 14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4" y="0"/>
                  </a:moveTo>
                  <a:cubicBezTo>
                    <a:pt x="17" y="1"/>
                    <a:pt x="19" y="3"/>
                    <a:pt x="19" y="5"/>
                  </a:cubicBezTo>
                  <a:cubicBezTo>
                    <a:pt x="19" y="8"/>
                    <a:pt x="17" y="12"/>
                    <a:pt x="11" y="13"/>
                  </a:cubicBezTo>
                  <a:cubicBezTo>
                    <a:pt x="6" y="14"/>
                    <a:pt x="3" y="13"/>
                    <a:pt x="2" y="12"/>
                  </a:cubicBezTo>
                  <a:cubicBezTo>
                    <a:pt x="0" y="10"/>
                    <a:pt x="0" y="8"/>
                    <a:pt x="0" y="6"/>
                  </a:cubicBezTo>
                  <a:cubicBezTo>
                    <a:pt x="0" y="8"/>
                    <a:pt x="0" y="10"/>
                    <a:pt x="2" y="12"/>
                  </a:cubicBezTo>
                  <a:cubicBezTo>
                    <a:pt x="3" y="13"/>
                    <a:pt x="6" y="15"/>
                    <a:pt x="11" y="13"/>
                  </a:cubicBezTo>
                  <a:cubicBezTo>
                    <a:pt x="17" y="12"/>
                    <a:pt x="19" y="8"/>
                    <a:pt x="19" y="5"/>
                  </a:cubicBezTo>
                  <a:cubicBezTo>
                    <a:pt x="19" y="2"/>
                    <a:pt x="18" y="1"/>
                    <a:pt x="14"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28" name="Freeform 678"/>
            <p:cNvSpPr>
              <a:spLocks/>
            </p:cNvSpPr>
            <p:nvPr/>
          </p:nvSpPr>
          <p:spPr bwMode="auto">
            <a:xfrm>
              <a:off x="3633" y="2745"/>
              <a:ext cx="88" cy="82"/>
            </a:xfrm>
            <a:custGeom>
              <a:avLst/>
              <a:gdLst>
                <a:gd name="T0" fmla="*/ 9 w 35"/>
                <a:gd name="T1" fmla="*/ 6 h 33"/>
                <a:gd name="T2" fmla="*/ 1 w 35"/>
                <a:gd name="T3" fmla="*/ 15 h 33"/>
                <a:gd name="T4" fmla="*/ 2 w 35"/>
                <a:gd name="T5" fmla="*/ 26 h 33"/>
                <a:gd name="T6" fmla="*/ 28 w 35"/>
                <a:gd name="T7" fmla="*/ 24 h 33"/>
                <a:gd name="T8" fmla="*/ 26 w 35"/>
                <a:gd name="T9" fmla="*/ 2 h 33"/>
                <a:gd name="T10" fmla="*/ 9 w 35"/>
                <a:gd name="T11" fmla="*/ 6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9" y="6"/>
                  </a:moveTo>
                  <a:cubicBezTo>
                    <a:pt x="5" y="8"/>
                    <a:pt x="1" y="11"/>
                    <a:pt x="1" y="15"/>
                  </a:cubicBezTo>
                  <a:cubicBezTo>
                    <a:pt x="0" y="19"/>
                    <a:pt x="0" y="23"/>
                    <a:pt x="2" y="26"/>
                  </a:cubicBezTo>
                  <a:cubicBezTo>
                    <a:pt x="8" y="33"/>
                    <a:pt x="21" y="33"/>
                    <a:pt x="28" y="24"/>
                  </a:cubicBezTo>
                  <a:cubicBezTo>
                    <a:pt x="35" y="16"/>
                    <a:pt x="33" y="5"/>
                    <a:pt x="26" y="2"/>
                  </a:cubicBezTo>
                  <a:cubicBezTo>
                    <a:pt x="20" y="0"/>
                    <a:pt x="17" y="1"/>
                    <a:pt x="9" y="6"/>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29" name="Freeform 679"/>
            <p:cNvSpPr>
              <a:spLocks/>
            </p:cNvSpPr>
            <p:nvPr/>
          </p:nvSpPr>
          <p:spPr bwMode="auto">
            <a:xfrm>
              <a:off x="3666" y="2750"/>
              <a:ext cx="55" cy="70"/>
            </a:xfrm>
            <a:custGeom>
              <a:avLst/>
              <a:gdLst>
                <a:gd name="T0" fmla="*/ 13 w 22"/>
                <a:gd name="T1" fmla="*/ 1 h 28"/>
                <a:gd name="T2" fmla="*/ 8 w 22"/>
                <a:gd name="T3" fmla="*/ 0 h 28"/>
                <a:gd name="T4" fmla="*/ 12 w 22"/>
                <a:gd name="T5" fmla="*/ 1 h 28"/>
                <a:gd name="T6" fmla="*/ 14 w 22"/>
                <a:gd name="T7" fmla="*/ 22 h 28"/>
                <a:gd name="T8" fmla="*/ 0 w 22"/>
                <a:gd name="T9" fmla="*/ 28 h 28"/>
                <a:gd name="T10" fmla="*/ 15 w 22"/>
                <a:gd name="T11" fmla="*/ 22 h 28"/>
                <a:gd name="T12" fmla="*/ 13 w 22"/>
                <a:gd name="T13" fmla="*/ 1 h 28"/>
                <a:gd name="T14" fmla="*/ 0 60000 65536"/>
                <a:gd name="T15" fmla="*/ 0 60000 65536"/>
                <a:gd name="T16" fmla="*/ 0 60000 65536"/>
                <a:gd name="T17" fmla="*/ 0 60000 65536"/>
                <a:gd name="T18" fmla="*/ 0 60000 65536"/>
                <a:gd name="T19" fmla="*/ 0 60000 65536"/>
                <a:gd name="T20" fmla="*/ 0 60000 65536"/>
                <a:gd name="T21" fmla="*/ 0 w 22"/>
                <a:gd name="T22" fmla="*/ 0 h 28"/>
                <a:gd name="T23" fmla="*/ 22 w 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8">
                  <a:moveTo>
                    <a:pt x="13" y="1"/>
                  </a:moveTo>
                  <a:cubicBezTo>
                    <a:pt x="11" y="0"/>
                    <a:pt x="9" y="0"/>
                    <a:pt x="8" y="0"/>
                  </a:cubicBezTo>
                  <a:cubicBezTo>
                    <a:pt x="9" y="0"/>
                    <a:pt x="10" y="1"/>
                    <a:pt x="12" y="1"/>
                  </a:cubicBezTo>
                  <a:cubicBezTo>
                    <a:pt x="18" y="4"/>
                    <a:pt x="21" y="14"/>
                    <a:pt x="14" y="22"/>
                  </a:cubicBezTo>
                  <a:cubicBezTo>
                    <a:pt x="10" y="26"/>
                    <a:pt x="5" y="28"/>
                    <a:pt x="0" y="28"/>
                  </a:cubicBezTo>
                  <a:cubicBezTo>
                    <a:pt x="5" y="28"/>
                    <a:pt x="11" y="26"/>
                    <a:pt x="15" y="22"/>
                  </a:cubicBezTo>
                  <a:cubicBezTo>
                    <a:pt x="22" y="14"/>
                    <a:pt x="19" y="4"/>
                    <a:pt x="13" y="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30" name="Freeform 680"/>
            <p:cNvSpPr>
              <a:spLocks/>
            </p:cNvSpPr>
            <p:nvPr/>
          </p:nvSpPr>
          <p:spPr bwMode="auto">
            <a:xfrm>
              <a:off x="3633" y="2750"/>
              <a:ext cx="53" cy="70"/>
            </a:xfrm>
            <a:custGeom>
              <a:avLst/>
              <a:gdLst>
                <a:gd name="T0" fmla="*/ 4 w 21"/>
                <a:gd name="T1" fmla="*/ 23 h 28"/>
                <a:gd name="T2" fmla="*/ 2 w 21"/>
                <a:gd name="T3" fmla="*/ 13 h 28"/>
                <a:gd name="T4" fmla="*/ 10 w 21"/>
                <a:gd name="T5" fmla="*/ 5 h 28"/>
                <a:gd name="T6" fmla="*/ 21 w 21"/>
                <a:gd name="T7" fmla="*/ 0 h 28"/>
                <a:gd name="T8" fmla="*/ 9 w 21"/>
                <a:gd name="T9" fmla="*/ 5 h 28"/>
                <a:gd name="T10" fmla="*/ 1 w 21"/>
                <a:gd name="T11" fmla="*/ 13 h 28"/>
                <a:gd name="T12" fmla="*/ 3 w 21"/>
                <a:gd name="T13" fmla="*/ 23 h 28"/>
                <a:gd name="T14" fmla="*/ 15 w 21"/>
                <a:gd name="T15" fmla="*/ 28 h 28"/>
                <a:gd name="T16" fmla="*/ 4 w 21"/>
                <a:gd name="T17" fmla="*/ 2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8"/>
                <a:gd name="T29" fmla="*/ 21 w 21"/>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8">
                  <a:moveTo>
                    <a:pt x="4" y="23"/>
                  </a:moveTo>
                  <a:cubicBezTo>
                    <a:pt x="2" y="20"/>
                    <a:pt x="2" y="16"/>
                    <a:pt x="2" y="13"/>
                  </a:cubicBezTo>
                  <a:cubicBezTo>
                    <a:pt x="3" y="9"/>
                    <a:pt x="6" y="7"/>
                    <a:pt x="10" y="5"/>
                  </a:cubicBezTo>
                  <a:cubicBezTo>
                    <a:pt x="15" y="2"/>
                    <a:pt x="18" y="1"/>
                    <a:pt x="21" y="0"/>
                  </a:cubicBezTo>
                  <a:cubicBezTo>
                    <a:pt x="17" y="0"/>
                    <a:pt x="14" y="2"/>
                    <a:pt x="9" y="5"/>
                  </a:cubicBezTo>
                  <a:cubicBezTo>
                    <a:pt x="5" y="7"/>
                    <a:pt x="2" y="9"/>
                    <a:pt x="1" y="13"/>
                  </a:cubicBezTo>
                  <a:cubicBezTo>
                    <a:pt x="0" y="16"/>
                    <a:pt x="1" y="20"/>
                    <a:pt x="3" y="23"/>
                  </a:cubicBezTo>
                  <a:cubicBezTo>
                    <a:pt x="6" y="27"/>
                    <a:pt x="10" y="28"/>
                    <a:pt x="15" y="28"/>
                  </a:cubicBezTo>
                  <a:cubicBezTo>
                    <a:pt x="10" y="28"/>
                    <a:pt x="7" y="27"/>
                    <a:pt x="4" y="23"/>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31" name="Freeform 681"/>
            <p:cNvSpPr>
              <a:spLocks/>
            </p:cNvSpPr>
            <p:nvPr/>
          </p:nvSpPr>
          <p:spPr bwMode="auto">
            <a:xfrm>
              <a:off x="3648" y="2765"/>
              <a:ext cx="53" cy="45"/>
            </a:xfrm>
            <a:custGeom>
              <a:avLst/>
              <a:gdLst>
                <a:gd name="T0" fmla="*/ 13 w 21"/>
                <a:gd name="T1" fmla="*/ 0 h 18"/>
                <a:gd name="T2" fmla="*/ 12 w 21"/>
                <a:gd name="T3" fmla="*/ 14 h 18"/>
                <a:gd name="T4" fmla="*/ 1 w 21"/>
                <a:gd name="T5" fmla="*/ 9 h 18"/>
                <a:gd name="T6" fmla="*/ 13 w 21"/>
                <a:gd name="T7" fmla="*/ 0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13" y="0"/>
                  </a:moveTo>
                  <a:cubicBezTo>
                    <a:pt x="21" y="0"/>
                    <a:pt x="21" y="10"/>
                    <a:pt x="12" y="14"/>
                  </a:cubicBezTo>
                  <a:cubicBezTo>
                    <a:pt x="4" y="18"/>
                    <a:pt x="0" y="13"/>
                    <a:pt x="1" y="9"/>
                  </a:cubicBezTo>
                  <a:cubicBezTo>
                    <a:pt x="1" y="5"/>
                    <a:pt x="8" y="0"/>
                    <a:pt x="13" y="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32" name="Freeform 682"/>
            <p:cNvSpPr>
              <a:spLocks/>
            </p:cNvSpPr>
            <p:nvPr/>
          </p:nvSpPr>
          <p:spPr bwMode="auto">
            <a:xfrm>
              <a:off x="3653" y="2767"/>
              <a:ext cx="48" cy="40"/>
            </a:xfrm>
            <a:custGeom>
              <a:avLst/>
              <a:gdLst>
                <a:gd name="T0" fmla="*/ 15 w 19"/>
                <a:gd name="T1" fmla="*/ 0 h 16"/>
                <a:gd name="T2" fmla="*/ 9 w 19"/>
                <a:gd name="T3" fmla="*/ 12 h 16"/>
                <a:gd name="T4" fmla="*/ 0 w 19"/>
                <a:gd name="T5" fmla="*/ 12 h 16"/>
                <a:gd name="T6" fmla="*/ 10 w 19"/>
                <a:gd name="T7" fmla="*/ 13 h 16"/>
                <a:gd name="T8" fmla="*/ 15 w 19"/>
                <a:gd name="T9" fmla="*/ 0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15" y="0"/>
                  </a:moveTo>
                  <a:cubicBezTo>
                    <a:pt x="17" y="3"/>
                    <a:pt x="15" y="9"/>
                    <a:pt x="9" y="12"/>
                  </a:cubicBezTo>
                  <a:cubicBezTo>
                    <a:pt x="5" y="14"/>
                    <a:pt x="2" y="14"/>
                    <a:pt x="0" y="12"/>
                  </a:cubicBezTo>
                  <a:cubicBezTo>
                    <a:pt x="2" y="14"/>
                    <a:pt x="5" y="16"/>
                    <a:pt x="10" y="13"/>
                  </a:cubicBezTo>
                  <a:cubicBezTo>
                    <a:pt x="17" y="10"/>
                    <a:pt x="19" y="3"/>
                    <a:pt x="15"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33" name="Freeform 683"/>
            <p:cNvSpPr>
              <a:spLocks/>
            </p:cNvSpPr>
            <p:nvPr/>
          </p:nvSpPr>
          <p:spPr bwMode="auto">
            <a:xfrm>
              <a:off x="3651" y="2765"/>
              <a:ext cx="22" cy="17"/>
            </a:xfrm>
            <a:custGeom>
              <a:avLst/>
              <a:gdLst>
                <a:gd name="T0" fmla="*/ 9 w 9"/>
                <a:gd name="T1" fmla="*/ 0 h 7"/>
                <a:gd name="T2" fmla="*/ 0 w 9"/>
                <a:gd name="T3" fmla="*/ 7 h 7"/>
                <a:gd name="T4" fmla="*/ 9 w 9"/>
                <a:gd name="T5" fmla="*/ 0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9" y="0"/>
                  </a:moveTo>
                  <a:cubicBezTo>
                    <a:pt x="6" y="1"/>
                    <a:pt x="2" y="4"/>
                    <a:pt x="0" y="7"/>
                  </a:cubicBezTo>
                  <a:cubicBezTo>
                    <a:pt x="2" y="5"/>
                    <a:pt x="6" y="2"/>
                    <a:pt x="9"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34" name="Freeform 684"/>
            <p:cNvSpPr>
              <a:spLocks/>
            </p:cNvSpPr>
            <p:nvPr/>
          </p:nvSpPr>
          <p:spPr bwMode="auto">
            <a:xfrm>
              <a:off x="3666" y="2777"/>
              <a:ext cx="32" cy="28"/>
            </a:xfrm>
            <a:custGeom>
              <a:avLst/>
              <a:gdLst>
                <a:gd name="T0" fmla="*/ 0 w 13"/>
                <a:gd name="T1" fmla="*/ 11 h 11"/>
                <a:gd name="T2" fmla="*/ 12 w 13"/>
                <a:gd name="T3" fmla="*/ 0 h 11"/>
                <a:gd name="T4" fmla="*/ 0 w 13"/>
                <a:gd name="T5" fmla="*/ 11 h 11"/>
                <a:gd name="T6" fmla="*/ 0 60000 65536"/>
                <a:gd name="T7" fmla="*/ 0 60000 65536"/>
                <a:gd name="T8" fmla="*/ 0 60000 65536"/>
                <a:gd name="T9" fmla="*/ 0 w 13"/>
                <a:gd name="T10" fmla="*/ 0 h 11"/>
                <a:gd name="T11" fmla="*/ 13 w 13"/>
                <a:gd name="T12" fmla="*/ 11 h 11"/>
              </a:gdLst>
              <a:ahLst/>
              <a:cxnLst>
                <a:cxn ang="T6">
                  <a:pos x="T0" y="T1"/>
                </a:cxn>
                <a:cxn ang="T7">
                  <a:pos x="T2" y="T3"/>
                </a:cxn>
                <a:cxn ang="T8">
                  <a:pos x="T4" y="T5"/>
                </a:cxn>
              </a:cxnLst>
              <a:rect l="T9" t="T10" r="T11" b="T12"/>
              <a:pathLst>
                <a:path w="13" h="11">
                  <a:moveTo>
                    <a:pt x="0" y="11"/>
                  </a:moveTo>
                  <a:cubicBezTo>
                    <a:pt x="3" y="11"/>
                    <a:pt x="12" y="8"/>
                    <a:pt x="12" y="0"/>
                  </a:cubicBezTo>
                  <a:cubicBezTo>
                    <a:pt x="13" y="3"/>
                    <a:pt x="9" y="11"/>
                    <a:pt x="0" y="11"/>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935" name="Freeform 685"/>
            <p:cNvSpPr>
              <a:spLocks/>
            </p:cNvSpPr>
            <p:nvPr/>
          </p:nvSpPr>
          <p:spPr bwMode="auto">
            <a:xfrm>
              <a:off x="3633" y="2745"/>
              <a:ext cx="88" cy="82"/>
            </a:xfrm>
            <a:custGeom>
              <a:avLst/>
              <a:gdLst>
                <a:gd name="T0" fmla="*/ 9 w 35"/>
                <a:gd name="T1" fmla="*/ 6 h 33"/>
                <a:gd name="T2" fmla="*/ 1 w 35"/>
                <a:gd name="T3" fmla="*/ 15 h 33"/>
                <a:gd name="T4" fmla="*/ 2 w 35"/>
                <a:gd name="T5" fmla="*/ 26 h 33"/>
                <a:gd name="T6" fmla="*/ 28 w 35"/>
                <a:gd name="T7" fmla="*/ 24 h 33"/>
                <a:gd name="T8" fmla="*/ 26 w 35"/>
                <a:gd name="T9" fmla="*/ 2 h 33"/>
                <a:gd name="T10" fmla="*/ 9 w 35"/>
                <a:gd name="T11" fmla="*/ 6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9" y="6"/>
                  </a:moveTo>
                  <a:cubicBezTo>
                    <a:pt x="5" y="8"/>
                    <a:pt x="1" y="11"/>
                    <a:pt x="1" y="15"/>
                  </a:cubicBezTo>
                  <a:cubicBezTo>
                    <a:pt x="0" y="19"/>
                    <a:pt x="0" y="23"/>
                    <a:pt x="2" y="26"/>
                  </a:cubicBezTo>
                  <a:cubicBezTo>
                    <a:pt x="8" y="33"/>
                    <a:pt x="21" y="33"/>
                    <a:pt x="28" y="24"/>
                  </a:cubicBezTo>
                  <a:cubicBezTo>
                    <a:pt x="35" y="16"/>
                    <a:pt x="33" y="5"/>
                    <a:pt x="26" y="2"/>
                  </a:cubicBezTo>
                  <a:cubicBezTo>
                    <a:pt x="20" y="0"/>
                    <a:pt x="17" y="1"/>
                    <a:pt x="9" y="6"/>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936" name="Freeform 686"/>
            <p:cNvSpPr>
              <a:spLocks/>
            </p:cNvSpPr>
            <p:nvPr/>
          </p:nvSpPr>
          <p:spPr bwMode="auto">
            <a:xfrm>
              <a:off x="3648" y="2765"/>
              <a:ext cx="50" cy="40"/>
            </a:xfrm>
            <a:custGeom>
              <a:avLst/>
              <a:gdLst>
                <a:gd name="T0" fmla="*/ 13 w 20"/>
                <a:gd name="T1" fmla="*/ 0 h 16"/>
                <a:gd name="T2" fmla="*/ 19 w 20"/>
                <a:gd name="T3" fmla="*/ 4 h 16"/>
                <a:gd name="T4" fmla="*/ 12 w 20"/>
                <a:gd name="T5" fmla="*/ 14 h 16"/>
                <a:gd name="T6" fmla="*/ 3 w 20"/>
                <a:gd name="T7" fmla="*/ 14 h 16"/>
                <a:gd name="T8" fmla="*/ 1 w 20"/>
                <a:gd name="T9" fmla="*/ 9 h 16"/>
                <a:gd name="T10" fmla="*/ 3 w 20"/>
                <a:gd name="T11" fmla="*/ 14 h 16"/>
                <a:gd name="T12" fmla="*/ 13 w 20"/>
                <a:gd name="T13" fmla="*/ 14 h 16"/>
                <a:gd name="T14" fmla="*/ 19 w 20"/>
                <a:gd name="T15" fmla="*/ 4 h 16"/>
                <a:gd name="T16" fmla="*/ 13 w 2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13" y="0"/>
                  </a:moveTo>
                  <a:cubicBezTo>
                    <a:pt x="16" y="0"/>
                    <a:pt x="18" y="2"/>
                    <a:pt x="19" y="4"/>
                  </a:cubicBezTo>
                  <a:cubicBezTo>
                    <a:pt x="19" y="7"/>
                    <a:pt x="18" y="11"/>
                    <a:pt x="12" y="14"/>
                  </a:cubicBezTo>
                  <a:cubicBezTo>
                    <a:pt x="8" y="16"/>
                    <a:pt x="5" y="15"/>
                    <a:pt x="3" y="14"/>
                  </a:cubicBezTo>
                  <a:cubicBezTo>
                    <a:pt x="1" y="13"/>
                    <a:pt x="0" y="11"/>
                    <a:pt x="1" y="9"/>
                  </a:cubicBezTo>
                  <a:cubicBezTo>
                    <a:pt x="0" y="11"/>
                    <a:pt x="1" y="13"/>
                    <a:pt x="3" y="14"/>
                  </a:cubicBezTo>
                  <a:cubicBezTo>
                    <a:pt x="5" y="16"/>
                    <a:pt x="8" y="16"/>
                    <a:pt x="13" y="14"/>
                  </a:cubicBezTo>
                  <a:cubicBezTo>
                    <a:pt x="18" y="11"/>
                    <a:pt x="20" y="7"/>
                    <a:pt x="19" y="4"/>
                  </a:cubicBezTo>
                  <a:cubicBezTo>
                    <a:pt x="19" y="2"/>
                    <a:pt x="16" y="0"/>
                    <a:pt x="13"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37" name="Freeform 687"/>
            <p:cNvSpPr>
              <a:spLocks/>
            </p:cNvSpPr>
            <p:nvPr/>
          </p:nvSpPr>
          <p:spPr bwMode="auto">
            <a:xfrm>
              <a:off x="3148" y="2992"/>
              <a:ext cx="108" cy="68"/>
            </a:xfrm>
            <a:custGeom>
              <a:avLst/>
              <a:gdLst>
                <a:gd name="T0" fmla="*/ 15 w 43"/>
                <a:gd name="T1" fmla="*/ 0 h 27"/>
                <a:gd name="T2" fmla="*/ 7 w 43"/>
                <a:gd name="T3" fmla="*/ 5 h 27"/>
                <a:gd name="T4" fmla="*/ 18 w 43"/>
                <a:gd name="T5" fmla="*/ 25 h 27"/>
                <a:gd name="T6" fmla="*/ 41 w 43"/>
                <a:gd name="T7" fmla="*/ 16 h 27"/>
                <a:gd name="T8" fmla="*/ 36 w 43"/>
                <a:gd name="T9" fmla="*/ 4 h 27"/>
                <a:gd name="T10" fmla="*/ 24 w 43"/>
                <a:gd name="T11" fmla="*/ 1 h 27"/>
                <a:gd name="T12" fmla="*/ 15 w 43"/>
                <a:gd name="T13" fmla="*/ 0 h 27"/>
                <a:gd name="T14" fmla="*/ 0 60000 65536"/>
                <a:gd name="T15" fmla="*/ 0 60000 65536"/>
                <a:gd name="T16" fmla="*/ 0 60000 65536"/>
                <a:gd name="T17" fmla="*/ 0 60000 65536"/>
                <a:gd name="T18" fmla="*/ 0 60000 65536"/>
                <a:gd name="T19" fmla="*/ 0 60000 65536"/>
                <a:gd name="T20" fmla="*/ 0 60000 65536"/>
                <a:gd name="T21" fmla="*/ 0 w 43"/>
                <a:gd name="T22" fmla="*/ 0 h 27"/>
                <a:gd name="T23" fmla="*/ 43 w 43"/>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7">
                  <a:moveTo>
                    <a:pt x="15" y="0"/>
                  </a:moveTo>
                  <a:cubicBezTo>
                    <a:pt x="11" y="1"/>
                    <a:pt x="8" y="2"/>
                    <a:pt x="7" y="5"/>
                  </a:cubicBezTo>
                  <a:cubicBezTo>
                    <a:pt x="0" y="14"/>
                    <a:pt x="8" y="23"/>
                    <a:pt x="18" y="25"/>
                  </a:cubicBezTo>
                  <a:cubicBezTo>
                    <a:pt x="29" y="27"/>
                    <a:pt x="39" y="22"/>
                    <a:pt x="41" y="16"/>
                  </a:cubicBezTo>
                  <a:cubicBezTo>
                    <a:pt x="43" y="11"/>
                    <a:pt x="41" y="7"/>
                    <a:pt x="36" y="4"/>
                  </a:cubicBezTo>
                  <a:cubicBezTo>
                    <a:pt x="32" y="2"/>
                    <a:pt x="27" y="1"/>
                    <a:pt x="24" y="1"/>
                  </a:cubicBezTo>
                  <a:cubicBezTo>
                    <a:pt x="21" y="1"/>
                    <a:pt x="18" y="0"/>
                    <a:pt x="15" y="0"/>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38" name="Freeform 688"/>
            <p:cNvSpPr>
              <a:spLocks/>
            </p:cNvSpPr>
            <p:nvPr/>
          </p:nvSpPr>
          <p:spPr bwMode="auto">
            <a:xfrm>
              <a:off x="3171" y="2992"/>
              <a:ext cx="82" cy="40"/>
            </a:xfrm>
            <a:custGeom>
              <a:avLst/>
              <a:gdLst>
                <a:gd name="T0" fmla="*/ 27 w 33"/>
                <a:gd name="T1" fmla="*/ 4 h 16"/>
                <a:gd name="T2" fmla="*/ 15 w 33"/>
                <a:gd name="T3" fmla="*/ 2 h 16"/>
                <a:gd name="T4" fmla="*/ 7 w 33"/>
                <a:gd name="T5" fmla="*/ 1 h 16"/>
                <a:gd name="T6" fmla="*/ 0 w 33"/>
                <a:gd name="T7" fmla="*/ 4 h 16"/>
                <a:gd name="T8" fmla="*/ 6 w 33"/>
                <a:gd name="T9" fmla="*/ 2 h 16"/>
                <a:gd name="T10" fmla="*/ 15 w 33"/>
                <a:gd name="T11" fmla="*/ 3 h 16"/>
                <a:gd name="T12" fmla="*/ 26 w 33"/>
                <a:gd name="T13" fmla="*/ 5 h 16"/>
                <a:gd name="T14" fmla="*/ 31 w 33"/>
                <a:gd name="T15" fmla="*/ 16 h 16"/>
                <a:gd name="T16" fmla="*/ 31 w 33"/>
                <a:gd name="T17" fmla="*/ 16 h 16"/>
                <a:gd name="T18" fmla="*/ 27 w 33"/>
                <a:gd name="T19" fmla="*/ 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6"/>
                <a:gd name="T32" fmla="*/ 33 w 33"/>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6">
                  <a:moveTo>
                    <a:pt x="27" y="4"/>
                  </a:moveTo>
                  <a:cubicBezTo>
                    <a:pt x="23" y="2"/>
                    <a:pt x="18" y="2"/>
                    <a:pt x="15" y="2"/>
                  </a:cubicBezTo>
                  <a:cubicBezTo>
                    <a:pt x="13" y="1"/>
                    <a:pt x="9" y="0"/>
                    <a:pt x="7" y="1"/>
                  </a:cubicBezTo>
                  <a:cubicBezTo>
                    <a:pt x="4" y="1"/>
                    <a:pt x="1" y="2"/>
                    <a:pt x="0" y="4"/>
                  </a:cubicBezTo>
                  <a:cubicBezTo>
                    <a:pt x="1" y="3"/>
                    <a:pt x="3" y="2"/>
                    <a:pt x="6" y="2"/>
                  </a:cubicBezTo>
                  <a:cubicBezTo>
                    <a:pt x="8" y="1"/>
                    <a:pt x="12" y="2"/>
                    <a:pt x="15" y="3"/>
                  </a:cubicBezTo>
                  <a:cubicBezTo>
                    <a:pt x="17" y="3"/>
                    <a:pt x="22" y="3"/>
                    <a:pt x="26" y="5"/>
                  </a:cubicBezTo>
                  <a:cubicBezTo>
                    <a:pt x="30" y="7"/>
                    <a:pt x="32" y="10"/>
                    <a:pt x="31" y="16"/>
                  </a:cubicBezTo>
                  <a:cubicBezTo>
                    <a:pt x="31" y="16"/>
                    <a:pt x="31" y="16"/>
                    <a:pt x="31" y="16"/>
                  </a:cubicBezTo>
                  <a:cubicBezTo>
                    <a:pt x="33" y="10"/>
                    <a:pt x="31" y="7"/>
                    <a:pt x="27" y="4"/>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39" name="Freeform 689"/>
            <p:cNvSpPr>
              <a:spLocks/>
            </p:cNvSpPr>
            <p:nvPr/>
          </p:nvSpPr>
          <p:spPr bwMode="auto">
            <a:xfrm>
              <a:off x="3151" y="3002"/>
              <a:ext cx="92" cy="55"/>
            </a:xfrm>
            <a:custGeom>
              <a:avLst/>
              <a:gdLst>
                <a:gd name="T0" fmla="*/ 19 w 37"/>
                <a:gd name="T1" fmla="*/ 20 h 22"/>
                <a:gd name="T2" fmla="*/ 7 w 37"/>
                <a:gd name="T3" fmla="*/ 0 h 22"/>
                <a:gd name="T4" fmla="*/ 7 w 37"/>
                <a:gd name="T5" fmla="*/ 0 h 22"/>
                <a:gd name="T6" fmla="*/ 6 w 37"/>
                <a:gd name="T7" fmla="*/ 1 h 22"/>
                <a:gd name="T8" fmla="*/ 18 w 37"/>
                <a:gd name="T9" fmla="*/ 21 h 22"/>
                <a:gd name="T10" fmla="*/ 37 w 37"/>
                <a:gd name="T11" fmla="*/ 15 h 22"/>
                <a:gd name="T12" fmla="*/ 19 w 37"/>
                <a:gd name="T13" fmla="*/ 20 h 22"/>
                <a:gd name="T14" fmla="*/ 0 60000 65536"/>
                <a:gd name="T15" fmla="*/ 0 60000 65536"/>
                <a:gd name="T16" fmla="*/ 0 60000 65536"/>
                <a:gd name="T17" fmla="*/ 0 60000 65536"/>
                <a:gd name="T18" fmla="*/ 0 60000 65536"/>
                <a:gd name="T19" fmla="*/ 0 60000 65536"/>
                <a:gd name="T20" fmla="*/ 0 60000 65536"/>
                <a:gd name="T21" fmla="*/ 0 w 37"/>
                <a:gd name="T22" fmla="*/ 0 h 22"/>
                <a:gd name="T23" fmla="*/ 37 w 3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2">
                  <a:moveTo>
                    <a:pt x="19" y="20"/>
                  </a:moveTo>
                  <a:cubicBezTo>
                    <a:pt x="8" y="17"/>
                    <a:pt x="1" y="9"/>
                    <a:pt x="7" y="0"/>
                  </a:cubicBezTo>
                  <a:cubicBezTo>
                    <a:pt x="7" y="0"/>
                    <a:pt x="7" y="0"/>
                    <a:pt x="7" y="0"/>
                  </a:cubicBezTo>
                  <a:cubicBezTo>
                    <a:pt x="7" y="1"/>
                    <a:pt x="7" y="1"/>
                    <a:pt x="6" y="1"/>
                  </a:cubicBezTo>
                  <a:cubicBezTo>
                    <a:pt x="0" y="10"/>
                    <a:pt x="7" y="18"/>
                    <a:pt x="18" y="21"/>
                  </a:cubicBezTo>
                  <a:cubicBezTo>
                    <a:pt x="26" y="22"/>
                    <a:pt x="34" y="19"/>
                    <a:pt x="37" y="15"/>
                  </a:cubicBezTo>
                  <a:cubicBezTo>
                    <a:pt x="34" y="19"/>
                    <a:pt x="27" y="21"/>
                    <a:pt x="19" y="20"/>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40" name="Freeform 690"/>
            <p:cNvSpPr>
              <a:spLocks/>
            </p:cNvSpPr>
            <p:nvPr/>
          </p:nvSpPr>
          <p:spPr bwMode="auto">
            <a:xfrm>
              <a:off x="3178" y="3010"/>
              <a:ext cx="55" cy="30"/>
            </a:xfrm>
            <a:custGeom>
              <a:avLst/>
              <a:gdLst>
                <a:gd name="T0" fmla="*/ 22 w 22"/>
                <a:gd name="T1" fmla="*/ 6 h 12"/>
                <a:gd name="T2" fmla="*/ 6 w 22"/>
                <a:gd name="T3" fmla="*/ 10 h 12"/>
                <a:gd name="T4" fmla="*/ 3 w 22"/>
                <a:gd name="T5" fmla="*/ 2 h 12"/>
                <a:gd name="T6" fmla="*/ 13 w 22"/>
                <a:gd name="T7" fmla="*/ 1 h 12"/>
                <a:gd name="T8" fmla="*/ 22 w 22"/>
                <a:gd name="T9" fmla="*/ 6 h 12"/>
                <a:gd name="T10" fmla="*/ 0 60000 65536"/>
                <a:gd name="T11" fmla="*/ 0 60000 65536"/>
                <a:gd name="T12" fmla="*/ 0 60000 65536"/>
                <a:gd name="T13" fmla="*/ 0 60000 65536"/>
                <a:gd name="T14" fmla="*/ 0 60000 65536"/>
                <a:gd name="T15" fmla="*/ 0 w 22"/>
                <a:gd name="T16" fmla="*/ 0 h 12"/>
                <a:gd name="T17" fmla="*/ 22 w 22"/>
                <a:gd name="T18" fmla="*/ 12 h 12"/>
              </a:gdLst>
              <a:ahLst/>
              <a:cxnLst>
                <a:cxn ang="T10">
                  <a:pos x="T0" y="T1"/>
                </a:cxn>
                <a:cxn ang="T11">
                  <a:pos x="T2" y="T3"/>
                </a:cxn>
                <a:cxn ang="T12">
                  <a:pos x="T4" y="T5"/>
                </a:cxn>
                <a:cxn ang="T13">
                  <a:pos x="T6" y="T7"/>
                </a:cxn>
                <a:cxn ang="T14">
                  <a:pos x="T8" y="T9"/>
                </a:cxn>
              </a:cxnLst>
              <a:rect l="T15" t="T16" r="T17" b="T18"/>
              <a:pathLst>
                <a:path w="22" h="12">
                  <a:moveTo>
                    <a:pt x="22" y="6"/>
                  </a:moveTo>
                  <a:cubicBezTo>
                    <a:pt x="20" y="12"/>
                    <a:pt x="12" y="12"/>
                    <a:pt x="6" y="10"/>
                  </a:cubicBezTo>
                  <a:cubicBezTo>
                    <a:pt x="0" y="8"/>
                    <a:pt x="0" y="3"/>
                    <a:pt x="3" y="2"/>
                  </a:cubicBezTo>
                  <a:cubicBezTo>
                    <a:pt x="6" y="0"/>
                    <a:pt x="8" y="0"/>
                    <a:pt x="13" y="1"/>
                  </a:cubicBezTo>
                  <a:cubicBezTo>
                    <a:pt x="18" y="2"/>
                    <a:pt x="22" y="4"/>
                    <a:pt x="22" y="6"/>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41" name="Freeform 691"/>
            <p:cNvSpPr>
              <a:spLocks/>
            </p:cNvSpPr>
            <p:nvPr/>
          </p:nvSpPr>
          <p:spPr bwMode="auto">
            <a:xfrm>
              <a:off x="3178" y="3017"/>
              <a:ext cx="55" cy="23"/>
            </a:xfrm>
            <a:custGeom>
              <a:avLst/>
              <a:gdLst>
                <a:gd name="T0" fmla="*/ 7 w 22"/>
                <a:gd name="T1" fmla="*/ 5 h 9"/>
                <a:gd name="T2" fmla="*/ 2 w 22"/>
                <a:gd name="T3" fmla="*/ 0 h 9"/>
                <a:gd name="T4" fmla="*/ 6 w 22"/>
                <a:gd name="T5" fmla="*/ 7 h 9"/>
                <a:gd name="T6" fmla="*/ 22 w 22"/>
                <a:gd name="T7" fmla="*/ 3 h 9"/>
                <a:gd name="T8" fmla="*/ 7 w 22"/>
                <a:gd name="T9" fmla="*/ 5 h 9"/>
                <a:gd name="T10" fmla="*/ 0 60000 65536"/>
                <a:gd name="T11" fmla="*/ 0 60000 65536"/>
                <a:gd name="T12" fmla="*/ 0 60000 65536"/>
                <a:gd name="T13" fmla="*/ 0 60000 65536"/>
                <a:gd name="T14" fmla="*/ 0 60000 65536"/>
                <a:gd name="T15" fmla="*/ 0 w 22"/>
                <a:gd name="T16" fmla="*/ 0 h 9"/>
                <a:gd name="T17" fmla="*/ 22 w 22"/>
                <a:gd name="T18" fmla="*/ 9 h 9"/>
              </a:gdLst>
              <a:ahLst/>
              <a:cxnLst>
                <a:cxn ang="T10">
                  <a:pos x="T0" y="T1"/>
                </a:cxn>
                <a:cxn ang="T11">
                  <a:pos x="T2" y="T3"/>
                </a:cxn>
                <a:cxn ang="T12">
                  <a:pos x="T4" y="T5"/>
                </a:cxn>
                <a:cxn ang="T13">
                  <a:pos x="T6" y="T7"/>
                </a:cxn>
                <a:cxn ang="T14">
                  <a:pos x="T8" y="T9"/>
                </a:cxn>
              </a:cxnLst>
              <a:rect l="T15" t="T16" r="T17" b="T18"/>
              <a:pathLst>
                <a:path w="22" h="9">
                  <a:moveTo>
                    <a:pt x="7" y="5"/>
                  </a:moveTo>
                  <a:cubicBezTo>
                    <a:pt x="3" y="4"/>
                    <a:pt x="1" y="2"/>
                    <a:pt x="2" y="0"/>
                  </a:cubicBezTo>
                  <a:cubicBezTo>
                    <a:pt x="0" y="2"/>
                    <a:pt x="1" y="5"/>
                    <a:pt x="6" y="7"/>
                  </a:cubicBezTo>
                  <a:cubicBezTo>
                    <a:pt x="12" y="9"/>
                    <a:pt x="20" y="9"/>
                    <a:pt x="22" y="3"/>
                  </a:cubicBezTo>
                  <a:cubicBezTo>
                    <a:pt x="19" y="7"/>
                    <a:pt x="12" y="7"/>
                    <a:pt x="7" y="5"/>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42" name="Freeform 692"/>
            <p:cNvSpPr>
              <a:spLocks/>
            </p:cNvSpPr>
            <p:nvPr/>
          </p:nvSpPr>
          <p:spPr bwMode="auto">
            <a:xfrm>
              <a:off x="3196" y="3010"/>
              <a:ext cx="35" cy="10"/>
            </a:xfrm>
            <a:custGeom>
              <a:avLst/>
              <a:gdLst>
                <a:gd name="T0" fmla="*/ 0 w 14"/>
                <a:gd name="T1" fmla="*/ 1 h 4"/>
                <a:gd name="T2" fmla="*/ 14 w 14"/>
                <a:gd name="T3" fmla="*/ 4 h 4"/>
                <a:gd name="T4" fmla="*/ 6 w 14"/>
                <a:gd name="T5" fmla="*/ 2 h 4"/>
                <a:gd name="T6" fmla="*/ 0 w 14"/>
                <a:gd name="T7" fmla="*/ 1 h 4"/>
                <a:gd name="T8" fmla="*/ 0 60000 65536"/>
                <a:gd name="T9" fmla="*/ 0 60000 65536"/>
                <a:gd name="T10" fmla="*/ 0 60000 65536"/>
                <a:gd name="T11" fmla="*/ 0 60000 65536"/>
                <a:gd name="T12" fmla="*/ 0 w 14"/>
                <a:gd name="T13" fmla="*/ 0 h 4"/>
                <a:gd name="T14" fmla="*/ 14 w 14"/>
                <a:gd name="T15" fmla="*/ 4 h 4"/>
              </a:gdLst>
              <a:ahLst/>
              <a:cxnLst>
                <a:cxn ang="T8">
                  <a:pos x="T0" y="T1"/>
                </a:cxn>
                <a:cxn ang="T9">
                  <a:pos x="T2" y="T3"/>
                </a:cxn>
                <a:cxn ang="T10">
                  <a:pos x="T4" y="T5"/>
                </a:cxn>
                <a:cxn ang="T11">
                  <a:pos x="T6" y="T7"/>
                </a:cxn>
              </a:cxnLst>
              <a:rect l="T12" t="T13" r="T14" b="T15"/>
              <a:pathLst>
                <a:path w="14" h="4">
                  <a:moveTo>
                    <a:pt x="0" y="1"/>
                  </a:moveTo>
                  <a:cubicBezTo>
                    <a:pt x="4" y="0"/>
                    <a:pt x="11" y="1"/>
                    <a:pt x="14" y="4"/>
                  </a:cubicBezTo>
                  <a:cubicBezTo>
                    <a:pt x="12" y="3"/>
                    <a:pt x="9" y="2"/>
                    <a:pt x="6" y="2"/>
                  </a:cubicBezTo>
                  <a:cubicBezTo>
                    <a:pt x="4" y="2"/>
                    <a:pt x="0" y="1"/>
                    <a:pt x="0" y="1"/>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43" name="Freeform 693"/>
            <p:cNvSpPr>
              <a:spLocks/>
            </p:cNvSpPr>
            <p:nvPr/>
          </p:nvSpPr>
          <p:spPr bwMode="auto">
            <a:xfrm>
              <a:off x="3203" y="3007"/>
              <a:ext cx="30" cy="13"/>
            </a:xfrm>
            <a:custGeom>
              <a:avLst/>
              <a:gdLst>
                <a:gd name="T0" fmla="*/ 7 w 12"/>
                <a:gd name="T1" fmla="*/ 1 h 5"/>
                <a:gd name="T2" fmla="*/ 0 w 12"/>
                <a:gd name="T3" fmla="*/ 1 h 5"/>
                <a:gd name="T4" fmla="*/ 12 w 12"/>
                <a:gd name="T5" fmla="*/ 5 h 5"/>
                <a:gd name="T6" fmla="*/ 7 w 12"/>
                <a:gd name="T7" fmla="*/ 1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7" y="1"/>
                  </a:moveTo>
                  <a:cubicBezTo>
                    <a:pt x="5" y="1"/>
                    <a:pt x="3" y="0"/>
                    <a:pt x="0" y="1"/>
                  </a:cubicBezTo>
                  <a:cubicBezTo>
                    <a:pt x="2" y="1"/>
                    <a:pt x="11" y="2"/>
                    <a:pt x="12" y="5"/>
                  </a:cubicBezTo>
                  <a:cubicBezTo>
                    <a:pt x="12" y="4"/>
                    <a:pt x="10" y="2"/>
                    <a:pt x="7" y="1"/>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944" name="Freeform 694"/>
            <p:cNvSpPr>
              <a:spLocks/>
            </p:cNvSpPr>
            <p:nvPr/>
          </p:nvSpPr>
          <p:spPr bwMode="auto">
            <a:xfrm>
              <a:off x="3186" y="3030"/>
              <a:ext cx="37" cy="15"/>
            </a:xfrm>
            <a:custGeom>
              <a:avLst/>
              <a:gdLst>
                <a:gd name="T0" fmla="*/ 0 w 15"/>
                <a:gd name="T1" fmla="*/ 0 h 6"/>
                <a:gd name="T2" fmla="*/ 15 w 15"/>
                <a:gd name="T3" fmla="*/ 3 h 6"/>
                <a:gd name="T4" fmla="*/ 0 w 15"/>
                <a:gd name="T5" fmla="*/ 0 h 6"/>
                <a:gd name="T6" fmla="*/ 0 60000 65536"/>
                <a:gd name="T7" fmla="*/ 0 60000 65536"/>
                <a:gd name="T8" fmla="*/ 0 60000 65536"/>
                <a:gd name="T9" fmla="*/ 0 w 15"/>
                <a:gd name="T10" fmla="*/ 0 h 6"/>
                <a:gd name="T11" fmla="*/ 15 w 15"/>
                <a:gd name="T12" fmla="*/ 6 h 6"/>
              </a:gdLst>
              <a:ahLst/>
              <a:cxnLst>
                <a:cxn ang="T6">
                  <a:pos x="T0" y="T1"/>
                </a:cxn>
                <a:cxn ang="T7">
                  <a:pos x="T2" y="T3"/>
                </a:cxn>
                <a:cxn ang="T8">
                  <a:pos x="T4" y="T5"/>
                </a:cxn>
              </a:cxnLst>
              <a:rect l="T9" t="T10" r="T11" b="T12"/>
              <a:pathLst>
                <a:path w="15" h="6">
                  <a:moveTo>
                    <a:pt x="0" y="0"/>
                  </a:moveTo>
                  <a:cubicBezTo>
                    <a:pt x="2" y="2"/>
                    <a:pt x="9" y="5"/>
                    <a:pt x="15" y="3"/>
                  </a:cubicBezTo>
                  <a:cubicBezTo>
                    <a:pt x="13" y="4"/>
                    <a:pt x="5" y="6"/>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945" name="Freeform 695"/>
            <p:cNvSpPr>
              <a:spLocks/>
            </p:cNvSpPr>
            <p:nvPr/>
          </p:nvSpPr>
          <p:spPr bwMode="auto">
            <a:xfrm>
              <a:off x="3148" y="2992"/>
              <a:ext cx="108" cy="68"/>
            </a:xfrm>
            <a:custGeom>
              <a:avLst/>
              <a:gdLst>
                <a:gd name="T0" fmla="*/ 15 w 43"/>
                <a:gd name="T1" fmla="*/ 0 h 27"/>
                <a:gd name="T2" fmla="*/ 7 w 43"/>
                <a:gd name="T3" fmla="*/ 5 h 27"/>
                <a:gd name="T4" fmla="*/ 18 w 43"/>
                <a:gd name="T5" fmla="*/ 25 h 27"/>
                <a:gd name="T6" fmla="*/ 41 w 43"/>
                <a:gd name="T7" fmla="*/ 16 h 27"/>
                <a:gd name="T8" fmla="*/ 36 w 43"/>
                <a:gd name="T9" fmla="*/ 4 h 27"/>
                <a:gd name="T10" fmla="*/ 24 w 43"/>
                <a:gd name="T11" fmla="*/ 1 h 27"/>
                <a:gd name="T12" fmla="*/ 15 w 43"/>
                <a:gd name="T13" fmla="*/ 0 h 27"/>
                <a:gd name="T14" fmla="*/ 0 60000 65536"/>
                <a:gd name="T15" fmla="*/ 0 60000 65536"/>
                <a:gd name="T16" fmla="*/ 0 60000 65536"/>
                <a:gd name="T17" fmla="*/ 0 60000 65536"/>
                <a:gd name="T18" fmla="*/ 0 60000 65536"/>
                <a:gd name="T19" fmla="*/ 0 60000 65536"/>
                <a:gd name="T20" fmla="*/ 0 60000 65536"/>
                <a:gd name="T21" fmla="*/ 0 w 43"/>
                <a:gd name="T22" fmla="*/ 0 h 27"/>
                <a:gd name="T23" fmla="*/ 43 w 43"/>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7">
                  <a:moveTo>
                    <a:pt x="15" y="0"/>
                  </a:moveTo>
                  <a:cubicBezTo>
                    <a:pt x="11" y="1"/>
                    <a:pt x="8" y="2"/>
                    <a:pt x="7" y="5"/>
                  </a:cubicBezTo>
                  <a:cubicBezTo>
                    <a:pt x="0" y="14"/>
                    <a:pt x="8" y="23"/>
                    <a:pt x="18" y="25"/>
                  </a:cubicBezTo>
                  <a:cubicBezTo>
                    <a:pt x="29" y="27"/>
                    <a:pt x="39" y="22"/>
                    <a:pt x="41" y="16"/>
                  </a:cubicBezTo>
                  <a:cubicBezTo>
                    <a:pt x="43" y="11"/>
                    <a:pt x="41" y="7"/>
                    <a:pt x="36" y="4"/>
                  </a:cubicBezTo>
                  <a:cubicBezTo>
                    <a:pt x="32" y="2"/>
                    <a:pt x="27" y="1"/>
                    <a:pt x="24" y="1"/>
                  </a:cubicBezTo>
                  <a:cubicBezTo>
                    <a:pt x="21" y="1"/>
                    <a:pt x="18" y="0"/>
                    <a:pt x="15" y="0"/>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946" name="Freeform 696"/>
            <p:cNvSpPr>
              <a:spLocks/>
            </p:cNvSpPr>
            <p:nvPr/>
          </p:nvSpPr>
          <p:spPr bwMode="auto">
            <a:xfrm>
              <a:off x="3181" y="3015"/>
              <a:ext cx="52" cy="25"/>
            </a:xfrm>
            <a:custGeom>
              <a:avLst/>
              <a:gdLst>
                <a:gd name="T0" fmla="*/ 0 w 21"/>
                <a:gd name="T1" fmla="*/ 3 h 10"/>
                <a:gd name="T2" fmla="*/ 5 w 21"/>
                <a:gd name="T3" fmla="*/ 8 h 10"/>
                <a:gd name="T4" fmla="*/ 18 w 21"/>
                <a:gd name="T5" fmla="*/ 8 h 10"/>
                <a:gd name="T6" fmla="*/ 21 w 21"/>
                <a:gd name="T7" fmla="*/ 4 h 10"/>
                <a:gd name="T8" fmla="*/ 18 w 21"/>
                <a:gd name="T9" fmla="*/ 8 h 10"/>
                <a:gd name="T10" fmla="*/ 5 w 21"/>
                <a:gd name="T11" fmla="*/ 8 h 10"/>
                <a:gd name="T12" fmla="*/ 0 w 21"/>
                <a:gd name="T13" fmla="*/ 3 h 10"/>
                <a:gd name="T14" fmla="*/ 2 w 21"/>
                <a:gd name="T15" fmla="*/ 0 h 10"/>
                <a:gd name="T16" fmla="*/ 0 w 21"/>
                <a:gd name="T17" fmla="*/ 3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0"/>
                <a:gd name="T29" fmla="*/ 21 w 2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0">
                  <a:moveTo>
                    <a:pt x="0" y="3"/>
                  </a:moveTo>
                  <a:cubicBezTo>
                    <a:pt x="0" y="5"/>
                    <a:pt x="2" y="7"/>
                    <a:pt x="5" y="8"/>
                  </a:cubicBezTo>
                  <a:cubicBezTo>
                    <a:pt x="10" y="10"/>
                    <a:pt x="15" y="10"/>
                    <a:pt x="18" y="8"/>
                  </a:cubicBezTo>
                  <a:cubicBezTo>
                    <a:pt x="19" y="7"/>
                    <a:pt x="20" y="6"/>
                    <a:pt x="21" y="4"/>
                  </a:cubicBezTo>
                  <a:cubicBezTo>
                    <a:pt x="20" y="6"/>
                    <a:pt x="19" y="7"/>
                    <a:pt x="18" y="8"/>
                  </a:cubicBezTo>
                  <a:cubicBezTo>
                    <a:pt x="15" y="9"/>
                    <a:pt x="10" y="9"/>
                    <a:pt x="5" y="8"/>
                  </a:cubicBezTo>
                  <a:cubicBezTo>
                    <a:pt x="2" y="7"/>
                    <a:pt x="0" y="5"/>
                    <a:pt x="0" y="3"/>
                  </a:cubicBezTo>
                  <a:cubicBezTo>
                    <a:pt x="0" y="2"/>
                    <a:pt x="1" y="0"/>
                    <a:pt x="2" y="0"/>
                  </a:cubicBezTo>
                  <a:cubicBezTo>
                    <a:pt x="1" y="0"/>
                    <a:pt x="0" y="1"/>
                    <a:pt x="0" y="3"/>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47" name="Freeform 697"/>
            <p:cNvSpPr>
              <a:spLocks/>
            </p:cNvSpPr>
            <p:nvPr/>
          </p:nvSpPr>
          <p:spPr bwMode="auto">
            <a:xfrm>
              <a:off x="4206" y="3517"/>
              <a:ext cx="72" cy="103"/>
            </a:xfrm>
            <a:custGeom>
              <a:avLst/>
              <a:gdLst>
                <a:gd name="T0" fmla="*/ 1 w 29"/>
                <a:gd name="T1" fmla="*/ 27 h 41"/>
                <a:gd name="T2" fmla="*/ 8 w 29"/>
                <a:gd name="T3" fmla="*/ 39 h 41"/>
                <a:gd name="T4" fmla="*/ 25 w 29"/>
                <a:gd name="T5" fmla="*/ 25 h 41"/>
                <a:gd name="T6" fmla="*/ 23 w 29"/>
                <a:gd name="T7" fmla="*/ 3 h 41"/>
                <a:gd name="T8" fmla="*/ 13 w 29"/>
                <a:gd name="T9" fmla="*/ 4 h 41"/>
                <a:gd name="T10" fmla="*/ 7 w 29"/>
                <a:gd name="T11" fmla="*/ 16 h 41"/>
                <a:gd name="T12" fmla="*/ 1 w 29"/>
                <a:gd name="T13" fmla="*/ 27 h 41"/>
                <a:gd name="T14" fmla="*/ 0 60000 65536"/>
                <a:gd name="T15" fmla="*/ 0 60000 65536"/>
                <a:gd name="T16" fmla="*/ 0 60000 65536"/>
                <a:gd name="T17" fmla="*/ 0 60000 65536"/>
                <a:gd name="T18" fmla="*/ 0 60000 65536"/>
                <a:gd name="T19" fmla="*/ 0 60000 65536"/>
                <a:gd name="T20" fmla="*/ 0 60000 65536"/>
                <a:gd name="T21" fmla="*/ 0 w 29"/>
                <a:gd name="T22" fmla="*/ 0 h 41"/>
                <a:gd name="T23" fmla="*/ 29 w 2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1">
                  <a:moveTo>
                    <a:pt x="1" y="27"/>
                  </a:moveTo>
                  <a:cubicBezTo>
                    <a:pt x="0" y="33"/>
                    <a:pt x="2" y="37"/>
                    <a:pt x="8" y="39"/>
                  </a:cubicBezTo>
                  <a:cubicBezTo>
                    <a:pt x="15" y="41"/>
                    <a:pt x="21" y="35"/>
                    <a:pt x="25" y="25"/>
                  </a:cubicBezTo>
                  <a:cubicBezTo>
                    <a:pt x="29" y="14"/>
                    <a:pt x="29" y="8"/>
                    <a:pt x="23" y="3"/>
                  </a:cubicBezTo>
                  <a:cubicBezTo>
                    <a:pt x="20" y="0"/>
                    <a:pt x="17" y="1"/>
                    <a:pt x="13" y="4"/>
                  </a:cubicBezTo>
                  <a:cubicBezTo>
                    <a:pt x="10" y="7"/>
                    <a:pt x="10" y="10"/>
                    <a:pt x="7" y="16"/>
                  </a:cubicBezTo>
                  <a:cubicBezTo>
                    <a:pt x="6" y="19"/>
                    <a:pt x="2" y="22"/>
                    <a:pt x="1" y="27"/>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48" name="Freeform 698"/>
            <p:cNvSpPr>
              <a:spLocks/>
            </p:cNvSpPr>
            <p:nvPr/>
          </p:nvSpPr>
          <p:spPr bwMode="auto">
            <a:xfrm>
              <a:off x="4221" y="3537"/>
              <a:ext cx="37" cy="65"/>
            </a:xfrm>
            <a:custGeom>
              <a:avLst/>
              <a:gdLst>
                <a:gd name="T0" fmla="*/ 10 w 15"/>
                <a:gd name="T1" fmla="*/ 2 h 26"/>
                <a:gd name="T2" fmla="*/ 10 w 15"/>
                <a:gd name="T3" fmla="*/ 16 h 26"/>
                <a:gd name="T4" fmla="*/ 0 w 15"/>
                <a:gd name="T5" fmla="*/ 20 h 26"/>
                <a:gd name="T6" fmla="*/ 5 w 15"/>
                <a:gd name="T7" fmla="*/ 10 h 26"/>
                <a:gd name="T8" fmla="*/ 10 w 15"/>
                <a:gd name="T9" fmla="*/ 2 h 26"/>
                <a:gd name="T10" fmla="*/ 0 60000 65536"/>
                <a:gd name="T11" fmla="*/ 0 60000 65536"/>
                <a:gd name="T12" fmla="*/ 0 60000 65536"/>
                <a:gd name="T13" fmla="*/ 0 60000 65536"/>
                <a:gd name="T14" fmla="*/ 0 60000 65536"/>
                <a:gd name="T15" fmla="*/ 0 w 15"/>
                <a:gd name="T16" fmla="*/ 0 h 26"/>
                <a:gd name="T17" fmla="*/ 15 w 15"/>
                <a:gd name="T18" fmla="*/ 26 h 26"/>
              </a:gdLst>
              <a:ahLst/>
              <a:cxnLst>
                <a:cxn ang="T10">
                  <a:pos x="T0" y="T1"/>
                </a:cxn>
                <a:cxn ang="T11">
                  <a:pos x="T2" y="T3"/>
                </a:cxn>
                <a:cxn ang="T12">
                  <a:pos x="T4" y="T5"/>
                </a:cxn>
                <a:cxn ang="T13">
                  <a:pos x="T6" y="T7"/>
                </a:cxn>
                <a:cxn ang="T14">
                  <a:pos x="T8" y="T9"/>
                </a:cxn>
              </a:cxnLst>
              <a:rect l="T15" t="T16" r="T17" b="T18"/>
              <a:pathLst>
                <a:path w="15" h="26">
                  <a:moveTo>
                    <a:pt x="10" y="2"/>
                  </a:moveTo>
                  <a:cubicBezTo>
                    <a:pt x="13" y="0"/>
                    <a:pt x="15" y="6"/>
                    <a:pt x="10" y="16"/>
                  </a:cubicBezTo>
                  <a:cubicBezTo>
                    <a:pt x="6" y="26"/>
                    <a:pt x="0" y="25"/>
                    <a:pt x="0" y="20"/>
                  </a:cubicBezTo>
                  <a:cubicBezTo>
                    <a:pt x="0" y="16"/>
                    <a:pt x="2" y="15"/>
                    <a:pt x="5" y="10"/>
                  </a:cubicBezTo>
                  <a:cubicBezTo>
                    <a:pt x="8" y="5"/>
                    <a:pt x="8" y="4"/>
                    <a:pt x="10" y="2"/>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49" name="Freeform 699"/>
            <p:cNvSpPr>
              <a:spLocks/>
            </p:cNvSpPr>
            <p:nvPr/>
          </p:nvSpPr>
          <p:spPr bwMode="auto">
            <a:xfrm>
              <a:off x="4223" y="3545"/>
              <a:ext cx="30" cy="57"/>
            </a:xfrm>
            <a:custGeom>
              <a:avLst/>
              <a:gdLst>
                <a:gd name="T0" fmla="*/ 9 w 12"/>
                <a:gd name="T1" fmla="*/ 13 h 23"/>
                <a:gd name="T2" fmla="*/ 12 w 12"/>
                <a:gd name="T3" fmla="*/ 0 h 23"/>
                <a:gd name="T4" fmla="*/ 8 w 12"/>
                <a:gd name="T5" fmla="*/ 12 h 23"/>
                <a:gd name="T6" fmla="*/ 0 w 12"/>
                <a:gd name="T7" fmla="*/ 18 h 23"/>
                <a:gd name="T8" fmla="*/ 9 w 12"/>
                <a:gd name="T9" fmla="*/ 13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9" y="13"/>
                  </a:moveTo>
                  <a:cubicBezTo>
                    <a:pt x="12" y="7"/>
                    <a:pt x="12" y="2"/>
                    <a:pt x="12" y="0"/>
                  </a:cubicBezTo>
                  <a:cubicBezTo>
                    <a:pt x="12" y="4"/>
                    <a:pt x="10" y="8"/>
                    <a:pt x="8" y="12"/>
                  </a:cubicBezTo>
                  <a:cubicBezTo>
                    <a:pt x="7" y="15"/>
                    <a:pt x="3" y="23"/>
                    <a:pt x="0" y="18"/>
                  </a:cubicBezTo>
                  <a:cubicBezTo>
                    <a:pt x="0" y="22"/>
                    <a:pt x="5" y="23"/>
                    <a:pt x="9" y="13"/>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50" name="Freeform 700"/>
            <p:cNvSpPr>
              <a:spLocks/>
            </p:cNvSpPr>
            <p:nvPr/>
          </p:nvSpPr>
          <p:spPr bwMode="auto">
            <a:xfrm>
              <a:off x="4223" y="3542"/>
              <a:ext cx="23" cy="40"/>
            </a:xfrm>
            <a:custGeom>
              <a:avLst/>
              <a:gdLst>
                <a:gd name="T0" fmla="*/ 5 w 9"/>
                <a:gd name="T1" fmla="*/ 8 h 16"/>
                <a:gd name="T2" fmla="*/ 7 w 9"/>
                <a:gd name="T3" fmla="*/ 4 h 16"/>
                <a:gd name="T4" fmla="*/ 9 w 9"/>
                <a:gd name="T5" fmla="*/ 0 h 16"/>
                <a:gd name="T6" fmla="*/ 4 w 9"/>
                <a:gd name="T7" fmla="*/ 8 h 16"/>
                <a:gd name="T8" fmla="*/ 0 w 9"/>
                <a:gd name="T9" fmla="*/ 16 h 16"/>
                <a:gd name="T10" fmla="*/ 2 w 9"/>
                <a:gd name="T11" fmla="*/ 13 h 16"/>
                <a:gd name="T12" fmla="*/ 5 w 9"/>
                <a:gd name="T13" fmla="*/ 8 h 16"/>
                <a:gd name="T14" fmla="*/ 0 60000 65536"/>
                <a:gd name="T15" fmla="*/ 0 60000 65536"/>
                <a:gd name="T16" fmla="*/ 0 60000 65536"/>
                <a:gd name="T17" fmla="*/ 0 60000 65536"/>
                <a:gd name="T18" fmla="*/ 0 60000 65536"/>
                <a:gd name="T19" fmla="*/ 0 60000 65536"/>
                <a:gd name="T20" fmla="*/ 0 60000 65536"/>
                <a:gd name="T21" fmla="*/ 0 w 9"/>
                <a:gd name="T22" fmla="*/ 0 h 16"/>
                <a:gd name="T23" fmla="*/ 9 w 9"/>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6">
                  <a:moveTo>
                    <a:pt x="5" y="8"/>
                  </a:moveTo>
                  <a:cubicBezTo>
                    <a:pt x="6" y="7"/>
                    <a:pt x="6" y="6"/>
                    <a:pt x="7" y="4"/>
                  </a:cubicBezTo>
                  <a:cubicBezTo>
                    <a:pt x="7" y="3"/>
                    <a:pt x="8" y="1"/>
                    <a:pt x="9" y="0"/>
                  </a:cubicBezTo>
                  <a:cubicBezTo>
                    <a:pt x="7" y="2"/>
                    <a:pt x="7" y="3"/>
                    <a:pt x="4" y="8"/>
                  </a:cubicBezTo>
                  <a:cubicBezTo>
                    <a:pt x="1" y="13"/>
                    <a:pt x="0" y="14"/>
                    <a:pt x="0" y="16"/>
                  </a:cubicBezTo>
                  <a:cubicBezTo>
                    <a:pt x="0" y="15"/>
                    <a:pt x="1" y="13"/>
                    <a:pt x="2" y="13"/>
                  </a:cubicBezTo>
                  <a:cubicBezTo>
                    <a:pt x="3" y="11"/>
                    <a:pt x="4" y="10"/>
                    <a:pt x="5" y="8"/>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51" name="Freeform 701"/>
            <p:cNvSpPr>
              <a:spLocks/>
            </p:cNvSpPr>
            <p:nvPr/>
          </p:nvSpPr>
          <p:spPr bwMode="auto">
            <a:xfrm>
              <a:off x="4208" y="3572"/>
              <a:ext cx="30" cy="43"/>
            </a:xfrm>
            <a:custGeom>
              <a:avLst/>
              <a:gdLst>
                <a:gd name="T0" fmla="*/ 3 w 12"/>
                <a:gd name="T1" fmla="*/ 0 h 17"/>
                <a:gd name="T2" fmla="*/ 2 w 12"/>
                <a:gd name="T3" fmla="*/ 13 h 17"/>
                <a:gd name="T4" fmla="*/ 12 w 12"/>
                <a:gd name="T5" fmla="*/ 16 h 17"/>
                <a:gd name="T6" fmla="*/ 2 w 12"/>
                <a:gd name="T7" fmla="*/ 11 h 17"/>
                <a:gd name="T8" fmla="*/ 3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3" y="0"/>
                  </a:moveTo>
                  <a:cubicBezTo>
                    <a:pt x="1" y="2"/>
                    <a:pt x="0" y="9"/>
                    <a:pt x="2" y="13"/>
                  </a:cubicBezTo>
                  <a:cubicBezTo>
                    <a:pt x="5" y="16"/>
                    <a:pt x="10" y="17"/>
                    <a:pt x="12" y="16"/>
                  </a:cubicBezTo>
                  <a:cubicBezTo>
                    <a:pt x="11" y="16"/>
                    <a:pt x="4" y="16"/>
                    <a:pt x="2" y="11"/>
                  </a:cubicBezTo>
                  <a:cubicBezTo>
                    <a:pt x="0" y="6"/>
                    <a:pt x="2" y="1"/>
                    <a:pt x="3" y="0"/>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52" name="Freeform 702"/>
            <p:cNvSpPr>
              <a:spLocks/>
            </p:cNvSpPr>
            <p:nvPr/>
          </p:nvSpPr>
          <p:spPr bwMode="auto">
            <a:xfrm>
              <a:off x="4226" y="3522"/>
              <a:ext cx="25" cy="33"/>
            </a:xfrm>
            <a:custGeom>
              <a:avLst/>
              <a:gdLst>
                <a:gd name="T0" fmla="*/ 0 w 10"/>
                <a:gd name="T1" fmla="*/ 13 h 13"/>
                <a:gd name="T2" fmla="*/ 10 w 10"/>
                <a:gd name="T3" fmla="*/ 0 h 13"/>
                <a:gd name="T4" fmla="*/ 4 w 10"/>
                <a:gd name="T5" fmla="*/ 6 h 13"/>
                <a:gd name="T6" fmla="*/ 0 w 10"/>
                <a:gd name="T7" fmla="*/ 13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0" y="13"/>
                  </a:moveTo>
                  <a:cubicBezTo>
                    <a:pt x="2" y="9"/>
                    <a:pt x="3" y="3"/>
                    <a:pt x="10" y="0"/>
                  </a:cubicBezTo>
                  <a:cubicBezTo>
                    <a:pt x="8" y="1"/>
                    <a:pt x="6" y="3"/>
                    <a:pt x="4" y="6"/>
                  </a:cubicBezTo>
                  <a:cubicBezTo>
                    <a:pt x="2" y="8"/>
                    <a:pt x="1" y="12"/>
                    <a:pt x="0" y="13"/>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953" name="Freeform 703"/>
            <p:cNvSpPr>
              <a:spLocks/>
            </p:cNvSpPr>
            <p:nvPr/>
          </p:nvSpPr>
          <p:spPr bwMode="auto">
            <a:xfrm>
              <a:off x="4233" y="3545"/>
              <a:ext cx="25" cy="52"/>
            </a:xfrm>
            <a:custGeom>
              <a:avLst/>
              <a:gdLst>
                <a:gd name="T0" fmla="*/ 0 w 10"/>
                <a:gd name="T1" fmla="*/ 21 h 21"/>
                <a:gd name="T2" fmla="*/ 6 w 10"/>
                <a:gd name="T3" fmla="*/ 12 h 21"/>
                <a:gd name="T4" fmla="*/ 8 w 10"/>
                <a:gd name="T5" fmla="*/ 0 h 21"/>
                <a:gd name="T6" fmla="*/ 7 w 10"/>
                <a:gd name="T7" fmla="*/ 13 h 21"/>
                <a:gd name="T8" fmla="*/ 0 w 10"/>
                <a:gd name="T9" fmla="*/ 21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0" y="21"/>
                  </a:moveTo>
                  <a:cubicBezTo>
                    <a:pt x="2" y="20"/>
                    <a:pt x="4" y="17"/>
                    <a:pt x="6" y="12"/>
                  </a:cubicBezTo>
                  <a:cubicBezTo>
                    <a:pt x="8" y="7"/>
                    <a:pt x="9" y="3"/>
                    <a:pt x="8" y="0"/>
                  </a:cubicBezTo>
                  <a:cubicBezTo>
                    <a:pt x="9" y="2"/>
                    <a:pt x="10" y="6"/>
                    <a:pt x="7" y="13"/>
                  </a:cubicBezTo>
                  <a:cubicBezTo>
                    <a:pt x="4" y="19"/>
                    <a:pt x="2" y="20"/>
                    <a:pt x="0" y="21"/>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954" name="Freeform 704"/>
            <p:cNvSpPr>
              <a:spLocks/>
            </p:cNvSpPr>
            <p:nvPr/>
          </p:nvSpPr>
          <p:spPr bwMode="auto">
            <a:xfrm>
              <a:off x="4256" y="3525"/>
              <a:ext cx="20" cy="75"/>
            </a:xfrm>
            <a:custGeom>
              <a:avLst/>
              <a:gdLst>
                <a:gd name="T0" fmla="*/ 0 w 8"/>
                <a:gd name="T1" fmla="*/ 30 h 30"/>
                <a:gd name="T2" fmla="*/ 7 w 8"/>
                <a:gd name="T3" fmla="*/ 8 h 30"/>
                <a:gd name="T4" fmla="*/ 3 w 8"/>
                <a:gd name="T5" fmla="*/ 0 h 30"/>
                <a:gd name="T6" fmla="*/ 6 w 8"/>
                <a:gd name="T7" fmla="*/ 12 h 30"/>
                <a:gd name="T8" fmla="*/ 0 w 8"/>
                <a:gd name="T9" fmla="*/ 30 h 30"/>
                <a:gd name="T10" fmla="*/ 0 60000 65536"/>
                <a:gd name="T11" fmla="*/ 0 60000 65536"/>
                <a:gd name="T12" fmla="*/ 0 60000 65536"/>
                <a:gd name="T13" fmla="*/ 0 60000 65536"/>
                <a:gd name="T14" fmla="*/ 0 60000 65536"/>
                <a:gd name="T15" fmla="*/ 0 w 8"/>
                <a:gd name="T16" fmla="*/ 0 h 30"/>
                <a:gd name="T17" fmla="*/ 8 w 8"/>
                <a:gd name="T18" fmla="*/ 30 h 30"/>
              </a:gdLst>
              <a:ahLst/>
              <a:cxnLst>
                <a:cxn ang="T10">
                  <a:pos x="T0" y="T1"/>
                </a:cxn>
                <a:cxn ang="T11">
                  <a:pos x="T2" y="T3"/>
                </a:cxn>
                <a:cxn ang="T12">
                  <a:pos x="T4" y="T5"/>
                </a:cxn>
                <a:cxn ang="T13">
                  <a:pos x="T6" y="T7"/>
                </a:cxn>
                <a:cxn ang="T14">
                  <a:pos x="T8" y="T9"/>
                </a:cxn>
              </a:cxnLst>
              <a:rect l="T15" t="T16" r="T17" b="T18"/>
              <a:pathLst>
                <a:path w="8" h="30">
                  <a:moveTo>
                    <a:pt x="0" y="30"/>
                  </a:moveTo>
                  <a:cubicBezTo>
                    <a:pt x="2" y="27"/>
                    <a:pt x="8" y="15"/>
                    <a:pt x="7" y="8"/>
                  </a:cubicBezTo>
                  <a:cubicBezTo>
                    <a:pt x="7" y="6"/>
                    <a:pt x="6" y="3"/>
                    <a:pt x="3" y="0"/>
                  </a:cubicBezTo>
                  <a:cubicBezTo>
                    <a:pt x="3" y="1"/>
                    <a:pt x="7" y="4"/>
                    <a:pt x="6" y="12"/>
                  </a:cubicBezTo>
                  <a:cubicBezTo>
                    <a:pt x="5" y="20"/>
                    <a:pt x="0" y="30"/>
                    <a:pt x="0" y="3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55" name="Freeform 705"/>
            <p:cNvSpPr>
              <a:spLocks/>
            </p:cNvSpPr>
            <p:nvPr/>
          </p:nvSpPr>
          <p:spPr bwMode="auto">
            <a:xfrm>
              <a:off x="4206" y="3517"/>
              <a:ext cx="72" cy="103"/>
            </a:xfrm>
            <a:custGeom>
              <a:avLst/>
              <a:gdLst>
                <a:gd name="T0" fmla="*/ 1 w 29"/>
                <a:gd name="T1" fmla="*/ 27 h 41"/>
                <a:gd name="T2" fmla="*/ 8 w 29"/>
                <a:gd name="T3" fmla="*/ 39 h 41"/>
                <a:gd name="T4" fmla="*/ 25 w 29"/>
                <a:gd name="T5" fmla="*/ 25 h 41"/>
                <a:gd name="T6" fmla="*/ 23 w 29"/>
                <a:gd name="T7" fmla="*/ 3 h 41"/>
                <a:gd name="T8" fmla="*/ 13 w 29"/>
                <a:gd name="T9" fmla="*/ 4 h 41"/>
                <a:gd name="T10" fmla="*/ 7 w 29"/>
                <a:gd name="T11" fmla="*/ 16 h 41"/>
                <a:gd name="T12" fmla="*/ 1 w 29"/>
                <a:gd name="T13" fmla="*/ 27 h 41"/>
                <a:gd name="T14" fmla="*/ 0 60000 65536"/>
                <a:gd name="T15" fmla="*/ 0 60000 65536"/>
                <a:gd name="T16" fmla="*/ 0 60000 65536"/>
                <a:gd name="T17" fmla="*/ 0 60000 65536"/>
                <a:gd name="T18" fmla="*/ 0 60000 65536"/>
                <a:gd name="T19" fmla="*/ 0 60000 65536"/>
                <a:gd name="T20" fmla="*/ 0 60000 65536"/>
                <a:gd name="T21" fmla="*/ 0 w 29"/>
                <a:gd name="T22" fmla="*/ 0 h 41"/>
                <a:gd name="T23" fmla="*/ 29 w 2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1">
                  <a:moveTo>
                    <a:pt x="1" y="27"/>
                  </a:moveTo>
                  <a:cubicBezTo>
                    <a:pt x="0" y="33"/>
                    <a:pt x="2" y="37"/>
                    <a:pt x="8" y="39"/>
                  </a:cubicBezTo>
                  <a:cubicBezTo>
                    <a:pt x="15" y="41"/>
                    <a:pt x="21" y="35"/>
                    <a:pt x="25" y="25"/>
                  </a:cubicBezTo>
                  <a:cubicBezTo>
                    <a:pt x="29" y="14"/>
                    <a:pt x="29" y="8"/>
                    <a:pt x="23" y="3"/>
                  </a:cubicBezTo>
                  <a:cubicBezTo>
                    <a:pt x="20" y="0"/>
                    <a:pt x="17" y="1"/>
                    <a:pt x="13" y="4"/>
                  </a:cubicBezTo>
                  <a:cubicBezTo>
                    <a:pt x="10" y="7"/>
                    <a:pt x="10" y="10"/>
                    <a:pt x="7" y="16"/>
                  </a:cubicBezTo>
                  <a:cubicBezTo>
                    <a:pt x="6" y="19"/>
                    <a:pt x="2" y="22"/>
                    <a:pt x="1" y="27"/>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956" name="Freeform 706"/>
            <p:cNvSpPr>
              <a:spLocks/>
            </p:cNvSpPr>
            <p:nvPr/>
          </p:nvSpPr>
          <p:spPr bwMode="auto">
            <a:xfrm>
              <a:off x="4221" y="3540"/>
              <a:ext cx="35" cy="57"/>
            </a:xfrm>
            <a:custGeom>
              <a:avLst/>
              <a:gdLst>
                <a:gd name="T0" fmla="*/ 10 w 14"/>
                <a:gd name="T1" fmla="*/ 1 h 23"/>
                <a:gd name="T2" fmla="*/ 12 w 14"/>
                <a:gd name="T3" fmla="*/ 1 h 23"/>
                <a:gd name="T4" fmla="*/ 10 w 14"/>
                <a:gd name="T5" fmla="*/ 15 h 23"/>
                <a:gd name="T6" fmla="*/ 3 w 14"/>
                <a:gd name="T7" fmla="*/ 23 h 23"/>
                <a:gd name="T8" fmla="*/ 0 w 14"/>
                <a:gd name="T9" fmla="*/ 19 h 23"/>
                <a:gd name="T10" fmla="*/ 3 w 14"/>
                <a:gd name="T11" fmla="*/ 23 h 23"/>
                <a:gd name="T12" fmla="*/ 11 w 14"/>
                <a:gd name="T13" fmla="*/ 15 h 23"/>
                <a:gd name="T14" fmla="*/ 12 w 14"/>
                <a:gd name="T15" fmla="*/ 1 h 23"/>
                <a:gd name="T16" fmla="*/ 10 w 14"/>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3"/>
                <a:gd name="T29" fmla="*/ 14 w 1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3">
                  <a:moveTo>
                    <a:pt x="10" y="1"/>
                  </a:moveTo>
                  <a:cubicBezTo>
                    <a:pt x="11" y="1"/>
                    <a:pt x="12" y="1"/>
                    <a:pt x="12" y="1"/>
                  </a:cubicBezTo>
                  <a:cubicBezTo>
                    <a:pt x="13" y="2"/>
                    <a:pt x="14" y="7"/>
                    <a:pt x="10" y="15"/>
                  </a:cubicBezTo>
                  <a:cubicBezTo>
                    <a:pt x="8" y="21"/>
                    <a:pt x="5" y="23"/>
                    <a:pt x="3" y="23"/>
                  </a:cubicBezTo>
                  <a:cubicBezTo>
                    <a:pt x="1" y="22"/>
                    <a:pt x="0" y="21"/>
                    <a:pt x="0" y="19"/>
                  </a:cubicBezTo>
                  <a:cubicBezTo>
                    <a:pt x="0" y="21"/>
                    <a:pt x="1" y="23"/>
                    <a:pt x="3" y="23"/>
                  </a:cubicBezTo>
                  <a:cubicBezTo>
                    <a:pt x="5" y="23"/>
                    <a:pt x="8" y="22"/>
                    <a:pt x="11" y="15"/>
                  </a:cubicBezTo>
                  <a:cubicBezTo>
                    <a:pt x="14" y="7"/>
                    <a:pt x="14" y="2"/>
                    <a:pt x="12" y="1"/>
                  </a:cubicBezTo>
                  <a:cubicBezTo>
                    <a:pt x="12" y="0"/>
                    <a:pt x="11" y="1"/>
                    <a:pt x="10" y="1"/>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57" name="Freeform 707"/>
            <p:cNvSpPr>
              <a:spLocks/>
            </p:cNvSpPr>
            <p:nvPr/>
          </p:nvSpPr>
          <p:spPr bwMode="auto">
            <a:xfrm>
              <a:off x="4236" y="3550"/>
              <a:ext cx="82" cy="92"/>
            </a:xfrm>
            <a:custGeom>
              <a:avLst/>
              <a:gdLst>
                <a:gd name="T0" fmla="*/ 22 w 33"/>
                <a:gd name="T1" fmla="*/ 4 h 37"/>
                <a:gd name="T2" fmla="*/ 13 w 33"/>
                <a:gd name="T3" fmla="*/ 0 h 37"/>
                <a:gd name="T4" fmla="*/ 5 w 33"/>
                <a:gd name="T5" fmla="*/ 22 h 37"/>
                <a:gd name="T6" fmla="*/ 26 w 33"/>
                <a:gd name="T7" fmla="*/ 34 h 37"/>
                <a:gd name="T8" fmla="*/ 32 w 33"/>
                <a:gd name="T9" fmla="*/ 23 h 37"/>
                <a:gd name="T10" fmla="*/ 27 w 33"/>
                <a:gd name="T11" fmla="*/ 12 h 37"/>
                <a:gd name="T12" fmla="*/ 22 w 33"/>
                <a:gd name="T13" fmla="*/ 4 h 37"/>
                <a:gd name="T14" fmla="*/ 0 60000 65536"/>
                <a:gd name="T15" fmla="*/ 0 60000 65536"/>
                <a:gd name="T16" fmla="*/ 0 60000 65536"/>
                <a:gd name="T17" fmla="*/ 0 60000 65536"/>
                <a:gd name="T18" fmla="*/ 0 60000 65536"/>
                <a:gd name="T19" fmla="*/ 0 60000 65536"/>
                <a:gd name="T20" fmla="*/ 0 60000 65536"/>
                <a:gd name="T21" fmla="*/ 0 w 33"/>
                <a:gd name="T22" fmla="*/ 0 h 37"/>
                <a:gd name="T23" fmla="*/ 33 w 3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7">
                  <a:moveTo>
                    <a:pt x="22" y="4"/>
                  </a:moveTo>
                  <a:cubicBezTo>
                    <a:pt x="20" y="2"/>
                    <a:pt x="16" y="0"/>
                    <a:pt x="13" y="0"/>
                  </a:cubicBezTo>
                  <a:cubicBezTo>
                    <a:pt x="2" y="1"/>
                    <a:pt x="0" y="12"/>
                    <a:pt x="5" y="22"/>
                  </a:cubicBezTo>
                  <a:cubicBezTo>
                    <a:pt x="10" y="32"/>
                    <a:pt x="20" y="37"/>
                    <a:pt x="26" y="34"/>
                  </a:cubicBezTo>
                  <a:cubicBezTo>
                    <a:pt x="31" y="32"/>
                    <a:pt x="33" y="28"/>
                    <a:pt x="32" y="23"/>
                  </a:cubicBezTo>
                  <a:cubicBezTo>
                    <a:pt x="32" y="19"/>
                    <a:pt x="29" y="14"/>
                    <a:pt x="27" y="12"/>
                  </a:cubicBezTo>
                  <a:cubicBezTo>
                    <a:pt x="26" y="9"/>
                    <a:pt x="24" y="6"/>
                    <a:pt x="22" y="4"/>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58" name="Freeform 708"/>
            <p:cNvSpPr>
              <a:spLocks/>
            </p:cNvSpPr>
            <p:nvPr/>
          </p:nvSpPr>
          <p:spPr bwMode="auto">
            <a:xfrm>
              <a:off x="4273" y="3555"/>
              <a:ext cx="45" cy="77"/>
            </a:xfrm>
            <a:custGeom>
              <a:avLst/>
              <a:gdLst>
                <a:gd name="T0" fmla="*/ 17 w 18"/>
                <a:gd name="T1" fmla="*/ 21 h 31"/>
                <a:gd name="T2" fmla="*/ 12 w 18"/>
                <a:gd name="T3" fmla="*/ 10 h 31"/>
                <a:gd name="T4" fmla="*/ 7 w 18"/>
                <a:gd name="T5" fmla="*/ 3 h 31"/>
                <a:gd name="T6" fmla="*/ 0 w 18"/>
                <a:gd name="T7" fmla="*/ 0 h 31"/>
                <a:gd name="T8" fmla="*/ 6 w 18"/>
                <a:gd name="T9" fmla="*/ 3 h 31"/>
                <a:gd name="T10" fmla="*/ 11 w 18"/>
                <a:gd name="T11" fmla="*/ 10 h 31"/>
                <a:gd name="T12" fmla="*/ 16 w 18"/>
                <a:gd name="T13" fmla="*/ 21 h 31"/>
                <a:gd name="T14" fmla="*/ 10 w 18"/>
                <a:gd name="T15" fmla="*/ 31 h 31"/>
                <a:gd name="T16" fmla="*/ 11 w 18"/>
                <a:gd name="T17" fmla="*/ 31 h 31"/>
                <a:gd name="T18" fmla="*/ 17 w 18"/>
                <a:gd name="T19" fmla="*/ 2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1"/>
                <a:gd name="T32" fmla="*/ 18 w 1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1">
                  <a:moveTo>
                    <a:pt x="17" y="21"/>
                  </a:moveTo>
                  <a:cubicBezTo>
                    <a:pt x="16" y="17"/>
                    <a:pt x="13" y="13"/>
                    <a:pt x="12" y="10"/>
                  </a:cubicBezTo>
                  <a:cubicBezTo>
                    <a:pt x="10" y="8"/>
                    <a:pt x="9" y="5"/>
                    <a:pt x="7" y="3"/>
                  </a:cubicBezTo>
                  <a:cubicBezTo>
                    <a:pt x="5" y="1"/>
                    <a:pt x="3" y="0"/>
                    <a:pt x="0" y="0"/>
                  </a:cubicBezTo>
                  <a:cubicBezTo>
                    <a:pt x="3" y="0"/>
                    <a:pt x="4" y="1"/>
                    <a:pt x="6" y="3"/>
                  </a:cubicBezTo>
                  <a:cubicBezTo>
                    <a:pt x="8" y="5"/>
                    <a:pt x="9" y="8"/>
                    <a:pt x="11" y="10"/>
                  </a:cubicBezTo>
                  <a:cubicBezTo>
                    <a:pt x="12" y="13"/>
                    <a:pt x="15" y="17"/>
                    <a:pt x="16" y="21"/>
                  </a:cubicBezTo>
                  <a:cubicBezTo>
                    <a:pt x="16" y="25"/>
                    <a:pt x="16" y="29"/>
                    <a:pt x="10" y="31"/>
                  </a:cubicBezTo>
                  <a:cubicBezTo>
                    <a:pt x="10" y="31"/>
                    <a:pt x="10" y="31"/>
                    <a:pt x="11" y="31"/>
                  </a:cubicBezTo>
                  <a:cubicBezTo>
                    <a:pt x="16" y="29"/>
                    <a:pt x="18" y="26"/>
                    <a:pt x="17" y="2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59" name="Freeform 709"/>
            <p:cNvSpPr>
              <a:spLocks/>
            </p:cNvSpPr>
            <p:nvPr/>
          </p:nvSpPr>
          <p:spPr bwMode="auto">
            <a:xfrm>
              <a:off x="4238" y="3552"/>
              <a:ext cx="53" cy="83"/>
            </a:xfrm>
            <a:custGeom>
              <a:avLst/>
              <a:gdLst>
                <a:gd name="T0" fmla="*/ 6 w 21"/>
                <a:gd name="T1" fmla="*/ 21 h 33"/>
                <a:gd name="T2" fmla="*/ 14 w 21"/>
                <a:gd name="T3" fmla="*/ 0 h 33"/>
                <a:gd name="T4" fmla="*/ 14 w 21"/>
                <a:gd name="T5" fmla="*/ 0 h 33"/>
                <a:gd name="T6" fmla="*/ 12 w 21"/>
                <a:gd name="T7" fmla="*/ 0 h 33"/>
                <a:gd name="T8" fmla="*/ 4 w 21"/>
                <a:gd name="T9" fmla="*/ 21 h 33"/>
                <a:gd name="T10" fmla="*/ 21 w 21"/>
                <a:gd name="T11" fmla="*/ 33 h 33"/>
                <a:gd name="T12" fmla="*/ 6 w 21"/>
                <a:gd name="T13" fmla="*/ 21 h 33"/>
                <a:gd name="T14" fmla="*/ 0 60000 65536"/>
                <a:gd name="T15" fmla="*/ 0 60000 65536"/>
                <a:gd name="T16" fmla="*/ 0 60000 65536"/>
                <a:gd name="T17" fmla="*/ 0 60000 65536"/>
                <a:gd name="T18" fmla="*/ 0 60000 65536"/>
                <a:gd name="T19" fmla="*/ 0 60000 65536"/>
                <a:gd name="T20" fmla="*/ 0 60000 65536"/>
                <a:gd name="T21" fmla="*/ 0 w 21"/>
                <a:gd name="T22" fmla="*/ 0 h 33"/>
                <a:gd name="T23" fmla="*/ 21 w 2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3">
                  <a:moveTo>
                    <a:pt x="6" y="21"/>
                  </a:moveTo>
                  <a:cubicBezTo>
                    <a:pt x="1" y="12"/>
                    <a:pt x="3" y="1"/>
                    <a:pt x="14" y="0"/>
                  </a:cubicBezTo>
                  <a:cubicBezTo>
                    <a:pt x="14" y="0"/>
                    <a:pt x="14" y="0"/>
                    <a:pt x="14" y="0"/>
                  </a:cubicBezTo>
                  <a:cubicBezTo>
                    <a:pt x="14" y="0"/>
                    <a:pt x="13" y="0"/>
                    <a:pt x="12" y="0"/>
                  </a:cubicBezTo>
                  <a:cubicBezTo>
                    <a:pt x="2" y="0"/>
                    <a:pt x="0" y="12"/>
                    <a:pt x="4" y="21"/>
                  </a:cubicBezTo>
                  <a:cubicBezTo>
                    <a:pt x="8" y="29"/>
                    <a:pt x="16" y="33"/>
                    <a:pt x="21" y="33"/>
                  </a:cubicBezTo>
                  <a:cubicBezTo>
                    <a:pt x="16" y="32"/>
                    <a:pt x="9" y="28"/>
                    <a:pt x="6" y="21"/>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60" name="Freeform 710"/>
            <p:cNvSpPr>
              <a:spLocks/>
            </p:cNvSpPr>
            <p:nvPr/>
          </p:nvSpPr>
          <p:spPr bwMode="auto">
            <a:xfrm>
              <a:off x="4258" y="3570"/>
              <a:ext cx="43" cy="52"/>
            </a:xfrm>
            <a:custGeom>
              <a:avLst/>
              <a:gdLst>
                <a:gd name="T0" fmla="*/ 15 w 17"/>
                <a:gd name="T1" fmla="*/ 19 h 21"/>
                <a:gd name="T2" fmla="*/ 2 w 17"/>
                <a:gd name="T3" fmla="*/ 9 h 21"/>
                <a:gd name="T4" fmla="*/ 7 w 17"/>
                <a:gd name="T5" fmla="*/ 1 h 21"/>
                <a:gd name="T6" fmla="*/ 14 w 17"/>
                <a:gd name="T7" fmla="*/ 9 h 21"/>
                <a:gd name="T8" fmla="*/ 15 w 17"/>
                <a:gd name="T9" fmla="*/ 19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5" y="19"/>
                  </a:moveTo>
                  <a:cubicBezTo>
                    <a:pt x="10" y="21"/>
                    <a:pt x="4" y="15"/>
                    <a:pt x="2" y="9"/>
                  </a:cubicBezTo>
                  <a:cubicBezTo>
                    <a:pt x="0" y="3"/>
                    <a:pt x="3" y="0"/>
                    <a:pt x="7" y="1"/>
                  </a:cubicBezTo>
                  <a:cubicBezTo>
                    <a:pt x="10" y="3"/>
                    <a:pt x="11" y="5"/>
                    <a:pt x="14" y="9"/>
                  </a:cubicBezTo>
                  <a:cubicBezTo>
                    <a:pt x="16" y="14"/>
                    <a:pt x="17" y="18"/>
                    <a:pt x="15" y="19"/>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61" name="Freeform 711"/>
            <p:cNvSpPr>
              <a:spLocks/>
            </p:cNvSpPr>
            <p:nvPr/>
          </p:nvSpPr>
          <p:spPr bwMode="auto">
            <a:xfrm>
              <a:off x="4261" y="3572"/>
              <a:ext cx="32" cy="50"/>
            </a:xfrm>
            <a:custGeom>
              <a:avLst/>
              <a:gdLst>
                <a:gd name="T0" fmla="*/ 3 w 13"/>
                <a:gd name="T1" fmla="*/ 8 h 20"/>
                <a:gd name="T2" fmla="*/ 4 w 13"/>
                <a:gd name="T3" fmla="*/ 0 h 20"/>
                <a:gd name="T4" fmla="*/ 1 w 13"/>
                <a:gd name="T5" fmla="*/ 8 h 20"/>
                <a:gd name="T6" fmla="*/ 13 w 13"/>
                <a:gd name="T7" fmla="*/ 18 h 20"/>
                <a:gd name="T8" fmla="*/ 3 w 13"/>
                <a:gd name="T9" fmla="*/ 8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3" y="8"/>
                  </a:moveTo>
                  <a:cubicBezTo>
                    <a:pt x="2" y="3"/>
                    <a:pt x="2" y="1"/>
                    <a:pt x="4" y="0"/>
                  </a:cubicBezTo>
                  <a:cubicBezTo>
                    <a:pt x="2" y="0"/>
                    <a:pt x="0" y="3"/>
                    <a:pt x="1" y="8"/>
                  </a:cubicBezTo>
                  <a:cubicBezTo>
                    <a:pt x="3" y="14"/>
                    <a:pt x="9" y="20"/>
                    <a:pt x="13" y="18"/>
                  </a:cubicBezTo>
                  <a:cubicBezTo>
                    <a:pt x="9" y="18"/>
                    <a:pt x="5" y="13"/>
                    <a:pt x="3" y="8"/>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62" name="Freeform 712"/>
            <p:cNvSpPr>
              <a:spLocks/>
            </p:cNvSpPr>
            <p:nvPr/>
          </p:nvSpPr>
          <p:spPr bwMode="auto">
            <a:xfrm>
              <a:off x="4283" y="3580"/>
              <a:ext cx="15" cy="32"/>
            </a:xfrm>
            <a:custGeom>
              <a:avLst/>
              <a:gdLst>
                <a:gd name="T0" fmla="*/ 0 w 6"/>
                <a:gd name="T1" fmla="*/ 0 h 13"/>
                <a:gd name="T2" fmla="*/ 6 w 6"/>
                <a:gd name="T3" fmla="*/ 13 h 13"/>
                <a:gd name="T4" fmla="*/ 3 w 6"/>
                <a:gd name="T5" fmla="*/ 6 h 13"/>
                <a:gd name="T6" fmla="*/ 0 w 6"/>
                <a:gd name="T7" fmla="*/ 0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0" y="0"/>
                  </a:moveTo>
                  <a:cubicBezTo>
                    <a:pt x="3" y="3"/>
                    <a:pt x="6" y="9"/>
                    <a:pt x="6" y="13"/>
                  </a:cubicBezTo>
                  <a:cubicBezTo>
                    <a:pt x="5" y="11"/>
                    <a:pt x="4" y="8"/>
                    <a:pt x="3" y="6"/>
                  </a:cubicBezTo>
                  <a:cubicBezTo>
                    <a:pt x="1" y="3"/>
                    <a:pt x="0" y="0"/>
                    <a:pt x="0"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63" name="Freeform 713"/>
            <p:cNvSpPr>
              <a:spLocks/>
            </p:cNvSpPr>
            <p:nvPr/>
          </p:nvSpPr>
          <p:spPr bwMode="auto">
            <a:xfrm>
              <a:off x="4288" y="3585"/>
              <a:ext cx="15" cy="30"/>
            </a:xfrm>
            <a:custGeom>
              <a:avLst/>
              <a:gdLst>
                <a:gd name="T0" fmla="*/ 4 w 6"/>
                <a:gd name="T1" fmla="*/ 5 h 12"/>
                <a:gd name="T2" fmla="*/ 0 w 6"/>
                <a:gd name="T3" fmla="*/ 0 h 12"/>
                <a:gd name="T4" fmla="*/ 4 w 6"/>
                <a:gd name="T5" fmla="*/ 12 h 12"/>
                <a:gd name="T6" fmla="*/ 4 w 6"/>
                <a:gd name="T7" fmla="*/ 5 h 12"/>
                <a:gd name="T8" fmla="*/ 0 60000 65536"/>
                <a:gd name="T9" fmla="*/ 0 60000 65536"/>
                <a:gd name="T10" fmla="*/ 0 60000 65536"/>
                <a:gd name="T11" fmla="*/ 0 60000 65536"/>
                <a:gd name="T12" fmla="*/ 0 w 6"/>
                <a:gd name="T13" fmla="*/ 0 h 12"/>
                <a:gd name="T14" fmla="*/ 6 w 6"/>
                <a:gd name="T15" fmla="*/ 12 h 12"/>
              </a:gdLst>
              <a:ahLst/>
              <a:cxnLst>
                <a:cxn ang="T8">
                  <a:pos x="T0" y="T1"/>
                </a:cxn>
                <a:cxn ang="T9">
                  <a:pos x="T2" y="T3"/>
                </a:cxn>
                <a:cxn ang="T10">
                  <a:pos x="T4" y="T5"/>
                </a:cxn>
                <a:cxn ang="T11">
                  <a:pos x="T6" y="T7"/>
                </a:cxn>
              </a:cxnLst>
              <a:rect l="T12" t="T13" r="T14" b="T15"/>
              <a:pathLst>
                <a:path w="6" h="12">
                  <a:moveTo>
                    <a:pt x="4" y="5"/>
                  </a:moveTo>
                  <a:cubicBezTo>
                    <a:pt x="4" y="3"/>
                    <a:pt x="3" y="2"/>
                    <a:pt x="0" y="0"/>
                  </a:cubicBezTo>
                  <a:cubicBezTo>
                    <a:pt x="2" y="1"/>
                    <a:pt x="6" y="9"/>
                    <a:pt x="4" y="12"/>
                  </a:cubicBezTo>
                  <a:cubicBezTo>
                    <a:pt x="5" y="11"/>
                    <a:pt x="5" y="8"/>
                    <a:pt x="4" y="5"/>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964" name="Freeform 714"/>
            <p:cNvSpPr>
              <a:spLocks/>
            </p:cNvSpPr>
            <p:nvPr/>
          </p:nvSpPr>
          <p:spPr bwMode="auto">
            <a:xfrm>
              <a:off x="4258" y="3582"/>
              <a:ext cx="23" cy="35"/>
            </a:xfrm>
            <a:custGeom>
              <a:avLst/>
              <a:gdLst>
                <a:gd name="T0" fmla="*/ 1 w 9"/>
                <a:gd name="T1" fmla="*/ 0 h 14"/>
                <a:gd name="T2" fmla="*/ 9 w 9"/>
                <a:gd name="T3" fmla="*/ 14 h 14"/>
                <a:gd name="T4" fmla="*/ 1 w 9"/>
                <a:gd name="T5" fmla="*/ 0 h 14"/>
                <a:gd name="T6" fmla="*/ 0 60000 65536"/>
                <a:gd name="T7" fmla="*/ 0 60000 65536"/>
                <a:gd name="T8" fmla="*/ 0 60000 65536"/>
                <a:gd name="T9" fmla="*/ 0 w 9"/>
                <a:gd name="T10" fmla="*/ 0 h 14"/>
                <a:gd name="T11" fmla="*/ 9 w 9"/>
                <a:gd name="T12" fmla="*/ 14 h 14"/>
              </a:gdLst>
              <a:ahLst/>
              <a:cxnLst>
                <a:cxn ang="T6">
                  <a:pos x="T0" y="T1"/>
                </a:cxn>
                <a:cxn ang="T7">
                  <a:pos x="T2" y="T3"/>
                </a:cxn>
                <a:cxn ang="T8">
                  <a:pos x="T4" y="T5"/>
                </a:cxn>
              </a:cxnLst>
              <a:rect l="T9" t="T10" r="T11" b="T12"/>
              <a:pathLst>
                <a:path w="9" h="14">
                  <a:moveTo>
                    <a:pt x="1" y="0"/>
                  </a:moveTo>
                  <a:cubicBezTo>
                    <a:pt x="1" y="3"/>
                    <a:pt x="4" y="10"/>
                    <a:pt x="9" y="14"/>
                  </a:cubicBezTo>
                  <a:cubicBezTo>
                    <a:pt x="7" y="13"/>
                    <a:pt x="0" y="8"/>
                    <a:pt x="1"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965" name="Freeform 715"/>
            <p:cNvSpPr>
              <a:spLocks/>
            </p:cNvSpPr>
            <p:nvPr/>
          </p:nvSpPr>
          <p:spPr bwMode="auto">
            <a:xfrm>
              <a:off x="4236" y="3550"/>
              <a:ext cx="82" cy="92"/>
            </a:xfrm>
            <a:custGeom>
              <a:avLst/>
              <a:gdLst>
                <a:gd name="T0" fmla="*/ 22 w 33"/>
                <a:gd name="T1" fmla="*/ 4 h 37"/>
                <a:gd name="T2" fmla="*/ 13 w 33"/>
                <a:gd name="T3" fmla="*/ 0 h 37"/>
                <a:gd name="T4" fmla="*/ 5 w 33"/>
                <a:gd name="T5" fmla="*/ 22 h 37"/>
                <a:gd name="T6" fmla="*/ 26 w 33"/>
                <a:gd name="T7" fmla="*/ 34 h 37"/>
                <a:gd name="T8" fmla="*/ 32 w 33"/>
                <a:gd name="T9" fmla="*/ 23 h 37"/>
                <a:gd name="T10" fmla="*/ 27 w 33"/>
                <a:gd name="T11" fmla="*/ 12 h 37"/>
                <a:gd name="T12" fmla="*/ 22 w 33"/>
                <a:gd name="T13" fmla="*/ 4 h 37"/>
                <a:gd name="T14" fmla="*/ 0 60000 65536"/>
                <a:gd name="T15" fmla="*/ 0 60000 65536"/>
                <a:gd name="T16" fmla="*/ 0 60000 65536"/>
                <a:gd name="T17" fmla="*/ 0 60000 65536"/>
                <a:gd name="T18" fmla="*/ 0 60000 65536"/>
                <a:gd name="T19" fmla="*/ 0 60000 65536"/>
                <a:gd name="T20" fmla="*/ 0 60000 65536"/>
                <a:gd name="T21" fmla="*/ 0 w 33"/>
                <a:gd name="T22" fmla="*/ 0 h 37"/>
                <a:gd name="T23" fmla="*/ 33 w 3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7">
                  <a:moveTo>
                    <a:pt x="22" y="4"/>
                  </a:moveTo>
                  <a:cubicBezTo>
                    <a:pt x="20" y="2"/>
                    <a:pt x="16" y="0"/>
                    <a:pt x="13" y="0"/>
                  </a:cubicBezTo>
                  <a:cubicBezTo>
                    <a:pt x="2" y="1"/>
                    <a:pt x="0" y="12"/>
                    <a:pt x="5" y="22"/>
                  </a:cubicBezTo>
                  <a:cubicBezTo>
                    <a:pt x="10" y="32"/>
                    <a:pt x="20" y="37"/>
                    <a:pt x="26" y="34"/>
                  </a:cubicBezTo>
                  <a:cubicBezTo>
                    <a:pt x="31" y="32"/>
                    <a:pt x="33" y="28"/>
                    <a:pt x="32" y="23"/>
                  </a:cubicBezTo>
                  <a:cubicBezTo>
                    <a:pt x="32" y="19"/>
                    <a:pt x="29" y="14"/>
                    <a:pt x="27" y="12"/>
                  </a:cubicBezTo>
                  <a:cubicBezTo>
                    <a:pt x="26" y="9"/>
                    <a:pt x="24" y="6"/>
                    <a:pt x="22" y="4"/>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966" name="Freeform 716"/>
            <p:cNvSpPr>
              <a:spLocks/>
            </p:cNvSpPr>
            <p:nvPr/>
          </p:nvSpPr>
          <p:spPr bwMode="auto">
            <a:xfrm>
              <a:off x="4261" y="3572"/>
              <a:ext cx="35" cy="48"/>
            </a:xfrm>
            <a:custGeom>
              <a:avLst/>
              <a:gdLst>
                <a:gd name="T0" fmla="*/ 2 w 14"/>
                <a:gd name="T1" fmla="*/ 1 h 19"/>
                <a:gd name="T2" fmla="*/ 1 w 14"/>
                <a:gd name="T3" fmla="*/ 8 h 19"/>
                <a:gd name="T4" fmla="*/ 9 w 14"/>
                <a:gd name="T5" fmla="*/ 18 h 19"/>
                <a:gd name="T6" fmla="*/ 14 w 14"/>
                <a:gd name="T7" fmla="*/ 18 h 19"/>
                <a:gd name="T8" fmla="*/ 9 w 14"/>
                <a:gd name="T9" fmla="*/ 18 h 19"/>
                <a:gd name="T10" fmla="*/ 1 w 14"/>
                <a:gd name="T11" fmla="*/ 8 h 19"/>
                <a:gd name="T12" fmla="*/ 2 w 14"/>
                <a:gd name="T13" fmla="*/ 1 h 19"/>
                <a:gd name="T14" fmla="*/ 6 w 14"/>
                <a:gd name="T15" fmla="*/ 0 h 19"/>
                <a:gd name="T16" fmla="*/ 2 w 14"/>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9"/>
                <a:gd name="T29" fmla="*/ 14 w 1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9">
                  <a:moveTo>
                    <a:pt x="2" y="1"/>
                  </a:moveTo>
                  <a:cubicBezTo>
                    <a:pt x="0" y="2"/>
                    <a:pt x="0" y="5"/>
                    <a:pt x="1" y="8"/>
                  </a:cubicBezTo>
                  <a:cubicBezTo>
                    <a:pt x="3" y="13"/>
                    <a:pt x="6" y="17"/>
                    <a:pt x="9" y="18"/>
                  </a:cubicBezTo>
                  <a:cubicBezTo>
                    <a:pt x="11" y="19"/>
                    <a:pt x="12" y="18"/>
                    <a:pt x="14" y="18"/>
                  </a:cubicBezTo>
                  <a:cubicBezTo>
                    <a:pt x="12" y="18"/>
                    <a:pt x="11" y="18"/>
                    <a:pt x="9" y="18"/>
                  </a:cubicBezTo>
                  <a:cubicBezTo>
                    <a:pt x="6" y="16"/>
                    <a:pt x="3" y="12"/>
                    <a:pt x="1" y="8"/>
                  </a:cubicBezTo>
                  <a:cubicBezTo>
                    <a:pt x="0" y="5"/>
                    <a:pt x="1" y="2"/>
                    <a:pt x="2" y="1"/>
                  </a:cubicBezTo>
                  <a:cubicBezTo>
                    <a:pt x="3" y="0"/>
                    <a:pt x="4" y="0"/>
                    <a:pt x="6" y="0"/>
                  </a:cubicBezTo>
                  <a:cubicBezTo>
                    <a:pt x="4" y="0"/>
                    <a:pt x="3" y="0"/>
                    <a:pt x="2" y="1"/>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67" name="Freeform 717"/>
            <p:cNvSpPr>
              <a:spLocks/>
            </p:cNvSpPr>
            <p:nvPr/>
          </p:nvSpPr>
          <p:spPr bwMode="auto">
            <a:xfrm>
              <a:off x="4956" y="3242"/>
              <a:ext cx="100" cy="73"/>
            </a:xfrm>
            <a:custGeom>
              <a:avLst/>
              <a:gdLst>
                <a:gd name="T0" fmla="*/ 6 w 40"/>
                <a:gd name="T1" fmla="*/ 9 h 29"/>
                <a:gd name="T2" fmla="*/ 3 w 40"/>
                <a:gd name="T3" fmla="*/ 22 h 29"/>
                <a:gd name="T4" fmla="*/ 25 w 40"/>
                <a:gd name="T5" fmla="*/ 23 h 29"/>
                <a:gd name="T6" fmla="*/ 39 w 40"/>
                <a:gd name="T7" fmla="*/ 6 h 29"/>
                <a:gd name="T8" fmla="*/ 31 w 40"/>
                <a:gd name="T9" fmla="*/ 0 h 29"/>
                <a:gd name="T10" fmla="*/ 18 w 40"/>
                <a:gd name="T11" fmla="*/ 5 h 29"/>
                <a:gd name="T12" fmla="*/ 6 w 40"/>
                <a:gd name="T13" fmla="*/ 9 h 29"/>
                <a:gd name="T14" fmla="*/ 0 60000 65536"/>
                <a:gd name="T15" fmla="*/ 0 60000 65536"/>
                <a:gd name="T16" fmla="*/ 0 60000 65536"/>
                <a:gd name="T17" fmla="*/ 0 60000 65536"/>
                <a:gd name="T18" fmla="*/ 0 60000 65536"/>
                <a:gd name="T19" fmla="*/ 0 60000 65536"/>
                <a:gd name="T20" fmla="*/ 0 60000 65536"/>
                <a:gd name="T21" fmla="*/ 0 w 40"/>
                <a:gd name="T22" fmla="*/ 0 h 29"/>
                <a:gd name="T23" fmla="*/ 40 w 4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9">
                  <a:moveTo>
                    <a:pt x="6" y="9"/>
                  </a:moveTo>
                  <a:cubicBezTo>
                    <a:pt x="2" y="12"/>
                    <a:pt x="0" y="17"/>
                    <a:pt x="3" y="22"/>
                  </a:cubicBezTo>
                  <a:cubicBezTo>
                    <a:pt x="6" y="29"/>
                    <a:pt x="15" y="29"/>
                    <a:pt x="25" y="23"/>
                  </a:cubicBezTo>
                  <a:cubicBezTo>
                    <a:pt x="35" y="18"/>
                    <a:pt x="40" y="14"/>
                    <a:pt x="39" y="6"/>
                  </a:cubicBezTo>
                  <a:cubicBezTo>
                    <a:pt x="39" y="3"/>
                    <a:pt x="36" y="0"/>
                    <a:pt x="31" y="0"/>
                  </a:cubicBezTo>
                  <a:cubicBezTo>
                    <a:pt x="26" y="0"/>
                    <a:pt x="24" y="2"/>
                    <a:pt x="18" y="5"/>
                  </a:cubicBezTo>
                  <a:cubicBezTo>
                    <a:pt x="16" y="6"/>
                    <a:pt x="10" y="6"/>
                    <a:pt x="6" y="9"/>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68" name="Freeform 718"/>
            <p:cNvSpPr>
              <a:spLocks/>
            </p:cNvSpPr>
            <p:nvPr/>
          </p:nvSpPr>
          <p:spPr bwMode="auto">
            <a:xfrm>
              <a:off x="4971" y="3257"/>
              <a:ext cx="65" cy="40"/>
            </a:xfrm>
            <a:custGeom>
              <a:avLst/>
              <a:gdLst>
                <a:gd name="T0" fmla="*/ 23 w 26"/>
                <a:gd name="T1" fmla="*/ 1 h 16"/>
                <a:gd name="T2" fmla="*/ 13 w 26"/>
                <a:gd name="T3" fmla="*/ 11 h 16"/>
                <a:gd name="T4" fmla="*/ 4 w 26"/>
                <a:gd name="T5" fmla="*/ 7 h 16"/>
                <a:gd name="T6" fmla="*/ 14 w 26"/>
                <a:gd name="T7" fmla="*/ 3 h 16"/>
                <a:gd name="T8" fmla="*/ 23 w 26"/>
                <a:gd name="T9" fmla="*/ 1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3" y="1"/>
                  </a:moveTo>
                  <a:cubicBezTo>
                    <a:pt x="26" y="1"/>
                    <a:pt x="24" y="6"/>
                    <a:pt x="13" y="11"/>
                  </a:cubicBezTo>
                  <a:cubicBezTo>
                    <a:pt x="3" y="16"/>
                    <a:pt x="0" y="11"/>
                    <a:pt x="4" y="7"/>
                  </a:cubicBezTo>
                  <a:cubicBezTo>
                    <a:pt x="6" y="4"/>
                    <a:pt x="8" y="5"/>
                    <a:pt x="14" y="3"/>
                  </a:cubicBezTo>
                  <a:cubicBezTo>
                    <a:pt x="20" y="1"/>
                    <a:pt x="20" y="0"/>
                    <a:pt x="23" y="1"/>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69" name="Freeform 719"/>
            <p:cNvSpPr>
              <a:spLocks/>
            </p:cNvSpPr>
            <p:nvPr/>
          </p:nvSpPr>
          <p:spPr bwMode="auto">
            <a:xfrm>
              <a:off x="4973" y="3265"/>
              <a:ext cx="58" cy="30"/>
            </a:xfrm>
            <a:custGeom>
              <a:avLst/>
              <a:gdLst>
                <a:gd name="T0" fmla="*/ 12 w 23"/>
                <a:gd name="T1" fmla="*/ 8 h 12"/>
                <a:gd name="T2" fmla="*/ 23 w 23"/>
                <a:gd name="T3" fmla="*/ 0 h 12"/>
                <a:gd name="T4" fmla="*/ 12 w 23"/>
                <a:gd name="T5" fmla="*/ 6 h 12"/>
                <a:gd name="T6" fmla="*/ 2 w 23"/>
                <a:gd name="T7" fmla="*/ 5 h 12"/>
                <a:gd name="T8" fmla="*/ 12 w 23"/>
                <a:gd name="T9" fmla="*/ 8 h 12"/>
                <a:gd name="T10" fmla="*/ 0 60000 65536"/>
                <a:gd name="T11" fmla="*/ 0 60000 65536"/>
                <a:gd name="T12" fmla="*/ 0 60000 65536"/>
                <a:gd name="T13" fmla="*/ 0 60000 65536"/>
                <a:gd name="T14" fmla="*/ 0 60000 65536"/>
                <a:gd name="T15" fmla="*/ 0 w 23"/>
                <a:gd name="T16" fmla="*/ 0 h 12"/>
                <a:gd name="T17" fmla="*/ 23 w 23"/>
                <a:gd name="T18" fmla="*/ 12 h 12"/>
              </a:gdLst>
              <a:ahLst/>
              <a:cxnLst>
                <a:cxn ang="T10">
                  <a:pos x="T0" y="T1"/>
                </a:cxn>
                <a:cxn ang="T11">
                  <a:pos x="T2" y="T3"/>
                </a:cxn>
                <a:cxn ang="T12">
                  <a:pos x="T4" y="T5"/>
                </a:cxn>
                <a:cxn ang="T13">
                  <a:pos x="T6" y="T7"/>
                </a:cxn>
                <a:cxn ang="T14">
                  <a:pos x="T8" y="T9"/>
                </a:cxn>
              </a:cxnLst>
              <a:rect l="T15" t="T16" r="T17" b="T18"/>
              <a:pathLst>
                <a:path w="23" h="12">
                  <a:moveTo>
                    <a:pt x="12" y="8"/>
                  </a:moveTo>
                  <a:cubicBezTo>
                    <a:pt x="19" y="5"/>
                    <a:pt x="22" y="2"/>
                    <a:pt x="23" y="0"/>
                  </a:cubicBezTo>
                  <a:cubicBezTo>
                    <a:pt x="20" y="3"/>
                    <a:pt x="16" y="5"/>
                    <a:pt x="12" y="6"/>
                  </a:cubicBezTo>
                  <a:cubicBezTo>
                    <a:pt x="9" y="7"/>
                    <a:pt x="1" y="11"/>
                    <a:pt x="2" y="5"/>
                  </a:cubicBezTo>
                  <a:cubicBezTo>
                    <a:pt x="0" y="9"/>
                    <a:pt x="3" y="12"/>
                    <a:pt x="12" y="8"/>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70" name="Freeform 720"/>
            <p:cNvSpPr>
              <a:spLocks/>
            </p:cNvSpPr>
            <p:nvPr/>
          </p:nvSpPr>
          <p:spPr bwMode="auto">
            <a:xfrm>
              <a:off x="4983" y="3257"/>
              <a:ext cx="43" cy="15"/>
            </a:xfrm>
            <a:custGeom>
              <a:avLst/>
              <a:gdLst>
                <a:gd name="T0" fmla="*/ 9 w 17"/>
                <a:gd name="T1" fmla="*/ 4 h 6"/>
                <a:gd name="T2" fmla="*/ 14 w 17"/>
                <a:gd name="T3" fmla="*/ 2 h 6"/>
                <a:gd name="T4" fmla="*/ 17 w 17"/>
                <a:gd name="T5" fmla="*/ 1 h 6"/>
                <a:gd name="T6" fmla="*/ 9 w 17"/>
                <a:gd name="T7" fmla="*/ 3 h 6"/>
                <a:gd name="T8" fmla="*/ 0 w 17"/>
                <a:gd name="T9" fmla="*/ 6 h 6"/>
                <a:gd name="T10" fmla="*/ 4 w 17"/>
                <a:gd name="T11" fmla="*/ 5 h 6"/>
                <a:gd name="T12" fmla="*/ 9 w 17"/>
                <a:gd name="T13" fmla="*/ 4 h 6"/>
                <a:gd name="T14" fmla="*/ 0 60000 65536"/>
                <a:gd name="T15" fmla="*/ 0 60000 65536"/>
                <a:gd name="T16" fmla="*/ 0 60000 65536"/>
                <a:gd name="T17" fmla="*/ 0 60000 65536"/>
                <a:gd name="T18" fmla="*/ 0 60000 65536"/>
                <a:gd name="T19" fmla="*/ 0 60000 65536"/>
                <a:gd name="T20" fmla="*/ 0 60000 65536"/>
                <a:gd name="T21" fmla="*/ 0 w 17"/>
                <a:gd name="T22" fmla="*/ 0 h 6"/>
                <a:gd name="T23" fmla="*/ 17 w 1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
                  <a:moveTo>
                    <a:pt x="9" y="4"/>
                  </a:moveTo>
                  <a:cubicBezTo>
                    <a:pt x="11" y="3"/>
                    <a:pt x="12" y="3"/>
                    <a:pt x="14" y="2"/>
                  </a:cubicBezTo>
                  <a:cubicBezTo>
                    <a:pt x="15" y="1"/>
                    <a:pt x="16" y="1"/>
                    <a:pt x="17" y="1"/>
                  </a:cubicBezTo>
                  <a:cubicBezTo>
                    <a:pt x="15" y="0"/>
                    <a:pt x="14" y="1"/>
                    <a:pt x="9" y="3"/>
                  </a:cubicBezTo>
                  <a:cubicBezTo>
                    <a:pt x="4" y="4"/>
                    <a:pt x="2" y="4"/>
                    <a:pt x="0" y="6"/>
                  </a:cubicBezTo>
                  <a:cubicBezTo>
                    <a:pt x="1" y="5"/>
                    <a:pt x="3" y="5"/>
                    <a:pt x="4" y="5"/>
                  </a:cubicBezTo>
                  <a:cubicBezTo>
                    <a:pt x="6" y="5"/>
                    <a:pt x="7" y="4"/>
                    <a:pt x="9" y="4"/>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71" name="Freeform 721"/>
            <p:cNvSpPr>
              <a:spLocks/>
            </p:cNvSpPr>
            <p:nvPr/>
          </p:nvSpPr>
          <p:spPr bwMode="auto">
            <a:xfrm>
              <a:off x="4961" y="3260"/>
              <a:ext cx="25" cy="45"/>
            </a:xfrm>
            <a:custGeom>
              <a:avLst/>
              <a:gdLst>
                <a:gd name="T0" fmla="*/ 10 w 10"/>
                <a:gd name="T1" fmla="*/ 0 h 18"/>
                <a:gd name="T2" fmla="*/ 1 w 10"/>
                <a:gd name="T3" fmla="*/ 9 h 18"/>
                <a:gd name="T4" fmla="*/ 5 w 10"/>
                <a:gd name="T5" fmla="*/ 18 h 18"/>
                <a:gd name="T6" fmla="*/ 2 w 10"/>
                <a:gd name="T7" fmla="*/ 8 h 18"/>
                <a:gd name="T8" fmla="*/ 10 w 10"/>
                <a:gd name="T9" fmla="*/ 0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0"/>
                  </a:moveTo>
                  <a:cubicBezTo>
                    <a:pt x="7" y="0"/>
                    <a:pt x="1" y="4"/>
                    <a:pt x="1" y="9"/>
                  </a:cubicBezTo>
                  <a:cubicBezTo>
                    <a:pt x="0" y="13"/>
                    <a:pt x="3" y="17"/>
                    <a:pt x="5" y="18"/>
                  </a:cubicBezTo>
                  <a:cubicBezTo>
                    <a:pt x="4" y="17"/>
                    <a:pt x="0" y="12"/>
                    <a:pt x="2" y="8"/>
                  </a:cubicBezTo>
                  <a:cubicBezTo>
                    <a:pt x="4" y="3"/>
                    <a:pt x="8" y="1"/>
                    <a:pt x="10" y="0"/>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72" name="Freeform 722"/>
            <p:cNvSpPr>
              <a:spLocks/>
            </p:cNvSpPr>
            <p:nvPr/>
          </p:nvSpPr>
          <p:spPr bwMode="auto">
            <a:xfrm>
              <a:off x="5006" y="3240"/>
              <a:ext cx="37" cy="15"/>
            </a:xfrm>
            <a:custGeom>
              <a:avLst/>
              <a:gdLst>
                <a:gd name="T0" fmla="*/ 0 w 15"/>
                <a:gd name="T1" fmla="*/ 6 h 6"/>
                <a:gd name="T2" fmla="*/ 15 w 15"/>
                <a:gd name="T3" fmla="*/ 3 h 6"/>
                <a:gd name="T4" fmla="*/ 7 w 15"/>
                <a:gd name="T5" fmla="*/ 3 h 6"/>
                <a:gd name="T6" fmla="*/ 0 w 15"/>
                <a:gd name="T7" fmla="*/ 6 h 6"/>
                <a:gd name="T8" fmla="*/ 0 60000 65536"/>
                <a:gd name="T9" fmla="*/ 0 60000 65536"/>
                <a:gd name="T10" fmla="*/ 0 60000 65536"/>
                <a:gd name="T11" fmla="*/ 0 60000 65536"/>
                <a:gd name="T12" fmla="*/ 0 w 15"/>
                <a:gd name="T13" fmla="*/ 0 h 6"/>
                <a:gd name="T14" fmla="*/ 15 w 15"/>
                <a:gd name="T15" fmla="*/ 6 h 6"/>
              </a:gdLst>
              <a:ahLst/>
              <a:cxnLst>
                <a:cxn ang="T8">
                  <a:pos x="T0" y="T1"/>
                </a:cxn>
                <a:cxn ang="T9">
                  <a:pos x="T2" y="T3"/>
                </a:cxn>
                <a:cxn ang="T10">
                  <a:pos x="T4" y="T5"/>
                </a:cxn>
                <a:cxn ang="T11">
                  <a:pos x="T6" y="T7"/>
                </a:cxn>
              </a:cxnLst>
              <a:rect l="T12" t="T13" r="T14" b="T15"/>
              <a:pathLst>
                <a:path w="15" h="6">
                  <a:moveTo>
                    <a:pt x="0" y="6"/>
                  </a:moveTo>
                  <a:cubicBezTo>
                    <a:pt x="3" y="4"/>
                    <a:pt x="9" y="0"/>
                    <a:pt x="15" y="3"/>
                  </a:cubicBezTo>
                  <a:cubicBezTo>
                    <a:pt x="14" y="2"/>
                    <a:pt x="11" y="2"/>
                    <a:pt x="7" y="3"/>
                  </a:cubicBezTo>
                  <a:cubicBezTo>
                    <a:pt x="5" y="3"/>
                    <a:pt x="1" y="5"/>
                    <a:pt x="0" y="6"/>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973" name="Freeform 723"/>
            <p:cNvSpPr>
              <a:spLocks/>
            </p:cNvSpPr>
            <p:nvPr/>
          </p:nvSpPr>
          <p:spPr bwMode="auto">
            <a:xfrm>
              <a:off x="4981" y="3265"/>
              <a:ext cx="50" cy="27"/>
            </a:xfrm>
            <a:custGeom>
              <a:avLst/>
              <a:gdLst>
                <a:gd name="T0" fmla="*/ 0 w 20"/>
                <a:gd name="T1" fmla="*/ 10 h 11"/>
                <a:gd name="T2" fmla="*/ 11 w 20"/>
                <a:gd name="T3" fmla="*/ 8 h 11"/>
                <a:gd name="T4" fmla="*/ 20 w 20"/>
                <a:gd name="T5" fmla="*/ 0 h 11"/>
                <a:gd name="T6" fmla="*/ 11 w 20"/>
                <a:gd name="T7" fmla="*/ 8 h 11"/>
                <a:gd name="T8" fmla="*/ 0 w 20"/>
                <a:gd name="T9" fmla="*/ 10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10"/>
                  </a:moveTo>
                  <a:cubicBezTo>
                    <a:pt x="2" y="11"/>
                    <a:pt x="6" y="10"/>
                    <a:pt x="11" y="8"/>
                  </a:cubicBezTo>
                  <a:cubicBezTo>
                    <a:pt x="16" y="5"/>
                    <a:pt x="19" y="3"/>
                    <a:pt x="20" y="0"/>
                  </a:cubicBezTo>
                  <a:cubicBezTo>
                    <a:pt x="20" y="2"/>
                    <a:pt x="18" y="5"/>
                    <a:pt x="11" y="8"/>
                  </a:cubicBezTo>
                  <a:cubicBezTo>
                    <a:pt x="4" y="11"/>
                    <a:pt x="2" y="11"/>
                    <a:pt x="0" y="10"/>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974" name="Freeform 724"/>
            <p:cNvSpPr>
              <a:spLocks/>
            </p:cNvSpPr>
            <p:nvPr/>
          </p:nvSpPr>
          <p:spPr bwMode="auto">
            <a:xfrm>
              <a:off x="4996" y="3257"/>
              <a:ext cx="57" cy="50"/>
            </a:xfrm>
            <a:custGeom>
              <a:avLst/>
              <a:gdLst>
                <a:gd name="T0" fmla="*/ 0 w 23"/>
                <a:gd name="T1" fmla="*/ 20 h 20"/>
                <a:gd name="T2" fmla="*/ 20 w 23"/>
                <a:gd name="T3" fmla="*/ 9 h 20"/>
                <a:gd name="T4" fmla="*/ 22 w 23"/>
                <a:gd name="T5" fmla="*/ 0 h 20"/>
                <a:gd name="T6" fmla="*/ 17 w 23"/>
                <a:gd name="T7" fmla="*/ 11 h 20"/>
                <a:gd name="T8" fmla="*/ 0 w 23"/>
                <a:gd name="T9" fmla="*/ 20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0" y="20"/>
                  </a:moveTo>
                  <a:cubicBezTo>
                    <a:pt x="3" y="19"/>
                    <a:pt x="16" y="15"/>
                    <a:pt x="20" y="9"/>
                  </a:cubicBezTo>
                  <a:cubicBezTo>
                    <a:pt x="21" y="7"/>
                    <a:pt x="23" y="4"/>
                    <a:pt x="22" y="0"/>
                  </a:cubicBezTo>
                  <a:cubicBezTo>
                    <a:pt x="22" y="1"/>
                    <a:pt x="23" y="5"/>
                    <a:pt x="17" y="11"/>
                  </a:cubicBezTo>
                  <a:cubicBezTo>
                    <a:pt x="11" y="16"/>
                    <a:pt x="0" y="20"/>
                    <a:pt x="0" y="2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75" name="Freeform 725"/>
            <p:cNvSpPr>
              <a:spLocks/>
            </p:cNvSpPr>
            <p:nvPr/>
          </p:nvSpPr>
          <p:spPr bwMode="auto">
            <a:xfrm>
              <a:off x="4956" y="3242"/>
              <a:ext cx="100" cy="73"/>
            </a:xfrm>
            <a:custGeom>
              <a:avLst/>
              <a:gdLst>
                <a:gd name="T0" fmla="*/ 6 w 40"/>
                <a:gd name="T1" fmla="*/ 9 h 29"/>
                <a:gd name="T2" fmla="*/ 3 w 40"/>
                <a:gd name="T3" fmla="*/ 22 h 29"/>
                <a:gd name="T4" fmla="*/ 25 w 40"/>
                <a:gd name="T5" fmla="*/ 23 h 29"/>
                <a:gd name="T6" fmla="*/ 39 w 40"/>
                <a:gd name="T7" fmla="*/ 6 h 29"/>
                <a:gd name="T8" fmla="*/ 31 w 40"/>
                <a:gd name="T9" fmla="*/ 0 h 29"/>
                <a:gd name="T10" fmla="*/ 18 w 40"/>
                <a:gd name="T11" fmla="*/ 5 h 29"/>
                <a:gd name="T12" fmla="*/ 6 w 40"/>
                <a:gd name="T13" fmla="*/ 9 h 29"/>
                <a:gd name="T14" fmla="*/ 0 60000 65536"/>
                <a:gd name="T15" fmla="*/ 0 60000 65536"/>
                <a:gd name="T16" fmla="*/ 0 60000 65536"/>
                <a:gd name="T17" fmla="*/ 0 60000 65536"/>
                <a:gd name="T18" fmla="*/ 0 60000 65536"/>
                <a:gd name="T19" fmla="*/ 0 60000 65536"/>
                <a:gd name="T20" fmla="*/ 0 60000 65536"/>
                <a:gd name="T21" fmla="*/ 0 w 40"/>
                <a:gd name="T22" fmla="*/ 0 h 29"/>
                <a:gd name="T23" fmla="*/ 40 w 4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9">
                  <a:moveTo>
                    <a:pt x="6" y="9"/>
                  </a:moveTo>
                  <a:cubicBezTo>
                    <a:pt x="2" y="12"/>
                    <a:pt x="0" y="17"/>
                    <a:pt x="3" y="22"/>
                  </a:cubicBezTo>
                  <a:cubicBezTo>
                    <a:pt x="6" y="29"/>
                    <a:pt x="15" y="29"/>
                    <a:pt x="25" y="23"/>
                  </a:cubicBezTo>
                  <a:cubicBezTo>
                    <a:pt x="35" y="18"/>
                    <a:pt x="40" y="14"/>
                    <a:pt x="39" y="6"/>
                  </a:cubicBezTo>
                  <a:cubicBezTo>
                    <a:pt x="39" y="3"/>
                    <a:pt x="36" y="0"/>
                    <a:pt x="31" y="0"/>
                  </a:cubicBezTo>
                  <a:cubicBezTo>
                    <a:pt x="26" y="0"/>
                    <a:pt x="24" y="2"/>
                    <a:pt x="18" y="5"/>
                  </a:cubicBezTo>
                  <a:cubicBezTo>
                    <a:pt x="16" y="6"/>
                    <a:pt x="10" y="6"/>
                    <a:pt x="6" y="9"/>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976" name="Freeform 726"/>
            <p:cNvSpPr>
              <a:spLocks/>
            </p:cNvSpPr>
            <p:nvPr/>
          </p:nvSpPr>
          <p:spPr bwMode="auto">
            <a:xfrm>
              <a:off x="4976" y="3260"/>
              <a:ext cx="57" cy="32"/>
            </a:xfrm>
            <a:custGeom>
              <a:avLst/>
              <a:gdLst>
                <a:gd name="T0" fmla="*/ 21 w 23"/>
                <a:gd name="T1" fmla="*/ 0 h 13"/>
                <a:gd name="T2" fmla="*/ 22 w 23"/>
                <a:gd name="T3" fmla="*/ 1 h 13"/>
                <a:gd name="T4" fmla="*/ 11 w 23"/>
                <a:gd name="T5" fmla="*/ 10 h 13"/>
                <a:gd name="T6" fmla="*/ 1 w 23"/>
                <a:gd name="T7" fmla="*/ 10 h 13"/>
                <a:gd name="T8" fmla="*/ 2 w 23"/>
                <a:gd name="T9" fmla="*/ 6 h 13"/>
                <a:gd name="T10" fmla="*/ 1 w 23"/>
                <a:gd name="T11" fmla="*/ 11 h 13"/>
                <a:gd name="T12" fmla="*/ 11 w 23"/>
                <a:gd name="T13" fmla="*/ 10 h 13"/>
                <a:gd name="T14" fmla="*/ 22 w 23"/>
                <a:gd name="T15" fmla="*/ 1 h 13"/>
                <a:gd name="T16" fmla="*/ 21 w 23"/>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3"/>
                <a:gd name="T29" fmla="*/ 23 w 2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3">
                  <a:moveTo>
                    <a:pt x="21" y="0"/>
                  </a:moveTo>
                  <a:cubicBezTo>
                    <a:pt x="22" y="0"/>
                    <a:pt x="22" y="0"/>
                    <a:pt x="22" y="1"/>
                  </a:cubicBezTo>
                  <a:cubicBezTo>
                    <a:pt x="22" y="2"/>
                    <a:pt x="20" y="6"/>
                    <a:pt x="11" y="10"/>
                  </a:cubicBezTo>
                  <a:cubicBezTo>
                    <a:pt x="5" y="13"/>
                    <a:pt x="2" y="12"/>
                    <a:pt x="1" y="10"/>
                  </a:cubicBezTo>
                  <a:cubicBezTo>
                    <a:pt x="0" y="9"/>
                    <a:pt x="0" y="7"/>
                    <a:pt x="2" y="6"/>
                  </a:cubicBezTo>
                  <a:cubicBezTo>
                    <a:pt x="0" y="8"/>
                    <a:pt x="0" y="9"/>
                    <a:pt x="1" y="11"/>
                  </a:cubicBezTo>
                  <a:cubicBezTo>
                    <a:pt x="2" y="12"/>
                    <a:pt x="5" y="13"/>
                    <a:pt x="11" y="10"/>
                  </a:cubicBezTo>
                  <a:cubicBezTo>
                    <a:pt x="19" y="7"/>
                    <a:pt x="23" y="3"/>
                    <a:pt x="22" y="1"/>
                  </a:cubicBezTo>
                  <a:cubicBezTo>
                    <a:pt x="22" y="0"/>
                    <a:pt x="22" y="0"/>
                    <a:pt x="21"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77" name="Freeform 727"/>
            <p:cNvSpPr>
              <a:spLocks/>
            </p:cNvSpPr>
            <p:nvPr/>
          </p:nvSpPr>
          <p:spPr bwMode="auto">
            <a:xfrm>
              <a:off x="5026" y="3202"/>
              <a:ext cx="107" cy="68"/>
            </a:xfrm>
            <a:custGeom>
              <a:avLst/>
              <a:gdLst>
                <a:gd name="T0" fmla="*/ 15 w 43"/>
                <a:gd name="T1" fmla="*/ 0 h 27"/>
                <a:gd name="T2" fmla="*/ 7 w 43"/>
                <a:gd name="T3" fmla="*/ 5 h 27"/>
                <a:gd name="T4" fmla="*/ 19 w 43"/>
                <a:gd name="T5" fmla="*/ 25 h 27"/>
                <a:gd name="T6" fmla="*/ 41 w 43"/>
                <a:gd name="T7" fmla="*/ 16 h 27"/>
                <a:gd name="T8" fmla="*/ 36 w 43"/>
                <a:gd name="T9" fmla="*/ 4 h 27"/>
                <a:gd name="T10" fmla="*/ 24 w 43"/>
                <a:gd name="T11" fmla="*/ 1 h 27"/>
                <a:gd name="T12" fmla="*/ 15 w 43"/>
                <a:gd name="T13" fmla="*/ 0 h 27"/>
                <a:gd name="T14" fmla="*/ 0 60000 65536"/>
                <a:gd name="T15" fmla="*/ 0 60000 65536"/>
                <a:gd name="T16" fmla="*/ 0 60000 65536"/>
                <a:gd name="T17" fmla="*/ 0 60000 65536"/>
                <a:gd name="T18" fmla="*/ 0 60000 65536"/>
                <a:gd name="T19" fmla="*/ 0 60000 65536"/>
                <a:gd name="T20" fmla="*/ 0 60000 65536"/>
                <a:gd name="T21" fmla="*/ 0 w 43"/>
                <a:gd name="T22" fmla="*/ 0 h 27"/>
                <a:gd name="T23" fmla="*/ 43 w 43"/>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7">
                  <a:moveTo>
                    <a:pt x="15" y="0"/>
                  </a:moveTo>
                  <a:cubicBezTo>
                    <a:pt x="12" y="1"/>
                    <a:pt x="9" y="2"/>
                    <a:pt x="7" y="5"/>
                  </a:cubicBezTo>
                  <a:cubicBezTo>
                    <a:pt x="0" y="14"/>
                    <a:pt x="8" y="23"/>
                    <a:pt x="19" y="25"/>
                  </a:cubicBezTo>
                  <a:cubicBezTo>
                    <a:pt x="30" y="27"/>
                    <a:pt x="40" y="22"/>
                    <a:pt x="41" y="16"/>
                  </a:cubicBezTo>
                  <a:cubicBezTo>
                    <a:pt x="43" y="11"/>
                    <a:pt x="41" y="7"/>
                    <a:pt x="36" y="4"/>
                  </a:cubicBezTo>
                  <a:cubicBezTo>
                    <a:pt x="33" y="2"/>
                    <a:pt x="27" y="1"/>
                    <a:pt x="24" y="1"/>
                  </a:cubicBezTo>
                  <a:cubicBezTo>
                    <a:pt x="21" y="1"/>
                    <a:pt x="18" y="0"/>
                    <a:pt x="15" y="0"/>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78" name="Freeform 728"/>
            <p:cNvSpPr>
              <a:spLocks/>
            </p:cNvSpPr>
            <p:nvPr/>
          </p:nvSpPr>
          <p:spPr bwMode="auto">
            <a:xfrm>
              <a:off x="5048" y="3202"/>
              <a:ext cx="83" cy="40"/>
            </a:xfrm>
            <a:custGeom>
              <a:avLst/>
              <a:gdLst>
                <a:gd name="T0" fmla="*/ 27 w 33"/>
                <a:gd name="T1" fmla="*/ 4 h 16"/>
                <a:gd name="T2" fmla="*/ 16 w 33"/>
                <a:gd name="T3" fmla="*/ 2 h 16"/>
                <a:gd name="T4" fmla="*/ 7 w 33"/>
                <a:gd name="T5" fmla="*/ 1 h 16"/>
                <a:gd name="T6" fmla="*/ 0 w 33"/>
                <a:gd name="T7" fmla="*/ 4 h 16"/>
                <a:gd name="T8" fmla="*/ 6 w 33"/>
                <a:gd name="T9" fmla="*/ 2 h 16"/>
                <a:gd name="T10" fmla="*/ 15 w 33"/>
                <a:gd name="T11" fmla="*/ 3 h 16"/>
                <a:gd name="T12" fmla="*/ 26 w 33"/>
                <a:gd name="T13" fmla="*/ 5 h 16"/>
                <a:gd name="T14" fmla="*/ 31 w 33"/>
                <a:gd name="T15" fmla="*/ 16 h 16"/>
                <a:gd name="T16" fmla="*/ 31 w 33"/>
                <a:gd name="T17" fmla="*/ 16 h 16"/>
                <a:gd name="T18" fmla="*/ 27 w 33"/>
                <a:gd name="T19" fmla="*/ 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6"/>
                <a:gd name="T32" fmla="*/ 33 w 33"/>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6">
                  <a:moveTo>
                    <a:pt x="27" y="4"/>
                  </a:moveTo>
                  <a:cubicBezTo>
                    <a:pt x="23" y="2"/>
                    <a:pt x="18" y="2"/>
                    <a:pt x="16" y="2"/>
                  </a:cubicBezTo>
                  <a:cubicBezTo>
                    <a:pt x="13" y="1"/>
                    <a:pt x="9" y="0"/>
                    <a:pt x="7" y="1"/>
                  </a:cubicBezTo>
                  <a:cubicBezTo>
                    <a:pt x="4" y="1"/>
                    <a:pt x="2" y="2"/>
                    <a:pt x="0" y="4"/>
                  </a:cubicBezTo>
                  <a:cubicBezTo>
                    <a:pt x="2" y="3"/>
                    <a:pt x="4" y="2"/>
                    <a:pt x="6" y="2"/>
                  </a:cubicBezTo>
                  <a:cubicBezTo>
                    <a:pt x="9" y="1"/>
                    <a:pt x="12" y="2"/>
                    <a:pt x="15" y="3"/>
                  </a:cubicBezTo>
                  <a:cubicBezTo>
                    <a:pt x="18" y="3"/>
                    <a:pt x="23" y="3"/>
                    <a:pt x="26" y="5"/>
                  </a:cubicBezTo>
                  <a:cubicBezTo>
                    <a:pt x="30" y="7"/>
                    <a:pt x="33" y="10"/>
                    <a:pt x="31" y="16"/>
                  </a:cubicBezTo>
                  <a:cubicBezTo>
                    <a:pt x="31" y="16"/>
                    <a:pt x="31" y="16"/>
                    <a:pt x="31" y="16"/>
                  </a:cubicBezTo>
                  <a:cubicBezTo>
                    <a:pt x="33" y="10"/>
                    <a:pt x="31" y="7"/>
                    <a:pt x="27" y="4"/>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79" name="Freeform 729"/>
            <p:cNvSpPr>
              <a:spLocks/>
            </p:cNvSpPr>
            <p:nvPr/>
          </p:nvSpPr>
          <p:spPr bwMode="auto">
            <a:xfrm>
              <a:off x="5028" y="3212"/>
              <a:ext cx="95" cy="55"/>
            </a:xfrm>
            <a:custGeom>
              <a:avLst/>
              <a:gdLst>
                <a:gd name="T0" fmla="*/ 19 w 38"/>
                <a:gd name="T1" fmla="*/ 20 h 22"/>
                <a:gd name="T2" fmla="*/ 7 w 38"/>
                <a:gd name="T3" fmla="*/ 0 h 22"/>
                <a:gd name="T4" fmla="*/ 7 w 38"/>
                <a:gd name="T5" fmla="*/ 0 h 22"/>
                <a:gd name="T6" fmla="*/ 6 w 38"/>
                <a:gd name="T7" fmla="*/ 1 h 22"/>
                <a:gd name="T8" fmla="*/ 18 w 38"/>
                <a:gd name="T9" fmla="*/ 21 h 22"/>
                <a:gd name="T10" fmla="*/ 38 w 38"/>
                <a:gd name="T11" fmla="*/ 15 h 22"/>
                <a:gd name="T12" fmla="*/ 19 w 38"/>
                <a:gd name="T13" fmla="*/ 20 h 22"/>
                <a:gd name="T14" fmla="*/ 0 60000 65536"/>
                <a:gd name="T15" fmla="*/ 0 60000 65536"/>
                <a:gd name="T16" fmla="*/ 0 60000 65536"/>
                <a:gd name="T17" fmla="*/ 0 60000 65536"/>
                <a:gd name="T18" fmla="*/ 0 60000 65536"/>
                <a:gd name="T19" fmla="*/ 0 60000 65536"/>
                <a:gd name="T20" fmla="*/ 0 60000 65536"/>
                <a:gd name="T21" fmla="*/ 0 w 38"/>
                <a:gd name="T22" fmla="*/ 0 h 22"/>
                <a:gd name="T23" fmla="*/ 38 w 3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2">
                  <a:moveTo>
                    <a:pt x="19" y="20"/>
                  </a:moveTo>
                  <a:cubicBezTo>
                    <a:pt x="8" y="17"/>
                    <a:pt x="1" y="9"/>
                    <a:pt x="7" y="0"/>
                  </a:cubicBezTo>
                  <a:cubicBezTo>
                    <a:pt x="7" y="0"/>
                    <a:pt x="7" y="0"/>
                    <a:pt x="7" y="0"/>
                  </a:cubicBezTo>
                  <a:cubicBezTo>
                    <a:pt x="7" y="1"/>
                    <a:pt x="7" y="1"/>
                    <a:pt x="6" y="1"/>
                  </a:cubicBezTo>
                  <a:cubicBezTo>
                    <a:pt x="0" y="10"/>
                    <a:pt x="8" y="18"/>
                    <a:pt x="18" y="21"/>
                  </a:cubicBezTo>
                  <a:cubicBezTo>
                    <a:pt x="27" y="22"/>
                    <a:pt x="34" y="19"/>
                    <a:pt x="38" y="15"/>
                  </a:cubicBezTo>
                  <a:cubicBezTo>
                    <a:pt x="34" y="19"/>
                    <a:pt x="27" y="21"/>
                    <a:pt x="19" y="20"/>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80" name="Freeform 730"/>
            <p:cNvSpPr>
              <a:spLocks/>
            </p:cNvSpPr>
            <p:nvPr/>
          </p:nvSpPr>
          <p:spPr bwMode="auto">
            <a:xfrm>
              <a:off x="5056" y="3220"/>
              <a:ext cx="57" cy="30"/>
            </a:xfrm>
            <a:custGeom>
              <a:avLst/>
              <a:gdLst>
                <a:gd name="T0" fmla="*/ 22 w 23"/>
                <a:gd name="T1" fmla="*/ 6 h 12"/>
                <a:gd name="T2" fmla="*/ 7 w 23"/>
                <a:gd name="T3" fmla="*/ 10 h 12"/>
                <a:gd name="T4" fmla="*/ 3 w 23"/>
                <a:gd name="T5" fmla="*/ 2 h 12"/>
                <a:gd name="T6" fmla="*/ 14 w 23"/>
                <a:gd name="T7" fmla="*/ 1 h 12"/>
                <a:gd name="T8" fmla="*/ 22 w 23"/>
                <a:gd name="T9" fmla="*/ 6 h 12"/>
                <a:gd name="T10" fmla="*/ 0 60000 65536"/>
                <a:gd name="T11" fmla="*/ 0 60000 65536"/>
                <a:gd name="T12" fmla="*/ 0 60000 65536"/>
                <a:gd name="T13" fmla="*/ 0 60000 65536"/>
                <a:gd name="T14" fmla="*/ 0 60000 65536"/>
                <a:gd name="T15" fmla="*/ 0 w 23"/>
                <a:gd name="T16" fmla="*/ 0 h 12"/>
                <a:gd name="T17" fmla="*/ 23 w 23"/>
                <a:gd name="T18" fmla="*/ 12 h 12"/>
              </a:gdLst>
              <a:ahLst/>
              <a:cxnLst>
                <a:cxn ang="T10">
                  <a:pos x="T0" y="T1"/>
                </a:cxn>
                <a:cxn ang="T11">
                  <a:pos x="T2" y="T3"/>
                </a:cxn>
                <a:cxn ang="T12">
                  <a:pos x="T4" y="T5"/>
                </a:cxn>
                <a:cxn ang="T13">
                  <a:pos x="T6" y="T7"/>
                </a:cxn>
                <a:cxn ang="T14">
                  <a:pos x="T8" y="T9"/>
                </a:cxn>
              </a:cxnLst>
              <a:rect l="T15" t="T16" r="T17" b="T18"/>
              <a:pathLst>
                <a:path w="23" h="12">
                  <a:moveTo>
                    <a:pt x="22" y="6"/>
                  </a:moveTo>
                  <a:cubicBezTo>
                    <a:pt x="21" y="12"/>
                    <a:pt x="13" y="12"/>
                    <a:pt x="7" y="10"/>
                  </a:cubicBezTo>
                  <a:cubicBezTo>
                    <a:pt x="0" y="8"/>
                    <a:pt x="0" y="3"/>
                    <a:pt x="3" y="2"/>
                  </a:cubicBezTo>
                  <a:cubicBezTo>
                    <a:pt x="6" y="0"/>
                    <a:pt x="9" y="0"/>
                    <a:pt x="14" y="1"/>
                  </a:cubicBezTo>
                  <a:cubicBezTo>
                    <a:pt x="19" y="2"/>
                    <a:pt x="23" y="4"/>
                    <a:pt x="22" y="6"/>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81" name="Freeform 731"/>
            <p:cNvSpPr>
              <a:spLocks/>
            </p:cNvSpPr>
            <p:nvPr/>
          </p:nvSpPr>
          <p:spPr bwMode="auto">
            <a:xfrm>
              <a:off x="5056" y="3227"/>
              <a:ext cx="55" cy="23"/>
            </a:xfrm>
            <a:custGeom>
              <a:avLst/>
              <a:gdLst>
                <a:gd name="T0" fmla="*/ 7 w 22"/>
                <a:gd name="T1" fmla="*/ 5 h 9"/>
                <a:gd name="T2" fmla="*/ 2 w 22"/>
                <a:gd name="T3" fmla="*/ 0 h 9"/>
                <a:gd name="T4" fmla="*/ 7 w 22"/>
                <a:gd name="T5" fmla="*/ 7 h 9"/>
                <a:gd name="T6" fmla="*/ 22 w 22"/>
                <a:gd name="T7" fmla="*/ 3 h 9"/>
                <a:gd name="T8" fmla="*/ 7 w 22"/>
                <a:gd name="T9" fmla="*/ 5 h 9"/>
                <a:gd name="T10" fmla="*/ 0 60000 65536"/>
                <a:gd name="T11" fmla="*/ 0 60000 65536"/>
                <a:gd name="T12" fmla="*/ 0 60000 65536"/>
                <a:gd name="T13" fmla="*/ 0 60000 65536"/>
                <a:gd name="T14" fmla="*/ 0 60000 65536"/>
                <a:gd name="T15" fmla="*/ 0 w 22"/>
                <a:gd name="T16" fmla="*/ 0 h 9"/>
                <a:gd name="T17" fmla="*/ 22 w 22"/>
                <a:gd name="T18" fmla="*/ 9 h 9"/>
              </a:gdLst>
              <a:ahLst/>
              <a:cxnLst>
                <a:cxn ang="T10">
                  <a:pos x="T0" y="T1"/>
                </a:cxn>
                <a:cxn ang="T11">
                  <a:pos x="T2" y="T3"/>
                </a:cxn>
                <a:cxn ang="T12">
                  <a:pos x="T4" y="T5"/>
                </a:cxn>
                <a:cxn ang="T13">
                  <a:pos x="T6" y="T7"/>
                </a:cxn>
                <a:cxn ang="T14">
                  <a:pos x="T8" y="T9"/>
                </a:cxn>
              </a:cxnLst>
              <a:rect l="T15" t="T16" r="T17" b="T18"/>
              <a:pathLst>
                <a:path w="22" h="9">
                  <a:moveTo>
                    <a:pt x="7" y="5"/>
                  </a:moveTo>
                  <a:cubicBezTo>
                    <a:pt x="3" y="4"/>
                    <a:pt x="2" y="2"/>
                    <a:pt x="2" y="0"/>
                  </a:cubicBezTo>
                  <a:cubicBezTo>
                    <a:pt x="0" y="2"/>
                    <a:pt x="1" y="5"/>
                    <a:pt x="7" y="7"/>
                  </a:cubicBezTo>
                  <a:cubicBezTo>
                    <a:pt x="13" y="9"/>
                    <a:pt x="20" y="9"/>
                    <a:pt x="22" y="3"/>
                  </a:cubicBezTo>
                  <a:cubicBezTo>
                    <a:pt x="19" y="7"/>
                    <a:pt x="13" y="7"/>
                    <a:pt x="7" y="5"/>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82" name="Freeform 732"/>
            <p:cNvSpPr>
              <a:spLocks/>
            </p:cNvSpPr>
            <p:nvPr/>
          </p:nvSpPr>
          <p:spPr bwMode="auto">
            <a:xfrm>
              <a:off x="5073" y="3220"/>
              <a:ext cx="35" cy="10"/>
            </a:xfrm>
            <a:custGeom>
              <a:avLst/>
              <a:gdLst>
                <a:gd name="T0" fmla="*/ 0 w 14"/>
                <a:gd name="T1" fmla="*/ 1 h 4"/>
                <a:gd name="T2" fmla="*/ 14 w 14"/>
                <a:gd name="T3" fmla="*/ 4 h 4"/>
                <a:gd name="T4" fmla="*/ 7 w 14"/>
                <a:gd name="T5" fmla="*/ 2 h 4"/>
                <a:gd name="T6" fmla="*/ 0 w 14"/>
                <a:gd name="T7" fmla="*/ 1 h 4"/>
                <a:gd name="T8" fmla="*/ 0 60000 65536"/>
                <a:gd name="T9" fmla="*/ 0 60000 65536"/>
                <a:gd name="T10" fmla="*/ 0 60000 65536"/>
                <a:gd name="T11" fmla="*/ 0 60000 65536"/>
                <a:gd name="T12" fmla="*/ 0 w 14"/>
                <a:gd name="T13" fmla="*/ 0 h 4"/>
                <a:gd name="T14" fmla="*/ 14 w 14"/>
                <a:gd name="T15" fmla="*/ 4 h 4"/>
              </a:gdLst>
              <a:ahLst/>
              <a:cxnLst>
                <a:cxn ang="T8">
                  <a:pos x="T0" y="T1"/>
                </a:cxn>
                <a:cxn ang="T9">
                  <a:pos x="T2" y="T3"/>
                </a:cxn>
                <a:cxn ang="T10">
                  <a:pos x="T4" y="T5"/>
                </a:cxn>
                <a:cxn ang="T11">
                  <a:pos x="T6" y="T7"/>
                </a:cxn>
              </a:cxnLst>
              <a:rect l="T12" t="T13" r="T14" b="T15"/>
              <a:pathLst>
                <a:path w="14" h="4">
                  <a:moveTo>
                    <a:pt x="0" y="1"/>
                  </a:moveTo>
                  <a:cubicBezTo>
                    <a:pt x="4" y="0"/>
                    <a:pt x="11" y="1"/>
                    <a:pt x="14" y="4"/>
                  </a:cubicBezTo>
                  <a:cubicBezTo>
                    <a:pt x="12" y="3"/>
                    <a:pt x="9" y="2"/>
                    <a:pt x="7" y="2"/>
                  </a:cubicBezTo>
                  <a:cubicBezTo>
                    <a:pt x="4" y="2"/>
                    <a:pt x="1" y="1"/>
                    <a:pt x="0" y="1"/>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83" name="Freeform 733"/>
            <p:cNvSpPr>
              <a:spLocks/>
            </p:cNvSpPr>
            <p:nvPr/>
          </p:nvSpPr>
          <p:spPr bwMode="auto">
            <a:xfrm>
              <a:off x="5081" y="3217"/>
              <a:ext cx="30" cy="13"/>
            </a:xfrm>
            <a:custGeom>
              <a:avLst/>
              <a:gdLst>
                <a:gd name="T0" fmla="*/ 7 w 12"/>
                <a:gd name="T1" fmla="*/ 1 h 5"/>
                <a:gd name="T2" fmla="*/ 0 w 12"/>
                <a:gd name="T3" fmla="*/ 1 h 5"/>
                <a:gd name="T4" fmla="*/ 12 w 12"/>
                <a:gd name="T5" fmla="*/ 5 h 5"/>
                <a:gd name="T6" fmla="*/ 7 w 12"/>
                <a:gd name="T7" fmla="*/ 1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7" y="1"/>
                  </a:moveTo>
                  <a:cubicBezTo>
                    <a:pt x="5" y="1"/>
                    <a:pt x="3" y="0"/>
                    <a:pt x="0" y="1"/>
                  </a:cubicBezTo>
                  <a:cubicBezTo>
                    <a:pt x="3" y="1"/>
                    <a:pt x="11" y="2"/>
                    <a:pt x="12" y="5"/>
                  </a:cubicBezTo>
                  <a:cubicBezTo>
                    <a:pt x="12" y="4"/>
                    <a:pt x="10" y="2"/>
                    <a:pt x="7" y="1"/>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984" name="Freeform 734"/>
            <p:cNvSpPr>
              <a:spLocks/>
            </p:cNvSpPr>
            <p:nvPr/>
          </p:nvSpPr>
          <p:spPr bwMode="auto">
            <a:xfrm>
              <a:off x="5063" y="3240"/>
              <a:ext cx="38" cy="15"/>
            </a:xfrm>
            <a:custGeom>
              <a:avLst/>
              <a:gdLst>
                <a:gd name="T0" fmla="*/ 0 w 15"/>
                <a:gd name="T1" fmla="*/ 0 h 6"/>
                <a:gd name="T2" fmla="*/ 15 w 15"/>
                <a:gd name="T3" fmla="*/ 3 h 6"/>
                <a:gd name="T4" fmla="*/ 0 w 15"/>
                <a:gd name="T5" fmla="*/ 0 h 6"/>
                <a:gd name="T6" fmla="*/ 0 60000 65536"/>
                <a:gd name="T7" fmla="*/ 0 60000 65536"/>
                <a:gd name="T8" fmla="*/ 0 60000 65536"/>
                <a:gd name="T9" fmla="*/ 0 w 15"/>
                <a:gd name="T10" fmla="*/ 0 h 6"/>
                <a:gd name="T11" fmla="*/ 15 w 15"/>
                <a:gd name="T12" fmla="*/ 6 h 6"/>
              </a:gdLst>
              <a:ahLst/>
              <a:cxnLst>
                <a:cxn ang="T6">
                  <a:pos x="T0" y="T1"/>
                </a:cxn>
                <a:cxn ang="T7">
                  <a:pos x="T2" y="T3"/>
                </a:cxn>
                <a:cxn ang="T8">
                  <a:pos x="T4" y="T5"/>
                </a:cxn>
              </a:cxnLst>
              <a:rect l="T9" t="T10" r="T11" b="T12"/>
              <a:pathLst>
                <a:path w="15" h="6">
                  <a:moveTo>
                    <a:pt x="0" y="0"/>
                  </a:moveTo>
                  <a:cubicBezTo>
                    <a:pt x="2" y="2"/>
                    <a:pt x="9" y="5"/>
                    <a:pt x="15" y="3"/>
                  </a:cubicBezTo>
                  <a:cubicBezTo>
                    <a:pt x="14" y="4"/>
                    <a:pt x="5" y="6"/>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985" name="Freeform 735"/>
            <p:cNvSpPr>
              <a:spLocks/>
            </p:cNvSpPr>
            <p:nvPr/>
          </p:nvSpPr>
          <p:spPr bwMode="auto">
            <a:xfrm>
              <a:off x="5026" y="3202"/>
              <a:ext cx="107" cy="68"/>
            </a:xfrm>
            <a:custGeom>
              <a:avLst/>
              <a:gdLst>
                <a:gd name="T0" fmla="*/ 15 w 43"/>
                <a:gd name="T1" fmla="*/ 0 h 27"/>
                <a:gd name="T2" fmla="*/ 7 w 43"/>
                <a:gd name="T3" fmla="*/ 5 h 27"/>
                <a:gd name="T4" fmla="*/ 19 w 43"/>
                <a:gd name="T5" fmla="*/ 25 h 27"/>
                <a:gd name="T6" fmla="*/ 41 w 43"/>
                <a:gd name="T7" fmla="*/ 16 h 27"/>
                <a:gd name="T8" fmla="*/ 36 w 43"/>
                <a:gd name="T9" fmla="*/ 4 h 27"/>
                <a:gd name="T10" fmla="*/ 24 w 43"/>
                <a:gd name="T11" fmla="*/ 1 h 27"/>
                <a:gd name="T12" fmla="*/ 15 w 43"/>
                <a:gd name="T13" fmla="*/ 0 h 27"/>
                <a:gd name="T14" fmla="*/ 0 60000 65536"/>
                <a:gd name="T15" fmla="*/ 0 60000 65536"/>
                <a:gd name="T16" fmla="*/ 0 60000 65536"/>
                <a:gd name="T17" fmla="*/ 0 60000 65536"/>
                <a:gd name="T18" fmla="*/ 0 60000 65536"/>
                <a:gd name="T19" fmla="*/ 0 60000 65536"/>
                <a:gd name="T20" fmla="*/ 0 60000 65536"/>
                <a:gd name="T21" fmla="*/ 0 w 43"/>
                <a:gd name="T22" fmla="*/ 0 h 27"/>
                <a:gd name="T23" fmla="*/ 43 w 43"/>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7">
                  <a:moveTo>
                    <a:pt x="15" y="0"/>
                  </a:moveTo>
                  <a:cubicBezTo>
                    <a:pt x="12" y="1"/>
                    <a:pt x="9" y="2"/>
                    <a:pt x="7" y="5"/>
                  </a:cubicBezTo>
                  <a:cubicBezTo>
                    <a:pt x="0" y="14"/>
                    <a:pt x="8" y="23"/>
                    <a:pt x="19" y="25"/>
                  </a:cubicBezTo>
                  <a:cubicBezTo>
                    <a:pt x="30" y="27"/>
                    <a:pt x="40" y="22"/>
                    <a:pt x="41" y="16"/>
                  </a:cubicBezTo>
                  <a:cubicBezTo>
                    <a:pt x="43" y="11"/>
                    <a:pt x="41" y="7"/>
                    <a:pt x="36" y="4"/>
                  </a:cubicBezTo>
                  <a:cubicBezTo>
                    <a:pt x="33" y="2"/>
                    <a:pt x="27" y="1"/>
                    <a:pt x="24" y="1"/>
                  </a:cubicBezTo>
                  <a:cubicBezTo>
                    <a:pt x="21" y="1"/>
                    <a:pt x="18" y="0"/>
                    <a:pt x="15" y="0"/>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986" name="Freeform 736"/>
            <p:cNvSpPr>
              <a:spLocks/>
            </p:cNvSpPr>
            <p:nvPr/>
          </p:nvSpPr>
          <p:spPr bwMode="auto">
            <a:xfrm>
              <a:off x="5058" y="3225"/>
              <a:ext cx="53" cy="25"/>
            </a:xfrm>
            <a:custGeom>
              <a:avLst/>
              <a:gdLst>
                <a:gd name="T0" fmla="*/ 0 w 21"/>
                <a:gd name="T1" fmla="*/ 3 h 10"/>
                <a:gd name="T2" fmla="*/ 5 w 21"/>
                <a:gd name="T3" fmla="*/ 8 h 10"/>
                <a:gd name="T4" fmla="*/ 18 w 21"/>
                <a:gd name="T5" fmla="*/ 8 h 10"/>
                <a:gd name="T6" fmla="*/ 21 w 21"/>
                <a:gd name="T7" fmla="*/ 4 h 10"/>
                <a:gd name="T8" fmla="*/ 18 w 21"/>
                <a:gd name="T9" fmla="*/ 8 h 10"/>
                <a:gd name="T10" fmla="*/ 6 w 21"/>
                <a:gd name="T11" fmla="*/ 8 h 10"/>
                <a:gd name="T12" fmla="*/ 0 w 21"/>
                <a:gd name="T13" fmla="*/ 3 h 10"/>
                <a:gd name="T14" fmla="*/ 2 w 21"/>
                <a:gd name="T15" fmla="*/ 0 h 10"/>
                <a:gd name="T16" fmla="*/ 0 w 21"/>
                <a:gd name="T17" fmla="*/ 3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0"/>
                <a:gd name="T29" fmla="*/ 21 w 2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0">
                  <a:moveTo>
                    <a:pt x="0" y="3"/>
                  </a:moveTo>
                  <a:cubicBezTo>
                    <a:pt x="0" y="5"/>
                    <a:pt x="2" y="7"/>
                    <a:pt x="5" y="8"/>
                  </a:cubicBezTo>
                  <a:cubicBezTo>
                    <a:pt x="10" y="10"/>
                    <a:pt x="15" y="10"/>
                    <a:pt x="18" y="8"/>
                  </a:cubicBezTo>
                  <a:cubicBezTo>
                    <a:pt x="20" y="7"/>
                    <a:pt x="20" y="6"/>
                    <a:pt x="21" y="4"/>
                  </a:cubicBezTo>
                  <a:cubicBezTo>
                    <a:pt x="20" y="6"/>
                    <a:pt x="19" y="7"/>
                    <a:pt x="18" y="8"/>
                  </a:cubicBezTo>
                  <a:cubicBezTo>
                    <a:pt x="15" y="9"/>
                    <a:pt x="10" y="9"/>
                    <a:pt x="6" y="8"/>
                  </a:cubicBezTo>
                  <a:cubicBezTo>
                    <a:pt x="2" y="7"/>
                    <a:pt x="1" y="5"/>
                    <a:pt x="0" y="3"/>
                  </a:cubicBezTo>
                  <a:cubicBezTo>
                    <a:pt x="0" y="2"/>
                    <a:pt x="1" y="0"/>
                    <a:pt x="2" y="0"/>
                  </a:cubicBezTo>
                  <a:cubicBezTo>
                    <a:pt x="1" y="0"/>
                    <a:pt x="0" y="1"/>
                    <a:pt x="0" y="3"/>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87" name="Freeform 737"/>
            <p:cNvSpPr>
              <a:spLocks/>
            </p:cNvSpPr>
            <p:nvPr/>
          </p:nvSpPr>
          <p:spPr bwMode="auto">
            <a:xfrm>
              <a:off x="4161" y="3722"/>
              <a:ext cx="85" cy="88"/>
            </a:xfrm>
            <a:custGeom>
              <a:avLst/>
              <a:gdLst>
                <a:gd name="T0" fmla="*/ 28 w 34"/>
                <a:gd name="T1" fmla="*/ 23 h 35"/>
                <a:gd name="T2" fmla="*/ 21 w 34"/>
                <a:gd name="T3" fmla="*/ 4 h 35"/>
                <a:gd name="T4" fmla="*/ 1 w 34"/>
                <a:gd name="T5" fmla="*/ 14 h 35"/>
                <a:gd name="T6" fmla="*/ 28 w 34"/>
                <a:gd name="T7" fmla="*/ 23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28" y="23"/>
                  </a:moveTo>
                  <a:cubicBezTo>
                    <a:pt x="34" y="16"/>
                    <a:pt x="30" y="7"/>
                    <a:pt x="21" y="4"/>
                  </a:cubicBezTo>
                  <a:cubicBezTo>
                    <a:pt x="11" y="0"/>
                    <a:pt x="3" y="4"/>
                    <a:pt x="1" y="14"/>
                  </a:cubicBezTo>
                  <a:cubicBezTo>
                    <a:pt x="0" y="24"/>
                    <a:pt x="20" y="35"/>
                    <a:pt x="28" y="23"/>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88" name="Freeform 738"/>
            <p:cNvSpPr>
              <a:spLocks/>
            </p:cNvSpPr>
            <p:nvPr/>
          </p:nvSpPr>
          <p:spPr bwMode="auto">
            <a:xfrm>
              <a:off x="4178" y="3740"/>
              <a:ext cx="63" cy="57"/>
            </a:xfrm>
            <a:custGeom>
              <a:avLst/>
              <a:gdLst>
                <a:gd name="T0" fmla="*/ 18 w 25"/>
                <a:gd name="T1" fmla="*/ 0 h 23"/>
                <a:gd name="T2" fmla="*/ 19 w 25"/>
                <a:gd name="T3" fmla="*/ 15 h 23"/>
                <a:gd name="T4" fmla="*/ 0 w 25"/>
                <a:gd name="T5" fmla="*/ 16 h 23"/>
                <a:gd name="T6" fmla="*/ 20 w 25"/>
                <a:gd name="T7" fmla="*/ 15 h 23"/>
                <a:gd name="T8" fmla="*/ 18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18" y="0"/>
                  </a:moveTo>
                  <a:cubicBezTo>
                    <a:pt x="23" y="4"/>
                    <a:pt x="24" y="10"/>
                    <a:pt x="19" y="15"/>
                  </a:cubicBezTo>
                  <a:cubicBezTo>
                    <a:pt x="15" y="22"/>
                    <a:pt x="6" y="21"/>
                    <a:pt x="0" y="16"/>
                  </a:cubicBezTo>
                  <a:cubicBezTo>
                    <a:pt x="5" y="21"/>
                    <a:pt x="15" y="23"/>
                    <a:pt x="20" y="15"/>
                  </a:cubicBezTo>
                  <a:cubicBezTo>
                    <a:pt x="25" y="10"/>
                    <a:pt x="23" y="4"/>
                    <a:pt x="18" y="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89" name="Freeform 739"/>
            <p:cNvSpPr>
              <a:spLocks/>
            </p:cNvSpPr>
            <p:nvPr/>
          </p:nvSpPr>
          <p:spPr bwMode="auto">
            <a:xfrm>
              <a:off x="4163" y="3727"/>
              <a:ext cx="45" cy="58"/>
            </a:xfrm>
            <a:custGeom>
              <a:avLst/>
              <a:gdLst>
                <a:gd name="T0" fmla="*/ 6 w 18"/>
                <a:gd name="T1" fmla="*/ 22 h 23"/>
                <a:gd name="T2" fmla="*/ 2 w 18"/>
                <a:gd name="T3" fmla="*/ 13 h 23"/>
                <a:gd name="T4" fmla="*/ 18 w 18"/>
                <a:gd name="T5" fmla="*/ 2 h 23"/>
                <a:gd name="T6" fmla="*/ 17 w 18"/>
                <a:gd name="T7" fmla="*/ 2 h 23"/>
                <a:gd name="T8" fmla="*/ 1 w 18"/>
                <a:gd name="T9" fmla="*/ 12 h 23"/>
                <a:gd name="T10" fmla="*/ 6 w 18"/>
                <a:gd name="T11" fmla="*/ 22 h 23"/>
                <a:gd name="T12" fmla="*/ 6 w 18"/>
                <a:gd name="T13" fmla="*/ 22 h 23"/>
                <a:gd name="T14" fmla="*/ 0 60000 65536"/>
                <a:gd name="T15" fmla="*/ 0 60000 65536"/>
                <a:gd name="T16" fmla="*/ 0 60000 65536"/>
                <a:gd name="T17" fmla="*/ 0 60000 65536"/>
                <a:gd name="T18" fmla="*/ 0 60000 65536"/>
                <a:gd name="T19" fmla="*/ 0 60000 65536"/>
                <a:gd name="T20" fmla="*/ 0 60000 65536"/>
                <a:gd name="T21" fmla="*/ 0 w 18"/>
                <a:gd name="T22" fmla="*/ 0 h 23"/>
                <a:gd name="T23" fmla="*/ 18 w 1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3">
                  <a:moveTo>
                    <a:pt x="6" y="22"/>
                  </a:moveTo>
                  <a:cubicBezTo>
                    <a:pt x="3" y="19"/>
                    <a:pt x="1" y="16"/>
                    <a:pt x="2" y="13"/>
                  </a:cubicBezTo>
                  <a:cubicBezTo>
                    <a:pt x="3" y="4"/>
                    <a:pt x="10" y="0"/>
                    <a:pt x="18" y="2"/>
                  </a:cubicBezTo>
                  <a:cubicBezTo>
                    <a:pt x="18" y="2"/>
                    <a:pt x="18" y="2"/>
                    <a:pt x="17" y="2"/>
                  </a:cubicBezTo>
                  <a:cubicBezTo>
                    <a:pt x="9" y="0"/>
                    <a:pt x="2" y="3"/>
                    <a:pt x="1" y="12"/>
                  </a:cubicBezTo>
                  <a:cubicBezTo>
                    <a:pt x="0" y="15"/>
                    <a:pt x="3" y="19"/>
                    <a:pt x="6" y="22"/>
                  </a:cubicBezTo>
                  <a:cubicBezTo>
                    <a:pt x="7" y="23"/>
                    <a:pt x="7" y="23"/>
                    <a:pt x="6" y="22"/>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90" name="Freeform 740"/>
            <p:cNvSpPr>
              <a:spLocks/>
            </p:cNvSpPr>
            <p:nvPr/>
          </p:nvSpPr>
          <p:spPr bwMode="auto">
            <a:xfrm>
              <a:off x="4173" y="3737"/>
              <a:ext cx="50" cy="45"/>
            </a:xfrm>
            <a:custGeom>
              <a:avLst/>
              <a:gdLst>
                <a:gd name="T0" fmla="*/ 1 w 20"/>
                <a:gd name="T1" fmla="*/ 9 h 18"/>
                <a:gd name="T2" fmla="*/ 16 w 20"/>
                <a:gd name="T3" fmla="*/ 15 h 18"/>
                <a:gd name="T4" fmla="*/ 13 w 20"/>
                <a:gd name="T5" fmla="*/ 2 h 18"/>
                <a:gd name="T6" fmla="*/ 1 w 20"/>
                <a:gd name="T7" fmla="*/ 9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1" y="9"/>
                  </a:moveTo>
                  <a:cubicBezTo>
                    <a:pt x="3" y="16"/>
                    <a:pt x="12" y="18"/>
                    <a:pt x="16" y="15"/>
                  </a:cubicBezTo>
                  <a:cubicBezTo>
                    <a:pt x="20" y="11"/>
                    <a:pt x="19" y="2"/>
                    <a:pt x="13" y="2"/>
                  </a:cubicBezTo>
                  <a:cubicBezTo>
                    <a:pt x="4" y="0"/>
                    <a:pt x="0" y="4"/>
                    <a:pt x="1" y="9"/>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91" name="Freeform 741"/>
            <p:cNvSpPr>
              <a:spLocks/>
            </p:cNvSpPr>
            <p:nvPr/>
          </p:nvSpPr>
          <p:spPr bwMode="auto">
            <a:xfrm>
              <a:off x="4181" y="3745"/>
              <a:ext cx="42" cy="35"/>
            </a:xfrm>
            <a:custGeom>
              <a:avLst/>
              <a:gdLst>
                <a:gd name="T0" fmla="*/ 12 w 17"/>
                <a:gd name="T1" fmla="*/ 0 h 14"/>
                <a:gd name="T2" fmla="*/ 12 w 17"/>
                <a:gd name="T3" fmla="*/ 11 h 14"/>
                <a:gd name="T4" fmla="*/ 0 w 17"/>
                <a:gd name="T5" fmla="*/ 10 h 14"/>
                <a:gd name="T6" fmla="*/ 13 w 17"/>
                <a:gd name="T7" fmla="*/ 12 h 14"/>
                <a:gd name="T8" fmla="*/ 12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2" y="0"/>
                  </a:moveTo>
                  <a:cubicBezTo>
                    <a:pt x="15" y="3"/>
                    <a:pt x="15" y="8"/>
                    <a:pt x="12" y="11"/>
                  </a:cubicBezTo>
                  <a:cubicBezTo>
                    <a:pt x="9" y="13"/>
                    <a:pt x="4" y="13"/>
                    <a:pt x="0" y="10"/>
                  </a:cubicBezTo>
                  <a:cubicBezTo>
                    <a:pt x="4" y="14"/>
                    <a:pt x="10" y="14"/>
                    <a:pt x="13" y="12"/>
                  </a:cubicBezTo>
                  <a:cubicBezTo>
                    <a:pt x="17" y="9"/>
                    <a:pt x="16" y="2"/>
                    <a:pt x="12"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92" name="Freeform 742"/>
            <p:cNvSpPr>
              <a:spLocks/>
            </p:cNvSpPr>
            <p:nvPr/>
          </p:nvSpPr>
          <p:spPr bwMode="auto">
            <a:xfrm>
              <a:off x="4176" y="3740"/>
              <a:ext cx="20" cy="12"/>
            </a:xfrm>
            <a:custGeom>
              <a:avLst/>
              <a:gdLst>
                <a:gd name="T0" fmla="*/ 8 w 8"/>
                <a:gd name="T1" fmla="*/ 0 h 5"/>
                <a:gd name="T2" fmla="*/ 0 w 8"/>
                <a:gd name="T3" fmla="*/ 5 h 5"/>
                <a:gd name="T4" fmla="*/ 8 w 8"/>
                <a:gd name="T5" fmla="*/ 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8" y="0"/>
                  </a:moveTo>
                  <a:cubicBezTo>
                    <a:pt x="4" y="0"/>
                    <a:pt x="1" y="2"/>
                    <a:pt x="0" y="5"/>
                  </a:cubicBezTo>
                  <a:cubicBezTo>
                    <a:pt x="2" y="4"/>
                    <a:pt x="3" y="1"/>
                    <a:pt x="8"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993" name="Freeform 743"/>
            <p:cNvSpPr>
              <a:spLocks/>
            </p:cNvSpPr>
            <p:nvPr/>
          </p:nvSpPr>
          <p:spPr bwMode="auto">
            <a:xfrm>
              <a:off x="4193" y="3755"/>
              <a:ext cx="33" cy="27"/>
            </a:xfrm>
            <a:custGeom>
              <a:avLst/>
              <a:gdLst>
                <a:gd name="T0" fmla="*/ 11 w 13"/>
                <a:gd name="T1" fmla="*/ 0 h 11"/>
                <a:gd name="T2" fmla="*/ 0 w 13"/>
                <a:gd name="T3" fmla="*/ 9 h 11"/>
                <a:gd name="T4" fmla="*/ 11 w 13"/>
                <a:gd name="T5" fmla="*/ 0 h 11"/>
                <a:gd name="T6" fmla="*/ 0 60000 65536"/>
                <a:gd name="T7" fmla="*/ 0 60000 65536"/>
                <a:gd name="T8" fmla="*/ 0 60000 65536"/>
                <a:gd name="T9" fmla="*/ 0 w 13"/>
                <a:gd name="T10" fmla="*/ 0 h 11"/>
                <a:gd name="T11" fmla="*/ 13 w 13"/>
                <a:gd name="T12" fmla="*/ 11 h 11"/>
              </a:gdLst>
              <a:ahLst/>
              <a:cxnLst>
                <a:cxn ang="T6">
                  <a:pos x="T0" y="T1"/>
                </a:cxn>
                <a:cxn ang="T7">
                  <a:pos x="T2" y="T3"/>
                </a:cxn>
                <a:cxn ang="T8">
                  <a:pos x="T4" y="T5"/>
                </a:cxn>
              </a:cxnLst>
              <a:rect l="T9" t="T10" r="T11" b="T12"/>
              <a:pathLst>
                <a:path w="13" h="11">
                  <a:moveTo>
                    <a:pt x="11" y="0"/>
                  </a:moveTo>
                  <a:cubicBezTo>
                    <a:pt x="11" y="3"/>
                    <a:pt x="11" y="11"/>
                    <a:pt x="0" y="9"/>
                  </a:cubicBezTo>
                  <a:cubicBezTo>
                    <a:pt x="5" y="11"/>
                    <a:pt x="13" y="11"/>
                    <a:pt x="11" y="0"/>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994" name="Freeform 744"/>
            <p:cNvSpPr>
              <a:spLocks/>
            </p:cNvSpPr>
            <p:nvPr/>
          </p:nvSpPr>
          <p:spPr bwMode="auto">
            <a:xfrm>
              <a:off x="4161" y="3722"/>
              <a:ext cx="85" cy="88"/>
            </a:xfrm>
            <a:custGeom>
              <a:avLst/>
              <a:gdLst>
                <a:gd name="T0" fmla="*/ 28 w 34"/>
                <a:gd name="T1" fmla="*/ 23 h 35"/>
                <a:gd name="T2" fmla="*/ 21 w 34"/>
                <a:gd name="T3" fmla="*/ 4 h 35"/>
                <a:gd name="T4" fmla="*/ 1 w 34"/>
                <a:gd name="T5" fmla="*/ 14 h 35"/>
                <a:gd name="T6" fmla="*/ 28 w 34"/>
                <a:gd name="T7" fmla="*/ 23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28" y="23"/>
                  </a:moveTo>
                  <a:cubicBezTo>
                    <a:pt x="34" y="16"/>
                    <a:pt x="30" y="7"/>
                    <a:pt x="21" y="4"/>
                  </a:cubicBezTo>
                  <a:cubicBezTo>
                    <a:pt x="11" y="0"/>
                    <a:pt x="3" y="4"/>
                    <a:pt x="1" y="14"/>
                  </a:cubicBezTo>
                  <a:cubicBezTo>
                    <a:pt x="0" y="24"/>
                    <a:pt x="20" y="35"/>
                    <a:pt x="28" y="23"/>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995" name="Freeform 745"/>
            <p:cNvSpPr>
              <a:spLocks/>
            </p:cNvSpPr>
            <p:nvPr/>
          </p:nvSpPr>
          <p:spPr bwMode="auto">
            <a:xfrm>
              <a:off x="4176" y="3742"/>
              <a:ext cx="45" cy="38"/>
            </a:xfrm>
            <a:custGeom>
              <a:avLst/>
              <a:gdLst>
                <a:gd name="T0" fmla="*/ 12 w 18"/>
                <a:gd name="T1" fmla="*/ 0 h 15"/>
                <a:gd name="T2" fmla="*/ 17 w 18"/>
                <a:gd name="T3" fmla="*/ 5 h 15"/>
                <a:gd name="T4" fmla="*/ 15 w 18"/>
                <a:gd name="T5" fmla="*/ 13 h 15"/>
                <a:gd name="T6" fmla="*/ 6 w 18"/>
                <a:gd name="T7" fmla="*/ 14 h 15"/>
                <a:gd name="T8" fmla="*/ 0 w 18"/>
                <a:gd name="T9" fmla="*/ 7 h 15"/>
                <a:gd name="T10" fmla="*/ 6 w 18"/>
                <a:gd name="T11" fmla="*/ 14 h 15"/>
                <a:gd name="T12" fmla="*/ 15 w 18"/>
                <a:gd name="T13" fmla="*/ 13 h 15"/>
                <a:gd name="T14" fmla="*/ 17 w 18"/>
                <a:gd name="T15" fmla="*/ 5 h 15"/>
                <a:gd name="T16" fmla="*/ 12 w 18"/>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5"/>
                <a:gd name="T29" fmla="*/ 18 w 1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5">
                  <a:moveTo>
                    <a:pt x="12" y="0"/>
                  </a:moveTo>
                  <a:cubicBezTo>
                    <a:pt x="14" y="0"/>
                    <a:pt x="16" y="2"/>
                    <a:pt x="17" y="5"/>
                  </a:cubicBezTo>
                  <a:cubicBezTo>
                    <a:pt x="18" y="8"/>
                    <a:pt x="17" y="11"/>
                    <a:pt x="15" y="13"/>
                  </a:cubicBezTo>
                  <a:cubicBezTo>
                    <a:pt x="13" y="14"/>
                    <a:pt x="10" y="15"/>
                    <a:pt x="6" y="14"/>
                  </a:cubicBezTo>
                  <a:cubicBezTo>
                    <a:pt x="3" y="13"/>
                    <a:pt x="1" y="10"/>
                    <a:pt x="0" y="7"/>
                  </a:cubicBezTo>
                  <a:cubicBezTo>
                    <a:pt x="1" y="10"/>
                    <a:pt x="3" y="13"/>
                    <a:pt x="6" y="14"/>
                  </a:cubicBezTo>
                  <a:cubicBezTo>
                    <a:pt x="10" y="15"/>
                    <a:pt x="13" y="15"/>
                    <a:pt x="15" y="13"/>
                  </a:cubicBezTo>
                  <a:cubicBezTo>
                    <a:pt x="17" y="11"/>
                    <a:pt x="18" y="8"/>
                    <a:pt x="17" y="5"/>
                  </a:cubicBezTo>
                  <a:cubicBezTo>
                    <a:pt x="16" y="2"/>
                    <a:pt x="14" y="0"/>
                    <a:pt x="12"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996" name="Freeform 746"/>
            <p:cNvSpPr>
              <a:spLocks/>
            </p:cNvSpPr>
            <p:nvPr/>
          </p:nvSpPr>
          <p:spPr bwMode="auto">
            <a:xfrm>
              <a:off x="4388" y="3622"/>
              <a:ext cx="85" cy="78"/>
            </a:xfrm>
            <a:custGeom>
              <a:avLst/>
              <a:gdLst>
                <a:gd name="T0" fmla="*/ 31 w 34"/>
                <a:gd name="T1" fmla="*/ 16 h 31"/>
                <a:gd name="T2" fmla="*/ 17 w 34"/>
                <a:gd name="T3" fmla="*/ 1 h 31"/>
                <a:gd name="T4" fmla="*/ 2 w 34"/>
                <a:gd name="T5" fmla="*/ 18 h 31"/>
                <a:gd name="T6" fmla="*/ 31 w 34"/>
                <a:gd name="T7" fmla="*/ 16 h 31"/>
                <a:gd name="T8" fmla="*/ 0 60000 65536"/>
                <a:gd name="T9" fmla="*/ 0 60000 65536"/>
                <a:gd name="T10" fmla="*/ 0 60000 65536"/>
                <a:gd name="T11" fmla="*/ 0 60000 65536"/>
                <a:gd name="T12" fmla="*/ 0 w 34"/>
                <a:gd name="T13" fmla="*/ 0 h 31"/>
                <a:gd name="T14" fmla="*/ 34 w 34"/>
                <a:gd name="T15" fmla="*/ 31 h 31"/>
              </a:gdLst>
              <a:ahLst/>
              <a:cxnLst>
                <a:cxn ang="T8">
                  <a:pos x="T0" y="T1"/>
                </a:cxn>
                <a:cxn ang="T9">
                  <a:pos x="T2" y="T3"/>
                </a:cxn>
                <a:cxn ang="T10">
                  <a:pos x="T4" y="T5"/>
                </a:cxn>
                <a:cxn ang="T11">
                  <a:pos x="T6" y="T7"/>
                </a:cxn>
              </a:cxnLst>
              <a:rect l="T12" t="T13" r="T14" b="T15"/>
              <a:pathLst>
                <a:path w="34" h="31">
                  <a:moveTo>
                    <a:pt x="31" y="16"/>
                  </a:moveTo>
                  <a:cubicBezTo>
                    <a:pt x="34" y="8"/>
                    <a:pt x="28" y="0"/>
                    <a:pt x="17" y="1"/>
                  </a:cubicBezTo>
                  <a:cubicBezTo>
                    <a:pt x="7" y="1"/>
                    <a:pt x="0" y="8"/>
                    <a:pt x="2" y="18"/>
                  </a:cubicBezTo>
                  <a:cubicBezTo>
                    <a:pt x="4" y="28"/>
                    <a:pt x="28" y="31"/>
                    <a:pt x="31" y="16"/>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997" name="Freeform 747"/>
            <p:cNvSpPr>
              <a:spLocks/>
            </p:cNvSpPr>
            <p:nvPr/>
          </p:nvSpPr>
          <p:spPr bwMode="auto">
            <a:xfrm>
              <a:off x="4416" y="3627"/>
              <a:ext cx="55" cy="63"/>
            </a:xfrm>
            <a:custGeom>
              <a:avLst/>
              <a:gdLst>
                <a:gd name="T0" fmla="*/ 11 w 22"/>
                <a:gd name="T1" fmla="*/ 0 h 25"/>
                <a:gd name="T2" fmla="*/ 18 w 22"/>
                <a:gd name="T3" fmla="*/ 14 h 25"/>
                <a:gd name="T4" fmla="*/ 0 w 22"/>
                <a:gd name="T5" fmla="*/ 23 h 25"/>
                <a:gd name="T6" fmla="*/ 20 w 22"/>
                <a:gd name="T7" fmla="*/ 14 h 25"/>
                <a:gd name="T8" fmla="*/ 11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11" y="0"/>
                  </a:moveTo>
                  <a:cubicBezTo>
                    <a:pt x="17" y="2"/>
                    <a:pt x="21" y="8"/>
                    <a:pt x="18" y="14"/>
                  </a:cubicBezTo>
                  <a:cubicBezTo>
                    <a:pt x="16" y="23"/>
                    <a:pt x="7" y="25"/>
                    <a:pt x="0" y="23"/>
                  </a:cubicBezTo>
                  <a:cubicBezTo>
                    <a:pt x="7" y="25"/>
                    <a:pt x="17" y="23"/>
                    <a:pt x="20" y="14"/>
                  </a:cubicBezTo>
                  <a:cubicBezTo>
                    <a:pt x="22" y="8"/>
                    <a:pt x="18" y="2"/>
                    <a:pt x="11" y="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998" name="Freeform 748"/>
            <p:cNvSpPr>
              <a:spLocks/>
            </p:cNvSpPr>
            <p:nvPr/>
          </p:nvSpPr>
          <p:spPr bwMode="auto">
            <a:xfrm>
              <a:off x="4391" y="3625"/>
              <a:ext cx="37" cy="60"/>
            </a:xfrm>
            <a:custGeom>
              <a:avLst/>
              <a:gdLst>
                <a:gd name="T0" fmla="*/ 10 w 15"/>
                <a:gd name="T1" fmla="*/ 24 h 24"/>
                <a:gd name="T2" fmla="*/ 3 w 15"/>
                <a:gd name="T3" fmla="*/ 17 h 24"/>
                <a:gd name="T4" fmla="*/ 14 w 15"/>
                <a:gd name="T5" fmla="*/ 1 h 24"/>
                <a:gd name="T6" fmla="*/ 14 w 15"/>
                <a:gd name="T7" fmla="*/ 1 h 24"/>
                <a:gd name="T8" fmla="*/ 2 w 15"/>
                <a:gd name="T9" fmla="*/ 17 h 24"/>
                <a:gd name="T10" fmla="*/ 11 w 15"/>
                <a:gd name="T11" fmla="*/ 24 h 24"/>
                <a:gd name="T12" fmla="*/ 10 w 15"/>
                <a:gd name="T13" fmla="*/ 24 h 24"/>
                <a:gd name="T14" fmla="*/ 0 60000 65536"/>
                <a:gd name="T15" fmla="*/ 0 60000 65536"/>
                <a:gd name="T16" fmla="*/ 0 60000 65536"/>
                <a:gd name="T17" fmla="*/ 0 60000 65536"/>
                <a:gd name="T18" fmla="*/ 0 60000 65536"/>
                <a:gd name="T19" fmla="*/ 0 60000 65536"/>
                <a:gd name="T20" fmla="*/ 0 60000 65536"/>
                <a:gd name="T21" fmla="*/ 0 w 15"/>
                <a:gd name="T22" fmla="*/ 0 h 24"/>
                <a:gd name="T23" fmla="*/ 15 w 1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4">
                  <a:moveTo>
                    <a:pt x="10" y="24"/>
                  </a:moveTo>
                  <a:cubicBezTo>
                    <a:pt x="7" y="23"/>
                    <a:pt x="4" y="20"/>
                    <a:pt x="3" y="17"/>
                  </a:cubicBezTo>
                  <a:cubicBezTo>
                    <a:pt x="1" y="8"/>
                    <a:pt x="6" y="2"/>
                    <a:pt x="14" y="1"/>
                  </a:cubicBezTo>
                  <a:cubicBezTo>
                    <a:pt x="15" y="0"/>
                    <a:pt x="15" y="0"/>
                    <a:pt x="14" y="1"/>
                  </a:cubicBezTo>
                  <a:cubicBezTo>
                    <a:pt x="5" y="2"/>
                    <a:pt x="0" y="8"/>
                    <a:pt x="2" y="17"/>
                  </a:cubicBezTo>
                  <a:cubicBezTo>
                    <a:pt x="3" y="20"/>
                    <a:pt x="6" y="23"/>
                    <a:pt x="11" y="24"/>
                  </a:cubicBezTo>
                  <a:cubicBezTo>
                    <a:pt x="12" y="24"/>
                    <a:pt x="12" y="24"/>
                    <a:pt x="10" y="24"/>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999" name="Freeform 749"/>
            <p:cNvSpPr>
              <a:spLocks/>
            </p:cNvSpPr>
            <p:nvPr/>
          </p:nvSpPr>
          <p:spPr bwMode="auto">
            <a:xfrm>
              <a:off x="4401" y="3632"/>
              <a:ext cx="55" cy="48"/>
            </a:xfrm>
            <a:custGeom>
              <a:avLst/>
              <a:gdLst>
                <a:gd name="T0" fmla="*/ 2 w 22"/>
                <a:gd name="T1" fmla="*/ 13 h 19"/>
                <a:gd name="T2" fmla="*/ 19 w 22"/>
                <a:gd name="T3" fmla="*/ 13 h 19"/>
                <a:gd name="T4" fmla="*/ 11 w 22"/>
                <a:gd name="T5" fmla="*/ 1 h 19"/>
                <a:gd name="T6" fmla="*/ 2 w 22"/>
                <a:gd name="T7" fmla="*/ 13 h 19"/>
                <a:gd name="T8" fmla="*/ 0 60000 65536"/>
                <a:gd name="T9" fmla="*/ 0 60000 65536"/>
                <a:gd name="T10" fmla="*/ 0 60000 65536"/>
                <a:gd name="T11" fmla="*/ 0 60000 65536"/>
                <a:gd name="T12" fmla="*/ 0 w 22"/>
                <a:gd name="T13" fmla="*/ 0 h 19"/>
                <a:gd name="T14" fmla="*/ 22 w 22"/>
                <a:gd name="T15" fmla="*/ 19 h 19"/>
              </a:gdLst>
              <a:ahLst/>
              <a:cxnLst>
                <a:cxn ang="T8">
                  <a:pos x="T0" y="T1"/>
                </a:cxn>
                <a:cxn ang="T9">
                  <a:pos x="T2" y="T3"/>
                </a:cxn>
                <a:cxn ang="T10">
                  <a:pos x="T4" y="T5"/>
                </a:cxn>
                <a:cxn ang="T11">
                  <a:pos x="T6" y="T7"/>
                </a:cxn>
              </a:cxnLst>
              <a:rect l="T12" t="T13" r="T14" b="T15"/>
              <a:pathLst>
                <a:path w="22" h="19">
                  <a:moveTo>
                    <a:pt x="2" y="13"/>
                  </a:moveTo>
                  <a:cubicBezTo>
                    <a:pt x="6" y="19"/>
                    <a:pt x="16" y="18"/>
                    <a:pt x="19" y="13"/>
                  </a:cubicBezTo>
                  <a:cubicBezTo>
                    <a:pt x="22" y="8"/>
                    <a:pt x="17" y="0"/>
                    <a:pt x="11" y="1"/>
                  </a:cubicBezTo>
                  <a:cubicBezTo>
                    <a:pt x="2" y="3"/>
                    <a:pt x="0" y="9"/>
                    <a:pt x="2" y="13"/>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1000" name="Freeform 750"/>
            <p:cNvSpPr>
              <a:spLocks/>
            </p:cNvSpPr>
            <p:nvPr/>
          </p:nvSpPr>
          <p:spPr bwMode="auto">
            <a:xfrm>
              <a:off x="4416" y="3635"/>
              <a:ext cx="37" cy="42"/>
            </a:xfrm>
            <a:custGeom>
              <a:avLst/>
              <a:gdLst>
                <a:gd name="T0" fmla="*/ 8 w 15"/>
                <a:gd name="T1" fmla="*/ 0 h 17"/>
                <a:gd name="T2" fmla="*/ 12 w 15"/>
                <a:gd name="T3" fmla="*/ 11 h 17"/>
                <a:gd name="T4" fmla="*/ 0 w 15"/>
                <a:gd name="T5" fmla="*/ 15 h 17"/>
                <a:gd name="T6" fmla="*/ 13 w 15"/>
                <a:gd name="T7" fmla="*/ 12 h 17"/>
                <a:gd name="T8" fmla="*/ 8 w 15"/>
                <a:gd name="T9" fmla="*/ 0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8" y="0"/>
                  </a:moveTo>
                  <a:cubicBezTo>
                    <a:pt x="11" y="2"/>
                    <a:pt x="14" y="8"/>
                    <a:pt x="12" y="11"/>
                  </a:cubicBezTo>
                  <a:cubicBezTo>
                    <a:pt x="10" y="15"/>
                    <a:pt x="4" y="16"/>
                    <a:pt x="0" y="15"/>
                  </a:cubicBezTo>
                  <a:cubicBezTo>
                    <a:pt x="5" y="17"/>
                    <a:pt x="11" y="16"/>
                    <a:pt x="13" y="12"/>
                  </a:cubicBezTo>
                  <a:cubicBezTo>
                    <a:pt x="15" y="8"/>
                    <a:pt x="12" y="2"/>
                    <a:pt x="8"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1001" name="Freeform 751"/>
            <p:cNvSpPr>
              <a:spLocks/>
            </p:cNvSpPr>
            <p:nvPr/>
          </p:nvSpPr>
          <p:spPr bwMode="auto">
            <a:xfrm>
              <a:off x="4403" y="3640"/>
              <a:ext cx="15" cy="17"/>
            </a:xfrm>
            <a:custGeom>
              <a:avLst/>
              <a:gdLst>
                <a:gd name="T0" fmla="*/ 6 w 6"/>
                <a:gd name="T1" fmla="*/ 0 h 7"/>
                <a:gd name="T2" fmla="*/ 0 w 6"/>
                <a:gd name="T3" fmla="*/ 7 h 7"/>
                <a:gd name="T4" fmla="*/ 6 w 6"/>
                <a:gd name="T5" fmla="*/ 0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6" y="0"/>
                  </a:moveTo>
                  <a:cubicBezTo>
                    <a:pt x="2" y="1"/>
                    <a:pt x="0" y="4"/>
                    <a:pt x="0" y="7"/>
                  </a:cubicBezTo>
                  <a:cubicBezTo>
                    <a:pt x="1" y="5"/>
                    <a:pt x="2" y="2"/>
                    <a:pt x="6"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1002" name="Freeform 752"/>
            <p:cNvSpPr>
              <a:spLocks/>
            </p:cNvSpPr>
            <p:nvPr/>
          </p:nvSpPr>
          <p:spPr bwMode="auto">
            <a:xfrm>
              <a:off x="4431" y="3642"/>
              <a:ext cx="30" cy="33"/>
            </a:xfrm>
            <a:custGeom>
              <a:avLst/>
              <a:gdLst>
                <a:gd name="T0" fmla="*/ 6 w 12"/>
                <a:gd name="T1" fmla="*/ 0 h 13"/>
                <a:gd name="T2" fmla="*/ 0 w 12"/>
                <a:gd name="T3" fmla="*/ 13 h 13"/>
                <a:gd name="T4" fmla="*/ 6 w 12"/>
                <a:gd name="T5" fmla="*/ 0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6" y="0"/>
                  </a:moveTo>
                  <a:cubicBezTo>
                    <a:pt x="8" y="4"/>
                    <a:pt x="11" y="12"/>
                    <a:pt x="0" y="13"/>
                  </a:cubicBezTo>
                  <a:cubicBezTo>
                    <a:pt x="5" y="13"/>
                    <a:pt x="12" y="10"/>
                    <a:pt x="6" y="0"/>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1003" name="Freeform 753"/>
            <p:cNvSpPr>
              <a:spLocks/>
            </p:cNvSpPr>
            <p:nvPr/>
          </p:nvSpPr>
          <p:spPr bwMode="auto">
            <a:xfrm>
              <a:off x="4388" y="3622"/>
              <a:ext cx="85" cy="78"/>
            </a:xfrm>
            <a:custGeom>
              <a:avLst/>
              <a:gdLst>
                <a:gd name="T0" fmla="*/ 31 w 34"/>
                <a:gd name="T1" fmla="*/ 16 h 31"/>
                <a:gd name="T2" fmla="*/ 17 w 34"/>
                <a:gd name="T3" fmla="*/ 1 h 31"/>
                <a:gd name="T4" fmla="*/ 2 w 34"/>
                <a:gd name="T5" fmla="*/ 18 h 31"/>
                <a:gd name="T6" fmla="*/ 31 w 34"/>
                <a:gd name="T7" fmla="*/ 16 h 31"/>
                <a:gd name="T8" fmla="*/ 0 60000 65536"/>
                <a:gd name="T9" fmla="*/ 0 60000 65536"/>
                <a:gd name="T10" fmla="*/ 0 60000 65536"/>
                <a:gd name="T11" fmla="*/ 0 60000 65536"/>
                <a:gd name="T12" fmla="*/ 0 w 34"/>
                <a:gd name="T13" fmla="*/ 0 h 31"/>
                <a:gd name="T14" fmla="*/ 34 w 34"/>
                <a:gd name="T15" fmla="*/ 31 h 31"/>
              </a:gdLst>
              <a:ahLst/>
              <a:cxnLst>
                <a:cxn ang="T8">
                  <a:pos x="T0" y="T1"/>
                </a:cxn>
                <a:cxn ang="T9">
                  <a:pos x="T2" y="T3"/>
                </a:cxn>
                <a:cxn ang="T10">
                  <a:pos x="T4" y="T5"/>
                </a:cxn>
                <a:cxn ang="T11">
                  <a:pos x="T6" y="T7"/>
                </a:cxn>
              </a:cxnLst>
              <a:rect l="T12" t="T13" r="T14" b="T15"/>
              <a:pathLst>
                <a:path w="34" h="31">
                  <a:moveTo>
                    <a:pt x="31" y="16"/>
                  </a:moveTo>
                  <a:cubicBezTo>
                    <a:pt x="34" y="8"/>
                    <a:pt x="28" y="0"/>
                    <a:pt x="17" y="1"/>
                  </a:cubicBezTo>
                  <a:cubicBezTo>
                    <a:pt x="7" y="1"/>
                    <a:pt x="0" y="8"/>
                    <a:pt x="2" y="18"/>
                  </a:cubicBezTo>
                  <a:cubicBezTo>
                    <a:pt x="4" y="28"/>
                    <a:pt x="28" y="31"/>
                    <a:pt x="31" y="16"/>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1004" name="Freeform 754"/>
            <p:cNvSpPr>
              <a:spLocks/>
            </p:cNvSpPr>
            <p:nvPr/>
          </p:nvSpPr>
          <p:spPr bwMode="auto">
            <a:xfrm>
              <a:off x="4406" y="3635"/>
              <a:ext cx="47" cy="40"/>
            </a:xfrm>
            <a:custGeom>
              <a:avLst/>
              <a:gdLst>
                <a:gd name="T0" fmla="*/ 9 w 19"/>
                <a:gd name="T1" fmla="*/ 0 h 16"/>
                <a:gd name="T2" fmla="*/ 16 w 19"/>
                <a:gd name="T3" fmla="*/ 3 h 16"/>
                <a:gd name="T4" fmla="*/ 17 w 19"/>
                <a:gd name="T5" fmla="*/ 12 h 16"/>
                <a:gd name="T6" fmla="*/ 9 w 19"/>
                <a:gd name="T7" fmla="*/ 16 h 16"/>
                <a:gd name="T8" fmla="*/ 0 w 19"/>
                <a:gd name="T9" fmla="*/ 12 h 16"/>
                <a:gd name="T10" fmla="*/ 9 w 19"/>
                <a:gd name="T11" fmla="*/ 16 h 16"/>
                <a:gd name="T12" fmla="*/ 17 w 19"/>
                <a:gd name="T13" fmla="*/ 12 h 16"/>
                <a:gd name="T14" fmla="*/ 16 w 19"/>
                <a:gd name="T15" fmla="*/ 3 h 16"/>
                <a:gd name="T16" fmla="*/ 9 w 19"/>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6"/>
                <a:gd name="T29" fmla="*/ 19 w 19"/>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6">
                  <a:moveTo>
                    <a:pt x="9" y="0"/>
                  </a:moveTo>
                  <a:cubicBezTo>
                    <a:pt x="11" y="0"/>
                    <a:pt x="14" y="1"/>
                    <a:pt x="16" y="3"/>
                  </a:cubicBezTo>
                  <a:cubicBezTo>
                    <a:pt x="18" y="6"/>
                    <a:pt x="18" y="9"/>
                    <a:pt x="17" y="12"/>
                  </a:cubicBezTo>
                  <a:cubicBezTo>
                    <a:pt x="16" y="14"/>
                    <a:pt x="12" y="16"/>
                    <a:pt x="9" y="16"/>
                  </a:cubicBezTo>
                  <a:cubicBezTo>
                    <a:pt x="5" y="16"/>
                    <a:pt x="2" y="15"/>
                    <a:pt x="0" y="12"/>
                  </a:cubicBezTo>
                  <a:cubicBezTo>
                    <a:pt x="2" y="15"/>
                    <a:pt x="5" y="16"/>
                    <a:pt x="9" y="16"/>
                  </a:cubicBezTo>
                  <a:cubicBezTo>
                    <a:pt x="13" y="16"/>
                    <a:pt x="16" y="14"/>
                    <a:pt x="17" y="12"/>
                  </a:cubicBezTo>
                  <a:cubicBezTo>
                    <a:pt x="19" y="9"/>
                    <a:pt x="18" y="6"/>
                    <a:pt x="16" y="3"/>
                  </a:cubicBezTo>
                  <a:cubicBezTo>
                    <a:pt x="14" y="1"/>
                    <a:pt x="11" y="0"/>
                    <a:pt x="9"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1005" name="Freeform 755"/>
            <p:cNvSpPr>
              <a:spLocks/>
            </p:cNvSpPr>
            <p:nvPr/>
          </p:nvSpPr>
          <p:spPr bwMode="auto">
            <a:xfrm>
              <a:off x="3601" y="3447"/>
              <a:ext cx="95" cy="98"/>
            </a:xfrm>
            <a:custGeom>
              <a:avLst/>
              <a:gdLst>
                <a:gd name="T0" fmla="*/ 32 w 38"/>
                <a:gd name="T1" fmla="*/ 25 h 39"/>
                <a:gd name="T2" fmla="*/ 24 w 38"/>
                <a:gd name="T3" fmla="*/ 3 h 39"/>
                <a:gd name="T4" fmla="*/ 2 w 38"/>
                <a:gd name="T5" fmla="*/ 15 h 39"/>
                <a:gd name="T6" fmla="*/ 32 w 38"/>
                <a:gd name="T7" fmla="*/ 25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32" y="25"/>
                  </a:moveTo>
                  <a:cubicBezTo>
                    <a:pt x="38" y="17"/>
                    <a:pt x="35" y="7"/>
                    <a:pt x="24" y="3"/>
                  </a:cubicBezTo>
                  <a:cubicBezTo>
                    <a:pt x="13" y="0"/>
                    <a:pt x="4" y="4"/>
                    <a:pt x="2" y="15"/>
                  </a:cubicBezTo>
                  <a:cubicBezTo>
                    <a:pt x="0" y="26"/>
                    <a:pt x="23" y="39"/>
                    <a:pt x="32" y="25"/>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1006" name="Freeform 756"/>
            <p:cNvSpPr>
              <a:spLocks/>
            </p:cNvSpPr>
            <p:nvPr/>
          </p:nvSpPr>
          <p:spPr bwMode="auto">
            <a:xfrm>
              <a:off x="3621" y="3465"/>
              <a:ext cx="70" cy="65"/>
            </a:xfrm>
            <a:custGeom>
              <a:avLst/>
              <a:gdLst>
                <a:gd name="T0" fmla="*/ 21 w 28"/>
                <a:gd name="T1" fmla="*/ 0 h 26"/>
                <a:gd name="T2" fmla="*/ 22 w 28"/>
                <a:gd name="T3" fmla="*/ 16 h 26"/>
                <a:gd name="T4" fmla="*/ 0 w 28"/>
                <a:gd name="T5" fmla="*/ 18 h 26"/>
                <a:gd name="T6" fmla="*/ 23 w 28"/>
                <a:gd name="T7" fmla="*/ 17 h 26"/>
                <a:gd name="T8" fmla="*/ 21 w 28"/>
                <a:gd name="T9" fmla="*/ 0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21" y="0"/>
                  </a:moveTo>
                  <a:cubicBezTo>
                    <a:pt x="26" y="4"/>
                    <a:pt x="27" y="11"/>
                    <a:pt x="22" y="16"/>
                  </a:cubicBezTo>
                  <a:cubicBezTo>
                    <a:pt x="17" y="24"/>
                    <a:pt x="7" y="23"/>
                    <a:pt x="0" y="18"/>
                  </a:cubicBezTo>
                  <a:cubicBezTo>
                    <a:pt x="7" y="24"/>
                    <a:pt x="18" y="26"/>
                    <a:pt x="23" y="17"/>
                  </a:cubicBezTo>
                  <a:cubicBezTo>
                    <a:pt x="28" y="11"/>
                    <a:pt x="27" y="4"/>
                    <a:pt x="21" y="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1007" name="Freeform 757"/>
            <p:cNvSpPr>
              <a:spLocks/>
            </p:cNvSpPr>
            <p:nvPr/>
          </p:nvSpPr>
          <p:spPr bwMode="auto">
            <a:xfrm>
              <a:off x="3606" y="3450"/>
              <a:ext cx="50" cy="65"/>
            </a:xfrm>
            <a:custGeom>
              <a:avLst/>
              <a:gdLst>
                <a:gd name="T0" fmla="*/ 7 w 20"/>
                <a:gd name="T1" fmla="*/ 25 h 26"/>
                <a:gd name="T2" fmla="*/ 2 w 20"/>
                <a:gd name="T3" fmla="*/ 14 h 26"/>
                <a:gd name="T4" fmla="*/ 19 w 20"/>
                <a:gd name="T5" fmla="*/ 2 h 26"/>
                <a:gd name="T6" fmla="*/ 19 w 20"/>
                <a:gd name="T7" fmla="*/ 2 h 26"/>
                <a:gd name="T8" fmla="*/ 1 w 20"/>
                <a:gd name="T9" fmla="*/ 14 h 26"/>
                <a:gd name="T10" fmla="*/ 7 w 20"/>
                <a:gd name="T11" fmla="*/ 25 h 26"/>
                <a:gd name="T12" fmla="*/ 7 w 20"/>
                <a:gd name="T13" fmla="*/ 25 h 26"/>
                <a:gd name="T14" fmla="*/ 0 60000 65536"/>
                <a:gd name="T15" fmla="*/ 0 60000 65536"/>
                <a:gd name="T16" fmla="*/ 0 60000 65536"/>
                <a:gd name="T17" fmla="*/ 0 60000 65536"/>
                <a:gd name="T18" fmla="*/ 0 60000 65536"/>
                <a:gd name="T19" fmla="*/ 0 60000 65536"/>
                <a:gd name="T20" fmla="*/ 0 60000 65536"/>
                <a:gd name="T21" fmla="*/ 0 w 20"/>
                <a:gd name="T22" fmla="*/ 0 h 26"/>
                <a:gd name="T23" fmla="*/ 20 w 2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6">
                  <a:moveTo>
                    <a:pt x="7" y="25"/>
                  </a:moveTo>
                  <a:cubicBezTo>
                    <a:pt x="3" y="22"/>
                    <a:pt x="1" y="18"/>
                    <a:pt x="2" y="14"/>
                  </a:cubicBezTo>
                  <a:cubicBezTo>
                    <a:pt x="3" y="5"/>
                    <a:pt x="11" y="1"/>
                    <a:pt x="19" y="2"/>
                  </a:cubicBezTo>
                  <a:cubicBezTo>
                    <a:pt x="20" y="3"/>
                    <a:pt x="20" y="3"/>
                    <a:pt x="19" y="2"/>
                  </a:cubicBezTo>
                  <a:cubicBezTo>
                    <a:pt x="10" y="0"/>
                    <a:pt x="2" y="4"/>
                    <a:pt x="1" y="14"/>
                  </a:cubicBezTo>
                  <a:cubicBezTo>
                    <a:pt x="0" y="18"/>
                    <a:pt x="3" y="22"/>
                    <a:pt x="7" y="25"/>
                  </a:cubicBezTo>
                  <a:cubicBezTo>
                    <a:pt x="8" y="26"/>
                    <a:pt x="8" y="26"/>
                    <a:pt x="7" y="25"/>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1008" name="Freeform 758"/>
            <p:cNvSpPr>
              <a:spLocks/>
            </p:cNvSpPr>
            <p:nvPr/>
          </p:nvSpPr>
          <p:spPr bwMode="auto">
            <a:xfrm>
              <a:off x="3616" y="3462"/>
              <a:ext cx="57" cy="50"/>
            </a:xfrm>
            <a:custGeom>
              <a:avLst/>
              <a:gdLst>
                <a:gd name="T0" fmla="*/ 2 w 23"/>
                <a:gd name="T1" fmla="*/ 10 h 20"/>
                <a:gd name="T2" fmla="*/ 18 w 23"/>
                <a:gd name="T3" fmla="*/ 16 h 20"/>
                <a:gd name="T4" fmla="*/ 14 w 23"/>
                <a:gd name="T5" fmla="*/ 2 h 20"/>
                <a:gd name="T6" fmla="*/ 2 w 23"/>
                <a:gd name="T7" fmla="*/ 1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2" y="10"/>
                  </a:moveTo>
                  <a:cubicBezTo>
                    <a:pt x="3" y="18"/>
                    <a:pt x="14" y="20"/>
                    <a:pt x="18" y="16"/>
                  </a:cubicBezTo>
                  <a:cubicBezTo>
                    <a:pt x="23" y="12"/>
                    <a:pt x="21" y="2"/>
                    <a:pt x="14" y="2"/>
                  </a:cubicBezTo>
                  <a:cubicBezTo>
                    <a:pt x="5" y="0"/>
                    <a:pt x="0" y="5"/>
                    <a:pt x="2" y="10"/>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1009" name="Freeform 759"/>
            <p:cNvSpPr>
              <a:spLocks/>
            </p:cNvSpPr>
            <p:nvPr/>
          </p:nvSpPr>
          <p:spPr bwMode="auto">
            <a:xfrm>
              <a:off x="3626" y="3470"/>
              <a:ext cx="45" cy="40"/>
            </a:xfrm>
            <a:custGeom>
              <a:avLst/>
              <a:gdLst>
                <a:gd name="T0" fmla="*/ 13 w 18"/>
                <a:gd name="T1" fmla="*/ 0 h 16"/>
                <a:gd name="T2" fmla="*/ 13 w 18"/>
                <a:gd name="T3" fmla="*/ 12 h 16"/>
                <a:gd name="T4" fmla="*/ 0 w 18"/>
                <a:gd name="T5" fmla="*/ 12 h 16"/>
                <a:gd name="T6" fmla="*/ 14 w 18"/>
                <a:gd name="T7" fmla="*/ 13 h 16"/>
                <a:gd name="T8" fmla="*/ 13 w 18"/>
                <a:gd name="T9" fmla="*/ 0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13" y="0"/>
                  </a:moveTo>
                  <a:cubicBezTo>
                    <a:pt x="16" y="3"/>
                    <a:pt x="17" y="9"/>
                    <a:pt x="13" y="12"/>
                  </a:cubicBezTo>
                  <a:cubicBezTo>
                    <a:pt x="10" y="15"/>
                    <a:pt x="4" y="15"/>
                    <a:pt x="0" y="12"/>
                  </a:cubicBezTo>
                  <a:cubicBezTo>
                    <a:pt x="4" y="16"/>
                    <a:pt x="11" y="16"/>
                    <a:pt x="14" y="13"/>
                  </a:cubicBezTo>
                  <a:cubicBezTo>
                    <a:pt x="18" y="10"/>
                    <a:pt x="18" y="3"/>
                    <a:pt x="13"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1010" name="Freeform 760"/>
            <p:cNvSpPr>
              <a:spLocks/>
            </p:cNvSpPr>
            <p:nvPr/>
          </p:nvSpPr>
          <p:spPr bwMode="auto">
            <a:xfrm>
              <a:off x="3618" y="3465"/>
              <a:ext cx="23" cy="15"/>
            </a:xfrm>
            <a:custGeom>
              <a:avLst/>
              <a:gdLst>
                <a:gd name="T0" fmla="*/ 9 w 9"/>
                <a:gd name="T1" fmla="*/ 0 h 6"/>
                <a:gd name="T2" fmla="*/ 0 w 9"/>
                <a:gd name="T3" fmla="*/ 6 h 6"/>
                <a:gd name="T4" fmla="*/ 9 w 9"/>
                <a:gd name="T5" fmla="*/ 0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9" y="0"/>
                  </a:moveTo>
                  <a:cubicBezTo>
                    <a:pt x="5" y="0"/>
                    <a:pt x="1" y="2"/>
                    <a:pt x="0" y="6"/>
                  </a:cubicBezTo>
                  <a:cubicBezTo>
                    <a:pt x="2" y="4"/>
                    <a:pt x="4" y="1"/>
                    <a:pt x="9" y="0"/>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1011" name="Freeform 761"/>
            <p:cNvSpPr>
              <a:spLocks/>
            </p:cNvSpPr>
            <p:nvPr/>
          </p:nvSpPr>
          <p:spPr bwMode="auto">
            <a:xfrm>
              <a:off x="3641" y="3480"/>
              <a:ext cx="32" cy="35"/>
            </a:xfrm>
            <a:custGeom>
              <a:avLst/>
              <a:gdLst>
                <a:gd name="T0" fmla="*/ 11 w 13"/>
                <a:gd name="T1" fmla="*/ 0 h 14"/>
                <a:gd name="T2" fmla="*/ 0 w 13"/>
                <a:gd name="T3" fmla="*/ 11 h 14"/>
                <a:gd name="T4" fmla="*/ 11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11" y="0"/>
                  </a:moveTo>
                  <a:cubicBezTo>
                    <a:pt x="12" y="4"/>
                    <a:pt x="11" y="14"/>
                    <a:pt x="0" y="11"/>
                  </a:cubicBezTo>
                  <a:cubicBezTo>
                    <a:pt x="5" y="13"/>
                    <a:pt x="13" y="13"/>
                    <a:pt x="11" y="0"/>
                  </a:cubicBezTo>
                </a:path>
              </a:pathLst>
            </a:custGeom>
            <a:solidFill>
              <a:srgbClr val="FEFEFE"/>
            </a:solidFill>
            <a:ln w="9525">
              <a:noFill/>
              <a:round/>
              <a:headEnd/>
              <a:tailEnd/>
            </a:ln>
          </p:spPr>
          <p:txBody>
            <a:bodyPr/>
            <a:lstStyle/>
            <a:p>
              <a:endParaRPr lang="en-US">
                <a:solidFill>
                  <a:prstClr val="black"/>
                </a:solidFill>
                <a:latin typeface="Calibri"/>
              </a:endParaRPr>
            </a:p>
          </p:txBody>
        </p:sp>
        <p:sp>
          <p:nvSpPr>
            <p:cNvPr id="1012" name="Freeform 762"/>
            <p:cNvSpPr>
              <a:spLocks/>
            </p:cNvSpPr>
            <p:nvPr/>
          </p:nvSpPr>
          <p:spPr bwMode="auto">
            <a:xfrm>
              <a:off x="3601" y="3447"/>
              <a:ext cx="95" cy="98"/>
            </a:xfrm>
            <a:custGeom>
              <a:avLst/>
              <a:gdLst>
                <a:gd name="T0" fmla="*/ 32 w 38"/>
                <a:gd name="T1" fmla="*/ 25 h 39"/>
                <a:gd name="T2" fmla="*/ 24 w 38"/>
                <a:gd name="T3" fmla="*/ 3 h 39"/>
                <a:gd name="T4" fmla="*/ 2 w 38"/>
                <a:gd name="T5" fmla="*/ 15 h 39"/>
                <a:gd name="T6" fmla="*/ 32 w 38"/>
                <a:gd name="T7" fmla="*/ 25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32" y="25"/>
                  </a:moveTo>
                  <a:cubicBezTo>
                    <a:pt x="38" y="17"/>
                    <a:pt x="35" y="7"/>
                    <a:pt x="24" y="3"/>
                  </a:cubicBezTo>
                  <a:cubicBezTo>
                    <a:pt x="13" y="0"/>
                    <a:pt x="4" y="4"/>
                    <a:pt x="2" y="15"/>
                  </a:cubicBezTo>
                  <a:cubicBezTo>
                    <a:pt x="0" y="26"/>
                    <a:pt x="23" y="39"/>
                    <a:pt x="32" y="25"/>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1013" name="Freeform 763"/>
            <p:cNvSpPr>
              <a:spLocks/>
            </p:cNvSpPr>
            <p:nvPr/>
          </p:nvSpPr>
          <p:spPr bwMode="auto">
            <a:xfrm>
              <a:off x="3621" y="3467"/>
              <a:ext cx="50" cy="43"/>
            </a:xfrm>
            <a:custGeom>
              <a:avLst/>
              <a:gdLst>
                <a:gd name="T0" fmla="*/ 12 w 20"/>
                <a:gd name="T1" fmla="*/ 0 h 17"/>
                <a:gd name="T2" fmla="*/ 18 w 20"/>
                <a:gd name="T3" fmla="*/ 5 h 17"/>
                <a:gd name="T4" fmla="*/ 16 w 20"/>
                <a:gd name="T5" fmla="*/ 14 h 17"/>
                <a:gd name="T6" fmla="*/ 7 w 20"/>
                <a:gd name="T7" fmla="*/ 15 h 17"/>
                <a:gd name="T8" fmla="*/ 0 w 20"/>
                <a:gd name="T9" fmla="*/ 8 h 17"/>
                <a:gd name="T10" fmla="*/ 7 w 20"/>
                <a:gd name="T11" fmla="*/ 16 h 17"/>
                <a:gd name="T12" fmla="*/ 17 w 20"/>
                <a:gd name="T13" fmla="*/ 14 h 17"/>
                <a:gd name="T14" fmla="*/ 19 w 20"/>
                <a:gd name="T15" fmla="*/ 5 h 17"/>
                <a:gd name="T16" fmla="*/ 12 w 2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2" y="0"/>
                  </a:moveTo>
                  <a:cubicBezTo>
                    <a:pt x="15" y="0"/>
                    <a:pt x="17" y="2"/>
                    <a:pt x="18" y="5"/>
                  </a:cubicBezTo>
                  <a:cubicBezTo>
                    <a:pt x="19" y="9"/>
                    <a:pt x="19" y="12"/>
                    <a:pt x="16" y="14"/>
                  </a:cubicBezTo>
                  <a:cubicBezTo>
                    <a:pt x="14" y="16"/>
                    <a:pt x="10" y="17"/>
                    <a:pt x="7" y="15"/>
                  </a:cubicBezTo>
                  <a:cubicBezTo>
                    <a:pt x="3" y="14"/>
                    <a:pt x="0" y="12"/>
                    <a:pt x="0" y="8"/>
                  </a:cubicBezTo>
                  <a:cubicBezTo>
                    <a:pt x="0" y="12"/>
                    <a:pt x="3" y="14"/>
                    <a:pt x="7" y="16"/>
                  </a:cubicBezTo>
                  <a:cubicBezTo>
                    <a:pt x="10" y="17"/>
                    <a:pt x="14" y="16"/>
                    <a:pt x="17" y="14"/>
                  </a:cubicBezTo>
                  <a:cubicBezTo>
                    <a:pt x="19" y="12"/>
                    <a:pt x="20" y="9"/>
                    <a:pt x="19" y="5"/>
                  </a:cubicBezTo>
                  <a:cubicBezTo>
                    <a:pt x="18" y="2"/>
                    <a:pt x="15" y="0"/>
                    <a:pt x="12" y="0"/>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1014" name="Freeform 764"/>
            <p:cNvSpPr>
              <a:spLocks/>
            </p:cNvSpPr>
            <p:nvPr/>
          </p:nvSpPr>
          <p:spPr bwMode="auto">
            <a:xfrm>
              <a:off x="3956" y="3735"/>
              <a:ext cx="95" cy="70"/>
            </a:xfrm>
            <a:custGeom>
              <a:avLst/>
              <a:gdLst>
                <a:gd name="T0" fmla="*/ 4 w 38"/>
                <a:gd name="T1" fmla="*/ 10 h 28"/>
                <a:gd name="T2" fmla="*/ 8 w 38"/>
                <a:gd name="T3" fmla="*/ 24 h 28"/>
                <a:gd name="T4" fmla="*/ 30 w 38"/>
                <a:gd name="T5" fmla="*/ 25 h 28"/>
                <a:gd name="T6" fmla="*/ 37 w 38"/>
                <a:gd name="T7" fmla="*/ 12 h 28"/>
                <a:gd name="T8" fmla="*/ 4 w 38"/>
                <a:gd name="T9" fmla="*/ 10 h 28"/>
                <a:gd name="T10" fmla="*/ 0 60000 65536"/>
                <a:gd name="T11" fmla="*/ 0 60000 65536"/>
                <a:gd name="T12" fmla="*/ 0 60000 65536"/>
                <a:gd name="T13" fmla="*/ 0 60000 65536"/>
                <a:gd name="T14" fmla="*/ 0 60000 65536"/>
                <a:gd name="T15" fmla="*/ 0 w 38"/>
                <a:gd name="T16" fmla="*/ 0 h 28"/>
                <a:gd name="T17" fmla="*/ 38 w 38"/>
                <a:gd name="T18" fmla="*/ 28 h 28"/>
              </a:gdLst>
              <a:ahLst/>
              <a:cxnLst>
                <a:cxn ang="T10">
                  <a:pos x="T0" y="T1"/>
                </a:cxn>
                <a:cxn ang="T11">
                  <a:pos x="T2" y="T3"/>
                </a:cxn>
                <a:cxn ang="T12">
                  <a:pos x="T4" y="T5"/>
                </a:cxn>
                <a:cxn ang="T13">
                  <a:pos x="T6" y="T7"/>
                </a:cxn>
                <a:cxn ang="T14">
                  <a:pos x="T8" y="T9"/>
                </a:cxn>
              </a:cxnLst>
              <a:rect l="T15" t="T16" r="T17" b="T18"/>
              <a:pathLst>
                <a:path w="38" h="28">
                  <a:moveTo>
                    <a:pt x="4" y="10"/>
                  </a:moveTo>
                  <a:cubicBezTo>
                    <a:pt x="0" y="15"/>
                    <a:pt x="3" y="21"/>
                    <a:pt x="8" y="24"/>
                  </a:cubicBezTo>
                  <a:cubicBezTo>
                    <a:pt x="14" y="28"/>
                    <a:pt x="23" y="28"/>
                    <a:pt x="30" y="25"/>
                  </a:cubicBezTo>
                  <a:cubicBezTo>
                    <a:pt x="38" y="21"/>
                    <a:pt x="38" y="16"/>
                    <a:pt x="37" y="12"/>
                  </a:cubicBezTo>
                  <a:cubicBezTo>
                    <a:pt x="35" y="2"/>
                    <a:pt x="11" y="0"/>
                    <a:pt x="4" y="10"/>
                  </a:cubicBezTo>
                </a:path>
              </a:pathLst>
            </a:custGeom>
            <a:solidFill>
              <a:srgbClr val="ED9075"/>
            </a:solidFill>
            <a:ln w="9525">
              <a:noFill/>
              <a:round/>
              <a:headEnd/>
              <a:tailEnd/>
            </a:ln>
          </p:spPr>
          <p:txBody>
            <a:bodyPr/>
            <a:lstStyle/>
            <a:p>
              <a:endParaRPr lang="en-US">
                <a:solidFill>
                  <a:prstClr val="black"/>
                </a:solidFill>
                <a:latin typeface="Calibri"/>
              </a:endParaRPr>
            </a:p>
          </p:txBody>
        </p:sp>
        <p:sp>
          <p:nvSpPr>
            <p:cNvPr id="1015" name="Freeform 765"/>
            <p:cNvSpPr>
              <a:spLocks/>
            </p:cNvSpPr>
            <p:nvPr/>
          </p:nvSpPr>
          <p:spPr bwMode="auto">
            <a:xfrm>
              <a:off x="3968" y="3735"/>
              <a:ext cx="83" cy="52"/>
            </a:xfrm>
            <a:custGeom>
              <a:avLst/>
              <a:gdLst>
                <a:gd name="T0" fmla="*/ 0 w 33"/>
                <a:gd name="T1" fmla="*/ 9 h 21"/>
                <a:gd name="T2" fmla="*/ 31 w 33"/>
                <a:gd name="T3" fmla="*/ 12 h 21"/>
                <a:gd name="T4" fmla="*/ 30 w 33"/>
                <a:gd name="T5" fmla="*/ 21 h 21"/>
                <a:gd name="T6" fmla="*/ 32 w 33"/>
                <a:gd name="T7" fmla="*/ 12 h 21"/>
                <a:gd name="T8" fmla="*/ 0 w 33"/>
                <a:gd name="T9" fmla="*/ 9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0" y="9"/>
                  </a:moveTo>
                  <a:cubicBezTo>
                    <a:pt x="8" y="1"/>
                    <a:pt x="29" y="3"/>
                    <a:pt x="31" y="12"/>
                  </a:cubicBezTo>
                  <a:cubicBezTo>
                    <a:pt x="32" y="15"/>
                    <a:pt x="32" y="18"/>
                    <a:pt x="30" y="21"/>
                  </a:cubicBezTo>
                  <a:cubicBezTo>
                    <a:pt x="32" y="18"/>
                    <a:pt x="33" y="15"/>
                    <a:pt x="32" y="12"/>
                  </a:cubicBezTo>
                  <a:cubicBezTo>
                    <a:pt x="29" y="2"/>
                    <a:pt x="7" y="0"/>
                    <a:pt x="0" y="9"/>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1016" name="Freeform 766"/>
            <p:cNvSpPr>
              <a:spLocks/>
            </p:cNvSpPr>
            <p:nvPr/>
          </p:nvSpPr>
          <p:spPr bwMode="auto">
            <a:xfrm>
              <a:off x="3958" y="3765"/>
              <a:ext cx="70" cy="37"/>
            </a:xfrm>
            <a:custGeom>
              <a:avLst/>
              <a:gdLst>
                <a:gd name="T0" fmla="*/ 28 w 28"/>
                <a:gd name="T1" fmla="*/ 12 h 15"/>
                <a:gd name="T2" fmla="*/ 8 w 28"/>
                <a:gd name="T3" fmla="*/ 11 h 15"/>
                <a:gd name="T4" fmla="*/ 2 w 28"/>
                <a:gd name="T5" fmla="*/ 0 h 15"/>
                <a:gd name="T6" fmla="*/ 8 w 28"/>
                <a:gd name="T7" fmla="*/ 12 h 15"/>
                <a:gd name="T8" fmla="*/ 28 w 28"/>
                <a:gd name="T9" fmla="*/ 12 h 15"/>
                <a:gd name="T10" fmla="*/ 28 w 28"/>
                <a:gd name="T11" fmla="*/ 12 h 15"/>
                <a:gd name="T12" fmla="*/ 0 60000 65536"/>
                <a:gd name="T13" fmla="*/ 0 60000 65536"/>
                <a:gd name="T14" fmla="*/ 0 60000 65536"/>
                <a:gd name="T15" fmla="*/ 0 60000 65536"/>
                <a:gd name="T16" fmla="*/ 0 60000 65536"/>
                <a:gd name="T17" fmla="*/ 0 60000 65536"/>
                <a:gd name="T18" fmla="*/ 0 w 28"/>
                <a:gd name="T19" fmla="*/ 0 h 15"/>
                <a:gd name="T20" fmla="*/ 28 w 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8" h="15">
                  <a:moveTo>
                    <a:pt x="28" y="12"/>
                  </a:moveTo>
                  <a:cubicBezTo>
                    <a:pt x="22" y="15"/>
                    <a:pt x="14" y="14"/>
                    <a:pt x="8" y="11"/>
                  </a:cubicBezTo>
                  <a:cubicBezTo>
                    <a:pt x="4" y="8"/>
                    <a:pt x="1" y="4"/>
                    <a:pt x="2" y="0"/>
                  </a:cubicBezTo>
                  <a:cubicBezTo>
                    <a:pt x="0" y="5"/>
                    <a:pt x="3" y="9"/>
                    <a:pt x="8" y="12"/>
                  </a:cubicBezTo>
                  <a:cubicBezTo>
                    <a:pt x="13" y="15"/>
                    <a:pt x="22" y="15"/>
                    <a:pt x="28" y="12"/>
                  </a:cubicBezTo>
                  <a:cubicBezTo>
                    <a:pt x="28" y="12"/>
                    <a:pt x="28" y="12"/>
                    <a:pt x="28" y="12"/>
                  </a:cubicBezTo>
                </a:path>
              </a:pathLst>
            </a:custGeom>
            <a:solidFill>
              <a:srgbClr val="F7CBBA"/>
            </a:solidFill>
            <a:ln w="9525">
              <a:noFill/>
              <a:round/>
              <a:headEnd/>
              <a:tailEnd/>
            </a:ln>
          </p:spPr>
          <p:txBody>
            <a:bodyPr/>
            <a:lstStyle/>
            <a:p>
              <a:endParaRPr lang="en-US">
                <a:solidFill>
                  <a:prstClr val="black"/>
                </a:solidFill>
                <a:latin typeface="Calibri"/>
              </a:endParaRPr>
            </a:p>
          </p:txBody>
        </p:sp>
        <p:sp>
          <p:nvSpPr>
            <p:cNvPr id="1017" name="Freeform 767"/>
            <p:cNvSpPr>
              <a:spLocks/>
            </p:cNvSpPr>
            <p:nvPr/>
          </p:nvSpPr>
          <p:spPr bwMode="auto">
            <a:xfrm>
              <a:off x="3971" y="3752"/>
              <a:ext cx="62" cy="35"/>
            </a:xfrm>
            <a:custGeom>
              <a:avLst/>
              <a:gdLst>
                <a:gd name="T0" fmla="*/ 24 w 25"/>
                <a:gd name="T1" fmla="*/ 6 h 14"/>
                <a:gd name="T2" fmla="*/ 9 w 25"/>
                <a:gd name="T3" fmla="*/ 13 h 14"/>
                <a:gd name="T4" fmla="*/ 4 w 25"/>
                <a:gd name="T5" fmla="*/ 4 h 14"/>
                <a:gd name="T6" fmla="*/ 24 w 25"/>
                <a:gd name="T7" fmla="*/ 6 h 14"/>
                <a:gd name="T8" fmla="*/ 0 60000 65536"/>
                <a:gd name="T9" fmla="*/ 0 60000 65536"/>
                <a:gd name="T10" fmla="*/ 0 60000 65536"/>
                <a:gd name="T11" fmla="*/ 0 60000 65536"/>
                <a:gd name="T12" fmla="*/ 0 w 25"/>
                <a:gd name="T13" fmla="*/ 0 h 14"/>
                <a:gd name="T14" fmla="*/ 25 w 25"/>
                <a:gd name="T15" fmla="*/ 14 h 14"/>
              </a:gdLst>
              <a:ahLst/>
              <a:cxnLst>
                <a:cxn ang="T8">
                  <a:pos x="T0" y="T1"/>
                </a:cxn>
                <a:cxn ang="T9">
                  <a:pos x="T2" y="T3"/>
                </a:cxn>
                <a:cxn ang="T10">
                  <a:pos x="T4" y="T5"/>
                </a:cxn>
                <a:cxn ang="T11">
                  <a:pos x="T6" y="T7"/>
                </a:cxn>
              </a:cxnLst>
              <a:rect l="T12" t="T13" r="T14" b="T15"/>
              <a:pathLst>
                <a:path w="25" h="14">
                  <a:moveTo>
                    <a:pt x="24" y="6"/>
                  </a:moveTo>
                  <a:cubicBezTo>
                    <a:pt x="25" y="12"/>
                    <a:pt x="15" y="14"/>
                    <a:pt x="9" y="13"/>
                  </a:cubicBezTo>
                  <a:cubicBezTo>
                    <a:pt x="3" y="11"/>
                    <a:pt x="0" y="8"/>
                    <a:pt x="4" y="4"/>
                  </a:cubicBezTo>
                  <a:cubicBezTo>
                    <a:pt x="8" y="0"/>
                    <a:pt x="23" y="0"/>
                    <a:pt x="24" y="6"/>
                  </a:cubicBezTo>
                </a:path>
              </a:pathLst>
            </a:custGeom>
            <a:solidFill>
              <a:srgbClr val="E66A4A"/>
            </a:solidFill>
            <a:ln w="9525">
              <a:noFill/>
              <a:round/>
              <a:headEnd/>
              <a:tailEnd/>
            </a:ln>
          </p:spPr>
          <p:txBody>
            <a:bodyPr/>
            <a:lstStyle/>
            <a:p>
              <a:endParaRPr lang="en-US">
                <a:solidFill>
                  <a:prstClr val="black"/>
                </a:solidFill>
                <a:latin typeface="Calibri"/>
              </a:endParaRPr>
            </a:p>
          </p:txBody>
        </p:sp>
        <p:sp>
          <p:nvSpPr>
            <p:cNvPr id="1018" name="Freeform 768"/>
            <p:cNvSpPr>
              <a:spLocks/>
            </p:cNvSpPr>
            <p:nvPr/>
          </p:nvSpPr>
          <p:spPr bwMode="auto">
            <a:xfrm>
              <a:off x="3973" y="3767"/>
              <a:ext cx="60" cy="20"/>
            </a:xfrm>
            <a:custGeom>
              <a:avLst/>
              <a:gdLst>
                <a:gd name="T0" fmla="*/ 8 w 24"/>
                <a:gd name="T1" fmla="*/ 5 h 8"/>
                <a:gd name="T2" fmla="*/ 1 w 24"/>
                <a:gd name="T3" fmla="*/ 0 h 8"/>
                <a:gd name="T4" fmla="*/ 8 w 24"/>
                <a:gd name="T5" fmla="*/ 7 h 8"/>
                <a:gd name="T6" fmla="*/ 23 w 24"/>
                <a:gd name="T7" fmla="*/ 0 h 8"/>
                <a:gd name="T8" fmla="*/ 23 w 24"/>
                <a:gd name="T9" fmla="*/ 0 h 8"/>
                <a:gd name="T10" fmla="*/ 8 w 24"/>
                <a:gd name="T11" fmla="*/ 5 h 8"/>
                <a:gd name="T12" fmla="*/ 0 60000 65536"/>
                <a:gd name="T13" fmla="*/ 0 60000 65536"/>
                <a:gd name="T14" fmla="*/ 0 60000 65536"/>
                <a:gd name="T15" fmla="*/ 0 60000 65536"/>
                <a:gd name="T16" fmla="*/ 0 60000 65536"/>
                <a:gd name="T17" fmla="*/ 0 60000 65536"/>
                <a:gd name="T18" fmla="*/ 0 w 24"/>
                <a:gd name="T19" fmla="*/ 0 h 8"/>
                <a:gd name="T20" fmla="*/ 24 w 24"/>
                <a:gd name="T21" fmla="*/ 8 h 8"/>
              </a:gdLst>
              <a:ahLst/>
              <a:cxnLst>
                <a:cxn ang="T12">
                  <a:pos x="T0" y="T1"/>
                </a:cxn>
                <a:cxn ang="T13">
                  <a:pos x="T2" y="T3"/>
                </a:cxn>
                <a:cxn ang="T14">
                  <a:pos x="T4" y="T5"/>
                </a:cxn>
                <a:cxn ang="T15">
                  <a:pos x="T6" y="T7"/>
                </a:cxn>
                <a:cxn ang="T16">
                  <a:pos x="T8" y="T9"/>
                </a:cxn>
                <a:cxn ang="T17">
                  <a:pos x="T10" y="T11"/>
                </a:cxn>
              </a:cxnLst>
              <a:rect l="T18" t="T19" r="T20" b="T21"/>
              <a:pathLst>
                <a:path w="24" h="8">
                  <a:moveTo>
                    <a:pt x="8" y="5"/>
                  </a:moveTo>
                  <a:cubicBezTo>
                    <a:pt x="5" y="4"/>
                    <a:pt x="2" y="2"/>
                    <a:pt x="1" y="0"/>
                  </a:cubicBezTo>
                  <a:cubicBezTo>
                    <a:pt x="0" y="3"/>
                    <a:pt x="4" y="6"/>
                    <a:pt x="8" y="7"/>
                  </a:cubicBezTo>
                  <a:cubicBezTo>
                    <a:pt x="14" y="8"/>
                    <a:pt x="24" y="6"/>
                    <a:pt x="23" y="0"/>
                  </a:cubicBezTo>
                  <a:cubicBezTo>
                    <a:pt x="23" y="0"/>
                    <a:pt x="23" y="0"/>
                    <a:pt x="23" y="0"/>
                  </a:cubicBezTo>
                  <a:cubicBezTo>
                    <a:pt x="22" y="4"/>
                    <a:pt x="14" y="6"/>
                    <a:pt x="8" y="5"/>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1019" name="Freeform 769"/>
            <p:cNvSpPr>
              <a:spLocks/>
            </p:cNvSpPr>
            <p:nvPr/>
          </p:nvSpPr>
          <p:spPr bwMode="auto">
            <a:xfrm>
              <a:off x="3988" y="3752"/>
              <a:ext cx="40" cy="10"/>
            </a:xfrm>
            <a:custGeom>
              <a:avLst/>
              <a:gdLst>
                <a:gd name="T0" fmla="*/ 0 w 16"/>
                <a:gd name="T1" fmla="*/ 2 h 4"/>
                <a:gd name="T2" fmla="*/ 16 w 16"/>
                <a:gd name="T3" fmla="*/ 4 h 4"/>
                <a:gd name="T4" fmla="*/ 0 w 16"/>
                <a:gd name="T5" fmla="*/ 2 h 4"/>
                <a:gd name="T6" fmla="*/ 0 60000 65536"/>
                <a:gd name="T7" fmla="*/ 0 60000 65536"/>
                <a:gd name="T8" fmla="*/ 0 60000 65536"/>
                <a:gd name="T9" fmla="*/ 0 w 16"/>
                <a:gd name="T10" fmla="*/ 0 h 4"/>
                <a:gd name="T11" fmla="*/ 16 w 16"/>
                <a:gd name="T12" fmla="*/ 4 h 4"/>
              </a:gdLst>
              <a:ahLst/>
              <a:cxnLst>
                <a:cxn ang="T6">
                  <a:pos x="T0" y="T1"/>
                </a:cxn>
                <a:cxn ang="T7">
                  <a:pos x="T2" y="T3"/>
                </a:cxn>
                <a:cxn ang="T8">
                  <a:pos x="T4" y="T5"/>
                </a:cxn>
              </a:cxnLst>
              <a:rect l="T9" t="T10" r="T11" b="T12"/>
              <a:pathLst>
                <a:path w="16" h="4">
                  <a:moveTo>
                    <a:pt x="0" y="2"/>
                  </a:moveTo>
                  <a:cubicBezTo>
                    <a:pt x="5" y="1"/>
                    <a:pt x="13" y="0"/>
                    <a:pt x="16" y="4"/>
                  </a:cubicBezTo>
                  <a:cubicBezTo>
                    <a:pt x="15" y="3"/>
                    <a:pt x="7" y="1"/>
                    <a:pt x="0" y="2"/>
                  </a:cubicBezTo>
                </a:path>
              </a:pathLst>
            </a:custGeom>
            <a:solidFill>
              <a:srgbClr val="D54730"/>
            </a:solidFill>
            <a:ln w="9525">
              <a:noFill/>
              <a:round/>
              <a:headEnd/>
              <a:tailEnd/>
            </a:ln>
          </p:spPr>
          <p:txBody>
            <a:bodyPr/>
            <a:lstStyle/>
            <a:p>
              <a:endParaRPr lang="en-US">
                <a:solidFill>
                  <a:prstClr val="black"/>
                </a:solidFill>
                <a:latin typeface="Calibri"/>
              </a:endParaRPr>
            </a:p>
          </p:txBody>
        </p:sp>
        <p:sp>
          <p:nvSpPr>
            <p:cNvPr id="1020" name="Freeform 770"/>
            <p:cNvSpPr>
              <a:spLocks/>
            </p:cNvSpPr>
            <p:nvPr/>
          </p:nvSpPr>
          <p:spPr bwMode="auto">
            <a:xfrm>
              <a:off x="3996" y="3747"/>
              <a:ext cx="35" cy="15"/>
            </a:xfrm>
            <a:custGeom>
              <a:avLst/>
              <a:gdLst>
                <a:gd name="T0" fmla="*/ 0 w 14"/>
                <a:gd name="T1" fmla="*/ 3 h 6"/>
                <a:gd name="T2" fmla="*/ 14 w 14"/>
                <a:gd name="T3" fmla="*/ 6 h 6"/>
                <a:gd name="T4" fmla="*/ 0 w 14"/>
                <a:gd name="T5" fmla="*/ 3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0" y="3"/>
                  </a:moveTo>
                  <a:cubicBezTo>
                    <a:pt x="3" y="2"/>
                    <a:pt x="11" y="2"/>
                    <a:pt x="14" y="6"/>
                  </a:cubicBezTo>
                  <a:cubicBezTo>
                    <a:pt x="12" y="4"/>
                    <a:pt x="9" y="0"/>
                    <a:pt x="0" y="3"/>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021" name="Freeform 771"/>
            <p:cNvSpPr>
              <a:spLocks/>
            </p:cNvSpPr>
            <p:nvPr/>
          </p:nvSpPr>
          <p:spPr bwMode="auto">
            <a:xfrm>
              <a:off x="3988" y="3780"/>
              <a:ext cx="38" cy="10"/>
            </a:xfrm>
            <a:custGeom>
              <a:avLst/>
              <a:gdLst>
                <a:gd name="T0" fmla="*/ 0 w 15"/>
                <a:gd name="T1" fmla="*/ 1 h 4"/>
                <a:gd name="T2" fmla="*/ 15 w 15"/>
                <a:gd name="T3" fmla="*/ 0 h 4"/>
                <a:gd name="T4" fmla="*/ 0 w 15"/>
                <a:gd name="T5" fmla="*/ 1 h 4"/>
                <a:gd name="T6" fmla="*/ 0 60000 65536"/>
                <a:gd name="T7" fmla="*/ 0 60000 65536"/>
                <a:gd name="T8" fmla="*/ 0 60000 65536"/>
                <a:gd name="T9" fmla="*/ 0 w 15"/>
                <a:gd name="T10" fmla="*/ 0 h 4"/>
                <a:gd name="T11" fmla="*/ 15 w 15"/>
                <a:gd name="T12" fmla="*/ 4 h 4"/>
              </a:gdLst>
              <a:ahLst/>
              <a:cxnLst>
                <a:cxn ang="T6">
                  <a:pos x="T0" y="T1"/>
                </a:cxn>
                <a:cxn ang="T7">
                  <a:pos x="T2" y="T3"/>
                </a:cxn>
                <a:cxn ang="T8">
                  <a:pos x="T4" y="T5"/>
                </a:cxn>
              </a:cxnLst>
              <a:rect l="T9" t="T10" r="T11" b="T12"/>
              <a:pathLst>
                <a:path w="15" h="4">
                  <a:moveTo>
                    <a:pt x="0" y="1"/>
                  </a:moveTo>
                  <a:cubicBezTo>
                    <a:pt x="2" y="3"/>
                    <a:pt x="10" y="4"/>
                    <a:pt x="15" y="0"/>
                  </a:cubicBezTo>
                  <a:cubicBezTo>
                    <a:pt x="13" y="1"/>
                    <a:pt x="6" y="4"/>
                    <a:pt x="0" y="1"/>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022" name="Freeform 772"/>
            <p:cNvSpPr>
              <a:spLocks/>
            </p:cNvSpPr>
            <p:nvPr/>
          </p:nvSpPr>
          <p:spPr bwMode="auto">
            <a:xfrm>
              <a:off x="3956" y="3735"/>
              <a:ext cx="95" cy="70"/>
            </a:xfrm>
            <a:custGeom>
              <a:avLst/>
              <a:gdLst>
                <a:gd name="T0" fmla="*/ 4 w 38"/>
                <a:gd name="T1" fmla="*/ 10 h 28"/>
                <a:gd name="T2" fmla="*/ 8 w 38"/>
                <a:gd name="T3" fmla="*/ 24 h 28"/>
                <a:gd name="T4" fmla="*/ 30 w 38"/>
                <a:gd name="T5" fmla="*/ 25 h 28"/>
                <a:gd name="T6" fmla="*/ 37 w 38"/>
                <a:gd name="T7" fmla="*/ 12 h 28"/>
                <a:gd name="T8" fmla="*/ 4 w 38"/>
                <a:gd name="T9" fmla="*/ 10 h 28"/>
                <a:gd name="T10" fmla="*/ 0 60000 65536"/>
                <a:gd name="T11" fmla="*/ 0 60000 65536"/>
                <a:gd name="T12" fmla="*/ 0 60000 65536"/>
                <a:gd name="T13" fmla="*/ 0 60000 65536"/>
                <a:gd name="T14" fmla="*/ 0 60000 65536"/>
                <a:gd name="T15" fmla="*/ 0 w 38"/>
                <a:gd name="T16" fmla="*/ 0 h 28"/>
                <a:gd name="T17" fmla="*/ 38 w 38"/>
                <a:gd name="T18" fmla="*/ 28 h 28"/>
              </a:gdLst>
              <a:ahLst/>
              <a:cxnLst>
                <a:cxn ang="T10">
                  <a:pos x="T0" y="T1"/>
                </a:cxn>
                <a:cxn ang="T11">
                  <a:pos x="T2" y="T3"/>
                </a:cxn>
                <a:cxn ang="T12">
                  <a:pos x="T4" y="T5"/>
                </a:cxn>
                <a:cxn ang="T13">
                  <a:pos x="T6" y="T7"/>
                </a:cxn>
                <a:cxn ang="T14">
                  <a:pos x="T8" y="T9"/>
                </a:cxn>
              </a:cxnLst>
              <a:rect l="T15" t="T16" r="T17" b="T18"/>
              <a:pathLst>
                <a:path w="38" h="28">
                  <a:moveTo>
                    <a:pt x="4" y="10"/>
                  </a:moveTo>
                  <a:cubicBezTo>
                    <a:pt x="0" y="15"/>
                    <a:pt x="3" y="21"/>
                    <a:pt x="8" y="24"/>
                  </a:cubicBezTo>
                  <a:cubicBezTo>
                    <a:pt x="14" y="28"/>
                    <a:pt x="23" y="28"/>
                    <a:pt x="30" y="25"/>
                  </a:cubicBezTo>
                  <a:cubicBezTo>
                    <a:pt x="38" y="21"/>
                    <a:pt x="38" y="16"/>
                    <a:pt x="37" y="12"/>
                  </a:cubicBezTo>
                  <a:cubicBezTo>
                    <a:pt x="35" y="2"/>
                    <a:pt x="11" y="0"/>
                    <a:pt x="4" y="10"/>
                  </a:cubicBezTo>
                  <a:close/>
                </a:path>
              </a:pathLst>
            </a:custGeom>
            <a:noFill/>
            <a:ln w="3175" cap="rnd">
              <a:solidFill>
                <a:srgbClr val="FFFFFF"/>
              </a:solidFill>
              <a:round/>
              <a:headEnd/>
              <a:tailEnd/>
            </a:ln>
          </p:spPr>
          <p:txBody>
            <a:bodyPr/>
            <a:lstStyle/>
            <a:p>
              <a:endParaRPr lang="en-US">
                <a:solidFill>
                  <a:prstClr val="black"/>
                </a:solidFill>
                <a:latin typeface="Calibri"/>
              </a:endParaRPr>
            </a:p>
          </p:txBody>
        </p:sp>
        <p:sp>
          <p:nvSpPr>
            <p:cNvPr id="1023" name="Freeform 773"/>
            <p:cNvSpPr>
              <a:spLocks/>
            </p:cNvSpPr>
            <p:nvPr/>
          </p:nvSpPr>
          <p:spPr bwMode="auto">
            <a:xfrm>
              <a:off x="3973" y="3760"/>
              <a:ext cx="55" cy="25"/>
            </a:xfrm>
            <a:custGeom>
              <a:avLst/>
              <a:gdLst>
                <a:gd name="T0" fmla="*/ 0 w 22"/>
                <a:gd name="T1" fmla="*/ 6 h 10"/>
                <a:gd name="T2" fmla="*/ 7 w 22"/>
                <a:gd name="T3" fmla="*/ 9 h 10"/>
                <a:gd name="T4" fmla="*/ 20 w 22"/>
                <a:gd name="T5" fmla="*/ 5 h 10"/>
                <a:gd name="T6" fmla="*/ 22 w 22"/>
                <a:gd name="T7" fmla="*/ 0 h 10"/>
                <a:gd name="T8" fmla="*/ 20 w 22"/>
                <a:gd name="T9" fmla="*/ 5 h 10"/>
                <a:gd name="T10" fmla="*/ 7 w 22"/>
                <a:gd name="T11" fmla="*/ 9 h 10"/>
                <a:gd name="T12" fmla="*/ 0 w 22"/>
                <a:gd name="T13" fmla="*/ 6 h 10"/>
                <a:gd name="T14" fmla="*/ 2 w 22"/>
                <a:gd name="T15" fmla="*/ 2 h 10"/>
                <a:gd name="T16" fmla="*/ 0 w 22"/>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0"/>
                <a:gd name="T29" fmla="*/ 22 w 2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0">
                  <a:moveTo>
                    <a:pt x="0" y="6"/>
                  </a:moveTo>
                  <a:cubicBezTo>
                    <a:pt x="1" y="8"/>
                    <a:pt x="3" y="9"/>
                    <a:pt x="7" y="9"/>
                  </a:cubicBezTo>
                  <a:cubicBezTo>
                    <a:pt x="11" y="10"/>
                    <a:pt x="17" y="8"/>
                    <a:pt x="20" y="5"/>
                  </a:cubicBezTo>
                  <a:cubicBezTo>
                    <a:pt x="21" y="3"/>
                    <a:pt x="22" y="2"/>
                    <a:pt x="22" y="0"/>
                  </a:cubicBezTo>
                  <a:cubicBezTo>
                    <a:pt x="22" y="2"/>
                    <a:pt x="21" y="3"/>
                    <a:pt x="20" y="5"/>
                  </a:cubicBezTo>
                  <a:cubicBezTo>
                    <a:pt x="17" y="8"/>
                    <a:pt x="11" y="9"/>
                    <a:pt x="7" y="9"/>
                  </a:cubicBezTo>
                  <a:cubicBezTo>
                    <a:pt x="4" y="9"/>
                    <a:pt x="1" y="8"/>
                    <a:pt x="0" y="6"/>
                  </a:cubicBezTo>
                  <a:cubicBezTo>
                    <a:pt x="0" y="5"/>
                    <a:pt x="1" y="3"/>
                    <a:pt x="2" y="2"/>
                  </a:cubicBezTo>
                  <a:cubicBezTo>
                    <a:pt x="0" y="3"/>
                    <a:pt x="0" y="5"/>
                    <a:pt x="0" y="6"/>
                  </a:cubicBezTo>
                </a:path>
              </a:pathLst>
            </a:custGeom>
            <a:solidFill>
              <a:srgbClr val="58585A"/>
            </a:solidFill>
            <a:ln w="9525">
              <a:noFill/>
              <a:round/>
              <a:headEnd/>
              <a:tailEnd/>
            </a:ln>
          </p:spPr>
          <p:txBody>
            <a:bodyPr/>
            <a:lstStyle/>
            <a:p>
              <a:endParaRPr lang="en-US">
                <a:solidFill>
                  <a:prstClr val="black"/>
                </a:solidFill>
                <a:latin typeface="Calibri"/>
              </a:endParaRPr>
            </a:p>
          </p:txBody>
        </p:sp>
        <p:sp>
          <p:nvSpPr>
            <p:cNvPr id="1024" name="Freeform 774"/>
            <p:cNvSpPr>
              <a:spLocks/>
            </p:cNvSpPr>
            <p:nvPr/>
          </p:nvSpPr>
          <p:spPr bwMode="auto">
            <a:xfrm>
              <a:off x="4003" y="2617"/>
              <a:ext cx="98" cy="80"/>
            </a:xfrm>
            <a:custGeom>
              <a:avLst/>
              <a:gdLst>
                <a:gd name="T0" fmla="*/ 95 w 98"/>
                <a:gd name="T1" fmla="*/ 0 h 80"/>
                <a:gd name="T2" fmla="*/ 0 w 98"/>
                <a:gd name="T3" fmla="*/ 40 h 80"/>
                <a:gd name="T4" fmla="*/ 98 w 98"/>
                <a:gd name="T5" fmla="*/ 80 h 80"/>
                <a:gd name="T6" fmla="*/ 0 60000 65536"/>
                <a:gd name="T7" fmla="*/ 0 60000 65536"/>
                <a:gd name="T8" fmla="*/ 0 60000 65536"/>
                <a:gd name="T9" fmla="*/ 0 w 98"/>
                <a:gd name="T10" fmla="*/ 0 h 80"/>
                <a:gd name="T11" fmla="*/ 98 w 98"/>
                <a:gd name="T12" fmla="*/ 80 h 80"/>
              </a:gdLst>
              <a:ahLst/>
              <a:cxnLst>
                <a:cxn ang="T6">
                  <a:pos x="T0" y="T1"/>
                </a:cxn>
                <a:cxn ang="T7">
                  <a:pos x="T2" y="T3"/>
                </a:cxn>
                <a:cxn ang="T8">
                  <a:pos x="T4" y="T5"/>
                </a:cxn>
              </a:cxnLst>
              <a:rect l="T9" t="T10" r="T11" b="T12"/>
              <a:pathLst>
                <a:path w="98" h="80">
                  <a:moveTo>
                    <a:pt x="95" y="0"/>
                  </a:moveTo>
                  <a:lnTo>
                    <a:pt x="0" y="40"/>
                  </a:lnTo>
                  <a:lnTo>
                    <a:pt x="98" y="80"/>
                  </a:lnTo>
                </a:path>
              </a:pathLst>
            </a:custGeom>
            <a:noFill/>
            <a:ln w="7938" cap="rnd">
              <a:solidFill>
                <a:srgbClr val="FFFFFF"/>
              </a:solidFill>
              <a:round/>
              <a:headEnd/>
              <a:tailEnd/>
            </a:ln>
          </p:spPr>
          <p:txBody>
            <a:bodyPr/>
            <a:lstStyle/>
            <a:p>
              <a:endParaRPr lang="en-US">
                <a:solidFill>
                  <a:prstClr val="black"/>
                </a:solidFill>
                <a:latin typeface="Calibri"/>
              </a:endParaRPr>
            </a:p>
          </p:txBody>
        </p:sp>
        <p:sp>
          <p:nvSpPr>
            <p:cNvPr id="1025" name="Freeform 775"/>
            <p:cNvSpPr>
              <a:spLocks/>
            </p:cNvSpPr>
            <p:nvPr/>
          </p:nvSpPr>
          <p:spPr bwMode="auto">
            <a:xfrm>
              <a:off x="4066" y="2965"/>
              <a:ext cx="105" cy="77"/>
            </a:xfrm>
            <a:custGeom>
              <a:avLst/>
              <a:gdLst>
                <a:gd name="T0" fmla="*/ 80 w 105"/>
                <a:gd name="T1" fmla="*/ 0 h 77"/>
                <a:gd name="T2" fmla="*/ 0 w 105"/>
                <a:gd name="T3" fmla="*/ 70 h 77"/>
                <a:gd name="T4" fmla="*/ 105 w 105"/>
                <a:gd name="T5" fmla="*/ 77 h 77"/>
                <a:gd name="T6" fmla="*/ 0 60000 65536"/>
                <a:gd name="T7" fmla="*/ 0 60000 65536"/>
                <a:gd name="T8" fmla="*/ 0 60000 65536"/>
                <a:gd name="T9" fmla="*/ 0 w 105"/>
                <a:gd name="T10" fmla="*/ 0 h 77"/>
                <a:gd name="T11" fmla="*/ 105 w 105"/>
                <a:gd name="T12" fmla="*/ 77 h 77"/>
              </a:gdLst>
              <a:ahLst/>
              <a:cxnLst>
                <a:cxn ang="T6">
                  <a:pos x="T0" y="T1"/>
                </a:cxn>
                <a:cxn ang="T7">
                  <a:pos x="T2" y="T3"/>
                </a:cxn>
                <a:cxn ang="T8">
                  <a:pos x="T4" y="T5"/>
                </a:cxn>
              </a:cxnLst>
              <a:rect l="T9" t="T10" r="T11" b="T12"/>
              <a:pathLst>
                <a:path w="105" h="77">
                  <a:moveTo>
                    <a:pt x="80" y="0"/>
                  </a:moveTo>
                  <a:lnTo>
                    <a:pt x="0" y="70"/>
                  </a:lnTo>
                  <a:lnTo>
                    <a:pt x="105" y="77"/>
                  </a:lnTo>
                </a:path>
              </a:pathLst>
            </a:custGeom>
            <a:noFill/>
            <a:ln w="7938" cap="rnd">
              <a:solidFill>
                <a:srgbClr val="FFFFFF"/>
              </a:solidFill>
              <a:round/>
              <a:headEnd/>
              <a:tailEnd/>
            </a:ln>
          </p:spPr>
          <p:txBody>
            <a:bodyPr/>
            <a:lstStyle/>
            <a:p>
              <a:endParaRPr lang="en-US">
                <a:solidFill>
                  <a:prstClr val="black"/>
                </a:solidFill>
                <a:latin typeface="Calibri"/>
              </a:endParaRPr>
            </a:p>
          </p:txBody>
        </p:sp>
        <p:sp>
          <p:nvSpPr>
            <p:cNvPr id="1027" name="Freeform 776"/>
            <p:cNvSpPr>
              <a:spLocks/>
            </p:cNvSpPr>
            <p:nvPr/>
          </p:nvSpPr>
          <p:spPr bwMode="auto">
            <a:xfrm>
              <a:off x="4003" y="3427"/>
              <a:ext cx="103" cy="90"/>
            </a:xfrm>
            <a:custGeom>
              <a:avLst/>
              <a:gdLst>
                <a:gd name="T0" fmla="*/ 103 w 103"/>
                <a:gd name="T1" fmla="*/ 25 h 90"/>
                <a:gd name="T2" fmla="*/ 0 w 103"/>
                <a:gd name="T3" fmla="*/ 0 h 90"/>
                <a:gd name="T4" fmla="*/ 55 w 103"/>
                <a:gd name="T5" fmla="*/ 90 h 90"/>
                <a:gd name="T6" fmla="*/ 0 60000 65536"/>
                <a:gd name="T7" fmla="*/ 0 60000 65536"/>
                <a:gd name="T8" fmla="*/ 0 60000 65536"/>
                <a:gd name="T9" fmla="*/ 0 w 103"/>
                <a:gd name="T10" fmla="*/ 0 h 90"/>
                <a:gd name="T11" fmla="*/ 103 w 103"/>
                <a:gd name="T12" fmla="*/ 90 h 90"/>
              </a:gdLst>
              <a:ahLst/>
              <a:cxnLst>
                <a:cxn ang="T6">
                  <a:pos x="T0" y="T1"/>
                </a:cxn>
                <a:cxn ang="T7">
                  <a:pos x="T2" y="T3"/>
                </a:cxn>
                <a:cxn ang="T8">
                  <a:pos x="T4" y="T5"/>
                </a:cxn>
              </a:cxnLst>
              <a:rect l="T9" t="T10" r="T11" b="T12"/>
              <a:pathLst>
                <a:path w="103" h="90">
                  <a:moveTo>
                    <a:pt x="103" y="25"/>
                  </a:moveTo>
                  <a:lnTo>
                    <a:pt x="0" y="0"/>
                  </a:lnTo>
                  <a:lnTo>
                    <a:pt x="55" y="90"/>
                  </a:lnTo>
                </a:path>
              </a:pathLst>
            </a:custGeom>
            <a:noFill/>
            <a:ln w="7938" cap="rnd">
              <a:solidFill>
                <a:srgbClr val="FFFFFF"/>
              </a:solidFill>
              <a:round/>
              <a:headEnd/>
              <a:tailEnd/>
            </a:ln>
          </p:spPr>
          <p:txBody>
            <a:bodyPr/>
            <a:lstStyle/>
            <a:p>
              <a:endParaRPr lang="en-US">
                <a:solidFill>
                  <a:prstClr val="black"/>
                </a:solidFill>
                <a:latin typeface="Calibri"/>
              </a:endParaRPr>
            </a:p>
          </p:txBody>
        </p:sp>
        <p:sp>
          <p:nvSpPr>
            <p:cNvPr id="1028" name="Freeform 777"/>
            <p:cNvSpPr>
              <a:spLocks/>
            </p:cNvSpPr>
            <p:nvPr/>
          </p:nvSpPr>
          <p:spPr bwMode="auto">
            <a:xfrm>
              <a:off x="3848" y="3722"/>
              <a:ext cx="105" cy="80"/>
            </a:xfrm>
            <a:custGeom>
              <a:avLst/>
              <a:gdLst>
                <a:gd name="T0" fmla="*/ 105 w 105"/>
                <a:gd name="T1" fmla="*/ 0 h 80"/>
                <a:gd name="T2" fmla="*/ 0 w 105"/>
                <a:gd name="T3" fmla="*/ 20 h 80"/>
                <a:gd name="T4" fmla="*/ 88 w 105"/>
                <a:gd name="T5" fmla="*/ 80 h 80"/>
                <a:gd name="T6" fmla="*/ 0 60000 65536"/>
                <a:gd name="T7" fmla="*/ 0 60000 65536"/>
                <a:gd name="T8" fmla="*/ 0 60000 65536"/>
                <a:gd name="T9" fmla="*/ 0 w 105"/>
                <a:gd name="T10" fmla="*/ 0 h 80"/>
                <a:gd name="T11" fmla="*/ 105 w 105"/>
                <a:gd name="T12" fmla="*/ 80 h 80"/>
              </a:gdLst>
              <a:ahLst/>
              <a:cxnLst>
                <a:cxn ang="T6">
                  <a:pos x="T0" y="T1"/>
                </a:cxn>
                <a:cxn ang="T7">
                  <a:pos x="T2" y="T3"/>
                </a:cxn>
                <a:cxn ang="T8">
                  <a:pos x="T4" y="T5"/>
                </a:cxn>
              </a:cxnLst>
              <a:rect l="T9" t="T10" r="T11" b="T12"/>
              <a:pathLst>
                <a:path w="105" h="80">
                  <a:moveTo>
                    <a:pt x="105" y="0"/>
                  </a:moveTo>
                  <a:lnTo>
                    <a:pt x="0" y="20"/>
                  </a:lnTo>
                  <a:lnTo>
                    <a:pt x="88" y="80"/>
                  </a:lnTo>
                </a:path>
              </a:pathLst>
            </a:custGeom>
            <a:noFill/>
            <a:ln w="7938" cap="rnd">
              <a:solidFill>
                <a:srgbClr val="FFFFFF"/>
              </a:solidFill>
              <a:round/>
              <a:headEnd/>
              <a:tailEnd/>
            </a:ln>
          </p:spPr>
          <p:txBody>
            <a:bodyPr/>
            <a:lstStyle/>
            <a:p>
              <a:endParaRPr lang="en-US">
                <a:solidFill>
                  <a:prstClr val="black"/>
                </a:solidFill>
                <a:latin typeface="Calibri"/>
              </a:endParaRPr>
            </a:p>
          </p:txBody>
        </p:sp>
        <p:sp>
          <p:nvSpPr>
            <p:cNvPr id="1029" name="Freeform 778"/>
            <p:cNvSpPr>
              <a:spLocks/>
            </p:cNvSpPr>
            <p:nvPr/>
          </p:nvSpPr>
          <p:spPr bwMode="auto">
            <a:xfrm>
              <a:off x="3278" y="2870"/>
              <a:ext cx="105" cy="85"/>
            </a:xfrm>
            <a:custGeom>
              <a:avLst/>
              <a:gdLst>
                <a:gd name="T0" fmla="*/ 65 w 105"/>
                <a:gd name="T1" fmla="*/ 0 h 85"/>
                <a:gd name="T2" fmla="*/ 0 w 105"/>
                <a:gd name="T3" fmla="*/ 85 h 85"/>
                <a:gd name="T4" fmla="*/ 105 w 105"/>
                <a:gd name="T5" fmla="*/ 70 h 85"/>
                <a:gd name="T6" fmla="*/ 0 60000 65536"/>
                <a:gd name="T7" fmla="*/ 0 60000 65536"/>
                <a:gd name="T8" fmla="*/ 0 60000 65536"/>
                <a:gd name="T9" fmla="*/ 0 w 105"/>
                <a:gd name="T10" fmla="*/ 0 h 85"/>
                <a:gd name="T11" fmla="*/ 105 w 105"/>
                <a:gd name="T12" fmla="*/ 85 h 85"/>
              </a:gdLst>
              <a:ahLst/>
              <a:cxnLst>
                <a:cxn ang="T6">
                  <a:pos x="T0" y="T1"/>
                </a:cxn>
                <a:cxn ang="T7">
                  <a:pos x="T2" y="T3"/>
                </a:cxn>
                <a:cxn ang="T8">
                  <a:pos x="T4" y="T5"/>
                </a:cxn>
              </a:cxnLst>
              <a:rect l="T9" t="T10" r="T11" b="T12"/>
              <a:pathLst>
                <a:path w="105" h="85">
                  <a:moveTo>
                    <a:pt x="65" y="0"/>
                  </a:moveTo>
                  <a:lnTo>
                    <a:pt x="0" y="85"/>
                  </a:lnTo>
                  <a:lnTo>
                    <a:pt x="105" y="70"/>
                  </a:lnTo>
                </a:path>
              </a:pathLst>
            </a:custGeom>
            <a:noFill/>
            <a:ln w="7938" cap="rnd">
              <a:solidFill>
                <a:srgbClr val="FFFFFF"/>
              </a:solidFill>
              <a:round/>
              <a:headEnd/>
              <a:tailEnd/>
            </a:ln>
          </p:spPr>
          <p:txBody>
            <a:bodyPr/>
            <a:lstStyle/>
            <a:p>
              <a:endParaRPr lang="en-US">
                <a:solidFill>
                  <a:prstClr val="black"/>
                </a:solidFill>
                <a:latin typeface="Calibri"/>
              </a:endParaRPr>
            </a:p>
          </p:txBody>
        </p:sp>
        <p:sp>
          <p:nvSpPr>
            <p:cNvPr id="1030" name="Freeform 779"/>
            <p:cNvSpPr>
              <a:spLocks/>
            </p:cNvSpPr>
            <p:nvPr/>
          </p:nvSpPr>
          <p:spPr bwMode="auto">
            <a:xfrm>
              <a:off x="3141" y="3222"/>
              <a:ext cx="100" cy="93"/>
            </a:xfrm>
            <a:custGeom>
              <a:avLst/>
              <a:gdLst>
                <a:gd name="T0" fmla="*/ 100 w 100"/>
                <a:gd name="T1" fmla="*/ 30 h 93"/>
                <a:gd name="T2" fmla="*/ 0 w 100"/>
                <a:gd name="T3" fmla="*/ 0 h 93"/>
                <a:gd name="T4" fmla="*/ 50 w 100"/>
                <a:gd name="T5" fmla="*/ 93 h 93"/>
                <a:gd name="T6" fmla="*/ 0 60000 65536"/>
                <a:gd name="T7" fmla="*/ 0 60000 65536"/>
                <a:gd name="T8" fmla="*/ 0 60000 65536"/>
                <a:gd name="T9" fmla="*/ 0 w 100"/>
                <a:gd name="T10" fmla="*/ 0 h 93"/>
                <a:gd name="T11" fmla="*/ 100 w 100"/>
                <a:gd name="T12" fmla="*/ 93 h 93"/>
              </a:gdLst>
              <a:ahLst/>
              <a:cxnLst>
                <a:cxn ang="T6">
                  <a:pos x="T0" y="T1"/>
                </a:cxn>
                <a:cxn ang="T7">
                  <a:pos x="T2" y="T3"/>
                </a:cxn>
                <a:cxn ang="T8">
                  <a:pos x="T4" y="T5"/>
                </a:cxn>
              </a:cxnLst>
              <a:rect l="T9" t="T10" r="T11" b="T12"/>
              <a:pathLst>
                <a:path w="100" h="93">
                  <a:moveTo>
                    <a:pt x="100" y="30"/>
                  </a:moveTo>
                  <a:lnTo>
                    <a:pt x="0" y="0"/>
                  </a:lnTo>
                  <a:lnTo>
                    <a:pt x="50" y="93"/>
                  </a:lnTo>
                </a:path>
              </a:pathLst>
            </a:custGeom>
            <a:noFill/>
            <a:ln w="7938" cap="rnd">
              <a:solidFill>
                <a:srgbClr val="FFFFFF"/>
              </a:solidFill>
              <a:round/>
              <a:headEnd/>
              <a:tailEnd/>
            </a:ln>
          </p:spPr>
          <p:txBody>
            <a:bodyPr/>
            <a:lstStyle/>
            <a:p>
              <a:endParaRPr lang="en-US">
                <a:solidFill>
                  <a:prstClr val="black"/>
                </a:solidFill>
                <a:latin typeface="Calibri"/>
              </a:endParaRPr>
            </a:p>
          </p:txBody>
        </p:sp>
      </p:grpSp>
      <p:sp>
        <p:nvSpPr>
          <p:cNvPr id="1038" name="TextBox 1037"/>
          <p:cNvSpPr txBox="1"/>
          <p:nvPr/>
        </p:nvSpPr>
        <p:spPr>
          <a:xfrm>
            <a:off x="5638800" y="5738069"/>
            <a:ext cx="626775" cy="430887"/>
          </a:xfrm>
          <a:prstGeom prst="rect">
            <a:avLst/>
          </a:prstGeom>
          <a:noFill/>
        </p:spPr>
        <p:txBody>
          <a:bodyPr wrap="none" rtlCol="0">
            <a:spAutoFit/>
          </a:bodyPr>
          <a:lstStyle/>
          <a:p>
            <a:r>
              <a:rPr lang="en-US" sz="2200" dirty="0" smtClean="0">
                <a:solidFill>
                  <a:prstClr val="black"/>
                </a:solidFill>
                <a:latin typeface="Calibri"/>
              </a:rPr>
              <a:t>SVR</a:t>
            </a:r>
            <a:endParaRPr lang="en-US" sz="2200" dirty="0">
              <a:solidFill>
                <a:prstClr val="black"/>
              </a:solidFill>
              <a:latin typeface="Calibri"/>
            </a:endParaRPr>
          </a:p>
        </p:txBody>
      </p:sp>
      <p:cxnSp>
        <p:nvCxnSpPr>
          <p:cNvPr id="1039" name="Straight Arrow Connector 1038"/>
          <p:cNvCxnSpPr/>
          <p:nvPr/>
        </p:nvCxnSpPr>
        <p:spPr>
          <a:xfrm>
            <a:off x="6400800" y="5929443"/>
            <a:ext cx="762000" cy="13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1" name="Right Brace 1040"/>
          <p:cNvSpPr/>
          <p:nvPr/>
        </p:nvSpPr>
        <p:spPr>
          <a:xfrm flipH="1">
            <a:off x="7162800" y="1272679"/>
            <a:ext cx="152400" cy="76549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043" name="TextBox 1042"/>
          <p:cNvSpPr txBox="1"/>
          <p:nvPr/>
        </p:nvSpPr>
        <p:spPr>
          <a:xfrm rot="16200000">
            <a:off x="8601633" y="1948749"/>
            <a:ext cx="612604" cy="430887"/>
          </a:xfrm>
          <a:prstGeom prst="rect">
            <a:avLst/>
          </a:prstGeom>
          <a:noFill/>
        </p:spPr>
        <p:txBody>
          <a:bodyPr wrap="none" rtlCol="0">
            <a:spAutoFit/>
          </a:bodyPr>
          <a:lstStyle/>
          <a:p>
            <a:r>
              <a:rPr lang="en-US" sz="2200" dirty="0" smtClean="0">
                <a:solidFill>
                  <a:prstClr val="black"/>
                </a:solidFill>
                <a:latin typeface="Calibri"/>
              </a:rPr>
              <a:t>TAC</a:t>
            </a:r>
            <a:endParaRPr lang="en-US" sz="2200" dirty="0">
              <a:solidFill>
                <a:prstClr val="black"/>
              </a:solidFill>
              <a:latin typeface="Calibri"/>
            </a:endParaRPr>
          </a:p>
        </p:txBody>
      </p:sp>
      <p:sp>
        <p:nvSpPr>
          <p:cNvPr id="1044" name="Right Brace 1043"/>
          <p:cNvSpPr/>
          <p:nvPr/>
        </p:nvSpPr>
        <p:spPr>
          <a:xfrm>
            <a:off x="8382000" y="1208888"/>
            <a:ext cx="381000" cy="312577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4" name="Group 1197"/>
          <p:cNvGrpSpPr/>
          <p:nvPr/>
        </p:nvGrpSpPr>
        <p:grpSpPr>
          <a:xfrm rot="19696787">
            <a:off x="8197952" y="4407558"/>
            <a:ext cx="866086" cy="932195"/>
            <a:chOff x="7772400" y="5592074"/>
            <a:chExt cx="866086" cy="1113526"/>
          </a:xfrm>
        </p:grpSpPr>
        <p:sp>
          <p:nvSpPr>
            <p:cNvPr id="1053" name="Freeform 249"/>
            <p:cNvSpPr>
              <a:spLocks noEditPoints="1"/>
            </p:cNvSpPr>
            <p:nvPr/>
          </p:nvSpPr>
          <p:spPr bwMode="auto">
            <a:xfrm rot="12793977">
              <a:off x="7806911" y="5592074"/>
              <a:ext cx="831575" cy="1086673"/>
            </a:xfrm>
            <a:custGeom>
              <a:avLst/>
              <a:gdLst>
                <a:gd name="T0" fmla="*/ 1819 w 2030"/>
                <a:gd name="T1" fmla="*/ 1148 h 2988"/>
                <a:gd name="T2" fmla="*/ 1813 w 2030"/>
                <a:gd name="T3" fmla="*/ 793 h 2988"/>
                <a:gd name="T4" fmla="*/ 1990 w 2030"/>
                <a:gd name="T5" fmla="*/ 505 h 2988"/>
                <a:gd name="T6" fmla="*/ 1762 w 2030"/>
                <a:gd name="T7" fmla="*/ 843 h 2988"/>
                <a:gd name="T8" fmla="*/ 1645 w 2030"/>
                <a:gd name="T9" fmla="*/ 460 h 2988"/>
                <a:gd name="T10" fmla="*/ 1620 w 2030"/>
                <a:gd name="T11" fmla="*/ 874 h 2988"/>
                <a:gd name="T12" fmla="*/ 1746 w 2030"/>
                <a:gd name="T13" fmla="*/ 1044 h 2988"/>
                <a:gd name="T14" fmla="*/ 1229 w 2030"/>
                <a:gd name="T15" fmla="*/ 1549 h 2988"/>
                <a:gd name="T16" fmla="*/ 1309 w 2030"/>
                <a:gd name="T17" fmla="*/ 1245 h 2988"/>
                <a:gd name="T18" fmla="*/ 910 w 2030"/>
                <a:gd name="T19" fmla="*/ 1446 h 2988"/>
                <a:gd name="T20" fmla="*/ 666 w 2030"/>
                <a:gd name="T21" fmla="*/ 1096 h 2988"/>
                <a:gd name="T22" fmla="*/ 1053 w 2030"/>
                <a:gd name="T23" fmla="*/ 101 h 2988"/>
                <a:gd name="T24" fmla="*/ 772 w 2030"/>
                <a:gd name="T25" fmla="*/ 587 h 2988"/>
                <a:gd name="T26" fmla="*/ 866 w 2030"/>
                <a:gd name="T27" fmla="*/ 185 h 2988"/>
                <a:gd name="T28" fmla="*/ 1011 w 2030"/>
                <a:gd name="T29" fmla="*/ 77 h 2988"/>
                <a:gd name="T30" fmla="*/ 884 w 2030"/>
                <a:gd name="T31" fmla="*/ 126 h 2988"/>
                <a:gd name="T32" fmla="*/ 932 w 2030"/>
                <a:gd name="T33" fmla="*/ 21 h 2988"/>
                <a:gd name="T34" fmla="*/ 846 w 2030"/>
                <a:gd name="T35" fmla="*/ 152 h 2988"/>
                <a:gd name="T36" fmla="*/ 708 w 2030"/>
                <a:gd name="T37" fmla="*/ 274 h 2988"/>
                <a:gd name="T38" fmla="*/ 753 w 2030"/>
                <a:gd name="T39" fmla="*/ 0 h 2988"/>
                <a:gd name="T40" fmla="*/ 681 w 2030"/>
                <a:gd name="T41" fmla="*/ 258 h 2988"/>
                <a:gd name="T42" fmla="*/ 692 w 2030"/>
                <a:gd name="T43" fmla="*/ 733 h 2988"/>
                <a:gd name="T44" fmla="*/ 524 w 2030"/>
                <a:gd name="T45" fmla="*/ 1118 h 2988"/>
                <a:gd name="T46" fmla="*/ 428 w 2030"/>
                <a:gd name="T47" fmla="*/ 558 h 2988"/>
                <a:gd name="T48" fmla="*/ 657 w 2030"/>
                <a:gd name="T49" fmla="*/ 494 h 2988"/>
                <a:gd name="T50" fmla="*/ 671 w 2030"/>
                <a:gd name="T51" fmla="*/ 480 h 2988"/>
                <a:gd name="T52" fmla="*/ 632 w 2030"/>
                <a:gd name="T53" fmla="*/ 407 h 2988"/>
                <a:gd name="T54" fmla="*/ 621 w 2030"/>
                <a:gd name="T55" fmla="*/ 347 h 2988"/>
                <a:gd name="T56" fmla="*/ 415 w 2030"/>
                <a:gd name="T57" fmla="*/ 536 h 2988"/>
                <a:gd name="T58" fmla="*/ 537 w 2030"/>
                <a:gd name="T59" fmla="*/ 189 h 2988"/>
                <a:gd name="T60" fmla="*/ 512 w 2030"/>
                <a:gd name="T61" fmla="*/ 134 h 2988"/>
                <a:gd name="T62" fmla="*/ 480 w 2030"/>
                <a:gd name="T63" fmla="*/ 268 h 2988"/>
                <a:gd name="T64" fmla="*/ 353 w 2030"/>
                <a:gd name="T65" fmla="*/ 96 h 2988"/>
                <a:gd name="T66" fmla="*/ 433 w 2030"/>
                <a:gd name="T67" fmla="*/ 268 h 2988"/>
                <a:gd name="T68" fmla="*/ 362 w 2030"/>
                <a:gd name="T69" fmla="*/ 480 h 2988"/>
                <a:gd name="T70" fmla="*/ 254 w 2030"/>
                <a:gd name="T71" fmla="*/ 715 h 2988"/>
                <a:gd name="T72" fmla="*/ 238 w 2030"/>
                <a:gd name="T73" fmla="*/ 72 h 2988"/>
                <a:gd name="T74" fmla="*/ 140 w 2030"/>
                <a:gd name="T75" fmla="*/ 538 h 2988"/>
                <a:gd name="T76" fmla="*/ 0 w 2030"/>
                <a:gd name="T77" fmla="*/ 365 h 2988"/>
                <a:gd name="T78" fmla="*/ 123 w 2030"/>
                <a:gd name="T79" fmla="*/ 568 h 2988"/>
                <a:gd name="T80" fmla="*/ 389 w 2030"/>
                <a:gd name="T81" fmla="*/ 1119 h 2988"/>
                <a:gd name="T82" fmla="*/ 153 w 2030"/>
                <a:gd name="T83" fmla="*/ 1012 h 2988"/>
                <a:gd name="T84" fmla="*/ 56 w 2030"/>
                <a:gd name="T85" fmla="*/ 915 h 2988"/>
                <a:gd name="T86" fmla="*/ 635 w 2030"/>
                <a:gd name="T87" fmla="*/ 1317 h 2988"/>
                <a:gd name="T88" fmla="*/ 756 w 2030"/>
                <a:gd name="T89" fmla="*/ 2871 h 2988"/>
                <a:gd name="T90" fmla="*/ 1107 w 2030"/>
                <a:gd name="T91" fmla="*/ 1868 h 2988"/>
                <a:gd name="T92" fmla="*/ 1969 w 2030"/>
                <a:gd name="T93" fmla="*/ 795 h 2988"/>
                <a:gd name="T94" fmla="*/ 1053 w 2030"/>
                <a:gd name="T95" fmla="*/ 101 h 2988"/>
                <a:gd name="T96" fmla="*/ 1053 w 2030"/>
                <a:gd name="T97" fmla="*/ 101 h 29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30"/>
                <a:gd name="T148" fmla="*/ 0 h 2988"/>
                <a:gd name="T149" fmla="*/ 2030 w 2030"/>
                <a:gd name="T150" fmla="*/ 2988 h 29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30" h="2988">
                  <a:moveTo>
                    <a:pt x="1835" y="1233"/>
                  </a:moveTo>
                  <a:cubicBezTo>
                    <a:pt x="1789" y="1269"/>
                    <a:pt x="1813" y="1200"/>
                    <a:pt x="1819" y="1148"/>
                  </a:cubicBezTo>
                  <a:cubicBezTo>
                    <a:pt x="1825" y="1095"/>
                    <a:pt x="1803" y="1002"/>
                    <a:pt x="1787" y="953"/>
                  </a:cubicBezTo>
                  <a:cubicBezTo>
                    <a:pt x="1771" y="904"/>
                    <a:pt x="1805" y="817"/>
                    <a:pt x="1813" y="793"/>
                  </a:cubicBezTo>
                  <a:cubicBezTo>
                    <a:pt x="1821" y="768"/>
                    <a:pt x="1856" y="720"/>
                    <a:pt x="1906" y="687"/>
                  </a:cubicBezTo>
                  <a:cubicBezTo>
                    <a:pt x="2028" y="609"/>
                    <a:pt x="1990" y="505"/>
                    <a:pt x="1990" y="505"/>
                  </a:cubicBezTo>
                  <a:cubicBezTo>
                    <a:pt x="2014" y="598"/>
                    <a:pt x="1913" y="656"/>
                    <a:pt x="1866" y="690"/>
                  </a:cubicBezTo>
                  <a:cubicBezTo>
                    <a:pt x="1797" y="738"/>
                    <a:pt x="1785" y="801"/>
                    <a:pt x="1762" y="843"/>
                  </a:cubicBezTo>
                  <a:cubicBezTo>
                    <a:pt x="1740" y="886"/>
                    <a:pt x="1716" y="782"/>
                    <a:pt x="1728" y="636"/>
                  </a:cubicBezTo>
                  <a:cubicBezTo>
                    <a:pt x="1740" y="490"/>
                    <a:pt x="1645" y="460"/>
                    <a:pt x="1645" y="460"/>
                  </a:cubicBezTo>
                  <a:cubicBezTo>
                    <a:pt x="1781" y="565"/>
                    <a:pt x="1655" y="699"/>
                    <a:pt x="1706" y="847"/>
                  </a:cubicBezTo>
                  <a:cubicBezTo>
                    <a:pt x="1744" y="960"/>
                    <a:pt x="1750" y="922"/>
                    <a:pt x="1620" y="874"/>
                  </a:cubicBezTo>
                  <a:cubicBezTo>
                    <a:pt x="1491" y="825"/>
                    <a:pt x="1426" y="683"/>
                    <a:pt x="1426" y="683"/>
                  </a:cubicBezTo>
                  <a:cubicBezTo>
                    <a:pt x="1501" y="916"/>
                    <a:pt x="1671" y="860"/>
                    <a:pt x="1746" y="1044"/>
                  </a:cubicBezTo>
                  <a:cubicBezTo>
                    <a:pt x="1827" y="1244"/>
                    <a:pt x="1659" y="1346"/>
                    <a:pt x="1553" y="1381"/>
                  </a:cubicBezTo>
                  <a:cubicBezTo>
                    <a:pt x="1448" y="1415"/>
                    <a:pt x="1282" y="1517"/>
                    <a:pt x="1229" y="1549"/>
                  </a:cubicBezTo>
                  <a:cubicBezTo>
                    <a:pt x="1206" y="1563"/>
                    <a:pt x="1195" y="1555"/>
                    <a:pt x="1199" y="1544"/>
                  </a:cubicBezTo>
                  <a:cubicBezTo>
                    <a:pt x="1230" y="1450"/>
                    <a:pt x="1266" y="1350"/>
                    <a:pt x="1309" y="1245"/>
                  </a:cubicBezTo>
                  <a:cubicBezTo>
                    <a:pt x="1050" y="1119"/>
                    <a:pt x="1050" y="1119"/>
                    <a:pt x="1050" y="1119"/>
                  </a:cubicBezTo>
                  <a:cubicBezTo>
                    <a:pt x="1050" y="1119"/>
                    <a:pt x="984" y="1245"/>
                    <a:pt x="910" y="1446"/>
                  </a:cubicBezTo>
                  <a:cubicBezTo>
                    <a:pt x="904" y="1458"/>
                    <a:pt x="892" y="1444"/>
                    <a:pt x="876" y="1427"/>
                  </a:cubicBezTo>
                  <a:cubicBezTo>
                    <a:pt x="835" y="1380"/>
                    <a:pt x="686" y="1240"/>
                    <a:pt x="666" y="1096"/>
                  </a:cubicBezTo>
                  <a:cubicBezTo>
                    <a:pt x="645" y="952"/>
                    <a:pt x="667" y="855"/>
                    <a:pt x="777" y="741"/>
                  </a:cubicBezTo>
                  <a:cubicBezTo>
                    <a:pt x="886" y="629"/>
                    <a:pt x="1070" y="496"/>
                    <a:pt x="1053" y="101"/>
                  </a:cubicBezTo>
                  <a:cubicBezTo>
                    <a:pt x="1054" y="146"/>
                    <a:pt x="1062" y="397"/>
                    <a:pt x="813" y="614"/>
                  </a:cubicBezTo>
                  <a:cubicBezTo>
                    <a:pt x="778" y="645"/>
                    <a:pt x="760" y="643"/>
                    <a:pt x="772" y="587"/>
                  </a:cubicBezTo>
                  <a:cubicBezTo>
                    <a:pt x="789" y="507"/>
                    <a:pt x="750" y="371"/>
                    <a:pt x="772" y="322"/>
                  </a:cubicBezTo>
                  <a:cubicBezTo>
                    <a:pt x="794" y="272"/>
                    <a:pt x="818" y="212"/>
                    <a:pt x="866" y="185"/>
                  </a:cubicBezTo>
                  <a:cubicBezTo>
                    <a:pt x="914" y="157"/>
                    <a:pt x="917" y="156"/>
                    <a:pt x="935" y="139"/>
                  </a:cubicBezTo>
                  <a:cubicBezTo>
                    <a:pt x="952" y="122"/>
                    <a:pt x="979" y="76"/>
                    <a:pt x="1011" y="77"/>
                  </a:cubicBezTo>
                  <a:cubicBezTo>
                    <a:pt x="1011" y="77"/>
                    <a:pt x="970" y="75"/>
                    <a:pt x="935" y="117"/>
                  </a:cubicBezTo>
                  <a:cubicBezTo>
                    <a:pt x="900" y="160"/>
                    <a:pt x="876" y="148"/>
                    <a:pt x="884" y="126"/>
                  </a:cubicBezTo>
                  <a:cubicBezTo>
                    <a:pt x="893" y="105"/>
                    <a:pt x="901" y="99"/>
                    <a:pt x="900" y="75"/>
                  </a:cubicBezTo>
                  <a:cubicBezTo>
                    <a:pt x="900" y="51"/>
                    <a:pt x="914" y="28"/>
                    <a:pt x="932" y="21"/>
                  </a:cubicBezTo>
                  <a:cubicBezTo>
                    <a:pt x="932" y="21"/>
                    <a:pt x="900" y="29"/>
                    <a:pt x="889" y="77"/>
                  </a:cubicBezTo>
                  <a:cubicBezTo>
                    <a:pt x="878" y="126"/>
                    <a:pt x="863" y="130"/>
                    <a:pt x="846" y="152"/>
                  </a:cubicBezTo>
                  <a:cubicBezTo>
                    <a:pt x="829" y="175"/>
                    <a:pt x="795" y="198"/>
                    <a:pt x="768" y="269"/>
                  </a:cubicBezTo>
                  <a:cubicBezTo>
                    <a:pt x="759" y="293"/>
                    <a:pt x="722" y="338"/>
                    <a:pt x="708" y="274"/>
                  </a:cubicBezTo>
                  <a:cubicBezTo>
                    <a:pt x="694" y="211"/>
                    <a:pt x="697" y="159"/>
                    <a:pt x="722" y="124"/>
                  </a:cubicBezTo>
                  <a:cubicBezTo>
                    <a:pt x="748" y="89"/>
                    <a:pt x="784" y="52"/>
                    <a:pt x="753" y="0"/>
                  </a:cubicBezTo>
                  <a:cubicBezTo>
                    <a:pt x="753" y="0"/>
                    <a:pt x="776" y="44"/>
                    <a:pt x="722" y="95"/>
                  </a:cubicBezTo>
                  <a:cubicBezTo>
                    <a:pt x="668" y="145"/>
                    <a:pt x="671" y="203"/>
                    <a:pt x="681" y="258"/>
                  </a:cubicBezTo>
                  <a:cubicBezTo>
                    <a:pt x="691" y="313"/>
                    <a:pt x="721" y="412"/>
                    <a:pt x="723" y="494"/>
                  </a:cubicBezTo>
                  <a:cubicBezTo>
                    <a:pt x="725" y="576"/>
                    <a:pt x="723" y="683"/>
                    <a:pt x="692" y="733"/>
                  </a:cubicBezTo>
                  <a:cubicBezTo>
                    <a:pt x="660" y="782"/>
                    <a:pt x="534" y="924"/>
                    <a:pt x="582" y="1104"/>
                  </a:cubicBezTo>
                  <a:cubicBezTo>
                    <a:pt x="597" y="1162"/>
                    <a:pt x="572" y="1178"/>
                    <a:pt x="524" y="1118"/>
                  </a:cubicBezTo>
                  <a:cubicBezTo>
                    <a:pt x="476" y="1058"/>
                    <a:pt x="289" y="902"/>
                    <a:pt x="320" y="816"/>
                  </a:cubicBezTo>
                  <a:cubicBezTo>
                    <a:pt x="352" y="728"/>
                    <a:pt x="368" y="604"/>
                    <a:pt x="428" y="558"/>
                  </a:cubicBezTo>
                  <a:cubicBezTo>
                    <a:pt x="488" y="512"/>
                    <a:pt x="529" y="491"/>
                    <a:pt x="567" y="479"/>
                  </a:cubicBezTo>
                  <a:cubicBezTo>
                    <a:pt x="606" y="467"/>
                    <a:pt x="630" y="496"/>
                    <a:pt x="657" y="494"/>
                  </a:cubicBezTo>
                  <a:cubicBezTo>
                    <a:pt x="685" y="491"/>
                    <a:pt x="704" y="475"/>
                    <a:pt x="716" y="486"/>
                  </a:cubicBezTo>
                  <a:cubicBezTo>
                    <a:pt x="716" y="486"/>
                    <a:pt x="701" y="471"/>
                    <a:pt x="671" y="480"/>
                  </a:cubicBezTo>
                  <a:cubicBezTo>
                    <a:pt x="640" y="488"/>
                    <a:pt x="643" y="461"/>
                    <a:pt x="607" y="461"/>
                  </a:cubicBezTo>
                  <a:cubicBezTo>
                    <a:pt x="572" y="461"/>
                    <a:pt x="619" y="441"/>
                    <a:pt x="632" y="407"/>
                  </a:cubicBezTo>
                  <a:cubicBezTo>
                    <a:pt x="655" y="341"/>
                    <a:pt x="606" y="312"/>
                    <a:pt x="640" y="281"/>
                  </a:cubicBezTo>
                  <a:cubicBezTo>
                    <a:pt x="640" y="281"/>
                    <a:pt x="614" y="286"/>
                    <a:pt x="621" y="347"/>
                  </a:cubicBezTo>
                  <a:cubicBezTo>
                    <a:pt x="628" y="408"/>
                    <a:pt x="597" y="432"/>
                    <a:pt x="557" y="457"/>
                  </a:cubicBezTo>
                  <a:cubicBezTo>
                    <a:pt x="517" y="483"/>
                    <a:pt x="453" y="500"/>
                    <a:pt x="415" y="536"/>
                  </a:cubicBezTo>
                  <a:cubicBezTo>
                    <a:pt x="376" y="572"/>
                    <a:pt x="359" y="570"/>
                    <a:pt x="387" y="528"/>
                  </a:cubicBezTo>
                  <a:cubicBezTo>
                    <a:pt x="415" y="487"/>
                    <a:pt x="520" y="395"/>
                    <a:pt x="537" y="189"/>
                  </a:cubicBezTo>
                  <a:cubicBezTo>
                    <a:pt x="542" y="125"/>
                    <a:pt x="496" y="35"/>
                    <a:pt x="537" y="20"/>
                  </a:cubicBezTo>
                  <a:cubicBezTo>
                    <a:pt x="537" y="20"/>
                    <a:pt x="495" y="17"/>
                    <a:pt x="512" y="134"/>
                  </a:cubicBezTo>
                  <a:cubicBezTo>
                    <a:pt x="518" y="173"/>
                    <a:pt x="514" y="228"/>
                    <a:pt x="502" y="251"/>
                  </a:cubicBezTo>
                  <a:cubicBezTo>
                    <a:pt x="491" y="274"/>
                    <a:pt x="491" y="283"/>
                    <a:pt x="480" y="268"/>
                  </a:cubicBezTo>
                  <a:cubicBezTo>
                    <a:pt x="469" y="253"/>
                    <a:pt x="446" y="254"/>
                    <a:pt x="432" y="209"/>
                  </a:cubicBezTo>
                  <a:cubicBezTo>
                    <a:pt x="417" y="164"/>
                    <a:pt x="437" y="136"/>
                    <a:pt x="353" y="96"/>
                  </a:cubicBezTo>
                  <a:cubicBezTo>
                    <a:pt x="353" y="96"/>
                    <a:pt x="401" y="132"/>
                    <a:pt x="405" y="168"/>
                  </a:cubicBezTo>
                  <a:cubicBezTo>
                    <a:pt x="409" y="203"/>
                    <a:pt x="409" y="245"/>
                    <a:pt x="433" y="268"/>
                  </a:cubicBezTo>
                  <a:cubicBezTo>
                    <a:pt x="457" y="290"/>
                    <a:pt x="468" y="319"/>
                    <a:pt x="451" y="349"/>
                  </a:cubicBezTo>
                  <a:cubicBezTo>
                    <a:pt x="435" y="380"/>
                    <a:pt x="401" y="438"/>
                    <a:pt x="362" y="480"/>
                  </a:cubicBezTo>
                  <a:cubicBezTo>
                    <a:pt x="324" y="523"/>
                    <a:pt x="294" y="672"/>
                    <a:pt x="286" y="709"/>
                  </a:cubicBezTo>
                  <a:cubicBezTo>
                    <a:pt x="279" y="746"/>
                    <a:pt x="251" y="793"/>
                    <a:pt x="254" y="715"/>
                  </a:cubicBezTo>
                  <a:cubicBezTo>
                    <a:pt x="258" y="638"/>
                    <a:pt x="234" y="548"/>
                    <a:pt x="206" y="492"/>
                  </a:cubicBezTo>
                  <a:cubicBezTo>
                    <a:pt x="178" y="436"/>
                    <a:pt x="100" y="312"/>
                    <a:pt x="238" y="72"/>
                  </a:cubicBezTo>
                  <a:cubicBezTo>
                    <a:pt x="238" y="72"/>
                    <a:pt x="124" y="206"/>
                    <a:pt x="138" y="380"/>
                  </a:cubicBezTo>
                  <a:cubicBezTo>
                    <a:pt x="148" y="502"/>
                    <a:pt x="215" y="595"/>
                    <a:pt x="140" y="538"/>
                  </a:cubicBezTo>
                  <a:cubicBezTo>
                    <a:pt x="107" y="513"/>
                    <a:pt x="79" y="495"/>
                    <a:pt x="74" y="469"/>
                  </a:cubicBezTo>
                  <a:cubicBezTo>
                    <a:pt x="69" y="442"/>
                    <a:pt x="48" y="377"/>
                    <a:pt x="0" y="365"/>
                  </a:cubicBezTo>
                  <a:cubicBezTo>
                    <a:pt x="0" y="365"/>
                    <a:pt x="35" y="375"/>
                    <a:pt x="48" y="452"/>
                  </a:cubicBezTo>
                  <a:cubicBezTo>
                    <a:pt x="61" y="530"/>
                    <a:pt x="91" y="548"/>
                    <a:pt x="123" y="568"/>
                  </a:cubicBezTo>
                  <a:cubicBezTo>
                    <a:pt x="156" y="588"/>
                    <a:pt x="174" y="612"/>
                    <a:pt x="184" y="693"/>
                  </a:cubicBezTo>
                  <a:cubicBezTo>
                    <a:pt x="193" y="773"/>
                    <a:pt x="225" y="971"/>
                    <a:pt x="389" y="1119"/>
                  </a:cubicBezTo>
                  <a:cubicBezTo>
                    <a:pt x="421" y="1147"/>
                    <a:pt x="395" y="1157"/>
                    <a:pt x="333" y="1141"/>
                  </a:cubicBezTo>
                  <a:cubicBezTo>
                    <a:pt x="272" y="1125"/>
                    <a:pt x="205" y="1117"/>
                    <a:pt x="153" y="1012"/>
                  </a:cubicBezTo>
                  <a:cubicBezTo>
                    <a:pt x="101" y="907"/>
                    <a:pt x="17" y="892"/>
                    <a:pt x="13" y="816"/>
                  </a:cubicBezTo>
                  <a:cubicBezTo>
                    <a:pt x="13" y="816"/>
                    <a:pt x="6" y="868"/>
                    <a:pt x="56" y="915"/>
                  </a:cubicBezTo>
                  <a:cubicBezTo>
                    <a:pt x="145" y="999"/>
                    <a:pt x="128" y="1095"/>
                    <a:pt x="236" y="1169"/>
                  </a:cubicBezTo>
                  <a:cubicBezTo>
                    <a:pt x="320" y="1227"/>
                    <a:pt x="557" y="1247"/>
                    <a:pt x="635" y="1317"/>
                  </a:cubicBezTo>
                  <a:cubicBezTo>
                    <a:pt x="709" y="1385"/>
                    <a:pt x="852" y="1533"/>
                    <a:pt x="826" y="1705"/>
                  </a:cubicBezTo>
                  <a:cubicBezTo>
                    <a:pt x="733" y="2034"/>
                    <a:pt x="665" y="2461"/>
                    <a:pt x="756" y="2871"/>
                  </a:cubicBezTo>
                  <a:cubicBezTo>
                    <a:pt x="756" y="2871"/>
                    <a:pt x="938" y="2988"/>
                    <a:pt x="1075" y="2811"/>
                  </a:cubicBezTo>
                  <a:cubicBezTo>
                    <a:pt x="1075" y="2811"/>
                    <a:pt x="961" y="2493"/>
                    <a:pt x="1107" y="1868"/>
                  </a:cubicBezTo>
                  <a:cubicBezTo>
                    <a:pt x="1213" y="1549"/>
                    <a:pt x="1700" y="1524"/>
                    <a:pt x="1856" y="1271"/>
                  </a:cubicBezTo>
                  <a:cubicBezTo>
                    <a:pt x="2030" y="987"/>
                    <a:pt x="1969" y="795"/>
                    <a:pt x="1969" y="795"/>
                  </a:cubicBezTo>
                  <a:cubicBezTo>
                    <a:pt x="1996" y="967"/>
                    <a:pt x="1882" y="1196"/>
                    <a:pt x="1835" y="1233"/>
                  </a:cubicBezTo>
                  <a:close/>
                  <a:moveTo>
                    <a:pt x="1053" y="101"/>
                  </a:moveTo>
                  <a:cubicBezTo>
                    <a:pt x="1053" y="96"/>
                    <a:pt x="1053" y="94"/>
                    <a:pt x="1053" y="94"/>
                  </a:cubicBezTo>
                  <a:cubicBezTo>
                    <a:pt x="1053" y="96"/>
                    <a:pt x="1053" y="99"/>
                    <a:pt x="1053" y="101"/>
                  </a:cubicBezTo>
                  <a:close/>
                </a:path>
              </a:pathLst>
            </a:custGeom>
            <a:solidFill>
              <a:srgbClr val="F57B37"/>
            </a:solidFill>
            <a:ln w="9525">
              <a:noFill/>
              <a:round/>
              <a:headEnd/>
              <a:tailEnd/>
            </a:ln>
          </p:spPr>
          <p:txBody>
            <a:bodyPr/>
            <a:lstStyle/>
            <a:p>
              <a:endParaRPr lang="en-US">
                <a:solidFill>
                  <a:prstClr val="black"/>
                </a:solidFill>
                <a:latin typeface="Calibri"/>
              </a:endParaRPr>
            </a:p>
          </p:txBody>
        </p:sp>
        <p:grpSp>
          <p:nvGrpSpPr>
            <p:cNvPr id="5" name="Group 1195"/>
            <p:cNvGrpSpPr/>
            <p:nvPr/>
          </p:nvGrpSpPr>
          <p:grpSpPr>
            <a:xfrm>
              <a:off x="7772400" y="5661311"/>
              <a:ext cx="697708" cy="1044289"/>
              <a:chOff x="7881064" y="5553757"/>
              <a:chExt cx="697708" cy="1044289"/>
            </a:xfrm>
          </p:grpSpPr>
          <p:sp>
            <p:nvSpPr>
              <p:cNvPr id="1055" name="Freeform 251"/>
              <p:cNvSpPr>
                <a:spLocks/>
              </p:cNvSpPr>
              <p:nvPr/>
            </p:nvSpPr>
            <p:spPr bwMode="auto">
              <a:xfrm rot="12793977">
                <a:off x="8165688" y="6044179"/>
                <a:ext cx="115147" cy="59820"/>
              </a:xfrm>
              <a:custGeom>
                <a:avLst/>
                <a:gdLst>
                  <a:gd name="T0" fmla="*/ 271 w 281"/>
                  <a:gd name="T1" fmla="*/ 144 h 165"/>
                  <a:gd name="T2" fmla="*/ 123 w 281"/>
                  <a:gd name="T3" fmla="*/ 120 h 165"/>
                  <a:gd name="T4" fmla="*/ 10 w 281"/>
                  <a:gd name="T5" fmla="*/ 21 h 165"/>
                  <a:gd name="T6" fmla="*/ 159 w 281"/>
                  <a:gd name="T7" fmla="*/ 45 h 165"/>
                  <a:gd name="T8" fmla="*/ 271 w 281"/>
                  <a:gd name="T9" fmla="*/ 144 h 165"/>
                  <a:gd name="T10" fmla="*/ 0 60000 65536"/>
                  <a:gd name="T11" fmla="*/ 0 60000 65536"/>
                  <a:gd name="T12" fmla="*/ 0 60000 65536"/>
                  <a:gd name="T13" fmla="*/ 0 60000 65536"/>
                  <a:gd name="T14" fmla="*/ 0 60000 65536"/>
                  <a:gd name="T15" fmla="*/ 0 w 281"/>
                  <a:gd name="T16" fmla="*/ 0 h 165"/>
                  <a:gd name="T17" fmla="*/ 281 w 281"/>
                  <a:gd name="T18" fmla="*/ 165 h 165"/>
                </a:gdLst>
                <a:ahLst/>
                <a:cxnLst>
                  <a:cxn ang="T10">
                    <a:pos x="T0" y="T1"/>
                  </a:cxn>
                  <a:cxn ang="T11">
                    <a:pos x="T2" y="T3"/>
                  </a:cxn>
                  <a:cxn ang="T12">
                    <a:pos x="T4" y="T5"/>
                  </a:cxn>
                  <a:cxn ang="T13">
                    <a:pos x="T6" y="T7"/>
                  </a:cxn>
                  <a:cxn ang="T14">
                    <a:pos x="T8" y="T9"/>
                  </a:cxn>
                </a:cxnLst>
                <a:rect l="T15" t="T16" r="T17" b="T18"/>
                <a:pathLst>
                  <a:path w="281" h="165">
                    <a:moveTo>
                      <a:pt x="271" y="144"/>
                    </a:moveTo>
                    <a:cubicBezTo>
                      <a:pt x="261" y="165"/>
                      <a:pt x="195" y="154"/>
                      <a:pt x="123" y="120"/>
                    </a:cubicBezTo>
                    <a:cubicBezTo>
                      <a:pt x="51" y="86"/>
                      <a:pt x="0" y="42"/>
                      <a:pt x="10" y="21"/>
                    </a:cubicBezTo>
                    <a:cubicBezTo>
                      <a:pt x="20" y="0"/>
                      <a:pt x="87" y="11"/>
                      <a:pt x="159" y="45"/>
                    </a:cubicBezTo>
                    <a:cubicBezTo>
                      <a:pt x="231" y="79"/>
                      <a:pt x="281" y="124"/>
                      <a:pt x="271" y="144"/>
                    </a:cubicBezTo>
                    <a:close/>
                  </a:path>
                </a:pathLst>
              </a:custGeom>
              <a:solidFill>
                <a:srgbClr val="EB9585"/>
              </a:solidFill>
              <a:ln w="9525">
                <a:noFill/>
                <a:round/>
                <a:headEnd/>
                <a:tailEnd/>
              </a:ln>
            </p:spPr>
            <p:txBody>
              <a:bodyPr/>
              <a:lstStyle/>
              <a:p>
                <a:endParaRPr lang="en-US">
                  <a:solidFill>
                    <a:prstClr val="black"/>
                  </a:solidFill>
                  <a:latin typeface="Calibri"/>
                </a:endParaRPr>
              </a:p>
            </p:txBody>
          </p:sp>
          <p:sp>
            <p:nvSpPr>
              <p:cNvPr id="1056" name="Freeform 252"/>
              <p:cNvSpPr>
                <a:spLocks/>
              </p:cNvSpPr>
              <p:nvPr/>
            </p:nvSpPr>
            <p:spPr bwMode="auto">
              <a:xfrm rot="12793977">
                <a:off x="8179042" y="6051971"/>
                <a:ext cx="86360" cy="44785"/>
              </a:xfrm>
              <a:custGeom>
                <a:avLst/>
                <a:gdLst>
                  <a:gd name="T0" fmla="*/ 205 w 211"/>
                  <a:gd name="T1" fmla="*/ 109 h 123"/>
                  <a:gd name="T2" fmla="*/ 94 w 211"/>
                  <a:gd name="T3" fmla="*/ 88 h 123"/>
                  <a:gd name="T4" fmla="*/ 7 w 211"/>
                  <a:gd name="T5" fmla="*/ 15 h 123"/>
                  <a:gd name="T6" fmla="*/ 118 w 211"/>
                  <a:gd name="T7" fmla="*/ 36 h 123"/>
                  <a:gd name="T8" fmla="*/ 205 w 211"/>
                  <a:gd name="T9" fmla="*/ 109 h 123"/>
                  <a:gd name="T10" fmla="*/ 0 60000 65536"/>
                  <a:gd name="T11" fmla="*/ 0 60000 65536"/>
                  <a:gd name="T12" fmla="*/ 0 60000 65536"/>
                  <a:gd name="T13" fmla="*/ 0 60000 65536"/>
                  <a:gd name="T14" fmla="*/ 0 60000 65536"/>
                  <a:gd name="T15" fmla="*/ 0 w 211"/>
                  <a:gd name="T16" fmla="*/ 0 h 123"/>
                  <a:gd name="T17" fmla="*/ 211 w 211"/>
                  <a:gd name="T18" fmla="*/ 123 h 123"/>
                </a:gdLst>
                <a:ahLst/>
                <a:cxnLst>
                  <a:cxn ang="T10">
                    <a:pos x="T0" y="T1"/>
                  </a:cxn>
                  <a:cxn ang="T11">
                    <a:pos x="T2" y="T3"/>
                  </a:cxn>
                  <a:cxn ang="T12">
                    <a:pos x="T4" y="T5"/>
                  </a:cxn>
                  <a:cxn ang="T13">
                    <a:pos x="T6" y="T7"/>
                  </a:cxn>
                  <a:cxn ang="T14">
                    <a:pos x="T8" y="T9"/>
                  </a:cxn>
                </a:cxnLst>
                <a:rect l="T15" t="T16" r="T17" b="T18"/>
                <a:pathLst>
                  <a:path w="211" h="123">
                    <a:moveTo>
                      <a:pt x="205" y="109"/>
                    </a:moveTo>
                    <a:cubicBezTo>
                      <a:pt x="198" y="123"/>
                      <a:pt x="148" y="113"/>
                      <a:pt x="94" y="88"/>
                    </a:cubicBezTo>
                    <a:cubicBezTo>
                      <a:pt x="39" y="62"/>
                      <a:pt x="0" y="29"/>
                      <a:pt x="7" y="15"/>
                    </a:cubicBezTo>
                    <a:cubicBezTo>
                      <a:pt x="14" y="0"/>
                      <a:pt x="64" y="10"/>
                      <a:pt x="118" y="36"/>
                    </a:cubicBezTo>
                    <a:cubicBezTo>
                      <a:pt x="173" y="62"/>
                      <a:pt x="211" y="94"/>
                      <a:pt x="205" y="109"/>
                    </a:cubicBezTo>
                    <a:close/>
                  </a:path>
                </a:pathLst>
              </a:custGeom>
              <a:solidFill>
                <a:srgbClr val="E67857"/>
              </a:solidFill>
              <a:ln w="9525">
                <a:noFill/>
                <a:round/>
                <a:headEnd/>
                <a:tailEnd/>
              </a:ln>
            </p:spPr>
            <p:txBody>
              <a:bodyPr/>
              <a:lstStyle/>
              <a:p>
                <a:endParaRPr lang="en-US">
                  <a:solidFill>
                    <a:prstClr val="black"/>
                  </a:solidFill>
                  <a:latin typeface="Calibri"/>
                </a:endParaRPr>
              </a:p>
            </p:txBody>
          </p:sp>
          <p:sp>
            <p:nvSpPr>
              <p:cNvPr id="1057" name="Freeform 253"/>
              <p:cNvSpPr>
                <a:spLocks/>
              </p:cNvSpPr>
              <p:nvPr/>
            </p:nvSpPr>
            <p:spPr bwMode="auto">
              <a:xfrm rot="12793977">
                <a:off x="8187861" y="6055983"/>
                <a:ext cx="75565" cy="35508"/>
              </a:xfrm>
              <a:custGeom>
                <a:avLst/>
                <a:gdLst>
                  <a:gd name="T0" fmla="*/ 0 w 185"/>
                  <a:gd name="T1" fmla="*/ 2 h 98"/>
                  <a:gd name="T2" fmla="*/ 87 w 185"/>
                  <a:gd name="T3" fmla="*/ 69 h 98"/>
                  <a:gd name="T4" fmla="*/ 185 w 185"/>
                  <a:gd name="T5" fmla="*/ 96 h 98"/>
                  <a:gd name="T6" fmla="*/ 98 w 185"/>
                  <a:gd name="T7" fmla="*/ 30 h 98"/>
                  <a:gd name="T8" fmla="*/ 0 w 185"/>
                  <a:gd name="T9" fmla="*/ 2 h 98"/>
                  <a:gd name="T10" fmla="*/ 0 60000 65536"/>
                  <a:gd name="T11" fmla="*/ 0 60000 65536"/>
                  <a:gd name="T12" fmla="*/ 0 60000 65536"/>
                  <a:gd name="T13" fmla="*/ 0 60000 65536"/>
                  <a:gd name="T14" fmla="*/ 0 60000 65536"/>
                  <a:gd name="T15" fmla="*/ 0 w 185"/>
                  <a:gd name="T16" fmla="*/ 0 h 98"/>
                  <a:gd name="T17" fmla="*/ 185 w 185"/>
                  <a:gd name="T18" fmla="*/ 98 h 98"/>
                </a:gdLst>
                <a:ahLst/>
                <a:cxnLst>
                  <a:cxn ang="T10">
                    <a:pos x="T0" y="T1"/>
                  </a:cxn>
                  <a:cxn ang="T11">
                    <a:pos x="T2" y="T3"/>
                  </a:cxn>
                  <a:cxn ang="T12">
                    <a:pos x="T4" y="T5"/>
                  </a:cxn>
                  <a:cxn ang="T13">
                    <a:pos x="T6" y="T7"/>
                  </a:cxn>
                  <a:cxn ang="T14">
                    <a:pos x="T8" y="T9"/>
                  </a:cxn>
                </a:cxnLst>
                <a:rect l="T15" t="T16" r="T17" b="T18"/>
                <a:pathLst>
                  <a:path w="185" h="98">
                    <a:moveTo>
                      <a:pt x="0" y="2"/>
                    </a:moveTo>
                    <a:cubicBezTo>
                      <a:pt x="4" y="19"/>
                      <a:pt x="39" y="46"/>
                      <a:pt x="87" y="69"/>
                    </a:cubicBezTo>
                    <a:cubicBezTo>
                      <a:pt x="127" y="88"/>
                      <a:pt x="166" y="98"/>
                      <a:pt x="185" y="96"/>
                    </a:cubicBezTo>
                    <a:cubicBezTo>
                      <a:pt x="181" y="80"/>
                      <a:pt x="145" y="52"/>
                      <a:pt x="98" y="30"/>
                    </a:cubicBezTo>
                    <a:cubicBezTo>
                      <a:pt x="57" y="10"/>
                      <a:pt x="19" y="0"/>
                      <a:pt x="0" y="2"/>
                    </a:cubicBezTo>
                    <a:close/>
                  </a:path>
                </a:pathLst>
              </a:custGeom>
              <a:solidFill>
                <a:srgbClr val="D55A3E"/>
              </a:solidFill>
              <a:ln w="9525">
                <a:noFill/>
                <a:round/>
                <a:headEnd/>
                <a:tailEnd/>
              </a:ln>
            </p:spPr>
            <p:txBody>
              <a:bodyPr/>
              <a:lstStyle/>
              <a:p>
                <a:endParaRPr lang="en-US">
                  <a:solidFill>
                    <a:prstClr val="black"/>
                  </a:solidFill>
                  <a:latin typeface="Calibri"/>
                </a:endParaRPr>
              </a:p>
            </p:txBody>
          </p:sp>
          <p:sp>
            <p:nvSpPr>
              <p:cNvPr id="1058" name="Freeform 254"/>
              <p:cNvSpPr>
                <a:spLocks/>
              </p:cNvSpPr>
              <p:nvPr/>
            </p:nvSpPr>
            <p:spPr bwMode="auto">
              <a:xfrm rot="12793977">
                <a:off x="8165688" y="6044179"/>
                <a:ext cx="115147" cy="59820"/>
              </a:xfrm>
              <a:custGeom>
                <a:avLst/>
                <a:gdLst>
                  <a:gd name="T0" fmla="*/ 271 w 281"/>
                  <a:gd name="T1" fmla="*/ 144 h 165"/>
                  <a:gd name="T2" fmla="*/ 123 w 281"/>
                  <a:gd name="T3" fmla="*/ 120 h 165"/>
                  <a:gd name="T4" fmla="*/ 10 w 281"/>
                  <a:gd name="T5" fmla="*/ 21 h 165"/>
                  <a:gd name="T6" fmla="*/ 159 w 281"/>
                  <a:gd name="T7" fmla="*/ 45 h 165"/>
                  <a:gd name="T8" fmla="*/ 271 w 281"/>
                  <a:gd name="T9" fmla="*/ 144 h 165"/>
                  <a:gd name="T10" fmla="*/ 0 60000 65536"/>
                  <a:gd name="T11" fmla="*/ 0 60000 65536"/>
                  <a:gd name="T12" fmla="*/ 0 60000 65536"/>
                  <a:gd name="T13" fmla="*/ 0 60000 65536"/>
                  <a:gd name="T14" fmla="*/ 0 60000 65536"/>
                  <a:gd name="T15" fmla="*/ 0 w 281"/>
                  <a:gd name="T16" fmla="*/ 0 h 165"/>
                  <a:gd name="T17" fmla="*/ 281 w 281"/>
                  <a:gd name="T18" fmla="*/ 165 h 165"/>
                </a:gdLst>
                <a:ahLst/>
                <a:cxnLst>
                  <a:cxn ang="T10">
                    <a:pos x="T0" y="T1"/>
                  </a:cxn>
                  <a:cxn ang="T11">
                    <a:pos x="T2" y="T3"/>
                  </a:cxn>
                  <a:cxn ang="T12">
                    <a:pos x="T4" y="T5"/>
                  </a:cxn>
                  <a:cxn ang="T13">
                    <a:pos x="T6" y="T7"/>
                  </a:cxn>
                  <a:cxn ang="T14">
                    <a:pos x="T8" y="T9"/>
                  </a:cxn>
                </a:cxnLst>
                <a:rect l="T15" t="T16" r="T17" b="T18"/>
                <a:pathLst>
                  <a:path w="281" h="165">
                    <a:moveTo>
                      <a:pt x="271" y="144"/>
                    </a:moveTo>
                    <a:cubicBezTo>
                      <a:pt x="261" y="165"/>
                      <a:pt x="195" y="154"/>
                      <a:pt x="123" y="120"/>
                    </a:cubicBezTo>
                    <a:cubicBezTo>
                      <a:pt x="51" y="86"/>
                      <a:pt x="0" y="42"/>
                      <a:pt x="10" y="21"/>
                    </a:cubicBezTo>
                    <a:cubicBezTo>
                      <a:pt x="20" y="0"/>
                      <a:pt x="87" y="11"/>
                      <a:pt x="159" y="45"/>
                    </a:cubicBezTo>
                    <a:cubicBezTo>
                      <a:pt x="231" y="79"/>
                      <a:pt x="281" y="124"/>
                      <a:pt x="271" y="144"/>
                    </a:cubicBezTo>
                    <a:close/>
                  </a:path>
                </a:pathLst>
              </a:custGeom>
              <a:noFill/>
              <a:ln w="7938">
                <a:solidFill>
                  <a:srgbClr val="494E4E"/>
                </a:solidFill>
                <a:miter lim="800000"/>
                <a:headEnd/>
                <a:tailEnd/>
              </a:ln>
            </p:spPr>
            <p:txBody>
              <a:bodyPr/>
              <a:lstStyle/>
              <a:p>
                <a:endParaRPr lang="en-US">
                  <a:solidFill>
                    <a:prstClr val="black"/>
                  </a:solidFill>
                  <a:latin typeface="Calibri"/>
                </a:endParaRPr>
              </a:p>
            </p:txBody>
          </p:sp>
          <p:sp>
            <p:nvSpPr>
              <p:cNvPr id="1059" name="Freeform 255"/>
              <p:cNvSpPr>
                <a:spLocks/>
              </p:cNvSpPr>
              <p:nvPr/>
            </p:nvSpPr>
            <p:spPr bwMode="auto">
              <a:xfrm rot="12793977">
                <a:off x="8179042" y="6051971"/>
                <a:ext cx="86360" cy="44785"/>
              </a:xfrm>
              <a:custGeom>
                <a:avLst/>
                <a:gdLst>
                  <a:gd name="T0" fmla="*/ 205 w 211"/>
                  <a:gd name="T1" fmla="*/ 109 h 123"/>
                  <a:gd name="T2" fmla="*/ 94 w 211"/>
                  <a:gd name="T3" fmla="*/ 88 h 123"/>
                  <a:gd name="T4" fmla="*/ 7 w 211"/>
                  <a:gd name="T5" fmla="*/ 15 h 123"/>
                  <a:gd name="T6" fmla="*/ 118 w 211"/>
                  <a:gd name="T7" fmla="*/ 36 h 123"/>
                  <a:gd name="T8" fmla="*/ 205 w 211"/>
                  <a:gd name="T9" fmla="*/ 109 h 123"/>
                  <a:gd name="T10" fmla="*/ 0 60000 65536"/>
                  <a:gd name="T11" fmla="*/ 0 60000 65536"/>
                  <a:gd name="T12" fmla="*/ 0 60000 65536"/>
                  <a:gd name="T13" fmla="*/ 0 60000 65536"/>
                  <a:gd name="T14" fmla="*/ 0 60000 65536"/>
                  <a:gd name="T15" fmla="*/ 0 w 211"/>
                  <a:gd name="T16" fmla="*/ 0 h 123"/>
                  <a:gd name="T17" fmla="*/ 211 w 211"/>
                  <a:gd name="T18" fmla="*/ 123 h 123"/>
                </a:gdLst>
                <a:ahLst/>
                <a:cxnLst>
                  <a:cxn ang="T10">
                    <a:pos x="T0" y="T1"/>
                  </a:cxn>
                  <a:cxn ang="T11">
                    <a:pos x="T2" y="T3"/>
                  </a:cxn>
                  <a:cxn ang="T12">
                    <a:pos x="T4" y="T5"/>
                  </a:cxn>
                  <a:cxn ang="T13">
                    <a:pos x="T6" y="T7"/>
                  </a:cxn>
                  <a:cxn ang="T14">
                    <a:pos x="T8" y="T9"/>
                  </a:cxn>
                </a:cxnLst>
                <a:rect l="T15" t="T16" r="T17" b="T18"/>
                <a:pathLst>
                  <a:path w="211" h="123">
                    <a:moveTo>
                      <a:pt x="205" y="109"/>
                    </a:moveTo>
                    <a:cubicBezTo>
                      <a:pt x="198" y="123"/>
                      <a:pt x="148" y="113"/>
                      <a:pt x="94" y="88"/>
                    </a:cubicBezTo>
                    <a:cubicBezTo>
                      <a:pt x="39" y="62"/>
                      <a:pt x="0" y="29"/>
                      <a:pt x="7" y="15"/>
                    </a:cubicBezTo>
                    <a:cubicBezTo>
                      <a:pt x="14" y="0"/>
                      <a:pt x="64" y="10"/>
                      <a:pt x="118" y="36"/>
                    </a:cubicBezTo>
                    <a:cubicBezTo>
                      <a:pt x="173" y="62"/>
                      <a:pt x="211" y="94"/>
                      <a:pt x="205" y="109"/>
                    </a:cubicBezTo>
                    <a:close/>
                  </a:path>
                </a:pathLst>
              </a:custGeom>
              <a:noFill/>
              <a:ln w="7938">
                <a:solidFill>
                  <a:srgbClr val="FFFFFF"/>
                </a:solidFill>
                <a:miter lim="800000"/>
                <a:headEnd/>
                <a:tailEnd/>
              </a:ln>
            </p:spPr>
            <p:txBody>
              <a:bodyPr/>
              <a:lstStyle/>
              <a:p>
                <a:endParaRPr lang="en-US">
                  <a:solidFill>
                    <a:prstClr val="black"/>
                  </a:solidFill>
                  <a:latin typeface="Calibri"/>
                </a:endParaRPr>
              </a:p>
            </p:txBody>
          </p:sp>
          <p:sp>
            <p:nvSpPr>
              <p:cNvPr id="1060" name="Freeform 256"/>
              <p:cNvSpPr>
                <a:spLocks/>
              </p:cNvSpPr>
              <p:nvPr/>
            </p:nvSpPr>
            <p:spPr bwMode="auto">
              <a:xfrm rot="12793977">
                <a:off x="8350934" y="5553757"/>
                <a:ext cx="201507" cy="612593"/>
              </a:xfrm>
              <a:custGeom>
                <a:avLst/>
                <a:gdLst>
                  <a:gd name="T0" fmla="*/ 301 w 492"/>
                  <a:gd name="T1" fmla="*/ 6 h 1684"/>
                  <a:gd name="T2" fmla="*/ 247 w 492"/>
                  <a:gd name="T3" fmla="*/ 132 h 1684"/>
                  <a:gd name="T4" fmla="*/ 188 w 492"/>
                  <a:gd name="T5" fmla="*/ 273 h 1684"/>
                  <a:gd name="T6" fmla="*/ 53 w 492"/>
                  <a:gd name="T7" fmla="*/ 902 h 1684"/>
                  <a:gd name="T8" fmla="*/ 13 w 492"/>
                  <a:gd name="T9" fmla="*/ 1393 h 1684"/>
                  <a:gd name="T10" fmla="*/ 106 w 492"/>
                  <a:gd name="T11" fmla="*/ 1676 h 1684"/>
                  <a:gd name="T12" fmla="*/ 258 w 492"/>
                  <a:gd name="T13" fmla="*/ 1589 h 1684"/>
                  <a:gd name="T14" fmla="*/ 240 w 492"/>
                  <a:gd name="T15" fmla="*/ 1473 h 1684"/>
                  <a:gd name="T16" fmla="*/ 231 w 492"/>
                  <a:gd name="T17" fmla="*/ 1313 h 1684"/>
                  <a:gd name="T18" fmla="*/ 296 w 492"/>
                  <a:gd name="T19" fmla="*/ 732 h 1684"/>
                  <a:gd name="T20" fmla="*/ 452 w 492"/>
                  <a:gd name="T21" fmla="*/ 264 h 1684"/>
                  <a:gd name="T22" fmla="*/ 488 w 492"/>
                  <a:gd name="T23" fmla="*/ 138 h 1684"/>
                  <a:gd name="T24" fmla="*/ 452 w 492"/>
                  <a:gd name="T25" fmla="*/ 83 h 1684"/>
                  <a:gd name="T26" fmla="*/ 301 w 492"/>
                  <a:gd name="T27" fmla="*/ 0 h 16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2"/>
                  <a:gd name="T43" fmla="*/ 0 h 1684"/>
                  <a:gd name="T44" fmla="*/ 492 w 492"/>
                  <a:gd name="T45" fmla="*/ 1684 h 16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2" h="1684">
                    <a:moveTo>
                      <a:pt x="301" y="6"/>
                    </a:moveTo>
                    <a:cubicBezTo>
                      <a:pt x="296" y="43"/>
                      <a:pt x="262" y="94"/>
                      <a:pt x="247" y="132"/>
                    </a:cubicBezTo>
                    <a:cubicBezTo>
                      <a:pt x="228" y="180"/>
                      <a:pt x="209" y="227"/>
                      <a:pt x="188" y="273"/>
                    </a:cubicBezTo>
                    <a:cubicBezTo>
                      <a:pt x="100" y="466"/>
                      <a:pt x="81" y="693"/>
                      <a:pt x="53" y="902"/>
                    </a:cubicBezTo>
                    <a:cubicBezTo>
                      <a:pt x="32" y="1062"/>
                      <a:pt x="7" y="1231"/>
                      <a:pt x="13" y="1393"/>
                    </a:cubicBezTo>
                    <a:cubicBezTo>
                      <a:pt x="16" y="1472"/>
                      <a:pt x="0" y="1661"/>
                      <a:pt x="106" y="1676"/>
                    </a:cubicBezTo>
                    <a:cubicBezTo>
                      <a:pt x="167" y="1684"/>
                      <a:pt x="261" y="1663"/>
                      <a:pt x="258" y="1589"/>
                    </a:cubicBezTo>
                    <a:cubicBezTo>
                      <a:pt x="256" y="1550"/>
                      <a:pt x="242" y="1513"/>
                      <a:pt x="240" y="1473"/>
                    </a:cubicBezTo>
                    <a:cubicBezTo>
                      <a:pt x="237" y="1419"/>
                      <a:pt x="231" y="1367"/>
                      <a:pt x="231" y="1313"/>
                    </a:cubicBezTo>
                    <a:cubicBezTo>
                      <a:pt x="231" y="1120"/>
                      <a:pt x="233" y="916"/>
                      <a:pt x="296" y="732"/>
                    </a:cubicBezTo>
                    <a:cubicBezTo>
                      <a:pt x="349" y="576"/>
                      <a:pt x="405" y="421"/>
                      <a:pt x="452" y="264"/>
                    </a:cubicBezTo>
                    <a:cubicBezTo>
                      <a:pt x="465" y="223"/>
                      <a:pt x="484" y="181"/>
                      <a:pt x="488" y="138"/>
                    </a:cubicBezTo>
                    <a:cubicBezTo>
                      <a:pt x="492" y="104"/>
                      <a:pt x="484" y="94"/>
                      <a:pt x="452" y="83"/>
                    </a:cubicBezTo>
                    <a:cubicBezTo>
                      <a:pt x="396" y="63"/>
                      <a:pt x="341" y="49"/>
                      <a:pt x="301" y="0"/>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61" name="Freeform 257"/>
              <p:cNvSpPr>
                <a:spLocks/>
              </p:cNvSpPr>
              <p:nvPr/>
            </p:nvSpPr>
            <p:spPr bwMode="auto">
              <a:xfrm rot="12793977">
                <a:off x="8334409" y="5988753"/>
                <a:ext cx="219498" cy="238320"/>
              </a:xfrm>
              <a:custGeom>
                <a:avLst/>
                <a:gdLst>
                  <a:gd name="T0" fmla="*/ 223 w 536"/>
                  <a:gd name="T1" fmla="*/ 12 h 655"/>
                  <a:gd name="T2" fmla="*/ 288 w 536"/>
                  <a:gd name="T3" fmla="*/ 177 h 655"/>
                  <a:gd name="T4" fmla="*/ 376 w 536"/>
                  <a:gd name="T5" fmla="*/ 269 h 655"/>
                  <a:gd name="T6" fmla="*/ 459 w 536"/>
                  <a:gd name="T7" fmla="*/ 364 h 655"/>
                  <a:gd name="T8" fmla="*/ 536 w 536"/>
                  <a:gd name="T9" fmla="*/ 332 h 655"/>
                  <a:gd name="T10" fmla="*/ 444 w 536"/>
                  <a:gd name="T11" fmla="*/ 655 h 655"/>
                  <a:gd name="T12" fmla="*/ 382 w 536"/>
                  <a:gd name="T13" fmla="*/ 355 h 655"/>
                  <a:gd name="T14" fmla="*/ 229 w 536"/>
                  <a:gd name="T15" fmla="*/ 181 h 655"/>
                  <a:gd name="T16" fmla="*/ 93 w 536"/>
                  <a:gd name="T17" fmla="*/ 98 h 655"/>
                  <a:gd name="T18" fmla="*/ 9 w 536"/>
                  <a:gd name="T19" fmla="*/ 82 h 655"/>
                  <a:gd name="T20" fmla="*/ 30 w 536"/>
                  <a:gd name="T21" fmla="*/ 49 h 655"/>
                  <a:gd name="T22" fmla="*/ 30 w 536"/>
                  <a:gd name="T23" fmla="*/ 0 h 655"/>
                  <a:gd name="T24" fmla="*/ 85 w 536"/>
                  <a:gd name="T25" fmla="*/ 45 h 655"/>
                  <a:gd name="T26" fmla="*/ 146 w 536"/>
                  <a:gd name="T27" fmla="*/ 72 h 655"/>
                  <a:gd name="T28" fmla="*/ 215 w 536"/>
                  <a:gd name="T29" fmla="*/ 76 h 655"/>
                  <a:gd name="T30" fmla="*/ 223 w 536"/>
                  <a:gd name="T31" fmla="*/ 24 h 6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655"/>
                  <a:gd name="T50" fmla="*/ 536 w 536"/>
                  <a:gd name="T51" fmla="*/ 655 h 6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655">
                    <a:moveTo>
                      <a:pt x="223" y="12"/>
                    </a:moveTo>
                    <a:cubicBezTo>
                      <a:pt x="248" y="68"/>
                      <a:pt x="255" y="127"/>
                      <a:pt x="288" y="177"/>
                    </a:cubicBezTo>
                    <a:cubicBezTo>
                      <a:pt x="312" y="213"/>
                      <a:pt x="349" y="237"/>
                      <a:pt x="376" y="269"/>
                    </a:cubicBezTo>
                    <a:cubicBezTo>
                      <a:pt x="400" y="298"/>
                      <a:pt x="426" y="341"/>
                      <a:pt x="459" y="364"/>
                    </a:cubicBezTo>
                    <a:cubicBezTo>
                      <a:pt x="503" y="395"/>
                      <a:pt x="508" y="355"/>
                      <a:pt x="536" y="332"/>
                    </a:cubicBezTo>
                    <a:cubicBezTo>
                      <a:pt x="525" y="443"/>
                      <a:pt x="470" y="549"/>
                      <a:pt x="444" y="655"/>
                    </a:cubicBezTo>
                    <a:cubicBezTo>
                      <a:pt x="451" y="553"/>
                      <a:pt x="430" y="446"/>
                      <a:pt x="382" y="355"/>
                    </a:cubicBezTo>
                    <a:cubicBezTo>
                      <a:pt x="343" y="284"/>
                      <a:pt x="289" y="234"/>
                      <a:pt x="229" y="181"/>
                    </a:cubicBezTo>
                    <a:cubicBezTo>
                      <a:pt x="190" y="146"/>
                      <a:pt x="146" y="110"/>
                      <a:pt x="93" y="98"/>
                    </a:cubicBezTo>
                    <a:cubicBezTo>
                      <a:pt x="75" y="94"/>
                      <a:pt x="18" y="102"/>
                      <a:pt x="9" y="82"/>
                    </a:cubicBezTo>
                    <a:cubicBezTo>
                      <a:pt x="0" y="63"/>
                      <a:pt x="25" y="62"/>
                      <a:pt x="30" y="49"/>
                    </a:cubicBezTo>
                    <a:cubicBezTo>
                      <a:pt x="36" y="32"/>
                      <a:pt x="23" y="16"/>
                      <a:pt x="30" y="0"/>
                    </a:cubicBezTo>
                    <a:cubicBezTo>
                      <a:pt x="51" y="10"/>
                      <a:pt x="66" y="32"/>
                      <a:pt x="85" y="45"/>
                    </a:cubicBezTo>
                    <a:cubicBezTo>
                      <a:pt x="103" y="58"/>
                      <a:pt x="125" y="64"/>
                      <a:pt x="146" y="72"/>
                    </a:cubicBezTo>
                    <a:cubicBezTo>
                      <a:pt x="168" y="81"/>
                      <a:pt x="196" y="99"/>
                      <a:pt x="215" y="76"/>
                    </a:cubicBezTo>
                    <a:cubicBezTo>
                      <a:pt x="225" y="64"/>
                      <a:pt x="217" y="39"/>
                      <a:pt x="223" y="24"/>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62" name="Freeform 258"/>
              <p:cNvSpPr>
                <a:spLocks/>
              </p:cNvSpPr>
              <p:nvPr/>
            </p:nvSpPr>
            <p:spPr bwMode="auto">
              <a:xfrm rot="12793977">
                <a:off x="8398495" y="6223266"/>
                <a:ext cx="180277" cy="66218"/>
              </a:xfrm>
              <a:custGeom>
                <a:avLst/>
                <a:gdLst>
                  <a:gd name="T0" fmla="*/ 272 w 440"/>
                  <a:gd name="T1" fmla="*/ 84 h 182"/>
                  <a:gd name="T2" fmla="*/ 213 w 440"/>
                  <a:gd name="T3" fmla="*/ 103 h 182"/>
                  <a:gd name="T4" fmla="*/ 135 w 440"/>
                  <a:gd name="T5" fmla="*/ 89 h 182"/>
                  <a:gd name="T6" fmla="*/ 65 w 440"/>
                  <a:gd name="T7" fmla="*/ 61 h 182"/>
                  <a:gd name="T8" fmla="*/ 30 w 440"/>
                  <a:gd name="T9" fmla="*/ 33 h 182"/>
                  <a:gd name="T10" fmla="*/ 1 w 440"/>
                  <a:gd name="T11" fmla="*/ 0 h 182"/>
                  <a:gd name="T12" fmla="*/ 29 w 440"/>
                  <a:gd name="T13" fmla="*/ 44 h 182"/>
                  <a:gd name="T14" fmla="*/ 82 w 440"/>
                  <a:gd name="T15" fmla="*/ 84 h 182"/>
                  <a:gd name="T16" fmla="*/ 166 w 440"/>
                  <a:gd name="T17" fmla="*/ 116 h 182"/>
                  <a:gd name="T18" fmla="*/ 357 w 440"/>
                  <a:gd name="T19" fmla="*/ 148 h 182"/>
                  <a:gd name="T20" fmla="*/ 440 w 440"/>
                  <a:gd name="T21" fmla="*/ 182 h 182"/>
                  <a:gd name="T22" fmla="*/ 412 w 440"/>
                  <a:gd name="T23" fmla="*/ 155 h 182"/>
                  <a:gd name="T24" fmla="*/ 362 w 440"/>
                  <a:gd name="T25" fmla="*/ 123 h 182"/>
                  <a:gd name="T26" fmla="*/ 299 w 440"/>
                  <a:gd name="T27" fmla="*/ 100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0"/>
                  <a:gd name="T43" fmla="*/ 0 h 182"/>
                  <a:gd name="T44" fmla="*/ 440 w 440"/>
                  <a:gd name="T45" fmla="*/ 182 h 1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0" h="182">
                    <a:moveTo>
                      <a:pt x="272" y="84"/>
                    </a:moveTo>
                    <a:cubicBezTo>
                      <a:pt x="263" y="100"/>
                      <a:pt x="231" y="103"/>
                      <a:pt x="213" y="103"/>
                    </a:cubicBezTo>
                    <a:cubicBezTo>
                      <a:pt x="187" y="101"/>
                      <a:pt x="160" y="97"/>
                      <a:pt x="135" y="89"/>
                    </a:cubicBezTo>
                    <a:cubicBezTo>
                      <a:pt x="110" y="82"/>
                      <a:pt x="87" y="74"/>
                      <a:pt x="65" y="61"/>
                    </a:cubicBezTo>
                    <a:cubicBezTo>
                      <a:pt x="53" y="53"/>
                      <a:pt x="41" y="44"/>
                      <a:pt x="30" y="33"/>
                    </a:cubicBezTo>
                    <a:cubicBezTo>
                      <a:pt x="20" y="23"/>
                      <a:pt x="12" y="9"/>
                      <a:pt x="1" y="0"/>
                    </a:cubicBezTo>
                    <a:cubicBezTo>
                      <a:pt x="0" y="13"/>
                      <a:pt x="20" y="35"/>
                      <a:pt x="29" y="44"/>
                    </a:cubicBezTo>
                    <a:cubicBezTo>
                      <a:pt x="43" y="59"/>
                      <a:pt x="64" y="73"/>
                      <a:pt x="82" y="84"/>
                    </a:cubicBezTo>
                    <a:cubicBezTo>
                      <a:pt x="107" y="99"/>
                      <a:pt x="138" y="107"/>
                      <a:pt x="166" y="116"/>
                    </a:cubicBezTo>
                    <a:cubicBezTo>
                      <a:pt x="228" y="136"/>
                      <a:pt x="294" y="131"/>
                      <a:pt x="357" y="148"/>
                    </a:cubicBezTo>
                    <a:cubicBezTo>
                      <a:pt x="385" y="156"/>
                      <a:pt x="411" y="178"/>
                      <a:pt x="440" y="182"/>
                    </a:cubicBezTo>
                    <a:cubicBezTo>
                      <a:pt x="438" y="171"/>
                      <a:pt x="421" y="162"/>
                      <a:pt x="412" y="155"/>
                    </a:cubicBezTo>
                    <a:cubicBezTo>
                      <a:pt x="396" y="144"/>
                      <a:pt x="380" y="132"/>
                      <a:pt x="362" y="123"/>
                    </a:cubicBezTo>
                    <a:cubicBezTo>
                      <a:pt x="344" y="114"/>
                      <a:pt x="319" y="102"/>
                      <a:pt x="299" y="100"/>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63" name="Freeform 259"/>
              <p:cNvSpPr>
                <a:spLocks/>
              </p:cNvSpPr>
              <p:nvPr/>
            </p:nvSpPr>
            <p:spPr bwMode="auto">
              <a:xfrm rot="12793977">
                <a:off x="8375041" y="6230427"/>
                <a:ext cx="152210" cy="179459"/>
              </a:xfrm>
              <a:custGeom>
                <a:avLst/>
                <a:gdLst>
                  <a:gd name="T0" fmla="*/ 108 w 372"/>
                  <a:gd name="T1" fmla="*/ 47 h 494"/>
                  <a:gd name="T2" fmla="*/ 97 w 372"/>
                  <a:gd name="T3" fmla="*/ 111 h 494"/>
                  <a:gd name="T4" fmla="*/ 132 w 372"/>
                  <a:gd name="T5" fmla="*/ 227 h 494"/>
                  <a:gd name="T6" fmla="*/ 214 w 372"/>
                  <a:gd name="T7" fmla="*/ 329 h 494"/>
                  <a:gd name="T8" fmla="*/ 300 w 372"/>
                  <a:gd name="T9" fmla="*/ 418 h 494"/>
                  <a:gd name="T10" fmla="*/ 359 w 372"/>
                  <a:gd name="T11" fmla="*/ 467 h 494"/>
                  <a:gd name="T12" fmla="*/ 372 w 372"/>
                  <a:gd name="T13" fmla="*/ 484 h 494"/>
                  <a:gd name="T14" fmla="*/ 300 w 372"/>
                  <a:gd name="T15" fmla="*/ 459 h 494"/>
                  <a:gd name="T16" fmla="*/ 265 w 372"/>
                  <a:gd name="T17" fmla="*/ 466 h 494"/>
                  <a:gd name="T18" fmla="*/ 234 w 372"/>
                  <a:gd name="T19" fmla="*/ 460 h 494"/>
                  <a:gd name="T20" fmla="*/ 241 w 372"/>
                  <a:gd name="T21" fmla="*/ 440 h 494"/>
                  <a:gd name="T22" fmla="*/ 226 w 372"/>
                  <a:gd name="T23" fmla="*/ 401 h 494"/>
                  <a:gd name="T24" fmla="*/ 137 w 372"/>
                  <a:gd name="T25" fmla="*/ 301 h 494"/>
                  <a:gd name="T26" fmla="*/ 58 w 372"/>
                  <a:gd name="T27" fmla="*/ 177 h 494"/>
                  <a:gd name="T28" fmla="*/ 19 w 372"/>
                  <a:gd name="T29" fmla="*/ 72 h 494"/>
                  <a:gd name="T30" fmla="*/ 21 w 372"/>
                  <a:gd name="T31" fmla="*/ 0 h 494"/>
                  <a:gd name="T32" fmla="*/ 62 w 372"/>
                  <a:gd name="T33" fmla="*/ 88 h 494"/>
                  <a:gd name="T34" fmla="*/ 88 w 372"/>
                  <a:gd name="T35" fmla="*/ 65 h 494"/>
                  <a:gd name="T36" fmla="*/ 111 w 372"/>
                  <a:gd name="T37" fmla="*/ 50 h 4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494"/>
                  <a:gd name="T59" fmla="*/ 372 w 372"/>
                  <a:gd name="T60" fmla="*/ 494 h 4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494">
                    <a:moveTo>
                      <a:pt x="108" y="47"/>
                    </a:moveTo>
                    <a:cubicBezTo>
                      <a:pt x="120" y="66"/>
                      <a:pt x="100" y="93"/>
                      <a:pt x="97" y="111"/>
                    </a:cubicBezTo>
                    <a:cubicBezTo>
                      <a:pt x="92" y="147"/>
                      <a:pt x="114" y="197"/>
                      <a:pt x="132" y="227"/>
                    </a:cubicBezTo>
                    <a:cubicBezTo>
                      <a:pt x="155" y="264"/>
                      <a:pt x="185" y="297"/>
                      <a:pt x="214" y="329"/>
                    </a:cubicBezTo>
                    <a:cubicBezTo>
                      <a:pt x="241" y="360"/>
                      <a:pt x="270" y="389"/>
                      <a:pt x="300" y="418"/>
                    </a:cubicBezTo>
                    <a:cubicBezTo>
                      <a:pt x="319" y="436"/>
                      <a:pt x="340" y="449"/>
                      <a:pt x="359" y="467"/>
                    </a:cubicBezTo>
                    <a:cubicBezTo>
                      <a:pt x="364" y="472"/>
                      <a:pt x="370" y="475"/>
                      <a:pt x="372" y="484"/>
                    </a:cubicBezTo>
                    <a:cubicBezTo>
                      <a:pt x="353" y="494"/>
                      <a:pt x="321" y="461"/>
                      <a:pt x="300" y="459"/>
                    </a:cubicBezTo>
                    <a:cubicBezTo>
                      <a:pt x="287" y="457"/>
                      <a:pt x="277" y="464"/>
                      <a:pt x="265" y="466"/>
                    </a:cubicBezTo>
                    <a:cubicBezTo>
                      <a:pt x="254" y="467"/>
                      <a:pt x="235" y="471"/>
                      <a:pt x="234" y="460"/>
                    </a:cubicBezTo>
                    <a:cubicBezTo>
                      <a:pt x="234" y="455"/>
                      <a:pt x="240" y="447"/>
                      <a:pt x="241" y="440"/>
                    </a:cubicBezTo>
                    <a:cubicBezTo>
                      <a:pt x="241" y="426"/>
                      <a:pt x="233" y="412"/>
                      <a:pt x="226" y="401"/>
                    </a:cubicBezTo>
                    <a:cubicBezTo>
                      <a:pt x="203" y="364"/>
                      <a:pt x="168" y="332"/>
                      <a:pt x="137" y="301"/>
                    </a:cubicBezTo>
                    <a:cubicBezTo>
                      <a:pt x="102" y="267"/>
                      <a:pt x="75" y="223"/>
                      <a:pt x="58" y="177"/>
                    </a:cubicBezTo>
                    <a:cubicBezTo>
                      <a:pt x="45" y="143"/>
                      <a:pt x="28" y="108"/>
                      <a:pt x="19" y="72"/>
                    </a:cubicBezTo>
                    <a:cubicBezTo>
                      <a:pt x="14" y="56"/>
                      <a:pt x="0" y="8"/>
                      <a:pt x="21" y="0"/>
                    </a:cubicBezTo>
                    <a:cubicBezTo>
                      <a:pt x="27" y="22"/>
                      <a:pt x="28" y="89"/>
                      <a:pt x="62" y="88"/>
                    </a:cubicBezTo>
                    <a:cubicBezTo>
                      <a:pt x="73" y="87"/>
                      <a:pt x="83" y="74"/>
                      <a:pt x="88" y="65"/>
                    </a:cubicBezTo>
                    <a:cubicBezTo>
                      <a:pt x="91" y="60"/>
                      <a:pt x="108" y="28"/>
                      <a:pt x="111" y="50"/>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64" name="Freeform 260"/>
              <p:cNvSpPr>
                <a:spLocks/>
              </p:cNvSpPr>
              <p:nvPr/>
            </p:nvSpPr>
            <p:spPr bwMode="auto">
              <a:xfrm rot="12793977">
                <a:off x="8418036" y="6388956"/>
                <a:ext cx="56494" cy="124118"/>
              </a:xfrm>
              <a:custGeom>
                <a:avLst/>
                <a:gdLst>
                  <a:gd name="T0" fmla="*/ 0 w 138"/>
                  <a:gd name="T1" fmla="*/ 86 h 341"/>
                  <a:gd name="T2" fmla="*/ 42 w 138"/>
                  <a:gd name="T3" fmla="*/ 174 h 341"/>
                  <a:gd name="T4" fmla="*/ 53 w 138"/>
                  <a:gd name="T5" fmla="*/ 254 h 341"/>
                  <a:gd name="T6" fmla="*/ 87 w 138"/>
                  <a:gd name="T7" fmla="*/ 327 h 341"/>
                  <a:gd name="T8" fmla="*/ 115 w 138"/>
                  <a:gd name="T9" fmla="*/ 340 h 341"/>
                  <a:gd name="T10" fmla="*/ 128 w 138"/>
                  <a:gd name="T11" fmla="*/ 313 h 341"/>
                  <a:gd name="T12" fmla="*/ 104 w 138"/>
                  <a:gd name="T13" fmla="*/ 303 h 341"/>
                  <a:gd name="T14" fmla="*/ 82 w 138"/>
                  <a:gd name="T15" fmla="*/ 245 h 341"/>
                  <a:gd name="T16" fmla="*/ 73 w 138"/>
                  <a:gd name="T17" fmla="*/ 124 h 341"/>
                  <a:gd name="T18" fmla="*/ 39 w 138"/>
                  <a:gd name="T19" fmla="*/ 22 h 341"/>
                  <a:gd name="T20" fmla="*/ 29 w 138"/>
                  <a:gd name="T21" fmla="*/ 35 h 341"/>
                  <a:gd name="T22" fmla="*/ 37 w 138"/>
                  <a:gd name="T23" fmla="*/ 93 h 341"/>
                  <a:gd name="T24" fmla="*/ 7 w 138"/>
                  <a:gd name="T25" fmla="*/ 90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341"/>
                  <a:gd name="T41" fmla="*/ 138 w 138"/>
                  <a:gd name="T42" fmla="*/ 341 h 3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341">
                    <a:moveTo>
                      <a:pt x="0" y="86"/>
                    </a:moveTo>
                    <a:cubicBezTo>
                      <a:pt x="22" y="106"/>
                      <a:pt x="37" y="147"/>
                      <a:pt x="42" y="174"/>
                    </a:cubicBezTo>
                    <a:cubicBezTo>
                      <a:pt x="48" y="200"/>
                      <a:pt x="47" y="228"/>
                      <a:pt x="53" y="254"/>
                    </a:cubicBezTo>
                    <a:cubicBezTo>
                      <a:pt x="59" y="277"/>
                      <a:pt x="70" y="309"/>
                      <a:pt x="87" y="327"/>
                    </a:cubicBezTo>
                    <a:cubicBezTo>
                      <a:pt x="93" y="334"/>
                      <a:pt x="105" y="341"/>
                      <a:pt x="115" y="340"/>
                    </a:cubicBezTo>
                    <a:cubicBezTo>
                      <a:pt x="129" y="339"/>
                      <a:pt x="138" y="324"/>
                      <a:pt x="128" y="313"/>
                    </a:cubicBezTo>
                    <a:cubicBezTo>
                      <a:pt x="123" y="309"/>
                      <a:pt x="110" y="308"/>
                      <a:pt x="104" y="303"/>
                    </a:cubicBezTo>
                    <a:cubicBezTo>
                      <a:pt x="88" y="289"/>
                      <a:pt x="86" y="265"/>
                      <a:pt x="82" y="245"/>
                    </a:cubicBezTo>
                    <a:cubicBezTo>
                      <a:pt x="75" y="205"/>
                      <a:pt x="79" y="164"/>
                      <a:pt x="73" y="124"/>
                    </a:cubicBezTo>
                    <a:cubicBezTo>
                      <a:pt x="68" y="91"/>
                      <a:pt x="56" y="50"/>
                      <a:pt x="39" y="22"/>
                    </a:cubicBezTo>
                    <a:cubicBezTo>
                      <a:pt x="24" y="0"/>
                      <a:pt x="25" y="18"/>
                      <a:pt x="29" y="35"/>
                    </a:cubicBezTo>
                    <a:cubicBezTo>
                      <a:pt x="33" y="54"/>
                      <a:pt x="38" y="73"/>
                      <a:pt x="37" y="93"/>
                    </a:cubicBezTo>
                    <a:cubicBezTo>
                      <a:pt x="27" y="97"/>
                      <a:pt x="14" y="100"/>
                      <a:pt x="7" y="90"/>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65" name="Freeform 261"/>
              <p:cNvSpPr>
                <a:spLocks/>
              </p:cNvSpPr>
              <p:nvPr/>
            </p:nvSpPr>
            <p:spPr bwMode="auto">
              <a:xfrm rot="12793977">
                <a:off x="8421643" y="6476604"/>
                <a:ext cx="63331" cy="77734"/>
              </a:xfrm>
              <a:custGeom>
                <a:avLst/>
                <a:gdLst>
                  <a:gd name="T0" fmla="*/ 148 w 155"/>
                  <a:gd name="T1" fmla="*/ 155 h 214"/>
                  <a:gd name="T2" fmla="*/ 115 w 155"/>
                  <a:gd name="T3" fmla="*/ 153 h 214"/>
                  <a:gd name="T4" fmla="*/ 81 w 155"/>
                  <a:gd name="T5" fmla="*/ 132 h 214"/>
                  <a:gd name="T6" fmla="*/ 53 w 155"/>
                  <a:gd name="T7" fmla="*/ 107 h 214"/>
                  <a:gd name="T8" fmla="*/ 34 w 155"/>
                  <a:gd name="T9" fmla="*/ 91 h 214"/>
                  <a:gd name="T10" fmla="*/ 19 w 155"/>
                  <a:gd name="T11" fmla="*/ 44 h 214"/>
                  <a:gd name="T12" fmla="*/ 0 w 155"/>
                  <a:gd name="T13" fmla="*/ 0 h 214"/>
                  <a:gd name="T14" fmla="*/ 9 w 155"/>
                  <a:gd name="T15" fmla="*/ 29 h 214"/>
                  <a:gd name="T16" fmla="*/ 16 w 155"/>
                  <a:gd name="T17" fmla="*/ 57 h 214"/>
                  <a:gd name="T18" fmla="*/ 31 w 155"/>
                  <a:gd name="T19" fmla="*/ 93 h 214"/>
                  <a:gd name="T20" fmla="*/ 48 w 155"/>
                  <a:gd name="T21" fmla="*/ 117 h 214"/>
                  <a:gd name="T22" fmla="*/ 99 w 155"/>
                  <a:gd name="T23" fmla="*/ 163 h 214"/>
                  <a:gd name="T24" fmla="*/ 124 w 155"/>
                  <a:gd name="T25" fmla="*/ 187 h 214"/>
                  <a:gd name="T26" fmla="*/ 149 w 155"/>
                  <a:gd name="T27" fmla="*/ 211 h 214"/>
                  <a:gd name="T28" fmla="*/ 155 w 155"/>
                  <a:gd name="T29" fmla="*/ 214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5"/>
                  <a:gd name="T46" fmla="*/ 0 h 214"/>
                  <a:gd name="T47" fmla="*/ 155 w 155"/>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5" h="214">
                    <a:moveTo>
                      <a:pt x="148" y="155"/>
                    </a:moveTo>
                    <a:cubicBezTo>
                      <a:pt x="149" y="174"/>
                      <a:pt x="119" y="156"/>
                      <a:pt x="115" y="153"/>
                    </a:cubicBezTo>
                    <a:cubicBezTo>
                      <a:pt x="103" y="147"/>
                      <a:pt x="92" y="140"/>
                      <a:pt x="81" y="132"/>
                    </a:cubicBezTo>
                    <a:cubicBezTo>
                      <a:pt x="71" y="125"/>
                      <a:pt x="63" y="115"/>
                      <a:pt x="53" y="107"/>
                    </a:cubicBezTo>
                    <a:cubicBezTo>
                      <a:pt x="47" y="102"/>
                      <a:pt x="39" y="97"/>
                      <a:pt x="34" y="91"/>
                    </a:cubicBezTo>
                    <a:cubicBezTo>
                      <a:pt x="25" y="78"/>
                      <a:pt x="23" y="59"/>
                      <a:pt x="19" y="44"/>
                    </a:cubicBezTo>
                    <a:cubicBezTo>
                      <a:pt x="15" y="30"/>
                      <a:pt x="12" y="10"/>
                      <a:pt x="0" y="0"/>
                    </a:cubicBezTo>
                    <a:cubicBezTo>
                      <a:pt x="6" y="8"/>
                      <a:pt x="7" y="20"/>
                      <a:pt x="9" y="29"/>
                    </a:cubicBezTo>
                    <a:cubicBezTo>
                      <a:pt x="11" y="39"/>
                      <a:pt x="13" y="47"/>
                      <a:pt x="16" y="57"/>
                    </a:cubicBezTo>
                    <a:cubicBezTo>
                      <a:pt x="20" y="69"/>
                      <a:pt x="25" y="82"/>
                      <a:pt x="31" y="93"/>
                    </a:cubicBezTo>
                    <a:cubicBezTo>
                      <a:pt x="36" y="102"/>
                      <a:pt x="42" y="109"/>
                      <a:pt x="48" y="117"/>
                    </a:cubicBezTo>
                    <a:cubicBezTo>
                      <a:pt x="61" y="136"/>
                      <a:pt x="82" y="148"/>
                      <a:pt x="99" y="163"/>
                    </a:cubicBezTo>
                    <a:cubicBezTo>
                      <a:pt x="108" y="171"/>
                      <a:pt x="116" y="179"/>
                      <a:pt x="124" y="187"/>
                    </a:cubicBezTo>
                    <a:cubicBezTo>
                      <a:pt x="132" y="195"/>
                      <a:pt x="139" y="205"/>
                      <a:pt x="149" y="211"/>
                    </a:cubicBezTo>
                    <a:cubicBezTo>
                      <a:pt x="151" y="212"/>
                      <a:pt x="153" y="213"/>
                      <a:pt x="155" y="214"/>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66" name="Freeform 262"/>
              <p:cNvSpPr>
                <a:spLocks/>
              </p:cNvSpPr>
              <p:nvPr/>
            </p:nvSpPr>
            <p:spPr bwMode="auto">
              <a:xfrm rot="12793977">
                <a:off x="8399786" y="6476391"/>
                <a:ext cx="28067" cy="109403"/>
              </a:xfrm>
              <a:custGeom>
                <a:avLst/>
                <a:gdLst>
                  <a:gd name="T0" fmla="*/ 8 w 68"/>
                  <a:gd name="T1" fmla="*/ 0 h 301"/>
                  <a:gd name="T2" fmla="*/ 4 w 68"/>
                  <a:gd name="T3" fmla="*/ 23 h 301"/>
                  <a:gd name="T4" fmla="*/ 2 w 68"/>
                  <a:gd name="T5" fmla="*/ 53 h 301"/>
                  <a:gd name="T6" fmla="*/ 3 w 68"/>
                  <a:gd name="T7" fmla="*/ 129 h 301"/>
                  <a:gd name="T8" fmla="*/ 29 w 68"/>
                  <a:gd name="T9" fmla="*/ 244 h 301"/>
                  <a:gd name="T10" fmla="*/ 43 w 68"/>
                  <a:gd name="T11" fmla="*/ 279 h 301"/>
                  <a:gd name="T12" fmla="*/ 50 w 68"/>
                  <a:gd name="T13" fmla="*/ 295 h 301"/>
                  <a:gd name="T14" fmla="*/ 61 w 68"/>
                  <a:gd name="T15" fmla="*/ 301 h 301"/>
                  <a:gd name="T16" fmla="*/ 60 w 68"/>
                  <a:gd name="T17" fmla="*/ 276 h 301"/>
                  <a:gd name="T18" fmla="*/ 47 w 68"/>
                  <a:gd name="T19" fmla="*/ 236 h 301"/>
                  <a:gd name="T20" fmla="*/ 26 w 68"/>
                  <a:gd name="T21" fmla="*/ 163 h 301"/>
                  <a:gd name="T22" fmla="*/ 9 w 68"/>
                  <a:gd name="T23" fmla="*/ 88 h 301"/>
                  <a:gd name="T24" fmla="*/ 5 w 68"/>
                  <a:gd name="T25" fmla="*/ 50 h 301"/>
                  <a:gd name="T26" fmla="*/ 10 w 68"/>
                  <a:gd name="T27" fmla="*/ 3 h 3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301"/>
                  <a:gd name="T44" fmla="*/ 68 w 68"/>
                  <a:gd name="T45" fmla="*/ 301 h 3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301">
                    <a:moveTo>
                      <a:pt x="8" y="0"/>
                    </a:moveTo>
                    <a:cubicBezTo>
                      <a:pt x="8" y="7"/>
                      <a:pt x="5" y="15"/>
                      <a:pt x="4" y="23"/>
                    </a:cubicBezTo>
                    <a:cubicBezTo>
                      <a:pt x="3" y="33"/>
                      <a:pt x="3" y="43"/>
                      <a:pt x="2" y="53"/>
                    </a:cubicBezTo>
                    <a:cubicBezTo>
                      <a:pt x="0" y="78"/>
                      <a:pt x="0" y="105"/>
                      <a:pt x="3" y="129"/>
                    </a:cubicBezTo>
                    <a:cubicBezTo>
                      <a:pt x="9" y="168"/>
                      <a:pt x="15" y="207"/>
                      <a:pt x="29" y="244"/>
                    </a:cubicBezTo>
                    <a:cubicBezTo>
                      <a:pt x="33" y="256"/>
                      <a:pt x="38" y="268"/>
                      <a:pt x="43" y="279"/>
                    </a:cubicBezTo>
                    <a:cubicBezTo>
                      <a:pt x="45" y="284"/>
                      <a:pt x="47" y="291"/>
                      <a:pt x="50" y="295"/>
                    </a:cubicBezTo>
                    <a:cubicBezTo>
                      <a:pt x="53" y="298"/>
                      <a:pt x="57" y="298"/>
                      <a:pt x="61" y="301"/>
                    </a:cubicBezTo>
                    <a:cubicBezTo>
                      <a:pt x="68" y="295"/>
                      <a:pt x="63" y="283"/>
                      <a:pt x="60" y="276"/>
                    </a:cubicBezTo>
                    <a:cubicBezTo>
                      <a:pt x="55" y="263"/>
                      <a:pt x="51" y="250"/>
                      <a:pt x="47" y="236"/>
                    </a:cubicBezTo>
                    <a:cubicBezTo>
                      <a:pt x="39" y="212"/>
                      <a:pt x="32" y="188"/>
                      <a:pt x="26" y="163"/>
                    </a:cubicBezTo>
                    <a:cubicBezTo>
                      <a:pt x="19" y="138"/>
                      <a:pt x="12" y="113"/>
                      <a:pt x="9" y="88"/>
                    </a:cubicBezTo>
                    <a:cubicBezTo>
                      <a:pt x="7" y="75"/>
                      <a:pt x="5" y="63"/>
                      <a:pt x="5" y="50"/>
                    </a:cubicBezTo>
                    <a:cubicBezTo>
                      <a:pt x="5" y="35"/>
                      <a:pt x="9" y="19"/>
                      <a:pt x="10" y="3"/>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67" name="Freeform 263"/>
              <p:cNvSpPr>
                <a:spLocks/>
              </p:cNvSpPr>
              <p:nvPr/>
            </p:nvSpPr>
            <p:spPr bwMode="auto">
              <a:xfrm rot="12793977">
                <a:off x="8389662" y="6366780"/>
                <a:ext cx="65850" cy="118680"/>
              </a:xfrm>
              <a:custGeom>
                <a:avLst/>
                <a:gdLst>
                  <a:gd name="T0" fmla="*/ 137 w 161"/>
                  <a:gd name="T1" fmla="*/ 1 h 326"/>
                  <a:gd name="T2" fmla="*/ 105 w 161"/>
                  <a:gd name="T3" fmla="*/ 113 h 326"/>
                  <a:gd name="T4" fmla="*/ 76 w 161"/>
                  <a:gd name="T5" fmla="*/ 217 h 326"/>
                  <a:gd name="T6" fmla="*/ 59 w 161"/>
                  <a:gd name="T7" fmla="*/ 265 h 326"/>
                  <a:gd name="T8" fmla="*/ 18 w 161"/>
                  <a:gd name="T9" fmla="*/ 258 h 326"/>
                  <a:gd name="T10" fmla="*/ 6 w 161"/>
                  <a:gd name="T11" fmla="*/ 240 h 326"/>
                  <a:gd name="T12" fmla="*/ 9 w 161"/>
                  <a:gd name="T13" fmla="*/ 268 h 326"/>
                  <a:gd name="T14" fmla="*/ 41 w 161"/>
                  <a:gd name="T15" fmla="*/ 318 h 326"/>
                  <a:gd name="T16" fmla="*/ 62 w 161"/>
                  <a:gd name="T17" fmla="*/ 323 h 326"/>
                  <a:gd name="T18" fmla="*/ 74 w 161"/>
                  <a:gd name="T19" fmla="*/ 304 h 326"/>
                  <a:gd name="T20" fmla="*/ 89 w 161"/>
                  <a:gd name="T21" fmla="*/ 271 h 326"/>
                  <a:gd name="T22" fmla="*/ 123 w 161"/>
                  <a:gd name="T23" fmla="*/ 173 h 326"/>
                  <a:gd name="T24" fmla="*/ 138 w 161"/>
                  <a:gd name="T25" fmla="*/ 128 h 326"/>
                  <a:gd name="T26" fmla="*/ 153 w 161"/>
                  <a:gd name="T27" fmla="*/ 90 h 326"/>
                  <a:gd name="T28" fmla="*/ 160 w 161"/>
                  <a:gd name="T29" fmla="*/ 74 h 326"/>
                  <a:gd name="T30" fmla="*/ 151 w 161"/>
                  <a:gd name="T31" fmla="*/ 63 h 326"/>
                  <a:gd name="T32" fmla="*/ 143 w 161"/>
                  <a:gd name="T33" fmla="*/ 50 h 326"/>
                  <a:gd name="T34" fmla="*/ 145 w 161"/>
                  <a:gd name="T35" fmla="*/ 27 h 326"/>
                  <a:gd name="T36" fmla="*/ 143 w 161"/>
                  <a:gd name="T37" fmla="*/ 0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
                  <a:gd name="T58" fmla="*/ 0 h 326"/>
                  <a:gd name="T59" fmla="*/ 161 w 161"/>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 h="326">
                    <a:moveTo>
                      <a:pt x="137" y="1"/>
                    </a:moveTo>
                    <a:cubicBezTo>
                      <a:pt x="109" y="29"/>
                      <a:pt x="112" y="77"/>
                      <a:pt x="105" y="113"/>
                    </a:cubicBezTo>
                    <a:cubicBezTo>
                      <a:pt x="98" y="148"/>
                      <a:pt x="87" y="183"/>
                      <a:pt x="76" y="217"/>
                    </a:cubicBezTo>
                    <a:cubicBezTo>
                      <a:pt x="70" y="233"/>
                      <a:pt x="67" y="251"/>
                      <a:pt x="59" y="265"/>
                    </a:cubicBezTo>
                    <a:cubicBezTo>
                      <a:pt x="48" y="285"/>
                      <a:pt x="26" y="269"/>
                      <a:pt x="18" y="258"/>
                    </a:cubicBezTo>
                    <a:cubicBezTo>
                      <a:pt x="14" y="252"/>
                      <a:pt x="11" y="244"/>
                      <a:pt x="6" y="240"/>
                    </a:cubicBezTo>
                    <a:cubicBezTo>
                      <a:pt x="0" y="248"/>
                      <a:pt x="6" y="260"/>
                      <a:pt x="9" y="268"/>
                    </a:cubicBezTo>
                    <a:cubicBezTo>
                      <a:pt x="15" y="285"/>
                      <a:pt x="26" y="308"/>
                      <a:pt x="41" y="318"/>
                    </a:cubicBezTo>
                    <a:cubicBezTo>
                      <a:pt x="46" y="322"/>
                      <a:pt x="56" y="326"/>
                      <a:pt x="62" y="323"/>
                    </a:cubicBezTo>
                    <a:cubicBezTo>
                      <a:pt x="67" y="320"/>
                      <a:pt x="72" y="309"/>
                      <a:pt x="74" y="304"/>
                    </a:cubicBezTo>
                    <a:cubicBezTo>
                      <a:pt x="79" y="293"/>
                      <a:pt x="84" y="282"/>
                      <a:pt x="89" y="271"/>
                    </a:cubicBezTo>
                    <a:cubicBezTo>
                      <a:pt x="103" y="239"/>
                      <a:pt x="111" y="206"/>
                      <a:pt x="123" y="173"/>
                    </a:cubicBezTo>
                    <a:cubicBezTo>
                      <a:pt x="128" y="158"/>
                      <a:pt x="132" y="143"/>
                      <a:pt x="138" y="128"/>
                    </a:cubicBezTo>
                    <a:cubicBezTo>
                      <a:pt x="142" y="115"/>
                      <a:pt x="148" y="102"/>
                      <a:pt x="153" y="90"/>
                    </a:cubicBezTo>
                    <a:cubicBezTo>
                      <a:pt x="154" y="86"/>
                      <a:pt x="159" y="78"/>
                      <a:pt x="160" y="74"/>
                    </a:cubicBezTo>
                    <a:cubicBezTo>
                      <a:pt x="161" y="67"/>
                      <a:pt x="155" y="67"/>
                      <a:pt x="151" y="63"/>
                    </a:cubicBezTo>
                    <a:cubicBezTo>
                      <a:pt x="147" y="60"/>
                      <a:pt x="144" y="55"/>
                      <a:pt x="143" y="50"/>
                    </a:cubicBezTo>
                    <a:cubicBezTo>
                      <a:pt x="142" y="42"/>
                      <a:pt x="143" y="34"/>
                      <a:pt x="145" y="27"/>
                    </a:cubicBezTo>
                    <a:cubicBezTo>
                      <a:pt x="147" y="20"/>
                      <a:pt x="156" y="0"/>
                      <a:pt x="143" y="0"/>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68" name="Freeform 264"/>
              <p:cNvSpPr>
                <a:spLocks/>
              </p:cNvSpPr>
              <p:nvPr/>
            </p:nvSpPr>
            <p:spPr bwMode="auto">
              <a:xfrm rot="12793977">
                <a:off x="8297098" y="6421061"/>
                <a:ext cx="70887" cy="111642"/>
              </a:xfrm>
              <a:custGeom>
                <a:avLst/>
                <a:gdLst>
                  <a:gd name="T0" fmla="*/ 7 w 173"/>
                  <a:gd name="T1" fmla="*/ 298 h 307"/>
                  <a:gd name="T2" fmla="*/ 43 w 173"/>
                  <a:gd name="T3" fmla="*/ 218 h 307"/>
                  <a:gd name="T4" fmla="*/ 103 w 173"/>
                  <a:gd name="T5" fmla="*/ 137 h 307"/>
                  <a:gd name="T6" fmla="*/ 143 w 173"/>
                  <a:gd name="T7" fmla="*/ 55 h 307"/>
                  <a:gd name="T8" fmla="*/ 135 w 173"/>
                  <a:gd name="T9" fmla="*/ 24 h 307"/>
                  <a:gd name="T10" fmla="*/ 126 w 173"/>
                  <a:gd name="T11" fmla="*/ 0 h 307"/>
                  <a:gd name="T12" fmla="*/ 146 w 173"/>
                  <a:gd name="T13" fmla="*/ 23 h 307"/>
                  <a:gd name="T14" fmla="*/ 173 w 173"/>
                  <a:gd name="T15" fmla="*/ 24 h 307"/>
                  <a:gd name="T16" fmla="*/ 162 w 173"/>
                  <a:gd name="T17" fmla="*/ 57 h 307"/>
                  <a:gd name="T18" fmla="*/ 144 w 173"/>
                  <a:gd name="T19" fmla="*/ 101 h 307"/>
                  <a:gd name="T20" fmla="*/ 94 w 173"/>
                  <a:gd name="T21" fmla="*/ 180 h 307"/>
                  <a:gd name="T22" fmla="*/ 54 w 173"/>
                  <a:gd name="T23" fmla="*/ 234 h 307"/>
                  <a:gd name="T24" fmla="*/ 31 w 173"/>
                  <a:gd name="T25" fmla="*/ 286 h 307"/>
                  <a:gd name="T26" fmla="*/ 22 w 173"/>
                  <a:gd name="T27" fmla="*/ 307 h 3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
                  <a:gd name="T43" fmla="*/ 0 h 307"/>
                  <a:gd name="T44" fmla="*/ 173 w 173"/>
                  <a:gd name="T45" fmla="*/ 307 h 3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 h="307">
                    <a:moveTo>
                      <a:pt x="7" y="298"/>
                    </a:moveTo>
                    <a:cubicBezTo>
                      <a:pt x="0" y="270"/>
                      <a:pt x="28" y="238"/>
                      <a:pt x="43" y="218"/>
                    </a:cubicBezTo>
                    <a:cubicBezTo>
                      <a:pt x="63" y="191"/>
                      <a:pt x="88" y="167"/>
                      <a:pt x="103" y="137"/>
                    </a:cubicBezTo>
                    <a:cubicBezTo>
                      <a:pt x="116" y="112"/>
                      <a:pt x="139" y="84"/>
                      <a:pt x="143" y="55"/>
                    </a:cubicBezTo>
                    <a:cubicBezTo>
                      <a:pt x="145" y="45"/>
                      <a:pt x="139" y="34"/>
                      <a:pt x="135" y="24"/>
                    </a:cubicBezTo>
                    <a:cubicBezTo>
                      <a:pt x="132" y="16"/>
                      <a:pt x="130" y="7"/>
                      <a:pt x="126" y="0"/>
                    </a:cubicBezTo>
                    <a:cubicBezTo>
                      <a:pt x="134" y="6"/>
                      <a:pt x="138" y="17"/>
                      <a:pt x="146" y="23"/>
                    </a:cubicBezTo>
                    <a:cubicBezTo>
                      <a:pt x="157" y="32"/>
                      <a:pt x="163" y="28"/>
                      <a:pt x="173" y="24"/>
                    </a:cubicBezTo>
                    <a:cubicBezTo>
                      <a:pt x="167" y="33"/>
                      <a:pt x="166" y="46"/>
                      <a:pt x="162" y="57"/>
                    </a:cubicBezTo>
                    <a:cubicBezTo>
                      <a:pt x="156" y="72"/>
                      <a:pt x="151" y="87"/>
                      <a:pt x="144" y="101"/>
                    </a:cubicBezTo>
                    <a:cubicBezTo>
                      <a:pt x="128" y="129"/>
                      <a:pt x="112" y="154"/>
                      <a:pt x="94" y="180"/>
                    </a:cubicBezTo>
                    <a:cubicBezTo>
                      <a:pt x="80" y="198"/>
                      <a:pt x="65" y="214"/>
                      <a:pt x="54" y="234"/>
                    </a:cubicBezTo>
                    <a:cubicBezTo>
                      <a:pt x="46" y="250"/>
                      <a:pt x="39" y="269"/>
                      <a:pt x="31" y="286"/>
                    </a:cubicBezTo>
                    <a:cubicBezTo>
                      <a:pt x="28" y="292"/>
                      <a:pt x="24" y="300"/>
                      <a:pt x="22" y="307"/>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69" name="Freeform 265"/>
              <p:cNvSpPr>
                <a:spLocks/>
              </p:cNvSpPr>
              <p:nvPr/>
            </p:nvSpPr>
            <p:spPr bwMode="auto">
              <a:xfrm rot="12793977">
                <a:off x="8269185" y="6492326"/>
                <a:ext cx="35624" cy="70056"/>
              </a:xfrm>
              <a:custGeom>
                <a:avLst/>
                <a:gdLst>
                  <a:gd name="T0" fmla="*/ 75 w 87"/>
                  <a:gd name="T1" fmla="*/ 192 h 192"/>
                  <a:gd name="T2" fmla="*/ 59 w 87"/>
                  <a:gd name="T3" fmla="*/ 144 h 192"/>
                  <a:gd name="T4" fmla="*/ 48 w 87"/>
                  <a:gd name="T5" fmla="*/ 125 h 192"/>
                  <a:gd name="T6" fmla="*/ 33 w 87"/>
                  <a:gd name="T7" fmla="*/ 113 h 192"/>
                  <a:gd name="T8" fmla="*/ 17 w 87"/>
                  <a:gd name="T9" fmla="*/ 60 h 192"/>
                  <a:gd name="T10" fmla="*/ 0 w 87"/>
                  <a:gd name="T11" fmla="*/ 0 h 192"/>
                  <a:gd name="T12" fmla="*/ 31 w 87"/>
                  <a:gd name="T13" fmla="*/ 93 h 192"/>
                  <a:gd name="T14" fmla="*/ 59 w 87"/>
                  <a:gd name="T15" fmla="*/ 121 h 192"/>
                  <a:gd name="T16" fmla="*/ 87 w 87"/>
                  <a:gd name="T17" fmla="*/ 161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92"/>
                  <a:gd name="T29" fmla="*/ 87 w 87"/>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92">
                    <a:moveTo>
                      <a:pt x="75" y="192"/>
                    </a:moveTo>
                    <a:cubicBezTo>
                      <a:pt x="80" y="177"/>
                      <a:pt x="66" y="157"/>
                      <a:pt x="59" y="144"/>
                    </a:cubicBezTo>
                    <a:cubicBezTo>
                      <a:pt x="55" y="138"/>
                      <a:pt x="52" y="131"/>
                      <a:pt x="48" y="125"/>
                    </a:cubicBezTo>
                    <a:cubicBezTo>
                      <a:pt x="43" y="120"/>
                      <a:pt x="38" y="117"/>
                      <a:pt x="33" y="113"/>
                    </a:cubicBezTo>
                    <a:cubicBezTo>
                      <a:pt x="19" y="98"/>
                      <a:pt x="20" y="79"/>
                      <a:pt x="17" y="60"/>
                    </a:cubicBezTo>
                    <a:cubicBezTo>
                      <a:pt x="15" y="39"/>
                      <a:pt x="10" y="19"/>
                      <a:pt x="0" y="0"/>
                    </a:cubicBezTo>
                    <a:cubicBezTo>
                      <a:pt x="22" y="26"/>
                      <a:pt x="18" y="64"/>
                      <a:pt x="31" y="93"/>
                    </a:cubicBezTo>
                    <a:cubicBezTo>
                      <a:pt x="37" y="107"/>
                      <a:pt x="47" y="113"/>
                      <a:pt x="59" y="121"/>
                    </a:cubicBezTo>
                    <a:cubicBezTo>
                      <a:pt x="74" y="131"/>
                      <a:pt x="82" y="144"/>
                      <a:pt x="87" y="161"/>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70" name="Freeform 266"/>
              <p:cNvSpPr>
                <a:spLocks/>
              </p:cNvSpPr>
              <p:nvPr/>
            </p:nvSpPr>
            <p:spPr bwMode="auto">
              <a:xfrm rot="12793977">
                <a:off x="8255353" y="6474377"/>
                <a:ext cx="23029" cy="76134"/>
              </a:xfrm>
              <a:custGeom>
                <a:avLst/>
                <a:gdLst>
                  <a:gd name="T0" fmla="*/ 0 w 56"/>
                  <a:gd name="T1" fmla="*/ 150 h 210"/>
                  <a:gd name="T2" fmla="*/ 41 w 56"/>
                  <a:gd name="T3" fmla="*/ 97 h 210"/>
                  <a:gd name="T4" fmla="*/ 45 w 56"/>
                  <a:gd name="T5" fmla="*/ 0 h 210"/>
                  <a:gd name="T6" fmla="*/ 46 w 56"/>
                  <a:gd name="T7" fmla="*/ 102 h 210"/>
                  <a:gd name="T8" fmla="*/ 27 w 56"/>
                  <a:gd name="T9" fmla="*/ 167 h 210"/>
                  <a:gd name="T10" fmla="*/ 8 w 56"/>
                  <a:gd name="T11" fmla="*/ 210 h 210"/>
                  <a:gd name="T12" fmla="*/ 0 60000 65536"/>
                  <a:gd name="T13" fmla="*/ 0 60000 65536"/>
                  <a:gd name="T14" fmla="*/ 0 60000 65536"/>
                  <a:gd name="T15" fmla="*/ 0 60000 65536"/>
                  <a:gd name="T16" fmla="*/ 0 60000 65536"/>
                  <a:gd name="T17" fmla="*/ 0 60000 65536"/>
                  <a:gd name="T18" fmla="*/ 0 w 56"/>
                  <a:gd name="T19" fmla="*/ 0 h 210"/>
                  <a:gd name="T20" fmla="*/ 56 w 5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56" h="210">
                    <a:moveTo>
                      <a:pt x="0" y="150"/>
                    </a:moveTo>
                    <a:cubicBezTo>
                      <a:pt x="26" y="166"/>
                      <a:pt x="38" y="113"/>
                      <a:pt x="41" y="97"/>
                    </a:cubicBezTo>
                    <a:cubicBezTo>
                      <a:pt x="47" y="65"/>
                      <a:pt x="53" y="32"/>
                      <a:pt x="45" y="0"/>
                    </a:cubicBezTo>
                    <a:cubicBezTo>
                      <a:pt x="56" y="32"/>
                      <a:pt x="52" y="70"/>
                      <a:pt x="46" y="102"/>
                    </a:cubicBezTo>
                    <a:cubicBezTo>
                      <a:pt x="42" y="125"/>
                      <a:pt x="34" y="145"/>
                      <a:pt x="27" y="167"/>
                    </a:cubicBezTo>
                    <a:cubicBezTo>
                      <a:pt x="22" y="180"/>
                      <a:pt x="17" y="199"/>
                      <a:pt x="8" y="210"/>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71" name="Freeform 267"/>
              <p:cNvSpPr>
                <a:spLocks/>
              </p:cNvSpPr>
              <p:nvPr/>
            </p:nvSpPr>
            <p:spPr bwMode="auto">
              <a:xfrm rot="12793977">
                <a:off x="8327256" y="6401897"/>
                <a:ext cx="64410" cy="55981"/>
              </a:xfrm>
              <a:custGeom>
                <a:avLst/>
                <a:gdLst>
                  <a:gd name="T0" fmla="*/ 14 w 157"/>
                  <a:gd name="T1" fmla="*/ 69 h 154"/>
                  <a:gd name="T2" fmla="*/ 22 w 157"/>
                  <a:gd name="T3" fmla="*/ 78 h 154"/>
                  <a:gd name="T4" fmla="*/ 38 w 157"/>
                  <a:gd name="T5" fmla="*/ 81 h 154"/>
                  <a:gd name="T6" fmla="*/ 71 w 157"/>
                  <a:gd name="T7" fmla="*/ 56 h 154"/>
                  <a:gd name="T8" fmla="*/ 157 w 157"/>
                  <a:gd name="T9" fmla="*/ 0 h 154"/>
                  <a:gd name="T10" fmla="*/ 138 w 157"/>
                  <a:gd name="T11" fmla="*/ 14 h 154"/>
                  <a:gd name="T12" fmla="*/ 113 w 157"/>
                  <a:gd name="T13" fmla="*/ 29 h 154"/>
                  <a:gd name="T14" fmla="*/ 91 w 157"/>
                  <a:gd name="T15" fmla="*/ 44 h 154"/>
                  <a:gd name="T16" fmla="*/ 63 w 157"/>
                  <a:gd name="T17" fmla="*/ 74 h 154"/>
                  <a:gd name="T18" fmla="*/ 32 w 157"/>
                  <a:gd name="T19" fmla="*/ 108 h 154"/>
                  <a:gd name="T20" fmla="*/ 0 w 157"/>
                  <a:gd name="T21" fmla="*/ 154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54"/>
                  <a:gd name="T35" fmla="*/ 157 w 157"/>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54">
                    <a:moveTo>
                      <a:pt x="14" y="69"/>
                    </a:moveTo>
                    <a:cubicBezTo>
                      <a:pt x="11" y="68"/>
                      <a:pt x="19" y="77"/>
                      <a:pt x="22" y="78"/>
                    </a:cubicBezTo>
                    <a:cubicBezTo>
                      <a:pt x="27" y="82"/>
                      <a:pt x="32" y="82"/>
                      <a:pt x="38" y="81"/>
                    </a:cubicBezTo>
                    <a:cubicBezTo>
                      <a:pt x="51" y="77"/>
                      <a:pt x="61" y="65"/>
                      <a:pt x="71" y="56"/>
                    </a:cubicBezTo>
                    <a:cubicBezTo>
                      <a:pt x="97" y="33"/>
                      <a:pt x="128" y="19"/>
                      <a:pt x="157" y="0"/>
                    </a:cubicBezTo>
                    <a:cubicBezTo>
                      <a:pt x="151" y="4"/>
                      <a:pt x="144" y="9"/>
                      <a:pt x="138" y="14"/>
                    </a:cubicBezTo>
                    <a:cubicBezTo>
                      <a:pt x="130" y="19"/>
                      <a:pt x="121" y="23"/>
                      <a:pt x="113" y="29"/>
                    </a:cubicBezTo>
                    <a:cubicBezTo>
                      <a:pt x="106" y="34"/>
                      <a:pt x="99" y="39"/>
                      <a:pt x="91" y="44"/>
                    </a:cubicBezTo>
                    <a:cubicBezTo>
                      <a:pt x="80" y="52"/>
                      <a:pt x="72" y="64"/>
                      <a:pt x="63" y="74"/>
                    </a:cubicBezTo>
                    <a:cubicBezTo>
                      <a:pt x="53" y="85"/>
                      <a:pt x="42" y="96"/>
                      <a:pt x="32" y="108"/>
                    </a:cubicBezTo>
                    <a:cubicBezTo>
                      <a:pt x="21" y="121"/>
                      <a:pt x="6" y="139"/>
                      <a:pt x="0" y="154"/>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72" name="Freeform 268"/>
              <p:cNvSpPr>
                <a:spLocks/>
              </p:cNvSpPr>
              <p:nvPr/>
            </p:nvSpPr>
            <p:spPr bwMode="auto">
              <a:xfrm rot="12793977">
                <a:off x="8255765" y="6415091"/>
                <a:ext cx="57933" cy="50223"/>
              </a:xfrm>
              <a:custGeom>
                <a:avLst/>
                <a:gdLst>
                  <a:gd name="T0" fmla="*/ 66 w 141"/>
                  <a:gd name="T1" fmla="*/ 100 h 138"/>
                  <a:gd name="T2" fmla="*/ 86 w 141"/>
                  <a:gd name="T3" fmla="*/ 87 h 138"/>
                  <a:gd name="T4" fmla="*/ 98 w 141"/>
                  <a:gd name="T5" fmla="*/ 76 h 138"/>
                  <a:gd name="T6" fmla="*/ 117 w 141"/>
                  <a:gd name="T7" fmla="*/ 53 h 138"/>
                  <a:gd name="T8" fmla="*/ 136 w 141"/>
                  <a:gd name="T9" fmla="*/ 0 h 138"/>
                  <a:gd name="T10" fmla="*/ 97 w 141"/>
                  <a:gd name="T11" fmla="*/ 82 h 138"/>
                  <a:gd name="T12" fmla="*/ 109 w 141"/>
                  <a:gd name="T13" fmla="*/ 103 h 138"/>
                  <a:gd name="T14" fmla="*/ 141 w 141"/>
                  <a:gd name="T15" fmla="*/ 115 h 138"/>
                  <a:gd name="T16" fmla="*/ 123 w 141"/>
                  <a:gd name="T17" fmla="*/ 113 h 138"/>
                  <a:gd name="T18" fmla="*/ 105 w 141"/>
                  <a:gd name="T19" fmla="*/ 107 h 138"/>
                  <a:gd name="T20" fmla="*/ 77 w 141"/>
                  <a:gd name="T21" fmla="*/ 104 h 138"/>
                  <a:gd name="T22" fmla="*/ 41 w 141"/>
                  <a:gd name="T23" fmla="*/ 118 h 138"/>
                  <a:gd name="T24" fmla="*/ 24 w 141"/>
                  <a:gd name="T25" fmla="*/ 126 h 138"/>
                  <a:gd name="T26" fmla="*/ 0 w 141"/>
                  <a:gd name="T27" fmla="*/ 138 h 138"/>
                  <a:gd name="T28" fmla="*/ 29 w 141"/>
                  <a:gd name="T29" fmla="*/ 120 h 138"/>
                  <a:gd name="T30" fmla="*/ 48 w 141"/>
                  <a:gd name="T31" fmla="*/ 110 h 138"/>
                  <a:gd name="T32" fmla="*/ 72 w 141"/>
                  <a:gd name="T33" fmla="*/ 98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138"/>
                  <a:gd name="T53" fmla="*/ 141 w 141"/>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138">
                    <a:moveTo>
                      <a:pt x="66" y="100"/>
                    </a:moveTo>
                    <a:cubicBezTo>
                      <a:pt x="69" y="95"/>
                      <a:pt x="80" y="92"/>
                      <a:pt x="86" y="87"/>
                    </a:cubicBezTo>
                    <a:cubicBezTo>
                      <a:pt x="90" y="84"/>
                      <a:pt x="94" y="80"/>
                      <a:pt x="98" y="76"/>
                    </a:cubicBezTo>
                    <a:cubicBezTo>
                      <a:pt x="105" y="69"/>
                      <a:pt x="111" y="61"/>
                      <a:pt x="117" y="53"/>
                    </a:cubicBezTo>
                    <a:cubicBezTo>
                      <a:pt x="129" y="38"/>
                      <a:pt x="136" y="20"/>
                      <a:pt x="136" y="0"/>
                    </a:cubicBezTo>
                    <a:cubicBezTo>
                      <a:pt x="136" y="33"/>
                      <a:pt x="116" y="57"/>
                      <a:pt x="97" y="82"/>
                    </a:cubicBezTo>
                    <a:cubicBezTo>
                      <a:pt x="87" y="95"/>
                      <a:pt x="95" y="100"/>
                      <a:pt x="109" y="103"/>
                    </a:cubicBezTo>
                    <a:cubicBezTo>
                      <a:pt x="122" y="105"/>
                      <a:pt x="131" y="105"/>
                      <a:pt x="141" y="115"/>
                    </a:cubicBezTo>
                    <a:cubicBezTo>
                      <a:pt x="135" y="112"/>
                      <a:pt x="129" y="114"/>
                      <a:pt x="123" y="113"/>
                    </a:cubicBezTo>
                    <a:cubicBezTo>
                      <a:pt x="116" y="112"/>
                      <a:pt x="111" y="109"/>
                      <a:pt x="105" y="107"/>
                    </a:cubicBezTo>
                    <a:cubicBezTo>
                      <a:pt x="97" y="104"/>
                      <a:pt x="85" y="103"/>
                      <a:pt x="77" y="104"/>
                    </a:cubicBezTo>
                    <a:cubicBezTo>
                      <a:pt x="66" y="106"/>
                      <a:pt x="52" y="113"/>
                      <a:pt x="41" y="118"/>
                    </a:cubicBezTo>
                    <a:cubicBezTo>
                      <a:pt x="36" y="121"/>
                      <a:pt x="30" y="124"/>
                      <a:pt x="24" y="126"/>
                    </a:cubicBezTo>
                    <a:cubicBezTo>
                      <a:pt x="17" y="130"/>
                      <a:pt x="8" y="137"/>
                      <a:pt x="0" y="138"/>
                    </a:cubicBezTo>
                    <a:cubicBezTo>
                      <a:pt x="6" y="130"/>
                      <a:pt x="20" y="125"/>
                      <a:pt x="29" y="120"/>
                    </a:cubicBezTo>
                    <a:cubicBezTo>
                      <a:pt x="35" y="117"/>
                      <a:pt x="41" y="113"/>
                      <a:pt x="48" y="110"/>
                    </a:cubicBezTo>
                    <a:cubicBezTo>
                      <a:pt x="56" y="106"/>
                      <a:pt x="64" y="102"/>
                      <a:pt x="72" y="98"/>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73" name="Freeform 269"/>
              <p:cNvSpPr>
                <a:spLocks/>
              </p:cNvSpPr>
              <p:nvPr/>
            </p:nvSpPr>
            <p:spPr bwMode="auto">
              <a:xfrm rot="12793977">
                <a:off x="8318978" y="6147386"/>
                <a:ext cx="78084" cy="231922"/>
              </a:xfrm>
              <a:custGeom>
                <a:avLst/>
                <a:gdLst>
                  <a:gd name="T0" fmla="*/ 181 w 191"/>
                  <a:gd name="T1" fmla="*/ 0 h 638"/>
                  <a:gd name="T2" fmla="*/ 150 w 191"/>
                  <a:gd name="T3" fmla="*/ 116 h 638"/>
                  <a:gd name="T4" fmla="*/ 110 w 191"/>
                  <a:gd name="T5" fmla="*/ 178 h 638"/>
                  <a:gd name="T6" fmla="*/ 45 w 191"/>
                  <a:gd name="T7" fmla="*/ 304 h 638"/>
                  <a:gd name="T8" fmla="*/ 39 w 191"/>
                  <a:gd name="T9" fmla="*/ 413 h 638"/>
                  <a:gd name="T10" fmla="*/ 57 w 191"/>
                  <a:gd name="T11" fmla="*/ 526 h 638"/>
                  <a:gd name="T12" fmla="*/ 0 w 191"/>
                  <a:gd name="T13" fmla="*/ 569 h 638"/>
                  <a:gd name="T14" fmla="*/ 76 w 191"/>
                  <a:gd name="T15" fmla="*/ 610 h 638"/>
                  <a:gd name="T16" fmla="*/ 134 w 191"/>
                  <a:gd name="T17" fmla="*/ 638 h 638"/>
                  <a:gd name="T18" fmla="*/ 95 w 191"/>
                  <a:gd name="T19" fmla="*/ 548 h 638"/>
                  <a:gd name="T20" fmla="*/ 87 w 191"/>
                  <a:gd name="T21" fmla="*/ 485 h 638"/>
                  <a:gd name="T22" fmla="*/ 87 w 191"/>
                  <a:gd name="T23" fmla="*/ 335 h 638"/>
                  <a:gd name="T24" fmla="*/ 144 w 191"/>
                  <a:gd name="T25" fmla="*/ 154 h 638"/>
                  <a:gd name="T26" fmla="*/ 176 w 191"/>
                  <a:gd name="T27" fmla="*/ 58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1"/>
                  <a:gd name="T43" fmla="*/ 0 h 638"/>
                  <a:gd name="T44" fmla="*/ 191 w 191"/>
                  <a:gd name="T45" fmla="*/ 638 h 6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1" h="638">
                    <a:moveTo>
                      <a:pt x="181" y="0"/>
                    </a:moveTo>
                    <a:cubicBezTo>
                      <a:pt x="191" y="30"/>
                      <a:pt x="165" y="87"/>
                      <a:pt x="150" y="116"/>
                    </a:cubicBezTo>
                    <a:cubicBezTo>
                      <a:pt x="138" y="138"/>
                      <a:pt x="123" y="157"/>
                      <a:pt x="110" y="178"/>
                    </a:cubicBezTo>
                    <a:cubicBezTo>
                      <a:pt x="87" y="218"/>
                      <a:pt x="57" y="259"/>
                      <a:pt x="45" y="304"/>
                    </a:cubicBezTo>
                    <a:cubicBezTo>
                      <a:pt x="35" y="339"/>
                      <a:pt x="32" y="378"/>
                      <a:pt x="39" y="413"/>
                    </a:cubicBezTo>
                    <a:cubicBezTo>
                      <a:pt x="46" y="447"/>
                      <a:pt x="59" y="492"/>
                      <a:pt x="57" y="526"/>
                    </a:cubicBezTo>
                    <a:cubicBezTo>
                      <a:pt x="55" y="564"/>
                      <a:pt x="34" y="571"/>
                      <a:pt x="0" y="569"/>
                    </a:cubicBezTo>
                    <a:cubicBezTo>
                      <a:pt x="4" y="585"/>
                      <a:pt x="60" y="602"/>
                      <a:pt x="76" y="610"/>
                    </a:cubicBezTo>
                    <a:cubicBezTo>
                      <a:pt x="95" y="620"/>
                      <a:pt x="114" y="628"/>
                      <a:pt x="134" y="638"/>
                    </a:cubicBezTo>
                    <a:cubicBezTo>
                      <a:pt x="113" y="626"/>
                      <a:pt x="99" y="566"/>
                      <a:pt x="95" y="548"/>
                    </a:cubicBezTo>
                    <a:cubicBezTo>
                      <a:pt x="90" y="528"/>
                      <a:pt x="89" y="506"/>
                      <a:pt x="87" y="485"/>
                    </a:cubicBezTo>
                    <a:cubicBezTo>
                      <a:pt x="84" y="435"/>
                      <a:pt x="87" y="385"/>
                      <a:pt x="87" y="335"/>
                    </a:cubicBezTo>
                    <a:cubicBezTo>
                      <a:pt x="87" y="268"/>
                      <a:pt x="117" y="213"/>
                      <a:pt x="144" y="154"/>
                    </a:cubicBezTo>
                    <a:cubicBezTo>
                      <a:pt x="158" y="121"/>
                      <a:pt x="188" y="92"/>
                      <a:pt x="176" y="58"/>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74" name="Freeform 270"/>
              <p:cNvSpPr>
                <a:spLocks/>
              </p:cNvSpPr>
              <p:nvPr/>
            </p:nvSpPr>
            <p:spPr bwMode="auto">
              <a:xfrm rot="12793977">
                <a:off x="8165539" y="6223411"/>
                <a:ext cx="148251" cy="202812"/>
              </a:xfrm>
              <a:custGeom>
                <a:avLst/>
                <a:gdLst>
                  <a:gd name="T0" fmla="*/ 17 w 362"/>
                  <a:gd name="T1" fmla="*/ 551 h 557"/>
                  <a:gd name="T2" fmla="*/ 216 w 362"/>
                  <a:gd name="T3" fmla="*/ 284 h 557"/>
                  <a:gd name="T4" fmla="*/ 314 w 362"/>
                  <a:gd name="T5" fmla="*/ 158 h 557"/>
                  <a:gd name="T6" fmla="*/ 348 w 362"/>
                  <a:gd name="T7" fmla="*/ 87 h 557"/>
                  <a:gd name="T8" fmla="*/ 362 w 362"/>
                  <a:gd name="T9" fmla="*/ 44 h 557"/>
                  <a:gd name="T10" fmla="*/ 346 w 362"/>
                  <a:gd name="T11" fmla="*/ 75 h 557"/>
                  <a:gd name="T12" fmla="*/ 293 w 362"/>
                  <a:gd name="T13" fmla="*/ 158 h 557"/>
                  <a:gd name="T14" fmla="*/ 244 w 362"/>
                  <a:gd name="T15" fmla="*/ 216 h 557"/>
                  <a:gd name="T16" fmla="*/ 190 w 362"/>
                  <a:gd name="T17" fmla="*/ 277 h 557"/>
                  <a:gd name="T18" fmla="*/ 139 w 362"/>
                  <a:gd name="T19" fmla="*/ 322 h 557"/>
                  <a:gd name="T20" fmla="*/ 118 w 362"/>
                  <a:gd name="T21" fmla="*/ 267 h 557"/>
                  <a:gd name="T22" fmla="*/ 126 w 362"/>
                  <a:gd name="T23" fmla="*/ 187 h 557"/>
                  <a:gd name="T24" fmla="*/ 102 w 362"/>
                  <a:gd name="T25" fmla="*/ 0 h 557"/>
                  <a:gd name="T26" fmla="*/ 111 w 362"/>
                  <a:gd name="T27" fmla="*/ 108 h 557"/>
                  <a:gd name="T28" fmla="*/ 113 w 362"/>
                  <a:gd name="T29" fmla="*/ 160 h 557"/>
                  <a:gd name="T30" fmla="*/ 105 w 362"/>
                  <a:gd name="T31" fmla="*/ 269 h 557"/>
                  <a:gd name="T32" fmla="*/ 78 w 362"/>
                  <a:gd name="T33" fmla="*/ 373 h 557"/>
                  <a:gd name="T34" fmla="*/ 36 w 362"/>
                  <a:gd name="T35" fmla="*/ 454 h 557"/>
                  <a:gd name="T36" fmla="*/ 21 w 362"/>
                  <a:gd name="T37" fmla="*/ 499 h 557"/>
                  <a:gd name="T38" fmla="*/ 0 w 362"/>
                  <a:gd name="T39" fmla="*/ 557 h 5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557"/>
                  <a:gd name="T62" fmla="*/ 362 w 362"/>
                  <a:gd name="T63" fmla="*/ 557 h 5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557">
                    <a:moveTo>
                      <a:pt x="17" y="551"/>
                    </a:moveTo>
                    <a:cubicBezTo>
                      <a:pt x="54" y="443"/>
                      <a:pt x="138" y="364"/>
                      <a:pt x="216" y="284"/>
                    </a:cubicBezTo>
                    <a:cubicBezTo>
                      <a:pt x="253" y="247"/>
                      <a:pt x="283" y="201"/>
                      <a:pt x="314" y="158"/>
                    </a:cubicBezTo>
                    <a:cubicBezTo>
                      <a:pt x="331" y="135"/>
                      <a:pt x="338" y="113"/>
                      <a:pt x="348" y="87"/>
                    </a:cubicBezTo>
                    <a:cubicBezTo>
                      <a:pt x="353" y="74"/>
                      <a:pt x="360" y="57"/>
                      <a:pt x="362" y="44"/>
                    </a:cubicBezTo>
                    <a:cubicBezTo>
                      <a:pt x="356" y="52"/>
                      <a:pt x="351" y="65"/>
                      <a:pt x="346" y="75"/>
                    </a:cubicBezTo>
                    <a:cubicBezTo>
                      <a:pt x="332" y="105"/>
                      <a:pt x="314" y="133"/>
                      <a:pt x="293" y="158"/>
                    </a:cubicBezTo>
                    <a:cubicBezTo>
                      <a:pt x="277" y="178"/>
                      <a:pt x="261" y="198"/>
                      <a:pt x="244" y="216"/>
                    </a:cubicBezTo>
                    <a:cubicBezTo>
                      <a:pt x="225" y="236"/>
                      <a:pt x="208" y="256"/>
                      <a:pt x="190" y="277"/>
                    </a:cubicBezTo>
                    <a:cubicBezTo>
                      <a:pt x="176" y="293"/>
                      <a:pt x="161" y="317"/>
                      <a:pt x="139" y="322"/>
                    </a:cubicBezTo>
                    <a:cubicBezTo>
                      <a:pt x="105" y="330"/>
                      <a:pt x="115" y="289"/>
                      <a:pt x="118" y="267"/>
                    </a:cubicBezTo>
                    <a:cubicBezTo>
                      <a:pt x="122" y="240"/>
                      <a:pt x="124" y="213"/>
                      <a:pt x="126" y="187"/>
                    </a:cubicBezTo>
                    <a:cubicBezTo>
                      <a:pt x="128" y="127"/>
                      <a:pt x="120" y="57"/>
                      <a:pt x="102" y="0"/>
                    </a:cubicBezTo>
                    <a:cubicBezTo>
                      <a:pt x="98" y="34"/>
                      <a:pt x="111" y="72"/>
                      <a:pt x="111" y="108"/>
                    </a:cubicBezTo>
                    <a:cubicBezTo>
                      <a:pt x="111" y="125"/>
                      <a:pt x="112" y="143"/>
                      <a:pt x="113" y="160"/>
                    </a:cubicBezTo>
                    <a:cubicBezTo>
                      <a:pt x="115" y="196"/>
                      <a:pt x="111" y="234"/>
                      <a:pt x="105" y="269"/>
                    </a:cubicBezTo>
                    <a:cubicBezTo>
                      <a:pt x="100" y="305"/>
                      <a:pt x="96" y="339"/>
                      <a:pt x="78" y="373"/>
                    </a:cubicBezTo>
                    <a:cubicBezTo>
                      <a:pt x="64" y="400"/>
                      <a:pt x="48" y="426"/>
                      <a:pt x="36" y="454"/>
                    </a:cubicBezTo>
                    <a:cubicBezTo>
                      <a:pt x="29" y="469"/>
                      <a:pt x="25" y="483"/>
                      <a:pt x="21" y="499"/>
                    </a:cubicBezTo>
                    <a:cubicBezTo>
                      <a:pt x="16" y="519"/>
                      <a:pt x="2" y="536"/>
                      <a:pt x="0" y="557"/>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75" name="Freeform 271"/>
              <p:cNvSpPr>
                <a:spLocks/>
              </p:cNvSpPr>
              <p:nvPr/>
            </p:nvSpPr>
            <p:spPr bwMode="auto">
              <a:xfrm rot="12793977">
                <a:off x="8180119" y="6389893"/>
                <a:ext cx="44619" cy="78054"/>
              </a:xfrm>
              <a:custGeom>
                <a:avLst/>
                <a:gdLst>
                  <a:gd name="T0" fmla="*/ 18 w 109"/>
                  <a:gd name="T1" fmla="*/ 82 h 214"/>
                  <a:gd name="T2" fmla="*/ 66 w 109"/>
                  <a:gd name="T3" fmla="*/ 76 h 214"/>
                  <a:gd name="T4" fmla="*/ 109 w 109"/>
                  <a:gd name="T5" fmla="*/ 0 h 214"/>
                  <a:gd name="T6" fmla="*/ 64 w 109"/>
                  <a:gd name="T7" fmla="*/ 102 h 214"/>
                  <a:gd name="T8" fmla="*/ 56 w 109"/>
                  <a:gd name="T9" fmla="*/ 214 h 214"/>
                  <a:gd name="T10" fmla="*/ 42 w 109"/>
                  <a:gd name="T11" fmla="*/ 175 h 214"/>
                  <a:gd name="T12" fmla="*/ 23 w 109"/>
                  <a:gd name="T13" fmla="*/ 119 h 214"/>
                  <a:gd name="T14" fmla="*/ 10 w 109"/>
                  <a:gd name="T15" fmla="*/ 78 h 214"/>
                  <a:gd name="T16" fmla="*/ 0 w 109"/>
                  <a:gd name="T17" fmla="*/ 31 h 214"/>
                  <a:gd name="T18" fmla="*/ 8 w 109"/>
                  <a:gd name="T19" fmla="*/ 54 h 214"/>
                  <a:gd name="T20" fmla="*/ 23 w 109"/>
                  <a:gd name="T21" fmla="*/ 84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214"/>
                  <a:gd name="T35" fmla="*/ 109 w 109"/>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214">
                    <a:moveTo>
                      <a:pt x="18" y="82"/>
                    </a:moveTo>
                    <a:cubicBezTo>
                      <a:pt x="32" y="97"/>
                      <a:pt x="53" y="89"/>
                      <a:pt x="66" y="76"/>
                    </a:cubicBezTo>
                    <a:cubicBezTo>
                      <a:pt x="86" y="55"/>
                      <a:pt x="96" y="25"/>
                      <a:pt x="109" y="0"/>
                    </a:cubicBezTo>
                    <a:cubicBezTo>
                      <a:pt x="102" y="37"/>
                      <a:pt x="77" y="68"/>
                      <a:pt x="64" y="102"/>
                    </a:cubicBezTo>
                    <a:cubicBezTo>
                      <a:pt x="49" y="138"/>
                      <a:pt x="54" y="176"/>
                      <a:pt x="56" y="214"/>
                    </a:cubicBezTo>
                    <a:cubicBezTo>
                      <a:pt x="54" y="200"/>
                      <a:pt x="46" y="188"/>
                      <a:pt x="42" y="175"/>
                    </a:cubicBezTo>
                    <a:cubicBezTo>
                      <a:pt x="36" y="156"/>
                      <a:pt x="29" y="138"/>
                      <a:pt x="23" y="119"/>
                    </a:cubicBezTo>
                    <a:cubicBezTo>
                      <a:pt x="19" y="105"/>
                      <a:pt x="14" y="91"/>
                      <a:pt x="10" y="78"/>
                    </a:cubicBezTo>
                    <a:cubicBezTo>
                      <a:pt x="5" y="64"/>
                      <a:pt x="0" y="46"/>
                      <a:pt x="0" y="31"/>
                    </a:cubicBezTo>
                    <a:cubicBezTo>
                      <a:pt x="3" y="39"/>
                      <a:pt x="5" y="46"/>
                      <a:pt x="8" y="54"/>
                    </a:cubicBezTo>
                    <a:cubicBezTo>
                      <a:pt x="12" y="64"/>
                      <a:pt x="19" y="74"/>
                      <a:pt x="23" y="84"/>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76" name="Freeform 272"/>
              <p:cNvSpPr>
                <a:spLocks/>
              </p:cNvSpPr>
              <p:nvPr/>
            </p:nvSpPr>
            <p:spPr bwMode="auto">
              <a:xfrm rot="12793977">
                <a:off x="8175345" y="6427080"/>
                <a:ext cx="26628" cy="96927"/>
              </a:xfrm>
              <a:custGeom>
                <a:avLst/>
                <a:gdLst>
                  <a:gd name="T0" fmla="*/ 55 w 65"/>
                  <a:gd name="T1" fmla="*/ 18 h 266"/>
                  <a:gd name="T2" fmla="*/ 18 w 65"/>
                  <a:gd name="T3" fmla="*/ 82 h 266"/>
                  <a:gd name="T4" fmla="*/ 12 w 65"/>
                  <a:gd name="T5" fmla="*/ 139 h 266"/>
                  <a:gd name="T6" fmla="*/ 20 w 65"/>
                  <a:gd name="T7" fmla="*/ 194 h 266"/>
                  <a:gd name="T8" fmla="*/ 36 w 65"/>
                  <a:gd name="T9" fmla="*/ 236 h 266"/>
                  <a:gd name="T10" fmla="*/ 51 w 65"/>
                  <a:gd name="T11" fmla="*/ 245 h 266"/>
                  <a:gd name="T12" fmla="*/ 43 w 65"/>
                  <a:gd name="T13" fmla="*/ 266 h 266"/>
                  <a:gd name="T14" fmla="*/ 10 w 65"/>
                  <a:gd name="T15" fmla="*/ 203 h 266"/>
                  <a:gd name="T16" fmla="*/ 3 w 65"/>
                  <a:gd name="T17" fmla="*/ 106 h 266"/>
                  <a:gd name="T18" fmla="*/ 31 w 65"/>
                  <a:gd name="T19" fmla="*/ 40 h 266"/>
                  <a:gd name="T20" fmla="*/ 62 w 65"/>
                  <a:gd name="T21" fmla="*/ 5 h 266"/>
                  <a:gd name="T22" fmla="*/ 65 w 65"/>
                  <a:gd name="T23" fmla="*/ 0 h 266"/>
                  <a:gd name="T24" fmla="*/ 55 w 65"/>
                  <a:gd name="T25" fmla="*/ 19 h 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66"/>
                  <a:gd name="T41" fmla="*/ 65 w 65"/>
                  <a:gd name="T42" fmla="*/ 266 h 2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66">
                    <a:moveTo>
                      <a:pt x="55" y="18"/>
                    </a:moveTo>
                    <a:cubicBezTo>
                      <a:pt x="42" y="39"/>
                      <a:pt x="26" y="58"/>
                      <a:pt x="18" y="82"/>
                    </a:cubicBezTo>
                    <a:cubicBezTo>
                      <a:pt x="12" y="100"/>
                      <a:pt x="12" y="120"/>
                      <a:pt x="12" y="139"/>
                    </a:cubicBezTo>
                    <a:cubicBezTo>
                      <a:pt x="12" y="158"/>
                      <a:pt x="15" y="176"/>
                      <a:pt x="20" y="194"/>
                    </a:cubicBezTo>
                    <a:cubicBezTo>
                      <a:pt x="24" y="207"/>
                      <a:pt x="26" y="225"/>
                      <a:pt x="36" y="236"/>
                    </a:cubicBezTo>
                    <a:cubicBezTo>
                      <a:pt x="41" y="240"/>
                      <a:pt x="46" y="242"/>
                      <a:pt x="51" y="245"/>
                    </a:cubicBezTo>
                    <a:cubicBezTo>
                      <a:pt x="62" y="253"/>
                      <a:pt x="52" y="262"/>
                      <a:pt x="43" y="266"/>
                    </a:cubicBezTo>
                    <a:cubicBezTo>
                      <a:pt x="29" y="247"/>
                      <a:pt x="14" y="227"/>
                      <a:pt x="10" y="203"/>
                    </a:cubicBezTo>
                    <a:cubicBezTo>
                      <a:pt x="5" y="172"/>
                      <a:pt x="0" y="137"/>
                      <a:pt x="3" y="106"/>
                    </a:cubicBezTo>
                    <a:cubicBezTo>
                      <a:pt x="6" y="82"/>
                      <a:pt x="17" y="59"/>
                      <a:pt x="31" y="40"/>
                    </a:cubicBezTo>
                    <a:cubicBezTo>
                      <a:pt x="41" y="27"/>
                      <a:pt x="51" y="16"/>
                      <a:pt x="62" y="5"/>
                    </a:cubicBezTo>
                    <a:cubicBezTo>
                      <a:pt x="63" y="3"/>
                      <a:pt x="64" y="2"/>
                      <a:pt x="65" y="0"/>
                    </a:cubicBezTo>
                    <a:cubicBezTo>
                      <a:pt x="62" y="6"/>
                      <a:pt x="60" y="14"/>
                      <a:pt x="55" y="19"/>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77" name="Freeform 273"/>
              <p:cNvSpPr>
                <a:spLocks/>
              </p:cNvSpPr>
              <p:nvPr/>
            </p:nvSpPr>
            <p:spPr bwMode="auto">
              <a:xfrm rot="12793977">
                <a:off x="8115109" y="6403718"/>
                <a:ext cx="71247" cy="84771"/>
              </a:xfrm>
              <a:custGeom>
                <a:avLst/>
                <a:gdLst>
                  <a:gd name="T0" fmla="*/ 144 w 174"/>
                  <a:gd name="T1" fmla="*/ 0 h 233"/>
                  <a:gd name="T2" fmla="*/ 114 w 174"/>
                  <a:gd name="T3" fmla="*/ 47 h 233"/>
                  <a:gd name="T4" fmla="*/ 70 w 174"/>
                  <a:gd name="T5" fmla="*/ 100 h 233"/>
                  <a:gd name="T6" fmla="*/ 52 w 174"/>
                  <a:gd name="T7" fmla="*/ 126 h 233"/>
                  <a:gd name="T8" fmla="*/ 38 w 174"/>
                  <a:gd name="T9" fmla="*/ 163 h 233"/>
                  <a:gd name="T10" fmla="*/ 6 w 174"/>
                  <a:gd name="T11" fmla="*/ 219 h 233"/>
                  <a:gd name="T12" fmla="*/ 1 w 174"/>
                  <a:gd name="T13" fmla="*/ 232 h 233"/>
                  <a:gd name="T14" fmla="*/ 7 w 174"/>
                  <a:gd name="T15" fmla="*/ 229 h 233"/>
                  <a:gd name="T16" fmla="*/ 23 w 174"/>
                  <a:gd name="T17" fmla="*/ 205 h 233"/>
                  <a:gd name="T18" fmla="*/ 44 w 174"/>
                  <a:gd name="T19" fmla="*/ 168 h 233"/>
                  <a:gd name="T20" fmla="*/ 89 w 174"/>
                  <a:gd name="T21" fmla="*/ 98 h 233"/>
                  <a:gd name="T22" fmla="*/ 140 w 174"/>
                  <a:gd name="T23" fmla="*/ 60 h 233"/>
                  <a:gd name="T24" fmla="*/ 174 w 174"/>
                  <a:gd name="T25" fmla="*/ 45 h 233"/>
                  <a:gd name="T26" fmla="*/ 138 w 174"/>
                  <a:gd name="T27" fmla="*/ 50 h 233"/>
                  <a:gd name="T28" fmla="*/ 142 w 174"/>
                  <a:gd name="T29" fmla="*/ 6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4"/>
                  <a:gd name="T46" fmla="*/ 0 h 233"/>
                  <a:gd name="T47" fmla="*/ 174 w 174"/>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4" h="233">
                    <a:moveTo>
                      <a:pt x="144" y="0"/>
                    </a:moveTo>
                    <a:cubicBezTo>
                      <a:pt x="139" y="19"/>
                      <a:pt x="126" y="33"/>
                      <a:pt x="114" y="47"/>
                    </a:cubicBezTo>
                    <a:cubicBezTo>
                      <a:pt x="99" y="64"/>
                      <a:pt x="83" y="82"/>
                      <a:pt x="70" y="100"/>
                    </a:cubicBezTo>
                    <a:cubicBezTo>
                      <a:pt x="64" y="109"/>
                      <a:pt x="57" y="116"/>
                      <a:pt x="52" y="126"/>
                    </a:cubicBezTo>
                    <a:cubicBezTo>
                      <a:pt x="46" y="138"/>
                      <a:pt x="43" y="151"/>
                      <a:pt x="38" y="163"/>
                    </a:cubicBezTo>
                    <a:cubicBezTo>
                      <a:pt x="30" y="183"/>
                      <a:pt x="17" y="201"/>
                      <a:pt x="6" y="219"/>
                    </a:cubicBezTo>
                    <a:cubicBezTo>
                      <a:pt x="3" y="223"/>
                      <a:pt x="0" y="227"/>
                      <a:pt x="1" y="232"/>
                    </a:cubicBezTo>
                    <a:cubicBezTo>
                      <a:pt x="5" y="233"/>
                      <a:pt x="5" y="231"/>
                      <a:pt x="7" y="229"/>
                    </a:cubicBezTo>
                    <a:cubicBezTo>
                      <a:pt x="14" y="224"/>
                      <a:pt x="19" y="213"/>
                      <a:pt x="23" y="205"/>
                    </a:cubicBezTo>
                    <a:cubicBezTo>
                      <a:pt x="30" y="192"/>
                      <a:pt x="37" y="180"/>
                      <a:pt x="44" y="168"/>
                    </a:cubicBezTo>
                    <a:cubicBezTo>
                      <a:pt x="58" y="143"/>
                      <a:pt x="71" y="119"/>
                      <a:pt x="89" y="98"/>
                    </a:cubicBezTo>
                    <a:cubicBezTo>
                      <a:pt x="104" y="82"/>
                      <a:pt x="122" y="73"/>
                      <a:pt x="140" y="60"/>
                    </a:cubicBezTo>
                    <a:cubicBezTo>
                      <a:pt x="150" y="53"/>
                      <a:pt x="165" y="53"/>
                      <a:pt x="174" y="45"/>
                    </a:cubicBezTo>
                    <a:cubicBezTo>
                      <a:pt x="163" y="44"/>
                      <a:pt x="149" y="55"/>
                      <a:pt x="138" y="50"/>
                    </a:cubicBezTo>
                    <a:cubicBezTo>
                      <a:pt x="126" y="44"/>
                      <a:pt x="141" y="16"/>
                      <a:pt x="142" y="6"/>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78" name="Freeform 274"/>
              <p:cNvSpPr>
                <a:spLocks/>
              </p:cNvSpPr>
              <p:nvPr/>
            </p:nvSpPr>
            <p:spPr bwMode="auto">
              <a:xfrm rot="12793977">
                <a:off x="8123323" y="6276434"/>
                <a:ext cx="84921" cy="141072"/>
              </a:xfrm>
              <a:custGeom>
                <a:avLst/>
                <a:gdLst>
                  <a:gd name="T0" fmla="*/ 208 w 208"/>
                  <a:gd name="T1" fmla="*/ 2 h 388"/>
                  <a:gd name="T2" fmla="*/ 188 w 208"/>
                  <a:gd name="T3" fmla="*/ 90 h 388"/>
                  <a:gd name="T4" fmla="*/ 138 w 208"/>
                  <a:gd name="T5" fmla="*/ 212 h 388"/>
                  <a:gd name="T6" fmla="*/ 76 w 208"/>
                  <a:gd name="T7" fmla="*/ 293 h 388"/>
                  <a:gd name="T8" fmla="*/ 45 w 208"/>
                  <a:gd name="T9" fmla="*/ 333 h 388"/>
                  <a:gd name="T10" fmla="*/ 17 w 208"/>
                  <a:gd name="T11" fmla="*/ 370 h 388"/>
                  <a:gd name="T12" fmla="*/ 0 w 208"/>
                  <a:gd name="T13" fmla="*/ 388 h 388"/>
                  <a:gd name="T14" fmla="*/ 29 w 208"/>
                  <a:gd name="T15" fmla="*/ 341 h 388"/>
                  <a:gd name="T16" fmla="*/ 58 w 208"/>
                  <a:gd name="T17" fmla="*/ 302 h 388"/>
                  <a:gd name="T18" fmla="*/ 98 w 208"/>
                  <a:gd name="T19" fmla="*/ 247 h 388"/>
                  <a:gd name="T20" fmla="*/ 142 w 208"/>
                  <a:gd name="T21" fmla="*/ 163 h 388"/>
                  <a:gd name="T22" fmla="*/ 183 w 208"/>
                  <a:gd name="T23" fmla="*/ 75 h 388"/>
                  <a:gd name="T24" fmla="*/ 206 w 208"/>
                  <a:gd name="T25" fmla="*/ 0 h 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388"/>
                  <a:gd name="T41" fmla="*/ 208 w 208"/>
                  <a:gd name="T42" fmla="*/ 388 h 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388">
                    <a:moveTo>
                      <a:pt x="208" y="2"/>
                    </a:moveTo>
                    <a:cubicBezTo>
                      <a:pt x="205" y="32"/>
                      <a:pt x="195" y="61"/>
                      <a:pt x="188" y="90"/>
                    </a:cubicBezTo>
                    <a:cubicBezTo>
                      <a:pt x="178" y="133"/>
                      <a:pt x="164" y="177"/>
                      <a:pt x="138" y="212"/>
                    </a:cubicBezTo>
                    <a:cubicBezTo>
                      <a:pt x="118" y="240"/>
                      <a:pt x="95" y="265"/>
                      <a:pt x="76" y="293"/>
                    </a:cubicBezTo>
                    <a:cubicBezTo>
                      <a:pt x="67" y="307"/>
                      <a:pt x="55" y="319"/>
                      <a:pt x="45" y="333"/>
                    </a:cubicBezTo>
                    <a:cubicBezTo>
                      <a:pt x="36" y="346"/>
                      <a:pt x="27" y="358"/>
                      <a:pt x="17" y="370"/>
                    </a:cubicBezTo>
                    <a:cubicBezTo>
                      <a:pt x="12" y="376"/>
                      <a:pt x="8" y="385"/>
                      <a:pt x="0" y="388"/>
                    </a:cubicBezTo>
                    <a:cubicBezTo>
                      <a:pt x="2" y="370"/>
                      <a:pt x="18" y="354"/>
                      <a:pt x="29" y="341"/>
                    </a:cubicBezTo>
                    <a:cubicBezTo>
                      <a:pt x="39" y="328"/>
                      <a:pt x="47" y="314"/>
                      <a:pt x="58" y="302"/>
                    </a:cubicBezTo>
                    <a:cubicBezTo>
                      <a:pt x="72" y="285"/>
                      <a:pt x="87" y="267"/>
                      <a:pt x="98" y="247"/>
                    </a:cubicBezTo>
                    <a:cubicBezTo>
                      <a:pt x="113" y="219"/>
                      <a:pt x="128" y="191"/>
                      <a:pt x="142" y="163"/>
                    </a:cubicBezTo>
                    <a:cubicBezTo>
                      <a:pt x="155" y="133"/>
                      <a:pt x="171" y="105"/>
                      <a:pt x="183" y="75"/>
                    </a:cubicBezTo>
                    <a:cubicBezTo>
                      <a:pt x="192" y="51"/>
                      <a:pt x="200" y="25"/>
                      <a:pt x="206" y="0"/>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79" name="Freeform 275"/>
              <p:cNvSpPr>
                <a:spLocks/>
              </p:cNvSpPr>
              <p:nvPr/>
            </p:nvSpPr>
            <p:spPr bwMode="auto">
              <a:xfrm rot="12793977">
                <a:off x="8230039" y="6252659"/>
                <a:ext cx="88519" cy="105564"/>
              </a:xfrm>
              <a:custGeom>
                <a:avLst/>
                <a:gdLst>
                  <a:gd name="T0" fmla="*/ 88 w 216"/>
                  <a:gd name="T1" fmla="*/ 25 h 290"/>
                  <a:gd name="T2" fmla="*/ 97 w 216"/>
                  <a:gd name="T3" fmla="*/ 66 h 290"/>
                  <a:gd name="T4" fmla="*/ 133 w 216"/>
                  <a:gd name="T5" fmla="*/ 67 h 290"/>
                  <a:gd name="T6" fmla="*/ 216 w 216"/>
                  <a:gd name="T7" fmla="*/ 0 h 290"/>
                  <a:gd name="T8" fmla="*/ 199 w 216"/>
                  <a:gd name="T9" fmla="*/ 39 h 290"/>
                  <a:gd name="T10" fmla="*/ 183 w 216"/>
                  <a:gd name="T11" fmla="*/ 66 h 290"/>
                  <a:gd name="T12" fmla="*/ 133 w 216"/>
                  <a:gd name="T13" fmla="*/ 124 h 290"/>
                  <a:gd name="T14" fmla="*/ 60 w 216"/>
                  <a:gd name="T15" fmla="*/ 200 h 290"/>
                  <a:gd name="T16" fmla="*/ 27 w 216"/>
                  <a:gd name="T17" fmla="*/ 248 h 290"/>
                  <a:gd name="T18" fmla="*/ 0 w 216"/>
                  <a:gd name="T19" fmla="*/ 290 h 290"/>
                  <a:gd name="T20" fmla="*/ 10 w 216"/>
                  <a:gd name="T21" fmla="*/ 254 h 290"/>
                  <a:gd name="T22" fmla="*/ 53 w 216"/>
                  <a:gd name="T23" fmla="*/ 163 h 290"/>
                  <a:gd name="T24" fmla="*/ 76 w 216"/>
                  <a:gd name="T25" fmla="*/ 118 h 290"/>
                  <a:gd name="T26" fmla="*/ 82 w 216"/>
                  <a:gd name="T27" fmla="*/ 101 h 2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290"/>
                  <a:gd name="T44" fmla="*/ 216 w 216"/>
                  <a:gd name="T45" fmla="*/ 290 h 2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290">
                    <a:moveTo>
                      <a:pt x="88" y="25"/>
                    </a:moveTo>
                    <a:cubicBezTo>
                      <a:pt x="88" y="39"/>
                      <a:pt x="87" y="54"/>
                      <a:pt x="97" y="66"/>
                    </a:cubicBezTo>
                    <a:cubicBezTo>
                      <a:pt x="108" y="79"/>
                      <a:pt x="121" y="76"/>
                      <a:pt x="133" y="67"/>
                    </a:cubicBezTo>
                    <a:cubicBezTo>
                      <a:pt x="162" y="46"/>
                      <a:pt x="189" y="23"/>
                      <a:pt x="216" y="0"/>
                    </a:cubicBezTo>
                    <a:cubicBezTo>
                      <a:pt x="207" y="10"/>
                      <a:pt x="204" y="26"/>
                      <a:pt x="199" y="39"/>
                    </a:cubicBezTo>
                    <a:cubicBezTo>
                      <a:pt x="195" y="49"/>
                      <a:pt x="189" y="58"/>
                      <a:pt x="183" y="66"/>
                    </a:cubicBezTo>
                    <a:cubicBezTo>
                      <a:pt x="168" y="87"/>
                      <a:pt x="150" y="106"/>
                      <a:pt x="133" y="124"/>
                    </a:cubicBezTo>
                    <a:cubicBezTo>
                      <a:pt x="109" y="150"/>
                      <a:pt x="86" y="176"/>
                      <a:pt x="60" y="200"/>
                    </a:cubicBezTo>
                    <a:cubicBezTo>
                      <a:pt x="47" y="213"/>
                      <a:pt x="37" y="232"/>
                      <a:pt x="27" y="248"/>
                    </a:cubicBezTo>
                    <a:cubicBezTo>
                      <a:pt x="18" y="262"/>
                      <a:pt x="8" y="275"/>
                      <a:pt x="0" y="290"/>
                    </a:cubicBezTo>
                    <a:cubicBezTo>
                      <a:pt x="1" y="277"/>
                      <a:pt x="5" y="265"/>
                      <a:pt x="10" y="254"/>
                    </a:cubicBezTo>
                    <a:cubicBezTo>
                      <a:pt x="23" y="223"/>
                      <a:pt x="39" y="193"/>
                      <a:pt x="53" y="163"/>
                    </a:cubicBezTo>
                    <a:cubicBezTo>
                      <a:pt x="61" y="148"/>
                      <a:pt x="70" y="134"/>
                      <a:pt x="76" y="118"/>
                    </a:cubicBezTo>
                    <a:cubicBezTo>
                      <a:pt x="78" y="113"/>
                      <a:pt x="79" y="106"/>
                      <a:pt x="82" y="101"/>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80" name="Freeform 276"/>
              <p:cNvSpPr>
                <a:spLocks/>
              </p:cNvSpPr>
              <p:nvPr/>
            </p:nvSpPr>
            <p:spPr bwMode="auto">
              <a:xfrm rot="12793977">
                <a:off x="7939986" y="6013789"/>
                <a:ext cx="25548" cy="118360"/>
              </a:xfrm>
              <a:custGeom>
                <a:avLst/>
                <a:gdLst>
                  <a:gd name="T0" fmla="*/ 16 w 62"/>
                  <a:gd name="T1" fmla="*/ 2 h 325"/>
                  <a:gd name="T2" fmla="*/ 7 w 62"/>
                  <a:gd name="T3" fmla="*/ 46 h 325"/>
                  <a:gd name="T4" fmla="*/ 4 w 62"/>
                  <a:gd name="T5" fmla="*/ 86 h 325"/>
                  <a:gd name="T6" fmla="*/ 6 w 62"/>
                  <a:gd name="T7" fmla="*/ 205 h 325"/>
                  <a:gd name="T8" fmla="*/ 34 w 62"/>
                  <a:gd name="T9" fmla="*/ 302 h 325"/>
                  <a:gd name="T10" fmla="*/ 50 w 62"/>
                  <a:gd name="T11" fmla="*/ 314 h 325"/>
                  <a:gd name="T12" fmla="*/ 61 w 62"/>
                  <a:gd name="T13" fmla="*/ 276 h 325"/>
                  <a:gd name="T14" fmla="*/ 61 w 62"/>
                  <a:gd name="T15" fmla="*/ 274 h 325"/>
                  <a:gd name="T16" fmla="*/ 23 w 62"/>
                  <a:gd name="T17" fmla="*/ 211 h 325"/>
                  <a:gd name="T18" fmla="*/ 10 w 62"/>
                  <a:gd name="T19" fmla="*/ 148 h 325"/>
                  <a:gd name="T20" fmla="*/ 12 w 62"/>
                  <a:gd name="T21" fmla="*/ 78 h 325"/>
                  <a:gd name="T22" fmla="*/ 17 w 62"/>
                  <a:gd name="T23" fmla="*/ 31 h 325"/>
                  <a:gd name="T24" fmla="*/ 21 w 62"/>
                  <a:gd name="T25" fmla="*/ 0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325"/>
                  <a:gd name="T41" fmla="*/ 62 w 62"/>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325">
                    <a:moveTo>
                      <a:pt x="16" y="2"/>
                    </a:moveTo>
                    <a:cubicBezTo>
                      <a:pt x="10" y="13"/>
                      <a:pt x="9" y="33"/>
                      <a:pt x="7" y="46"/>
                    </a:cubicBezTo>
                    <a:cubicBezTo>
                      <a:pt x="5" y="59"/>
                      <a:pt x="4" y="73"/>
                      <a:pt x="4" y="86"/>
                    </a:cubicBezTo>
                    <a:cubicBezTo>
                      <a:pt x="2" y="125"/>
                      <a:pt x="0" y="166"/>
                      <a:pt x="6" y="205"/>
                    </a:cubicBezTo>
                    <a:cubicBezTo>
                      <a:pt x="11" y="237"/>
                      <a:pt x="23" y="271"/>
                      <a:pt x="34" y="302"/>
                    </a:cubicBezTo>
                    <a:cubicBezTo>
                      <a:pt x="37" y="310"/>
                      <a:pt x="42" y="325"/>
                      <a:pt x="50" y="314"/>
                    </a:cubicBezTo>
                    <a:cubicBezTo>
                      <a:pt x="54" y="308"/>
                      <a:pt x="62" y="283"/>
                      <a:pt x="61" y="276"/>
                    </a:cubicBezTo>
                    <a:cubicBezTo>
                      <a:pt x="61" y="275"/>
                      <a:pt x="61" y="274"/>
                      <a:pt x="61" y="274"/>
                    </a:cubicBezTo>
                    <a:cubicBezTo>
                      <a:pt x="40" y="261"/>
                      <a:pt x="29" y="233"/>
                      <a:pt x="23" y="211"/>
                    </a:cubicBezTo>
                    <a:cubicBezTo>
                      <a:pt x="17" y="190"/>
                      <a:pt x="11" y="170"/>
                      <a:pt x="10" y="148"/>
                    </a:cubicBezTo>
                    <a:cubicBezTo>
                      <a:pt x="9" y="125"/>
                      <a:pt x="10" y="101"/>
                      <a:pt x="12" y="78"/>
                    </a:cubicBezTo>
                    <a:cubicBezTo>
                      <a:pt x="13" y="62"/>
                      <a:pt x="16" y="47"/>
                      <a:pt x="17" y="31"/>
                    </a:cubicBezTo>
                    <a:cubicBezTo>
                      <a:pt x="17" y="23"/>
                      <a:pt x="22" y="7"/>
                      <a:pt x="21" y="0"/>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81" name="Freeform 277"/>
              <p:cNvSpPr>
                <a:spLocks/>
              </p:cNvSpPr>
              <p:nvPr/>
            </p:nvSpPr>
            <p:spPr bwMode="auto">
              <a:xfrm rot="12793977">
                <a:off x="7956099" y="5982704"/>
                <a:ext cx="112628" cy="96927"/>
              </a:xfrm>
              <a:custGeom>
                <a:avLst/>
                <a:gdLst>
                  <a:gd name="T0" fmla="*/ 2 w 275"/>
                  <a:gd name="T1" fmla="*/ 1 h 267"/>
                  <a:gd name="T2" fmla="*/ 68 w 275"/>
                  <a:gd name="T3" fmla="*/ 50 h 267"/>
                  <a:gd name="T4" fmla="*/ 130 w 275"/>
                  <a:gd name="T5" fmla="*/ 90 h 267"/>
                  <a:gd name="T6" fmla="*/ 238 w 275"/>
                  <a:gd name="T7" fmla="*/ 242 h 267"/>
                  <a:gd name="T8" fmla="*/ 251 w 275"/>
                  <a:gd name="T9" fmla="*/ 267 h 267"/>
                  <a:gd name="T10" fmla="*/ 273 w 275"/>
                  <a:gd name="T11" fmla="*/ 247 h 267"/>
                  <a:gd name="T12" fmla="*/ 260 w 275"/>
                  <a:gd name="T13" fmla="*/ 188 h 267"/>
                  <a:gd name="T14" fmla="*/ 242 w 275"/>
                  <a:gd name="T15" fmla="*/ 105 h 267"/>
                  <a:gd name="T16" fmla="*/ 227 w 275"/>
                  <a:gd name="T17" fmla="*/ 61 h 267"/>
                  <a:gd name="T18" fmla="*/ 214 w 275"/>
                  <a:gd name="T19" fmla="*/ 78 h 267"/>
                  <a:gd name="T20" fmla="*/ 205 w 275"/>
                  <a:gd name="T21" fmla="*/ 71 h 267"/>
                  <a:gd name="T22" fmla="*/ 205 w 275"/>
                  <a:gd name="T23" fmla="*/ 100 h 267"/>
                  <a:gd name="T24" fmla="*/ 176 w 275"/>
                  <a:gd name="T25" fmla="*/ 97 h 267"/>
                  <a:gd name="T26" fmla="*/ 113 w 275"/>
                  <a:gd name="T27" fmla="*/ 64 h 267"/>
                  <a:gd name="T28" fmla="*/ 4 w 275"/>
                  <a:gd name="T29" fmla="*/ 3 h 267"/>
                  <a:gd name="T30" fmla="*/ 0 w 275"/>
                  <a:gd name="T31" fmla="*/ 0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5"/>
                  <a:gd name="T49" fmla="*/ 0 h 267"/>
                  <a:gd name="T50" fmla="*/ 275 w 275"/>
                  <a:gd name="T51" fmla="*/ 267 h 2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5" h="267">
                    <a:moveTo>
                      <a:pt x="2" y="1"/>
                    </a:moveTo>
                    <a:cubicBezTo>
                      <a:pt x="17" y="22"/>
                      <a:pt x="47" y="35"/>
                      <a:pt x="68" y="50"/>
                    </a:cubicBezTo>
                    <a:cubicBezTo>
                      <a:pt x="88" y="64"/>
                      <a:pt x="111" y="74"/>
                      <a:pt x="130" y="90"/>
                    </a:cubicBezTo>
                    <a:cubicBezTo>
                      <a:pt x="179" y="131"/>
                      <a:pt x="214" y="184"/>
                      <a:pt x="238" y="242"/>
                    </a:cubicBezTo>
                    <a:cubicBezTo>
                      <a:pt x="242" y="250"/>
                      <a:pt x="246" y="258"/>
                      <a:pt x="251" y="267"/>
                    </a:cubicBezTo>
                    <a:cubicBezTo>
                      <a:pt x="268" y="267"/>
                      <a:pt x="275" y="267"/>
                      <a:pt x="273" y="247"/>
                    </a:cubicBezTo>
                    <a:cubicBezTo>
                      <a:pt x="271" y="227"/>
                      <a:pt x="267" y="208"/>
                      <a:pt x="260" y="188"/>
                    </a:cubicBezTo>
                    <a:cubicBezTo>
                      <a:pt x="250" y="161"/>
                      <a:pt x="248" y="134"/>
                      <a:pt x="242" y="105"/>
                    </a:cubicBezTo>
                    <a:cubicBezTo>
                      <a:pt x="239" y="91"/>
                      <a:pt x="236" y="73"/>
                      <a:pt x="227" y="61"/>
                    </a:cubicBezTo>
                    <a:cubicBezTo>
                      <a:pt x="220" y="64"/>
                      <a:pt x="222" y="74"/>
                      <a:pt x="214" y="78"/>
                    </a:cubicBezTo>
                    <a:cubicBezTo>
                      <a:pt x="212" y="75"/>
                      <a:pt x="209" y="72"/>
                      <a:pt x="205" y="71"/>
                    </a:cubicBezTo>
                    <a:cubicBezTo>
                      <a:pt x="204" y="80"/>
                      <a:pt x="213" y="92"/>
                      <a:pt x="205" y="100"/>
                    </a:cubicBezTo>
                    <a:cubicBezTo>
                      <a:pt x="198" y="106"/>
                      <a:pt x="183" y="100"/>
                      <a:pt x="176" y="97"/>
                    </a:cubicBezTo>
                    <a:cubicBezTo>
                      <a:pt x="154" y="89"/>
                      <a:pt x="133" y="75"/>
                      <a:pt x="113" y="64"/>
                    </a:cubicBezTo>
                    <a:cubicBezTo>
                      <a:pt x="76" y="45"/>
                      <a:pt x="39" y="26"/>
                      <a:pt x="4" y="3"/>
                    </a:cubicBezTo>
                    <a:cubicBezTo>
                      <a:pt x="3" y="2"/>
                      <a:pt x="1" y="1"/>
                      <a:pt x="0" y="0"/>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82" name="Freeform 278"/>
              <p:cNvSpPr>
                <a:spLocks/>
              </p:cNvSpPr>
              <p:nvPr/>
            </p:nvSpPr>
            <p:spPr bwMode="auto">
              <a:xfrm rot="12793977">
                <a:off x="7899333" y="5990013"/>
                <a:ext cx="69808" cy="104925"/>
              </a:xfrm>
              <a:custGeom>
                <a:avLst/>
                <a:gdLst>
                  <a:gd name="T0" fmla="*/ 171 w 171"/>
                  <a:gd name="T1" fmla="*/ 0 h 289"/>
                  <a:gd name="T2" fmla="*/ 146 w 171"/>
                  <a:gd name="T3" fmla="*/ 17 h 289"/>
                  <a:gd name="T4" fmla="*/ 121 w 171"/>
                  <a:gd name="T5" fmla="*/ 37 h 289"/>
                  <a:gd name="T6" fmla="*/ 76 w 171"/>
                  <a:gd name="T7" fmla="*/ 96 h 289"/>
                  <a:gd name="T8" fmla="*/ 50 w 171"/>
                  <a:gd name="T9" fmla="*/ 161 h 289"/>
                  <a:gd name="T10" fmla="*/ 34 w 171"/>
                  <a:gd name="T11" fmla="*/ 187 h 289"/>
                  <a:gd name="T12" fmla="*/ 22 w 171"/>
                  <a:gd name="T13" fmla="*/ 189 h 289"/>
                  <a:gd name="T14" fmla="*/ 1 w 171"/>
                  <a:gd name="T15" fmla="*/ 173 h 289"/>
                  <a:gd name="T16" fmla="*/ 0 w 171"/>
                  <a:gd name="T17" fmla="*/ 172 h 289"/>
                  <a:gd name="T18" fmla="*/ 18 w 171"/>
                  <a:gd name="T19" fmla="*/ 212 h 289"/>
                  <a:gd name="T20" fmla="*/ 26 w 171"/>
                  <a:gd name="T21" fmla="*/ 236 h 289"/>
                  <a:gd name="T22" fmla="*/ 46 w 171"/>
                  <a:gd name="T23" fmla="*/ 289 h 289"/>
                  <a:gd name="T24" fmla="*/ 47 w 171"/>
                  <a:gd name="T25" fmla="*/ 226 h 289"/>
                  <a:gd name="T26" fmla="*/ 57 w 171"/>
                  <a:gd name="T27" fmla="*/ 182 h 289"/>
                  <a:gd name="T28" fmla="*/ 72 w 171"/>
                  <a:gd name="T29" fmla="*/ 125 h 289"/>
                  <a:gd name="T30" fmla="*/ 116 w 171"/>
                  <a:gd name="T31" fmla="*/ 52 h 289"/>
                  <a:gd name="T32" fmla="*/ 170 w 171"/>
                  <a:gd name="T33" fmla="*/ 3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289"/>
                  <a:gd name="T53" fmla="*/ 171 w 171"/>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289">
                    <a:moveTo>
                      <a:pt x="171" y="0"/>
                    </a:moveTo>
                    <a:cubicBezTo>
                      <a:pt x="166" y="8"/>
                      <a:pt x="154" y="12"/>
                      <a:pt x="146" y="17"/>
                    </a:cubicBezTo>
                    <a:cubicBezTo>
                      <a:pt x="136" y="23"/>
                      <a:pt x="129" y="29"/>
                      <a:pt x="121" y="37"/>
                    </a:cubicBezTo>
                    <a:cubicBezTo>
                      <a:pt x="104" y="53"/>
                      <a:pt x="86" y="74"/>
                      <a:pt x="76" y="96"/>
                    </a:cubicBezTo>
                    <a:cubicBezTo>
                      <a:pt x="67" y="117"/>
                      <a:pt x="61" y="140"/>
                      <a:pt x="50" y="161"/>
                    </a:cubicBezTo>
                    <a:cubicBezTo>
                      <a:pt x="46" y="168"/>
                      <a:pt x="41" y="182"/>
                      <a:pt x="34" y="187"/>
                    </a:cubicBezTo>
                    <a:cubicBezTo>
                      <a:pt x="29" y="190"/>
                      <a:pt x="27" y="190"/>
                      <a:pt x="22" y="189"/>
                    </a:cubicBezTo>
                    <a:cubicBezTo>
                      <a:pt x="16" y="188"/>
                      <a:pt x="5" y="172"/>
                      <a:pt x="1" y="173"/>
                    </a:cubicBezTo>
                    <a:cubicBezTo>
                      <a:pt x="0" y="173"/>
                      <a:pt x="0" y="173"/>
                      <a:pt x="0" y="172"/>
                    </a:cubicBezTo>
                    <a:cubicBezTo>
                      <a:pt x="3" y="186"/>
                      <a:pt x="13" y="199"/>
                      <a:pt x="18" y="212"/>
                    </a:cubicBezTo>
                    <a:cubicBezTo>
                      <a:pt x="21" y="220"/>
                      <a:pt x="23" y="228"/>
                      <a:pt x="26" y="236"/>
                    </a:cubicBezTo>
                    <a:cubicBezTo>
                      <a:pt x="31" y="253"/>
                      <a:pt x="36" y="274"/>
                      <a:pt x="46" y="289"/>
                    </a:cubicBezTo>
                    <a:cubicBezTo>
                      <a:pt x="48" y="268"/>
                      <a:pt x="44" y="247"/>
                      <a:pt x="47" y="226"/>
                    </a:cubicBezTo>
                    <a:cubicBezTo>
                      <a:pt x="49" y="211"/>
                      <a:pt x="53" y="197"/>
                      <a:pt x="57" y="182"/>
                    </a:cubicBezTo>
                    <a:cubicBezTo>
                      <a:pt x="62" y="163"/>
                      <a:pt x="65" y="144"/>
                      <a:pt x="72" y="125"/>
                    </a:cubicBezTo>
                    <a:cubicBezTo>
                      <a:pt x="81" y="98"/>
                      <a:pt x="98" y="74"/>
                      <a:pt x="116" y="52"/>
                    </a:cubicBezTo>
                    <a:cubicBezTo>
                      <a:pt x="131" y="33"/>
                      <a:pt x="155" y="19"/>
                      <a:pt x="170" y="3"/>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83" name="Freeform 279"/>
              <p:cNvSpPr>
                <a:spLocks/>
              </p:cNvSpPr>
              <p:nvPr/>
            </p:nvSpPr>
            <p:spPr bwMode="auto">
              <a:xfrm rot="12793977">
                <a:off x="7993625" y="5865126"/>
                <a:ext cx="95716" cy="146830"/>
              </a:xfrm>
              <a:custGeom>
                <a:avLst/>
                <a:gdLst>
                  <a:gd name="T0" fmla="*/ 143 w 233"/>
                  <a:gd name="T1" fmla="*/ 23 h 404"/>
                  <a:gd name="T2" fmla="*/ 147 w 233"/>
                  <a:gd name="T3" fmla="*/ 218 h 404"/>
                  <a:gd name="T4" fmla="*/ 20 w 233"/>
                  <a:gd name="T5" fmla="*/ 354 h 404"/>
                  <a:gd name="T6" fmla="*/ 12 w 233"/>
                  <a:gd name="T7" fmla="*/ 387 h 404"/>
                  <a:gd name="T8" fmla="*/ 31 w 233"/>
                  <a:gd name="T9" fmla="*/ 403 h 404"/>
                  <a:gd name="T10" fmla="*/ 68 w 233"/>
                  <a:gd name="T11" fmla="*/ 388 h 404"/>
                  <a:gd name="T12" fmla="*/ 126 w 233"/>
                  <a:gd name="T13" fmla="*/ 342 h 404"/>
                  <a:gd name="T14" fmla="*/ 189 w 233"/>
                  <a:gd name="T15" fmla="*/ 285 h 404"/>
                  <a:gd name="T16" fmla="*/ 229 w 233"/>
                  <a:gd name="T17" fmla="*/ 239 h 404"/>
                  <a:gd name="T18" fmla="*/ 233 w 233"/>
                  <a:gd name="T19" fmla="*/ 234 h 404"/>
                  <a:gd name="T20" fmla="*/ 181 w 233"/>
                  <a:gd name="T21" fmla="*/ 244 h 404"/>
                  <a:gd name="T22" fmla="*/ 177 w 233"/>
                  <a:gd name="T23" fmla="*/ 200 h 404"/>
                  <a:gd name="T24" fmla="*/ 186 w 233"/>
                  <a:gd name="T25" fmla="*/ 116 h 404"/>
                  <a:gd name="T26" fmla="*/ 188 w 233"/>
                  <a:gd name="T27" fmla="*/ 54 h 404"/>
                  <a:gd name="T28" fmla="*/ 182 w 233"/>
                  <a:gd name="T29" fmla="*/ 24 h 404"/>
                  <a:gd name="T30" fmla="*/ 157 w 233"/>
                  <a:gd name="T31" fmla="*/ 0 h 4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3"/>
                  <a:gd name="T49" fmla="*/ 0 h 404"/>
                  <a:gd name="T50" fmla="*/ 233 w 233"/>
                  <a:gd name="T51" fmla="*/ 404 h 4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3" h="404">
                    <a:moveTo>
                      <a:pt x="143" y="23"/>
                    </a:moveTo>
                    <a:cubicBezTo>
                      <a:pt x="169" y="81"/>
                      <a:pt x="166" y="158"/>
                      <a:pt x="147" y="218"/>
                    </a:cubicBezTo>
                    <a:cubicBezTo>
                      <a:pt x="126" y="281"/>
                      <a:pt x="72" y="320"/>
                      <a:pt x="20" y="354"/>
                    </a:cubicBezTo>
                    <a:cubicBezTo>
                      <a:pt x="5" y="364"/>
                      <a:pt x="0" y="373"/>
                      <a:pt x="12" y="387"/>
                    </a:cubicBezTo>
                    <a:cubicBezTo>
                      <a:pt x="18" y="393"/>
                      <a:pt x="22" y="402"/>
                      <a:pt x="31" y="403"/>
                    </a:cubicBezTo>
                    <a:cubicBezTo>
                      <a:pt x="41" y="404"/>
                      <a:pt x="59" y="393"/>
                      <a:pt x="68" y="388"/>
                    </a:cubicBezTo>
                    <a:cubicBezTo>
                      <a:pt x="89" y="376"/>
                      <a:pt x="107" y="357"/>
                      <a:pt x="126" y="342"/>
                    </a:cubicBezTo>
                    <a:cubicBezTo>
                      <a:pt x="149" y="325"/>
                      <a:pt x="168" y="305"/>
                      <a:pt x="189" y="285"/>
                    </a:cubicBezTo>
                    <a:cubicBezTo>
                      <a:pt x="203" y="271"/>
                      <a:pt x="219" y="257"/>
                      <a:pt x="229" y="239"/>
                    </a:cubicBezTo>
                    <a:cubicBezTo>
                      <a:pt x="230" y="237"/>
                      <a:pt x="232" y="236"/>
                      <a:pt x="233" y="234"/>
                    </a:cubicBezTo>
                    <a:cubicBezTo>
                      <a:pt x="221" y="242"/>
                      <a:pt x="195" y="255"/>
                      <a:pt x="181" y="244"/>
                    </a:cubicBezTo>
                    <a:cubicBezTo>
                      <a:pt x="170" y="235"/>
                      <a:pt x="176" y="212"/>
                      <a:pt x="177" y="200"/>
                    </a:cubicBezTo>
                    <a:cubicBezTo>
                      <a:pt x="180" y="172"/>
                      <a:pt x="181" y="144"/>
                      <a:pt x="186" y="116"/>
                    </a:cubicBezTo>
                    <a:cubicBezTo>
                      <a:pt x="190" y="95"/>
                      <a:pt x="192" y="74"/>
                      <a:pt x="188" y="54"/>
                    </a:cubicBezTo>
                    <a:cubicBezTo>
                      <a:pt x="186" y="44"/>
                      <a:pt x="185" y="34"/>
                      <a:pt x="182" y="24"/>
                    </a:cubicBezTo>
                    <a:cubicBezTo>
                      <a:pt x="177" y="8"/>
                      <a:pt x="174" y="3"/>
                      <a:pt x="157" y="0"/>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84" name="Freeform 280"/>
              <p:cNvSpPr>
                <a:spLocks/>
              </p:cNvSpPr>
              <p:nvPr/>
            </p:nvSpPr>
            <p:spPr bwMode="auto">
              <a:xfrm rot="12793977">
                <a:off x="7946998" y="5867694"/>
                <a:ext cx="68009" cy="112922"/>
              </a:xfrm>
              <a:custGeom>
                <a:avLst/>
                <a:gdLst>
                  <a:gd name="T0" fmla="*/ 2 w 166"/>
                  <a:gd name="T1" fmla="*/ 260 h 310"/>
                  <a:gd name="T2" fmla="*/ 166 w 166"/>
                  <a:gd name="T3" fmla="*/ 0 h 310"/>
                  <a:gd name="T4" fmla="*/ 0 w 166"/>
                  <a:gd name="T5" fmla="*/ 310 h 310"/>
                  <a:gd name="T6" fmla="*/ 3 w 166"/>
                  <a:gd name="T7" fmla="*/ 263 h 310"/>
                  <a:gd name="T8" fmla="*/ 0 60000 65536"/>
                  <a:gd name="T9" fmla="*/ 0 60000 65536"/>
                  <a:gd name="T10" fmla="*/ 0 60000 65536"/>
                  <a:gd name="T11" fmla="*/ 0 60000 65536"/>
                  <a:gd name="T12" fmla="*/ 0 w 166"/>
                  <a:gd name="T13" fmla="*/ 0 h 310"/>
                  <a:gd name="T14" fmla="*/ 166 w 166"/>
                  <a:gd name="T15" fmla="*/ 310 h 310"/>
                </a:gdLst>
                <a:ahLst/>
                <a:cxnLst>
                  <a:cxn ang="T8">
                    <a:pos x="T0" y="T1"/>
                  </a:cxn>
                  <a:cxn ang="T9">
                    <a:pos x="T2" y="T3"/>
                  </a:cxn>
                  <a:cxn ang="T10">
                    <a:pos x="T4" y="T5"/>
                  </a:cxn>
                  <a:cxn ang="T11">
                    <a:pos x="T6" y="T7"/>
                  </a:cxn>
                </a:cxnLst>
                <a:rect l="T12" t="T13" r="T14" b="T15"/>
                <a:pathLst>
                  <a:path w="166" h="310">
                    <a:moveTo>
                      <a:pt x="2" y="260"/>
                    </a:moveTo>
                    <a:cubicBezTo>
                      <a:pt x="2" y="260"/>
                      <a:pt x="77" y="268"/>
                      <a:pt x="166" y="0"/>
                    </a:cubicBezTo>
                    <a:cubicBezTo>
                      <a:pt x="166" y="0"/>
                      <a:pt x="145" y="163"/>
                      <a:pt x="0" y="310"/>
                    </a:cubicBezTo>
                    <a:cubicBezTo>
                      <a:pt x="3" y="263"/>
                      <a:pt x="3" y="263"/>
                      <a:pt x="3" y="263"/>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85" name="Freeform 281"/>
              <p:cNvSpPr>
                <a:spLocks/>
              </p:cNvSpPr>
              <p:nvPr/>
            </p:nvSpPr>
            <p:spPr bwMode="auto">
              <a:xfrm rot="12793977">
                <a:off x="8108078" y="5809227"/>
                <a:ext cx="258720" cy="190336"/>
              </a:xfrm>
              <a:custGeom>
                <a:avLst/>
                <a:gdLst>
                  <a:gd name="T0" fmla="*/ 631 w 632"/>
                  <a:gd name="T1" fmla="*/ 2 h 524"/>
                  <a:gd name="T2" fmla="*/ 605 w 632"/>
                  <a:gd name="T3" fmla="*/ 16 h 524"/>
                  <a:gd name="T4" fmla="*/ 574 w 632"/>
                  <a:gd name="T5" fmla="*/ 35 h 524"/>
                  <a:gd name="T6" fmla="*/ 482 w 632"/>
                  <a:gd name="T7" fmla="*/ 80 h 524"/>
                  <a:gd name="T8" fmla="*/ 309 w 632"/>
                  <a:gd name="T9" fmla="*/ 157 h 524"/>
                  <a:gd name="T10" fmla="*/ 210 w 632"/>
                  <a:gd name="T11" fmla="*/ 214 h 524"/>
                  <a:gd name="T12" fmla="*/ 175 w 632"/>
                  <a:gd name="T13" fmla="*/ 238 h 524"/>
                  <a:gd name="T14" fmla="*/ 145 w 632"/>
                  <a:gd name="T15" fmla="*/ 261 h 524"/>
                  <a:gd name="T16" fmla="*/ 111 w 632"/>
                  <a:gd name="T17" fmla="*/ 252 h 524"/>
                  <a:gd name="T18" fmla="*/ 108 w 632"/>
                  <a:gd name="T19" fmla="*/ 229 h 524"/>
                  <a:gd name="T20" fmla="*/ 106 w 632"/>
                  <a:gd name="T21" fmla="*/ 168 h 524"/>
                  <a:gd name="T22" fmla="*/ 87 w 632"/>
                  <a:gd name="T23" fmla="*/ 223 h 524"/>
                  <a:gd name="T24" fmla="*/ 63 w 632"/>
                  <a:gd name="T25" fmla="*/ 299 h 524"/>
                  <a:gd name="T26" fmla="*/ 56 w 632"/>
                  <a:gd name="T27" fmla="*/ 345 h 524"/>
                  <a:gd name="T28" fmla="*/ 48 w 632"/>
                  <a:gd name="T29" fmla="*/ 382 h 524"/>
                  <a:gd name="T30" fmla="*/ 21 w 632"/>
                  <a:gd name="T31" fmla="*/ 454 h 524"/>
                  <a:gd name="T32" fmla="*/ 0 w 632"/>
                  <a:gd name="T33" fmla="*/ 524 h 524"/>
                  <a:gd name="T34" fmla="*/ 25 w 632"/>
                  <a:gd name="T35" fmla="*/ 491 h 524"/>
                  <a:gd name="T36" fmla="*/ 96 w 632"/>
                  <a:gd name="T37" fmla="*/ 397 h 524"/>
                  <a:gd name="T38" fmla="*/ 184 w 632"/>
                  <a:gd name="T39" fmla="*/ 303 h 524"/>
                  <a:gd name="T40" fmla="*/ 238 w 632"/>
                  <a:gd name="T41" fmla="*/ 261 h 524"/>
                  <a:gd name="T42" fmla="*/ 421 w 632"/>
                  <a:gd name="T43" fmla="*/ 158 h 524"/>
                  <a:gd name="T44" fmla="*/ 542 w 632"/>
                  <a:gd name="T45" fmla="*/ 109 h 524"/>
                  <a:gd name="T46" fmla="*/ 563 w 632"/>
                  <a:gd name="T47" fmla="*/ 101 h 524"/>
                  <a:gd name="T48" fmla="*/ 601 w 632"/>
                  <a:gd name="T49" fmla="*/ 87 h 524"/>
                  <a:gd name="T50" fmla="*/ 632 w 632"/>
                  <a:gd name="T51" fmla="*/ 43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2"/>
                  <a:gd name="T79" fmla="*/ 0 h 524"/>
                  <a:gd name="T80" fmla="*/ 632 w 632"/>
                  <a:gd name="T81" fmla="*/ 524 h 5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2" h="524">
                    <a:moveTo>
                      <a:pt x="631" y="2"/>
                    </a:moveTo>
                    <a:cubicBezTo>
                      <a:pt x="623" y="0"/>
                      <a:pt x="612" y="12"/>
                      <a:pt x="605" y="16"/>
                    </a:cubicBezTo>
                    <a:cubicBezTo>
                      <a:pt x="595" y="22"/>
                      <a:pt x="584" y="29"/>
                      <a:pt x="574" y="35"/>
                    </a:cubicBezTo>
                    <a:cubicBezTo>
                      <a:pt x="544" y="51"/>
                      <a:pt x="514" y="68"/>
                      <a:pt x="482" y="80"/>
                    </a:cubicBezTo>
                    <a:cubicBezTo>
                      <a:pt x="423" y="101"/>
                      <a:pt x="365" y="128"/>
                      <a:pt x="309" y="157"/>
                    </a:cubicBezTo>
                    <a:cubicBezTo>
                      <a:pt x="276" y="175"/>
                      <a:pt x="242" y="193"/>
                      <a:pt x="210" y="214"/>
                    </a:cubicBezTo>
                    <a:cubicBezTo>
                      <a:pt x="198" y="222"/>
                      <a:pt x="186" y="229"/>
                      <a:pt x="175" y="238"/>
                    </a:cubicBezTo>
                    <a:cubicBezTo>
                      <a:pt x="165" y="246"/>
                      <a:pt x="156" y="255"/>
                      <a:pt x="145" y="261"/>
                    </a:cubicBezTo>
                    <a:cubicBezTo>
                      <a:pt x="131" y="268"/>
                      <a:pt x="118" y="268"/>
                      <a:pt x="111" y="252"/>
                    </a:cubicBezTo>
                    <a:cubicBezTo>
                      <a:pt x="108" y="245"/>
                      <a:pt x="108" y="237"/>
                      <a:pt x="108" y="229"/>
                    </a:cubicBezTo>
                    <a:cubicBezTo>
                      <a:pt x="108" y="209"/>
                      <a:pt x="106" y="189"/>
                      <a:pt x="106" y="168"/>
                    </a:cubicBezTo>
                    <a:cubicBezTo>
                      <a:pt x="97" y="186"/>
                      <a:pt x="91" y="203"/>
                      <a:pt x="87" y="223"/>
                    </a:cubicBezTo>
                    <a:cubicBezTo>
                      <a:pt x="81" y="250"/>
                      <a:pt x="70" y="273"/>
                      <a:pt x="63" y="299"/>
                    </a:cubicBezTo>
                    <a:cubicBezTo>
                      <a:pt x="59" y="314"/>
                      <a:pt x="59" y="330"/>
                      <a:pt x="56" y="345"/>
                    </a:cubicBezTo>
                    <a:cubicBezTo>
                      <a:pt x="53" y="357"/>
                      <a:pt x="50" y="370"/>
                      <a:pt x="48" y="382"/>
                    </a:cubicBezTo>
                    <a:cubicBezTo>
                      <a:pt x="43" y="407"/>
                      <a:pt x="32" y="431"/>
                      <a:pt x="21" y="454"/>
                    </a:cubicBezTo>
                    <a:cubicBezTo>
                      <a:pt x="10" y="476"/>
                      <a:pt x="7" y="501"/>
                      <a:pt x="0" y="524"/>
                    </a:cubicBezTo>
                    <a:cubicBezTo>
                      <a:pt x="9" y="515"/>
                      <a:pt x="17" y="501"/>
                      <a:pt x="25" y="491"/>
                    </a:cubicBezTo>
                    <a:cubicBezTo>
                      <a:pt x="50" y="460"/>
                      <a:pt x="70" y="427"/>
                      <a:pt x="96" y="397"/>
                    </a:cubicBezTo>
                    <a:cubicBezTo>
                      <a:pt x="125" y="364"/>
                      <a:pt x="151" y="331"/>
                      <a:pt x="184" y="303"/>
                    </a:cubicBezTo>
                    <a:cubicBezTo>
                      <a:pt x="202" y="288"/>
                      <a:pt x="220" y="274"/>
                      <a:pt x="238" y="261"/>
                    </a:cubicBezTo>
                    <a:cubicBezTo>
                      <a:pt x="295" y="219"/>
                      <a:pt x="356" y="185"/>
                      <a:pt x="421" y="158"/>
                    </a:cubicBezTo>
                    <a:cubicBezTo>
                      <a:pt x="461" y="142"/>
                      <a:pt x="501" y="124"/>
                      <a:pt x="542" y="109"/>
                    </a:cubicBezTo>
                    <a:cubicBezTo>
                      <a:pt x="549" y="107"/>
                      <a:pt x="556" y="104"/>
                      <a:pt x="563" y="101"/>
                    </a:cubicBezTo>
                    <a:cubicBezTo>
                      <a:pt x="575" y="96"/>
                      <a:pt x="589" y="93"/>
                      <a:pt x="601" y="87"/>
                    </a:cubicBezTo>
                    <a:cubicBezTo>
                      <a:pt x="617" y="78"/>
                      <a:pt x="631" y="63"/>
                      <a:pt x="632" y="43"/>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86" name="Freeform 282"/>
              <p:cNvSpPr>
                <a:spLocks/>
              </p:cNvSpPr>
              <p:nvPr/>
            </p:nvSpPr>
            <p:spPr bwMode="auto">
              <a:xfrm rot="12793977">
                <a:off x="8117617" y="5857014"/>
                <a:ext cx="216260" cy="108123"/>
              </a:xfrm>
              <a:custGeom>
                <a:avLst/>
                <a:gdLst>
                  <a:gd name="T0" fmla="*/ 528 w 528"/>
                  <a:gd name="T1" fmla="*/ 0 h 298"/>
                  <a:gd name="T2" fmla="*/ 315 w 528"/>
                  <a:gd name="T3" fmla="*/ 115 h 298"/>
                  <a:gd name="T4" fmla="*/ 89 w 528"/>
                  <a:gd name="T5" fmla="*/ 247 h 298"/>
                  <a:gd name="T6" fmla="*/ 42 w 528"/>
                  <a:gd name="T7" fmla="*/ 281 h 298"/>
                  <a:gd name="T8" fmla="*/ 16 w 528"/>
                  <a:gd name="T9" fmla="*/ 297 h 298"/>
                  <a:gd name="T10" fmla="*/ 20 w 528"/>
                  <a:gd name="T11" fmla="*/ 276 h 298"/>
                  <a:gd name="T12" fmla="*/ 114 w 528"/>
                  <a:gd name="T13" fmla="*/ 192 h 298"/>
                  <a:gd name="T14" fmla="*/ 218 w 528"/>
                  <a:gd name="T15" fmla="*/ 125 h 298"/>
                  <a:gd name="T16" fmla="*/ 400 w 528"/>
                  <a:gd name="T17" fmla="*/ 37 h 298"/>
                  <a:gd name="T18" fmla="*/ 478 w 528"/>
                  <a:gd name="T19" fmla="*/ 5 h 2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8"/>
                  <a:gd name="T31" fmla="*/ 0 h 298"/>
                  <a:gd name="T32" fmla="*/ 528 w 528"/>
                  <a:gd name="T33" fmla="*/ 298 h 2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8" h="298">
                    <a:moveTo>
                      <a:pt x="528" y="0"/>
                    </a:moveTo>
                    <a:cubicBezTo>
                      <a:pt x="457" y="39"/>
                      <a:pt x="382" y="71"/>
                      <a:pt x="315" y="115"/>
                    </a:cubicBezTo>
                    <a:cubicBezTo>
                      <a:pt x="241" y="163"/>
                      <a:pt x="159" y="195"/>
                      <a:pt x="89" y="247"/>
                    </a:cubicBezTo>
                    <a:cubicBezTo>
                      <a:pt x="73" y="258"/>
                      <a:pt x="58" y="270"/>
                      <a:pt x="42" y="281"/>
                    </a:cubicBezTo>
                    <a:cubicBezTo>
                      <a:pt x="36" y="285"/>
                      <a:pt x="24" y="297"/>
                      <a:pt x="16" y="297"/>
                    </a:cubicBezTo>
                    <a:cubicBezTo>
                      <a:pt x="0" y="298"/>
                      <a:pt x="15" y="284"/>
                      <a:pt x="20" y="276"/>
                    </a:cubicBezTo>
                    <a:cubicBezTo>
                      <a:pt x="45" y="240"/>
                      <a:pt x="79" y="217"/>
                      <a:pt x="114" y="192"/>
                    </a:cubicBezTo>
                    <a:cubicBezTo>
                      <a:pt x="147" y="168"/>
                      <a:pt x="182" y="144"/>
                      <a:pt x="218" y="125"/>
                    </a:cubicBezTo>
                    <a:cubicBezTo>
                      <a:pt x="278" y="93"/>
                      <a:pt x="339" y="66"/>
                      <a:pt x="400" y="37"/>
                    </a:cubicBezTo>
                    <a:cubicBezTo>
                      <a:pt x="408" y="33"/>
                      <a:pt x="478" y="9"/>
                      <a:pt x="478" y="5"/>
                    </a:cubicBezTo>
                  </a:path>
                </a:pathLst>
              </a:custGeom>
              <a:solidFill>
                <a:srgbClr val="EA846C"/>
              </a:solidFill>
              <a:ln w="9525">
                <a:noFill/>
                <a:round/>
                <a:headEnd/>
                <a:tailEnd/>
              </a:ln>
            </p:spPr>
            <p:txBody>
              <a:bodyPr/>
              <a:lstStyle/>
              <a:p>
                <a:endParaRPr lang="en-US">
                  <a:solidFill>
                    <a:prstClr val="black"/>
                  </a:solidFill>
                  <a:latin typeface="Calibri"/>
                </a:endParaRPr>
              </a:p>
            </p:txBody>
          </p:sp>
          <p:sp>
            <p:nvSpPr>
              <p:cNvPr id="1087" name="Freeform 283"/>
              <p:cNvSpPr>
                <a:spLocks/>
              </p:cNvSpPr>
              <p:nvPr/>
            </p:nvSpPr>
            <p:spPr bwMode="auto">
              <a:xfrm rot="12793977">
                <a:off x="8369701" y="5562287"/>
                <a:ext cx="161205" cy="576125"/>
              </a:xfrm>
              <a:custGeom>
                <a:avLst/>
                <a:gdLst>
                  <a:gd name="T0" fmla="*/ 372 w 393"/>
                  <a:gd name="T1" fmla="*/ 97 h 1584"/>
                  <a:gd name="T2" fmla="*/ 333 w 393"/>
                  <a:gd name="T3" fmla="*/ 35 h 1584"/>
                  <a:gd name="T4" fmla="*/ 247 w 393"/>
                  <a:gd name="T5" fmla="*/ 7 h 1584"/>
                  <a:gd name="T6" fmla="*/ 205 w 393"/>
                  <a:gd name="T7" fmla="*/ 93 h 1584"/>
                  <a:gd name="T8" fmla="*/ 152 w 393"/>
                  <a:gd name="T9" fmla="*/ 234 h 1584"/>
                  <a:gd name="T10" fmla="*/ 69 w 393"/>
                  <a:gd name="T11" fmla="*/ 589 h 1584"/>
                  <a:gd name="T12" fmla="*/ 11 w 393"/>
                  <a:gd name="T13" fmla="*/ 1015 h 1584"/>
                  <a:gd name="T14" fmla="*/ 3 w 393"/>
                  <a:gd name="T15" fmla="*/ 1329 h 1584"/>
                  <a:gd name="T16" fmla="*/ 31 w 393"/>
                  <a:gd name="T17" fmla="*/ 1525 h 1584"/>
                  <a:gd name="T18" fmla="*/ 122 w 393"/>
                  <a:gd name="T19" fmla="*/ 1544 h 1584"/>
                  <a:gd name="T20" fmla="*/ 130 w 393"/>
                  <a:gd name="T21" fmla="*/ 1462 h 1584"/>
                  <a:gd name="T22" fmla="*/ 130 w 393"/>
                  <a:gd name="T23" fmla="*/ 1323 h 1584"/>
                  <a:gd name="T24" fmla="*/ 128 w 393"/>
                  <a:gd name="T25" fmla="*/ 1047 h 1584"/>
                  <a:gd name="T26" fmla="*/ 188 w 393"/>
                  <a:gd name="T27" fmla="*/ 661 h 1584"/>
                  <a:gd name="T28" fmla="*/ 314 w 393"/>
                  <a:gd name="T29" fmla="*/ 271 h 1584"/>
                  <a:gd name="T30" fmla="*/ 377 w 393"/>
                  <a:gd name="T31" fmla="*/ 83 h 15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1584"/>
                  <a:gd name="T50" fmla="*/ 393 w 393"/>
                  <a:gd name="T51" fmla="*/ 1584 h 15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1584">
                    <a:moveTo>
                      <a:pt x="372" y="97"/>
                    </a:moveTo>
                    <a:cubicBezTo>
                      <a:pt x="393" y="64"/>
                      <a:pt x="360" y="46"/>
                      <a:pt x="333" y="35"/>
                    </a:cubicBezTo>
                    <a:cubicBezTo>
                      <a:pt x="313" y="27"/>
                      <a:pt x="267" y="0"/>
                      <a:pt x="247" y="7"/>
                    </a:cubicBezTo>
                    <a:cubicBezTo>
                      <a:pt x="219" y="17"/>
                      <a:pt x="212" y="71"/>
                      <a:pt x="205" y="93"/>
                    </a:cubicBezTo>
                    <a:cubicBezTo>
                      <a:pt x="190" y="140"/>
                      <a:pt x="171" y="189"/>
                      <a:pt x="152" y="234"/>
                    </a:cubicBezTo>
                    <a:cubicBezTo>
                      <a:pt x="102" y="347"/>
                      <a:pt x="89" y="468"/>
                      <a:pt x="69" y="589"/>
                    </a:cubicBezTo>
                    <a:cubicBezTo>
                      <a:pt x="47" y="728"/>
                      <a:pt x="18" y="873"/>
                      <a:pt x="11" y="1015"/>
                    </a:cubicBezTo>
                    <a:cubicBezTo>
                      <a:pt x="6" y="1119"/>
                      <a:pt x="8" y="1225"/>
                      <a:pt x="3" y="1329"/>
                    </a:cubicBezTo>
                    <a:cubicBezTo>
                      <a:pt x="0" y="1392"/>
                      <a:pt x="2" y="1468"/>
                      <a:pt x="31" y="1525"/>
                    </a:cubicBezTo>
                    <a:cubicBezTo>
                      <a:pt x="49" y="1561"/>
                      <a:pt x="93" y="1584"/>
                      <a:pt x="122" y="1544"/>
                    </a:cubicBezTo>
                    <a:cubicBezTo>
                      <a:pt x="137" y="1522"/>
                      <a:pt x="130" y="1489"/>
                      <a:pt x="130" y="1462"/>
                    </a:cubicBezTo>
                    <a:cubicBezTo>
                      <a:pt x="130" y="1416"/>
                      <a:pt x="130" y="1370"/>
                      <a:pt x="130" y="1323"/>
                    </a:cubicBezTo>
                    <a:cubicBezTo>
                      <a:pt x="130" y="1231"/>
                      <a:pt x="120" y="1138"/>
                      <a:pt x="128" y="1047"/>
                    </a:cubicBezTo>
                    <a:cubicBezTo>
                      <a:pt x="140" y="918"/>
                      <a:pt x="159" y="787"/>
                      <a:pt x="188" y="661"/>
                    </a:cubicBezTo>
                    <a:cubicBezTo>
                      <a:pt x="218" y="528"/>
                      <a:pt x="256" y="395"/>
                      <a:pt x="314" y="271"/>
                    </a:cubicBezTo>
                    <a:cubicBezTo>
                      <a:pt x="342" y="211"/>
                      <a:pt x="377" y="150"/>
                      <a:pt x="377" y="83"/>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88" name="Freeform 284"/>
              <p:cNvSpPr>
                <a:spLocks/>
              </p:cNvSpPr>
              <p:nvPr/>
            </p:nvSpPr>
            <p:spPr bwMode="auto">
              <a:xfrm rot="12793977">
                <a:off x="8255114" y="5830770"/>
                <a:ext cx="139975" cy="194814"/>
              </a:xfrm>
              <a:custGeom>
                <a:avLst/>
                <a:gdLst>
                  <a:gd name="T0" fmla="*/ 0 w 342"/>
                  <a:gd name="T1" fmla="*/ 535 h 535"/>
                  <a:gd name="T2" fmla="*/ 153 w 342"/>
                  <a:gd name="T3" fmla="*/ 291 h 535"/>
                  <a:gd name="T4" fmla="*/ 262 w 342"/>
                  <a:gd name="T5" fmla="*/ 192 h 535"/>
                  <a:gd name="T6" fmla="*/ 342 w 342"/>
                  <a:gd name="T7" fmla="*/ 126 h 535"/>
                  <a:gd name="T8" fmla="*/ 152 w 342"/>
                  <a:gd name="T9" fmla="*/ 213 h 535"/>
                  <a:gd name="T10" fmla="*/ 148 w 342"/>
                  <a:gd name="T11" fmla="*/ 0 h 535"/>
                  <a:gd name="T12" fmla="*/ 88 w 342"/>
                  <a:gd name="T13" fmla="*/ 130 h 535"/>
                  <a:gd name="T14" fmla="*/ 35 w 342"/>
                  <a:gd name="T15" fmla="*/ 331 h 535"/>
                  <a:gd name="T16" fmla="*/ 3 w 342"/>
                  <a:gd name="T17" fmla="*/ 472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535"/>
                  <a:gd name="T29" fmla="*/ 342 w 342"/>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535">
                    <a:moveTo>
                      <a:pt x="0" y="535"/>
                    </a:moveTo>
                    <a:cubicBezTo>
                      <a:pt x="17" y="436"/>
                      <a:pt x="85" y="360"/>
                      <a:pt x="153" y="291"/>
                    </a:cubicBezTo>
                    <a:cubicBezTo>
                      <a:pt x="188" y="256"/>
                      <a:pt x="222" y="222"/>
                      <a:pt x="262" y="192"/>
                    </a:cubicBezTo>
                    <a:cubicBezTo>
                      <a:pt x="289" y="172"/>
                      <a:pt x="319" y="151"/>
                      <a:pt x="342" y="126"/>
                    </a:cubicBezTo>
                    <a:cubicBezTo>
                      <a:pt x="303" y="139"/>
                      <a:pt x="191" y="245"/>
                      <a:pt x="152" y="213"/>
                    </a:cubicBezTo>
                    <a:cubicBezTo>
                      <a:pt x="91" y="164"/>
                      <a:pt x="200" y="53"/>
                      <a:pt x="148" y="0"/>
                    </a:cubicBezTo>
                    <a:cubicBezTo>
                      <a:pt x="114" y="27"/>
                      <a:pt x="102" y="91"/>
                      <a:pt x="88" y="130"/>
                    </a:cubicBezTo>
                    <a:cubicBezTo>
                      <a:pt x="66" y="195"/>
                      <a:pt x="48" y="264"/>
                      <a:pt x="35" y="331"/>
                    </a:cubicBezTo>
                    <a:cubicBezTo>
                      <a:pt x="26" y="377"/>
                      <a:pt x="8" y="425"/>
                      <a:pt x="3" y="472"/>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89" name="Freeform 285"/>
              <p:cNvSpPr>
                <a:spLocks/>
              </p:cNvSpPr>
              <p:nvPr/>
            </p:nvSpPr>
            <p:spPr bwMode="auto">
              <a:xfrm rot="12793977">
                <a:off x="8365254" y="5926192"/>
                <a:ext cx="87440" cy="147150"/>
              </a:xfrm>
              <a:custGeom>
                <a:avLst/>
                <a:gdLst>
                  <a:gd name="T0" fmla="*/ 109 w 214"/>
                  <a:gd name="T1" fmla="*/ 404 h 404"/>
                  <a:gd name="T2" fmla="*/ 101 w 214"/>
                  <a:gd name="T3" fmla="*/ 346 h 404"/>
                  <a:gd name="T4" fmla="*/ 94 w 214"/>
                  <a:gd name="T5" fmla="*/ 271 h 404"/>
                  <a:gd name="T6" fmla="*/ 76 w 214"/>
                  <a:gd name="T7" fmla="*/ 159 h 404"/>
                  <a:gd name="T8" fmla="*/ 36 w 214"/>
                  <a:gd name="T9" fmla="*/ 57 h 404"/>
                  <a:gd name="T10" fmla="*/ 15 w 214"/>
                  <a:gd name="T11" fmla="*/ 24 h 404"/>
                  <a:gd name="T12" fmla="*/ 0 w 214"/>
                  <a:gd name="T13" fmla="*/ 0 h 404"/>
                  <a:gd name="T14" fmla="*/ 51 w 214"/>
                  <a:gd name="T15" fmla="*/ 41 h 404"/>
                  <a:gd name="T16" fmla="*/ 119 w 214"/>
                  <a:gd name="T17" fmla="*/ 81 h 404"/>
                  <a:gd name="T18" fmla="*/ 210 w 214"/>
                  <a:gd name="T19" fmla="*/ 14 h 404"/>
                  <a:gd name="T20" fmla="*/ 210 w 214"/>
                  <a:gd name="T21" fmla="*/ 41 h 404"/>
                  <a:gd name="T22" fmla="*/ 195 w 214"/>
                  <a:gd name="T23" fmla="*/ 110 h 404"/>
                  <a:gd name="T24" fmla="*/ 177 w 214"/>
                  <a:gd name="T25" fmla="*/ 197 h 404"/>
                  <a:gd name="T26" fmla="*/ 145 w 214"/>
                  <a:gd name="T27" fmla="*/ 340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4"/>
                  <a:gd name="T43" fmla="*/ 0 h 404"/>
                  <a:gd name="T44" fmla="*/ 214 w 214"/>
                  <a:gd name="T45" fmla="*/ 404 h 4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4" h="404">
                    <a:moveTo>
                      <a:pt x="109" y="404"/>
                    </a:moveTo>
                    <a:cubicBezTo>
                      <a:pt x="109" y="385"/>
                      <a:pt x="104" y="365"/>
                      <a:pt x="101" y="346"/>
                    </a:cubicBezTo>
                    <a:cubicBezTo>
                      <a:pt x="97" y="321"/>
                      <a:pt x="97" y="296"/>
                      <a:pt x="94" y="271"/>
                    </a:cubicBezTo>
                    <a:cubicBezTo>
                      <a:pt x="89" y="233"/>
                      <a:pt x="83" y="196"/>
                      <a:pt x="76" y="159"/>
                    </a:cubicBezTo>
                    <a:cubicBezTo>
                      <a:pt x="69" y="123"/>
                      <a:pt x="54" y="89"/>
                      <a:pt x="36" y="57"/>
                    </a:cubicBezTo>
                    <a:cubicBezTo>
                      <a:pt x="30" y="46"/>
                      <a:pt x="22" y="35"/>
                      <a:pt x="15" y="24"/>
                    </a:cubicBezTo>
                    <a:cubicBezTo>
                      <a:pt x="11" y="17"/>
                      <a:pt x="1" y="7"/>
                      <a:pt x="0" y="0"/>
                    </a:cubicBezTo>
                    <a:cubicBezTo>
                      <a:pt x="17" y="13"/>
                      <a:pt x="35" y="26"/>
                      <a:pt x="51" y="41"/>
                    </a:cubicBezTo>
                    <a:cubicBezTo>
                      <a:pt x="68" y="56"/>
                      <a:pt x="97" y="80"/>
                      <a:pt x="119" y="81"/>
                    </a:cubicBezTo>
                    <a:cubicBezTo>
                      <a:pt x="158" y="81"/>
                      <a:pt x="172" y="20"/>
                      <a:pt x="210" y="14"/>
                    </a:cubicBezTo>
                    <a:cubicBezTo>
                      <a:pt x="214" y="22"/>
                      <a:pt x="212" y="32"/>
                      <a:pt x="210" y="41"/>
                    </a:cubicBezTo>
                    <a:cubicBezTo>
                      <a:pt x="205" y="64"/>
                      <a:pt x="199" y="87"/>
                      <a:pt x="195" y="110"/>
                    </a:cubicBezTo>
                    <a:cubicBezTo>
                      <a:pt x="189" y="139"/>
                      <a:pt x="180" y="167"/>
                      <a:pt x="177" y="197"/>
                    </a:cubicBezTo>
                    <a:cubicBezTo>
                      <a:pt x="173" y="247"/>
                      <a:pt x="156" y="292"/>
                      <a:pt x="145" y="340"/>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90" name="Freeform 286"/>
              <p:cNvSpPr>
                <a:spLocks/>
              </p:cNvSpPr>
              <p:nvPr/>
            </p:nvSpPr>
            <p:spPr bwMode="auto">
              <a:xfrm rot="12793977">
                <a:off x="8371624" y="6153606"/>
                <a:ext cx="120904" cy="100446"/>
              </a:xfrm>
              <a:custGeom>
                <a:avLst/>
                <a:gdLst>
                  <a:gd name="T0" fmla="*/ 56 w 295"/>
                  <a:gd name="T1" fmla="*/ 89 h 276"/>
                  <a:gd name="T2" fmla="*/ 198 w 295"/>
                  <a:gd name="T3" fmla="*/ 133 h 276"/>
                  <a:gd name="T4" fmla="*/ 202 w 295"/>
                  <a:gd name="T5" fmla="*/ 79 h 276"/>
                  <a:gd name="T6" fmla="*/ 192 w 295"/>
                  <a:gd name="T7" fmla="*/ 0 h 276"/>
                  <a:gd name="T8" fmla="*/ 229 w 295"/>
                  <a:gd name="T9" fmla="*/ 185 h 276"/>
                  <a:gd name="T10" fmla="*/ 295 w 295"/>
                  <a:gd name="T11" fmla="*/ 276 h 276"/>
                  <a:gd name="T12" fmla="*/ 187 w 295"/>
                  <a:gd name="T13" fmla="*/ 174 h 276"/>
                  <a:gd name="T14" fmla="*/ 110 w 295"/>
                  <a:gd name="T15" fmla="*/ 139 h 276"/>
                  <a:gd name="T16" fmla="*/ 0 w 295"/>
                  <a:gd name="T17" fmla="*/ 123 h 276"/>
                  <a:gd name="T18" fmla="*/ 20 w 295"/>
                  <a:gd name="T19" fmla="*/ 125 h 276"/>
                  <a:gd name="T20" fmla="*/ 12 w 295"/>
                  <a:gd name="T21" fmla="*/ 32 h 276"/>
                  <a:gd name="T22" fmla="*/ 56 w 295"/>
                  <a:gd name="T23" fmla="*/ 81 h 2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5"/>
                  <a:gd name="T37" fmla="*/ 0 h 276"/>
                  <a:gd name="T38" fmla="*/ 295 w 295"/>
                  <a:gd name="T39" fmla="*/ 276 h 2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5" h="276">
                    <a:moveTo>
                      <a:pt x="56" y="89"/>
                    </a:moveTo>
                    <a:cubicBezTo>
                      <a:pt x="93" y="97"/>
                      <a:pt x="161" y="181"/>
                      <a:pt x="198" y="133"/>
                    </a:cubicBezTo>
                    <a:cubicBezTo>
                      <a:pt x="208" y="120"/>
                      <a:pt x="204" y="95"/>
                      <a:pt x="202" y="79"/>
                    </a:cubicBezTo>
                    <a:cubicBezTo>
                      <a:pt x="199" y="53"/>
                      <a:pt x="197" y="26"/>
                      <a:pt x="192" y="0"/>
                    </a:cubicBezTo>
                    <a:cubicBezTo>
                      <a:pt x="211" y="59"/>
                      <a:pt x="201" y="128"/>
                      <a:pt x="229" y="185"/>
                    </a:cubicBezTo>
                    <a:cubicBezTo>
                      <a:pt x="247" y="220"/>
                      <a:pt x="280" y="243"/>
                      <a:pt x="295" y="276"/>
                    </a:cubicBezTo>
                    <a:cubicBezTo>
                      <a:pt x="254" y="250"/>
                      <a:pt x="228" y="197"/>
                      <a:pt x="187" y="174"/>
                    </a:cubicBezTo>
                    <a:cubicBezTo>
                      <a:pt x="165" y="162"/>
                      <a:pt x="134" y="146"/>
                      <a:pt x="110" y="139"/>
                    </a:cubicBezTo>
                    <a:cubicBezTo>
                      <a:pt x="75" y="129"/>
                      <a:pt x="36" y="131"/>
                      <a:pt x="0" y="123"/>
                    </a:cubicBezTo>
                    <a:cubicBezTo>
                      <a:pt x="6" y="125"/>
                      <a:pt x="13" y="124"/>
                      <a:pt x="20" y="125"/>
                    </a:cubicBezTo>
                    <a:cubicBezTo>
                      <a:pt x="37" y="99"/>
                      <a:pt x="27" y="57"/>
                      <a:pt x="12" y="32"/>
                    </a:cubicBezTo>
                    <a:cubicBezTo>
                      <a:pt x="16" y="55"/>
                      <a:pt x="43" y="65"/>
                      <a:pt x="56" y="81"/>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91" name="Freeform 287"/>
              <p:cNvSpPr>
                <a:spLocks/>
              </p:cNvSpPr>
              <p:nvPr/>
            </p:nvSpPr>
            <p:spPr bwMode="auto">
              <a:xfrm rot="12793977">
                <a:off x="8054526" y="5848313"/>
                <a:ext cx="263038" cy="156107"/>
              </a:xfrm>
              <a:custGeom>
                <a:avLst/>
                <a:gdLst>
                  <a:gd name="T0" fmla="*/ 637 w 643"/>
                  <a:gd name="T1" fmla="*/ 0 h 430"/>
                  <a:gd name="T2" fmla="*/ 551 w 643"/>
                  <a:gd name="T3" fmla="*/ 100 h 430"/>
                  <a:gd name="T4" fmla="*/ 429 w 643"/>
                  <a:gd name="T5" fmla="*/ 178 h 430"/>
                  <a:gd name="T6" fmla="*/ 298 w 643"/>
                  <a:gd name="T7" fmla="*/ 226 h 430"/>
                  <a:gd name="T8" fmla="*/ 178 w 643"/>
                  <a:gd name="T9" fmla="*/ 293 h 430"/>
                  <a:gd name="T10" fmla="*/ 25 w 643"/>
                  <a:gd name="T11" fmla="*/ 397 h 430"/>
                  <a:gd name="T12" fmla="*/ 28 w 643"/>
                  <a:gd name="T13" fmla="*/ 429 h 430"/>
                  <a:gd name="T14" fmla="*/ 108 w 643"/>
                  <a:gd name="T15" fmla="*/ 383 h 430"/>
                  <a:gd name="T16" fmla="*/ 280 w 643"/>
                  <a:gd name="T17" fmla="*/ 287 h 430"/>
                  <a:gd name="T18" fmla="*/ 357 w 643"/>
                  <a:gd name="T19" fmla="*/ 236 h 430"/>
                  <a:gd name="T20" fmla="*/ 451 w 643"/>
                  <a:gd name="T21" fmla="*/ 186 h 430"/>
                  <a:gd name="T22" fmla="*/ 555 w 643"/>
                  <a:gd name="T23" fmla="*/ 120 h 430"/>
                  <a:gd name="T24" fmla="*/ 643 w 643"/>
                  <a:gd name="T25" fmla="*/ 6 h 4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3"/>
                  <a:gd name="T40" fmla="*/ 0 h 430"/>
                  <a:gd name="T41" fmla="*/ 643 w 643"/>
                  <a:gd name="T42" fmla="*/ 430 h 4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3" h="430">
                    <a:moveTo>
                      <a:pt x="637" y="0"/>
                    </a:moveTo>
                    <a:cubicBezTo>
                      <a:pt x="625" y="44"/>
                      <a:pt x="584" y="72"/>
                      <a:pt x="551" y="100"/>
                    </a:cubicBezTo>
                    <a:cubicBezTo>
                      <a:pt x="516" y="130"/>
                      <a:pt x="469" y="158"/>
                      <a:pt x="429" y="178"/>
                    </a:cubicBezTo>
                    <a:cubicBezTo>
                      <a:pt x="388" y="198"/>
                      <a:pt x="340" y="207"/>
                      <a:pt x="298" y="226"/>
                    </a:cubicBezTo>
                    <a:cubicBezTo>
                      <a:pt x="257" y="244"/>
                      <a:pt x="216" y="268"/>
                      <a:pt x="178" y="293"/>
                    </a:cubicBezTo>
                    <a:cubicBezTo>
                      <a:pt x="127" y="326"/>
                      <a:pt x="73" y="359"/>
                      <a:pt x="25" y="397"/>
                    </a:cubicBezTo>
                    <a:cubicBezTo>
                      <a:pt x="11" y="408"/>
                      <a:pt x="0" y="428"/>
                      <a:pt x="28" y="429"/>
                    </a:cubicBezTo>
                    <a:cubicBezTo>
                      <a:pt x="52" y="430"/>
                      <a:pt x="88" y="394"/>
                      <a:pt x="108" y="383"/>
                    </a:cubicBezTo>
                    <a:cubicBezTo>
                      <a:pt x="165" y="351"/>
                      <a:pt x="227" y="322"/>
                      <a:pt x="280" y="287"/>
                    </a:cubicBezTo>
                    <a:cubicBezTo>
                      <a:pt x="306" y="270"/>
                      <a:pt x="332" y="253"/>
                      <a:pt x="357" y="236"/>
                    </a:cubicBezTo>
                    <a:cubicBezTo>
                      <a:pt x="387" y="217"/>
                      <a:pt x="420" y="205"/>
                      <a:pt x="451" y="186"/>
                    </a:cubicBezTo>
                    <a:cubicBezTo>
                      <a:pt x="484" y="166"/>
                      <a:pt x="527" y="145"/>
                      <a:pt x="555" y="120"/>
                    </a:cubicBezTo>
                    <a:cubicBezTo>
                      <a:pt x="589" y="89"/>
                      <a:pt x="643" y="56"/>
                      <a:pt x="643" y="6"/>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92" name="Freeform 288"/>
              <p:cNvSpPr>
                <a:spLocks/>
              </p:cNvSpPr>
              <p:nvPr/>
            </p:nvSpPr>
            <p:spPr bwMode="auto">
              <a:xfrm rot="12793977">
                <a:off x="7972842" y="5961121"/>
                <a:ext cx="40301" cy="96287"/>
              </a:xfrm>
              <a:custGeom>
                <a:avLst/>
                <a:gdLst>
                  <a:gd name="T0" fmla="*/ 38 w 98"/>
                  <a:gd name="T1" fmla="*/ 0 h 265"/>
                  <a:gd name="T2" fmla="*/ 64 w 98"/>
                  <a:gd name="T3" fmla="*/ 26 h 265"/>
                  <a:gd name="T4" fmla="*/ 83 w 98"/>
                  <a:gd name="T5" fmla="*/ 8 h 265"/>
                  <a:gd name="T6" fmla="*/ 72 w 98"/>
                  <a:gd name="T7" fmla="*/ 82 h 265"/>
                  <a:gd name="T8" fmla="*/ 83 w 98"/>
                  <a:gd name="T9" fmla="*/ 144 h 265"/>
                  <a:gd name="T10" fmla="*/ 94 w 98"/>
                  <a:gd name="T11" fmla="*/ 197 h 265"/>
                  <a:gd name="T12" fmla="*/ 98 w 98"/>
                  <a:gd name="T13" fmla="*/ 265 h 265"/>
                  <a:gd name="T14" fmla="*/ 70 w 98"/>
                  <a:gd name="T15" fmla="*/ 155 h 265"/>
                  <a:gd name="T16" fmla="*/ 47 w 98"/>
                  <a:gd name="T17" fmla="*/ 120 h 265"/>
                  <a:gd name="T18" fmla="*/ 0 w 98"/>
                  <a:gd name="T19" fmla="*/ 78 h 265"/>
                  <a:gd name="T20" fmla="*/ 57 w 98"/>
                  <a:gd name="T21" fmla="*/ 82 h 265"/>
                  <a:gd name="T22" fmla="*/ 40 w 98"/>
                  <a:gd name="T23" fmla="*/ 14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265"/>
                  <a:gd name="T38" fmla="*/ 98 w 98"/>
                  <a:gd name="T39" fmla="*/ 265 h 2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265">
                    <a:moveTo>
                      <a:pt x="38" y="0"/>
                    </a:moveTo>
                    <a:cubicBezTo>
                      <a:pt x="37" y="13"/>
                      <a:pt x="50" y="30"/>
                      <a:pt x="64" y="26"/>
                    </a:cubicBezTo>
                    <a:cubicBezTo>
                      <a:pt x="74" y="24"/>
                      <a:pt x="78" y="15"/>
                      <a:pt x="83" y="8"/>
                    </a:cubicBezTo>
                    <a:cubicBezTo>
                      <a:pt x="83" y="33"/>
                      <a:pt x="71" y="57"/>
                      <a:pt x="72" y="82"/>
                    </a:cubicBezTo>
                    <a:cubicBezTo>
                      <a:pt x="73" y="103"/>
                      <a:pt x="78" y="124"/>
                      <a:pt x="83" y="144"/>
                    </a:cubicBezTo>
                    <a:cubicBezTo>
                      <a:pt x="88" y="162"/>
                      <a:pt x="91" y="180"/>
                      <a:pt x="94" y="197"/>
                    </a:cubicBezTo>
                    <a:cubicBezTo>
                      <a:pt x="98" y="220"/>
                      <a:pt x="97" y="242"/>
                      <a:pt x="98" y="265"/>
                    </a:cubicBezTo>
                    <a:cubicBezTo>
                      <a:pt x="91" y="226"/>
                      <a:pt x="89" y="190"/>
                      <a:pt x="70" y="155"/>
                    </a:cubicBezTo>
                    <a:cubicBezTo>
                      <a:pt x="63" y="143"/>
                      <a:pt x="56" y="131"/>
                      <a:pt x="47" y="120"/>
                    </a:cubicBezTo>
                    <a:cubicBezTo>
                      <a:pt x="33" y="103"/>
                      <a:pt x="15" y="93"/>
                      <a:pt x="0" y="78"/>
                    </a:cubicBezTo>
                    <a:cubicBezTo>
                      <a:pt x="11" y="85"/>
                      <a:pt x="49" y="101"/>
                      <a:pt x="57" y="82"/>
                    </a:cubicBezTo>
                    <a:cubicBezTo>
                      <a:pt x="67" y="60"/>
                      <a:pt x="44" y="34"/>
                      <a:pt x="40" y="14"/>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93" name="Freeform 289"/>
              <p:cNvSpPr>
                <a:spLocks/>
              </p:cNvSpPr>
              <p:nvPr/>
            </p:nvSpPr>
            <p:spPr bwMode="auto">
              <a:xfrm rot="12793977">
                <a:off x="8368970" y="6211324"/>
                <a:ext cx="20511" cy="90529"/>
              </a:xfrm>
              <a:custGeom>
                <a:avLst/>
                <a:gdLst>
                  <a:gd name="T0" fmla="*/ 30 w 50"/>
                  <a:gd name="T1" fmla="*/ 211 h 249"/>
                  <a:gd name="T2" fmla="*/ 50 w 50"/>
                  <a:gd name="T3" fmla="*/ 0 h 249"/>
                  <a:gd name="T4" fmla="*/ 38 w 50"/>
                  <a:gd name="T5" fmla="*/ 116 h 249"/>
                  <a:gd name="T6" fmla="*/ 42 w 50"/>
                  <a:gd name="T7" fmla="*/ 249 h 249"/>
                  <a:gd name="T8" fmla="*/ 0 60000 65536"/>
                  <a:gd name="T9" fmla="*/ 0 60000 65536"/>
                  <a:gd name="T10" fmla="*/ 0 60000 65536"/>
                  <a:gd name="T11" fmla="*/ 0 60000 65536"/>
                  <a:gd name="T12" fmla="*/ 0 w 50"/>
                  <a:gd name="T13" fmla="*/ 0 h 249"/>
                  <a:gd name="T14" fmla="*/ 50 w 50"/>
                  <a:gd name="T15" fmla="*/ 249 h 249"/>
                </a:gdLst>
                <a:ahLst/>
                <a:cxnLst>
                  <a:cxn ang="T8">
                    <a:pos x="T0" y="T1"/>
                  </a:cxn>
                  <a:cxn ang="T9">
                    <a:pos x="T2" y="T3"/>
                  </a:cxn>
                  <a:cxn ang="T10">
                    <a:pos x="T4" y="T5"/>
                  </a:cxn>
                  <a:cxn ang="T11">
                    <a:pos x="T6" y="T7"/>
                  </a:cxn>
                </a:cxnLst>
                <a:rect l="T12" t="T13" r="T14" b="T15"/>
                <a:pathLst>
                  <a:path w="50" h="249">
                    <a:moveTo>
                      <a:pt x="30" y="211"/>
                    </a:moveTo>
                    <a:cubicBezTo>
                      <a:pt x="24" y="145"/>
                      <a:pt x="0" y="56"/>
                      <a:pt x="50" y="0"/>
                    </a:cubicBezTo>
                    <a:cubicBezTo>
                      <a:pt x="42" y="39"/>
                      <a:pt x="38" y="75"/>
                      <a:pt x="38" y="116"/>
                    </a:cubicBezTo>
                    <a:cubicBezTo>
                      <a:pt x="38" y="161"/>
                      <a:pt x="42" y="204"/>
                      <a:pt x="42" y="249"/>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94" name="Freeform 290"/>
              <p:cNvSpPr>
                <a:spLocks/>
              </p:cNvSpPr>
              <p:nvPr/>
            </p:nvSpPr>
            <p:spPr bwMode="auto">
              <a:xfrm rot="12793977">
                <a:off x="8228009" y="6279541"/>
                <a:ext cx="72686" cy="71656"/>
              </a:xfrm>
              <a:custGeom>
                <a:avLst/>
                <a:gdLst>
                  <a:gd name="T0" fmla="*/ 58 w 178"/>
                  <a:gd name="T1" fmla="*/ 43 h 197"/>
                  <a:gd name="T2" fmla="*/ 178 w 178"/>
                  <a:gd name="T3" fmla="*/ 0 h 197"/>
                  <a:gd name="T4" fmla="*/ 67 w 178"/>
                  <a:gd name="T5" fmla="*/ 126 h 197"/>
                  <a:gd name="T6" fmla="*/ 0 w 178"/>
                  <a:gd name="T7" fmla="*/ 197 h 197"/>
                  <a:gd name="T8" fmla="*/ 60 w 178"/>
                  <a:gd name="T9" fmla="*/ 47 h 197"/>
                  <a:gd name="T10" fmla="*/ 0 60000 65536"/>
                  <a:gd name="T11" fmla="*/ 0 60000 65536"/>
                  <a:gd name="T12" fmla="*/ 0 60000 65536"/>
                  <a:gd name="T13" fmla="*/ 0 60000 65536"/>
                  <a:gd name="T14" fmla="*/ 0 60000 65536"/>
                  <a:gd name="T15" fmla="*/ 0 w 178"/>
                  <a:gd name="T16" fmla="*/ 0 h 197"/>
                  <a:gd name="T17" fmla="*/ 178 w 178"/>
                  <a:gd name="T18" fmla="*/ 197 h 197"/>
                </a:gdLst>
                <a:ahLst/>
                <a:cxnLst>
                  <a:cxn ang="T10">
                    <a:pos x="T0" y="T1"/>
                  </a:cxn>
                  <a:cxn ang="T11">
                    <a:pos x="T2" y="T3"/>
                  </a:cxn>
                  <a:cxn ang="T12">
                    <a:pos x="T4" y="T5"/>
                  </a:cxn>
                  <a:cxn ang="T13">
                    <a:pos x="T6" y="T7"/>
                  </a:cxn>
                  <a:cxn ang="T14">
                    <a:pos x="T8" y="T9"/>
                  </a:cxn>
                </a:cxnLst>
                <a:rect l="T15" t="T16" r="T17" b="T18"/>
                <a:pathLst>
                  <a:path w="178" h="197">
                    <a:moveTo>
                      <a:pt x="58" y="43"/>
                    </a:moveTo>
                    <a:cubicBezTo>
                      <a:pt x="71" y="120"/>
                      <a:pt x="154" y="23"/>
                      <a:pt x="178" y="0"/>
                    </a:cubicBezTo>
                    <a:cubicBezTo>
                      <a:pt x="146" y="50"/>
                      <a:pt x="105" y="82"/>
                      <a:pt x="67" y="126"/>
                    </a:cubicBezTo>
                    <a:cubicBezTo>
                      <a:pt x="47" y="149"/>
                      <a:pt x="25" y="181"/>
                      <a:pt x="0" y="197"/>
                    </a:cubicBezTo>
                    <a:cubicBezTo>
                      <a:pt x="40" y="156"/>
                      <a:pt x="60" y="103"/>
                      <a:pt x="60" y="47"/>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95" name="Freeform 291"/>
              <p:cNvSpPr>
                <a:spLocks/>
              </p:cNvSpPr>
              <p:nvPr/>
            </p:nvSpPr>
            <p:spPr bwMode="auto">
              <a:xfrm rot="12793977">
                <a:off x="8204588" y="6408374"/>
                <a:ext cx="15833" cy="31349"/>
              </a:xfrm>
              <a:custGeom>
                <a:avLst/>
                <a:gdLst>
                  <a:gd name="T0" fmla="*/ 0 w 39"/>
                  <a:gd name="T1" fmla="*/ 0 h 86"/>
                  <a:gd name="T2" fmla="*/ 26 w 39"/>
                  <a:gd name="T3" fmla="*/ 86 h 86"/>
                  <a:gd name="T4" fmla="*/ 39 w 39"/>
                  <a:gd name="T5" fmla="*/ 2 h 86"/>
                  <a:gd name="T6" fmla="*/ 14 w 39"/>
                  <a:gd name="T7" fmla="*/ 2 h 86"/>
                  <a:gd name="T8" fmla="*/ 0 60000 65536"/>
                  <a:gd name="T9" fmla="*/ 0 60000 65536"/>
                  <a:gd name="T10" fmla="*/ 0 60000 65536"/>
                  <a:gd name="T11" fmla="*/ 0 60000 65536"/>
                  <a:gd name="T12" fmla="*/ 0 w 39"/>
                  <a:gd name="T13" fmla="*/ 0 h 86"/>
                  <a:gd name="T14" fmla="*/ 39 w 39"/>
                  <a:gd name="T15" fmla="*/ 86 h 86"/>
                </a:gdLst>
                <a:ahLst/>
                <a:cxnLst>
                  <a:cxn ang="T8">
                    <a:pos x="T0" y="T1"/>
                  </a:cxn>
                  <a:cxn ang="T9">
                    <a:pos x="T2" y="T3"/>
                  </a:cxn>
                  <a:cxn ang="T10">
                    <a:pos x="T4" y="T5"/>
                  </a:cxn>
                  <a:cxn ang="T11">
                    <a:pos x="T6" y="T7"/>
                  </a:cxn>
                </a:cxnLst>
                <a:rect l="T12" t="T13" r="T14" b="T15"/>
                <a:pathLst>
                  <a:path w="39" h="86">
                    <a:moveTo>
                      <a:pt x="0" y="0"/>
                    </a:moveTo>
                    <a:cubicBezTo>
                      <a:pt x="8" y="29"/>
                      <a:pt x="23" y="56"/>
                      <a:pt x="26" y="86"/>
                    </a:cubicBezTo>
                    <a:cubicBezTo>
                      <a:pt x="35" y="57"/>
                      <a:pt x="24" y="32"/>
                      <a:pt x="39" y="2"/>
                    </a:cubicBezTo>
                    <a:cubicBezTo>
                      <a:pt x="30" y="7"/>
                      <a:pt x="19" y="16"/>
                      <a:pt x="14" y="2"/>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96" name="Freeform 292"/>
              <p:cNvSpPr>
                <a:spLocks/>
              </p:cNvSpPr>
              <p:nvPr/>
            </p:nvSpPr>
            <p:spPr bwMode="auto">
              <a:xfrm rot="12793977">
                <a:off x="8423412" y="6298371"/>
                <a:ext cx="66569" cy="148750"/>
              </a:xfrm>
              <a:custGeom>
                <a:avLst/>
                <a:gdLst>
                  <a:gd name="T0" fmla="*/ 0 w 163"/>
                  <a:gd name="T1" fmla="*/ 81 h 409"/>
                  <a:gd name="T2" fmla="*/ 44 w 163"/>
                  <a:gd name="T3" fmla="*/ 149 h 409"/>
                  <a:gd name="T4" fmla="*/ 72 w 163"/>
                  <a:gd name="T5" fmla="*/ 113 h 409"/>
                  <a:gd name="T6" fmla="*/ 114 w 163"/>
                  <a:gd name="T7" fmla="*/ 0 h 409"/>
                  <a:gd name="T8" fmla="*/ 78 w 163"/>
                  <a:gd name="T9" fmla="*/ 119 h 409"/>
                  <a:gd name="T10" fmla="*/ 64 w 163"/>
                  <a:gd name="T11" fmla="*/ 207 h 409"/>
                  <a:gd name="T12" fmla="*/ 106 w 163"/>
                  <a:gd name="T13" fmla="*/ 317 h 409"/>
                  <a:gd name="T14" fmla="*/ 163 w 163"/>
                  <a:gd name="T15" fmla="*/ 409 h 409"/>
                  <a:gd name="T16" fmla="*/ 98 w 163"/>
                  <a:gd name="T17" fmla="*/ 323 h 409"/>
                  <a:gd name="T18" fmla="*/ 60 w 163"/>
                  <a:gd name="T19" fmla="*/ 260 h 409"/>
                  <a:gd name="T20" fmla="*/ 20 w 163"/>
                  <a:gd name="T21" fmla="*/ 157 h 409"/>
                  <a:gd name="T22" fmla="*/ 0 w 163"/>
                  <a:gd name="T23" fmla="*/ 79 h 4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409"/>
                  <a:gd name="T38" fmla="*/ 163 w 163"/>
                  <a:gd name="T39" fmla="*/ 409 h 4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409">
                    <a:moveTo>
                      <a:pt x="0" y="81"/>
                    </a:moveTo>
                    <a:cubicBezTo>
                      <a:pt x="3" y="103"/>
                      <a:pt x="20" y="149"/>
                      <a:pt x="44" y="149"/>
                    </a:cubicBezTo>
                    <a:cubicBezTo>
                      <a:pt x="62" y="149"/>
                      <a:pt x="66" y="127"/>
                      <a:pt x="72" y="113"/>
                    </a:cubicBezTo>
                    <a:cubicBezTo>
                      <a:pt x="86" y="77"/>
                      <a:pt x="103" y="38"/>
                      <a:pt x="114" y="0"/>
                    </a:cubicBezTo>
                    <a:cubicBezTo>
                      <a:pt x="111" y="40"/>
                      <a:pt x="88" y="80"/>
                      <a:pt x="78" y="119"/>
                    </a:cubicBezTo>
                    <a:cubicBezTo>
                      <a:pt x="71" y="148"/>
                      <a:pt x="63" y="176"/>
                      <a:pt x="64" y="207"/>
                    </a:cubicBezTo>
                    <a:cubicBezTo>
                      <a:pt x="66" y="246"/>
                      <a:pt x="86" y="284"/>
                      <a:pt x="106" y="317"/>
                    </a:cubicBezTo>
                    <a:cubicBezTo>
                      <a:pt x="124" y="347"/>
                      <a:pt x="141" y="382"/>
                      <a:pt x="163" y="409"/>
                    </a:cubicBezTo>
                    <a:cubicBezTo>
                      <a:pt x="137" y="388"/>
                      <a:pt x="119" y="349"/>
                      <a:pt x="98" y="323"/>
                    </a:cubicBezTo>
                    <a:cubicBezTo>
                      <a:pt x="82" y="303"/>
                      <a:pt x="71" y="284"/>
                      <a:pt x="60" y="260"/>
                    </a:cubicBezTo>
                    <a:cubicBezTo>
                      <a:pt x="42" y="226"/>
                      <a:pt x="33" y="193"/>
                      <a:pt x="20" y="157"/>
                    </a:cubicBezTo>
                    <a:cubicBezTo>
                      <a:pt x="12" y="133"/>
                      <a:pt x="2" y="106"/>
                      <a:pt x="0" y="79"/>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97" name="Freeform 293"/>
              <p:cNvSpPr>
                <a:spLocks/>
              </p:cNvSpPr>
              <p:nvPr/>
            </p:nvSpPr>
            <p:spPr bwMode="auto">
              <a:xfrm rot="12793977">
                <a:off x="8436167" y="6439474"/>
                <a:ext cx="27707" cy="68137"/>
              </a:xfrm>
              <a:custGeom>
                <a:avLst/>
                <a:gdLst>
                  <a:gd name="T0" fmla="*/ 0 w 68"/>
                  <a:gd name="T1" fmla="*/ 48 h 187"/>
                  <a:gd name="T2" fmla="*/ 37 w 68"/>
                  <a:gd name="T3" fmla="*/ 70 h 187"/>
                  <a:gd name="T4" fmla="*/ 42 w 68"/>
                  <a:gd name="T5" fmla="*/ 0 h 187"/>
                  <a:gd name="T6" fmla="*/ 60 w 68"/>
                  <a:gd name="T7" fmla="*/ 82 h 187"/>
                  <a:gd name="T8" fmla="*/ 68 w 68"/>
                  <a:gd name="T9" fmla="*/ 187 h 187"/>
                  <a:gd name="T10" fmla="*/ 44 w 68"/>
                  <a:gd name="T11" fmla="*/ 106 h 187"/>
                  <a:gd name="T12" fmla="*/ 10 w 68"/>
                  <a:gd name="T13" fmla="*/ 56 h 187"/>
                  <a:gd name="T14" fmla="*/ 0 60000 65536"/>
                  <a:gd name="T15" fmla="*/ 0 60000 65536"/>
                  <a:gd name="T16" fmla="*/ 0 60000 65536"/>
                  <a:gd name="T17" fmla="*/ 0 60000 65536"/>
                  <a:gd name="T18" fmla="*/ 0 60000 65536"/>
                  <a:gd name="T19" fmla="*/ 0 60000 65536"/>
                  <a:gd name="T20" fmla="*/ 0 60000 65536"/>
                  <a:gd name="T21" fmla="*/ 0 w 68"/>
                  <a:gd name="T22" fmla="*/ 0 h 187"/>
                  <a:gd name="T23" fmla="*/ 68 w 68"/>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87">
                    <a:moveTo>
                      <a:pt x="0" y="48"/>
                    </a:moveTo>
                    <a:cubicBezTo>
                      <a:pt x="9" y="58"/>
                      <a:pt x="25" y="64"/>
                      <a:pt x="37" y="70"/>
                    </a:cubicBezTo>
                    <a:cubicBezTo>
                      <a:pt x="46" y="49"/>
                      <a:pt x="55" y="21"/>
                      <a:pt x="42" y="0"/>
                    </a:cubicBezTo>
                    <a:cubicBezTo>
                      <a:pt x="49" y="26"/>
                      <a:pt x="58" y="55"/>
                      <a:pt x="60" y="82"/>
                    </a:cubicBezTo>
                    <a:cubicBezTo>
                      <a:pt x="63" y="117"/>
                      <a:pt x="61" y="152"/>
                      <a:pt x="68" y="187"/>
                    </a:cubicBezTo>
                    <a:cubicBezTo>
                      <a:pt x="52" y="164"/>
                      <a:pt x="54" y="131"/>
                      <a:pt x="44" y="106"/>
                    </a:cubicBezTo>
                    <a:cubicBezTo>
                      <a:pt x="36" y="86"/>
                      <a:pt x="17" y="74"/>
                      <a:pt x="10" y="56"/>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98" name="Freeform 294"/>
              <p:cNvSpPr>
                <a:spLocks/>
              </p:cNvSpPr>
              <p:nvPr/>
            </p:nvSpPr>
            <p:spPr bwMode="auto">
              <a:xfrm rot="12793977">
                <a:off x="8450631" y="6235458"/>
                <a:ext cx="53975" cy="14395"/>
              </a:xfrm>
              <a:custGeom>
                <a:avLst/>
                <a:gdLst>
                  <a:gd name="T0" fmla="*/ 99 w 132"/>
                  <a:gd name="T1" fmla="*/ 0 h 40"/>
                  <a:gd name="T2" fmla="*/ 0 w 132"/>
                  <a:gd name="T3" fmla="*/ 26 h 40"/>
                  <a:gd name="T4" fmla="*/ 132 w 132"/>
                  <a:gd name="T5" fmla="*/ 28 h 40"/>
                  <a:gd name="T6" fmla="*/ 127 w 132"/>
                  <a:gd name="T7" fmla="*/ 26 h 40"/>
                  <a:gd name="T8" fmla="*/ 0 60000 65536"/>
                  <a:gd name="T9" fmla="*/ 0 60000 65536"/>
                  <a:gd name="T10" fmla="*/ 0 60000 65536"/>
                  <a:gd name="T11" fmla="*/ 0 60000 65536"/>
                  <a:gd name="T12" fmla="*/ 0 w 132"/>
                  <a:gd name="T13" fmla="*/ 0 h 40"/>
                  <a:gd name="T14" fmla="*/ 132 w 132"/>
                  <a:gd name="T15" fmla="*/ 40 h 40"/>
                </a:gdLst>
                <a:ahLst/>
                <a:cxnLst>
                  <a:cxn ang="T8">
                    <a:pos x="T0" y="T1"/>
                  </a:cxn>
                  <a:cxn ang="T9">
                    <a:pos x="T2" y="T3"/>
                  </a:cxn>
                  <a:cxn ang="T10">
                    <a:pos x="T4" y="T5"/>
                  </a:cxn>
                  <a:cxn ang="T11">
                    <a:pos x="T6" y="T7"/>
                  </a:cxn>
                </a:cxnLst>
                <a:rect l="T12" t="T13" r="T14" b="T15"/>
                <a:pathLst>
                  <a:path w="132" h="40">
                    <a:moveTo>
                      <a:pt x="99" y="0"/>
                    </a:moveTo>
                    <a:cubicBezTo>
                      <a:pt x="85" y="27"/>
                      <a:pt x="27" y="26"/>
                      <a:pt x="0" y="26"/>
                    </a:cubicBezTo>
                    <a:cubicBezTo>
                      <a:pt x="44" y="24"/>
                      <a:pt x="87" y="40"/>
                      <a:pt x="132" y="28"/>
                    </a:cubicBezTo>
                    <a:cubicBezTo>
                      <a:pt x="130" y="27"/>
                      <a:pt x="129" y="27"/>
                      <a:pt x="127" y="26"/>
                    </a:cubicBezTo>
                  </a:path>
                </a:pathLst>
              </a:custGeom>
              <a:solidFill>
                <a:srgbClr val="ED8A78"/>
              </a:solidFill>
              <a:ln w="9525">
                <a:noFill/>
                <a:round/>
                <a:headEnd/>
                <a:tailEnd/>
              </a:ln>
            </p:spPr>
            <p:txBody>
              <a:bodyPr/>
              <a:lstStyle/>
              <a:p>
                <a:endParaRPr lang="en-US">
                  <a:solidFill>
                    <a:prstClr val="black"/>
                  </a:solidFill>
                  <a:latin typeface="Calibri"/>
                </a:endParaRPr>
              </a:p>
            </p:txBody>
          </p:sp>
          <p:sp>
            <p:nvSpPr>
              <p:cNvPr id="1099" name="Freeform 295"/>
              <p:cNvSpPr>
                <a:spLocks/>
              </p:cNvSpPr>
              <p:nvPr/>
            </p:nvSpPr>
            <p:spPr bwMode="auto">
              <a:xfrm rot="12793977">
                <a:off x="8387077" y="5972854"/>
                <a:ext cx="35983" cy="71656"/>
              </a:xfrm>
              <a:custGeom>
                <a:avLst/>
                <a:gdLst>
                  <a:gd name="T0" fmla="*/ 0 w 88"/>
                  <a:gd name="T1" fmla="*/ 0 h 197"/>
                  <a:gd name="T2" fmla="*/ 36 w 88"/>
                  <a:gd name="T3" fmla="*/ 108 h 197"/>
                  <a:gd name="T4" fmla="*/ 54 w 88"/>
                  <a:gd name="T5" fmla="*/ 197 h 197"/>
                  <a:gd name="T6" fmla="*/ 55 w 88"/>
                  <a:gd name="T7" fmla="*/ 83 h 197"/>
                  <a:gd name="T8" fmla="*/ 83 w 88"/>
                  <a:gd name="T9" fmla="*/ 14 h 197"/>
                  <a:gd name="T10" fmla="*/ 43 w 88"/>
                  <a:gd name="T11" fmla="*/ 26 h 197"/>
                  <a:gd name="T12" fmla="*/ 2 w 88"/>
                  <a:gd name="T13" fmla="*/ 4 h 197"/>
                  <a:gd name="T14" fmla="*/ 0 60000 65536"/>
                  <a:gd name="T15" fmla="*/ 0 60000 65536"/>
                  <a:gd name="T16" fmla="*/ 0 60000 65536"/>
                  <a:gd name="T17" fmla="*/ 0 60000 65536"/>
                  <a:gd name="T18" fmla="*/ 0 60000 65536"/>
                  <a:gd name="T19" fmla="*/ 0 60000 65536"/>
                  <a:gd name="T20" fmla="*/ 0 60000 65536"/>
                  <a:gd name="T21" fmla="*/ 0 w 88"/>
                  <a:gd name="T22" fmla="*/ 0 h 197"/>
                  <a:gd name="T23" fmla="*/ 88 w 88"/>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97">
                    <a:moveTo>
                      <a:pt x="0" y="0"/>
                    </a:moveTo>
                    <a:cubicBezTo>
                      <a:pt x="12" y="39"/>
                      <a:pt x="29" y="68"/>
                      <a:pt x="36" y="108"/>
                    </a:cubicBezTo>
                    <a:cubicBezTo>
                      <a:pt x="40" y="131"/>
                      <a:pt x="36" y="182"/>
                      <a:pt x="54" y="197"/>
                    </a:cubicBezTo>
                    <a:cubicBezTo>
                      <a:pt x="45" y="162"/>
                      <a:pt x="47" y="118"/>
                      <a:pt x="55" y="83"/>
                    </a:cubicBezTo>
                    <a:cubicBezTo>
                      <a:pt x="60" y="63"/>
                      <a:pt x="88" y="33"/>
                      <a:pt x="83" y="14"/>
                    </a:cubicBezTo>
                    <a:cubicBezTo>
                      <a:pt x="72" y="22"/>
                      <a:pt x="58" y="29"/>
                      <a:pt x="43" y="26"/>
                    </a:cubicBezTo>
                    <a:cubicBezTo>
                      <a:pt x="35" y="25"/>
                      <a:pt x="4" y="9"/>
                      <a:pt x="2" y="4"/>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00" name="Freeform 296"/>
              <p:cNvSpPr>
                <a:spLocks/>
              </p:cNvSpPr>
              <p:nvPr/>
            </p:nvSpPr>
            <p:spPr bwMode="auto">
              <a:xfrm rot="12793977">
                <a:off x="8315603" y="5915171"/>
                <a:ext cx="35983" cy="46704"/>
              </a:xfrm>
              <a:custGeom>
                <a:avLst/>
                <a:gdLst>
                  <a:gd name="T0" fmla="*/ 24 w 88"/>
                  <a:gd name="T1" fmla="*/ 0 h 129"/>
                  <a:gd name="T2" fmla="*/ 88 w 88"/>
                  <a:gd name="T3" fmla="*/ 52 h 129"/>
                  <a:gd name="T4" fmla="*/ 0 w 88"/>
                  <a:gd name="T5" fmla="*/ 129 h 129"/>
                  <a:gd name="T6" fmla="*/ 30 w 88"/>
                  <a:gd name="T7" fmla="*/ 61 h 129"/>
                  <a:gd name="T8" fmla="*/ 30 w 88"/>
                  <a:gd name="T9" fmla="*/ 2 h 129"/>
                  <a:gd name="T10" fmla="*/ 0 60000 65536"/>
                  <a:gd name="T11" fmla="*/ 0 60000 65536"/>
                  <a:gd name="T12" fmla="*/ 0 60000 65536"/>
                  <a:gd name="T13" fmla="*/ 0 60000 65536"/>
                  <a:gd name="T14" fmla="*/ 0 60000 65536"/>
                  <a:gd name="T15" fmla="*/ 0 w 88"/>
                  <a:gd name="T16" fmla="*/ 0 h 129"/>
                  <a:gd name="T17" fmla="*/ 88 w 88"/>
                  <a:gd name="T18" fmla="*/ 129 h 129"/>
                </a:gdLst>
                <a:ahLst/>
                <a:cxnLst>
                  <a:cxn ang="T10">
                    <a:pos x="T0" y="T1"/>
                  </a:cxn>
                  <a:cxn ang="T11">
                    <a:pos x="T2" y="T3"/>
                  </a:cxn>
                  <a:cxn ang="T12">
                    <a:pos x="T4" y="T5"/>
                  </a:cxn>
                  <a:cxn ang="T13">
                    <a:pos x="T6" y="T7"/>
                  </a:cxn>
                  <a:cxn ang="T14">
                    <a:pos x="T8" y="T9"/>
                  </a:cxn>
                </a:cxnLst>
                <a:rect l="T15" t="T16" r="T17" b="T18"/>
                <a:pathLst>
                  <a:path w="88" h="129">
                    <a:moveTo>
                      <a:pt x="24" y="0"/>
                    </a:moveTo>
                    <a:cubicBezTo>
                      <a:pt x="24" y="22"/>
                      <a:pt x="63" y="74"/>
                      <a:pt x="88" y="52"/>
                    </a:cubicBezTo>
                    <a:cubicBezTo>
                      <a:pt x="54" y="72"/>
                      <a:pt x="19" y="93"/>
                      <a:pt x="0" y="129"/>
                    </a:cubicBezTo>
                    <a:cubicBezTo>
                      <a:pt x="11" y="110"/>
                      <a:pt x="27" y="83"/>
                      <a:pt x="30" y="61"/>
                    </a:cubicBezTo>
                    <a:cubicBezTo>
                      <a:pt x="32" y="41"/>
                      <a:pt x="24" y="21"/>
                      <a:pt x="30" y="2"/>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01" name="Freeform 297"/>
              <p:cNvSpPr>
                <a:spLocks/>
              </p:cNvSpPr>
              <p:nvPr/>
            </p:nvSpPr>
            <p:spPr bwMode="auto">
              <a:xfrm rot="12793977">
                <a:off x="8438787" y="6223420"/>
                <a:ext cx="28787" cy="19833"/>
              </a:xfrm>
              <a:custGeom>
                <a:avLst/>
                <a:gdLst>
                  <a:gd name="T0" fmla="*/ 0 w 70"/>
                  <a:gd name="T1" fmla="*/ 43 h 55"/>
                  <a:gd name="T2" fmla="*/ 7 w 70"/>
                  <a:gd name="T3" fmla="*/ 0 h 55"/>
                  <a:gd name="T4" fmla="*/ 29 w 70"/>
                  <a:gd name="T5" fmla="*/ 29 h 55"/>
                  <a:gd name="T6" fmla="*/ 70 w 70"/>
                  <a:gd name="T7" fmla="*/ 55 h 55"/>
                  <a:gd name="T8" fmla="*/ 0 w 70"/>
                  <a:gd name="T9" fmla="*/ 43 h 55"/>
                  <a:gd name="T10" fmla="*/ 0 60000 65536"/>
                  <a:gd name="T11" fmla="*/ 0 60000 65536"/>
                  <a:gd name="T12" fmla="*/ 0 60000 65536"/>
                  <a:gd name="T13" fmla="*/ 0 60000 65536"/>
                  <a:gd name="T14" fmla="*/ 0 60000 65536"/>
                  <a:gd name="T15" fmla="*/ 0 w 70"/>
                  <a:gd name="T16" fmla="*/ 0 h 55"/>
                  <a:gd name="T17" fmla="*/ 70 w 70"/>
                  <a:gd name="T18" fmla="*/ 55 h 55"/>
                </a:gdLst>
                <a:ahLst/>
                <a:cxnLst>
                  <a:cxn ang="T10">
                    <a:pos x="T0" y="T1"/>
                  </a:cxn>
                  <a:cxn ang="T11">
                    <a:pos x="T2" y="T3"/>
                  </a:cxn>
                  <a:cxn ang="T12">
                    <a:pos x="T4" y="T5"/>
                  </a:cxn>
                  <a:cxn ang="T13">
                    <a:pos x="T6" y="T7"/>
                  </a:cxn>
                  <a:cxn ang="T14">
                    <a:pos x="T8" y="T9"/>
                  </a:cxn>
                </a:cxnLst>
                <a:rect l="T15" t="T16" r="T17" b="T18"/>
                <a:pathLst>
                  <a:path w="70" h="55">
                    <a:moveTo>
                      <a:pt x="0" y="43"/>
                    </a:moveTo>
                    <a:cubicBezTo>
                      <a:pt x="10" y="30"/>
                      <a:pt x="13" y="17"/>
                      <a:pt x="7" y="0"/>
                    </a:cubicBezTo>
                    <a:cubicBezTo>
                      <a:pt x="14" y="10"/>
                      <a:pt x="19" y="22"/>
                      <a:pt x="29" y="29"/>
                    </a:cubicBezTo>
                    <a:cubicBezTo>
                      <a:pt x="42" y="40"/>
                      <a:pt x="58" y="44"/>
                      <a:pt x="70" y="55"/>
                    </a:cubicBezTo>
                    <a:cubicBezTo>
                      <a:pt x="48" y="44"/>
                      <a:pt x="23" y="43"/>
                      <a:pt x="0" y="43"/>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02" name="Freeform 298"/>
              <p:cNvSpPr>
                <a:spLocks/>
              </p:cNvSpPr>
              <p:nvPr/>
            </p:nvSpPr>
            <p:spPr bwMode="auto">
              <a:xfrm rot="12793977">
                <a:off x="8405834" y="6164199"/>
                <a:ext cx="26628" cy="29430"/>
              </a:xfrm>
              <a:custGeom>
                <a:avLst/>
                <a:gdLst>
                  <a:gd name="T0" fmla="*/ 0 w 65"/>
                  <a:gd name="T1" fmla="*/ 19 h 81"/>
                  <a:gd name="T2" fmla="*/ 32 w 65"/>
                  <a:gd name="T3" fmla="*/ 0 h 81"/>
                  <a:gd name="T4" fmla="*/ 30 w 65"/>
                  <a:gd name="T5" fmla="*/ 30 h 81"/>
                  <a:gd name="T6" fmla="*/ 65 w 65"/>
                  <a:gd name="T7" fmla="*/ 81 h 81"/>
                  <a:gd name="T8" fmla="*/ 0 w 65"/>
                  <a:gd name="T9" fmla="*/ 17 h 81"/>
                  <a:gd name="T10" fmla="*/ 0 60000 65536"/>
                  <a:gd name="T11" fmla="*/ 0 60000 65536"/>
                  <a:gd name="T12" fmla="*/ 0 60000 65536"/>
                  <a:gd name="T13" fmla="*/ 0 60000 65536"/>
                  <a:gd name="T14" fmla="*/ 0 60000 65536"/>
                  <a:gd name="T15" fmla="*/ 0 w 65"/>
                  <a:gd name="T16" fmla="*/ 0 h 81"/>
                  <a:gd name="T17" fmla="*/ 65 w 65"/>
                  <a:gd name="T18" fmla="*/ 81 h 81"/>
                </a:gdLst>
                <a:ahLst/>
                <a:cxnLst>
                  <a:cxn ang="T10">
                    <a:pos x="T0" y="T1"/>
                  </a:cxn>
                  <a:cxn ang="T11">
                    <a:pos x="T2" y="T3"/>
                  </a:cxn>
                  <a:cxn ang="T12">
                    <a:pos x="T4" y="T5"/>
                  </a:cxn>
                  <a:cxn ang="T13">
                    <a:pos x="T6" y="T7"/>
                  </a:cxn>
                  <a:cxn ang="T14">
                    <a:pos x="T8" y="T9"/>
                  </a:cxn>
                </a:cxnLst>
                <a:rect l="T15" t="T16" r="T17" b="T18"/>
                <a:pathLst>
                  <a:path w="65" h="81">
                    <a:moveTo>
                      <a:pt x="0" y="19"/>
                    </a:moveTo>
                    <a:cubicBezTo>
                      <a:pt x="14" y="23"/>
                      <a:pt x="33" y="18"/>
                      <a:pt x="32" y="0"/>
                    </a:cubicBezTo>
                    <a:cubicBezTo>
                      <a:pt x="32" y="11"/>
                      <a:pt x="26" y="21"/>
                      <a:pt x="30" y="30"/>
                    </a:cubicBezTo>
                    <a:cubicBezTo>
                      <a:pt x="38" y="49"/>
                      <a:pt x="56" y="63"/>
                      <a:pt x="65" y="81"/>
                    </a:cubicBezTo>
                    <a:cubicBezTo>
                      <a:pt x="40" y="63"/>
                      <a:pt x="27" y="34"/>
                      <a:pt x="0" y="17"/>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03" name="Freeform 299"/>
              <p:cNvSpPr>
                <a:spLocks/>
              </p:cNvSpPr>
              <p:nvPr/>
            </p:nvSpPr>
            <p:spPr bwMode="auto">
              <a:xfrm rot="12793977">
                <a:off x="8460285" y="6367465"/>
                <a:ext cx="13674" cy="34548"/>
              </a:xfrm>
              <a:custGeom>
                <a:avLst/>
                <a:gdLst>
                  <a:gd name="T0" fmla="*/ 0 w 34"/>
                  <a:gd name="T1" fmla="*/ 7 h 95"/>
                  <a:gd name="T2" fmla="*/ 31 w 34"/>
                  <a:gd name="T3" fmla="*/ 0 h 95"/>
                  <a:gd name="T4" fmla="*/ 23 w 34"/>
                  <a:gd name="T5" fmla="*/ 38 h 95"/>
                  <a:gd name="T6" fmla="*/ 34 w 34"/>
                  <a:gd name="T7" fmla="*/ 95 h 95"/>
                  <a:gd name="T8" fmla="*/ 19 w 34"/>
                  <a:gd name="T9" fmla="*/ 47 h 95"/>
                  <a:gd name="T10" fmla="*/ 17 w 34"/>
                  <a:gd name="T11" fmla="*/ 31 h 95"/>
                  <a:gd name="T12" fmla="*/ 5 w 34"/>
                  <a:gd name="T13" fmla="*/ 10 h 95"/>
                  <a:gd name="T14" fmla="*/ 0 60000 65536"/>
                  <a:gd name="T15" fmla="*/ 0 60000 65536"/>
                  <a:gd name="T16" fmla="*/ 0 60000 65536"/>
                  <a:gd name="T17" fmla="*/ 0 60000 65536"/>
                  <a:gd name="T18" fmla="*/ 0 60000 65536"/>
                  <a:gd name="T19" fmla="*/ 0 60000 65536"/>
                  <a:gd name="T20" fmla="*/ 0 60000 65536"/>
                  <a:gd name="T21" fmla="*/ 0 w 34"/>
                  <a:gd name="T22" fmla="*/ 0 h 95"/>
                  <a:gd name="T23" fmla="*/ 34 w 3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95">
                    <a:moveTo>
                      <a:pt x="0" y="7"/>
                    </a:moveTo>
                    <a:cubicBezTo>
                      <a:pt x="10" y="18"/>
                      <a:pt x="24" y="8"/>
                      <a:pt x="31" y="0"/>
                    </a:cubicBezTo>
                    <a:cubicBezTo>
                      <a:pt x="31" y="12"/>
                      <a:pt x="22" y="23"/>
                      <a:pt x="23" y="38"/>
                    </a:cubicBezTo>
                    <a:cubicBezTo>
                      <a:pt x="25" y="53"/>
                      <a:pt x="28" y="81"/>
                      <a:pt x="34" y="95"/>
                    </a:cubicBezTo>
                    <a:cubicBezTo>
                      <a:pt x="26" y="81"/>
                      <a:pt x="23" y="63"/>
                      <a:pt x="19" y="47"/>
                    </a:cubicBezTo>
                    <a:cubicBezTo>
                      <a:pt x="18" y="42"/>
                      <a:pt x="18" y="36"/>
                      <a:pt x="17" y="31"/>
                    </a:cubicBezTo>
                    <a:cubicBezTo>
                      <a:pt x="14" y="22"/>
                      <a:pt x="10" y="19"/>
                      <a:pt x="5" y="10"/>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04" name="Freeform 300"/>
              <p:cNvSpPr>
                <a:spLocks/>
              </p:cNvSpPr>
              <p:nvPr/>
            </p:nvSpPr>
            <p:spPr bwMode="auto">
              <a:xfrm rot="12793977">
                <a:off x="8381882" y="6415758"/>
                <a:ext cx="17992" cy="38067"/>
              </a:xfrm>
              <a:custGeom>
                <a:avLst/>
                <a:gdLst>
                  <a:gd name="T0" fmla="*/ 19 w 44"/>
                  <a:gd name="T1" fmla="*/ 0 h 105"/>
                  <a:gd name="T2" fmla="*/ 44 w 44"/>
                  <a:gd name="T3" fmla="*/ 28 h 105"/>
                  <a:gd name="T4" fmla="*/ 25 w 44"/>
                  <a:gd name="T5" fmla="*/ 39 h 105"/>
                  <a:gd name="T6" fmla="*/ 0 w 44"/>
                  <a:gd name="T7" fmla="*/ 105 h 105"/>
                  <a:gd name="T8" fmla="*/ 19 w 44"/>
                  <a:gd name="T9" fmla="*/ 0 h 105"/>
                  <a:gd name="T10" fmla="*/ 0 60000 65536"/>
                  <a:gd name="T11" fmla="*/ 0 60000 65536"/>
                  <a:gd name="T12" fmla="*/ 0 60000 65536"/>
                  <a:gd name="T13" fmla="*/ 0 60000 65536"/>
                  <a:gd name="T14" fmla="*/ 0 60000 65536"/>
                  <a:gd name="T15" fmla="*/ 0 w 44"/>
                  <a:gd name="T16" fmla="*/ 0 h 105"/>
                  <a:gd name="T17" fmla="*/ 44 w 44"/>
                  <a:gd name="T18" fmla="*/ 105 h 105"/>
                </a:gdLst>
                <a:ahLst/>
                <a:cxnLst>
                  <a:cxn ang="T10">
                    <a:pos x="T0" y="T1"/>
                  </a:cxn>
                  <a:cxn ang="T11">
                    <a:pos x="T2" y="T3"/>
                  </a:cxn>
                  <a:cxn ang="T12">
                    <a:pos x="T4" y="T5"/>
                  </a:cxn>
                  <a:cxn ang="T13">
                    <a:pos x="T6" y="T7"/>
                  </a:cxn>
                  <a:cxn ang="T14">
                    <a:pos x="T8" y="T9"/>
                  </a:cxn>
                </a:cxnLst>
                <a:rect l="T15" t="T16" r="T17" b="T18"/>
                <a:pathLst>
                  <a:path w="44" h="105">
                    <a:moveTo>
                      <a:pt x="19" y="0"/>
                    </a:moveTo>
                    <a:cubicBezTo>
                      <a:pt x="19" y="13"/>
                      <a:pt x="30" y="33"/>
                      <a:pt x="44" y="28"/>
                    </a:cubicBezTo>
                    <a:cubicBezTo>
                      <a:pt x="39" y="33"/>
                      <a:pt x="30" y="35"/>
                      <a:pt x="25" y="39"/>
                    </a:cubicBezTo>
                    <a:cubicBezTo>
                      <a:pt x="11" y="54"/>
                      <a:pt x="11" y="87"/>
                      <a:pt x="0" y="105"/>
                    </a:cubicBezTo>
                    <a:cubicBezTo>
                      <a:pt x="12" y="70"/>
                      <a:pt x="12" y="35"/>
                      <a:pt x="19" y="0"/>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05" name="Freeform 301"/>
              <p:cNvSpPr>
                <a:spLocks/>
              </p:cNvSpPr>
              <p:nvPr/>
            </p:nvSpPr>
            <p:spPr bwMode="auto">
              <a:xfrm rot="12793977">
                <a:off x="8443961" y="6455215"/>
                <a:ext cx="11515" cy="31669"/>
              </a:xfrm>
              <a:custGeom>
                <a:avLst/>
                <a:gdLst>
                  <a:gd name="T0" fmla="*/ 0 w 28"/>
                  <a:gd name="T1" fmla="*/ 12 h 87"/>
                  <a:gd name="T2" fmla="*/ 24 w 28"/>
                  <a:gd name="T3" fmla="*/ 0 h 87"/>
                  <a:gd name="T4" fmla="*/ 25 w 28"/>
                  <a:gd name="T5" fmla="*/ 41 h 87"/>
                  <a:gd name="T6" fmla="*/ 28 w 28"/>
                  <a:gd name="T7" fmla="*/ 87 h 87"/>
                  <a:gd name="T8" fmla="*/ 23 w 28"/>
                  <a:gd name="T9" fmla="*/ 57 h 87"/>
                  <a:gd name="T10" fmla="*/ 7 w 28"/>
                  <a:gd name="T11" fmla="*/ 18 h 87"/>
                  <a:gd name="T12" fmla="*/ 0 60000 65536"/>
                  <a:gd name="T13" fmla="*/ 0 60000 65536"/>
                  <a:gd name="T14" fmla="*/ 0 60000 65536"/>
                  <a:gd name="T15" fmla="*/ 0 60000 65536"/>
                  <a:gd name="T16" fmla="*/ 0 60000 65536"/>
                  <a:gd name="T17" fmla="*/ 0 60000 65536"/>
                  <a:gd name="T18" fmla="*/ 0 w 28"/>
                  <a:gd name="T19" fmla="*/ 0 h 87"/>
                  <a:gd name="T20" fmla="*/ 28 w 28"/>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8" h="87">
                    <a:moveTo>
                      <a:pt x="0" y="12"/>
                    </a:moveTo>
                    <a:cubicBezTo>
                      <a:pt x="14" y="19"/>
                      <a:pt x="25" y="25"/>
                      <a:pt x="24" y="0"/>
                    </a:cubicBezTo>
                    <a:cubicBezTo>
                      <a:pt x="28" y="12"/>
                      <a:pt x="26" y="28"/>
                      <a:pt x="25" y="41"/>
                    </a:cubicBezTo>
                    <a:cubicBezTo>
                      <a:pt x="24" y="56"/>
                      <a:pt x="26" y="72"/>
                      <a:pt x="28" y="87"/>
                    </a:cubicBezTo>
                    <a:cubicBezTo>
                      <a:pt x="27" y="77"/>
                      <a:pt x="25" y="67"/>
                      <a:pt x="23" y="57"/>
                    </a:cubicBezTo>
                    <a:cubicBezTo>
                      <a:pt x="21" y="45"/>
                      <a:pt x="19" y="26"/>
                      <a:pt x="7" y="18"/>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06" name="Freeform 302"/>
              <p:cNvSpPr>
                <a:spLocks/>
              </p:cNvSpPr>
              <p:nvPr/>
            </p:nvSpPr>
            <p:spPr bwMode="auto">
              <a:xfrm rot="12793977">
                <a:off x="8256149" y="6301126"/>
                <a:ext cx="28067" cy="30390"/>
              </a:xfrm>
              <a:custGeom>
                <a:avLst/>
                <a:gdLst>
                  <a:gd name="T0" fmla="*/ 25 w 68"/>
                  <a:gd name="T1" fmla="*/ 0 h 84"/>
                  <a:gd name="T2" fmla="*/ 37 w 68"/>
                  <a:gd name="T3" fmla="*/ 16 h 84"/>
                  <a:gd name="T4" fmla="*/ 68 w 68"/>
                  <a:gd name="T5" fmla="*/ 4 h 84"/>
                  <a:gd name="T6" fmla="*/ 53 w 68"/>
                  <a:gd name="T7" fmla="*/ 16 h 84"/>
                  <a:gd name="T8" fmla="*/ 32 w 68"/>
                  <a:gd name="T9" fmla="*/ 37 h 84"/>
                  <a:gd name="T10" fmla="*/ 0 w 68"/>
                  <a:gd name="T11" fmla="*/ 84 h 84"/>
                  <a:gd name="T12" fmla="*/ 28 w 68"/>
                  <a:gd name="T13" fmla="*/ 34 h 84"/>
                  <a:gd name="T14" fmla="*/ 24 w 68"/>
                  <a:gd name="T15" fmla="*/ 5 h 84"/>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84"/>
                  <a:gd name="T26" fmla="*/ 68 w 6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84">
                    <a:moveTo>
                      <a:pt x="25" y="0"/>
                    </a:moveTo>
                    <a:cubicBezTo>
                      <a:pt x="24" y="4"/>
                      <a:pt x="32" y="14"/>
                      <a:pt x="37" y="16"/>
                    </a:cubicBezTo>
                    <a:cubicBezTo>
                      <a:pt x="47" y="20"/>
                      <a:pt x="60" y="10"/>
                      <a:pt x="68" y="4"/>
                    </a:cubicBezTo>
                    <a:cubicBezTo>
                      <a:pt x="62" y="5"/>
                      <a:pt x="57" y="12"/>
                      <a:pt x="53" y="16"/>
                    </a:cubicBezTo>
                    <a:cubicBezTo>
                      <a:pt x="44" y="23"/>
                      <a:pt x="38" y="28"/>
                      <a:pt x="32" y="37"/>
                    </a:cubicBezTo>
                    <a:cubicBezTo>
                      <a:pt x="21" y="51"/>
                      <a:pt x="6" y="67"/>
                      <a:pt x="0" y="84"/>
                    </a:cubicBezTo>
                    <a:cubicBezTo>
                      <a:pt x="10" y="69"/>
                      <a:pt x="22" y="50"/>
                      <a:pt x="28" y="34"/>
                    </a:cubicBezTo>
                    <a:cubicBezTo>
                      <a:pt x="31" y="23"/>
                      <a:pt x="27" y="15"/>
                      <a:pt x="24" y="5"/>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07" name="Freeform 303"/>
              <p:cNvSpPr>
                <a:spLocks/>
              </p:cNvSpPr>
              <p:nvPr/>
            </p:nvSpPr>
            <p:spPr bwMode="auto">
              <a:xfrm rot="12793977">
                <a:off x="8208791" y="6408022"/>
                <a:ext cx="9356" cy="29110"/>
              </a:xfrm>
              <a:custGeom>
                <a:avLst/>
                <a:gdLst>
                  <a:gd name="T0" fmla="*/ 0 w 23"/>
                  <a:gd name="T1" fmla="*/ 0 h 80"/>
                  <a:gd name="T2" fmla="*/ 23 w 23"/>
                  <a:gd name="T3" fmla="*/ 1 h 80"/>
                  <a:gd name="T4" fmla="*/ 20 w 23"/>
                  <a:gd name="T5" fmla="*/ 80 h 80"/>
                  <a:gd name="T6" fmla="*/ 15 w 23"/>
                  <a:gd name="T7" fmla="*/ 46 h 80"/>
                  <a:gd name="T8" fmla="*/ 4 w 23"/>
                  <a:gd name="T9" fmla="*/ 6 h 80"/>
                  <a:gd name="T10" fmla="*/ 0 60000 65536"/>
                  <a:gd name="T11" fmla="*/ 0 60000 65536"/>
                  <a:gd name="T12" fmla="*/ 0 60000 65536"/>
                  <a:gd name="T13" fmla="*/ 0 60000 65536"/>
                  <a:gd name="T14" fmla="*/ 0 60000 65536"/>
                  <a:gd name="T15" fmla="*/ 0 w 23"/>
                  <a:gd name="T16" fmla="*/ 0 h 80"/>
                  <a:gd name="T17" fmla="*/ 23 w 23"/>
                  <a:gd name="T18" fmla="*/ 80 h 80"/>
                </a:gdLst>
                <a:ahLst/>
                <a:cxnLst>
                  <a:cxn ang="T10">
                    <a:pos x="T0" y="T1"/>
                  </a:cxn>
                  <a:cxn ang="T11">
                    <a:pos x="T2" y="T3"/>
                  </a:cxn>
                  <a:cxn ang="T12">
                    <a:pos x="T4" y="T5"/>
                  </a:cxn>
                  <a:cxn ang="T13">
                    <a:pos x="T6" y="T7"/>
                  </a:cxn>
                  <a:cxn ang="T14">
                    <a:pos x="T8" y="T9"/>
                  </a:cxn>
                </a:cxnLst>
                <a:rect l="T15" t="T16" r="T17" b="T18"/>
                <a:pathLst>
                  <a:path w="23" h="80">
                    <a:moveTo>
                      <a:pt x="0" y="0"/>
                    </a:moveTo>
                    <a:cubicBezTo>
                      <a:pt x="7" y="5"/>
                      <a:pt x="18" y="13"/>
                      <a:pt x="23" y="1"/>
                    </a:cubicBezTo>
                    <a:cubicBezTo>
                      <a:pt x="12" y="26"/>
                      <a:pt x="18" y="54"/>
                      <a:pt x="20" y="80"/>
                    </a:cubicBezTo>
                    <a:cubicBezTo>
                      <a:pt x="17" y="69"/>
                      <a:pt x="16" y="58"/>
                      <a:pt x="15" y="46"/>
                    </a:cubicBezTo>
                    <a:cubicBezTo>
                      <a:pt x="13" y="30"/>
                      <a:pt x="10" y="21"/>
                      <a:pt x="4" y="6"/>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08" name="Freeform 304"/>
              <p:cNvSpPr>
                <a:spLocks/>
              </p:cNvSpPr>
              <p:nvPr/>
            </p:nvSpPr>
            <p:spPr bwMode="auto">
              <a:xfrm rot="12793977">
                <a:off x="8283578" y="6471087"/>
                <a:ext cx="19071" cy="38707"/>
              </a:xfrm>
              <a:custGeom>
                <a:avLst/>
                <a:gdLst>
                  <a:gd name="T0" fmla="*/ 10 w 46"/>
                  <a:gd name="T1" fmla="*/ 1 h 106"/>
                  <a:gd name="T2" fmla="*/ 34 w 46"/>
                  <a:gd name="T3" fmla="*/ 15 h 106"/>
                  <a:gd name="T4" fmla="*/ 46 w 46"/>
                  <a:gd name="T5" fmla="*/ 4 h 106"/>
                  <a:gd name="T6" fmla="*/ 26 w 46"/>
                  <a:gd name="T7" fmla="*/ 62 h 106"/>
                  <a:gd name="T8" fmla="*/ 0 w 46"/>
                  <a:gd name="T9" fmla="*/ 106 h 106"/>
                  <a:gd name="T10" fmla="*/ 27 w 46"/>
                  <a:gd name="T11" fmla="*/ 35 h 106"/>
                  <a:gd name="T12" fmla="*/ 11 w 46"/>
                  <a:gd name="T13" fmla="*/ 0 h 106"/>
                  <a:gd name="T14" fmla="*/ 0 60000 65536"/>
                  <a:gd name="T15" fmla="*/ 0 60000 65536"/>
                  <a:gd name="T16" fmla="*/ 0 60000 65536"/>
                  <a:gd name="T17" fmla="*/ 0 60000 65536"/>
                  <a:gd name="T18" fmla="*/ 0 60000 65536"/>
                  <a:gd name="T19" fmla="*/ 0 60000 65536"/>
                  <a:gd name="T20" fmla="*/ 0 60000 65536"/>
                  <a:gd name="T21" fmla="*/ 0 w 46"/>
                  <a:gd name="T22" fmla="*/ 0 h 106"/>
                  <a:gd name="T23" fmla="*/ 46 w 46"/>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6">
                    <a:moveTo>
                      <a:pt x="10" y="1"/>
                    </a:moveTo>
                    <a:cubicBezTo>
                      <a:pt x="18" y="10"/>
                      <a:pt x="23" y="21"/>
                      <a:pt x="34" y="15"/>
                    </a:cubicBezTo>
                    <a:cubicBezTo>
                      <a:pt x="38" y="12"/>
                      <a:pt x="43" y="9"/>
                      <a:pt x="46" y="4"/>
                    </a:cubicBezTo>
                    <a:cubicBezTo>
                      <a:pt x="34" y="22"/>
                      <a:pt x="34" y="43"/>
                      <a:pt x="26" y="62"/>
                    </a:cubicBezTo>
                    <a:cubicBezTo>
                      <a:pt x="19" y="77"/>
                      <a:pt x="3" y="90"/>
                      <a:pt x="0" y="106"/>
                    </a:cubicBezTo>
                    <a:cubicBezTo>
                      <a:pt x="7" y="84"/>
                      <a:pt x="27" y="59"/>
                      <a:pt x="27" y="35"/>
                    </a:cubicBezTo>
                    <a:cubicBezTo>
                      <a:pt x="27" y="21"/>
                      <a:pt x="13" y="14"/>
                      <a:pt x="11" y="0"/>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09" name="Freeform 305"/>
              <p:cNvSpPr>
                <a:spLocks/>
              </p:cNvSpPr>
              <p:nvPr/>
            </p:nvSpPr>
            <p:spPr bwMode="auto">
              <a:xfrm rot="12793977">
                <a:off x="7969446" y="6014976"/>
                <a:ext cx="8636" cy="24952"/>
              </a:xfrm>
              <a:custGeom>
                <a:avLst/>
                <a:gdLst>
                  <a:gd name="T0" fmla="*/ 0 w 21"/>
                  <a:gd name="T1" fmla="*/ 3 h 69"/>
                  <a:gd name="T2" fmla="*/ 21 w 21"/>
                  <a:gd name="T3" fmla="*/ 0 h 69"/>
                  <a:gd name="T4" fmla="*/ 14 w 21"/>
                  <a:gd name="T5" fmla="*/ 69 h 69"/>
                  <a:gd name="T6" fmla="*/ 0 w 21"/>
                  <a:gd name="T7" fmla="*/ 3 h 69"/>
                  <a:gd name="T8" fmla="*/ 0 60000 65536"/>
                  <a:gd name="T9" fmla="*/ 0 60000 65536"/>
                  <a:gd name="T10" fmla="*/ 0 60000 65536"/>
                  <a:gd name="T11" fmla="*/ 0 60000 65536"/>
                  <a:gd name="T12" fmla="*/ 0 w 21"/>
                  <a:gd name="T13" fmla="*/ 0 h 69"/>
                  <a:gd name="T14" fmla="*/ 21 w 21"/>
                  <a:gd name="T15" fmla="*/ 69 h 69"/>
                </a:gdLst>
                <a:ahLst/>
                <a:cxnLst>
                  <a:cxn ang="T8">
                    <a:pos x="T0" y="T1"/>
                  </a:cxn>
                  <a:cxn ang="T9">
                    <a:pos x="T2" y="T3"/>
                  </a:cxn>
                  <a:cxn ang="T10">
                    <a:pos x="T4" y="T5"/>
                  </a:cxn>
                  <a:cxn ang="T11">
                    <a:pos x="T6" y="T7"/>
                  </a:cxn>
                </a:cxnLst>
                <a:rect l="T12" t="T13" r="T14" b="T15"/>
                <a:pathLst>
                  <a:path w="21" h="69">
                    <a:moveTo>
                      <a:pt x="0" y="3"/>
                    </a:moveTo>
                    <a:cubicBezTo>
                      <a:pt x="8" y="7"/>
                      <a:pt x="13" y="7"/>
                      <a:pt x="21" y="0"/>
                    </a:cubicBezTo>
                    <a:cubicBezTo>
                      <a:pt x="10" y="23"/>
                      <a:pt x="14" y="43"/>
                      <a:pt x="14" y="69"/>
                    </a:cubicBezTo>
                    <a:cubicBezTo>
                      <a:pt x="8" y="46"/>
                      <a:pt x="11" y="24"/>
                      <a:pt x="0" y="3"/>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10" name="Freeform 306"/>
              <p:cNvSpPr>
                <a:spLocks/>
              </p:cNvSpPr>
              <p:nvPr/>
            </p:nvSpPr>
            <p:spPr bwMode="auto">
              <a:xfrm rot="12793977">
                <a:off x="7976745" y="5993814"/>
                <a:ext cx="17632" cy="34548"/>
              </a:xfrm>
              <a:custGeom>
                <a:avLst/>
                <a:gdLst>
                  <a:gd name="T0" fmla="*/ 24 w 43"/>
                  <a:gd name="T1" fmla="*/ 1 h 95"/>
                  <a:gd name="T2" fmla="*/ 24 w 43"/>
                  <a:gd name="T3" fmla="*/ 13 h 95"/>
                  <a:gd name="T4" fmla="*/ 17 w 43"/>
                  <a:gd name="T5" fmla="*/ 26 h 95"/>
                  <a:gd name="T6" fmla="*/ 0 w 43"/>
                  <a:gd name="T7" fmla="*/ 29 h 95"/>
                  <a:gd name="T8" fmla="*/ 18 w 43"/>
                  <a:gd name="T9" fmla="*/ 43 h 95"/>
                  <a:gd name="T10" fmla="*/ 29 w 43"/>
                  <a:gd name="T11" fmla="*/ 62 h 95"/>
                  <a:gd name="T12" fmla="*/ 43 w 43"/>
                  <a:gd name="T13" fmla="*/ 95 h 95"/>
                  <a:gd name="T14" fmla="*/ 33 w 43"/>
                  <a:gd name="T15" fmla="*/ 52 h 95"/>
                  <a:gd name="T16" fmla="*/ 28 w 43"/>
                  <a:gd name="T17" fmla="*/ 29 h 95"/>
                  <a:gd name="T18" fmla="*/ 28 w 43"/>
                  <a:gd name="T19" fmla="*/ 18 h 95"/>
                  <a:gd name="T20" fmla="*/ 26 w 43"/>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95"/>
                  <a:gd name="T35" fmla="*/ 43 w 43"/>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95">
                    <a:moveTo>
                      <a:pt x="24" y="1"/>
                    </a:moveTo>
                    <a:cubicBezTo>
                      <a:pt x="23" y="5"/>
                      <a:pt x="24" y="9"/>
                      <a:pt x="24" y="13"/>
                    </a:cubicBezTo>
                    <a:cubicBezTo>
                      <a:pt x="23" y="18"/>
                      <a:pt x="21" y="22"/>
                      <a:pt x="17" y="26"/>
                    </a:cubicBezTo>
                    <a:cubicBezTo>
                      <a:pt x="12" y="31"/>
                      <a:pt x="7" y="29"/>
                      <a:pt x="0" y="29"/>
                    </a:cubicBezTo>
                    <a:cubicBezTo>
                      <a:pt x="6" y="33"/>
                      <a:pt x="13" y="37"/>
                      <a:pt x="18" y="43"/>
                    </a:cubicBezTo>
                    <a:cubicBezTo>
                      <a:pt x="22" y="49"/>
                      <a:pt x="26" y="55"/>
                      <a:pt x="29" y="62"/>
                    </a:cubicBezTo>
                    <a:cubicBezTo>
                      <a:pt x="34" y="73"/>
                      <a:pt x="38" y="84"/>
                      <a:pt x="43" y="95"/>
                    </a:cubicBezTo>
                    <a:cubicBezTo>
                      <a:pt x="36" y="83"/>
                      <a:pt x="37" y="66"/>
                      <a:pt x="33" y="52"/>
                    </a:cubicBezTo>
                    <a:cubicBezTo>
                      <a:pt x="31" y="45"/>
                      <a:pt x="27" y="37"/>
                      <a:pt x="28" y="29"/>
                    </a:cubicBezTo>
                    <a:cubicBezTo>
                      <a:pt x="28" y="25"/>
                      <a:pt x="29" y="22"/>
                      <a:pt x="28" y="18"/>
                    </a:cubicBezTo>
                    <a:cubicBezTo>
                      <a:pt x="28" y="12"/>
                      <a:pt x="25" y="6"/>
                      <a:pt x="26" y="0"/>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11" name="Freeform 307"/>
              <p:cNvSpPr>
                <a:spLocks/>
              </p:cNvSpPr>
              <p:nvPr/>
            </p:nvSpPr>
            <p:spPr bwMode="auto">
              <a:xfrm rot="12793977">
                <a:off x="8028844" y="5876914"/>
                <a:ext cx="80243" cy="63659"/>
              </a:xfrm>
              <a:custGeom>
                <a:avLst/>
                <a:gdLst>
                  <a:gd name="T0" fmla="*/ 163 w 196"/>
                  <a:gd name="T1" fmla="*/ 14 h 175"/>
                  <a:gd name="T2" fmla="*/ 172 w 196"/>
                  <a:gd name="T3" fmla="*/ 27 h 175"/>
                  <a:gd name="T4" fmla="*/ 196 w 196"/>
                  <a:gd name="T5" fmla="*/ 31 h 175"/>
                  <a:gd name="T6" fmla="*/ 164 w 196"/>
                  <a:gd name="T7" fmla="*/ 49 h 175"/>
                  <a:gd name="T8" fmla="*/ 135 w 196"/>
                  <a:gd name="T9" fmla="*/ 81 h 175"/>
                  <a:gd name="T10" fmla="*/ 69 w 196"/>
                  <a:gd name="T11" fmla="*/ 133 h 175"/>
                  <a:gd name="T12" fmla="*/ 30 w 196"/>
                  <a:gd name="T13" fmla="*/ 158 h 175"/>
                  <a:gd name="T14" fmla="*/ 15 w 196"/>
                  <a:gd name="T15" fmla="*/ 165 h 175"/>
                  <a:gd name="T16" fmla="*/ 0 w 196"/>
                  <a:gd name="T17" fmla="*/ 175 h 175"/>
                  <a:gd name="T18" fmla="*/ 21 w 196"/>
                  <a:gd name="T19" fmla="*/ 159 h 175"/>
                  <a:gd name="T20" fmla="*/ 47 w 196"/>
                  <a:gd name="T21" fmla="*/ 142 h 175"/>
                  <a:gd name="T22" fmla="*/ 106 w 196"/>
                  <a:gd name="T23" fmla="*/ 90 h 175"/>
                  <a:gd name="T24" fmla="*/ 166 w 196"/>
                  <a:gd name="T25" fmla="*/ 0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6"/>
                  <a:gd name="T40" fmla="*/ 0 h 175"/>
                  <a:gd name="T41" fmla="*/ 196 w 196"/>
                  <a:gd name="T42" fmla="*/ 175 h 1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6" h="175">
                    <a:moveTo>
                      <a:pt x="163" y="14"/>
                    </a:moveTo>
                    <a:cubicBezTo>
                      <a:pt x="163" y="15"/>
                      <a:pt x="169" y="25"/>
                      <a:pt x="172" y="27"/>
                    </a:cubicBezTo>
                    <a:cubicBezTo>
                      <a:pt x="178" y="31"/>
                      <a:pt x="189" y="35"/>
                      <a:pt x="196" y="31"/>
                    </a:cubicBezTo>
                    <a:cubicBezTo>
                      <a:pt x="186" y="31"/>
                      <a:pt x="171" y="43"/>
                      <a:pt x="164" y="49"/>
                    </a:cubicBezTo>
                    <a:cubicBezTo>
                      <a:pt x="154" y="59"/>
                      <a:pt x="146" y="72"/>
                      <a:pt x="135" y="81"/>
                    </a:cubicBezTo>
                    <a:cubicBezTo>
                      <a:pt x="114" y="100"/>
                      <a:pt x="92" y="117"/>
                      <a:pt x="69" y="133"/>
                    </a:cubicBezTo>
                    <a:cubicBezTo>
                      <a:pt x="56" y="142"/>
                      <a:pt x="44" y="152"/>
                      <a:pt x="30" y="158"/>
                    </a:cubicBezTo>
                    <a:cubicBezTo>
                      <a:pt x="25" y="160"/>
                      <a:pt x="20" y="162"/>
                      <a:pt x="15" y="165"/>
                    </a:cubicBezTo>
                    <a:cubicBezTo>
                      <a:pt x="10" y="168"/>
                      <a:pt x="5" y="171"/>
                      <a:pt x="0" y="175"/>
                    </a:cubicBezTo>
                    <a:cubicBezTo>
                      <a:pt x="8" y="170"/>
                      <a:pt x="14" y="164"/>
                      <a:pt x="21" y="159"/>
                    </a:cubicBezTo>
                    <a:cubicBezTo>
                      <a:pt x="30" y="154"/>
                      <a:pt x="39" y="148"/>
                      <a:pt x="47" y="142"/>
                    </a:cubicBezTo>
                    <a:cubicBezTo>
                      <a:pt x="68" y="125"/>
                      <a:pt x="87" y="108"/>
                      <a:pt x="106" y="90"/>
                    </a:cubicBezTo>
                    <a:cubicBezTo>
                      <a:pt x="131" y="66"/>
                      <a:pt x="164" y="37"/>
                      <a:pt x="166" y="0"/>
                    </a:cubicBezTo>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12" name="Oval 308"/>
              <p:cNvSpPr>
                <a:spLocks noChangeArrowheads="1"/>
              </p:cNvSpPr>
              <p:nvPr/>
            </p:nvSpPr>
            <p:spPr bwMode="auto">
              <a:xfrm rot="12793977">
                <a:off x="8398707" y="6053868"/>
                <a:ext cx="8276" cy="7677"/>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13" name="Oval 309"/>
              <p:cNvSpPr>
                <a:spLocks noChangeArrowheads="1"/>
              </p:cNvSpPr>
              <p:nvPr/>
            </p:nvSpPr>
            <p:spPr bwMode="auto">
              <a:xfrm rot="12793977">
                <a:off x="8399584" y="6068747"/>
                <a:ext cx="3958" cy="4159"/>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14" name="Oval 310"/>
              <p:cNvSpPr>
                <a:spLocks noChangeArrowheads="1"/>
              </p:cNvSpPr>
              <p:nvPr/>
            </p:nvSpPr>
            <p:spPr bwMode="auto">
              <a:xfrm rot="12793977">
                <a:off x="8307897" y="5929426"/>
                <a:ext cx="5757" cy="5118"/>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15" name="Oval 311"/>
              <p:cNvSpPr>
                <a:spLocks noChangeArrowheads="1"/>
              </p:cNvSpPr>
              <p:nvPr/>
            </p:nvSpPr>
            <p:spPr bwMode="auto">
              <a:xfrm rot="12793977">
                <a:off x="8296608" y="5929016"/>
                <a:ext cx="3239" cy="2879"/>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16" name="Oval 312"/>
              <p:cNvSpPr>
                <a:spLocks noChangeArrowheads="1"/>
              </p:cNvSpPr>
              <p:nvPr/>
            </p:nvSpPr>
            <p:spPr bwMode="auto">
              <a:xfrm rot="12793977">
                <a:off x="8318537" y="5963265"/>
                <a:ext cx="6837" cy="6398"/>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17" name="Oval 313"/>
              <p:cNvSpPr>
                <a:spLocks noChangeArrowheads="1"/>
              </p:cNvSpPr>
              <p:nvPr/>
            </p:nvSpPr>
            <p:spPr bwMode="auto">
              <a:xfrm rot="12793977">
                <a:off x="8023987" y="5923208"/>
                <a:ext cx="5038" cy="4159"/>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18" name="Oval 314"/>
              <p:cNvSpPr>
                <a:spLocks noChangeArrowheads="1"/>
              </p:cNvSpPr>
              <p:nvPr/>
            </p:nvSpPr>
            <p:spPr bwMode="auto">
              <a:xfrm rot="12793977">
                <a:off x="8016173" y="5932808"/>
                <a:ext cx="1799" cy="1280"/>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19" name="Oval 315"/>
              <p:cNvSpPr>
                <a:spLocks noChangeArrowheads="1"/>
              </p:cNvSpPr>
              <p:nvPr/>
            </p:nvSpPr>
            <p:spPr bwMode="auto">
              <a:xfrm rot="12793977">
                <a:off x="8014877" y="5900928"/>
                <a:ext cx="2519" cy="2239"/>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20" name="Oval 316"/>
              <p:cNvSpPr>
                <a:spLocks noChangeArrowheads="1"/>
              </p:cNvSpPr>
              <p:nvPr/>
            </p:nvSpPr>
            <p:spPr bwMode="auto">
              <a:xfrm rot="12793977">
                <a:off x="7967306" y="6046557"/>
                <a:ext cx="6477" cy="5758"/>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21" name="Oval 317"/>
              <p:cNvSpPr>
                <a:spLocks noChangeArrowheads="1"/>
              </p:cNvSpPr>
              <p:nvPr/>
            </p:nvSpPr>
            <p:spPr bwMode="auto">
              <a:xfrm rot="12793977">
                <a:off x="7991118" y="6025527"/>
                <a:ext cx="4678" cy="4798"/>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22" name="Oval 318"/>
              <p:cNvSpPr>
                <a:spLocks noChangeArrowheads="1"/>
              </p:cNvSpPr>
              <p:nvPr/>
            </p:nvSpPr>
            <p:spPr bwMode="auto">
              <a:xfrm rot="12793977">
                <a:off x="8243556" y="6320437"/>
                <a:ext cx="360" cy="2239"/>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23" name="Oval 319"/>
              <p:cNvSpPr>
                <a:spLocks noChangeArrowheads="1"/>
              </p:cNvSpPr>
              <p:nvPr/>
            </p:nvSpPr>
            <p:spPr bwMode="auto">
              <a:xfrm rot="12793977">
                <a:off x="8259241" y="6339782"/>
                <a:ext cx="3239" cy="3199"/>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24" name="Oval 320"/>
              <p:cNvSpPr>
                <a:spLocks noChangeArrowheads="1"/>
              </p:cNvSpPr>
              <p:nvPr/>
            </p:nvSpPr>
            <p:spPr bwMode="auto">
              <a:xfrm rot="12793977">
                <a:off x="8404706" y="6193914"/>
                <a:ext cx="7197" cy="7038"/>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25" name="Oval 321"/>
              <p:cNvSpPr>
                <a:spLocks noChangeArrowheads="1"/>
              </p:cNvSpPr>
              <p:nvPr/>
            </p:nvSpPr>
            <p:spPr bwMode="auto">
              <a:xfrm rot="12793977">
                <a:off x="8432695" y="6201683"/>
                <a:ext cx="6837" cy="5758"/>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26" name="Oval 322"/>
              <p:cNvSpPr>
                <a:spLocks noChangeArrowheads="1"/>
              </p:cNvSpPr>
              <p:nvPr/>
            </p:nvSpPr>
            <p:spPr bwMode="auto">
              <a:xfrm rot="12793977">
                <a:off x="8406885" y="6139909"/>
                <a:ext cx="6477" cy="5758"/>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27" name="Oval 323"/>
              <p:cNvSpPr>
                <a:spLocks noChangeArrowheads="1"/>
              </p:cNvSpPr>
              <p:nvPr/>
            </p:nvSpPr>
            <p:spPr bwMode="auto">
              <a:xfrm rot="12793977">
                <a:off x="8468625" y="6355635"/>
                <a:ext cx="5757" cy="5438"/>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28" name="Oval 324"/>
              <p:cNvSpPr>
                <a:spLocks noChangeArrowheads="1"/>
              </p:cNvSpPr>
              <p:nvPr/>
            </p:nvSpPr>
            <p:spPr bwMode="auto">
              <a:xfrm rot="12793977">
                <a:off x="8471049" y="6341730"/>
                <a:ext cx="2519" cy="2559"/>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29" name="Oval 325"/>
              <p:cNvSpPr>
                <a:spLocks noChangeArrowheads="1"/>
              </p:cNvSpPr>
              <p:nvPr/>
            </p:nvSpPr>
            <p:spPr bwMode="auto">
              <a:xfrm rot="12793977">
                <a:off x="8460172" y="6406796"/>
                <a:ext cx="7916" cy="7038"/>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30" name="Oval 326"/>
              <p:cNvSpPr>
                <a:spLocks noChangeArrowheads="1"/>
              </p:cNvSpPr>
              <p:nvPr/>
            </p:nvSpPr>
            <p:spPr bwMode="auto">
              <a:xfrm rot="12793977">
                <a:off x="8450682" y="6455382"/>
                <a:ext cx="360" cy="2239"/>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31" name="Oval 327"/>
              <p:cNvSpPr>
                <a:spLocks noChangeArrowheads="1"/>
              </p:cNvSpPr>
              <p:nvPr/>
            </p:nvSpPr>
            <p:spPr bwMode="auto">
              <a:xfrm rot="12793977">
                <a:off x="8409537" y="6417088"/>
                <a:ext cx="5757" cy="5118"/>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32" name="Oval 328"/>
              <p:cNvSpPr>
                <a:spLocks noChangeArrowheads="1"/>
              </p:cNvSpPr>
              <p:nvPr/>
            </p:nvSpPr>
            <p:spPr bwMode="auto">
              <a:xfrm rot="12793977">
                <a:off x="8371310" y="6455663"/>
                <a:ext cx="4318" cy="3519"/>
              </a:xfrm>
              <a:prstGeom prst="ellipse">
                <a:avLst/>
              </a:prstGeom>
              <a:solidFill>
                <a:srgbClr val="F0A292"/>
              </a:solidFill>
              <a:ln w="9525">
                <a:noFill/>
                <a:round/>
                <a:headEnd/>
                <a:tailEnd/>
              </a:ln>
            </p:spPr>
            <p:txBody>
              <a:bodyPr/>
              <a:lstStyle/>
              <a:p>
                <a:endParaRPr lang="en-US">
                  <a:solidFill>
                    <a:prstClr val="black"/>
                  </a:solidFill>
                  <a:latin typeface="Calibri"/>
                </a:endParaRPr>
              </a:p>
            </p:txBody>
          </p:sp>
          <p:sp>
            <p:nvSpPr>
              <p:cNvPr id="1133" name="Freeform 329"/>
              <p:cNvSpPr>
                <a:spLocks/>
              </p:cNvSpPr>
              <p:nvPr/>
            </p:nvSpPr>
            <p:spPr bwMode="auto">
              <a:xfrm rot="12793977">
                <a:off x="8406829" y="6169625"/>
                <a:ext cx="29506" cy="25591"/>
              </a:xfrm>
              <a:custGeom>
                <a:avLst/>
                <a:gdLst>
                  <a:gd name="T0" fmla="*/ 0 w 72"/>
                  <a:gd name="T1" fmla="*/ 15 h 70"/>
                  <a:gd name="T2" fmla="*/ 41 w 72"/>
                  <a:gd name="T3" fmla="*/ 0 h 70"/>
                  <a:gd name="T4" fmla="*/ 46 w 72"/>
                  <a:gd name="T5" fmla="*/ 40 h 70"/>
                  <a:gd name="T6" fmla="*/ 72 w 72"/>
                  <a:gd name="T7" fmla="*/ 70 h 70"/>
                  <a:gd name="T8" fmla="*/ 41 w 72"/>
                  <a:gd name="T9" fmla="*/ 41 h 70"/>
                  <a:gd name="T10" fmla="*/ 7 w 72"/>
                  <a:gd name="T11" fmla="*/ 17 h 70"/>
                  <a:gd name="T12" fmla="*/ 0 60000 65536"/>
                  <a:gd name="T13" fmla="*/ 0 60000 65536"/>
                  <a:gd name="T14" fmla="*/ 0 60000 65536"/>
                  <a:gd name="T15" fmla="*/ 0 60000 65536"/>
                  <a:gd name="T16" fmla="*/ 0 60000 65536"/>
                  <a:gd name="T17" fmla="*/ 0 60000 65536"/>
                  <a:gd name="T18" fmla="*/ 0 w 72"/>
                  <a:gd name="T19" fmla="*/ 0 h 70"/>
                  <a:gd name="T20" fmla="*/ 72 w 72"/>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72" h="70">
                    <a:moveTo>
                      <a:pt x="0" y="15"/>
                    </a:moveTo>
                    <a:cubicBezTo>
                      <a:pt x="20" y="15"/>
                      <a:pt x="33" y="22"/>
                      <a:pt x="41" y="0"/>
                    </a:cubicBezTo>
                    <a:cubicBezTo>
                      <a:pt x="41" y="17"/>
                      <a:pt x="35" y="24"/>
                      <a:pt x="46" y="40"/>
                    </a:cubicBezTo>
                    <a:cubicBezTo>
                      <a:pt x="54" y="50"/>
                      <a:pt x="64" y="60"/>
                      <a:pt x="72" y="70"/>
                    </a:cubicBezTo>
                    <a:cubicBezTo>
                      <a:pt x="61" y="65"/>
                      <a:pt x="49" y="51"/>
                      <a:pt x="41" y="41"/>
                    </a:cubicBezTo>
                    <a:cubicBezTo>
                      <a:pt x="31" y="28"/>
                      <a:pt x="25" y="21"/>
                      <a:pt x="7" y="17"/>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34" name="Freeform 330"/>
              <p:cNvSpPr>
                <a:spLocks/>
              </p:cNvSpPr>
              <p:nvPr/>
            </p:nvSpPr>
            <p:spPr bwMode="auto">
              <a:xfrm rot="12793977">
                <a:off x="8395215" y="6004052"/>
                <a:ext cx="11875" cy="29750"/>
              </a:xfrm>
              <a:custGeom>
                <a:avLst/>
                <a:gdLst>
                  <a:gd name="T0" fmla="*/ 2 w 29"/>
                  <a:gd name="T1" fmla="*/ 0 h 82"/>
                  <a:gd name="T2" fmla="*/ 29 w 29"/>
                  <a:gd name="T3" fmla="*/ 3 h 82"/>
                  <a:gd name="T4" fmla="*/ 18 w 29"/>
                  <a:gd name="T5" fmla="*/ 43 h 82"/>
                  <a:gd name="T6" fmla="*/ 17 w 29"/>
                  <a:gd name="T7" fmla="*/ 82 h 82"/>
                  <a:gd name="T8" fmla="*/ 11 w 29"/>
                  <a:gd name="T9" fmla="*/ 38 h 82"/>
                  <a:gd name="T10" fmla="*/ 9 w 29"/>
                  <a:gd name="T11" fmla="*/ 12 h 82"/>
                  <a:gd name="T12" fmla="*/ 0 w 29"/>
                  <a:gd name="T13" fmla="*/ 0 h 82"/>
                  <a:gd name="T14" fmla="*/ 0 60000 65536"/>
                  <a:gd name="T15" fmla="*/ 0 60000 65536"/>
                  <a:gd name="T16" fmla="*/ 0 60000 65536"/>
                  <a:gd name="T17" fmla="*/ 0 60000 65536"/>
                  <a:gd name="T18" fmla="*/ 0 60000 65536"/>
                  <a:gd name="T19" fmla="*/ 0 60000 65536"/>
                  <a:gd name="T20" fmla="*/ 0 60000 65536"/>
                  <a:gd name="T21" fmla="*/ 0 w 29"/>
                  <a:gd name="T22" fmla="*/ 0 h 82"/>
                  <a:gd name="T23" fmla="*/ 29 w 29"/>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2">
                    <a:moveTo>
                      <a:pt x="2" y="0"/>
                    </a:moveTo>
                    <a:cubicBezTo>
                      <a:pt x="11" y="4"/>
                      <a:pt x="20" y="9"/>
                      <a:pt x="29" y="3"/>
                    </a:cubicBezTo>
                    <a:cubicBezTo>
                      <a:pt x="29" y="16"/>
                      <a:pt x="20" y="30"/>
                      <a:pt x="18" y="43"/>
                    </a:cubicBezTo>
                    <a:cubicBezTo>
                      <a:pt x="16" y="56"/>
                      <a:pt x="17" y="69"/>
                      <a:pt x="17" y="82"/>
                    </a:cubicBezTo>
                    <a:cubicBezTo>
                      <a:pt x="14" y="68"/>
                      <a:pt x="12" y="52"/>
                      <a:pt x="11" y="38"/>
                    </a:cubicBezTo>
                    <a:cubicBezTo>
                      <a:pt x="11" y="28"/>
                      <a:pt x="12" y="19"/>
                      <a:pt x="9" y="12"/>
                    </a:cubicBezTo>
                    <a:cubicBezTo>
                      <a:pt x="7" y="8"/>
                      <a:pt x="2" y="5"/>
                      <a:pt x="0"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35" name="Freeform 331"/>
              <p:cNvSpPr>
                <a:spLocks/>
              </p:cNvSpPr>
              <p:nvPr/>
            </p:nvSpPr>
            <p:spPr bwMode="auto">
              <a:xfrm rot="12793977">
                <a:off x="8329013" y="5931409"/>
                <a:ext cx="9716" cy="15355"/>
              </a:xfrm>
              <a:custGeom>
                <a:avLst/>
                <a:gdLst>
                  <a:gd name="T0" fmla="*/ 5 w 23"/>
                  <a:gd name="T1" fmla="*/ 0 h 43"/>
                  <a:gd name="T2" fmla="*/ 0 w 23"/>
                  <a:gd name="T3" fmla="*/ 43 h 43"/>
                  <a:gd name="T4" fmla="*/ 23 w 23"/>
                  <a:gd name="T5" fmla="*/ 14 h 43"/>
                  <a:gd name="T6" fmla="*/ 10 w 23"/>
                  <a:gd name="T7" fmla="*/ 2 h 43"/>
                  <a:gd name="T8" fmla="*/ 0 60000 65536"/>
                  <a:gd name="T9" fmla="*/ 0 60000 65536"/>
                  <a:gd name="T10" fmla="*/ 0 60000 65536"/>
                  <a:gd name="T11" fmla="*/ 0 60000 65536"/>
                  <a:gd name="T12" fmla="*/ 0 w 23"/>
                  <a:gd name="T13" fmla="*/ 0 h 43"/>
                  <a:gd name="T14" fmla="*/ 23 w 23"/>
                  <a:gd name="T15" fmla="*/ 43 h 43"/>
                </a:gdLst>
                <a:ahLst/>
                <a:cxnLst>
                  <a:cxn ang="T8">
                    <a:pos x="T0" y="T1"/>
                  </a:cxn>
                  <a:cxn ang="T9">
                    <a:pos x="T2" y="T3"/>
                  </a:cxn>
                  <a:cxn ang="T10">
                    <a:pos x="T4" y="T5"/>
                  </a:cxn>
                  <a:cxn ang="T11">
                    <a:pos x="T6" y="T7"/>
                  </a:cxn>
                </a:cxnLst>
                <a:rect l="T12" t="T13" r="T14" b="T15"/>
                <a:pathLst>
                  <a:path w="23" h="43">
                    <a:moveTo>
                      <a:pt x="5" y="0"/>
                    </a:moveTo>
                    <a:cubicBezTo>
                      <a:pt x="14" y="14"/>
                      <a:pt x="6" y="30"/>
                      <a:pt x="0" y="43"/>
                    </a:cubicBezTo>
                    <a:cubicBezTo>
                      <a:pt x="5" y="33"/>
                      <a:pt x="14" y="20"/>
                      <a:pt x="23" y="14"/>
                    </a:cubicBezTo>
                    <a:cubicBezTo>
                      <a:pt x="17" y="13"/>
                      <a:pt x="11" y="10"/>
                      <a:pt x="10" y="2"/>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36" name="Oval 332"/>
              <p:cNvSpPr>
                <a:spLocks noChangeArrowheads="1"/>
              </p:cNvSpPr>
              <p:nvPr/>
            </p:nvSpPr>
            <p:spPr bwMode="auto">
              <a:xfrm rot="12793977">
                <a:off x="8397469" y="6038329"/>
                <a:ext cx="5038" cy="4798"/>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37" name="Oval 333"/>
              <p:cNvSpPr>
                <a:spLocks noChangeArrowheads="1"/>
              </p:cNvSpPr>
              <p:nvPr/>
            </p:nvSpPr>
            <p:spPr bwMode="auto">
              <a:xfrm rot="12793977">
                <a:off x="8401277" y="6049391"/>
                <a:ext cx="720" cy="1280"/>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38" name="Oval 334"/>
              <p:cNvSpPr>
                <a:spLocks noChangeArrowheads="1"/>
              </p:cNvSpPr>
              <p:nvPr/>
            </p:nvSpPr>
            <p:spPr bwMode="auto">
              <a:xfrm rot="12793977">
                <a:off x="8383886" y="6025379"/>
                <a:ext cx="1799" cy="159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39" name="Oval 335"/>
              <p:cNvSpPr>
                <a:spLocks noChangeArrowheads="1"/>
              </p:cNvSpPr>
              <p:nvPr/>
            </p:nvSpPr>
            <p:spPr bwMode="auto">
              <a:xfrm rot="12793977">
                <a:off x="8327073" y="5948958"/>
                <a:ext cx="5038" cy="4478"/>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40" name="Oval 336"/>
              <p:cNvSpPr>
                <a:spLocks noChangeArrowheads="1"/>
              </p:cNvSpPr>
              <p:nvPr/>
            </p:nvSpPr>
            <p:spPr bwMode="auto">
              <a:xfrm rot="12793977">
                <a:off x="8325634" y="5957913"/>
                <a:ext cx="2159" cy="191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41" name="Oval 337"/>
              <p:cNvSpPr>
                <a:spLocks noChangeArrowheads="1"/>
              </p:cNvSpPr>
              <p:nvPr/>
            </p:nvSpPr>
            <p:spPr bwMode="auto">
              <a:xfrm rot="12793977">
                <a:off x="8319040" y="5932987"/>
                <a:ext cx="5038" cy="4478"/>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42" name="Oval 338"/>
              <p:cNvSpPr>
                <a:spLocks noChangeArrowheads="1"/>
              </p:cNvSpPr>
              <p:nvPr/>
            </p:nvSpPr>
            <p:spPr bwMode="auto">
              <a:xfrm rot="12793977">
                <a:off x="8309345" y="5931243"/>
                <a:ext cx="3239" cy="287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43" name="Freeform 339"/>
              <p:cNvSpPr>
                <a:spLocks/>
              </p:cNvSpPr>
              <p:nvPr/>
            </p:nvSpPr>
            <p:spPr bwMode="auto">
              <a:xfrm rot="12793977">
                <a:off x="8192160" y="6044184"/>
                <a:ext cx="93557" cy="44785"/>
              </a:xfrm>
              <a:custGeom>
                <a:avLst/>
                <a:gdLst>
                  <a:gd name="T0" fmla="*/ 0 w 228"/>
                  <a:gd name="T1" fmla="*/ 0 h 123"/>
                  <a:gd name="T2" fmla="*/ 228 w 228"/>
                  <a:gd name="T3" fmla="*/ 113 h 123"/>
                  <a:gd name="T4" fmla="*/ 0 w 228"/>
                  <a:gd name="T5" fmla="*/ 0 h 123"/>
                  <a:gd name="T6" fmla="*/ 0 60000 65536"/>
                  <a:gd name="T7" fmla="*/ 0 60000 65536"/>
                  <a:gd name="T8" fmla="*/ 0 60000 65536"/>
                  <a:gd name="T9" fmla="*/ 0 w 228"/>
                  <a:gd name="T10" fmla="*/ 0 h 123"/>
                  <a:gd name="T11" fmla="*/ 228 w 228"/>
                  <a:gd name="T12" fmla="*/ 123 h 123"/>
                </a:gdLst>
                <a:ahLst/>
                <a:cxnLst>
                  <a:cxn ang="T6">
                    <a:pos x="T0" y="T1"/>
                  </a:cxn>
                  <a:cxn ang="T7">
                    <a:pos x="T2" y="T3"/>
                  </a:cxn>
                  <a:cxn ang="T8">
                    <a:pos x="T4" y="T5"/>
                  </a:cxn>
                </a:cxnLst>
                <a:rect l="T9" t="T10" r="T11" b="T12"/>
                <a:pathLst>
                  <a:path w="228" h="123">
                    <a:moveTo>
                      <a:pt x="0" y="0"/>
                    </a:moveTo>
                    <a:cubicBezTo>
                      <a:pt x="0" y="0"/>
                      <a:pt x="49" y="77"/>
                      <a:pt x="228" y="113"/>
                    </a:cubicBezTo>
                    <a:cubicBezTo>
                      <a:pt x="228" y="113"/>
                      <a:pt x="62" y="123"/>
                      <a:pt x="0" y="0"/>
                    </a:cubicBezTo>
                    <a:close/>
                  </a:path>
                </a:pathLst>
              </a:custGeom>
              <a:solidFill>
                <a:srgbClr val="F0A292"/>
              </a:solidFill>
              <a:ln w="9525">
                <a:noFill/>
                <a:round/>
                <a:headEnd/>
                <a:tailEnd/>
              </a:ln>
            </p:spPr>
            <p:txBody>
              <a:bodyPr/>
              <a:lstStyle/>
              <a:p>
                <a:endParaRPr lang="en-US">
                  <a:solidFill>
                    <a:prstClr val="black"/>
                  </a:solidFill>
                  <a:latin typeface="Calibri"/>
                </a:endParaRPr>
              </a:p>
            </p:txBody>
          </p:sp>
          <p:sp>
            <p:nvSpPr>
              <p:cNvPr id="1144" name="Freeform 340"/>
              <p:cNvSpPr>
                <a:spLocks/>
              </p:cNvSpPr>
              <p:nvPr/>
            </p:nvSpPr>
            <p:spPr bwMode="auto">
              <a:xfrm rot="12793977">
                <a:off x="8208708" y="6050795"/>
                <a:ext cx="63691" cy="23352"/>
              </a:xfrm>
              <a:custGeom>
                <a:avLst/>
                <a:gdLst>
                  <a:gd name="T0" fmla="*/ 0 w 156"/>
                  <a:gd name="T1" fmla="*/ 0 h 64"/>
                  <a:gd name="T2" fmla="*/ 156 w 156"/>
                  <a:gd name="T3" fmla="*/ 64 h 64"/>
                  <a:gd name="T4" fmla="*/ 0 w 156"/>
                  <a:gd name="T5" fmla="*/ 0 h 64"/>
                  <a:gd name="T6" fmla="*/ 0 60000 65536"/>
                  <a:gd name="T7" fmla="*/ 0 60000 65536"/>
                  <a:gd name="T8" fmla="*/ 0 60000 65536"/>
                  <a:gd name="T9" fmla="*/ 0 w 156"/>
                  <a:gd name="T10" fmla="*/ 0 h 64"/>
                  <a:gd name="T11" fmla="*/ 156 w 156"/>
                  <a:gd name="T12" fmla="*/ 64 h 64"/>
                </a:gdLst>
                <a:ahLst/>
                <a:cxnLst>
                  <a:cxn ang="T6">
                    <a:pos x="T0" y="T1"/>
                  </a:cxn>
                  <a:cxn ang="T7">
                    <a:pos x="T2" y="T3"/>
                  </a:cxn>
                  <a:cxn ang="T8">
                    <a:pos x="T4" y="T5"/>
                  </a:cxn>
                </a:cxnLst>
                <a:rect l="T9" t="T10" r="T11" b="T12"/>
                <a:pathLst>
                  <a:path w="156" h="64">
                    <a:moveTo>
                      <a:pt x="0" y="0"/>
                    </a:moveTo>
                    <a:cubicBezTo>
                      <a:pt x="0" y="0"/>
                      <a:pt x="48" y="43"/>
                      <a:pt x="156" y="64"/>
                    </a:cubicBezTo>
                    <a:cubicBezTo>
                      <a:pt x="156" y="64"/>
                      <a:pt x="53" y="58"/>
                      <a:pt x="0" y="0"/>
                    </a:cubicBezTo>
                    <a:close/>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45" name="Freeform 341"/>
              <p:cNvSpPr>
                <a:spLocks/>
              </p:cNvSpPr>
              <p:nvPr/>
            </p:nvSpPr>
            <p:spPr bwMode="auto">
              <a:xfrm rot="12793977">
                <a:off x="8261135" y="6298149"/>
                <a:ext cx="31306" cy="33909"/>
              </a:xfrm>
              <a:custGeom>
                <a:avLst/>
                <a:gdLst>
                  <a:gd name="T0" fmla="*/ 48 w 76"/>
                  <a:gd name="T1" fmla="*/ 6 h 93"/>
                  <a:gd name="T2" fmla="*/ 0 w 76"/>
                  <a:gd name="T3" fmla="*/ 93 h 93"/>
                  <a:gd name="T4" fmla="*/ 76 w 76"/>
                  <a:gd name="T5" fmla="*/ 0 h 93"/>
                  <a:gd name="T6" fmla="*/ 52 w 76"/>
                  <a:gd name="T7" fmla="*/ 11 h 93"/>
                  <a:gd name="T8" fmla="*/ 0 60000 65536"/>
                  <a:gd name="T9" fmla="*/ 0 60000 65536"/>
                  <a:gd name="T10" fmla="*/ 0 60000 65536"/>
                  <a:gd name="T11" fmla="*/ 0 60000 65536"/>
                  <a:gd name="T12" fmla="*/ 0 w 76"/>
                  <a:gd name="T13" fmla="*/ 0 h 93"/>
                  <a:gd name="T14" fmla="*/ 76 w 76"/>
                  <a:gd name="T15" fmla="*/ 93 h 93"/>
                </a:gdLst>
                <a:ahLst/>
                <a:cxnLst>
                  <a:cxn ang="T8">
                    <a:pos x="T0" y="T1"/>
                  </a:cxn>
                  <a:cxn ang="T9">
                    <a:pos x="T2" y="T3"/>
                  </a:cxn>
                  <a:cxn ang="T10">
                    <a:pos x="T4" y="T5"/>
                  </a:cxn>
                  <a:cxn ang="T11">
                    <a:pos x="T6" y="T7"/>
                  </a:cxn>
                </a:cxnLst>
                <a:rect l="T12" t="T13" r="T14" b="T15"/>
                <a:pathLst>
                  <a:path w="76" h="93">
                    <a:moveTo>
                      <a:pt x="48" y="6"/>
                    </a:moveTo>
                    <a:cubicBezTo>
                      <a:pt x="58" y="32"/>
                      <a:pt x="9" y="70"/>
                      <a:pt x="0" y="93"/>
                    </a:cubicBezTo>
                    <a:cubicBezTo>
                      <a:pt x="23" y="65"/>
                      <a:pt x="47" y="24"/>
                      <a:pt x="76" y="0"/>
                    </a:cubicBezTo>
                    <a:cubicBezTo>
                      <a:pt x="67" y="3"/>
                      <a:pt x="61" y="11"/>
                      <a:pt x="52" y="11"/>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46" name="Freeform 342"/>
              <p:cNvSpPr>
                <a:spLocks/>
              </p:cNvSpPr>
              <p:nvPr/>
            </p:nvSpPr>
            <p:spPr bwMode="auto">
              <a:xfrm rot="12793977">
                <a:off x="8458818" y="6369157"/>
                <a:ext cx="13674" cy="30390"/>
              </a:xfrm>
              <a:custGeom>
                <a:avLst/>
                <a:gdLst>
                  <a:gd name="T0" fmla="*/ 0 w 33"/>
                  <a:gd name="T1" fmla="*/ 5 h 84"/>
                  <a:gd name="T2" fmla="*/ 33 w 33"/>
                  <a:gd name="T3" fmla="*/ 0 h 84"/>
                  <a:gd name="T4" fmla="*/ 29 w 33"/>
                  <a:gd name="T5" fmla="*/ 84 h 84"/>
                  <a:gd name="T6" fmla="*/ 7 w 33"/>
                  <a:gd name="T7" fmla="*/ 15 h 84"/>
                  <a:gd name="T8" fmla="*/ 0 60000 65536"/>
                  <a:gd name="T9" fmla="*/ 0 60000 65536"/>
                  <a:gd name="T10" fmla="*/ 0 60000 65536"/>
                  <a:gd name="T11" fmla="*/ 0 60000 65536"/>
                  <a:gd name="T12" fmla="*/ 0 w 33"/>
                  <a:gd name="T13" fmla="*/ 0 h 84"/>
                  <a:gd name="T14" fmla="*/ 33 w 33"/>
                  <a:gd name="T15" fmla="*/ 84 h 84"/>
                </a:gdLst>
                <a:ahLst/>
                <a:cxnLst>
                  <a:cxn ang="T8">
                    <a:pos x="T0" y="T1"/>
                  </a:cxn>
                  <a:cxn ang="T9">
                    <a:pos x="T2" y="T3"/>
                  </a:cxn>
                  <a:cxn ang="T10">
                    <a:pos x="T4" y="T5"/>
                  </a:cxn>
                  <a:cxn ang="T11">
                    <a:pos x="T6" y="T7"/>
                  </a:cxn>
                </a:cxnLst>
                <a:rect l="T12" t="T13" r="T14" b="T15"/>
                <a:pathLst>
                  <a:path w="33" h="84">
                    <a:moveTo>
                      <a:pt x="0" y="5"/>
                    </a:moveTo>
                    <a:cubicBezTo>
                      <a:pt x="10" y="10"/>
                      <a:pt x="26" y="11"/>
                      <a:pt x="33" y="0"/>
                    </a:cubicBezTo>
                    <a:cubicBezTo>
                      <a:pt x="23" y="26"/>
                      <a:pt x="13" y="56"/>
                      <a:pt x="29" y="84"/>
                    </a:cubicBezTo>
                    <a:cubicBezTo>
                      <a:pt x="14" y="67"/>
                      <a:pt x="29" y="18"/>
                      <a:pt x="7" y="15"/>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47" name="Freeform 343"/>
              <p:cNvSpPr>
                <a:spLocks/>
              </p:cNvSpPr>
              <p:nvPr/>
            </p:nvSpPr>
            <p:spPr bwMode="auto">
              <a:xfrm rot="12793977">
                <a:off x="8447062" y="6227585"/>
                <a:ext cx="15473" cy="12476"/>
              </a:xfrm>
              <a:custGeom>
                <a:avLst/>
                <a:gdLst>
                  <a:gd name="T0" fmla="*/ 0 w 38"/>
                  <a:gd name="T1" fmla="*/ 22 h 34"/>
                  <a:gd name="T2" fmla="*/ 0 w 38"/>
                  <a:gd name="T3" fmla="*/ 0 h 34"/>
                  <a:gd name="T4" fmla="*/ 38 w 38"/>
                  <a:gd name="T5" fmla="*/ 34 h 34"/>
                  <a:gd name="T6" fmla="*/ 3 w 38"/>
                  <a:gd name="T7" fmla="*/ 26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22"/>
                    </a:moveTo>
                    <a:cubicBezTo>
                      <a:pt x="2" y="14"/>
                      <a:pt x="6" y="6"/>
                      <a:pt x="0" y="0"/>
                    </a:cubicBezTo>
                    <a:cubicBezTo>
                      <a:pt x="8" y="17"/>
                      <a:pt x="21" y="26"/>
                      <a:pt x="38" y="34"/>
                    </a:cubicBezTo>
                    <a:cubicBezTo>
                      <a:pt x="29" y="29"/>
                      <a:pt x="12" y="23"/>
                      <a:pt x="3" y="26"/>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48" name="Oval 344"/>
              <p:cNvSpPr>
                <a:spLocks noChangeArrowheads="1"/>
              </p:cNvSpPr>
              <p:nvPr/>
            </p:nvSpPr>
            <p:spPr bwMode="auto">
              <a:xfrm rot="12793977">
                <a:off x="8407432" y="6193763"/>
                <a:ext cx="3598" cy="319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49" name="Oval 345"/>
              <p:cNvSpPr>
                <a:spLocks noChangeArrowheads="1"/>
              </p:cNvSpPr>
              <p:nvPr/>
            </p:nvSpPr>
            <p:spPr bwMode="auto">
              <a:xfrm rot="12793977">
                <a:off x="8404721" y="6200634"/>
                <a:ext cx="3239" cy="287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50" name="Oval 346"/>
              <p:cNvSpPr>
                <a:spLocks noChangeArrowheads="1"/>
              </p:cNvSpPr>
              <p:nvPr/>
            </p:nvSpPr>
            <p:spPr bwMode="auto">
              <a:xfrm rot="12793977">
                <a:off x="8434360" y="6198981"/>
                <a:ext cx="6837" cy="6078"/>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51" name="Oval 347"/>
              <p:cNvSpPr>
                <a:spLocks noChangeArrowheads="1"/>
              </p:cNvSpPr>
              <p:nvPr/>
            </p:nvSpPr>
            <p:spPr bwMode="auto">
              <a:xfrm rot="12793977">
                <a:off x="8456762" y="6248085"/>
                <a:ext cx="3239" cy="255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52" name="Oval 348"/>
              <p:cNvSpPr>
                <a:spLocks noChangeArrowheads="1"/>
              </p:cNvSpPr>
              <p:nvPr/>
            </p:nvSpPr>
            <p:spPr bwMode="auto">
              <a:xfrm rot="12793977">
                <a:off x="8456940" y="6258391"/>
                <a:ext cx="4678" cy="415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53" name="Oval 349"/>
              <p:cNvSpPr>
                <a:spLocks noChangeArrowheads="1"/>
              </p:cNvSpPr>
              <p:nvPr/>
            </p:nvSpPr>
            <p:spPr bwMode="auto">
              <a:xfrm rot="12793977">
                <a:off x="8469529" y="6237294"/>
                <a:ext cx="2159" cy="191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54" name="Oval 350"/>
              <p:cNvSpPr>
                <a:spLocks noChangeArrowheads="1"/>
              </p:cNvSpPr>
              <p:nvPr/>
            </p:nvSpPr>
            <p:spPr bwMode="auto">
              <a:xfrm rot="12793977">
                <a:off x="8481437" y="6242153"/>
                <a:ext cx="1439" cy="159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55" name="Oval 351"/>
              <p:cNvSpPr>
                <a:spLocks noChangeArrowheads="1"/>
              </p:cNvSpPr>
              <p:nvPr/>
            </p:nvSpPr>
            <p:spPr bwMode="auto">
              <a:xfrm rot="12793977">
                <a:off x="8414619" y="6156955"/>
                <a:ext cx="2159" cy="191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56" name="Oval 352"/>
              <p:cNvSpPr>
                <a:spLocks noChangeArrowheads="1"/>
              </p:cNvSpPr>
              <p:nvPr/>
            </p:nvSpPr>
            <p:spPr bwMode="auto">
              <a:xfrm rot="12793977">
                <a:off x="8411214" y="6145261"/>
                <a:ext cx="4318" cy="351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57" name="Oval 353"/>
              <p:cNvSpPr>
                <a:spLocks noChangeArrowheads="1"/>
              </p:cNvSpPr>
              <p:nvPr/>
            </p:nvSpPr>
            <p:spPr bwMode="auto">
              <a:xfrm rot="12793977">
                <a:off x="8462748" y="6401585"/>
                <a:ext cx="5038" cy="4798"/>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58" name="Oval 354"/>
              <p:cNvSpPr>
                <a:spLocks noChangeArrowheads="1"/>
              </p:cNvSpPr>
              <p:nvPr/>
            </p:nvSpPr>
            <p:spPr bwMode="auto">
              <a:xfrm rot="12793977">
                <a:off x="8464392" y="6415420"/>
                <a:ext cx="3598" cy="319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59" name="Oval 355"/>
              <p:cNvSpPr>
                <a:spLocks noChangeArrowheads="1"/>
              </p:cNvSpPr>
              <p:nvPr/>
            </p:nvSpPr>
            <p:spPr bwMode="auto">
              <a:xfrm rot="12793977">
                <a:off x="8440437" y="6473666"/>
                <a:ext cx="5757" cy="5118"/>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60" name="Oval 356"/>
              <p:cNvSpPr>
                <a:spLocks noChangeArrowheads="1"/>
              </p:cNvSpPr>
              <p:nvPr/>
            </p:nvSpPr>
            <p:spPr bwMode="auto">
              <a:xfrm rot="12793977">
                <a:off x="8432381" y="6480212"/>
                <a:ext cx="5757" cy="4798"/>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61" name="Oval 357"/>
              <p:cNvSpPr>
                <a:spLocks noChangeArrowheads="1"/>
              </p:cNvSpPr>
              <p:nvPr/>
            </p:nvSpPr>
            <p:spPr bwMode="auto">
              <a:xfrm rot="12793977">
                <a:off x="8385405" y="6439509"/>
                <a:ext cx="3958" cy="319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62" name="Oval 358"/>
              <p:cNvSpPr>
                <a:spLocks noChangeArrowheads="1"/>
              </p:cNvSpPr>
              <p:nvPr/>
            </p:nvSpPr>
            <p:spPr bwMode="auto">
              <a:xfrm rot="12793977">
                <a:off x="8378334" y="6450089"/>
                <a:ext cx="4678" cy="383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63" name="Oval 359"/>
              <p:cNvSpPr>
                <a:spLocks noChangeArrowheads="1"/>
              </p:cNvSpPr>
              <p:nvPr/>
            </p:nvSpPr>
            <p:spPr bwMode="auto">
              <a:xfrm rot="12793977">
                <a:off x="8259958" y="6332851"/>
                <a:ext cx="5757" cy="5118"/>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64" name="Oval 360"/>
              <p:cNvSpPr>
                <a:spLocks noChangeArrowheads="1"/>
              </p:cNvSpPr>
              <p:nvPr/>
            </p:nvSpPr>
            <p:spPr bwMode="auto">
              <a:xfrm rot="12793977">
                <a:off x="8258920" y="6340856"/>
                <a:ext cx="1799" cy="159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65" name="Oval 361"/>
              <p:cNvSpPr>
                <a:spLocks noChangeArrowheads="1"/>
              </p:cNvSpPr>
              <p:nvPr/>
            </p:nvSpPr>
            <p:spPr bwMode="auto">
              <a:xfrm rot="12793977">
                <a:off x="8205520" y="6431038"/>
                <a:ext cx="5757" cy="5118"/>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66" name="Freeform 362"/>
              <p:cNvSpPr>
                <a:spLocks/>
              </p:cNvSpPr>
              <p:nvPr/>
            </p:nvSpPr>
            <p:spPr bwMode="auto">
              <a:xfrm rot="12793977">
                <a:off x="8386371" y="6429775"/>
                <a:ext cx="5757" cy="16314"/>
              </a:xfrm>
              <a:custGeom>
                <a:avLst/>
                <a:gdLst>
                  <a:gd name="T0" fmla="*/ 6 w 14"/>
                  <a:gd name="T1" fmla="*/ 1 h 45"/>
                  <a:gd name="T2" fmla="*/ 6 w 14"/>
                  <a:gd name="T3" fmla="*/ 20 h 45"/>
                  <a:gd name="T4" fmla="*/ 1 w 14"/>
                  <a:gd name="T5" fmla="*/ 45 h 45"/>
                  <a:gd name="T6" fmla="*/ 14 w 14"/>
                  <a:gd name="T7" fmla="*/ 9 h 45"/>
                  <a:gd name="T8" fmla="*/ 6 w 14"/>
                  <a:gd name="T9" fmla="*/ 0 h 45"/>
                  <a:gd name="T10" fmla="*/ 0 60000 65536"/>
                  <a:gd name="T11" fmla="*/ 0 60000 65536"/>
                  <a:gd name="T12" fmla="*/ 0 60000 65536"/>
                  <a:gd name="T13" fmla="*/ 0 60000 65536"/>
                  <a:gd name="T14" fmla="*/ 0 60000 65536"/>
                  <a:gd name="T15" fmla="*/ 0 w 14"/>
                  <a:gd name="T16" fmla="*/ 0 h 45"/>
                  <a:gd name="T17" fmla="*/ 14 w 14"/>
                  <a:gd name="T18" fmla="*/ 45 h 45"/>
                </a:gdLst>
                <a:ahLst/>
                <a:cxnLst>
                  <a:cxn ang="T10">
                    <a:pos x="T0" y="T1"/>
                  </a:cxn>
                  <a:cxn ang="T11">
                    <a:pos x="T2" y="T3"/>
                  </a:cxn>
                  <a:cxn ang="T12">
                    <a:pos x="T4" y="T5"/>
                  </a:cxn>
                  <a:cxn ang="T13">
                    <a:pos x="T6" y="T7"/>
                  </a:cxn>
                  <a:cxn ang="T14">
                    <a:pos x="T8" y="T9"/>
                  </a:cxn>
                </a:cxnLst>
                <a:rect l="T15" t="T16" r="T17" b="T18"/>
                <a:pathLst>
                  <a:path w="14" h="45">
                    <a:moveTo>
                      <a:pt x="6" y="1"/>
                    </a:moveTo>
                    <a:cubicBezTo>
                      <a:pt x="5" y="7"/>
                      <a:pt x="7" y="13"/>
                      <a:pt x="6" y="20"/>
                    </a:cubicBezTo>
                    <a:cubicBezTo>
                      <a:pt x="5" y="28"/>
                      <a:pt x="2" y="36"/>
                      <a:pt x="1" y="45"/>
                    </a:cubicBezTo>
                    <a:cubicBezTo>
                      <a:pt x="0" y="33"/>
                      <a:pt x="8" y="18"/>
                      <a:pt x="14" y="9"/>
                    </a:cubicBezTo>
                    <a:cubicBezTo>
                      <a:pt x="11" y="7"/>
                      <a:pt x="8" y="4"/>
                      <a:pt x="6"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67" name="Freeform 363"/>
              <p:cNvSpPr>
                <a:spLocks/>
              </p:cNvSpPr>
              <p:nvPr/>
            </p:nvSpPr>
            <p:spPr bwMode="auto">
              <a:xfrm rot="12793977">
                <a:off x="8443429" y="6446513"/>
                <a:ext cx="10435" cy="31989"/>
              </a:xfrm>
              <a:custGeom>
                <a:avLst/>
                <a:gdLst>
                  <a:gd name="T0" fmla="*/ 0 w 25"/>
                  <a:gd name="T1" fmla="*/ 3 h 88"/>
                  <a:gd name="T2" fmla="*/ 11 w 25"/>
                  <a:gd name="T3" fmla="*/ 0 h 88"/>
                  <a:gd name="T4" fmla="*/ 17 w 25"/>
                  <a:gd name="T5" fmla="*/ 42 h 88"/>
                  <a:gd name="T6" fmla="*/ 25 w 25"/>
                  <a:gd name="T7" fmla="*/ 88 h 88"/>
                  <a:gd name="T8" fmla="*/ 12 w 25"/>
                  <a:gd name="T9" fmla="*/ 28 h 88"/>
                  <a:gd name="T10" fmla="*/ 1 w 25"/>
                  <a:gd name="T11" fmla="*/ 5 h 88"/>
                  <a:gd name="T12" fmla="*/ 0 60000 65536"/>
                  <a:gd name="T13" fmla="*/ 0 60000 65536"/>
                  <a:gd name="T14" fmla="*/ 0 60000 65536"/>
                  <a:gd name="T15" fmla="*/ 0 60000 65536"/>
                  <a:gd name="T16" fmla="*/ 0 60000 65536"/>
                  <a:gd name="T17" fmla="*/ 0 60000 65536"/>
                  <a:gd name="T18" fmla="*/ 0 w 25"/>
                  <a:gd name="T19" fmla="*/ 0 h 88"/>
                  <a:gd name="T20" fmla="*/ 25 w 2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25" h="88">
                    <a:moveTo>
                      <a:pt x="0" y="3"/>
                    </a:moveTo>
                    <a:cubicBezTo>
                      <a:pt x="4" y="5"/>
                      <a:pt x="9" y="4"/>
                      <a:pt x="11" y="0"/>
                    </a:cubicBezTo>
                    <a:cubicBezTo>
                      <a:pt x="10" y="14"/>
                      <a:pt x="14" y="28"/>
                      <a:pt x="17" y="42"/>
                    </a:cubicBezTo>
                    <a:cubicBezTo>
                      <a:pt x="20" y="57"/>
                      <a:pt x="22" y="73"/>
                      <a:pt x="25" y="88"/>
                    </a:cubicBezTo>
                    <a:cubicBezTo>
                      <a:pt x="19" y="68"/>
                      <a:pt x="15" y="49"/>
                      <a:pt x="12" y="28"/>
                    </a:cubicBezTo>
                    <a:cubicBezTo>
                      <a:pt x="10" y="19"/>
                      <a:pt x="8" y="13"/>
                      <a:pt x="1" y="5"/>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68" name="Freeform 364"/>
              <p:cNvSpPr>
                <a:spLocks/>
              </p:cNvSpPr>
              <p:nvPr/>
            </p:nvSpPr>
            <p:spPr bwMode="auto">
              <a:xfrm rot="12793977">
                <a:off x="8453950" y="6535085"/>
                <a:ext cx="14034" cy="33909"/>
              </a:xfrm>
              <a:custGeom>
                <a:avLst/>
                <a:gdLst>
                  <a:gd name="T0" fmla="*/ 0 w 34"/>
                  <a:gd name="T1" fmla="*/ 0 h 93"/>
                  <a:gd name="T2" fmla="*/ 19 w 34"/>
                  <a:gd name="T3" fmla="*/ 45 h 93"/>
                  <a:gd name="T4" fmla="*/ 34 w 34"/>
                  <a:gd name="T5" fmla="*/ 93 h 93"/>
                  <a:gd name="T6" fmla="*/ 3 w 34"/>
                  <a:gd name="T7" fmla="*/ 7 h 93"/>
                  <a:gd name="T8" fmla="*/ 0 60000 65536"/>
                  <a:gd name="T9" fmla="*/ 0 60000 65536"/>
                  <a:gd name="T10" fmla="*/ 0 60000 65536"/>
                  <a:gd name="T11" fmla="*/ 0 60000 65536"/>
                  <a:gd name="T12" fmla="*/ 0 w 34"/>
                  <a:gd name="T13" fmla="*/ 0 h 93"/>
                  <a:gd name="T14" fmla="*/ 34 w 34"/>
                  <a:gd name="T15" fmla="*/ 93 h 93"/>
                </a:gdLst>
                <a:ahLst/>
                <a:cxnLst>
                  <a:cxn ang="T8">
                    <a:pos x="T0" y="T1"/>
                  </a:cxn>
                  <a:cxn ang="T9">
                    <a:pos x="T2" y="T3"/>
                  </a:cxn>
                  <a:cxn ang="T10">
                    <a:pos x="T4" y="T5"/>
                  </a:cxn>
                  <a:cxn ang="T11">
                    <a:pos x="T6" y="T7"/>
                  </a:cxn>
                </a:cxnLst>
                <a:rect l="T12" t="T13" r="T14" b="T15"/>
                <a:pathLst>
                  <a:path w="34" h="93">
                    <a:moveTo>
                      <a:pt x="0" y="0"/>
                    </a:moveTo>
                    <a:cubicBezTo>
                      <a:pt x="10" y="14"/>
                      <a:pt x="14" y="28"/>
                      <a:pt x="19" y="45"/>
                    </a:cubicBezTo>
                    <a:cubicBezTo>
                      <a:pt x="24" y="61"/>
                      <a:pt x="30" y="77"/>
                      <a:pt x="34" y="93"/>
                    </a:cubicBezTo>
                    <a:cubicBezTo>
                      <a:pt x="15" y="67"/>
                      <a:pt x="21" y="32"/>
                      <a:pt x="3" y="7"/>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69" name="Freeform 365"/>
              <p:cNvSpPr>
                <a:spLocks/>
              </p:cNvSpPr>
              <p:nvPr/>
            </p:nvSpPr>
            <p:spPr bwMode="auto">
              <a:xfrm rot="12793977">
                <a:off x="8399765" y="6531189"/>
                <a:ext cx="6117" cy="66857"/>
              </a:xfrm>
              <a:custGeom>
                <a:avLst/>
                <a:gdLst>
                  <a:gd name="T0" fmla="*/ 15 w 15"/>
                  <a:gd name="T1" fmla="*/ 0 h 184"/>
                  <a:gd name="T2" fmla="*/ 2 w 15"/>
                  <a:gd name="T3" fmla="*/ 94 h 184"/>
                  <a:gd name="T4" fmla="*/ 12 w 15"/>
                  <a:gd name="T5" fmla="*/ 184 h 184"/>
                  <a:gd name="T6" fmla="*/ 1 w 15"/>
                  <a:gd name="T7" fmla="*/ 125 h 184"/>
                  <a:gd name="T8" fmla="*/ 0 w 15"/>
                  <a:gd name="T9" fmla="*/ 78 h 184"/>
                  <a:gd name="T10" fmla="*/ 2 w 15"/>
                  <a:gd name="T11" fmla="*/ 44 h 184"/>
                  <a:gd name="T12" fmla="*/ 12 w 15"/>
                  <a:gd name="T13" fmla="*/ 3 h 184"/>
                  <a:gd name="T14" fmla="*/ 0 60000 65536"/>
                  <a:gd name="T15" fmla="*/ 0 60000 65536"/>
                  <a:gd name="T16" fmla="*/ 0 60000 65536"/>
                  <a:gd name="T17" fmla="*/ 0 60000 65536"/>
                  <a:gd name="T18" fmla="*/ 0 60000 65536"/>
                  <a:gd name="T19" fmla="*/ 0 60000 65536"/>
                  <a:gd name="T20" fmla="*/ 0 60000 65536"/>
                  <a:gd name="T21" fmla="*/ 0 w 15"/>
                  <a:gd name="T22" fmla="*/ 0 h 184"/>
                  <a:gd name="T23" fmla="*/ 15 w 15"/>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84">
                    <a:moveTo>
                      <a:pt x="15" y="0"/>
                    </a:moveTo>
                    <a:cubicBezTo>
                      <a:pt x="2" y="28"/>
                      <a:pt x="2" y="64"/>
                      <a:pt x="2" y="94"/>
                    </a:cubicBezTo>
                    <a:cubicBezTo>
                      <a:pt x="2" y="123"/>
                      <a:pt x="2" y="157"/>
                      <a:pt x="12" y="184"/>
                    </a:cubicBezTo>
                    <a:cubicBezTo>
                      <a:pt x="3" y="167"/>
                      <a:pt x="2" y="144"/>
                      <a:pt x="1" y="125"/>
                    </a:cubicBezTo>
                    <a:cubicBezTo>
                      <a:pt x="0" y="110"/>
                      <a:pt x="0" y="94"/>
                      <a:pt x="0" y="78"/>
                    </a:cubicBezTo>
                    <a:cubicBezTo>
                      <a:pt x="0" y="67"/>
                      <a:pt x="1" y="55"/>
                      <a:pt x="2" y="44"/>
                    </a:cubicBezTo>
                    <a:cubicBezTo>
                      <a:pt x="4" y="30"/>
                      <a:pt x="11" y="16"/>
                      <a:pt x="12" y="3"/>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70" name="Freeform 366"/>
              <p:cNvSpPr>
                <a:spLocks/>
              </p:cNvSpPr>
              <p:nvPr/>
            </p:nvSpPr>
            <p:spPr bwMode="auto">
              <a:xfrm rot="12793977">
                <a:off x="8280391" y="6536618"/>
                <a:ext cx="11515" cy="31989"/>
              </a:xfrm>
              <a:custGeom>
                <a:avLst/>
                <a:gdLst>
                  <a:gd name="T0" fmla="*/ 0 w 28"/>
                  <a:gd name="T1" fmla="*/ 0 h 88"/>
                  <a:gd name="T2" fmla="*/ 20 w 28"/>
                  <a:gd name="T3" fmla="*/ 39 h 88"/>
                  <a:gd name="T4" fmla="*/ 28 w 28"/>
                  <a:gd name="T5" fmla="*/ 88 h 88"/>
                  <a:gd name="T6" fmla="*/ 17 w 28"/>
                  <a:gd name="T7" fmla="*/ 40 h 88"/>
                  <a:gd name="T8" fmla="*/ 14 w 28"/>
                  <a:gd name="T9" fmla="*/ 25 h 88"/>
                  <a:gd name="T10" fmla="*/ 3 w 28"/>
                  <a:gd name="T11" fmla="*/ 4 h 88"/>
                  <a:gd name="T12" fmla="*/ 0 60000 65536"/>
                  <a:gd name="T13" fmla="*/ 0 60000 65536"/>
                  <a:gd name="T14" fmla="*/ 0 60000 65536"/>
                  <a:gd name="T15" fmla="*/ 0 60000 65536"/>
                  <a:gd name="T16" fmla="*/ 0 60000 65536"/>
                  <a:gd name="T17" fmla="*/ 0 60000 65536"/>
                  <a:gd name="T18" fmla="*/ 0 w 28"/>
                  <a:gd name="T19" fmla="*/ 0 h 88"/>
                  <a:gd name="T20" fmla="*/ 28 w 2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28" h="88">
                    <a:moveTo>
                      <a:pt x="0" y="0"/>
                    </a:moveTo>
                    <a:cubicBezTo>
                      <a:pt x="13" y="8"/>
                      <a:pt x="18" y="25"/>
                      <a:pt x="20" y="39"/>
                    </a:cubicBezTo>
                    <a:cubicBezTo>
                      <a:pt x="23" y="53"/>
                      <a:pt x="20" y="76"/>
                      <a:pt x="28" y="88"/>
                    </a:cubicBezTo>
                    <a:cubicBezTo>
                      <a:pt x="18" y="79"/>
                      <a:pt x="20" y="54"/>
                      <a:pt x="17" y="40"/>
                    </a:cubicBezTo>
                    <a:cubicBezTo>
                      <a:pt x="16" y="35"/>
                      <a:pt x="16" y="30"/>
                      <a:pt x="14" y="25"/>
                    </a:cubicBezTo>
                    <a:cubicBezTo>
                      <a:pt x="12" y="17"/>
                      <a:pt x="6" y="12"/>
                      <a:pt x="3" y="4"/>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71" name="Freeform 367"/>
              <p:cNvSpPr>
                <a:spLocks/>
              </p:cNvSpPr>
              <p:nvPr/>
            </p:nvSpPr>
            <p:spPr bwMode="auto">
              <a:xfrm rot="12793977">
                <a:off x="8239170" y="6520162"/>
                <a:ext cx="3958" cy="36148"/>
              </a:xfrm>
              <a:custGeom>
                <a:avLst/>
                <a:gdLst>
                  <a:gd name="T0" fmla="*/ 3 w 10"/>
                  <a:gd name="T1" fmla="*/ 0 h 100"/>
                  <a:gd name="T2" fmla="*/ 10 w 10"/>
                  <a:gd name="T3" fmla="*/ 100 h 100"/>
                  <a:gd name="T4" fmla="*/ 7 w 10"/>
                  <a:gd name="T5" fmla="*/ 48 h 100"/>
                  <a:gd name="T6" fmla="*/ 3 w 10"/>
                  <a:gd name="T7" fmla="*/ 5 h 100"/>
                  <a:gd name="T8" fmla="*/ 0 60000 65536"/>
                  <a:gd name="T9" fmla="*/ 0 60000 65536"/>
                  <a:gd name="T10" fmla="*/ 0 60000 65536"/>
                  <a:gd name="T11" fmla="*/ 0 60000 65536"/>
                  <a:gd name="T12" fmla="*/ 0 w 10"/>
                  <a:gd name="T13" fmla="*/ 0 h 100"/>
                  <a:gd name="T14" fmla="*/ 10 w 10"/>
                  <a:gd name="T15" fmla="*/ 100 h 100"/>
                </a:gdLst>
                <a:ahLst/>
                <a:cxnLst>
                  <a:cxn ang="T8">
                    <a:pos x="T0" y="T1"/>
                  </a:cxn>
                  <a:cxn ang="T9">
                    <a:pos x="T2" y="T3"/>
                  </a:cxn>
                  <a:cxn ang="T10">
                    <a:pos x="T4" y="T5"/>
                  </a:cxn>
                  <a:cxn ang="T11">
                    <a:pos x="T6" y="T7"/>
                  </a:cxn>
                </a:cxnLst>
                <a:rect l="T12" t="T13" r="T14" b="T15"/>
                <a:pathLst>
                  <a:path w="10" h="100">
                    <a:moveTo>
                      <a:pt x="3" y="0"/>
                    </a:moveTo>
                    <a:cubicBezTo>
                      <a:pt x="0" y="32"/>
                      <a:pt x="10" y="68"/>
                      <a:pt x="10" y="100"/>
                    </a:cubicBezTo>
                    <a:cubicBezTo>
                      <a:pt x="10" y="83"/>
                      <a:pt x="8" y="65"/>
                      <a:pt x="7" y="48"/>
                    </a:cubicBezTo>
                    <a:cubicBezTo>
                      <a:pt x="7" y="35"/>
                      <a:pt x="8" y="16"/>
                      <a:pt x="3" y="5"/>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72" name="Freeform 368"/>
              <p:cNvSpPr>
                <a:spLocks/>
              </p:cNvSpPr>
              <p:nvPr/>
            </p:nvSpPr>
            <p:spPr bwMode="auto">
              <a:xfrm rot="12793977">
                <a:off x="8286817" y="6481742"/>
                <a:ext cx="7557" cy="19833"/>
              </a:xfrm>
              <a:custGeom>
                <a:avLst/>
                <a:gdLst>
                  <a:gd name="T0" fmla="*/ 8 w 19"/>
                  <a:gd name="T1" fmla="*/ 0 h 55"/>
                  <a:gd name="T2" fmla="*/ 16 w 19"/>
                  <a:gd name="T3" fmla="*/ 0 h 55"/>
                  <a:gd name="T4" fmla="*/ 0 w 19"/>
                  <a:gd name="T5" fmla="*/ 55 h 55"/>
                  <a:gd name="T6" fmla="*/ 8 w 19"/>
                  <a:gd name="T7" fmla="*/ 0 h 55"/>
                  <a:gd name="T8" fmla="*/ 0 60000 65536"/>
                  <a:gd name="T9" fmla="*/ 0 60000 65536"/>
                  <a:gd name="T10" fmla="*/ 0 60000 65536"/>
                  <a:gd name="T11" fmla="*/ 0 60000 65536"/>
                  <a:gd name="T12" fmla="*/ 0 w 19"/>
                  <a:gd name="T13" fmla="*/ 0 h 55"/>
                  <a:gd name="T14" fmla="*/ 19 w 19"/>
                  <a:gd name="T15" fmla="*/ 55 h 55"/>
                </a:gdLst>
                <a:ahLst/>
                <a:cxnLst>
                  <a:cxn ang="T8">
                    <a:pos x="T0" y="T1"/>
                  </a:cxn>
                  <a:cxn ang="T9">
                    <a:pos x="T2" y="T3"/>
                  </a:cxn>
                  <a:cxn ang="T10">
                    <a:pos x="T4" y="T5"/>
                  </a:cxn>
                  <a:cxn ang="T11">
                    <a:pos x="T6" y="T7"/>
                  </a:cxn>
                </a:cxnLst>
                <a:rect l="T12" t="T13" r="T14" b="T15"/>
                <a:pathLst>
                  <a:path w="19" h="55">
                    <a:moveTo>
                      <a:pt x="8" y="0"/>
                    </a:moveTo>
                    <a:cubicBezTo>
                      <a:pt x="11" y="3"/>
                      <a:pt x="14" y="3"/>
                      <a:pt x="16" y="0"/>
                    </a:cubicBezTo>
                    <a:cubicBezTo>
                      <a:pt x="11" y="18"/>
                      <a:pt x="7" y="37"/>
                      <a:pt x="0" y="55"/>
                    </a:cubicBezTo>
                    <a:cubicBezTo>
                      <a:pt x="4" y="41"/>
                      <a:pt x="19" y="13"/>
                      <a:pt x="8"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73" name="Freeform 369"/>
              <p:cNvSpPr>
                <a:spLocks/>
              </p:cNvSpPr>
              <p:nvPr/>
            </p:nvSpPr>
            <p:spPr bwMode="auto">
              <a:xfrm rot="12793977">
                <a:off x="8281564" y="6428718"/>
                <a:ext cx="16552" cy="6718"/>
              </a:xfrm>
              <a:custGeom>
                <a:avLst/>
                <a:gdLst>
                  <a:gd name="T0" fmla="*/ 3 w 40"/>
                  <a:gd name="T1" fmla="*/ 18 h 19"/>
                  <a:gd name="T2" fmla="*/ 40 w 40"/>
                  <a:gd name="T3" fmla="*/ 0 h 19"/>
                  <a:gd name="T4" fmla="*/ 35 w 40"/>
                  <a:gd name="T5" fmla="*/ 10 h 19"/>
                  <a:gd name="T6" fmla="*/ 34 w 40"/>
                  <a:gd name="T7" fmla="*/ 8 h 19"/>
                  <a:gd name="T8" fmla="*/ 0 w 40"/>
                  <a:gd name="T9" fmla="*/ 19 h 19"/>
                  <a:gd name="T10" fmla="*/ 0 60000 65536"/>
                  <a:gd name="T11" fmla="*/ 0 60000 65536"/>
                  <a:gd name="T12" fmla="*/ 0 60000 65536"/>
                  <a:gd name="T13" fmla="*/ 0 60000 65536"/>
                  <a:gd name="T14" fmla="*/ 0 60000 65536"/>
                  <a:gd name="T15" fmla="*/ 0 w 40"/>
                  <a:gd name="T16" fmla="*/ 0 h 19"/>
                  <a:gd name="T17" fmla="*/ 40 w 40"/>
                  <a:gd name="T18" fmla="*/ 19 h 19"/>
                </a:gdLst>
                <a:ahLst/>
                <a:cxnLst>
                  <a:cxn ang="T10">
                    <a:pos x="T0" y="T1"/>
                  </a:cxn>
                  <a:cxn ang="T11">
                    <a:pos x="T2" y="T3"/>
                  </a:cxn>
                  <a:cxn ang="T12">
                    <a:pos x="T4" y="T5"/>
                  </a:cxn>
                  <a:cxn ang="T13">
                    <a:pos x="T6" y="T7"/>
                  </a:cxn>
                  <a:cxn ang="T14">
                    <a:pos x="T8" y="T9"/>
                  </a:cxn>
                </a:cxnLst>
                <a:rect l="T15" t="T16" r="T17" b="T18"/>
                <a:pathLst>
                  <a:path w="40" h="19">
                    <a:moveTo>
                      <a:pt x="3" y="18"/>
                    </a:moveTo>
                    <a:cubicBezTo>
                      <a:pt x="17" y="13"/>
                      <a:pt x="28" y="6"/>
                      <a:pt x="40" y="0"/>
                    </a:cubicBezTo>
                    <a:cubicBezTo>
                      <a:pt x="38" y="3"/>
                      <a:pt x="36" y="7"/>
                      <a:pt x="35" y="10"/>
                    </a:cubicBezTo>
                    <a:cubicBezTo>
                      <a:pt x="35" y="10"/>
                      <a:pt x="34" y="9"/>
                      <a:pt x="34" y="8"/>
                    </a:cubicBezTo>
                    <a:cubicBezTo>
                      <a:pt x="24" y="8"/>
                      <a:pt x="9" y="16"/>
                      <a:pt x="0" y="19"/>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74" name="Freeform 370"/>
              <p:cNvSpPr>
                <a:spLocks/>
              </p:cNvSpPr>
              <p:nvPr/>
            </p:nvSpPr>
            <p:spPr bwMode="auto">
              <a:xfrm rot="12793977">
                <a:off x="8252839" y="6431171"/>
                <a:ext cx="4318" cy="18874"/>
              </a:xfrm>
              <a:custGeom>
                <a:avLst/>
                <a:gdLst>
                  <a:gd name="T0" fmla="*/ 10 w 11"/>
                  <a:gd name="T1" fmla="*/ 0 h 52"/>
                  <a:gd name="T2" fmla="*/ 10 w 11"/>
                  <a:gd name="T3" fmla="*/ 23 h 52"/>
                  <a:gd name="T4" fmla="*/ 0 w 11"/>
                  <a:gd name="T5" fmla="*/ 52 h 52"/>
                  <a:gd name="T6" fmla="*/ 8 w 11"/>
                  <a:gd name="T7" fmla="*/ 34 h 52"/>
                  <a:gd name="T8" fmla="*/ 11 w 11"/>
                  <a:gd name="T9" fmla="*/ 3 h 52"/>
                  <a:gd name="T10" fmla="*/ 0 60000 65536"/>
                  <a:gd name="T11" fmla="*/ 0 60000 65536"/>
                  <a:gd name="T12" fmla="*/ 0 60000 65536"/>
                  <a:gd name="T13" fmla="*/ 0 60000 65536"/>
                  <a:gd name="T14" fmla="*/ 0 60000 65536"/>
                  <a:gd name="T15" fmla="*/ 0 w 11"/>
                  <a:gd name="T16" fmla="*/ 0 h 52"/>
                  <a:gd name="T17" fmla="*/ 11 w 11"/>
                  <a:gd name="T18" fmla="*/ 52 h 52"/>
                </a:gdLst>
                <a:ahLst/>
                <a:cxnLst>
                  <a:cxn ang="T10">
                    <a:pos x="T0" y="T1"/>
                  </a:cxn>
                  <a:cxn ang="T11">
                    <a:pos x="T2" y="T3"/>
                  </a:cxn>
                  <a:cxn ang="T12">
                    <a:pos x="T4" y="T5"/>
                  </a:cxn>
                  <a:cxn ang="T13">
                    <a:pos x="T6" y="T7"/>
                  </a:cxn>
                  <a:cxn ang="T14">
                    <a:pos x="T8" y="T9"/>
                  </a:cxn>
                </a:cxnLst>
                <a:rect l="T15" t="T16" r="T17" b="T18"/>
                <a:pathLst>
                  <a:path w="11" h="52">
                    <a:moveTo>
                      <a:pt x="10" y="0"/>
                    </a:moveTo>
                    <a:cubicBezTo>
                      <a:pt x="10" y="8"/>
                      <a:pt x="11" y="14"/>
                      <a:pt x="10" y="23"/>
                    </a:cubicBezTo>
                    <a:cubicBezTo>
                      <a:pt x="8" y="34"/>
                      <a:pt x="5" y="41"/>
                      <a:pt x="0" y="52"/>
                    </a:cubicBezTo>
                    <a:cubicBezTo>
                      <a:pt x="2" y="46"/>
                      <a:pt x="7" y="40"/>
                      <a:pt x="8" y="34"/>
                    </a:cubicBezTo>
                    <a:cubicBezTo>
                      <a:pt x="11" y="24"/>
                      <a:pt x="11" y="13"/>
                      <a:pt x="11" y="3"/>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75" name="Freeform 371"/>
              <p:cNvSpPr>
                <a:spLocks/>
              </p:cNvSpPr>
              <p:nvPr/>
            </p:nvSpPr>
            <p:spPr bwMode="auto">
              <a:xfrm rot="12793977">
                <a:off x="8508670" y="6285772"/>
                <a:ext cx="46778" cy="23352"/>
              </a:xfrm>
              <a:custGeom>
                <a:avLst/>
                <a:gdLst>
                  <a:gd name="T0" fmla="*/ 0 w 114"/>
                  <a:gd name="T1" fmla="*/ 0 h 64"/>
                  <a:gd name="T2" fmla="*/ 65 w 114"/>
                  <a:gd name="T3" fmla="*/ 48 h 64"/>
                  <a:gd name="T4" fmla="*/ 114 w 114"/>
                  <a:gd name="T5" fmla="*/ 64 h 64"/>
                  <a:gd name="T6" fmla="*/ 54 w 114"/>
                  <a:gd name="T7" fmla="*/ 38 h 64"/>
                  <a:gd name="T8" fmla="*/ 6 w 114"/>
                  <a:gd name="T9" fmla="*/ 3 h 64"/>
                  <a:gd name="T10" fmla="*/ 0 60000 65536"/>
                  <a:gd name="T11" fmla="*/ 0 60000 65536"/>
                  <a:gd name="T12" fmla="*/ 0 60000 65536"/>
                  <a:gd name="T13" fmla="*/ 0 60000 65536"/>
                  <a:gd name="T14" fmla="*/ 0 60000 65536"/>
                  <a:gd name="T15" fmla="*/ 0 w 114"/>
                  <a:gd name="T16" fmla="*/ 0 h 64"/>
                  <a:gd name="T17" fmla="*/ 114 w 114"/>
                  <a:gd name="T18" fmla="*/ 64 h 64"/>
                </a:gdLst>
                <a:ahLst/>
                <a:cxnLst>
                  <a:cxn ang="T10">
                    <a:pos x="T0" y="T1"/>
                  </a:cxn>
                  <a:cxn ang="T11">
                    <a:pos x="T2" y="T3"/>
                  </a:cxn>
                  <a:cxn ang="T12">
                    <a:pos x="T4" y="T5"/>
                  </a:cxn>
                  <a:cxn ang="T13">
                    <a:pos x="T6" y="T7"/>
                  </a:cxn>
                  <a:cxn ang="T14">
                    <a:pos x="T8" y="T9"/>
                  </a:cxn>
                </a:cxnLst>
                <a:rect l="T15" t="T16" r="T17" b="T18"/>
                <a:pathLst>
                  <a:path w="114" h="64">
                    <a:moveTo>
                      <a:pt x="0" y="0"/>
                    </a:moveTo>
                    <a:cubicBezTo>
                      <a:pt x="24" y="13"/>
                      <a:pt x="38" y="38"/>
                      <a:pt x="65" y="48"/>
                    </a:cubicBezTo>
                    <a:cubicBezTo>
                      <a:pt x="80" y="54"/>
                      <a:pt x="97" y="64"/>
                      <a:pt x="114" y="64"/>
                    </a:cubicBezTo>
                    <a:cubicBezTo>
                      <a:pt x="92" y="60"/>
                      <a:pt x="72" y="48"/>
                      <a:pt x="54" y="38"/>
                    </a:cubicBezTo>
                    <a:cubicBezTo>
                      <a:pt x="40" y="30"/>
                      <a:pt x="16" y="17"/>
                      <a:pt x="6" y="3"/>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76" name="Freeform 372"/>
              <p:cNvSpPr>
                <a:spLocks/>
              </p:cNvSpPr>
              <p:nvPr/>
            </p:nvSpPr>
            <p:spPr bwMode="auto">
              <a:xfrm rot="12793977">
                <a:off x="8036657" y="5889832"/>
                <a:ext cx="34904" cy="33269"/>
              </a:xfrm>
              <a:custGeom>
                <a:avLst/>
                <a:gdLst>
                  <a:gd name="T0" fmla="*/ 75 w 85"/>
                  <a:gd name="T1" fmla="*/ 0 h 92"/>
                  <a:gd name="T2" fmla="*/ 85 w 85"/>
                  <a:gd name="T3" fmla="*/ 5 h 92"/>
                  <a:gd name="T4" fmla="*/ 0 w 85"/>
                  <a:gd name="T5" fmla="*/ 92 h 92"/>
                  <a:gd name="T6" fmla="*/ 28 w 85"/>
                  <a:gd name="T7" fmla="*/ 66 h 92"/>
                  <a:gd name="T8" fmla="*/ 52 w 85"/>
                  <a:gd name="T9" fmla="*/ 34 h 92"/>
                  <a:gd name="T10" fmla="*/ 75 w 85"/>
                  <a:gd name="T11" fmla="*/ 0 h 92"/>
                  <a:gd name="T12" fmla="*/ 0 60000 65536"/>
                  <a:gd name="T13" fmla="*/ 0 60000 65536"/>
                  <a:gd name="T14" fmla="*/ 0 60000 65536"/>
                  <a:gd name="T15" fmla="*/ 0 60000 65536"/>
                  <a:gd name="T16" fmla="*/ 0 60000 65536"/>
                  <a:gd name="T17" fmla="*/ 0 60000 65536"/>
                  <a:gd name="T18" fmla="*/ 0 w 85"/>
                  <a:gd name="T19" fmla="*/ 0 h 92"/>
                  <a:gd name="T20" fmla="*/ 85 w 85"/>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5" h="92">
                    <a:moveTo>
                      <a:pt x="75" y="0"/>
                    </a:moveTo>
                    <a:cubicBezTo>
                      <a:pt x="74" y="0"/>
                      <a:pt x="81" y="3"/>
                      <a:pt x="85" y="5"/>
                    </a:cubicBezTo>
                    <a:cubicBezTo>
                      <a:pt x="58" y="36"/>
                      <a:pt x="28" y="63"/>
                      <a:pt x="0" y="92"/>
                    </a:cubicBezTo>
                    <a:cubicBezTo>
                      <a:pt x="7" y="82"/>
                      <a:pt x="19" y="75"/>
                      <a:pt x="28" y="66"/>
                    </a:cubicBezTo>
                    <a:cubicBezTo>
                      <a:pt x="37" y="56"/>
                      <a:pt x="44" y="44"/>
                      <a:pt x="52" y="34"/>
                    </a:cubicBezTo>
                    <a:cubicBezTo>
                      <a:pt x="60" y="23"/>
                      <a:pt x="75" y="13"/>
                      <a:pt x="75"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77" name="Freeform 373"/>
              <p:cNvSpPr>
                <a:spLocks/>
              </p:cNvSpPr>
              <p:nvPr/>
            </p:nvSpPr>
            <p:spPr bwMode="auto">
              <a:xfrm rot="12793977">
                <a:off x="8025978" y="5905463"/>
                <a:ext cx="7916" cy="26551"/>
              </a:xfrm>
              <a:custGeom>
                <a:avLst/>
                <a:gdLst>
                  <a:gd name="T0" fmla="*/ 19 w 19"/>
                  <a:gd name="T1" fmla="*/ 58 h 73"/>
                  <a:gd name="T2" fmla="*/ 14 w 19"/>
                  <a:gd name="T3" fmla="*/ 0 h 73"/>
                  <a:gd name="T4" fmla="*/ 0 w 19"/>
                  <a:gd name="T5" fmla="*/ 73 h 73"/>
                  <a:gd name="T6" fmla="*/ 0 60000 65536"/>
                  <a:gd name="T7" fmla="*/ 0 60000 65536"/>
                  <a:gd name="T8" fmla="*/ 0 60000 65536"/>
                  <a:gd name="T9" fmla="*/ 0 w 19"/>
                  <a:gd name="T10" fmla="*/ 0 h 73"/>
                  <a:gd name="T11" fmla="*/ 19 w 19"/>
                  <a:gd name="T12" fmla="*/ 73 h 73"/>
                </a:gdLst>
                <a:ahLst/>
                <a:cxnLst>
                  <a:cxn ang="T6">
                    <a:pos x="T0" y="T1"/>
                  </a:cxn>
                  <a:cxn ang="T7">
                    <a:pos x="T2" y="T3"/>
                  </a:cxn>
                  <a:cxn ang="T8">
                    <a:pos x="T4" y="T5"/>
                  </a:cxn>
                </a:cxnLst>
                <a:rect l="T9" t="T10" r="T11" b="T12"/>
                <a:pathLst>
                  <a:path w="19" h="73">
                    <a:moveTo>
                      <a:pt x="19" y="58"/>
                    </a:moveTo>
                    <a:cubicBezTo>
                      <a:pt x="5" y="49"/>
                      <a:pt x="11" y="15"/>
                      <a:pt x="14" y="0"/>
                    </a:cubicBezTo>
                    <a:cubicBezTo>
                      <a:pt x="13" y="24"/>
                      <a:pt x="11" y="52"/>
                      <a:pt x="0" y="73"/>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78" name="Freeform 374"/>
              <p:cNvSpPr>
                <a:spLocks/>
              </p:cNvSpPr>
              <p:nvPr/>
            </p:nvSpPr>
            <p:spPr bwMode="auto">
              <a:xfrm rot="12793977">
                <a:off x="7974577" y="6000511"/>
                <a:ext cx="6837" cy="40306"/>
              </a:xfrm>
              <a:custGeom>
                <a:avLst/>
                <a:gdLst>
                  <a:gd name="T0" fmla="*/ 2 w 17"/>
                  <a:gd name="T1" fmla="*/ 4 h 111"/>
                  <a:gd name="T2" fmla="*/ 8 w 17"/>
                  <a:gd name="T3" fmla="*/ 8 h 111"/>
                  <a:gd name="T4" fmla="*/ 10 w 17"/>
                  <a:gd name="T5" fmla="*/ 5 h 111"/>
                  <a:gd name="T6" fmla="*/ 8 w 17"/>
                  <a:gd name="T7" fmla="*/ 61 h 111"/>
                  <a:gd name="T8" fmla="*/ 15 w 17"/>
                  <a:gd name="T9" fmla="*/ 111 h 111"/>
                  <a:gd name="T10" fmla="*/ 0 w 17"/>
                  <a:gd name="T11" fmla="*/ 79 h 111"/>
                  <a:gd name="T12" fmla="*/ 7 w 17"/>
                  <a:gd name="T13" fmla="*/ 76 h 111"/>
                  <a:gd name="T14" fmla="*/ 6 w 17"/>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1"/>
                  <a:gd name="T26" fmla="*/ 17 w 17"/>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1">
                    <a:moveTo>
                      <a:pt x="2" y="4"/>
                    </a:moveTo>
                    <a:cubicBezTo>
                      <a:pt x="4" y="5"/>
                      <a:pt x="6" y="7"/>
                      <a:pt x="8" y="8"/>
                    </a:cubicBezTo>
                    <a:cubicBezTo>
                      <a:pt x="9" y="7"/>
                      <a:pt x="10" y="7"/>
                      <a:pt x="10" y="5"/>
                    </a:cubicBezTo>
                    <a:cubicBezTo>
                      <a:pt x="6" y="25"/>
                      <a:pt x="6" y="42"/>
                      <a:pt x="8" y="61"/>
                    </a:cubicBezTo>
                    <a:cubicBezTo>
                      <a:pt x="9" y="77"/>
                      <a:pt x="17" y="96"/>
                      <a:pt x="15" y="111"/>
                    </a:cubicBezTo>
                    <a:cubicBezTo>
                      <a:pt x="15" y="100"/>
                      <a:pt x="12" y="82"/>
                      <a:pt x="0" y="79"/>
                    </a:cubicBezTo>
                    <a:cubicBezTo>
                      <a:pt x="2" y="79"/>
                      <a:pt x="5" y="77"/>
                      <a:pt x="7" y="76"/>
                    </a:cubicBezTo>
                    <a:cubicBezTo>
                      <a:pt x="3" y="51"/>
                      <a:pt x="6" y="26"/>
                      <a:pt x="6" y="0"/>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79" name="Oval 375"/>
              <p:cNvSpPr>
                <a:spLocks noChangeArrowheads="1"/>
              </p:cNvSpPr>
              <p:nvPr/>
            </p:nvSpPr>
            <p:spPr bwMode="auto">
              <a:xfrm rot="12793977">
                <a:off x="7967301" y="6044630"/>
                <a:ext cx="4678" cy="383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80" name="Oval 376"/>
              <p:cNvSpPr>
                <a:spLocks noChangeArrowheads="1"/>
              </p:cNvSpPr>
              <p:nvPr/>
            </p:nvSpPr>
            <p:spPr bwMode="auto">
              <a:xfrm rot="12793977">
                <a:off x="7967512" y="6053764"/>
                <a:ext cx="3239" cy="287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81" name="Oval 377"/>
              <p:cNvSpPr>
                <a:spLocks noChangeArrowheads="1"/>
              </p:cNvSpPr>
              <p:nvPr/>
            </p:nvSpPr>
            <p:spPr bwMode="auto">
              <a:xfrm rot="12793977">
                <a:off x="7987311" y="6018400"/>
                <a:ext cx="2879" cy="255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82" name="Oval 378"/>
              <p:cNvSpPr>
                <a:spLocks noChangeArrowheads="1"/>
              </p:cNvSpPr>
              <p:nvPr/>
            </p:nvSpPr>
            <p:spPr bwMode="auto">
              <a:xfrm rot="12793977">
                <a:off x="7991938" y="6025340"/>
                <a:ext cx="2159" cy="191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83" name="Oval 379"/>
              <p:cNvSpPr>
                <a:spLocks noChangeArrowheads="1"/>
              </p:cNvSpPr>
              <p:nvPr/>
            </p:nvSpPr>
            <p:spPr bwMode="auto">
              <a:xfrm rot="12793977">
                <a:off x="7960464" y="6035845"/>
                <a:ext cx="2519" cy="223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84" name="Oval 380"/>
              <p:cNvSpPr>
                <a:spLocks noChangeArrowheads="1"/>
              </p:cNvSpPr>
              <p:nvPr/>
            </p:nvSpPr>
            <p:spPr bwMode="auto">
              <a:xfrm rot="12793977">
                <a:off x="8017952" y="5931744"/>
                <a:ext cx="2879" cy="223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85" name="Oval 381"/>
              <p:cNvSpPr>
                <a:spLocks noChangeArrowheads="1"/>
              </p:cNvSpPr>
              <p:nvPr/>
            </p:nvSpPr>
            <p:spPr bwMode="auto">
              <a:xfrm rot="12793977">
                <a:off x="8014525" y="5936262"/>
                <a:ext cx="1439" cy="191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86" name="Oval 382"/>
              <p:cNvSpPr>
                <a:spLocks noChangeArrowheads="1"/>
              </p:cNvSpPr>
              <p:nvPr/>
            </p:nvSpPr>
            <p:spPr bwMode="auto">
              <a:xfrm rot="12793977">
                <a:off x="8081035" y="5902772"/>
                <a:ext cx="3958" cy="319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87" name="Oval 383"/>
              <p:cNvSpPr>
                <a:spLocks noChangeArrowheads="1"/>
              </p:cNvSpPr>
              <p:nvPr/>
            </p:nvSpPr>
            <p:spPr bwMode="auto">
              <a:xfrm rot="12793977">
                <a:off x="8091708" y="5902984"/>
                <a:ext cx="1439" cy="960"/>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88" name="Oval 384"/>
              <p:cNvSpPr>
                <a:spLocks noChangeArrowheads="1"/>
              </p:cNvSpPr>
              <p:nvPr/>
            </p:nvSpPr>
            <p:spPr bwMode="auto">
              <a:xfrm rot="12793977">
                <a:off x="8020307" y="5903624"/>
                <a:ext cx="1439" cy="960"/>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89" name="Oval 385"/>
              <p:cNvSpPr>
                <a:spLocks noChangeArrowheads="1"/>
              </p:cNvSpPr>
              <p:nvPr/>
            </p:nvSpPr>
            <p:spPr bwMode="auto">
              <a:xfrm rot="12793977">
                <a:off x="8013153" y="5903825"/>
                <a:ext cx="2159" cy="1599"/>
              </a:xfrm>
              <a:prstGeom prst="ellipse">
                <a:avLst/>
              </a:prstGeom>
              <a:solidFill>
                <a:srgbClr val="FFFFFF"/>
              </a:solidFill>
              <a:ln w="9525">
                <a:noFill/>
                <a:round/>
                <a:headEnd/>
                <a:tailEnd/>
              </a:ln>
            </p:spPr>
            <p:txBody>
              <a:bodyPr/>
              <a:lstStyle/>
              <a:p>
                <a:endParaRPr lang="en-US">
                  <a:solidFill>
                    <a:prstClr val="black"/>
                  </a:solidFill>
                  <a:latin typeface="Calibri"/>
                </a:endParaRPr>
              </a:p>
            </p:txBody>
          </p:sp>
          <p:sp>
            <p:nvSpPr>
              <p:cNvPr id="1190" name="Freeform 386"/>
              <p:cNvSpPr>
                <a:spLocks/>
              </p:cNvSpPr>
              <p:nvPr/>
            </p:nvSpPr>
            <p:spPr bwMode="auto">
              <a:xfrm rot="12793977">
                <a:off x="8176510" y="6473919"/>
                <a:ext cx="15473" cy="38387"/>
              </a:xfrm>
              <a:custGeom>
                <a:avLst/>
                <a:gdLst>
                  <a:gd name="T0" fmla="*/ 38 w 38"/>
                  <a:gd name="T1" fmla="*/ 0 h 106"/>
                  <a:gd name="T2" fmla="*/ 5 w 38"/>
                  <a:gd name="T3" fmla="*/ 106 h 106"/>
                  <a:gd name="T4" fmla="*/ 38 w 38"/>
                  <a:gd name="T5" fmla="*/ 0 h 106"/>
                  <a:gd name="T6" fmla="*/ 0 60000 65536"/>
                  <a:gd name="T7" fmla="*/ 0 60000 65536"/>
                  <a:gd name="T8" fmla="*/ 0 60000 65536"/>
                  <a:gd name="T9" fmla="*/ 0 w 38"/>
                  <a:gd name="T10" fmla="*/ 0 h 106"/>
                  <a:gd name="T11" fmla="*/ 38 w 38"/>
                  <a:gd name="T12" fmla="*/ 106 h 106"/>
                </a:gdLst>
                <a:ahLst/>
                <a:cxnLst>
                  <a:cxn ang="T6">
                    <a:pos x="T0" y="T1"/>
                  </a:cxn>
                  <a:cxn ang="T7">
                    <a:pos x="T2" y="T3"/>
                  </a:cxn>
                  <a:cxn ang="T8">
                    <a:pos x="T4" y="T5"/>
                  </a:cxn>
                </a:cxnLst>
                <a:rect l="T9" t="T10" r="T11" b="T12"/>
                <a:pathLst>
                  <a:path w="38" h="106">
                    <a:moveTo>
                      <a:pt x="38" y="0"/>
                    </a:moveTo>
                    <a:cubicBezTo>
                      <a:pt x="38" y="0"/>
                      <a:pt x="0" y="41"/>
                      <a:pt x="5" y="106"/>
                    </a:cubicBezTo>
                    <a:cubicBezTo>
                      <a:pt x="5" y="106"/>
                      <a:pt x="5" y="49"/>
                      <a:pt x="38" y="0"/>
                    </a:cubicBezTo>
                    <a:close/>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91" name="Freeform 387"/>
              <p:cNvSpPr>
                <a:spLocks/>
              </p:cNvSpPr>
              <p:nvPr/>
            </p:nvSpPr>
            <p:spPr bwMode="auto">
              <a:xfrm rot="12793977">
                <a:off x="8121351" y="6443901"/>
                <a:ext cx="24829" cy="22712"/>
              </a:xfrm>
              <a:custGeom>
                <a:avLst/>
                <a:gdLst>
                  <a:gd name="T0" fmla="*/ 51 w 61"/>
                  <a:gd name="T1" fmla="*/ 3 h 62"/>
                  <a:gd name="T2" fmla="*/ 51 w 61"/>
                  <a:gd name="T3" fmla="*/ 2 h 62"/>
                  <a:gd name="T4" fmla="*/ 61 w 61"/>
                  <a:gd name="T5" fmla="*/ 16 h 62"/>
                  <a:gd name="T6" fmla="*/ 25 w 61"/>
                  <a:gd name="T7" fmla="*/ 38 h 62"/>
                  <a:gd name="T8" fmla="*/ 0 w 61"/>
                  <a:gd name="T9" fmla="*/ 62 h 62"/>
                  <a:gd name="T10" fmla="*/ 35 w 61"/>
                  <a:gd name="T11" fmla="*/ 27 h 62"/>
                  <a:gd name="T12" fmla="*/ 48 w 61"/>
                  <a:gd name="T13" fmla="*/ 4 h 62"/>
                  <a:gd name="T14" fmla="*/ 50 w 61"/>
                  <a:gd name="T15" fmla="*/ 2 h 62"/>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2"/>
                  <a:gd name="T26" fmla="*/ 61 w 61"/>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2">
                    <a:moveTo>
                      <a:pt x="51" y="3"/>
                    </a:moveTo>
                    <a:cubicBezTo>
                      <a:pt x="51" y="3"/>
                      <a:pt x="51" y="0"/>
                      <a:pt x="51" y="2"/>
                    </a:cubicBezTo>
                    <a:cubicBezTo>
                      <a:pt x="50" y="8"/>
                      <a:pt x="55" y="15"/>
                      <a:pt x="61" y="16"/>
                    </a:cubicBezTo>
                    <a:cubicBezTo>
                      <a:pt x="48" y="14"/>
                      <a:pt x="33" y="31"/>
                      <a:pt x="25" y="38"/>
                    </a:cubicBezTo>
                    <a:cubicBezTo>
                      <a:pt x="17" y="46"/>
                      <a:pt x="9" y="55"/>
                      <a:pt x="0" y="62"/>
                    </a:cubicBezTo>
                    <a:cubicBezTo>
                      <a:pt x="12" y="51"/>
                      <a:pt x="21" y="36"/>
                      <a:pt x="35" y="27"/>
                    </a:cubicBezTo>
                    <a:cubicBezTo>
                      <a:pt x="43" y="22"/>
                      <a:pt x="53" y="16"/>
                      <a:pt x="48" y="4"/>
                    </a:cubicBezTo>
                    <a:cubicBezTo>
                      <a:pt x="48" y="3"/>
                      <a:pt x="49" y="3"/>
                      <a:pt x="50" y="2"/>
                    </a:cubicBezTo>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92" name="Freeform 388"/>
              <p:cNvSpPr>
                <a:spLocks/>
              </p:cNvSpPr>
              <p:nvPr/>
            </p:nvSpPr>
            <p:spPr bwMode="auto">
              <a:xfrm rot="12793977">
                <a:off x="8136960" y="6307955"/>
                <a:ext cx="44979" cy="67817"/>
              </a:xfrm>
              <a:custGeom>
                <a:avLst/>
                <a:gdLst>
                  <a:gd name="T0" fmla="*/ 110 w 110"/>
                  <a:gd name="T1" fmla="*/ 0 h 187"/>
                  <a:gd name="T2" fmla="*/ 0 w 110"/>
                  <a:gd name="T3" fmla="*/ 187 h 187"/>
                  <a:gd name="T4" fmla="*/ 110 w 110"/>
                  <a:gd name="T5" fmla="*/ 0 h 187"/>
                  <a:gd name="T6" fmla="*/ 0 60000 65536"/>
                  <a:gd name="T7" fmla="*/ 0 60000 65536"/>
                  <a:gd name="T8" fmla="*/ 0 60000 65536"/>
                  <a:gd name="T9" fmla="*/ 0 w 110"/>
                  <a:gd name="T10" fmla="*/ 0 h 187"/>
                  <a:gd name="T11" fmla="*/ 110 w 110"/>
                  <a:gd name="T12" fmla="*/ 187 h 187"/>
                </a:gdLst>
                <a:ahLst/>
                <a:cxnLst>
                  <a:cxn ang="T6">
                    <a:pos x="T0" y="T1"/>
                  </a:cxn>
                  <a:cxn ang="T7">
                    <a:pos x="T2" y="T3"/>
                  </a:cxn>
                  <a:cxn ang="T8">
                    <a:pos x="T4" y="T5"/>
                  </a:cxn>
                </a:cxnLst>
                <a:rect l="T9" t="T10" r="T11" b="T12"/>
                <a:pathLst>
                  <a:path w="110" h="187">
                    <a:moveTo>
                      <a:pt x="110" y="0"/>
                    </a:moveTo>
                    <a:cubicBezTo>
                      <a:pt x="110" y="0"/>
                      <a:pt x="78" y="112"/>
                      <a:pt x="0" y="187"/>
                    </a:cubicBezTo>
                    <a:cubicBezTo>
                      <a:pt x="0" y="187"/>
                      <a:pt x="67" y="120"/>
                      <a:pt x="110" y="0"/>
                    </a:cubicBezTo>
                    <a:close/>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93" name="Freeform 389"/>
              <p:cNvSpPr>
                <a:spLocks/>
              </p:cNvSpPr>
              <p:nvPr/>
            </p:nvSpPr>
            <p:spPr bwMode="auto">
              <a:xfrm rot="12793977">
                <a:off x="7986456" y="6056381"/>
                <a:ext cx="60092" cy="32949"/>
              </a:xfrm>
              <a:custGeom>
                <a:avLst/>
                <a:gdLst>
                  <a:gd name="T0" fmla="*/ 147 w 147"/>
                  <a:gd name="T1" fmla="*/ 91 h 91"/>
                  <a:gd name="T2" fmla="*/ 72 w 147"/>
                  <a:gd name="T3" fmla="*/ 49 h 91"/>
                  <a:gd name="T4" fmla="*/ 0 w 147"/>
                  <a:gd name="T5" fmla="*/ 0 h 91"/>
                  <a:gd name="T6" fmla="*/ 74 w 147"/>
                  <a:gd name="T7" fmla="*/ 54 h 91"/>
                  <a:gd name="T8" fmla="*/ 147 w 147"/>
                  <a:gd name="T9" fmla="*/ 91 h 91"/>
                  <a:gd name="T10" fmla="*/ 0 60000 65536"/>
                  <a:gd name="T11" fmla="*/ 0 60000 65536"/>
                  <a:gd name="T12" fmla="*/ 0 60000 65536"/>
                  <a:gd name="T13" fmla="*/ 0 60000 65536"/>
                  <a:gd name="T14" fmla="*/ 0 60000 65536"/>
                  <a:gd name="T15" fmla="*/ 0 w 147"/>
                  <a:gd name="T16" fmla="*/ 0 h 91"/>
                  <a:gd name="T17" fmla="*/ 147 w 147"/>
                  <a:gd name="T18" fmla="*/ 91 h 91"/>
                </a:gdLst>
                <a:ahLst/>
                <a:cxnLst>
                  <a:cxn ang="T10">
                    <a:pos x="T0" y="T1"/>
                  </a:cxn>
                  <a:cxn ang="T11">
                    <a:pos x="T2" y="T3"/>
                  </a:cxn>
                  <a:cxn ang="T12">
                    <a:pos x="T4" y="T5"/>
                  </a:cxn>
                  <a:cxn ang="T13">
                    <a:pos x="T6" y="T7"/>
                  </a:cxn>
                  <a:cxn ang="T14">
                    <a:pos x="T8" y="T9"/>
                  </a:cxn>
                </a:cxnLst>
                <a:rect l="T15" t="T16" r="T17" b="T18"/>
                <a:pathLst>
                  <a:path w="147" h="91">
                    <a:moveTo>
                      <a:pt x="147" y="91"/>
                    </a:moveTo>
                    <a:cubicBezTo>
                      <a:pt x="147" y="91"/>
                      <a:pt x="90" y="55"/>
                      <a:pt x="72" y="49"/>
                    </a:cubicBezTo>
                    <a:cubicBezTo>
                      <a:pt x="54" y="43"/>
                      <a:pt x="0" y="0"/>
                      <a:pt x="0" y="0"/>
                    </a:cubicBezTo>
                    <a:cubicBezTo>
                      <a:pt x="0" y="0"/>
                      <a:pt x="59" y="50"/>
                      <a:pt x="74" y="54"/>
                    </a:cubicBezTo>
                    <a:cubicBezTo>
                      <a:pt x="89" y="58"/>
                      <a:pt x="141" y="85"/>
                      <a:pt x="147" y="91"/>
                    </a:cubicBezTo>
                    <a:close/>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94" name="Freeform 390"/>
              <p:cNvSpPr>
                <a:spLocks/>
              </p:cNvSpPr>
              <p:nvPr/>
            </p:nvSpPr>
            <p:spPr bwMode="auto">
              <a:xfrm rot="12793977">
                <a:off x="7949964" y="6069553"/>
                <a:ext cx="7197" cy="45745"/>
              </a:xfrm>
              <a:custGeom>
                <a:avLst/>
                <a:gdLst>
                  <a:gd name="T0" fmla="*/ 18 w 18"/>
                  <a:gd name="T1" fmla="*/ 0 h 126"/>
                  <a:gd name="T2" fmla="*/ 12 w 18"/>
                  <a:gd name="T3" fmla="*/ 126 h 126"/>
                  <a:gd name="T4" fmla="*/ 18 w 18"/>
                  <a:gd name="T5" fmla="*/ 0 h 126"/>
                  <a:gd name="T6" fmla="*/ 0 60000 65536"/>
                  <a:gd name="T7" fmla="*/ 0 60000 65536"/>
                  <a:gd name="T8" fmla="*/ 0 60000 65536"/>
                  <a:gd name="T9" fmla="*/ 0 w 18"/>
                  <a:gd name="T10" fmla="*/ 0 h 126"/>
                  <a:gd name="T11" fmla="*/ 18 w 18"/>
                  <a:gd name="T12" fmla="*/ 126 h 126"/>
                </a:gdLst>
                <a:ahLst/>
                <a:cxnLst>
                  <a:cxn ang="T6">
                    <a:pos x="T0" y="T1"/>
                  </a:cxn>
                  <a:cxn ang="T7">
                    <a:pos x="T2" y="T3"/>
                  </a:cxn>
                  <a:cxn ang="T8">
                    <a:pos x="T4" y="T5"/>
                  </a:cxn>
                </a:cxnLst>
                <a:rect l="T9" t="T10" r="T11" b="T12"/>
                <a:pathLst>
                  <a:path w="18" h="126">
                    <a:moveTo>
                      <a:pt x="18" y="0"/>
                    </a:moveTo>
                    <a:cubicBezTo>
                      <a:pt x="18" y="0"/>
                      <a:pt x="0" y="89"/>
                      <a:pt x="12" y="126"/>
                    </a:cubicBezTo>
                    <a:cubicBezTo>
                      <a:pt x="12" y="126"/>
                      <a:pt x="9" y="28"/>
                      <a:pt x="18" y="0"/>
                    </a:cubicBezTo>
                    <a:close/>
                  </a:path>
                </a:pathLst>
              </a:custGeom>
              <a:solidFill>
                <a:srgbClr val="FFFFFF"/>
              </a:solidFill>
              <a:ln w="9525">
                <a:noFill/>
                <a:round/>
                <a:headEnd/>
                <a:tailEnd/>
              </a:ln>
            </p:spPr>
            <p:txBody>
              <a:bodyPr/>
              <a:lstStyle/>
              <a:p>
                <a:endParaRPr lang="en-US">
                  <a:solidFill>
                    <a:prstClr val="black"/>
                  </a:solidFill>
                  <a:latin typeface="Calibri"/>
                </a:endParaRPr>
              </a:p>
            </p:txBody>
          </p:sp>
          <p:sp>
            <p:nvSpPr>
              <p:cNvPr id="1195" name="Freeform 391"/>
              <p:cNvSpPr>
                <a:spLocks/>
              </p:cNvSpPr>
              <p:nvPr/>
            </p:nvSpPr>
            <p:spPr bwMode="auto">
              <a:xfrm rot="12793977">
                <a:off x="7881064" y="6044315"/>
                <a:ext cx="40661" cy="35508"/>
              </a:xfrm>
              <a:custGeom>
                <a:avLst/>
                <a:gdLst>
                  <a:gd name="T0" fmla="*/ 99 w 99"/>
                  <a:gd name="T1" fmla="*/ 0 h 98"/>
                  <a:gd name="T2" fmla="*/ 0 w 99"/>
                  <a:gd name="T3" fmla="*/ 98 h 98"/>
                  <a:gd name="T4" fmla="*/ 99 w 99"/>
                  <a:gd name="T5" fmla="*/ 0 h 98"/>
                  <a:gd name="T6" fmla="*/ 0 60000 65536"/>
                  <a:gd name="T7" fmla="*/ 0 60000 65536"/>
                  <a:gd name="T8" fmla="*/ 0 60000 65536"/>
                  <a:gd name="T9" fmla="*/ 0 w 99"/>
                  <a:gd name="T10" fmla="*/ 0 h 98"/>
                  <a:gd name="T11" fmla="*/ 99 w 99"/>
                  <a:gd name="T12" fmla="*/ 98 h 98"/>
                </a:gdLst>
                <a:ahLst/>
                <a:cxnLst>
                  <a:cxn ang="T6">
                    <a:pos x="T0" y="T1"/>
                  </a:cxn>
                  <a:cxn ang="T7">
                    <a:pos x="T2" y="T3"/>
                  </a:cxn>
                  <a:cxn ang="T8">
                    <a:pos x="T4" y="T5"/>
                  </a:cxn>
                </a:cxnLst>
                <a:rect l="T9" t="T10" r="T11" b="T12"/>
                <a:pathLst>
                  <a:path w="99" h="98">
                    <a:moveTo>
                      <a:pt x="99" y="0"/>
                    </a:moveTo>
                    <a:cubicBezTo>
                      <a:pt x="99" y="0"/>
                      <a:pt x="23" y="39"/>
                      <a:pt x="0" y="98"/>
                    </a:cubicBezTo>
                    <a:cubicBezTo>
                      <a:pt x="0" y="98"/>
                      <a:pt x="40" y="31"/>
                      <a:pt x="99" y="0"/>
                    </a:cubicBezTo>
                    <a:close/>
                  </a:path>
                </a:pathLst>
              </a:custGeom>
              <a:solidFill>
                <a:srgbClr val="FFFFFF"/>
              </a:solidFill>
              <a:ln w="9525">
                <a:noFill/>
                <a:round/>
                <a:headEnd/>
                <a:tailEnd/>
              </a:ln>
            </p:spPr>
            <p:txBody>
              <a:bodyPr/>
              <a:lstStyle/>
              <a:p>
                <a:endParaRPr lang="en-US">
                  <a:solidFill>
                    <a:prstClr val="black"/>
                  </a:solidFill>
                  <a:latin typeface="Calibri"/>
                </a:endParaRPr>
              </a:p>
            </p:txBody>
          </p:sp>
        </p:grpSp>
      </p:grpSp>
      <p:sp>
        <p:nvSpPr>
          <p:cNvPr id="1295" name="Freeform 1294"/>
          <p:cNvSpPr/>
          <p:nvPr/>
        </p:nvSpPr>
        <p:spPr>
          <a:xfrm>
            <a:off x="7572375" y="1272679"/>
            <a:ext cx="644525" cy="3156339"/>
          </a:xfrm>
          <a:custGeom>
            <a:avLst/>
            <a:gdLst>
              <a:gd name="connsiteX0" fmla="*/ 209550 w 644525"/>
              <a:gd name="connsiteY0" fmla="*/ 579437 h 3760787"/>
              <a:gd name="connsiteX1" fmla="*/ 104775 w 644525"/>
              <a:gd name="connsiteY1" fmla="*/ 398462 h 3760787"/>
              <a:gd name="connsiteX2" fmla="*/ 76200 w 644525"/>
              <a:gd name="connsiteY2" fmla="*/ 236537 h 3760787"/>
              <a:gd name="connsiteX3" fmla="*/ 76200 w 644525"/>
              <a:gd name="connsiteY3" fmla="*/ 122237 h 3760787"/>
              <a:gd name="connsiteX4" fmla="*/ 171450 w 644525"/>
              <a:gd name="connsiteY4" fmla="*/ 26987 h 3760787"/>
              <a:gd name="connsiteX5" fmla="*/ 390525 w 644525"/>
              <a:gd name="connsiteY5" fmla="*/ 7937 h 3760787"/>
              <a:gd name="connsiteX6" fmla="*/ 561975 w 644525"/>
              <a:gd name="connsiteY6" fmla="*/ 74612 h 3760787"/>
              <a:gd name="connsiteX7" fmla="*/ 638175 w 644525"/>
              <a:gd name="connsiteY7" fmla="*/ 207962 h 3760787"/>
              <a:gd name="connsiteX8" fmla="*/ 600075 w 644525"/>
              <a:gd name="connsiteY8" fmla="*/ 598487 h 3760787"/>
              <a:gd name="connsiteX9" fmla="*/ 466725 w 644525"/>
              <a:gd name="connsiteY9" fmla="*/ 1198562 h 3760787"/>
              <a:gd name="connsiteX10" fmla="*/ 381000 w 644525"/>
              <a:gd name="connsiteY10" fmla="*/ 1789112 h 3760787"/>
              <a:gd name="connsiteX11" fmla="*/ 352425 w 644525"/>
              <a:gd name="connsiteY11" fmla="*/ 2170112 h 3760787"/>
              <a:gd name="connsiteX12" fmla="*/ 361950 w 644525"/>
              <a:gd name="connsiteY12" fmla="*/ 2751137 h 3760787"/>
              <a:gd name="connsiteX13" fmla="*/ 371475 w 644525"/>
              <a:gd name="connsiteY13" fmla="*/ 3303587 h 3760787"/>
              <a:gd name="connsiteX14" fmla="*/ 76200 w 644525"/>
              <a:gd name="connsiteY14" fmla="*/ 3675062 h 3760787"/>
              <a:gd name="connsiteX15" fmla="*/ 0 w 644525"/>
              <a:gd name="connsiteY15" fmla="*/ 3760787 h 376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525" h="3760787">
                <a:moveTo>
                  <a:pt x="209550" y="579437"/>
                </a:moveTo>
                <a:cubicBezTo>
                  <a:pt x="168275" y="517524"/>
                  <a:pt x="127000" y="455612"/>
                  <a:pt x="104775" y="398462"/>
                </a:cubicBezTo>
                <a:cubicBezTo>
                  <a:pt x="82550" y="341312"/>
                  <a:pt x="80963" y="282575"/>
                  <a:pt x="76200" y="236537"/>
                </a:cubicBezTo>
                <a:cubicBezTo>
                  <a:pt x="71438" y="190500"/>
                  <a:pt x="60325" y="157162"/>
                  <a:pt x="76200" y="122237"/>
                </a:cubicBezTo>
                <a:cubicBezTo>
                  <a:pt x="92075" y="87312"/>
                  <a:pt x="119063" y="46037"/>
                  <a:pt x="171450" y="26987"/>
                </a:cubicBezTo>
                <a:cubicBezTo>
                  <a:pt x="223838" y="7937"/>
                  <a:pt x="325438" y="0"/>
                  <a:pt x="390525" y="7937"/>
                </a:cubicBezTo>
                <a:cubicBezTo>
                  <a:pt x="455612" y="15874"/>
                  <a:pt x="520700" y="41275"/>
                  <a:pt x="561975" y="74612"/>
                </a:cubicBezTo>
                <a:cubicBezTo>
                  <a:pt x="603250" y="107949"/>
                  <a:pt x="631825" y="120650"/>
                  <a:pt x="638175" y="207962"/>
                </a:cubicBezTo>
                <a:cubicBezTo>
                  <a:pt x="644525" y="295275"/>
                  <a:pt x="628650" y="433387"/>
                  <a:pt x="600075" y="598487"/>
                </a:cubicBezTo>
                <a:cubicBezTo>
                  <a:pt x="571500" y="763587"/>
                  <a:pt x="503237" y="1000125"/>
                  <a:pt x="466725" y="1198562"/>
                </a:cubicBezTo>
                <a:cubicBezTo>
                  <a:pt x="430213" y="1396999"/>
                  <a:pt x="400050" y="1627187"/>
                  <a:pt x="381000" y="1789112"/>
                </a:cubicBezTo>
                <a:cubicBezTo>
                  <a:pt x="361950" y="1951037"/>
                  <a:pt x="355600" y="2009775"/>
                  <a:pt x="352425" y="2170112"/>
                </a:cubicBezTo>
                <a:cubicBezTo>
                  <a:pt x="349250" y="2330449"/>
                  <a:pt x="358775" y="2562225"/>
                  <a:pt x="361950" y="2751137"/>
                </a:cubicBezTo>
                <a:cubicBezTo>
                  <a:pt x="365125" y="2940049"/>
                  <a:pt x="419100" y="3149600"/>
                  <a:pt x="371475" y="3303587"/>
                </a:cubicBezTo>
                <a:cubicBezTo>
                  <a:pt x="323850" y="3457574"/>
                  <a:pt x="138113" y="3598862"/>
                  <a:pt x="76200" y="3675062"/>
                </a:cubicBezTo>
                <a:cubicBezTo>
                  <a:pt x="14287" y="3751262"/>
                  <a:pt x="7143" y="3756024"/>
                  <a:pt x="0" y="3760787"/>
                </a:cubicBezTo>
              </a:path>
            </a:pathLst>
          </a:cu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294" name="Freeform 1293"/>
          <p:cNvSpPr/>
          <p:nvPr/>
        </p:nvSpPr>
        <p:spPr>
          <a:xfrm>
            <a:off x="8050967" y="4105640"/>
            <a:ext cx="654570" cy="1386676"/>
          </a:xfrm>
          <a:custGeom>
            <a:avLst/>
            <a:gdLst>
              <a:gd name="connsiteX0" fmla="*/ 0 w 654570"/>
              <a:gd name="connsiteY0" fmla="*/ 0 h 1656413"/>
              <a:gd name="connsiteX1" fmla="*/ 119922 w 654570"/>
              <a:gd name="connsiteY1" fmla="*/ 179881 h 1656413"/>
              <a:gd name="connsiteX2" fmla="*/ 277318 w 654570"/>
              <a:gd name="connsiteY2" fmla="*/ 359763 h 1656413"/>
              <a:gd name="connsiteX3" fmla="*/ 427220 w 654570"/>
              <a:gd name="connsiteY3" fmla="*/ 509665 h 1656413"/>
              <a:gd name="connsiteX4" fmla="*/ 554636 w 654570"/>
              <a:gd name="connsiteY4" fmla="*/ 757003 h 1656413"/>
              <a:gd name="connsiteX5" fmla="*/ 622092 w 654570"/>
              <a:gd name="connsiteY5" fmla="*/ 951875 h 1656413"/>
              <a:gd name="connsiteX6" fmla="*/ 652072 w 654570"/>
              <a:gd name="connsiteY6" fmla="*/ 1191718 h 1656413"/>
              <a:gd name="connsiteX7" fmla="*/ 637082 w 654570"/>
              <a:gd name="connsiteY7" fmla="*/ 1484026 h 1656413"/>
              <a:gd name="connsiteX8" fmla="*/ 562131 w 654570"/>
              <a:gd name="connsiteY8" fmla="*/ 1656413 h 16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570" h="1656413">
                <a:moveTo>
                  <a:pt x="0" y="0"/>
                </a:moveTo>
                <a:cubicBezTo>
                  <a:pt x="36851" y="59960"/>
                  <a:pt x="73702" y="119921"/>
                  <a:pt x="119922" y="179881"/>
                </a:cubicBezTo>
                <a:cubicBezTo>
                  <a:pt x="166142" y="239841"/>
                  <a:pt x="226102" y="304799"/>
                  <a:pt x="277318" y="359763"/>
                </a:cubicBezTo>
                <a:cubicBezTo>
                  <a:pt x="328534" y="414727"/>
                  <a:pt x="381000" y="443458"/>
                  <a:pt x="427220" y="509665"/>
                </a:cubicBezTo>
                <a:cubicBezTo>
                  <a:pt x="473440" y="575872"/>
                  <a:pt x="522157" y="683301"/>
                  <a:pt x="554636" y="757003"/>
                </a:cubicBezTo>
                <a:cubicBezTo>
                  <a:pt x="587115" y="830705"/>
                  <a:pt x="605853" y="879423"/>
                  <a:pt x="622092" y="951875"/>
                </a:cubicBezTo>
                <a:cubicBezTo>
                  <a:pt x="638331" y="1024327"/>
                  <a:pt x="649574" y="1103026"/>
                  <a:pt x="652072" y="1191718"/>
                </a:cubicBezTo>
                <a:cubicBezTo>
                  <a:pt x="654570" y="1280410"/>
                  <a:pt x="652072" y="1406577"/>
                  <a:pt x="637082" y="1484026"/>
                </a:cubicBezTo>
                <a:cubicBezTo>
                  <a:pt x="622092" y="1561475"/>
                  <a:pt x="592111" y="1608944"/>
                  <a:pt x="562131" y="1656413"/>
                </a:cubicBezTo>
              </a:path>
            </a:pathLst>
          </a:cu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cxnSp>
        <p:nvCxnSpPr>
          <p:cNvPr id="1481" name="Straight Connector 1480"/>
          <p:cNvCxnSpPr/>
          <p:nvPr/>
        </p:nvCxnSpPr>
        <p:spPr>
          <a:xfrm rot="5400000">
            <a:off x="6249566" y="3083558"/>
            <a:ext cx="1837189" cy="1588"/>
          </a:xfrm>
          <a:prstGeom prst="line">
            <a:avLst/>
          </a:prstGeom>
          <a:ln w="38100">
            <a:solidFill>
              <a:schemeClr val="accent2">
                <a:lumMod val="5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pic>
        <p:nvPicPr>
          <p:cNvPr id="277" name="Picture 71"/>
          <p:cNvPicPr>
            <a:picLocks noChangeAspect="1" noChangeArrowheads="1"/>
          </p:cNvPicPr>
          <p:nvPr/>
        </p:nvPicPr>
        <p:blipFill>
          <a:blip r:embed="rId3" cstate="print"/>
          <a:srcRect/>
          <a:stretch>
            <a:fillRect/>
          </a:stretch>
        </p:blipFill>
        <p:spPr bwMode="auto">
          <a:xfrm>
            <a:off x="-210443" y="1295400"/>
            <a:ext cx="6306443" cy="4323759"/>
          </a:xfrm>
          <a:prstGeom prst="rect">
            <a:avLst/>
          </a:prstGeom>
          <a:noFill/>
          <a:ln w="9525">
            <a:noFill/>
            <a:miter lim="800000"/>
            <a:headEnd/>
            <a:tailEnd/>
          </a:ln>
          <a:effectLst/>
        </p:spPr>
      </p:pic>
      <p:sp>
        <p:nvSpPr>
          <p:cNvPr id="1593" name="Rectangle 37"/>
          <p:cNvSpPr>
            <a:spLocks noChangeArrowheads="1"/>
          </p:cNvSpPr>
          <p:nvPr/>
        </p:nvSpPr>
        <p:spPr bwMode="auto">
          <a:xfrm>
            <a:off x="4873826" y="6090629"/>
            <a:ext cx="88" cy="1577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endParaRPr lang="en-US" sz="800" dirty="0" smtClean="0">
              <a:solidFill>
                <a:prstClr val="black"/>
              </a:solidFill>
              <a:latin typeface="Arial" pitchFamily="34" charset="0"/>
              <a:cs typeface="Arial" pitchFamily="34" charset="0"/>
            </a:endParaRPr>
          </a:p>
        </p:txBody>
      </p:sp>
      <p:grpSp>
        <p:nvGrpSpPr>
          <p:cNvPr id="6" name="Group 1650"/>
          <p:cNvGrpSpPr/>
          <p:nvPr/>
        </p:nvGrpSpPr>
        <p:grpSpPr>
          <a:xfrm>
            <a:off x="-10705" y="1533525"/>
            <a:ext cx="5865205" cy="3664451"/>
            <a:chOff x="-20230" y="923925"/>
            <a:chExt cx="5865205" cy="3664451"/>
          </a:xfrm>
        </p:grpSpPr>
        <p:sp>
          <p:nvSpPr>
            <p:cNvPr id="1592" name="TextBox 1591"/>
            <p:cNvSpPr txBox="1"/>
            <p:nvPr/>
          </p:nvSpPr>
          <p:spPr>
            <a:xfrm rot="16200000">
              <a:off x="-1045409" y="2519243"/>
              <a:ext cx="2460223" cy="409865"/>
            </a:xfrm>
            <a:prstGeom prst="rect">
              <a:avLst/>
            </a:prstGeom>
            <a:solidFill>
              <a:schemeClr val="bg1"/>
            </a:solidFill>
            <a:ln>
              <a:solidFill>
                <a:schemeClr val="bg1"/>
              </a:solidFill>
            </a:ln>
          </p:spPr>
          <p:txBody>
            <a:bodyPr wrap="square" rtlCol="0">
              <a:spAutoFit/>
            </a:bodyPr>
            <a:lstStyle/>
            <a:p>
              <a:r>
                <a:rPr lang="en-US" dirty="0" smtClean="0">
                  <a:solidFill>
                    <a:prstClr val="black"/>
                  </a:solidFill>
                  <a:latin typeface="Calibri"/>
                </a:rPr>
                <a:t>Pressure (mmHg)</a:t>
              </a:r>
              <a:endParaRPr lang="en-US" dirty="0">
                <a:solidFill>
                  <a:prstClr val="black"/>
                </a:solidFill>
                <a:latin typeface="Calibri"/>
              </a:endParaRPr>
            </a:p>
          </p:txBody>
        </p:sp>
        <p:sp>
          <p:nvSpPr>
            <p:cNvPr id="1608" name="TextBox 1607"/>
            <p:cNvSpPr txBox="1"/>
            <p:nvPr/>
          </p:nvSpPr>
          <p:spPr>
            <a:xfrm rot="16200000">
              <a:off x="4384628" y="2398068"/>
              <a:ext cx="2510829" cy="409865"/>
            </a:xfrm>
            <a:prstGeom prst="rect">
              <a:avLst/>
            </a:prstGeom>
            <a:solidFill>
              <a:schemeClr val="bg1"/>
            </a:solidFill>
            <a:ln>
              <a:solidFill>
                <a:schemeClr val="bg1"/>
              </a:solidFill>
            </a:ln>
          </p:spPr>
          <p:txBody>
            <a:bodyPr wrap="square" rtlCol="0">
              <a:spAutoFit/>
            </a:bodyPr>
            <a:lstStyle/>
            <a:p>
              <a:r>
                <a:rPr lang="en-US" dirty="0" smtClean="0">
                  <a:solidFill>
                    <a:prstClr val="black"/>
                  </a:solidFill>
                  <a:latin typeface="Calibri"/>
                </a:rPr>
                <a:t>Flow (mm</a:t>
              </a:r>
              <a:r>
                <a:rPr lang="en-US" baseline="30000" dirty="0" smtClean="0">
                  <a:solidFill>
                    <a:prstClr val="black"/>
                  </a:solidFill>
                  <a:latin typeface="Calibri"/>
                </a:rPr>
                <a:t>3</a:t>
              </a:r>
              <a:r>
                <a:rPr lang="en-US" dirty="0" smtClean="0">
                  <a:solidFill>
                    <a:prstClr val="black"/>
                  </a:solidFill>
                  <a:latin typeface="Calibri"/>
                </a:rPr>
                <a:t>/sec )</a:t>
              </a:r>
              <a:endParaRPr lang="en-US" dirty="0">
                <a:solidFill>
                  <a:prstClr val="black"/>
                </a:solidFill>
                <a:latin typeface="Calibri"/>
              </a:endParaRPr>
            </a:p>
          </p:txBody>
        </p:sp>
        <p:sp>
          <p:nvSpPr>
            <p:cNvPr id="1610" name="TextBox 1609"/>
            <p:cNvSpPr txBox="1"/>
            <p:nvPr/>
          </p:nvSpPr>
          <p:spPr>
            <a:xfrm>
              <a:off x="1376099" y="1787022"/>
              <a:ext cx="681685" cy="591638"/>
            </a:xfrm>
            <a:prstGeom prst="rect">
              <a:avLst/>
            </a:prstGeom>
            <a:noFill/>
          </p:spPr>
          <p:txBody>
            <a:bodyPr wrap="square" rtlCol="0">
              <a:spAutoFit/>
            </a:bodyPr>
            <a:lstStyle/>
            <a:p>
              <a:r>
                <a:rPr lang="en-US" sz="2400" dirty="0" smtClean="0">
                  <a:solidFill>
                    <a:prstClr val="white"/>
                  </a:solidFill>
                  <a:latin typeface="Calibri"/>
                </a:rPr>
                <a:t>RM</a:t>
              </a:r>
              <a:endParaRPr lang="en-US" sz="2400" dirty="0">
                <a:solidFill>
                  <a:prstClr val="white"/>
                </a:solidFill>
                <a:latin typeface="Calibri"/>
              </a:endParaRPr>
            </a:p>
          </p:txBody>
        </p:sp>
        <p:sp>
          <p:nvSpPr>
            <p:cNvPr id="1611" name="TextBox 1610"/>
            <p:cNvSpPr txBox="1"/>
            <p:nvPr/>
          </p:nvSpPr>
          <p:spPr>
            <a:xfrm>
              <a:off x="613732" y="996785"/>
              <a:ext cx="2173850" cy="512753"/>
            </a:xfrm>
            <a:prstGeom prst="rect">
              <a:avLst/>
            </a:prstGeom>
            <a:noFill/>
          </p:spPr>
          <p:txBody>
            <a:bodyPr wrap="square" rtlCol="0">
              <a:spAutoFit/>
            </a:bodyPr>
            <a:lstStyle/>
            <a:p>
              <a:r>
                <a:rPr lang="en-US" sz="2000" dirty="0" smtClean="0">
                  <a:solidFill>
                    <a:prstClr val="black"/>
                  </a:solidFill>
                  <a:latin typeface="Calibri"/>
                </a:rPr>
                <a:t>Reflection timing</a:t>
              </a:r>
              <a:endParaRPr lang="en-US" sz="2000" dirty="0">
                <a:solidFill>
                  <a:prstClr val="black"/>
                </a:solidFill>
                <a:latin typeface="Calibri"/>
              </a:endParaRPr>
            </a:p>
          </p:txBody>
        </p:sp>
        <p:cxnSp>
          <p:nvCxnSpPr>
            <p:cNvPr id="1615" name="Straight Connector 1614"/>
            <p:cNvCxnSpPr/>
            <p:nvPr/>
          </p:nvCxnSpPr>
          <p:spPr>
            <a:xfrm>
              <a:off x="713906" y="3154159"/>
              <a:ext cx="2333931" cy="2035"/>
            </a:xfrm>
            <a:prstGeom prst="line">
              <a:avLst/>
            </a:prstGeom>
            <a:ln w="25400">
              <a:prstDash val="dash"/>
            </a:ln>
          </p:spPr>
          <p:style>
            <a:lnRef idx="1">
              <a:schemeClr val="dk1"/>
            </a:lnRef>
            <a:fillRef idx="0">
              <a:schemeClr val="dk1"/>
            </a:fillRef>
            <a:effectRef idx="0">
              <a:schemeClr val="dk1"/>
            </a:effectRef>
            <a:fontRef idx="minor">
              <a:schemeClr val="tx1"/>
            </a:fontRef>
          </p:style>
        </p:cxnSp>
        <p:grpSp>
          <p:nvGrpSpPr>
            <p:cNvPr id="7" name="Group 1620"/>
            <p:cNvGrpSpPr/>
            <p:nvPr/>
          </p:nvGrpSpPr>
          <p:grpSpPr>
            <a:xfrm>
              <a:off x="5204835" y="923925"/>
              <a:ext cx="278932" cy="3664451"/>
              <a:chOff x="4942528" y="2196774"/>
              <a:chExt cx="251348" cy="2666962"/>
            </a:xfrm>
          </p:grpSpPr>
          <p:sp>
            <p:nvSpPr>
              <p:cNvPr id="1594" name="Rectangle 40"/>
              <p:cNvSpPr>
                <a:spLocks noChangeArrowheads="1"/>
              </p:cNvSpPr>
              <p:nvPr/>
            </p:nvSpPr>
            <p:spPr bwMode="auto">
              <a:xfrm>
                <a:off x="4976453" y="4684538"/>
                <a:ext cx="83780" cy="1791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dirty="0" smtClean="0">
                    <a:solidFill>
                      <a:srgbClr val="000000"/>
                    </a:solidFill>
                    <a:latin typeface="Arial Narrow" pitchFamily="34" charset="0"/>
                    <a:cs typeface="Arial" pitchFamily="34" charset="0"/>
                  </a:rPr>
                  <a:t>0</a:t>
                </a:r>
                <a:endParaRPr lang="en-US" sz="1600" b="1" dirty="0" smtClean="0">
                  <a:solidFill>
                    <a:prstClr val="black"/>
                  </a:solidFill>
                  <a:latin typeface="Arial Narrow" pitchFamily="34" charset="0"/>
                  <a:cs typeface="Arial" pitchFamily="34" charset="0"/>
                </a:endParaRPr>
              </a:p>
            </p:txBody>
          </p:sp>
          <p:sp>
            <p:nvSpPr>
              <p:cNvPr id="1595" name="Rectangle 43"/>
              <p:cNvSpPr>
                <a:spLocks noChangeArrowheads="1"/>
              </p:cNvSpPr>
              <p:nvPr/>
            </p:nvSpPr>
            <p:spPr bwMode="auto">
              <a:xfrm>
                <a:off x="4952934" y="4206659"/>
                <a:ext cx="167559" cy="1791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dirty="0" smtClean="0">
                    <a:solidFill>
                      <a:srgbClr val="000000"/>
                    </a:solidFill>
                    <a:latin typeface="Arial Narrow" pitchFamily="34" charset="0"/>
                    <a:cs typeface="Arial" pitchFamily="34" charset="0"/>
                  </a:rPr>
                  <a:t>60</a:t>
                </a:r>
                <a:endParaRPr lang="en-US" sz="1600" b="1" dirty="0" smtClean="0">
                  <a:solidFill>
                    <a:prstClr val="black"/>
                  </a:solidFill>
                  <a:latin typeface="Arial Narrow" pitchFamily="34" charset="0"/>
                  <a:cs typeface="Arial" pitchFamily="34" charset="0"/>
                </a:endParaRPr>
              </a:p>
            </p:txBody>
          </p:sp>
          <p:sp>
            <p:nvSpPr>
              <p:cNvPr id="1596" name="Rectangle 46"/>
              <p:cNvSpPr>
                <a:spLocks noChangeArrowheads="1"/>
              </p:cNvSpPr>
              <p:nvPr/>
            </p:nvSpPr>
            <p:spPr bwMode="auto">
              <a:xfrm>
                <a:off x="4942531" y="3687016"/>
                <a:ext cx="251340" cy="1791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dirty="0" smtClean="0">
                    <a:solidFill>
                      <a:srgbClr val="000000"/>
                    </a:solidFill>
                    <a:latin typeface="Arial Narrow" pitchFamily="34" charset="0"/>
                    <a:cs typeface="Arial" pitchFamily="34" charset="0"/>
                  </a:rPr>
                  <a:t>120</a:t>
                </a:r>
                <a:endParaRPr lang="en-US" sz="1600" b="1" dirty="0" smtClean="0">
                  <a:solidFill>
                    <a:prstClr val="black"/>
                  </a:solidFill>
                  <a:latin typeface="Arial Narrow" pitchFamily="34" charset="0"/>
                  <a:cs typeface="Arial" pitchFamily="34" charset="0"/>
                </a:endParaRPr>
              </a:p>
            </p:txBody>
          </p:sp>
          <p:sp>
            <p:nvSpPr>
              <p:cNvPr id="1597" name="Rectangle 49"/>
              <p:cNvSpPr>
                <a:spLocks noChangeArrowheads="1"/>
              </p:cNvSpPr>
              <p:nvPr/>
            </p:nvSpPr>
            <p:spPr bwMode="auto">
              <a:xfrm>
                <a:off x="4942536" y="3195230"/>
                <a:ext cx="251340" cy="1791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dirty="0" smtClean="0">
                    <a:solidFill>
                      <a:srgbClr val="000000"/>
                    </a:solidFill>
                    <a:latin typeface="Arial Narrow" pitchFamily="34" charset="0"/>
                    <a:cs typeface="Arial" pitchFamily="34" charset="0"/>
                  </a:rPr>
                  <a:t>180</a:t>
                </a:r>
                <a:endParaRPr lang="en-US" sz="1600" b="1" dirty="0" smtClean="0">
                  <a:solidFill>
                    <a:prstClr val="black"/>
                  </a:solidFill>
                  <a:latin typeface="Arial Narrow" pitchFamily="34" charset="0"/>
                  <a:cs typeface="Arial" pitchFamily="34" charset="0"/>
                </a:endParaRPr>
              </a:p>
            </p:txBody>
          </p:sp>
          <p:sp>
            <p:nvSpPr>
              <p:cNvPr id="1598" name="Rectangle 52"/>
              <p:cNvSpPr>
                <a:spLocks noChangeArrowheads="1"/>
              </p:cNvSpPr>
              <p:nvPr/>
            </p:nvSpPr>
            <p:spPr bwMode="auto">
              <a:xfrm>
                <a:off x="4942528" y="2681628"/>
                <a:ext cx="251340" cy="1791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dirty="0" smtClean="0">
                    <a:solidFill>
                      <a:srgbClr val="000000"/>
                    </a:solidFill>
                    <a:latin typeface="Arial Narrow" pitchFamily="34" charset="0"/>
                    <a:cs typeface="Arial" pitchFamily="34" charset="0"/>
                  </a:rPr>
                  <a:t>240</a:t>
                </a:r>
                <a:endParaRPr lang="en-US" sz="1600" b="1" dirty="0" smtClean="0">
                  <a:solidFill>
                    <a:prstClr val="black"/>
                  </a:solidFill>
                  <a:latin typeface="Arial Narrow" pitchFamily="34" charset="0"/>
                  <a:cs typeface="Arial" pitchFamily="34" charset="0"/>
                </a:endParaRPr>
              </a:p>
            </p:txBody>
          </p:sp>
          <p:sp>
            <p:nvSpPr>
              <p:cNvPr id="1599" name="Rectangle 55"/>
              <p:cNvSpPr>
                <a:spLocks noChangeArrowheads="1"/>
              </p:cNvSpPr>
              <p:nvPr/>
            </p:nvSpPr>
            <p:spPr bwMode="auto">
              <a:xfrm>
                <a:off x="4942533" y="2196774"/>
                <a:ext cx="251340" cy="1791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dirty="0" smtClean="0">
                    <a:solidFill>
                      <a:srgbClr val="000000"/>
                    </a:solidFill>
                    <a:latin typeface="Arial Narrow" pitchFamily="34" charset="0"/>
                    <a:cs typeface="Arial" pitchFamily="34" charset="0"/>
                  </a:rPr>
                  <a:t>300</a:t>
                </a:r>
                <a:endParaRPr lang="en-US" sz="1600" b="1" dirty="0" smtClean="0">
                  <a:solidFill>
                    <a:prstClr val="black"/>
                  </a:solidFill>
                  <a:latin typeface="Arial Narrow" pitchFamily="34" charset="0"/>
                  <a:cs typeface="Arial" pitchFamily="34" charset="0"/>
                </a:endParaRPr>
              </a:p>
            </p:txBody>
          </p:sp>
        </p:grpSp>
        <p:sp>
          <p:nvSpPr>
            <p:cNvPr id="1609" name="TextBox 1608"/>
            <p:cNvSpPr txBox="1"/>
            <p:nvPr/>
          </p:nvSpPr>
          <p:spPr>
            <a:xfrm rot="16424158">
              <a:off x="687597" y="3578912"/>
              <a:ext cx="622634" cy="512331"/>
            </a:xfrm>
            <a:prstGeom prst="rect">
              <a:avLst/>
            </a:prstGeom>
            <a:noFill/>
          </p:spPr>
          <p:txBody>
            <a:bodyPr wrap="square" rtlCol="0">
              <a:spAutoFit/>
            </a:bodyPr>
            <a:lstStyle/>
            <a:p>
              <a:r>
                <a:rPr lang="en-US" sz="2400" dirty="0" err="1" smtClean="0">
                  <a:solidFill>
                    <a:prstClr val="black"/>
                  </a:solidFill>
                  <a:latin typeface="Calibri"/>
                </a:rPr>
                <a:t>Zc</a:t>
              </a:r>
              <a:endParaRPr lang="en-US" sz="2400" dirty="0">
                <a:solidFill>
                  <a:prstClr val="black"/>
                </a:solidFill>
                <a:latin typeface="Calibri"/>
              </a:endParaRPr>
            </a:p>
          </p:txBody>
        </p:sp>
        <p:cxnSp>
          <p:nvCxnSpPr>
            <p:cNvPr id="1625" name="Straight Connector 1624"/>
            <p:cNvCxnSpPr/>
            <p:nvPr/>
          </p:nvCxnSpPr>
          <p:spPr>
            <a:xfrm>
              <a:off x="3846631" y="3935380"/>
              <a:ext cx="1319179" cy="2035"/>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1626" name="Straight Arrow Connector 1625"/>
            <p:cNvCxnSpPr/>
            <p:nvPr/>
          </p:nvCxnSpPr>
          <p:spPr>
            <a:xfrm>
              <a:off x="3075160" y="3172188"/>
              <a:ext cx="1099315" cy="683569"/>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17" name="TextBox 1616"/>
            <p:cNvSpPr txBox="1"/>
            <p:nvPr/>
          </p:nvSpPr>
          <p:spPr>
            <a:xfrm>
              <a:off x="3330630" y="3251812"/>
              <a:ext cx="651302" cy="512753"/>
            </a:xfrm>
            <a:prstGeom prst="rect">
              <a:avLst/>
            </a:prstGeom>
            <a:solidFill>
              <a:schemeClr val="bg1"/>
            </a:solidFill>
          </p:spPr>
          <p:txBody>
            <a:bodyPr wrap="square" rtlCol="0">
              <a:spAutoFit/>
            </a:bodyPr>
            <a:lstStyle/>
            <a:p>
              <a:r>
                <a:rPr lang="en-US" sz="2000" dirty="0" smtClean="0">
                  <a:solidFill>
                    <a:prstClr val="black"/>
                  </a:solidFill>
                  <a:latin typeface="Calibri"/>
                </a:rPr>
                <a:t>SVR</a:t>
              </a:r>
              <a:endParaRPr lang="en-US" sz="2000" dirty="0">
                <a:solidFill>
                  <a:prstClr val="black"/>
                </a:solidFill>
                <a:latin typeface="Calibri"/>
              </a:endParaRPr>
            </a:p>
          </p:txBody>
        </p:sp>
        <p:cxnSp>
          <p:nvCxnSpPr>
            <p:cNvPr id="1631" name="Straight Arrow Connector 1630"/>
            <p:cNvCxnSpPr/>
            <p:nvPr/>
          </p:nvCxnSpPr>
          <p:spPr>
            <a:xfrm rot="16200000" flipH="1">
              <a:off x="1094970" y="1500609"/>
              <a:ext cx="292958" cy="845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 name="TextBox 1638"/>
            <p:cNvSpPr txBox="1"/>
            <p:nvPr/>
          </p:nvSpPr>
          <p:spPr>
            <a:xfrm rot="2193706">
              <a:off x="2893167" y="3947630"/>
              <a:ext cx="651302" cy="454060"/>
            </a:xfrm>
            <a:prstGeom prst="rect">
              <a:avLst/>
            </a:prstGeom>
            <a:noFill/>
          </p:spPr>
          <p:txBody>
            <a:bodyPr wrap="square" rtlCol="0">
              <a:spAutoFit/>
            </a:bodyPr>
            <a:lstStyle/>
            <a:p>
              <a:r>
                <a:rPr lang="en-US" sz="2000" dirty="0" smtClean="0">
                  <a:solidFill>
                    <a:prstClr val="black"/>
                  </a:solidFill>
                  <a:latin typeface="Calibri"/>
                </a:rPr>
                <a:t>TAC</a:t>
              </a:r>
              <a:endParaRPr lang="en-US" sz="2000" dirty="0">
                <a:solidFill>
                  <a:prstClr val="black"/>
                </a:solidFill>
                <a:latin typeface="Calibri"/>
              </a:endParaRPr>
            </a:p>
          </p:txBody>
        </p:sp>
        <p:sp>
          <p:nvSpPr>
            <p:cNvPr id="1640" name="Freeform 1639"/>
            <p:cNvSpPr/>
            <p:nvPr/>
          </p:nvSpPr>
          <p:spPr>
            <a:xfrm>
              <a:off x="3028057" y="3636746"/>
              <a:ext cx="628650" cy="508038"/>
            </a:xfrm>
            <a:custGeom>
              <a:avLst/>
              <a:gdLst>
                <a:gd name="connsiteX0" fmla="*/ 0 w 628650"/>
                <a:gd name="connsiteY0" fmla="*/ 0 h 447675"/>
                <a:gd name="connsiteX1" fmla="*/ 266700 w 628650"/>
                <a:gd name="connsiteY1" fmla="*/ 247650 h 447675"/>
                <a:gd name="connsiteX2" fmla="*/ 485775 w 628650"/>
                <a:gd name="connsiteY2" fmla="*/ 390525 h 447675"/>
                <a:gd name="connsiteX3" fmla="*/ 628650 w 628650"/>
                <a:gd name="connsiteY3" fmla="*/ 447675 h 447675"/>
              </a:gdLst>
              <a:ahLst/>
              <a:cxnLst>
                <a:cxn ang="0">
                  <a:pos x="connsiteX0" y="connsiteY0"/>
                </a:cxn>
                <a:cxn ang="0">
                  <a:pos x="connsiteX1" y="connsiteY1"/>
                </a:cxn>
                <a:cxn ang="0">
                  <a:pos x="connsiteX2" y="connsiteY2"/>
                </a:cxn>
                <a:cxn ang="0">
                  <a:pos x="connsiteX3" y="connsiteY3"/>
                </a:cxn>
              </a:cxnLst>
              <a:rect l="l" t="t" r="r" b="b"/>
              <a:pathLst>
                <a:path w="628650" h="447675">
                  <a:moveTo>
                    <a:pt x="0" y="0"/>
                  </a:moveTo>
                  <a:cubicBezTo>
                    <a:pt x="92869" y="91281"/>
                    <a:pt x="185738" y="182563"/>
                    <a:pt x="266700" y="247650"/>
                  </a:cubicBezTo>
                  <a:cubicBezTo>
                    <a:pt x="347662" y="312737"/>
                    <a:pt x="425450" y="357187"/>
                    <a:pt x="485775" y="390525"/>
                  </a:cubicBezTo>
                  <a:cubicBezTo>
                    <a:pt x="546100" y="423863"/>
                    <a:pt x="587375" y="435769"/>
                    <a:pt x="628650" y="447675"/>
                  </a:cubicBezTo>
                </a:path>
              </a:pathLst>
            </a:custGeom>
            <a:ln w="25400">
              <a:prstDash val="sysDot"/>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latin typeface="Calibri"/>
              </a:endParaRPr>
            </a:p>
          </p:txBody>
        </p:sp>
        <p:cxnSp>
          <p:nvCxnSpPr>
            <p:cNvPr id="1642" name="Straight Arrow Connector 1641"/>
            <p:cNvCxnSpPr/>
            <p:nvPr/>
          </p:nvCxnSpPr>
          <p:spPr>
            <a:xfrm rot="5400000">
              <a:off x="283083" y="3755516"/>
              <a:ext cx="1066801" cy="12801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647" name="Straight Arrow Connector 1646"/>
          <p:cNvCxnSpPr>
            <a:stCxn id="41" idx="2"/>
          </p:cNvCxnSpPr>
          <p:nvPr/>
        </p:nvCxnSpPr>
        <p:spPr>
          <a:xfrm flipV="1">
            <a:off x="6827223" y="3333750"/>
            <a:ext cx="907077" cy="12782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1" name="TextBox 1030"/>
          <p:cNvSpPr txBox="1"/>
          <p:nvPr/>
        </p:nvSpPr>
        <p:spPr>
          <a:xfrm>
            <a:off x="76200" y="6305490"/>
            <a:ext cx="6324600" cy="400110"/>
          </a:xfrm>
          <a:prstGeom prst="rect">
            <a:avLst/>
          </a:prstGeom>
          <a:noFill/>
        </p:spPr>
        <p:txBody>
          <a:bodyPr wrap="square" rtlCol="0">
            <a:spAutoFit/>
          </a:bodyPr>
          <a:lstStyle/>
          <a:p>
            <a:r>
              <a:rPr lang="en-US" sz="2000" dirty="0" err="1" smtClean="0">
                <a:solidFill>
                  <a:prstClr val="black"/>
                </a:solidFill>
                <a:latin typeface="Calibri"/>
              </a:rPr>
              <a:t>Chirinos</a:t>
            </a:r>
            <a:r>
              <a:rPr lang="en-US" sz="2000" dirty="0" smtClean="0">
                <a:solidFill>
                  <a:prstClr val="black"/>
                </a:solidFill>
                <a:latin typeface="Calibri"/>
              </a:rPr>
              <a:t> JA, </a:t>
            </a:r>
            <a:r>
              <a:rPr lang="en-US" sz="2000" dirty="0" err="1" smtClean="0">
                <a:solidFill>
                  <a:prstClr val="black"/>
                </a:solidFill>
                <a:latin typeface="Calibri"/>
              </a:rPr>
              <a:t>Segers</a:t>
            </a:r>
            <a:r>
              <a:rPr lang="en-US" sz="2000" dirty="0" smtClean="0">
                <a:solidFill>
                  <a:prstClr val="black"/>
                </a:solidFill>
                <a:latin typeface="Calibri"/>
              </a:rPr>
              <a:t> P. </a:t>
            </a:r>
            <a:r>
              <a:rPr lang="en-US" sz="2000" i="1" dirty="0" smtClean="0">
                <a:solidFill>
                  <a:prstClr val="black"/>
                </a:solidFill>
                <a:latin typeface="Calibri"/>
              </a:rPr>
              <a:t>Hypertension</a:t>
            </a:r>
            <a:r>
              <a:rPr lang="en-US" sz="2000" dirty="0" smtClean="0">
                <a:solidFill>
                  <a:prstClr val="black"/>
                </a:solidFill>
                <a:latin typeface="Calibri"/>
              </a:rPr>
              <a:t> 2010; 56(4):555-62. </a:t>
            </a:r>
            <a:endParaRPr lang="en-US" sz="2000" i="1" dirty="0">
              <a:solidFill>
                <a:prstClr val="black"/>
              </a:solidFill>
              <a:latin typeface="Calibri"/>
            </a:endParaRPr>
          </a:p>
        </p:txBody>
      </p:sp>
      <p:sp>
        <p:nvSpPr>
          <p:cNvPr id="1033" name="Title 1032"/>
          <p:cNvSpPr>
            <a:spLocks noGrp="1"/>
          </p:cNvSpPr>
          <p:nvPr>
            <p:ph type="title"/>
          </p:nvPr>
        </p:nvSpPr>
        <p:spPr>
          <a:xfrm>
            <a:off x="-228600" y="-152400"/>
            <a:ext cx="9372600" cy="1143000"/>
          </a:xfrm>
        </p:spPr>
        <p:txBody>
          <a:bodyPr>
            <a:noAutofit/>
          </a:bodyPr>
          <a:lstStyle/>
          <a:p>
            <a:r>
              <a:rPr lang="en-US" sz="3200" b="1" dirty="0" smtClean="0">
                <a:solidFill>
                  <a:schemeClr val="tx2">
                    <a:lumMod val="50000"/>
                  </a:schemeClr>
                </a:solidFill>
              </a:rPr>
              <a:t>Arterial determinants of the Central Pressure Profile</a:t>
            </a:r>
            <a:endParaRPr lang="en-US" sz="3200" b="1" dirty="0">
              <a:solidFill>
                <a:schemeClr val="tx2">
                  <a:lumMod val="50000"/>
                </a:schemeClr>
              </a:solidFill>
            </a:endParaRPr>
          </a:p>
        </p:txBody>
      </p:sp>
    </p:spTree>
    <p:extLst>
      <p:ext uri="{BB962C8B-B14F-4D97-AF65-F5344CB8AC3E}">
        <p14:creationId xmlns:p14="http://schemas.microsoft.com/office/powerpoint/2010/main" val="114555350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838200" y="1143000"/>
            <a:ext cx="7391400" cy="4495800"/>
          </a:xfrm>
        </p:spPr>
        <p:txBody>
          <a:bodyPr>
            <a:noAutofit/>
          </a:bodyPr>
          <a:lstStyle/>
          <a:p>
            <a:pPr algn="l" eaLnBrk="1" hangingPunct="1"/>
            <a:r>
              <a:rPr lang="en-US" sz="2400" dirty="0" smtClean="0">
                <a:solidFill>
                  <a:schemeClr val="bg1"/>
                </a:solidFill>
              </a:rPr>
              <a:t>Richard </a:t>
            </a:r>
            <a:r>
              <a:rPr lang="en-US" sz="2400" dirty="0" err="1" smtClean="0">
                <a:solidFill>
                  <a:schemeClr val="bg1"/>
                </a:solidFill>
              </a:rPr>
              <a:t>Kronmal</a:t>
            </a:r>
            <a:endParaRPr lang="en-US" sz="2400" dirty="0" smtClean="0">
              <a:solidFill>
                <a:schemeClr val="bg1"/>
              </a:solidFill>
            </a:endParaRPr>
          </a:p>
          <a:p>
            <a:pPr algn="l"/>
            <a:r>
              <a:rPr lang="en-US" sz="2400" b="1" u="sng" dirty="0">
                <a:solidFill>
                  <a:schemeClr val="bg1"/>
                </a:solidFill>
              </a:rPr>
              <a:t/>
            </a:r>
            <a:br>
              <a:rPr lang="en-US" sz="2400" b="1" u="sng" dirty="0">
                <a:solidFill>
                  <a:schemeClr val="bg1"/>
                </a:solidFill>
              </a:rPr>
            </a:br>
            <a:r>
              <a:rPr lang="en-US" sz="2400" b="1" u="sng" dirty="0" smtClean="0">
                <a:solidFill>
                  <a:schemeClr val="bg1"/>
                </a:solidFill>
              </a:rPr>
              <a:t>MESA Elasticity Team</a:t>
            </a:r>
          </a:p>
          <a:p>
            <a:pPr algn="l"/>
            <a:r>
              <a:rPr lang="en-US" sz="2400" dirty="0">
                <a:solidFill>
                  <a:schemeClr val="bg1"/>
                </a:solidFill>
              </a:rPr>
              <a:t>D</a:t>
            </a:r>
            <a:r>
              <a:rPr lang="en-US" sz="2400" dirty="0" smtClean="0">
                <a:solidFill>
                  <a:schemeClr val="bg1"/>
                </a:solidFill>
              </a:rPr>
              <a:t>avid </a:t>
            </a:r>
            <a:r>
              <a:rPr lang="en-US" sz="2400" dirty="0">
                <a:solidFill>
                  <a:schemeClr val="bg1"/>
                </a:solidFill>
              </a:rPr>
              <a:t>R. Jacobs </a:t>
            </a:r>
            <a:r>
              <a:rPr lang="en-US" sz="2400" dirty="0" err="1" smtClean="0">
                <a:solidFill>
                  <a:schemeClr val="bg1"/>
                </a:solidFill>
              </a:rPr>
              <a:t>Jr</a:t>
            </a:r>
            <a:r>
              <a:rPr lang="en-US" sz="2400" dirty="0" smtClean="0">
                <a:solidFill>
                  <a:schemeClr val="bg1"/>
                </a:solidFill>
              </a:rPr>
              <a:t>, </a:t>
            </a:r>
            <a:r>
              <a:rPr lang="en-US" sz="2400" dirty="0" err="1" smtClean="0">
                <a:solidFill>
                  <a:schemeClr val="bg1"/>
                </a:solidFill>
              </a:rPr>
              <a:t>Lyndia</a:t>
            </a:r>
            <a:r>
              <a:rPr lang="en-US" sz="2400" dirty="0" smtClean="0">
                <a:solidFill>
                  <a:schemeClr val="bg1"/>
                </a:solidFill>
              </a:rPr>
              <a:t> </a:t>
            </a:r>
            <a:r>
              <a:rPr lang="en-US" sz="2400" dirty="0" err="1" smtClean="0">
                <a:solidFill>
                  <a:schemeClr val="bg1"/>
                </a:solidFill>
              </a:rPr>
              <a:t>Brumback</a:t>
            </a:r>
            <a:r>
              <a:rPr lang="en-US" sz="2400" dirty="0" smtClean="0">
                <a:solidFill>
                  <a:schemeClr val="bg1"/>
                </a:solidFill>
              </a:rPr>
              <a:t>,  Daniel </a:t>
            </a:r>
            <a:r>
              <a:rPr lang="en-US" sz="2400" dirty="0" err="1" smtClean="0">
                <a:solidFill>
                  <a:schemeClr val="bg1"/>
                </a:solidFill>
              </a:rPr>
              <a:t>Duprez</a:t>
            </a:r>
            <a:endParaRPr lang="en-US" sz="2400" dirty="0">
              <a:solidFill>
                <a:schemeClr val="bg1"/>
              </a:solidFill>
            </a:endParaRPr>
          </a:p>
          <a:p>
            <a:pPr algn="l"/>
            <a:endParaRPr lang="en-US" sz="2400" dirty="0" smtClean="0">
              <a:solidFill>
                <a:schemeClr val="bg1"/>
              </a:solidFill>
            </a:endParaRPr>
          </a:p>
          <a:p>
            <a:pPr algn="l"/>
            <a:r>
              <a:rPr lang="en-US" sz="2400" b="1" u="sng" dirty="0" smtClean="0">
                <a:solidFill>
                  <a:schemeClr val="bg1"/>
                </a:solidFill>
              </a:rPr>
              <a:t>Collaborators</a:t>
            </a:r>
          </a:p>
          <a:p>
            <a:pPr algn="l"/>
            <a:r>
              <a:rPr lang="en-US" sz="2400" dirty="0" smtClean="0">
                <a:solidFill>
                  <a:schemeClr val="bg1"/>
                </a:solidFill>
              </a:rPr>
              <a:t>David </a:t>
            </a:r>
            <a:r>
              <a:rPr lang="en-US" sz="2400" dirty="0">
                <a:solidFill>
                  <a:schemeClr val="bg1"/>
                </a:solidFill>
              </a:rPr>
              <a:t>A. </a:t>
            </a:r>
            <a:r>
              <a:rPr lang="en-US" sz="2400" dirty="0" err="1">
                <a:solidFill>
                  <a:schemeClr val="bg1"/>
                </a:solidFill>
              </a:rPr>
              <a:t>Bluemke</a:t>
            </a:r>
            <a:r>
              <a:rPr lang="en-US" sz="2400" dirty="0">
                <a:solidFill>
                  <a:schemeClr val="bg1"/>
                </a:solidFill>
              </a:rPr>
              <a:t>, </a:t>
            </a:r>
            <a:r>
              <a:rPr lang="en-US" sz="2400" dirty="0" smtClean="0">
                <a:solidFill>
                  <a:schemeClr val="bg1"/>
                </a:solidFill>
              </a:rPr>
              <a:t>Ray Townsend</a:t>
            </a:r>
            <a:r>
              <a:rPr lang="en-US" sz="2400" dirty="0">
                <a:solidFill>
                  <a:schemeClr val="bg1"/>
                </a:solidFill>
              </a:rPr>
              <a:t>, </a:t>
            </a:r>
            <a:r>
              <a:rPr lang="en-US" sz="2400" dirty="0" smtClean="0">
                <a:solidFill>
                  <a:schemeClr val="bg1"/>
                </a:solidFill>
              </a:rPr>
              <a:t>MD </a:t>
            </a:r>
          </a:p>
          <a:p>
            <a:pPr algn="l"/>
            <a:endParaRPr lang="en-US" sz="2400" b="1" u="sng" dirty="0" smtClean="0">
              <a:solidFill>
                <a:schemeClr val="bg1"/>
              </a:solidFill>
            </a:endParaRPr>
          </a:p>
          <a:p>
            <a:pPr algn="l"/>
            <a:r>
              <a:rPr lang="en-US" sz="2400" b="1" u="sng" dirty="0" smtClean="0">
                <a:solidFill>
                  <a:schemeClr val="bg1"/>
                </a:solidFill>
              </a:rPr>
              <a:t>Ghent University Team</a:t>
            </a:r>
          </a:p>
          <a:p>
            <a:pPr algn="l"/>
            <a:r>
              <a:rPr lang="en-US" sz="2400" dirty="0" smtClean="0">
                <a:solidFill>
                  <a:schemeClr val="bg1"/>
                </a:solidFill>
              </a:rPr>
              <a:t>Sebastian </a:t>
            </a:r>
            <a:r>
              <a:rPr lang="en-US" sz="2400" dirty="0" err="1">
                <a:solidFill>
                  <a:schemeClr val="bg1"/>
                </a:solidFill>
              </a:rPr>
              <a:t>Vermeersch</a:t>
            </a:r>
            <a:r>
              <a:rPr lang="en-US" sz="2400" dirty="0">
                <a:solidFill>
                  <a:schemeClr val="bg1"/>
                </a:solidFill>
              </a:rPr>
              <a:t>, </a:t>
            </a:r>
            <a:r>
              <a:rPr lang="en-US" sz="2400" baseline="30000" dirty="0">
                <a:solidFill>
                  <a:schemeClr val="bg1"/>
                </a:solidFill>
              </a:rPr>
              <a:t> </a:t>
            </a:r>
            <a:r>
              <a:rPr lang="en-US" sz="2400" dirty="0" smtClean="0">
                <a:solidFill>
                  <a:schemeClr val="bg1"/>
                </a:solidFill>
              </a:rPr>
              <a:t>Jan Kips, Patrick </a:t>
            </a:r>
            <a:r>
              <a:rPr lang="en-US" sz="2400" dirty="0" err="1" smtClean="0">
                <a:solidFill>
                  <a:schemeClr val="bg1"/>
                </a:solidFill>
              </a:rPr>
              <a:t>Segers</a:t>
            </a:r>
            <a:r>
              <a:rPr lang="en-US" sz="2400" dirty="0" smtClean="0">
                <a:solidFill>
                  <a:schemeClr val="bg1"/>
                </a:solidFill>
              </a:rPr>
              <a:t>.</a:t>
            </a:r>
          </a:p>
          <a:p>
            <a:pPr algn="l"/>
            <a:endParaRPr lang="en-US" sz="2400" dirty="0">
              <a:solidFill>
                <a:schemeClr val="bg1"/>
              </a:solidFill>
            </a:endParaRPr>
          </a:p>
          <a:p>
            <a:pPr algn="l"/>
            <a:r>
              <a:rPr lang="en-US" sz="2400" dirty="0" smtClean="0">
                <a:solidFill>
                  <a:schemeClr val="bg1"/>
                </a:solidFill>
              </a:rPr>
              <a:t>Entire MESA Team!</a:t>
            </a:r>
          </a:p>
        </p:txBody>
      </p:sp>
      <p:sp>
        <p:nvSpPr>
          <p:cNvPr id="7" name="Rectangle 6"/>
          <p:cNvSpPr>
            <a:spLocks noGrp="1" noChangeArrowheads="1"/>
          </p:cNvSpPr>
          <p:nvPr>
            <p:ph type="ctrTitle"/>
          </p:nvPr>
        </p:nvSpPr>
        <p:spPr>
          <a:xfrm>
            <a:off x="0" y="-152400"/>
            <a:ext cx="9144000" cy="1470025"/>
          </a:xfrm>
        </p:spPr>
        <p:txBody>
          <a:bodyPr>
            <a:noAutofit/>
          </a:bodyPr>
          <a:lstStyle/>
          <a:p>
            <a:r>
              <a:rPr lang="en-US" sz="3600" dirty="0" smtClean="0">
                <a:solidFill>
                  <a:srgbClr val="FFE950"/>
                </a:solidFill>
              </a:rPr>
              <a:t>Acknowledgements</a:t>
            </a:r>
            <a:endParaRPr lang="en-US" sz="2800" b="1" dirty="0">
              <a:solidFill>
                <a:srgbClr val="FFE950"/>
              </a:solidFill>
            </a:endParaRPr>
          </a:p>
        </p:txBody>
      </p:sp>
    </p:spTree>
    <p:extLst>
      <p:ext uri="{BB962C8B-B14F-4D97-AF65-F5344CB8AC3E}">
        <p14:creationId xmlns:p14="http://schemas.microsoft.com/office/powerpoint/2010/main" val="2201700364"/>
      </p:ext>
    </p:extLst>
  </p:cSld>
  <p:clrMapOvr>
    <a:masterClrMapping/>
  </p:clrMapOvr>
  <p:transition xmlns:p14="http://schemas.microsoft.com/office/powerpoint/2010/main" advTm="2153"/>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p:cNvPicPr>
            <a:picLocks noChangeAspect="1" noChangeArrowheads="1"/>
          </p:cNvPicPr>
          <p:nvPr/>
        </p:nvPicPr>
        <p:blipFill>
          <a:blip r:embed="rId2" cstate="print"/>
          <a:srcRect b="63908"/>
          <a:stretch>
            <a:fillRect/>
          </a:stretch>
        </p:blipFill>
        <p:spPr bwMode="auto">
          <a:xfrm>
            <a:off x="1295400" y="1905000"/>
            <a:ext cx="6934200" cy="1868488"/>
          </a:xfrm>
          <a:prstGeom prst="rect">
            <a:avLst/>
          </a:prstGeom>
          <a:noFill/>
          <a:ln w="9525">
            <a:noFill/>
            <a:miter lim="800000"/>
            <a:headEnd/>
            <a:tailEnd/>
          </a:ln>
          <a:effectLst/>
        </p:spPr>
      </p:pic>
      <p:sp>
        <p:nvSpPr>
          <p:cNvPr id="208899" name="Rectangle 3"/>
          <p:cNvSpPr>
            <a:spLocks noGrp="1" noChangeArrowheads="1"/>
          </p:cNvSpPr>
          <p:nvPr>
            <p:ph type="body" idx="1"/>
          </p:nvPr>
        </p:nvSpPr>
        <p:spPr>
          <a:xfrm>
            <a:off x="1066800" y="4267200"/>
            <a:ext cx="7696200" cy="2209800"/>
          </a:xfrm>
        </p:spPr>
        <p:txBody>
          <a:bodyPr/>
          <a:lstStyle/>
          <a:p>
            <a:r>
              <a:rPr lang="en-US" sz="2800" i="1" dirty="0">
                <a:solidFill>
                  <a:schemeClr val="bg1"/>
                </a:solidFill>
              </a:rPr>
              <a:t>PP and SBP </a:t>
            </a:r>
            <a:r>
              <a:rPr lang="en-US" sz="2800" i="1" dirty="0" smtClean="0">
                <a:solidFill>
                  <a:schemeClr val="bg1"/>
                </a:solidFill>
              </a:rPr>
              <a:t>and the pressure waveform progressively change towards the </a:t>
            </a:r>
            <a:r>
              <a:rPr lang="en-US" sz="2800" i="1" dirty="0">
                <a:solidFill>
                  <a:schemeClr val="bg1"/>
                </a:solidFill>
              </a:rPr>
              <a:t>periphery</a:t>
            </a:r>
          </a:p>
        </p:txBody>
      </p:sp>
      <p:sp>
        <p:nvSpPr>
          <p:cNvPr id="208900" name="Rectangle 4"/>
          <p:cNvSpPr>
            <a:spLocks noChangeArrowheads="1"/>
          </p:cNvSpPr>
          <p:nvPr/>
        </p:nvSpPr>
        <p:spPr bwMode="auto">
          <a:xfrm>
            <a:off x="609600" y="304800"/>
            <a:ext cx="8001000" cy="685800"/>
          </a:xfrm>
          <a:prstGeom prst="rect">
            <a:avLst/>
          </a:prstGeom>
          <a:noFill/>
          <a:ln w="9525">
            <a:noFill/>
            <a:miter lim="800000"/>
            <a:headEnd/>
            <a:tailEnd/>
          </a:ln>
          <a:effectLst/>
        </p:spPr>
        <p:txBody>
          <a:bodyPr anchor="ctr"/>
          <a:lstStyle/>
          <a:p>
            <a:pPr algn="ctr" fontAlgn="base">
              <a:spcBef>
                <a:spcPct val="0"/>
              </a:spcBef>
              <a:spcAft>
                <a:spcPct val="0"/>
              </a:spcAft>
            </a:pPr>
            <a:r>
              <a:rPr lang="en-US" sz="3600" b="1" dirty="0" smtClean="0">
                <a:solidFill>
                  <a:srgbClr val="FFE950"/>
                </a:solidFill>
              </a:rPr>
              <a:t>Arterial Pulse Wave propagation</a:t>
            </a:r>
          </a:p>
        </p:txBody>
      </p:sp>
      <p:sp>
        <p:nvSpPr>
          <p:cNvPr id="5" name="Rectangle 4"/>
          <p:cNvSpPr/>
          <p:nvPr/>
        </p:nvSpPr>
        <p:spPr>
          <a:xfrm>
            <a:off x="152400" y="5879271"/>
            <a:ext cx="8153400" cy="584775"/>
          </a:xfrm>
          <a:prstGeom prst="rect">
            <a:avLst/>
          </a:prstGeom>
        </p:spPr>
        <p:txBody>
          <a:bodyPr wrap="square">
            <a:spAutoFit/>
          </a:bodyPr>
          <a:lstStyle/>
          <a:p>
            <a:pPr marL="342900" indent="-342900">
              <a:spcBef>
                <a:spcPct val="0"/>
              </a:spcBef>
            </a:pPr>
            <a:r>
              <a:rPr lang="es-ES" sz="1600" dirty="0" err="1" smtClean="0">
                <a:solidFill>
                  <a:prstClr val="white"/>
                </a:solidFill>
                <a:latin typeface="Arial" pitchFamily="34" charset="0"/>
                <a:cs typeface="Arial" pitchFamily="34" charset="0"/>
              </a:rPr>
              <a:t>Nichols</a:t>
            </a:r>
            <a:r>
              <a:rPr lang="es-ES" sz="1600" dirty="0" smtClean="0">
                <a:solidFill>
                  <a:prstClr val="white"/>
                </a:solidFill>
                <a:latin typeface="Arial" pitchFamily="34" charset="0"/>
                <a:cs typeface="Arial" pitchFamily="34" charset="0"/>
              </a:rPr>
              <a:t> WW, </a:t>
            </a:r>
            <a:r>
              <a:rPr lang="es-ES" sz="1600" dirty="0" err="1" smtClean="0">
                <a:solidFill>
                  <a:prstClr val="white"/>
                </a:solidFill>
                <a:latin typeface="Arial" pitchFamily="34" charset="0"/>
                <a:cs typeface="Arial" pitchFamily="34" charset="0"/>
              </a:rPr>
              <a:t>O’Rourke</a:t>
            </a:r>
            <a:r>
              <a:rPr lang="es-ES" sz="1600" dirty="0" smtClean="0">
                <a:solidFill>
                  <a:prstClr val="white"/>
                </a:solidFill>
                <a:latin typeface="Arial" pitchFamily="34" charset="0"/>
                <a:cs typeface="Arial" pitchFamily="34" charset="0"/>
              </a:rPr>
              <a:t> MF</a:t>
            </a:r>
            <a:r>
              <a:rPr lang="es-ES" sz="1600" i="1" dirty="0" smtClean="0">
                <a:solidFill>
                  <a:prstClr val="white"/>
                </a:solidFill>
                <a:latin typeface="Arial" pitchFamily="34" charset="0"/>
                <a:cs typeface="Arial" pitchFamily="34" charset="0"/>
              </a:rPr>
              <a:t>. McDonald’s </a:t>
            </a:r>
            <a:r>
              <a:rPr lang="es-ES" sz="1600" i="1" dirty="0" err="1" smtClean="0">
                <a:solidFill>
                  <a:prstClr val="white"/>
                </a:solidFill>
                <a:latin typeface="Arial" pitchFamily="34" charset="0"/>
                <a:cs typeface="Arial" pitchFamily="34" charset="0"/>
              </a:rPr>
              <a:t>Blood</a:t>
            </a:r>
            <a:r>
              <a:rPr lang="es-ES" sz="1600" i="1" dirty="0" smtClean="0">
                <a:solidFill>
                  <a:prstClr val="white"/>
                </a:solidFill>
                <a:latin typeface="Arial" pitchFamily="34" charset="0"/>
                <a:cs typeface="Arial" pitchFamily="34" charset="0"/>
              </a:rPr>
              <a:t> </a:t>
            </a:r>
            <a:r>
              <a:rPr lang="es-ES" sz="1600" i="1" dirty="0" err="1" smtClean="0">
                <a:solidFill>
                  <a:prstClr val="white"/>
                </a:solidFill>
                <a:latin typeface="Arial" pitchFamily="34" charset="0"/>
                <a:cs typeface="Arial" pitchFamily="34" charset="0"/>
              </a:rPr>
              <a:t>Flow</a:t>
            </a:r>
            <a:r>
              <a:rPr lang="es-ES" sz="1600" i="1" dirty="0" smtClean="0">
                <a:solidFill>
                  <a:prstClr val="white"/>
                </a:solidFill>
                <a:latin typeface="Arial" pitchFamily="34" charset="0"/>
                <a:cs typeface="Arial" pitchFamily="34" charset="0"/>
              </a:rPr>
              <a:t> in </a:t>
            </a:r>
            <a:r>
              <a:rPr lang="es-ES" sz="1600" i="1" dirty="0" err="1" smtClean="0">
                <a:solidFill>
                  <a:prstClr val="white"/>
                </a:solidFill>
                <a:latin typeface="Arial" pitchFamily="34" charset="0"/>
                <a:cs typeface="Arial" pitchFamily="34" charset="0"/>
              </a:rPr>
              <a:t>Arteries</a:t>
            </a:r>
            <a:r>
              <a:rPr lang="es-ES" sz="1600" dirty="0" smtClean="0">
                <a:solidFill>
                  <a:prstClr val="white"/>
                </a:solidFill>
                <a:latin typeface="Arial" pitchFamily="34" charset="0"/>
                <a:cs typeface="Arial" pitchFamily="34" charset="0"/>
              </a:rPr>
              <a:t>. 5th ed. 2005.</a:t>
            </a:r>
          </a:p>
          <a:p>
            <a:pPr marL="342900" indent="-342900">
              <a:spcBef>
                <a:spcPct val="0"/>
              </a:spcBef>
            </a:pPr>
            <a:r>
              <a:rPr lang="es-ES" sz="1600" dirty="0" err="1" smtClean="0">
                <a:solidFill>
                  <a:prstClr val="white"/>
                </a:solidFill>
                <a:latin typeface="Arial" pitchFamily="34" charset="0"/>
                <a:cs typeface="Arial" pitchFamily="34" charset="0"/>
              </a:rPr>
              <a:t>Safar</a:t>
            </a:r>
            <a:r>
              <a:rPr lang="es-ES" sz="1600" dirty="0" smtClean="0">
                <a:solidFill>
                  <a:prstClr val="white"/>
                </a:solidFill>
                <a:latin typeface="Arial" pitchFamily="34" charset="0"/>
                <a:cs typeface="Arial" pitchFamily="34" charset="0"/>
              </a:rPr>
              <a:t> ME et al. </a:t>
            </a:r>
            <a:r>
              <a:rPr lang="en-US" sz="1600" i="1" dirty="0" smtClean="0">
                <a:solidFill>
                  <a:prstClr val="white"/>
                </a:solidFill>
                <a:latin typeface="Arial" pitchFamily="34" charset="0"/>
                <a:cs typeface="Arial" pitchFamily="34" charset="0"/>
              </a:rPr>
              <a:t>Am J </a:t>
            </a:r>
            <a:r>
              <a:rPr lang="en-US" sz="1600" i="1" dirty="0" err="1" smtClean="0">
                <a:solidFill>
                  <a:prstClr val="white"/>
                </a:solidFill>
                <a:latin typeface="Arial" pitchFamily="34" charset="0"/>
                <a:cs typeface="Arial" pitchFamily="34" charset="0"/>
              </a:rPr>
              <a:t>Geriatr</a:t>
            </a:r>
            <a:r>
              <a:rPr lang="en-US" sz="1600" i="1" dirty="0" smtClean="0">
                <a:solidFill>
                  <a:prstClr val="white"/>
                </a:solidFill>
                <a:latin typeface="Arial" pitchFamily="34" charset="0"/>
                <a:cs typeface="Arial" pitchFamily="34" charset="0"/>
              </a:rPr>
              <a:t> </a:t>
            </a:r>
            <a:r>
              <a:rPr lang="en-US" sz="1600" i="1" dirty="0" err="1" smtClean="0">
                <a:solidFill>
                  <a:prstClr val="white"/>
                </a:solidFill>
                <a:latin typeface="Arial" pitchFamily="34" charset="0"/>
                <a:cs typeface="Arial" pitchFamily="34" charset="0"/>
              </a:rPr>
              <a:t>Cardiol</a:t>
            </a:r>
            <a:r>
              <a:rPr lang="en-US" sz="1600" dirty="0" smtClean="0">
                <a:solidFill>
                  <a:prstClr val="white"/>
                </a:solidFill>
                <a:latin typeface="Arial" pitchFamily="34" charset="0"/>
                <a:cs typeface="Arial" pitchFamily="34" charset="0"/>
              </a:rPr>
              <a:t> 11(5):295-298, 304, 2002 </a:t>
            </a:r>
            <a:endParaRPr lang="es-ES" sz="1600"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94196251"/>
      </p:ext>
    </p:extLst>
  </p:cSld>
  <p:clrMapOvr>
    <a:masterClrMapping/>
  </p:clrMapOvr>
  <p:transition xmlns:p14="http://schemas.microsoft.com/office/powerpoint/2010/main" spd="slow" advTm="77532"/>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4" descr="PIC_DETAIL_H_10Mar2008-095245_pwa"/>
          <p:cNvPicPr>
            <a:picLocks noChangeAspect="1" noChangeArrowheads="1"/>
          </p:cNvPicPr>
          <p:nvPr/>
        </p:nvPicPr>
        <p:blipFill>
          <a:blip r:embed="rId3" cstate="print"/>
          <a:srcRect l="12750" t="13774" r="27000" b="68874"/>
          <a:stretch>
            <a:fillRect/>
          </a:stretch>
        </p:blipFill>
        <p:spPr bwMode="auto">
          <a:xfrm>
            <a:off x="0" y="207963"/>
            <a:ext cx="9144000" cy="1860550"/>
          </a:xfrm>
          <a:prstGeom prst="rect">
            <a:avLst/>
          </a:prstGeom>
          <a:noFill/>
          <a:ln w="9525">
            <a:noFill/>
            <a:miter lim="800000"/>
            <a:headEnd/>
            <a:tailEnd/>
          </a:ln>
        </p:spPr>
      </p:pic>
      <p:pic>
        <p:nvPicPr>
          <p:cNvPr id="11267" name="Picture 5" descr="PIC_DETAIL_H_10Mar2008-095245_pwa"/>
          <p:cNvPicPr>
            <a:picLocks noChangeAspect="1" noChangeArrowheads="1"/>
          </p:cNvPicPr>
          <p:nvPr/>
        </p:nvPicPr>
        <p:blipFill>
          <a:blip r:embed="rId3" cstate="print"/>
          <a:srcRect l="12750" t="33907" r="53250" b="10596"/>
          <a:stretch>
            <a:fillRect/>
          </a:stretch>
        </p:blipFill>
        <p:spPr bwMode="auto">
          <a:xfrm>
            <a:off x="1600200" y="2133600"/>
            <a:ext cx="6105525" cy="4502150"/>
          </a:xfrm>
          <a:prstGeom prst="rect">
            <a:avLst/>
          </a:prstGeom>
          <a:noFill/>
          <a:ln w="9525">
            <a:noFill/>
            <a:miter lim="800000"/>
            <a:headEnd/>
            <a:tailEnd/>
          </a:ln>
        </p:spPr>
      </p:pic>
    </p:spTree>
    <p:extLst>
      <p:ext uri="{BB962C8B-B14F-4D97-AF65-F5344CB8AC3E}">
        <p14:creationId xmlns:p14="http://schemas.microsoft.com/office/powerpoint/2010/main" val="3836235033"/>
      </p:ext>
    </p:extLst>
  </p:cSld>
  <p:clrMapOvr>
    <a:masterClrMapping/>
  </p:clrMapOvr>
  <p:transition xmlns:p14="http://schemas.microsoft.com/office/powerpoint/2010/main" advTm="18314"/>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290846"/>
            <a:ext cx="8153400" cy="338554"/>
          </a:xfrm>
          <a:prstGeom prst="rect">
            <a:avLst/>
          </a:prstGeom>
        </p:spPr>
        <p:txBody>
          <a:bodyPr wrap="square">
            <a:spAutoFit/>
          </a:bodyPr>
          <a:lstStyle/>
          <a:p>
            <a:pPr marL="342900" indent="-342900">
              <a:spcBef>
                <a:spcPct val="0"/>
              </a:spcBef>
            </a:pPr>
            <a:r>
              <a:rPr lang="es-ES" sz="1600" dirty="0" err="1" smtClean="0">
                <a:latin typeface="Arial" pitchFamily="34" charset="0"/>
                <a:cs typeface="Arial" pitchFamily="34" charset="0"/>
              </a:rPr>
              <a:t>Nichols</a:t>
            </a:r>
            <a:r>
              <a:rPr lang="es-ES" sz="1600" dirty="0" smtClean="0">
                <a:latin typeface="Arial" pitchFamily="34" charset="0"/>
                <a:cs typeface="Arial" pitchFamily="34" charset="0"/>
              </a:rPr>
              <a:t> WW, </a:t>
            </a:r>
            <a:r>
              <a:rPr lang="es-ES" sz="1600" dirty="0" err="1" smtClean="0">
                <a:latin typeface="Arial" pitchFamily="34" charset="0"/>
                <a:cs typeface="Arial" pitchFamily="34" charset="0"/>
              </a:rPr>
              <a:t>O’Rourke</a:t>
            </a:r>
            <a:r>
              <a:rPr lang="es-ES" sz="1600" dirty="0" smtClean="0">
                <a:latin typeface="Arial" pitchFamily="34" charset="0"/>
                <a:cs typeface="Arial" pitchFamily="34" charset="0"/>
              </a:rPr>
              <a:t> MF</a:t>
            </a:r>
            <a:r>
              <a:rPr lang="es-ES" sz="1600" i="1" dirty="0" smtClean="0">
                <a:latin typeface="Arial" pitchFamily="34" charset="0"/>
                <a:cs typeface="Arial" pitchFamily="34" charset="0"/>
              </a:rPr>
              <a:t>. McDonald’s </a:t>
            </a:r>
            <a:r>
              <a:rPr lang="es-ES" sz="1600" i="1" dirty="0" err="1" smtClean="0">
                <a:latin typeface="Arial" pitchFamily="34" charset="0"/>
                <a:cs typeface="Arial" pitchFamily="34" charset="0"/>
              </a:rPr>
              <a:t>Blood</a:t>
            </a:r>
            <a:r>
              <a:rPr lang="es-ES" sz="1600" i="1" dirty="0" smtClean="0">
                <a:latin typeface="Arial" pitchFamily="34" charset="0"/>
                <a:cs typeface="Arial" pitchFamily="34" charset="0"/>
              </a:rPr>
              <a:t> </a:t>
            </a:r>
            <a:r>
              <a:rPr lang="es-ES" sz="1600" i="1" dirty="0" err="1" smtClean="0">
                <a:latin typeface="Arial" pitchFamily="34" charset="0"/>
                <a:cs typeface="Arial" pitchFamily="34" charset="0"/>
              </a:rPr>
              <a:t>Flow</a:t>
            </a:r>
            <a:r>
              <a:rPr lang="es-ES" sz="1600" i="1" dirty="0" smtClean="0">
                <a:latin typeface="Arial" pitchFamily="34" charset="0"/>
                <a:cs typeface="Arial" pitchFamily="34" charset="0"/>
              </a:rPr>
              <a:t> in </a:t>
            </a:r>
            <a:r>
              <a:rPr lang="es-ES" sz="1600" i="1" dirty="0" err="1" smtClean="0">
                <a:latin typeface="Arial" pitchFamily="34" charset="0"/>
                <a:cs typeface="Arial" pitchFamily="34" charset="0"/>
              </a:rPr>
              <a:t>Arteries</a:t>
            </a:r>
            <a:r>
              <a:rPr lang="es-ES" sz="1600" dirty="0" smtClean="0">
                <a:latin typeface="Arial" pitchFamily="34" charset="0"/>
                <a:cs typeface="Arial" pitchFamily="34" charset="0"/>
              </a:rPr>
              <a:t>. 5th ed. 2005.</a:t>
            </a:r>
          </a:p>
        </p:txBody>
      </p:sp>
      <p:pic>
        <p:nvPicPr>
          <p:cNvPr id="6" name="Picture 5"/>
          <p:cNvPicPr>
            <a:picLocks noChangeAspect="1"/>
          </p:cNvPicPr>
          <p:nvPr/>
        </p:nvPicPr>
        <p:blipFill rotWithShape="1">
          <a:blip r:embed="rId3"/>
          <a:srcRect l="-11626" t="37908" r="49301" b="-51415"/>
          <a:stretch/>
        </p:blipFill>
        <p:spPr>
          <a:xfrm>
            <a:off x="4876800" y="443395"/>
            <a:ext cx="4249271" cy="10072205"/>
          </a:xfrm>
          <a:prstGeom prst="rect">
            <a:avLst/>
          </a:prstGeom>
        </p:spPr>
      </p:pic>
      <p:pic>
        <p:nvPicPr>
          <p:cNvPr id="7" name="Picture 6"/>
          <p:cNvPicPr>
            <a:picLocks noChangeAspect="1"/>
          </p:cNvPicPr>
          <p:nvPr/>
        </p:nvPicPr>
        <p:blipFill rotWithShape="1">
          <a:blip r:embed="rId3"/>
          <a:srcRect l="-11626" t="-3115" r="-2222" b="67821"/>
          <a:stretch/>
        </p:blipFill>
        <p:spPr>
          <a:xfrm>
            <a:off x="0" y="1752601"/>
            <a:ext cx="5570390" cy="2667000"/>
          </a:xfrm>
          <a:prstGeom prst="rect">
            <a:avLst/>
          </a:prstGeom>
        </p:spPr>
      </p:pic>
    </p:spTree>
    <p:extLst>
      <p:ext uri="{BB962C8B-B14F-4D97-AF65-F5344CB8AC3E}">
        <p14:creationId xmlns:p14="http://schemas.microsoft.com/office/powerpoint/2010/main" val="39678444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661160" y="665747"/>
            <a:ext cx="2590646" cy="830997"/>
          </a:xfrm>
          <a:prstGeom prst="rect">
            <a:avLst/>
          </a:prstGeom>
          <a:noFill/>
        </p:spPr>
        <p:txBody>
          <a:bodyPr wrap="square" rtlCol="0">
            <a:spAutoFit/>
          </a:bodyPr>
          <a:lstStyle/>
          <a:p>
            <a:r>
              <a:rPr lang="en-US" sz="2400" b="1" dirty="0" smtClean="0">
                <a:solidFill>
                  <a:prstClr val="black"/>
                </a:solidFill>
                <a:latin typeface="Calibri"/>
              </a:rPr>
              <a:t>Period duration (</a:t>
            </a:r>
            <a:r>
              <a:rPr lang="en-US" sz="2400" b="1" i="1" dirty="0" smtClean="0">
                <a:solidFill>
                  <a:prstClr val="black"/>
                </a:solidFill>
                <a:latin typeface="Calibri"/>
              </a:rPr>
              <a:t>T</a:t>
            </a:r>
            <a:r>
              <a:rPr lang="en-US" sz="2400" b="1" dirty="0" smtClean="0">
                <a:solidFill>
                  <a:prstClr val="black"/>
                </a:solidFill>
                <a:latin typeface="Calibri"/>
              </a:rPr>
              <a:t>)</a:t>
            </a:r>
          </a:p>
          <a:p>
            <a:endParaRPr lang="en-US" sz="2400" b="1" dirty="0">
              <a:solidFill>
                <a:prstClr val="black"/>
              </a:solidFill>
              <a:latin typeface="Calibri"/>
            </a:endParaRPr>
          </a:p>
        </p:txBody>
      </p:sp>
      <p:grpSp>
        <p:nvGrpSpPr>
          <p:cNvPr id="47" name="Group 46"/>
          <p:cNvGrpSpPr/>
          <p:nvPr/>
        </p:nvGrpSpPr>
        <p:grpSpPr>
          <a:xfrm>
            <a:off x="1883781" y="1331495"/>
            <a:ext cx="6383867" cy="3828048"/>
            <a:chOff x="1899302" y="1331495"/>
            <a:chExt cx="6383867" cy="3828048"/>
          </a:xfrm>
        </p:grpSpPr>
        <p:sp>
          <p:nvSpPr>
            <p:cNvPr id="9" name="Arc 8"/>
            <p:cNvSpPr/>
            <p:nvPr/>
          </p:nvSpPr>
          <p:spPr>
            <a:xfrm>
              <a:off x="1899302" y="1497932"/>
              <a:ext cx="1063978" cy="3661611"/>
            </a:xfrm>
            <a:prstGeom prst="arc">
              <a:avLst>
                <a:gd name="adj1" fmla="val 11333343"/>
                <a:gd name="adj2" fmla="val 21550826"/>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solidFill>
                  <a:prstClr val="black"/>
                </a:solidFill>
                <a:latin typeface="Calibri"/>
              </a:endParaRPr>
            </a:p>
          </p:txBody>
        </p:sp>
        <p:sp>
          <p:nvSpPr>
            <p:cNvPr id="10" name="Arc 9"/>
            <p:cNvSpPr/>
            <p:nvPr/>
          </p:nvSpPr>
          <p:spPr>
            <a:xfrm flipV="1">
              <a:off x="2963280" y="1331495"/>
              <a:ext cx="1063978" cy="3654953"/>
            </a:xfrm>
            <a:prstGeom prst="arc">
              <a:avLst>
                <a:gd name="adj1" fmla="val 11024717"/>
                <a:gd name="adj2" fmla="val 5808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solidFill>
                  <a:prstClr val="black"/>
                </a:solidFill>
                <a:latin typeface="Calibri"/>
              </a:endParaRPr>
            </a:p>
          </p:txBody>
        </p:sp>
        <p:grpSp>
          <p:nvGrpSpPr>
            <p:cNvPr id="13" name="Group 12"/>
            <p:cNvGrpSpPr/>
            <p:nvPr/>
          </p:nvGrpSpPr>
          <p:grpSpPr>
            <a:xfrm>
              <a:off x="4027258" y="1331495"/>
              <a:ext cx="2124920" cy="3828047"/>
              <a:chOff x="2209800" y="304800"/>
              <a:chExt cx="3348016" cy="1752600"/>
            </a:xfrm>
          </p:grpSpPr>
          <p:sp>
            <p:nvSpPr>
              <p:cNvPr id="14" name="Arc 13"/>
              <p:cNvSpPr/>
              <p:nvPr/>
            </p:nvSpPr>
            <p:spPr>
              <a:xfrm>
                <a:off x="2209800" y="381000"/>
                <a:ext cx="1676400" cy="1676400"/>
              </a:xfrm>
              <a:prstGeom prst="arc">
                <a:avLst>
                  <a:gd name="adj1" fmla="val 10930562"/>
                  <a:gd name="adj2" fmla="val 21550826"/>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solidFill>
                    <a:prstClr val="black"/>
                  </a:solidFill>
                  <a:latin typeface="Calibri"/>
                </a:endParaRPr>
              </a:p>
            </p:txBody>
          </p:sp>
          <p:sp>
            <p:nvSpPr>
              <p:cNvPr id="15" name="Arc 14"/>
              <p:cNvSpPr/>
              <p:nvPr/>
            </p:nvSpPr>
            <p:spPr>
              <a:xfrm flipV="1">
                <a:off x="3881416" y="304800"/>
                <a:ext cx="1676400" cy="1673352"/>
              </a:xfrm>
              <a:prstGeom prst="arc">
                <a:avLst>
                  <a:gd name="adj1" fmla="val 11024717"/>
                  <a:gd name="adj2" fmla="val 5808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solidFill>
                    <a:prstClr val="black"/>
                  </a:solidFill>
                  <a:latin typeface="Calibri"/>
                </a:endParaRPr>
              </a:p>
            </p:txBody>
          </p:sp>
        </p:grpSp>
        <p:sp>
          <p:nvSpPr>
            <p:cNvPr id="17" name="Arc 16"/>
            <p:cNvSpPr/>
            <p:nvPr/>
          </p:nvSpPr>
          <p:spPr>
            <a:xfrm>
              <a:off x="6155213" y="1497932"/>
              <a:ext cx="1063978" cy="3661611"/>
            </a:xfrm>
            <a:prstGeom prst="arc">
              <a:avLst>
                <a:gd name="adj1" fmla="val 10930562"/>
                <a:gd name="adj2" fmla="val 21550826"/>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prstClr val="black"/>
                </a:solidFill>
                <a:latin typeface="Calibri"/>
              </a:endParaRPr>
            </a:p>
          </p:txBody>
        </p:sp>
        <p:sp>
          <p:nvSpPr>
            <p:cNvPr id="18" name="Arc 17"/>
            <p:cNvSpPr/>
            <p:nvPr/>
          </p:nvSpPr>
          <p:spPr>
            <a:xfrm flipV="1">
              <a:off x="7219191" y="1331495"/>
              <a:ext cx="1063978" cy="3654953"/>
            </a:xfrm>
            <a:prstGeom prst="arc">
              <a:avLst>
                <a:gd name="adj1" fmla="val 11024717"/>
                <a:gd name="adj2" fmla="val 20942512"/>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prstClr val="black"/>
                </a:solidFill>
                <a:latin typeface="Calibri"/>
              </a:endParaRPr>
            </a:p>
          </p:txBody>
        </p:sp>
      </p:grpSp>
      <p:sp>
        <p:nvSpPr>
          <p:cNvPr id="19" name="Right Brace 18"/>
          <p:cNvSpPr/>
          <p:nvPr/>
        </p:nvSpPr>
        <p:spPr>
          <a:xfrm rot="5400000" flipH="1">
            <a:off x="2786612" y="205268"/>
            <a:ext cx="332874" cy="214841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solidFill>
                <a:prstClr val="black"/>
              </a:solidFill>
              <a:latin typeface="Calibri"/>
            </a:endParaRPr>
          </a:p>
        </p:txBody>
      </p:sp>
      <p:cxnSp>
        <p:nvCxnSpPr>
          <p:cNvPr id="22" name="Straight Connector 21"/>
          <p:cNvCxnSpPr>
            <a:stCxn id="19" idx="2"/>
          </p:cNvCxnSpPr>
          <p:nvPr/>
        </p:nvCxnSpPr>
        <p:spPr>
          <a:xfrm>
            <a:off x="1878839" y="1445915"/>
            <a:ext cx="567" cy="1746296"/>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3037225" y="2318116"/>
            <a:ext cx="1976689" cy="3446"/>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9974" y="3255931"/>
            <a:ext cx="7267787" cy="3469"/>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574652" y="3027481"/>
            <a:ext cx="2900153" cy="461665"/>
          </a:xfrm>
          <a:prstGeom prst="rect">
            <a:avLst/>
          </a:prstGeom>
          <a:noFill/>
        </p:spPr>
        <p:txBody>
          <a:bodyPr wrap="none" rtlCol="0">
            <a:spAutoFit/>
          </a:bodyPr>
          <a:lstStyle/>
          <a:p>
            <a:r>
              <a:rPr lang="en-US" sz="2400" b="1" dirty="0" smtClean="0">
                <a:solidFill>
                  <a:prstClr val="black"/>
                </a:solidFill>
                <a:latin typeface="Calibri"/>
              </a:rPr>
              <a:t>Amplitude (modulus)</a:t>
            </a:r>
            <a:endParaRPr lang="en-US" sz="2400" b="1" dirty="0">
              <a:solidFill>
                <a:prstClr val="black"/>
              </a:solidFill>
              <a:latin typeface="Calibri"/>
            </a:endParaRPr>
          </a:p>
        </p:txBody>
      </p:sp>
      <p:sp>
        <p:nvSpPr>
          <p:cNvPr id="35" name="Right Brace 34"/>
          <p:cNvSpPr/>
          <p:nvPr/>
        </p:nvSpPr>
        <p:spPr>
          <a:xfrm flipH="1">
            <a:off x="1244547" y="1497566"/>
            <a:ext cx="264003" cy="3505577"/>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solidFill>
                <a:prstClr val="black"/>
              </a:solidFill>
              <a:latin typeface="Calibri"/>
            </a:endParaRPr>
          </a:p>
        </p:txBody>
      </p:sp>
      <p:cxnSp>
        <p:nvCxnSpPr>
          <p:cNvPr id="41" name="Straight Arrow Connector 40"/>
          <p:cNvCxnSpPr/>
          <p:nvPr/>
        </p:nvCxnSpPr>
        <p:spPr>
          <a:xfrm>
            <a:off x="1571925" y="5334000"/>
            <a:ext cx="7038622" cy="346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90566" y="5394723"/>
            <a:ext cx="6743834" cy="461665"/>
          </a:xfrm>
          <a:prstGeom prst="rect">
            <a:avLst/>
          </a:prstGeom>
          <a:noFill/>
        </p:spPr>
        <p:txBody>
          <a:bodyPr wrap="none" rtlCol="0">
            <a:spAutoFit/>
          </a:bodyPr>
          <a:lstStyle/>
          <a:p>
            <a:r>
              <a:rPr lang="en-US" sz="2400" b="1" dirty="0" smtClean="0">
                <a:solidFill>
                  <a:prstClr val="black"/>
                </a:solidFill>
                <a:latin typeface="Calibri"/>
              </a:rPr>
              <a:t>Phase (position in time relative to the parent wave)</a:t>
            </a:r>
            <a:endParaRPr lang="en-US" sz="2400" b="1" dirty="0">
              <a:solidFill>
                <a:prstClr val="black"/>
              </a:solidFill>
              <a:latin typeface="Calibri"/>
            </a:endParaRPr>
          </a:p>
        </p:txBody>
      </p:sp>
      <p:sp>
        <p:nvSpPr>
          <p:cNvPr id="21" name="TextBox 20"/>
          <p:cNvSpPr txBox="1"/>
          <p:nvPr/>
        </p:nvSpPr>
        <p:spPr>
          <a:xfrm>
            <a:off x="60960" y="6400800"/>
            <a:ext cx="6324600" cy="319745"/>
          </a:xfrm>
          <a:prstGeom prst="rect">
            <a:avLst/>
          </a:prstGeom>
          <a:noFill/>
        </p:spPr>
        <p:txBody>
          <a:bodyPr wrap="square" rtlCol="0">
            <a:spAutoFit/>
          </a:bodyPr>
          <a:lstStyle/>
          <a:p>
            <a:r>
              <a:rPr lang="en-US" sz="1600" dirty="0" err="1" smtClean="0">
                <a:solidFill>
                  <a:prstClr val="black"/>
                </a:solidFill>
              </a:rPr>
              <a:t>Chirinos</a:t>
            </a:r>
            <a:r>
              <a:rPr lang="en-US" sz="1600" dirty="0" smtClean="0">
                <a:solidFill>
                  <a:prstClr val="black"/>
                </a:solidFill>
              </a:rPr>
              <a:t> JA, </a:t>
            </a:r>
            <a:r>
              <a:rPr lang="en-US" sz="1600" dirty="0" err="1" smtClean="0">
                <a:solidFill>
                  <a:prstClr val="black"/>
                </a:solidFill>
              </a:rPr>
              <a:t>Segers</a:t>
            </a:r>
            <a:r>
              <a:rPr lang="en-US" sz="1600" dirty="0" smtClean="0">
                <a:solidFill>
                  <a:prstClr val="black"/>
                </a:solidFill>
              </a:rPr>
              <a:t> P. </a:t>
            </a:r>
            <a:r>
              <a:rPr lang="en-US" sz="1600" i="1" dirty="0" smtClean="0">
                <a:solidFill>
                  <a:prstClr val="black"/>
                </a:solidFill>
              </a:rPr>
              <a:t>Hypertension</a:t>
            </a:r>
            <a:r>
              <a:rPr lang="en-US" sz="1600" dirty="0" smtClean="0">
                <a:solidFill>
                  <a:prstClr val="black"/>
                </a:solidFill>
              </a:rPr>
              <a:t> 2010; 56(4):555-62. </a:t>
            </a:r>
            <a:endParaRPr lang="en-US" sz="1600" i="1" dirty="0">
              <a:solidFill>
                <a:prstClr val="black"/>
              </a:solidFill>
            </a:endParaRPr>
          </a:p>
        </p:txBody>
      </p:sp>
    </p:spTree>
    <p:extLst>
      <p:ext uri="{BB962C8B-B14F-4D97-AF65-F5344CB8AC3E}">
        <p14:creationId xmlns:p14="http://schemas.microsoft.com/office/powerpoint/2010/main" val="30236468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ounded Rectangle 178"/>
          <p:cNvSpPr/>
          <p:nvPr/>
        </p:nvSpPr>
        <p:spPr>
          <a:xfrm>
            <a:off x="368300" y="237490"/>
            <a:ext cx="457200" cy="5397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a:t>
            </a:r>
            <a:endParaRPr lang="en-US" dirty="0">
              <a:solidFill>
                <a:prstClr val="white"/>
              </a:solidFill>
              <a:latin typeface="Calibri"/>
            </a:endParaRPr>
          </a:p>
        </p:txBody>
      </p:sp>
      <p:sp>
        <p:nvSpPr>
          <p:cNvPr id="223" name="TextBox 222"/>
          <p:cNvSpPr txBox="1"/>
          <p:nvPr/>
        </p:nvSpPr>
        <p:spPr>
          <a:xfrm>
            <a:off x="252225" y="3875119"/>
            <a:ext cx="457446" cy="784878"/>
          </a:xfrm>
          <a:prstGeom prst="rect">
            <a:avLst/>
          </a:prstGeom>
          <a:noFill/>
        </p:spPr>
        <p:txBody>
          <a:bodyPr wrap="none" rtlCol="0">
            <a:spAutoFit/>
          </a:bodyPr>
          <a:lstStyle/>
          <a:p>
            <a:r>
              <a:rPr lang="el-GR" sz="2400" b="1" dirty="0" smtClean="0">
                <a:solidFill>
                  <a:srgbClr val="C00000"/>
                </a:solidFill>
                <a:latin typeface="Calibri"/>
              </a:rPr>
              <a:t>φ</a:t>
            </a:r>
            <a:endParaRPr lang="en-US" sz="2400" b="1" dirty="0">
              <a:solidFill>
                <a:srgbClr val="C00000"/>
              </a:solidFill>
              <a:latin typeface="Calibri"/>
            </a:endParaRPr>
          </a:p>
        </p:txBody>
      </p:sp>
      <p:grpSp>
        <p:nvGrpSpPr>
          <p:cNvPr id="69" name="Group 68"/>
          <p:cNvGrpSpPr/>
          <p:nvPr/>
        </p:nvGrpSpPr>
        <p:grpSpPr>
          <a:xfrm>
            <a:off x="830943" y="21590"/>
            <a:ext cx="6446520" cy="1815873"/>
            <a:chOff x="1066802" y="290287"/>
            <a:chExt cx="6410630" cy="1922688"/>
          </a:xfrm>
        </p:grpSpPr>
        <p:sp>
          <p:nvSpPr>
            <p:cNvPr id="25" name="Freeform 13"/>
            <p:cNvSpPr>
              <a:spLocks/>
            </p:cNvSpPr>
            <p:nvPr/>
          </p:nvSpPr>
          <p:spPr bwMode="auto">
            <a:xfrm>
              <a:off x="1966162" y="802543"/>
              <a:ext cx="231759" cy="148651"/>
            </a:xfrm>
            <a:custGeom>
              <a:avLst/>
              <a:gdLst>
                <a:gd name="T0" fmla="*/ 0 w 480"/>
                <a:gd name="T1" fmla="*/ 2147483647 h 688"/>
                <a:gd name="T2" fmla="*/ 2147483647 w 480"/>
                <a:gd name="T3" fmla="*/ 2147483647 h 688"/>
                <a:gd name="T4" fmla="*/ 2147483647 w 480"/>
                <a:gd name="T5" fmla="*/ 2147483647 h 688"/>
                <a:gd name="T6" fmla="*/ 2147483647 w 480"/>
                <a:gd name="T7" fmla="*/ 2147483647 h 688"/>
                <a:gd name="T8" fmla="*/ 2147483647 w 480"/>
                <a:gd name="T9" fmla="*/ 2147483647 h 688"/>
                <a:gd name="T10" fmla="*/ 2147483647 w 480"/>
                <a:gd name="T11" fmla="*/ 2147483647 h 688"/>
                <a:gd name="T12" fmla="*/ 2147483647 w 480"/>
                <a:gd name="T13" fmla="*/ 2147483647 h 688"/>
                <a:gd name="T14" fmla="*/ 0 60000 65536"/>
                <a:gd name="T15" fmla="*/ 0 60000 65536"/>
                <a:gd name="T16" fmla="*/ 0 60000 65536"/>
                <a:gd name="T17" fmla="*/ 0 60000 65536"/>
                <a:gd name="T18" fmla="*/ 0 60000 65536"/>
                <a:gd name="T19" fmla="*/ 0 60000 65536"/>
                <a:gd name="T20" fmla="*/ 0 60000 65536"/>
                <a:gd name="T21" fmla="*/ 0 w 480"/>
                <a:gd name="T22" fmla="*/ 0 h 688"/>
                <a:gd name="T23" fmla="*/ 480 w 480"/>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688">
                  <a:moveTo>
                    <a:pt x="0" y="256"/>
                  </a:moveTo>
                  <a:cubicBezTo>
                    <a:pt x="32" y="180"/>
                    <a:pt x="64" y="104"/>
                    <a:pt x="96" y="64"/>
                  </a:cubicBezTo>
                  <a:cubicBezTo>
                    <a:pt x="128" y="24"/>
                    <a:pt x="152" y="0"/>
                    <a:pt x="192" y="16"/>
                  </a:cubicBezTo>
                  <a:cubicBezTo>
                    <a:pt x="232" y="32"/>
                    <a:pt x="304" y="104"/>
                    <a:pt x="336" y="160"/>
                  </a:cubicBezTo>
                  <a:cubicBezTo>
                    <a:pt x="368" y="216"/>
                    <a:pt x="368" y="280"/>
                    <a:pt x="384" y="352"/>
                  </a:cubicBezTo>
                  <a:cubicBezTo>
                    <a:pt x="400" y="424"/>
                    <a:pt x="416" y="536"/>
                    <a:pt x="432" y="592"/>
                  </a:cubicBezTo>
                  <a:cubicBezTo>
                    <a:pt x="448" y="648"/>
                    <a:pt x="464" y="668"/>
                    <a:pt x="480" y="688"/>
                  </a:cubicBezTo>
                </a:path>
              </a:pathLst>
            </a:custGeom>
            <a:noFill/>
            <a:ln w="22225">
              <a:solidFill>
                <a:schemeClr val="accent1">
                  <a:lumMod val="25000"/>
                </a:schemeClr>
              </a:solidFill>
              <a:round/>
              <a:headEnd/>
              <a:tailEnd/>
            </a:ln>
          </p:spPr>
          <p:txBody>
            <a:bodyPr/>
            <a:lstStyle/>
            <a:p>
              <a:endParaRPr lang="en-US">
                <a:solidFill>
                  <a:prstClr val="black"/>
                </a:solidFill>
                <a:latin typeface="Calibri"/>
              </a:endParaRPr>
            </a:p>
          </p:txBody>
        </p:sp>
        <p:sp>
          <p:nvSpPr>
            <p:cNvPr id="26" name="Freeform 14"/>
            <p:cNvSpPr>
              <a:spLocks/>
            </p:cNvSpPr>
            <p:nvPr/>
          </p:nvSpPr>
          <p:spPr bwMode="auto">
            <a:xfrm rot="2880000" flipV="1">
              <a:off x="1914305" y="1282441"/>
              <a:ext cx="1520889" cy="340180"/>
            </a:xfrm>
            <a:custGeom>
              <a:avLst/>
              <a:gdLst>
                <a:gd name="T0" fmla="*/ 0 w 480"/>
                <a:gd name="T1" fmla="*/ 2147483647 h 688"/>
                <a:gd name="T2" fmla="*/ 2147483647 w 480"/>
                <a:gd name="T3" fmla="*/ 2147483647 h 688"/>
                <a:gd name="T4" fmla="*/ 2147483647 w 480"/>
                <a:gd name="T5" fmla="*/ 2147483647 h 688"/>
                <a:gd name="T6" fmla="*/ 2147483647 w 480"/>
                <a:gd name="T7" fmla="*/ 2147483647 h 688"/>
                <a:gd name="T8" fmla="*/ 2147483647 w 480"/>
                <a:gd name="T9" fmla="*/ 2147483647 h 688"/>
                <a:gd name="T10" fmla="*/ 2147483647 w 480"/>
                <a:gd name="T11" fmla="*/ 2147483647 h 688"/>
                <a:gd name="T12" fmla="*/ 2147483647 w 480"/>
                <a:gd name="T13" fmla="*/ 2147483647 h 688"/>
                <a:gd name="T14" fmla="*/ 0 60000 65536"/>
                <a:gd name="T15" fmla="*/ 0 60000 65536"/>
                <a:gd name="T16" fmla="*/ 0 60000 65536"/>
                <a:gd name="T17" fmla="*/ 0 60000 65536"/>
                <a:gd name="T18" fmla="*/ 0 60000 65536"/>
                <a:gd name="T19" fmla="*/ 0 60000 65536"/>
                <a:gd name="T20" fmla="*/ 0 60000 65536"/>
                <a:gd name="T21" fmla="*/ 0 w 480"/>
                <a:gd name="T22" fmla="*/ 0 h 688"/>
                <a:gd name="T23" fmla="*/ 480 w 480"/>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688">
                  <a:moveTo>
                    <a:pt x="0" y="256"/>
                  </a:moveTo>
                  <a:cubicBezTo>
                    <a:pt x="32" y="180"/>
                    <a:pt x="64" y="104"/>
                    <a:pt x="96" y="64"/>
                  </a:cubicBezTo>
                  <a:cubicBezTo>
                    <a:pt x="128" y="24"/>
                    <a:pt x="152" y="0"/>
                    <a:pt x="192" y="16"/>
                  </a:cubicBezTo>
                  <a:cubicBezTo>
                    <a:pt x="232" y="32"/>
                    <a:pt x="304" y="104"/>
                    <a:pt x="336" y="160"/>
                  </a:cubicBezTo>
                  <a:cubicBezTo>
                    <a:pt x="368" y="216"/>
                    <a:pt x="368" y="280"/>
                    <a:pt x="384" y="352"/>
                  </a:cubicBezTo>
                  <a:cubicBezTo>
                    <a:pt x="400" y="424"/>
                    <a:pt x="416" y="536"/>
                    <a:pt x="432" y="592"/>
                  </a:cubicBezTo>
                  <a:cubicBezTo>
                    <a:pt x="448" y="648"/>
                    <a:pt x="464" y="668"/>
                    <a:pt x="480" y="688"/>
                  </a:cubicBezTo>
                </a:path>
              </a:pathLst>
            </a:custGeom>
            <a:noFill/>
            <a:ln w="22225">
              <a:solidFill>
                <a:schemeClr val="accent1">
                  <a:lumMod val="25000"/>
                </a:schemeClr>
              </a:solidFill>
              <a:round/>
              <a:headEnd/>
              <a:tailEnd/>
            </a:ln>
          </p:spPr>
          <p:txBody>
            <a:bodyPr/>
            <a:lstStyle/>
            <a:p>
              <a:endParaRPr lang="en-US">
                <a:solidFill>
                  <a:prstClr val="black"/>
                </a:solidFill>
                <a:latin typeface="Calibri"/>
              </a:endParaRPr>
            </a:p>
          </p:txBody>
        </p:sp>
        <p:sp>
          <p:nvSpPr>
            <p:cNvPr id="27" name="Freeform 15"/>
            <p:cNvSpPr>
              <a:spLocks/>
            </p:cNvSpPr>
            <p:nvPr/>
          </p:nvSpPr>
          <p:spPr bwMode="auto">
            <a:xfrm>
              <a:off x="1329967" y="304802"/>
              <a:ext cx="641307" cy="560276"/>
            </a:xfrm>
            <a:custGeom>
              <a:avLst/>
              <a:gdLst>
                <a:gd name="T0" fmla="*/ 0 w 672"/>
                <a:gd name="T1" fmla="*/ 2147483647 h 704"/>
                <a:gd name="T2" fmla="*/ 2147483647 w 672"/>
                <a:gd name="T3" fmla="*/ 2147483647 h 704"/>
                <a:gd name="T4" fmla="*/ 2147483647 w 672"/>
                <a:gd name="T5" fmla="*/ 2147483647 h 704"/>
                <a:gd name="T6" fmla="*/ 2147483647 w 672"/>
                <a:gd name="T7" fmla="*/ 2147483647 h 704"/>
                <a:gd name="T8" fmla="*/ 2147483647 w 672"/>
                <a:gd name="T9" fmla="*/ 2147483647 h 704"/>
                <a:gd name="T10" fmla="*/ 0 60000 65536"/>
                <a:gd name="T11" fmla="*/ 0 60000 65536"/>
                <a:gd name="T12" fmla="*/ 0 60000 65536"/>
                <a:gd name="T13" fmla="*/ 0 60000 65536"/>
                <a:gd name="T14" fmla="*/ 0 60000 65536"/>
                <a:gd name="T15" fmla="*/ 0 w 672"/>
                <a:gd name="T16" fmla="*/ 0 h 704"/>
                <a:gd name="T17" fmla="*/ 672 w 672"/>
                <a:gd name="T18" fmla="*/ 704 h 704"/>
              </a:gdLst>
              <a:ahLst/>
              <a:cxnLst>
                <a:cxn ang="T10">
                  <a:pos x="T0" y="T1"/>
                </a:cxn>
                <a:cxn ang="T11">
                  <a:pos x="T2" y="T3"/>
                </a:cxn>
                <a:cxn ang="T12">
                  <a:pos x="T4" y="T5"/>
                </a:cxn>
                <a:cxn ang="T13">
                  <a:pos x="T6" y="T7"/>
                </a:cxn>
                <a:cxn ang="T14">
                  <a:pos x="T8" y="T9"/>
                </a:cxn>
              </a:cxnLst>
              <a:rect l="T15" t="T16" r="T17" b="T18"/>
              <a:pathLst>
                <a:path w="672" h="704">
                  <a:moveTo>
                    <a:pt x="0" y="560"/>
                  </a:moveTo>
                  <a:cubicBezTo>
                    <a:pt x="0" y="532"/>
                    <a:pt x="0" y="504"/>
                    <a:pt x="48" y="416"/>
                  </a:cubicBezTo>
                  <a:cubicBezTo>
                    <a:pt x="96" y="328"/>
                    <a:pt x="208" y="64"/>
                    <a:pt x="288" y="32"/>
                  </a:cubicBezTo>
                  <a:cubicBezTo>
                    <a:pt x="368" y="0"/>
                    <a:pt x="464" y="112"/>
                    <a:pt x="528" y="224"/>
                  </a:cubicBezTo>
                  <a:cubicBezTo>
                    <a:pt x="592" y="336"/>
                    <a:pt x="584" y="584"/>
                    <a:pt x="672" y="704"/>
                  </a:cubicBezTo>
                </a:path>
              </a:pathLst>
            </a:custGeom>
            <a:noFill/>
            <a:ln w="22225">
              <a:solidFill>
                <a:schemeClr val="accent1">
                  <a:lumMod val="25000"/>
                </a:schemeClr>
              </a:solidFill>
              <a:round/>
              <a:headEnd/>
              <a:tailEnd/>
            </a:ln>
          </p:spPr>
          <p:txBody>
            <a:bodyPr/>
            <a:lstStyle/>
            <a:p>
              <a:endParaRPr lang="en-US">
                <a:solidFill>
                  <a:prstClr val="black"/>
                </a:solidFill>
                <a:latin typeface="Calibri"/>
              </a:endParaRPr>
            </a:p>
          </p:txBody>
        </p:sp>
        <p:sp>
          <p:nvSpPr>
            <p:cNvPr id="28" name="Freeform 16"/>
            <p:cNvSpPr>
              <a:spLocks/>
            </p:cNvSpPr>
            <p:nvPr/>
          </p:nvSpPr>
          <p:spPr bwMode="auto">
            <a:xfrm>
              <a:off x="1066802" y="688535"/>
              <a:ext cx="263165" cy="1311085"/>
            </a:xfrm>
            <a:custGeom>
              <a:avLst/>
              <a:gdLst>
                <a:gd name="T0" fmla="*/ 0 w 432"/>
                <a:gd name="T1" fmla="*/ 2147483647 h 2000"/>
                <a:gd name="T2" fmla="*/ 2147483647 w 432"/>
                <a:gd name="T3" fmla="*/ 2147483647 h 2000"/>
                <a:gd name="T4" fmla="*/ 2147483647 w 432"/>
                <a:gd name="T5" fmla="*/ 2147483647 h 2000"/>
                <a:gd name="T6" fmla="*/ 0 60000 65536"/>
                <a:gd name="T7" fmla="*/ 0 60000 65536"/>
                <a:gd name="T8" fmla="*/ 0 60000 65536"/>
                <a:gd name="T9" fmla="*/ 0 w 432"/>
                <a:gd name="T10" fmla="*/ 0 h 2000"/>
                <a:gd name="T11" fmla="*/ 432 w 432"/>
                <a:gd name="T12" fmla="*/ 2000 h 2000"/>
              </a:gdLst>
              <a:ahLst/>
              <a:cxnLst>
                <a:cxn ang="T6">
                  <a:pos x="T0" y="T1"/>
                </a:cxn>
                <a:cxn ang="T7">
                  <a:pos x="T2" y="T3"/>
                </a:cxn>
                <a:cxn ang="T8">
                  <a:pos x="T4" y="T5"/>
                </a:cxn>
              </a:cxnLst>
              <a:rect l="T9" t="T10" r="T11" b="T12"/>
              <a:pathLst>
                <a:path w="432" h="2000">
                  <a:moveTo>
                    <a:pt x="0" y="2000"/>
                  </a:moveTo>
                  <a:cubicBezTo>
                    <a:pt x="84" y="1320"/>
                    <a:pt x="168" y="640"/>
                    <a:pt x="240" y="320"/>
                  </a:cubicBezTo>
                  <a:cubicBezTo>
                    <a:pt x="312" y="0"/>
                    <a:pt x="372" y="40"/>
                    <a:pt x="432" y="80"/>
                  </a:cubicBezTo>
                </a:path>
              </a:pathLst>
            </a:custGeom>
            <a:noFill/>
            <a:ln w="22225">
              <a:solidFill>
                <a:schemeClr val="accent1">
                  <a:lumMod val="25000"/>
                </a:schemeClr>
              </a:solidFill>
              <a:round/>
              <a:headEnd/>
              <a:tailEnd/>
            </a:ln>
          </p:spPr>
          <p:txBody>
            <a:bodyPr/>
            <a:lstStyle/>
            <a:p>
              <a:endParaRPr lang="en-US">
                <a:solidFill>
                  <a:prstClr val="black"/>
                </a:solidFill>
                <a:latin typeface="Calibri"/>
              </a:endParaRPr>
            </a:p>
          </p:txBody>
        </p:sp>
        <p:sp>
          <p:nvSpPr>
            <p:cNvPr id="32" name="Freeform 15"/>
            <p:cNvSpPr>
              <a:spLocks/>
            </p:cNvSpPr>
            <p:nvPr/>
          </p:nvSpPr>
          <p:spPr bwMode="auto">
            <a:xfrm>
              <a:off x="3649986" y="299490"/>
              <a:ext cx="641307" cy="560276"/>
            </a:xfrm>
            <a:custGeom>
              <a:avLst/>
              <a:gdLst>
                <a:gd name="T0" fmla="*/ 0 w 672"/>
                <a:gd name="T1" fmla="*/ 2147483647 h 704"/>
                <a:gd name="T2" fmla="*/ 2147483647 w 672"/>
                <a:gd name="T3" fmla="*/ 2147483647 h 704"/>
                <a:gd name="T4" fmla="*/ 2147483647 w 672"/>
                <a:gd name="T5" fmla="*/ 2147483647 h 704"/>
                <a:gd name="T6" fmla="*/ 2147483647 w 672"/>
                <a:gd name="T7" fmla="*/ 2147483647 h 704"/>
                <a:gd name="T8" fmla="*/ 2147483647 w 672"/>
                <a:gd name="T9" fmla="*/ 2147483647 h 704"/>
                <a:gd name="T10" fmla="*/ 0 60000 65536"/>
                <a:gd name="T11" fmla="*/ 0 60000 65536"/>
                <a:gd name="T12" fmla="*/ 0 60000 65536"/>
                <a:gd name="T13" fmla="*/ 0 60000 65536"/>
                <a:gd name="T14" fmla="*/ 0 60000 65536"/>
                <a:gd name="T15" fmla="*/ 0 w 672"/>
                <a:gd name="T16" fmla="*/ 0 h 704"/>
                <a:gd name="T17" fmla="*/ 672 w 672"/>
                <a:gd name="T18" fmla="*/ 704 h 704"/>
              </a:gdLst>
              <a:ahLst/>
              <a:cxnLst>
                <a:cxn ang="T10">
                  <a:pos x="T0" y="T1"/>
                </a:cxn>
                <a:cxn ang="T11">
                  <a:pos x="T2" y="T3"/>
                </a:cxn>
                <a:cxn ang="T12">
                  <a:pos x="T4" y="T5"/>
                </a:cxn>
                <a:cxn ang="T13">
                  <a:pos x="T6" y="T7"/>
                </a:cxn>
                <a:cxn ang="T14">
                  <a:pos x="T8" y="T9"/>
                </a:cxn>
              </a:cxnLst>
              <a:rect l="T15" t="T16" r="T17" b="T18"/>
              <a:pathLst>
                <a:path w="672" h="704">
                  <a:moveTo>
                    <a:pt x="0" y="560"/>
                  </a:moveTo>
                  <a:cubicBezTo>
                    <a:pt x="0" y="532"/>
                    <a:pt x="0" y="504"/>
                    <a:pt x="48" y="416"/>
                  </a:cubicBezTo>
                  <a:cubicBezTo>
                    <a:pt x="96" y="328"/>
                    <a:pt x="208" y="64"/>
                    <a:pt x="288" y="32"/>
                  </a:cubicBezTo>
                  <a:cubicBezTo>
                    <a:pt x="368" y="0"/>
                    <a:pt x="464" y="112"/>
                    <a:pt x="528" y="224"/>
                  </a:cubicBezTo>
                  <a:cubicBezTo>
                    <a:pt x="592" y="336"/>
                    <a:pt x="584" y="584"/>
                    <a:pt x="672" y="704"/>
                  </a:cubicBezTo>
                </a:path>
              </a:pathLst>
            </a:custGeom>
            <a:noFill/>
            <a:ln w="22225">
              <a:solidFill>
                <a:schemeClr val="accent1">
                  <a:lumMod val="25000"/>
                </a:schemeClr>
              </a:solidFill>
              <a:round/>
              <a:headEnd/>
              <a:tailEnd/>
            </a:ln>
          </p:spPr>
          <p:txBody>
            <a:bodyPr/>
            <a:lstStyle/>
            <a:p>
              <a:endParaRPr lang="en-US">
                <a:solidFill>
                  <a:prstClr val="black"/>
                </a:solidFill>
                <a:latin typeface="Calibri"/>
              </a:endParaRPr>
            </a:p>
          </p:txBody>
        </p:sp>
        <p:sp>
          <p:nvSpPr>
            <p:cNvPr id="33" name="Freeform 16"/>
            <p:cNvSpPr>
              <a:spLocks/>
            </p:cNvSpPr>
            <p:nvPr/>
          </p:nvSpPr>
          <p:spPr bwMode="auto">
            <a:xfrm>
              <a:off x="3429007" y="683223"/>
              <a:ext cx="220979" cy="1140267"/>
            </a:xfrm>
            <a:custGeom>
              <a:avLst/>
              <a:gdLst>
                <a:gd name="T0" fmla="*/ 0 w 432"/>
                <a:gd name="T1" fmla="*/ 2147483647 h 2000"/>
                <a:gd name="T2" fmla="*/ 2147483647 w 432"/>
                <a:gd name="T3" fmla="*/ 2147483647 h 2000"/>
                <a:gd name="T4" fmla="*/ 2147483647 w 432"/>
                <a:gd name="T5" fmla="*/ 2147483647 h 2000"/>
                <a:gd name="T6" fmla="*/ 0 60000 65536"/>
                <a:gd name="T7" fmla="*/ 0 60000 65536"/>
                <a:gd name="T8" fmla="*/ 0 60000 65536"/>
                <a:gd name="T9" fmla="*/ 0 w 432"/>
                <a:gd name="T10" fmla="*/ 0 h 2000"/>
                <a:gd name="T11" fmla="*/ 432 w 432"/>
                <a:gd name="T12" fmla="*/ 2000 h 2000"/>
              </a:gdLst>
              <a:ahLst/>
              <a:cxnLst>
                <a:cxn ang="T6">
                  <a:pos x="T0" y="T1"/>
                </a:cxn>
                <a:cxn ang="T7">
                  <a:pos x="T2" y="T3"/>
                </a:cxn>
                <a:cxn ang="T8">
                  <a:pos x="T4" y="T5"/>
                </a:cxn>
              </a:cxnLst>
              <a:rect l="T9" t="T10" r="T11" b="T12"/>
              <a:pathLst>
                <a:path w="432" h="2000">
                  <a:moveTo>
                    <a:pt x="0" y="2000"/>
                  </a:moveTo>
                  <a:cubicBezTo>
                    <a:pt x="84" y="1320"/>
                    <a:pt x="168" y="640"/>
                    <a:pt x="240" y="320"/>
                  </a:cubicBezTo>
                  <a:cubicBezTo>
                    <a:pt x="312" y="0"/>
                    <a:pt x="372" y="40"/>
                    <a:pt x="432" y="80"/>
                  </a:cubicBezTo>
                </a:path>
              </a:pathLst>
            </a:custGeom>
            <a:noFill/>
            <a:ln w="22225">
              <a:solidFill>
                <a:schemeClr val="accent1">
                  <a:lumMod val="25000"/>
                </a:schemeClr>
              </a:solidFill>
              <a:round/>
              <a:headEnd/>
              <a:tailEnd/>
            </a:ln>
          </p:spPr>
          <p:txBody>
            <a:bodyPr/>
            <a:lstStyle/>
            <a:p>
              <a:endParaRPr lang="en-US" b="1">
                <a:solidFill>
                  <a:prstClr val="black"/>
                </a:solidFill>
                <a:latin typeface="Calibri"/>
              </a:endParaRPr>
            </a:p>
          </p:txBody>
        </p:sp>
        <p:sp>
          <p:nvSpPr>
            <p:cNvPr id="39" name="Freeform 38"/>
            <p:cNvSpPr/>
            <p:nvPr/>
          </p:nvSpPr>
          <p:spPr>
            <a:xfrm>
              <a:off x="3276606" y="1640609"/>
              <a:ext cx="175260" cy="300990"/>
            </a:xfrm>
            <a:custGeom>
              <a:avLst/>
              <a:gdLst>
                <a:gd name="connsiteX0" fmla="*/ 0 w 175260"/>
                <a:gd name="connsiteY0" fmla="*/ 243840 h 300990"/>
                <a:gd name="connsiteX1" fmla="*/ 129540 w 175260"/>
                <a:gd name="connsiteY1" fmla="*/ 297180 h 300990"/>
                <a:gd name="connsiteX2" fmla="*/ 152400 w 175260"/>
                <a:gd name="connsiteY2" fmla="*/ 220980 h 300990"/>
                <a:gd name="connsiteX3" fmla="*/ 175260 w 175260"/>
                <a:gd name="connsiteY3" fmla="*/ 0 h 300990"/>
              </a:gdLst>
              <a:ahLst/>
              <a:cxnLst>
                <a:cxn ang="0">
                  <a:pos x="connsiteX0" y="connsiteY0"/>
                </a:cxn>
                <a:cxn ang="0">
                  <a:pos x="connsiteX1" y="connsiteY1"/>
                </a:cxn>
                <a:cxn ang="0">
                  <a:pos x="connsiteX2" y="connsiteY2"/>
                </a:cxn>
                <a:cxn ang="0">
                  <a:pos x="connsiteX3" y="connsiteY3"/>
                </a:cxn>
              </a:cxnLst>
              <a:rect l="l" t="t" r="r" b="b"/>
              <a:pathLst>
                <a:path w="175260" h="300990">
                  <a:moveTo>
                    <a:pt x="0" y="243840"/>
                  </a:moveTo>
                  <a:cubicBezTo>
                    <a:pt x="52070" y="272415"/>
                    <a:pt x="104140" y="300990"/>
                    <a:pt x="129540" y="297180"/>
                  </a:cubicBezTo>
                  <a:cubicBezTo>
                    <a:pt x="154940" y="293370"/>
                    <a:pt x="144780" y="270510"/>
                    <a:pt x="152400" y="220980"/>
                  </a:cubicBezTo>
                  <a:cubicBezTo>
                    <a:pt x="160020" y="171450"/>
                    <a:pt x="170180" y="25400"/>
                    <a:pt x="175260" y="0"/>
                  </a:cubicBezTo>
                </a:path>
              </a:pathLst>
            </a:custGeom>
            <a:noFill/>
            <a:ln w="22225">
              <a:solidFill>
                <a:schemeClr val="accent1">
                  <a:lumMod val="25000"/>
                </a:schemeClr>
              </a:solidFill>
              <a:round/>
              <a:headEnd/>
              <a:tailEnd/>
            </a:ln>
          </p:spPr>
          <p:txBody>
            <a:bodyPr/>
            <a:lstStyle/>
            <a:p>
              <a:endParaRPr lang="en-US" b="1">
                <a:solidFill>
                  <a:prstClr val="black"/>
                </a:solidFill>
                <a:latin typeface="Calibri"/>
              </a:endParaRPr>
            </a:p>
          </p:txBody>
        </p:sp>
        <p:sp>
          <p:nvSpPr>
            <p:cNvPr id="60" name="Freeform 13"/>
            <p:cNvSpPr>
              <a:spLocks/>
            </p:cNvSpPr>
            <p:nvPr/>
          </p:nvSpPr>
          <p:spPr bwMode="auto">
            <a:xfrm rot="21249324">
              <a:off x="4280631" y="827225"/>
              <a:ext cx="215000" cy="117218"/>
            </a:xfrm>
            <a:custGeom>
              <a:avLst/>
              <a:gdLst>
                <a:gd name="T0" fmla="*/ 0 w 480"/>
                <a:gd name="T1" fmla="*/ 2147483647 h 688"/>
                <a:gd name="T2" fmla="*/ 2147483647 w 480"/>
                <a:gd name="T3" fmla="*/ 2147483647 h 688"/>
                <a:gd name="T4" fmla="*/ 2147483647 w 480"/>
                <a:gd name="T5" fmla="*/ 2147483647 h 688"/>
                <a:gd name="T6" fmla="*/ 2147483647 w 480"/>
                <a:gd name="T7" fmla="*/ 2147483647 h 688"/>
                <a:gd name="T8" fmla="*/ 2147483647 w 480"/>
                <a:gd name="T9" fmla="*/ 2147483647 h 688"/>
                <a:gd name="T10" fmla="*/ 2147483647 w 480"/>
                <a:gd name="T11" fmla="*/ 2147483647 h 688"/>
                <a:gd name="T12" fmla="*/ 2147483647 w 480"/>
                <a:gd name="T13" fmla="*/ 2147483647 h 688"/>
                <a:gd name="T14" fmla="*/ 0 60000 65536"/>
                <a:gd name="T15" fmla="*/ 0 60000 65536"/>
                <a:gd name="T16" fmla="*/ 0 60000 65536"/>
                <a:gd name="T17" fmla="*/ 0 60000 65536"/>
                <a:gd name="T18" fmla="*/ 0 60000 65536"/>
                <a:gd name="T19" fmla="*/ 0 60000 65536"/>
                <a:gd name="T20" fmla="*/ 0 60000 65536"/>
                <a:gd name="T21" fmla="*/ 0 w 480"/>
                <a:gd name="T22" fmla="*/ 0 h 688"/>
                <a:gd name="T23" fmla="*/ 480 w 480"/>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688">
                  <a:moveTo>
                    <a:pt x="0" y="256"/>
                  </a:moveTo>
                  <a:cubicBezTo>
                    <a:pt x="32" y="180"/>
                    <a:pt x="64" y="104"/>
                    <a:pt x="96" y="64"/>
                  </a:cubicBezTo>
                  <a:cubicBezTo>
                    <a:pt x="128" y="24"/>
                    <a:pt x="152" y="0"/>
                    <a:pt x="192" y="16"/>
                  </a:cubicBezTo>
                  <a:cubicBezTo>
                    <a:pt x="232" y="32"/>
                    <a:pt x="304" y="104"/>
                    <a:pt x="336" y="160"/>
                  </a:cubicBezTo>
                  <a:cubicBezTo>
                    <a:pt x="368" y="216"/>
                    <a:pt x="368" y="280"/>
                    <a:pt x="384" y="352"/>
                  </a:cubicBezTo>
                  <a:cubicBezTo>
                    <a:pt x="400" y="424"/>
                    <a:pt x="416" y="536"/>
                    <a:pt x="432" y="592"/>
                  </a:cubicBezTo>
                  <a:cubicBezTo>
                    <a:pt x="448" y="648"/>
                    <a:pt x="464" y="668"/>
                    <a:pt x="480" y="688"/>
                  </a:cubicBezTo>
                </a:path>
              </a:pathLst>
            </a:custGeom>
            <a:noFill/>
            <a:ln w="22225">
              <a:solidFill>
                <a:schemeClr val="accent1">
                  <a:lumMod val="25000"/>
                </a:schemeClr>
              </a:solidFill>
              <a:round/>
              <a:headEnd/>
              <a:tailEnd/>
            </a:ln>
          </p:spPr>
          <p:txBody>
            <a:bodyPr/>
            <a:lstStyle/>
            <a:p>
              <a:endParaRPr lang="en-US">
                <a:solidFill>
                  <a:prstClr val="black"/>
                </a:solidFill>
                <a:latin typeface="Calibri"/>
              </a:endParaRPr>
            </a:p>
          </p:txBody>
        </p:sp>
        <p:sp>
          <p:nvSpPr>
            <p:cNvPr id="61" name="Freeform 14"/>
            <p:cNvSpPr>
              <a:spLocks/>
            </p:cNvSpPr>
            <p:nvPr/>
          </p:nvSpPr>
          <p:spPr bwMode="auto">
            <a:xfrm rot="2880000" flipV="1">
              <a:off x="4231877" y="1278101"/>
              <a:ext cx="1520888" cy="340180"/>
            </a:xfrm>
            <a:custGeom>
              <a:avLst/>
              <a:gdLst>
                <a:gd name="T0" fmla="*/ 0 w 480"/>
                <a:gd name="T1" fmla="*/ 2147483647 h 688"/>
                <a:gd name="T2" fmla="*/ 2147483647 w 480"/>
                <a:gd name="T3" fmla="*/ 2147483647 h 688"/>
                <a:gd name="T4" fmla="*/ 2147483647 w 480"/>
                <a:gd name="T5" fmla="*/ 2147483647 h 688"/>
                <a:gd name="T6" fmla="*/ 2147483647 w 480"/>
                <a:gd name="T7" fmla="*/ 2147483647 h 688"/>
                <a:gd name="T8" fmla="*/ 2147483647 w 480"/>
                <a:gd name="T9" fmla="*/ 2147483647 h 688"/>
                <a:gd name="T10" fmla="*/ 2147483647 w 480"/>
                <a:gd name="T11" fmla="*/ 2147483647 h 688"/>
                <a:gd name="T12" fmla="*/ 2147483647 w 480"/>
                <a:gd name="T13" fmla="*/ 2147483647 h 688"/>
                <a:gd name="T14" fmla="*/ 0 60000 65536"/>
                <a:gd name="T15" fmla="*/ 0 60000 65536"/>
                <a:gd name="T16" fmla="*/ 0 60000 65536"/>
                <a:gd name="T17" fmla="*/ 0 60000 65536"/>
                <a:gd name="T18" fmla="*/ 0 60000 65536"/>
                <a:gd name="T19" fmla="*/ 0 60000 65536"/>
                <a:gd name="T20" fmla="*/ 0 60000 65536"/>
                <a:gd name="T21" fmla="*/ 0 w 480"/>
                <a:gd name="T22" fmla="*/ 0 h 688"/>
                <a:gd name="T23" fmla="*/ 480 w 480"/>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688">
                  <a:moveTo>
                    <a:pt x="0" y="256"/>
                  </a:moveTo>
                  <a:cubicBezTo>
                    <a:pt x="32" y="180"/>
                    <a:pt x="64" y="104"/>
                    <a:pt x="96" y="64"/>
                  </a:cubicBezTo>
                  <a:cubicBezTo>
                    <a:pt x="128" y="24"/>
                    <a:pt x="152" y="0"/>
                    <a:pt x="192" y="16"/>
                  </a:cubicBezTo>
                  <a:cubicBezTo>
                    <a:pt x="232" y="32"/>
                    <a:pt x="304" y="104"/>
                    <a:pt x="336" y="160"/>
                  </a:cubicBezTo>
                  <a:cubicBezTo>
                    <a:pt x="368" y="216"/>
                    <a:pt x="368" y="280"/>
                    <a:pt x="384" y="352"/>
                  </a:cubicBezTo>
                  <a:cubicBezTo>
                    <a:pt x="400" y="424"/>
                    <a:pt x="416" y="536"/>
                    <a:pt x="432" y="592"/>
                  </a:cubicBezTo>
                  <a:cubicBezTo>
                    <a:pt x="448" y="648"/>
                    <a:pt x="464" y="668"/>
                    <a:pt x="480" y="688"/>
                  </a:cubicBezTo>
                </a:path>
              </a:pathLst>
            </a:custGeom>
            <a:noFill/>
            <a:ln w="22225">
              <a:solidFill>
                <a:schemeClr val="accent1">
                  <a:lumMod val="25000"/>
                </a:schemeClr>
              </a:solidFill>
              <a:round/>
              <a:headEnd/>
              <a:tailEnd/>
            </a:ln>
          </p:spPr>
          <p:txBody>
            <a:bodyPr/>
            <a:lstStyle/>
            <a:p>
              <a:endParaRPr lang="en-US">
                <a:solidFill>
                  <a:prstClr val="black"/>
                </a:solidFill>
                <a:latin typeface="Calibri"/>
              </a:endParaRPr>
            </a:p>
          </p:txBody>
        </p:sp>
        <p:sp>
          <p:nvSpPr>
            <p:cNvPr id="62" name="Freeform 61"/>
            <p:cNvSpPr/>
            <p:nvPr/>
          </p:nvSpPr>
          <p:spPr>
            <a:xfrm>
              <a:off x="5594179" y="1636268"/>
              <a:ext cx="175260" cy="300990"/>
            </a:xfrm>
            <a:custGeom>
              <a:avLst/>
              <a:gdLst>
                <a:gd name="connsiteX0" fmla="*/ 0 w 175260"/>
                <a:gd name="connsiteY0" fmla="*/ 243840 h 300990"/>
                <a:gd name="connsiteX1" fmla="*/ 129540 w 175260"/>
                <a:gd name="connsiteY1" fmla="*/ 297180 h 300990"/>
                <a:gd name="connsiteX2" fmla="*/ 152400 w 175260"/>
                <a:gd name="connsiteY2" fmla="*/ 220980 h 300990"/>
                <a:gd name="connsiteX3" fmla="*/ 175260 w 175260"/>
                <a:gd name="connsiteY3" fmla="*/ 0 h 300990"/>
              </a:gdLst>
              <a:ahLst/>
              <a:cxnLst>
                <a:cxn ang="0">
                  <a:pos x="connsiteX0" y="connsiteY0"/>
                </a:cxn>
                <a:cxn ang="0">
                  <a:pos x="connsiteX1" y="connsiteY1"/>
                </a:cxn>
                <a:cxn ang="0">
                  <a:pos x="connsiteX2" y="connsiteY2"/>
                </a:cxn>
                <a:cxn ang="0">
                  <a:pos x="connsiteX3" y="connsiteY3"/>
                </a:cxn>
              </a:cxnLst>
              <a:rect l="l" t="t" r="r" b="b"/>
              <a:pathLst>
                <a:path w="175260" h="300990">
                  <a:moveTo>
                    <a:pt x="0" y="243840"/>
                  </a:moveTo>
                  <a:cubicBezTo>
                    <a:pt x="52070" y="272415"/>
                    <a:pt x="104140" y="300990"/>
                    <a:pt x="129540" y="297180"/>
                  </a:cubicBezTo>
                  <a:cubicBezTo>
                    <a:pt x="154940" y="293370"/>
                    <a:pt x="144780" y="270510"/>
                    <a:pt x="152400" y="220980"/>
                  </a:cubicBezTo>
                  <a:cubicBezTo>
                    <a:pt x="160020" y="171450"/>
                    <a:pt x="170180" y="25400"/>
                    <a:pt x="175260" y="0"/>
                  </a:cubicBezTo>
                </a:path>
              </a:pathLst>
            </a:custGeom>
            <a:noFill/>
            <a:ln w="22225">
              <a:solidFill>
                <a:schemeClr val="accent1">
                  <a:lumMod val="25000"/>
                </a:schemeClr>
              </a:solidFill>
              <a:round/>
              <a:headEnd/>
              <a:tailEnd/>
            </a:ln>
          </p:spPr>
          <p:txBody>
            <a:bodyPr/>
            <a:lstStyle/>
            <a:p>
              <a:endParaRPr lang="en-US" b="1">
                <a:solidFill>
                  <a:prstClr val="black"/>
                </a:solidFill>
                <a:latin typeface="Calibri"/>
              </a:endParaRPr>
            </a:p>
          </p:txBody>
        </p:sp>
        <p:sp>
          <p:nvSpPr>
            <p:cNvPr id="63" name="Freeform 15"/>
            <p:cNvSpPr>
              <a:spLocks/>
            </p:cNvSpPr>
            <p:nvPr/>
          </p:nvSpPr>
          <p:spPr bwMode="auto">
            <a:xfrm>
              <a:off x="5965018" y="290287"/>
              <a:ext cx="641307" cy="560276"/>
            </a:xfrm>
            <a:custGeom>
              <a:avLst/>
              <a:gdLst>
                <a:gd name="T0" fmla="*/ 0 w 672"/>
                <a:gd name="T1" fmla="*/ 2147483647 h 704"/>
                <a:gd name="T2" fmla="*/ 2147483647 w 672"/>
                <a:gd name="T3" fmla="*/ 2147483647 h 704"/>
                <a:gd name="T4" fmla="*/ 2147483647 w 672"/>
                <a:gd name="T5" fmla="*/ 2147483647 h 704"/>
                <a:gd name="T6" fmla="*/ 2147483647 w 672"/>
                <a:gd name="T7" fmla="*/ 2147483647 h 704"/>
                <a:gd name="T8" fmla="*/ 2147483647 w 672"/>
                <a:gd name="T9" fmla="*/ 2147483647 h 704"/>
                <a:gd name="T10" fmla="*/ 0 60000 65536"/>
                <a:gd name="T11" fmla="*/ 0 60000 65536"/>
                <a:gd name="T12" fmla="*/ 0 60000 65536"/>
                <a:gd name="T13" fmla="*/ 0 60000 65536"/>
                <a:gd name="T14" fmla="*/ 0 60000 65536"/>
                <a:gd name="T15" fmla="*/ 0 w 672"/>
                <a:gd name="T16" fmla="*/ 0 h 704"/>
                <a:gd name="T17" fmla="*/ 672 w 672"/>
                <a:gd name="T18" fmla="*/ 704 h 704"/>
              </a:gdLst>
              <a:ahLst/>
              <a:cxnLst>
                <a:cxn ang="T10">
                  <a:pos x="T0" y="T1"/>
                </a:cxn>
                <a:cxn ang="T11">
                  <a:pos x="T2" y="T3"/>
                </a:cxn>
                <a:cxn ang="T12">
                  <a:pos x="T4" y="T5"/>
                </a:cxn>
                <a:cxn ang="T13">
                  <a:pos x="T6" y="T7"/>
                </a:cxn>
                <a:cxn ang="T14">
                  <a:pos x="T8" y="T9"/>
                </a:cxn>
              </a:cxnLst>
              <a:rect l="T15" t="T16" r="T17" b="T18"/>
              <a:pathLst>
                <a:path w="672" h="704">
                  <a:moveTo>
                    <a:pt x="0" y="560"/>
                  </a:moveTo>
                  <a:cubicBezTo>
                    <a:pt x="0" y="532"/>
                    <a:pt x="0" y="504"/>
                    <a:pt x="48" y="416"/>
                  </a:cubicBezTo>
                  <a:cubicBezTo>
                    <a:pt x="96" y="328"/>
                    <a:pt x="208" y="64"/>
                    <a:pt x="288" y="32"/>
                  </a:cubicBezTo>
                  <a:cubicBezTo>
                    <a:pt x="368" y="0"/>
                    <a:pt x="464" y="112"/>
                    <a:pt x="528" y="224"/>
                  </a:cubicBezTo>
                  <a:cubicBezTo>
                    <a:pt x="592" y="336"/>
                    <a:pt x="584" y="584"/>
                    <a:pt x="672" y="704"/>
                  </a:cubicBezTo>
                </a:path>
              </a:pathLst>
            </a:custGeom>
            <a:noFill/>
            <a:ln w="22225">
              <a:solidFill>
                <a:schemeClr val="accent1">
                  <a:lumMod val="25000"/>
                </a:schemeClr>
              </a:solidFill>
              <a:round/>
              <a:headEnd/>
              <a:tailEnd/>
            </a:ln>
          </p:spPr>
          <p:txBody>
            <a:bodyPr/>
            <a:lstStyle/>
            <a:p>
              <a:endParaRPr lang="en-US">
                <a:solidFill>
                  <a:prstClr val="black"/>
                </a:solidFill>
                <a:latin typeface="Calibri"/>
              </a:endParaRPr>
            </a:p>
          </p:txBody>
        </p:sp>
        <p:sp>
          <p:nvSpPr>
            <p:cNvPr id="64" name="Freeform 16"/>
            <p:cNvSpPr>
              <a:spLocks/>
            </p:cNvSpPr>
            <p:nvPr/>
          </p:nvSpPr>
          <p:spPr bwMode="auto">
            <a:xfrm>
              <a:off x="5744038" y="674019"/>
              <a:ext cx="220979" cy="1140267"/>
            </a:xfrm>
            <a:custGeom>
              <a:avLst/>
              <a:gdLst>
                <a:gd name="T0" fmla="*/ 0 w 432"/>
                <a:gd name="T1" fmla="*/ 2147483647 h 2000"/>
                <a:gd name="T2" fmla="*/ 2147483647 w 432"/>
                <a:gd name="T3" fmla="*/ 2147483647 h 2000"/>
                <a:gd name="T4" fmla="*/ 2147483647 w 432"/>
                <a:gd name="T5" fmla="*/ 2147483647 h 2000"/>
                <a:gd name="T6" fmla="*/ 0 60000 65536"/>
                <a:gd name="T7" fmla="*/ 0 60000 65536"/>
                <a:gd name="T8" fmla="*/ 0 60000 65536"/>
                <a:gd name="T9" fmla="*/ 0 w 432"/>
                <a:gd name="T10" fmla="*/ 0 h 2000"/>
                <a:gd name="T11" fmla="*/ 432 w 432"/>
                <a:gd name="T12" fmla="*/ 2000 h 2000"/>
              </a:gdLst>
              <a:ahLst/>
              <a:cxnLst>
                <a:cxn ang="T6">
                  <a:pos x="T0" y="T1"/>
                </a:cxn>
                <a:cxn ang="T7">
                  <a:pos x="T2" y="T3"/>
                </a:cxn>
                <a:cxn ang="T8">
                  <a:pos x="T4" y="T5"/>
                </a:cxn>
              </a:cxnLst>
              <a:rect l="T9" t="T10" r="T11" b="T12"/>
              <a:pathLst>
                <a:path w="432" h="2000">
                  <a:moveTo>
                    <a:pt x="0" y="2000"/>
                  </a:moveTo>
                  <a:cubicBezTo>
                    <a:pt x="84" y="1320"/>
                    <a:pt x="168" y="640"/>
                    <a:pt x="240" y="320"/>
                  </a:cubicBezTo>
                  <a:cubicBezTo>
                    <a:pt x="312" y="0"/>
                    <a:pt x="372" y="40"/>
                    <a:pt x="432" y="80"/>
                  </a:cubicBezTo>
                </a:path>
              </a:pathLst>
            </a:custGeom>
            <a:noFill/>
            <a:ln w="22225">
              <a:solidFill>
                <a:schemeClr val="accent1">
                  <a:lumMod val="25000"/>
                </a:schemeClr>
              </a:solidFill>
              <a:round/>
              <a:headEnd/>
              <a:tailEnd/>
            </a:ln>
          </p:spPr>
          <p:txBody>
            <a:bodyPr/>
            <a:lstStyle/>
            <a:p>
              <a:endParaRPr lang="en-US" b="1">
                <a:solidFill>
                  <a:prstClr val="black"/>
                </a:solidFill>
                <a:latin typeface="Calibri"/>
              </a:endParaRPr>
            </a:p>
          </p:txBody>
        </p:sp>
        <p:sp>
          <p:nvSpPr>
            <p:cNvPr id="66" name="Freeform 13"/>
            <p:cNvSpPr>
              <a:spLocks/>
            </p:cNvSpPr>
            <p:nvPr/>
          </p:nvSpPr>
          <p:spPr bwMode="auto">
            <a:xfrm>
              <a:off x="6595659" y="818022"/>
              <a:ext cx="215000" cy="117218"/>
            </a:xfrm>
            <a:custGeom>
              <a:avLst/>
              <a:gdLst>
                <a:gd name="T0" fmla="*/ 0 w 480"/>
                <a:gd name="T1" fmla="*/ 2147483647 h 688"/>
                <a:gd name="T2" fmla="*/ 2147483647 w 480"/>
                <a:gd name="T3" fmla="*/ 2147483647 h 688"/>
                <a:gd name="T4" fmla="*/ 2147483647 w 480"/>
                <a:gd name="T5" fmla="*/ 2147483647 h 688"/>
                <a:gd name="T6" fmla="*/ 2147483647 w 480"/>
                <a:gd name="T7" fmla="*/ 2147483647 h 688"/>
                <a:gd name="T8" fmla="*/ 2147483647 w 480"/>
                <a:gd name="T9" fmla="*/ 2147483647 h 688"/>
                <a:gd name="T10" fmla="*/ 2147483647 w 480"/>
                <a:gd name="T11" fmla="*/ 2147483647 h 688"/>
                <a:gd name="T12" fmla="*/ 2147483647 w 480"/>
                <a:gd name="T13" fmla="*/ 2147483647 h 688"/>
                <a:gd name="T14" fmla="*/ 0 60000 65536"/>
                <a:gd name="T15" fmla="*/ 0 60000 65536"/>
                <a:gd name="T16" fmla="*/ 0 60000 65536"/>
                <a:gd name="T17" fmla="*/ 0 60000 65536"/>
                <a:gd name="T18" fmla="*/ 0 60000 65536"/>
                <a:gd name="T19" fmla="*/ 0 60000 65536"/>
                <a:gd name="T20" fmla="*/ 0 60000 65536"/>
                <a:gd name="T21" fmla="*/ 0 w 480"/>
                <a:gd name="T22" fmla="*/ 0 h 688"/>
                <a:gd name="T23" fmla="*/ 480 w 480"/>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688">
                  <a:moveTo>
                    <a:pt x="0" y="256"/>
                  </a:moveTo>
                  <a:cubicBezTo>
                    <a:pt x="32" y="180"/>
                    <a:pt x="64" y="104"/>
                    <a:pt x="96" y="64"/>
                  </a:cubicBezTo>
                  <a:cubicBezTo>
                    <a:pt x="128" y="24"/>
                    <a:pt x="152" y="0"/>
                    <a:pt x="192" y="16"/>
                  </a:cubicBezTo>
                  <a:cubicBezTo>
                    <a:pt x="232" y="32"/>
                    <a:pt x="304" y="104"/>
                    <a:pt x="336" y="160"/>
                  </a:cubicBezTo>
                  <a:cubicBezTo>
                    <a:pt x="368" y="216"/>
                    <a:pt x="368" y="280"/>
                    <a:pt x="384" y="352"/>
                  </a:cubicBezTo>
                  <a:cubicBezTo>
                    <a:pt x="400" y="424"/>
                    <a:pt x="416" y="536"/>
                    <a:pt x="432" y="592"/>
                  </a:cubicBezTo>
                  <a:cubicBezTo>
                    <a:pt x="448" y="648"/>
                    <a:pt x="464" y="668"/>
                    <a:pt x="480" y="688"/>
                  </a:cubicBezTo>
                </a:path>
              </a:pathLst>
            </a:custGeom>
            <a:noFill/>
            <a:ln w="22225">
              <a:solidFill>
                <a:schemeClr val="accent1">
                  <a:lumMod val="25000"/>
                </a:schemeClr>
              </a:solidFill>
              <a:round/>
              <a:headEnd/>
              <a:tailEnd/>
            </a:ln>
          </p:spPr>
          <p:txBody>
            <a:bodyPr/>
            <a:lstStyle/>
            <a:p>
              <a:endParaRPr lang="en-US">
                <a:solidFill>
                  <a:prstClr val="black"/>
                </a:solidFill>
                <a:latin typeface="Calibri"/>
              </a:endParaRPr>
            </a:p>
          </p:txBody>
        </p:sp>
        <p:sp>
          <p:nvSpPr>
            <p:cNvPr id="67" name="Freeform 14"/>
            <p:cNvSpPr>
              <a:spLocks/>
            </p:cNvSpPr>
            <p:nvPr/>
          </p:nvSpPr>
          <p:spPr bwMode="auto">
            <a:xfrm rot="2880000" flipV="1">
              <a:off x="6546897" y="1268897"/>
              <a:ext cx="1520889" cy="340180"/>
            </a:xfrm>
            <a:custGeom>
              <a:avLst/>
              <a:gdLst>
                <a:gd name="T0" fmla="*/ 0 w 480"/>
                <a:gd name="T1" fmla="*/ 2147483647 h 688"/>
                <a:gd name="T2" fmla="*/ 2147483647 w 480"/>
                <a:gd name="T3" fmla="*/ 2147483647 h 688"/>
                <a:gd name="T4" fmla="*/ 2147483647 w 480"/>
                <a:gd name="T5" fmla="*/ 2147483647 h 688"/>
                <a:gd name="T6" fmla="*/ 2147483647 w 480"/>
                <a:gd name="T7" fmla="*/ 2147483647 h 688"/>
                <a:gd name="T8" fmla="*/ 2147483647 w 480"/>
                <a:gd name="T9" fmla="*/ 2147483647 h 688"/>
                <a:gd name="T10" fmla="*/ 2147483647 w 480"/>
                <a:gd name="T11" fmla="*/ 2147483647 h 688"/>
                <a:gd name="T12" fmla="*/ 2147483647 w 480"/>
                <a:gd name="T13" fmla="*/ 2147483647 h 688"/>
                <a:gd name="T14" fmla="*/ 0 60000 65536"/>
                <a:gd name="T15" fmla="*/ 0 60000 65536"/>
                <a:gd name="T16" fmla="*/ 0 60000 65536"/>
                <a:gd name="T17" fmla="*/ 0 60000 65536"/>
                <a:gd name="T18" fmla="*/ 0 60000 65536"/>
                <a:gd name="T19" fmla="*/ 0 60000 65536"/>
                <a:gd name="T20" fmla="*/ 0 60000 65536"/>
                <a:gd name="T21" fmla="*/ 0 w 480"/>
                <a:gd name="T22" fmla="*/ 0 h 688"/>
                <a:gd name="T23" fmla="*/ 480 w 480"/>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688">
                  <a:moveTo>
                    <a:pt x="0" y="256"/>
                  </a:moveTo>
                  <a:cubicBezTo>
                    <a:pt x="32" y="180"/>
                    <a:pt x="64" y="104"/>
                    <a:pt x="96" y="64"/>
                  </a:cubicBezTo>
                  <a:cubicBezTo>
                    <a:pt x="128" y="24"/>
                    <a:pt x="152" y="0"/>
                    <a:pt x="192" y="16"/>
                  </a:cubicBezTo>
                  <a:cubicBezTo>
                    <a:pt x="232" y="32"/>
                    <a:pt x="304" y="104"/>
                    <a:pt x="336" y="160"/>
                  </a:cubicBezTo>
                  <a:cubicBezTo>
                    <a:pt x="368" y="216"/>
                    <a:pt x="368" y="280"/>
                    <a:pt x="384" y="352"/>
                  </a:cubicBezTo>
                  <a:cubicBezTo>
                    <a:pt x="400" y="424"/>
                    <a:pt x="416" y="536"/>
                    <a:pt x="432" y="592"/>
                  </a:cubicBezTo>
                  <a:cubicBezTo>
                    <a:pt x="448" y="648"/>
                    <a:pt x="464" y="668"/>
                    <a:pt x="480" y="688"/>
                  </a:cubicBezTo>
                </a:path>
              </a:pathLst>
            </a:custGeom>
            <a:noFill/>
            <a:ln w="22225">
              <a:solidFill>
                <a:schemeClr val="accent1">
                  <a:lumMod val="25000"/>
                </a:schemeClr>
              </a:solidFill>
              <a:round/>
              <a:headEnd/>
              <a:tailEnd/>
            </a:ln>
          </p:spPr>
          <p:txBody>
            <a:bodyPr/>
            <a:lstStyle/>
            <a:p>
              <a:endParaRPr lang="en-US">
                <a:solidFill>
                  <a:prstClr val="black"/>
                </a:solidFill>
                <a:latin typeface="Calibri"/>
              </a:endParaRPr>
            </a:p>
          </p:txBody>
        </p:sp>
      </p:grpSp>
      <p:grpSp>
        <p:nvGrpSpPr>
          <p:cNvPr id="224" name="Group 223"/>
          <p:cNvGrpSpPr/>
          <p:nvPr/>
        </p:nvGrpSpPr>
        <p:grpSpPr>
          <a:xfrm>
            <a:off x="838200" y="0"/>
            <a:ext cx="4691743" cy="4893734"/>
            <a:chOff x="838200" y="152401"/>
            <a:chExt cx="4691743" cy="5791200"/>
          </a:xfrm>
        </p:grpSpPr>
        <p:cxnSp>
          <p:nvCxnSpPr>
            <p:cNvPr id="22" name="Straight Connector 21"/>
            <p:cNvCxnSpPr/>
            <p:nvPr/>
          </p:nvCxnSpPr>
          <p:spPr>
            <a:xfrm rot="5400000">
              <a:off x="-2057399" y="3048000"/>
              <a:ext cx="5791200" cy="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04799" y="3048000"/>
              <a:ext cx="5791200" cy="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2634343" y="3048000"/>
              <a:ext cx="5791200" cy="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grpSp>
      <p:sp>
        <p:nvSpPr>
          <p:cNvPr id="9" name="Arc 8"/>
          <p:cNvSpPr/>
          <p:nvPr/>
        </p:nvSpPr>
        <p:spPr>
          <a:xfrm>
            <a:off x="846040" y="1751421"/>
            <a:ext cx="390908" cy="694933"/>
          </a:xfrm>
          <a:prstGeom prst="arc">
            <a:avLst>
              <a:gd name="adj1" fmla="val 11333343"/>
              <a:gd name="adj2" fmla="val 21550826"/>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0" name="Arc 9"/>
          <p:cNvSpPr/>
          <p:nvPr/>
        </p:nvSpPr>
        <p:spPr>
          <a:xfrm flipV="1">
            <a:off x="1236948" y="1719833"/>
            <a:ext cx="390908" cy="693669"/>
          </a:xfrm>
          <a:prstGeom prst="arc">
            <a:avLst>
              <a:gd name="adj1" fmla="val 11024717"/>
              <a:gd name="adj2" fmla="val 58087"/>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2" name="Group 12"/>
          <p:cNvGrpSpPr/>
          <p:nvPr/>
        </p:nvGrpSpPr>
        <p:grpSpPr>
          <a:xfrm>
            <a:off x="1627857" y="1719833"/>
            <a:ext cx="781817" cy="726521"/>
            <a:chOff x="2209800" y="304800"/>
            <a:chExt cx="3352800" cy="1752600"/>
          </a:xfrm>
        </p:grpSpPr>
        <p:sp>
          <p:nvSpPr>
            <p:cNvPr id="14" name="Arc 13"/>
            <p:cNvSpPr/>
            <p:nvPr/>
          </p:nvSpPr>
          <p:spPr>
            <a:xfrm>
              <a:off x="2209800" y="381000"/>
              <a:ext cx="1676400" cy="1676400"/>
            </a:xfrm>
            <a:prstGeom prst="arc">
              <a:avLst>
                <a:gd name="adj1" fmla="val 10930562"/>
                <a:gd name="adj2" fmla="val 21550826"/>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5" name="Arc 14"/>
            <p:cNvSpPr/>
            <p:nvPr/>
          </p:nvSpPr>
          <p:spPr>
            <a:xfrm flipV="1">
              <a:off x="3886200" y="304800"/>
              <a:ext cx="1676400" cy="1673352"/>
            </a:xfrm>
            <a:prstGeom prst="arc">
              <a:avLst>
                <a:gd name="adj1" fmla="val 11024717"/>
                <a:gd name="adj2" fmla="val 58087"/>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17" name="Arc 16"/>
          <p:cNvSpPr/>
          <p:nvPr/>
        </p:nvSpPr>
        <p:spPr>
          <a:xfrm>
            <a:off x="2409674" y="1751421"/>
            <a:ext cx="390908" cy="694933"/>
          </a:xfrm>
          <a:prstGeom prst="arc">
            <a:avLst>
              <a:gd name="adj1" fmla="val 10930562"/>
              <a:gd name="adj2" fmla="val 21550826"/>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8" name="Arc 17"/>
          <p:cNvSpPr/>
          <p:nvPr/>
        </p:nvSpPr>
        <p:spPr>
          <a:xfrm flipV="1">
            <a:off x="2800583" y="1719833"/>
            <a:ext cx="390908" cy="693669"/>
          </a:xfrm>
          <a:prstGeom prst="arc">
            <a:avLst>
              <a:gd name="adj1" fmla="val 11024717"/>
              <a:gd name="adj2" fmla="val 20942512"/>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49" name="Arc 48"/>
          <p:cNvSpPr/>
          <p:nvPr/>
        </p:nvSpPr>
        <p:spPr>
          <a:xfrm>
            <a:off x="3191303" y="1751421"/>
            <a:ext cx="390908" cy="694933"/>
          </a:xfrm>
          <a:prstGeom prst="arc">
            <a:avLst>
              <a:gd name="adj1" fmla="val 10809049"/>
              <a:gd name="adj2" fmla="val 21550826"/>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50" name="Arc 49"/>
          <p:cNvSpPr/>
          <p:nvPr/>
        </p:nvSpPr>
        <p:spPr>
          <a:xfrm flipV="1">
            <a:off x="3582212" y="1719833"/>
            <a:ext cx="390908" cy="693669"/>
          </a:xfrm>
          <a:prstGeom prst="arc">
            <a:avLst>
              <a:gd name="adj1" fmla="val 11024717"/>
              <a:gd name="adj2" fmla="val 58087"/>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52" name="Arc 51"/>
          <p:cNvSpPr/>
          <p:nvPr/>
        </p:nvSpPr>
        <p:spPr>
          <a:xfrm>
            <a:off x="3973120" y="1751421"/>
            <a:ext cx="390909" cy="694933"/>
          </a:xfrm>
          <a:prstGeom prst="arc">
            <a:avLst>
              <a:gd name="adj1" fmla="val 10930562"/>
              <a:gd name="adj2" fmla="val 21550826"/>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36" name="Oval 135"/>
          <p:cNvSpPr/>
          <p:nvPr/>
        </p:nvSpPr>
        <p:spPr>
          <a:xfrm flipV="1">
            <a:off x="1578238" y="2039189"/>
            <a:ext cx="109570" cy="80543"/>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Oval 136"/>
          <p:cNvSpPr/>
          <p:nvPr/>
        </p:nvSpPr>
        <p:spPr>
          <a:xfrm flipV="1">
            <a:off x="2357474" y="2039189"/>
            <a:ext cx="109570" cy="80543"/>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8" name="Oval 137"/>
          <p:cNvSpPr/>
          <p:nvPr/>
        </p:nvSpPr>
        <p:spPr>
          <a:xfrm flipV="1">
            <a:off x="3139496" y="2039189"/>
            <a:ext cx="109570" cy="80543"/>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9" name="Oval 138"/>
          <p:cNvSpPr/>
          <p:nvPr/>
        </p:nvSpPr>
        <p:spPr>
          <a:xfrm flipV="1">
            <a:off x="3917630" y="2039189"/>
            <a:ext cx="109570" cy="80543"/>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7" name="Oval 126"/>
          <p:cNvSpPr/>
          <p:nvPr/>
        </p:nvSpPr>
        <p:spPr>
          <a:xfrm flipV="1">
            <a:off x="793430" y="2039189"/>
            <a:ext cx="109570" cy="80543"/>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7" name="TextBox 226"/>
          <p:cNvSpPr txBox="1"/>
          <p:nvPr/>
        </p:nvSpPr>
        <p:spPr>
          <a:xfrm>
            <a:off x="3313634" y="5181600"/>
            <a:ext cx="2119426" cy="348814"/>
          </a:xfrm>
          <a:prstGeom prst="rect">
            <a:avLst/>
          </a:prstGeom>
          <a:noFill/>
        </p:spPr>
        <p:txBody>
          <a:bodyPr wrap="none" rtlCol="0">
            <a:spAutoFit/>
          </a:bodyPr>
          <a:lstStyle/>
          <a:p>
            <a:pPr algn="ctr"/>
            <a:r>
              <a:rPr lang="en-US" b="1" dirty="0" smtClean="0">
                <a:solidFill>
                  <a:prstClr val="black"/>
                </a:solidFill>
                <a:latin typeface="Calibri"/>
              </a:rPr>
              <a:t>Fundamental Period</a:t>
            </a:r>
            <a:endParaRPr lang="en-US" b="1" dirty="0">
              <a:solidFill>
                <a:prstClr val="black"/>
              </a:solidFill>
              <a:latin typeface="Calibri"/>
            </a:endParaRPr>
          </a:p>
        </p:txBody>
      </p:sp>
      <p:cxnSp>
        <p:nvCxnSpPr>
          <p:cNvPr id="228" name="Straight Connector 227"/>
          <p:cNvCxnSpPr/>
          <p:nvPr/>
        </p:nvCxnSpPr>
        <p:spPr>
          <a:xfrm rot="10800000">
            <a:off x="762001" y="6170699"/>
            <a:ext cx="7542214" cy="1500"/>
          </a:xfrm>
          <a:prstGeom prst="line">
            <a:avLst/>
          </a:prstGeom>
          <a:ln w="47625">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4143049" y="5623014"/>
            <a:ext cx="923651" cy="494152"/>
          </a:xfrm>
          <a:prstGeom prst="rect">
            <a:avLst/>
          </a:prstGeom>
          <a:noFill/>
        </p:spPr>
        <p:txBody>
          <a:bodyPr wrap="none" rtlCol="0">
            <a:spAutoFit/>
          </a:bodyPr>
          <a:lstStyle/>
          <a:p>
            <a:pPr algn="ctr"/>
            <a:r>
              <a:rPr lang="en-US" sz="2800" b="1" dirty="0" smtClean="0">
                <a:solidFill>
                  <a:prstClr val="black"/>
                </a:solidFill>
                <a:latin typeface="Calibri"/>
              </a:rPr>
              <a:t>Time</a:t>
            </a:r>
            <a:endParaRPr lang="en-US" sz="2800" b="1" dirty="0">
              <a:solidFill>
                <a:prstClr val="black"/>
              </a:solidFill>
              <a:latin typeface="Calibri"/>
            </a:endParaRPr>
          </a:p>
        </p:txBody>
      </p:sp>
      <p:cxnSp>
        <p:nvCxnSpPr>
          <p:cNvPr id="234" name="Straight Connector 233"/>
          <p:cNvCxnSpPr/>
          <p:nvPr/>
        </p:nvCxnSpPr>
        <p:spPr>
          <a:xfrm rot="16200000" flipV="1">
            <a:off x="628050" y="1819963"/>
            <a:ext cx="431800" cy="1588"/>
          </a:xfrm>
          <a:prstGeom prst="line">
            <a:avLst/>
          </a:prstGeom>
          <a:ln w="38100">
            <a:solidFill>
              <a:schemeClr val="tx2">
                <a:lumMod val="60000"/>
                <a:lumOff val="4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flipV="1">
            <a:off x="460827" y="1719833"/>
            <a:ext cx="399468" cy="436017"/>
          </a:xfrm>
          <a:prstGeom prst="rect">
            <a:avLst/>
          </a:prstGeom>
          <a:noFill/>
          <a:ln>
            <a:noFill/>
          </a:ln>
        </p:spPr>
        <p:txBody>
          <a:bodyPr wrap="none" rtlCol="0">
            <a:spAutoFit/>
          </a:bodyPr>
          <a:lstStyle/>
          <a:p>
            <a:r>
              <a:rPr lang="el-GR" sz="2400" b="1" dirty="0" smtClean="0">
                <a:solidFill>
                  <a:srgbClr val="1F497D">
                    <a:lumMod val="60000"/>
                    <a:lumOff val="40000"/>
                  </a:srgbClr>
                </a:solidFill>
                <a:latin typeface="Calibri"/>
              </a:rPr>
              <a:t>φ</a:t>
            </a:r>
            <a:endParaRPr lang="en-US" sz="2400" b="1" dirty="0">
              <a:solidFill>
                <a:srgbClr val="1F497D">
                  <a:lumMod val="60000"/>
                  <a:lumOff val="40000"/>
                </a:srgbClr>
              </a:solidFill>
              <a:latin typeface="Calibri"/>
            </a:endParaRPr>
          </a:p>
        </p:txBody>
      </p:sp>
      <p:sp>
        <p:nvSpPr>
          <p:cNvPr id="146" name="Arc 145"/>
          <p:cNvSpPr/>
          <p:nvPr/>
        </p:nvSpPr>
        <p:spPr>
          <a:xfrm flipV="1">
            <a:off x="4371896" y="1748790"/>
            <a:ext cx="390908" cy="693669"/>
          </a:xfrm>
          <a:prstGeom prst="arc">
            <a:avLst>
              <a:gd name="adj1" fmla="val 11024717"/>
              <a:gd name="adj2" fmla="val 58087"/>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147" name="Group 12"/>
          <p:cNvGrpSpPr/>
          <p:nvPr/>
        </p:nvGrpSpPr>
        <p:grpSpPr>
          <a:xfrm>
            <a:off x="4762805" y="1748790"/>
            <a:ext cx="781817" cy="726521"/>
            <a:chOff x="2209800" y="304800"/>
            <a:chExt cx="3352800" cy="1752600"/>
          </a:xfrm>
        </p:grpSpPr>
        <p:sp>
          <p:nvSpPr>
            <p:cNvPr id="180" name="Arc 179"/>
            <p:cNvSpPr/>
            <p:nvPr/>
          </p:nvSpPr>
          <p:spPr>
            <a:xfrm>
              <a:off x="2209800" y="381000"/>
              <a:ext cx="1676400" cy="1676400"/>
            </a:xfrm>
            <a:prstGeom prst="arc">
              <a:avLst>
                <a:gd name="adj1" fmla="val 10930562"/>
                <a:gd name="adj2" fmla="val 21550826"/>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81" name="Arc 180"/>
            <p:cNvSpPr/>
            <p:nvPr/>
          </p:nvSpPr>
          <p:spPr>
            <a:xfrm flipV="1">
              <a:off x="3886200" y="304800"/>
              <a:ext cx="1676400" cy="1673352"/>
            </a:xfrm>
            <a:prstGeom prst="arc">
              <a:avLst>
                <a:gd name="adj1" fmla="val 11024717"/>
                <a:gd name="adj2" fmla="val 58087"/>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184" name="Arc 183"/>
          <p:cNvSpPr/>
          <p:nvPr/>
        </p:nvSpPr>
        <p:spPr>
          <a:xfrm>
            <a:off x="5544622" y="1780378"/>
            <a:ext cx="390908" cy="694933"/>
          </a:xfrm>
          <a:prstGeom prst="arc">
            <a:avLst>
              <a:gd name="adj1" fmla="val 10930562"/>
              <a:gd name="adj2" fmla="val 21550826"/>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85" name="Arc 184"/>
          <p:cNvSpPr/>
          <p:nvPr/>
        </p:nvSpPr>
        <p:spPr>
          <a:xfrm flipV="1">
            <a:off x="5935531" y="1748790"/>
            <a:ext cx="390908" cy="693669"/>
          </a:xfrm>
          <a:prstGeom prst="arc">
            <a:avLst>
              <a:gd name="adj1" fmla="val 11024717"/>
              <a:gd name="adj2" fmla="val 20942512"/>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86" name="Arc 185"/>
          <p:cNvSpPr/>
          <p:nvPr/>
        </p:nvSpPr>
        <p:spPr>
          <a:xfrm>
            <a:off x="6326251" y="1780378"/>
            <a:ext cx="390908" cy="694933"/>
          </a:xfrm>
          <a:prstGeom prst="arc">
            <a:avLst>
              <a:gd name="adj1" fmla="val 10809049"/>
              <a:gd name="adj2" fmla="val 21550826"/>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87" name="Arc 186"/>
          <p:cNvSpPr/>
          <p:nvPr/>
        </p:nvSpPr>
        <p:spPr>
          <a:xfrm flipV="1">
            <a:off x="6717160" y="1748790"/>
            <a:ext cx="390908" cy="693669"/>
          </a:xfrm>
          <a:prstGeom prst="arc">
            <a:avLst>
              <a:gd name="adj1" fmla="val 11024717"/>
              <a:gd name="adj2" fmla="val 58087"/>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22" name="Arc 221"/>
          <p:cNvSpPr/>
          <p:nvPr/>
        </p:nvSpPr>
        <p:spPr>
          <a:xfrm>
            <a:off x="7108068" y="1780378"/>
            <a:ext cx="390909" cy="694933"/>
          </a:xfrm>
          <a:prstGeom prst="arc">
            <a:avLst>
              <a:gd name="adj1" fmla="val 10930562"/>
              <a:gd name="adj2" fmla="val 21550826"/>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29" name="Oval 228"/>
          <p:cNvSpPr/>
          <p:nvPr/>
        </p:nvSpPr>
        <p:spPr>
          <a:xfrm flipV="1">
            <a:off x="4713186" y="2068145"/>
            <a:ext cx="109570" cy="80543"/>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0" name="Oval 229"/>
          <p:cNvSpPr/>
          <p:nvPr/>
        </p:nvSpPr>
        <p:spPr>
          <a:xfrm flipV="1">
            <a:off x="5492422" y="2068145"/>
            <a:ext cx="109570" cy="80543"/>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1" name="Oval 230"/>
          <p:cNvSpPr/>
          <p:nvPr/>
        </p:nvSpPr>
        <p:spPr>
          <a:xfrm flipV="1">
            <a:off x="6274444" y="2068145"/>
            <a:ext cx="109570" cy="80543"/>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6" name="Oval 235"/>
          <p:cNvSpPr/>
          <p:nvPr/>
        </p:nvSpPr>
        <p:spPr>
          <a:xfrm flipV="1">
            <a:off x="7052578" y="2068145"/>
            <a:ext cx="109570" cy="80543"/>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2" name="Group 11"/>
          <p:cNvGrpSpPr/>
          <p:nvPr/>
        </p:nvGrpSpPr>
        <p:grpSpPr>
          <a:xfrm>
            <a:off x="725693" y="2036657"/>
            <a:ext cx="6970507" cy="1727200"/>
            <a:chOff x="606841" y="2743200"/>
            <a:chExt cx="6970507" cy="1340223"/>
          </a:xfrm>
        </p:grpSpPr>
        <p:grpSp>
          <p:nvGrpSpPr>
            <p:cNvPr id="4" name="Group 3"/>
            <p:cNvGrpSpPr/>
            <p:nvPr/>
          </p:nvGrpSpPr>
          <p:grpSpPr>
            <a:xfrm>
              <a:off x="606841" y="2743200"/>
              <a:ext cx="3584159" cy="1295400"/>
              <a:chOff x="623920" y="2743200"/>
              <a:chExt cx="7446606" cy="1295400"/>
            </a:xfrm>
          </p:grpSpPr>
          <p:sp>
            <p:nvSpPr>
              <p:cNvPr id="158" name="Arc 157"/>
              <p:cNvSpPr/>
              <p:nvPr/>
            </p:nvSpPr>
            <p:spPr>
              <a:xfrm>
                <a:off x="643603" y="3260035"/>
                <a:ext cx="390908" cy="735811"/>
              </a:xfrm>
              <a:prstGeom prst="arc">
                <a:avLst>
                  <a:gd name="adj1" fmla="val 11333343"/>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59" name="Arc 158"/>
              <p:cNvSpPr/>
              <p:nvPr/>
            </p:nvSpPr>
            <p:spPr>
              <a:xfrm flipV="1">
                <a:off x="1034511" y="3226589"/>
                <a:ext cx="390908" cy="734473"/>
              </a:xfrm>
              <a:prstGeom prst="arc">
                <a:avLst>
                  <a:gd name="adj1" fmla="val 11024717"/>
                  <a:gd name="adj2" fmla="val 58087"/>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160" name="Group 12"/>
              <p:cNvGrpSpPr/>
              <p:nvPr/>
            </p:nvGrpSpPr>
            <p:grpSpPr>
              <a:xfrm>
                <a:off x="1425421" y="3226589"/>
                <a:ext cx="781818" cy="769257"/>
                <a:chOff x="2209800" y="304800"/>
                <a:chExt cx="3352800" cy="1752600"/>
              </a:xfrm>
            </p:grpSpPr>
            <p:sp>
              <p:nvSpPr>
                <p:cNvPr id="176" name="Arc 175"/>
                <p:cNvSpPr/>
                <p:nvPr/>
              </p:nvSpPr>
              <p:spPr>
                <a:xfrm>
                  <a:off x="2209800" y="381000"/>
                  <a:ext cx="1676400" cy="1676400"/>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77" name="Arc 176"/>
                <p:cNvSpPr/>
                <p:nvPr/>
              </p:nvSpPr>
              <p:spPr>
                <a:xfrm flipV="1">
                  <a:off x="3886200" y="304800"/>
                  <a:ext cx="1676400" cy="1673352"/>
                </a:xfrm>
                <a:prstGeom prst="arc">
                  <a:avLst>
                    <a:gd name="adj1" fmla="val 11024717"/>
                    <a:gd name="adj2" fmla="val 58087"/>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161" name="Arc 160"/>
              <p:cNvSpPr/>
              <p:nvPr/>
            </p:nvSpPr>
            <p:spPr>
              <a:xfrm>
                <a:off x="2207236" y="3260035"/>
                <a:ext cx="390908"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62" name="Arc 161"/>
              <p:cNvSpPr/>
              <p:nvPr/>
            </p:nvSpPr>
            <p:spPr>
              <a:xfrm flipV="1">
                <a:off x="2598145" y="3226589"/>
                <a:ext cx="390908" cy="734473"/>
              </a:xfrm>
              <a:prstGeom prst="arc">
                <a:avLst>
                  <a:gd name="adj1" fmla="val 11024717"/>
                  <a:gd name="adj2" fmla="val 2094251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63" name="Arc 162"/>
              <p:cNvSpPr/>
              <p:nvPr/>
            </p:nvSpPr>
            <p:spPr>
              <a:xfrm>
                <a:off x="2988865" y="3260035"/>
                <a:ext cx="390908" cy="735811"/>
              </a:xfrm>
              <a:prstGeom prst="arc">
                <a:avLst>
                  <a:gd name="adj1" fmla="val 10809049"/>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64" name="Arc 163"/>
              <p:cNvSpPr/>
              <p:nvPr/>
            </p:nvSpPr>
            <p:spPr>
              <a:xfrm flipV="1">
                <a:off x="3379774" y="3226589"/>
                <a:ext cx="390908" cy="734473"/>
              </a:xfrm>
              <a:prstGeom prst="arc">
                <a:avLst>
                  <a:gd name="adj1" fmla="val 11024717"/>
                  <a:gd name="adj2" fmla="val 58087"/>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165" name="Group 12"/>
              <p:cNvGrpSpPr/>
              <p:nvPr/>
            </p:nvGrpSpPr>
            <p:grpSpPr>
              <a:xfrm>
                <a:off x="3770683" y="3226589"/>
                <a:ext cx="781818" cy="769257"/>
                <a:chOff x="2209800" y="304800"/>
                <a:chExt cx="3352800" cy="1752600"/>
              </a:xfrm>
            </p:grpSpPr>
            <p:sp>
              <p:nvSpPr>
                <p:cNvPr id="174" name="Arc 173"/>
                <p:cNvSpPr/>
                <p:nvPr/>
              </p:nvSpPr>
              <p:spPr>
                <a:xfrm>
                  <a:off x="2209800" y="381000"/>
                  <a:ext cx="1676400" cy="1676400"/>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75" name="Arc 174"/>
                <p:cNvSpPr/>
                <p:nvPr/>
              </p:nvSpPr>
              <p:spPr>
                <a:xfrm flipV="1">
                  <a:off x="3886200" y="304800"/>
                  <a:ext cx="1676400" cy="1673352"/>
                </a:xfrm>
                <a:prstGeom prst="arc">
                  <a:avLst>
                    <a:gd name="adj1" fmla="val 11024717"/>
                    <a:gd name="adj2" fmla="val 58087"/>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166" name="Arc 165"/>
              <p:cNvSpPr/>
              <p:nvPr/>
            </p:nvSpPr>
            <p:spPr>
              <a:xfrm>
                <a:off x="4552499" y="3260035"/>
                <a:ext cx="390908"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67" name="Arc 166"/>
              <p:cNvSpPr/>
              <p:nvPr/>
            </p:nvSpPr>
            <p:spPr>
              <a:xfrm flipV="1">
                <a:off x="4943407" y="3226589"/>
                <a:ext cx="390908" cy="734473"/>
              </a:xfrm>
              <a:prstGeom prst="arc">
                <a:avLst>
                  <a:gd name="adj1" fmla="val 11024717"/>
                  <a:gd name="adj2" fmla="val 2094251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68" name="Arc 167"/>
              <p:cNvSpPr/>
              <p:nvPr/>
            </p:nvSpPr>
            <p:spPr>
              <a:xfrm>
                <a:off x="5334315" y="3260035"/>
                <a:ext cx="390908"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69" name="Arc 168"/>
              <p:cNvSpPr/>
              <p:nvPr/>
            </p:nvSpPr>
            <p:spPr>
              <a:xfrm flipV="1">
                <a:off x="5725224" y="3226589"/>
                <a:ext cx="390908" cy="734473"/>
              </a:xfrm>
              <a:prstGeom prst="arc">
                <a:avLst>
                  <a:gd name="adj1" fmla="val 11024717"/>
                  <a:gd name="adj2" fmla="val 2094251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70" name="Arc 169"/>
              <p:cNvSpPr/>
              <p:nvPr/>
            </p:nvSpPr>
            <p:spPr>
              <a:xfrm>
                <a:off x="6117917" y="3260035"/>
                <a:ext cx="390908"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71" name="Arc 170"/>
              <p:cNvSpPr/>
              <p:nvPr/>
            </p:nvSpPr>
            <p:spPr>
              <a:xfrm flipV="1">
                <a:off x="6508826" y="3226589"/>
                <a:ext cx="390908" cy="734473"/>
              </a:xfrm>
              <a:prstGeom prst="arc">
                <a:avLst>
                  <a:gd name="adj1" fmla="val 11024717"/>
                  <a:gd name="adj2" fmla="val 2094251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72" name="Arc 171"/>
              <p:cNvSpPr/>
              <p:nvPr/>
            </p:nvSpPr>
            <p:spPr>
              <a:xfrm>
                <a:off x="6902662" y="3260035"/>
                <a:ext cx="390908"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73" name="Arc 172"/>
              <p:cNvSpPr/>
              <p:nvPr/>
            </p:nvSpPr>
            <p:spPr>
              <a:xfrm flipV="1">
                <a:off x="7293571" y="3226589"/>
                <a:ext cx="390908" cy="734473"/>
              </a:xfrm>
              <a:prstGeom prst="arc">
                <a:avLst>
                  <a:gd name="adj1" fmla="val 11024717"/>
                  <a:gd name="adj2" fmla="val 2094251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49" name="Oval 148"/>
              <p:cNvSpPr/>
              <p:nvPr/>
            </p:nvSpPr>
            <p:spPr>
              <a:xfrm flipV="1">
                <a:off x="1375801" y="3564730"/>
                <a:ext cx="109570"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0" name="Oval 149"/>
              <p:cNvSpPr/>
              <p:nvPr/>
            </p:nvSpPr>
            <p:spPr>
              <a:xfrm flipV="1">
                <a:off x="2155037" y="3564730"/>
                <a:ext cx="109570"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1" name="Oval 150"/>
              <p:cNvSpPr/>
              <p:nvPr/>
            </p:nvSpPr>
            <p:spPr>
              <a:xfrm flipV="1">
                <a:off x="2937059" y="3564730"/>
                <a:ext cx="109570"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2" name="Oval 151"/>
              <p:cNvSpPr/>
              <p:nvPr/>
            </p:nvSpPr>
            <p:spPr>
              <a:xfrm flipV="1">
                <a:off x="3715193" y="3564730"/>
                <a:ext cx="109570"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3" name="Oval 152"/>
              <p:cNvSpPr/>
              <p:nvPr/>
            </p:nvSpPr>
            <p:spPr>
              <a:xfrm flipV="1">
                <a:off x="4496241" y="3564730"/>
                <a:ext cx="109570"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4" name="Oval 153"/>
              <p:cNvSpPr/>
              <p:nvPr/>
            </p:nvSpPr>
            <p:spPr>
              <a:xfrm flipV="1">
                <a:off x="5281582" y="3567104"/>
                <a:ext cx="109570"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5" name="Oval 154"/>
              <p:cNvSpPr/>
              <p:nvPr/>
            </p:nvSpPr>
            <p:spPr>
              <a:xfrm flipV="1">
                <a:off x="6063604" y="3567104"/>
                <a:ext cx="109570"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6" name="Oval 155"/>
              <p:cNvSpPr/>
              <p:nvPr/>
            </p:nvSpPr>
            <p:spPr>
              <a:xfrm flipV="1">
                <a:off x="6841738" y="3567104"/>
                <a:ext cx="109570"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7" name="Oval 156"/>
              <p:cNvSpPr/>
              <p:nvPr/>
            </p:nvSpPr>
            <p:spPr>
              <a:xfrm flipV="1">
                <a:off x="7622786" y="3567104"/>
                <a:ext cx="109570"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8" name="Arc 177"/>
              <p:cNvSpPr/>
              <p:nvPr/>
            </p:nvSpPr>
            <p:spPr>
              <a:xfrm>
                <a:off x="7679618" y="3302789"/>
                <a:ext cx="390908"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cxnSp>
            <p:nvCxnSpPr>
              <p:cNvPr id="99" name="Straight Connector 98"/>
              <p:cNvCxnSpPr/>
              <p:nvPr/>
            </p:nvCxnSpPr>
            <p:spPr>
              <a:xfrm flipV="1">
                <a:off x="838200" y="3252690"/>
                <a:ext cx="609600" cy="0"/>
              </a:xfrm>
              <a:prstGeom prst="line">
                <a:avLst/>
              </a:prstGeom>
              <a:ln w="38100">
                <a:solidFill>
                  <a:schemeClr val="accent3">
                    <a:lumMod val="75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02" name="Arc 101"/>
              <p:cNvSpPr/>
              <p:nvPr/>
            </p:nvSpPr>
            <p:spPr>
              <a:xfrm flipH="1">
                <a:off x="623920" y="3038033"/>
                <a:ext cx="406400" cy="416815"/>
              </a:xfrm>
              <a:prstGeom prst="arc">
                <a:avLst>
                  <a:gd name="adj1" fmla="val 10716730"/>
                  <a:gd name="adj2" fmla="val 16240068"/>
                </a:avLst>
              </a:prstGeom>
              <a:solidFill>
                <a:schemeClr val="accent3">
                  <a:lumMod val="5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83" name="TextBox 182"/>
              <p:cNvSpPr txBox="1"/>
              <p:nvPr/>
            </p:nvSpPr>
            <p:spPr>
              <a:xfrm>
                <a:off x="838200" y="2743200"/>
                <a:ext cx="399468" cy="461665"/>
              </a:xfrm>
              <a:prstGeom prst="rect">
                <a:avLst/>
              </a:prstGeom>
              <a:noFill/>
            </p:spPr>
            <p:txBody>
              <a:bodyPr wrap="none" rtlCol="0">
                <a:spAutoFit/>
              </a:bodyPr>
              <a:lstStyle/>
              <a:p>
                <a:r>
                  <a:rPr lang="el-GR" sz="2400" b="1" dirty="0" smtClean="0">
                    <a:solidFill>
                      <a:srgbClr val="9BBB59">
                        <a:lumMod val="50000"/>
                      </a:srgbClr>
                    </a:solidFill>
                    <a:latin typeface="Calibri"/>
                  </a:rPr>
                  <a:t>φ</a:t>
                </a:r>
                <a:endParaRPr lang="en-US" sz="2400" b="1" dirty="0">
                  <a:solidFill>
                    <a:srgbClr val="9BBB59">
                      <a:lumMod val="50000"/>
                    </a:srgbClr>
                  </a:solidFill>
                  <a:latin typeface="Calibri"/>
                </a:endParaRPr>
              </a:p>
            </p:txBody>
          </p:sp>
        </p:grpSp>
        <p:sp>
          <p:nvSpPr>
            <p:cNvPr id="238" name="Arc 237"/>
            <p:cNvSpPr/>
            <p:nvPr/>
          </p:nvSpPr>
          <p:spPr>
            <a:xfrm>
              <a:off x="4002663" y="3304858"/>
              <a:ext cx="188150" cy="735811"/>
            </a:xfrm>
            <a:prstGeom prst="arc">
              <a:avLst>
                <a:gd name="adj1" fmla="val 11333343"/>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39" name="Arc 238"/>
            <p:cNvSpPr/>
            <p:nvPr/>
          </p:nvSpPr>
          <p:spPr>
            <a:xfrm flipV="1">
              <a:off x="4190813" y="3271412"/>
              <a:ext cx="188150" cy="734473"/>
            </a:xfrm>
            <a:prstGeom prst="arc">
              <a:avLst>
                <a:gd name="adj1" fmla="val 11024717"/>
                <a:gd name="adj2" fmla="val 58087"/>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240" name="Group 12"/>
            <p:cNvGrpSpPr/>
            <p:nvPr/>
          </p:nvGrpSpPr>
          <p:grpSpPr>
            <a:xfrm>
              <a:off x="4378963" y="3271412"/>
              <a:ext cx="376300" cy="769257"/>
              <a:chOff x="2209800" y="304800"/>
              <a:chExt cx="3352800" cy="1752600"/>
            </a:xfrm>
          </p:grpSpPr>
          <p:sp>
            <p:nvSpPr>
              <p:cNvPr id="270" name="Arc 269"/>
              <p:cNvSpPr/>
              <p:nvPr/>
            </p:nvSpPr>
            <p:spPr>
              <a:xfrm>
                <a:off x="2209800" y="381000"/>
                <a:ext cx="1676400" cy="1676400"/>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71" name="Arc 270"/>
              <p:cNvSpPr/>
              <p:nvPr/>
            </p:nvSpPr>
            <p:spPr>
              <a:xfrm flipV="1">
                <a:off x="3886200" y="304800"/>
                <a:ext cx="1676400" cy="1673352"/>
              </a:xfrm>
              <a:prstGeom prst="arc">
                <a:avLst>
                  <a:gd name="adj1" fmla="val 11024717"/>
                  <a:gd name="adj2" fmla="val 58087"/>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241" name="Arc 240"/>
            <p:cNvSpPr/>
            <p:nvPr/>
          </p:nvSpPr>
          <p:spPr>
            <a:xfrm>
              <a:off x="4755262" y="3304858"/>
              <a:ext cx="188150"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42" name="Arc 241"/>
            <p:cNvSpPr/>
            <p:nvPr/>
          </p:nvSpPr>
          <p:spPr>
            <a:xfrm flipV="1">
              <a:off x="4943412" y="3271412"/>
              <a:ext cx="188150" cy="734473"/>
            </a:xfrm>
            <a:prstGeom prst="arc">
              <a:avLst>
                <a:gd name="adj1" fmla="val 11024717"/>
                <a:gd name="adj2" fmla="val 2094251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43" name="Arc 242"/>
            <p:cNvSpPr/>
            <p:nvPr/>
          </p:nvSpPr>
          <p:spPr>
            <a:xfrm>
              <a:off x="5131471" y="3304858"/>
              <a:ext cx="188150" cy="735811"/>
            </a:xfrm>
            <a:prstGeom prst="arc">
              <a:avLst>
                <a:gd name="adj1" fmla="val 10809049"/>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44" name="Arc 243"/>
            <p:cNvSpPr/>
            <p:nvPr/>
          </p:nvSpPr>
          <p:spPr>
            <a:xfrm flipV="1">
              <a:off x="5319621" y="3271412"/>
              <a:ext cx="188150" cy="734473"/>
            </a:xfrm>
            <a:prstGeom prst="arc">
              <a:avLst>
                <a:gd name="adj1" fmla="val 11024717"/>
                <a:gd name="adj2" fmla="val 58087"/>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245" name="Group 12"/>
            <p:cNvGrpSpPr/>
            <p:nvPr/>
          </p:nvGrpSpPr>
          <p:grpSpPr>
            <a:xfrm>
              <a:off x="5507772" y="3271412"/>
              <a:ext cx="376300" cy="769257"/>
              <a:chOff x="2209800" y="304800"/>
              <a:chExt cx="3352800" cy="1752600"/>
            </a:xfrm>
          </p:grpSpPr>
          <p:sp>
            <p:nvSpPr>
              <p:cNvPr id="268" name="Arc 267"/>
              <p:cNvSpPr/>
              <p:nvPr/>
            </p:nvSpPr>
            <p:spPr>
              <a:xfrm>
                <a:off x="2209800" y="381000"/>
                <a:ext cx="1676400" cy="1676400"/>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69" name="Arc 268"/>
              <p:cNvSpPr/>
              <p:nvPr/>
            </p:nvSpPr>
            <p:spPr>
              <a:xfrm flipV="1">
                <a:off x="3886200" y="304800"/>
                <a:ext cx="1676400" cy="1673352"/>
              </a:xfrm>
              <a:prstGeom prst="arc">
                <a:avLst>
                  <a:gd name="adj1" fmla="val 11024717"/>
                  <a:gd name="adj2" fmla="val 58087"/>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246" name="Arc 245"/>
            <p:cNvSpPr/>
            <p:nvPr/>
          </p:nvSpPr>
          <p:spPr>
            <a:xfrm>
              <a:off x="5884071" y="3304858"/>
              <a:ext cx="188150"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47" name="Arc 246"/>
            <p:cNvSpPr/>
            <p:nvPr/>
          </p:nvSpPr>
          <p:spPr>
            <a:xfrm flipV="1">
              <a:off x="6072221" y="3271412"/>
              <a:ext cx="188150" cy="734473"/>
            </a:xfrm>
            <a:prstGeom prst="arc">
              <a:avLst>
                <a:gd name="adj1" fmla="val 11024717"/>
                <a:gd name="adj2" fmla="val 2094251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48" name="Arc 247"/>
            <p:cNvSpPr/>
            <p:nvPr/>
          </p:nvSpPr>
          <p:spPr>
            <a:xfrm>
              <a:off x="6260370" y="3304858"/>
              <a:ext cx="188150"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49" name="Arc 248"/>
            <p:cNvSpPr/>
            <p:nvPr/>
          </p:nvSpPr>
          <p:spPr>
            <a:xfrm flipV="1">
              <a:off x="6448520" y="3271412"/>
              <a:ext cx="188150" cy="734473"/>
            </a:xfrm>
            <a:prstGeom prst="arc">
              <a:avLst>
                <a:gd name="adj1" fmla="val 11024717"/>
                <a:gd name="adj2" fmla="val 2094251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50" name="Arc 249"/>
            <p:cNvSpPr/>
            <p:nvPr/>
          </p:nvSpPr>
          <p:spPr>
            <a:xfrm>
              <a:off x="6637529" y="3304858"/>
              <a:ext cx="188150"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51" name="Arc 250"/>
            <p:cNvSpPr/>
            <p:nvPr/>
          </p:nvSpPr>
          <p:spPr>
            <a:xfrm flipV="1">
              <a:off x="6825679" y="3271412"/>
              <a:ext cx="188150" cy="734473"/>
            </a:xfrm>
            <a:prstGeom prst="arc">
              <a:avLst>
                <a:gd name="adj1" fmla="val 11024717"/>
                <a:gd name="adj2" fmla="val 2094251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52" name="Arc 251"/>
            <p:cNvSpPr/>
            <p:nvPr/>
          </p:nvSpPr>
          <p:spPr>
            <a:xfrm>
              <a:off x="7015238" y="3304858"/>
              <a:ext cx="188150"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53" name="Arc 252"/>
            <p:cNvSpPr/>
            <p:nvPr/>
          </p:nvSpPr>
          <p:spPr>
            <a:xfrm flipV="1">
              <a:off x="7203388" y="3271412"/>
              <a:ext cx="188150" cy="734473"/>
            </a:xfrm>
            <a:prstGeom prst="arc">
              <a:avLst>
                <a:gd name="adj1" fmla="val 11024717"/>
                <a:gd name="adj2" fmla="val 2094251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54" name="Oval 253"/>
            <p:cNvSpPr/>
            <p:nvPr/>
          </p:nvSpPr>
          <p:spPr>
            <a:xfrm flipV="1">
              <a:off x="3977341" y="3609553"/>
              <a:ext cx="52738"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5" name="Oval 254"/>
            <p:cNvSpPr/>
            <p:nvPr/>
          </p:nvSpPr>
          <p:spPr>
            <a:xfrm flipV="1">
              <a:off x="4355080" y="3609553"/>
              <a:ext cx="52738"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6" name="Oval 255"/>
            <p:cNvSpPr/>
            <p:nvPr/>
          </p:nvSpPr>
          <p:spPr>
            <a:xfrm flipV="1">
              <a:off x="4730138" y="3609553"/>
              <a:ext cx="52738"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7" name="Oval 256"/>
            <p:cNvSpPr/>
            <p:nvPr/>
          </p:nvSpPr>
          <p:spPr>
            <a:xfrm flipV="1">
              <a:off x="5106536" y="3609553"/>
              <a:ext cx="52738"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8" name="Oval 257"/>
            <p:cNvSpPr/>
            <p:nvPr/>
          </p:nvSpPr>
          <p:spPr>
            <a:xfrm flipV="1">
              <a:off x="5481063" y="3609553"/>
              <a:ext cx="52738"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9" name="Oval 258"/>
            <p:cNvSpPr/>
            <p:nvPr/>
          </p:nvSpPr>
          <p:spPr>
            <a:xfrm flipV="1">
              <a:off x="5856993" y="3609553"/>
              <a:ext cx="52738"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0" name="Oval 259"/>
            <p:cNvSpPr/>
            <p:nvPr/>
          </p:nvSpPr>
          <p:spPr>
            <a:xfrm flipV="1">
              <a:off x="6234989" y="3611927"/>
              <a:ext cx="52738"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1" name="Oval 260"/>
            <p:cNvSpPr/>
            <p:nvPr/>
          </p:nvSpPr>
          <p:spPr>
            <a:xfrm flipV="1">
              <a:off x="6611388" y="3611927"/>
              <a:ext cx="52738"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2" name="Oval 261"/>
            <p:cNvSpPr/>
            <p:nvPr/>
          </p:nvSpPr>
          <p:spPr>
            <a:xfrm flipV="1">
              <a:off x="6985915" y="3611927"/>
              <a:ext cx="52738"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3" name="Oval 262"/>
            <p:cNvSpPr/>
            <p:nvPr/>
          </p:nvSpPr>
          <p:spPr>
            <a:xfrm flipV="1">
              <a:off x="7361844" y="3611927"/>
              <a:ext cx="52738" cy="85281"/>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4" name="Arc 263"/>
            <p:cNvSpPr/>
            <p:nvPr/>
          </p:nvSpPr>
          <p:spPr>
            <a:xfrm>
              <a:off x="7389198" y="3347612"/>
              <a:ext cx="188150" cy="735811"/>
            </a:xfrm>
            <a:prstGeom prst="arc">
              <a:avLst>
                <a:gd name="adj1" fmla="val 10930562"/>
                <a:gd name="adj2" fmla="val 21550826"/>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220" name="Arc 219"/>
          <p:cNvSpPr/>
          <p:nvPr/>
        </p:nvSpPr>
        <p:spPr>
          <a:xfrm flipH="1">
            <a:off x="604232" y="3961484"/>
            <a:ext cx="465384" cy="708628"/>
          </a:xfrm>
          <a:prstGeom prst="arc">
            <a:avLst>
              <a:gd name="adj1" fmla="val 16196417"/>
              <a:gd name="adj2" fmla="val 5405044"/>
            </a:avLst>
          </a:prstGeom>
          <a:solidFill>
            <a:srgbClr val="C0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cxnSp>
        <p:nvCxnSpPr>
          <p:cNvPr id="219" name="Straight Connector 218"/>
          <p:cNvCxnSpPr/>
          <p:nvPr/>
        </p:nvCxnSpPr>
        <p:spPr>
          <a:xfrm flipH="1">
            <a:off x="835843" y="4350127"/>
            <a:ext cx="1081" cy="997000"/>
          </a:xfrm>
          <a:prstGeom prst="line">
            <a:avLst/>
          </a:prstGeom>
          <a:ln w="38100">
            <a:solidFill>
              <a:srgbClr val="C0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25" name="Right Brace 224"/>
          <p:cNvSpPr/>
          <p:nvPr/>
        </p:nvSpPr>
        <p:spPr>
          <a:xfrm rot="5400000">
            <a:off x="4245370" y="4442347"/>
            <a:ext cx="274094" cy="2362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09" name="Oval 208"/>
          <p:cNvSpPr/>
          <p:nvPr/>
        </p:nvSpPr>
        <p:spPr>
          <a:xfrm flipV="1">
            <a:off x="1342815" y="4338732"/>
            <a:ext cx="156344" cy="144986"/>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0" name="Oval 209"/>
          <p:cNvSpPr/>
          <p:nvPr/>
        </p:nvSpPr>
        <p:spPr>
          <a:xfrm flipV="1">
            <a:off x="2454696" y="4338732"/>
            <a:ext cx="156344" cy="144986"/>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1" name="Oval 210"/>
          <p:cNvSpPr/>
          <p:nvPr/>
        </p:nvSpPr>
        <p:spPr>
          <a:xfrm flipV="1">
            <a:off x="3570551" y="4338732"/>
            <a:ext cx="156344" cy="144986"/>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2" name="Oval 211"/>
          <p:cNvSpPr/>
          <p:nvPr/>
        </p:nvSpPr>
        <p:spPr>
          <a:xfrm flipV="1">
            <a:off x="4680859" y="4338732"/>
            <a:ext cx="156344" cy="144986"/>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9" name="Arc 188"/>
          <p:cNvSpPr/>
          <p:nvPr/>
        </p:nvSpPr>
        <p:spPr>
          <a:xfrm flipV="1">
            <a:off x="855835" y="3763857"/>
            <a:ext cx="557781" cy="1248680"/>
          </a:xfrm>
          <a:prstGeom prst="arc">
            <a:avLst>
              <a:gd name="adj1" fmla="val 11024717"/>
              <a:gd name="adj2" fmla="val 580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190" name="Group 12"/>
          <p:cNvGrpSpPr/>
          <p:nvPr/>
        </p:nvGrpSpPr>
        <p:grpSpPr>
          <a:xfrm>
            <a:off x="1413619" y="3763857"/>
            <a:ext cx="1115565" cy="1307816"/>
            <a:chOff x="2209800" y="304800"/>
            <a:chExt cx="3352800" cy="1752600"/>
          </a:xfrm>
        </p:grpSpPr>
        <p:sp>
          <p:nvSpPr>
            <p:cNvPr id="191" name="Arc 190"/>
            <p:cNvSpPr/>
            <p:nvPr/>
          </p:nvSpPr>
          <p:spPr>
            <a:xfrm>
              <a:off x="2209800" y="381000"/>
              <a:ext cx="1676400" cy="1676400"/>
            </a:xfrm>
            <a:prstGeom prst="arc">
              <a:avLst>
                <a:gd name="adj1" fmla="val 10930562"/>
                <a:gd name="adj2" fmla="val 2155082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92" name="Arc 191"/>
            <p:cNvSpPr/>
            <p:nvPr/>
          </p:nvSpPr>
          <p:spPr>
            <a:xfrm flipV="1">
              <a:off x="3886200" y="304800"/>
              <a:ext cx="1676400" cy="1673352"/>
            </a:xfrm>
            <a:prstGeom prst="arc">
              <a:avLst>
                <a:gd name="adj1" fmla="val 11024717"/>
                <a:gd name="adj2" fmla="val 580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193" name="Arc 192"/>
          <p:cNvSpPr/>
          <p:nvPr/>
        </p:nvSpPr>
        <p:spPr>
          <a:xfrm>
            <a:off x="2529179" y="3820719"/>
            <a:ext cx="557781" cy="1250955"/>
          </a:xfrm>
          <a:prstGeom prst="arc">
            <a:avLst>
              <a:gd name="adj1" fmla="val 10930562"/>
              <a:gd name="adj2" fmla="val 2155082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94" name="Arc 193"/>
          <p:cNvSpPr/>
          <p:nvPr/>
        </p:nvSpPr>
        <p:spPr>
          <a:xfrm flipV="1">
            <a:off x="3086960" y="3763857"/>
            <a:ext cx="557781" cy="1248680"/>
          </a:xfrm>
          <a:prstGeom prst="arc">
            <a:avLst>
              <a:gd name="adj1" fmla="val 11024717"/>
              <a:gd name="adj2" fmla="val 20942512"/>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95" name="Arc 194"/>
          <p:cNvSpPr/>
          <p:nvPr/>
        </p:nvSpPr>
        <p:spPr>
          <a:xfrm>
            <a:off x="3644474" y="3820719"/>
            <a:ext cx="557781" cy="1250955"/>
          </a:xfrm>
          <a:prstGeom prst="arc">
            <a:avLst>
              <a:gd name="adj1" fmla="val 10809049"/>
              <a:gd name="adj2" fmla="val 2155082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96" name="Arc 195"/>
          <p:cNvSpPr/>
          <p:nvPr/>
        </p:nvSpPr>
        <p:spPr>
          <a:xfrm flipV="1">
            <a:off x="4202255" y="3763857"/>
            <a:ext cx="557781" cy="1248680"/>
          </a:xfrm>
          <a:prstGeom prst="arc">
            <a:avLst>
              <a:gd name="adj1" fmla="val 11024717"/>
              <a:gd name="adj2" fmla="val 580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98" name="Arc 197"/>
          <p:cNvSpPr/>
          <p:nvPr/>
        </p:nvSpPr>
        <p:spPr>
          <a:xfrm>
            <a:off x="4760037" y="3820719"/>
            <a:ext cx="557783" cy="1250955"/>
          </a:xfrm>
          <a:prstGeom prst="arc">
            <a:avLst>
              <a:gd name="adj1" fmla="val 10930562"/>
              <a:gd name="adj2" fmla="val 2155082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73" name="Oval 272"/>
          <p:cNvSpPr/>
          <p:nvPr/>
        </p:nvSpPr>
        <p:spPr>
          <a:xfrm flipV="1">
            <a:off x="5799655" y="4343670"/>
            <a:ext cx="156344" cy="144986"/>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4" name="Oval 273"/>
          <p:cNvSpPr/>
          <p:nvPr/>
        </p:nvSpPr>
        <p:spPr>
          <a:xfrm flipV="1">
            <a:off x="6911536" y="4343670"/>
            <a:ext cx="156344" cy="144986"/>
          </a:xfrm>
          <a:prstGeom prst="ellipse">
            <a:avLst/>
          </a:prstGeom>
          <a:solidFill>
            <a:srgbClr val="96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7" name="Arc 276"/>
          <p:cNvSpPr/>
          <p:nvPr/>
        </p:nvSpPr>
        <p:spPr>
          <a:xfrm flipV="1">
            <a:off x="5312675" y="3768796"/>
            <a:ext cx="557781" cy="1248680"/>
          </a:xfrm>
          <a:prstGeom prst="arc">
            <a:avLst>
              <a:gd name="adj1" fmla="val 11024717"/>
              <a:gd name="adj2" fmla="val 580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84" name="Arc 283"/>
          <p:cNvSpPr/>
          <p:nvPr/>
        </p:nvSpPr>
        <p:spPr>
          <a:xfrm>
            <a:off x="5870459" y="3825657"/>
            <a:ext cx="557783" cy="1250955"/>
          </a:xfrm>
          <a:prstGeom prst="arc">
            <a:avLst>
              <a:gd name="adj1" fmla="val 10930562"/>
              <a:gd name="adj2" fmla="val 2155082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85" name="Arc 284"/>
          <p:cNvSpPr/>
          <p:nvPr/>
        </p:nvSpPr>
        <p:spPr>
          <a:xfrm flipV="1">
            <a:off x="6428242" y="3768796"/>
            <a:ext cx="557783" cy="1248680"/>
          </a:xfrm>
          <a:prstGeom prst="arc">
            <a:avLst>
              <a:gd name="adj1" fmla="val 11024717"/>
              <a:gd name="adj2" fmla="val 5808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79" name="Arc 278"/>
          <p:cNvSpPr/>
          <p:nvPr/>
        </p:nvSpPr>
        <p:spPr>
          <a:xfrm>
            <a:off x="6986019" y="3825657"/>
            <a:ext cx="557781" cy="1250955"/>
          </a:xfrm>
          <a:prstGeom prst="arc">
            <a:avLst>
              <a:gd name="adj1" fmla="val 10930562"/>
              <a:gd name="adj2" fmla="val 2155082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86" name="TextBox 285"/>
          <p:cNvSpPr txBox="1"/>
          <p:nvPr/>
        </p:nvSpPr>
        <p:spPr>
          <a:xfrm>
            <a:off x="60960" y="6400800"/>
            <a:ext cx="6324600" cy="319745"/>
          </a:xfrm>
          <a:prstGeom prst="rect">
            <a:avLst/>
          </a:prstGeom>
          <a:noFill/>
        </p:spPr>
        <p:txBody>
          <a:bodyPr wrap="square" rtlCol="0">
            <a:spAutoFit/>
          </a:bodyPr>
          <a:lstStyle/>
          <a:p>
            <a:r>
              <a:rPr lang="en-US" sz="1600" dirty="0" err="1" smtClean="0">
                <a:solidFill>
                  <a:prstClr val="black"/>
                </a:solidFill>
              </a:rPr>
              <a:t>Chirinos</a:t>
            </a:r>
            <a:r>
              <a:rPr lang="en-US" sz="1600" dirty="0" smtClean="0">
                <a:solidFill>
                  <a:prstClr val="black"/>
                </a:solidFill>
              </a:rPr>
              <a:t> JA, </a:t>
            </a:r>
            <a:r>
              <a:rPr lang="en-US" sz="1600" dirty="0" err="1" smtClean="0">
                <a:solidFill>
                  <a:prstClr val="black"/>
                </a:solidFill>
              </a:rPr>
              <a:t>Segers</a:t>
            </a:r>
            <a:r>
              <a:rPr lang="en-US" sz="1600" dirty="0" smtClean="0">
                <a:solidFill>
                  <a:prstClr val="black"/>
                </a:solidFill>
              </a:rPr>
              <a:t> P. </a:t>
            </a:r>
            <a:r>
              <a:rPr lang="en-US" sz="1600" i="1" dirty="0" smtClean="0">
                <a:solidFill>
                  <a:prstClr val="black"/>
                </a:solidFill>
              </a:rPr>
              <a:t>Hypertension</a:t>
            </a:r>
            <a:r>
              <a:rPr lang="en-US" sz="1600" dirty="0" smtClean="0">
                <a:solidFill>
                  <a:prstClr val="black"/>
                </a:solidFill>
              </a:rPr>
              <a:t> 2010; 56(4):555-62. </a:t>
            </a:r>
            <a:endParaRPr lang="en-US" sz="1600" i="1" dirty="0">
              <a:solidFill>
                <a:prstClr val="black"/>
              </a:solidFill>
            </a:endParaRPr>
          </a:p>
        </p:txBody>
      </p:sp>
    </p:spTree>
    <p:extLst>
      <p:ext uri="{BB962C8B-B14F-4D97-AF65-F5344CB8AC3E}">
        <p14:creationId xmlns:p14="http://schemas.microsoft.com/office/powerpoint/2010/main" val="263352839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0066"/>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3562</TotalTime>
  <Words>2083</Words>
  <Application>Microsoft Macintosh PowerPoint</Application>
  <PresentationFormat>On-screen Show (4:3)</PresentationFormat>
  <Paragraphs>223</Paragraphs>
  <Slides>45</Slides>
  <Notes>15</Notes>
  <HiddenSlides>0</HiddenSlides>
  <MMClips>0</MMClips>
  <ScaleCrop>false</ScaleCrop>
  <HeadingPairs>
    <vt:vector size="4" baseType="variant">
      <vt:variant>
        <vt:lpstr>Theme</vt:lpstr>
      </vt:variant>
      <vt:variant>
        <vt:i4>13</vt:i4>
      </vt:variant>
      <vt:variant>
        <vt:lpstr>Slide Titles</vt:lpstr>
      </vt:variant>
      <vt:variant>
        <vt:i4>45</vt:i4>
      </vt:variant>
    </vt:vector>
  </HeadingPairs>
  <TitlesOfParts>
    <vt:vector size="58" baseType="lpstr">
      <vt:lpstr>Office Theme</vt:lpstr>
      <vt:lpstr>1_Office Theme</vt:lpstr>
      <vt:lpstr>2_Office Theme</vt:lpstr>
      <vt:lpstr>3_Office Theme</vt:lpstr>
      <vt:lpstr>5_Office Theme</vt:lpstr>
      <vt:lpstr>9_Office Theme</vt:lpstr>
      <vt:lpstr>6_Office Theme</vt:lpstr>
      <vt:lpstr>10_Diseño predeterminado</vt:lpstr>
      <vt:lpstr>Diseño predeterminado</vt:lpstr>
      <vt:lpstr>4_Office Theme</vt:lpstr>
      <vt:lpstr>7_Office Theme</vt:lpstr>
      <vt:lpstr>8_Office Theme</vt:lpstr>
      <vt:lpstr>10_Office Theme</vt:lpstr>
      <vt:lpstr> Central pressure profiles, wave reflections and cardiovascular  risk in MESA </vt:lpstr>
      <vt:lpstr> Central pressure profiles,  wave reflections and cardiovascular  risk in MESA </vt:lpstr>
      <vt:lpstr>Objectives</vt:lpstr>
      <vt:lpstr>Why study central pressures?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more to central pressure  profiles than peak pressure</vt:lpstr>
      <vt:lpstr>Systolic load = Systolic Blood Pressure</vt:lpstr>
      <vt:lpstr>Systolic load = Systolic Blood Pressure</vt:lpstr>
      <vt:lpstr>PowerPoint Presentation</vt:lpstr>
      <vt:lpstr>PowerPoint Presentation</vt:lpstr>
      <vt:lpstr>PowerPoint Presentation</vt:lpstr>
      <vt:lpstr>PowerPoint Presentation</vt:lpstr>
      <vt:lpstr>PowerPoint Presentation</vt:lpstr>
      <vt:lpstr>Pressure-Flow analyses</vt:lpstr>
      <vt:lpstr>PowerPoint Presentation</vt:lpstr>
      <vt:lpstr>PowerPoint Presentation</vt:lpstr>
      <vt:lpstr>Wave separation analysis</vt:lpstr>
      <vt:lpstr>PowerPoint Presentation</vt:lpstr>
      <vt:lpstr>Effect of Early versus Late Pressure Overload in Rats</vt:lpstr>
      <vt:lpstr>Objectives</vt:lpstr>
      <vt:lpstr>Methods</vt:lpstr>
      <vt:lpstr>Methods</vt:lpstr>
      <vt:lpstr>PowerPoint Presentation</vt:lpstr>
      <vt:lpstr>Endpoints</vt:lpstr>
      <vt:lpstr>Statistical Methods</vt:lpstr>
      <vt:lpstr>Methods</vt:lpstr>
      <vt:lpstr>Results</vt:lpstr>
      <vt:lpstr>Results</vt:lpstr>
      <vt:lpstr>PowerPoint Presentation</vt:lpstr>
      <vt:lpstr>PowerPoint Presentation</vt:lpstr>
      <vt:lpstr>PowerPoint Presentation</vt:lpstr>
      <vt:lpstr>PowerPoint Presentation</vt:lpstr>
      <vt:lpstr>PowerPoint Presentation</vt:lpstr>
      <vt:lpstr>Conclusions</vt:lpstr>
      <vt:lpstr>Conclusions</vt:lpstr>
      <vt:lpstr>Future approaches?</vt:lpstr>
      <vt:lpstr>Arterial determinants of the Central Pressure Profile</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research</dc:creator>
  <cp:lastModifiedBy>Julio Chirinos</cp:lastModifiedBy>
  <cp:revision>365</cp:revision>
  <dcterms:created xsi:type="dcterms:W3CDTF">2009-12-09T15:08:01Z</dcterms:created>
  <dcterms:modified xsi:type="dcterms:W3CDTF">2011-09-23T12:17:58Z</dcterms:modified>
</cp:coreProperties>
</file>