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56" r:id="rId2"/>
    <p:sldId id="292" r:id="rId3"/>
    <p:sldId id="293" r:id="rId4"/>
    <p:sldId id="257" r:id="rId5"/>
    <p:sldId id="270" r:id="rId6"/>
    <p:sldId id="274" r:id="rId7"/>
    <p:sldId id="294" r:id="rId8"/>
    <p:sldId id="331" r:id="rId9"/>
    <p:sldId id="285" r:id="rId10"/>
    <p:sldId id="336" r:id="rId11"/>
    <p:sldId id="314" r:id="rId12"/>
    <p:sldId id="301" r:id="rId13"/>
    <p:sldId id="316" r:id="rId14"/>
    <p:sldId id="318" r:id="rId15"/>
    <p:sldId id="319" r:id="rId16"/>
    <p:sldId id="340" r:id="rId17"/>
    <p:sldId id="321" r:id="rId18"/>
    <p:sldId id="323" r:id="rId19"/>
    <p:sldId id="328" r:id="rId20"/>
    <p:sldId id="329" r:id="rId21"/>
    <p:sldId id="327" r:id="rId22"/>
    <p:sldId id="338" r:id="rId23"/>
    <p:sldId id="339" r:id="rId24"/>
    <p:sldId id="333" r:id="rId25"/>
    <p:sldId id="33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17D54-5F68-439A-BACB-B3B64736BB76}" type="datetimeFigureOut">
              <a:rPr lang="en-US" smtClean="0"/>
              <a:pPr/>
              <a:t>9/12/2012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3E293-E3CC-4540-80A7-D912060166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Integrative risk predictive</a:t>
            </a:r>
            <a:r>
              <a:rPr lang="en-US" baseline="0" dirty="0" smtClean="0"/>
              <a:t> models using several risk markers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3E293-E3CC-4540-80A7-D912060166C0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37F0963-8206-41E8-8449-8CED96139A7F}" type="datetimeFigureOut">
              <a:rPr lang="en-US" smtClean="0"/>
              <a:pPr/>
              <a:t>9/12/2012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B659A4E-5CC1-4F8A-8150-76DB72889B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7F0963-8206-41E8-8449-8CED96139A7F}" type="datetimeFigureOut">
              <a:rPr lang="en-US" smtClean="0"/>
              <a:pPr/>
              <a:t>9/12/2012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659A4E-5CC1-4F8A-8150-76DB72889B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7F0963-8206-41E8-8449-8CED96139A7F}" type="datetimeFigureOut">
              <a:rPr lang="en-US" smtClean="0"/>
              <a:pPr/>
              <a:t>9/12/2012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659A4E-5CC1-4F8A-8150-76DB72889B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7F0963-8206-41E8-8449-8CED96139A7F}" type="datetimeFigureOut">
              <a:rPr lang="en-US" smtClean="0"/>
              <a:pPr/>
              <a:t>9/12/2012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659A4E-5CC1-4F8A-8150-76DB72889B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37F0963-8206-41E8-8449-8CED96139A7F}" type="datetimeFigureOut">
              <a:rPr lang="en-US" smtClean="0"/>
              <a:pPr/>
              <a:t>9/12/2012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B659A4E-5CC1-4F8A-8150-76DB72889B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7F0963-8206-41E8-8449-8CED96139A7F}" type="datetimeFigureOut">
              <a:rPr lang="en-US" smtClean="0"/>
              <a:pPr/>
              <a:t>9/12/2012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B659A4E-5CC1-4F8A-8150-76DB72889B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7F0963-8206-41E8-8449-8CED96139A7F}" type="datetimeFigureOut">
              <a:rPr lang="en-US" smtClean="0"/>
              <a:pPr/>
              <a:t>9/12/2012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B659A4E-5CC1-4F8A-8150-76DB72889B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7F0963-8206-41E8-8449-8CED96139A7F}" type="datetimeFigureOut">
              <a:rPr lang="en-US" smtClean="0"/>
              <a:pPr/>
              <a:t>9/12/2012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659A4E-5CC1-4F8A-8150-76DB72889B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7F0963-8206-41E8-8449-8CED96139A7F}" type="datetimeFigureOut">
              <a:rPr lang="en-US" smtClean="0"/>
              <a:pPr/>
              <a:t>9/12/2012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659A4E-5CC1-4F8A-8150-76DB72889B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37F0963-8206-41E8-8449-8CED96139A7F}" type="datetimeFigureOut">
              <a:rPr lang="en-US" smtClean="0"/>
              <a:pPr/>
              <a:t>9/12/2012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B659A4E-5CC1-4F8A-8150-76DB72889B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37F0963-8206-41E8-8449-8CED96139A7F}" type="datetimeFigureOut">
              <a:rPr lang="en-US" smtClean="0"/>
              <a:pPr/>
              <a:t>9/12/2012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B659A4E-5CC1-4F8A-8150-76DB72889B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37F0963-8206-41E8-8449-8CED96139A7F}" type="datetimeFigureOut">
              <a:rPr lang="en-US" smtClean="0"/>
              <a:pPr/>
              <a:t>9/12/2012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B659A4E-5CC1-4F8A-8150-76DB72889B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3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234" y="152400"/>
            <a:ext cx="8229600" cy="3352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rgbClr val="FFC000"/>
                </a:solidFill>
              </a:rPr>
              <a:t>Risk Estimation for Developing Heart Failure using traditional and novel risk factors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2800" b="1" dirty="0" smtClean="0"/>
              <a:t>The Multi-Ethnic Study of Atherosclerosis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8001000" cy="1752600"/>
          </a:xfrm>
        </p:spPr>
        <p:txBody>
          <a:bodyPr>
            <a:noAutofit/>
          </a:bodyPr>
          <a:lstStyle/>
          <a:p>
            <a:pPr algn="ctr"/>
            <a:endParaRPr lang="en-US" sz="2400" dirty="0" smtClean="0">
              <a:solidFill>
                <a:srgbClr val="FFC000"/>
              </a:solidFill>
              <a:latin typeface="Garamond" pitchFamily="18" charset="0"/>
            </a:endParaRPr>
          </a:p>
          <a:p>
            <a:pPr algn="ctr"/>
            <a:r>
              <a:rPr lang="en-US" sz="2400" dirty="0" smtClean="0">
                <a:latin typeface="Garamond" pitchFamily="18" charset="0"/>
              </a:rPr>
              <a:t>Harjit Chahal, David A Bluemke, Colin O Wu,</a:t>
            </a:r>
          </a:p>
          <a:p>
            <a:pPr algn="ctr"/>
            <a:r>
              <a:rPr lang="en-US" sz="2400" dirty="0" smtClean="0">
                <a:latin typeface="Garamond" pitchFamily="18" charset="0"/>
              </a:rPr>
              <a:t> Robyn McClelland, Kiang Liu, Steven J Shea, Gregory Burke, Peibei Shi, Wendy Post, Jean Olson, Karol E Watson, </a:t>
            </a:r>
          </a:p>
          <a:p>
            <a:pPr algn="ctr"/>
            <a:r>
              <a:rPr lang="en-US" sz="2400" dirty="0" smtClean="0">
                <a:latin typeface="Garamond" pitchFamily="18" charset="0"/>
              </a:rPr>
              <a:t>Aaron R Folsom, Joao AC Lima</a:t>
            </a:r>
          </a:p>
          <a:p>
            <a:pPr algn="ctr"/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90027"/>
            <a:ext cx="8305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b="1" u="sng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latin typeface="Garamond" pitchFamily="18" charset="0"/>
              </a:rPr>
              <a:t> LV mass index, Log BNP over the base model</a:t>
            </a:r>
          </a:p>
          <a:p>
            <a:endParaRPr lang="en-US" sz="2400" b="1" dirty="0" smtClean="0">
              <a:latin typeface="Garamond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1" y="2438400"/>
          <a:ext cx="7619999" cy="2777836"/>
        </p:xfrm>
        <a:graphic>
          <a:graphicData uri="http://schemas.openxmlformats.org/drawingml/2006/table">
            <a:tbl>
              <a:tblPr/>
              <a:tblGrid>
                <a:gridCol w="2906597"/>
                <a:gridCol w="1335464"/>
                <a:gridCol w="1649691"/>
                <a:gridCol w="1728247"/>
              </a:tblGrid>
              <a:tr h="4087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Models</a:t>
                      </a:r>
                    </a:p>
                  </a:txBody>
                  <a:tcPr marL="64622" marR="6462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c-statistic</a:t>
                      </a:r>
                    </a:p>
                  </a:txBody>
                  <a:tcPr marL="64622" marR="64622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IDI (p value)</a:t>
                      </a:r>
                    </a:p>
                  </a:txBody>
                  <a:tcPr marL="64622" marR="6462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NRI (p value)</a:t>
                      </a:r>
                    </a:p>
                  </a:txBody>
                  <a:tcPr marL="64622" marR="6462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490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Base</a:t>
                      </a:r>
                      <a:r>
                        <a:rPr lang="en-US" sz="2000" b="1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model</a:t>
                      </a: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0.804</a:t>
                      </a: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BM+LVMI</a:t>
                      </a: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0.848</a:t>
                      </a: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0.05 </a:t>
                      </a: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(&lt;0.001)</a:t>
                      </a:r>
                    </a:p>
                  </a:txBody>
                  <a:tcPr marL="64622" marR="646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0.25 </a:t>
                      </a: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(&lt;0.001)</a:t>
                      </a:r>
                    </a:p>
                  </a:txBody>
                  <a:tcPr marL="64622" marR="6462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BM+ logBNP</a:t>
                      </a: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0.866</a:t>
                      </a: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0.06 </a:t>
                      </a: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(&lt;0.001)</a:t>
                      </a:r>
                    </a:p>
                  </a:txBody>
                  <a:tcPr marL="64622" marR="646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0.37 </a:t>
                      </a: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(&lt;0.001)</a:t>
                      </a:r>
                    </a:p>
                  </a:txBody>
                  <a:tcPr marL="64622" marR="6462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(BM, </a:t>
                      </a: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LVMI)+ </a:t>
                      </a: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logBNP</a:t>
                      </a: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0.889</a:t>
                      </a: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0.01 </a:t>
                      </a: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(0.001)</a:t>
                      </a:r>
                    </a:p>
                  </a:txBody>
                  <a:tcPr marL="64622" marR="646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0.15 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(0.018)*</a:t>
                      </a:r>
                    </a:p>
                  </a:txBody>
                  <a:tcPr marL="64622" marR="6462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4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(BM,logBNP</a:t>
                      </a: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)+</a:t>
                      </a: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LVMI</a:t>
                      </a: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0.889</a:t>
                      </a: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64622" marR="64622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0.02 </a:t>
                      </a: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(0.006)</a:t>
                      </a:r>
                    </a:p>
                  </a:txBody>
                  <a:tcPr marL="64622" marR="6462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0.01 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(0.911)*</a:t>
                      </a:r>
                    </a:p>
                  </a:txBody>
                  <a:tcPr marL="64622" marR="64622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029200" y="6172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Garamond" pitchFamily="18" charset="0"/>
              </a:rPr>
              <a:t>NRI categories &lt;5%, 5-10%, &gt;10%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78161" y="141982"/>
            <a:ext cx="42274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>
                <a:solidFill>
                  <a:srgbClr val="FFC000"/>
                </a:solidFill>
                <a:latin typeface="Garamond" pitchFamily="18" charset="0"/>
              </a:rPr>
              <a:t>RECLASSIFICATION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305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500" b="1" dirty="0" smtClean="0">
                <a:latin typeface="Garamond" pitchFamily="18" charset="0"/>
              </a:rPr>
              <a:t> Regression coefficients are determined for individual risk factors</a:t>
            </a:r>
          </a:p>
          <a:p>
            <a:endParaRPr lang="en-US" sz="25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500" b="1" dirty="0" smtClean="0">
                <a:latin typeface="Garamond" pitchFamily="18" charset="0"/>
              </a:rPr>
              <a:t> Risk factors are grouped into categories (age 45-54, 55-64 and so forth; male vs. females etc)</a:t>
            </a:r>
          </a:p>
          <a:p>
            <a:endParaRPr lang="en-US" sz="25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500" b="1" dirty="0" smtClean="0">
                <a:latin typeface="Garamond" pitchFamily="18" charset="0"/>
              </a:rPr>
              <a:t> Base categories are defined based on those having lowest risk (e.g. age range 45-54, female, heart rate 60-69 etc)</a:t>
            </a:r>
          </a:p>
          <a:p>
            <a:endParaRPr lang="en-US" sz="25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500" b="1" dirty="0" smtClean="0">
                <a:latin typeface="Garamond" pitchFamily="18" charset="0"/>
              </a:rPr>
              <a:t> Regression coeff are transformed in such a way that they are comparable across different risk factors</a:t>
            </a:r>
          </a:p>
          <a:p>
            <a:endParaRPr lang="en-US" sz="25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500" b="1" dirty="0" smtClean="0">
                <a:latin typeface="Garamond" pitchFamily="18" charset="0"/>
              </a:rPr>
              <a:t> Assign points to the individual categories, calculate risk estimate for individual and total points</a:t>
            </a:r>
          </a:p>
          <a:p>
            <a:endParaRPr lang="en-US" sz="25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500" b="1" dirty="0" smtClean="0">
                <a:latin typeface="Garamond" pitchFamily="18" charset="0"/>
              </a:rPr>
              <a:t> Assign categories e.g. &lt;5%, 5-10%, &gt;10%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9800" y="65782"/>
            <a:ext cx="49169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>
                <a:solidFill>
                  <a:srgbClr val="FFC000"/>
                </a:solidFill>
                <a:latin typeface="Garamond" pitchFamily="18" charset="0"/>
              </a:rPr>
              <a:t>Point based scoring system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2" y="1085913"/>
          <a:ext cx="8305798" cy="4942332"/>
        </p:xfrm>
        <a:graphic>
          <a:graphicData uri="http://schemas.openxmlformats.org/drawingml/2006/table">
            <a:tbl>
              <a:tblPr/>
              <a:tblGrid>
                <a:gridCol w="1447798"/>
                <a:gridCol w="1066800"/>
                <a:gridCol w="1219200"/>
                <a:gridCol w="1752600"/>
                <a:gridCol w="1524000"/>
                <a:gridCol w="1295400"/>
              </a:tblGrid>
              <a:tr h="5474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u="sng" dirty="0" smtClean="0">
                        <a:solidFill>
                          <a:schemeClr val="bg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Risk </a:t>
                      </a:r>
                      <a:r>
                        <a:rPr lang="en-US" sz="1800" b="1" u="sng" dirty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Factor</a:t>
                      </a: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u="sng" dirty="0" smtClean="0">
                        <a:solidFill>
                          <a:schemeClr val="bg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Reg Coef</a:t>
                      </a:r>
                      <a:endParaRPr lang="en-US" sz="1800" b="1" u="sng" dirty="0">
                        <a:solidFill>
                          <a:schemeClr val="bg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Mean/ Proportion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u="sng" dirty="0">
                        <a:solidFill>
                          <a:schemeClr val="bg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u="sng" dirty="0" smtClean="0">
                        <a:solidFill>
                          <a:schemeClr val="bg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Risk Factor</a:t>
                      </a:r>
                      <a:endParaRPr lang="en-US" sz="1800" b="1" u="sng" dirty="0">
                        <a:solidFill>
                          <a:schemeClr val="bg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u="sng" dirty="0" smtClean="0">
                        <a:solidFill>
                          <a:schemeClr val="bg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Reg</a:t>
                      </a:r>
                      <a:r>
                        <a:rPr lang="en-US" sz="1800" b="1" u="sng" baseline="0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 Coef.</a:t>
                      </a:r>
                      <a:endParaRPr lang="en-US" sz="1800" b="1" u="sng" dirty="0">
                        <a:solidFill>
                          <a:schemeClr val="bg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Mean/ proportion</a:t>
                      </a:r>
                      <a:endParaRPr lang="en-US" sz="1800" b="1" u="sng" dirty="0">
                        <a:solidFill>
                          <a:schemeClr val="bg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Age</a:t>
                      </a: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0.0778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62.3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HR </a:t>
                      </a: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70-79</a:t>
                      </a: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0.3012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0.17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Gender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0.7887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0.48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HR </a:t>
                      </a: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80-89</a:t>
                      </a: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-0.4238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0.05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BMI </a:t>
                      </a: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normal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Base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0.29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HR </a:t>
                      </a: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≥</a:t>
                      </a: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90</a:t>
                      </a: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1.4069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0.01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Overweight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0.0735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0.40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No</a:t>
                      </a:r>
                      <a:r>
                        <a:rPr lang="en-US" sz="1900" b="1" baseline="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 diabetes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Base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0.73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Obese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0.3810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0.31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IFG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0.2125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0.14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Smoker</a:t>
                      </a: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0.6491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0.13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DM 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0.8876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0.13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SBP  </a:t>
                      </a: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&lt;120</a:t>
                      </a: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Base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0.43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BNP</a:t>
                      </a:r>
                      <a:r>
                        <a:rPr lang="en-US" sz="1900" b="1" baseline="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 group 0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Base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0.92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SBP  </a:t>
                      </a: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120-139</a:t>
                      </a: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0.4818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0.32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BNP group </a:t>
                      </a: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1</a:t>
                      </a: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1.6064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0.05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SBP  </a:t>
                      </a: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140-159</a:t>
                      </a: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0.8774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0.18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BNP group </a:t>
                      </a: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2.2346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0.02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SBP  </a:t>
                      </a: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≥</a:t>
                      </a: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160</a:t>
                      </a: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0.7521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0.07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BNP group </a:t>
                      </a: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3</a:t>
                      </a: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3.0688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0.01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HR  </a:t>
                      </a: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&lt;60</a:t>
                      </a: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-0.2256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0.38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BNP group </a:t>
                      </a: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4</a:t>
                      </a: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4.4176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0.00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HR </a:t>
                      </a: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60-69</a:t>
                      </a:r>
                    </a:p>
                  </a:txBody>
                  <a:tcPr marL="60226" marR="60226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Base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0.39</a:t>
                      </a: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0226" marR="60226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75603" y="178188"/>
          <a:ext cx="8001001" cy="6621558"/>
        </p:xfrm>
        <a:graphic>
          <a:graphicData uri="http://schemas.openxmlformats.org/drawingml/2006/table">
            <a:tbl>
              <a:tblPr/>
              <a:tblGrid>
                <a:gridCol w="2667000"/>
                <a:gridCol w="1676400"/>
                <a:gridCol w="3657601"/>
              </a:tblGrid>
              <a:tr h="27049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Risk Factor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Categories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Reference Value 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918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Age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45-54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55-64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65-74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75-84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50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60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70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80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89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Gender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FEMALE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MALE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1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903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Smoker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Never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Former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Current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1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932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BMI Normal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BMI Overweight </a:t>
                      </a:r>
                      <a:endParaRPr lang="en-US" sz="1700" b="1" dirty="0" smtClean="0">
                        <a:latin typeface="Garamond" pitchFamily="18" charset="0"/>
                        <a:ea typeface="Times New Roman"/>
                        <a:cs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latin typeface="Garamond" pitchFamily="18" charset="0"/>
                        <a:ea typeface="Times New Roman"/>
                        <a:cs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BMI </a:t>
                      </a:r>
                      <a:r>
                        <a:rPr lang="en-US" sz="1700" b="1" dirty="0" smtClean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Obese</a:t>
                      </a:r>
                      <a:endParaRPr lang="en-US" sz="1700" b="1" dirty="0">
                        <a:latin typeface="Garamond" pitchFamily="18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Base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No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Yes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No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Yes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--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1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9620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SBP  &lt;120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SBP  </a:t>
                      </a:r>
                      <a:r>
                        <a:rPr lang="en-US" sz="1700" b="1" dirty="0" smtClean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120-139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latin typeface="Garamond" pitchFamily="18" charset="0"/>
                        <a:ea typeface="Times New Roman"/>
                        <a:cs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SBP  </a:t>
                      </a:r>
                      <a:r>
                        <a:rPr lang="en-US" sz="1700" b="1" dirty="0" smtClean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140-159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>
                        <a:latin typeface="Garamond" pitchFamily="18" charset="0"/>
                        <a:ea typeface="Times New Roman"/>
                        <a:cs typeface="Calibri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SBP  </a:t>
                      </a:r>
                      <a:r>
                        <a:rPr lang="zh-CN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≥</a:t>
                      </a: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160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Base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No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Yes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No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Yes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No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Yes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--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Times New Roman"/>
                          <a:cs typeface="Calibri" pitchFamily="34" charset="0"/>
                        </a:rPr>
                        <a:t>1</a:t>
                      </a:r>
                    </a:p>
                  </a:txBody>
                  <a:tcPr marL="31428" marR="3142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09550" cy="209550"/>
          </a:xfrm>
          <a:prstGeom prst="rect">
            <a:avLst/>
          </a:prstGeom>
          <a:noFill/>
        </p:spPr>
      </p:pic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1" name="Picture 2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09550" cy="209550"/>
          </a:xfrm>
          <a:prstGeom prst="rect">
            <a:avLst/>
          </a:prstGeom>
          <a:noFill/>
        </p:spPr>
      </p:pic>
      <p:pic>
        <p:nvPicPr>
          <p:cNvPr id="40980" name="Picture 2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23825" cy="190500"/>
          </a:xfrm>
          <a:prstGeom prst="rect">
            <a:avLst/>
          </a:prstGeom>
          <a:noFill/>
        </p:spPr>
      </p:pic>
      <p:pic>
        <p:nvPicPr>
          <p:cNvPr id="40979" name="Picture 1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71475" cy="190500"/>
          </a:xfrm>
          <a:prstGeom prst="rect">
            <a:avLst/>
          </a:prstGeom>
          <a:noFill/>
        </p:spPr>
      </p:pic>
      <p:pic>
        <p:nvPicPr>
          <p:cNvPr id="40978" name="Picture 1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77" name="Picture 1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76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75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71475" cy="190500"/>
          </a:xfrm>
          <a:prstGeom prst="rect">
            <a:avLst/>
          </a:prstGeom>
          <a:noFill/>
        </p:spPr>
      </p:pic>
      <p:pic>
        <p:nvPicPr>
          <p:cNvPr id="40974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71475" cy="190500"/>
          </a:xfrm>
          <a:prstGeom prst="rect">
            <a:avLst/>
          </a:prstGeom>
          <a:noFill/>
        </p:spPr>
      </p:pic>
      <p:pic>
        <p:nvPicPr>
          <p:cNvPr id="40973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72" name="Picture 1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71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70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69" name="Picture 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66" name="Picture 6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1002" name="Picture 4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09550" cy="209550"/>
          </a:xfrm>
          <a:prstGeom prst="rect">
            <a:avLst/>
          </a:prstGeom>
          <a:noFill/>
        </p:spPr>
      </p:pic>
      <p:pic>
        <p:nvPicPr>
          <p:cNvPr id="41001" name="Picture 4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23825" cy="190500"/>
          </a:xfrm>
          <a:prstGeom prst="rect">
            <a:avLst/>
          </a:prstGeom>
          <a:noFill/>
        </p:spPr>
      </p:pic>
      <p:pic>
        <p:nvPicPr>
          <p:cNvPr id="41000" name="Picture 4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71475" cy="190500"/>
          </a:xfrm>
          <a:prstGeom prst="rect">
            <a:avLst/>
          </a:prstGeom>
          <a:noFill/>
        </p:spPr>
      </p:pic>
      <p:pic>
        <p:nvPicPr>
          <p:cNvPr id="40999" name="Picture 3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98" name="Picture 3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97" name="Picture 3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96" name="Picture 3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71475" cy="190500"/>
          </a:xfrm>
          <a:prstGeom prst="rect">
            <a:avLst/>
          </a:prstGeom>
          <a:noFill/>
        </p:spPr>
      </p:pic>
      <p:pic>
        <p:nvPicPr>
          <p:cNvPr id="40995" name="Picture 3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71475" cy="190500"/>
          </a:xfrm>
          <a:prstGeom prst="rect">
            <a:avLst/>
          </a:prstGeom>
          <a:noFill/>
        </p:spPr>
      </p:pic>
      <p:pic>
        <p:nvPicPr>
          <p:cNvPr id="40994" name="Picture 3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93" name="Picture 3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92" name="Picture 3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91" name="Picture 3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90" name="Picture 3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89" name="Picture 2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88" name="Picture 2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87" name="Picture 2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86" name="Picture 26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85" name="Picture 2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84" name="Picture 24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83" name="Picture 2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0982" name="Picture 22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381000" y="457200"/>
          <a:ext cx="8381999" cy="5516880"/>
        </p:xfrm>
        <a:graphic>
          <a:graphicData uri="http://schemas.openxmlformats.org/drawingml/2006/table">
            <a:tbl>
              <a:tblPr/>
              <a:tblGrid>
                <a:gridCol w="1524000"/>
                <a:gridCol w="1295400"/>
                <a:gridCol w="1371600"/>
                <a:gridCol w="990600"/>
                <a:gridCol w="1371600"/>
                <a:gridCol w="1828799"/>
              </a:tblGrid>
              <a:tr h="3476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sng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Risk </a:t>
                      </a:r>
                      <a:r>
                        <a:rPr lang="en-US" sz="1800" b="1" i="0" u="sng" dirty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Factor</a:t>
                      </a: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sng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Categories</a:t>
                      </a:r>
                      <a:endParaRPr lang="en-US" sz="1800" b="1" i="0" u="sng" dirty="0">
                        <a:solidFill>
                          <a:schemeClr val="bg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0" u="sng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Ref </a:t>
                      </a:r>
                      <a:r>
                        <a:rPr lang="en-US" sz="1800" b="1" i="0" u="sng" dirty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Value </a:t>
                      </a: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sng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ßi</a:t>
                      </a:r>
                      <a:endParaRPr lang="en-US" sz="1800" b="1" i="0" u="sng" dirty="0">
                        <a:solidFill>
                          <a:schemeClr val="bg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sng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ßi(Wij-Wiref)</a:t>
                      </a:r>
                      <a:endParaRPr lang="en-US" sz="1800" b="1" i="0" u="sng" dirty="0">
                        <a:solidFill>
                          <a:schemeClr val="bg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sng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ßi(Wij-Wiref)/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sng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constant</a:t>
                      </a:r>
                      <a:r>
                        <a:rPr lang="en-US" sz="1800" b="1" i="0" u="sng" baseline="0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 B</a:t>
                      </a:r>
                      <a:endParaRPr lang="en-US" sz="1800" b="1" i="0" u="sng" dirty="0" smtClean="0">
                        <a:solidFill>
                          <a:schemeClr val="bg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06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Age</a:t>
                      </a: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45-54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55-64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65-74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75-84</a:t>
                      </a: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50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60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70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80</a:t>
                      </a: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0.0778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0.7780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1.5560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2.3340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4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6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Gender</a:t>
                      </a: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FEMALE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MALE</a:t>
                      </a: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1</a:t>
                      </a: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0.7887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0.7887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2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429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Smoker</a:t>
                      </a: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Never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Former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Current</a:t>
                      </a: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1</a:t>
                      </a: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0.6491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0.6491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569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BMI Normal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Overweight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Obese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Base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No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Yes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No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Yes</a:t>
                      </a: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1</a:t>
                      </a: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0.0735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0.3810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Calibri"/>
                        </a:rPr>
                        <a:t>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0.0735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0.3810</a:t>
                      </a: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 smtClean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1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28914" marR="28914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41026" name="Picture 6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09550" cy="209550"/>
          </a:xfrm>
          <a:prstGeom prst="rect">
            <a:avLst/>
          </a:prstGeom>
          <a:noFill/>
        </p:spPr>
      </p:pic>
      <p:pic>
        <p:nvPicPr>
          <p:cNvPr id="41025" name="Picture 6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23825" cy="190500"/>
          </a:xfrm>
          <a:prstGeom prst="rect">
            <a:avLst/>
          </a:prstGeom>
          <a:noFill/>
        </p:spPr>
      </p:pic>
      <p:pic>
        <p:nvPicPr>
          <p:cNvPr id="41024" name="Picture 64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62025" cy="209550"/>
          </a:xfrm>
          <a:prstGeom prst="rect">
            <a:avLst/>
          </a:prstGeom>
          <a:noFill/>
        </p:spPr>
      </p:pic>
      <p:pic>
        <p:nvPicPr>
          <p:cNvPr id="41021" name="Picture 6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71475" cy="190500"/>
          </a:xfrm>
          <a:prstGeom prst="rect">
            <a:avLst/>
          </a:prstGeom>
          <a:noFill/>
        </p:spPr>
      </p:pic>
      <p:pic>
        <p:nvPicPr>
          <p:cNvPr id="41020" name="Picture 6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1019" name="Picture 5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1018" name="Picture 5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1017" name="Picture 5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71475" cy="190500"/>
          </a:xfrm>
          <a:prstGeom prst="rect">
            <a:avLst/>
          </a:prstGeom>
          <a:noFill/>
        </p:spPr>
      </p:pic>
      <p:pic>
        <p:nvPicPr>
          <p:cNvPr id="41016" name="Picture 5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71475" cy="190500"/>
          </a:xfrm>
          <a:prstGeom prst="rect">
            <a:avLst/>
          </a:prstGeom>
          <a:noFill/>
        </p:spPr>
      </p:pic>
      <p:pic>
        <p:nvPicPr>
          <p:cNvPr id="41015" name="Picture 5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1014" name="Picture 5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1013" name="Picture 5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1012" name="Picture 5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1011" name="Picture 5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1010" name="Picture 5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1009" name="Picture 4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1008" name="Picture 4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1007" name="Picture 4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1006" name="Picture 46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1005" name="Picture 45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1004" name="Picture 44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  <p:pic>
        <p:nvPicPr>
          <p:cNvPr id="41003" name="Picture 43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381000" cy="190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0600" y="1066800"/>
            <a:ext cx="7924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 smtClean="0">
                <a:latin typeface="Garamond" pitchFamily="18" charset="0"/>
              </a:rPr>
              <a:t>Determine risks associated with point totals</a:t>
            </a:r>
          </a:p>
          <a:p>
            <a:pPr lvl="0"/>
            <a:endParaRPr lang="en-US" sz="2000" b="1" dirty="0" smtClean="0">
              <a:latin typeface="Garamond" pitchFamily="18" charset="0"/>
            </a:endParaRPr>
          </a:p>
          <a:p>
            <a:pPr lvl="0"/>
            <a:r>
              <a:rPr lang="en-US" sz="2000" b="1" dirty="0" smtClean="0">
                <a:latin typeface="Garamond" pitchFamily="18" charset="0"/>
              </a:rPr>
              <a:t>p= 1- S9t)= 1-S</a:t>
            </a:r>
            <a:r>
              <a:rPr lang="en-US" sz="2000" b="1" dirty="0" smtClean="0">
                <a:latin typeface="Constantia"/>
              </a:rPr>
              <a:t>₀ (t)^ exp {</a:t>
            </a:r>
            <a:r>
              <a:rPr lang="el-GR" sz="2000" b="1" dirty="0" smtClean="0">
                <a:latin typeface="Constantia"/>
              </a:rPr>
              <a:t>Σβ</a:t>
            </a:r>
            <a:r>
              <a:rPr lang="en-US" sz="2000" b="1" dirty="0" smtClean="0">
                <a:latin typeface="Constantia"/>
              </a:rPr>
              <a:t>iXi – </a:t>
            </a:r>
            <a:r>
              <a:rPr lang="el-GR" sz="2000" b="1" dirty="0" smtClean="0">
                <a:latin typeface="Constantia"/>
              </a:rPr>
              <a:t>Σβ</a:t>
            </a:r>
            <a:r>
              <a:rPr lang="en-US" sz="2000" b="1" dirty="0" smtClean="0">
                <a:latin typeface="Constantia"/>
              </a:rPr>
              <a:t>iX}</a:t>
            </a:r>
          </a:p>
          <a:p>
            <a:pPr lvl="0"/>
            <a:endParaRPr lang="en-US" sz="2000" b="1" dirty="0" smtClean="0">
              <a:latin typeface="Constantia"/>
            </a:endParaRPr>
          </a:p>
          <a:p>
            <a:pPr lvl="0"/>
            <a:r>
              <a:rPr lang="en-US" sz="2000" b="1" dirty="0" smtClean="0">
                <a:latin typeface="Constantia"/>
              </a:rPr>
              <a:t>	</a:t>
            </a:r>
            <a:r>
              <a:rPr lang="el-GR" sz="2000" b="1" dirty="0" smtClean="0">
                <a:latin typeface="Constantia"/>
              </a:rPr>
              <a:t>Σβ</a:t>
            </a:r>
            <a:r>
              <a:rPr lang="en-US" sz="2000" b="1" dirty="0" smtClean="0">
                <a:latin typeface="Constantia"/>
              </a:rPr>
              <a:t>iXi~ 0.0778*(50) + B(point total), B=0.3890</a:t>
            </a:r>
          </a:p>
          <a:p>
            <a:pPr lvl="0"/>
            <a:endParaRPr lang="en-US" sz="2000" b="1" dirty="0" smtClean="0">
              <a:latin typeface="Constantia"/>
            </a:endParaRPr>
          </a:p>
          <a:p>
            <a:pPr lvl="0"/>
            <a:r>
              <a:rPr lang="en-US" sz="2000" b="1" dirty="0" smtClean="0">
                <a:latin typeface="Constantia"/>
              </a:rPr>
              <a:t>	</a:t>
            </a:r>
            <a:r>
              <a:rPr lang="el-GR" sz="2000" b="1" dirty="0" smtClean="0">
                <a:latin typeface="Constantia"/>
              </a:rPr>
              <a:t>Σβ</a:t>
            </a:r>
            <a:r>
              <a:rPr lang="en-US" sz="2000" b="1" dirty="0" smtClean="0">
                <a:latin typeface="Constantia"/>
              </a:rPr>
              <a:t>iX ~ 6.0814</a:t>
            </a:r>
          </a:p>
          <a:p>
            <a:pPr lvl="0"/>
            <a:endParaRPr lang="en-US" sz="2000" b="1" dirty="0" smtClean="0">
              <a:latin typeface="Constantia"/>
            </a:endParaRPr>
          </a:p>
          <a:p>
            <a:pPr lvl="0"/>
            <a:r>
              <a:rPr lang="en-US" sz="2000" b="1" dirty="0" smtClean="0">
                <a:latin typeface="Constantia"/>
              </a:rPr>
              <a:t>	S ₀ (t) =0.9922</a:t>
            </a:r>
          </a:p>
          <a:p>
            <a:pPr lvl="0"/>
            <a:endParaRPr lang="en-US" sz="2000" b="1" dirty="0" smtClean="0">
              <a:latin typeface="Constantia"/>
            </a:endParaRPr>
          </a:p>
          <a:p>
            <a:pPr lvl="0"/>
            <a:endParaRPr lang="en-US" sz="2000" b="1" dirty="0" smtClean="0">
              <a:latin typeface="Constantia"/>
            </a:endParaRPr>
          </a:p>
          <a:p>
            <a:pPr lvl="0"/>
            <a:endParaRPr lang="en-US" sz="2000" b="1" dirty="0" smtClean="0">
              <a:latin typeface="Constantia"/>
            </a:endParaRPr>
          </a:p>
          <a:p>
            <a:pPr lvl="0"/>
            <a:endParaRPr lang="en-US" sz="2000" b="1" dirty="0" smtClean="0">
              <a:latin typeface="Constantia"/>
            </a:endParaRPr>
          </a:p>
          <a:p>
            <a:pPr lvl="0"/>
            <a:endParaRPr lang="en-US" sz="2000" b="1" dirty="0" smtClean="0">
              <a:latin typeface="Constantia"/>
            </a:endParaRPr>
          </a:p>
          <a:p>
            <a:pPr lvl="0"/>
            <a:endParaRPr lang="en-US" sz="2000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1" y="780288"/>
          <a:ext cx="8229599" cy="5468112"/>
        </p:xfrm>
        <a:graphic>
          <a:graphicData uri="http://schemas.openxmlformats.org/drawingml/2006/table">
            <a:tbl>
              <a:tblPr/>
              <a:tblGrid>
                <a:gridCol w="1600199"/>
                <a:gridCol w="2349596"/>
                <a:gridCol w="1765204"/>
                <a:gridCol w="2514600"/>
              </a:tblGrid>
              <a:tr h="386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sng" dirty="0">
                          <a:latin typeface="Garamond" pitchFamily="18" charset="0"/>
                          <a:ea typeface="SimSun"/>
                          <a:cs typeface="Times New Roman"/>
                        </a:rPr>
                        <a:t>Point total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sng" dirty="0">
                          <a:latin typeface="Garamond" pitchFamily="18" charset="0"/>
                          <a:ea typeface="SimSun"/>
                          <a:cs typeface="Times New Roman"/>
                        </a:rPr>
                        <a:t>Estimate of Risk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sng" dirty="0">
                          <a:latin typeface="Garamond" pitchFamily="18" charset="0"/>
                          <a:ea typeface="SimSun"/>
                          <a:cs typeface="Times New Roman"/>
                        </a:rPr>
                        <a:t>Point total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sng" dirty="0">
                          <a:latin typeface="Garamond" pitchFamily="18" charset="0"/>
                          <a:ea typeface="SimSun"/>
                          <a:cs typeface="Times New Roman"/>
                        </a:rPr>
                        <a:t>Estimate of Risk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-2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0.0004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0.0417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-1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0.0006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0.0609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0.0009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0.0885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0.0013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0.1278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0.0019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0.1827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0.0028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0.2575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0.0041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0.3555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0.0061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0.477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0.0089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0.6157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0.0132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0.7562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0.0194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0.8754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0.0284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304800"/>
          <a:ext cx="8229600" cy="6274308"/>
        </p:xfrm>
        <a:graphic>
          <a:graphicData uri="http://schemas.openxmlformats.org/drawingml/2006/table">
            <a:tbl>
              <a:tblPr/>
              <a:tblGrid>
                <a:gridCol w="1295400"/>
                <a:gridCol w="1219200"/>
                <a:gridCol w="1371600"/>
                <a:gridCol w="1447800"/>
                <a:gridCol w="1524000"/>
                <a:gridCol w="1371600"/>
              </a:tblGrid>
              <a:tr h="883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Risk Factor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Categories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Points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Risk Factor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Categories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Points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47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Age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45-54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55-64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65-74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75-84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6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SBP  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&lt;</a:t>
                      </a: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120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120-139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140-159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Calibri"/>
                        </a:rPr>
                        <a:t>≥</a:t>
                      </a: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160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08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 smtClean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Gender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 smtClean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FEMALE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MALE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 smtClean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 smtClean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Heart </a:t>
                      </a: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rate  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 smtClean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&lt;</a:t>
                      </a: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60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60-69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70-79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80-89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Calibri"/>
                        </a:rPr>
                        <a:t>≥</a:t>
                      </a: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90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 smtClean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-</a:t>
                      </a: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4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77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Smoker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Never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Former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Current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 smtClean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Diabetes 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 smtClean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normal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IFG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Diabetes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 smtClean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77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 smtClean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BMI 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 smtClean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Normal 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Overweight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BMI Obese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 smtClean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 smtClean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NT </a:t>
                      </a: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pro-BNP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 smtClean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Group </a:t>
                      </a: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Group 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Group 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Group 3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Group 4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b="1" dirty="0" smtClean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  <a:endParaRPr lang="en-US" sz="17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6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8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11</a:t>
                      </a:r>
                    </a:p>
                  </a:txBody>
                  <a:tcPr marL="38045" marR="38045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1676398"/>
          <a:ext cx="8077200" cy="3139190"/>
        </p:xfrm>
        <a:graphic>
          <a:graphicData uri="http://schemas.openxmlformats.org/drawingml/2006/table">
            <a:tbl>
              <a:tblPr/>
              <a:tblGrid>
                <a:gridCol w="3124200"/>
                <a:gridCol w="2514600"/>
                <a:gridCol w="2438400"/>
              </a:tblGrid>
              <a:tr h="6096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sng" dirty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MESA HF Risk Score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sng" dirty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HF Risk Group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u="sng" dirty="0">
                          <a:solidFill>
                            <a:schemeClr val="bg1"/>
                          </a:solidFill>
                          <a:latin typeface="Garamond" pitchFamily="18" charset="0"/>
                          <a:ea typeface="SimSun"/>
                          <a:cs typeface="Times New Roman"/>
                        </a:rPr>
                        <a:t>5-year HF risk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23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Calibri"/>
                        </a:rPr>
                        <a:t>≤</a:t>
                      </a: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9 points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Low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&lt;5%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23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10-12 points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Average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5-10%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23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12-14 points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High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10-20%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23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Calibri"/>
                        </a:rPr>
                        <a:t>≥</a:t>
                      </a: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15 points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Very High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&gt;20%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90601" y="2057400"/>
          <a:ext cx="7467600" cy="3470148"/>
        </p:xfrm>
        <a:graphic>
          <a:graphicData uri="http://schemas.openxmlformats.org/drawingml/2006/table">
            <a:tbl>
              <a:tblPr/>
              <a:tblGrid>
                <a:gridCol w="2478238"/>
                <a:gridCol w="2511967"/>
                <a:gridCol w="247739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latin typeface="Garamond" pitchFamily="18" charset="0"/>
                          <a:ea typeface="SimSun"/>
                          <a:cs typeface="Times New Roman"/>
                        </a:rPr>
                        <a:t>Risk Factor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latin typeface="Garamond" pitchFamily="18" charset="0"/>
                          <a:ea typeface="SimSun"/>
                          <a:cs typeface="Times New Roman"/>
                        </a:rPr>
                        <a:t>Value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latin typeface="Garamond" pitchFamily="18" charset="0"/>
                          <a:ea typeface="SimSun"/>
                          <a:cs typeface="Times New Roman"/>
                        </a:rPr>
                        <a:t>Points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Age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63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Gender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Smoker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BMI 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Garamond" pitchFamily="18" charset="0"/>
                          <a:ea typeface="SimSun"/>
                          <a:cs typeface="Times New Roman"/>
                        </a:rPr>
                        <a:t>31.0</a:t>
                      </a:r>
                      <a:endParaRPr lang="en-US" sz="18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SBP  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115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Heart rate  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Diabetes 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log NT pro-BNP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2.32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Point total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Estimate of risk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0.0061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371600" y="5616714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Garamond" pitchFamily="18" charset="0"/>
              </a:rPr>
              <a:t>0.0778(63)+0.7887+0.6491+0.3810+0+0+0+0+0=6.7202</a:t>
            </a:r>
          </a:p>
          <a:p>
            <a:pPr algn="ctr"/>
            <a:r>
              <a:rPr lang="en-US" sz="2000" b="1" dirty="0" smtClean="0">
                <a:latin typeface="Garamond" pitchFamily="18" charset="0"/>
              </a:rPr>
              <a:t>P=0.0146</a:t>
            </a:r>
            <a:endParaRPr lang="en-US" sz="2000" b="1" dirty="0">
              <a:latin typeface="Garamond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253" y="228600"/>
            <a:ext cx="202972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u="sng" dirty="0" smtClean="0">
                <a:solidFill>
                  <a:srgbClr val="FFC000"/>
                </a:solidFill>
                <a:latin typeface="Garamond" pitchFamily="18" charset="0"/>
              </a:rPr>
              <a:t>Examples</a:t>
            </a:r>
            <a:endParaRPr lang="en-US" sz="3400" b="1" u="sng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838200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Garamond" pitchFamily="18" charset="0"/>
              </a:rPr>
              <a:t>Case 1: A 63 year old obese male (BMI 31.0) with no history of HTN or DM, non smoker, resting heart  rate 64 and NTproBNP measure of 120</a:t>
            </a:r>
            <a:endParaRPr lang="en-US" sz="2000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32827"/>
            <a:ext cx="8534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C000"/>
                </a:solidFill>
                <a:latin typeface="Garamond" pitchFamily="18" charset="0"/>
              </a:rPr>
              <a:t>BACKGROUND</a:t>
            </a:r>
            <a:endParaRPr lang="en-US" sz="2400" b="1" u="sng" dirty="0" smtClean="0">
              <a:latin typeface="Garamond" pitchFamily="18" charset="0"/>
            </a:endParaRPr>
          </a:p>
          <a:p>
            <a:r>
              <a:rPr lang="en-US" sz="2000" b="1" dirty="0" smtClean="0">
                <a:latin typeface="Garamond" pitchFamily="18" charset="0"/>
              </a:rPr>
              <a:t>	</a:t>
            </a:r>
          </a:p>
          <a:p>
            <a:pPr algn="ctr"/>
            <a:endParaRPr lang="en-US" sz="2000" b="1" dirty="0"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821353"/>
            <a:ext cx="81534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latin typeface="Garamond" pitchFamily="18" charset="0"/>
              </a:rPr>
              <a:t> HF leading cause of mortality; incidence and prevalence continues to rise </a:t>
            </a:r>
            <a:r>
              <a:rPr lang="en-US" sz="2600" b="1" dirty="0" smtClean="0">
                <a:latin typeface="Garamond" pitchFamily="18" charset="0"/>
              </a:rPr>
              <a:t>(increased </a:t>
            </a:r>
            <a:r>
              <a:rPr lang="en-US" sz="2600" b="1" dirty="0" smtClean="0">
                <a:latin typeface="Garamond" pitchFamily="18" charset="0"/>
              </a:rPr>
              <a:t>life expectancy, improved survival from coronary syndromes, increasing prevalence and less than optimal management risk factors)</a:t>
            </a:r>
          </a:p>
          <a:p>
            <a:endParaRPr lang="en-US" sz="26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latin typeface="Garamond" pitchFamily="18" charset="0"/>
              </a:rPr>
              <a:t> Multi organ system disease process</a:t>
            </a:r>
          </a:p>
          <a:p>
            <a:endParaRPr lang="en-US" sz="26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latin typeface="Garamond" pitchFamily="18" charset="0"/>
              </a:rPr>
              <a:t> Epidemiologic studies have identified cardiac, noncardiac and biochemical predictors (HTN, DM, obesity, CAD, valvular heart disease; renal dysfunction, serum albumin, CRP, NTproBNP, renin-angiotensin pathway)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90601" y="1981200"/>
          <a:ext cx="7467600" cy="3470148"/>
        </p:xfrm>
        <a:graphic>
          <a:graphicData uri="http://schemas.openxmlformats.org/drawingml/2006/table">
            <a:tbl>
              <a:tblPr/>
              <a:tblGrid>
                <a:gridCol w="2478238"/>
                <a:gridCol w="2511967"/>
                <a:gridCol w="247739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latin typeface="Garamond" pitchFamily="18" charset="0"/>
                          <a:ea typeface="SimSun"/>
                          <a:cs typeface="Times New Roman"/>
                        </a:rPr>
                        <a:t>Risk Factor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latin typeface="Garamond" pitchFamily="18" charset="0"/>
                          <a:ea typeface="SimSun"/>
                          <a:cs typeface="Times New Roman"/>
                        </a:rPr>
                        <a:t>Value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latin typeface="Garamond" pitchFamily="18" charset="0"/>
                          <a:ea typeface="SimSun"/>
                          <a:cs typeface="Times New Roman"/>
                        </a:rPr>
                        <a:t>Points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Age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66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Gender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Male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Smoker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BMI 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24.6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SBP  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161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Heart rate  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Diabetes 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log NT pro-BNP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7.91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Point total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Garamond" pitchFamily="18" charset="0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Estimate of risk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Garamond" pitchFamily="18" charset="0"/>
                          <a:ea typeface="SimSun"/>
                          <a:cs typeface="Times New Roman"/>
                        </a:rPr>
                        <a:t>0.6157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371600" y="5537537"/>
            <a:ext cx="6705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0.0778*(66)+0.7887+0.6491+0.7521+0+0.8876+2.2346=10.4469</a:t>
            </a:r>
          </a:p>
          <a:p>
            <a:pPr algn="ctr"/>
            <a:r>
              <a:rPr lang="en-US" sz="2000" dirty="0" smtClean="0"/>
              <a:t>P=0.4582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581253" y="228600"/>
            <a:ext cx="202972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u="sng" dirty="0" smtClean="0">
                <a:solidFill>
                  <a:srgbClr val="FFC000"/>
                </a:solidFill>
                <a:latin typeface="Garamond" pitchFamily="18" charset="0"/>
              </a:rPr>
              <a:t>Examples</a:t>
            </a:r>
            <a:endParaRPr lang="en-US" sz="3400" b="1" u="sng" dirty="0">
              <a:solidFill>
                <a:srgbClr val="FFC000"/>
              </a:solidFill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838200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Garamond" pitchFamily="18" charset="0"/>
              </a:rPr>
              <a:t>Case 2: A 66 year old male (BMI 24) with history of HTN (SBP 161) and DM, current smoker, resting heart rate 69 and NTproBNP measure of 870</a:t>
            </a:r>
            <a:endParaRPr lang="en-US" sz="2000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tretch>
            <a:fillRect/>
          </a:stretch>
        </p:blipFill>
        <p:spPr>
          <a:xfrm>
            <a:off x="990600" y="762000"/>
            <a:ext cx="7315200" cy="5741147"/>
          </a:xfrm>
          <a:prstGeom prst="rect">
            <a:avLst/>
          </a:prstGeom>
        </p:spPr>
      </p:pic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381000" y="146447"/>
            <a:ext cx="8818376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400" b="1" i="0" u="sng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Garamond" pitchFamily="18" charset="0"/>
                <a:ea typeface="SimSun" pitchFamily="2" charset="-122"/>
                <a:cs typeface="Times New Roman" pitchFamily="18" charset="0"/>
              </a:rPr>
              <a:t>Calibration of the MESA Heart Failure Model</a:t>
            </a:r>
            <a:endParaRPr kumimoji="0" lang="en-US" altLang="zh-CN" sz="3400" b="1" i="0" u="sng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Garamond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73070"/>
            <a:ext cx="853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C000"/>
                </a:solidFill>
                <a:latin typeface="Garamond" pitchFamily="18" charset="0"/>
              </a:rPr>
              <a:t>Gender and Ethnic interactions</a:t>
            </a:r>
          </a:p>
          <a:p>
            <a:endParaRPr lang="en-US" sz="2800" b="1" dirty="0" smtClean="0">
              <a:latin typeface="Garamond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295400"/>
            <a:ext cx="8001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Heart rate was a stronger predictor of HF in women (1.03 vs. 1.01, p=0.004)</a:t>
            </a:r>
          </a:p>
          <a:p>
            <a:pPr>
              <a:buFont typeface="Wingdings" pitchFamily="2" charset="2"/>
              <a:buChar char="§"/>
            </a:pPr>
            <a:endParaRPr lang="en-US" sz="2800" b="1" dirty="0" smtClean="0">
              <a:latin typeface="Garamond" pitchFamily="18" charset="0"/>
            </a:endParaRPr>
          </a:p>
          <a:p>
            <a:endParaRPr lang="en-US" sz="28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For the same increment in LV mass index, White participants had a higher risk of incident HF than Blacks (1.05 vs. 1.03, p=0.002)</a:t>
            </a:r>
          </a:p>
          <a:p>
            <a:endParaRPr lang="en-US" sz="28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sz="28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Non linear relationships observed for heart rate, systolic blood pressure and LV mass index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73070"/>
            <a:ext cx="8534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C000"/>
                </a:solidFill>
                <a:latin typeface="Garamond" pitchFamily="18" charset="0"/>
              </a:rPr>
              <a:t>LIMITATIONS</a:t>
            </a:r>
          </a:p>
          <a:p>
            <a:endParaRPr lang="en-US" sz="2400" b="1" dirty="0" smtClean="0">
              <a:latin typeface="Garamond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992862"/>
            <a:ext cx="8001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HF events lower than other cohorts especially in Chinese-difficult to derive meaningful associations in this subgroup</a:t>
            </a:r>
          </a:p>
          <a:p>
            <a:pPr>
              <a:buFont typeface="Wingdings" pitchFamily="2" charset="2"/>
              <a:buChar char="§"/>
            </a:pPr>
            <a:endParaRPr lang="en-US" sz="28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Did not use spirometry data</a:t>
            </a:r>
          </a:p>
          <a:p>
            <a:pPr>
              <a:buFont typeface="Wingdings" pitchFamily="2" charset="2"/>
              <a:buChar char="§"/>
            </a:pPr>
            <a:endParaRPr lang="en-US" sz="28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Did not study systolic vs. diastolic HF separately</a:t>
            </a:r>
          </a:p>
          <a:p>
            <a:pPr>
              <a:buFont typeface="Wingdings" pitchFamily="2" charset="2"/>
              <a:buChar char="§"/>
            </a:pPr>
            <a:endParaRPr lang="en-US" sz="28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Risk factors were measured only at baseline</a:t>
            </a:r>
          </a:p>
          <a:p>
            <a:pPr>
              <a:buFont typeface="Wingdings" pitchFamily="2" charset="2"/>
              <a:buChar char="§"/>
            </a:pPr>
            <a:endParaRPr lang="en-US" sz="2800" b="1" dirty="0" smtClean="0">
              <a:latin typeface="Garamond" pitchFamily="18" charset="0"/>
            </a:endParaRPr>
          </a:p>
          <a:p>
            <a:endParaRPr lang="en-US" sz="2800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73070"/>
            <a:ext cx="8534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C000"/>
                </a:solidFill>
                <a:latin typeface="Garamond" pitchFamily="18" charset="0"/>
              </a:rPr>
              <a:t>CONCLUSIONS</a:t>
            </a:r>
          </a:p>
          <a:p>
            <a:endParaRPr lang="en-US" sz="2400" b="1" dirty="0" smtClean="0">
              <a:latin typeface="Garamond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762000"/>
            <a:ext cx="8001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latin typeface="Garamond" pitchFamily="18" charset="0"/>
              </a:rPr>
              <a:t> HF risk can be predicted in a general population using clinical parameters that are easily available</a:t>
            </a:r>
          </a:p>
          <a:p>
            <a:r>
              <a:rPr lang="en-US" sz="2600" b="1" dirty="0" smtClean="0">
                <a:latin typeface="Garamond" pitchFamily="18" charset="0"/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latin typeface="Garamond" pitchFamily="18" charset="0"/>
              </a:rPr>
              <a:t>Use of risk assessment profiles would help target individuals at highest risk in whom further testing and treatment should be focused</a:t>
            </a:r>
          </a:p>
          <a:p>
            <a:endParaRPr lang="en-US" sz="26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latin typeface="Garamond" pitchFamily="18" charset="0"/>
              </a:rPr>
              <a:t> Sex and ethnic differences exist in relation to certain risk factors</a:t>
            </a:r>
          </a:p>
          <a:p>
            <a:endParaRPr lang="en-US" sz="26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latin typeface="Garamond" pitchFamily="18" charset="0"/>
              </a:rPr>
              <a:t> Risk modification therapies exploiting these differences should be further explored</a:t>
            </a:r>
          </a:p>
          <a:p>
            <a:pPr>
              <a:buFont typeface="Wingdings" pitchFamily="2" charset="2"/>
              <a:buChar char="§"/>
            </a:pPr>
            <a:endParaRPr lang="en-US" sz="26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600" b="1" dirty="0" smtClean="0">
                <a:latin typeface="Garamond" pitchFamily="18" charset="0"/>
              </a:rPr>
              <a:t> External validation to another population</a:t>
            </a:r>
            <a:endParaRPr lang="en-US" sz="2600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926848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C000"/>
                </a:solidFill>
                <a:latin typeface="Garamond" pitchFamily="18" charset="0"/>
              </a:rPr>
              <a:t>THANK YOU</a:t>
            </a:r>
          </a:p>
          <a:p>
            <a:pPr algn="ctr"/>
            <a:endParaRPr lang="en-US" sz="2800" b="1" u="sng" dirty="0" smtClean="0">
              <a:solidFill>
                <a:srgbClr val="FFC000"/>
              </a:solidFill>
              <a:latin typeface="Garamond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Garamond" pitchFamily="18" charset="0"/>
              </a:rPr>
              <a:t>Q &amp; A</a:t>
            </a:r>
          </a:p>
          <a:p>
            <a:endParaRPr lang="en-US" sz="2400" b="1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8534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C000"/>
                </a:solidFill>
                <a:latin typeface="Garamond" pitchFamily="18" charset="0"/>
              </a:rPr>
              <a:t>OBJECTIVE</a:t>
            </a:r>
            <a:endParaRPr lang="en-US" sz="2400" b="1" u="sng" dirty="0" smtClean="0">
              <a:latin typeface="Garamond" pitchFamily="18" charset="0"/>
            </a:endParaRPr>
          </a:p>
          <a:p>
            <a:r>
              <a:rPr lang="en-US" sz="2000" b="1" dirty="0" smtClean="0">
                <a:latin typeface="Garamond" pitchFamily="18" charset="0"/>
              </a:rPr>
              <a:t>	</a:t>
            </a:r>
          </a:p>
          <a:p>
            <a:pPr algn="ctr"/>
            <a:endParaRPr lang="en-US" sz="2000" b="1" dirty="0"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733246"/>
            <a:ext cx="8305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Integrative risk prediction models provide more meaningful tools to clinicians and epidemiologists to target high risk individuals for early diagnosis and prevention</a:t>
            </a:r>
          </a:p>
          <a:p>
            <a:endParaRPr lang="en-US" sz="28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Available risk scores- Framingham, ABC Health, ARIC</a:t>
            </a:r>
          </a:p>
          <a:p>
            <a:endParaRPr lang="en-US" sz="28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In this study we aim to develop and internally validate a risk estimation profile for HF from the MESA population</a:t>
            </a:r>
          </a:p>
          <a:p>
            <a:pPr>
              <a:buFont typeface="Wingdings" pitchFamily="2" charset="2"/>
              <a:buChar char="§"/>
            </a:pPr>
            <a:endParaRPr lang="en-US" sz="28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Gender and Ethnic differences; risk reclassification</a:t>
            </a:r>
          </a:p>
          <a:p>
            <a:pPr>
              <a:buFont typeface="Wingdings" pitchFamily="2" charset="2"/>
              <a:buChar char="§"/>
            </a:pPr>
            <a:endParaRPr lang="en-US" sz="2800" b="1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52400"/>
            <a:ext cx="8458200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u="sng" dirty="0" smtClean="0">
                <a:solidFill>
                  <a:srgbClr val="FFC000"/>
                </a:solidFill>
                <a:latin typeface="Garamond" pitchFamily="18" charset="0"/>
              </a:rPr>
              <a:t>STUDY DESIGN</a:t>
            </a:r>
            <a:endParaRPr lang="en-US" sz="2800" b="1" u="sng" dirty="0" smtClean="0">
              <a:latin typeface="Garamond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200" b="1" dirty="0" smtClean="0">
                <a:latin typeface="Garamond" pitchFamily="18" charset="0"/>
              </a:rPr>
              <a:t> </a:t>
            </a:r>
            <a:r>
              <a:rPr lang="en-US" sz="2800" b="1" dirty="0" smtClean="0">
                <a:latin typeface="Garamond" pitchFamily="18" charset="0"/>
              </a:rPr>
              <a:t>Study </a:t>
            </a:r>
            <a:r>
              <a:rPr lang="en-US" sz="2800" b="1" dirty="0" smtClean="0">
                <a:latin typeface="Garamond" pitchFamily="18" charset="0"/>
              </a:rPr>
              <a:t>population- MESA cohort</a:t>
            </a:r>
          </a:p>
          <a:p>
            <a:pPr lvl="4"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b="1" dirty="0" smtClean="0">
                <a:latin typeface="Garamond" pitchFamily="18" charset="0"/>
              </a:rPr>
              <a:t>6814 men and women</a:t>
            </a:r>
          </a:p>
          <a:p>
            <a:pPr lvl="4"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Age range 45-84</a:t>
            </a:r>
          </a:p>
          <a:p>
            <a:pPr lvl="4"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Six US field centers</a:t>
            </a:r>
          </a:p>
          <a:p>
            <a:pPr lvl="4"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4 Ethnic groups</a:t>
            </a:r>
          </a:p>
          <a:p>
            <a:pPr lvl="4"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Free of clinical CVD at baseline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Follow up time 7.1 years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HF events occurred in 176 participants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Covariate selection based on known risk factors and employing stepwise AIC method</a:t>
            </a:r>
          </a:p>
          <a:p>
            <a:pPr>
              <a:buFont typeface="Wingdings" pitchFamily="2" charset="2"/>
              <a:buChar char="§"/>
            </a:pPr>
            <a:endParaRPr lang="en-US" sz="28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sz="2800" b="1" dirty="0" smtClean="0">
              <a:latin typeface="Garamond" pitchFamily="18" charset="0"/>
            </a:endParaRPr>
          </a:p>
          <a:p>
            <a:endParaRPr lang="en-US" sz="2800" b="1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76046"/>
            <a:ext cx="8305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rgbClr val="FFC000"/>
                </a:solidFill>
                <a:latin typeface="Garamond" pitchFamily="18" charset="0"/>
              </a:rPr>
              <a:t>STATISTICAL ANALYSIS</a:t>
            </a:r>
          </a:p>
          <a:p>
            <a:pPr algn="ctr"/>
            <a:endParaRPr lang="en-US" sz="2400" b="1" u="sng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en-US" sz="2800" b="1" dirty="0" smtClean="0">
                <a:latin typeface="Garamond" pitchFamily="18" charset="0"/>
              </a:rPr>
              <a:t>Cox proportional hazards models</a:t>
            </a: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Internal </a:t>
            </a:r>
            <a:r>
              <a:rPr lang="en-US" sz="2800" b="1" dirty="0" smtClean="0">
                <a:latin typeface="Garamond" pitchFamily="18" charset="0"/>
              </a:rPr>
              <a:t>validation using bootstrap method with bias correction</a:t>
            </a: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Harrell’s C-statistic was used to compare different models</a:t>
            </a: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Reclassification assessed using IDI and NRI </a:t>
            </a:r>
            <a:r>
              <a:rPr lang="en-US" sz="2800" b="1" dirty="0" smtClean="0">
                <a:latin typeface="Garamond" pitchFamily="18" charset="0"/>
              </a:rPr>
              <a:t>methods</a:t>
            </a: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Non </a:t>
            </a:r>
            <a:r>
              <a:rPr lang="en-US" sz="2800" b="1" dirty="0" smtClean="0">
                <a:latin typeface="Garamond" pitchFamily="18" charset="0"/>
              </a:rPr>
              <a:t>linearity was assessed using polynomial functions</a:t>
            </a: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Log transformations for skewed variables</a:t>
            </a:r>
          </a:p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latin typeface="Garamond" pitchFamily="18" charset="0"/>
              </a:rPr>
              <a:t> Tested for interactions of covariates in the final model with age, sex and </a:t>
            </a:r>
            <a:r>
              <a:rPr lang="en-US" sz="2800" b="1" dirty="0" smtClean="0">
                <a:latin typeface="Garamond" pitchFamily="18" charset="0"/>
              </a:rPr>
              <a:t>ethnicity</a:t>
            </a:r>
            <a:endParaRPr lang="en-US" sz="2800" b="1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5111" y="76200"/>
            <a:ext cx="39175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C000"/>
                </a:solidFill>
                <a:latin typeface="Garamond" pitchFamily="18" charset="0"/>
              </a:rPr>
              <a:t>STUDY POPULATION</a:t>
            </a:r>
          </a:p>
          <a:p>
            <a:pPr algn="ctr"/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609600"/>
          <a:ext cx="8382000" cy="5648960"/>
        </p:xfrm>
        <a:graphic>
          <a:graphicData uri="http://schemas.openxmlformats.org/drawingml/2006/table">
            <a:tbl>
              <a:tblPr/>
              <a:tblGrid>
                <a:gridCol w="4114800"/>
                <a:gridCol w="1447800"/>
                <a:gridCol w="1524000"/>
                <a:gridCol w="1295400"/>
              </a:tblGrid>
              <a:tr h="391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Overall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(n=6809)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With HF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(n=176)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No HF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(n=6633)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Age (years)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62.1±10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69.1±10*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62.0±10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1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Male </a:t>
                      </a: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(%)</a:t>
                      </a: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47.1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60.8*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46.8</a:t>
                      </a: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Ethnicity          White </a:t>
                      </a: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38.4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39.2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38.4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              Chinese </a:t>
                      </a: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American (%)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11.8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5.1*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12.0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             African </a:t>
                      </a: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American (%)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27.8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33.5*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27.6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Hispanic (%)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22.0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22.2*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22.0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Systolic blood pressure (mm Hg)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126.6±21.5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140.4±22.4*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126.2±21.3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Diastolic blood pressure (mm Hg)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71.9±10.3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73.9±10.8*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71.9±10.2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Heart rate (bpm)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63±10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65.0±11.1*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63.1±9.6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Total cholesterol (mg/dl)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194±35.7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189.65±35.1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194.3±35.7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HDL cholesterol (mg/dl)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51±15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47.9±14.1*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51.1±14.8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7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Triglycerides (mg/dl)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131±89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147.4±132.6*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131.1±87.1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Lipid lowering medication (%)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16.1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21.0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16.0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Hypertension (%)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44.9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75.6*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44.1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26649" y="6248400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Garamond" pitchFamily="18" charset="0"/>
              </a:rPr>
              <a:t>*: p&lt;0.05</a:t>
            </a:r>
            <a:endParaRPr lang="en-US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07720"/>
          <a:ext cx="8382000" cy="4907280"/>
        </p:xfrm>
        <a:graphic>
          <a:graphicData uri="http://schemas.openxmlformats.org/drawingml/2006/table">
            <a:tbl>
              <a:tblPr/>
              <a:tblGrid>
                <a:gridCol w="4114800"/>
                <a:gridCol w="1447800"/>
                <a:gridCol w="1524000"/>
                <a:gridCol w="1295400"/>
              </a:tblGrid>
              <a:tr h="391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Overall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(n=6809)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With HF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(n=176)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No HF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(n=6633)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Hypertension medication (%)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37.2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63.1*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36.5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Diabetes mellitus (%)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12.6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31.8*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12.1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Impaired fasting glucose (%)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13.8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15.9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13.7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Cigarette smoking       Current</a:t>
                      </a:r>
                      <a:r>
                        <a:rPr lang="en-US" sz="2000" b="1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(%)</a:t>
                      </a:r>
                      <a:endParaRPr lang="en-US" sz="20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13.0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16.5*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12.9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                                 Former </a:t>
                      </a: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36.5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43.8*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36.3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                               Never </a:t>
                      </a: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(%)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50.2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39.2*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50.5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Pack years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11.4±22.3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18.3±30.9*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11.2±22.0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BMI (kg/m</a:t>
                      </a:r>
                      <a:r>
                        <a:rPr lang="en-US" sz="2000" b="1" baseline="300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28.3±5.5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30.1*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28.3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Creatinine (mg/dl)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0.96±0.3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1.1±0.7*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0.9±0.3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EKG-LVH (%)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1.0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6.3*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0.9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LV mass index (g/m</a:t>
                      </a:r>
                      <a:r>
                        <a:rPr lang="en-US" sz="2000" b="1" baseline="300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77.9±16.3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96.7*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77.5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NT-proBNP (pg/ml)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102.3±249.7</a:t>
                      </a:r>
                    </a:p>
                  </a:txBody>
                  <a:tcPr marL="44174" marR="44174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456.4*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93.0</a:t>
                      </a:r>
                    </a:p>
                  </a:txBody>
                  <a:tcPr marL="44174" marR="441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772400" y="57150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Garamond" pitchFamily="18" charset="0"/>
              </a:rPr>
              <a:t>*p&lt;0.05</a:t>
            </a:r>
            <a:endParaRPr lang="en-US" sz="2000" b="1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4852"/>
            <a:ext cx="8305800" cy="635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u="sng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700" b="1" dirty="0" smtClean="0">
                <a:latin typeface="Garamond" pitchFamily="18" charset="0"/>
              </a:rPr>
              <a:t> Base Model: age, sex, ethnicity, BMI, smoking, systolic blood pressure, heart rate, DM, total cholesterol, HDL cholesterol, creatinine</a:t>
            </a:r>
          </a:p>
          <a:p>
            <a:endParaRPr lang="en-US" sz="27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700" b="1" dirty="0" smtClean="0">
                <a:latin typeface="Garamond" pitchFamily="18" charset="0"/>
              </a:rPr>
              <a:t> Model 2: Model 1 + interim myocardial infarction</a:t>
            </a:r>
          </a:p>
          <a:p>
            <a:pPr>
              <a:buFont typeface="Wingdings" pitchFamily="2" charset="2"/>
              <a:buChar char="§"/>
            </a:pPr>
            <a:endParaRPr lang="en-US" sz="2700" b="1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700" b="1" dirty="0" smtClean="0">
                <a:latin typeface="Garamond" pitchFamily="18" charset="0"/>
              </a:rPr>
              <a:t> Model 3: Model 1 (except creatinine)+ log of NT pro BNP</a:t>
            </a:r>
          </a:p>
          <a:p>
            <a:endParaRPr lang="en-US" sz="2700" b="1" dirty="0" smtClean="0">
              <a:latin typeface="Garamond" pitchFamily="18" charset="0"/>
            </a:endParaRPr>
          </a:p>
          <a:p>
            <a:r>
              <a:rPr lang="en-US" sz="2700" b="1" dirty="0" smtClean="0">
                <a:latin typeface="Garamond" pitchFamily="18" charset="0"/>
              </a:rPr>
              <a:t>Model 4a/b: Model 1 + LV mass with EKG/MRI (indexed to BSA)</a:t>
            </a:r>
          </a:p>
          <a:p>
            <a:endParaRPr lang="en-US" sz="2700" b="1" dirty="0" smtClean="0">
              <a:latin typeface="Garamond" pitchFamily="18" charset="0"/>
            </a:endParaRPr>
          </a:p>
          <a:p>
            <a:r>
              <a:rPr lang="en-US" sz="2700" b="1" dirty="0" smtClean="0">
                <a:latin typeface="Garamond" pitchFamily="18" charset="0"/>
              </a:rPr>
              <a:t>Model 5: full model</a:t>
            </a:r>
          </a:p>
          <a:p>
            <a:pPr algn="r"/>
            <a:r>
              <a:rPr lang="en-US" sz="1600" b="1" dirty="0" smtClean="0">
                <a:solidFill>
                  <a:schemeClr val="bg1"/>
                </a:solidFill>
                <a:latin typeface="Garamond" pitchFamily="18" charset="0"/>
              </a:rPr>
              <a:t>*BMI was excluded from models containing LV mass index</a:t>
            </a:r>
          </a:p>
          <a:p>
            <a:pPr algn="r"/>
            <a:r>
              <a:rPr lang="en-US" sz="1600" b="1" dirty="0" smtClean="0">
                <a:solidFill>
                  <a:schemeClr val="bg1"/>
                </a:solidFill>
                <a:latin typeface="Garamond" pitchFamily="18" charset="0"/>
              </a:rPr>
              <a:t>* Creatinine was excluded from models containing NTproBNP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05200" y="2286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rgbClr val="FFC000"/>
                </a:solidFill>
                <a:latin typeface="Garamond" pitchFamily="18" charset="0"/>
              </a:rPr>
              <a:t>MODELS</a:t>
            </a:r>
            <a:endParaRPr lang="en-US" sz="3200" b="1" u="sng" dirty="0">
              <a:solidFill>
                <a:srgbClr val="FFC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0393" y="110196"/>
          <a:ext cx="8686799" cy="6729984"/>
        </p:xfrm>
        <a:graphic>
          <a:graphicData uri="http://schemas.openxmlformats.org/drawingml/2006/table">
            <a:tbl>
              <a:tblPr/>
              <a:tblGrid>
                <a:gridCol w="1219199"/>
                <a:gridCol w="1295400"/>
                <a:gridCol w="1219200"/>
                <a:gridCol w="1256667"/>
                <a:gridCol w="1257933"/>
                <a:gridCol w="1219200"/>
                <a:gridCol w="1219200"/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Base</a:t>
                      </a:r>
                      <a:r>
                        <a:rPr lang="en-US" sz="1600" b="1" baseline="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Model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(6678)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Model </a:t>
                      </a: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(6678)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Model </a:t>
                      </a: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3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(5504)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Model </a:t>
                      </a: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4a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(6678)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Model </a:t>
                      </a: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4b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(4912)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Model </a:t>
                      </a: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5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(4904)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3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Age</a:t>
                      </a:r>
                      <a:endParaRPr lang="en-US" sz="16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1.07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1.05-1.09)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1.08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(1.05-1.10)</a:t>
                      </a: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1.03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(1.0-1.05)</a:t>
                      </a: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1.07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(1.05-1.09)</a:t>
                      </a: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1.08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(1.05-1.10)</a:t>
                      </a: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1.04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(1.03-1.08)</a:t>
                      </a:r>
                    </a:p>
                  </a:txBody>
                  <a:tcPr marL="51299" marR="5129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9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Gender</a:t>
                      </a: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1.64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(1.15-2.34)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2.08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(1.45-2.99)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2.27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(1.53-3.36)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1.55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(1.09-2.22)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1.10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(0.68-1.77)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1.36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(0.78-2.36)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9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Smoking</a:t>
                      </a:r>
                      <a:endParaRPr lang="en-US" sz="16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2.35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(1.49-3.71)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2.98*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(1.87-4.76)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1.97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(1.15-3.36)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2.40*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(1.54-3.81)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1.98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(1.13-3.46)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2.54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(1.36-4.74)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9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BMI</a:t>
                      </a: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1.05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(1.02-1.09)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1.08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(1.04-1.11)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1.04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(1.0-1.08)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1.05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(1.02-1.08)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1299" marR="5129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9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Systolic BP</a:t>
                      </a: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1.02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(1.01-1.02)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1.01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(1.00-1.02)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(1.0-1.01)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1.02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(1.00-1.02)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1.00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(0.99-1.01)</a:t>
                      </a:r>
                      <a:endParaRPr lang="en-US" sz="1600" dirty="0">
                        <a:solidFill>
                          <a:schemeClr val="bg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1.00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(0.99-1.01)</a:t>
                      </a:r>
                      <a:endParaRPr lang="en-US" sz="1600" dirty="0">
                        <a:solidFill>
                          <a:schemeClr val="bg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9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Heart rate</a:t>
                      </a: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1.02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(1.0-1.03)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1.01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(1.0-1.03)</a:t>
                      </a:r>
                      <a:endParaRPr lang="en-US" sz="1600" dirty="0">
                        <a:solidFill>
                          <a:schemeClr val="bg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1.03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(1.0-1.04)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1.02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(1.00-1.03)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1.03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(1.01-1.05)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1.04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(1.02-1.06)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9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Diabetes</a:t>
                      </a:r>
                      <a:endParaRPr lang="en-US" sz="1600" b="1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2.34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(1.62-3.37)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1.83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(1.25-2.68)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2.27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(1.48-3.47)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2.30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(1.60-3.32)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2.58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(1.60-4.16)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1.85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(1.05-3.28)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9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Creatinine</a:t>
                      </a: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1.40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(1.16-1.70)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0.94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(0.78-1.48)</a:t>
                      </a:r>
                      <a:endParaRPr lang="en-US" sz="1600" dirty="0">
                        <a:solidFill>
                          <a:schemeClr val="bg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1.42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(1.18-1.71)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1.28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(1.04-1.57)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1299" marR="5129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9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NT-proBNP</a:t>
                      </a: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-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2.48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(2.16-2.84)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1.62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(1.35-1.95)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9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ECG-LVH</a:t>
                      </a: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4.16</a:t>
                      </a:r>
                      <a:r>
                        <a:rPr lang="en-US" sz="1600" b="1" baseline="30000" dirty="0" smtClean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(2.20-7.85)</a:t>
                      </a:r>
                      <a:endParaRPr lang="en-US" sz="1600" dirty="0">
                        <a:solidFill>
                          <a:schemeClr val="tx1"/>
                        </a:solidFill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Garamond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1299" marR="5129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99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LV mass index</a:t>
                      </a: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1299" marR="51299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1.04</a:t>
                      </a:r>
                      <a:r>
                        <a:rPr lang="en-US" sz="1600" b="1" baseline="300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(1.03-1.04)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1.02</a:t>
                      </a:r>
                      <a:r>
                        <a:rPr lang="en-US" sz="1600" b="1" baseline="30000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*</a:t>
                      </a:r>
                      <a:r>
                        <a:rPr lang="en-US" sz="1600" b="1" dirty="0" smtClean="0">
                          <a:latin typeface="Garamond" pitchFamily="18" charset="0"/>
                          <a:ea typeface="Times New Roman"/>
                          <a:cs typeface="Times New Roman"/>
                        </a:rPr>
                        <a:t> 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Garamond" pitchFamily="18" charset="0"/>
                          <a:ea typeface="Times New Roman"/>
                          <a:cs typeface="Times New Roman"/>
                        </a:rPr>
                        <a:t>(1.01-1.03)</a:t>
                      </a:r>
                      <a:endParaRPr lang="en-US" sz="1600" dirty="0">
                        <a:latin typeface="Garamond" pitchFamily="18" charset="0"/>
                        <a:ea typeface="Times New Roman"/>
                        <a:cs typeface="Times New Roman"/>
                      </a:endParaRPr>
                    </a:p>
                  </a:txBody>
                  <a:tcPr marL="51299" marR="51299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1981</TotalTime>
  <Words>1950</Words>
  <Application>Microsoft Office PowerPoint</Application>
  <PresentationFormat>On-screen Show (4:3)</PresentationFormat>
  <Paragraphs>831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Foundry</vt:lpstr>
      <vt:lpstr>Risk Estimation for Developing Heart Failure using traditional and novel risk factors  The Multi-Ethnic Study of Atherosclerosis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Harjit</dc:creator>
  <cp:lastModifiedBy>Harjit</cp:lastModifiedBy>
  <cp:revision>167</cp:revision>
  <dcterms:created xsi:type="dcterms:W3CDTF">2012-07-28T17:32:15Z</dcterms:created>
  <dcterms:modified xsi:type="dcterms:W3CDTF">2012-09-13T04:00:43Z</dcterms:modified>
</cp:coreProperties>
</file>