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2" r:id="rId3"/>
    <p:sldId id="267" r:id="rId4"/>
    <p:sldId id="256" r:id="rId5"/>
    <p:sldId id="268" r:id="rId6"/>
    <p:sldId id="270" r:id="rId7"/>
    <p:sldId id="271" r:id="rId8"/>
    <p:sldId id="272" r:id="rId9"/>
    <p:sldId id="269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9E0DC-B224-48FB-8043-C6642CF540C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74076-3295-4E00-B028-AD10B1EDA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36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36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36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44ADB-3004-4C49-8F5E-1A059756B72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6A46-4D85-437E-9026-9A0E865F6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MESA – CT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Matthew Budoff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Budoff@ucla.edu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MESA CTA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Doing a multi-center, multi-vendor NIH study (W. Post – MACS CTA)  - we have achieved doses of:  </a:t>
            </a:r>
            <a:r>
              <a:rPr lang="en-US" sz="4000" b="1" dirty="0" smtClean="0">
                <a:solidFill>
                  <a:srgbClr val="FFFF00"/>
                </a:solidFill>
              </a:rPr>
              <a:t>2.4±1 </a:t>
            </a:r>
            <a:r>
              <a:rPr lang="en-US" sz="4000" b="1" dirty="0" err="1" smtClean="0">
                <a:solidFill>
                  <a:srgbClr val="FFFF00"/>
                </a:solidFill>
              </a:rPr>
              <a:t>mSv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r>
              <a:rPr lang="en-US" sz="4000" b="1" dirty="0" smtClean="0">
                <a:solidFill>
                  <a:srgbClr val="FFFF00"/>
                </a:solidFill>
              </a:rPr>
              <a:t>Endpoints Derived: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Plaque composition (non-calcified, mixed, calcified)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Plaque Score/quantity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Stenosis Severity Score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LV Mass/Hypertrophy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LV Volume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Left </a:t>
            </a:r>
            <a:r>
              <a:rPr lang="en-US" sz="3600" b="1" dirty="0" err="1" smtClean="0">
                <a:solidFill>
                  <a:srgbClr val="FFFF00"/>
                </a:solidFill>
              </a:rPr>
              <a:t>Atrial</a:t>
            </a:r>
            <a:r>
              <a:rPr lang="en-US" sz="3600" b="1" dirty="0" smtClean="0">
                <a:solidFill>
                  <a:srgbClr val="FFFF00"/>
                </a:solidFill>
              </a:rPr>
              <a:t> Volume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Pericardial fat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Coronary calcium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Aortic valve calcification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Mitral Annular calcification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Thoracic calcification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Infarction/Scar</a:t>
            </a:r>
          </a:p>
          <a:p>
            <a:pPr lvl="1"/>
            <a:endParaRPr lang="en-US" sz="3600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Multi-Ethnic Study of ATHEROSCLEROSIS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Content Placeholder 5" descr="Fig 7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814" y="1600200"/>
            <a:ext cx="504186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MESA CT Changes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New Field of View (32 cm) – less incidental findings and lower radiation (40% reduction)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 Triggering (70-75% of the RR) – less motion artifacts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 Equipment – Toshiba 320 (Hopkins)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Progression evaluation underway (C. Johnson)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Single Scan protocol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Scientific Changes for Exam 5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are obtaining thin slices (0.625-1.25 mm slices) in addition to normal 2.5-3 mm slices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Should allow more visualization of CAC and more accurate quantification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E. Brown is evaluating a new scoring algorithm to capture calcification better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8699" y="381004"/>
          <a:ext cx="8480502" cy="6271798"/>
        </p:xfrm>
        <a:graphic>
          <a:graphicData uri="http://schemas.openxmlformats.org/drawingml/2006/table">
            <a:tbl>
              <a:tblPr/>
              <a:tblGrid>
                <a:gridCol w="1638290"/>
                <a:gridCol w="2685216"/>
                <a:gridCol w="4156996"/>
              </a:tblGrid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WFU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GE 64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Prior to 2002 -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Lightspeed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Qxi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(4slice)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Columbia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Sensation 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Prior to 2005 - Imatron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Hopkins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Toshiba 320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&lt; 2004 - Siemens Volume Zoom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11/2004 - 2/2005 Toshiba32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2/2005 - 9/2007 Toshiba64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UMN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Sensation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&lt; 8/2004 - Siemens Volume Zoom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Chicago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GE 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Imatron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4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UCLA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Siemens Sensation64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Imatron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-118176"/>
          <a:ext cx="8839200" cy="6976176"/>
        </p:xfrm>
        <a:graphic>
          <a:graphicData uri="http://schemas.openxmlformats.org/drawingml/2006/table">
            <a:tbl>
              <a:tblPr/>
              <a:tblGrid>
                <a:gridCol w="1371600"/>
                <a:gridCol w="1524000"/>
                <a:gridCol w="1981200"/>
                <a:gridCol w="1371600"/>
                <a:gridCol w="990600"/>
                <a:gridCol w="1600200"/>
              </a:tblGrid>
              <a:tr h="518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Proposed Study 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Type of CT proposed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Participant/Sample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Cohort Overlap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Total Radiation Estimate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Total Time Estimate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5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MESA Air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 coronary CT scan using the MESA Exam 3/4 protocol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~3,600: ~3,350 MESA ppt. + ~250 Air New Recruits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N/A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1.4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(women);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1.2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(men)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20 minute scanning + 20 min for check-in, check-out, &amp; scheduling.  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3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MESA Air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Aortic CT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~2,138: ~1,888 MESA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ppt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+ ~250 Air New Recruits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All ~ 2,138 ppt. will also receive an Air CAC scan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2-3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10 minutes if added to CAC scan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6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Cardiopulmonary interactions in MESA (MESA-Lung II)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 full-lung CT scan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2,400 MESA Air/Lung participants + 650 MESA-Lung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ppt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not in Air; 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Overlaps with 2,400 MESA Air CAC CT scan ppt.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4.4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 (women); 2.8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(men)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 min if performed at same time as CAC scan; 20 min for those not getting a CAC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scan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0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MESA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CTA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CT angiography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600 MESA Participants with stable heart rates and normal GFR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Overlaps with MESA Air CAC CT scan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3-5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 hour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MESA Toe)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AP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and lateral plain x-rays of the ankles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~2200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participants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TBD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0.1-0.3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10 minutes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67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67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Note: Background radiation estimated as 3-5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mSv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per year </a:t>
                      </a: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56" marR="4356" marT="4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Progress to 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4">
              <a:buNone/>
            </a:pPr>
            <a:r>
              <a:rPr lang="en-US" sz="1200" b="1" dirty="0" smtClean="0">
                <a:solidFill>
                  <a:schemeClr val="bg1"/>
                </a:solidFill>
              </a:rPr>
              <a:t>Number of Scans Done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3-WFU		71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4-Columbia		42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5-JHU			49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6-FairviewMN		86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7-NWU		75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8-UCLA		50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Grand Total		373</a:t>
            </a:r>
          </a:p>
          <a:p>
            <a:pPr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 We are currently 2 weeks behind on reading.</a:t>
            </a:r>
          </a:p>
          <a:p>
            <a:r>
              <a:rPr lang="en-US" sz="1200" b="1" dirty="0" smtClean="0"/>
              <a:t> </a:t>
            </a:r>
          </a:p>
          <a:p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Radiation Doses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 fontScale="47500" lnSpcReduction="20000"/>
          </a:bodyPr>
          <a:lstStyle/>
          <a:p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en-US" sz="4400" b="1" dirty="0" smtClean="0">
                <a:solidFill>
                  <a:schemeClr val="bg1"/>
                </a:solidFill>
              </a:rPr>
              <a:t>327 </a:t>
            </a:r>
            <a:r>
              <a:rPr lang="en-US" sz="4400" b="1" dirty="0" smtClean="0">
                <a:solidFill>
                  <a:schemeClr val="bg1"/>
                </a:solidFill>
              </a:rPr>
              <a:t>participants </a:t>
            </a:r>
            <a:r>
              <a:rPr lang="en-US" sz="4400" b="1" dirty="0" smtClean="0">
                <a:solidFill>
                  <a:schemeClr val="bg1"/>
                </a:solidFill>
              </a:rPr>
              <a:t>underwent calcium scoring.  (LIMITS  3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,  DLP 214)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Median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0.91     (65)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Maximum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2.04  (146)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Minimum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0.4 (29)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331 </a:t>
            </a:r>
            <a:r>
              <a:rPr lang="en-US" sz="4400" b="1" dirty="0" smtClean="0">
                <a:solidFill>
                  <a:schemeClr val="bg1"/>
                </a:solidFill>
              </a:rPr>
              <a:t>underwent </a:t>
            </a:r>
            <a:r>
              <a:rPr lang="en-US" sz="4400" b="1" dirty="0" smtClean="0">
                <a:solidFill>
                  <a:schemeClr val="bg1"/>
                </a:solidFill>
              </a:rPr>
              <a:t>lung Scanning:     (LIMITS 6.5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, DLP 470)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Median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  3.93   (281)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Maximum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6.83 (488)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Minimum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2.8  (200)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290 underwent both lung and CAC Scanning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Median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   4.91     (351)   (LIMITS 9.5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, DLP 684)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Maximum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7.96 (569)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	Minimum Dose </a:t>
            </a:r>
            <a:r>
              <a:rPr lang="en-US" sz="4400" b="1" dirty="0" err="1" smtClean="0">
                <a:solidFill>
                  <a:schemeClr val="bg1"/>
                </a:solidFill>
              </a:rPr>
              <a:t>mSev</a:t>
            </a:r>
            <a:r>
              <a:rPr lang="en-US" sz="4400" b="1" dirty="0" smtClean="0">
                <a:solidFill>
                  <a:schemeClr val="bg1"/>
                </a:solidFill>
              </a:rPr>
              <a:t> (DLP):	3.30  (236)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Protocol Violations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Two types of Violations –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5 </a:t>
            </a:r>
            <a:r>
              <a:rPr lang="en-US" b="1" dirty="0" smtClean="0">
                <a:solidFill>
                  <a:schemeClr val="bg1"/>
                </a:solidFill>
              </a:rPr>
              <a:t>participants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received CAC scans that shouldn’t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6 protocol violations reported to PIs and CC (wrong body weight used):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FairviewMN</a:t>
            </a:r>
            <a:r>
              <a:rPr lang="en-US" dirty="0" smtClean="0">
                <a:solidFill>
                  <a:schemeClr val="bg1"/>
                </a:solidFill>
              </a:rPr>
              <a:t> 2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Columbia 4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Total: 6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These violations affected </a:t>
            </a:r>
            <a:r>
              <a:rPr lang="en-US" dirty="0" err="1" smtClean="0">
                <a:solidFill>
                  <a:schemeClr val="bg1"/>
                </a:solidFill>
              </a:rPr>
              <a:t>rad</a:t>
            </a:r>
            <a:r>
              <a:rPr lang="en-US" dirty="0" smtClean="0">
                <a:solidFill>
                  <a:schemeClr val="bg1"/>
                </a:solidFill>
              </a:rPr>
              <a:t> dose, but DLPs are still within IRB limits.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were other minor deviations, e.g., Field of View, rotation time, recon kernel but these were not reported to PIs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Additional Variables that have been obtained from calcium scan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Aortic valve, mitral valve, thoracic calcification - done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Left Ventricular size - done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Thoracic Aortic diameters - NEW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Pulmonary artery diameters - pending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Atrial sizes – done, J Carr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Bone density (thoracic) - pending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Pericardial fat – done, J Carr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Non-Alcoholic Fatty Liver Disease  - </a:t>
            </a:r>
            <a:r>
              <a:rPr lang="en-US" smtClean="0">
                <a:solidFill>
                  <a:schemeClr val="bg1"/>
                </a:solidFill>
              </a:rPr>
              <a:t>NEW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610</Words>
  <Application>Microsoft Office PowerPoint</Application>
  <PresentationFormat>On-screen Show (4:3)</PresentationFormat>
  <Paragraphs>137</Paragraphs>
  <Slides>11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MESA – CT REPORT</vt:lpstr>
      <vt:lpstr>MESA CT Changes</vt:lpstr>
      <vt:lpstr>Scientific Changes for Exam 5</vt:lpstr>
      <vt:lpstr>Slide 4</vt:lpstr>
      <vt:lpstr>Slide 5</vt:lpstr>
      <vt:lpstr>Progress to Date</vt:lpstr>
      <vt:lpstr>Radiation Doses</vt:lpstr>
      <vt:lpstr>Protocol Violations</vt:lpstr>
      <vt:lpstr>Additional Variables that have been obtained from calcium scan</vt:lpstr>
      <vt:lpstr>MESA CTA </vt:lpstr>
      <vt:lpstr>Multi-Ethnic Study of ATHEROSCLEROSIS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– CT REPORT</dc:title>
  <dc:creator>MattBudoff</dc:creator>
  <cp:lastModifiedBy>CHSCC</cp:lastModifiedBy>
  <cp:revision>24</cp:revision>
  <dcterms:created xsi:type="dcterms:W3CDTF">2009-09-24T13:38:32Z</dcterms:created>
  <dcterms:modified xsi:type="dcterms:W3CDTF">2010-09-15T17:37:47Z</dcterms:modified>
</cp:coreProperties>
</file>