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75" r:id="rId3"/>
    <p:sldId id="276" r:id="rId4"/>
    <p:sldId id="262" r:id="rId5"/>
    <p:sldId id="267" r:id="rId6"/>
    <p:sldId id="270" r:id="rId7"/>
    <p:sldId id="271" r:id="rId8"/>
    <p:sldId id="272" r:id="rId9"/>
    <p:sldId id="282" r:id="rId10"/>
    <p:sldId id="281" r:id="rId11"/>
    <p:sldId id="284" r:id="rId12"/>
    <p:sldId id="283" r:id="rId13"/>
    <p:sldId id="278" r:id="rId14"/>
    <p:sldId id="279" r:id="rId15"/>
    <p:sldId id="287" r:id="rId16"/>
    <p:sldId id="288" r:id="rId17"/>
    <p:sldId id="289" r:id="rId18"/>
    <p:sldId id="269" r:id="rId19"/>
    <p:sldId id="274" r:id="rId20"/>
    <p:sldId id="285" r:id="rId21"/>
    <p:sldId id="286"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9E0DC-B224-48FB-8043-C6642CF540CB}" type="datetimeFigureOut">
              <a:rPr lang="en-US" smtClean="0"/>
              <a:pPr/>
              <a:t>3/8/2011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74076-3295-4E00-B028-AD10B1EDAA1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21507" name="Rectangle 3"/>
          <p:cNvSpPr>
            <a:spLocks noGrp="1" noChangeArrowheads="1"/>
          </p:cNvSpPr>
          <p:nvPr>
            <p:ph type="body" idx="1"/>
          </p:nvPr>
        </p:nvSpPr>
        <p:spPr bwMode="auto">
          <a:xfrm>
            <a:off x="685800" y="4343992"/>
            <a:ext cx="5486400" cy="4113616"/>
          </a:xfrm>
          <a:prstGeom prst="rect">
            <a:avLst/>
          </a:prstGeom>
          <a:noFill/>
          <a:ln>
            <a:miter lim="800000"/>
            <a:headEnd/>
            <a:tailEnd/>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9571" name="Rectangle 3"/>
          <p:cNvSpPr>
            <a:spLocks noGrp="1" noChangeArrowheads="1"/>
          </p:cNvSpPr>
          <p:nvPr>
            <p:ph type="body" idx="1"/>
          </p:nvPr>
        </p:nvSpPr>
        <p:spPr bwMode="auto">
          <a:xfrm>
            <a:off x="685800" y="4343992"/>
            <a:ext cx="5486400" cy="4113616"/>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7523" name="Rectangle 3"/>
          <p:cNvSpPr>
            <a:spLocks noGrp="1" noChangeArrowheads="1"/>
          </p:cNvSpPr>
          <p:nvPr>
            <p:ph type="body" idx="1"/>
          </p:nvPr>
        </p:nvSpPr>
        <p:spPr bwMode="auto">
          <a:xfrm>
            <a:off x="685800" y="4343992"/>
            <a:ext cx="5486400" cy="4113616"/>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17763" name="Rectangle 3"/>
          <p:cNvSpPr>
            <a:spLocks noGrp="1" noChangeArrowheads="1"/>
          </p:cNvSpPr>
          <p:nvPr>
            <p:ph type="body" idx="1"/>
          </p:nvPr>
        </p:nvSpPr>
        <p:spPr bwMode="auto">
          <a:xfrm>
            <a:off x="685800" y="4343992"/>
            <a:ext cx="5486400" cy="4113616"/>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F44ADB-3004-4C49-8F5E-1A059756B72B}"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44ADB-3004-4C49-8F5E-1A059756B72B}"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44ADB-3004-4C49-8F5E-1A059756B72B}"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44ADB-3004-4C49-8F5E-1A059756B72B}"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44ADB-3004-4C49-8F5E-1A059756B72B}" type="datetimeFigureOut">
              <a:rPr lang="en-US" smtClean="0"/>
              <a:pPr/>
              <a:t>3/8/2011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F44ADB-3004-4C49-8F5E-1A059756B72B}"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44ADB-3004-4C49-8F5E-1A059756B72B}" type="datetimeFigureOut">
              <a:rPr lang="en-US" smtClean="0"/>
              <a:pPr/>
              <a:t>3/8/2011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F44ADB-3004-4C49-8F5E-1A059756B72B}" type="datetimeFigureOut">
              <a:rPr lang="en-US" smtClean="0"/>
              <a:pPr/>
              <a:t>3/8/2011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44ADB-3004-4C49-8F5E-1A059756B72B}" type="datetimeFigureOut">
              <a:rPr lang="en-US" smtClean="0"/>
              <a:pPr/>
              <a:t>3/8/2011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44ADB-3004-4C49-8F5E-1A059756B72B}"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44ADB-3004-4C49-8F5E-1A059756B72B}" type="datetimeFigureOut">
              <a:rPr lang="en-US" smtClean="0"/>
              <a:pPr/>
              <a:t>3/8/2011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96A46-4D85-437E-9026-9A0E865F6F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44ADB-3004-4C49-8F5E-1A059756B72B}" type="datetimeFigureOut">
              <a:rPr lang="en-US" smtClean="0"/>
              <a:pPr/>
              <a:t>3/8/2011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96A46-4D85-437E-9026-9A0E865F6F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solidFill>
              </a:rPr>
              <a:t>MESA </a:t>
            </a:r>
            <a:r>
              <a:rPr lang="en-US" dirty="0" smtClean="0">
                <a:solidFill>
                  <a:schemeClr val="bg1"/>
                </a:solidFill>
              </a:rPr>
              <a:t>AIR – </a:t>
            </a:r>
            <a:r>
              <a:rPr lang="en-US" dirty="0" smtClean="0">
                <a:solidFill>
                  <a:schemeClr val="bg1"/>
                </a:solidFill>
              </a:rPr>
              <a:t>CT REPORT</a:t>
            </a:r>
            <a:endParaRPr lang="en-US"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Matthew Budoff</a:t>
            </a:r>
          </a:p>
          <a:p>
            <a:r>
              <a:rPr lang="en-US" dirty="0" smtClean="0">
                <a:solidFill>
                  <a:schemeClr val="bg1"/>
                </a:solidFill>
              </a:rPr>
              <a:t>Budoff@ucla.edu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CT Alerts – 2/15/11</a:t>
            </a:r>
            <a:endParaRPr lang="en-US" dirty="0">
              <a:solidFill>
                <a:schemeClr val="bg1"/>
              </a:solidFill>
            </a:endParaRPr>
          </a:p>
        </p:txBody>
      </p:sp>
      <p:graphicFrame>
        <p:nvGraphicFramePr>
          <p:cNvPr id="4" name="Content Placeholder 3"/>
          <p:cNvGraphicFramePr>
            <a:graphicFrameLocks noGrp="1"/>
          </p:cNvGraphicFramePr>
          <p:nvPr>
            <p:ph idx="1"/>
          </p:nvPr>
        </p:nvGraphicFramePr>
        <p:xfrm>
          <a:off x="228601" y="2590800"/>
          <a:ext cx="8229600" cy="1480440"/>
        </p:xfrm>
        <a:graphic>
          <a:graphicData uri="http://schemas.openxmlformats.org/drawingml/2006/table">
            <a:tbl>
              <a:tblPr/>
              <a:tblGrid>
                <a:gridCol w="1981199"/>
                <a:gridCol w="914400"/>
                <a:gridCol w="914400"/>
                <a:gridCol w="838200"/>
                <a:gridCol w="1143000"/>
                <a:gridCol w="762000"/>
                <a:gridCol w="762000"/>
                <a:gridCol w="914401"/>
              </a:tblGrid>
              <a:tr h="666138">
                <a:tc>
                  <a:txBody>
                    <a:bodyPr/>
                    <a:lstStyle/>
                    <a:p>
                      <a:pPr algn="l" fontAlgn="b"/>
                      <a:r>
                        <a:rPr lang="en-US" sz="2400" b="1" i="0" u="none" strike="noStrike" dirty="0">
                          <a:solidFill>
                            <a:schemeClr val="bg1"/>
                          </a:solidFill>
                          <a:latin typeface="Calibri"/>
                        </a:rPr>
                        <a:t> </a:t>
                      </a:r>
                    </a:p>
                  </a:txBody>
                  <a:tcPr marL="8700" marR="8700" marT="870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WFU</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Columbia</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JHU</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Fairview</a:t>
                      </a:r>
                    </a:p>
                    <a:p>
                      <a:pPr algn="ctr" fontAlgn="b"/>
                      <a:r>
                        <a:rPr lang="en-US" sz="2400" b="1" i="0" u="none" strike="noStrike" dirty="0" smtClean="0">
                          <a:solidFill>
                            <a:schemeClr val="bg1"/>
                          </a:solidFill>
                          <a:latin typeface="Calibri"/>
                        </a:rPr>
                        <a:t>MN</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NWU</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dirty="0" smtClean="0">
                          <a:solidFill>
                            <a:schemeClr val="bg1"/>
                          </a:solidFill>
                          <a:latin typeface="Calibri"/>
                        </a:rPr>
                        <a:t>UCLA</a:t>
                      </a:r>
                      <a:endParaRPr lang="en-US" sz="2400" b="1" i="0" u="none" strike="noStrike" dirty="0">
                        <a:solidFill>
                          <a:schemeClr val="bg1"/>
                        </a:solidFill>
                        <a:latin typeface="Calibri"/>
                      </a:endParaRPr>
                    </a:p>
                  </a:txBody>
                  <a:tcPr marL="8700" marR="8700" marT="8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2400" b="1" i="0" u="none" strike="noStrike">
                          <a:solidFill>
                            <a:schemeClr val="bg1"/>
                          </a:solidFill>
                          <a:latin typeface="Calibri"/>
                        </a:rPr>
                        <a:t>Grand Total</a:t>
                      </a:r>
                    </a:p>
                  </a:txBody>
                  <a:tcPr marL="8700" marR="8700" marT="870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705320">
                <a:tc>
                  <a:txBody>
                    <a:bodyPr/>
                    <a:lstStyle/>
                    <a:p>
                      <a:pPr algn="l" fontAlgn="b"/>
                      <a:r>
                        <a:rPr lang="en-US" sz="2400" b="1" i="0" u="none" strike="noStrike" dirty="0" smtClean="0">
                          <a:solidFill>
                            <a:schemeClr val="bg1"/>
                          </a:solidFill>
                          <a:latin typeface="Calibri"/>
                        </a:rPr>
                        <a:t>Protocol </a:t>
                      </a:r>
                    </a:p>
                    <a:p>
                      <a:pPr algn="l" fontAlgn="b"/>
                      <a:r>
                        <a:rPr lang="en-US" sz="2400" b="1" i="0" u="none" strike="noStrike" dirty="0" smtClean="0">
                          <a:solidFill>
                            <a:schemeClr val="bg1"/>
                          </a:solidFill>
                          <a:latin typeface="Calibri"/>
                        </a:rPr>
                        <a:t>Violation</a:t>
                      </a:r>
                      <a:endParaRPr lang="en-US" sz="2400" b="1" i="0" u="none" strike="noStrike" dirty="0">
                        <a:solidFill>
                          <a:schemeClr val="bg1"/>
                        </a:solidFill>
                        <a:latin typeface="Calibri"/>
                      </a:endParaRPr>
                    </a:p>
                  </a:txBody>
                  <a:tcPr marL="8700" marR="8700" marT="870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7</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10</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7</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7</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19</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3</a:t>
                      </a:r>
                    </a:p>
                  </a:txBody>
                  <a:tcPr marL="8700" marR="8700" marT="8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chemeClr val="bg1"/>
                          </a:solidFill>
                          <a:latin typeface="Calibri"/>
                        </a:rPr>
                        <a:t>53</a:t>
                      </a:r>
                    </a:p>
                  </a:txBody>
                  <a:tcPr marL="8700" marR="8700" marT="870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Major Violations Since OSMB 10/10</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solidFill>
                  <a:schemeClr val="bg1"/>
                </a:solidFill>
              </a:rPr>
              <a:t>1 - local clinical chest protocol used, instead of MESA Lung study CT protocol. (1 at UMN).  </a:t>
            </a:r>
            <a:r>
              <a:rPr lang="en-US" dirty="0" smtClean="0">
                <a:solidFill>
                  <a:schemeClr val="bg1"/>
                </a:solidFill>
              </a:rPr>
              <a:t>This </a:t>
            </a:r>
            <a:r>
              <a:rPr lang="en-US" dirty="0" smtClean="0">
                <a:solidFill>
                  <a:schemeClr val="bg1"/>
                </a:solidFill>
              </a:rPr>
              <a:t>violation resulted in excess radiation in the lung scan only, but overall radiation was less than the amount to which the participant consented.  Minnesota reported this violation to their IRB, but did not contact the participant (with their IRB's blessing).</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Minor SINCE OSMB 10/2010 </a:t>
            </a:r>
            <a:endParaRPr lang="en-US" dirty="0">
              <a:solidFill>
                <a:srgbClr val="FFFF00"/>
              </a:solidFill>
            </a:endParaRPr>
          </a:p>
        </p:txBody>
      </p:sp>
      <p:sp>
        <p:nvSpPr>
          <p:cNvPr id="3" name="Content Placeholder 2"/>
          <p:cNvSpPr>
            <a:spLocks noGrp="1"/>
          </p:cNvSpPr>
          <p:nvPr>
            <p:ph idx="1"/>
          </p:nvPr>
        </p:nvSpPr>
        <p:spPr/>
        <p:txBody>
          <a:bodyPr>
            <a:noAutofit/>
          </a:bodyPr>
          <a:lstStyle/>
          <a:p>
            <a:r>
              <a:rPr lang="en-US" sz="2400" dirty="0" smtClean="0">
                <a:solidFill>
                  <a:srgbClr val="FFFF00"/>
                </a:solidFill>
              </a:rPr>
              <a:t>9 Cardiac:</a:t>
            </a:r>
          </a:p>
          <a:p>
            <a:pPr lvl="1"/>
            <a:r>
              <a:rPr lang="en-US" sz="2000" dirty="0" smtClean="0">
                <a:solidFill>
                  <a:schemeClr val="bg1"/>
                </a:solidFill>
              </a:rPr>
              <a:t>5 - incorrect </a:t>
            </a:r>
            <a:r>
              <a:rPr lang="en-US" sz="2000" dirty="0" err="1" smtClean="0">
                <a:solidFill>
                  <a:schemeClr val="bg1"/>
                </a:solidFill>
              </a:rPr>
              <a:t>xray</a:t>
            </a:r>
            <a:r>
              <a:rPr lang="en-US" sz="2000" dirty="0" smtClean="0">
                <a:solidFill>
                  <a:schemeClr val="bg1"/>
                </a:solidFill>
              </a:rPr>
              <a:t> tube current setting (1 at WFU; 3 at COL; 1 at NWU)</a:t>
            </a:r>
          </a:p>
          <a:p>
            <a:pPr lvl="1"/>
            <a:r>
              <a:rPr lang="en-US" sz="2000" dirty="0" smtClean="0">
                <a:solidFill>
                  <a:schemeClr val="bg1"/>
                </a:solidFill>
              </a:rPr>
              <a:t>3 - incorrect FOV used (3 at NWU)</a:t>
            </a:r>
          </a:p>
          <a:p>
            <a:pPr lvl="1"/>
            <a:r>
              <a:rPr lang="en-US" sz="2000" dirty="0" smtClean="0">
                <a:solidFill>
                  <a:schemeClr val="bg1"/>
                </a:solidFill>
              </a:rPr>
              <a:t>1 - incorrect protocol used for weight; weight &lt;220 but large patient protocol used (1 at NWU)</a:t>
            </a:r>
          </a:p>
          <a:p>
            <a:r>
              <a:rPr lang="en-US" sz="2400" dirty="0" smtClean="0">
                <a:solidFill>
                  <a:schemeClr val="bg1"/>
                </a:solidFill>
              </a:rPr>
              <a:t> </a:t>
            </a:r>
            <a:r>
              <a:rPr lang="en-US" sz="2400" dirty="0" smtClean="0">
                <a:solidFill>
                  <a:srgbClr val="FFFF00"/>
                </a:solidFill>
              </a:rPr>
              <a:t>8 Lung</a:t>
            </a:r>
            <a:r>
              <a:rPr lang="en-US" sz="2400" dirty="0" smtClean="0">
                <a:solidFill>
                  <a:schemeClr val="bg1"/>
                </a:solidFill>
              </a:rPr>
              <a:t>:</a:t>
            </a:r>
          </a:p>
          <a:p>
            <a:r>
              <a:rPr lang="en-US" sz="2400" dirty="0" smtClean="0">
                <a:solidFill>
                  <a:schemeClr val="bg1"/>
                </a:solidFill>
              </a:rPr>
              <a:t>7 </a:t>
            </a:r>
            <a:r>
              <a:rPr lang="en-US" sz="2400" dirty="0" smtClean="0">
                <a:solidFill>
                  <a:schemeClr val="bg1"/>
                </a:solidFill>
              </a:rPr>
              <a:t>- incorrect protocol used for body size</a:t>
            </a:r>
          </a:p>
          <a:p>
            <a:r>
              <a:rPr lang="en-US" sz="2400" dirty="0" smtClean="0">
                <a:solidFill>
                  <a:schemeClr val="bg1"/>
                </a:solidFill>
              </a:rPr>
              <a:t>     1 - BMI &lt; 20, used medium patient protocol (1 at JHU)</a:t>
            </a:r>
          </a:p>
          <a:p>
            <a:r>
              <a:rPr lang="en-US" sz="2400" dirty="0" smtClean="0">
                <a:solidFill>
                  <a:schemeClr val="bg1"/>
                </a:solidFill>
              </a:rPr>
              <a:t>     4 - BMI &gt; 30, used medium patient protocol (4 at NWU)</a:t>
            </a:r>
          </a:p>
          <a:p>
            <a:r>
              <a:rPr lang="en-US" sz="2400" dirty="0" smtClean="0">
                <a:solidFill>
                  <a:schemeClr val="bg1"/>
                </a:solidFill>
              </a:rPr>
              <a:t>     1 - BMI &lt;=30, used large patient protocol (1 at UMN)</a:t>
            </a:r>
          </a:p>
          <a:p>
            <a:r>
              <a:rPr lang="en-US" sz="2400" dirty="0" smtClean="0">
                <a:solidFill>
                  <a:schemeClr val="bg1"/>
                </a:solidFill>
              </a:rPr>
              <a:t>     1 - BMI &gt;=20, used small patient protocol (1 at </a:t>
            </a:r>
            <a:r>
              <a:rPr lang="en-US" sz="2400" dirty="0" smtClean="0">
                <a:solidFill>
                  <a:schemeClr val="bg1"/>
                </a:solidFill>
              </a:rPr>
              <a:t>WFU)</a:t>
            </a:r>
          </a:p>
          <a:p>
            <a:r>
              <a:rPr lang="en-US" sz="2400" dirty="0" smtClean="0">
                <a:solidFill>
                  <a:schemeClr val="bg1"/>
                </a:solidFill>
              </a:rPr>
              <a:t> 1 </a:t>
            </a:r>
            <a:r>
              <a:rPr lang="en-US" sz="2400" dirty="0" smtClean="0">
                <a:solidFill>
                  <a:schemeClr val="bg1"/>
                </a:solidFill>
              </a:rPr>
              <a:t>- scanned stopped and restarted (1 at WF)</a:t>
            </a:r>
          </a:p>
          <a:p>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cstate="print"/>
          <a:srcRect r="28333"/>
          <a:stretch>
            <a:fillRect/>
          </a:stretch>
        </p:blipFill>
        <p:spPr bwMode="auto">
          <a:xfrm>
            <a:off x="66017" y="457200"/>
            <a:ext cx="9077983" cy="4267200"/>
          </a:xfrm>
          <a:prstGeom prst="rect">
            <a:avLst/>
          </a:prstGeom>
          <a:noFill/>
          <a:ln w="9525">
            <a:noFill/>
            <a:miter lim="800000"/>
            <a:headEnd/>
            <a:tailEnd/>
          </a:ln>
        </p:spPr>
      </p:pic>
      <p:pic>
        <p:nvPicPr>
          <p:cNvPr id="1027" name="Picture 3"/>
          <p:cNvPicPr>
            <a:picLocks noChangeAspect="1" noChangeArrowheads="1"/>
          </p:cNvPicPr>
          <p:nvPr/>
        </p:nvPicPr>
        <p:blipFill>
          <a:blip r:embed="rId2" cstate="print"/>
          <a:srcRect l="72240" b="57282"/>
          <a:stretch>
            <a:fillRect/>
          </a:stretch>
        </p:blipFill>
        <p:spPr bwMode="auto">
          <a:xfrm>
            <a:off x="2895600" y="4800600"/>
            <a:ext cx="3233738"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Scientific Opportunities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Heart and Lung Scans</a:t>
            </a:r>
          </a:p>
          <a:p>
            <a:r>
              <a:rPr lang="en-US" dirty="0" smtClean="0">
                <a:solidFill>
                  <a:schemeClr val="bg1"/>
                </a:solidFill>
              </a:rPr>
              <a:t>Thin Slices obtained (0.625 mm slices)</a:t>
            </a:r>
          </a:p>
          <a:p>
            <a:pPr lvl="1"/>
            <a:r>
              <a:rPr lang="en-US" dirty="0" smtClean="0">
                <a:solidFill>
                  <a:schemeClr val="bg1"/>
                </a:solidFill>
              </a:rPr>
              <a:t>Will lead to higher CAC scores (less negatives)</a:t>
            </a:r>
          </a:p>
          <a:p>
            <a:pPr lvl="1"/>
            <a:r>
              <a:rPr lang="en-US" dirty="0" smtClean="0">
                <a:solidFill>
                  <a:schemeClr val="bg1"/>
                </a:solidFill>
              </a:rPr>
              <a:t>Better Scanners, less noise</a:t>
            </a:r>
          </a:p>
          <a:p>
            <a:pPr lvl="1"/>
            <a:r>
              <a:rPr lang="en-US" dirty="0" smtClean="0">
                <a:solidFill>
                  <a:schemeClr val="bg1"/>
                </a:solidFill>
              </a:rPr>
              <a:t>More Atherosclerosis seen on lung scans </a:t>
            </a:r>
          </a:p>
          <a:p>
            <a:pPr lvl="2"/>
            <a:r>
              <a:rPr lang="en-US" dirty="0" smtClean="0">
                <a:solidFill>
                  <a:schemeClr val="bg1"/>
                </a:solidFill>
              </a:rPr>
              <a:t>(aortic arch)</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Aortic Valve Calcium</a:t>
            </a:r>
          </a:p>
        </p:txBody>
      </p:sp>
      <p:pic>
        <p:nvPicPr>
          <p:cNvPr id="13315" name="Content Placeholder 3" descr="avc.JPG"/>
          <p:cNvPicPr>
            <a:picLocks noGrp="1" noChangeAspect="1"/>
          </p:cNvPicPr>
          <p:nvPr>
            <p:ph idx="1"/>
          </p:nvPr>
        </p:nvPicPr>
        <p:blipFill>
          <a:blip r:embed="rId2" cstate="print"/>
          <a:srcRect l="34653" t="25926" r="27776" b="16667"/>
          <a:stretch>
            <a:fillRect/>
          </a:stretch>
        </p:blipFill>
        <p:spPr>
          <a:xfrm>
            <a:off x="2675467" y="1768475"/>
            <a:ext cx="3657600" cy="4556125"/>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5400" dirty="0" smtClean="0">
                <a:solidFill>
                  <a:schemeClr val="bg1"/>
                </a:solidFill>
              </a:rPr>
              <a:t>Measuring Pericardial Fat</a:t>
            </a:r>
            <a:endParaRPr lang="en-US" sz="2400" dirty="0" smtClean="0">
              <a:solidFill>
                <a:schemeClr val="bg1"/>
              </a:solidFill>
            </a:endParaRPr>
          </a:p>
        </p:txBody>
      </p:sp>
      <p:pic>
        <p:nvPicPr>
          <p:cNvPr id="18436" name="Picture 4" descr="se005"/>
          <p:cNvPicPr>
            <a:picLocks noChangeAspect="1" noChangeArrowheads="1"/>
          </p:cNvPicPr>
          <p:nvPr/>
        </p:nvPicPr>
        <p:blipFill>
          <a:blip r:embed="rId2" cstate="print"/>
          <a:srcRect/>
          <a:stretch>
            <a:fillRect/>
          </a:stretch>
        </p:blipFill>
        <p:spPr bwMode="auto">
          <a:xfrm>
            <a:off x="2065867" y="1600200"/>
            <a:ext cx="47244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ormAutofit/>
          </a:bodyPr>
          <a:lstStyle/>
          <a:p>
            <a:r>
              <a:rPr lang="en-US" dirty="0" smtClean="0">
                <a:solidFill>
                  <a:schemeClr val="bg1"/>
                </a:solidFill>
              </a:rPr>
              <a:t>Liver and spleen HU measurement</a:t>
            </a:r>
          </a:p>
        </p:txBody>
      </p:sp>
      <p:grpSp>
        <p:nvGrpSpPr>
          <p:cNvPr id="2" name="Group 8"/>
          <p:cNvGrpSpPr>
            <a:grpSpLocks/>
          </p:cNvGrpSpPr>
          <p:nvPr/>
        </p:nvGrpSpPr>
        <p:grpSpPr bwMode="auto">
          <a:xfrm>
            <a:off x="2472267" y="1752600"/>
            <a:ext cx="5486400" cy="5105400"/>
            <a:chOff x="2514600" y="3048000"/>
            <a:chExt cx="3329782" cy="2438400"/>
          </a:xfrm>
        </p:grpSpPr>
        <p:pic>
          <p:nvPicPr>
            <p:cNvPr id="20486" name="Content Placeholder 3" descr="ln013.jpg"/>
            <p:cNvPicPr>
              <a:picLocks noChangeAspect="1"/>
            </p:cNvPicPr>
            <p:nvPr/>
          </p:nvPicPr>
          <p:blipFill>
            <a:blip r:embed="rId2" cstate="print"/>
            <a:srcRect t="13731" b="13039"/>
            <a:stretch>
              <a:fillRect/>
            </a:stretch>
          </p:blipFill>
          <p:spPr bwMode="auto">
            <a:xfrm>
              <a:off x="2514600" y="3048000"/>
              <a:ext cx="3329782" cy="2438400"/>
            </a:xfrm>
            <a:prstGeom prst="rect">
              <a:avLst/>
            </a:prstGeom>
            <a:noFill/>
            <a:ln w="9525">
              <a:noFill/>
              <a:miter lim="800000"/>
              <a:headEnd/>
              <a:tailEnd/>
            </a:ln>
          </p:spPr>
        </p:pic>
        <p:sp>
          <p:nvSpPr>
            <p:cNvPr id="6" name="Oval 5"/>
            <p:cNvSpPr/>
            <p:nvPr/>
          </p:nvSpPr>
          <p:spPr>
            <a:xfrm>
              <a:off x="4952843" y="4953379"/>
              <a:ext cx="457331"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7" name="Oval 6"/>
            <p:cNvSpPr/>
            <p:nvPr/>
          </p:nvSpPr>
          <p:spPr>
            <a:xfrm>
              <a:off x="2819487" y="3962400"/>
              <a:ext cx="609775"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grpSp>
      <p:sp>
        <p:nvSpPr>
          <p:cNvPr id="10" name="Freeform 9"/>
          <p:cNvSpPr/>
          <p:nvPr/>
        </p:nvSpPr>
        <p:spPr>
          <a:xfrm>
            <a:off x="2362200" y="3967163"/>
            <a:ext cx="627945" cy="1130300"/>
          </a:xfrm>
          <a:custGeom>
            <a:avLst/>
            <a:gdLst>
              <a:gd name="connsiteX0" fmla="*/ 129600 w 627936"/>
              <a:gd name="connsiteY0" fmla="*/ 879132 h 1130426"/>
              <a:gd name="connsiteX1" fmla="*/ 64800 w 627936"/>
              <a:gd name="connsiteY1" fmla="*/ 735132 h 1130426"/>
              <a:gd name="connsiteX2" fmla="*/ 72000 w 627936"/>
              <a:gd name="connsiteY2" fmla="*/ 137532 h 1130426"/>
              <a:gd name="connsiteX3" fmla="*/ 79200 w 627936"/>
              <a:gd name="connsiteY3" fmla="*/ 101532 h 1130426"/>
              <a:gd name="connsiteX4" fmla="*/ 151200 w 627936"/>
              <a:gd name="connsiteY4" fmla="*/ 36732 h 1130426"/>
              <a:gd name="connsiteX5" fmla="*/ 180000 w 627936"/>
              <a:gd name="connsiteY5" fmla="*/ 22332 h 1130426"/>
              <a:gd name="connsiteX6" fmla="*/ 223200 w 627936"/>
              <a:gd name="connsiteY6" fmla="*/ 732 h 1130426"/>
              <a:gd name="connsiteX7" fmla="*/ 482400 w 627936"/>
              <a:gd name="connsiteY7" fmla="*/ 15132 h 1130426"/>
              <a:gd name="connsiteX8" fmla="*/ 518400 w 627936"/>
              <a:gd name="connsiteY8" fmla="*/ 22332 h 1130426"/>
              <a:gd name="connsiteX9" fmla="*/ 612000 w 627936"/>
              <a:gd name="connsiteY9" fmla="*/ 36732 h 1130426"/>
              <a:gd name="connsiteX10" fmla="*/ 626400 w 627936"/>
              <a:gd name="connsiteY10" fmla="*/ 65532 h 1130426"/>
              <a:gd name="connsiteX11" fmla="*/ 619200 w 627936"/>
              <a:gd name="connsiteY11" fmla="*/ 115932 h 1130426"/>
              <a:gd name="connsiteX12" fmla="*/ 597600 w 627936"/>
              <a:gd name="connsiteY12" fmla="*/ 173532 h 1130426"/>
              <a:gd name="connsiteX13" fmla="*/ 568800 w 627936"/>
              <a:gd name="connsiteY13" fmla="*/ 216732 h 1130426"/>
              <a:gd name="connsiteX14" fmla="*/ 511200 w 627936"/>
              <a:gd name="connsiteY14" fmla="*/ 317532 h 1130426"/>
              <a:gd name="connsiteX15" fmla="*/ 453600 w 627936"/>
              <a:gd name="connsiteY15" fmla="*/ 389532 h 1130426"/>
              <a:gd name="connsiteX16" fmla="*/ 439200 w 627936"/>
              <a:gd name="connsiteY16" fmla="*/ 411132 h 1130426"/>
              <a:gd name="connsiteX17" fmla="*/ 424800 w 627936"/>
              <a:gd name="connsiteY17" fmla="*/ 468732 h 1130426"/>
              <a:gd name="connsiteX18" fmla="*/ 396000 w 627936"/>
              <a:gd name="connsiteY18" fmla="*/ 526332 h 1130426"/>
              <a:gd name="connsiteX19" fmla="*/ 417600 w 627936"/>
              <a:gd name="connsiteY19" fmla="*/ 799932 h 1130426"/>
              <a:gd name="connsiteX20" fmla="*/ 432000 w 627936"/>
              <a:gd name="connsiteY20" fmla="*/ 871932 h 1130426"/>
              <a:gd name="connsiteX21" fmla="*/ 439200 w 627936"/>
              <a:gd name="connsiteY21" fmla="*/ 922332 h 1130426"/>
              <a:gd name="connsiteX22" fmla="*/ 417600 w 627936"/>
              <a:gd name="connsiteY22" fmla="*/ 1087932 h 1130426"/>
              <a:gd name="connsiteX23" fmla="*/ 396000 w 627936"/>
              <a:gd name="connsiteY23" fmla="*/ 1095132 h 1130426"/>
              <a:gd name="connsiteX24" fmla="*/ 331200 w 627936"/>
              <a:gd name="connsiteY24" fmla="*/ 1102332 h 1130426"/>
              <a:gd name="connsiteX25" fmla="*/ 230400 w 627936"/>
              <a:gd name="connsiteY25" fmla="*/ 1116732 h 1130426"/>
              <a:gd name="connsiteX26" fmla="*/ 93600 w 627936"/>
              <a:gd name="connsiteY26" fmla="*/ 1087932 h 1130426"/>
              <a:gd name="connsiteX27" fmla="*/ 36000 w 627936"/>
              <a:gd name="connsiteY27" fmla="*/ 1030332 h 1130426"/>
              <a:gd name="connsiteX28" fmla="*/ 7200 w 627936"/>
              <a:gd name="connsiteY28" fmla="*/ 987132 h 1130426"/>
              <a:gd name="connsiteX29" fmla="*/ 0 w 627936"/>
              <a:gd name="connsiteY29" fmla="*/ 958332 h 1130426"/>
              <a:gd name="connsiteX30" fmla="*/ 28800 w 627936"/>
              <a:gd name="connsiteY30" fmla="*/ 929532 h 1130426"/>
              <a:gd name="connsiteX31" fmla="*/ 144000 w 627936"/>
              <a:gd name="connsiteY31" fmla="*/ 922332 h 1130426"/>
              <a:gd name="connsiteX32" fmla="*/ 158400 w 627936"/>
              <a:gd name="connsiteY32" fmla="*/ 828732 h 1130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27936" h="1130426">
                <a:moveTo>
                  <a:pt x="129600" y="879132"/>
                </a:moveTo>
                <a:cubicBezTo>
                  <a:pt x="77798" y="844597"/>
                  <a:pt x="70287" y="845975"/>
                  <a:pt x="64800" y="735132"/>
                </a:cubicBezTo>
                <a:cubicBezTo>
                  <a:pt x="54950" y="536161"/>
                  <a:pt x="67474" y="336695"/>
                  <a:pt x="72000" y="137532"/>
                </a:cubicBezTo>
                <a:cubicBezTo>
                  <a:pt x="72278" y="125298"/>
                  <a:pt x="72412" y="111714"/>
                  <a:pt x="79200" y="101532"/>
                </a:cubicBezTo>
                <a:cubicBezTo>
                  <a:pt x="93636" y="79878"/>
                  <a:pt x="125159" y="51613"/>
                  <a:pt x="151200" y="36732"/>
                </a:cubicBezTo>
                <a:cubicBezTo>
                  <a:pt x="160519" y="31407"/>
                  <a:pt x="170681" y="27657"/>
                  <a:pt x="180000" y="22332"/>
                </a:cubicBezTo>
                <a:cubicBezTo>
                  <a:pt x="219081" y="0"/>
                  <a:pt x="183598" y="13933"/>
                  <a:pt x="223200" y="732"/>
                </a:cubicBezTo>
                <a:cubicBezTo>
                  <a:pt x="287351" y="3521"/>
                  <a:pt x="408872" y="6962"/>
                  <a:pt x="482400" y="15132"/>
                </a:cubicBezTo>
                <a:cubicBezTo>
                  <a:pt x="494563" y="16483"/>
                  <a:pt x="506329" y="20320"/>
                  <a:pt x="518400" y="22332"/>
                </a:cubicBezTo>
                <a:cubicBezTo>
                  <a:pt x="549538" y="27522"/>
                  <a:pt x="580800" y="31932"/>
                  <a:pt x="612000" y="36732"/>
                </a:cubicBezTo>
                <a:cubicBezTo>
                  <a:pt x="616800" y="46332"/>
                  <a:pt x="625428" y="54843"/>
                  <a:pt x="626400" y="65532"/>
                </a:cubicBezTo>
                <a:cubicBezTo>
                  <a:pt x="627936" y="82433"/>
                  <a:pt x="622236" y="99235"/>
                  <a:pt x="619200" y="115932"/>
                </a:cubicBezTo>
                <a:cubicBezTo>
                  <a:pt x="614742" y="140451"/>
                  <a:pt x="610628" y="151819"/>
                  <a:pt x="597600" y="173532"/>
                </a:cubicBezTo>
                <a:cubicBezTo>
                  <a:pt x="588696" y="188372"/>
                  <a:pt x="576540" y="201252"/>
                  <a:pt x="568800" y="216732"/>
                </a:cubicBezTo>
                <a:cubicBezTo>
                  <a:pt x="554339" y="245654"/>
                  <a:pt x="527441" y="301291"/>
                  <a:pt x="511200" y="317532"/>
                </a:cubicBezTo>
                <a:cubicBezTo>
                  <a:pt x="470162" y="358570"/>
                  <a:pt x="489931" y="335036"/>
                  <a:pt x="453600" y="389532"/>
                </a:cubicBezTo>
                <a:lnTo>
                  <a:pt x="439200" y="411132"/>
                </a:lnTo>
                <a:cubicBezTo>
                  <a:pt x="434400" y="430332"/>
                  <a:pt x="433651" y="451030"/>
                  <a:pt x="424800" y="468732"/>
                </a:cubicBezTo>
                <a:lnTo>
                  <a:pt x="396000" y="526332"/>
                </a:lnTo>
                <a:cubicBezTo>
                  <a:pt x="403596" y="685850"/>
                  <a:pt x="398573" y="654058"/>
                  <a:pt x="417600" y="799932"/>
                </a:cubicBezTo>
                <a:cubicBezTo>
                  <a:pt x="430607" y="899652"/>
                  <a:pt x="418426" y="797274"/>
                  <a:pt x="432000" y="871932"/>
                </a:cubicBezTo>
                <a:cubicBezTo>
                  <a:pt x="435036" y="888629"/>
                  <a:pt x="436800" y="905532"/>
                  <a:pt x="439200" y="922332"/>
                </a:cubicBezTo>
                <a:cubicBezTo>
                  <a:pt x="439176" y="922766"/>
                  <a:pt x="445711" y="1054199"/>
                  <a:pt x="417600" y="1087932"/>
                </a:cubicBezTo>
                <a:cubicBezTo>
                  <a:pt x="412741" y="1093762"/>
                  <a:pt x="403486" y="1093884"/>
                  <a:pt x="396000" y="1095132"/>
                </a:cubicBezTo>
                <a:cubicBezTo>
                  <a:pt x="374563" y="1098705"/>
                  <a:pt x="352750" y="1099521"/>
                  <a:pt x="331200" y="1102332"/>
                </a:cubicBezTo>
                <a:cubicBezTo>
                  <a:pt x="297544" y="1106722"/>
                  <a:pt x="264000" y="1111932"/>
                  <a:pt x="230400" y="1116732"/>
                </a:cubicBezTo>
                <a:cubicBezTo>
                  <a:pt x="144422" y="1111000"/>
                  <a:pt x="139957" y="1130426"/>
                  <a:pt x="93600" y="1087932"/>
                </a:cubicBezTo>
                <a:cubicBezTo>
                  <a:pt x="73584" y="1069584"/>
                  <a:pt x="51062" y="1052925"/>
                  <a:pt x="36000" y="1030332"/>
                </a:cubicBezTo>
                <a:lnTo>
                  <a:pt x="7200" y="987132"/>
                </a:lnTo>
                <a:cubicBezTo>
                  <a:pt x="4800" y="977532"/>
                  <a:pt x="0" y="968227"/>
                  <a:pt x="0" y="958332"/>
                </a:cubicBezTo>
                <a:cubicBezTo>
                  <a:pt x="0" y="937111"/>
                  <a:pt x="9600" y="931553"/>
                  <a:pt x="28800" y="929532"/>
                </a:cubicBezTo>
                <a:cubicBezTo>
                  <a:pt x="67064" y="925504"/>
                  <a:pt x="105600" y="924732"/>
                  <a:pt x="144000" y="922332"/>
                </a:cubicBezTo>
                <a:cubicBezTo>
                  <a:pt x="171713" y="880763"/>
                  <a:pt x="158400" y="909385"/>
                  <a:pt x="158400" y="828732"/>
                </a:cubicBezTo>
              </a:path>
            </a:pathLst>
          </a:custGeom>
        </p:spPr>
        <p:style>
          <a:lnRef idx="1">
            <a:schemeClr val="dk1"/>
          </a:lnRef>
          <a:fillRef idx="0">
            <a:schemeClr val="dk1"/>
          </a:fillRef>
          <a:effectRef idx="0">
            <a:schemeClr val="dk1"/>
          </a:effectRef>
          <a:fontRef idx="minor">
            <a:schemeClr val="tx1"/>
          </a:fontRef>
        </p:style>
        <p:txBody>
          <a:bodyPr anchor="ctr"/>
          <a:lstStyle/>
          <a:p>
            <a:pPr>
              <a:defRPr/>
            </a:pPr>
            <a:endParaRPr lang="en-US"/>
          </a:p>
        </p:txBody>
      </p:sp>
      <p:sp>
        <p:nvSpPr>
          <p:cNvPr id="12" name="Freeform 11"/>
          <p:cNvSpPr/>
          <p:nvPr/>
        </p:nvSpPr>
        <p:spPr>
          <a:xfrm>
            <a:off x="3808590" y="4962525"/>
            <a:ext cx="554566" cy="242888"/>
          </a:xfrm>
          <a:custGeom>
            <a:avLst/>
            <a:gdLst>
              <a:gd name="connsiteX0" fmla="*/ 65113 w 554703"/>
              <a:gd name="connsiteY0" fmla="*/ 76779 h 242379"/>
              <a:gd name="connsiteX1" fmla="*/ 86713 w 554703"/>
              <a:gd name="connsiteY1" fmla="*/ 91179 h 242379"/>
              <a:gd name="connsiteX2" fmla="*/ 331513 w 554703"/>
              <a:gd name="connsiteY2" fmla="*/ 112779 h 242379"/>
              <a:gd name="connsiteX3" fmla="*/ 353113 w 554703"/>
              <a:gd name="connsiteY3" fmla="*/ 98379 h 242379"/>
              <a:gd name="connsiteX4" fmla="*/ 381913 w 554703"/>
              <a:gd name="connsiteY4" fmla="*/ 83979 h 242379"/>
              <a:gd name="connsiteX5" fmla="*/ 403513 w 554703"/>
              <a:gd name="connsiteY5" fmla="*/ 62379 h 242379"/>
              <a:gd name="connsiteX6" fmla="*/ 425113 w 554703"/>
              <a:gd name="connsiteY6" fmla="*/ 47979 h 242379"/>
              <a:gd name="connsiteX7" fmla="*/ 468313 w 554703"/>
              <a:gd name="connsiteY7" fmla="*/ 4779 h 242379"/>
              <a:gd name="connsiteX8" fmla="*/ 511513 w 554703"/>
              <a:gd name="connsiteY8" fmla="*/ 91179 h 242379"/>
              <a:gd name="connsiteX9" fmla="*/ 425113 w 554703"/>
              <a:gd name="connsiteY9" fmla="*/ 163179 h 242379"/>
              <a:gd name="connsiteX10" fmla="*/ 403513 w 554703"/>
              <a:gd name="connsiteY10" fmla="*/ 177579 h 242379"/>
              <a:gd name="connsiteX11" fmla="*/ 381913 w 554703"/>
              <a:gd name="connsiteY11" fmla="*/ 184779 h 242379"/>
              <a:gd name="connsiteX12" fmla="*/ 331513 w 554703"/>
              <a:gd name="connsiteY12" fmla="*/ 206379 h 242379"/>
              <a:gd name="connsiteX13" fmla="*/ 317113 w 554703"/>
              <a:gd name="connsiteY13" fmla="*/ 227979 h 242379"/>
              <a:gd name="connsiteX14" fmla="*/ 273913 w 554703"/>
              <a:gd name="connsiteY14" fmla="*/ 242379 h 242379"/>
              <a:gd name="connsiteX15" fmla="*/ 245113 w 554703"/>
              <a:gd name="connsiteY15" fmla="*/ 235179 h 242379"/>
              <a:gd name="connsiteX16" fmla="*/ 180313 w 554703"/>
              <a:gd name="connsiteY16" fmla="*/ 227979 h 242379"/>
              <a:gd name="connsiteX17" fmla="*/ 129913 w 554703"/>
              <a:gd name="connsiteY17" fmla="*/ 206379 h 242379"/>
              <a:gd name="connsiteX18" fmla="*/ 108313 w 554703"/>
              <a:gd name="connsiteY18" fmla="*/ 184779 h 242379"/>
              <a:gd name="connsiteX19" fmla="*/ 65113 w 554703"/>
              <a:gd name="connsiteY19" fmla="*/ 155979 h 242379"/>
              <a:gd name="connsiteX20" fmla="*/ 21913 w 554703"/>
              <a:gd name="connsiteY20" fmla="*/ 127179 h 242379"/>
              <a:gd name="connsiteX21" fmla="*/ 313 w 554703"/>
              <a:gd name="connsiteY21" fmla="*/ 83979 h 242379"/>
              <a:gd name="connsiteX22" fmla="*/ 7513 w 554703"/>
              <a:gd name="connsiteY22" fmla="*/ 55179 h 242379"/>
              <a:gd name="connsiteX23" fmla="*/ 50713 w 554703"/>
              <a:gd name="connsiteY23" fmla="*/ 40779 h 242379"/>
              <a:gd name="connsiteX24" fmla="*/ 115513 w 554703"/>
              <a:gd name="connsiteY24" fmla="*/ 62379 h 242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54703" h="242379">
                <a:moveTo>
                  <a:pt x="65113" y="76779"/>
                </a:moveTo>
                <a:cubicBezTo>
                  <a:pt x="72313" y="81579"/>
                  <a:pt x="78299" y="89160"/>
                  <a:pt x="86713" y="91179"/>
                </a:cubicBezTo>
                <a:cubicBezTo>
                  <a:pt x="239927" y="127950"/>
                  <a:pt x="209737" y="122927"/>
                  <a:pt x="331513" y="112779"/>
                </a:cubicBezTo>
                <a:cubicBezTo>
                  <a:pt x="338713" y="107979"/>
                  <a:pt x="345600" y="102672"/>
                  <a:pt x="353113" y="98379"/>
                </a:cubicBezTo>
                <a:cubicBezTo>
                  <a:pt x="362432" y="93054"/>
                  <a:pt x="373179" y="90218"/>
                  <a:pt x="381913" y="83979"/>
                </a:cubicBezTo>
                <a:cubicBezTo>
                  <a:pt x="390199" y="78061"/>
                  <a:pt x="395691" y="68898"/>
                  <a:pt x="403513" y="62379"/>
                </a:cubicBezTo>
                <a:cubicBezTo>
                  <a:pt x="410161" y="56839"/>
                  <a:pt x="418645" y="53728"/>
                  <a:pt x="425113" y="47979"/>
                </a:cubicBezTo>
                <a:cubicBezTo>
                  <a:pt x="440334" y="34449"/>
                  <a:pt x="468313" y="4779"/>
                  <a:pt x="468313" y="4779"/>
                </a:cubicBezTo>
                <a:cubicBezTo>
                  <a:pt x="522899" y="12577"/>
                  <a:pt x="554703" y="0"/>
                  <a:pt x="511513" y="91179"/>
                </a:cubicBezTo>
                <a:cubicBezTo>
                  <a:pt x="487137" y="142639"/>
                  <a:pt x="462066" y="142063"/>
                  <a:pt x="425113" y="163179"/>
                </a:cubicBezTo>
                <a:cubicBezTo>
                  <a:pt x="417600" y="167472"/>
                  <a:pt x="411253" y="173709"/>
                  <a:pt x="403513" y="177579"/>
                </a:cubicBezTo>
                <a:cubicBezTo>
                  <a:pt x="396725" y="180973"/>
                  <a:pt x="388889" y="181789"/>
                  <a:pt x="381913" y="184779"/>
                </a:cubicBezTo>
                <a:cubicBezTo>
                  <a:pt x="319634" y="211470"/>
                  <a:pt x="382169" y="189494"/>
                  <a:pt x="331513" y="206379"/>
                </a:cubicBezTo>
                <a:cubicBezTo>
                  <a:pt x="326713" y="213579"/>
                  <a:pt x="324451" y="223393"/>
                  <a:pt x="317113" y="227979"/>
                </a:cubicBezTo>
                <a:cubicBezTo>
                  <a:pt x="304241" y="236024"/>
                  <a:pt x="273913" y="242379"/>
                  <a:pt x="273913" y="242379"/>
                </a:cubicBezTo>
                <a:cubicBezTo>
                  <a:pt x="264313" y="239979"/>
                  <a:pt x="254893" y="236684"/>
                  <a:pt x="245113" y="235179"/>
                </a:cubicBezTo>
                <a:cubicBezTo>
                  <a:pt x="223633" y="231874"/>
                  <a:pt x="201750" y="231552"/>
                  <a:pt x="180313" y="227979"/>
                </a:cubicBezTo>
                <a:cubicBezTo>
                  <a:pt x="168051" y="225935"/>
                  <a:pt x="137896" y="212081"/>
                  <a:pt x="129913" y="206379"/>
                </a:cubicBezTo>
                <a:cubicBezTo>
                  <a:pt x="121627" y="200461"/>
                  <a:pt x="116350" y="191030"/>
                  <a:pt x="108313" y="184779"/>
                </a:cubicBezTo>
                <a:cubicBezTo>
                  <a:pt x="94652" y="174154"/>
                  <a:pt x="77351" y="168217"/>
                  <a:pt x="65113" y="155979"/>
                </a:cubicBezTo>
                <a:cubicBezTo>
                  <a:pt x="38146" y="129012"/>
                  <a:pt x="53173" y="137599"/>
                  <a:pt x="21913" y="127179"/>
                </a:cubicBezTo>
                <a:cubicBezTo>
                  <a:pt x="14632" y="116258"/>
                  <a:pt x="313" y="98884"/>
                  <a:pt x="313" y="83979"/>
                </a:cubicBezTo>
                <a:cubicBezTo>
                  <a:pt x="313" y="74084"/>
                  <a:pt x="0" y="61619"/>
                  <a:pt x="7513" y="55179"/>
                </a:cubicBezTo>
                <a:cubicBezTo>
                  <a:pt x="19038" y="45301"/>
                  <a:pt x="50713" y="40779"/>
                  <a:pt x="50713" y="40779"/>
                </a:cubicBezTo>
                <a:cubicBezTo>
                  <a:pt x="120284" y="48509"/>
                  <a:pt x="115513" y="26246"/>
                  <a:pt x="115513" y="62379"/>
                </a:cubicBezTo>
              </a:path>
            </a:pathLst>
          </a:custGeom>
        </p:spPr>
        <p:style>
          <a:lnRef idx="1">
            <a:schemeClr val="dk1"/>
          </a:lnRef>
          <a:fillRef idx="0">
            <a:schemeClr val="dk1"/>
          </a:fillRef>
          <a:effectRef idx="0">
            <a:schemeClr val="dk1"/>
          </a:effectRef>
          <a:fontRef idx="minor">
            <a:schemeClr val="tx1"/>
          </a:fontRef>
        </p:style>
        <p:txBody>
          <a:bodyPr anchor="ctr"/>
          <a:lstStyle/>
          <a:p>
            <a:pPr>
              <a:defRPr/>
            </a:pP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normAutofit fontScale="90000"/>
          </a:bodyPr>
          <a:lstStyle/>
          <a:p>
            <a:r>
              <a:rPr lang="en-US" sz="3600" dirty="0" smtClean="0">
                <a:solidFill>
                  <a:srgbClr val="FFFF00"/>
                </a:solidFill>
              </a:rPr>
              <a:t>Additional Variables that have been obtained from calcium scan</a:t>
            </a:r>
          </a:p>
        </p:txBody>
      </p:sp>
      <p:sp>
        <p:nvSpPr>
          <p:cNvPr id="116739" name="Rectangle 3"/>
          <p:cNvSpPr>
            <a:spLocks noGrp="1" noChangeArrowheads="1"/>
          </p:cNvSpPr>
          <p:nvPr>
            <p:ph type="body" idx="1"/>
          </p:nvPr>
        </p:nvSpPr>
        <p:spPr/>
        <p:txBody>
          <a:bodyPr>
            <a:noAutofit/>
          </a:bodyPr>
          <a:lstStyle/>
          <a:p>
            <a:r>
              <a:rPr lang="en-US" dirty="0" smtClean="0">
                <a:solidFill>
                  <a:schemeClr val="bg1"/>
                </a:solidFill>
              </a:rPr>
              <a:t>Aortic valve, mitral valve, thoracic calcification - done</a:t>
            </a:r>
          </a:p>
          <a:p>
            <a:r>
              <a:rPr lang="en-US" dirty="0" smtClean="0">
                <a:solidFill>
                  <a:schemeClr val="bg1"/>
                </a:solidFill>
              </a:rPr>
              <a:t>Left Ventricular size - done</a:t>
            </a:r>
          </a:p>
          <a:p>
            <a:r>
              <a:rPr lang="en-US" dirty="0" smtClean="0">
                <a:solidFill>
                  <a:schemeClr val="bg1"/>
                </a:solidFill>
              </a:rPr>
              <a:t>Thoracic Aortic diameters - NEW</a:t>
            </a:r>
          </a:p>
          <a:p>
            <a:r>
              <a:rPr lang="en-US" dirty="0" smtClean="0">
                <a:solidFill>
                  <a:schemeClr val="bg1"/>
                </a:solidFill>
              </a:rPr>
              <a:t>RV size, Pulmonary </a:t>
            </a:r>
            <a:r>
              <a:rPr lang="en-US" dirty="0" smtClean="0">
                <a:solidFill>
                  <a:schemeClr val="bg1"/>
                </a:solidFill>
              </a:rPr>
              <a:t>artery diameters </a:t>
            </a:r>
            <a:r>
              <a:rPr lang="en-US" dirty="0" smtClean="0">
                <a:solidFill>
                  <a:schemeClr val="bg1"/>
                </a:solidFill>
              </a:rPr>
              <a:t>–K Nasir</a:t>
            </a:r>
            <a:endParaRPr lang="en-US" dirty="0" smtClean="0">
              <a:solidFill>
                <a:schemeClr val="bg1"/>
              </a:solidFill>
            </a:endParaRPr>
          </a:p>
          <a:p>
            <a:r>
              <a:rPr lang="en-US" dirty="0" smtClean="0">
                <a:solidFill>
                  <a:schemeClr val="bg1"/>
                </a:solidFill>
              </a:rPr>
              <a:t>Atrial sizes – done, J Carr</a:t>
            </a:r>
          </a:p>
          <a:p>
            <a:r>
              <a:rPr lang="en-US" dirty="0" smtClean="0">
                <a:solidFill>
                  <a:schemeClr val="bg1"/>
                </a:solidFill>
              </a:rPr>
              <a:t>Bone density (thoracic) </a:t>
            </a:r>
            <a:r>
              <a:rPr lang="en-US" dirty="0" smtClean="0">
                <a:solidFill>
                  <a:schemeClr val="bg1"/>
                </a:solidFill>
              </a:rPr>
              <a:t>– 2000, M Budoff</a:t>
            </a:r>
            <a:endParaRPr lang="en-US" dirty="0" smtClean="0">
              <a:solidFill>
                <a:schemeClr val="bg1"/>
              </a:solidFill>
            </a:endParaRPr>
          </a:p>
          <a:p>
            <a:r>
              <a:rPr lang="en-US" dirty="0" smtClean="0">
                <a:solidFill>
                  <a:schemeClr val="bg1"/>
                </a:solidFill>
              </a:rPr>
              <a:t>Pericardial fat – done, J Carr</a:t>
            </a:r>
          </a:p>
          <a:p>
            <a:r>
              <a:rPr lang="en-US" dirty="0" smtClean="0">
                <a:solidFill>
                  <a:schemeClr val="bg1"/>
                </a:solidFill>
              </a:rPr>
              <a:t>Non-Alcoholic Fatty Liver Disease  - NEW </a:t>
            </a:r>
          </a:p>
          <a:p>
            <a:endParaRPr lang="en-US" dirty="0" smtClean="0">
              <a:solidFill>
                <a:schemeClr val="bg1"/>
              </a:solidFill>
            </a:endParaRPr>
          </a:p>
          <a:p>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rPr>
              <a:t>MESA EXAM 6? </a:t>
            </a:r>
            <a:endParaRPr lang="en-US" dirty="0">
              <a:solidFill>
                <a:srgbClr val="FFFF00"/>
              </a:solidFill>
            </a:endParaRPr>
          </a:p>
        </p:txBody>
      </p:sp>
      <p:pic>
        <p:nvPicPr>
          <p:cNvPr id="6" name="Content Placeholder 5" descr="Fig 7a"/>
          <p:cNvPicPr>
            <a:picLocks noGrp="1" noChangeAspect="1" noChangeArrowheads="1"/>
          </p:cNvPicPr>
          <p:nvPr>
            <p:ph idx="1"/>
          </p:nvPr>
        </p:nvPicPr>
        <p:blipFill>
          <a:blip r:embed="rId2" cstate="print"/>
          <a:srcRect/>
          <a:stretch>
            <a:fillRect/>
          </a:stretch>
        </p:blipFill>
        <p:spPr bwMode="auto">
          <a:xfrm>
            <a:off x="1798814" y="1600200"/>
            <a:ext cx="5041868" cy="502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solidFill>
                  <a:schemeClr val="bg1"/>
                </a:solidFill>
              </a:rPr>
              <a:t>CT </a:t>
            </a:r>
            <a:r>
              <a:rPr lang="en-US" dirty="0" smtClean="0">
                <a:solidFill>
                  <a:schemeClr val="bg1"/>
                </a:solidFill>
              </a:rPr>
              <a:t>	</a:t>
            </a:r>
          </a:p>
        </p:txBody>
      </p:sp>
      <p:sp>
        <p:nvSpPr>
          <p:cNvPr id="3075" name="Rectangle 5"/>
          <p:cNvSpPr>
            <a:spLocks noGrp="1" noChangeArrowheads="1"/>
          </p:cNvSpPr>
          <p:nvPr>
            <p:ph type="body" idx="1"/>
          </p:nvPr>
        </p:nvSpPr>
        <p:spPr/>
        <p:txBody>
          <a:bodyPr/>
          <a:lstStyle/>
          <a:p>
            <a:r>
              <a:rPr lang="en-US" dirty="0" smtClean="0">
                <a:solidFill>
                  <a:schemeClr val="bg1"/>
                </a:solidFill>
              </a:rPr>
              <a:t>No new Scanners are being implemented – UCLA will go to Siemens 64 </a:t>
            </a:r>
          </a:p>
          <a:p>
            <a:r>
              <a:rPr lang="en-US" dirty="0" smtClean="0">
                <a:solidFill>
                  <a:schemeClr val="bg1"/>
                </a:solidFill>
              </a:rPr>
              <a:t>Excellent scanning and data being sent</a:t>
            </a:r>
          </a:p>
          <a:p>
            <a:r>
              <a:rPr lang="en-US" dirty="0" smtClean="0">
                <a:solidFill>
                  <a:schemeClr val="bg1"/>
                </a:solidFill>
              </a:rPr>
              <a:t>Protocol violations dropping per month</a:t>
            </a:r>
            <a:endParaRPr lang="en-US" dirty="0" smtClean="0">
              <a:solidFill>
                <a:schemeClr val="bg1"/>
              </a:solidFill>
            </a:endParaRPr>
          </a:p>
          <a:p>
            <a:pPr>
              <a:buFontTx/>
              <a:buNone/>
            </a:pP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MACS CTA</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lvl="0"/>
            <a:r>
              <a:rPr lang="en-US" sz="5200" i="1" dirty="0" smtClean="0">
                <a:solidFill>
                  <a:schemeClr val="bg1"/>
                </a:solidFill>
              </a:rPr>
              <a:t>DLP:</a:t>
            </a:r>
            <a:r>
              <a:rPr lang="en-US" sz="5200" b="1" dirty="0" smtClean="0">
                <a:solidFill>
                  <a:schemeClr val="bg1"/>
                </a:solidFill>
              </a:rPr>
              <a:t> </a:t>
            </a:r>
            <a:r>
              <a:rPr lang="en-US" sz="5200" b="1" dirty="0" smtClean="0">
                <a:solidFill>
                  <a:schemeClr val="bg1"/>
                </a:solidFill>
              </a:rPr>
              <a:t>	</a:t>
            </a:r>
            <a:r>
              <a:rPr lang="en-US" sz="5200" b="1" u="sng" dirty="0" smtClean="0">
                <a:solidFill>
                  <a:schemeClr val="bg1"/>
                </a:solidFill>
              </a:rPr>
              <a:t>174±74</a:t>
            </a:r>
            <a:r>
              <a:rPr lang="en-US" sz="5200" b="1" dirty="0" smtClean="0">
                <a:solidFill>
                  <a:schemeClr val="bg1"/>
                </a:solidFill>
              </a:rPr>
              <a:t> </a:t>
            </a:r>
            <a:r>
              <a:rPr lang="en-US" sz="5200" dirty="0" err="1" smtClean="0">
                <a:solidFill>
                  <a:schemeClr val="bg1"/>
                </a:solidFill>
              </a:rPr>
              <a:t>mGycm</a:t>
            </a:r>
            <a:r>
              <a:rPr lang="en-US" sz="5200" dirty="0" smtClean="0">
                <a:solidFill>
                  <a:schemeClr val="bg1"/>
                </a:solidFill>
              </a:rPr>
              <a:t>;</a:t>
            </a:r>
          </a:p>
          <a:p>
            <a:pPr lvl="0"/>
            <a:r>
              <a:rPr lang="en-US" sz="5200" i="1" dirty="0" smtClean="0">
                <a:solidFill>
                  <a:schemeClr val="bg1"/>
                </a:solidFill>
              </a:rPr>
              <a:t>Dose</a:t>
            </a:r>
            <a:r>
              <a:rPr lang="en-US" sz="5200" dirty="0" smtClean="0">
                <a:solidFill>
                  <a:schemeClr val="bg1"/>
                </a:solidFill>
              </a:rPr>
              <a:t>:</a:t>
            </a:r>
            <a:r>
              <a:rPr lang="en-US" sz="5200" b="1" dirty="0" smtClean="0">
                <a:solidFill>
                  <a:schemeClr val="bg1"/>
                </a:solidFill>
              </a:rPr>
              <a:t> 	</a:t>
            </a:r>
            <a:r>
              <a:rPr lang="en-US" sz="5200" b="1" u="sng" dirty="0" smtClean="0">
                <a:solidFill>
                  <a:schemeClr val="bg1"/>
                </a:solidFill>
              </a:rPr>
              <a:t>2.4±1.0</a:t>
            </a:r>
            <a:r>
              <a:rPr lang="en-US" sz="5200" b="1" dirty="0" smtClean="0">
                <a:solidFill>
                  <a:schemeClr val="bg1"/>
                </a:solidFill>
              </a:rPr>
              <a:t> </a:t>
            </a:r>
            <a:r>
              <a:rPr lang="en-US" sz="5200" dirty="0" err="1" smtClean="0">
                <a:solidFill>
                  <a:schemeClr val="bg1"/>
                </a:solidFill>
              </a:rPr>
              <a:t>mSv</a:t>
            </a:r>
            <a:endParaRPr lang="en-US" sz="5200" dirty="0" smtClean="0">
              <a:solidFill>
                <a:schemeClr val="bg1"/>
              </a:solidFill>
            </a:endParaRPr>
          </a:p>
          <a:p>
            <a:pPr lvl="0"/>
            <a:r>
              <a:rPr lang="en-US" sz="5200" dirty="0" smtClean="0">
                <a:solidFill>
                  <a:schemeClr val="bg1"/>
                </a:solidFill>
              </a:rPr>
              <a:t>400 patients scanned so far:</a:t>
            </a:r>
          </a:p>
          <a:p>
            <a:pPr lvl="1"/>
            <a:r>
              <a:rPr lang="en-US" sz="4700" dirty="0" smtClean="0">
                <a:solidFill>
                  <a:schemeClr val="bg1"/>
                </a:solidFill>
              </a:rPr>
              <a:t>I  with minor contrast allergy</a:t>
            </a:r>
          </a:p>
          <a:p>
            <a:pPr lvl="1"/>
            <a:r>
              <a:rPr lang="en-US" sz="4700" dirty="0" smtClean="0">
                <a:solidFill>
                  <a:schemeClr val="bg1"/>
                </a:solidFill>
              </a:rPr>
              <a:t>No other adverse events</a:t>
            </a:r>
          </a:p>
          <a:p>
            <a:pPr lvl="1"/>
            <a:r>
              <a:rPr lang="en-US" sz="4700" dirty="0" smtClean="0">
                <a:solidFill>
                  <a:schemeClr val="bg1"/>
                </a:solidFill>
              </a:rPr>
              <a:t>No radiation protocol violations</a:t>
            </a:r>
          </a:p>
          <a:p>
            <a:pPr lvl="1"/>
            <a:r>
              <a:rPr lang="en-US" sz="4700" dirty="0" smtClean="0">
                <a:solidFill>
                  <a:schemeClr val="bg1"/>
                </a:solidFill>
              </a:rPr>
              <a:t>100% interpretability </a:t>
            </a:r>
            <a:endParaRPr lang="en-US" sz="4700" dirty="0" smtClean="0">
              <a:solidFill>
                <a:schemeClr val="bg1"/>
              </a:solidFill>
            </a:endParaRPr>
          </a:p>
          <a:p>
            <a:r>
              <a:rPr lang="en-US" dirty="0" smtClean="0"/>
              <a: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81001" y="228596"/>
          <a:ext cx="8229599" cy="6583680"/>
        </p:xfrm>
        <a:graphic>
          <a:graphicData uri="http://schemas.openxmlformats.org/drawingml/2006/table">
            <a:tbl>
              <a:tblPr/>
              <a:tblGrid>
                <a:gridCol w="5649672"/>
                <a:gridCol w="2579927"/>
              </a:tblGrid>
              <a:tr h="527050">
                <a:tc>
                  <a:txBody>
                    <a:bodyPr/>
                    <a:lstStyle/>
                    <a:p>
                      <a:pPr indent="857250">
                        <a:tabLst>
                          <a:tab pos="5029200" algn="l"/>
                        </a:tabLst>
                      </a:pPr>
                      <a:r>
                        <a:rPr lang="en-US" sz="1800" b="1">
                          <a:solidFill>
                            <a:schemeClr val="bg1"/>
                          </a:solidFill>
                          <a:latin typeface="Arial"/>
                          <a:ea typeface="Calibri"/>
                          <a:cs typeface="Times New Roman"/>
                        </a:rPr>
                        <a:t>Coronary artery stenosis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R="171450" indent="857250">
                        <a:spcBef>
                          <a:spcPts val="0"/>
                        </a:spcBef>
                        <a:spcAft>
                          <a:spcPts val="0"/>
                        </a:spcAft>
                        <a:tabLst>
                          <a:tab pos="5029200" algn="l"/>
                        </a:tabLst>
                      </a:pPr>
                      <a:r>
                        <a:rPr lang="en-US" sz="1800" b="1">
                          <a:solidFill>
                            <a:schemeClr val="bg1"/>
                          </a:solidFill>
                          <a:latin typeface="Arial"/>
                          <a:ea typeface="Calibri"/>
                          <a:cs typeface="Times New Roman"/>
                        </a:rPr>
                        <a:t>Type of</a:t>
                      </a:r>
                      <a:endParaRPr lang="en-US" sz="1800">
                        <a:solidFill>
                          <a:schemeClr val="bg1"/>
                        </a:solidFill>
                        <a:latin typeface="Calibri"/>
                        <a:ea typeface="Calibri"/>
                        <a:cs typeface="Times New Roman"/>
                      </a:endParaRPr>
                    </a:p>
                    <a:p>
                      <a:pPr marR="171450" indent="857250">
                        <a:spcBef>
                          <a:spcPts val="0"/>
                        </a:spcBef>
                        <a:spcAft>
                          <a:spcPts val="0"/>
                        </a:spcAft>
                        <a:tabLst>
                          <a:tab pos="5029200" algn="l"/>
                        </a:tabLst>
                      </a:pPr>
                      <a:r>
                        <a:rPr lang="en-US" sz="1800" b="1">
                          <a:solidFill>
                            <a:schemeClr val="bg1"/>
                          </a:solidFill>
                          <a:latin typeface="Arial"/>
                          <a:ea typeface="Calibri"/>
                          <a:cs typeface="Times New Roman"/>
                        </a:rPr>
                        <a:t>Analysis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263525">
                <a:tc>
                  <a:txBody>
                    <a:bodyPr/>
                    <a:lstStyle/>
                    <a:p>
                      <a:pPr indent="857250">
                        <a:tabLst>
                          <a:tab pos="5029200" algn="l"/>
                        </a:tabLst>
                      </a:pPr>
                      <a:r>
                        <a:rPr lang="en-US" sz="1800">
                          <a:solidFill>
                            <a:schemeClr val="bg1"/>
                          </a:solidFill>
                          <a:latin typeface="Arial"/>
                          <a:ea typeface="Calibri"/>
                          <a:cs typeface="Times New Roman"/>
                        </a:rPr>
                        <a:t>Sum Stenosis Score (SSS)*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7250">
                        <a:tabLst>
                          <a:tab pos="5029200" algn="l"/>
                        </a:tabLst>
                      </a:pPr>
                      <a:r>
                        <a:rPr lang="en-US" sz="1800">
                          <a:solidFill>
                            <a:schemeClr val="bg1"/>
                          </a:solidFill>
                          <a:latin typeface="Arial"/>
                          <a:ea typeface="Calibri"/>
                          <a:cs typeface="Times New Roman"/>
                        </a:rPr>
                        <a:t>Continuous </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7250">
                        <a:tabLst>
                          <a:tab pos="5029200" algn="l"/>
                        </a:tabLst>
                      </a:pPr>
                      <a:r>
                        <a:rPr lang="en-US" sz="1800">
                          <a:solidFill>
                            <a:schemeClr val="bg1"/>
                          </a:solidFill>
                          <a:latin typeface="Arial"/>
                          <a:ea typeface="Calibri"/>
                          <a:cs typeface="Times New Roman"/>
                        </a:rPr>
                        <a:t>Presence of significant stenosis (≥50%)</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7250">
                        <a:tabLst>
                          <a:tab pos="5029200" algn="l"/>
                        </a:tabLst>
                      </a:pPr>
                      <a:r>
                        <a:rPr lang="en-US" sz="1800">
                          <a:solidFill>
                            <a:schemeClr val="bg1"/>
                          </a:solidFill>
                          <a:latin typeface="Arial"/>
                          <a:ea typeface="Calibri"/>
                          <a:cs typeface="Times New Roman"/>
                        </a:rPr>
                        <a:t>Categorical</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7250">
                        <a:tabLst>
                          <a:tab pos="5029200" algn="l"/>
                        </a:tabLst>
                      </a:pPr>
                      <a:r>
                        <a:rPr lang="it-IT" sz="1800" b="1">
                          <a:solidFill>
                            <a:schemeClr val="bg1"/>
                          </a:solidFill>
                          <a:latin typeface="Arial"/>
                          <a:ea typeface="Calibri"/>
                          <a:cs typeface="Times New Roman"/>
                        </a:rPr>
                        <a:t>Plaque composition</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57250">
                        <a:tabLst>
                          <a:tab pos="5029200" algn="l"/>
                        </a:tabLst>
                      </a:pP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263525">
                <a:tc>
                  <a:txBody>
                    <a:bodyPr/>
                    <a:lstStyle/>
                    <a:p>
                      <a:pPr indent="857250">
                        <a:tabLst>
                          <a:tab pos="5029200" algn="l"/>
                        </a:tabLst>
                      </a:pPr>
                      <a:r>
                        <a:rPr lang="it-IT" sz="1800" dirty="0">
                          <a:solidFill>
                            <a:schemeClr val="bg1"/>
                          </a:solidFill>
                          <a:latin typeface="Arial"/>
                          <a:ea typeface="Calibri"/>
                          <a:cs typeface="Times New Roman"/>
                        </a:rPr>
                        <a:t>Any Plaque (present/absent)</a:t>
                      </a:r>
                      <a:endParaRPr lang="en-US" sz="1800" dirty="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7250">
                        <a:tabLst>
                          <a:tab pos="5029200" algn="l"/>
                        </a:tabLst>
                      </a:pPr>
                      <a:r>
                        <a:rPr lang="it-IT" sz="1800">
                          <a:solidFill>
                            <a:schemeClr val="bg1"/>
                          </a:solidFill>
                          <a:latin typeface="Arial"/>
                          <a:ea typeface="Calibri"/>
                          <a:cs typeface="Times New Roman"/>
                        </a:rPr>
                        <a:t>Categorical</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7250">
                        <a:tabLst>
                          <a:tab pos="5029200" algn="l"/>
                        </a:tabLst>
                      </a:pPr>
                      <a:r>
                        <a:rPr lang="it-IT" sz="1800">
                          <a:solidFill>
                            <a:schemeClr val="bg1"/>
                          </a:solidFill>
                          <a:latin typeface="Arial"/>
                          <a:ea typeface="Calibri"/>
                          <a:cs typeface="Times New Roman"/>
                        </a:rPr>
                        <a:t>Non-calcified (present/absent)</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7250">
                        <a:tabLst>
                          <a:tab pos="5029200" algn="l"/>
                        </a:tabLst>
                      </a:pPr>
                      <a:r>
                        <a:rPr lang="it-IT" sz="1800">
                          <a:solidFill>
                            <a:schemeClr val="bg1"/>
                          </a:solidFill>
                          <a:latin typeface="Arial"/>
                          <a:ea typeface="Calibri"/>
                          <a:cs typeface="Times New Roman"/>
                        </a:rPr>
                        <a:t>Categorical</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7250">
                        <a:tabLst>
                          <a:tab pos="5029200" algn="l"/>
                        </a:tabLst>
                      </a:pPr>
                      <a:r>
                        <a:rPr lang="en-US" sz="1800">
                          <a:solidFill>
                            <a:schemeClr val="bg1"/>
                          </a:solidFill>
                          <a:latin typeface="Arial"/>
                          <a:ea typeface="Calibri"/>
                          <a:cs typeface="Times New Roman"/>
                        </a:rPr>
                        <a:t>Mixed  (present/absent)</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7250">
                        <a:tabLst>
                          <a:tab pos="5029200" algn="l"/>
                        </a:tabLst>
                      </a:pPr>
                      <a:r>
                        <a:rPr lang="en-US" sz="1800">
                          <a:solidFill>
                            <a:schemeClr val="bg1"/>
                          </a:solidFill>
                          <a:latin typeface="Arial"/>
                          <a:ea typeface="Calibri"/>
                          <a:cs typeface="Times New Roman"/>
                        </a:rPr>
                        <a:t>Categorical</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9790">
                        <a:tabLst>
                          <a:tab pos="5029200" algn="l"/>
                        </a:tabLst>
                      </a:pPr>
                      <a:r>
                        <a:rPr lang="it-IT" sz="1800">
                          <a:solidFill>
                            <a:schemeClr val="bg1"/>
                          </a:solidFill>
                          <a:latin typeface="Arial"/>
                          <a:ea typeface="Calibri"/>
                          <a:cs typeface="Times New Roman"/>
                        </a:rPr>
                        <a:t>Calcified (present/absent)</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9790">
                        <a:tabLst>
                          <a:tab pos="5029200" algn="l"/>
                        </a:tabLst>
                      </a:pPr>
                      <a:r>
                        <a:rPr lang="it-IT" sz="1800">
                          <a:solidFill>
                            <a:schemeClr val="bg1"/>
                          </a:solidFill>
                          <a:latin typeface="Arial"/>
                          <a:ea typeface="Calibri"/>
                          <a:cs typeface="Times New Roman"/>
                        </a:rPr>
                        <a:t>Categorical</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7626">
                <a:tc>
                  <a:txBody>
                    <a:bodyPr/>
                    <a:lstStyle/>
                    <a:p>
                      <a:pPr indent="859790">
                        <a:tabLst>
                          <a:tab pos="5029200" algn="l"/>
                        </a:tabLst>
                      </a:pPr>
                      <a:r>
                        <a:rPr lang="en-US" sz="1800" dirty="0">
                          <a:solidFill>
                            <a:schemeClr val="bg1"/>
                          </a:solidFill>
                          <a:latin typeface="Arial"/>
                          <a:ea typeface="Calibri"/>
                          <a:cs typeface="Times New Roman"/>
                        </a:rPr>
                        <a:t>Total Plaque Score (TPS)**</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   Any</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   Calcified</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   Mixed</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   Non Calcified</a:t>
                      </a:r>
                      <a:endParaRPr lang="en-US" sz="1800" dirty="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9790">
                        <a:tabLst>
                          <a:tab pos="5029200" algn="l"/>
                        </a:tabLst>
                      </a:pPr>
                      <a:endParaRPr lang="en-US" sz="1800" dirty="0">
                        <a:solidFill>
                          <a:schemeClr val="bg1"/>
                        </a:solidFill>
                        <a:latin typeface="Arial"/>
                        <a:ea typeface="Calibri"/>
                        <a:cs typeface="Times New Roman"/>
                      </a:endParaRPr>
                    </a:p>
                    <a:p>
                      <a:pPr indent="859790">
                        <a:tabLst>
                          <a:tab pos="5029200" algn="l"/>
                        </a:tabLst>
                      </a:pPr>
                      <a:r>
                        <a:rPr lang="en-US" sz="1800" dirty="0">
                          <a:solidFill>
                            <a:schemeClr val="bg1"/>
                          </a:solidFill>
                          <a:latin typeface="Arial"/>
                          <a:ea typeface="Calibri"/>
                          <a:cs typeface="Times New Roman"/>
                        </a:rPr>
                        <a:t>Continuous</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Continuous</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Continuous</a:t>
                      </a:r>
                      <a:endParaRPr lang="en-US" sz="1800" dirty="0">
                        <a:solidFill>
                          <a:schemeClr val="bg1"/>
                        </a:solidFill>
                        <a:latin typeface="Calibri"/>
                        <a:ea typeface="Calibri"/>
                        <a:cs typeface="Times New Roman"/>
                      </a:endParaRPr>
                    </a:p>
                    <a:p>
                      <a:pPr indent="859790">
                        <a:tabLst>
                          <a:tab pos="5029200" algn="l"/>
                        </a:tabLst>
                      </a:pPr>
                      <a:r>
                        <a:rPr lang="en-US" sz="1800" dirty="0">
                          <a:solidFill>
                            <a:schemeClr val="bg1"/>
                          </a:solidFill>
                          <a:latin typeface="Arial"/>
                          <a:ea typeface="Calibri"/>
                          <a:cs typeface="Times New Roman"/>
                        </a:rPr>
                        <a:t>Continuous</a:t>
                      </a:r>
                      <a:endParaRPr lang="en-US" sz="1800" dirty="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101">
                <a:tc>
                  <a:txBody>
                    <a:bodyPr/>
                    <a:lstStyle/>
                    <a:p>
                      <a:pPr indent="859790">
                        <a:tabLst>
                          <a:tab pos="5029200" algn="l"/>
                        </a:tabLst>
                      </a:pPr>
                      <a:r>
                        <a:rPr lang="en-US" sz="1800">
                          <a:solidFill>
                            <a:schemeClr val="bg1"/>
                          </a:solidFill>
                          <a:latin typeface="Arial"/>
                          <a:ea typeface="Calibri"/>
                          <a:cs typeface="Times New Roman"/>
                        </a:rPr>
                        <a:t>Percent Plaque Score (%PS)***</a:t>
                      </a:r>
                      <a:endParaRPr lang="en-US" sz="1800">
                        <a:solidFill>
                          <a:schemeClr val="bg1"/>
                        </a:solidFill>
                        <a:latin typeface="Calibri"/>
                        <a:ea typeface="Calibri"/>
                        <a:cs typeface="Times New Roman"/>
                      </a:endParaRPr>
                    </a:p>
                    <a:p>
                      <a:pPr indent="859790">
                        <a:tabLst>
                          <a:tab pos="5029200" algn="l"/>
                        </a:tabLst>
                      </a:pPr>
                      <a:r>
                        <a:rPr lang="en-US" sz="1800">
                          <a:solidFill>
                            <a:schemeClr val="bg1"/>
                          </a:solidFill>
                          <a:latin typeface="Arial"/>
                          <a:ea typeface="Calibri"/>
                          <a:cs typeface="Times New Roman"/>
                        </a:rPr>
                        <a:t>   Calcified</a:t>
                      </a:r>
                      <a:endParaRPr lang="en-US" sz="1800">
                        <a:solidFill>
                          <a:schemeClr val="bg1"/>
                        </a:solidFill>
                        <a:latin typeface="Calibri"/>
                        <a:ea typeface="Calibri"/>
                        <a:cs typeface="Times New Roman"/>
                      </a:endParaRPr>
                    </a:p>
                    <a:p>
                      <a:pPr indent="859790">
                        <a:tabLst>
                          <a:tab pos="5029200" algn="l"/>
                        </a:tabLst>
                      </a:pPr>
                      <a:r>
                        <a:rPr lang="en-US" sz="1800">
                          <a:solidFill>
                            <a:schemeClr val="bg1"/>
                          </a:solidFill>
                          <a:latin typeface="Arial"/>
                          <a:ea typeface="Calibri"/>
                          <a:cs typeface="Times New Roman"/>
                        </a:rPr>
                        <a:t>   Mixed</a:t>
                      </a:r>
                      <a:endParaRPr lang="en-US" sz="1800">
                        <a:solidFill>
                          <a:schemeClr val="bg1"/>
                        </a:solidFill>
                        <a:latin typeface="Calibri"/>
                        <a:ea typeface="Calibri"/>
                        <a:cs typeface="Times New Roman"/>
                      </a:endParaRPr>
                    </a:p>
                    <a:p>
                      <a:pPr indent="859790">
                        <a:tabLst>
                          <a:tab pos="5029200" algn="l"/>
                        </a:tabLst>
                      </a:pPr>
                      <a:r>
                        <a:rPr lang="en-US" sz="1800">
                          <a:solidFill>
                            <a:schemeClr val="bg1"/>
                          </a:solidFill>
                          <a:latin typeface="Arial"/>
                          <a:ea typeface="Calibri"/>
                          <a:cs typeface="Times New Roman"/>
                        </a:rPr>
                        <a:t>   Non Calcified</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9790">
                        <a:tabLst>
                          <a:tab pos="5029200" algn="l"/>
                        </a:tabLst>
                      </a:pPr>
                      <a:endParaRPr lang="en-US" sz="1800">
                        <a:solidFill>
                          <a:schemeClr val="bg1"/>
                        </a:solidFill>
                        <a:latin typeface="Arial"/>
                        <a:ea typeface="Calibri"/>
                        <a:cs typeface="Times New Roman"/>
                      </a:endParaRPr>
                    </a:p>
                    <a:p>
                      <a:pPr indent="859790">
                        <a:tabLst>
                          <a:tab pos="5029200" algn="l"/>
                        </a:tabLst>
                      </a:pPr>
                      <a:r>
                        <a:rPr lang="en-US" sz="1800">
                          <a:solidFill>
                            <a:schemeClr val="bg1"/>
                          </a:solidFill>
                          <a:latin typeface="Arial"/>
                          <a:ea typeface="Calibri"/>
                          <a:cs typeface="Times New Roman"/>
                        </a:rPr>
                        <a:t>Continuous</a:t>
                      </a:r>
                      <a:endParaRPr lang="en-US" sz="1800">
                        <a:solidFill>
                          <a:schemeClr val="bg1"/>
                        </a:solidFill>
                        <a:latin typeface="Calibri"/>
                        <a:ea typeface="Calibri"/>
                        <a:cs typeface="Times New Roman"/>
                      </a:endParaRPr>
                    </a:p>
                    <a:p>
                      <a:pPr indent="859790">
                        <a:tabLst>
                          <a:tab pos="5029200" algn="l"/>
                        </a:tabLst>
                      </a:pPr>
                      <a:r>
                        <a:rPr lang="en-US" sz="1800">
                          <a:solidFill>
                            <a:schemeClr val="bg1"/>
                          </a:solidFill>
                          <a:latin typeface="Arial"/>
                          <a:ea typeface="Calibri"/>
                          <a:cs typeface="Times New Roman"/>
                        </a:rPr>
                        <a:t>Continuous</a:t>
                      </a:r>
                      <a:endParaRPr lang="en-US" sz="1800">
                        <a:solidFill>
                          <a:schemeClr val="bg1"/>
                        </a:solidFill>
                        <a:latin typeface="Calibri"/>
                        <a:ea typeface="Calibri"/>
                        <a:cs typeface="Times New Roman"/>
                      </a:endParaRPr>
                    </a:p>
                    <a:p>
                      <a:pPr indent="859790">
                        <a:tabLst>
                          <a:tab pos="5029200" algn="l"/>
                        </a:tabLst>
                      </a:pPr>
                      <a:r>
                        <a:rPr lang="en-US" sz="1800">
                          <a:solidFill>
                            <a:schemeClr val="bg1"/>
                          </a:solidFill>
                          <a:latin typeface="Arial"/>
                          <a:ea typeface="Calibri"/>
                          <a:cs typeface="Times New Roman"/>
                        </a:rPr>
                        <a:t>Continuous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indent="859790">
                        <a:tabLst>
                          <a:tab pos="5029200" algn="l"/>
                        </a:tabLst>
                      </a:pPr>
                      <a:r>
                        <a:rPr lang="en-US" sz="1800" b="1">
                          <a:solidFill>
                            <a:schemeClr val="bg1"/>
                          </a:solidFill>
                          <a:latin typeface="Arial"/>
                          <a:ea typeface="Calibri"/>
                          <a:cs typeface="Times New Roman"/>
                        </a:rPr>
                        <a:t>Cardiac Chambers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59790">
                        <a:tabLst>
                          <a:tab pos="5029200" algn="l"/>
                        </a:tabLst>
                      </a:pP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263525">
                <a:tc>
                  <a:txBody>
                    <a:bodyPr/>
                    <a:lstStyle/>
                    <a:p>
                      <a:pPr indent="859790">
                        <a:tabLst>
                          <a:tab pos="5029200" algn="l"/>
                        </a:tabLst>
                      </a:pPr>
                      <a:r>
                        <a:rPr lang="en-US" sz="1800">
                          <a:solidFill>
                            <a:schemeClr val="bg1"/>
                          </a:solidFill>
                          <a:latin typeface="Arial"/>
                          <a:ea typeface="Calibri"/>
                          <a:cs typeface="Times New Roman"/>
                        </a:rPr>
                        <a:t>Left ventricular mass </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59790">
                        <a:tabLst>
                          <a:tab pos="5029200" algn="l"/>
                        </a:tabLst>
                      </a:pPr>
                      <a:r>
                        <a:rPr lang="en-US" sz="1800">
                          <a:solidFill>
                            <a:schemeClr val="bg1"/>
                          </a:solidFill>
                          <a:latin typeface="Arial"/>
                          <a:ea typeface="Calibri"/>
                          <a:cs typeface="Times New Roman"/>
                        </a:rPr>
                        <a:t>Continuous</a:t>
                      </a:r>
                      <a:endParaRPr lang="en-US" sz="1800">
                        <a:solidFill>
                          <a:schemeClr val="bg1"/>
                        </a:solidFill>
                        <a:latin typeface="Calibri"/>
                        <a:ea typeface="Calibri"/>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Left ventricular volume</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Continuous</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Left Atrial volume</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Continuous</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Aortic Diameter</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Continuous</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5">
                <a:tc>
                  <a:txBody>
                    <a:bodyPr/>
                    <a:lstStyle/>
                    <a:p>
                      <a:pPr marL="0" marR="0" indent="857250">
                        <a:spcBef>
                          <a:spcPts val="0"/>
                        </a:spcBef>
                        <a:spcAft>
                          <a:spcPts val="0"/>
                        </a:spcAft>
                        <a:tabLst>
                          <a:tab pos="5029200" algn="l"/>
                        </a:tabLst>
                      </a:pPr>
                      <a:r>
                        <a:rPr lang="en-US" sz="1800">
                          <a:solidFill>
                            <a:schemeClr val="bg1"/>
                          </a:solidFill>
                          <a:latin typeface="Arial"/>
                          <a:ea typeface="MS Mincho"/>
                          <a:cs typeface="Times New Roman"/>
                        </a:rPr>
                        <a:t>Left Atrial Diameter</a:t>
                      </a:r>
                      <a:endParaRPr lang="en-US" sz="200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857250">
                        <a:spcBef>
                          <a:spcPts val="0"/>
                        </a:spcBef>
                        <a:spcAft>
                          <a:spcPts val="0"/>
                        </a:spcAft>
                        <a:tabLst>
                          <a:tab pos="5029200" algn="l"/>
                        </a:tabLst>
                      </a:pPr>
                      <a:r>
                        <a:rPr lang="en-US" sz="1800" dirty="0">
                          <a:solidFill>
                            <a:schemeClr val="bg1"/>
                          </a:solidFill>
                          <a:latin typeface="Arial"/>
                          <a:ea typeface="MS Mincho"/>
                          <a:cs typeface="Times New Roman"/>
                        </a:rPr>
                        <a:t>Continuous</a:t>
                      </a:r>
                      <a:endParaRPr lang="en-US" sz="2000" dirty="0">
                        <a:solidFill>
                          <a:schemeClr val="bg1"/>
                        </a:solidFill>
                        <a:latin typeface="Times New Roman"/>
                        <a:ea typeface="MS Mincho"/>
                        <a:cs typeface="Times New Roman"/>
                      </a:endParaRPr>
                    </a:p>
                  </a:txBody>
                  <a:tcPr marL="46079" marR="460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857250" algn="l" defTabSz="914400" rtl="0" eaLnBrk="1" fontAlgn="base" latinLnBrk="0" hangingPunct="1">
              <a:lnSpc>
                <a:spcPct val="100000"/>
              </a:lnSpc>
              <a:spcBef>
                <a:spcPct val="0"/>
              </a:spcBef>
              <a:spcAft>
                <a:spcPct val="0"/>
              </a:spcAft>
              <a:buClrTx/>
              <a:buSzTx/>
              <a:buFontTx/>
              <a:buNone/>
              <a:tabLst>
                <a:tab pos="5029200" algn="l"/>
              </a:tabLst>
            </a:pPr>
            <a:r>
              <a:rPr kumimoji="0" lang="en-US" altLang="ja-JP" sz="1000" b="1" i="0" u="none" strike="noStrike" cap="none" normalizeH="0" baseline="0" smtClean="0">
                <a:ln>
                  <a:noFill/>
                </a:ln>
                <a:solidFill>
                  <a:schemeClr val="tx1"/>
                </a:solidFill>
                <a:effectLst/>
                <a:latin typeface="Arial" pitchFamily="34" charset="0"/>
                <a:ea typeface="MS Mincho" pitchFamily="49" charset="-128"/>
                <a:cs typeface="Arial" pitchFamily="34" charset="0"/>
              </a:rPr>
              <a:t>Table 1:  Measurements from CTA for each Participant </a:t>
            </a:r>
            <a:endParaRPr kumimoji="0" lang="en-US" altLang="ja-JP"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MESA CTA </a:t>
            </a:r>
            <a:endParaRPr lang="en-US" dirty="0">
              <a:solidFill>
                <a:schemeClr val="bg1"/>
              </a:solidFill>
            </a:endParaRPr>
          </a:p>
        </p:txBody>
      </p:sp>
      <p:sp>
        <p:nvSpPr>
          <p:cNvPr id="3" name="Content Placeholder 2"/>
          <p:cNvSpPr>
            <a:spLocks noGrp="1"/>
          </p:cNvSpPr>
          <p:nvPr>
            <p:ph idx="1"/>
          </p:nvPr>
        </p:nvSpPr>
        <p:spPr>
          <a:xfrm>
            <a:off x="457200" y="1600200"/>
            <a:ext cx="8229600" cy="5105400"/>
          </a:xfrm>
        </p:spPr>
        <p:txBody>
          <a:bodyPr>
            <a:normAutofit fontScale="55000" lnSpcReduction="20000"/>
          </a:bodyPr>
          <a:lstStyle/>
          <a:p>
            <a:r>
              <a:rPr lang="en-US" b="1" dirty="0" smtClean="0">
                <a:solidFill>
                  <a:schemeClr val="bg1"/>
                </a:solidFill>
              </a:rPr>
              <a:t>Doing a multi-center, multi-vendor NIH study (W. Post – MACS CTA)  - we have achieved doses of:  </a:t>
            </a:r>
            <a:r>
              <a:rPr lang="en-US" sz="4000" b="1" dirty="0" smtClean="0">
                <a:solidFill>
                  <a:srgbClr val="FFFF00"/>
                </a:solidFill>
              </a:rPr>
              <a:t>2.4±1 </a:t>
            </a:r>
            <a:r>
              <a:rPr lang="en-US" sz="4000" b="1" dirty="0" err="1" smtClean="0">
                <a:solidFill>
                  <a:srgbClr val="FFFF00"/>
                </a:solidFill>
              </a:rPr>
              <a:t>mSv</a:t>
            </a:r>
            <a:endParaRPr lang="en-US" sz="4000" b="1" dirty="0" smtClean="0">
              <a:solidFill>
                <a:srgbClr val="FFFF00"/>
              </a:solidFill>
            </a:endParaRPr>
          </a:p>
          <a:p>
            <a:r>
              <a:rPr lang="en-US" sz="4000" b="1" dirty="0" smtClean="0">
                <a:solidFill>
                  <a:srgbClr val="FFFF00"/>
                </a:solidFill>
              </a:rPr>
              <a:t>Endpoints Derived:</a:t>
            </a:r>
          </a:p>
          <a:p>
            <a:pPr lvl="1"/>
            <a:r>
              <a:rPr lang="en-US" sz="3600" b="1" dirty="0" smtClean="0">
                <a:solidFill>
                  <a:srgbClr val="FFFF00"/>
                </a:solidFill>
              </a:rPr>
              <a:t>Plaque composition (non-calcified, mixed, calcified)</a:t>
            </a:r>
          </a:p>
          <a:p>
            <a:pPr lvl="1"/>
            <a:r>
              <a:rPr lang="en-US" sz="3600" b="1" dirty="0" smtClean="0">
                <a:solidFill>
                  <a:srgbClr val="FFFF00"/>
                </a:solidFill>
              </a:rPr>
              <a:t>Plaque Score/quantity</a:t>
            </a:r>
          </a:p>
          <a:p>
            <a:pPr lvl="1"/>
            <a:r>
              <a:rPr lang="en-US" sz="3600" b="1" dirty="0" smtClean="0">
                <a:solidFill>
                  <a:srgbClr val="FFFF00"/>
                </a:solidFill>
              </a:rPr>
              <a:t>Stenosis Severity Score</a:t>
            </a:r>
          </a:p>
          <a:p>
            <a:pPr lvl="1"/>
            <a:r>
              <a:rPr lang="en-US" sz="3600" b="1" dirty="0" smtClean="0">
                <a:solidFill>
                  <a:srgbClr val="FFFF00"/>
                </a:solidFill>
              </a:rPr>
              <a:t>LV Mass/Hypertrophy</a:t>
            </a:r>
          </a:p>
          <a:p>
            <a:pPr lvl="1"/>
            <a:r>
              <a:rPr lang="en-US" sz="3600" b="1" dirty="0" smtClean="0">
                <a:solidFill>
                  <a:srgbClr val="FFFF00"/>
                </a:solidFill>
              </a:rPr>
              <a:t>LV Volume</a:t>
            </a:r>
          </a:p>
          <a:p>
            <a:pPr lvl="1"/>
            <a:r>
              <a:rPr lang="en-US" sz="3600" b="1" dirty="0" smtClean="0">
                <a:solidFill>
                  <a:srgbClr val="FFFF00"/>
                </a:solidFill>
              </a:rPr>
              <a:t>Left </a:t>
            </a:r>
            <a:r>
              <a:rPr lang="en-US" sz="3600" b="1" dirty="0" err="1" smtClean="0">
                <a:solidFill>
                  <a:srgbClr val="FFFF00"/>
                </a:solidFill>
              </a:rPr>
              <a:t>Atrial</a:t>
            </a:r>
            <a:r>
              <a:rPr lang="en-US" sz="3600" b="1" dirty="0" smtClean="0">
                <a:solidFill>
                  <a:srgbClr val="FFFF00"/>
                </a:solidFill>
              </a:rPr>
              <a:t> Volume</a:t>
            </a:r>
          </a:p>
          <a:p>
            <a:pPr lvl="1"/>
            <a:r>
              <a:rPr lang="en-US" sz="3600" b="1" dirty="0" smtClean="0">
                <a:solidFill>
                  <a:srgbClr val="FFFF00"/>
                </a:solidFill>
              </a:rPr>
              <a:t>Pericardial fat</a:t>
            </a:r>
          </a:p>
          <a:p>
            <a:pPr lvl="1"/>
            <a:r>
              <a:rPr lang="en-US" sz="3600" b="1" dirty="0" smtClean="0">
                <a:solidFill>
                  <a:srgbClr val="FFFF00"/>
                </a:solidFill>
              </a:rPr>
              <a:t>Coronary calcium</a:t>
            </a:r>
          </a:p>
          <a:p>
            <a:pPr lvl="1"/>
            <a:r>
              <a:rPr lang="en-US" sz="3600" b="1" dirty="0" smtClean="0">
                <a:solidFill>
                  <a:srgbClr val="FFFF00"/>
                </a:solidFill>
              </a:rPr>
              <a:t>Aortic valve calcification</a:t>
            </a:r>
          </a:p>
          <a:p>
            <a:pPr lvl="1"/>
            <a:r>
              <a:rPr lang="en-US" sz="3600" b="1" dirty="0" smtClean="0">
                <a:solidFill>
                  <a:srgbClr val="FFFF00"/>
                </a:solidFill>
              </a:rPr>
              <a:t>Mitral Annular calcification</a:t>
            </a:r>
          </a:p>
          <a:p>
            <a:pPr lvl="1"/>
            <a:r>
              <a:rPr lang="en-US" sz="3600" b="1" dirty="0" smtClean="0">
                <a:solidFill>
                  <a:srgbClr val="FFFF00"/>
                </a:solidFill>
              </a:rPr>
              <a:t>Thoracic calcification</a:t>
            </a:r>
          </a:p>
          <a:p>
            <a:pPr lvl="1"/>
            <a:r>
              <a:rPr lang="en-US" sz="3600" b="1" dirty="0" smtClean="0">
                <a:solidFill>
                  <a:srgbClr val="FFFF00"/>
                </a:solidFill>
              </a:rPr>
              <a:t>Infarction/Scar</a:t>
            </a:r>
          </a:p>
          <a:p>
            <a:pPr lvl="1"/>
            <a:endParaRPr lang="en-US" sz="3600" dirty="0" smtClean="0">
              <a:solidFill>
                <a:srgbClr val="FFFF00"/>
              </a:solidFill>
            </a:endParaRPr>
          </a:p>
          <a:p>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CAC Scans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latin typeface="+mn-lt"/>
                <a:ea typeface="+mn-ea"/>
                <a:cs typeface="+mn-cs"/>
              </a:rPr>
              <a:t>We did a push to read scans last week and submitted over 100 reads to the CC on Friday.  </a:t>
            </a:r>
            <a:r>
              <a:rPr lang="en-US" dirty="0" smtClean="0">
                <a:solidFill>
                  <a:schemeClr val="bg1"/>
                </a:solidFill>
                <a:latin typeface="+mn-lt"/>
                <a:ea typeface="+mn-ea"/>
                <a:cs typeface="+mn-cs"/>
              </a:rPr>
              <a:t>We have read all scans prior to 2/15/11.</a:t>
            </a:r>
          </a:p>
          <a:p>
            <a:r>
              <a:rPr lang="en-US" dirty="0" smtClean="0">
                <a:solidFill>
                  <a:schemeClr val="bg1"/>
                </a:solidFill>
                <a:latin typeface="+mn-lt"/>
                <a:ea typeface="+mn-ea"/>
                <a:cs typeface="+mn-cs"/>
              </a:rPr>
              <a:t>Scans Done:  </a:t>
            </a:r>
            <a:r>
              <a:rPr lang="en-US" b="1" dirty="0" smtClean="0">
                <a:solidFill>
                  <a:schemeClr val="bg1"/>
                </a:solidFill>
                <a:latin typeface="+mn-lt"/>
                <a:ea typeface="+mn-ea"/>
                <a:cs typeface="+mn-cs"/>
              </a:rPr>
              <a:t>1258</a:t>
            </a:r>
            <a:r>
              <a:rPr lang="en-US" dirty="0" smtClean="0">
                <a:solidFill>
                  <a:schemeClr val="bg1"/>
                </a:solidFill>
              </a:rPr>
              <a:t> </a:t>
            </a:r>
          </a:p>
          <a:p>
            <a:r>
              <a:rPr lang="en-US" dirty="0" smtClean="0">
                <a:solidFill>
                  <a:schemeClr val="bg1"/>
                </a:solidFill>
                <a:latin typeface="+mn-lt"/>
                <a:ea typeface="+mn-ea"/>
                <a:cs typeface="+mn-cs"/>
              </a:rPr>
              <a:t>Scans Read:  </a:t>
            </a:r>
            <a:r>
              <a:rPr lang="en-US" b="1" dirty="0" smtClean="0">
                <a:solidFill>
                  <a:schemeClr val="bg1"/>
                </a:solidFill>
                <a:latin typeface="+mn-lt"/>
                <a:ea typeface="+mn-ea"/>
                <a:cs typeface="+mn-cs"/>
              </a:rPr>
              <a:t>1154</a:t>
            </a:r>
            <a:r>
              <a:rPr lang="en-US" dirty="0" smtClean="0">
                <a:solidFill>
                  <a:schemeClr val="bg1"/>
                </a:solidFill>
              </a:rPr>
              <a:t> </a:t>
            </a:r>
            <a:endParaRPr lang="en-US" dirty="0" smtClean="0">
              <a:solidFill>
                <a:schemeClr val="bg1"/>
              </a:solidFill>
              <a:latin typeface="+mn-lt"/>
              <a:ea typeface="+mn-ea"/>
              <a:cs typeface="+mn-cs"/>
            </a:endParaRPr>
          </a:p>
          <a:p>
            <a:r>
              <a:rPr lang="en-US" dirty="0" smtClean="0">
                <a:solidFill>
                  <a:schemeClr val="bg1"/>
                </a:solidFill>
                <a:latin typeface="+mn-lt"/>
                <a:ea typeface="+mn-ea"/>
                <a:cs typeface="+mn-cs"/>
              </a:rPr>
              <a:t>We have asked the CC to </a:t>
            </a:r>
            <a:r>
              <a:rPr lang="en-US" dirty="0" err="1" smtClean="0">
                <a:solidFill>
                  <a:schemeClr val="bg1"/>
                </a:solidFill>
                <a:latin typeface="+mn-lt"/>
                <a:ea typeface="+mn-ea"/>
                <a:cs typeface="+mn-cs"/>
              </a:rPr>
              <a:t>chang</a:t>
            </a:r>
            <a:r>
              <a:rPr lang="en-US" dirty="0" smtClean="0">
                <a:solidFill>
                  <a:schemeClr val="bg1"/>
                </a:solidFill>
                <a:latin typeface="+mn-lt"/>
                <a:ea typeface="+mn-ea"/>
                <a:cs typeface="+mn-cs"/>
              </a:rPr>
              <a:t> </a:t>
            </a:r>
            <a:r>
              <a:rPr lang="en-US" dirty="0" smtClean="0">
                <a:solidFill>
                  <a:schemeClr val="bg1"/>
                </a:solidFill>
                <a:latin typeface="+mn-lt"/>
                <a:ea typeface="+mn-ea"/>
                <a:cs typeface="+mn-cs"/>
              </a:rPr>
              <a:t>the reporting of overdue scans from &gt;30 to &gt;14 days.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solidFill>
                  <a:schemeClr val="bg1"/>
                </a:solidFill>
              </a:rPr>
              <a:t>MESA CT Changes</a:t>
            </a:r>
          </a:p>
        </p:txBody>
      </p:sp>
      <p:sp>
        <p:nvSpPr>
          <p:cNvPr id="108547" name="Rectangle 3"/>
          <p:cNvSpPr>
            <a:spLocks noGrp="1" noChangeArrowheads="1"/>
          </p:cNvSpPr>
          <p:nvPr>
            <p:ph type="body" idx="1"/>
          </p:nvPr>
        </p:nvSpPr>
        <p:spPr/>
        <p:txBody>
          <a:bodyPr/>
          <a:lstStyle/>
          <a:p>
            <a:r>
              <a:rPr lang="en-US" dirty="0" smtClean="0">
                <a:solidFill>
                  <a:schemeClr val="bg1"/>
                </a:solidFill>
              </a:rPr>
              <a:t>New Field of View (32 cm) – less incidental findings and lower radiation (40% reduction)</a:t>
            </a:r>
          </a:p>
          <a:p>
            <a:r>
              <a:rPr lang="en-US" dirty="0" smtClean="0">
                <a:solidFill>
                  <a:schemeClr val="bg1"/>
                </a:solidFill>
              </a:rPr>
              <a:t>New Triggering (70-75% of the RR) – less motion artifacts</a:t>
            </a:r>
          </a:p>
          <a:p>
            <a:r>
              <a:rPr lang="en-US" dirty="0" smtClean="0">
                <a:solidFill>
                  <a:schemeClr val="bg1"/>
                </a:solidFill>
              </a:rPr>
              <a:t>New Equipment – Toshiba 320 (Hopkins)</a:t>
            </a:r>
          </a:p>
          <a:p>
            <a:pPr lvl="1"/>
            <a:r>
              <a:rPr lang="en-US" dirty="0" smtClean="0">
                <a:solidFill>
                  <a:schemeClr val="bg1"/>
                </a:solidFill>
              </a:rPr>
              <a:t>Progression evaluation underway (C. Johnson)</a:t>
            </a:r>
          </a:p>
          <a:p>
            <a:r>
              <a:rPr lang="en-US" dirty="0" smtClean="0">
                <a:solidFill>
                  <a:schemeClr val="bg1"/>
                </a:solidFill>
              </a:rPr>
              <a:t>Single Scan protocol </a:t>
            </a:r>
          </a:p>
          <a:p>
            <a:endParaRPr lang="en-US" dirty="0" smtClean="0">
              <a:solidFill>
                <a:schemeClr val="bg1"/>
              </a:solidFill>
            </a:endParaRPr>
          </a:p>
          <a:p>
            <a:endParaRPr lang="en-US" dirty="0" smtClean="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normAutofit/>
          </a:bodyPr>
          <a:lstStyle/>
          <a:p>
            <a:r>
              <a:rPr lang="en-US" dirty="0" smtClean="0">
                <a:solidFill>
                  <a:schemeClr val="bg1"/>
                </a:solidFill>
              </a:rPr>
              <a:t>Scientific Changes for Exam 5</a:t>
            </a:r>
          </a:p>
        </p:txBody>
      </p:sp>
      <p:sp>
        <p:nvSpPr>
          <p:cNvPr id="106499" name="Rectangle 3"/>
          <p:cNvSpPr>
            <a:spLocks noGrp="1" noChangeArrowheads="1"/>
          </p:cNvSpPr>
          <p:nvPr>
            <p:ph type="body" idx="1"/>
          </p:nvPr>
        </p:nvSpPr>
        <p:spPr/>
        <p:txBody>
          <a:bodyPr>
            <a:normAutofit/>
          </a:bodyPr>
          <a:lstStyle/>
          <a:p>
            <a:r>
              <a:rPr lang="en-US" dirty="0" smtClean="0">
                <a:solidFill>
                  <a:schemeClr val="bg1"/>
                </a:solidFill>
              </a:rPr>
              <a:t>We are obtaining thin slices (0.625-1.25 mm slices) in addition to normal 2.5-3 mm slices</a:t>
            </a:r>
          </a:p>
          <a:p>
            <a:pPr lvl="1"/>
            <a:r>
              <a:rPr lang="en-US" dirty="0" smtClean="0">
                <a:solidFill>
                  <a:schemeClr val="bg1"/>
                </a:solidFill>
              </a:rPr>
              <a:t>Should allow more visualization of CAC and more accurate quantification</a:t>
            </a:r>
          </a:p>
          <a:p>
            <a:r>
              <a:rPr lang="en-US" dirty="0" smtClean="0">
                <a:solidFill>
                  <a:schemeClr val="bg1"/>
                </a:solidFill>
              </a:rPr>
              <a:t>E. Brown is evaluating a new scoring algorithm to capture calcification better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Progress to Date</a:t>
            </a:r>
            <a:endParaRPr lang="en-US" dirty="0">
              <a:solidFill>
                <a:schemeClr val="bg1"/>
              </a:solidFill>
            </a:endParaRPr>
          </a:p>
        </p:txBody>
      </p:sp>
      <p:sp>
        <p:nvSpPr>
          <p:cNvPr id="3" name="Content Placeholder 2"/>
          <p:cNvSpPr>
            <a:spLocks noGrp="1"/>
          </p:cNvSpPr>
          <p:nvPr>
            <p:ph idx="1"/>
          </p:nvPr>
        </p:nvSpPr>
        <p:spPr/>
        <p:txBody>
          <a:bodyPr>
            <a:noAutofit/>
          </a:bodyPr>
          <a:lstStyle/>
          <a:p>
            <a:pPr lvl="4">
              <a:buNone/>
            </a:pPr>
            <a:r>
              <a:rPr lang="en-US" sz="1200" b="1" dirty="0" smtClean="0">
                <a:solidFill>
                  <a:schemeClr val="bg1"/>
                </a:solidFill>
              </a:rPr>
              <a:t>Number of Scans </a:t>
            </a:r>
            <a:r>
              <a:rPr lang="en-US" sz="1200" b="1" dirty="0" smtClean="0">
                <a:solidFill>
                  <a:schemeClr val="bg1"/>
                </a:solidFill>
              </a:rPr>
              <a:t>Done 2010		*Number of Scans Done 2011</a:t>
            </a:r>
            <a:endParaRPr lang="en-US" sz="1200" b="1" dirty="0" smtClean="0">
              <a:solidFill>
                <a:schemeClr val="bg1"/>
              </a:solidFill>
            </a:endParaRPr>
          </a:p>
          <a:p>
            <a:r>
              <a:rPr lang="en-US" sz="1800" b="1" dirty="0" smtClean="0">
                <a:solidFill>
                  <a:schemeClr val="bg1"/>
                </a:solidFill>
              </a:rPr>
              <a:t>3-WFU		</a:t>
            </a:r>
            <a:r>
              <a:rPr lang="en-US" sz="1800" b="1" dirty="0" smtClean="0">
                <a:solidFill>
                  <a:schemeClr val="bg1"/>
                </a:solidFill>
              </a:rPr>
              <a:t>71			250</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4-Columbia		</a:t>
            </a:r>
            <a:r>
              <a:rPr lang="en-US" sz="1800" b="1" dirty="0" smtClean="0">
                <a:solidFill>
                  <a:schemeClr val="bg1"/>
                </a:solidFill>
              </a:rPr>
              <a:t>42			231</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5-JHU			</a:t>
            </a:r>
            <a:r>
              <a:rPr lang="en-US" sz="1800" b="1" dirty="0" smtClean="0">
                <a:solidFill>
                  <a:schemeClr val="bg1"/>
                </a:solidFill>
              </a:rPr>
              <a:t>49			224</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6-FairviewMN		</a:t>
            </a:r>
            <a:r>
              <a:rPr lang="en-US" sz="1800" b="1" dirty="0" smtClean="0">
                <a:solidFill>
                  <a:schemeClr val="bg1"/>
                </a:solidFill>
              </a:rPr>
              <a:t>86			236</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7-NWU		</a:t>
            </a:r>
            <a:r>
              <a:rPr lang="en-US" sz="1800" b="1" dirty="0" smtClean="0">
                <a:solidFill>
                  <a:schemeClr val="bg1"/>
                </a:solidFill>
              </a:rPr>
              <a:t>75			333	</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8-UCLA		</a:t>
            </a:r>
            <a:r>
              <a:rPr lang="en-US" sz="1800" b="1" dirty="0" smtClean="0">
                <a:solidFill>
                  <a:schemeClr val="bg1"/>
                </a:solidFill>
              </a:rPr>
              <a:t>50			206</a:t>
            </a:r>
            <a:endParaRPr lang="en-US" sz="1800" b="1" dirty="0" smtClean="0">
              <a:solidFill>
                <a:schemeClr val="bg1"/>
              </a:solidFill>
            </a:endParaRPr>
          </a:p>
          <a:p>
            <a:endParaRPr lang="en-US" sz="1800" b="1" dirty="0" smtClean="0">
              <a:solidFill>
                <a:schemeClr val="bg1"/>
              </a:solidFill>
            </a:endParaRPr>
          </a:p>
          <a:p>
            <a:r>
              <a:rPr lang="en-US" sz="1800" b="1" dirty="0" smtClean="0">
                <a:solidFill>
                  <a:schemeClr val="bg1"/>
                </a:solidFill>
              </a:rPr>
              <a:t>Grand Total		</a:t>
            </a:r>
            <a:r>
              <a:rPr lang="en-US" sz="1800" b="1" dirty="0" smtClean="0">
                <a:solidFill>
                  <a:schemeClr val="bg1"/>
                </a:solidFill>
              </a:rPr>
              <a:t>373			1480*</a:t>
            </a:r>
            <a:endParaRPr lang="en-US" sz="1800" b="1" dirty="0" smtClean="0">
              <a:solidFill>
                <a:schemeClr val="bg1"/>
              </a:solidFill>
            </a:endParaRPr>
          </a:p>
          <a:p>
            <a:pPr>
              <a:buNone/>
            </a:pPr>
            <a:endParaRPr lang="en-US" sz="1800" b="1" dirty="0" smtClean="0">
              <a:solidFill>
                <a:schemeClr val="bg1"/>
              </a:solidFill>
            </a:endParaRPr>
          </a:p>
          <a:p>
            <a:r>
              <a:rPr lang="en-US" sz="1800" b="1" dirty="0" smtClean="0">
                <a:solidFill>
                  <a:schemeClr val="bg1"/>
                </a:solidFill>
              </a:rPr>
              <a:t> </a:t>
            </a:r>
            <a:r>
              <a:rPr lang="en-US" sz="1800" b="1" dirty="0" smtClean="0">
                <a:solidFill>
                  <a:schemeClr val="bg1"/>
                </a:solidFill>
              </a:rPr>
              <a:t>*Scans Thru 2/15/11</a:t>
            </a:r>
            <a:endParaRPr lang="en-US" sz="1800" b="1" dirty="0" smtClean="0">
              <a:solidFill>
                <a:schemeClr val="bg1"/>
              </a:solidFill>
            </a:endParaRPr>
          </a:p>
          <a:p>
            <a:r>
              <a:rPr lang="en-US" sz="1200" b="1" dirty="0" smtClean="0"/>
              <a:t> </a:t>
            </a:r>
          </a:p>
          <a:p>
            <a:endParaRPr lang="en-US" sz="12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bg1"/>
                </a:solidFill>
              </a:rPr>
              <a:t>Radiation Doses</a:t>
            </a:r>
            <a:endParaRPr lang="en-US" dirty="0">
              <a:solidFill>
                <a:schemeClr val="bg1"/>
              </a:solidFill>
            </a:endParaRPr>
          </a:p>
        </p:txBody>
      </p:sp>
      <p:sp>
        <p:nvSpPr>
          <p:cNvPr id="3" name="Content Placeholder 2"/>
          <p:cNvSpPr>
            <a:spLocks noGrp="1"/>
          </p:cNvSpPr>
          <p:nvPr>
            <p:ph idx="1"/>
          </p:nvPr>
        </p:nvSpPr>
        <p:spPr>
          <a:xfrm>
            <a:off x="304800" y="990600"/>
            <a:ext cx="8382000" cy="4830763"/>
          </a:xfrm>
        </p:spPr>
        <p:txBody>
          <a:bodyPr>
            <a:noAutofit/>
          </a:bodyPr>
          <a:lstStyle/>
          <a:p>
            <a:r>
              <a:rPr lang="en-US" sz="2000" b="1" dirty="0" smtClean="0">
                <a:solidFill>
                  <a:schemeClr val="bg1"/>
                </a:solidFill>
              </a:rPr>
              <a:t>1258 </a:t>
            </a:r>
            <a:r>
              <a:rPr lang="en-US" sz="2000" b="1" dirty="0" smtClean="0">
                <a:solidFill>
                  <a:schemeClr val="bg1"/>
                </a:solidFill>
              </a:rPr>
              <a:t>patients underwent calcium scoring.  (LIMITS  3 </a:t>
            </a:r>
            <a:r>
              <a:rPr lang="en-US" sz="2000" b="1" dirty="0" err="1" smtClean="0">
                <a:solidFill>
                  <a:schemeClr val="bg1"/>
                </a:solidFill>
              </a:rPr>
              <a:t>mSev</a:t>
            </a:r>
            <a:r>
              <a:rPr lang="en-US" sz="2000" b="1" dirty="0" smtClean="0">
                <a:solidFill>
                  <a:schemeClr val="bg1"/>
                </a:solidFill>
              </a:rPr>
              <a:t>,  DLP 214)</a:t>
            </a:r>
          </a:p>
          <a:p>
            <a:r>
              <a:rPr lang="en-US" sz="2000" b="1" dirty="0" smtClean="0">
                <a:solidFill>
                  <a:schemeClr val="bg1"/>
                </a:solidFill>
              </a:rPr>
              <a:t>	Median 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0.95  (68)</a:t>
            </a:r>
          </a:p>
          <a:p>
            <a:pPr lvl="2">
              <a:buNone/>
            </a:pPr>
            <a:r>
              <a:rPr lang="en-US" sz="2000" b="1" dirty="0" smtClean="0">
                <a:solidFill>
                  <a:schemeClr val="bg1"/>
                </a:solidFill>
              </a:rPr>
              <a:t>Mean Dose </a:t>
            </a:r>
            <a:r>
              <a:rPr lang="en-US" sz="2000" b="1" dirty="0" err="1" smtClean="0">
                <a:solidFill>
                  <a:schemeClr val="bg1"/>
                </a:solidFill>
              </a:rPr>
              <a:t>mSev</a:t>
            </a:r>
            <a:r>
              <a:rPr lang="en-US" sz="2000" b="1" dirty="0" smtClean="0">
                <a:solidFill>
                  <a:schemeClr val="bg1"/>
                </a:solidFill>
              </a:rPr>
              <a:t> (DLP):		       	 0.96     (69)</a:t>
            </a:r>
            <a:endParaRPr lang="en-US" sz="2000" b="1" dirty="0" smtClean="0">
              <a:solidFill>
                <a:schemeClr val="bg1"/>
              </a:solidFill>
            </a:endParaRPr>
          </a:p>
          <a:p>
            <a:r>
              <a:rPr lang="en-US" sz="2000" b="1" dirty="0" smtClean="0">
                <a:solidFill>
                  <a:schemeClr val="bg1"/>
                </a:solidFill>
              </a:rPr>
              <a:t>	Maximum 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3.18  (227)</a:t>
            </a:r>
            <a:endParaRPr lang="en-US" sz="2000" b="1" dirty="0" smtClean="0">
              <a:solidFill>
                <a:schemeClr val="bg1"/>
              </a:solidFill>
            </a:endParaRPr>
          </a:p>
          <a:p>
            <a:r>
              <a:rPr lang="en-US" sz="2000" b="1" dirty="0" smtClean="0">
                <a:solidFill>
                  <a:schemeClr val="bg1"/>
                </a:solidFill>
              </a:rPr>
              <a:t>	Minimum 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0.4     (</a:t>
            </a:r>
            <a:r>
              <a:rPr lang="en-US" sz="2000" b="1" dirty="0" smtClean="0">
                <a:solidFill>
                  <a:schemeClr val="bg1"/>
                </a:solidFill>
              </a:rPr>
              <a:t>29)</a:t>
            </a:r>
          </a:p>
          <a:p>
            <a:r>
              <a:rPr lang="en-US" sz="2000" b="1" dirty="0" smtClean="0">
                <a:solidFill>
                  <a:schemeClr val="bg1"/>
                </a:solidFill>
              </a:rPr>
              <a:t> </a:t>
            </a:r>
          </a:p>
          <a:p>
            <a:r>
              <a:rPr lang="en-US" sz="2000" b="1" dirty="0" smtClean="0">
                <a:solidFill>
                  <a:schemeClr val="bg1"/>
                </a:solidFill>
              </a:rPr>
              <a:t>1306 </a:t>
            </a:r>
            <a:r>
              <a:rPr lang="en-US" sz="2000" b="1" dirty="0" smtClean="0">
                <a:solidFill>
                  <a:schemeClr val="bg1"/>
                </a:solidFill>
              </a:rPr>
              <a:t>patients underwent lung Scanning:     (LIMITS 6.5 </a:t>
            </a:r>
            <a:r>
              <a:rPr lang="en-US" sz="2000" b="1" dirty="0" err="1" smtClean="0">
                <a:solidFill>
                  <a:schemeClr val="bg1"/>
                </a:solidFill>
              </a:rPr>
              <a:t>mSev</a:t>
            </a:r>
            <a:r>
              <a:rPr lang="en-US" sz="2000" b="1" dirty="0" smtClean="0">
                <a:solidFill>
                  <a:schemeClr val="bg1"/>
                </a:solidFill>
              </a:rPr>
              <a:t>, DLP 470)</a:t>
            </a:r>
          </a:p>
          <a:p>
            <a:r>
              <a:rPr lang="en-US" sz="2000" b="1" dirty="0" smtClean="0">
                <a:solidFill>
                  <a:schemeClr val="bg1"/>
                </a:solidFill>
              </a:rPr>
              <a:t>	Median 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3.93   </a:t>
            </a:r>
            <a:r>
              <a:rPr lang="en-US" sz="2000" b="1" dirty="0" smtClean="0">
                <a:solidFill>
                  <a:schemeClr val="bg1"/>
                </a:solidFill>
              </a:rPr>
              <a:t>(281)</a:t>
            </a:r>
          </a:p>
          <a:p>
            <a:pPr lvl="2"/>
            <a:r>
              <a:rPr lang="en-US" sz="2000" b="1" dirty="0" smtClean="0">
                <a:solidFill>
                  <a:schemeClr val="bg1"/>
                </a:solidFill>
              </a:rPr>
              <a:t>Mean Dose – </a:t>
            </a:r>
            <a:r>
              <a:rPr lang="en-US" sz="2000" b="1" dirty="0" err="1" smtClean="0">
                <a:solidFill>
                  <a:schemeClr val="bg1"/>
                </a:solidFill>
              </a:rPr>
              <a:t>mSev</a:t>
            </a:r>
            <a:r>
              <a:rPr lang="en-US" sz="2000" b="1" dirty="0" smtClean="0">
                <a:solidFill>
                  <a:schemeClr val="bg1"/>
                </a:solidFill>
              </a:rPr>
              <a:t> (DLP):	 4.23       (302)</a:t>
            </a:r>
            <a:r>
              <a:rPr lang="en-US" sz="2000" b="1" dirty="0" smtClean="0">
                <a:solidFill>
                  <a:schemeClr val="bg1"/>
                </a:solidFill>
              </a:rPr>
              <a:t>	</a:t>
            </a:r>
            <a:endParaRPr lang="en-US" sz="2000" b="1" dirty="0" smtClean="0">
              <a:solidFill>
                <a:schemeClr val="bg1"/>
              </a:solidFill>
            </a:endParaRPr>
          </a:p>
          <a:p>
            <a:pPr lvl="2"/>
            <a:r>
              <a:rPr lang="en-US" sz="2000" b="1" dirty="0" smtClean="0">
                <a:solidFill>
                  <a:schemeClr val="bg1"/>
                </a:solidFill>
              </a:rPr>
              <a:t>Maximum </a:t>
            </a:r>
            <a:r>
              <a:rPr lang="en-US" sz="2000" b="1" dirty="0" smtClean="0">
                <a:solidFill>
                  <a:schemeClr val="bg1"/>
                </a:solidFill>
              </a:rPr>
              <a:t>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8.38       (599)</a:t>
            </a:r>
            <a:endParaRPr lang="en-US" sz="2000" b="1" dirty="0" smtClean="0">
              <a:solidFill>
                <a:schemeClr val="bg1"/>
              </a:solidFill>
            </a:endParaRPr>
          </a:p>
          <a:p>
            <a:r>
              <a:rPr lang="en-US" sz="2000" b="1" dirty="0" smtClean="0">
                <a:solidFill>
                  <a:schemeClr val="bg1"/>
                </a:solidFill>
              </a:rPr>
              <a:t>	</a:t>
            </a:r>
          </a:p>
          <a:p>
            <a:r>
              <a:rPr lang="en-US" sz="2000" b="1" dirty="0" smtClean="0">
                <a:solidFill>
                  <a:schemeClr val="bg1"/>
                </a:solidFill>
              </a:rPr>
              <a:t>1128</a:t>
            </a:r>
            <a:r>
              <a:rPr lang="en-US" sz="2000" b="1" dirty="0" smtClean="0">
                <a:solidFill>
                  <a:schemeClr val="bg1"/>
                </a:solidFill>
              </a:rPr>
              <a:t> </a:t>
            </a:r>
            <a:r>
              <a:rPr lang="en-US" sz="2000" b="1" dirty="0" smtClean="0">
                <a:solidFill>
                  <a:schemeClr val="bg1"/>
                </a:solidFill>
              </a:rPr>
              <a:t>underwent both lung and CAC </a:t>
            </a:r>
            <a:r>
              <a:rPr lang="en-US" sz="2000" b="1" dirty="0" smtClean="0">
                <a:solidFill>
                  <a:schemeClr val="bg1"/>
                </a:solidFill>
              </a:rPr>
              <a:t>Scanning </a:t>
            </a:r>
            <a:r>
              <a:rPr lang="en-US" sz="2000" b="1" dirty="0" smtClean="0">
                <a:solidFill>
                  <a:schemeClr val="bg1"/>
                </a:solidFill>
              </a:rPr>
              <a:t>   (</a:t>
            </a:r>
            <a:r>
              <a:rPr lang="en-US" sz="2000" b="1" dirty="0" smtClean="0">
                <a:solidFill>
                  <a:schemeClr val="bg1"/>
                </a:solidFill>
              </a:rPr>
              <a:t>LIMITS 9.5 </a:t>
            </a:r>
            <a:r>
              <a:rPr lang="en-US" sz="2000" b="1" dirty="0" err="1" smtClean="0">
                <a:solidFill>
                  <a:schemeClr val="bg1"/>
                </a:solidFill>
              </a:rPr>
              <a:t>mSev</a:t>
            </a:r>
            <a:r>
              <a:rPr lang="en-US" sz="2000" b="1" dirty="0" smtClean="0">
                <a:solidFill>
                  <a:schemeClr val="bg1"/>
                </a:solidFill>
              </a:rPr>
              <a:t>, DLP 684)</a:t>
            </a:r>
          </a:p>
          <a:p>
            <a:pPr lvl="1"/>
            <a:r>
              <a:rPr lang="en-US" sz="2000" b="1" dirty="0" smtClean="0">
                <a:solidFill>
                  <a:schemeClr val="bg1"/>
                </a:solidFill>
              </a:rPr>
              <a:t>Median </a:t>
            </a:r>
            <a:r>
              <a:rPr lang="en-US" sz="2000" b="1" dirty="0" smtClean="0">
                <a:solidFill>
                  <a:schemeClr val="bg1"/>
                </a:solidFill>
              </a:rPr>
              <a:t>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		4.91  (</a:t>
            </a:r>
            <a:r>
              <a:rPr lang="en-US" sz="2000" b="1" dirty="0" smtClean="0">
                <a:solidFill>
                  <a:schemeClr val="bg1"/>
                </a:solidFill>
              </a:rPr>
              <a:t>351</a:t>
            </a:r>
            <a:r>
              <a:rPr lang="en-US" sz="2000" b="1" dirty="0" smtClean="0">
                <a:solidFill>
                  <a:schemeClr val="bg1"/>
                </a:solidFill>
              </a:rPr>
              <a:t>)</a:t>
            </a:r>
          </a:p>
          <a:p>
            <a:pPr lvl="1"/>
            <a:r>
              <a:rPr lang="en-US" sz="2000" b="1" dirty="0" smtClean="0">
                <a:solidFill>
                  <a:schemeClr val="bg1"/>
                </a:solidFill>
              </a:rPr>
              <a:t>Mean Dose </a:t>
            </a:r>
            <a:r>
              <a:rPr lang="en-US" sz="2000" b="1" dirty="0" err="1" smtClean="0">
                <a:solidFill>
                  <a:schemeClr val="bg1"/>
                </a:solidFill>
              </a:rPr>
              <a:t>mSev</a:t>
            </a:r>
            <a:r>
              <a:rPr lang="en-US" sz="2000" b="1" dirty="0" smtClean="0">
                <a:solidFill>
                  <a:schemeClr val="bg1"/>
                </a:solidFill>
              </a:rPr>
              <a:t> (DLP)</a:t>
            </a:r>
            <a:r>
              <a:rPr lang="en-US" sz="2000" b="1" dirty="0" smtClean="0">
                <a:solidFill>
                  <a:schemeClr val="bg1"/>
                </a:solidFill>
              </a:rPr>
              <a:t> </a:t>
            </a:r>
            <a:r>
              <a:rPr lang="en-US" sz="2000" b="1" dirty="0" smtClean="0">
                <a:solidFill>
                  <a:schemeClr val="bg1"/>
                </a:solidFill>
              </a:rPr>
              <a:t>	</a:t>
            </a:r>
            <a:r>
              <a:rPr lang="en-US" sz="2000" b="1" dirty="0" smtClean="0">
                <a:solidFill>
                  <a:schemeClr val="bg1"/>
                </a:solidFill>
              </a:rPr>
              <a:t>	 5.19 (371)	</a:t>
            </a:r>
          </a:p>
          <a:p>
            <a:pPr lvl="1"/>
            <a:r>
              <a:rPr lang="en-US" sz="2000" b="1" dirty="0" smtClean="0">
                <a:solidFill>
                  <a:schemeClr val="bg1"/>
                </a:solidFill>
              </a:rPr>
              <a:t>Maximum </a:t>
            </a:r>
            <a:r>
              <a:rPr lang="en-US" sz="2000" b="1" dirty="0" smtClean="0">
                <a:solidFill>
                  <a:schemeClr val="bg1"/>
                </a:solidFill>
              </a:rPr>
              <a:t>Dose </a:t>
            </a:r>
            <a:r>
              <a:rPr lang="en-US" sz="2000" b="1" dirty="0" err="1" smtClean="0">
                <a:solidFill>
                  <a:schemeClr val="bg1"/>
                </a:solidFill>
              </a:rPr>
              <a:t>mSev</a:t>
            </a:r>
            <a:r>
              <a:rPr lang="en-US" sz="2000" b="1" dirty="0" smtClean="0">
                <a:solidFill>
                  <a:schemeClr val="bg1"/>
                </a:solidFill>
              </a:rPr>
              <a:t> (DLP):	</a:t>
            </a:r>
            <a:r>
              <a:rPr lang="en-US" sz="2000" b="1" dirty="0" smtClean="0">
                <a:solidFill>
                  <a:schemeClr val="bg1"/>
                </a:solidFill>
              </a:rPr>
              <a:t>9.29 (664)</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Protocol Violations</a:t>
            </a:r>
            <a:endParaRPr lang="en-US" dirty="0">
              <a:solidFill>
                <a:schemeClr val="bg1"/>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solidFill>
                  <a:schemeClr val="bg1"/>
                </a:solidFill>
              </a:rPr>
              <a:t>MAJOR Violations </a:t>
            </a:r>
            <a:r>
              <a:rPr lang="en-US" dirty="0" smtClean="0">
                <a:solidFill>
                  <a:schemeClr val="bg1"/>
                </a:solidFill>
              </a:rPr>
              <a:t>– </a:t>
            </a:r>
          </a:p>
          <a:p>
            <a:pPr lvl="1"/>
            <a:r>
              <a:rPr lang="en-US" dirty="0" smtClean="0">
                <a:solidFill>
                  <a:schemeClr val="bg1"/>
                </a:solidFill>
              </a:rPr>
              <a:t>5 patients received CAC scans that shouldn’t</a:t>
            </a:r>
          </a:p>
          <a:p>
            <a:r>
              <a:rPr lang="en-US" dirty="0" smtClean="0">
                <a:solidFill>
                  <a:schemeClr val="bg1"/>
                </a:solidFill>
              </a:rPr>
              <a:t>6 Patients with radiation dose too high</a:t>
            </a:r>
          </a:p>
          <a:p>
            <a:pPr lvl="1"/>
            <a:r>
              <a:rPr lang="en-US" dirty="0" smtClean="0">
                <a:solidFill>
                  <a:schemeClr val="bg1"/>
                </a:solidFill>
              </a:rPr>
              <a:t>1 CAC scan too high</a:t>
            </a:r>
          </a:p>
          <a:p>
            <a:pPr lvl="1"/>
            <a:r>
              <a:rPr lang="en-US" dirty="0" smtClean="0">
                <a:solidFill>
                  <a:schemeClr val="bg1"/>
                </a:solidFill>
              </a:rPr>
              <a:t>5</a:t>
            </a:r>
            <a:r>
              <a:rPr lang="en-US" dirty="0" smtClean="0">
                <a:solidFill>
                  <a:schemeClr val="bg1"/>
                </a:solidFill>
              </a:rPr>
              <a:t> Lung Scans too high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Protocol Violations</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53 total protocol violations reported to PIs and CC (mostly wrong body weight used or scan length):</a:t>
            </a:r>
          </a:p>
          <a:p>
            <a:r>
              <a:rPr lang="en-US" dirty="0" smtClean="0">
                <a:solidFill>
                  <a:schemeClr val="bg1"/>
                </a:solidFill>
              </a:rPr>
              <a:t>These violations affected </a:t>
            </a:r>
            <a:r>
              <a:rPr lang="en-US" dirty="0" err="1" smtClean="0">
                <a:solidFill>
                  <a:schemeClr val="bg1"/>
                </a:solidFill>
              </a:rPr>
              <a:t>rad</a:t>
            </a:r>
            <a:r>
              <a:rPr lang="en-US" dirty="0" smtClean="0">
                <a:solidFill>
                  <a:schemeClr val="bg1"/>
                </a:solidFill>
              </a:rPr>
              <a:t> dose, but DLPs are still within IRB limits.</a:t>
            </a:r>
          </a:p>
          <a:p>
            <a:r>
              <a:rPr lang="en-US" dirty="0" smtClean="0">
                <a:solidFill>
                  <a:schemeClr val="bg1"/>
                </a:solidFill>
              </a:rPr>
              <a:t>There were other minor deviations, e.g., Field of View, rotation time, recon kernel but these were not reported to PIs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755</Words>
  <Application>Microsoft Office PowerPoint</Application>
  <PresentationFormat>On-screen Show (4:3)</PresentationFormat>
  <Paragraphs>189</Paragraphs>
  <Slides>22</Slides>
  <Notes>4</Notes>
  <HiddenSlides>1</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MESA AIR – CT REPORT</vt:lpstr>
      <vt:lpstr>CT  </vt:lpstr>
      <vt:lpstr>CAC Scans</vt:lpstr>
      <vt:lpstr>MESA CT Changes</vt:lpstr>
      <vt:lpstr>Scientific Changes for Exam 5</vt:lpstr>
      <vt:lpstr>Progress to Date</vt:lpstr>
      <vt:lpstr>Radiation Doses</vt:lpstr>
      <vt:lpstr>Protocol Violations</vt:lpstr>
      <vt:lpstr>Protocol Violations</vt:lpstr>
      <vt:lpstr>CT Alerts – 2/15/11</vt:lpstr>
      <vt:lpstr>Major Violations Since OSMB 10/10</vt:lpstr>
      <vt:lpstr>Minor SINCE OSMB 10/2010 </vt:lpstr>
      <vt:lpstr>Slide 13</vt:lpstr>
      <vt:lpstr>Scientific Opportunities</vt:lpstr>
      <vt:lpstr>Aortic Valve Calcium</vt:lpstr>
      <vt:lpstr>Measuring Pericardial Fat</vt:lpstr>
      <vt:lpstr>Liver and spleen HU measurement</vt:lpstr>
      <vt:lpstr>Additional Variables that have been obtained from calcium scan</vt:lpstr>
      <vt:lpstr>MESA EXAM 6? </vt:lpstr>
      <vt:lpstr>MACS CTA</vt:lpstr>
      <vt:lpstr>Slide 21</vt:lpstr>
      <vt:lpstr>MESA CTA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MESA – CT REPORT</dc:title>
  <dc:creator>MattBudoff</dc:creator>
  <cp:lastModifiedBy>Matt</cp:lastModifiedBy>
  <cp:revision>44</cp:revision>
  <dcterms:created xsi:type="dcterms:W3CDTF">2009-09-24T13:38:32Z</dcterms:created>
  <dcterms:modified xsi:type="dcterms:W3CDTF">2011-03-08T16:39:13Z</dcterms:modified>
</cp:coreProperties>
</file>