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429" r:id="rId2"/>
    <p:sldId id="697" r:id="rId3"/>
    <p:sldId id="716" r:id="rId4"/>
    <p:sldId id="742" r:id="rId5"/>
    <p:sldId id="773" r:id="rId6"/>
    <p:sldId id="772" r:id="rId7"/>
    <p:sldId id="744" r:id="rId8"/>
    <p:sldId id="745" r:id="rId9"/>
    <p:sldId id="747" r:id="rId10"/>
    <p:sldId id="775" r:id="rId11"/>
    <p:sldId id="776" r:id="rId12"/>
    <p:sldId id="774" r:id="rId13"/>
    <p:sldId id="759" r:id="rId14"/>
    <p:sldId id="749" r:id="rId15"/>
    <p:sldId id="755" r:id="rId16"/>
    <p:sldId id="706" r:id="rId17"/>
    <p:sldId id="756" r:id="rId18"/>
    <p:sldId id="778" r:id="rId19"/>
    <p:sldId id="748" r:id="rId20"/>
    <p:sldId id="779" r:id="rId21"/>
    <p:sldId id="750" r:id="rId22"/>
    <p:sldId id="751" r:id="rId23"/>
    <p:sldId id="770" r:id="rId24"/>
    <p:sldId id="777" r:id="rId25"/>
    <p:sldId id="740" r:id="rId26"/>
    <p:sldId id="765" r:id="rId27"/>
    <p:sldId id="768" r:id="rId28"/>
    <p:sldId id="780" r:id="rId29"/>
    <p:sldId id="769" r:id="rId30"/>
  </p:sldIdLst>
  <p:sldSz cx="10058400" cy="6675438"/>
  <p:notesSz cx="6256338" cy="9610725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F"/>
    <a:srgbClr val="EAEAEA"/>
    <a:srgbClr val="969696"/>
    <a:srgbClr val="666699"/>
    <a:srgbClr val="FFFFCC"/>
    <a:srgbClr val="0000FF"/>
    <a:srgbClr val="8C8CF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5" autoAdjust="0"/>
    <p:restoredTop sz="94614" autoAdjust="0"/>
  </p:normalViewPr>
  <p:slideViewPr>
    <p:cSldViewPr>
      <p:cViewPr varScale="1">
        <p:scale>
          <a:sx n="119" d="100"/>
          <a:sy n="119" d="100"/>
        </p:scale>
        <p:origin x="-1440" y="-104"/>
      </p:cViewPr>
      <p:guideLst>
        <p:guide orient="horz" pos="2102"/>
        <p:guide pos="3168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14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114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544888" y="0"/>
            <a:ext cx="27114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27114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44888" y="9129713"/>
            <a:ext cx="27114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fld id="{4DC909BE-99E4-4309-B12D-842AFDD804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114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544888" y="0"/>
            <a:ext cx="27114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9713"/>
            <a:ext cx="27114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44888" y="9129713"/>
            <a:ext cx="27114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26330FBE-97A8-48C8-B5B9-716664D330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608013"/>
            <a:ext cx="5408612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178383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073713"/>
            <a:ext cx="8549640" cy="14308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782748"/>
            <a:ext cx="7040880" cy="17059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49F4-1DA2-499C-B849-741F3725AF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4EA2-C347-40EE-8DF1-0263A46165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259600"/>
            <a:ext cx="2488407" cy="5544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259600"/>
            <a:ext cx="7301071" cy="5544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5C9A5-2205-4D9E-82A4-0A1F4B3A2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ED8B-08C2-49AE-85E6-E11F9D347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289589"/>
            <a:ext cx="8549640" cy="132581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829337"/>
            <a:ext cx="8549640" cy="14602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356D-E9FC-4CC4-A6CD-B00BB0ACC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515881"/>
            <a:ext cx="4894738" cy="42880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515881"/>
            <a:ext cx="4894739" cy="42880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BD2A-6A0F-45B5-B7CF-8231B16668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67327"/>
            <a:ext cx="9052560" cy="11125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494249"/>
            <a:ext cx="4444207" cy="6227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116979"/>
            <a:ext cx="4444207" cy="3846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494249"/>
            <a:ext cx="4445953" cy="6227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116979"/>
            <a:ext cx="4445953" cy="3846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93EF-136A-4AA0-8F7D-382C81EBB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90FB-2DA9-41BC-906F-03E14679C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5DE2-4808-4114-9FF2-CB3FDBA7D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65781"/>
            <a:ext cx="3309144" cy="11311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65783"/>
            <a:ext cx="5622925" cy="56973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396897"/>
            <a:ext cx="3309144" cy="45661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F8D0-9E47-4830-9187-E006FA69F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672808"/>
            <a:ext cx="6035040" cy="551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596464"/>
            <a:ext cx="6035040" cy="40052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224458"/>
            <a:ext cx="6035040" cy="783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7757-E08D-489D-9D4F-FF1439FDB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67327"/>
            <a:ext cx="9052560" cy="1112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57603"/>
            <a:ext cx="9052560" cy="440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187144"/>
            <a:ext cx="2346960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187144"/>
            <a:ext cx="3185160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187144"/>
            <a:ext cx="2346960" cy="355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35B83-2E36-4813-817D-9B76F1B77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533400" y="899319"/>
            <a:ext cx="9067800" cy="533223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Induced </a:t>
            </a:r>
            <a:r>
              <a:rPr lang="en-US" sz="3600" dirty="0" smtClean="0">
                <a:solidFill>
                  <a:schemeClr val="tx1"/>
                </a:solidFill>
              </a:rPr>
              <a:t>Pluripotent Stem Cells in MESA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Tissue Assays w/o a Biopsy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r>
              <a:rPr lang="en-US" sz="2400" dirty="0" smtClean="0"/>
              <a:t>Ulrich Broeckel, MD</a:t>
            </a:r>
          </a:p>
          <a:p>
            <a:pPr algn="ctr"/>
            <a:r>
              <a:rPr lang="en-US" sz="1800" dirty="0" smtClean="0"/>
              <a:t>Section of Genomic Pediatrics</a:t>
            </a:r>
          </a:p>
          <a:p>
            <a:pPr algn="ctr"/>
            <a:r>
              <a:rPr lang="en-US" sz="1800" dirty="0" smtClean="0"/>
              <a:t>Department of </a:t>
            </a:r>
            <a:r>
              <a:rPr lang="en-US" sz="1800" dirty="0" smtClean="0"/>
              <a:t>Pediatrics,</a:t>
            </a:r>
          </a:p>
          <a:p>
            <a:pPr algn="ctr"/>
            <a:r>
              <a:rPr lang="en-US" sz="1800" dirty="0" smtClean="0"/>
              <a:t>Medicine and Physiology</a:t>
            </a:r>
            <a:endParaRPr lang="en-US" sz="1800" dirty="0" smtClean="0"/>
          </a:p>
          <a:p>
            <a:pPr algn="ctr"/>
            <a:r>
              <a:rPr lang="en-US" sz="1800" dirty="0" smtClean="0"/>
              <a:t>Medical College of Wisconsin</a:t>
            </a:r>
          </a:p>
          <a:p>
            <a:pPr algn="ctr"/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en-US" sz="1800" dirty="0">
              <a:cs typeface="Times New Roman" pitchFamily="18" charset="0"/>
            </a:endParaRPr>
          </a:p>
        </p:txBody>
      </p:sp>
      <p:pic>
        <p:nvPicPr>
          <p:cNvPr id="3" name="Picture 3" descr="C:\Users\broeckel\Desktop\mcw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18919"/>
            <a:ext cx="1066800" cy="811696"/>
          </a:xfrm>
          <a:prstGeom prst="rect">
            <a:avLst/>
          </a:prstGeom>
          <a:noFill/>
        </p:spPr>
      </p:pic>
      <p:pic>
        <p:nvPicPr>
          <p:cNvPr id="4" name="Picture 3" descr="cri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318923"/>
            <a:ext cx="1905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08919"/>
            <a:ext cx="58959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899319"/>
            <a:ext cx="166423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3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04119"/>
            <a:ext cx="522514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594519"/>
            <a:ext cx="288412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Disease Models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975519"/>
            <a:ext cx="7543800" cy="2336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575719"/>
            <a:ext cx="46863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5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6381750" cy="58578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Left Ventricular Hypertrophy</a:t>
            </a:r>
            <a:endParaRPr lang="en-US" sz="3600"/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685800" y="1661319"/>
            <a:ext cx="9056688" cy="414267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Increase of left ventricular mass</a:t>
            </a:r>
            <a:endParaRPr lang="en-US" sz="2000" dirty="0"/>
          </a:p>
          <a:p>
            <a:endParaRPr lang="en-US" sz="2000" dirty="0"/>
          </a:p>
          <a:p>
            <a:r>
              <a:rPr lang="en-US" sz="2400" dirty="0"/>
              <a:t>	</a:t>
            </a:r>
            <a:r>
              <a:rPr lang="en-US" sz="2200" dirty="0"/>
              <a:t>Compensatory mechanism due to increase in</a:t>
            </a:r>
          </a:p>
          <a:p>
            <a:r>
              <a:rPr lang="en-US" sz="2200" dirty="0"/>
              <a:t>  	mechanical load </a:t>
            </a:r>
          </a:p>
          <a:p>
            <a:r>
              <a:rPr lang="en-US" sz="2200" dirty="0"/>
              <a:t>  	(increased wall stress, hypertension)</a:t>
            </a:r>
          </a:p>
          <a:p>
            <a:endParaRPr lang="en-US" sz="1200" dirty="0"/>
          </a:p>
          <a:p>
            <a:r>
              <a:rPr lang="en-US" sz="2400" dirty="0"/>
              <a:t>  	</a:t>
            </a:r>
            <a:r>
              <a:rPr lang="en-US" sz="2200" dirty="0"/>
              <a:t>Independent cardiovascular risk factor</a:t>
            </a:r>
          </a:p>
          <a:p>
            <a:endParaRPr lang="en-US" sz="1200" dirty="0"/>
          </a:p>
          <a:p>
            <a:r>
              <a:rPr lang="en-US" sz="2400" dirty="0"/>
              <a:t>  	</a:t>
            </a:r>
            <a:r>
              <a:rPr lang="en-US" sz="2200" dirty="0"/>
              <a:t>Considerable inter-individual variability at</a:t>
            </a:r>
          </a:p>
          <a:p>
            <a:r>
              <a:rPr lang="en-US" sz="2200" dirty="0"/>
              <a:t>  	equal blood pressure</a:t>
            </a:r>
            <a:endParaRPr lang="en-US" sz="2400" dirty="0"/>
          </a:p>
          <a:p>
            <a:endParaRPr lang="en-US" sz="1200" dirty="0"/>
          </a:p>
          <a:p>
            <a:r>
              <a:rPr lang="en-US" sz="2400" dirty="0"/>
              <a:t>  	</a:t>
            </a:r>
          </a:p>
          <a:p>
            <a:r>
              <a:rPr lang="en-US" sz="2400" dirty="0"/>
              <a:t> 	</a:t>
            </a:r>
            <a:endParaRPr lang="en-US" sz="1200" dirty="0"/>
          </a:p>
          <a:p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6339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61319"/>
            <a:ext cx="4267200" cy="127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594519"/>
            <a:ext cx="41863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GWAS- </a:t>
            </a:r>
            <a:r>
              <a:rPr lang="en-US" sz="3600" dirty="0" err="1" smtClean="0">
                <a:solidFill>
                  <a:schemeClr val="tx1"/>
                </a:solidFill>
              </a:rPr>
              <a:t>HyperGEN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80319"/>
            <a:ext cx="3814957" cy="24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109119"/>
            <a:ext cx="448811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94519"/>
            <a:ext cx="315983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Next Steps….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194719"/>
            <a:ext cx="4461478" cy="2419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 a disease model</a:t>
            </a:r>
          </a:p>
          <a:p>
            <a:endParaRPr lang="en-US" dirty="0" smtClean="0"/>
          </a:p>
          <a:p>
            <a:r>
              <a:rPr lang="en-US" dirty="0" smtClean="0"/>
              <a:t>Human cells</a:t>
            </a:r>
          </a:p>
          <a:p>
            <a:r>
              <a:rPr lang="en-US" dirty="0" smtClean="0"/>
              <a:t>Recapitulate disease</a:t>
            </a:r>
          </a:p>
          <a:p>
            <a:r>
              <a:rPr lang="en-US" dirty="0" smtClean="0"/>
              <a:t>Test for treatment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975519"/>
            <a:ext cx="3733800" cy="213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3400" y="442119"/>
            <a:ext cx="3373039" cy="535531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Cardiomyocytes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490119"/>
            <a:ext cx="4222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1204119"/>
            <a:ext cx="5334000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Differentiation and selection of </a:t>
            </a:r>
            <a:r>
              <a:rPr lang="en-US" sz="1800" dirty="0" err="1" smtClean="0">
                <a:solidFill>
                  <a:schemeClr val="tx1"/>
                </a:solidFill>
              </a:rPr>
              <a:t>cardiomyocytes</a:t>
            </a:r>
            <a:r>
              <a:rPr lang="en-US" sz="1800" dirty="0" smtClean="0">
                <a:solidFill>
                  <a:schemeClr val="tx1"/>
                </a:solidFill>
              </a:rPr>
              <a:t>: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400" dirty="0" err="1" smtClean="0"/>
              <a:t>Blasticidin</a:t>
            </a:r>
            <a:r>
              <a:rPr lang="en-US" sz="1400" dirty="0" smtClean="0"/>
              <a:t> resistance gene and Red-Fluorescent Protein (RFP) gene from </a:t>
            </a:r>
            <a:r>
              <a:rPr lang="en-US" sz="1400" dirty="0" err="1" smtClean="0"/>
              <a:t>cardiomyocyte</a:t>
            </a:r>
            <a:r>
              <a:rPr lang="en-US" sz="1400" dirty="0" smtClean="0"/>
              <a:t>- specific alpha-Myosin Heavy Chain (</a:t>
            </a:r>
            <a:r>
              <a:rPr lang="el-GR" sz="1400" dirty="0" smtClean="0"/>
              <a:t>α-</a:t>
            </a:r>
            <a:r>
              <a:rPr lang="en-US" sz="1400" dirty="0" smtClean="0"/>
              <a:t>MHC) promoter</a:t>
            </a:r>
          </a:p>
          <a:p>
            <a:r>
              <a:rPr lang="en-US" sz="1400" dirty="0" smtClean="0"/>
              <a:t>Culture medium and conditions to drive </a:t>
            </a:r>
            <a:r>
              <a:rPr lang="en-US" sz="1400" dirty="0" err="1" smtClean="0"/>
              <a:t>cardiomyocyte</a:t>
            </a:r>
            <a:r>
              <a:rPr lang="en-US" sz="1400" dirty="0" smtClean="0"/>
              <a:t> phenotype</a:t>
            </a:r>
          </a:p>
          <a:p>
            <a:endParaRPr lang="en-US" sz="1400" dirty="0" smtClean="0"/>
          </a:p>
          <a:p>
            <a:r>
              <a:rPr lang="en-US" sz="1400" dirty="0" err="1" smtClean="0">
                <a:solidFill>
                  <a:schemeClr val="tx1"/>
                </a:solidFill>
              </a:rPr>
              <a:t>PiggyBac</a:t>
            </a:r>
            <a:r>
              <a:rPr lang="en-US" sz="1400" dirty="0" smtClean="0">
                <a:solidFill>
                  <a:schemeClr val="tx1"/>
                </a:solidFill>
              </a:rPr>
              <a:t> (PB) </a:t>
            </a:r>
            <a:r>
              <a:rPr lang="en-US" sz="1400" dirty="0" err="1" smtClean="0">
                <a:solidFill>
                  <a:schemeClr val="tx1"/>
                </a:solidFill>
              </a:rPr>
              <a:t>transposon</a:t>
            </a:r>
            <a:r>
              <a:rPr lang="en-US" sz="1400" dirty="0" smtClean="0">
                <a:solidFill>
                  <a:schemeClr val="tx1"/>
                </a:solidFill>
              </a:rPr>
              <a:t>/</a:t>
            </a:r>
            <a:r>
              <a:rPr lang="en-US" sz="1400" dirty="0" err="1" smtClean="0">
                <a:solidFill>
                  <a:schemeClr val="tx1"/>
                </a:solidFill>
              </a:rPr>
              <a:t>transposase</a:t>
            </a:r>
            <a:r>
              <a:rPr lang="en-US" sz="1400" dirty="0" smtClean="0">
                <a:solidFill>
                  <a:schemeClr val="tx1"/>
                </a:solidFill>
              </a:rPr>
              <a:t> system</a:t>
            </a:r>
          </a:p>
          <a:p>
            <a:r>
              <a:rPr lang="en-US" sz="1400" dirty="0" smtClean="0"/>
              <a:t>Cardiac </a:t>
            </a:r>
            <a:r>
              <a:rPr lang="en-US" sz="1400" dirty="0" err="1" smtClean="0"/>
              <a:t>Troponin</a:t>
            </a:r>
            <a:r>
              <a:rPr lang="en-US" sz="1400" dirty="0" smtClean="0"/>
              <a:t> T</a:t>
            </a:r>
          </a:p>
          <a:p>
            <a:r>
              <a:rPr lang="en-US" sz="1400" dirty="0" smtClean="0"/>
              <a:t>MYL2 (myosin regulatory light chain 2) – ventricular </a:t>
            </a:r>
            <a:r>
              <a:rPr lang="en-US" sz="1400" dirty="0" err="1" smtClean="0"/>
              <a:t>cardiomyoctes</a:t>
            </a:r>
            <a:endParaRPr lang="en-US" sz="1400" dirty="0" smtClean="0"/>
          </a:p>
          <a:p>
            <a:r>
              <a:rPr lang="en-US" sz="1400" dirty="0" smtClean="0"/>
              <a:t>Testing nuclease-mediated gene delivery </a:t>
            </a:r>
          </a:p>
          <a:p>
            <a:endParaRPr lang="en-US" sz="1400" dirty="0" smtClean="0"/>
          </a:p>
          <a:p>
            <a:r>
              <a:rPr lang="en-US" sz="1400" dirty="0" err="1" smtClean="0">
                <a:solidFill>
                  <a:schemeClr val="tx1"/>
                </a:solidFill>
              </a:rPr>
              <a:t>Phenotyping</a:t>
            </a:r>
            <a:r>
              <a:rPr lang="en-US" sz="1400" dirty="0" smtClean="0">
                <a:solidFill>
                  <a:schemeClr val="tx1"/>
                </a:solidFill>
              </a:rPr>
              <a:t> for quality control </a:t>
            </a:r>
          </a:p>
          <a:p>
            <a:r>
              <a:rPr lang="en-US" sz="1400" dirty="0" err="1" smtClean="0"/>
              <a:t>cardiomyocyte</a:t>
            </a:r>
            <a:r>
              <a:rPr lang="en-US" sz="1400" dirty="0" smtClean="0"/>
              <a:t> markers and ion channels including: IRX4, HCN1-4, RyR2, GJA1, GJA5, potassium</a:t>
            </a:r>
          </a:p>
          <a:p>
            <a:r>
              <a:rPr lang="en-US" sz="1400" dirty="0" smtClean="0"/>
              <a:t>channels, sodium channels and calcium channels. Ventricular specific electrophysiology will be verified by</a:t>
            </a:r>
          </a:p>
          <a:p>
            <a:r>
              <a:rPr lang="en-US" sz="1400" dirty="0" smtClean="0"/>
              <a:t>patch clamping, action potential duration and sensitivity to the </a:t>
            </a:r>
            <a:r>
              <a:rPr lang="en-US" sz="1400" dirty="0" err="1" smtClean="0"/>
              <a:t>hERG</a:t>
            </a:r>
            <a:r>
              <a:rPr lang="en-US" sz="1400" dirty="0" smtClean="0"/>
              <a:t>-type potassium channel blocker E-4031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319"/>
            <a:ext cx="9052560" cy="111257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Human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Cardiomyocyte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Model of Hypertrophy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8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56519"/>
            <a:ext cx="4114800" cy="222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8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90119"/>
            <a:ext cx="3429000" cy="282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432719"/>
            <a:ext cx="320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Expression Analysis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VennExpression.tif"/>
          <p:cNvPicPr/>
          <p:nvPr/>
        </p:nvPicPr>
        <p:blipFill>
          <a:blip r:embed="rId2" cstate="print"/>
          <a:srcRect l="35663" t="28922" r="29244" b="22700"/>
          <a:stretch>
            <a:fillRect/>
          </a:stretch>
        </p:blipFill>
        <p:spPr>
          <a:xfrm>
            <a:off x="6096000" y="670719"/>
            <a:ext cx="3505200" cy="2986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042319"/>
            <a:ext cx="4876800" cy="449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Analysis: </a:t>
            </a:r>
          </a:p>
          <a:p>
            <a:endParaRPr lang="en-US" sz="2400" dirty="0" smtClean="0"/>
          </a:p>
          <a:p>
            <a:r>
              <a:rPr lang="en-US" sz="1800" dirty="0" smtClean="0"/>
              <a:t>Combined analysis using identified genes from association and expression study (Array, RNA </a:t>
            </a:r>
            <a:r>
              <a:rPr lang="en-US" sz="1800" dirty="0" err="1" smtClean="0"/>
              <a:t>seq</a:t>
            </a:r>
            <a:r>
              <a:rPr lang="en-US" sz="18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Study design: </a:t>
            </a:r>
          </a:p>
          <a:p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1800" dirty="0" smtClean="0"/>
              <a:t>Family-based Association</a:t>
            </a:r>
          </a:p>
          <a:p>
            <a:r>
              <a:rPr lang="en-US" sz="1800" dirty="0" smtClean="0"/>
              <a:t>	Genetic Information Content</a:t>
            </a:r>
          </a:p>
          <a:p>
            <a:r>
              <a:rPr lang="en-US" sz="1800" dirty="0" smtClean="0"/>
              <a:t>	Selection of individuals based on	</a:t>
            </a:r>
          </a:p>
          <a:p>
            <a:r>
              <a:rPr lang="en-US" sz="1800" dirty="0" smtClean="0"/>
              <a:t>	     - GWAS results and </a:t>
            </a:r>
          </a:p>
          <a:p>
            <a:r>
              <a:rPr lang="en-US" sz="1800" dirty="0" smtClean="0"/>
              <a:t> 	     - phenotype to maximize power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794919"/>
            <a:ext cx="3143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020" y="1193866"/>
            <a:ext cx="5623754" cy="488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67327"/>
            <a:ext cx="9220200" cy="1364447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PC Analysis of Gene Expression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Human LV Biopsy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iPSC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Cardiomyocytes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3718719"/>
            <a:ext cx="3185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PC1 captures  </a:t>
            </a:r>
          </a:p>
          <a:p>
            <a:r>
              <a:rPr lang="en-US" sz="2000" i="1" dirty="0" smtClean="0"/>
              <a:t>in vitro  </a:t>
            </a:r>
            <a:r>
              <a:rPr lang="en-US" sz="2000" dirty="0" smtClean="0"/>
              <a:t>- </a:t>
            </a:r>
            <a:r>
              <a:rPr lang="en-US" sz="2000" i="1" dirty="0" smtClean="0"/>
              <a:t>in vivo</a:t>
            </a:r>
            <a:r>
              <a:rPr lang="en-US" sz="2000" dirty="0"/>
              <a:t> </a:t>
            </a:r>
            <a:r>
              <a:rPr lang="en-US" sz="2000" dirty="0" smtClean="0"/>
              <a:t>differences</a:t>
            </a:r>
          </a:p>
          <a:p>
            <a:endParaRPr lang="en-US" sz="2000" dirty="0"/>
          </a:p>
          <a:p>
            <a:r>
              <a:rPr lang="en-US" sz="2000" dirty="0" smtClean="0"/>
              <a:t>PC2 captures common aspects of hypertrophy</a:t>
            </a:r>
            <a:endParaRPr lang="en-US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5573" y="1980654"/>
            <a:ext cx="332136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311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42119"/>
            <a:ext cx="477566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How can we Screen?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117" y="1585119"/>
            <a:ext cx="781496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Drug screening</a:t>
            </a:r>
          </a:p>
          <a:p>
            <a:r>
              <a:rPr lang="en-US" sz="2400" dirty="0" smtClean="0"/>
              <a:t>	+ Known drugs – quick approach to treatment</a:t>
            </a:r>
          </a:p>
          <a:p>
            <a:r>
              <a:rPr lang="en-US" sz="2400" dirty="0" smtClean="0"/>
              <a:t>	+ Compounds  - new mechanisms</a:t>
            </a:r>
          </a:p>
          <a:p>
            <a:r>
              <a:rPr lang="en-US" sz="2400" dirty="0" smtClean="0"/>
              <a:t>	 - Mechanisms of action often unclear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siRNA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	+ Targeted approach for each gene</a:t>
            </a:r>
          </a:p>
          <a:p>
            <a:r>
              <a:rPr lang="en-US" sz="2400" dirty="0" smtClean="0"/>
              <a:t>	    Over-expression required</a:t>
            </a:r>
          </a:p>
          <a:p>
            <a:r>
              <a:rPr lang="en-US" sz="2400" dirty="0" smtClean="0"/>
              <a:t>	- Potentially long way to drug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81371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CONGRATULATIONS!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337719"/>
            <a:ext cx="868679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analyze more DNA and analyze more samples for less money than ever before.</a:t>
            </a:r>
          </a:p>
          <a:p>
            <a:r>
              <a:rPr lang="en-US" dirty="0" smtClean="0"/>
              <a:t>And it will only get </a:t>
            </a:r>
            <a:r>
              <a:rPr lang="en-US" dirty="0" smtClean="0"/>
              <a:t>better…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520"/>
            <a:ext cx="9052560" cy="111257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Gene Set Enrichment Analysis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Combining Expression and Genetics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enplot_ISO_UP_AND_DOWN_LIST_5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356520"/>
            <a:ext cx="35814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413919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identify a number of significant genes which are associated with disease and are differentially expressed</a:t>
            </a:r>
          </a:p>
          <a:p>
            <a:endParaRPr lang="en-US" sz="2000" dirty="0" smtClean="0"/>
          </a:p>
          <a:p>
            <a:r>
              <a:rPr lang="en-US" sz="2000" dirty="0" smtClean="0"/>
              <a:t>Highly likely to play a role in disease</a:t>
            </a:r>
            <a:endParaRPr lang="en-US" sz="2000" dirty="0"/>
          </a:p>
        </p:txBody>
      </p:sp>
      <p:sp>
        <p:nvSpPr>
          <p:cNvPr id="6" name="Down Arrow 5"/>
          <p:cNvSpPr/>
          <p:nvPr/>
        </p:nvSpPr>
        <p:spPr>
          <a:xfrm>
            <a:off x="2667000" y="4937919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1" y="5699920"/>
            <a:ext cx="192232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Screening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432719"/>
            <a:ext cx="3352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Genes expressed in </a:t>
            </a:r>
            <a:r>
              <a:rPr lang="en-US" sz="1400" dirty="0" err="1" smtClean="0"/>
              <a:t>cardiomyocyte</a:t>
            </a:r>
            <a:r>
              <a:rPr lang="en-US" sz="1400" dirty="0" smtClean="0"/>
              <a:t> model of LVH show  strong enrichment in genes ranked by association from human GWAS study.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24400" y="1966119"/>
            <a:ext cx="1844040" cy="89005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65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c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08919"/>
            <a:ext cx="5791200" cy="44164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442119"/>
            <a:ext cx="5399748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How Does </a:t>
            </a:r>
            <a:r>
              <a:rPr lang="en-US" sz="3600" dirty="0" err="1" smtClean="0">
                <a:solidFill>
                  <a:schemeClr val="tx1"/>
                </a:solidFill>
              </a:rPr>
              <a:t>siRNA</a:t>
            </a:r>
            <a:r>
              <a:rPr lang="en-US" sz="3600" dirty="0" smtClean="0">
                <a:solidFill>
                  <a:schemeClr val="tx1"/>
                </a:solidFill>
              </a:rPr>
              <a:t> work?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56519"/>
            <a:ext cx="5624512" cy="481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365919"/>
            <a:ext cx="898271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siRNA</a:t>
            </a:r>
            <a:r>
              <a:rPr lang="en-US" sz="3200" dirty="0" smtClean="0">
                <a:solidFill>
                  <a:schemeClr val="tx1"/>
                </a:solidFill>
              </a:rPr>
              <a:t> Prevents Development of Hypertrophy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65919"/>
            <a:ext cx="712669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siRNA</a:t>
            </a:r>
            <a:r>
              <a:rPr lang="en-US" sz="3600" dirty="0" smtClean="0">
                <a:solidFill>
                  <a:schemeClr val="tx1"/>
                </a:solidFill>
              </a:rPr>
              <a:t> and Expression Analysis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6" name="Picture 1" descr="imag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21073" y="-207153"/>
            <a:ext cx="2724150" cy="569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image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44293" y="2212826"/>
            <a:ext cx="209361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105400" y="3871119"/>
            <a:ext cx="381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6400" y="4099719"/>
            <a:ext cx="67197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BNP</a:t>
            </a:r>
            <a:endParaRPr lang="en-US" sz="1800" dirty="0"/>
          </a:p>
        </p:txBody>
      </p:sp>
      <p:cxnSp>
        <p:nvCxnSpPr>
          <p:cNvPr id="11" name="Straight Arrow Connector 10"/>
          <p:cNvCxnSpPr>
            <a:endCxn id="1027" idx="3"/>
          </p:cNvCxnSpPr>
          <p:nvPr/>
        </p:nvCxnSpPr>
        <p:spPr>
          <a:xfrm flipH="1" flipV="1">
            <a:off x="4991100" y="6117133"/>
            <a:ext cx="266700" cy="268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10200" y="6157119"/>
            <a:ext cx="29931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Corin</a:t>
            </a:r>
            <a:r>
              <a:rPr lang="en-US" sz="1800" dirty="0" smtClean="0"/>
              <a:t> – processor of BNP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70719"/>
            <a:ext cx="6353175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966119"/>
            <a:ext cx="5695683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499519"/>
            <a:ext cx="4303858" cy="3769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89719"/>
            <a:ext cx="548514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4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Taking the Next Steps…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89919"/>
            <a:ext cx="9052560" cy="440548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 and cell line is from one individual  - so far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greatest potential lies in generating individual specific 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iPS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cells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Allows for the functional interrogation of the whole “</a:t>
            </a:r>
            <a:r>
              <a:rPr lang="en-US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polymorphisome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13519"/>
            <a:ext cx="9052560" cy="111257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Taking the Next Steps…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585119"/>
            <a:ext cx="906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Develop the technology and infrastructure or generate large number of patient specific </a:t>
            </a:r>
            <a:r>
              <a:rPr lang="en-US" sz="2400" dirty="0" err="1" smtClean="0"/>
              <a:t>iPS</a:t>
            </a:r>
            <a:r>
              <a:rPr lang="en-US" sz="2400" dirty="0" smtClean="0"/>
              <a:t> cells</a:t>
            </a:r>
          </a:p>
          <a:p>
            <a:endParaRPr lang="en-US" sz="2400" dirty="0" smtClean="0"/>
          </a:p>
          <a:p>
            <a:r>
              <a:rPr lang="en-US" sz="2400" dirty="0" smtClean="0"/>
              <a:t>Improve the differentiation protocols at the same time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Reduction of cost:</a:t>
            </a:r>
          </a:p>
          <a:p>
            <a:endParaRPr lang="en-US" sz="2000" dirty="0" smtClean="0"/>
          </a:p>
          <a:p>
            <a:r>
              <a:rPr lang="en-US" sz="2000" dirty="0" smtClean="0"/>
              <a:t>		Efficiency </a:t>
            </a:r>
          </a:p>
          <a:p>
            <a:r>
              <a:rPr lang="en-US" sz="2000" dirty="0" smtClean="0"/>
              <a:t>		Reduction of hands on time</a:t>
            </a:r>
          </a:p>
          <a:p>
            <a:r>
              <a:rPr lang="en-US" sz="2000" dirty="0" smtClean="0"/>
              <a:t>		Automation</a:t>
            </a:r>
          </a:p>
          <a:p>
            <a:r>
              <a:rPr lang="en-US" sz="2000" dirty="0" smtClean="0"/>
              <a:t>		Reduce time requirements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13519"/>
            <a:ext cx="9052560" cy="111257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Let’s Not Forget…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042319"/>
            <a:ext cx="5795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Cell – Organ – Organism</a:t>
            </a:r>
          </a:p>
          <a:p>
            <a:pPr lvl="1"/>
            <a:r>
              <a:rPr lang="en-US" sz="2000" dirty="0" smtClean="0"/>
              <a:t>Cell culture has well established limitation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2804319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Cell ‘state’</a:t>
            </a:r>
          </a:p>
          <a:p>
            <a:pPr lvl="1"/>
            <a:r>
              <a:rPr lang="en-US" sz="2000" dirty="0" err="1" smtClean="0"/>
              <a:t>iPSCs</a:t>
            </a:r>
            <a:r>
              <a:rPr lang="en-US" sz="2000" dirty="0" smtClean="0"/>
              <a:t> and derived cells might represent more of an ‘early’ developmental disease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871119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Molecular disease model</a:t>
            </a:r>
          </a:p>
          <a:p>
            <a:pPr lvl="1"/>
            <a:r>
              <a:rPr lang="en-US" sz="2000" dirty="0" smtClean="0"/>
              <a:t>Not every disease phenotype can easily and correctly be reduced to a cell based system.</a:t>
            </a:r>
          </a:p>
          <a:p>
            <a:pPr lvl="1"/>
            <a:r>
              <a:rPr lang="en-US" sz="2000" dirty="0" smtClean="0"/>
              <a:t>However: intermediate phenotypes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13519"/>
            <a:ext cx="9052560" cy="111257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What can we do?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737519"/>
            <a:ext cx="7808122" cy="4365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 for </a:t>
            </a:r>
            <a:r>
              <a:rPr lang="en-US" dirty="0" err="1" smtClean="0"/>
              <a:t>cardiomyocyte</a:t>
            </a:r>
            <a:r>
              <a:rPr lang="en-US" dirty="0"/>
              <a:t>/</a:t>
            </a:r>
            <a:r>
              <a:rPr lang="en-US" dirty="0" smtClean="0"/>
              <a:t>LVH project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000" dirty="0" smtClean="0"/>
              <a:t>Unique advantages of MESA</a:t>
            </a:r>
          </a:p>
          <a:p>
            <a:endParaRPr lang="en-US" dirty="0"/>
          </a:p>
          <a:p>
            <a:r>
              <a:rPr lang="en-US" dirty="0" smtClean="0"/>
              <a:t>Explore ideas</a:t>
            </a:r>
          </a:p>
          <a:p>
            <a:endParaRPr lang="en-US" dirty="0"/>
          </a:p>
          <a:p>
            <a:r>
              <a:rPr lang="en-US" dirty="0" err="1" smtClean="0"/>
              <a:t>iPSC</a:t>
            </a:r>
            <a:r>
              <a:rPr lang="en-US" dirty="0" smtClean="0"/>
              <a:t> can serve as a general resource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000" dirty="0" smtClean="0"/>
              <a:t>Neural, endothelial, liver cells</a:t>
            </a:r>
          </a:p>
          <a:p>
            <a:endParaRPr lang="en-US" dirty="0"/>
          </a:p>
          <a:p>
            <a:r>
              <a:rPr lang="en-US" dirty="0" smtClean="0"/>
              <a:t>Prioritize samples? It is still VERY expensive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1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304800" y="381000"/>
            <a:ext cx="42227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Acknowledgement</a:t>
            </a:r>
          </a:p>
        </p:txBody>
      </p:sp>
      <p:sp>
        <p:nvSpPr>
          <p:cNvPr id="328714" name="Text Box 10"/>
          <p:cNvSpPr txBox="1">
            <a:spLocks noChangeArrowheads="1"/>
          </p:cNvSpPr>
          <p:nvPr/>
        </p:nvSpPr>
        <p:spPr bwMode="auto">
          <a:xfrm>
            <a:off x="685800" y="1585913"/>
            <a:ext cx="1980380" cy="3392211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Rachel Kraemer</a:t>
            </a:r>
          </a:p>
          <a:p>
            <a:r>
              <a:rPr lang="en-US" sz="1400" dirty="0"/>
              <a:t>Andrea </a:t>
            </a:r>
            <a:r>
              <a:rPr lang="en-US" sz="1400" dirty="0" smtClean="0"/>
              <a:t>Matter</a:t>
            </a:r>
          </a:p>
          <a:p>
            <a:r>
              <a:rPr lang="en-US" sz="1400" dirty="0" smtClean="0"/>
              <a:t>Amy Turner</a:t>
            </a:r>
          </a:p>
          <a:p>
            <a:r>
              <a:rPr lang="en-US" sz="1400" dirty="0" smtClean="0"/>
              <a:t>Alex Stoddard</a:t>
            </a:r>
          </a:p>
          <a:p>
            <a:r>
              <a:rPr lang="en-US" sz="1400" dirty="0" smtClean="0"/>
              <a:t>Praful Aggarwal</a:t>
            </a:r>
            <a:endParaRPr lang="en-US" sz="1400" dirty="0"/>
          </a:p>
          <a:p>
            <a:r>
              <a:rPr lang="en-US" sz="1400" dirty="0"/>
              <a:t>Beth </a:t>
            </a:r>
            <a:r>
              <a:rPr lang="en-US" sz="1400" dirty="0" smtClean="0"/>
              <a:t>Virlee</a:t>
            </a:r>
          </a:p>
          <a:p>
            <a:r>
              <a:rPr lang="en-US" sz="1400" dirty="0" smtClean="0"/>
              <a:t>Catherine </a:t>
            </a:r>
            <a:r>
              <a:rPr lang="en-US" sz="1400" dirty="0" err="1" smtClean="0"/>
              <a:t>Stabelfeldt</a:t>
            </a:r>
            <a:endParaRPr lang="en-US" sz="1400" dirty="0" smtClean="0"/>
          </a:p>
          <a:p>
            <a:r>
              <a:rPr lang="en-US" sz="1400" dirty="0" smtClean="0"/>
              <a:t>Erin </a:t>
            </a:r>
            <a:r>
              <a:rPr lang="en-US" sz="1400" dirty="0" err="1" smtClean="0"/>
              <a:t>Storvick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Diane </a:t>
            </a:r>
            <a:r>
              <a:rPr lang="en-US" sz="1400" dirty="0" err="1"/>
              <a:t>Linzmeier</a:t>
            </a:r>
            <a:endParaRPr lang="en-US" sz="1400" dirty="0"/>
          </a:p>
          <a:p>
            <a:r>
              <a:rPr lang="en-US" sz="1400" dirty="0"/>
              <a:t>Susan Pachowitz</a:t>
            </a:r>
          </a:p>
          <a:p>
            <a:r>
              <a:rPr lang="en-US" sz="1400" dirty="0"/>
              <a:t>Paula Engelking</a:t>
            </a:r>
          </a:p>
          <a:p>
            <a:r>
              <a:rPr lang="en-US" sz="1400" dirty="0"/>
              <a:t>Janice Peete</a:t>
            </a:r>
          </a:p>
          <a:p>
            <a:endParaRPr lang="en-US" sz="1400" dirty="0"/>
          </a:p>
          <a:p>
            <a:r>
              <a:rPr lang="en-US" sz="1400" dirty="0"/>
              <a:t>Sandy Grieger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28720" name="Text Box 16"/>
          <p:cNvSpPr txBox="1">
            <a:spLocks noChangeArrowheads="1"/>
          </p:cNvSpPr>
          <p:nvPr/>
        </p:nvSpPr>
        <p:spPr bwMode="auto">
          <a:xfrm>
            <a:off x="5181600" y="1280319"/>
            <a:ext cx="4267200" cy="590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endParaRPr lang="en-US" sz="1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US" sz="1400" dirty="0" err="1" smtClean="0"/>
              <a:t>HyperGEN</a:t>
            </a:r>
            <a:r>
              <a:rPr lang="en-US" sz="1400" dirty="0" smtClean="0"/>
              <a:t>: Donna K Arnett</a:t>
            </a:r>
          </a:p>
          <a:p>
            <a:pPr eaLnBrk="1" hangingPunct="1">
              <a:lnSpc>
                <a:spcPct val="100000"/>
              </a:lnSpc>
            </a:pPr>
            <a:r>
              <a:rPr lang="en-US" sz="1400" dirty="0" smtClean="0"/>
              <a:t>	  Charles Gu</a:t>
            </a:r>
          </a:p>
          <a:p>
            <a:pPr eaLnBrk="1" hangingPunct="1">
              <a:lnSpc>
                <a:spcPct val="100000"/>
              </a:lnSpc>
            </a:pPr>
            <a:r>
              <a:rPr lang="en-US" sz="1400" dirty="0" smtClean="0"/>
              <a:t>	  DC Rao</a:t>
            </a:r>
          </a:p>
          <a:p>
            <a:pPr eaLnBrk="1" hangingPunct="1">
              <a:lnSpc>
                <a:spcPct val="100000"/>
              </a:lnSpc>
            </a:pPr>
            <a:r>
              <a:rPr lang="en-US" sz="1400" dirty="0" smtClean="0"/>
              <a:t>	  Beth Lewis</a:t>
            </a:r>
          </a:p>
          <a:p>
            <a:pPr eaLnBrk="1" hangingPunct="1">
              <a:lnSpc>
                <a:spcPct val="100000"/>
              </a:lnSpc>
            </a:pPr>
            <a:r>
              <a:rPr lang="en-US" sz="1400" dirty="0" smtClean="0"/>
              <a:t>	  Steve Hunt</a:t>
            </a:r>
          </a:p>
          <a:p>
            <a:pPr eaLnBrk="1" hangingPunct="1">
              <a:lnSpc>
                <a:spcPct val="100000"/>
              </a:lnSpc>
            </a:pPr>
            <a:r>
              <a:rPr lang="en-US" sz="1400" dirty="0" smtClean="0"/>
              <a:t>		</a:t>
            </a:r>
          </a:p>
          <a:p>
            <a:pPr eaLnBrk="1" hangingPunct="1">
              <a:lnSpc>
                <a:spcPct val="100000"/>
              </a:lnSpc>
            </a:pPr>
            <a:r>
              <a:rPr lang="en-US" sz="1400" dirty="0" smtClean="0"/>
              <a:t>Cellular Dynamics International:</a:t>
            </a:r>
          </a:p>
          <a:p>
            <a:pPr eaLnBrk="1" hangingPunct="1">
              <a:lnSpc>
                <a:spcPct val="100000"/>
              </a:lnSpc>
            </a:pPr>
            <a:r>
              <a:rPr lang="en-US" sz="1400" dirty="0" smtClean="0"/>
              <a:t>	   Emile Nuwaysir</a:t>
            </a:r>
          </a:p>
          <a:p>
            <a:pPr eaLnBrk="1" hangingPunct="1">
              <a:lnSpc>
                <a:spcPct val="100000"/>
              </a:lnSpc>
            </a:pPr>
            <a:r>
              <a:rPr lang="en-US" sz="1400" dirty="0" smtClean="0"/>
              <a:t>	   Blake Anson</a:t>
            </a:r>
          </a:p>
          <a:p>
            <a:pPr eaLnBrk="1" hangingPunct="1">
              <a:lnSpc>
                <a:spcPct val="100000"/>
              </a:lnSpc>
            </a:pPr>
            <a:r>
              <a:rPr lang="en-US" sz="1400" dirty="0" smtClean="0"/>
              <a:t>	   Chris Kendrick-Parker</a:t>
            </a:r>
          </a:p>
          <a:p>
            <a:pPr eaLnBrk="1" hangingPunct="1">
              <a:lnSpc>
                <a:spcPct val="100000"/>
              </a:lnSpc>
            </a:pPr>
            <a:endParaRPr lang="en-US" sz="1400" dirty="0" smtClean="0"/>
          </a:p>
          <a:p>
            <a:pPr eaLnBrk="1" hangingPunct="1">
              <a:lnSpc>
                <a:spcPct val="100000"/>
              </a:lnSpc>
            </a:pPr>
            <a:r>
              <a:rPr lang="en-US" sz="1400" dirty="0" smtClean="0"/>
              <a:t>	   Jamie </a:t>
            </a:r>
            <a:r>
              <a:rPr lang="en-US" sz="1400" dirty="0" smtClean="0"/>
              <a:t>Thomson</a:t>
            </a:r>
          </a:p>
          <a:p>
            <a:pPr eaLnBrk="1" hangingPunct="1">
              <a:lnSpc>
                <a:spcPct val="100000"/>
              </a:lnSpc>
            </a:pPr>
            <a:endParaRPr lang="en-US" sz="1400" dirty="0"/>
          </a:p>
          <a:p>
            <a:pPr eaLnBrk="1" hangingPunct="1">
              <a:lnSpc>
                <a:spcPct val="100000"/>
              </a:lnSpc>
            </a:pPr>
            <a:r>
              <a:rPr lang="en-US" sz="1400" dirty="0" smtClean="0"/>
              <a:t>MESA:</a:t>
            </a:r>
          </a:p>
          <a:p>
            <a:pPr eaLnBrk="1" hangingPunct="1">
              <a:lnSpc>
                <a:spcPct val="100000"/>
              </a:lnSpc>
            </a:pPr>
            <a:r>
              <a:rPr lang="en-US" sz="1400" dirty="0"/>
              <a:t>	</a:t>
            </a:r>
            <a:r>
              <a:rPr lang="en-US" sz="1400" dirty="0" smtClean="0"/>
              <a:t>Bruce </a:t>
            </a:r>
            <a:r>
              <a:rPr lang="en-US" sz="1400" dirty="0" err="1" smtClean="0"/>
              <a:t>Psaty</a:t>
            </a:r>
            <a:endParaRPr lang="en-US" sz="1400" dirty="0" smtClean="0"/>
          </a:p>
          <a:p>
            <a:pPr eaLnBrk="1" hangingPunct="1">
              <a:lnSpc>
                <a:spcPct val="100000"/>
              </a:lnSpc>
            </a:pPr>
            <a:r>
              <a:rPr lang="en-US" sz="1400" dirty="0"/>
              <a:t>	</a:t>
            </a:r>
            <a:r>
              <a:rPr lang="en-US" sz="1400" dirty="0" smtClean="0"/>
              <a:t>Russ Tracy</a:t>
            </a:r>
          </a:p>
          <a:p>
            <a:pPr eaLnBrk="1" hangingPunct="1">
              <a:lnSpc>
                <a:spcPct val="100000"/>
              </a:lnSpc>
            </a:pPr>
            <a:r>
              <a:rPr lang="en-US" sz="1400" dirty="0"/>
              <a:t>	</a:t>
            </a:r>
            <a:r>
              <a:rPr lang="en-US" sz="1400" dirty="0" smtClean="0"/>
              <a:t>Wendy Post</a:t>
            </a:r>
          </a:p>
          <a:p>
            <a:pPr eaLnBrk="1" hangingPunct="1">
              <a:lnSpc>
                <a:spcPct val="100000"/>
              </a:lnSpc>
            </a:pPr>
            <a:r>
              <a:rPr lang="en-US" sz="1400" dirty="0"/>
              <a:t>	</a:t>
            </a:r>
            <a:endParaRPr lang="en-US" sz="1400" dirty="0" smtClean="0"/>
          </a:p>
          <a:p>
            <a:pPr eaLnBrk="1" hangingPunct="1">
              <a:lnSpc>
                <a:spcPct val="100000"/>
              </a:lnSpc>
            </a:pPr>
            <a:endParaRPr lang="en-US" sz="1400" dirty="0" smtClean="0"/>
          </a:p>
          <a:p>
            <a:pPr eaLnBrk="1" hangingPunct="1">
              <a:lnSpc>
                <a:spcPct val="100000"/>
              </a:lnSpc>
            </a:pPr>
            <a:endParaRPr lang="en-US" sz="1400" dirty="0" smtClean="0"/>
          </a:p>
          <a:p>
            <a:pPr eaLnBrk="1" hangingPunct="1">
              <a:lnSpc>
                <a:spcPct val="100000"/>
              </a:lnSpc>
            </a:pPr>
            <a:endParaRPr lang="en-US" sz="1400" dirty="0" smtClean="0"/>
          </a:p>
          <a:p>
            <a:pPr eaLnBrk="1" hangingPunct="1">
              <a:lnSpc>
                <a:spcPct val="100000"/>
              </a:lnSpc>
            </a:pPr>
            <a:r>
              <a:rPr lang="en-US" sz="1400" dirty="0" smtClean="0"/>
              <a:t>	</a:t>
            </a:r>
          </a:p>
          <a:p>
            <a:pPr eaLnBrk="1" hangingPunct="1">
              <a:lnSpc>
                <a:spcPct val="100000"/>
              </a:lnSpc>
            </a:pPr>
            <a:endParaRPr lang="en-US" sz="1400" dirty="0" smtClean="0"/>
          </a:p>
          <a:p>
            <a:pPr eaLnBrk="1" hangingPunct="1">
              <a:lnSpc>
                <a:spcPct val="100000"/>
              </a:lnSpc>
            </a:pPr>
            <a:r>
              <a:rPr lang="en-US" sz="1400" dirty="0" smtClean="0"/>
              <a:t>	</a:t>
            </a:r>
            <a:endParaRPr lang="en-US" sz="1400" dirty="0"/>
          </a:p>
          <a:p>
            <a:pPr eaLnBrk="1" hangingPunct="1">
              <a:lnSpc>
                <a:spcPct val="100000"/>
              </a:lnSpc>
            </a:pPr>
            <a:endParaRPr lang="en-US" sz="1400" dirty="0"/>
          </a:p>
          <a:p>
            <a:pPr eaLnBrk="1" hangingPunct="1">
              <a:lnSpc>
                <a:spcPct val="100000"/>
              </a:lnSpc>
            </a:pP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94519"/>
            <a:ext cx="208691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But Wait….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37519"/>
            <a:ext cx="4648200" cy="3144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are we today with </a:t>
            </a:r>
            <a:r>
              <a:rPr lang="en-US" sz="2000" dirty="0" smtClean="0"/>
              <a:t>GWAS?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GWAS:  </a:t>
            </a:r>
            <a:r>
              <a:rPr lang="en-US" sz="2000" dirty="0" smtClean="0"/>
              <a:t>We identified many, many loci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Sequencing will add even more data </a:t>
            </a:r>
          </a:p>
          <a:p>
            <a:endParaRPr lang="en-US" sz="2000" dirty="0" smtClean="0"/>
          </a:p>
          <a:p>
            <a:r>
              <a:rPr lang="en-US" sz="2000" dirty="0" smtClean="0"/>
              <a:t>And sometimes we have more questions than we had before…</a:t>
            </a:r>
          </a:p>
          <a:p>
            <a:endParaRPr lang="en-US" sz="2000" dirty="0" smtClean="0"/>
          </a:p>
        </p:txBody>
      </p:sp>
      <p:pic>
        <p:nvPicPr>
          <p:cNvPr id="4" name="Picture 3" descr="GWAS_2011_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04169" y="852950"/>
            <a:ext cx="3942433" cy="51019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70719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Questions :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194719"/>
            <a:ext cx="5710668" cy="2038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does this gene </a:t>
            </a:r>
            <a:r>
              <a:rPr lang="en-US" dirty="0" smtClean="0"/>
              <a:t>do?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can we do with this </a:t>
            </a:r>
            <a:r>
              <a:rPr lang="en-US" dirty="0" smtClean="0"/>
              <a:t>gene?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Oh –wait,  there is no gene???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94519"/>
            <a:ext cx="872726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A Next Generation View of the Genome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80319"/>
            <a:ext cx="2831074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432719"/>
            <a:ext cx="4648200" cy="2180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642519"/>
            <a:ext cx="5562600" cy="24835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6157119"/>
            <a:ext cx="2955757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Encode Project, Nature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390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94519"/>
            <a:ext cx="858818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ENCODE: Tools to expand on function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61319"/>
            <a:ext cx="9087719" cy="4584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generation DNA analysis, scale-up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 Gen Sequencing</a:t>
            </a:r>
          </a:p>
          <a:p>
            <a:endParaRPr lang="en-US" dirty="0"/>
          </a:p>
          <a:p>
            <a:r>
              <a:rPr lang="en-US" dirty="0" smtClean="0"/>
              <a:t>Large scale genome annotation</a:t>
            </a:r>
          </a:p>
          <a:p>
            <a:endParaRPr lang="en-US" dirty="0" smtClean="0"/>
          </a:p>
          <a:p>
            <a:r>
              <a:rPr lang="en-US" dirty="0" smtClean="0"/>
              <a:t>Relevant tissue – phenotypes are tissue specific</a:t>
            </a:r>
          </a:p>
          <a:p>
            <a:endParaRPr lang="en-US" dirty="0"/>
          </a:p>
          <a:p>
            <a:r>
              <a:rPr lang="en-US" dirty="0" smtClean="0"/>
              <a:t>			</a:t>
            </a:r>
            <a:r>
              <a:rPr lang="en-US" sz="1800" dirty="0" smtClean="0"/>
              <a:t>+ Large number of different cell types studied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		+ Data available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		± Lots of fetal tissue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1800" dirty="0"/>
              <a:t>	</a:t>
            </a:r>
            <a:r>
              <a:rPr lang="en-US" sz="1800" dirty="0" smtClean="0"/>
              <a:t>- Mechanisms are likely tissue specific, disease specific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		- Not from patients with disease SNPs/mutations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0386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18319"/>
            <a:ext cx="138153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Tools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737519"/>
            <a:ext cx="6717955" cy="4474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Animal models</a:t>
            </a:r>
          </a:p>
          <a:p>
            <a:r>
              <a:rPr lang="en-US" dirty="0" smtClean="0"/>
              <a:t>	Rat, mouse, </a:t>
            </a:r>
            <a:r>
              <a:rPr lang="en-US" dirty="0" err="1" smtClean="0"/>
              <a:t>zebrafish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Cell culture</a:t>
            </a:r>
          </a:p>
          <a:p>
            <a:r>
              <a:rPr lang="en-US" dirty="0" smtClean="0"/>
              <a:t>	How can we get human cells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Many tissue types are not easily available</a:t>
            </a:r>
          </a:p>
          <a:p>
            <a:r>
              <a:rPr lang="en-US" sz="2000" dirty="0" smtClean="0"/>
              <a:t>Limited amount of material</a:t>
            </a:r>
          </a:p>
          <a:p>
            <a:endParaRPr lang="en-US" sz="2000" dirty="0"/>
          </a:p>
          <a:p>
            <a:r>
              <a:rPr lang="en-US" sz="2000" dirty="0" smtClean="0"/>
              <a:t>	- Neural cells	      Neurodegenerative disease  </a:t>
            </a:r>
          </a:p>
          <a:p>
            <a:r>
              <a:rPr lang="en-US" sz="2000" dirty="0" smtClean="0"/>
              <a:t>	- Cardiac cells	       Heart Failure</a:t>
            </a:r>
          </a:p>
          <a:p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4343400" y="5395119"/>
            <a:ext cx="3048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419600" y="5699919"/>
            <a:ext cx="3048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27919"/>
            <a:ext cx="5172075" cy="481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442119"/>
            <a:ext cx="267252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Stem Cells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6195307"/>
            <a:ext cx="242521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Zhou et al. Nat Rev Genet 2011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6119"/>
            <a:ext cx="10055057" cy="197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670719"/>
            <a:ext cx="523733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 Power of </a:t>
            </a:r>
            <a:r>
              <a:rPr lang="en-US" sz="3600" dirty="0" err="1" smtClean="0">
                <a:solidFill>
                  <a:schemeClr val="tx1"/>
                </a:solidFill>
              </a:rPr>
              <a:t>iPS</a:t>
            </a:r>
            <a:r>
              <a:rPr lang="en-US" sz="3600" dirty="0" smtClean="0">
                <a:solidFill>
                  <a:schemeClr val="tx1"/>
                </a:solidFill>
              </a:rPr>
              <a:t> cells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556919"/>
            <a:ext cx="8919429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 unique as patient</a:t>
            </a:r>
          </a:p>
          <a:p>
            <a:r>
              <a:rPr lang="en-US" dirty="0" smtClean="0"/>
              <a:t>Should recapitulate each patients disease - genetic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6004719"/>
            <a:ext cx="302345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Yamanaka, </a:t>
            </a:r>
            <a:r>
              <a:rPr lang="en-US" sz="1600" dirty="0" err="1" smtClean="0"/>
              <a:t>Blau</a:t>
            </a:r>
            <a:r>
              <a:rPr lang="en-US" sz="1600" dirty="0" smtClean="0"/>
              <a:t>. Nature 2010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11905</TotalTime>
  <Pages>1</Pages>
  <Words>648</Words>
  <Application>Microsoft Macintosh PowerPoint</Application>
  <PresentationFormat>Custom</PresentationFormat>
  <Paragraphs>219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Cardiomyocyte Model of Hypertrophy</vt:lpstr>
      <vt:lpstr>Expression Analysis</vt:lpstr>
      <vt:lpstr>PC Analysis of Gene Expression Human LV Biopsy vs iPSC Cardiomyocytes </vt:lpstr>
      <vt:lpstr>PowerPoint Presentation</vt:lpstr>
      <vt:lpstr>Gene Set Enrichment Analysis Combining Expression and Genetics</vt:lpstr>
      <vt:lpstr>PowerPoint Presentation</vt:lpstr>
      <vt:lpstr>PowerPoint Presentation</vt:lpstr>
      <vt:lpstr>PowerPoint Presentation</vt:lpstr>
      <vt:lpstr>PowerPoint Presentation</vt:lpstr>
      <vt:lpstr>Taking the Next Steps…</vt:lpstr>
      <vt:lpstr>Taking the Next Steps…</vt:lpstr>
      <vt:lpstr>Let’s Not Forget…</vt:lpstr>
      <vt:lpstr>What can we do?</vt:lpstr>
      <vt:lpstr>PowerPoint Presentation</vt:lpstr>
    </vt:vector>
  </TitlesOfParts>
  <Company>Medical College of Wisconsin - HMGC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Howard slide</dc:subject>
  <dc:creator>Ulrich Broeckel, MD</dc:creator>
  <cp:lastModifiedBy>Ulrich Broeckel</cp:lastModifiedBy>
  <cp:revision>294</cp:revision>
  <cp:lastPrinted>1999-05-18T15:31:20Z</cp:lastPrinted>
  <dcterms:created xsi:type="dcterms:W3CDTF">2001-07-11T03:49:24Z</dcterms:created>
  <dcterms:modified xsi:type="dcterms:W3CDTF">2012-09-14T11:44:36Z</dcterms:modified>
</cp:coreProperties>
</file>