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7"/>
  </p:notesMasterIdLst>
  <p:handoutMasterIdLst>
    <p:handoutMasterId r:id="rId38"/>
  </p:handoutMasterIdLst>
  <p:sldIdLst>
    <p:sldId id="594" r:id="rId3"/>
    <p:sldId id="592" r:id="rId4"/>
    <p:sldId id="659" r:id="rId5"/>
    <p:sldId id="701" r:id="rId6"/>
    <p:sldId id="661" r:id="rId7"/>
    <p:sldId id="728" r:id="rId8"/>
    <p:sldId id="725" r:id="rId9"/>
    <p:sldId id="727" r:id="rId10"/>
    <p:sldId id="726" r:id="rId11"/>
    <p:sldId id="729" r:id="rId12"/>
    <p:sldId id="681" r:id="rId13"/>
    <p:sldId id="706" r:id="rId14"/>
    <p:sldId id="713" r:id="rId15"/>
    <p:sldId id="711" r:id="rId16"/>
    <p:sldId id="715" r:id="rId17"/>
    <p:sldId id="716" r:id="rId18"/>
    <p:sldId id="717" r:id="rId19"/>
    <p:sldId id="719" r:id="rId20"/>
    <p:sldId id="720" r:id="rId21"/>
    <p:sldId id="712" r:id="rId22"/>
    <p:sldId id="709" r:id="rId23"/>
    <p:sldId id="721" r:id="rId24"/>
    <p:sldId id="734" r:id="rId25"/>
    <p:sldId id="735" r:id="rId26"/>
    <p:sldId id="736" r:id="rId27"/>
    <p:sldId id="737" r:id="rId28"/>
    <p:sldId id="679" r:id="rId29"/>
    <p:sldId id="722" r:id="rId30"/>
    <p:sldId id="723" r:id="rId31"/>
    <p:sldId id="590" r:id="rId32"/>
    <p:sldId id="730" r:id="rId33"/>
    <p:sldId id="731" r:id="rId34"/>
    <p:sldId id="732" r:id="rId35"/>
    <p:sldId id="73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FFFFFF"/>
    <a:srgbClr val="003366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611" autoAdjust="0"/>
    <p:restoredTop sz="95588" autoAdjust="0"/>
  </p:normalViewPr>
  <p:slideViewPr>
    <p:cSldViewPr>
      <p:cViewPr varScale="1">
        <p:scale>
          <a:sx n="58" d="100"/>
          <a:sy n="58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FF99"/>
            </a:solidFill>
          </c:spPr>
          <c:dLbls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Sheet1!$A$1:$A$5</c:f>
              <c:strCache>
                <c:ptCount val="5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</c:strCache>
            </c:strRef>
          </c:cat>
          <c:val>
            <c:numRef>
              <c:f>Sheet1!$D$1:$D$5</c:f>
              <c:numCache>
                <c:formatCode>0.0%</c:formatCode>
                <c:ptCount val="5"/>
                <c:pt idx="0">
                  <c:v>0.87563308947664609</c:v>
                </c:pt>
                <c:pt idx="1">
                  <c:v>0.89322787938704895</c:v>
                </c:pt>
                <c:pt idx="2">
                  <c:v>0.88883987648875185</c:v>
                </c:pt>
                <c:pt idx="3">
                  <c:v>0.89316239316239321</c:v>
                </c:pt>
                <c:pt idx="4">
                  <c:v>0.91625266146202966</c:v>
                </c:pt>
              </c:numCache>
            </c:numRef>
          </c:val>
        </c:ser>
        <c:axId val="44509824"/>
        <c:axId val="69990272"/>
      </c:barChart>
      <c:catAx>
        <c:axId val="4450982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990272"/>
        <c:crosses val="autoZero"/>
        <c:auto val="1"/>
        <c:lblAlgn val="ctr"/>
        <c:lblOffset val="100"/>
      </c:catAx>
      <c:valAx>
        <c:axId val="69990272"/>
        <c:scaling>
          <c:orientation val="minMax"/>
          <c:max val="1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450982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Apr-Jun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# sent</c:v>
                </c:pt>
                <c:pt idx="1">
                  <c:v>25th ptile (days)</c:v>
                </c:pt>
                <c:pt idx="2">
                  <c:v>median time (days)</c:v>
                </c:pt>
                <c:pt idx="3">
                  <c:v>75th ptile (days)</c:v>
                </c:pt>
                <c:pt idx="4">
                  <c:v>max (days)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129</c:v>
                </c:pt>
                <c:pt idx="1">
                  <c:v>105</c:v>
                </c:pt>
                <c:pt idx="2">
                  <c:v>120</c:v>
                </c:pt>
                <c:pt idx="3">
                  <c:v>133</c:v>
                </c:pt>
                <c:pt idx="4">
                  <c:v>273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July-Sep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# sent</c:v>
                </c:pt>
                <c:pt idx="1">
                  <c:v>25th ptile (days)</c:v>
                </c:pt>
                <c:pt idx="2">
                  <c:v>median time (days)</c:v>
                </c:pt>
                <c:pt idx="3">
                  <c:v>75th ptile (days)</c:v>
                </c:pt>
                <c:pt idx="4">
                  <c:v>max (days)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358</c:v>
                </c:pt>
                <c:pt idx="1">
                  <c:v>63</c:v>
                </c:pt>
                <c:pt idx="2">
                  <c:v>75</c:v>
                </c:pt>
                <c:pt idx="3">
                  <c:v>91</c:v>
                </c:pt>
                <c:pt idx="4">
                  <c:v>167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Oct-Dec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# sent</c:v>
                </c:pt>
                <c:pt idx="1">
                  <c:v>25th ptile (days)</c:v>
                </c:pt>
                <c:pt idx="2">
                  <c:v>median time (days)</c:v>
                </c:pt>
                <c:pt idx="3">
                  <c:v>75th ptile (days)</c:v>
                </c:pt>
                <c:pt idx="4">
                  <c:v>max (days)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319</c:v>
                </c:pt>
                <c:pt idx="1">
                  <c:v>51</c:v>
                </c:pt>
                <c:pt idx="2">
                  <c:v>58</c:v>
                </c:pt>
                <c:pt idx="3">
                  <c:v>67</c:v>
                </c:pt>
                <c:pt idx="4">
                  <c:v>113</c:v>
                </c:pt>
              </c:numCache>
            </c:numRef>
          </c:val>
        </c:ser>
        <c:axId val="41576320"/>
        <c:axId val="41577856"/>
      </c:barChart>
      <c:catAx>
        <c:axId val="41576320"/>
        <c:scaling>
          <c:orientation val="minMax"/>
        </c:scaling>
        <c:axPos val="b"/>
        <c:tickLblPos val="nextTo"/>
        <c:crossAx val="41577856"/>
        <c:crosses val="autoZero"/>
        <c:auto val="1"/>
        <c:lblAlgn val="ctr"/>
        <c:lblOffset val="100"/>
      </c:catAx>
      <c:valAx>
        <c:axId val="41577856"/>
        <c:scaling>
          <c:orientation val="minMax"/>
        </c:scaling>
        <c:axPos val="l"/>
        <c:majorGridlines/>
        <c:numFmt formatCode="General" sourceLinked="1"/>
        <c:tickLblPos val="nextTo"/>
        <c:crossAx val="415763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Performed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Cardiac CT</c:v>
                </c:pt>
                <c:pt idx="1">
                  <c:v>Lung CT</c:v>
                </c:pt>
                <c:pt idx="2">
                  <c:v>MRI</c:v>
                </c:pt>
                <c:pt idx="3">
                  <c:v>Retinal</c:v>
                </c:pt>
                <c:pt idx="4">
                  <c:v>Spirometry</c:v>
                </c:pt>
                <c:pt idx="5">
                  <c:v>US IMT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1171</c:v>
                </c:pt>
                <c:pt idx="1">
                  <c:v>1241</c:v>
                </c:pt>
                <c:pt idx="2">
                  <c:v>1465</c:v>
                </c:pt>
                <c:pt idx="3">
                  <c:v>2356</c:v>
                </c:pt>
                <c:pt idx="4">
                  <c:v>1418</c:v>
                </c:pt>
                <c:pt idx="5">
                  <c:v>1413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Letter sent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Cardiac CT</c:v>
                </c:pt>
                <c:pt idx="1">
                  <c:v>Lung CT</c:v>
                </c:pt>
                <c:pt idx="2">
                  <c:v>MRI</c:v>
                </c:pt>
                <c:pt idx="3">
                  <c:v>Retinal</c:v>
                </c:pt>
                <c:pt idx="4">
                  <c:v>Spirometry</c:v>
                </c:pt>
                <c:pt idx="5">
                  <c:v>US IMT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1465</c:v>
                </c:pt>
                <c:pt idx="1">
                  <c:v>412</c:v>
                </c:pt>
                <c:pt idx="2">
                  <c:v>1161</c:v>
                </c:pt>
                <c:pt idx="3">
                  <c:v>1727</c:v>
                </c:pt>
                <c:pt idx="4">
                  <c:v>1043</c:v>
                </c:pt>
                <c:pt idx="5">
                  <c:v>1051</c:v>
                </c:pt>
              </c:numCache>
            </c:numRef>
          </c:val>
        </c:ser>
        <c:axId val="67572480"/>
        <c:axId val="67574016"/>
      </c:barChart>
      <c:catAx>
        <c:axId val="67572480"/>
        <c:scaling>
          <c:orientation val="minMax"/>
        </c:scaling>
        <c:axPos val="b"/>
        <c:tickLblPos val="nextTo"/>
        <c:crossAx val="67574016"/>
        <c:crosses val="autoZero"/>
        <c:auto val="1"/>
        <c:lblAlgn val="ctr"/>
        <c:lblOffset val="100"/>
      </c:catAx>
      <c:valAx>
        <c:axId val="67574016"/>
        <c:scaling>
          <c:orientation val="minMax"/>
        </c:scaling>
        <c:axPos val="l"/>
        <c:majorGridlines/>
        <c:numFmt formatCode="General" sourceLinked="1"/>
        <c:tickLblPos val="nextTo"/>
        <c:crossAx val="675724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99"/>
            </a:solidFill>
          </c:spPr>
          <c:dLbls>
            <c:showVal val="1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13</c:v>
                </c:pt>
                <c:pt idx="4">
                  <c:v>34</c:v>
                </c:pt>
                <c:pt idx="5">
                  <c:v>31</c:v>
                </c:pt>
                <c:pt idx="6">
                  <c:v>75</c:v>
                </c:pt>
                <c:pt idx="7">
                  <c:v>80</c:v>
                </c:pt>
                <c:pt idx="8">
                  <c:v>75</c:v>
                </c:pt>
                <c:pt idx="9">
                  <c:v>43</c:v>
                </c:pt>
              </c:numCache>
            </c:numRef>
          </c:val>
        </c:ser>
        <c:gapWidth val="75"/>
        <c:axId val="90823680"/>
        <c:axId val="90829568"/>
      </c:barChart>
      <c:catAx>
        <c:axId val="90823680"/>
        <c:scaling>
          <c:orientation val="minMax"/>
        </c:scaling>
        <c:axPos val="b"/>
        <c:numFmt formatCode="General" sourceLinked="1"/>
        <c:majorTickMark val="none"/>
        <c:tickLblPos val="nextTo"/>
        <c:crossAx val="90829568"/>
        <c:crosses val="autoZero"/>
        <c:auto val="1"/>
        <c:lblAlgn val="ctr"/>
        <c:lblOffset val="100"/>
      </c:catAx>
      <c:valAx>
        <c:axId val="90829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90823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A4DEF8-E8FE-42E9-BEF2-2DAFE80BA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E2F2DE3-4471-44F4-9C44-19109CF9F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1D3FE-3436-44D7-883B-EAF83C306F1B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E97D-F765-49CE-8A3F-CB64A3834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110C-D04F-45F2-B765-C16118D32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002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8483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4D77A-C051-4DB4-A58E-E29E2D50E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1462088"/>
            <a:ext cx="3762375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6188" y="1462088"/>
            <a:ext cx="3763962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13CF6-AD2A-48BB-B45C-30C9A5529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657225"/>
            <a:ext cx="1949450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6650" y="657225"/>
            <a:ext cx="5695950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8C8B-BA7E-4CB5-8001-32520E33F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3F7C6-A41F-40F6-956C-3B6FAB4D3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EDE3E-B4A1-4C7B-B1E7-7D905F453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14876-F553-4865-B7DC-6CF831084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A717D-D508-47E5-A6E8-A723512CA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5865-9A1D-4497-8935-3A77B322A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9D8F-032E-4499-BF40-8BCA46209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fld id="{01C7D268-50F8-4A90-B31D-6BAC3A86F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FFFF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FFFF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FFFF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u="sng">
          <a:solidFill>
            <a:srgbClr val="FFFF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u="sng">
          <a:solidFill>
            <a:srgbClr val="FFFF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u="sng">
          <a:solidFill>
            <a:srgbClr val="FFFF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u="sng">
          <a:solidFill>
            <a:srgbClr val="FFFF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u="sng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2F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Building 1 Slice"/>
          <p:cNvPicPr>
            <a:picLocks noChangeAspect="1" noChangeArrowheads="1"/>
          </p:cNvPicPr>
          <p:nvPr/>
        </p:nvPicPr>
        <p:blipFill>
          <a:blip r:embed="rId13"/>
          <a:srcRect r="2472"/>
          <a:stretch>
            <a:fillRect/>
          </a:stretch>
        </p:blipFill>
        <p:spPr bwMode="auto">
          <a:xfrm>
            <a:off x="0" y="0"/>
            <a:ext cx="93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36650" y="657225"/>
            <a:ext cx="77978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1413" y="1462088"/>
            <a:ext cx="7678737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5125" name="Group 6"/>
          <p:cNvGrpSpPr>
            <a:grpSpLocks/>
          </p:cNvGrpSpPr>
          <p:nvPr/>
        </p:nvGrpSpPr>
        <p:grpSpPr bwMode="auto">
          <a:xfrm>
            <a:off x="214313" y="5522913"/>
            <a:ext cx="495300" cy="1098550"/>
            <a:chOff x="134" y="3479"/>
            <a:chExt cx="313" cy="692"/>
          </a:xfrm>
        </p:grpSpPr>
        <p:pic>
          <p:nvPicPr>
            <p:cNvPr id="5127" name="Picture 7" descr="NIH Logo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40" y="3865"/>
              <a:ext cx="30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8" descr="DHHS Logo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34" y="3479"/>
              <a:ext cx="31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382713" y="0"/>
            <a:ext cx="75819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latin typeface="Arial" charset="0"/>
              </a:rPr>
              <a:t>http://enhancing-peer-review.nih.gov</a:t>
            </a:r>
            <a:endParaRPr lang="en-US" sz="1400">
              <a:latin typeface="Myriad Web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yriad Web" pitchFamily="34" charset="0"/>
          <a:ea typeface="ＭＳ Ｐゴシック" pitchFamily="-10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yriad Web" pitchFamily="34" charset="0"/>
          <a:ea typeface="ＭＳ Ｐゴシック" pitchFamily="-10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yriad Web" pitchFamily="34" charset="0"/>
          <a:ea typeface="ＭＳ Ｐゴシック" pitchFamily="-10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yriad Web" pitchFamily="34" charset="0"/>
          <a:ea typeface="ＭＳ Ｐゴシック" pitchFamily="-10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yriad Web" pitchFamily="34" charset="0"/>
          <a:ea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yriad Web" pitchFamily="34" charset="0"/>
          <a:ea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yriad Web" pitchFamily="34" charset="0"/>
          <a:ea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yriad Web" pitchFamily="34" charset="0"/>
          <a:ea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30000"/>
        </a:spcAft>
        <a:buClr>
          <a:srgbClr val="FFD700"/>
        </a:buClr>
        <a:buFont typeface="Wingdings" pitchFamily="2" charset="2"/>
        <a:buChar char="§"/>
        <a:defRPr sz="3200">
          <a:solidFill>
            <a:srgbClr val="FFD700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lr>
          <a:srgbClr val="FFD700"/>
        </a:buClr>
        <a:buFont typeface="Myriad Web"/>
        <a:buChar char="–"/>
        <a:defRPr sz="2800">
          <a:solidFill>
            <a:srgbClr val="FFD700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D700"/>
        </a:buClr>
        <a:buChar char="•"/>
        <a:defRPr sz="1600">
          <a:solidFill>
            <a:srgbClr val="FFD700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D700"/>
        </a:buClr>
        <a:buChar char="–"/>
        <a:defRPr sz="1400">
          <a:solidFill>
            <a:srgbClr val="FFD700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D700"/>
        </a:buClr>
        <a:buChar char="»"/>
        <a:defRPr sz="1200">
          <a:solidFill>
            <a:srgbClr val="FFD700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D700"/>
        </a:buClr>
        <a:buChar char="»"/>
        <a:defRPr sz="1200">
          <a:solidFill>
            <a:srgbClr val="FFD7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D700"/>
        </a:buClr>
        <a:buChar char="»"/>
        <a:defRPr sz="1200">
          <a:solidFill>
            <a:srgbClr val="FFD7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D700"/>
        </a:buClr>
        <a:buChar char="»"/>
        <a:defRPr sz="1200">
          <a:solidFill>
            <a:srgbClr val="FFD7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D700"/>
        </a:buClr>
        <a:buChar char="»"/>
        <a:defRPr sz="1200">
          <a:solidFill>
            <a:srgbClr val="FFD7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MESA Project Office Report</a:t>
            </a:r>
            <a:b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MESA 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Steering Committee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meeting</a:t>
            </a:r>
            <a:b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March 8, 2011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1105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3200" b="1"/>
          </a:p>
          <a:p>
            <a:pPr marL="457200" indent="-457200"/>
            <a:endParaRPr lang="en-US" sz="3200" b="1"/>
          </a:p>
          <a:p>
            <a:pPr marL="457200" indent="-457200"/>
            <a:endParaRPr lang="en-US" sz="3200"/>
          </a:p>
        </p:txBody>
      </p:sp>
      <p:pic>
        <p:nvPicPr>
          <p:cNvPr id="1029" name="Picture 4" descr="mesa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04800" y="5562600"/>
          <a:ext cx="2928938" cy="1044575"/>
        </p:xfrm>
        <a:graphic>
          <a:graphicData uri="http://schemas.openxmlformats.org/presentationml/2006/ole">
            <p:oleObj spid="_x0000_s1026" name="Picture" r:id="rId5" imgW="2928685" imgH="1044304" progId="StaticMetafile">
              <p:embed/>
            </p:oleObj>
          </a:graphicData>
        </a:graphic>
      </p:graphicFrame>
      <p:sp>
        <p:nvSpPr>
          <p:cNvPr id="471046" name="Text Box 6"/>
          <p:cNvSpPr txBox="1">
            <a:spLocks noChangeArrowheads="1"/>
          </p:cNvSpPr>
          <p:nvPr/>
        </p:nvSpPr>
        <p:spPr bwMode="auto">
          <a:xfrm>
            <a:off x="685800" y="4114800"/>
            <a:ext cx="51860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Diane Bild, MD, MPH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Prevention and Population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Sciences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Division of Cardiovascular Sciences</a:t>
            </a:r>
            <a:b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NHLBI</a:t>
            </a:r>
            <a:b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As of October 12, we reported a total of 6 serious protocol violations to the MESA OSMB that resulted in excess radiation.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Since then, we have had </a:t>
            </a:r>
            <a:r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none </a:t>
            </a:r>
            <a:r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(CT).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None reported for MRI (gadolinium given to someone with low GFR)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Exam 5 protocol violations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When an IRB is notified, please notify the PO so we can notify the OSMB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Protocol violation that violates informed consent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Adverse events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Serious adverse events or unanticipated problem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Other AEs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none" smtClean="0">
                <a:latin typeface="Arial" pitchFamily="34" charset="0"/>
              </a:rPr>
              <a:t>OSMB notifications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latin typeface="Arial" pitchFamily="34" charset="0"/>
                <a:cs typeface="Arial" pitchFamily="34" charset="0"/>
              </a:rPr>
              <a:t>MESA Publications</a:t>
            </a:r>
            <a:endParaRPr lang="en-US" u="non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28800" y="1447800"/>
          <a:ext cx="6781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1552575" cy="125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Number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of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Manuscripts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(</a:t>
            </a:r>
            <a:r>
              <a:rPr lang="en-US" sz="2000" dirty="0" smtClean="0"/>
              <a:t>n=356)</a:t>
            </a:r>
            <a:endParaRPr lang="en-US" sz="20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1000" y="60960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* Published or in press as of </a:t>
            </a:r>
            <a:r>
              <a:rPr lang="en-US" dirty="0" smtClean="0"/>
              <a:t>March 4, 2011.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914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??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6667500" y="2324100"/>
            <a:ext cx="1905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mes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46511"/>
            <a:ext cx="1295400" cy="71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Publications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83782">
            <a:off x="990600" y="1295400"/>
            <a:ext cx="6624638" cy="531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32984">
            <a:off x="1295400" y="1676400"/>
            <a:ext cx="636972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0336">
            <a:off x="2362200" y="1524000"/>
            <a:ext cx="4940503" cy="515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60928">
            <a:off x="2769237" y="2510366"/>
            <a:ext cx="5835000" cy="409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267982">
            <a:off x="3914877" y="2610171"/>
            <a:ext cx="3978333" cy="465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2000" u="none" dirty="0" smtClean="0">
                <a:latin typeface="Arial" pitchFamily="34" charset="0"/>
              </a:rPr>
              <a:t>1 SD increment in Native American ancestry was associated with a lower odds of PVD (0.56, CI 0.36-0.96) in Hispanics.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636699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6477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304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RV mass and volume is related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to age, SBP, HDL, TC, smoking, and DM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2000" u="none" dirty="0" smtClean="0">
                <a:latin typeface="Arial" pitchFamily="34" charset="0"/>
              </a:rPr>
              <a:t>Blue-collar workers had greater IC IMT than managers/professionals after adjusting for risk factors.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4940503" cy="515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2000" u="none" dirty="0" smtClean="0">
                <a:latin typeface="Arial" pitchFamily="34" charset="0"/>
              </a:rPr>
              <a:t>A rare Pro265Leu variant was associated with lower fibrinogen level; several SNPs associated with lower fibrinogen were exclusive to African Americans.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6953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z="2400" u="none" dirty="0" smtClean="0">
                <a:latin typeface="Arial" pitchFamily="34" charset="0"/>
              </a:rPr>
              <a:t>Peak systolic strain was greatest in Chinese and lowest in African Americans after RF adjustment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5187244" cy="528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324600" y="2971800"/>
            <a:ext cx="2438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Systolic circumferential strain (</a:t>
            </a:r>
            <a:r>
              <a:rPr lang="en-US" dirty="0" err="1" smtClean="0"/>
              <a:t>Ecc</a:t>
            </a:r>
            <a:r>
              <a:rPr lang="en-US" dirty="0" smtClean="0"/>
              <a:t>)  - values are negative and increased negativity (greater value) =enhanced function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95400"/>
            <a:ext cx="4498772" cy="526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u="none" dirty="0" smtClean="0">
                <a:latin typeface="Arial" pitchFamily="34" charset="0"/>
              </a:rPr>
              <a:t>Residing in more polluted areas was associated with narrower retinal arterioles</a:t>
            </a:r>
          </a:p>
        </p:txBody>
      </p:sp>
      <p:pic>
        <p:nvPicPr>
          <p:cNvPr id="6" name="Picture 2" descr="mes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6482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Exam 5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Retention, results reports, protocol violations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Reminder about IRB and OSMB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Publications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Planning for the future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NIH and NHLBI (and federal government) news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none" smtClean="0">
                <a:latin typeface="Arial" pitchFamily="34" charset="0"/>
              </a:rPr>
              <a:t>Project Office Report Items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smtClean="0">
                <a:latin typeface="Arial" pitchFamily="34" charset="0"/>
                <a:cs typeface="Arial" pitchFamily="34" charset="0"/>
              </a:rPr>
              <a:t>Dropping “Thank You’s” from the Project Office (with regret)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3700" y="1676400"/>
            <a:ext cx="8509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s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Important Discussion about future analyses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9600" y="1676400"/>
            <a:ext cx="82296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Exam 5 data – linked to 4 previous exams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 About eight years of follow-up data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What have we found?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 What are the most exciting and important topics to write with Exam 5 data?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bright="-35000"/>
          </a:blip>
          <a:srcRect/>
          <a:stretch>
            <a:fillRect/>
          </a:stretch>
        </p:blipFill>
        <p:spPr bwMode="auto">
          <a:xfrm>
            <a:off x="1676400" y="4419600"/>
            <a:ext cx="5791200" cy="120015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Appointment of new NHLBI Director still pending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Susan Shurin is Acting Director of NHLBI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The NHLBI OA is working with each contractor to restructure the contracts and bring them into compliance with the law</a:t>
            </a:r>
          </a:p>
          <a:p>
            <a:pPr eaLnBrk="1" hangingPunct="1">
              <a:buNone/>
              <a:defRPr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none" smtClean="0">
                <a:latin typeface="Arial" pitchFamily="34" charset="0"/>
              </a:rPr>
              <a:t>NIH and NHLBI news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eaLnBrk="1" hangingPunct="1">
              <a:buNone/>
              <a:defRPr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none" smtClean="0">
                <a:latin typeface="Arial" pitchFamily="34" charset="0"/>
              </a:rPr>
              <a:t>NIH and NHLBI news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67277"/>
            <a:ext cx="7524750" cy="569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1772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381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NIH and NHLBI news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NIH and NHLBI news</a:t>
            </a: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177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NIH and NHLBI news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81835"/>
            <a:ext cx="7519883" cy="56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Recent NHLBI retreat addressed communicating science to the public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Mary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Whoolley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, President of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Research!America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 addressed the group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NIH and NHLBI news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091" y="304800"/>
            <a:ext cx="8350909" cy="62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378" y="228600"/>
            <a:ext cx="8368421" cy="629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s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Exam 5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" y="1676400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200" dirty="0">
              <a:solidFill>
                <a:schemeClr val="accent2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Exam started in </a:t>
            </a:r>
            <a:r>
              <a:rPr lang="en-U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April</a:t>
            </a:r>
          </a:p>
          <a:p>
            <a:pPr lvl="1">
              <a:buFontTx/>
              <a:buChar char="•"/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Clinic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site visits conducted in </a:t>
            </a:r>
            <a:r>
              <a:rPr lang="en-US" sz="2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June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2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July</a:t>
            </a:r>
          </a:p>
          <a:p>
            <a:pPr lvl="2">
              <a:buFontTx/>
              <a:buChar char="•"/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major problems identified</a:t>
            </a:r>
          </a:p>
          <a:p>
            <a:pPr lvl="2">
              <a:buFontTx/>
              <a:buChar char="•"/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Three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clinics needed to increase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capacity</a:t>
            </a:r>
          </a:p>
          <a:p>
            <a:pPr lvl="2">
              <a:buFontTx/>
              <a:buChar char="•"/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Clinic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exams are well-received by </a:t>
            </a: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participants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At the end of </a:t>
            </a:r>
            <a:r>
              <a:rPr lang="en-U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September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retention was </a:t>
            </a:r>
            <a:r>
              <a:rPr lang="en-US" sz="2800" dirty="0" smtClean="0"/>
              <a:t>77%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of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goal </a:t>
            </a:r>
          </a:p>
          <a:p>
            <a:pPr lvl="2">
              <a:defRPr/>
            </a:pP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533400" y="6248400"/>
            <a:ext cx="282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*As of September 8, 2010</a:t>
            </a:r>
          </a:p>
        </p:txBody>
      </p:sp>
      <p:pic>
        <p:nvPicPr>
          <p:cNvPr id="39937" name="Picture 1" descr="C:\Documents and Settings\bildd\Local Settings\Temporary Internet Files\Content.IE5\SOY7W917\MC90043316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029200"/>
            <a:ext cx="914400" cy="914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US" u="none" smtClean="0">
                <a:latin typeface="Arial" pitchFamily="34" charset="0"/>
              </a:rPr>
              <a:t>Questions?</a:t>
            </a:r>
            <a:br>
              <a:rPr lang="en-US" u="none" smtClean="0">
                <a:latin typeface="Arial" pitchFamily="34" charset="0"/>
              </a:rPr>
            </a:br>
            <a:r>
              <a:rPr lang="en-US" u="none" smtClean="0">
                <a:latin typeface="Arial" pitchFamily="34" charset="0"/>
              </a:rPr>
              <a:t/>
            </a:r>
            <a:br>
              <a:rPr lang="en-US" u="none" smtClean="0">
                <a:latin typeface="Arial" pitchFamily="34" charset="0"/>
              </a:rPr>
            </a:br>
            <a:r>
              <a:rPr lang="en-US" u="none" smtClean="0">
                <a:latin typeface="Arial" pitchFamily="34" charset="0"/>
              </a:rPr>
              <a:t>Comments?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u="none" smtClean="0">
                <a:latin typeface="Arial" pitchFamily="34" charset="0"/>
              </a:rPr>
              <a:t>Exam 5 Ancillary studies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9600" y="1676400"/>
            <a:ext cx="8229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 Ancillary studies</a:t>
            </a:r>
          </a:p>
          <a:p>
            <a:pPr marL="693738" lvl="1" indent="-236538">
              <a:buFontTx/>
              <a:buChar char="-"/>
            </a:pPr>
            <a:r>
              <a:rPr lang="en-US" sz="2800" dirty="0">
                <a:solidFill>
                  <a:schemeClr val="accent2"/>
                </a:solidFill>
              </a:rPr>
              <a:t>We </a:t>
            </a:r>
            <a:r>
              <a:rPr lang="en-US" sz="2800" dirty="0" smtClean="0">
                <a:solidFill>
                  <a:schemeClr val="accent2"/>
                </a:solidFill>
              </a:rPr>
              <a:t>are still </a:t>
            </a:r>
            <a:r>
              <a:rPr lang="en-US" sz="2800" dirty="0">
                <a:solidFill>
                  <a:schemeClr val="accent2"/>
                </a:solidFill>
              </a:rPr>
              <a:t>operating under a moratorium for Exam 5</a:t>
            </a:r>
          </a:p>
          <a:p>
            <a:pPr marL="693738" lvl="1" indent="-236538">
              <a:buFontTx/>
              <a:buChar char="-"/>
            </a:pPr>
            <a:r>
              <a:rPr lang="en-US" sz="2800" dirty="0">
                <a:solidFill>
                  <a:schemeClr val="accent2"/>
                </a:solidFill>
              </a:rPr>
              <a:t>Still actively receiving proposals to use samples and read </a:t>
            </a:r>
            <a:r>
              <a:rPr lang="en-US" sz="2800" dirty="0" smtClean="0">
                <a:solidFill>
                  <a:schemeClr val="accent2"/>
                </a:solidFill>
              </a:rPr>
              <a:t>scans</a:t>
            </a:r>
          </a:p>
          <a:p>
            <a:pPr marL="693738" lvl="1" indent="-236538">
              <a:buFontTx/>
              <a:buChar char="-"/>
            </a:pPr>
            <a:r>
              <a:rPr lang="en-US" sz="2800" dirty="0" smtClean="0">
                <a:solidFill>
                  <a:schemeClr val="accent2"/>
                </a:solidFill>
              </a:rPr>
              <a:t>There have been 12 approved by Ancillary Studies Committee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u="none" smtClean="0">
                <a:latin typeface="Arial" pitchFamily="34" charset="0"/>
              </a:rPr>
              <a:t>Exam 5 Ancillary Studies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9600" y="1676400"/>
            <a:ext cx="8077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13 proposals with no participant burden</a:t>
            </a:r>
            <a:endParaRPr lang="en-US" sz="2800" dirty="0">
              <a:solidFill>
                <a:srgbClr val="FFFFFF"/>
              </a:solidFill>
            </a:endParaRPr>
          </a:p>
          <a:p>
            <a:pPr marL="693738" lvl="1" indent="-236538">
              <a:buFontTx/>
              <a:buChar char="-"/>
            </a:pPr>
            <a:r>
              <a:rPr lang="en-US" sz="2800" b="1" dirty="0" smtClean="0">
                <a:solidFill>
                  <a:schemeClr val="accent2"/>
                </a:solidFill>
              </a:rPr>
              <a:t>Tsai</a:t>
            </a:r>
            <a:r>
              <a:rPr lang="en-US" sz="2800" dirty="0" smtClean="0">
                <a:solidFill>
                  <a:schemeClr val="accent2"/>
                </a:solidFill>
              </a:rPr>
              <a:t> – fatty acid composition – funded locally</a:t>
            </a:r>
            <a:endParaRPr lang="en-US" sz="2800" dirty="0">
              <a:solidFill>
                <a:schemeClr val="accent2"/>
              </a:solidFill>
            </a:endParaRPr>
          </a:p>
          <a:p>
            <a:pPr marL="693738" lvl="1" indent="-236538">
              <a:buFontTx/>
              <a:buChar char="-"/>
            </a:pPr>
            <a:r>
              <a:rPr lang="en-US" sz="2800" b="1" dirty="0" err="1" smtClean="0">
                <a:solidFill>
                  <a:schemeClr val="accent2"/>
                </a:solidFill>
              </a:rPr>
              <a:t>Ventetuolo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– </a:t>
            </a:r>
            <a:r>
              <a:rPr lang="en-US" sz="2800" dirty="0" smtClean="0">
                <a:solidFill>
                  <a:schemeClr val="accent2"/>
                </a:solidFill>
              </a:rPr>
              <a:t>estrogen metabolism – pending AHA submission</a:t>
            </a:r>
            <a:endParaRPr lang="en-US" sz="2800" dirty="0">
              <a:solidFill>
                <a:schemeClr val="accent2"/>
              </a:solidFill>
            </a:endParaRPr>
          </a:p>
          <a:p>
            <a:pPr marL="693738" lvl="1" indent="-236538">
              <a:buFontTx/>
              <a:buChar char="-"/>
            </a:pPr>
            <a:r>
              <a:rPr lang="en-US" sz="2800" b="1" dirty="0" smtClean="0">
                <a:solidFill>
                  <a:schemeClr val="accent2"/>
                </a:solidFill>
              </a:rPr>
              <a:t>Jiang</a:t>
            </a:r>
            <a:r>
              <a:rPr lang="en-US" sz="2800" dirty="0" smtClean="0">
                <a:solidFill>
                  <a:schemeClr val="accent2"/>
                </a:solidFill>
              </a:rPr>
              <a:t> – receptor for advanced </a:t>
            </a:r>
            <a:r>
              <a:rPr lang="en-US" sz="2800" dirty="0" err="1" smtClean="0">
                <a:solidFill>
                  <a:schemeClr val="accent2"/>
                </a:solidFill>
              </a:rPr>
              <a:t>glycation</a:t>
            </a:r>
            <a:r>
              <a:rPr lang="en-US" sz="2800" dirty="0" smtClean="0">
                <a:solidFill>
                  <a:schemeClr val="accent2"/>
                </a:solidFill>
              </a:rPr>
              <a:t> end products – resubmitting to NIH in July</a:t>
            </a:r>
            <a:endParaRPr lang="en-US" sz="2800" dirty="0">
              <a:solidFill>
                <a:schemeClr val="accent2"/>
              </a:solidFill>
            </a:endParaRPr>
          </a:p>
          <a:p>
            <a:pPr marL="693738" lvl="1" indent="-236538">
              <a:buFontTx/>
              <a:buChar char="-"/>
            </a:pPr>
            <a:r>
              <a:rPr lang="en-US" sz="2800" b="1" dirty="0" smtClean="0">
                <a:solidFill>
                  <a:schemeClr val="accent2"/>
                </a:solidFill>
              </a:rPr>
              <a:t>Herrington</a:t>
            </a:r>
            <a:r>
              <a:rPr lang="en-US" sz="2800" dirty="0" smtClean="0">
                <a:solidFill>
                  <a:schemeClr val="accent2"/>
                </a:solidFill>
              </a:rPr>
              <a:t> – gene expression of </a:t>
            </a:r>
            <a:r>
              <a:rPr lang="en-US" sz="2800" dirty="0" err="1" smtClean="0">
                <a:solidFill>
                  <a:schemeClr val="accent2"/>
                </a:solidFill>
              </a:rPr>
              <a:t>iPS</a:t>
            </a:r>
            <a:r>
              <a:rPr lang="en-US" sz="2800" dirty="0" smtClean="0">
                <a:solidFill>
                  <a:schemeClr val="accent2"/>
                </a:solidFill>
              </a:rPr>
              <a:t> cells – NHLBI Council in February 2011</a:t>
            </a:r>
          </a:p>
          <a:p>
            <a:pPr marL="693738" lvl="1" indent="-236538">
              <a:buFontTx/>
              <a:buChar char="-"/>
            </a:pPr>
            <a:r>
              <a:rPr lang="en-US" sz="2800" b="1" dirty="0" err="1" smtClean="0">
                <a:solidFill>
                  <a:schemeClr val="accent2"/>
                </a:solidFill>
              </a:rPr>
              <a:t>Shrestha</a:t>
            </a:r>
            <a:r>
              <a:rPr lang="en-US" sz="2800" dirty="0" smtClean="0">
                <a:solidFill>
                  <a:schemeClr val="accent2"/>
                </a:solidFill>
              </a:rPr>
              <a:t> – genetic </a:t>
            </a:r>
            <a:r>
              <a:rPr lang="en-US" sz="2800" dirty="0" err="1" smtClean="0">
                <a:solidFill>
                  <a:schemeClr val="accent2"/>
                </a:solidFill>
              </a:rPr>
              <a:t>epi</a:t>
            </a:r>
            <a:r>
              <a:rPr lang="en-US" sz="2800" dirty="0" smtClean="0">
                <a:solidFill>
                  <a:schemeClr val="accent2"/>
                </a:solidFill>
              </a:rPr>
              <a:t> carotid </a:t>
            </a:r>
            <a:r>
              <a:rPr lang="en-US" sz="2800" dirty="0" err="1" smtClean="0">
                <a:solidFill>
                  <a:schemeClr val="accent2"/>
                </a:solidFill>
              </a:rPr>
              <a:t>athero</a:t>
            </a:r>
            <a:r>
              <a:rPr lang="en-US" sz="2800" dirty="0" smtClean="0">
                <a:solidFill>
                  <a:schemeClr val="accent2"/>
                </a:solidFill>
              </a:rPr>
              <a:t> in HIV – NIH resubmission planned</a:t>
            </a:r>
            <a:endParaRPr lang="en-US" sz="2800" dirty="0">
              <a:solidFill>
                <a:schemeClr val="accent2"/>
              </a:solidFill>
            </a:endParaRPr>
          </a:p>
          <a:p>
            <a:pPr marL="693738" lvl="1" indent="-236538"/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pPr marL="693738" lvl="1" indent="-236538"/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Exam 5 Ancillary Studies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9600" y="1676400"/>
            <a:ext cx="8077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13 proposals with no participant burden, cont.</a:t>
            </a:r>
            <a:endParaRPr lang="en-US" sz="2800" dirty="0">
              <a:solidFill>
                <a:srgbClr val="FFFFFF"/>
              </a:solidFill>
            </a:endParaRPr>
          </a:p>
          <a:p>
            <a:pPr marL="693738" lvl="1" indent="-236538">
              <a:buFontTx/>
              <a:buChar char="-"/>
            </a:pPr>
            <a:r>
              <a:rPr lang="en-US" sz="2800" b="1" dirty="0" smtClean="0">
                <a:solidFill>
                  <a:schemeClr val="accent2"/>
                </a:solidFill>
              </a:rPr>
              <a:t>Ding</a:t>
            </a:r>
            <a:r>
              <a:rPr lang="en-US" sz="2800" dirty="0" smtClean="0">
                <a:solidFill>
                  <a:schemeClr val="accent2"/>
                </a:solidFill>
              </a:rPr>
              <a:t> – </a:t>
            </a:r>
            <a:r>
              <a:rPr lang="en-US" sz="2800" dirty="0" err="1" smtClean="0">
                <a:solidFill>
                  <a:schemeClr val="accent2"/>
                </a:solidFill>
              </a:rPr>
              <a:t>epigenetics</a:t>
            </a:r>
            <a:r>
              <a:rPr lang="en-US" sz="2800" dirty="0" smtClean="0">
                <a:solidFill>
                  <a:schemeClr val="accent2"/>
                </a:solidFill>
              </a:rPr>
              <a:t> type 2 DM – being reviewed (for NIEHS)</a:t>
            </a:r>
          </a:p>
          <a:p>
            <a:pPr marL="693738" lvl="1" indent="-236538">
              <a:buFontTx/>
              <a:buChar char="-"/>
            </a:pPr>
            <a:r>
              <a:rPr lang="en-US" sz="2800" b="1" dirty="0" err="1" smtClean="0">
                <a:solidFill>
                  <a:schemeClr val="accent2"/>
                </a:solidFill>
              </a:rPr>
              <a:t>Salifu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– soluble F11 receptor – score not in funding range</a:t>
            </a:r>
            <a:endParaRPr lang="en-US" sz="2800" dirty="0">
              <a:solidFill>
                <a:schemeClr val="accent2"/>
              </a:solidFill>
            </a:endParaRPr>
          </a:p>
          <a:p>
            <a:pPr marL="693738" lvl="1" indent="-236538">
              <a:buFontTx/>
              <a:buChar char="-"/>
            </a:pPr>
            <a:r>
              <a:rPr lang="en-US" sz="2800" b="1" dirty="0" err="1" smtClean="0">
                <a:solidFill>
                  <a:schemeClr val="accent2"/>
                </a:solidFill>
              </a:rPr>
              <a:t>Sarnak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– </a:t>
            </a:r>
            <a:r>
              <a:rPr lang="en-US" sz="2800" dirty="0" smtClean="0">
                <a:solidFill>
                  <a:schemeClr val="accent2"/>
                </a:solidFill>
              </a:rPr>
              <a:t>urinary proteomics in CKD – July resubmission planned</a:t>
            </a:r>
            <a:endParaRPr lang="en-US" sz="2800" dirty="0">
              <a:solidFill>
                <a:schemeClr val="accent2"/>
              </a:solidFill>
            </a:endParaRPr>
          </a:p>
          <a:p>
            <a:pPr marL="693738" lvl="1" indent="-236538">
              <a:buFontTx/>
              <a:buChar char="-"/>
            </a:pPr>
            <a:r>
              <a:rPr lang="en-US" sz="2800" b="1" dirty="0" smtClean="0">
                <a:solidFill>
                  <a:schemeClr val="accent2"/>
                </a:solidFill>
              </a:rPr>
              <a:t>Donohue</a:t>
            </a:r>
            <a:r>
              <a:rPr lang="en-US" sz="2800" dirty="0" smtClean="0">
                <a:solidFill>
                  <a:schemeClr val="accent2"/>
                </a:solidFill>
              </a:rPr>
              <a:t> – </a:t>
            </a:r>
            <a:r>
              <a:rPr lang="en-US" sz="2800" dirty="0" err="1" smtClean="0">
                <a:solidFill>
                  <a:schemeClr val="accent2"/>
                </a:solidFill>
              </a:rPr>
              <a:t>epigenomics</a:t>
            </a:r>
            <a:r>
              <a:rPr lang="en-US" sz="2800" dirty="0" smtClean="0">
                <a:solidFill>
                  <a:schemeClr val="accent2"/>
                </a:solidFill>
              </a:rPr>
              <a:t> of airways – NIH submitted in February 2011</a:t>
            </a:r>
            <a:endParaRPr lang="en-US" sz="2800" dirty="0">
              <a:solidFill>
                <a:schemeClr val="accent2"/>
              </a:solidFill>
            </a:endParaRPr>
          </a:p>
          <a:p>
            <a:pPr marL="693738" lvl="1" indent="-236538"/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Exam 5 Ancillary Studies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9600" y="1676400"/>
            <a:ext cx="8077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13 proposals with no participant burden, cont.</a:t>
            </a:r>
            <a:endParaRPr lang="en-US" sz="2800" dirty="0">
              <a:solidFill>
                <a:srgbClr val="FFFFFF"/>
              </a:solidFill>
            </a:endParaRPr>
          </a:p>
          <a:p>
            <a:pPr marL="693738" lvl="1" indent="-236538">
              <a:buFontTx/>
              <a:buChar char="-"/>
            </a:pPr>
            <a:r>
              <a:rPr lang="en-US" sz="2800" b="1" dirty="0" smtClean="0">
                <a:solidFill>
                  <a:schemeClr val="accent2"/>
                </a:solidFill>
              </a:rPr>
              <a:t>Jensen</a:t>
            </a:r>
            <a:r>
              <a:rPr lang="en-US" sz="2800" dirty="0" smtClean="0">
                <a:solidFill>
                  <a:schemeClr val="accent2"/>
                </a:solidFill>
              </a:rPr>
              <a:t> – HDL subclasses using </a:t>
            </a:r>
            <a:r>
              <a:rPr lang="en-US" sz="2800" dirty="0" err="1" smtClean="0">
                <a:solidFill>
                  <a:schemeClr val="accent2"/>
                </a:solidFill>
              </a:rPr>
              <a:t>apo</a:t>
            </a:r>
            <a:r>
              <a:rPr lang="en-US" sz="2800" dirty="0" smtClean="0">
                <a:solidFill>
                  <a:schemeClr val="accent2"/>
                </a:solidFill>
              </a:rPr>
              <a:t> C-III – submitted February 2011 </a:t>
            </a:r>
          </a:p>
          <a:p>
            <a:pPr marL="693738" lvl="1" indent="-236538">
              <a:buFontTx/>
              <a:buChar char="-"/>
            </a:pPr>
            <a:r>
              <a:rPr lang="en-US" sz="2800" b="1" dirty="0" err="1" smtClean="0">
                <a:solidFill>
                  <a:schemeClr val="accent2"/>
                </a:solidFill>
              </a:rPr>
              <a:t>Seeman</a:t>
            </a:r>
            <a:r>
              <a:rPr lang="en-US" sz="2800" dirty="0" smtClean="0">
                <a:solidFill>
                  <a:schemeClr val="accent2"/>
                </a:solidFill>
              </a:rPr>
              <a:t> – The Great Recession – submitted February 2011</a:t>
            </a:r>
            <a:endParaRPr lang="en-US" sz="2800" dirty="0">
              <a:solidFill>
                <a:schemeClr val="accent2"/>
              </a:solidFill>
            </a:endParaRPr>
          </a:p>
          <a:p>
            <a:pPr marL="693738" lvl="1" indent="-236538">
              <a:buFontTx/>
              <a:buChar char="-"/>
            </a:pPr>
            <a:r>
              <a:rPr lang="en-US" sz="2800" b="1" dirty="0" err="1" smtClean="0">
                <a:solidFill>
                  <a:schemeClr val="accent2"/>
                </a:solidFill>
              </a:rPr>
              <a:t>Majka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– </a:t>
            </a:r>
            <a:r>
              <a:rPr lang="en-US" sz="2800" dirty="0" smtClean="0">
                <a:solidFill>
                  <a:schemeClr val="accent2"/>
                </a:solidFill>
              </a:rPr>
              <a:t>rheumatoid arthritis </a:t>
            </a:r>
            <a:r>
              <a:rPr lang="en-US" sz="2800" dirty="0" err="1" smtClean="0">
                <a:solidFill>
                  <a:schemeClr val="accent2"/>
                </a:solidFill>
              </a:rPr>
              <a:t>dx</a:t>
            </a:r>
            <a:r>
              <a:rPr lang="en-US" sz="2800" dirty="0" smtClean="0">
                <a:solidFill>
                  <a:schemeClr val="accent2"/>
                </a:solidFill>
              </a:rPr>
              <a:t> – to be submitted May 2011</a:t>
            </a:r>
            <a:endParaRPr lang="en-US" sz="2800" dirty="0">
              <a:solidFill>
                <a:schemeClr val="accent2"/>
              </a:solidFill>
            </a:endParaRPr>
          </a:p>
          <a:p>
            <a:pPr marL="693738" lvl="1" indent="-236538">
              <a:buFontTx/>
              <a:buChar char="-"/>
            </a:pPr>
            <a:r>
              <a:rPr lang="en-US" sz="2800" b="1" dirty="0" smtClean="0">
                <a:solidFill>
                  <a:schemeClr val="accent2"/>
                </a:solidFill>
              </a:rPr>
              <a:t>Hall</a:t>
            </a:r>
            <a:r>
              <a:rPr lang="en-US" sz="2800" dirty="0" smtClean="0">
                <a:solidFill>
                  <a:schemeClr val="accent2"/>
                </a:solidFill>
              </a:rPr>
              <a:t> – </a:t>
            </a:r>
            <a:r>
              <a:rPr lang="en-US" sz="2800" dirty="0" err="1" smtClean="0">
                <a:solidFill>
                  <a:schemeClr val="accent2"/>
                </a:solidFill>
              </a:rPr>
              <a:t>exome</a:t>
            </a:r>
            <a:r>
              <a:rPr lang="en-US" sz="2800" dirty="0" smtClean="0">
                <a:solidFill>
                  <a:schemeClr val="accent2"/>
                </a:solidFill>
              </a:rPr>
              <a:t> sequencing for arterial elasticity in AAs – to be submitted March 2011 </a:t>
            </a:r>
            <a:endParaRPr lang="en-US" sz="2800" dirty="0">
              <a:solidFill>
                <a:schemeClr val="accent2"/>
              </a:solidFill>
            </a:endParaRPr>
          </a:p>
          <a:p>
            <a:pPr marL="693738" lvl="1" indent="-236538"/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s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Exam 5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14400" y="1371600"/>
            <a:ext cx="82296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200" dirty="0">
              <a:solidFill>
                <a:schemeClr val="accent2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Phone calls with each site in </a:t>
            </a:r>
            <a:r>
              <a:rPr lang="en-U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January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2011</a:t>
            </a:r>
          </a:p>
          <a:p>
            <a:pPr lvl="1">
              <a:buFontTx/>
              <a:buChar char="•"/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Four sites with retention </a:t>
            </a:r>
            <a:r>
              <a:rPr lang="en-U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80%</a:t>
            </a:r>
          </a:p>
          <a:p>
            <a:pPr lvl="1">
              <a:buFontTx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Problems with staffing being resolved</a:t>
            </a:r>
          </a:p>
          <a:p>
            <a:pPr lvl="1">
              <a:buFontTx/>
              <a:buChar char="•"/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Two sites had resolved space limitations; third site on track for March</a:t>
            </a:r>
          </a:p>
          <a:p>
            <a:pPr lvl="1">
              <a:buFontTx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Major weather issues at several sites</a:t>
            </a: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All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sites thought that extending Exam 5 by 2 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months would be greatly beneficial</a:t>
            </a:r>
          </a:p>
          <a:p>
            <a:pPr lvl="1">
              <a:buFontTx/>
              <a:buChar char="•"/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NHLBI Office of Acquisitions determined budgetary feasibility of extension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8913" name="Picture 1" descr="C:\Documents and Settings\bildd\Local Settings\Temporary Internet Files\Content.IE5\S3HLD657\MC90043316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943600"/>
            <a:ext cx="914400" cy="914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latin typeface="Arial" pitchFamily="34" charset="0"/>
                <a:cs typeface="Arial" pitchFamily="34" charset="0"/>
              </a:rPr>
              <a:t>Exam 5 Percent of Target Examined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57200" y="6400800"/>
            <a:ext cx="7310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Downloaded from MESA web site </a:t>
            </a:r>
            <a:r>
              <a:rPr lang="en-US" dirty="0" smtClean="0"/>
              <a:t>(Enrollment Reports) March 4, 2011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838200" y="1143000"/>
          <a:ext cx="6781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C:\Documents and Settings\bildd\Local Settings\Temporary Internet Files\Content.IE5\S3HLD657\MC90043246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447800"/>
            <a:ext cx="1385277" cy="1331912"/>
          </a:xfrm>
          <a:prstGeom prst="rect">
            <a:avLst/>
          </a:prstGeom>
          <a:noFill/>
        </p:spPr>
      </p:pic>
      <p:sp>
        <p:nvSpPr>
          <p:cNvPr id="9" name="Up-Down Arrow 8"/>
          <p:cNvSpPr/>
          <p:nvPr/>
        </p:nvSpPr>
        <p:spPr>
          <a:xfrm>
            <a:off x="6705600" y="1371600"/>
            <a:ext cx="381000" cy="1219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s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653088"/>
            <a:ext cx="1676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u="none" dirty="0" smtClean="0">
                <a:latin typeface="Arial" pitchFamily="34" charset="0"/>
              </a:rPr>
              <a:t>Exam 5 retention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93925" y="25908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14400" y="1295400"/>
            <a:ext cx="7848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>
              <a:solidFill>
                <a:schemeClr val="accent2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Goal for Exam 5 is </a:t>
            </a:r>
            <a:r>
              <a:rPr lang="en-US" sz="2800" dirty="0" smtClean="0"/>
              <a:t>5,200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which represents 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/>
              <a:t>87-88% 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 enrolled cohort</a:t>
            </a:r>
          </a:p>
          <a:p>
            <a:pPr lvl="1">
              <a:buFontTx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Enrolled cohort as of Feb 2011 – 5,915</a:t>
            </a:r>
          </a:p>
          <a:p>
            <a:pPr lvl="1">
              <a:buFontTx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Enrolled cohort as of April 2010 – 6,002</a:t>
            </a:r>
          </a:p>
          <a:p>
            <a:pPr>
              <a:buFontTx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Retention is falling short in minorities (Table 1.1.3) </a:t>
            </a:r>
          </a:p>
          <a:p>
            <a:pPr>
              <a:buFontTx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Follow up phone calls somewhat behind.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none" dirty="0" smtClean="0">
                <a:latin typeface="Arial" pitchFamily="34" charset="0"/>
                <a:cs typeface="Arial" pitchFamily="34" charset="0"/>
              </a:rPr>
              <a:t>Exam 5 Results Reporting to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Ppts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– CT scans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57200" y="6400800"/>
            <a:ext cx="5224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MESA Steering Committee report, section 2.2.2.2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524000" y="1397000"/>
          <a:ext cx="67056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none" dirty="0" smtClean="0">
                <a:latin typeface="Arial" pitchFamily="34" charset="0"/>
                <a:cs typeface="Arial" pitchFamily="34" charset="0"/>
              </a:rPr>
              <a:t>Exam 5 Results Reporting to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Ppts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– as of September 2010 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57200" y="6400800"/>
            <a:ext cx="5224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MESA Steering Committee report, section 2.2.2.2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7653339" cy="11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none" dirty="0" smtClean="0">
                <a:latin typeface="Arial" pitchFamily="34" charset="0"/>
                <a:cs typeface="Arial" pitchFamily="34" charset="0"/>
              </a:rPr>
              <a:t>Exam 5 Results Reporting to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Ppts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– as of March 2011 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57200" y="6400800"/>
            <a:ext cx="4519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MESA March 2011 </a:t>
            </a:r>
          </a:p>
          <a:p>
            <a:r>
              <a:rPr lang="en-US" dirty="0" smtClean="0"/>
              <a:t>Steering Committee report, section 2.2.2.2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524000" y="1397000"/>
          <a:ext cx="67056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7.2|2.7|2.8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|4.1|11.1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2|6.2|2.6|5.7|6.5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9.9|6.1|3.9|5.9"/>
</p:tagLst>
</file>

<file path=ppt/theme/theme1.xml><?xml version="1.0" encoding="utf-8"?>
<a:theme xmlns:a="http://schemas.openxmlformats.org/drawingml/2006/main" name="bluegold">
  <a:themeElements>
    <a:clrScheme name="">
      <a:dk1>
        <a:srgbClr val="000000"/>
      </a:dk1>
      <a:lt1>
        <a:srgbClr val="FFFF00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uegol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gol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ol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ol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ol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ol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ol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ol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pprops_slides_RICHARD_033006">
  <a:themeElements>
    <a:clrScheme name="2_Approps_slides_RICHARD_033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pprops_slides_RICHARD_033006">
      <a:majorFont>
        <a:latin typeface="Myriad Web"/>
        <a:ea typeface="ＭＳ Ｐゴシック"/>
        <a:cs typeface=""/>
      </a:majorFont>
      <a:minorFont>
        <a:latin typeface="Myriad Web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pprops_slides_RICHARD_033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pprops_slides_RICHARD_033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pprops_slides_RICHARD_033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pprops_slides_RICHARD_033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pprops_slides_RICHARD_033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pprops_slides_RICHARD_033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pprops_slides_RICHARD_033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pprops_slides_RICHARD_033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pprops_slides_RICHARD_033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pprops_slides_RICHARD_033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pprops_slides_RICHARD_033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pprops_slides_RICHARD_033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126393</TotalTime>
  <Words>899</Words>
  <Application>Microsoft PowerPoint</Application>
  <PresentationFormat>On-screen Show (4:3)</PresentationFormat>
  <Paragraphs>125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bluegold</vt:lpstr>
      <vt:lpstr>2_Approps_slides_RICHARD_033006</vt:lpstr>
      <vt:lpstr>Picture</vt:lpstr>
      <vt:lpstr>Slide 1</vt:lpstr>
      <vt:lpstr>Project Office Report Items</vt:lpstr>
      <vt:lpstr>Exam 5 </vt:lpstr>
      <vt:lpstr>Exam 5 </vt:lpstr>
      <vt:lpstr>Exam 5 Percent of Target Examined</vt:lpstr>
      <vt:lpstr>Exam 5 retention </vt:lpstr>
      <vt:lpstr>Exam 5 Results Reporting to Ppts – CT scans</vt:lpstr>
      <vt:lpstr>Exam 5 Results Reporting to Ppts – as of September 2010 </vt:lpstr>
      <vt:lpstr>Exam 5 Results Reporting to Ppts – as of March 2011 </vt:lpstr>
      <vt:lpstr>Exam 5 protocol violations</vt:lpstr>
      <vt:lpstr>OSMB notifications</vt:lpstr>
      <vt:lpstr>MESA Publications</vt:lpstr>
      <vt:lpstr>Publications</vt:lpstr>
      <vt:lpstr>1 SD increment in Native American ancestry was associated with a lower odds of PVD (0.56, CI 0.36-0.96) in Hispanics.</vt:lpstr>
      <vt:lpstr>Slide 15</vt:lpstr>
      <vt:lpstr>Blue-collar workers had greater IC IMT than managers/professionals after adjusting for risk factors.</vt:lpstr>
      <vt:lpstr>A rare Pro265Leu variant was associated with lower fibrinogen level; several SNPs associated with lower fibrinogen were exclusive to African Americans.</vt:lpstr>
      <vt:lpstr>Peak systolic strain was greatest in Chinese and lowest in African Americans after RF adjustment</vt:lpstr>
      <vt:lpstr>Residing in more polluted areas was associated with narrower retinal arterioles</vt:lpstr>
      <vt:lpstr>Dropping “Thank You’s” from the Project Office (with regret)</vt:lpstr>
      <vt:lpstr>Important Discussion about future analyses</vt:lpstr>
      <vt:lpstr>NIH and NHLBI news</vt:lpstr>
      <vt:lpstr>NIH and NHLBI news</vt:lpstr>
      <vt:lpstr>Slide 24</vt:lpstr>
      <vt:lpstr>NIH and NHLBI news</vt:lpstr>
      <vt:lpstr>NIH and NHLBI news</vt:lpstr>
      <vt:lpstr>NIH and NHLBI news</vt:lpstr>
      <vt:lpstr>Slide 28</vt:lpstr>
      <vt:lpstr>Slide 29</vt:lpstr>
      <vt:lpstr>Questions?  Comments?</vt:lpstr>
      <vt:lpstr>Exam 5 Ancillary studies</vt:lpstr>
      <vt:lpstr>Exam 5 Ancillary Studies</vt:lpstr>
      <vt:lpstr>Exam 5 Ancillary Studies</vt:lpstr>
      <vt:lpstr>Exam 5 Ancillary Studies</vt:lpstr>
    </vt:vector>
  </TitlesOfParts>
  <Company>NHLBI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Objectives (RFP)  a. To determine characteristics related to progression of subclinical to clinical cardiovascular disease; b. To identify factors related to newer measures of subclinical disease and examine relationship of new to established measures; and c. To develop population-based methods, suitable for application in future screening and intervention studies, for identifying asymptomatic persons at highest risk of clinical events. </dc:title>
  <dc:creator>BildD</dc:creator>
  <cp:lastModifiedBy>BildD</cp:lastModifiedBy>
  <cp:revision>1899</cp:revision>
  <cp:lastPrinted>2006-01-13T14:00:15Z</cp:lastPrinted>
  <dcterms:created xsi:type="dcterms:W3CDTF">2005-11-02T15:37:05Z</dcterms:created>
  <dcterms:modified xsi:type="dcterms:W3CDTF">2011-03-07T16:03:54Z</dcterms:modified>
</cp:coreProperties>
</file>