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0"/>
  </p:notesMasterIdLst>
  <p:sldIdLst>
    <p:sldId id="257" r:id="rId4"/>
    <p:sldId id="260" r:id="rId5"/>
    <p:sldId id="424" r:id="rId6"/>
    <p:sldId id="425" r:id="rId7"/>
    <p:sldId id="426" r:id="rId8"/>
    <p:sldId id="427" r:id="rId9"/>
    <p:sldId id="418" r:id="rId10"/>
    <p:sldId id="422" r:id="rId11"/>
    <p:sldId id="423" r:id="rId12"/>
    <p:sldId id="412" r:id="rId13"/>
    <p:sldId id="413" r:id="rId14"/>
    <p:sldId id="414" r:id="rId15"/>
    <p:sldId id="415" r:id="rId16"/>
    <p:sldId id="416" r:id="rId17"/>
    <p:sldId id="417" r:id="rId18"/>
    <p:sldId id="41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13</c:v>
                </c:pt>
                <c:pt idx="4">
                  <c:v>34</c:v>
                </c:pt>
                <c:pt idx="5">
                  <c:v>31</c:v>
                </c:pt>
                <c:pt idx="6">
                  <c:v>75</c:v>
                </c:pt>
                <c:pt idx="7">
                  <c:v>80</c:v>
                </c:pt>
                <c:pt idx="8">
                  <c:v>75</c:v>
                </c:pt>
                <c:pt idx="9">
                  <c:v>104</c:v>
                </c:pt>
                <c:pt idx="10">
                  <c:v>69</c:v>
                </c:pt>
              </c:numCache>
            </c:numRef>
          </c:val>
        </c:ser>
        <c:gapWidth val="75"/>
        <c:axId val="84121472"/>
        <c:axId val="84123008"/>
      </c:barChart>
      <c:catAx>
        <c:axId val="84121472"/>
        <c:scaling>
          <c:orientation val="minMax"/>
        </c:scaling>
        <c:axPos val="b"/>
        <c:numFmt formatCode="General" sourceLinked="1"/>
        <c:majorTickMark val="none"/>
        <c:tickLblPos val="nextTo"/>
        <c:crossAx val="84123008"/>
        <c:crosses val="autoZero"/>
        <c:auto val="1"/>
        <c:lblAlgn val="ctr"/>
        <c:lblOffset val="100"/>
      </c:catAx>
      <c:valAx>
        <c:axId val="841230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4121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D71E-4A69-4AB4-AEAC-628FD43C2E1F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9FC6C-9246-4E7B-A353-6BF86D0A3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impact factor for a journal is calculated based on a three-year period, and can be considered to be the average number of times published papers are cited up to two years after publication.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9FC6C-9246-4E7B-A353-6BF86D0A3F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6" y="0"/>
            <a:ext cx="9159875" cy="6858000"/>
          </a:xfrm>
          <a:prstGeom prst="rect">
            <a:avLst/>
          </a:prstGeom>
        </p:spPr>
      </p:pic>
      <p:pic>
        <p:nvPicPr>
          <p:cNvPr id="9" name="Picture 32" descr="logo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6080125"/>
            <a:ext cx="1144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15876" y="0"/>
            <a:ext cx="9159876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8" name="Picture 14" descr="StackedLockup_Tag_PMS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488" y="6130925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6" y="0"/>
            <a:ext cx="9159875" cy="6858000"/>
          </a:xfrm>
          <a:prstGeom prst="rect">
            <a:avLst/>
          </a:prstGeom>
        </p:spPr>
      </p:pic>
      <p:pic>
        <p:nvPicPr>
          <p:cNvPr id="9" name="Picture 32" descr="logo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6080125"/>
            <a:ext cx="1144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15876" y="0"/>
            <a:ext cx="9159876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8" name="Picture 14" descr="StackedLockup_Tag_PMS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488" y="6130925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4" descr="NIH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71421" y="4082142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482004" y="4038600"/>
            <a:ext cx="7619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StackedLockup_Tag_PM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288542" y="4074885"/>
            <a:ext cx="20759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E97D-F765-49CE-8A3F-CB64A3834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6" y="0"/>
            <a:ext cx="9159875" cy="6858000"/>
          </a:xfrm>
          <a:prstGeom prst="rect">
            <a:avLst/>
          </a:prstGeom>
        </p:spPr>
      </p:pic>
      <p:pic>
        <p:nvPicPr>
          <p:cNvPr id="9" name="Picture 32" descr="logo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6080125"/>
            <a:ext cx="1144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15876" y="0"/>
            <a:ext cx="9159876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8" name="Picture 14" descr="StackedLockup_Tag_PMS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488" y="6130925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4" descr="NIH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71421" y="4082142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482004" y="4038600"/>
            <a:ext cx="7619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StackedLockup_Tag_PM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288542" y="4074885"/>
            <a:ext cx="20759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5D3E-0563-4B0E-8643-5971BB0DD931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CC26-9012-4B11-B70E-B56BAEF0B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9" descr="StackedLockup_Tag_PMS cop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37388" y="6202363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84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C0000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9" descr="StackedLockup_Tag_PMS cop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37388" y="6202363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C0000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7982159" cy="182245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MESA Project Office Report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767556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  <a:t>Diane Bild, MD, MPH</a:t>
            </a:r>
          </a:p>
          <a:p>
            <a:pPr algn="ctr"/>
            <a: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  <a:t>Prevention and Population Sciences Program</a:t>
            </a:r>
          </a:p>
          <a:p>
            <a:pPr algn="ctr"/>
            <a: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  <a:t>Division of Cardiovascular Sciences</a:t>
            </a:r>
            <a:b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</a:br>
            <a:r>
              <a:rPr lang="en-US" sz="3200" dirty="0" smtClean="0">
                <a:solidFill>
                  <a:srgbClr val="CC0000"/>
                </a:solidFill>
                <a:cs typeface="Arial" pitchFamily="34" charset="0"/>
              </a:rPr>
              <a:t>NHLBI</a:t>
            </a:r>
          </a:p>
          <a:p>
            <a:pPr algn="ctr"/>
            <a:r>
              <a:rPr lang="en-US" sz="2800" dirty="0" smtClean="0">
                <a:solidFill>
                  <a:srgbClr val="CC0000"/>
                </a:solidFill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CC0000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MESA Steering Committee meeting</a:t>
            </a:r>
            <a:b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rgbClr val="333399"/>
                </a:solidFill>
                <a:cs typeface="Arial" pitchFamily="34" charset="0"/>
              </a:rPr>
              <a:t>September 2012</a:t>
            </a:r>
            <a: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</a:b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Contracts are for “government needs” or projects that require strong central coordination and control</a:t>
            </a:r>
          </a:p>
          <a:p>
            <a:pPr lvl="1"/>
            <a:r>
              <a:rPr lang="en-US" dirty="0" smtClean="0"/>
              <a:t>E.g., used to fill looming gaps in data in key age or ethnic groups</a:t>
            </a:r>
          </a:p>
          <a:p>
            <a:pPr lvl="1"/>
            <a:r>
              <a:rPr lang="en-US" dirty="0" smtClean="0"/>
              <a:t>Contracts tend to be competitive.</a:t>
            </a:r>
          </a:p>
          <a:p>
            <a:r>
              <a:rPr lang="en-US" dirty="0" smtClean="0"/>
              <a:t>Grants tend to be more nimble in proposing new science, high risk projects, or cutting edge ideas</a:t>
            </a:r>
          </a:p>
          <a:p>
            <a:pPr lvl="1"/>
            <a:r>
              <a:rPr lang="en-US" dirty="0" smtClean="0"/>
              <a:t>E.g., used to augment contracts with investigators’ ideas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MESA continuation mechanisms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2848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Support event surveillance and data analysis only</a:t>
            </a:r>
          </a:p>
          <a:p>
            <a:pPr lvl="1"/>
            <a:r>
              <a:rPr lang="en-US" sz="2800" dirty="0" smtClean="0"/>
              <a:t>PRO	</a:t>
            </a:r>
          </a:p>
          <a:p>
            <a:pPr lvl="2"/>
            <a:r>
              <a:rPr lang="en-US" dirty="0" smtClean="0"/>
              <a:t>Maximizes ability to utilize all prior data</a:t>
            </a:r>
          </a:p>
          <a:p>
            <a:pPr lvl="2"/>
            <a:r>
              <a:rPr lang="en-US" dirty="0" smtClean="0"/>
              <a:t>Larger number of events provides power to investigate subgroups</a:t>
            </a:r>
          </a:p>
          <a:p>
            <a:pPr lvl="2"/>
            <a:r>
              <a:rPr lang="en-US" dirty="0" smtClean="0"/>
              <a:t>Less expensive than supporting an exam</a:t>
            </a:r>
          </a:p>
          <a:p>
            <a:pPr lvl="2"/>
            <a:r>
              <a:rPr lang="en-US" dirty="0" smtClean="0"/>
              <a:t>Success with similar models</a:t>
            </a:r>
          </a:p>
          <a:p>
            <a:pPr lvl="2"/>
            <a:r>
              <a:rPr lang="en-US" dirty="0" smtClean="0"/>
              <a:t>Creates some opportunity to support productive investigative team</a:t>
            </a:r>
          </a:p>
          <a:p>
            <a:pPr lvl="1"/>
            <a:r>
              <a:rPr lang="en-US" sz="2800" dirty="0" smtClean="0"/>
              <a:t>CON</a:t>
            </a:r>
          </a:p>
          <a:p>
            <a:pPr lvl="2"/>
            <a:r>
              <a:rPr lang="en-US" dirty="0" smtClean="0"/>
              <a:t>Not innovative</a:t>
            </a:r>
          </a:p>
          <a:p>
            <a:pPr lvl="0"/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28484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3200" dirty="0" smtClean="0"/>
              <a:t>Support core Exam 6 with basic measurements</a:t>
            </a:r>
          </a:p>
          <a:p>
            <a:pPr lvl="1"/>
            <a:r>
              <a:rPr lang="en-US" sz="2800" dirty="0" smtClean="0"/>
              <a:t>PRO</a:t>
            </a:r>
          </a:p>
          <a:p>
            <a:pPr lvl="2"/>
            <a:r>
              <a:rPr lang="en-US" dirty="0" smtClean="0"/>
              <a:t>Allows basic investigation of trends in risk factors</a:t>
            </a:r>
          </a:p>
          <a:p>
            <a:pPr lvl="2"/>
            <a:r>
              <a:rPr lang="en-US" dirty="0" smtClean="0"/>
              <a:t>Creates the opportunity for ancillary studies requiring new data collection</a:t>
            </a:r>
          </a:p>
          <a:p>
            <a:pPr lvl="1"/>
            <a:r>
              <a:rPr lang="en-US" sz="2800" dirty="0" smtClean="0"/>
              <a:t>CON</a:t>
            </a:r>
          </a:p>
          <a:p>
            <a:pPr lvl="2"/>
            <a:r>
              <a:rPr lang="en-US" dirty="0" smtClean="0"/>
              <a:t>Retention in the oldest age groups likely to be poor; might need to do home visits, which limits exam procedures in this group</a:t>
            </a:r>
          </a:p>
          <a:p>
            <a:pPr lvl="2"/>
            <a:r>
              <a:rPr lang="en-US" dirty="0" smtClean="0"/>
              <a:t>Costs higher than surveillance only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28484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200" dirty="0" smtClean="0"/>
              <a:t>Support “complete” Exam 6 </a:t>
            </a:r>
          </a:p>
          <a:p>
            <a:pPr lvl="1"/>
            <a:r>
              <a:rPr lang="en-US" sz="2800" dirty="0" smtClean="0"/>
              <a:t>PRO</a:t>
            </a:r>
          </a:p>
          <a:p>
            <a:pPr lvl="2"/>
            <a:r>
              <a:rPr lang="en-US" dirty="0" smtClean="0"/>
              <a:t>Possible innovative measurements can be made</a:t>
            </a:r>
          </a:p>
          <a:p>
            <a:pPr lvl="2"/>
            <a:r>
              <a:rPr lang="en-US" dirty="0" smtClean="0"/>
              <a:t>Allows basic investigation of trends in risk factors</a:t>
            </a:r>
          </a:p>
          <a:p>
            <a:pPr lvl="2"/>
            <a:r>
              <a:rPr lang="en-US" dirty="0" smtClean="0"/>
              <a:t>Creates the opportunity for ancillary studies</a:t>
            </a:r>
          </a:p>
          <a:p>
            <a:pPr lvl="1"/>
            <a:r>
              <a:rPr lang="en-US" sz="2800" dirty="0" smtClean="0"/>
              <a:t>CON</a:t>
            </a:r>
          </a:p>
          <a:p>
            <a:pPr lvl="2"/>
            <a:r>
              <a:rPr lang="en-US" dirty="0" smtClean="0"/>
              <a:t>It is not clear what innovative exam components to include</a:t>
            </a:r>
          </a:p>
          <a:p>
            <a:pPr lvl="2"/>
            <a:r>
              <a:rPr lang="en-US" dirty="0" smtClean="0"/>
              <a:t>Retention in the oldest age groups likely to be poor; might need to do home visits, which limits exam procedures</a:t>
            </a:r>
          </a:p>
          <a:p>
            <a:pPr lvl="2"/>
            <a:r>
              <a:rPr lang="en-US" dirty="0" smtClean="0"/>
              <a:t>Costs very high</a:t>
            </a:r>
          </a:p>
          <a:p>
            <a:pPr>
              <a:buNone/>
            </a:pPr>
            <a:r>
              <a:rPr lang="en-US" sz="3200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284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3200" dirty="0" smtClean="0"/>
              <a:t>Provide no active support</a:t>
            </a:r>
          </a:p>
          <a:p>
            <a:pPr lvl="1"/>
            <a:r>
              <a:rPr lang="en-US" sz="2800" dirty="0" smtClean="0"/>
              <a:t>PRO</a:t>
            </a:r>
          </a:p>
          <a:p>
            <a:pPr lvl="2"/>
            <a:r>
              <a:rPr lang="en-US" sz="2800" dirty="0" smtClean="0"/>
              <a:t>S</a:t>
            </a:r>
            <a:r>
              <a:rPr lang="en-US" dirty="0" smtClean="0"/>
              <a:t>aves funds for other projects</a:t>
            </a:r>
          </a:p>
          <a:p>
            <a:pPr lvl="1"/>
            <a:r>
              <a:rPr lang="en-US" sz="2800" dirty="0" smtClean="0"/>
              <a:t>CON</a:t>
            </a:r>
          </a:p>
          <a:p>
            <a:pPr lvl="2"/>
            <a:r>
              <a:rPr lang="en-US" dirty="0" smtClean="0"/>
              <a:t>Missed opportunity to maximize use of data and samples by linking to more events</a:t>
            </a:r>
          </a:p>
          <a:p>
            <a:pPr lvl="2"/>
            <a:r>
              <a:rPr lang="en-US" dirty="0" smtClean="0"/>
              <a:t>Unlikely that grants can coordinate efficiently to collect new exam data</a:t>
            </a:r>
          </a:p>
          <a:p>
            <a:pPr lvl="2"/>
            <a:r>
              <a:rPr lang="en-US" dirty="0" smtClean="0"/>
              <a:t>Loss of investigative group</a:t>
            </a:r>
          </a:p>
          <a:p>
            <a:pPr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continuation -  steps for contract renewals and RFAs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Project Office develops concept</a:t>
            </a:r>
          </a:p>
          <a:p>
            <a:r>
              <a:rPr lang="en-US" sz="2400" dirty="0" smtClean="0"/>
              <a:t>Idea Forum discussion within NHLBI</a:t>
            </a:r>
          </a:p>
          <a:p>
            <a:r>
              <a:rPr lang="en-US" sz="2400" dirty="0" smtClean="0"/>
              <a:t>NHLBI Board of External Experts review</a:t>
            </a:r>
          </a:p>
          <a:p>
            <a:r>
              <a:rPr lang="en-US" sz="2400" dirty="0" smtClean="0"/>
              <a:t>NHLB Advisory Council review of concept</a:t>
            </a:r>
          </a:p>
          <a:p>
            <a:r>
              <a:rPr lang="en-US" sz="2400" dirty="0" smtClean="0"/>
              <a:t>NHLBI Director approval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Contracts: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~6 months to release of RFPs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~13 months to awards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403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Grants: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~7 months to publication in the NIH Guide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~13 months to awards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latin typeface="Arial" pitchFamily="34" charset="0"/>
              </a:rPr>
              <a:t>Publications </a:t>
            </a:r>
            <a:endParaRPr lang="en-US" sz="3200" dirty="0" smtClean="0">
              <a:latin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latin typeface="Arial" pitchFamily="34" charset="0"/>
              </a:rPr>
              <a:t>NIH </a:t>
            </a:r>
            <a:r>
              <a:rPr lang="en-US" sz="3200" dirty="0" smtClean="0">
                <a:latin typeface="Arial" pitchFamily="34" charset="0"/>
              </a:rPr>
              <a:t>and NHLBI news</a:t>
            </a:r>
          </a:p>
          <a:p>
            <a:pPr>
              <a:buFontTx/>
              <a:buChar char="•"/>
              <a:defRPr/>
            </a:pPr>
            <a:r>
              <a:rPr lang="en-US" sz="3200" dirty="0" smtClean="0">
                <a:latin typeface="Arial" pitchFamily="34" charset="0"/>
              </a:rPr>
              <a:t>Next steps for </a:t>
            </a:r>
            <a:r>
              <a:rPr lang="en-US" sz="3200" dirty="0" smtClean="0">
                <a:latin typeface="Arial" pitchFamily="34" charset="0"/>
              </a:rPr>
              <a:t>MESA</a:t>
            </a:r>
          </a:p>
          <a:p>
            <a:pPr>
              <a:buFontTx/>
              <a:buChar char="•"/>
              <a:defRPr/>
            </a:pPr>
            <a:r>
              <a:rPr lang="en-US" sz="3200" dirty="0" smtClean="0">
                <a:latin typeface="Arial" pitchFamily="34" charset="0"/>
              </a:rPr>
              <a:t>OSMB </a:t>
            </a:r>
            <a:r>
              <a:rPr lang="en-US" sz="3200" dirty="0" smtClean="0">
                <a:latin typeface="Arial" pitchFamily="34" charset="0"/>
              </a:rPr>
              <a:t>meeting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smtClean="0">
                <a:latin typeface="Arial" pitchFamily="34" charset="0"/>
              </a:rPr>
              <a:t>Project Office Report Items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Publications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3782">
            <a:off x="990600" y="1295400"/>
            <a:ext cx="6624638" cy="53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32984">
            <a:off x="1295400" y="1676400"/>
            <a:ext cx="636972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0336">
            <a:off x="2362200" y="1524000"/>
            <a:ext cx="4940503" cy="515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60928">
            <a:off x="2769237" y="2510366"/>
            <a:ext cx="5835000" cy="40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67982">
            <a:off x="3914877" y="2610171"/>
            <a:ext cx="3978333" cy="465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Arial" pitchFamily="34" charset="0"/>
                <a:cs typeface="Arial" pitchFamily="34" charset="0"/>
              </a:rPr>
              <a:t>MESA Publications</a:t>
            </a:r>
            <a:endParaRPr lang="en-US" u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0" y="14478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1552575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Number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of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Manuscripts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(</a:t>
            </a:r>
            <a:r>
              <a:rPr lang="en-US" sz="2000" dirty="0" smtClean="0"/>
              <a:t>n=486)</a:t>
            </a:r>
            <a:endParaRPr lang="en-US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48866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Published </a:t>
            </a:r>
            <a:r>
              <a:rPr lang="en-US" dirty="0"/>
              <a:t>or in press as of </a:t>
            </a:r>
            <a:r>
              <a:rPr lang="en-US" dirty="0" smtClean="0"/>
              <a:t>August 28, 2012.</a:t>
            </a:r>
            <a:endParaRPr lang="en-US" dirty="0"/>
          </a:p>
        </p:txBody>
      </p:sp>
      <p:pic>
        <p:nvPicPr>
          <p:cNvPr id="15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295400" cy="71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Papers in high-impact journals (IF </a:t>
            </a:r>
            <a:r>
              <a:rPr lang="en-US" u="sng" dirty="0" smtClean="0"/>
              <a:t>&gt;</a:t>
            </a:r>
            <a:r>
              <a:rPr lang="en-US" dirty="0" smtClean="0"/>
              <a:t> 10) since the last meeting:</a:t>
            </a:r>
          </a:p>
          <a:p>
            <a:pPr lvl="1"/>
            <a:r>
              <a:rPr lang="en-US" dirty="0" smtClean="0"/>
              <a:t>Nature (36.3) – 1 (genetics BP consortium)</a:t>
            </a:r>
          </a:p>
          <a:p>
            <a:pPr lvl="1"/>
            <a:r>
              <a:rPr lang="en-US" dirty="0" smtClean="0"/>
              <a:t>JAMA (30.0) – 2 (subclinical, diabetes &amp; mortality)</a:t>
            </a:r>
          </a:p>
          <a:p>
            <a:pPr lvl="1"/>
            <a:r>
              <a:rPr lang="en-US" dirty="0" smtClean="0"/>
              <a:t>Circulation (14.4) – 1</a:t>
            </a:r>
          </a:p>
          <a:p>
            <a:pPr lvl="1"/>
            <a:r>
              <a:rPr lang="en-US" dirty="0" smtClean="0"/>
              <a:t>JACC (14.3) – 2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Engl</a:t>
            </a:r>
            <a:r>
              <a:rPr lang="en-US" dirty="0" smtClean="0"/>
              <a:t> J Med (53.5) – 1 (in press) </a:t>
            </a:r>
          </a:p>
          <a:p>
            <a:r>
              <a:rPr lang="en-US" dirty="0" smtClean="0"/>
              <a:t>29 out of 34 abstracts submitted to AHA Scientific Sessions were accepted.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metrics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Gary Gibbons became NHLBI Director on August 13, 2012.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Sequestration would result in $2.4B cut to NIH, and 700 fewer grants in FY13. For NHLBI, this would be a $240M cut from a budget of $3.08B.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DCVS is planning a robust set of workshops for FY13 – stay tuned.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Epidemiology “digital forum” still active - http://www.nhlbi.nih.gov/resources/epidemiology-forum/</a:t>
            </a:r>
          </a:p>
          <a:p>
            <a:pPr>
              <a:defRPr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None/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NIH and NHLBI news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3347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Report from Sen. Tom Harkin, Chairman, Sen. Appropriations Subcommittee on Labor, Health and Human Services, July 25, 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Would like a scientific presentation on statistical methods</a:t>
            </a:r>
          </a:p>
          <a:p>
            <a:r>
              <a:rPr lang="en-US" dirty="0" smtClean="0"/>
              <a:t>Add a pulmonary expert to the OSMB</a:t>
            </a:r>
          </a:p>
          <a:p>
            <a:r>
              <a:rPr lang="en-US" dirty="0" smtClean="0"/>
              <a:t>Provide metrics on number of publications and collaborations and how collaborations are encouraged; compare to other studies</a:t>
            </a:r>
          </a:p>
          <a:p>
            <a:r>
              <a:rPr lang="en-US" dirty="0" smtClean="0"/>
              <a:t>How is consent obtained from cognitively impaired individuals?</a:t>
            </a:r>
          </a:p>
          <a:p>
            <a:r>
              <a:rPr lang="en-US" dirty="0" smtClean="0"/>
              <a:t>Describe age distribution by ethnicity – strategies will be needed for retention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OSMB recommendations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OSMB recommendations</a:t>
            </a:r>
            <a:endParaRPr lang="en-US" sz="3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dirty="0" smtClean="0">
                <a:latin typeface="Arial"/>
                <a:cs typeface="Arial"/>
              </a:rPr>
              <a:t>Retention by center is uneven – a strategy should be put in place for centers that are not retaining as well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Look at reasons why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exams were not completed in Exam 5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baseline="0" dirty="0" smtClean="0">
                <a:latin typeface="Arial"/>
                <a:cs typeface="Arial"/>
              </a:rPr>
              <a:t>Non-coronary</a:t>
            </a:r>
            <a:r>
              <a:rPr lang="en-US" sz="3000" dirty="0" smtClean="0">
                <a:latin typeface="Arial"/>
                <a:cs typeface="Arial"/>
              </a:rPr>
              <a:t> pathology/unexpected findings from CT and MRI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charset="2"/>
              <a:buChar char="§"/>
              <a:tabLst/>
              <a:defRPr/>
            </a:pPr>
            <a:endParaRPr lang="en-US" sz="3000" dirty="0" smtClean="0">
              <a:latin typeface="Arial"/>
              <a:cs typeface="Arial"/>
            </a:endParaRP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charset="2"/>
              <a:buChar char="§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charset="2"/>
              <a:buChar char="§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about renewal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What are the </a:t>
            </a:r>
            <a:r>
              <a:rPr lang="en-US" sz="3200" b="1" dirty="0" smtClean="0"/>
              <a:t>main findings </a:t>
            </a:r>
            <a:r>
              <a:rPr lang="en-US" sz="3200" dirty="0" smtClean="0"/>
              <a:t>of MESA?</a:t>
            </a:r>
          </a:p>
          <a:p>
            <a:r>
              <a:rPr lang="en-US" sz="3200" dirty="0" smtClean="0"/>
              <a:t>What are the implications for prevention?</a:t>
            </a:r>
          </a:p>
          <a:p>
            <a:r>
              <a:rPr lang="en-US" sz="3200" dirty="0" smtClean="0"/>
              <a:t>Issues in the elderly, frailty, particularly with </a:t>
            </a:r>
            <a:r>
              <a:rPr lang="en-US" sz="3200" dirty="0" err="1" smtClean="0"/>
              <a:t>multiethnicity</a:t>
            </a:r>
            <a:endParaRPr lang="en-US" sz="3200" dirty="0" smtClean="0"/>
          </a:p>
          <a:p>
            <a:r>
              <a:rPr lang="en-US" sz="3200" dirty="0" smtClean="0"/>
              <a:t>What are the gaps among the cohort studies?</a:t>
            </a:r>
          </a:p>
          <a:p>
            <a:r>
              <a:rPr lang="en-US" sz="3200" dirty="0" smtClean="0"/>
              <a:t>Ask the investigators what questions could be answered</a:t>
            </a:r>
          </a:p>
          <a:p>
            <a:r>
              <a:rPr lang="en-US" sz="3200" dirty="0" smtClean="0"/>
              <a:t>Consider informative subgroups</a:t>
            </a:r>
          </a:p>
          <a:p>
            <a:r>
              <a:rPr lang="en-US" sz="3200" dirty="0" smtClean="0"/>
              <a:t>Consider an offspring study</a:t>
            </a:r>
          </a:p>
          <a:p>
            <a:r>
              <a:rPr lang="en-US" sz="3200" dirty="0" smtClean="0"/>
              <a:t>MRI plaque; MRI inflammation		</a:t>
            </a:r>
          </a:p>
          <a:p>
            <a:r>
              <a:rPr lang="en-US" sz="3200" dirty="0" smtClean="0"/>
              <a:t>Peripheral vascular disease; MRI assessment</a:t>
            </a:r>
          </a:p>
          <a:p>
            <a:r>
              <a:rPr lang="en-US" sz="3200" dirty="0" smtClean="0"/>
              <a:t>Cognition, brain issues</a:t>
            </a:r>
          </a:p>
          <a:p>
            <a:r>
              <a:rPr lang="en-US" sz="3200" b="1" dirty="0" smtClean="0"/>
              <a:t>Ask the investigators what they think should be studied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7.2|2.7|2.8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44620</TotalTime>
  <Words>729</Words>
  <Application>Microsoft Office PowerPoint</Application>
  <PresentationFormat>On-screen Show (4:3)</PresentationFormat>
  <Paragraphs>115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Slide 1</vt:lpstr>
      <vt:lpstr>Project Office Report Items</vt:lpstr>
      <vt:lpstr>Publications</vt:lpstr>
      <vt:lpstr>MESA Publications</vt:lpstr>
      <vt:lpstr>Other metrics</vt:lpstr>
      <vt:lpstr>NIH and NHLBI news</vt:lpstr>
      <vt:lpstr>OSMB recommendations</vt:lpstr>
      <vt:lpstr>OSMB recommendations</vt:lpstr>
      <vt:lpstr>Recommendations about renewal</vt:lpstr>
      <vt:lpstr>MESA continuation mechanisms</vt:lpstr>
      <vt:lpstr>Options</vt:lpstr>
      <vt:lpstr>Options</vt:lpstr>
      <vt:lpstr>Options</vt:lpstr>
      <vt:lpstr>Options</vt:lpstr>
      <vt:lpstr>MESA continuation -  steps for contract renewals and RFAs</vt:lpstr>
      <vt:lpstr>Slide 16</vt:lpstr>
    </vt:vector>
  </TitlesOfParts>
  <Company>NHLBI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BildD</dc:creator>
  <cp:lastModifiedBy>NHLBI</cp:lastModifiedBy>
  <cp:revision>873</cp:revision>
  <dcterms:created xsi:type="dcterms:W3CDTF">2011-04-01T13:45:47Z</dcterms:created>
  <dcterms:modified xsi:type="dcterms:W3CDTF">2012-09-13T12:13:06Z</dcterms:modified>
</cp:coreProperties>
</file>