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sldIdLst>
    <p:sldId id="257" r:id="rId3"/>
    <p:sldId id="260" r:id="rId4"/>
    <p:sldId id="318" r:id="rId5"/>
    <p:sldId id="319" r:id="rId6"/>
    <p:sldId id="310" r:id="rId7"/>
    <p:sldId id="313" r:id="rId8"/>
    <p:sldId id="314" r:id="rId9"/>
    <p:sldId id="312" r:id="rId10"/>
    <p:sldId id="320" r:id="rId11"/>
    <p:sldId id="311" r:id="rId12"/>
    <p:sldId id="315" r:id="rId13"/>
    <p:sldId id="316" r:id="rId14"/>
    <p:sldId id="31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hl-odexthome\odexthome\dcvs\bildd\MESA\Design\MESA_obejctives_and_manuscripts(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</c:spPr>
          <c:dLbls>
            <c:showVal val="1"/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13</c:v>
                </c:pt>
                <c:pt idx="4">
                  <c:v>34</c:v>
                </c:pt>
                <c:pt idx="5">
                  <c:v>31</c:v>
                </c:pt>
                <c:pt idx="6">
                  <c:v>75</c:v>
                </c:pt>
                <c:pt idx="7">
                  <c:v>80</c:v>
                </c:pt>
                <c:pt idx="8">
                  <c:v>75</c:v>
                </c:pt>
                <c:pt idx="9">
                  <c:v>89</c:v>
                </c:pt>
              </c:numCache>
            </c:numRef>
          </c:val>
        </c:ser>
        <c:gapWidth val="75"/>
        <c:axId val="52404992"/>
        <c:axId val="52406528"/>
      </c:barChart>
      <c:catAx>
        <c:axId val="52404992"/>
        <c:scaling>
          <c:orientation val="minMax"/>
        </c:scaling>
        <c:axPos val="b"/>
        <c:numFmt formatCode="General" sourceLinked="1"/>
        <c:majorTickMark val="none"/>
        <c:tickLblPos val="nextTo"/>
        <c:crossAx val="52406528"/>
        <c:crosses val="autoZero"/>
        <c:auto val="1"/>
        <c:lblAlgn val="ctr"/>
        <c:lblOffset val="100"/>
      </c:catAx>
      <c:valAx>
        <c:axId val="5240652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5240499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clustered"/>
        <c:ser>
          <c:idx val="0"/>
          <c:order val="0"/>
          <c:cat>
            <c:strRef>
              <c:f>(Table!$C$1,Table!$D$1,Table!$E$1,Table!$F$1,Table!$G$1,Table!$H$1)</c:f>
              <c:strCache>
                <c:ptCount val="6"/>
                <c:pt idx="0">
                  <c:v>Identify factors related to progression of subclinical to clinical CVD (I &amp;II)</c:v>
                </c:pt>
                <c:pt idx="1">
                  <c:v>Identify predictors of decline in ventricular function (II)</c:v>
                </c:pt>
                <c:pt idx="2">
                  <c:v>Further understanding of the basis for racial/ethnic differences in CVD (I &amp; II)</c:v>
                </c:pt>
                <c:pt idx="3">
                  <c:v>Provide a platform for in-depth ancillary studies of CVD and other areas (I &amp; II)</c:v>
                </c:pt>
                <c:pt idx="4">
                  <c:v>To develop population-based methods, suitable for application in future screening and intervention studies, and identify incremental risk (I)</c:v>
                </c:pt>
                <c:pt idx="5">
                  <c:v>Methods</c:v>
                </c:pt>
              </c:strCache>
            </c:strRef>
          </c:cat>
          <c:val>
            <c:numRef>
              <c:f>(Table!$C$753,Table!$D$753,Table!$E$753,Table!$F$753,Table!$G$753,Table!$H$753)</c:f>
              <c:numCache>
                <c:formatCode>General</c:formatCode>
                <c:ptCount val="6"/>
                <c:pt idx="0">
                  <c:v>30.020000000000003</c:v>
                </c:pt>
                <c:pt idx="1">
                  <c:v>17.040000000000003</c:v>
                </c:pt>
                <c:pt idx="2">
                  <c:v>37.020000000000003</c:v>
                </c:pt>
                <c:pt idx="3">
                  <c:v>98.03</c:v>
                </c:pt>
                <c:pt idx="4">
                  <c:v>141.10999999999999</c:v>
                </c:pt>
                <c:pt idx="5">
                  <c:v>47</c:v>
                </c:pt>
              </c:numCache>
            </c:numRef>
          </c:val>
        </c:ser>
        <c:axId val="50634112"/>
        <c:axId val="50762880"/>
      </c:barChart>
      <c:catAx>
        <c:axId val="50634112"/>
        <c:scaling>
          <c:orientation val="minMax"/>
        </c:scaling>
        <c:axPos val="l"/>
        <c:numFmt formatCode="General" sourceLinked="1"/>
        <c:tickLblPos val="nextTo"/>
        <c:crossAx val="50762880"/>
        <c:crosses val="autoZero"/>
        <c:auto val="1"/>
        <c:lblAlgn val="ctr"/>
        <c:lblOffset val="100"/>
      </c:catAx>
      <c:valAx>
        <c:axId val="50762880"/>
        <c:scaling>
          <c:orientation val="minMax"/>
        </c:scaling>
        <c:axPos val="b"/>
        <c:majorGridlines/>
        <c:numFmt formatCode="General" sourceLinked="1"/>
        <c:tickLblPos val="nextTo"/>
        <c:crossAx val="50634112"/>
        <c:crosses val="autoZero"/>
        <c:crossBetween val="between"/>
      </c:val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4D71E-4A69-4AB4-AEAC-628FD43C2E1F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9FC6C-9246-4E7B-A353-6BF86D0A3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D829D-6F50-6945-B415-7FF26FA4187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Papers fit into one main topic as 1.  Secondary topic coded as 0.01 (but not exhaustively).   Cross-sectional risk factor analyses coded in column G (screening methods).  For ethnic differences, I looked for mention of ethnicity in the title.  </a:t>
            </a:r>
            <a:r>
              <a:rPr lang="en-US" smtClean="0"/>
              <a:t>I tended into include all papers on LV function in the second group.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9FC6C-9246-4E7B-A353-6BF86D0A3FA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5D3E-0563-4B0E-8643-5971BB0DD931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CC26-9012-4B11-B70E-B56BAEF0B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5D3E-0563-4B0E-8643-5971BB0DD931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CC26-9012-4B11-B70E-B56BAEF0B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5D3E-0563-4B0E-8643-5971BB0DD931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CC26-9012-4B11-B70E-B56BAEF0B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 title bgd large cop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76" y="0"/>
            <a:ext cx="9159875" cy="6858000"/>
          </a:xfrm>
          <a:prstGeom prst="rect">
            <a:avLst/>
          </a:prstGeom>
        </p:spPr>
      </p:pic>
      <p:pic>
        <p:nvPicPr>
          <p:cNvPr id="9" name="Picture 32" descr="logo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0" y="6080125"/>
            <a:ext cx="114458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5"/>
          <p:cNvSpPr>
            <a:spLocks noChangeArrowheads="1"/>
          </p:cNvSpPr>
          <p:nvPr userDrawn="1"/>
        </p:nvSpPr>
        <p:spPr bwMode="auto">
          <a:xfrm>
            <a:off x="-15876" y="0"/>
            <a:ext cx="9159876" cy="1524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43793" y="381000"/>
            <a:ext cx="6824663" cy="182245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n-US" dirty="0" smtClean="0"/>
              <a:t> add title</a:t>
            </a:r>
            <a:endParaRPr lang="en-US" dirty="0"/>
          </a:p>
        </p:txBody>
      </p:sp>
      <p:pic>
        <p:nvPicPr>
          <p:cNvPr id="8" name="Picture 14" descr="StackedLockup_Tag_PMS copy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2488" y="6130925"/>
            <a:ext cx="16922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 title bgd large cop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76" y="0"/>
            <a:ext cx="9159875" cy="6858000"/>
          </a:xfrm>
          <a:prstGeom prst="rect">
            <a:avLst/>
          </a:prstGeom>
        </p:spPr>
      </p:pic>
      <p:pic>
        <p:nvPicPr>
          <p:cNvPr id="9" name="Picture 32" descr="logo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0" y="6080125"/>
            <a:ext cx="114458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5"/>
          <p:cNvSpPr>
            <a:spLocks noChangeArrowheads="1"/>
          </p:cNvSpPr>
          <p:nvPr userDrawn="1"/>
        </p:nvSpPr>
        <p:spPr bwMode="auto">
          <a:xfrm>
            <a:off x="-15876" y="0"/>
            <a:ext cx="9159876" cy="1524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43793" y="381000"/>
            <a:ext cx="6824663" cy="182245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n-US" dirty="0" smtClean="0"/>
              <a:t> add title</a:t>
            </a:r>
            <a:endParaRPr lang="en-US" dirty="0"/>
          </a:p>
        </p:txBody>
      </p:sp>
      <p:pic>
        <p:nvPicPr>
          <p:cNvPr id="8" name="Picture 14" descr="StackedLockup_Tag_PMS copy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2488" y="6130925"/>
            <a:ext cx="16922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2599" y="6384925"/>
            <a:ext cx="584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21705" y="144463"/>
            <a:ext cx="8294687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title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22275" y="144463"/>
            <a:ext cx="8294688" cy="846137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82600" y="1357313"/>
            <a:ext cx="8234363" cy="4367212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82600" y="5854700"/>
            <a:ext cx="8234363" cy="295275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F199F-5620-4BF4-87B3-75C3427C2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163BB-A9E4-45FA-A154-B7168CE68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710" y="196347"/>
            <a:ext cx="8229600" cy="72573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30698-E3C1-4D28-AAE8-F64A5063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42AFF-E73B-487B-9783-10FFC85EF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5D3E-0563-4B0E-8643-5971BB0DD931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CC26-9012-4B11-B70E-B56BAEF0B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DED65-1D12-479A-8F23-EE0EEE44F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264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52642"/>
            <a:ext cx="5111750" cy="4873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66177"/>
            <a:ext cx="3008313" cy="35599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2D15B-4040-4AA2-96A9-33723CFC8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82599" y="6384925"/>
            <a:ext cx="584200" cy="374650"/>
          </a:xfrm>
        </p:spPr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 descr="new bgd lrg cop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4" descr="NIH 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71421" y="4082142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DHHS 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482004" y="4038600"/>
            <a:ext cx="76199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 descr="StackedLockup_Tag_PMS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288542" y="4074885"/>
            <a:ext cx="20759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5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3E97D-F765-49CE-8A3F-CB64A3834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5D3E-0563-4B0E-8643-5971BB0DD931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CC26-9012-4B11-B70E-B56BAEF0B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5D3E-0563-4B0E-8643-5971BB0DD931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CC26-9012-4B11-B70E-B56BAEF0B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5D3E-0563-4B0E-8643-5971BB0DD931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CC26-9012-4B11-B70E-B56BAEF0B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5D3E-0563-4B0E-8643-5971BB0DD931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CC26-9012-4B11-B70E-B56BAEF0B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5D3E-0563-4B0E-8643-5971BB0DD931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CC26-9012-4B11-B70E-B56BAEF0B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5D3E-0563-4B0E-8643-5971BB0DD931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CC26-9012-4B11-B70E-B56BAEF0B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5D3E-0563-4B0E-8643-5971BB0DD931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CC26-9012-4B11-B70E-B56BAEF0B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C5D3E-0563-4B0E-8643-5971BB0DD931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ACC26-9012-4B11-B70E-B56BAEF0B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552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2599" y="6384925"/>
            <a:ext cx="584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9" descr="StackedLockup_Tag_PMS copy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037388" y="6202363"/>
            <a:ext cx="16922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0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10160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2"/>
          <p:cNvSpPr>
            <a:spLocks noChangeArrowheads="1"/>
          </p:cNvSpPr>
          <p:nvPr userDrawn="1"/>
        </p:nvSpPr>
        <p:spPr bwMode="auto">
          <a:xfrm>
            <a:off x="0" y="0"/>
            <a:ext cx="9144000" cy="1047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charset="0"/>
              <a:ea typeface="ＭＳ Ｐゴシック" pitchFamily="48" charset="-128"/>
              <a:cs typeface="+mn-cs"/>
            </a:endParaRPr>
          </a:p>
        </p:txBody>
      </p:sp>
      <p:sp>
        <p:nvSpPr>
          <p:cNvPr id="11" name="Line 33"/>
          <p:cNvSpPr>
            <a:spLocks noChangeShapeType="1"/>
          </p:cNvSpPr>
          <p:nvPr userDrawn="1"/>
        </p:nvSpPr>
        <p:spPr bwMode="auto">
          <a:xfrm flipH="1">
            <a:off x="533400" y="6311900"/>
            <a:ext cx="62611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Rectangle 36"/>
          <p:cNvSpPr>
            <a:spLocks noGrp="1" noChangeArrowheads="1"/>
          </p:cNvSpPr>
          <p:nvPr>
            <p:ph type="title"/>
          </p:nvPr>
        </p:nvSpPr>
        <p:spPr bwMode="auto">
          <a:xfrm>
            <a:off x="421705" y="144463"/>
            <a:ext cx="8294687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1313" indent="-341313" algn="l" defTabSz="457200" rtl="0" eaLnBrk="1" latinLnBrk="0" hangingPunct="1">
        <a:spcBef>
          <a:spcPct val="20000"/>
        </a:spcBef>
        <a:buClr>
          <a:srgbClr val="CC0000"/>
        </a:buClr>
        <a:buFont typeface="Wingdings" charset="2"/>
        <a:buChar char="§"/>
        <a:defRPr sz="30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0090"/>
        </a:buClr>
        <a:buFont typeface="Wingdings" charset="2"/>
        <a:buChar char="§"/>
        <a:defRPr sz="26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-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hlbi.nih.gov/funding/policies/adverse.htm" TargetMode="Externa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1"/>
          <p:cNvSpPr>
            <a:spLocks noGrp="1"/>
          </p:cNvSpPr>
          <p:nvPr>
            <p:ph type="subTitle" idx="1"/>
          </p:nvPr>
        </p:nvSpPr>
        <p:spPr>
          <a:xfrm>
            <a:off x="533400" y="457200"/>
            <a:ext cx="7982159" cy="1822450"/>
          </a:xfrm>
        </p:spPr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MESA Project Office Report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85800" y="2819400"/>
            <a:ext cx="7675562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CC0000"/>
                </a:solidFill>
                <a:cs typeface="Arial" pitchFamily="34" charset="0"/>
              </a:rPr>
              <a:t>Diane Bild, MD, MPH</a:t>
            </a:r>
          </a:p>
          <a:p>
            <a:pPr algn="ctr"/>
            <a:r>
              <a:rPr lang="en-US" sz="3200" dirty="0" smtClean="0">
                <a:solidFill>
                  <a:srgbClr val="CC0000"/>
                </a:solidFill>
                <a:cs typeface="Arial" pitchFamily="34" charset="0"/>
              </a:rPr>
              <a:t>Prevention and Population Sciences Program</a:t>
            </a:r>
          </a:p>
          <a:p>
            <a:pPr algn="ctr"/>
            <a:r>
              <a:rPr lang="en-US" sz="3200" dirty="0" smtClean="0">
                <a:solidFill>
                  <a:srgbClr val="CC0000"/>
                </a:solidFill>
                <a:cs typeface="Arial" pitchFamily="34" charset="0"/>
              </a:rPr>
              <a:t>Division of Cardiovascular Sciences</a:t>
            </a:r>
            <a:br>
              <a:rPr lang="en-US" sz="3200" dirty="0" smtClean="0">
                <a:solidFill>
                  <a:srgbClr val="CC0000"/>
                </a:solidFill>
                <a:cs typeface="Arial" pitchFamily="34" charset="0"/>
              </a:rPr>
            </a:br>
            <a:r>
              <a:rPr lang="en-US" sz="3200" dirty="0" smtClean="0">
                <a:solidFill>
                  <a:srgbClr val="CC0000"/>
                </a:solidFill>
                <a:cs typeface="Arial" pitchFamily="34" charset="0"/>
              </a:rPr>
              <a:t>NHLBI</a:t>
            </a:r>
          </a:p>
          <a:p>
            <a:pPr algn="ctr"/>
            <a:r>
              <a:rPr lang="en-US" sz="2800" dirty="0" smtClean="0">
                <a:solidFill>
                  <a:srgbClr val="CC0000"/>
                </a:solidFill>
                <a:cs typeface="Arial" pitchFamily="34" charset="0"/>
              </a:rPr>
              <a:t/>
            </a:r>
            <a:br>
              <a:rPr lang="en-US" sz="2800" dirty="0" smtClean="0">
                <a:solidFill>
                  <a:srgbClr val="CC0000"/>
                </a:solidFill>
                <a:cs typeface="Arial" pitchFamily="34" charset="0"/>
              </a:rPr>
            </a:br>
            <a:r>
              <a:rPr lang="en-US" sz="2800" dirty="0" smtClean="0">
                <a:solidFill>
                  <a:srgbClr val="333399"/>
                </a:solidFill>
                <a:cs typeface="Arial" pitchFamily="34" charset="0"/>
              </a:rPr>
              <a:t>MESA </a:t>
            </a:r>
            <a:r>
              <a:rPr lang="en-US" sz="2800" dirty="0" smtClean="0">
                <a:solidFill>
                  <a:srgbClr val="333399"/>
                </a:solidFill>
                <a:cs typeface="Arial" pitchFamily="34" charset="0"/>
              </a:rPr>
              <a:t>Steering Committee </a:t>
            </a:r>
            <a:r>
              <a:rPr lang="en-US" sz="2800" dirty="0" smtClean="0">
                <a:solidFill>
                  <a:srgbClr val="333399"/>
                </a:solidFill>
                <a:cs typeface="Arial" pitchFamily="34" charset="0"/>
              </a:rPr>
              <a:t>meeting</a:t>
            </a:r>
            <a:br>
              <a:rPr lang="en-US" sz="2800" dirty="0" smtClean="0">
                <a:solidFill>
                  <a:srgbClr val="333399"/>
                </a:solidFill>
                <a:cs typeface="Arial" pitchFamily="34" charset="0"/>
              </a:rPr>
            </a:br>
            <a:r>
              <a:rPr lang="en-US" sz="2800" dirty="0" smtClean="0">
                <a:solidFill>
                  <a:srgbClr val="333399"/>
                </a:solidFill>
                <a:cs typeface="Arial" pitchFamily="34" charset="0"/>
              </a:rPr>
              <a:t>September 2011</a:t>
            </a:r>
            <a:r>
              <a:rPr lang="en-US" sz="2000" dirty="0" smtClean="0">
                <a:solidFill>
                  <a:srgbClr val="333399"/>
                </a:solidFill>
                <a:cs typeface="Arial" pitchFamily="34" charset="0"/>
              </a:rPr>
              <a:t/>
            </a:r>
            <a:br>
              <a:rPr lang="en-US" sz="2000" dirty="0" smtClean="0">
                <a:solidFill>
                  <a:srgbClr val="333399"/>
                </a:solidFill>
                <a:cs typeface="Arial" pitchFamily="34" charset="0"/>
              </a:rPr>
            </a:br>
            <a:endParaRPr lang="en-US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News Release</a:t>
            </a:r>
          </a:p>
          <a:p>
            <a:r>
              <a:rPr lang="en-US" dirty="0" smtClean="0"/>
              <a:t>FOR IMMEDIATE RELEASE</a:t>
            </a:r>
            <a:br>
              <a:rPr lang="en-US" dirty="0" smtClean="0"/>
            </a:br>
            <a:r>
              <a:rPr lang="en-US" dirty="0" smtClean="0"/>
              <a:t>July 22, 2011 </a:t>
            </a:r>
          </a:p>
          <a:p>
            <a:r>
              <a:rPr lang="en-US" dirty="0" smtClean="0"/>
              <a:t>Contact: HHS Press Office </a:t>
            </a:r>
            <a:br>
              <a:rPr lang="en-US" dirty="0" smtClean="0"/>
            </a:br>
            <a:r>
              <a:rPr lang="en-US" dirty="0" smtClean="0"/>
              <a:t>(202) 690-6343 </a:t>
            </a:r>
          </a:p>
          <a:p>
            <a:r>
              <a:rPr lang="en-US" b="1" dirty="0" smtClean="0"/>
              <a:t>HHS announces proposal to improve rules protecting human research subjects</a:t>
            </a:r>
          </a:p>
          <a:p>
            <a:r>
              <a:rPr lang="en-US" b="1" i="1" dirty="0" smtClean="0"/>
              <a:t>Changes under consideration would ensure the highest standards of protections for human subjects involved in research, while enhancing effectiveness of oversight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http://www.hhs.gov/news/press/2011pres/07/20110722a.html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proposed to Common Rule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dirty="0" smtClean="0">
                <a:latin typeface="Arial" pitchFamily="34" charset="0"/>
              </a:rPr>
              <a:t>Current directive to investigators:</a:t>
            </a:r>
          </a:p>
          <a:p>
            <a:pPr>
              <a:defRPr/>
            </a:pPr>
            <a:r>
              <a:rPr lang="en-US" dirty="0" smtClean="0">
                <a:latin typeface="Arial" pitchFamily="34" charset="0"/>
              </a:rPr>
              <a:t>When an IRB is notified, please notify the PO so we can notify the OSMB</a:t>
            </a:r>
          </a:p>
          <a:p>
            <a:pPr lvl="1" eaLnBrk="1" hangingPunct="1">
              <a:defRPr/>
            </a:pPr>
            <a:r>
              <a:rPr lang="en-US" dirty="0" smtClean="0">
                <a:latin typeface="Arial" pitchFamily="34" charset="0"/>
              </a:rPr>
              <a:t>Protocol violation that violates informed consent</a:t>
            </a:r>
          </a:p>
          <a:p>
            <a:pPr lvl="1" eaLnBrk="1" hangingPunct="1">
              <a:defRPr/>
            </a:pPr>
            <a:r>
              <a:rPr lang="en-US" dirty="0" smtClean="0">
                <a:latin typeface="Arial" pitchFamily="34" charset="0"/>
              </a:rPr>
              <a:t>Adverse events and unanticipated problems</a:t>
            </a:r>
          </a:p>
          <a:p>
            <a:pPr lvl="2">
              <a:buNone/>
              <a:defRPr/>
            </a:pPr>
            <a:endParaRPr lang="en-US" dirty="0" smtClean="0">
              <a:latin typeface="Arial" pitchFamily="34" charset="0"/>
            </a:endParaRPr>
          </a:p>
          <a:p>
            <a:pPr lvl="2" eaLnBrk="1" hangingPunct="1">
              <a:defRPr/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none" dirty="0" smtClean="0">
                <a:latin typeface="Arial" pitchFamily="34" charset="0"/>
              </a:rPr>
              <a:t>OSMB notification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b="1" dirty="0" smtClean="0"/>
              <a:t>Any event or problem that is</a:t>
            </a:r>
            <a:endParaRPr lang="en-US" sz="3200" dirty="0" smtClean="0"/>
          </a:p>
          <a:p>
            <a:pPr lvl="1"/>
            <a:r>
              <a:rPr lang="en-US" sz="2800" b="1" dirty="0" smtClean="0"/>
              <a:t>Unexpected; </a:t>
            </a:r>
            <a:endParaRPr lang="en-US" sz="2800" dirty="0" smtClean="0"/>
          </a:p>
          <a:p>
            <a:r>
              <a:rPr lang="en-US" sz="2800" b="1" u="sng" dirty="0" smtClean="0"/>
              <a:t>AND</a:t>
            </a:r>
            <a:endParaRPr lang="en-US" sz="2800" dirty="0" smtClean="0"/>
          </a:p>
          <a:p>
            <a:pPr lvl="1"/>
            <a:r>
              <a:rPr lang="en-US" sz="2800" b="1" dirty="0" smtClean="0"/>
              <a:t>Possibly, probably, or definitely related to study participation; </a:t>
            </a:r>
            <a:endParaRPr lang="en-US" sz="2800" dirty="0" smtClean="0"/>
          </a:p>
          <a:p>
            <a:r>
              <a:rPr lang="en-US" sz="2800" b="1" u="sng" dirty="0" smtClean="0"/>
              <a:t>AND</a:t>
            </a:r>
            <a:r>
              <a:rPr lang="en-US" sz="3200" b="1" dirty="0" smtClean="0"/>
              <a:t> one of the following:</a:t>
            </a:r>
            <a:endParaRPr lang="en-US" sz="3200" dirty="0" smtClean="0"/>
          </a:p>
          <a:p>
            <a:r>
              <a:rPr lang="en-US" sz="3200" dirty="0" smtClean="0"/>
              <a:t>Is fatal, life-threatening, or serious (SAE + UP) </a:t>
            </a:r>
          </a:p>
          <a:p>
            <a:pPr lvl="1"/>
            <a:r>
              <a:rPr lang="en-US" sz="2800" b="1" dirty="0" smtClean="0"/>
              <a:t>Report within 7 calendar days</a:t>
            </a:r>
            <a:endParaRPr lang="en-US" sz="2800" dirty="0" smtClean="0"/>
          </a:p>
          <a:p>
            <a:r>
              <a:rPr lang="en-US" sz="3200" dirty="0" smtClean="0"/>
              <a:t>Suggests greater risk of harm to study participant(s) than was previously known or recognized(UP)</a:t>
            </a:r>
          </a:p>
          <a:p>
            <a:pPr lvl="1"/>
            <a:r>
              <a:rPr lang="en-US" sz="2800" b="1" dirty="0" smtClean="0"/>
              <a:t>Report within 30 calendar days </a:t>
            </a: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Adverse Events and Unanticipated Problems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6324600"/>
            <a:ext cx="762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 smtClean="0">
                <a:hlinkClick r:id="rId2"/>
              </a:rPr>
              <a:t>http://www.nhlbi.nih.gov/funding/policies/adverse.htm#formsandattachments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dirty="0" smtClean="0">
                <a:latin typeface="Arial" pitchFamily="34" charset="0"/>
              </a:rPr>
              <a:t>Proposal:</a:t>
            </a:r>
          </a:p>
          <a:p>
            <a:pPr>
              <a:defRPr/>
            </a:pPr>
            <a:r>
              <a:rPr lang="en-US" dirty="0" smtClean="0">
                <a:latin typeface="Arial" pitchFamily="34" charset="0"/>
              </a:rPr>
              <a:t>Report only SAEs and UPs urgently; report others routinely.  (They are still reported to IRBs.)   </a:t>
            </a:r>
          </a:p>
          <a:p>
            <a:pPr lvl="2">
              <a:buNone/>
              <a:defRPr/>
            </a:pPr>
            <a:endParaRPr lang="en-US" dirty="0" smtClean="0">
              <a:latin typeface="Arial" pitchFamily="34" charset="0"/>
            </a:endParaRPr>
          </a:p>
          <a:p>
            <a:pPr lvl="2" eaLnBrk="1" hangingPunct="1">
              <a:defRPr/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none" dirty="0" smtClean="0">
                <a:latin typeface="Arial" pitchFamily="34" charset="0"/>
              </a:rPr>
              <a:t>OSMB notification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229600" cy="4648200"/>
          </a:xfrm>
        </p:spPr>
        <p:txBody>
          <a:bodyPr>
            <a:normAutofit/>
          </a:bodyPr>
          <a:lstStyle/>
          <a:p>
            <a:pPr>
              <a:buFontTx/>
              <a:buChar char="•"/>
              <a:defRPr/>
            </a:pPr>
            <a:r>
              <a:rPr lang="en-US" sz="4000" dirty="0" smtClean="0">
                <a:latin typeface="Arial" pitchFamily="34" charset="0"/>
              </a:rPr>
              <a:t>Publications </a:t>
            </a:r>
            <a:endParaRPr lang="en-US" sz="4000" dirty="0" smtClean="0">
              <a:latin typeface="Arial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latin typeface="Arial" pitchFamily="34" charset="0"/>
              </a:rPr>
              <a:t>Report from OSMB meeting, September 22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u="none" dirty="0" smtClean="0">
                <a:latin typeface="Arial" pitchFamily="34" charset="0"/>
              </a:rPr>
              <a:t>Items</a:t>
            </a:r>
            <a:endParaRPr lang="en-US" sz="4000" u="none" dirty="0" smtClean="0"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esa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228600"/>
            <a:ext cx="16764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 u="none" dirty="0" smtClean="0">
                <a:latin typeface="Arial" pitchFamily="34" charset="0"/>
              </a:rPr>
              <a:t>Publications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193925" y="2590800"/>
            <a:ext cx="1768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83782">
            <a:off x="990600" y="1295400"/>
            <a:ext cx="6624638" cy="531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32984">
            <a:off x="1295400" y="1676400"/>
            <a:ext cx="636972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00336">
            <a:off x="2362200" y="1524000"/>
            <a:ext cx="4940503" cy="515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60928">
            <a:off x="2769237" y="2510366"/>
            <a:ext cx="5835000" cy="409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267982">
            <a:off x="3914877" y="2610171"/>
            <a:ext cx="3978333" cy="465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>
                <a:latin typeface="Arial" pitchFamily="34" charset="0"/>
                <a:cs typeface="Arial" pitchFamily="34" charset="0"/>
              </a:rPr>
              <a:t>MESA Publications</a:t>
            </a:r>
            <a:endParaRPr lang="en-US" u="non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828800" y="1447800"/>
          <a:ext cx="6781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4800" y="2514600"/>
            <a:ext cx="1552575" cy="1250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000" dirty="0"/>
              <a:t>Number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000" dirty="0"/>
              <a:t>of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000" dirty="0"/>
              <a:t>Manuscripts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000" dirty="0"/>
              <a:t>(</a:t>
            </a:r>
            <a:r>
              <a:rPr lang="en-US" sz="2000" dirty="0" smtClean="0"/>
              <a:t>n=403)</a:t>
            </a:r>
            <a:endParaRPr lang="en-US" sz="2000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2400" y="6488668"/>
            <a:ext cx="845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* Published or in press as of </a:t>
            </a:r>
            <a:r>
              <a:rPr lang="en-US" dirty="0" smtClean="0"/>
              <a:t>September 8, 2011.</a:t>
            </a:r>
            <a:endParaRPr lang="en-US" dirty="0"/>
          </a:p>
        </p:txBody>
      </p:sp>
      <p:pic>
        <p:nvPicPr>
          <p:cNvPr id="15" name="Picture 2" descr="mesa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304800"/>
            <a:ext cx="1295400" cy="71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391400" y="1295400"/>
            <a:ext cx="385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*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43434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Represents 235 unique first authors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MESA Objectives and Publications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46213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6488668"/>
            <a:ext cx="1154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July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Enthusiastically endorsed study continuation</a:t>
            </a:r>
          </a:p>
          <a:p>
            <a:r>
              <a:rPr lang="en-US" dirty="0" smtClean="0"/>
              <a:t>Want to hear about only true SAEs/UPs</a:t>
            </a:r>
          </a:p>
          <a:p>
            <a:r>
              <a:rPr lang="en-US" dirty="0" smtClean="0"/>
              <a:t>Encourage more analyses of ethnic differences</a:t>
            </a:r>
          </a:p>
          <a:p>
            <a:r>
              <a:rPr lang="en-US" dirty="0" smtClean="0"/>
              <a:t>Endorsed home visits</a:t>
            </a:r>
          </a:p>
          <a:p>
            <a:r>
              <a:rPr lang="en-US" dirty="0" smtClean="0"/>
              <a:t>Suggested selective extension of home visits, especially for groups with low retention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OSMB remarks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Would like to hear more science!</a:t>
            </a:r>
          </a:p>
          <a:p>
            <a:r>
              <a:rPr lang="en-US" dirty="0" smtClean="0"/>
              <a:t>Liked the Executive Summary</a:t>
            </a:r>
          </a:p>
          <a:p>
            <a:r>
              <a:rPr lang="en-US" dirty="0" smtClean="0"/>
              <a:t>Expressed interest in the ethnic composition of the MESA investigators</a:t>
            </a:r>
          </a:p>
          <a:p>
            <a:r>
              <a:rPr lang="en-US" dirty="0" smtClean="0"/>
              <a:t>Would like a mid-year report and a meeting next September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OSMB remarks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thanks to all of you who have made MESA such a terrific study!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7.2|2.7|2.8|4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7813</TotalTime>
  <Words>347</Words>
  <Application>Microsoft Office PowerPoint</Application>
  <PresentationFormat>On-screen Show (4:3)</PresentationFormat>
  <Paragraphs>62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Slide 1</vt:lpstr>
      <vt:lpstr>Items</vt:lpstr>
      <vt:lpstr>Publications</vt:lpstr>
      <vt:lpstr>MESA Publications</vt:lpstr>
      <vt:lpstr>MESA Objectives and Publications</vt:lpstr>
      <vt:lpstr>OSMB remarks</vt:lpstr>
      <vt:lpstr>OSMB remarks</vt:lpstr>
      <vt:lpstr>Questions?</vt:lpstr>
      <vt:lpstr>Slide 9</vt:lpstr>
      <vt:lpstr>Changes proposed to Common Rule</vt:lpstr>
      <vt:lpstr>OSMB notification </vt:lpstr>
      <vt:lpstr>Adverse Events and Unanticipated Problems</vt:lpstr>
      <vt:lpstr>OSMB notification </vt:lpstr>
    </vt:vector>
  </TitlesOfParts>
  <Company>NHLBI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BildD</dc:creator>
  <cp:lastModifiedBy>NHLBI</cp:lastModifiedBy>
  <cp:revision>108</cp:revision>
  <dcterms:created xsi:type="dcterms:W3CDTF">2011-04-01T13:45:47Z</dcterms:created>
  <dcterms:modified xsi:type="dcterms:W3CDTF">2011-09-22T12:06:43Z</dcterms:modified>
</cp:coreProperties>
</file>