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handoutMasterIdLst>
    <p:handoutMasterId r:id="rId23"/>
  </p:handoutMasterIdLst>
  <p:sldIdLst>
    <p:sldId id="284" r:id="rId2"/>
    <p:sldId id="316" r:id="rId3"/>
    <p:sldId id="315" r:id="rId4"/>
    <p:sldId id="303" r:id="rId5"/>
    <p:sldId id="304" r:id="rId6"/>
    <p:sldId id="317" r:id="rId7"/>
    <p:sldId id="318" r:id="rId8"/>
    <p:sldId id="286" r:id="rId9"/>
    <p:sldId id="311" r:id="rId10"/>
    <p:sldId id="319" r:id="rId11"/>
    <p:sldId id="324" r:id="rId12"/>
    <p:sldId id="312" r:id="rId13"/>
    <p:sldId id="331" r:id="rId14"/>
    <p:sldId id="332" r:id="rId15"/>
    <p:sldId id="333" r:id="rId16"/>
    <p:sldId id="321" r:id="rId17"/>
    <p:sldId id="328" r:id="rId18"/>
    <p:sldId id="325" r:id="rId19"/>
    <p:sldId id="322" r:id="rId20"/>
    <p:sldId id="334"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2D2A"/>
    <a:srgbClr val="EAB200"/>
    <a:srgbClr val="CF4C4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38" autoAdjust="0"/>
  </p:normalViewPr>
  <p:slideViewPr>
    <p:cSldViewPr>
      <p:cViewPr>
        <p:scale>
          <a:sx n="70" d="100"/>
          <a:sy n="70" d="100"/>
        </p:scale>
        <p:origin x="-1386"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0812046B-0687-4A41-9E45-1610E0CDD369}" type="datetimeFigureOut">
              <a:rPr lang="en-US"/>
              <a:pPr>
                <a:defRPr/>
              </a:pPr>
              <a:t>10/2/2013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D5896E46-28EF-4C83-8A87-EEED656ED2CC}" type="slidenum">
              <a:rPr lang="en-US"/>
              <a:pPr>
                <a:defRPr/>
              </a:pPr>
              <a:t>‹#›</a:t>
            </a:fld>
            <a:endParaRPr lang="en-US"/>
          </a:p>
        </p:txBody>
      </p:sp>
    </p:spTree>
    <p:extLst>
      <p:ext uri="{BB962C8B-B14F-4D97-AF65-F5344CB8AC3E}">
        <p14:creationId xmlns:p14="http://schemas.microsoft.com/office/powerpoint/2010/main" val="3824345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D03EE4E1-7ABD-4BA2-9E59-E7B479A095E9}" type="datetimeFigureOut">
              <a:rPr lang="en-US"/>
              <a:pPr>
                <a:defRPr/>
              </a:pPr>
              <a:t>10/2/2013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D513EFBD-0542-423A-9BC5-B80A1A5D9287}" type="slidenum">
              <a:rPr lang="en-US"/>
              <a:pPr>
                <a:defRPr/>
              </a:pPr>
              <a:t>‹#›</a:t>
            </a:fld>
            <a:endParaRPr lang="en-US"/>
          </a:p>
        </p:txBody>
      </p:sp>
    </p:spTree>
    <p:extLst>
      <p:ext uri="{BB962C8B-B14F-4D97-AF65-F5344CB8AC3E}">
        <p14:creationId xmlns:p14="http://schemas.microsoft.com/office/powerpoint/2010/main" val="3457265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p:spPr>
      </p:sp>
      <p:sp>
        <p:nvSpPr>
          <p:cNvPr id="63491" name="Rectangle 3"/>
          <p:cNvSpPr>
            <a:spLocks noGrp="1"/>
          </p:cNvSpPr>
          <p:nvPr>
            <p:ph type="body" idx="1"/>
          </p:nvPr>
        </p:nvSpPr>
        <p:spPr bwMode="auto">
          <a:xfrm>
            <a:off x="935038" y="4416425"/>
            <a:ext cx="5140325" cy="4183063"/>
          </a:xfrm>
          <a:noFill/>
        </p:spPr>
        <p:txBody>
          <a:bodyPr wrap="square" numCol="1" anchor="t" anchorCtr="0" compatLnSpc="1">
            <a:prstTxWarp prst="textNoShape">
              <a:avLst/>
            </a:prstTxWarp>
          </a:bodyPr>
          <a:lstStyle/>
          <a:p>
            <a:pPr marL="228600" indent="-228600"/>
            <a:r>
              <a:rPr lang="en-US" smtClean="0"/>
              <a:t>What you are looking at is a cross section of an artery</a:t>
            </a:r>
          </a:p>
          <a:p>
            <a:pPr marL="685800" lvl="1" indent="-228600">
              <a:buFontTx/>
              <a:buChar char="•"/>
            </a:pPr>
            <a:r>
              <a:rPr lang="en-US" smtClean="0"/>
              <a:t>This is the cavity where blood flows</a:t>
            </a:r>
          </a:p>
          <a:p>
            <a:pPr marL="685800" lvl="1" indent="-228600">
              <a:buFontTx/>
              <a:buChar char="•"/>
            </a:pPr>
            <a:r>
              <a:rPr lang="en-US" smtClean="0"/>
              <a:t>This cell layer is the inner lining of the vessel</a:t>
            </a:r>
          </a:p>
          <a:p>
            <a:pPr marL="685800" lvl="1" indent="-228600">
              <a:buFontTx/>
              <a:buChar char="•"/>
            </a:pPr>
            <a:r>
              <a:rPr lang="en-US" smtClean="0"/>
              <a:t>These are the various outer layers of the vessel</a:t>
            </a:r>
          </a:p>
          <a:p>
            <a:pPr marL="228600" indent="-228600"/>
            <a:r>
              <a:rPr lang="en-US" smtClean="0"/>
              <a:t>These cells here colored pink have sustained some injury and as a result have become more permeable to LDL (bad cholesterol).  </a:t>
            </a:r>
          </a:p>
          <a:p>
            <a:pPr marL="685800" lvl="1" indent="-228600">
              <a:buFontTx/>
              <a:buChar char="•"/>
            </a:pPr>
            <a:r>
              <a:rPr lang="en-US" smtClean="0"/>
              <a:t>This increase in permeability causes LDL to accumulate and it is more likely to be modified through oxidation (mLDL is really bad cholesterol) </a:t>
            </a:r>
          </a:p>
          <a:p>
            <a:pPr marL="685800" lvl="1" indent="-228600">
              <a:buFontTx/>
              <a:buChar char="•"/>
            </a:pPr>
            <a:r>
              <a:rPr lang="en-US" smtClean="0"/>
              <a:t>This mLDL has a variety of functions including acting  as chemoattractant for monocytes (type of immune cell)- and with the help of the adhesion molecules, notably ICAM-1, monocytes enter the intima of the vessel wall.  </a:t>
            </a:r>
          </a:p>
          <a:p>
            <a:pPr marL="685800" lvl="1" indent="-228600">
              <a:buFontTx/>
              <a:buChar char="•"/>
            </a:pPr>
            <a:r>
              <a:rPr lang="en-US" smtClean="0"/>
              <a:t>mLDL has also been shown to stimulates expression of ICAM1 and other inflammation genes</a:t>
            </a:r>
          </a:p>
          <a:p>
            <a:pPr marL="685800" lvl="1" indent="-228600"/>
            <a:endParaRPr lang="en-US" smtClean="0"/>
          </a:p>
          <a:p>
            <a:pPr marL="685800" lvl="1" indent="-228600"/>
            <a:r>
              <a:rPr lang="en-US" smtClean="0"/>
              <a:t>All of this results in bypassing the normal feedback mechanisms and results in uncontrolled ingestion of mLDL by macrophages resulting in foam cells  </a:t>
            </a:r>
          </a:p>
          <a:p>
            <a:pPr marL="228600" indent="-228600"/>
            <a:r>
              <a:rPr lang="en-US" smtClean="0"/>
              <a:t>Although not pictured, further progression of the lesion includes the migration of smooth muscle cells into the area eventually forming a fibrous plaque that is the hallmark of advanced  disease.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xfrm>
            <a:off x="935038" y="4416425"/>
            <a:ext cx="5140325" cy="4183063"/>
          </a:xfrm>
          <a:noFill/>
        </p:spPr>
        <p:txBody>
          <a:bodyPr wrap="square" numCol="1" anchor="t" anchorCtr="0" compatLnSpc="1">
            <a:prstTxWarp prst="textNoShape">
              <a:avLst/>
            </a:prstTxWarp>
          </a:bodyPr>
          <a:lstStyle/>
          <a:p>
            <a:r>
              <a:rPr lang="en-US" smtClean="0"/>
              <a:t>ICAM-1 has been associated with CVD has been reported in three large cohort studies. </a:t>
            </a:r>
          </a:p>
          <a:p>
            <a:endParaRPr lang="en-US" smtClean="0"/>
          </a:p>
          <a:p>
            <a:r>
              <a:rPr lang="en-US" smtClean="0"/>
              <a:t>Increased risk of incident CHD, carotid intimal medial thickness, and cardiovascular events defined as death from CHD, nonfatal MI or stroke, or the need for a coronary revascularization procedure have been reported for the highest quartile of ICAM-1 levels compared to the lowest.  </a:t>
            </a:r>
          </a:p>
          <a:p>
            <a:endParaRPr lang="en-US" smtClean="0"/>
          </a:p>
          <a:p>
            <a:r>
              <a:rPr lang="en-US" smtClean="0"/>
              <a:t>&lt;Skip&gt;</a:t>
            </a:r>
          </a:p>
          <a:p>
            <a:r>
              <a:rPr lang="en-US" smtClean="0"/>
              <a:t>The relationship between ICAM-1 level an atherosclerosis has been shown in several human studies.  </a:t>
            </a:r>
          </a:p>
          <a:p>
            <a:endParaRPr lang="en-US" smtClean="0"/>
          </a:p>
          <a:p>
            <a:r>
              <a:rPr lang="en-US" smtClean="0"/>
              <a:t>In the ARIC study which is a population study of more than 15,000, the odds of CHD were 5.5 times greater, and the odds of carotid artery atherosclerosis 2.6 times,  in the highest quartile of ICAM-1 compared to the lowest.</a:t>
            </a:r>
          </a:p>
          <a:p>
            <a:endParaRPr lang="en-US" smtClean="0"/>
          </a:p>
          <a:p>
            <a:r>
              <a:rPr lang="en-US" smtClean="0"/>
              <a:t>In the Physicians Health Study, a RR of 1.8 was reported for participants whose baseline ICAM-1 levels were in the highest quartile compared to the lowest.</a:t>
            </a:r>
          </a:p>
          <a:p>
            <a:endParaRPr lang="en-US" smtClean="0"/>
          </a:p>
          <a:p>
            <a:r>
              <a:rPr lang="en-US" smtClean="0"/>
              <a:t>Finally, a RR of 2.6 was reported for cardiovascular events defined as death from CHD, nonfatal MI or stroke, or the need for a coronary revascularization procedure, again in the highest quartile compared to the lowest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82550" indent="0">
              <a:buFont typeface="+mj-lt"/>
              <a:buNone/>
            </a:pPr>
            <a:r>
              <a:rPr lang="en-US" dirty="0" smtClean="0"/>
              <a:t>We measured several cellular</a:t>
            </a:r>
            <a:r>
              <a:rPr lang="en-US" baseline="0" dirty="0" smtClean="0"/>
              <a:t> adhesion molecules including:  </a:t>
            </a:r>
            <a:endParaRPr lang="en-US" dirty="0" smtClean="0"/>
          </a:p>
          <a:p>
            <a:pPr marL="82550" indent="0">
              <a:buFont typeface="+mj-lt"/>
              <a:buNone/>
            </a:pPr>
            <a:endParaRPr lang="en-US" dirty="0" smtClean="0"/>
          </a:p>
          <a:p>
            <a:pPr marL="82550" indent="0">
              <a:buFont typeface="+mj-lt"/>
              <a:buNone/>
            </a:pPr>
            <a:r>
              <a:rPr lang="en-US" dirty="0" smtClean="0"/>
              <a:t>VCAM-1 </a:t>
            </a:r>
            <a:r>
              <a:rPr lang="en-US" baseline="0" dirty="0" smtClean="0"/>
              <a:t> of the </a:t>
            </a:r>
            <a:r>
              <a:rPr lang="en-US" dirty="0" smtClean="0"/>
              <a:t>Immunoglobulin superfamily</a:t>
            </a:r>
          </a:p>
          <a:p>
            <a:pPr marL="82550" indent="0">
              <a:buFont typeface="+mj-lt"/>
              <a:buNone/>
            </a:pPr>
            <a:r>
              <a:rPr lang="en-US" dirty="0" smtClean="0"/>
              <a:t>P and L – </a:t>
            </a:r>
            <a:r>
              <a:rPr lang="en-US" dirty="0" err="1" smtClean="0"/>
              <a:t>Selectin</a:t>
            </a:r>
            <a:r>
              <a:rPr lang="en-US" baseline="0" dirty="0" smtClean="0"/>
              <a:t> and </a:t>
            </a:r>
            <a:endParaRPr lang="en-US" dirty="0" smtClean="0"/>
          </a:p>
          <a:p>
            <a:pPr marL="82550" indent="0">
              <a:buFont typeface="+mj-lt"/>
              <a:buNone/>
            </a:pPr>
            <a:r>
              <a:rPr lang="en-US" dirty="0" smtClean="0"/>
              <a:t>E-cadherin </a:t>
            </a:r>
          </a:p>
          <a:p>
            <a:endParaRPr lang="en-US" dirty="0" smtClean="0"/>
          </a:p>
          <a:p>
            <a:r>
              <a:rPr lang="en-US" dirty="0" smtClean="0"/>
              <a:t>In addition</a:t>
            </a:r>
            <a:r>
              <a:rPr lang="en-US" baseline="0" dirty="0" smtClean="0"/>
              <a:t> we measured several other proteins important in the adhesion pathway including </a:t>
            </a:r>
            <a:endParaRPr lang="en-US" dirty="0" smtClean="0"/>
          </a:p>
          <a:p>
            <a:endParaRPr lang="en-US" baseline="0" dirty="0" smtClean="0"/>
          </a:p>
          <a:p>
            <a:r>
              <a:rPr lang="en-US" baseline="0" dirty="0" smtClean="0"/>
              <a:t>MMP1 and 2 and its inhibitor TIMP-2</a:t>
            </a:r>
          </a:p>
          <a:p>
            <a:r>
              <a:rPr lang="en-US" baseline="0" dirty="0" smtClean="0"/>
              <a:t>Three </a:t>
            </a:r>
            <a:r>
              <a:rPr lang="en-US" baseline="0" dirty="0" err="1" smtClean="0"/>
              <a:t>chemokines</a:t>
            </a:r>
            <a:r>
              <a:rPr lang="en-US" baseline="0" dirty="0" smtClean="0"/>
              <a:t> – 6CKine, RANTES, and SDF1a</a:t>
            </a:r>
          </a:p>
          <a:p>
            <a:endParaRPr lang="en-US" baseline="0" dirty="0" smtClean="0"/>
          </a:p>
          <a:p>
            <a:r>
              <a:rPr lang="en-US" baseline="0" dirty="0" smtClean="0"/>
              <a:t>We also measured two growth factors – HGF and TGFB1</a:t>
            </a:r>
          </a:p>
          <a:p>
            <a:endParaRPr lang="en-US" baseline="0" dirty="0" smtClean="0"/>
          </a:p>
          <a:p>
            <a:r>
              <a:rPr lang="en-US" dirty="0" smtClean="0"/>
              <a:t>And we</a:t>
            </a:r>
            <a:r>
              <a:rPr lang="en-US" baseline="0" dirty="0" smtClean="0"/>
              <a:t> measured SLPI that has been shown to inhibit several of the adhesion pathway components.  </a:t>
            </a:r>
            <a:endParaRPr lang="en-US" dirty="0" smtClean="0"/>
          </a:p>
          <a:p>
            <a:endParaRPr lang="en-US" dirty="0" smtClean="0"/>
          </a:p>
          <a:p>
            <a:r>
              <a:rPr lang="en-US" dirty="0" smtClean="0"/>
              <a:t>As</a:t>
            </a:r>
            <a:r>
              <a:rPr lang="en-US" baseline="0" dirty="0" smtClean="0"/>
              <a:t> you can see in the table, significant mean differences by race were observed in all proteins accept MMP1.  However, is is unknown whether these differences are biologically significant and we have the power to detect very small differences.</a:t>
            </a:r>
          </a:p>
          <a:p>
            <a:endParaRPr lang="en-US" baseline="0" dirty="0" smtClean="0"/>
          </a:p>
          <a:p>
            <a:r>
              <a:rPr lang="en-US" baseline="0" dirty="0" smtClean="0"/>
              <a:t>These proteins are all measured in either serum or plasma.  - need to comment about member bound issues and challenges associated with interpreting circulating levels.  </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10</a:t>
            </a:fld>
            <a:endParaRPr lang="en-US"/>
          </a:p>
        </p:txBody>
      </p:sp>
    </p:spTree>
    <p:extLst>
      <p:ext uri="{BB962C8B-B14F-4D97-AF65-F5344CB8AC3E}">
        <p14:creationId xmlns:p14="http://schemas.microsoft.com/office/powerpoint/2010/main" val="1479500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a:t>
            </a:r>
            <a:r>
              <a:rPr lang="en-US" baseline="0" dirty="0" smtClean="0"/>
              <a:t> of the proteins originally proposed in the grant were not measured due to assay issues – MCP3 and EGF</a:t>
            </a:r>
          </a:p>
          <a:p>
            <a:endParaRPr lang="en-US" baseline="0" dirty="0" smtClean="0"/>
          </a:p>
          <a:p>
            <a:r>
              <a:rPr lang="en-US" baseline="0" dirty="0" smtClean="0"/>
              <a:t>Based on our preliminary analyses, we are substituting ICAM-1 and IL2sr.   We are in the process of measuring these two proteins on the 2880 subset at exam 2.  Both of these proteins were measured on a subset at exam 1.  However, for ICAM-1 we have chosen an alternative assay that is not affected by rs5491</a:t>
            </a:r>
          </a:p>
          <a:p>
            <a:endParaRPr lang="en-US" baseline="0" dirty="0" smtClean="0"/>
          </a:p>
          <a:p>
            <a:r>
              <a:rPr lang="en-US" baseline="0" dirty="0" smtClean="0"/>
              <a:t>Also based on our preliminary analyses, we are seeking permission to replicate HGF and P-</a:t>
            </a:r>
            <a:r>
              <a:rPr lang="en-US" baseline="0" dirty="0" err="1" smtClean="0"/>
              <a:t>selectin</a:t>
            </a:r>
            <a:r>
              <a:rPr lang="en-US" baseline="0" dirty="0" smtClean="0"/>
              <a:t> in the larger MESA cohort.    </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11</a:t>
            </a:fld>
            <a:endParaRPr lang="en-US"/>
          </a:p>
        </p:txBody>
      </p:sp>
    </p:spTree>
    <p:extLst>
      <p:ext uri="{BB962C8B-B14F-4D97-AF65-F5344CB8AC3E}">
        <p14:creationId xmlns:p14="http://schemas.microsoft.com/office/powerpoint/2010/main" val="1583628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show this slide to illustrate the</a:t>
            </a:r>
            <a:r>
              <a:rPr lang="en-US" baseline="0" dirty="0" smtClean="0"/>
              <a:t> complexity of investigating associations of exam 2 measurements and subclinical disease.  The counts is this table include only those with serum measurements in the MESA Adhesion Study.  </a:t>
            </a:r>
          </a:p>
          <a:p>
            <a:endParaRPr lang="en-US" baseline="0" dirty="0" smtClean="0"/>
          </a:p>
          <a:p>
            <a:r>
              <a:rPr lang="en-US" baseline="0" dirty="0" smtClean="0"/>
              <a:t>Using CAC as an example, at exam 1 all participants were measured for CAC, however, only 50% were measured at exam 2 and the other 50% exam 3.  Similarly, 25% were measured at exam 4 and the other 75% at exam 5.  This design issue needs to be taken into account in the analyses.</a:t>
            </a:r>
          </a:p>
          <a:p>
            <a:endParaRPr lang="en-US" baseline="0" dirty="0" smtClean="0"/>
          </a:p>
          <a:p>
            <a:r>
              <a:rPr lang="en-US" baseline="0" dirty="0" smtClean="0"/>
              <a:t>Refer that you will be showing preliminary data </a:t>
            </a:r>
          </a:p>
          <a:p>
            <a:endParaRPr lang="en-US" baseline="0" dirty="0" smtClean="0"/>
          </a:p>
          <a:p>
            <a:r>
              <a:rPr lang="en-US" baseline="0" dirty="0" smtClean="0"/>
              <a:t>As for CVD events, we are able assess relationship between events and protein levels, albeit with limited power at this point in time.   </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12</a:t>
            </a:fld>
            <a:endParaRPr lang="en-US"/>
          </a:p>
        </p:txBody>
      </p:sp>
    </p:spTree>
    <p:extLst>
      <p:ext uri="{BB962C8B-B14F-4D97-AF65-F5344CB8AC3E}">
        <p14:creationId xmlns:p14="http://schemas.microsoft.com/office/powerpoint/2010/main" val="105249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an example of phenotype preliminary</a:t>
            </a:r>
            <a:r>
              <a:rPr lang="en-US" baseline="0" dirty="0" smtClean="0"/>
              <a:t> data, we chose to present VCAM-1. </a:t>
            </a:r>
          </a:p>
          <a:p>
            <a:r>
              <a:rPr lang="en-US" baseline="0" dirty="0" smtClean="0"/>
              <a:t>This protein belongs to the </a:t>
            </a:r>
            <a:r>
              <a:rPr lang="en-US" baseline="0" dirty="0" err="1" smtClean="0"/>
              <a:t>Ig</a:t>
            </a:r>
            <a:r>
              <a:rPr lang="en-US" baseline="0" dirty="0" smtClean="0"/>
              <a:t> superfamily and is expressed on endothelial cells, mediating their interaction with leukocytes during inflammation.</a:t>
            </a:r>
          </a:p>
          <a:p>
            <a:endParaRPr lang="en-US" baseline="0" dirty="0" smtClean="0"/>
          </a:p>
          <a:p>
            <a:r>
              <a:rPr lang="en-US" baseline="0" dirty="0" smtClean="0"/>
              <a:t>The soluble form derives from enzymatic cleavage via ADAM 17</a:t>
            </a:r>
          </a:p>
          <a:p>
            <a:endParaRPr lang="en-US" baseline="0" dirty="0" smtClean="0"/>
          </a:p>
          <a:p>
            <a:r>
              <a:rPr lang="en-US" baseline="0" dirty="0" smtClean="0"/>
              <a:t>To date, Few studies have investigated the role of this protein as a marker of clinical and subclinical atherosclerosis.</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13</a:t>
            </a:fld>
            <a:endParaRPr lang="en-US"/>
          </a:p>
        </p:txBody>
      </p:sp>
    </p:spTree>
    <p:extLst>
      <p:ext uri="{BB962C8B-B14F-4D97-AF65-F5344CB8AC3E}">
        <p14:creationId xmlns:p14="http://schemas.microsoft.com/office/powerpoint/2010/main" val="2679723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table illustrates the association of soluble</a:t>
            </a:r>
            <a:r>
              <a:rPr lang="en-US" baseline="0" dirty="0" smtClean="0"/>
              <a:t> VCAM-1 with cardiovascular risk factors.</a:t>
            </a:r>
          </a:p>
          <a:p>
            <a:endParaRPr lang="en-US" baseline="0" dirty="0" smtClean="0"/>
          </a:p>
          <a:p>
            <a:r>
              <a:rPr lang="en-US" baseline="0" dirty="0" smtClean="0"/>
              <a:t>VCAM-1 levels are directly associated with age across ethnicities. </a:t>
            </a:r>
          </a:p>
          <a:p>
            <a:r>
              <a:rPr lang="en-US" baseline="0" dirty="0" smtClean="0"/>
              <a:t>In all racial groups but African Americans, circulating VCAM-1 is associated with total and LDL cholesterol.</a:t>
            </a:r>
          </a:p>
          <a:p>
            <a:r>
              <a:rPr lang="en-US" baseline="0" dirty="0" smtClean="0"/>
              <a:t>An inverse association is again found across races-ethnicities with hypertension.</a:t>
            </a:r>
          </a:p>
          <a:p>
            <a:r>
              <a:rPr lang="en-US" baseline="0" dirty="0" smtClean="0"/>
              <a:t>Finally, soluble VCAM-1 is directly associated with current alcohol use in all four ethnic groups.</a:t>
            </a:r>
          </a:p>
          <a:p>
            <a:endParaRPr lang="en-US" baseline="0" dirty="0" smtClean="0"/>
          </a:p>
          <a:p>
            <a:r>
              <a:rPr lang="en-US" baseline="0" dirty="0" smtClean="0"/>
              <a:t>This underlines the complexity of interpreting results when considering the soluble portion of cell-bound protein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14</a:t>
            </a:fld>
            <a:endParaRPr lang="en-US"/>
          </a:p>
        </p:txBody>
      </p:sp>
    </p:spTree>
    <p:extLst>
      <p:ext uri="{BB962C8B-B14F-4D97-AF65-F5344CB8AC3E}">
        <p14:creationId xmlns:p14="http://schemas.microsoft.com/office/powerpoint/2010/main" val="4001705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table presents the association of soluble VCAM-1 levels with subclinical and clinical cardiovascular outcome.</a:t>
            </a:r>
          </a:p>
          <a:p>
            <a:endParaRPr lang="en-US" baseline="0" dirty="0" smtClean="0"/>
          </a:p>
          <a:p>
            <a:r>
              <a:rPr lang="en-US" baseline="0" dirty="0" smtClean="0"/>
              <a:t>Circulating VCAM-1 is associated to CAC and CHD in African American only, suggesting heterogeneity in the role of this protein in atherosclerosis across ethnicities.</a:t>
            </a:r>
          </a:p>
          <a:p>
            <a:endParaRPr lang="en-US" baseline="0" dirty="0" smtClean="0"/>
          </a:p>
          <a:p>
            <a:r>
              <a:rPr lang="en-US" baseline="0" dirty="0" smtClean="0"/>
              <a:t>Moreover, VCAM-1 levels predict coronary calcium deposition at exam 3, but is not associated with CAC cross-</a:t>
            </a:r>
            <a:r>
              <a:rPr lang="en-US" baseline="0" dirty="0" err="1" smtClean="0"/>
              <a:t>sectionally</a:t>
            </a:r>
            <a:r>
              <a:rPr lang="en-US" baseline="0" dirty="0" smtClean="0"/>
              <a:t> at exam 2.  Expand - </a:t>
            </a:r>
          </a:p>
          <a:p>
            <a:endParaRPr lang="en-US" baseline="0" dirty="0" smtClean="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15</a:t>
            </a:fld>
            <a:endParaRPr lang="en-US"/>
          </a:p>
        </p:txBody>
      </p:sp>
    </p:spTree>
    <p:extLst>
      <p:ext uri="{BB962C8B-B14F-4D97-AF65-F5344CB8AC3E}">
        <p14:creationId xmlns:p14="http://schemas.microsoft.com/office/powerpoint/2010/main" val="141826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9F9BC5E5-437E-4D06-BAD6-81DA2C2B5DAE}" type="datetime1">
              <a:rPr lang="en-US"/>
              <a:pPr>
                <a:defRPr/>
              </a:pPr>
              <a:t>10/2/2013</a:t>
            </a:fld>
            <a:endParaRPr lang="en-US"/>
          </a:p>
        </p:txBody>
      </p:sp>
      <p:sp>
        <p:nvSpPr>
          <p:cNvPr id="7" name="Footer Placeholder 19"/>
          <p:cNvSpPr>
            <a:spLocks noGrp="1"/>
          </p:cNvSpPr>
          <p:nvPr>
            <p:ph type="ftr" sz="quarter" idx="11"/>
          </p:nvPr>
        </p:nvSpPr>
        <p:spPr/>
        <p:txBody>
          <a:bodyPr/>
          <a:lstStyle>
            <a:lvl1pPr>
              <a:defRPr/>
            </a:lvl1pPr>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C77C22D2-5399-4C14-8206-9BE0DCB1018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51017A43-12EE-4E82-828C-9AF261BE3D0A}" type="datetime1">
              <a:rPr lang="en-US"/>
              <a:pPr>
                <a:defRPr/>
              </a:pPr>
              <a:t>10/2/2013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4CC3EE1F-1AC3-42D1-BF0D-B265657740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643E49B-C6A8-4D9C-9A65-2395FDE64169}" type="datetime1">
              <a:rPr lang="en-US"/>
              <a:pPr>
                <a:defRPr/>
              </a:pPr>
              <a:t>10/2/2013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128B07D-7A6F-4771-B4D3-6DCA69B9C67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3FDC710-293F-40FD-80B9-3495C8B65E5E}" type="datetime1">
              <a:rPr lang="en-US"/>
              <a:pPr>
                <a:defRPr/>
              </a:pPr>
              <a:t>10/2/2013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CF3EBD4-0518-4D5E-801C-5A63D075B2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3D93EFA3-5E3B-4FDB-AF19-382C8B06C807}" type="datetime1">
              <a:rPr lang="en-US"/>
              <a:pPr>
                <a:defRPr/>
              </a:pPr>
              <a:t>10/2/2013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629D7CDF-2CE1-474D-8AAC-0EEDC18A37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8192EAC2-8BCE-4CDE-958A-93EBF47F3F75}" type="datetime1">
              <a:rPr lang="en-US"/>
              <a:pPr>
                <a:defRPr/>
              </a:pPr>
              <a:t>10/2/2013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01171DAA-36B6-4049-893A-5149FA2493C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3"/>
          <p:cNvSpPr>
            <a:spLocks noGrp="1"/>
          </p:cNvSpPr>
          <p:nvPr>
            <p:ph type="dt" sz="half" idx="10"/>
          </p:nvPr>
        </p:nvSpPr>
        <p:spPr/>
        <p:txBody>
          <a:bodyPr/>
          <a:lstStyle>
            <a:lvl1pPr>
              <a:defRPr/>
            </a:lvl1pPr>
          </a:lstStyle>
          <a:p>
            <a:pPr>
              <a:defRPr/>
            </a:pPr>
            <a:fld id="{4B24305B-88AE-4755-8137-48C25C53AA11}" type="datetime1">
              <a:rPr lang="en-US"/>
              <a:pPr>
                <a:defRPr/>
              </a:pPr>
              <a:t>10/2/2013</a:t>
            </a:fld>
            <a:endParaRPr lang="en-US"/>
          </a:p>
        </p:txBody>
      </p:sp>
      <p:sp>
        <p:nvSpPr>
          <p:cNvPr id="8" name="Footer Placeholder 9"/>
          <p:cNvSpPr>
            <a:spLocks noGrp="1"/>
          </p:cNvSpPr>
          <p:nvPr>
            <p:ph type="ftr" sz="quarter" idx="11"/>
          </p:nvPr>
        </p:nvSpPr>
        <p:spPr/>
        <p:txBody>
          <a:bodyPr/>
          <a:lstStyle>
            <a:lvl1pPr>
              <a:defRPr/>
            </a:lvl1pPr>
          </a:lstStyle>
          <a:p>
            <a:pPr>
              <a:defRPr/>
            </a:pPr>
            <a:endParaRPr lang="en-US"/>
          </a:p>
        </p:txBody>
      </p:sp>
      <p:sp>
        <p:nvSpPr>
          <p:cNvPr id="9" name="Slide Number Placeholder 21"/>
          <p:cNvSpPr>
            <a:spLocks noGrp="1"/>
          </p:cNvSpPr>
          <p:nvPr>
            <p:ph type="sldNum" sz="quarter" idx="12"/>
          </p:nvPr>
        </p:nvSpPr>
        <p:spPr/>
        <p:txBody>
          <a:bodyPr/>
          <a:lstStyle>
            <a:lvl1pPr>
              <a:defRPr/>
            </a:lvl1pPr>
          </a:lstStyle>
          <a:p>
            <a:pPr>
              <a:defRPr/>
            </a:pPr>
            <a:fld id="{5B8227EA-D88B-447D-9D6C-1D660CF1757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D5F31C07-372A-4EDA-8189-DA892CCF5745}" type="datetime1">
              <a:rPr lang="en-US"/>
              <a:pPr>
                <a:defRPr/>
              </a:pPr>
              <a:t>10/2/2013</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FA3C4B45-E81A-4609-B21D-CBE1AEDBDE7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7BD55DBF-B330-4DB7-B36E-BFC546A0B5C9}" type="datetime1">
              <a:rPr lang="en-US"/>
              <a:pPr>
                <a:defRPr/>
              </a:pPr>
              <a:t>10/2/2013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9288AFCD-E507-4E89-BF8A-94FCEE6FAE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9ADFC99E-20FD-49F9-BAB4-65DA24A8902F}" type="datetime1">
              <a:rPr lang="en-US"/>
              <a:pPr>
                <a:defRPr/>
              </a:pPr>
              <a:t>10/2/2013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9542D3C-01EB-43B6-A9A1-F923B631E44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994D00F2-83E4-4FCF-89D1-C75E50EA60B2}" type="datetime1">
              <a:rPr lang="en-US"/>
              <a:pPr>
                <a:defRPr/>
              </a:pPr>
              <a:t>10/2/2013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DA70F45C-0739-40D9-BB5C-2B22F8048B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E2D2A"/>
        </a:solid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0A27E549-692F-48B6-A452-67725BE5B1EA}" type="datetime1">
              <a:rPr lang="en-US"/>
              <a:pPr>
                <a:defRPr/>
              </a:pPr>
              <a:t>10/2/2013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a:defRPr sz="1200">
                <a:solidFill>
                  <a:srgbClr val="EE7F00"/>
                </a:solidFill>
                <a:latin typeface="Gill Sans MT" pitchFamily="34" charset="0"/>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B28347F9-C081-4FFE-AD3C-A8F41B4CA433}"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0" r:id="rId1"/>
    <p:sldLayoutId id="2147483719" r:id="rId2"/>
    <p:sldLayoutId id="2147483721" r:id="rId3"/>
    <p:sldLayoutId id="2147483718" r:id="rId4"/>
    <p:sldLayoutId id="2147483717" r:id="rId5"/>
    <p:sldLayoutId id="2147483716" r:id="rId6"/>
    <p:sldLayoutId id="2147483722" r:id="rId7"/>
    <p:sldLayoutId id="2147483715" r:id="rId8"/>
    <p:sldLayoutId id="2147483723" r:id="rId9"/>
    <p:sldLayoutId id="2147483714" r:id="rId10"/>
    <p:sldLayoutId id="2147483713" r:id="rId11"/>
  </p:sldLayoutIdLst>
  <p:hf hdr="0" ftr="0" dt="0"/>
  <p:txStyles>
    <p:titleStyle>
      <a:lvl1pPr algn="l" rtl="0" eaLnBrk="0" fontAlgn="base" hangingPunct="0">
        <a:spcBef>
          <a:spcPct val="0"/>
        </a:spcBef>
        <a:spcAft>
          <a:spcPct val="0"/>
        </a:spcAft>
        <a:defRPr sz="4300" kern="1200">
          <a:solidFill>
            <a:srgbClr val="00C1FF"/>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C1FF"/>
          </a:solidFill>
          <a:latin typeface="Gill Sans MT" pitchFamily="34" charset="0"/>
        </a:defRPr>
      </a:lvl2pPr>
      <a:lvl3pPr algn="l" rtl="0" eaLnBrk="0" fontAlgn="base" hangingPunct="0">
        <a:spcBef>
          <a:spcPct val="0"/>
        </a:spcBef>
        <a:spcAft>
          <a:spcPct val="0"/>
        </a:spcAft>
        <a:defRPr sz="4300">
          <a:solidFill>
            <a:srgbClr val="00C1FF"/>
          </a:solidFill>
          <a:latin typeface="Gill Sans MT" pitchFamily="34" charset="0"/>
        </a:defRPr>
      </a:lvl3pPr>
      <a:lvl4pPr algn="l" rtl="0" eaLnBrk="0" fontAlgn="base" hangingPunct="0">
        <a:spcBef>
          <a:spcPct val="0"/>
        </a:spcBef>
        <a:spcAft>
          <a:spcPct val="0"/>
        </a:spcAft>
        <a:defRPr sz="4300">
          <a:solidFill>
            <a:srgbClr val="00C1FF"/>
          </a:solidFill>
          <a:latin typeface="Gill Sans MT" pitchFamily="34" charset="0"/>
        </a:defRPr>
      </a:lvl4pPr>
      <a:lvl5pPr algn="l" rtl="0" eaLnBrk="0" fontAlgn="base" hangingPunct="0">
        <a:spcBef>
          <a:spcPct val="0"/>
        </a:spcBef>
        <a:spcAft>
          <a:spcPct val="0"/>
        </a:spcAft>
        <a:defRPr sz="4300">
          <a:solidFill>
            <a:srgbClr val="00C1FF"/>
          </a:solidFill>
          <a:latin typeface="Gill Sans MT" pitchFamily="34" charset="0"/>
        </a:defRPr>
      </a:lvl5pPr>
      <a:lvl6pPr marL="457200" algn="l" rtl="0" fontAlgn="base">
        <a:spcBef>
          <a:spcPct val="0"/>
        </a:spcBef>
        <a:spcAft>
          <a:spcPct val="0"/>
        </a:spcAft>
        <a:defRPr sz="4300">
          <a:solidFill>
            <a:srgbClr val="00C1FF"/>
          </a:solidFill>
          <a:latin typeface="Gill Sans MT" pitchFamily="34" charset="0"/>
        </a:defRPr>
      </a:lvl6pPr>
      <a:lvl7pPr marL="914400" algn="l" rtl="0" fontAlgn="base">
        <a:spcBef>
          <a:spcPct val="0"/>
        </a:spcBef>
        <a:spcAft>
          <a:spcPct val="0"/>
        </a:spcAft>
        <a:defRPr sz="4300">
          <a:solidFill>
            <a:srgbClr val="00C1FF"/>
          </a:solidFill>
          <a:latin typeface="Gill Sans MT" pitchFamily="34" charset="0"/>
        </a:defRPr>
      </a:lvl7pPr>
      <a:lvl8pPr marL="1371600" algn="l" rtl="0" fontAlgn="base">
        <a:spcBef>
          <a:spcPct val="0"/>
        </a:spcBef>
        <a:spcAft>
          <a:spcPct val="0"/>
        </a:spcAft>
        <a:defRPr sz="4300">
          <a:solidFill>
            <a:srgbClr val="00C1FF"/>
          </a:solidFill>
          <a:latin typeface="Gill Sans MT" pitchFamily="34" charset="0"/>
        </a:defRPr>
      </a:lvl8pPr>
      <a:lvl9pPr marL="1828800" algn="l" rtl="0" fontAlgn="base">
        <a:spcBef>
          <a:spcPct val="0"/>
        </a:spcBef>
        <a:spcAft>
          <a:spcPct val="0"/>
        </a:spcAft>
        <a:defRPr sz="4300">
          <a:solidFill>
            <a:srgbClr val="00C1FF"/>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D2DA7A"/>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FFCC00"/>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9"/>
          <p:cNvSpPr>
            <a:spLocks noGrp="1"/>
          </p:cNvSpPr>
          <p:nvPr>
            <p:ph type="sldNum" sz="quarter" idx="12"/>
          </p:nvPr>
        </p:nvSpPr>
        <p:spPr/>
        <p:txBody>
          <a:bodyPr/>
          <a:lstStyle/>
          <a:p>
            <a:pPr>
              <a:defRPr/>
            </a:pPr>
            <a:fld id="{2816BF09-3375-4D00-BF53-06D2FC832708}" type="slidenum">
              <a:rPr lang="en-US"/>
              <a:pPr>
                <a:defRPr/>
              </a:pPr>
              <a:t>1</a:t>
            </a:fld>
            <a:endParaRPr lang="en-US"/>
          </a:p>
        </p:txBody>
      </p:sp>
      <p:sp>
        <p:nvSpPr>
          <p:cNvPr id="15362" name="Rectangle 2"/>
          <p:cNvSpPr>
            <a:spLocks noGrp="1"/>
          </p:cNvSpPr>
          <p:nvPr>
            <p:ph type="ctrTitle" idx="4294967295"/>
          </p:nvPr>
        </p:nvSpPr>
        <p:spPr bwMode="auto">
          <a:xfrm>
            <a:off x="1676400" y="2133600"/>
            <a:ext cx="7086600" cy="1905000"/>
          </a:xfrm>
          <a:noFill/>
        </p:spPr>
        <p:txBody>
          <a:bodyPr vert="horz" wrap="square" lIns="91440" tIns="45720" rIns="91440" bIns="45720" numCol="1" anchorCtr="0" compatLnSpc="1">
            <a:prstTxWarp prst="textNoShape">
              <a:avLst/>
            </a:prstTxWarp>
          </a:bodyPr>
          <a:lstStyle/>
          <a:p>
            <a:pPr algn="ctr"/>
            <a:r>
              <a:rPr lang="en-US" sz="3400" dirty="0" smtClean="0">
                <a:solidFill>
                  <a:srgbClr val="9E2D2A"/>
                </a:solidFill>
                <a:effectLst/>
              </a:rPr>
              <a:t>Multi-Scale Biology of Atherosclerosis in the Cellular Adhesion Pathway</a:t>
            </a:r>
            <a:br>
              <a:rPr lang="en-US" sz="3400" dirty="0" smtClean="0">
                <a:solidFill>
                  <a:srgbClr val="9E2D2A"/>
                </a:solidFill>
                <a:effectLst/>
              </a:rPr>
            </a:br>
            <a:r>
              <a:rPr lang="en-US" sz="2400" dirty="0" smtClean="0">
                <a:solidFill>
                  <a:srgbClr val="9E2D2A"/>
                </a:solidFill>
                <a:effectLst/>
              </a:rPr>
              <a:t>MESA Adhesion Ancillary Study</a:t>
            </a:r>
            <a:br>
              <a:rPr lang="en-US" sz="2400" dirty="0" smtClean="0">
                <a:solidFill>
                  <a:srgbClr val="9E2D2A"/>
                </a:solidFill>
                <a:effectLst/>
              </a:rPr>
            </a:br>
            <a:r>
              <a:rPr lang="en-US" sz="2400" dirty="0" smtClean="0">
                <a:solidFill>
                  <a:srgbClr val="9E2D2A"/>
                </a:solidFill>
                <a:effectLst/>
              </a:rPr>
              <a:t>Design and Preliminary Results</a:t>
            </a:r>
          </a:p>
        </p:txBody>
      </p:sp>
      <p:sp>
        <p:nvSpPr>
          <p:cNvPr id="15363" name="Rectangle 3"/>
          <p:cNvSpPr>
            <a:spLocks noGrp="1"/>
          </p:cNvSpPr>
          <p:nvPr>
            <p:ph type="subTitle" idx="4294967295"/>
          </p:nvPr>
        </p:nvSpPr>
        <p:spPr>
          <a:xfrm>
            <a:off x="1219200" y="4724400"/>
            <a:ext cx="6400800" cy="1752600"/>
          </a:xfrm>
        </p:spPr>
        <p:txBody>
          <a:bodyPr>
            <a:normAutofit fontScale="77500" lnSpcReduction="20000"/>
          </a:bodyPr>
          <a:lstStyle/>
          <a:p>
            <a:pPr marL="82550" indent="0">
              <a:buNone/>
            </a:pPr>
            <a:r>
              <a:rPr lang="en-US" dirty="0"/>
              <a:t>Suzette J. Bielinski, </a:t>
            </a:r>
            <a:r>
              <a:rPr lang="en-US" dirty="0" smtClean="0"/>
              <a:t>PHD</a:t>
            </a:r>
          </a:p>
          <a:p>
            <a:pPr marL="82550" indent="0">
              <a:buNone/>
            </a:pPr>
            <a:r>
              <a:rPr lang="en-US" dirty="0" smtClean="0"/>
              <a:t>Cecilia Berardi, MD</a:t>
            </a:r>
            <a:endParaRPr lang="en-US" dirty="0"/>
          </a:p>
          <a:p>
            <a:pPr marL="82550" indent="0">
              <a:buFont typeface="Wingdings 2" pitchFamily="18" charset="2"/>
              <a:buNone/>
            </a:pPr>
            <a:r>
              <a:rPr lang="en-US" sz="2600" dirty="0" smtClean="0"/>
              <a:t>MESA Steering Committee Meeting</a:t>
            </a:r>
          </a:p>
          <a:p>
            <a:pPr marL="82550" indent="0">
              <a:buNone/>
            </a:pPr>
            <a:r>
              <a:rPr lang="en-US" sz="2600" dirty="0" smtClean="0"/>
              <a:t>Silver Springs, Maryland</a:t>
            </a:r>
          </a:p>
          <a:p>
            <a:pPr marL="82550" indent="0">
              <a:buNone/>
            </a:pPr>
            <a:r>
              <a:rPr lang="en-US" sz="2600" dirty="0" smtClean="0"/>
              <a:t>October </a:t>
            </a:r>
            <a:r>
              <a:rPr lang="en-US" sz="2600" dirty="0"/>
              <a:t>2-4, 2013</a:t>
            </a:r>
          </a:p>
          <a:p>
            <a:pPr marL="82550" indent="0">
              <a:buFont typeface="Wingdings 2" pitchFamily="18" charset="2"/>
              <a:buNone/>
            </a:pPr>
            <a:endParaRPr lang="en-US" sz="2600" dirty="0" smtClean="0"/>
          </a:p>
          <a:p>
            <a:pPr marL="82550" indent="0" algn="ctr">
              <a:buFont typeface="Wingdings 2" pitchFamily="18" charset="2"/>
              <a:buNone/>
            </a:pPr>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6200" y="533400"/>
            <a:ext cx="2537680" cy="156223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MESA Adhesion Proteins</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80704529"/>
              </p:ext>
            </p:extLst>
          </p:nvPr>
        </p:nvGraphicFramePr>
        <p:xfrm>
          <a:off x="1143000" y="1447805"/>
          <a:ext cx="8001001" cy="5033297"/>
        </p:xfrm>
        <a:graphic>
          <a:graphicData uri="http://schemas.openxmlformats.org/drawingml/2006/table">
            <a:tbl>
              <a:tblPr>
                <a:tableStyleId>{5C22544A-7EE6-4342-B048-85BDC9FD1C3A}</a:tableStyleId>
              </a:tblPr>
              <a:tblGrid>
                <a:gridCol w="1720790"/>
                <a:gridCol w="1162819"/>
                <a:gridCol w="1299655"/>
                <a:gridCol w="1299655"/>
                <a:gridCol w="1299655"/>
                <a:gridCol w="1218427"/>
              </a:tblGrid>
              <a:tr h="479822">
                <a:tc gridSpan="6">
                  <a:txBody>
                    <a:bodyPr/>
                    <a:lstStyle/>
                    <a:p>
                      <a:pPr algn="l" rtl="0" fontAlgn="b"/>
                      <a:r>
                        <a:rPr lang="en-US" sz="1400" b="1" u="none" strike="noStrike" dirty="0" smtClean="0">
                          <a:effectLst/>
                        </a:rPr>
                        <a:t>Mean and Standard Deviation of Circulating Adhesion Protein Level by Ethnicity in MESA measured at Exam 2</a:t>
                      </a:r>
                      <a:endParaRPr lang="en-US" sz="1400" b="1" i="0" u="none" strike="noStrike" dirty="0">
                        <a:solidFill>
                          <a:srgbClr val="000000"/>
                        </a:solidFill>
                        <a:effectLst/>
                        <a:latin typeface="Gill Sans MT"/>
                      </a:endParaRPr>
                    </a:p>
                  </a:txBody>
                  <a:tcPr marL="9517" marR="9517" marT="951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3565">
                <a:tc>
                  <a:txBody>
                    <a:bodyPr/>
                    <a:lstStyle/>
                    <a:p>
                      <a:pPr algn="l" rtl="0" fontAlgn="ctr"/>
                      <a:r>
                        <a:rPr lang="en-US" sz="1400" b="1" u="none" strike="noStrike">
                          <a:effectLst/>
                        </a:rPr>
                        <a:t> </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European</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Chinese</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African</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Hispanic</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dirty="0">
                          <a:effectLst/>
                        </a:rPr>
                        <a:t>p value</a:t>
                      </a:r>
                      <a:endParaRPr lang="en-US" sz="1400" b="1" i="0" u="none" strike="noStrike" dirty="0">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n</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619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579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 </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VCAM-1, </a:t>
                      </a:r>
                      <a:r>
                        <a:rPr lang="en-US" sz="1400" b="1" u="none" strike="noStrike" dirty="0" err="1">
                          <a:effectLst/>
                        </a:rPr>
                        <a:t>ng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784 (225)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742 (227)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668 (223)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757 (238)</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P-selectin, ng/mL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58.1 (20.3)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42.6 (14.7)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45.7 (17.6)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60.6 (19.8)</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L-selectin, ng/mL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956 (215)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834 (175)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867 (192)</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904 (196)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E-Cadherin, ng/mL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215 (58.4)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227 (63.8)</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209 (59.4)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247 (75.1)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MMP-1, ng/mL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5.5 (4.0)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5.5 (3.6)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 (4.9)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5.4 (4.3)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0.2769</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MMP-2, ng/mL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196 (30.3)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190 (28.9)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201 (35.2)</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198 (31.0)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TIMP-2, ng/mL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83.0 (13.1)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76.9 (11.0)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82.8 (13.6)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81.9 (11.7)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6Ckine, pg/mL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844 (280)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779 (281)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811 (289)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813 (280)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RANTES, pg/mL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4195 (3969)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4385 (3317)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4334 (4611)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4284 (4287)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SDF1a, pg/mL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1904 (434)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1998 (436)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1947 (481)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1942 (447)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0.002</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HGF, pg/mL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1005 (254)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876 (200)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982 (265)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1099 (260)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TGFb1, pg/mL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3708 (2162)</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4385 (2225)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3908 (2513)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3855 (2250)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smtClean="0">
                          <a:effectLst/>
                        </a:rPr>
                        <a:t>SLPI, </a:t>
                      </a:r>
                      <a:r>
                        <a:rPr lang="en-US" sz="1400" b="1" u="none" strike="noStrike" dirty="0" err="1">
                          <a:effectLst/>
                        </a:rPr>
                        <a:t>pg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45525 (10058)</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44977 (10250)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47677 (12241)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47439 (10626)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dirty="0">
                          <a:effectLst/>
                        </a:rPr>
                        <a:t>&lt; 0.001</a:t>
                      </a:r>
                      <a:endParaRPr lang="en-US" sz="1400" b="0" i="0" u="none" strike="noStrike" dirty="0">
                        <a:solidFill>
                          <a:srgbClr val="000000"/>
                        </a:solidFill>
                        <a:effectLst/>
                        <a:latin typeface="Gill Sans MT"/>
                      </a:endParaRPr>
                    </a:p>
                  </a:txBody>
                  <a:tcPr marL="9517" marR="9517" marT="9517" marB="0" anchor="ctr"/>
                </a:tc>
              </a:tr>
            </a:tbl>
          </a:graphicData>
        </a:graphic>
      </p:graphicFrame>
    </p:spTree>
    <p:extLst>
      <p:ext uri="{BB962C8B-B14F-4D97-AF65-F5344CB8AC3E}">
        <p14:creationId xmlns:p14="http://schemas.microsoft.com/office/powerpoint/2010/main" val="3628934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MESA Adhesion Proteins</a:t>
            </a:r>
            <a:endParaRPr lang="en-US" dirty="0"/>
          </a:p>
        </p:txBody>
      </p:sp>
      <p:sp>
        <p:nvSpPr>
          <p:cNvPr id="3" name="Content Placeholder 2"/>
          <p:cNvSpPr>
            <a:spLocks noGrp="1"/>
          </p:cNvSpPr>
          <p:nvPr>
            <p:ph idx="1"/>
          </p:nvPr>
        </p:nvSpPr>
        <p:spPr/>
        <p:txBody>
          <a:bodyPr/>
          <a:lstStyle/>
          <a:p>
            <a:r>
              <a:rPr lang="en-US" dirty="0" smtClean="0"/>
              <a:t>Not measured</a:t>
            </a:r>
          </a:p>
          <a:p>
            <a:pPr lvl="1"/>
            <a:r>
              <a:rPr lang="en-US" dirty="0">
                <a:latin typeface="Gill Sans MT" pitchFamily="34" charset="0"/>
              </a:rPr>
              <a:t>Monocyte Chemotactic Protein </a:t>
            </a:r>
            <a:r>
              <a:rPr lang="en-US" dirty="0" smtClean="0">
                <a:latin typeface="Gill Sans MT" pitchFamily="34" charset="0"/>
              </a:rPr>
              <a:t>3 (</a:t>
            </a:r>
            <a:r>
              <a:rPr lang="en-US" dirty="0" smtClean="0"/>
              <a:t>MCP3)</a:t>
            </a:r>
          </a:p>
          <a:p>
            <a:pPr lvl="1"/>
            <a:r>
              <a:rPr lang="en-US" dirty="0">
                <a:latin typeface="Gill Sans MT" pitchFamily="34" charset="0"/>
              </a:rPr>
              <a:t>Epidermal Growth </a:t>
            </a:r>
            <a:r>
              <a:rPr lang="en-US" dirty="0" smtClean="0">
                <a:latin typeface="Gill Sans MT" pitchFamily="34" charset="0"/>
              </a:rPr>
              <a:t>Factor (</a:t>
            </a:r>
            <a:r>
              <a:rPr lang="en-US" dirty="0" smtClean="0"/>
              <a:t>EGF)</a:t>
            </a:r>
          </a:p>
          <a:p>
            <a:r>
              <a:rPr lang="en-US" dirty="0" smtClean="0"/>
              <a:t>Added on the 2880 at exam 2</a:t>
            </a:r>
          </a:p>
          <a:p>
            <a:pPr lvl="1"/>
            <a:r>
              <a:rPr lang="en-US" dirty="0" smtClean="0"/>
              <a:t>ICAM-1 </a:t>
            </a:r>
          </a:p>
          <a:p>
            <a:pPr lvl="1"/>
            <a:r>
              <a:rPr lang="en-US" dirty="0" smtClean="0"/>
              <a:t>IL2sr</a:t>
            </a:r>
          </a:p>
          <a:p>
            <a:r>
              <a:rPr lang="en-US" dirty="0" smtClean="0"/>
              <a:t>Replication Proteins</a:t>
            </a:r>
          </a:p>
          <a:p>
            <a:pPr lvl="1"/>
            <a:r>
              <a:rPr lang="en-US" dirty="0" smtClean="0"/>
              <a:t>HGF</a:t>
            </a:r>
          </a:p>
          <a:p>
            <a:pPr lvl="1"/>
            <a:r>
              <a:rPr lang="en-US" dirty="0" smtClean="0"/>
              <a:t>P-selectin</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11</a:t>
            </a:fld>
            <a:endParaRPr lang="en-US"/>
          </a:p>
        </p:txBody>
      </p:sp>
    </p:spTree>
    <p:extLst>
      <p:ext uri="{BB962C8B-B14F-4D97-AF65-F5344CB8AC3E}">
        <p14:creationId xmlns:p14="http://schemas.microsoft.com/office/powerpoint/2010/main" val="308255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a:noFill/>
        </p:spPr>
        <p:txBody>
          <a:bodyPr vert="horz" wrap="square" lIns="91440" tIns="45720" rIns="91440" bIns="45720" numCol="1" anchorCtr="0" compatLnSpc="1">
            <a:prstTxWarp prst="textNoShape">
              <a:avLst/>
            </a:prstTxWarp>
            <a:normAutofit/>
          </a:bodyPr>
          <a:lstStyle/>
          <a:p>
            <a:r>
              <a:rPr lang="en-US" dirty="0" smtClean="0">
                <a:effectLst/>
              </a:rPr>
              <a:t>Subclinical Measures and Events</a:t>
            </a:r>
          </a:p>
        </p:txBody>
      </p:sp>
      <p:sp>
        <p:nvSpPr>
          <p:cNvPr id="82211" name="Line 291"/>
          <p:cNvSpPr>
            <a:spLocks noChangeShapeType="1"/>
          </p:cNvSpPr>
          <p:nvPr/>
        </p:nvSpPr>
        <p:spPr bwMode="auto">
          <a:xfrm>
            <a:off x="4457700" y="2395538"/>
            <a:ext cx="0" cy="0"/>
          </a:xfrm>
          <a:prstGeom prst="line">
            <a:avLst/>
          </a:prstGeom>
          <a:noFill/>
          <a:ln w="12700" cap="rnd">
            <a:solidFill>
              <a:srgbClr val="000000"/>
            </a:solidFill>
            <a:round/>
            <a:headEnd/>
            <a:tailEnd/>
          </a:ln>
          <a:effectLst/>
        </p:spPr>
        <p:txBody>
          <a:bodyPr/>
          <a:lstStyle/>
          <a:p>
            <a:endParaRPr lang="en-US"/>
          </a:p>
        </p:txBody>
      </p:sp>
      <p:sp>
        <p:nvSpPr>
          <p:cNvPr id="82314" name="Line 394"/>
          <p:cNvSpPr>
            <a:spLocks noChangeShapeType="1"/>
          </p:cNvSpPr>
          <p:nvPr/>
        </p:nvSpPr>
        <p:spPr bwMode="auto">
          <a:xfrm>
            <a:off x="4457700" y="2994025"/>
            <a:ext cx="0" cy="0"/>
          </a:xfrm>
          <a:prstGeom prst="line">
            <a:avLst/>
          </a:prstGeom>
          <a:noFill/>
          <a:ln w="12700" cap="rnd">
            <a:solidFill>
              <a:srgbClr val="000000"/>
            </a:solidFill>
            <a:round/>
            <a:headEnd/>
            <a:tailEnd/>
          </a:ln>
          <a:effectLst/>
        </p:spPr>
        <p:txBody>
          <a:bodyPr/>
          <a:lstStyle/>
          <a:p>
            <a:endParaRPr lang="en-US"/>
          </a:p>
        </p:txBody>
      </p:sp>
      <p:sp>
        <p:nvSpPr>
          <p:cNvPr id="5" name="TextBox 4"/>
          <p:cNvSpPr txBox="1"/>
          <p:nvPr/>
        </p:nvSpPr>
        <p:spPr>
          <a:xfrm>
            <a:off x="2209800" y="6488668"/>
            <a:ext cx="6400800" cy="369332"/>
          </a:xfrm>
          <a:prstGeom prst="rect">
            <a:avLst/>
          </a:prstGeom>
          <a:noFill/>
        </p:spPr>
        <p:txBody>
          <a:bodyPr wrap="square" rtlCol="0">
            <a:spAutoFit/>
          </a:bodyPr>
          <a:lstStyle/>
          <a:p>
            <a:r>
              <a:rPr lang="en-US" dirty="0" smtClean="0"/>
              <a:t>Counts includes all those with serum proteins measured</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871998260"/>
              </p:ext>
            </p:extLst>
          </p:nvPr>
        </p:nvGraphicFramePr>
        <p:xfrm>
          <a:off x="1142999" y="1295403"/>
          <a:ext cx="7772401" cy="5113865"/>
        </p:xfrm>
        <a:graphic>
          <a:graphicData uri="http://schemas.openxmlformats.org/drawingml/2006/table">
            <a:tbl>
              <a:tblPr/>
              <a:tblGrid>
                <a:gridCol w="2695347"/>
                <a:gridCol w="617479"/>
                <a:gridCol w="617479"/>
                <a:gridCol w="480262"/>
                <a:gridCol w="480262"/>
                <a:gridCol w="480262"/>
                <a:gridCol w="480262"/>
                <a:gridCol w="480262"/>
                <a:gridCol w="480262"/>
                <a:gridCol w="480262"/>
                <a:gridCol w="480262"/>
              </a:tblGrid>
              <a:tr h="265823">
                <a:tc gridSpan="2">
                  <a:txBody>
                    <a:bodyPr/>
                    <a:lstStyle/>
                    <a:p>
                      <a:pPr algn="ctr" fontAlgn="ctr"/>
                      <a:r>
                        <a:rPr lang="en-US" sz="1400" b="1" i="0" u="none" strike="noStrike" dirty="0">
                          <a:solidFill>
                            <a:srgbClr val="000000"/>
                          </a:solidFill>
                          <a:effectLst/>
                          <a:latin typeface="Arial"/>
                        </a:rPr>
                        <a:t>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endParaRPr lang="en-US"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gridSpan="8">
                  <a:txBody>
                    <a:bodyPr/>
                    <a:lstStyle/>
                    <a:p>
                      <a:pPr algn="ctr" fontAlgn="ctr"/>
                      <a:r>
                        <a:rPr lang="en-US" sz="1400" b="1" i="0" u="none" strike="noStrike">
                          <a:solidFill>
                            <a:srgbClr val="000000"/>
                          </a:solidFill>
                          <a:effectLst/>
                          <a:latin typeface="Arial"/>
                        </a:rPr>
                        <a:t>Race/Ethnicity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6659">
                <a:tc>
                  <a:txBody>
                    <a:bodyPr/>
                    <a:lstStyle/>
                    <a:p>
                      <a:pPr algn="ctr" fontAlgn="ctr"/>
                      <a:r>
                        <a:rPr lang="en-US" sz="1400" b="1" i="0" u="none" strike="noStrike">
                          <a:solidFill>
                            <a:srgbClr val="000000"/>
                          </a:solidFill>
                          <a:effectLst/>
                          <a:latin typeface="Arial"/>
                        </a:rPr>
                        <a:t>Measure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a:rPr>
                        <a:t>Exam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0000"/>
                          </a:solidFill>
                          <a:effectLst/>
                          <a:latin typeface="Arial"/>
                        </a:rPr>
                        <a:t>% of MESA </a:t>
                      </a:r>
                      <a:endParaRPr lang="en-US" sz="1400" b="1"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1" i="0" u="none" strike="noStrike">
                          <a:solidFill>
                            <a:srgbClr val="000000"/>
                          </a:solidFill>
                          <a:effectLst/>
                          <a:latin typeface="Arial"/>
                        </a:rPr>
                        <a:t>European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1" i="0" u="none" strike="noStrike">
                          <a:solidFill>
                            <a:srgbClr val="000000"/>
                          </a:solidFill>
                          <a:effectLst/>
                          <a:latin typeface="Arial"/>
                        </a:rPr>
                        <a:t>Chinese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1" i="0" u="none" strike="noStrike">
                          <a:solidFill>
                            <a:srgbClr val="000000"/>
                          </a:solidFill>
                          <a:effectLst/>
                          <a:latin typeface="Arial"/>
                        </a:rPr>
                        <a:t>African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1" i="0" u="none" strike="noStrike">
                          <a:solidFill>
                            <a:srgbClr val="000000"/>
                          </a:solidFill>
                          <a:effectLst/>
                          <a:latin typeface="Arial"/>
                        </a:rPr>
                        <a:t>Hispanic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65823">
                <a:tc>
                  <a:txBody>
                    <a:bodyPr/>
                    <a:lstStyle/>
                    <a:p>
                      <a:pPr algn="ctr" fontAlgn="ctr"/>
                      <a:r>
                        <a:rPr lang="en-US" sz="1400" b="0" i="0" u="none" strike="noStrike">
                          <a:solidFill>
                            <a:srgbClr val="000000"/>
                          </a:solidFill>
                          <a:effectLst/>
                          <a:latin typeface="Arial"/>
                        </a:rPr>
                        <a:t>MESA 2880 Sample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720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720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55189">
                <a:tc rowSpan="5">
                  <a:txBody>
                    <a:bodyPr/>
                    <a:lstStyle/>
                    <a:p>
                      <a:pPr algn="ctr" fontAlgn="ctr"/>
                      <a:r>
                        <a:rPr lang="en-US" sz="1400" b="0" i="0" u="none" strike="noStrike">
                          <a:solidFill>
                            <a:srgbClr val="000000"/>
                          </a:solidFill>
                          <a:effectLst/>
                          <a:latin typeface="Arial"/>
                        </a:rPr>
                        <a:t>Coronary Artery Calcium Score (CAC)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100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620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604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50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295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50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b"/>
                      <a:r>
                        <a:rPr lang="en-US" sz="1400" b="0" i="0" u="none" strike="noStrike" dirty="0">
                          <a:solidFill>
                            <a:srgbClr val="000000"/>
                          </a:solidFill>
                          <a:effectLst/>
                          <a:latin typeface="Arial"/>
                        </a:rPr>
                        <a:t>255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25</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220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165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65823">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75</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360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333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rowSpan="5">
                  <a:txBody>
                    <a:bodyPr/>
                    <a:lstStyle/>
                    <a:p>
                      <a:pPr algn="ctr" fontAlgn="ctr"/>
                      <a:r>
                        <a:rPr lang="en-US" sz="1400" b="0" i="0" u="none" strike="noStrike" dirty="0">
                          <a:solidFill>
                            <a:srgbClr val="000000"/>
                          </a:solidFill>
                          <a:effectLst/>
                          <a:latin typeface="Arial"/>
                        </a:rPr>
                        <a:t>Carotid Ultrasound (IMT)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100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a:solidFill>
                            <a:srgbClr val="000000"/>
                          </a:solidFill>
                          <a:effectLst/>
                          <a:latin typeface="Arial"/>
                        </a:rPr>
                        <a:t>608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587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50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283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50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b"/>
                      <a:r>
                        <a:rPr lang="en-US" sz="1400" b="0" i="0" u="none" strike="noStrike" dirty="0">
                          <a:solidFill>
                            <a:srgbClr val="000000"/>
                          </a:solidFill>
                          <a:effectLst/>
                          <a:latin typeface="Arial"/>
                        </a:rPr>
                        <a:t>257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25</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a:solidFill>
                            <a:srgbClr val="000000"/>
                          </a:solidFill>
                          <a:effectLst/>
                          <a:latin typeface="Arial"/>
                        </a:rPr>
                        <a:t> </a:t>
                      </a:r>
                      <a:r>
                        <a:rPr lang="en-US" sz="1400" b="0" i="0" u="none" strike="noStrike" dirty="0" smtClean="0">
                          <a:solidFill>
                            <a:srgbClr val="000000"/>
                          </a:solidFill>
                          <a:effectLst/>
                          <a:latin typeface="Arial"/>
                        </a:rPr>
                        <a:t>184</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 </a:t>
                      </a:r>
                      <a:r>
                        <a:rPr lang="en-US" sz="1400" b="0" i="0" u="none" strike="noStrike" dirty="0" smtClean="0">
                          <a:solidFill>
                            <a:srgbClr val="000000"/>
                          </a:solidFill>
                          <a:effectLst/>
                          <a:latin typeface="Arial"/>
                        </a:rPr>
                        <a:t>111</a:t>
                      </a:r>
                      <a:endParaRPr lang="en-US"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 </a:t>
                      </a:r>
                      <a:r>
                        <a:rPr lang="en-US" sz="1400" b="0" i="0" u="none" strike="noStrike" dirty="0" smtClean="0">
                          <a:solidFill>
                            <a:srgbClr val="000000"/>
                          </a:solidFill>
                          <a:effectLst/>
                          <a:latin typeface="Arial"/>
                        </a:rPr>
                        <a:t>145</a:t>
                      </a:r>
                      <a:endParaRPr lang="en-US"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smtClean="0">
                          <a:solidFill>
                            <a:srgbClr val="000000"/>
                          </a:solidFill>
                          <a:effectLst/>
                          <a:latin typeface="Arial"/>
                        </a:rPr>
                        <a:t>143</a:t>
                      </a:r>
                      <a:r>
                        <a:rPr lang="en-US" sz="14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65823">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75</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375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324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rowSpan="5">
                  <a:txBody>
                    <a:bodyPr/>
                    <a:lstStyle/>
                    <a:p>
                      <a:pPr algn="ctr" fontAlgn="ctr"/>
                      <a:r>
                        <a:rPr lang="en-US" sz="1400" b="0" i="0" u="none" strike="noStrike">
                          <a:solidFill>
                            <a:srgbClr val="000000"/>
                          </a:solidFill>
                          <a:effectLst/>
                          <a:latin typeface="Arial"/>
                        </a:rPr>
                        <a:t>ABI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100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a:solidFill>
                            <a:srgbClr val="000000"/>
                          </a:solidFill>
                          <a:effectLst/>
                          <a:latin typeface="Arial"/>
                        </a:rPr>
                        <a:t>616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597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en-US" sz="1400" b="0" i="0" u="none" strike="noStrike" dirty="0">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100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548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523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en-US" sz="1400" b="0" i="0" u="none" strike="noStrike" dirty="0">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823">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Arial"/>
                        </a:rPr>
                        <a:t>100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445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433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403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415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65823">
                <a:tc>
                  <a:txBody>
                    <a:bodyPr/>
                    <a:lstStyle/>
                    <a:p>
                      <a:pPr algn="ctr" fontAlgn="ctr"/>
                      <a:r>
                        <a:rPr lang="en-US" sz="1400" b="0" i="0" u="none" strike="noStrike" dirty="0">
                          <a:solidFill>
                            <a:srgbClr val="000000"/>
                          </a:solidFill>
                          <a:effectLst/>
                          <a:latin typeface="Arial"/>
                        </a:rPr>
                        <a:t>Post -exam 2 CVD events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FU10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a:solidFill>
                            <a:srgbClr val="000000"/>
                          </a:solidFill>
                          <a:effectLst/>
                          <a:latin typeface="Arial"/>
                        </a:rPr>
                        <a:t>50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47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Data – VCAM1</a:t>
            </a:r>
            <a:endParaRPr lang="en-US" dirty="0"/>
          </a:p>
        </p:txBody>
      </p:sp>
      <p:sp>
        <p:nvSpPr>
          <p:cNvPr id="3" name="Content Placeholder 2"/>
          <p:cNvSpPr>
            <a:spLocks noGrp="1"/>
          </p:cNvSpPr>
          <p:nvPr>
            <p:ph idx="1"/>
          </p:nvPr>
        </p:nvSpPr>
        <p:spPr/>
        <p:txBody>
          <a:bodyPr/>
          <a:lstStyle/>
          <a:p>
            <a:r>
              <a:rPr lang="en-US" dirty="0" smtClean="0"/>
              <a:t>Expressed on endothelial cells </a:t>
            </a:r>
          </a:p>
          <a:p>
            <a:r>
              <a:rPr lang="en-US" dirty="0" smtClean="0"/>
              <a:t>Cleaved by ADAM17</a:t>
            </a:r>
          </a:p>
          <a:p>
            <a:endParaRPr lang="en-US" dirty="0" smtClean="0"/>
          </a:p>
          <a:p>
            <a:r>
              <a:rPr lang="en-US" dirty="0" smtClean="0"/>
              <a:t>Limited evidence on VCAM-1 role as a marker of clinical and subclinical atherosclerosis</a:t>
            </a:r>
            <a:endParaRPr lang="en-US" dirty="0"/>
          </a:p>
          <a:p>
            <a:pPr marL="82550" indent="0">
              <a:buNone/>
            </a:pP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13</a:t>
            </a:fld>
            <a:endParaRPr lang="en-US"/>
          </a:p>
        </p:txBody>
      </p:sp>
    </p:spTree>
    <p:extLst>
      <p:ext uri="{BB962C8B-B14F-4D97-AF65-F5344CB8AC3E}">
        <p14:creationId xmlns:p14="http://schemas.microsoft.com/office/powerpoint/2010/main" val="807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Preliminary Data – VCAM1</a:t>
            </a:r>
          </a:p>
        </p:txBody>
      </p:sp>
      <p:sp>
        <p:nvSpPr>
          <p:cNvPr id="3" name="Content Placeholder 2"/>
          <p:cNvSpPr>
            <a:spLocks noGrp="1"/>
          </p:cNvSpPr>
          <p:nvPr>
            <p:ph idx="1"/>
          </p:nvPr>
        </p:nvSpPr>
        <p:spPr>
          <a:xfrm>
            <a:off x="1447800" y="1295400"/>
            <a:ext cx="7499350" cy="5181600"/>
          </a:xfrm>
        </p:spPr>
        <p:txBody>
          <a:bodyPr/>
          <a:lstStyle/>
          <a:p>
            <a:pPr marL="82550" indent="0">
              <a:buNone/>
            </a:pPr>
            <a:r>
              <a:rPr lang="en-US" dirty="0" smtClean="0"/>
              <a:t>Association of  VCAM-1 levels and CV risk factors</a:t>
            </a:r>
          </a:p>
          <a:p>
            <a:pPr marL="82550" indent="0">
              <a:buNone/>
            </a:pPr>
            <a:endParaRPr lang="en-US" dirty="0" smtClean="0"/>
          </a:p>
          <a:p>
            <a:endParaRPr lang="en-US" dirty="0"/>
          </a:p>
        </p:txBody>
      </p:sp>
      <p:sp>
        <p:nvSpPr>
          <p:cNvPr id="4" name="Slide Number Placeholder 3"/>
          <p:cNvSpPr>
            <a:spLocks noGrp="1"/>
          </p:cNvSpPr>
          <p:nvPr>
            <p:ph type="sldNum" sz="quarter" idx="12"/>
          </p:nvPr>
        </p:nvSpPr>
        <p:spPr>
          <a:xfrm>
            <a:off x="8610600" y="6324600"/>
            <a:ext cx="457200" cy="476250"/>
          </a:xfrm>
        </p:spPr>
        <p:txBody>
          <a:bodyPr/>
          <a:lstStyle/>
          <a:p>
            <a:pPr>
              <a:defRPr/>
            </a:pPr>
            <a:fld id="{ACF3EBD4-0518-4D5E-801C-5A63D075B2C8}" type="slidenum">
              <a:rPr lang="en-US" smtClean="0"/>
              <a:pPr>
                <a:defRPr/>
              </a:pPr>
              <a:t>14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051253894"/>
              </p:ext>
            </p:extLst>
          </p:nvPr>
        </p:nvGraphicFramePr>
        <p:xfrm>
          <a:off x="1371600" y="2743200"/>
          <a:ext cx="7543798" cy="3476414"/>
        </p:xfrm>
        <a:graphic>
          <a:graphicData uri="http://schemas.openxmlformats.org/drawingml/2006/table">
            <a:tbl>
              <a:tblPr firstRow="1" bandRow="1">
                <a:tableStyleId>{5C22544A-7EE6-4342-B048-85BDC9FD1C3A}</a:tableStyleId>
              </a:tblPr>
              <a:tblGrid>
                <a:gridCol w="1803734"/>
                <a:gridCol w="717508"/>
                <a:gridCol w="717508"/>
                <a:gridCol w="717508"/>
                <a:gridCol w="717508"/>
                <a:gridCol w="717508"/>
                <a:gridCol w="717508"/>
                <a:gridCol w="717508"/>
                <a:gridCol w="717508"/>
              </a:tblGrid>
              <a:tr h="503767">
                <a:tc>
                  <a:txBody>
                    <a:bodyPr/>
                    <a:lstStyle/>
                    <a:p>
                      <a:pPr algn="ctr"/>
                      <a:r>
                        <a:rPr lang="en-US" sz="1400" dirty="0" smtClean="0">
                          <a:latin typeface="+mn-lt"/>
                        </a:rPr>
                        <a:t>Characteristic</a:t>
                      </a:r>
                      <a:endParaRPr lang="en-US" sz="1400" dirty="0">
                        <a:latin typeface="+mn-lt"/>
                      </a:endParaRPr>
                    </a:p>
                  </a:txBody>
                  <a:tcPr anchor="ctr"/>
                </a:tc>
                <a:tc gridSpan="2">
                  <a:txBody>
                    <a:bodyPr/>
                    <a:lstStyle/>
                    <a:p>
                      <a:pPr algn="ctr"/>
                      <a:r>
                        <a:rPr lang="en-US" sz="1400" dirty="0" smtClean="0">
                          <a:latin typeface="+mn-lt"/>
                        </a:rPr>
                        <a:t>Non-Hispanic whites</a:t>
                      </a:r>
                      <a:endParaRPr lang="en-US" sz="1400" dirty="0">
                        <a:latin typeface="+mn-lt"/>
                      </a:endParaRPr>
                    </a:p>
                  </a:txBody>
                  <a:tcPr anchor="ctr"/>
                </a:tc>
                <a:tc hMerge="1">
                  <a:txBody>
                    <a:bodyPr/>
                    <a:lstStyle/>
                    <a:p>
                      <a:endParaRPr lang="en-US" dirty="0"/>
                    </a:p>
                  </a:txBody>
                  <a:tcPr/>
                </a:tc>
                <a:tc gridSpan="2">
                  <a:txBody>
                    <a:bodyPr/>
                    <a:lstStyle/>
                    <a:p>
                      <a:pPr algn="ctr"/>
                      <a:r>
                        <a:rPr lang="en-US" sz="1400" dirty="0" smtClean="0">
                          <a:latin typeface="+mn-lt"/>
                        </a:rPr>
                        <a:t>Chinese</a:t>
                      </a:r>
                      <a:r>
                        <a:rPr lang="en-US" sz="1400" baseline="0" dirty="0" smtClean="0">
                          <a:latin typeface="+mn-lt"/>
                        </a:rPr>
                        <a:t> Americans</a:t>
                      </a:r>
                      <a:endParaRPr lang="en-US" sz="1400" dirty="0">
                        <a:latin typeface="+mn-lt"/>
                      </a:endParaRPr>
                    </a:p>
                  </a:txBody>
                  <a:tcPr anchor="ctr"/>
                </a:tc>
                <a:tc hMerge="1">
                  <a:txBody>
                    <a:bodyPr/>
                    <a:lstStyle/>
                    <a:p>
                      <a:endParaRPr lang="en-US" dirty="0"/>
                    </a:p>
                  </a:txBody>
                  <a:tcPr/>
                </a:tc>
                <a:tc gridSpan="2">
                  <a:txBody>
                    <a:bodyPr/>
                    <a:lstStyle/>
                    <a:p>
                      <a:pPr algn="ctr"/>
                      <a:r>
                        <a:rPr lang="en-US" sz="1400" dirty="0" smtClean="0">
                          <a:latin typeface="+mn-lt"/>
                        </a:rPr>
                        <a:t>African Americans</a:t>
                      </a:r>
                      <a:endParaRPr lang="en-US" sz="1400" dirty="0">
                        <a:latin typeface="+mn-lt"/>
                      </a:endParaRPr>
                    </a:p>
                  </a:txBody>
                  <a:tcPr anchor="ctr"/>
                </a:tc>
                <a:tc hMerge="1">
                  <a:txBody>
                    <a:bodyPr/>
                    <a:lstStyle/>
                    <a:p>
                      <a:endParaRPr lang="en-US" dirty="0"/>
                    </a:p>
                  </a:txBody>
                  <a:tcPr/>
                </a:tc>
                <a:tc gridSpan="2">
                  <a:txBody>
                    <a:bodyPr/>
                    <a:lstStyle/>
                    <a:p>
                      <a:pPr algn="ctr"/>
                      <a:r>
                        <a:rPr lang="en-US" sz="1400" dirty="0" smtClean="0">
                          <a:latin typeface="+mn-lt"/>
                        </a:rPr>
                        <a:t>Hispanic Americans</a:t>
                      </a:r>
                      <a:endParaRPr lang="en-US" sz="1400" dirty="0">
                        <a:latin typeface="+mn-lt"/>
                      </a:endParaRPr>
                    </a:p>
                  </a:txBody>
                  <a:tcPr anchor="ctr"/>
                </a:tc>
                <a:tc hMerge="1">
                  <a:txBody>
                    <a:bodyPr/>
                    <a:lstStyle/>
                    <a:p>
                      <a:endParaRPr lang="en-US" dirty="0"/>
                    </a:p>
                  </a:txBody>
                  <a:tcPr/>
                </a:tc>
              </a:tr>
              <a:tr h="503767">
                <a:tc>
                  <a:txBody>
                    <a:bodyPr/>
                    <a:lstStyle/>
                    <a:p>
                      <a:pPr algn="ctr"/>
                      <a:endParaRPr lang="en-US" sz="1400" dirty="0">
                        <a:latin typeface="+mn-lt"/>
                      </a:endParaRPr>
                    </a:p>
                  </a:txBody>
                  <a:tcPr anchor="ctr"/>
                </a:tc>
                <a:tc>
                  <a:txBody>
                    <a:bodyPr/>
                    <a:lstStyle/>
                    <a:p>
                      <a:pPr algn="ctr"/>
                      <a:r>
                        <a:rPr lang="el-GR" sz="1400" dirty="0" smtClean="0">
                          <a:latin typeface="+mn-lt"/>
                          <a:cs typeface="Calibri"/>
                        </a:rPr>
                        <a:t>β</a:t>
                      </a:r>
                      <a:endParaRPr lang="en-US" sz="1400" dirty="0">
                        <a:latin typeface="+mn-lt"/>
                      </a:endParaRPr>
                    </a:p>
                  </a:txBody>
                  <a:tcPr anchor="ctr"/>
                </a:tc>
                <a:tc>
                  <a:txBody>
                    <a:bodyPr/>
                    <a:lstStyle/>
                    <a:p>
                      <a:pPr algn="ctr"/>
                      <a:r>
                        <a:rPr lang="en-US" sz="1400" dirty="0" smtClean="0">
                          <a:latin typeface="+mn-lt"/>
                        </a:rPr>
                        <a:t>p-value</a:t>
                      </a:r>
                      <a:endParaRPr 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latin typeface="+mn-lt"/>
                          <a:cs typeface="Calibri"/>
                        </a:rPr>
                        <a:t>β</a:t>
                      </a:r>
                      <a:endParaRPr lang="en-US" sz="1400" dirty="0" smtClean="0">
                        <a:latin typeface="+mn-lt"/>
                      </a:endParaRPr>
                    </a:p>
                  </a:txBody>
                  <a:tcPr anchor="ctr"/>
                </a:tc>
                <a:tc>
                  <a:txBody>
                    <a:bodyPr/>
                    <a:lstStyle/>
                    <a:p>
                      <a:pPr algn="ctr"/>
                      <a:r>
                        <a:rPr lang="en-US" sz="1400" dirty="0" smtClean="0">
                          <a:latin typeface="+mn-lt"/>
                        </a:rPr>
                        <a:t>p-value</a:t>
                      </a:r>
                      <a:endParaRPr 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latin typeface="+mn-lt"/>
                          <a:cs typeface="Calibri"/>
                        </a:rPr>
                        <a:t>β</a:t>
                      </a:r>
                      <a:endParaRPr lang="en-US" sz="1400" dirty="0" smtClean="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rPr>
                        <a:t>p-value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latin typeface="+mn-lt"/>
                          <a:cs typeface="Calibri"/>
                        </a:rPr>
                        <a:t>β</a:t>
                      </a:r>
                      <a:endParaRPr lang="en-US" sz="1400" dirty="0" smtClean="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rPr>
                        <a:t>p-value</a:t>
                      </a:r>
                    </a:p>
                  </a:txBody>
                  <a:tcPr anchor="ctr"/>
                </a:tc>
              </a:tr>
              <a:tr h="259080">
                <a:tc>
                  <a:txBody>
                    <a:bodyPr/>
                    <a:lstStyle/>
                    <a:p>
                      <a:pPr algn="l"/>
                      <a:r>
                        <a:rPr lang="en-US" sz="1400" dirty="0" smtClean="0">
                          <a:latin typeface="+mn-lt"/>
                        </a:rPr>
                        <a:t>Age, years</a:t>
                      </a:r>
                      <a:endParaRPr lang="en-US" sz="1400" dirty="0">
                        <a:latin typeface="+mn-lt"/>
                      </a:endParaRPr>
                    </a:p>
                  </a:txBody>
                  <a:tcPr/>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0.03</a:t>
                      </a:r>
                      <a:endParaRPr lang="en-US" sz="1400" b="0" dirty="0">
                        <a:solidFill>
                          <a:schemeClr val="tx1"/>
                        </a:solidFill>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0.04</a:t>
                      </a:r>
                      <a:endParaRPr lang="en-US" sz="1400" b="0" dirty="0">
                        <a:solidFill>
                          <a:schemeClr val="tx1"/>
                        </a:solidFill>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0.03</a:t>
                      </a:r>
                      <a:endParaRPr lang="en-US" sz="1400" b="0" dirty="0">
                        <a:solidFill>
                          <a:schemeClr val="tx1"/>
                        </a:solidFill>
                        <a:effectLst/>
                        <a:latin typeface="+mn-lt"/>
                        <a:ea typeface="DejaVu LGC Sans"/>
                        <a:cs typeface="DejaVu LGC Sans"/>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latin typeface="+mn-lt"/>
                          <a:ea typeface="Times New Roman"/>
                          <a:cs typeface="Arial"/>
                        </a:rPr>
                        <a:t>&lt;0.001</a:t>
                      </a:r>
                      <a:endParaRPr lang="en-US" sz="1400" b="1" dirty="0" smtClean="0">
                        <a:solidFill>
                          <a:schemeClr val="tx1"/>
                        </a:solidFill>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0.03</a:t>
                      </a:r>
                      <a:endParaRPr lang="en-US" sz="1400" b="0" dirty="0">
                        <a:solidFill>
                          <a:schemeClr val="tx1"/>
                        </a:solidFill>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tc>
              </a:tr>
              <a:tr h="503767">
                <a:tc>
                  <a:txBody>
                    <a:bodyPr/>
                    <a:lstStyle/>
                    <a:p>
                      <a:r>
                        <a:rPr lang="en-US" sz="1400" dirty="0" smtClean="0">
                          <a:latin typeface="+mn-lt"/>
                        </a:rPr>
                        <a:t>Total Cholesterol, </a:t>
                      </a:r>
                      <a:r>
                        <a:rPr lang="en-US" sz="1400" baseline="0" dirty="0" smtClean="0">
                          <a:latin typeface="+mn-lt"/>
                        </a:rPr>
                        <a:t> mg/dl</a:t>
                      </a:r>
                      <a:endParaRPr lang="en-US" sz="1400" dirty="0">
                        <a:latin typeface="+mn-lt"/>
                      </a:endParaRPr>
                    </a:p>
                  </a:txBody>
                  <a:tcPr anchor="ctr"/>
                </a:tc>
                <a:tc>
                  <a:txBody>
                    <a:bodyPr/>
                    <a:lstStyle/>
                    <a:p>
                      <a:pPr marL="0" marR="0" algn="ctr">
                        <a:spcBef>
                          <a:spcPts val="0"/>
                        </a:spcBef>
                        <a:spcAft>
                          <a:spcPts val="0"/>
                        </a:spcAft>
                      </a:pPr>
                      <a:r>
                        <a:rPr lang="en-US" sz="1400" b="0">
                          <a:solidFill>
                            <a:schemeClr val="tx1"/>
                          </a:solidFill>
                          <a:effectLst/>
                          <a:latin typeface="+mn-lt"/>
                          <a:ea typeface="Times New Roman"/>
                          <a:cs typeface="Arial"/>
                        </a:rPr>
                        <a:t>-0.006</a:t>
                      </a:r>
                      <a:endParaRPr lang="en-US" sz="1400" b="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a:solidFill>
                            <a:schemeClr val="tx1"/>
                          </a:solidFill>
                          <a:effectLst/>
                          <a:latin typeface="+mn-lt"/>
                          <a:ea typeface="Times New Roman"/>
                          <a:cs typeface="Arial"/>
                        </a:rPr>
                        <a:t>-0.007</a:t>
                      </a:r>
                      <a:endParaRPr lang="en-US" sz="1400" b="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-0.0004</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0.72</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-0.005</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r>
              <a:tr h="503767">
                <a:tc>
                  <a:txBody>
                    <a:bodyPr/>
                    <a:lstStyle/>
                    <a:p>
                      <a:r>
                        <a:rPr lang="en-US" sz="1400" dirty="0" smtClean="0">
                          <a:latin typeface="+mn-lt"/>
                        </a:rPr>
                        <a:t>LDL Cholesterol, mg/dl</a:t>
                      </a:r>
                      <a:endParaRPr lang="en-US" sz="1400" dirty="0">
                        <a:latin typeface="+mn-lt"/>
                      </a:endParaRPr>
                    </a:p>
                  </a:txBody>
                  <a:tcPr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-0.005</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-0.007</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-0.0003</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0.80</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-0.005</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r>
              <a:tr h="296333">
                <a:tc>
                  <a:txBody>
                    <a:bodyPr/>
                    <a:lstStyle/>
                    <a:p>
                      <a:r>
                        <a:rPr lang="en-US" sz="1400" dirty="0" smtClean="0">
                          <a:latin typeface="+mn-lt"/>
                        </a:rPr>
                        <a:t>Hypertension</a:t>
                      </a:r>
                      <a:endParaRPr lang="en-US" sz="1400" dirty="0">
                        <a:latin typeface="+mn-lt"/>
                      </a:endParaRPr>
                    </a:p>
                  </a:txBody>
                  <a:tcPr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a:t>
                      </a:r>
                      <a:r>
                        <a:rPr lang="en-US" sz="1400" b="0" dirty="0" smtClean="0">
                          <a:solidFill>
                            <a:schemeClr val="tx1"/>
                          </a:solidFill>
                          <a:effectLst/>
                          <a:latin typeface="+mn-lt"/>
                          <a:ea typeface="Times New Roman"/>
                          <a:cs typeface="Arial"/>
                        </a:rPr>
                        <a:t>0.34</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a:t>
                      </a:r>
                      <a:r>
                        <a:rPr lang="en-US" sz="1400" b="0" dirty="0" smtClean="0">
                          <a:solidFill>
                            <a:schemeClr val="tx1"/>
                          </a:solidFill>
                          <a:effectLst/>
                          <a:latin typeface="+mn-lt"/>
                          <a:ea typeface="Times New Roman"/>
                          <a:cs typeface="Arial"/>
                        </a:rPr>
                        <a:t>0.48</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a:t>
                      </a:r>
                      <a:r>
                        <a:rPr lang="en-US" sz="1400" b="0" dirty="0" smtClean="0">
                          <a:solidFill>
                            <a:schemeClr val="tx1"/>
                          </a:solidFill>
                          <a:effectLst/>
                          <a:latin typeface="+mn-lt"/>
                          <a:ea typeface="Times New Roman"/>
                          <a:cs typeface="Arial"/>
                        </a:rPr>
                        <a:t>0.31</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a:solidFill>
                            <a:schemeClr val="tx1"/>
                          </a:solidFill>
                          <a:effectLst/>
                          <a:latin typeface="+mn-lt"/>
                          <a:ea typeface="Times New Roman"/>
                          <a:cs typeface="Arial"/>
                        </a:rPr>
                        <a:t>-</a:t>
                      </a:r>
                      <a:r>
                        <a:rPr lang="en-US" sz="1400" b="0" dirty="0" smtClean="0">
                          <a:solidFill>
                            <a:schemeClr val="tx1"/>
                          </a:solidFill>
                          <a:effectLst/>
                          <a:latin typeface="+mn-lt"/>
                          <a:ea typeface="Times New Roman"/>
                          <a:cs typeface="Arial"/>
                        </a:rPr>
                        <a:t>0.22</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a:solidFill>
                            <a:schemeClr val="tx1"/>
                          </a:solidFill>
                          <a:effectLst/>
                          <a:latin typeface="+mn-lt"/>
                          <a:ea typeface="Times New Roman"/>
                          <a:cs typeface="Arial"/>
                        </a:rPr>
                        <a:t>0.009</a:t>
                      </a:r>
                      <a:endParaRPr lang="en-US" sz="1400" b="1" dirty="0">
                        <a:solidFill>
                          <a:schemeClr val="tx1"/>
                        </a:solidFill>
                        <a:effectLst/>
                        <a:latin typeface="+mn-lt"/>
                        <a:ea typeface="DejaVu LGC Sans"/>
                        <a:cs typeface="DejaVu LGC Sans"/>
                      </a:endParaRPr>
                    </a:p>
                  </a:txBody>
                  <a:tcPr marL="68580" marR="68580" marT="0" marB="0" anchor="ctr"/>
                </a:tc>
              </a:tr>
              <a:tr h="296333">
                <a:tc>
                  <a:txBody>
                    <a:bodyPr/>
                    <a:lstStyle/>
                    <a:p>
                      <a:r>
                        <a:rPr lang="en-US" sz="1400" dirty="0" smtClean="0">
                          <a:latin typeface="+mn-lt"/>
                        </a:rPr>
                        <a:t>Alcohol,</a:t>
                      </a:r>
                      <a:r>
                        <a:rPr lang="en-US" sz="1400" baseline="0" dirty="0" smtClean="0">
                          <a:latin typeface="+mn-lt"/>
                        </a:rPr>
                        <a:t> current use</a:t>
                      </a:r>
                      <a:endParaRPr lang="en-US" sz="1400" dirty="0">
                        <a:latin typeface="+mn-lt"/>
                      </a:endParaRPr>
                    </a:p>
                  </a:txBody>
                  <a:tcPr anchor="ctr"/>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0.31</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0.15</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a:solidFill>
                            <a:schemeClr val="tx1"/>
                          </a:solidFill>
                          <a:effectLst/>
                          <a:latin typeface="+mn-lt"/>
                          <a:ea typeface="Times New Roman"/>
                          <a:cs typeface="Arial"/>
                        </a:rPr>
                        <a:t>0.095</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0.26</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smtClean="0">
                          <a:solidFill>
                            <a:schemeClr val="tx1"/>
                          </a:solidFill>
                          <a:effectLst/>
                          <a:latin typeface="+mn-lt"/>
                          <a:ea typeface="Times New Roman"/>
                          <a:cs typeface="Arial"/>
                        </a:rPr>
                        <a:t>&lt;0.001</a:t>
                      </a:r>
                      <a:endParaRPr lang="en-US" sz="1400" b="1"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0" dirty="0" smtClean="0">
                          <a:solidFill>
                            <a:schemeClr val="tx1"/>
                          </a:solidFill>
                          <a:effectLst/>
                          <a:latin typeface="+mn-lt"/>
                          <a:ea typeface="Times New Roman"/>
                          <a:cs typeface="Arial"/>
                        </a:rPr>
                        <a:t>0.22</a:t>
                      </a:r>
                      <a:endParaRPr lang="en-US" sz="1400" b="0" dirty="0">
                        <a:solidFill>
                          <a:schemeClr val="tx1"/>
                        </a:solidFill>
                        <a:effectLst/>
                        <a:latin typeface="+mn-lt"/>
                        <a:ea typeface="DejaVu LGC Sans"/>
                        <a:cs typeface="DejaVu LGC Sans"/>
                      </a:endParaRPr>
                    </a:p>
                  </a:txBody>
                  <a:tcPr marL="68580" marR="68580" marT="0" marB="0" anchor="ctr"/>
                </a:tc>
                <a:tc>
                  <a:txBody>
                    <a:bodyPr/>
                    <a:lstStyle/>
                    <a:p>
                      <a:pPr marL="0" marR="0" algn="ctr">
                        <a:spcBef>
                          <a:spcPts val="0"/>
                        </a:spcBef>
                        <a:spcAft>
                          <a:spcPts val="0"/>
                        </a:spcAft>
                      </a:pPr>
                      <a:r>
                        <a:rPr lang="en-US" sz="1400" b="1" dirty="0">
                          <a:solidFill>
                            <a:schemeClr val="tx1"/>
                          </a:solidFill>
                          <a:effectLst/>
                          <a:latin typeface="+mn-lt"/>
                          <a:ea typeface="Times New Roman"/>
                          <a:cs typeface="Arial"/>
                        </a:rPr>
                        <a:t>0.008</a:t>
                      </a:r>
                      <a:endParaRPr lang="en-US" sz="1400" b="1" dirty="0">
                        <a:solidFill>
                          <a:schemeClr val="tx1"/>
                        </a:solidFill>
                        <a:effectLst/>
                        <a:latin typeface="+mn-lt"/>
                        <a:ea typeface="DejaVu LGC Sans"/>
                        <a:cs typeface="DejaVu LGC Sans"/>
                      </a:endParaRPr>
                    </a:p>
                  </a:txBody>
                  <a:tcPr marL="68580" marR="68580" marT="0" marB="0" anchor="ctr"/>
                </a:tc>
              </a:tr>
              <a:tr h="503767">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smtClean="0">
                          <a:latin typeface="+mn-lt"/>
                          <a:cs typeface="Calibri"/>
                        </a:rPr>
                        <a:t>β</a:t>
                      </a:r>
                      <a:r>
                        <a:rPr lang="en-US" sz="1400" baseline="0" dirty="0" smtClean="0">
                          <a:latin typeface="+mn-lt"/>
                          <a:cs typeface="+mn-cs"/>
                        </a:rPr>
                        <a:t> </a:t>
                      </a:r>
                      <a:r>
                        <a:rPr lang="en-US" sz="1400" dirty="0" smtClean="0"/>
                        <a:t>per SD of VCAM-1 level for the population=231.8</a:t>
                      </a:r>
                    </a:p>
                  </a:txBody>
                  <a:tcPr anchor="ctr"/>
                </a:tc>
                <a:tc hMerge="1">
                  <a:txBody>
                    <a:bodyPr/>
                    <a:lstStyle/>
                    <a:p>
                      <a:pPr marL="0" marR="0" algn="ctr">
                        <a:spcBef>
                          <a:spcPts val="0"/>
                        </a:spcBef>
                        <a:spcAft>
                          <a:spcPts val="0"/>
                        </a:spcAft>
                      </a:pPr>
                      <a:endParaRPr lang="en-US" sz="1400" b="0" dirty="0">
                        <a:solidFill>
                          <a:schemeClr val="tx1"/>
                        </a:solidFill>
                        <a:effectLst/>
                        <a:latin typeface="+mn-lt"/>
                        <a:ea typeface="DejaVu LGC Sans"/>
                        <a:cs typeface="DejaVu LGC Sans"/>
                      </a:endParaRPr>
                    </a:p>
                  </a:txBody>
                  <a:tcPr marL="68580" marR="68580" marT="0" marB="0" anchor="ctr"/>
                </a:tc>
                <a:tc hMerge="1">
                  <a:txBody>
                    <a:bodyPr/>
                    <a:lstStyle/>
                    <a:p>
                      <a:pPr marL="0" marR="0" algn="ctr">
                        <a:spcBef>
                          <a:spcPts val="0"/>
                        </a:spcBef>
                        <a:spcAft>
                          <a:spcPts val="0"/>
                        </a:spcAft>
                      </a:pPr>
                      <a:endParaRPr lang="en-US" sz="1400" b="1" dirty="0">
                        <a:solidFill>
                          <a:schemeClr val="tx1"/>
                        </a:solidFill>
                        <a:effectLst/>
                        <a:latin typeface="+mn-lt"/>
                        <a:ea typeface="DejaVu LGC Sans"/>
                        <a:cs typeface="DejaVu LGC Sans"/>
                      </a:endParaRPr>
                    </a:p>
                  </a:txBody>
                  <a:tcPr marL="68580" marR="68580" marT="0" marB="0" anchor="ctr"/>
                </a:tc>
                <a:tc hMerge="1">
                  <a:txBody>
                    <a:bodyPr/>
                    <a:lstStyle/>
                    <a:p>
                      <a:pPr marL="0" marR="0" algn="ctr">
                        <a:spcBef>
                          <a:spcPts val="0"/>
                        </a:spcBef>
                        <a:spcAft>
                          <a:spcPts val="0"/>
                        </a:spcAft>
                      </a:pPr>
                      <a:endParaRPr lang="en-US" sz="1400" b="0">
                        <a:solidFill>
                          <a:schemeClr val="tx1"/>
                        </a:solidFill>
                        <a:effectLst/>
                        <a:latin typeface="+mn-lt"/>
                        <a:ea typeface="DejaVu LGC Sans"/>
                        <a:cs typeface="DejaVu LGC Sans"/>
                      </a:endParaRPr>
                    </a:p>
                  </a:txBody>
                  <a:tcPr marL="68580" marR="68580" marT="0" marB="0" anchor="ctr"/>
                </a:tc>
                <a:tc hMerge="1">
                  <a:txBody>
                    <a:bodyPr/>
                    <a:lstStyle/>
                    <a:p>
                      <a:pPr marL="0" marR="0" algn="ctr">
                        <a:spcBef>
                          <a:spcPts val="0"/>
                        </a:spcBef>
                        <a:spcAft>
                          <a:spcPts val="0"/>
                        </a:spcAft>
                      </a:pPr>
                      <a:endParaRPr lang="en-US" sz="1400" b="1" dirty="0">
                        <a:solidFill>
                          <a:schemeClr val="tx1"/>
                        </a:solidFill>
                        <a:effectLst/>
                        <a:latin typeface="+mn-lt"/>
                        <a:ea typeface="DejaVu LGC Sans"/>
                        <a:cs typeface="DejaVu LGC Sans"/>
                      </a:endParaRPr>
                    </a:p>
                  </a:txBody>
                  <a:tcPr marL="68580" marR="68580" marT="0" marB="0" anchor="ctr"/>
                </a:tc>
                <a:tc hMerge="1">
                  <a:txBody>
                    <a:bodyPr/>
                    <a:lstStyle/>
                    <a:p>
                      <a:pPr marL="0" marR="0" algn="ctr">
                        <a:spcBef>
                          <a:spcPts val="0"/>
                        </a:spcBef>
                        <a:spcAft>
                          <a:spcPts val="0"/>
                        </a:spcAft>
                      </a:pPr>
                      <a:endParaRPr lang="en-US" sz="1400" b="0">
                        <a:solidFill>
                          <a:schemeClr val="tx1"/>
                        </a:solidFill>
                        <a:effectLst/>
                        <a:latin typeface="+mn-lt"/>
                        <a:ea typeface="DejaVu LGC Sans"/>
                        <a:cs typeface="DejaVu LGC Sans"/>
                      </a:endParaRPr>
                    </a:p>
                  </a:txBody>
                  <a:tcPr marL="68580" marR="68580" marT="0" marB="0" anchor="ctr"/>
                </a:tc>
                <a:tc hMerge="1">
                  <a:txBody>
                    <a:bodyPr/>
                    <a:lstStyle/>
                    <a:p>
                      <a:pPr marL="0" marR="0" algn="ctr">
                        <a:spcBef>
                          <a:spcPts val="0"/>
                        </a:spcBef>
                        <a:spcAft>
                          <a:spcPts val="0"/>
                        </a:spcAft>
                      </a:pPr>
                      <a:endParaRPr lang="en-US" sz="1400" b="1" dirty="0">
                        <a:solidFill>
                          <a:schemeClr val="tx1"/>
                        </a:solidFill>
                        <a:effectLst/>
                        <a:latin typeface="+mn-lt"/>
                        <a:ea typeface="DejaVu LGC Sans"/>
                        <a:cs typeface="DejaVu LGC Sans"/>
                      </a:endParaRPr>
                    </a:p>
                  </a:txBody>
                  <a:tcPr marL="68580" marR="68580" marT="0" marB="0" anchor="ctr"/>
                </a:tc>
                <a:tc hMerge="1">
                  <a:txBody>
                    <a:bodyPr/>
                    <a:lstStyle/>
                    <a:p>
                      <a:pPr marL="0" marR="0" algn="ctr">
                        <a:spcBef>
                          <a:spcPts val="0"/>
                        </a:spcBef>
                        <a:spcAft>
                          <a:spcPts val="0"/>
                        </a:spcAft>
                      </a:pPr>
                      <a:endParaRPr lang="en-US" sz="1400" b="0">
                        <a:solidFill>
                          <a:schemeClr val="tx1"/>
                        </a:solidFill>
                        <a:effectLst/>
                        <a:latin typeface="+mn-lt"/>
                        <a:ea typeface="DejaVu LGC Sans"/>
                        <a:cs typeface="DejaVu LGC Sans"/>
                      </a:endParaRPr>
                    </a:p>
                  </a:txBody>
                  <a:tcPr marL="68580" marR="68580" marT="0" marB="0" anchor="ctr"/>
                </a:tc>
                <a:tc hMerge="1">
                  <a:txBody>
                    <a:bodyPr/>
                    <a:lstStyle/>
                    <a:p>
                      <a:pPr marL="0" marR="0" algn="ctr">
                        <a:spcBef>
                          <a:spcPts val="0"/>
                        </a:spcBef>
                        <a:spcAft>
                          <a:spcPts val="0"/>
                        </a:spcAft>
                      </a:pPr>
                      <a:endParaRPr lang="en-US" sz="1400" b="1" dirty="0">
                        <a:solidFill>
                          <a:schemeClr val="tx1"/>
                        </a:solidFill>
                        <a:effectLst/>
                        <a:latin typeface="+mn-lt"/>
                        <a:ea typeface="DejaVu LGC Sans"/>
                        <a:cs typeface="DejaVu LGC Sans"/>
                      </a:endParaRPr>
                    </a:p>
                  </a:txBody>
                  <a:tcPr marL="68580" marR="68580" marT="0" marB="0" anchor="ctr"/>
                </a:tc>
              </a:tr>
            </a:tbl>
          </a:graphicData>
        </a:graphic>
      </p:graphicFrame>
    </p:spTree>
    <p:extLst>
      <p:ext uri="{BB962C8B-B14F-4D97-AF65-F5344CB8AC3E}">
        <p14:creationId xmlns:p14="http://schemas.microsoft.com/office/powerpoint/2010/main" val="40160062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28600"/>
            <a:ext cx="7499350" cy="1143000"/>
          </a:xfrm>
        </p:spPr>
        <p:txBody>
          <a:bodyPr/>
          <a:lstStyle/>
          <a:p>
            <a:r>
              <a:rPr lang="en-US" dirty="0"/>
              <a:t>Preliminary Data – VCAM1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3688307"/>
              </p:ext>
            </p:extLst>
          </p:nvPr>
        </p:nvGraphicFramePr>
        <p:xfrm>
          <a:off x="1295400" y="1219201"/>
          <a:ext cx="7620000" cy="4953000"/>
        </p:xfrm>
        <a:graphic>
          <a:graphicData uri="http://schemas.openxmlformats.org/drawingml/2006/table">
            <a:tbl>
              <a:tblPr firstRow="1" bandRow="1">
                <a:tableStyleId>{5C22544A-7EE6-4342-B048-85BDC9FD1C3A}</a:tableStyleId>
              </a:tblPr>
              <a:tblGrid>
                <a:gridCol w="1347656"/>
                <a:gridCol w="784043"/>
                <a:gridCol w="784043"/>
                <a:gridCol w="784043"/>
                <a:gridCol w="784043"/>
                <a:gridCol w="784043"/>
                <a:gridCol w="784043"/>
                <a:gridCol w="784043"/>
                <a:gridCol w="784043"/>
              </a:tblGrid>
              <a:tr h="609600">
                <a:tc>
                  <a:txBody>
                    <a:bodyPr/>
                    <a:lstStyle/>
                    <a:p>
                      <a:pPr algn="ctr"/>
                      <a:r>
                        <a:rPr lang="en-US" sz="1400" dirty="0" smtClean="0">
                          <a:latin typeface="+mn-lt"/>
                        </a:rPr>
                        <a:t>Outcomes</a:t>
                      </a:r>
                      <a:endParaRPr lang="en-US" sz="1400" dirty="0">
                        <a:latin typeface="+mn-lt"/>
                      </a:endParaRP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rPr>
                        <a:t>Non-Hispanic whites</a:t>
                      </a:r>
                    </a:p>
                  </a:txBody>
                  <a:tcPr anchor="ctr"/>
                </a:tc>
                <a:tc hMerge="1">
                  <a:txBody>
                    <a:bodyPr/>
                    <a:lstStyle/>
                    <a:p>
                      <a:pPr algn="ctr"/>
                      <a:endParaRPr lang="en-US" sz="1400" dirty="0">
                        <a:latin typeface="+mn-lt"/>
                      </a:endParaRP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rPr>
                        <a:t>Chinese</a:t>
                      </a:r>
                      <a:r>
                        <a:rPr lang="en-US" sz="1400" baseline="0" dirty="0" smtClean="0">
                          <a:latin typeface="+mn-lt"/>
                        </a:rPr>
                        <a:t> Americans</a:t>
                      </a:r>
                      <a:endParaRPr lang="en-US" sz="1400" dirty="0" smtClean="0">
                        <a:latin typeface="+mn-lt"/>
                      </a:endParaRPr>
                    </a:p>
                  </a:txBody>
                  <a:tcPr anchor="ctr"/>
                </a:tc>
                <a:tc hMerge="1">
                  <a:txBody>
                    <a:bodyPr/>
                    <a:lstStyle/>
                    <a:p>
                      <a:endParaRPr lang="en-US"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rPr>
                        <a:t>African Americans</a:t>
                      </a:r>
                    </a:p>
                  </a:txBody>
                  <a:tcPr anchor="ctr"/>
                </a:tc>
                <a:tc hMerge="1">
                  <a:txBody>
                    <a:bodyPr/>
                    <a:lstStyle/>
                    <a:p>
                      <a:endParaRPr lang="en-US"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rPr>
                        <a:t>Hispanic Americans</a:t>
                      </a:r>
                    </a:p>
                  </a:txBody>
                  <a:tcPr anchor="ctr"/>
                </a:tc>
                <a:tc hMerge="1">
                  <a:txBody>
                    <a:bodyPr/>
                    <a:lstStyle/>
                    <a:p>
                      <a:endParaRPr lang="en-US" dirty="0"/>
                    </a:p>
                  </a:txBody>
                  <a:tcPr/>
                </a:tc>
              </a:tr>
              <a:tr h="361049">
                <a:tc>
                  <a:txBody>
                    <a:bodyPr/>
                    <a:lstStyle/>
                    <a:p>
                      <a:pPr marL="0" marR="0">
                        <a:spcBef>
                          <a:spcPts val="0"/>
                        </a:spcBef>
                        <a:spcAft>
                          <a:spcPts val="0"/>
                        </a:spcAft>
                      </a:pPr>
                      <a:r>
                        <a:rPr lang="en-US" sz="1400" b="1" dirty="0">
                          <a:effectLst/>
                          <a:latin typeface="+mn-lt"/>
                          <a:ea typeface="DejaVu LGC Sans"/>
                          <a:cs typeface="DejaVu LGC Sans"/>
                        </a:rPr>
                        <a:t>CAC </a:t>
                      </a:r>
                      <a:r>
                        <a:rPr lang="en-US" sz="1400" b="1" dirty="0" smtClean="0">
                          <a:effectLst/>
                          <a:latin typeface="+mn-lt"/>
                          <a:ea typeface="DejaVu LGC Sans"/>
                          <a:cs typeface="DejaVu LGC Sans"/>
                        </a:rPr>
                        <a:t>Exam 2</a:t>
                      </a:r>
                      <a:endParaRPr lang="en-US" sz="1400" dirty="0">
                        <a:effectLst/>
                        <a:latin typeface="+mn-lt"/>
                        <a:ea typeface="DejaVu LGC Sans"/>
                        <a:cs typeface="DejaVu LGC Sans"/>
                      </a:endParaRPr>
                    </a:p>
                  </a:txBody>
                  <a:tcPr marL="68580" marR="68580" marT="0" marB="0"/>
                </a:tc>
                <a:tc>
                  <a:txBody>
                    <a:bodyPr/>
                    <a:lstStyle/>
                    <a:p>
                      <a:pPr algn="ctr"/>
                      <a:r>
                        <a:rPr lang="el-GR" sz="1400" dirty="0" smtClean="0">
                          <a:latin typeface="+mn-lt"/>
                          <a:cs typeface="Calibri"/>
                        </a:rPr>
                        <a:t>β</a:t>
                      </a:r>
                      <a:endParaRPr lang="en-US" sz="1400" dirty="0" smtClean="0">
                        <a:latin typeface="+mn-lt"/>
                      </a:endParaRPr>
                    </a:p>
                    <a:p>
                      <a:pPr marL="0" marR="0" algn="ctr">
                        <a:spcBef>
                          <a:spcPts val="0"/>
                        </a:spcBef>
                        <a:spcAft>
                          <a:spcPts val="0"/>
                        </a:spcAft>
                      </a:pPr>
                      <a:r>
                        <a:rPr lang="en-US" sz="1400" b="0" dirty="0" smtClean="0">
                          <a:effectLst/>
                          <a:latin typeface="+mn-lt"/>
                          <a:ea typeface="DejaVu LGC Sans"/>
                          <a:cs typeface="DejaVu LGC Sans"/>
                        </a:rPr>
                        <a:t>(</a:t>
                      </a:r>
                      <a:r>
                        <a:rPr lang="en-US" sz="1400" b="0" dirty="0">
                          <a:effectLst/>
                          <a:latin typeface="+mn-lt"/>
                          <a:ea typeface="DejaVu LGC Sans"/>
                          <a:cs typeface="DejaVu LGC Sans"/>
                        </a:rPr>
                        <a:t>S.E.)</a:t>
                      </a: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c>
                  <a:txBody>
                    <a:bodyPr/>
                    <a:lstStyle/>
                    <a:p>
                      <a:pPr algn="ctr"/>
                      <a:r>
                        <a:rPr lang="el-GR" sz="1400" dirty="0" smtClean="0">
                          <a:latin typeface="+mn-lt"/>
                          <a:cs typeface="Calibri"/>
                        </a:rPr>
                        <a:t>β</a:t>
                      </a:r>
                      <a:endParaRPr lang="en-US" sz="1400" dirty="0" smtClean="0">
                        <a:latin typeface="+mn-lt"/>
                      </a:endParaRPr>
                    </a:p>
                    <a:p>
                      <a:pPr marL="0" marR="0" algn="ctr">
                        <a:spcBef>
                          <a:spcPts val="0"/>
                        </a:spcBef>
                        <a:spcAft>
                          <a:spcPts val="0"/>
                        </a:spcAft>
                      </a:pPr>
                      <a:r>
                        <a:rPr lang="en-US" sz="1400" b="0" dirty="0" smtClean="0">
                          <a:effectLst/>
                          <a:latin typeface="+mn-lt"/>
                          <a:ea typeface="DejaVu LGC Sans"/>
                          <a:cs typeface="DejaVu LGC Sans"/>
                        </a:rPr>
                        <a:t>(</a:t>
                      </a:r>
                      <a:r>
                        <a:rPr lang="en-US" sz="1400" b="0" dirty="0">
                          <a:effectLst/>
                          <a:latin typeface="+mn-lt"/>
                          <a:ea typeface="DejaVu LGC Sans"/>
                          <a:cs typeface="DejaVu LGC Sans"/>
                        </a:rPr>
                        <a:t>S.E.)</a:t>
                      </a: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c>
                  <a:txBody>
                    <a:bodyPr/>
                    <a:lstStyle/>
                    <a:p>
                      <a:pPr algn="ctr"/>
                      <a:r>
                        <a:rPr lang="el-GR" sz="1400" dirty="0" smtClean="0">
                          <a:latin typeface="+mn-lt"/>
                          <a:cs typeface="Calibri"/>
                        </a:rPr>
                        <a:t>β</a:t>
                      </a:r>
                      <a:endParaRPr lang="en-US" sz="1400" dirty="0" smtClean="0">
                        <a:latin typeface="+mn-lt"/>
                      </a:endParaRPr>
                    </a:p>
                    <a:p>
                      <a:pPr marL="0" marR="0" algn="ctr">
                        <a:spcBef>
                          <a:spcPts val="0"/>
                        </a:spcBef>
                        <a:spcAft>
                          <a:spcPts val="0"/>
                        </a:spcAft>
                      </a:pPr>
                      <a:r>
                        <a:rPr lang="en-US" sz="1400" b="0" dirty="0" smtClean="0">
                          <a:effectLst/>
                          <a:latin typeface="+mn-lt"/>
                          <a:ea typeface="DejaVu LGC Sans"/>
                          <a:cs typeface="DejaVu LGC Sans"/>
                        </a:rPr>
                        <a:t>(</a:t>
                      </a:r>
                      <a:r>
                        <a:rPr lang="en-US" sz="1400" b="0" dirty="0">
                          <a:effectLst/>
                          <a:latin typeface="+mn-lt"/>
                          <a:ea typeface="DejaVu LGC Sans"/>
                          <a:cs typeface="DejaVu LGC Sans"/>
                        </a:rPr>
                        <a:t>S.E.)</a:t>
                      </a: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c>
                  <a:txBody>
                    <a:bodyPr/>
                    <a:lstStyle/>
                    <a:p>
                      <a:pPr algn="ctr"/>
                      <a:r>
                        <a:rPr lang="el-GR" sz="1400" dirty="0" smtClean="0">
                          <a:latin typeface="+mn-lt"/>
                          <a:cs typeface="Calibri"/>
                        </a:rPr>
                        <a:t>β</a:t>
                      </a:r>
                      <a:endParaRPr lang="en-US" sz="1400" dirty="0" smtClean="0">
                        <a:latin typeface="+mn-lt"/>
                      </a:endParaRPr>
                    </a:p>
                    <a:p>
                      <a:pPr marL="0" marR="0" algn="ctr">
                        <a:spcBef>
                          <a:spcPts val="0"/>
                        </a:spcBef>
                        <a:spcAft>
                          <a:spcPts val="0"/>
                        </a:spcAft>
                      </a:pPr>
                      <a:r>
                        <a:rPr lang="en-US" sz="1400" b="0" dirty="0" smtClean="0">
                          <a:effectLst/>
                          <a:latin typeface="+mn-lt"/>
                          <a:ea typeface="DejaVu LGC Sans"/>
                          <a:cs typeface="DejaVu LGC Sans"/>
                        </a:rPr>
                        <a:t>(</a:t>
                      </a:r>
                      <a:r>
                        <a:rPr lang="en-US" sz="1400" b="0" dirty="0">
                          <a:effectLst/>
                          <a:latin typeface="+mn-lt"/>
                          <a:ea typeface="DejaVu LGC Sans"/>
                          <a:cs typeface="DejaVu LGC Sans"/>
                        </a:rPr>
                        <a:t>S.E.)</a:t>
                      </a: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r>
              <a:tr h="361049">
                <a:tc>
                  <a:txBody>
                    <a:bodyPr/>
                    <a:lstStyle/>
                    <a:p>
                      <a:pPr marL="0" marR="0" algn="r">
                        <a:spcBef>
                          <a:spcPts val="0"/>
                        </a:spcBef>
                        <a:spcAft>
                          <a:spcPts val="0"/>
                        </a:spcAft>
                      </a:pPr>
                      <a:r>
                        <a:rPr lang="en-US" sz="1400" dirty="0">
                          <a:effectLst/>
                          <a:latin typeface="+mn-lt"/>
                          <a:ea typeface="DejaVu LGC Sans"/>
                          <a:cs typeface="DejaVu LGC Sans"/>
                        </a:rPr>
                        <a:t>Model </a:t>
                      </a:r>
                      <a:r>
                        <a:rPr lang="en-US" sz="1400" dirty="0" smtClean="0">
                          <a:effectLst/>
                          <a:latin typeface="+mn-lt"/>
                          <a:ea typeface="DejaVu LGC Sans"/>
                          <a:cs typeface="DejaVu LGC Sans"/>
                        </a:rPr>
                        <a:t>1</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21.9 </a:t>
                      </a:r>
                    </a:p>
                    <a:p>
                      <a:pPr marL="0" marR="0" algn="ctr">
                        <a:spcBef>
                          <a:spcPts val="0"/>
                        </a:spcBef>
                        <a:spcAft>
                          <a:spcPts val="0"/>
                        </a:spcAft>
                      </a:pPr>
                      <a:r>
                        <a:rPr lang="en-US" sz="1400" dirty="0">
                          <a:effectLst/>
                          <a:latin typeface="+mn-lt"/>
                          <a:ea typeface="DejaVu LGC Sans"/>
                          <a:cs typeface="DejaVu LGC Sans"/>
                        </a:rPr>
                        <a:t>(56.4)</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0.7</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55.0 </a:t>
                      </a:r>
                    </a:p>
                    <a:p>
                      <a:pPr marL="0" marR="0" algn="ctr">
                        <a:spcBef>
                          <a:spcPts val="0"/>
                        </a:spcBef>
                        <a:spcAft>
                          <a:spcPts val="0"/>
                        </a:spcAft>
                      </a:pPr>
                      <a:r>
                        <a:rPr lang="en-US" sz="1400" dirty="0">
                          <a:effectLst/>
                          <a:latin typeface="+mn-lt"/>
                          <a:ea typeface="DejaVu LGC Sans"/>
                          <a:cs typeface="DejaVu LGC Sans"/>
                        </a:rPr>
                        <a:t>(35.3)</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0.1</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29.9 </a:t>
                      </a:r>
                    </a:p>
                    <a:p>
                      <a:pPr marL="0" marR="0" algn="ctr">
                        <a:spcBef>
                          <a:spcPts val="0"/>
                        </a:spcBef>
                        <a:spcAft>
                          <a:spcPts val="0"/>
                        </a:spcAft>
                      </a:pPr>
                      <a:r>
                        <a:rPr lang="en-US" sz="1400" dirty="0">
                          <a:effectLst/>
                          <a:latin typeface="+mn-lt"/>
                          <a:ea typeface="DejaVu LGC Sans"/>
                          <a:cs typeface="DejaVu LGC Sans"/>
                        </a:rPr>
                        <a:t>(50.4)</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0.6</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-34.7 </a:t>
                      </a:r>
                    </a:p>
                    <a:p>
                      <a:pPr marL="0" marR="0" algn="ctr">
                        <a:spcBef>
                          <a:spcPts val="0"/>
                        </a:spcBef>
                        <a:spcAft>
                          <a:spcPts val="0"/>
                        </a:spcAft>
                      </a:pPr>
                      <a:r>
                        <a:rPr lang="en-US" sz="1400" dirty="0">
                          <a:effectLst/>
                          <a:latin typeface="+mn-lt"/>
                          <a:ea typeface="DejaVu LGC Sans"/>
                          <a:cs typeface="DejaVu LGC Sans"/>
                        </a:rPr>
                        <a:t>(50.1)</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0.5</a:t>
                      </a:r>
                      <a:endParaRPr lang="en-US" sz="1400" dirty="0">
                        <a:effectLst/>
                        <a:latin typeface="+mn-lt"/>
                        <a:ea typeface="DejaVu LGC Sans"/>
                        <a:cs typeface="DejaVu LGC Sans"/>
                      </a:endParaRPr>
                    </a:p>
                  </a:txBody>
                  <a:tcPr marL="68580" marR="68580" marT="0" marB="0"/>
                </a:tc>
              </a:tr>
              <a:tr h="361049">
                <a:tc>
                  <a:txBody>
                    <a:bodyPr/>
                    <a:lstStyle/>
                    <a:p>
                      <a:pPr marL="0" marR="0" algn="r">
                        <a:spcBef>
                          <a:spcPts val="0"/>
                        </a:spcBef>
                        <a:spcAft>
                          <a:spcPts val="0"/>
                        </a:spcAft>
                      </a:pPr>
                      <a:r>
                        <a:rPr lang="en-US" sz="1400" dirty="0">
                          <a:effectLst/>
                          <a:latin typeface="+mn-lt"/>
                          <a:ea typeface="DejaVu LGC Sans"/>
                          <a:cs typeface="DejaVu LGC Sans"/>
                        </a:rPr>
                        <a:t>Model </a:t>
                      </a:r>
                      <a:r>
                        <a:rPr lang="en-US" sz="1400" dirty="0" smtClean="0">
                          <a:effectLst/>
                          <a:latin typeface="+mn-lt"/>
                          <a:ea typeface="DejaVu LGC Sans"/>
                          <a:cs typeface="DejaVu LGC Sans"/>
                        </a:rPr>
                        <a:t>2</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a:effectLst/>
                          <a:latin typeface="+mn-lt"/>
                          <a:ea typeface="DejaVu LGC Sans"/>
                          <a:cs typeface="DejaVu LGC Sans"/>
                        </a:rPr>
                        <a:t>43.3 </a:t>
                      </a:r>
                    </a:p>
                    <a:p>
                      <a:pPr marL="0" marR="0" algn="ctr">
                        <a:spcBef>
                          <a:spcPts val="0"/>
                        </a:spcBef>
                        <a:spcAft>
                          <a:spcPts val="0"/>
                        </a:spcAft>
                      </a:pPr>
                      <a:r>
                        <a:rPr lang="en-US" sz="1400">
                          <a:effectLst/>
                          <a:latin typeface="+mn-lt"/>
                          <a:ea typeface="DejaVu LGC Sans"/>
                          <a:cs typeface="DejaVu LGC Sans"/>
                        </a:rPr>
                        <a:t>(57.6)</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0.5</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27.5 </a:t>
                      </a:r>
                    </a:p>
                    <a:p>
                      <a:pPr marL="0" marR="0" algn="ctr">
                        <a:spcBef>
                          <a:spcPts val="0"/>
                        </a:spcBef>
                        <a:spcAft>
                          <a:spcPts val="0"/>
                        </a:spcAft>
                      </a:pPr>
                      <a:r>
                        <a:rPr lang="en-US" sz="1400" dirty="0">
                          <a:effectLst/>
                          <a:latin typeface="+mn-lt"/>
                          <a:ea typeface="DejaVu LGC Sans"/>
                          <a:cs typeface="DejaVu LGC Sans"/>
                        </a:rPr>
                        <a:t>(34.3)</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0.4</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28.2 </a:t>
                      </a:r>
                    </a:p>
                    <a:p>
                      <a:pPr marL="0" marR="0" algn="ctr">
                        <a:spcBef>
                          <a:spcPts val="0"/>
                        </a:spcBef>
                        <a:spcAft>
                          <a:spcPts val="0"/>
                        </a:spcAft>
                      </a:pPr>
                      <a:r>
                        <a:rPr lang="en-US" sz="1400" dirty="0">
                          <a:effectLst/>
                          <a:latin typeface="+mn-lt"/>
                          <a:ea typeface="DejaVu LGC Sans"/>
                          <a:cs typeface="DejaVu LGC Sans"/>
                        </a:rPr>
                        <a:t>(53.0)</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0.6</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-56.1 </a:t>
                      </a:r>
                    </a:p>
                    <a:p>
                      <a:pPr marL="0" marR="0" algn="ctr">
                        <a:spcBef>
                          <a:spcPts val="0"/>
                        </a:spcBef>
                        <a:spcAft>
                          <a:spcPts val="0"/>
                        </a:spcAft>
                      </a:pPr>
                      <a:r>
                        <a:rPr lang="en-US" sz="1400" dirty="0">
                          <a:effectLst/>
                          <a:latin typeface="+mn-lt"/>
                          <a:ea typeface="DejaVu LGC Sans"/>
                          <a:cs typeface="DejaVu LGC Sans"/>
                        </a:rPr>
                        <a:t>(49.8)</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0.3</a:t>
                      </a:r>
                      <a:endParaRPr lang="en-US" sz="1400" dirty="0">
                        <a:effectLst/>
                        <a:latin typeface="+mn-lt"/>
                        <a:ea typeface="DejaVu LGC Sans"/>
                        <a:cs typeface="DejaVu LGC Sans"/>
                      </a:endParaRPr>
                    </a:p>
                  </a:txBody>
                  <a:tcPr marL="68580" marR="68580" marT="0" marB="0"/>
                </a:tc>
              </a:tr>
              <a:tr h="242733">
                <a:tc>
                  <a:txBody>
                    <a:bodyPr/>
                    <a:lstStyle/>
                    <a:p>
                      <a:pPr marL="0" marR="0">
                        <a:spcBef>
                          <a:spcPts val="0"/>
                        </a:spcBef>
                        <a:spcAft>
                          <a:spcPts val="0"/>
                        </a:spcAft>
                      </a:pPr>
                      <a:r>
                        <a:rPr lang="en-US" sz="1400" b="1" dirty="0" smtClean="0">
                          <a:effectLst/>
                          <a:latin typeface="+mn-lt"/>
                          <a:ea typeface="DejaVu LGC Sans"/>
                          <a:cs typeface="DejaVu LGC Sans"/>
                        </a:rPr>
                        <a:t>CAC</a:t>
                      </a:r>
                      <a:r>
                        <a:rPr lang="en-US" sz="1400" b="0" baseline="0" dirty="0" smtClean="0">
                          <a:effectLst/>
                          <a:latin typeface="+mn-lt"/>
                          <a:ea typeface="DejaVu LGC Sans"/>
                          <a:cs typeface="DejaVu LGC Sans"/>
                        </a:rPr>
                        <a:t> </a:t>
                      </a:r>
                      <a:r>
                        <a:rPr lang="en-US" sz="1400" b="1" dirty="0" smtClean="0">
                          <a:effectLst/>
                          <a:latin typeface="+mn-lt"/>
                          <a:ea typeface="DejaVu LGC Sans"/>
                          <a:cs typeface="DejaVu LGC Sans"/>
                        </a:rPr>
                        <a:t>Exam </a:t>
                      </a:r>
                      <a:r>
                        <a:rPr lang="en-US" sz="1400" b="1" dirty="0">
                          <a:effectLst/>
                          <a:latin typeface="+mn-lt"/>
                          <a:ea typeface="DejaVu LGC Sans"/>
                          <a:cs typeface="DejaVu LGC Sans"/>
                        </a:rPr>
                        <a:t>3</a:t>
                      </a:r>
                      <a:endParaRPr lang="en-US" sz="1400" dirty="0">
                        <a:effectLst/>
                        <a:latin typeface="+mn-lt"/>
                        <a:ea typeface="DejaVu LGC Sans"/>
                        <a:cs typeface="DejaVu LGC Sans"/>
                      </a:endParaRPr>
                    </a:p>
                  </a:txBody>
                  <a:tcPr marL="68580" marR="68580" marT="0" marB="0"/>
                </a:tc>
                <a:tc>
                  <a:txBody>
                    <a:bodyPr/>
                    <a:lstStyle/>
                    <a:p>
                      <a:endParaRPr lang="en-US" sz="1400" dirty="0">
                        <a:latin typeface="+mn-lt"/>
                      </a:endParaRPr>
                    </a:p>
                  </a:txBody>
                  <a:tcPr marL="68580" marR="68580" marT="0" marB="0"/>
                </a:tc>
                <a:tc>
                  <a:txBody>
                    <a:bodyPr/>
                    <a:lstStyle/>
                    <a:p>
                      <a:endParaRPr lang="en-US" sz="1400">
                        <a:latin typeface="+mn-lt"/>
                      </a:endParaRPr>
                    </a:p>
                  </a:txBody>
                  <a:tcPr marL="68580" marR="68580" marT="0" marB="0"/>
                </a:tc>
                <a:tc>
                  <a:txBody>
                    <a:bodyPr/>
                    <a:lstStyle/>
                    <a:p>
                      <a:endParaRPr lang="en-US" sz="1400" dirty="0">
                        <a:latin typeface="+mn-lt"/>
                      </a:endParaRPr>
                    </a:p>
                  </a:txBody>
                  <a:tcPr marL="68580" marR="68580" marT="0" marB="0"/>
                </a:tc>
                <a:tc>
                  <a:txBody>
                    <a:bodyPr/>
                    <a:lstStyle/>
                    <a:p>
                      <a:endParaRPr lang="en-US" sz="1400">
                        <a:latin typeface="+mn-lt"/>
                      </a:endParaRPr>
                    </a:p>
                  </a:txBody>
                  <a:tcPr marL="68580" marR="68580" marT="0" marB="0"/>
                </a:tc>
                <a:tc>
                  <a:txBody>
                    <a:bodyPr/>
                    <a:lstStyle/>
                    <a:p>
                      <a:endParaRPr lang="en-US" sz="1400" dirty="0">
                        <a:latin typeface="+mn-lt"/>
                      </a:endParaRPr>
                    </a:p>
                  </a:txBody>
                  <a:tcPr marL="68580" marR="68580" marT="0" marB="0"/>
                </a:tc>
                <a:tc>
                  <a:txBody>
                    <a:bodyPr/>
                    <a:lstStyle/>
                    <a:p>
                      <a:endParaRPr lang="en-US" sz="1400" dirty="0">
                        <a:latin typeface="+mn-lt"/>
                      </a:endParaRPr>
                    </a:p>
                  </a:txBody>
                  <a:tcPr marL="68580" marR="68580" marT="0" marB="0"/>
                </a:tc>
                <a:tc>
                  <a:txBody>
                    <a:bodyPr/>
                    <a:lstStyle/>
                    <a:p>
                      <a:endParaRPr lang="en-US" sz="1400" dirty="0">
                        <a:latin typeface="+mn-lt"/>
                      </a:endParaRPr>
                    </a:p>
                  </a:txBody>
                  <a:tcPr marL="68580" marR="68580" marT="0" marB="0"/>
                </a:tc>
                <a:tc>
                  <a:txBody>
                    <a:bodyPr/>
                    <a:lstStyle/>
                    <a:p>
                      <a:endParaRPr lang="en-US" sz="1400" dirty="0">
                        <a:latin typeface="+mn-lt"/>
                      </a:endParaRPr>
                    </a:p>
                  </a:txBody>
                  <a:tcPr marL="68580" marR="68580" marT="0" marB="0"/>
                </a:tc>
              </a:tr>
              <a:tr h="361049">
                <a:tc>
                  <a:txBody>
                    <a:bodyPr/>
                    <a:lstStyle/>
                    <a:p>
                      <a:pPr marL="0" marR="0" algn="r">
                        <a:spcBef>
                          <a:spcPts val="0"/>
                        </a:spcBef>
                        <a:spcAft>
                          <a:spcPts val="0"/>
                        </a:spcAft>
                      </a:pPr>
                      <a:r>
                        <a:rPr lang="en-US" sz="1400" dirty="0">
                          <a:effectLst/>
                          <a:latin typeface="+mn-lt"/>
                          <a:ea typeface="DejaVu LGC Sans"/>
                          <a:cs typeface="DejaVu LGC Sans"/>
                        </a:rPr>
                        <a:t>Model </a:t>
                      </a:r>
                      <a:r>
                        <a:rPr lang="en-US" sz="1400" dirty="0" smtClean="0">
                          <a:effectLst/>
                          <a:latin typeface="+mn-lt"/>
                          <a:ea typeface="DejaVu LGC Sans"/>
                          <a:cs typeface="DejaVu LGC Sans"/>
                        </a:rPr>
                        <a:t>1</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a:effectLst/>
                          <a:latin typeface="+mn-lt"/>
                          <a:ea typeface="DejaVu LGC Sans"/>
                          <a:cs typeface="DejaVu LGC Sans"/>
                        </a:rPr>
                        <a:t>-43.5 </a:t>
                      </a:r>
                    </a:p>
                    <a:p>
                      <a:pPr marL="0" marR="0" algn="ctr">
                        <a:spcBef>
                          <a:spcPts val="0"/>
                        </a:spcBef>
                        <a:spcAft>
                          <a:spcPts val="0"/>
                        </a:spcAft>
                      </a:pPr>
                      <a:r>
                        <a:rPr lang="en-US" sz="1400">
                          <a:effectLst/>
                          <a:latin typeface="+mn-lt"/>
                          <a:ea typeface="DejaVu LGC Sans"/>
                          <a:cs typeface="DejaVu LGC Sans"/>
                        </a:rPr>
                        <a:t>(50.2)</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0.4</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-16.6 </a:t>
                      </a:r>
                    </a:p>
                    <a:p>
                      <a:pPr marL="0" marR="0" algn="ctr">
                        <a:spcBef>
                          <a:spcPts val="0"/>
                        </a:spcBef>
                        <a:spcAft>
                          <a:spcPts val="0"/>
                        </a:spcAft>
                      </a:pPr>
                      <a:r>
                        <a:rPr lang="en-US" sz="1400" dirty="0">
                          <a:effectLst/>
                          <a:latin typeface="+mn-lt"/>
                          <a:ea typeface="DejaVu LGC Sans"/>
                          <a:cs typeface="DejaVu LGC Sans"/>
                        </a:rPr>
                        <a:t>(41.8)</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0.7</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a:effectLst/>
                          <a:latin typeface="+mn-lt"/>
                          <a:ea typeface="DejaVu LGC Sans"/>
                          <a:cs typeface="DejaVu LGC Sans"/>
                        </a:rPr>
                        <a:t>157.3 </a:t>
                      </a:r>
                    </a:p>
                    <a:p>
                      <a:pPr marL="0" marR="0" algn="ctr">
                        <a:spcBef>
                          <a:spcPts val="0"/>
                        </a:spcBef>
                        <a:spcAft>
                          <a:spcPts val="0"/>
                        </a:spcAft>
                      </a:pPr>
                      <a:r>
                        <a:rPr lang="en-US" sz="1400">
                          <a:effectLst/>
                          <a:latin typeface="+mn-lt"/>
                          <a:ea typeface="DejaVu LGC Sans"/>
                          <a:cs typeface="DejaVu LGC Sans"/>
                        </a:rPr>
                        <a:t>(63.2)</a:t>
                      </a:r>
                    </a:p>
                  </a:txBody>
                  <a:tcPr marL="68580" marR="68580" marT="0" marB="0"/>
                </a:tc>
                <a:tc>
                  <a:txBody>
                    <a:bodyPr/>
                    <a:lstStyle/>
                    <a:p>
                      <a:pPr marL="0" marR="0" algn="ctr">
                        <a:spcBef>
                          <a:spcPts val="0"/>
                        </a:spcBef>
                        <a:spcAft>
                          <a:spcPts val="0"/>
                        </a:spcAft>
                      </a:pPr>
                      <a:r>
                        <a:rPr lang="en-US" sz="1400" b="1" dirty="0">
                          <a:effectLst/>
                          <a:latin typeface="+mn-lt"/>
                          <a:ea typeface="DejaVu LGC Sans"/>
                          <a:cs typeface="DejaVu LGC Sans"/>
                        </a:rPr>
                        <a:t>0.013</a:t>
                      </a: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21.2 </a:t>
                      </a:r>
                    </a:p>
                    <a:p>
                      <a:pPr marL="0" marR="0" algn="ctr">
                        <a:spcBef>
                          <a:spcPts val="0"/>
                        </a:spcBef>
                        <a:spcAft>
                          <a:spcPts val="0"/>
                        </a:spcAft>
                      </a:pPr>
                      <a:r>
                        <a:rPr lang="en-US" sz="1400" dirty="0">
                          <a:effectLst/>
                          <a:latin typeface="+mn-lt"/>
                          <a:ea typeface="DejaVu LGC Sans"/>
                          <a:cs typeface="DejaVu LGC Sans"/>
                        </a:rPr>
                        <a:t>(35.0)</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0.5</a:t>
                      </a:r>
                      <a:endParaRPr lang="en-US" sz="1400" dirty="0">
                        <a:effectLst/>
                        <a:latin typeface="+mn-lt"/>
                        <a:ea typeface="DejaVu LGC Sans"/>
                        <a:cs typeface="DejaVu LGC Sans"/>
                      </a:endParaRPr>
                    </a:p>
                  </a:txBody>
                  <a:tcPr marL="68580" marR="68580" marT="0" marB="0"/>
                </a:tc>
              </a:tr>
              <a:tr h="361049">
                <a:tc>
                  <a:txBody>
                    <a:bodyPr/>
                    <a:lstStyle/>
                    <a:p>
                      <a:pPr marL="0" marR="0" algn="r">
                        <a:spcBef>
                          <a:spcPts val="0"/>
                        </a:spcBef>
                        <a:spcAft>
                          <a:spcPts val="0"/>
                        </a:spcAft>
                      </a:pPr>
                      <a:r>
                        <a:rPr lang="en-US" sz="1400" dirty="0">
                          <a:effectLst/>
                          <a:latin typeface="+mn-lt"/>
                          <a:ea typeface="DejaVu LGC Sans"/>
                          <a:cs typeface="DejaVu LGC Sans"/>
                        </a:rPr>
                        <a:t>Model </a:t>
                      </a:r>
                      <a:r>
                        <a:rPr lang="en-US" sz="1400" dirty="0" smtClean="0">
                          <a:effectLst/>
                          <a:latin typeface="+mn-lt"/>
                          <a:ea typeface="DejaVu LGC Sans"/>
                          <a:cs typeface="DejaVu LGC Sans"/>
                        </a:rPr>
                        <a:t>2</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a:effectLst/>
                          <a:latin typeface="+mn-lt"/>
                          <a:ea typeface="DejaVu LGC Sans"/>
                          <a:cs typeface="DejaVu LGC Sans"/>
                        </a:rPr>
                        <a:t>-46.5 </a:t>
                      </a:r>
                    </a:p>
                    <a:p>
                      <a:pPr marL="0" marR="0" algn="ctr">
                        <a:spcBef>
                          <a:spcPts val="0"/>
                        </a:spcBef>
                        <a:spcAft>
                          <a:spcPts val="0"/>
                        </a:spcAft>
                      </a:pPr>
                      <a:r>
                        <a:rPr lang="en-US" sz="1400">
                          <a:effectLst/>
                          <a:latin typeface="+mn-lt"/>
                          <a:ea typeface="DejaVu LGC Sans"/>
                          <a:cs typeface="DejaVu LGC Sans"/>
                        </a:rPr>
                        <a:t>(54.3)</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0.4</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a:effectLst/>
                          <a:latin typeface="+mn-lt"/>
                          <a:ea typeface="DejaVu LGC Sans"/>
                          <a:cs typeface="DejaVu LGC Sans"/>
                        </a:rPr>
                        <a:t>-10.8 </a:t>
                      </a:r>
                    </a:p>
                    <a:p>
                      <a:pPr marL="0" marR="0" algn="ctr">
                        <a:spcBef>
                          <a:spcPts val="0"/>
                        </a:spcBef>
                        <a:spcAft>
                          <a:spcPts val="0"/>
                        </a:spcAft>
                      </a:pPr>
                      <a:r>
                        <a:rPr lang="en-US" sz="1400">
                          <a:effectLst/>
                          <a:latin typeface="+mn-lt"/>
                          <a:ea typeface="DejaVu LGC Sans"/>
                          <a:cs typeface="DejaVu LGC Sans"/>
                        </a:rPr>
                        <a:t>(41.9)</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0.8</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195.3 </a:t>
                      </a:r>
                    </a:p>
                    <a:p>
                      <a:pPr marL="0" marR="0" algn="ctr">
                        <a:spcBef>
                          <a:spcPts val="0"/>
                        </a:spcBef>
                        <a:spcAft>
                          <a:spcPts val="0"/>
                        </a:spcAft>
                      </a:pPr>
                      <a:r>
                        <a:rPr lang="en-US" sz="1400" dirty="0">
                          <a:effectLst/>
                          <a:latin typeface="+mn-lt"/>
                          <a:ea typeface="DejaVu LGC Sans"/>
                          <a:cs typeface="DejaVu LGC Sans"/>
                        </a:rPr>
                        <a:t>(63.4)</a:t>
                      </a:r>
                    </a:p>
                  </a:txBody>
                  <a:tcPr marL="68580" marR="68580" marT="0" marB="0"/>
                </a:tc>
                <a:tc>
                  <a:txBody>
                    <a:bodyPr/>
                    <a:lstStyle/>
                    <a:p>
                      <a:pPr marL="0" marR="0" algn="ctr">
                        <a:spcBef>
                          <a:spcPts val="0"/>
                        </a:spcBef>
                        <a:spcAft>
                          <a:spcPts val="0"/>
                        </a:spcAft>
                      </a:pPr>
                      <a:r>
                        <a:rPr lang="en-US" sz="1400" b="1" dirty="0">
                          <a:effectLst/>
                          <a:latin typeface="+mn-lt"/>
                          <a:ea typeface="DejaVu LGC Sans"/>
                          <a:cs typeface="DejaVu LGC Sans"/>
                        </a:rPr>
                        <a:t>0.002</a:t>
                      </a:r>
                    </a:p>
                  </a:txBody>
                  <a:tcPr marL="68580" marR="68580" marT="0" marB="0"/>
                </a:tc>
                <a:tc>
                  <a:txBody>
                    <a:bodyPr/>
                    <a:lstStyle/>
                    <a:p>
                      <a:pPr marL="0" marR="0" algn="ctr">
                        <a:spcBef>
                          <a:spcPts val="0"/>
                        </a:spcBef>
                        <a:spcAft>
                          <a:spcPts val="0"/>
                        </a:spcAft>
                      </a:pPr>
                      <a:r>
                        <a:rPr lang="en-US" sz="1400" dirty="0">
                          <a:effectLst/>
                          <a:latin typeface="+mn-lt"/>
                          <a:ea typeface="DejaVu LGC Sans"/>
                          <a:cs typeface="DejaVu LGC Sans"/>
                        </a:rPr>
                        <a:t>7.15 </a:t>
                      </a:r>
                    </a:p>
                    <a:p>
                      <a:pPr marL="0" marR="0" algn="ctr">
                        <a:spcBef>
                          <a:spcPts val="0"/>
                        </a:spcBef>
                        <a:spcAft>
                          <a:spcPts val="0"/>
                        </a:spcAft>
                      </a:pPr>
                      <a:r>
                        <a:rPr lang="en-US" sz="1400" dirty="0">
                          <a:effectLst/>
                          <a:latin typeface="+mn-lt"/>
                          <a:ea typeface="DejaVu LGC Sans"/>
                          <a:cs typeface="DejaVu LGC Sans"/>
                        </a:rPr>
                        <a:t>(35.8)</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0.8</a:t>
                      </a:r>
                      <a:endParaRPr lang="en-US" sz="1400" dirty="0">
                        <a:effectLst/>
                        <a:latin typeface="+mn-lt"/>
                        <a:ea typeface="DejaVu LGC Sans"/>
                        <a:cs typeface="DejaVu LGC Sans"/>
                      </a:endParaRPr>
                    </a:p>
                  </a:txBody>
                  <a:tcPr marL="68580" marR="68580" marT="0" marB="0"/>
                </a:tc>
              </a:tr>
              <a:tr h="473547">
                <a:tc>
                  <a:txBody>
                    <a:bodyPr/>
                    <a:lstStyle/>
                    <a:p>
                      <a:pPr marL="0" marR="0">
                        <a:spcBef>
                          <a:spcPts val="0"/>
                        </a:spcBef>
                        <a:spcAft>
                          <a:spcPts val="0"/>
                        </a:spcAft>
                      </a:pPr>
                      <a:r>
                        <a:rPr lang="en-US" sz="1400" b="1" dirty="0">
                          <a:effectLst/>
                          <a:latin typeface="+mn-lt"/>
                          <a:ea typeface="DejaVu LGC Sans"/>
                          <a:cs typeface="DejaVu LGC Sans"/>
                        </a:rPr>
                        <a:t>Time to </a:t>
                      </a:r>
                      <a:r>
                        <a:rPr lang="en-US" sz="1400" b="0" baseline="0" dirty="0" smtClean="0">
                          <a:effectLst/>
                          <a:latin typeface="+mn-lt"/>
                          <a:ea typeface="DejaVu LGC Sans"/>
                          <a:cs typeface="DejaVu LGC Sans"/>
                        </a:rPr>
                        <a:t> </a:t>
                      </a:r>
                      <a:r>
                        <a:rPr lang="en-US" sz="1400" b="1" dirty="0" smtClean="0">
                          <a:effectLst/>
                          <a:latin typeface="+mn-lt"/>
                          <a:ea typeface="DejaVu LGC Sans"/>
                          <a:cs typeface="DejaVu LGC Sans"/>
                        </a:rPr>
                        <a:t>CHD</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HR</a:t>
                      </a:r>
                    </a:p>
                    <a:p>
                      <a:pPr marL="0" marR="0" algn="ctr">
                        <a:spcBef>
                          <a:spcPts val="0"/>
                        </a:spcBef>
                        <a:spcAft>
                          <a:spcPts val="0"/>
                        </a:spcAft>
                      </a:pPr>
                      <a:r>
                        <a:rPr lang="en-US" sz="1400" b="0" dirty="0" smtClean="0">
                          <a:effectLst/>
                          <a:latin typeface="+mn-lt"/>
                          <a:ea typeface="DejaVu LGC Sans"/>
                          <a:cs typeface="DejaVu LGC Sans"/>
                        </a:rPr>
                        <a:t>(CI)</a:t>
                      </a:r>
                      <a:endParaRPr lang="en-US" sz="1400" b="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a:effectLst/>
                          <a:latin typeface="+mn-lt"/>
                          <a:ea typeface="DejaVu LGC Sans"/>
                          <a:cs typeface="DejaVu LGC Sans"/>
                        </a:rPr>
                        <a:t>HR </a:t>
                      </a:r>
                    </a:p>
                    <a:p>
                      <a:pPr marL="0" marR="0" algn="ctr">
                        <a:spcBef>
                          <a:spcPts val="0"/>
                        </a:spcBef>
                        <a:spcAft>
                          <a:spcPts val="0"/>
                        </a:spcAft>
                      </a:pPr>
                      <a:r>
                        <a:rPr lang="en-US" sz="1400" b="0" dirty="0">
                          <a:effectLst/>
                          <a:latin typeface="+mn-lt"/>
                          <a:ea typeface="DejaVu LGC Sans"/>
                          <a:cs typeface="DejaVu LGC Sans"/>
                        </a:rPr>
                        <a:t>(CI)</a:t>
                      </a: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a:effectLst/>
                          <a:latin typeface="+mn-lt"/>
                          <a:ea typeface="DejaVu LGC Sans"/>
                          <a:cs typeface="DejaVu LGC Sans"/>
                        </a:rPr>
                        <a:t>HR</a:t>
                      </a:r>
                    </a:p>
                    <a:p>
                      <a:pPr marL="0" marR="0" algn="ctr">
                        <a:spcBef>
                          <a:spcPts val="0"/>
                        </a:spcBef>
                        <a:spcAft>
                          <a:spcPts val="0"/>
                        </a:spcAft>
                      </a:pPr>
                      <a:r>
                        <a:rPr lang="en-US" sz="1400" b="0" dirty="0">
                          <a:effectLst/>
                          <a:latin typeface="+mn-lt"/>
                          <a:ea typeface="DejaVu LGC Sans"/>
                          <a:cs typeface="DejaVu LGC Sans"/>
                        </a:rPr>
                        <a:t>(CI)</a:t>
                      </a: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0" dirty="0">
                          <a:effectLst/>
                          <a:latin typeface="+mn-lt"/>
                          <a:ea typeface="DejaVu LGC Sans"/>
                          <a:cs typeface="DejaVu LGC Sans"/>
                        </a:rPr>
                        <a:t>HR </a:t>
                      </a:r>
                    </a:p>
                    <a:p>
                      <a:pPr marL="0" marR="0" algn="ctr">
                        <a:spcBef>
                          <a:spcPts val="0"/>
                        </a:spcBef>
                        <a:spcAft>
                          <a:spcPts val="0"/>
                        </a:spcAft>
                      </a:pPr>
                      <a:r>
                        <a:rPr lang="en-US" sz="1400" b="0" dirty="0">
                          <a:effectLst/>
                          <a:latin typeface="+mn-lt"/>
                          <a:ea typeface="DejaVu LGC Sans"/>
                          <a:cs typeface="DejaVu LGC Sans"/>
                        </a:rPr>
                        <a:t>(CI)</a:t>
                      </a:r>
                    </a:p>
                  </a:txBody>
                  <a:tcPr marL="68580" marR="68580" marT="0" marB="0"/>
                </a:tc>
                <a:tc>
                  <a:txBody>
                    <a:bodyPr/>
                    <a:lstStyle/>
                    <a:p>
                      <a:pPr marL="0" marR="0" algn="ctr">
                        <a:spcBef>
                          <a:spcPts val="0"/>
                        </a:spcBef>
                        <a:spcAft>
                          <a:spcPts val="0"/>
                        </a:spcAft>
                      </a:pPr>
                      <a:r>
                        <a:rPr lang="en-US" sz="1400" b="0" dirty="0" smtClean="0">
                          <a:effectLst/>
                          <a:latin typeface="+mn-lt"/>
                          <a:ea typeface="DejaVu LGC Sans"/>
                          <a:cs typeface="DejaVu LGC Sans"/>
                        </a:rPr>
                        <a:t>p</a:t>
                      </a:r>
                      <a:endParaRPr lang="en-US" sz="1400" b="0" dirty="0">
                        <a:effectLst/>
                        <a:latin typeface="+mn-lt"/>
                        <a:ea typeface="DejaVu LGC Sans"/>
                        <a:cs typeface="DejaVu LGC Sans"/>
                      </a:endParaRPr>
                    </a:p>
                  </a:txBody>
                  <a:tcPr marL="68580" marR="68580" marT="0" marB="0"/>
                </a:tc>
              </a:tr>
              <a:tr h="361049">
                <a:tc>
                  <a:txBody>
                    <a:bodyPr/>
                    <a:lstStyle/>
                    <a:p>
                      <a:pPr marL="0" marR="0" algn="r">
                        <a:spcBef>
                          <a:spcPts val="0"/>
                        </a:spcBef>
                        <a:spcAft>
                          <a:spcPts val="0"/>
                        </a:spcAft>
                      </a:pPr>
                      <a:r>
                        <a:rPr lang="en-US" sz="1400" dirty="0">
                          <a:effectLst/>
                          <a:latin typeface="+mn-lt"/>
                          <a:ea typeface="DejaVu LGC Sans"/>
                          <a:cs typeface="DejaVu LGC Sans"/>
                        </a:rPr>
                        <a:t>Model </a:t>
                      </a:r>
                      <a:r>
                        <a:rPr lang="en-US" sz="1400" dirty="0" smtClean="0">
                          <a:effectLst/>
                          <a:latin typeface="+mn-lt"/>
                          <a:ea typeface="DejaVu LGC Sans"/>
                          <a:cs typeface="DejaVu LGC Sans"/>
                        </a:rPr>
                        <a:t>1</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0.84</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0.5, 1.3)</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0.4</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0.97</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0.6, 1.7)</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0.9</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1.52</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1.1, 2.1)</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1" dirty="0">
                          <a:effectLst/>
                          <a:latin typeface="+mn-lt"/>
                          <a:ea typeface="DejaVu LGC Sans"/>
                          <a:cs typeface="DejaVu LGC Sans"/>
                        </a:rPr>
                        <a:t>0.008</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1.13</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0.8, 1.6)</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0.5</a:t>
                      </a:r>
                      <a:endParaRPr lang="en-US" sz="1400" dirty="0">
                        <a:effectLst/>
                        <a:latin typeface="+mn-lt"/>
                        <a:ea typeface="DejaVu LGC Sans"/>
                        <a:cs typeface="DejaVu LGC Sans"/>
                      </a:endParaRPr>
                    </a:p>
                  </a:txBody>
                  <a:tcPr marL="68580" marR="68580" marT="0" marB="0"/>
                </a:tc>
              </a:tr>
              <a:tr h="418688">
                <a:tc>
                  <a:txBody>
                    <a:bodyPr/>
                    <a:lstStyle/>
                    <a:p>
                      <a:pPr marL="0" marR="0" algn="r">
                        <a:spcBef>
                          <a:spcPts val="0"/>
                        </a:spcBef>
                        <a:spcAft>
                          <a:spcPts val="0"/>
                        </a:spcAft>
                      </a:pPr>
                      <a:r>
                        <a:rPr lang="en-US" sz="1400" dirty="0">
                          <a:effectLst/>
                          <a:latin typeface="+mn-lt"/>
                          <a:ea typeface="DejaVu LGC Sans"/>
                          <a:cs typeface="DejaVu LGC Sans"/>
                        </a:rPr>
                        <a:t>Model </a:t>
                      </a:r>
                      <a:r>
                        <a:rPr lang="en-US" sz="1400" dirty="0" smtClean="0">
                          <a:effectLst/>
                          <a:latin typeface="+mn-lt"/>
                          <a:ea typeface="DejaVu LGC Sans"/>
                          <a:cs typeface="DejaVu LGC Sans"/>
                        </a:rPr>
                        <a:t>2</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0.87</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0.5, 1.4)</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0.6</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1.08</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0.6, 1.9)</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0.8</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1.70</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1.2, 2.4)</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b="1" dirty="0">
                          <a:effectLst/>
                          <a:latin typeface="+mn-lt"/>
                          <a:ea typeface="DejaVu LGC Sans"/>
                          <a:cs typeface="DejaVu LGC Sans"/>
                        </a:rPr>
                        <a:t>0.003</a:t>
                      </a: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1.12</a:t>
                      </a:r>
                      <a:endParaRPr lang="en-US" sz="1400" dirty="0">
                        <a:effectLst/>
                        <a:latin typeface="+mn-lt"/>
                        <a:ea typeface="DejaVu LGC Sans"/>
                        <a:cs typeface="DejaVu LGC Sans"/>
                      </a:endParaRPr>
                    </a:p>
                    <a:p>
                      <a:pPr marL="0" marR="0" algn="ctr">
                        <a:spcBef>
                          <a:spcPts val="0"/>
                        </a:spcBef>
                        <a:spcAft>
                          <a:spcPts val="0"/>
                        </a:spcAft>
                      </a:pPr>
                      <a:r>
                        <a:rPr lang="en-US" sz="1400" dirty="0">
                          <a:effectLst/>
                          <a:latin typeface="+mn-lt"/>
                          <a:ea typeface="DejaVu LGC Sans"/>
                          <a:cs typeface="DejaVu LGC Sans"/>
                        </a:rPr>
                        <a:t>(</a:t>
                      </a:r>
                      <a:r>
                        <a:rPr lang="en-US" sz="1400" dirty="0" smtClean="0">
                          <a:effectLst/>
                          <a:latin typeface="+mn-lt"/>
                          <a:ea typeface="DejaVu LGC Sans"/>
                          <a:cs typeface="DejaVu LGC Sans"/>
                        </a:rPr>
                        <a:t>0.8, 1.6)</a:t>
                      </a:r>
                      <a:endParaRPr lang="en-US" sz="1400" dirty="0">
                        <a:effectLst/>
                        <a:latin typeface="+mn-lt"/>
                        <a:ea typeface="DejaVu LGC Sans"/>
                        <a:cs typeface="DejaVu LGC Sans"/>
                      </a:endParaRPr>
                    </a:p>
                  </a:txBody>
                  <a:tcPr marL="68580" marR="68580" marT="0" marB="0"/>
                </a:tc>
                <a:tc>
                  <a:txBody>
                    <a:bodyPr/>
                    <a:lstStyle/>
                    <a:p>
                      <a:pPr marL="0" marR="0" algn="ctr">
                        <a:spcBef>
                          <a:spcPts val="0"/>
                        </a:spcBef>
                        <a:spcAft>
                          <a:spcPts val="0"/>
                        </a:spcAft>
                      </a:pPr>
                      <a:r>
                        <a:rPr lang="en-US" sz="1400" dirty="0" smtClean="0">
                          <a:effectLst/>
                          <a:latin typeface="+mn-lt"/>
                          <a:ea typeface="DejaVu LGC Sans"/>
                          <a:cs typeface="DejaVu LGC Sans"/>
                        </a:rPr>
                        <a:t>0.5</a:t>
                      </a:r>
                      <a:endParaRPr lang="en-US" sz="1400" dirty="0">
                        <a:effectLst/>
                        <a:latin typeface="+mn-lt"/>
                        <a:ea typeface="DejaVu LGC Sans"/>
                        <a:cs typeface="DejaVu LGC Sans"/>
                      </a:endParaRPr>
                    </a:p>
                  </a:txBody>
                  <a:tcPr marL="68580" marR="68580" marT="0" marB="0"/>
                </a:tc>
              </a:tr>
              <a:tr h="534154">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effectLst/>
                          <a:latin typeface="+mn-lt"/>
                          <a:ea typeface="+mn-ea"/>
                          <a:cs typeface="+mn-cs"/>
                        </a:rPr>
                        <a:t>Model 1 = age and sex</a:t>
                      </a:r>
                    </a:p>
                    <a:p>
                      <a:r>
                        <a:rPr kumimoji="0" lang="en-US" sz="1400" kern="1200" dirty="0" smtClean="0">
                          <a:solidFill>
                            <a:schemeClr val="dk1"/>
                          </a:solidFill>
                          <a:effectLst/>
                          <a:latin typeface="+mn-lt"/>
                          <a:ea typeface="+mn-ea"/>
                          <a:cs typeface="+mn-cs"/>
                        </a:rPr>
                        <a:t>Model 2 = age, sex, BMI, smoking status, LDL, HDL, triglycerides, hypertension, diabetes</a:t>
                      </a:r>
                    </a:p>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smtClean="0">
                          <a:latin typeface="+mn-lt"/>
                          <a:cs typeface="Calibri"/>
                        </a:rPr>
                        <a:t>β</a:t>
                      </a:r>
                      <a:r>
                        <a:rPr lang="en-US" sz="1400" baseline="0" dirty="0" smtClean="0">
                          <a:latin typeface="+mn-lt"/>
                          <a:cs typeface="+mn-cs"/>
                        </a:rPr>
                        <a:t> </a:t>
                      </a:r>
                      <a:r>
                        <a:rPr lang="en-US" sz="1400" dirty="0" smtClean="0"/>
                        <a:t>per SD of VCAM-1 level for the population=231.8</a:t>
                      </a:r>
                    </a:p>
                  </a:txBody>
                  <a:tcPr marL="68580" marR="68580" marT="0" marB="0"/>
                </a:tc>
                <a:tc hMerge="1">
                  <a:txBody>
                    <a:bodyPr/>
                    <a:lstStyle/>
                    <a:p>
                      <a:pPr marL="0" marR="0" algn="ctr">
                        <a:spcBef>
                          <a:spcPts val="0"/>
                        </a:spcBef>
                        <a:spcAft>
                          <a:spcPts val="0"/>
                        </a:spcAft>
                      </a:pPr>
                      <a:endParaRPr lang="en-US" sz="1200">
                        <a:effectLst/>
                        <a:latin typeface="Liberation Serif"/>
                        <a:ea typeface="DejaVu LGC Sans"/>
                        <a:cs typeface="DejaVu LGC Sans"/>
                      </a:endParaRPr>
                    </a:p>
                  </a:txBody>
                  <a:tcPr marL="68580" marR="68580" marT="0" marB="0"/>
                </a:tc>
                <a:tc hMerge="1">
                  <a:txBody>
                    <a:bodyPr/>
                    <a:lstStyle/>
                    <a:p>
                      <a:pPr marL="0" marR="0" algn="ctr">
                        <a:spcBef>
                          <a:spcPts val="0"/>
                        </a:spcBef>
                        <a:spcAft>
                          <a:spcPts val="0"/>
                        </a:spcAft>
                      </a:pPr>
                      <a:endParaRPr lang="en-US" sz="1200">
                        <a:effectLst/>
                        <a:latin typeface="Liberation Serif"/>
                        <a:ea typeface="DejaVu LGC Sans"/>
                        <a:cs typeface="DejaVu LGC Sans"/>
                      </a:endParaRPr>
                    </a:p>
                  </a:txBody>
                  <a:tcPr marL="68580" marR="68580" marT="0" marB="0"/>
                </a:tc>
                <a:tc hMerge="1">
                  <a:txBody>
                    <a:bodyPr/>
                    <a:lstStyle/>
                    <a:p>
                      <a:pPr marL="0" marR="0" algn="ctr">
                        <a:spcBef>
                          <a:spcPts val="0"/>
                        </a:spcBef>
                        <a:spcAft>
                          <a:spcPts val="0"/>
                        </a:spcAft>
                      </a:pPr>
                      <a:endParaRPr lang="en-US" sz="1200">
                        <a:effectLst/>
                        <a:latin typeface="Liberation Serif"/>
                        <a:ea typeface="DejaVu LGC Sans"/>
                        <a:cs typeface="DejaVu LGC Sans"/>
                      </a:endParaRPr>
                    </a:p>
                  </a:txBody>
                  <a:tcPr marL="68580" marR="68580" marT="0" marB="0"/>
                </a:tc>
                <a:tc hMerge="1">
                  <a:txBody>
                    <a:bodyPr/>
                    <a:lstStyle/>
                    <a:p>
                      <a:pPr marL="0" marR="0" algn="ctr">
                        <a:spcBef>
                          <a:spcPts val="0"/>
                        </a:spcBef>
                        <a:spcAft>
                          <a:spcPts val="0"/>
                        </a:spcAft>
                      </a:pPr>
                      <a:endParaRPr lang="en-US" sz="1200">
                        <a:effectLst/>
                        <a:latin typeface="Liberation Serif"/>
                        <a:ea typeface="DejaVu LGC Sans"/>
                        <a:cs typeface="DejaVu LGC Sans"/>
                      </a:endParaRPr>
                    </a:p>
                  </a:txBody>
                  <a:tcPr marL="68580" marR="68580" marT="0" marB="0"/>
                </a:tc>
                <a:tc hMerge="1">
                  <a:txBody>
                    <a:bodyPr/>
                    <a:lstStyle/>
                    <a:p>
                      <a:pPr marL="0" marR="0" algn="ctr">
                        <a:spcBef>
                          <a:spcPts val="0"/>
                        </a:spcBef>
                        <a:spcAft>
                          <a:spcPts val="0"/>
                        </a:spcAft>
                      </a:pPr>
                      <a:endParaRPr lang="en-US" sz="1200">
                        <a:effectLst/>
                        <a:latin typeface="Liberation Serif"/>
                        <a:ea typeface="DejaVu LGC Sans"/>
                        <a:cs typeface="DejaVu LGC Sans"/>
                      </a:endParaRPr>
                    </a:p>
                  </a:txBody>
                  <a:tcPr marL="68580" marR="68580" marT="0" marB="0"/>
                </a:tc>
                <a:tc hMerge="1">
                  <a:txBody>
                    <a:bodyPr/>
                    <a:lstStyle/>
                    <a:p>
                      <a:pPr marL="0" marR="0" algn="ctr">
                        <a:spcBef>
                          <a:spcPts val="0"/>
                        </a:spcBef>
                        <a:spcAft>
                          <a:spcPts val="0"/>
                        </a:spcAft>
                      </a:pPr>
                      <a:endParaRPr lang="en-US" sz="1200">
                        <a:effectLst/>
                        <a:latin typeface="Liberation Serif"/>
                        <a:ea typeface="DejaVu LGC Sans"/>
                        <a:cs typeface="DejaVu LGC Sans"/>
                      </a:endParaRPr>
                    </a:p>
                  </a:txBody>
                  <a:tcPr marL="68580" marR="68580" marT="0" marB="0"/>
                </a:tc>
                <a:tc hMerge="1">
                  <a:txBody>
                    <a:bodyPr/>
                    <a:lstStyle/>
                    <a:p>
                      <a:pPr marL="0" marR="0" algn="ctr">
                        <a:spcBef>
                          <a:spcPts val="0"/>
                        </a:spcBef>
                        <a:spcAft>
                          <a:spcPts val="0"/>
                        </a:spcAft>
                      </a:pPr>
                      <a:endParaRPr lang="en-US" sz="1200">
                        <a:effectLst/>
                        <a:latin typeface="Liberation Serif"/>
                        <a:ea typeface="DejaVu LGC Sans"/>
                        <a:cs typeface="DejaVu LGC Sans"/>
                      </a:endParaRPr>
                    </a:p>
                  </a:txBody>
                  <a:tcPr marL="68580" marR="68580" marT="0" marB="0"/>
                </a:tc>
                <a:tc hMerge="1">
                  <a:txBody>
                    <a:bodyPr/>
                    <a:lstStyle/>
                    <a:p>
                      <a:pPr marL="0" marR="0" algn="ctr">
                        <a:spcBef>
                          <a:spcPts val="0"/>
                        </a:spcBef>
                        <a:spcAft>
                          <a:spcPts val="0"/>
                        </a:spcAft>
                      </a:pPr>
                      <a:endParaRPr lang="en-US" sz="1200" dirty="0">
                        <a:effectLst/>
                        <a:latin typeface="Liberation Serif"/>
                        <a:ea typeface="DejaVu LGC Sans"/>
                        <a:cs typeface="DejaVu LGC Sans"/>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15</a:t>
            </a:fld>
            <a:endParaRPr lang="en-US"/>
          </a:p>
        </p:txBody>
      </p:sp>
    </p:spTree>
    <p:extLst>
      <p:ext uri="{BB962C8B-B14F-4D97-AF65-F5344CB8AC3E}">
        <p14:creationId xmlns:p14="http://schemas.microsoft.com/office/powerpoint/2010/main" val="4239218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Data</a:t>
            </a:r>
            <a:endParaRPr lang="en-US" dirty="0"/>
          </a:p>
        </p:txBody>
      </p:sp>
      <p:sp>
        <p:nvSpPr>
          <p:cNvPr id="3" name="Content Placeholder 2"/>
          <p:cNvSpPr>
            <a:spLocks noGrp="1"/>
          </p:cNvSpPr>
          <p:nvPr>
            <p:ph idx="1"/>
          </p:nvPr>
        </p:nvSpPr>
        <p:spPr/>
        <p:txBody>
          <a:bodyPr/>
          <a:lstStyle/>
          <a:p>
            <a:r>
              <a:rPr lang="en-US" dirty="0" smtClean="0"/>
              <a:t>MESA Genotype Sources</a:t>
            </a:r>
          </a:p>
          <a:p>
            <a:pPr lvl="1"/>
            <a:r>
              <a:rPr lang="en-US" dirty="0" smtClean="0"/>
              <a:t>Candidate Gene</a:t>
            </a:r>
          </a:p>
          <a:p>
            <a:pPr lvl="1"/>
            <a:r>
              <a:rPr lang="en-US" dirty="0" smtClean="0"/>
              <a:t>IBC Chip</a:t>
            </a:r>
          </a:p>
          <a:p>
            <a:pPr lvl="1"/>
            <a:r>
              <a:rPr lang="en-US" dirty="0" smtClean="0"/>
              <a:t>Exome Chip</a:t>
            </a:r>
          </a:p>
          <a:p>
            <a:r>
              <a:rPr lang="en-US" dirty="0" smtClean="0"/>
              <a:t>Collaboration of MESA Adhesion, Air, and Genotype groups</a:t>
            </a:r>
          </a:p>
          <a:p>
            <a:pPr lvl="1"/>
            <a:r>
              <a:rPr lang="en-US" dirty="0" err="1" smtClean="0"/>
              <a:t>CardiometaboChip</a:t>
            </a:r>
            <a:r>
              <a:rPr lang="en-US" dirty="0" smtClean="0"/>
              <a:t> </a:t>
            </a:r>
          </a:p>
          <a:p>
            <a:r>
              <a:rPr lang="en-US" dirty="0" smtClean="0"/>
              <a:t>GWAS – available through SHARE or </a:t>
            </a:r>
            <a:r>
              <a:rPr lang="en-US" dirty="0" err="1" smtClean="0"/>
              <a:t>dbGAP</a:t>
            </a:r>
            <a:endParaRPr lang="en-US" dirty="0" smtClean="0"/>
          </a:p>
          <a:p>
            <a:pPr marL="82550" indent="0">
              <a:buNone/>
            </a:pP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16</a:t>
            </a:fld>
            <a:endParaRPr lang="en-US"/>
          </a:p>
        </p:txBody>
      </p:sp>
    </p:spTree>
    <p:extLst>
      <p:ext uri="{BB962C8B-B14F-4D97-AF65-F5344CB8AC3E}">
        <p14:creationId xmlns:p14="http://schemas.microsoft.com/office/powerpoint/2010/main" val="4087684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Preliminary </a:t>
            </a:r>
            <a:r>
              <a:rPr lang="en-US" dirty="0" smtClean="0"/>
              <a:t>Data –E-Cadherin</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17</a:t>
            </a:fld>
            <a:endParaRPr lang="en-US"/>
          </a:p>
        </p:txBody>
      </p:sp>
      <p:sp>
        <p:nvSpPr>
          <p:cNvPr id="7" name="TextBox 6"/>
          <p:cNvSpPr txBox="1"/>
          <p:nvPr/>
        </p:nvSpPr>
        <p:spPr>
          <a:xfrm>
            <a:off x="6400800" y="2057400"/>
            <a:ext cx="762000" cy="304800"/>
          </a:xfrm>
          <a:prstGeom prst="rect">
            <a:avLst/>
          </a:prstGeom>
          <a:solidFill>
            <a:schemeClr val="bg1"/>
          </a:solidFill>
        </p:spPr>
        <p:txBody>
          <a:bodyPr wrap="square" rtlCol="0">
            <a:spAutoFit/>
          </a:bodyPr>
          <a:lstStyle/>
          <a:p>
            <a:endParaRPr lang="en-US"/>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7784" y="1600200"/>
            <a:ext cx="7920016" cy="491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5643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Predicting ABO Phenotypes</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18</a:t>
            </a:fld>
            <a:endParaRPr lang="en-US"/>
          </a:p>
        </p:txBody>
      </p:sp>
      <p:sp>
        <p:nvSpPr>
          <p:cNvPr id="3" name="Content Placeholder 2"/>
          <p:cNvSpPr>
            <a:spLocks noGrp="1"/>
          </p:cNvSpPr>
          <p:nvPr>
            <p:ph idx="1"/>
          </p:nvPr>
        </p:nvSpPr>
        <p:spPr/>
        <p:txBody>
          <a:bodyPr>
            <a:normAutofit fontScale="92500" lnSpcReduction="20000"/>
          </a:bodyPr>
          <a:lstStyle/>
          <a:p>
            <a:r>
              <a:rPr lang="en-US" dirty="0"/>
              <a:t>Prediction of the ABO haplotypes is </a:t>
            </a:r>
            <a:r>
              <a:rPr lang="en-US" dirty="0" smtClean="0"/>
              <a:t>based </a:t>
            </a:r>
            <a:r>
              <a:rPr lang="en-US" dirty="0"/>
              <a:t>on the data in </a:t>
            </a:r>
            <a:r>
              <a:rPr lang="en-US" dirty="0" smtClean="0"/>
              <a:t>Yip </a:t>
            </a:r>
            <a:r>
              <a:rPr lang="en-US" dirty="0"/>
              <a:t>(</a:t>
            </a:r>
            <a:r>
              <a:rPr lang="en-US" dirty="0" smtClean="0"/>
              <a:t>2002)</a:t>
            </a:r>
          </a:p>
          <a:p>
            <a:pPr lvl="1"/>
            <a:r>
              <a:rPr lang="en-US" i="1" dirty="0" smtClean="0"/>
              <a:t>Sequence </a:t>
            </a:r>
            <a:r>
              <a:rPr lang="en-US" i="1" dirty="0"/>
              <a:t>variation of the human ABO locus. </a:t>
            </a:r>
            <a:r>
              <a:rPr lang="en-US" dirty="0"/>
              <a:t>Ann Hum Genet 66: 1-27 </a:t>
            </a:r>
          </a:p>
          <a:p>
            <a:r>
              <a:rPr lang="en-US" dirty="0"/>
              <a:t>The blood group determination is then based on the dominance </a:t>
            </a:r>
            <a:r>
              <a:rPr lang="en-US" dirty="0" smtClean="0"/>
              <a:t>rules</a:t>
            </a:r>
          </a:p>
          <a:p>
            <a:pPr lvl="1"/>
            <a:r>
              <a:rPr lang="en-US" dirty="0" smtClean="0"/>
              <a:t>A and B co-dominant, dominant over O</a:t>
            </a:r>
          </a:p>
          <a:p>
            <a:r>
              <a:rPr lang="en-US" dirty="0" smtClean="0"/>
              <a:t>Many </a:t>
            </a:r>
            <a:r>
              <a:rPr lang="en-US" dirty="0"/>
              <a:t>of those SNPs are </a:t>
            </a:r>
            <a:r>
              <a:rPr lang="en-US" dirty="0" smtClean="0"/>
              <a:t>ambiguous </a:t>
            </a:r>
            <a:r>
              <a:rPr lang="en-US" dirty="0"/>
              <a:t>(A/T or C/G), which makes correct phase assignment both crucial and tricky.</a:t>
            </a:r>
          </a:p>
          <a:p>
            <a:r>
              <a:rPr lang="en-US" dirty="0"/>
              <a:t>We have genotype or imputed data for all those SNPs or </a:t>
            </a:r>
            <a:r>
              <a:rPr lang="en-US" dirty="0" err="1"/>
              <a:t>indel</a:t>
            </a:r>
            <a:r>
              <a:rPr lang="en-US" dirty="0"/>
              <a:t>.</a:t>
            </a:r>
          </a:p>
          <a:p>
            <a:endParaRPr lang="en-US" dirty="0"/>
          </a:p>
        </p:txBody>
      </p:sp>
    </p:spTree>
    <p:extLst>
      <p:ext uri="{BB962C8B-B14F-4D97-AF65-F5344CB8AC3E}">
        <p14:creationId xmlns:p14="http://schemas.microsoft.com/office/powerpoint/2010/main" val="2701904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Plans</a:t>
            </a:r>
            <a:endParaRPr lang="en-US" dirty="0"/>
          </a:p>
        </p:txBody>
      </p:sp>
      <p:sp>
        <p:nvSpPr>
          <p:cNvPr id="3" name="Content Placeholder 2"/>
          <p:cNvSpPr>
            <a:spLocks noGrp="1"/>
          </p:cNvSpPr>
          <p:nvPr>
            <p:ph idx="1"/>
          </p:nvPr>
        </p:nvSpPr>
        <p:spPr/>
        <p:txBody>
          <a:bodyPr/>
          <a:lstStyle/>
          <a:p>
            <a:pPr marL="596900" indent="-514350">
              <a:buFont typeface="+mj-lt"/>
              <a:buAutoNum type="arabicPeriod"/>
            </a:pPr>
            <a:r>
              <a:rPr lang="en-US" dirty="0" smtClean="0"/>
              <a:t>Collaboration with Dr. </a:t>
            </a:r>
            <a:r>
              <a:rPr lang="en-US" dirty="0" err="1" smtClean="0"/>
              <a:t>Kanaya</a:t>
            </a:r>
            <a:r>
              <a:rPr lang="en-US" dirty="0" smtClean="0"/>
              <a:t> - expansion of this work to include the MASALA Population</a:t>
            </a:r>
          </a:p>
          <a:p>
            <a:pPr marL="596900" indent="-514350">
              <a:buFont typeface="+mj-lt"/>
              <a:buAutoNum type="arabicPeriod"/>
            </a:pPr>
            <a:r>
              <a:rPr lang="en-US" dirty="0" smtClean="0"/>
              <a:t>Renewal of MESA Adhesion</a:t>
            </a:r>
          </a:p>
          <a:p>
            <a:pPr marL="596900" indent="-514350">
              <a:buFont typeface="+mj-lt"/>
              <a:buAutoNum type="arabicPeriod"/>
            </a:pPr>
            <a:r>
              <a:rPr lang="en-US" dirty="0" smtClean="0"/>
              <a:t>Collaborations </a:t>
            </a:r>
            <a:r>
              <a:rPr lang="en-US" dirty="0"/>
              <a:t>with PAGE and other consortia</a:t>
            </a:r>
          </a:p>
          <a:p>
            <a:pPr marL="596900" indent="-514350">
              <a:buFont typeface="+mj-lt"/>
              <a:buAutoNum type="arabicPeriod"/>
            </a:pPr>
            <a:endParaRPr lang="en-US" dirty="0" smtClean="0"/>
          </a:p>
          <a:p>
            <a:pPr marL="59690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19</a:t>
            </a:fld>
            <a:endParaRPr lang="en-US"/>
          </a:p>
        </p:txBody>
      </p:sp>
    </p:spTree>
    <p:extLst>
      <p:ext uri="{BB962C8B-B14F-4D97-AF65-F5344CB8AC3E}">
        <p14:creationId xmlns:p14="http://schemas.microsoft.com/office/powerpoint/2010/main" val="3238153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96900" indent="-514350">
              <a:buFont typeface="+mj-lt"/>
              <a:buAutoNum type="arabicPeriod"/>
            </a:pPr>
            <a:r>
              <a:rPr lang="en-US" dirty="0" smtClean="0"/>
              <a:t>Introduce the MESA Adhesion Team</a:t>
            </a:r>
          </a:p>
          <a:p>
            <a:pPr marL="596900" indent="-514350">
              <a:buFont typeface="+mj-lt"/>
              <a:buAutoNum type="arabicPeriod"/>
            </a:pPr>
            <a:r>
              <a:rPr lang="en-US" dirty="0" smtClean="0"/>
              <a:t>Background</a:t>
            </a:r>
          </a:p>
          <a:p>
            <a:pPr marL="596900" indent="-514350">
              <a:buFont typeface="+mj-lt"/>
              <a:buAutoNum type="arabicPeriod"/>
            </a:pPr>
            <a:r>
              <a:rPr lang="en-US" dirty="0" smtClean="0"/>
              <a:t>Specific Aims</a:t>
            </a:r>
          </a:p>
          <a:p>
            <a:pPr marL="596900" indent="-514350">
              <a:buFont typeface="+mj-lt"/>
              <a:buAutoNum type="arabicPeriod"/>
            </a:pPr>
            <a:r>
              <a:rPr lang="en-US" dirty="0" smtClean="0"/>
              <a:t>Progress to Date</a:t>
            </a:r>
          </a:p>
          <a:p>
            <a:pPr marL="596900" indent="-514350">
              <a:buFont typeface="+mj-lt"/>
              <a:buAutoNum type="arabicPeriod"/>
            </a:pPr>
            <a:r>
              <a:rPr lang="en-US" dirty="0" smtClean="0"/>
              <a:t>Preliminary Data</a:t>
            </a:r>
          </a:p>
          <a:p>
            <a:pPr marL="596900" indent="-514350">
              <a:buFont typeface="+mj-lt"/>
              <a:buAutoNum type="arabicPeriod"/>
            </a:pPr>
            <a:r>
              <a:rPr lang="en-US" dirty="0" smtClean="0"/>
              <a:t>Future Plans</a:t>
            </a:r>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2</a:t>
            </a:fld>
            <a:endParaRPr lang="en-US"/>
          </a:p>
        </p:txBody>
      </p:sp>
    </p:spTree>
    <p:extLst>
      <p:ext uri="{BB962C8B-B14F-4D97-AF65-F5344CB8AC3E}">
        <p14:creationId xmlns:p14="http://schemas.microsoft.com/office/powerpoint/2010/main" val="2136097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lstStyle/>
          <a:p>
            <a:r>
              <a:rPr lang="en-US" dirty="0" smtClean="0"/>
              <a:t>Contact email</a:t>
            </a:r>
          </a:p>
          <a:p>
            <a:r>
              <a:rPr lang="en-US" dirty="0" smtClean="0"/>
              <a:t>Bielinski.suzette@mayo.edu</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20</a:t>
            </a:fld>
            <a:endParaRPr lang="en-US"/>
          </a:p>
        </p:txBody>
      </p:sp>
    </p:spTree>
    <p:extLst>
      <p:ext uri="{BB962C8B-B14F-4D97-AF65-F5344CB8AC3E}">
        <p14:creationId xmlns:p14="http://schemas.microsoft.com/office/powerpoint/2010/main" val="1719614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MESA Adhesion Research Team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8425543"/>
              </p:ext>
            </p:extLst>
          </p:nvPr>
        </p:nvGraphicFramePr>
        <p:xfrm>
          <a:off x="1282701" y="1387242"/>
          <a:ext cx="7556499" cy="4784959"/>
        </p:xfrm>
        <a:graphic>
          <a:graphicData uri="http://schemas.openxmlformats.org/drawingml/2006/table">
            <a:tbl>
              <a:tblPr firstRow="1" bandRow="1">
                <a:tableStyleId>{5C22544A-7EE6-4342-B048-85BDC9FD1C3A}</a:tableStyleId>
              </a:tblPr>
              <a:tblGrid>
                <a:gridCol w="2518833"/>
                <a:gridCol w="2518833"/>
                <a:gridCol w="2518833"/>
              </a:tblGrid>
              <a:tr h="351857">
                <a:tc>
                  <a:txBody>
                    <a:bodyPr/>
                    <a:lstStyle/>
                    <a:p>
                      <a:pPr algn="ctr"/>
                      <a:r>
                        <a:rPr lang="en-US" dirty="0" smtClean="0"/>
                        <a:t>Site</a:t>
                      </a:r>
                      <a:endParaRPr lang="en-US" dirty="0"/>
                    </a:p>
                  </a:txBody>
                  <a:tcPr/>
                </a:tc>
                <a:tc>
                  <a:txBody>
                    <a:bodyPr/>
                    <a:lstStyle/>
                    <a:p>
                      <a:pPr algn="ctr"/>
                      <a:r>
                        <a:rPr lang="en-US" dirty="0" smtClean="0"/>
                        <a:t>Name</a:t>
                      </a:r>
                      <a:endParaRPr lang="en-US" dirty="0"/>
                    </a:p>
                  </a:txBody>
                  <a:tcPr/>
                </a:tc>
                <a:tc>
                  <a:txBody>
                    <a:bodyPr/>
                    <a:lstStyle/>
                    <a:p>
                      <a:pPr algn="ctr"/>
                      <a:r>
                        <a:rPr lang="en-US" dirty="0" smtClean="0"/>
                        <a:t>Role</a:t>
                      </a:r>
                      <a:endParaRPr lang="en-US" dirty="0"/>
                    </a:p>
                  </a:txBody>
                  <a:tcPr/>
                </a:tc>
              </a:tr>
              <a:tr h="351857">
                <a:tc rowSpan="6">
                  <a:txBody>
                    <a:bodyPr/>
                    <a:lstStyle/>
                    <a:p>
                      <a:pPr algn="ctr"/>
                      <a:r>
                        <a:rPr lang="en-US" dirty="0" smtClean="0"/>
                        <a:t>Mayo Clinic, Rochester</a:t>
                      </a:r>
                    </a:p>
                    <a:p>
                      <a:pPr algn="ctr"/>
                      <a:endParaRPr lang="en-US" dirty="0" smtClean="0"/>
                    </a:p>
                    <a:p>
                      <a:pPr algn="ctr"/>
                      <a:endParaRPr lang="en-US" dirty="0"/>
                    </a:p>
                  </a:txBody>
                  <a:tcPr anchor="ctr">
                    <a:solidFill>
                      <a:schemeClr val="accent4">
                        <a:lumMod val="20000"/>
                        <a:lumOff val="80000"/>
                      </a:schemeClr>
                    </a:solidFill>
                  </a:tcPr>
                </a:tc>
                <a:tc>
                  <a:txBody>
                    <a:bodyPr/>
                    <a:lstStyle/>
                    <a:p>
                      <a:r>
                        <a:rPr lang="en-US" dirty="0" smtClean="0"/>
                        <a:t>Suzette J. Bielinski,</a:t>
                      </a:r>
                      <a:r>
                        <a:rPr lang="en-US" baseline="0" dirty="0" smtClean="0"/>
                        <a:t> PhD</a:t>
                      </a:r>
                      <a:endParaRPr lang="en-US" dirty="0"/>
                    </a:p>
                  </a:txBody>
                  <a:tcPr>
                    <a:solidFill>
                      <a:schemeClr val="accent4">
                        <a:lumMod val="20000"/>
                        <a:lumOff val="80000"/>
                      </a:schemeClr>
                    </a:solidFill>
                  </a:tcPr>
                </a:tc>
                <a:tc>
                  <a:txBody>
                    <a:bodyPr/>
                    <a:lstStyle/>
                    <a:p>
                      <a:r>
                        <a:rPr lang="en-US" dirty="0" smtClean="0"/>
                        <a:t>Principal</a:t>
                      </a:r>
                      <a:r>
                        <a:rPr lang="en-US" baseline="0" dirty="0" smtClean="0"/>
                        <a:t> Investigator</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Mariza de Andrade, PhD</a:t>
                      </a:r>
                      <a:endParaRPr lang="en-US" dirty="0"/>
                    </a:p>
                  </a:txBody>
                  <a:tcPr>
                    <a:solidFill>
                      <a:schemeClr val="accent4">
                        <a:lumMod val="20000"/>
                        <a:lumOff val="80000"/>
                      </a:schemeClr>
                    </a:solidFill>
                  </a:tcPr>
                </a:tc>
                <a:tc>
                  <a:txBody>
                    <a:bodyPr/>
                    <a:lstStyle/>
                    <a:p>
                      <a:r>
                        <a:rPr lang="en-US" dirty="0" smtClean="0"/>
                        <a:t>Statistician</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Paul A. Decker, MS</a:t>
                      </a:r>
                      <a:endParaRPr lang="en-US" dirty="0"/>
                    </a:p>
                  </a:txBody>
                  <a:tcPr>
                    <a:solidFill>
                      <a:schemeClr val="accent4">
                        <a:lumMod val="20000"/>
                        <a:lumOff val="80000"/>
                      </a:schemeClr>
                    </a:solidFill>
                  </a:tcPr>
                </a:tc>
                <a:tc>
                  <a:txBody>
                    <a:bodyPr/>
                    <a:lstStyle/>
                    <a:p>
                      <a:r>
                        <a:rPr lang="en-US" dirty="0" smtClean="0"/>
                        <a:t>Statistician</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Phil</a:t>
                      </a:r>
                      <a:r>
                        <a:rPr lang="en-US" baseline="0" dirty="0" smtClean="0"/>
                        <a:t> Kirsch, MPH</a:t>
                      </a:r>
                      <a:endParaRPr lang="en-US" dirty="0"/>
                    </a:p>
                  </a:txBody>
                  <a:tcPr>
                    <a:solidFill>
                      <a:schemeClr val="accent4">
                        <a:lumMod val="20000"/>
                        <a:lumOff val="80000"/>
                      </a:schemeClr>
                    </a:solidFill>
                  </a:tcPr>
                </a:tc>
                <a:tc>
                  <a:txBody>
                    <a:bodyPr/>
                    <a:lstStyle/>
                    <a:p>
                      <a:r>
                        <a:rPr lang="en-US" dirty="0" smtClean="0"/>
                        <a:t>Statistical</a:t>
                      </a:r>
                      <a:r>
                        <a:rPr lang="en-US" baseline="0" dirty="0" smtClean="0"/>
                        <a:t> Programmer</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Hughes Sicotte, PhD</a:t>
                      </a:r>
                      <a:endParaRPr lang="en-US" dirty="0"/>
                    </a:p>
                  </a:txBody>
                  <a:tcPr>
                    <a:solidFill>
                      <a:schemeClr val="accent4">
                        <a:lumMod val="20000"/>
                        <a:lumOff val="80000"/>
                      </a:schemeClr>
                    </a:solidFill>
                  </a:tcPr>
                </a:tc>
                <a:tc>
                  <a:txBody>
                    <a:bodyPr/>
                    <a:lstStyle/>
                    <a:p>
                      <a:r>
                        <a:rPr lang="en-US" dirty="0" err="1" smtClean="0"/>
                        <a:t>Bioinformatician</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Cecilia Berardi, MD</a:t>
                      </a:r>
                      <a:endParaRPr lang="en-US" dirty="0"/>
                    </a:p>
                  </a:txBody>
                  <a:tcPr>
                    <a:solidFill>
                      <a:schemeClr val="accent4">
                        <a:lumMod val="20000"/>
                        <a:lumOff val="80000"/>
                      </a:schemeClr>
                    </a:solidFill>
                  </a:tcPr>
                </a:tc>
                <a:tc>
                  <a:txBody>
                    <a:bodyPr/>
                    <a:lstStyle/>
                    <a:p>
                      <a:r>
                        <a:rPr lang="en-US" dirty="0" smtClean="0"/>
                        <a:t>Post-doctoral</a:t>
                      </a:r>
                      <a:r>
                        <a:rPr lang="en-US" baseline="0" dirty="0" smtClean="0"/>
                        <a:t> Fellow</a:t>
                      </a:r>
                      <a:endParaRPr lang="en-US" dirty="0"/>
                    </a:p>
                  </a:txBody>
                  <a:tcPr>
                    <a:solidFill>
                      <a:schemeClr val="accent4">
                        <a:lumMod val="20000"/>
                        <a:lumOff val="80000"/>
                      </a:schemeClr>
                    </a:solidFill>
                  </a:tcPr>
                </a:tc>
              </a:tr>
              <a:tr h="395839">
                <a:tc rowSpan="4">
                  <a:txBody>
                    <a:bodyPr/>
                    <a:lstStyle/>
                    <a:p>
                      <a:pPr algn="ctr"/>
                      <a:r>
                        <a:rPr lang="en-US" dirty="0" smtClean="0"/>
                        <a:t>University of Minnesota</a:t>
                      </a:r>
                      <a:endParaRPr lang="en-US" dirty="0"/>
                    </a:p>
                  </a:txBody>
                  <a:tcPr anchor="ctr">
                    <a:solidFill>
                      <a:schemeClr val="accent4">
                        <a:lumMod val="40000"/>
                        <a:lumOff val="60000"/>
                      </a:schemeClr>
                    </a:solidFill>
                  </a:tcPr>
                </a:tc>
                <a:tc>
                  <a:txBody>
                    <a:bodyPr/>
                    <a:lstStyle/>
                    <a:p>
                      <a:r>
                        <a:rPr lang="en-US" dirty="0" smtClean="0"/>
                        <a:t>Michael</a:t>
                      </a:r>
                      <a:r>
                        <a:rPr lang="en-US" baseline="0" dirty="0" smtClean="0"/>
                        <a:t> Tsai, MD</a:t>
                      </a:r>
                      <a:endParaRPr lang="en-US" dirty="0"/>
                    </a:p>
                  </a:txBody>
                  <a:tcPr>
                    <a:solidFill>
                      <a:schemeClr val="accent4">
                        <a:lumMod val="40000"/>
                        <a:lumOff val="60000"/>
                      </a:schemeClr>
                    </a:solidFill>
                  </a:tcPr>
                </a:tc>
                <a:tc>
                  <a:txBody>
                    <a:bodyPr/>
                    <a:lstStyle/>
                    <a:p>
                      <a:r>
                        <a:rPr lang="en-US" dirty="0" smtClean="0"/>
                        <a:t>MESA Core</a:t>
                      </a:r>
                      <a:r>
                        <a:rPr lang="en-US" baseline="0" dirty="0" smtClean="0"/>
                        <a:t> Lab</a:t>
                      </a:r>
                      <a:endParaRPr lang="en-US" dirty="0"/>
                    </a:p>
                  </a:txBody>
                  <a:tcPr>
                    <a:solidFill>
                      <a:schemeClr val="accent4">
                        <a:lumMod val="40000"/>
                        <a:lumOff val="60000"/>
                      </a:schemeClr>
                    </a:solidFill>
                  </a:tcPr>
                </a:tc>
              </a:tr>
              <a:tr h="351857">
                <a:tc vMerge="1">
                  <a:txBody>
                    <a:bodyPr/>
                    <a:lstStyle/>
                    <a:p>
                      <a:endParaRPr lang="en-US"/>
                    </a:p>
                  </a:txBody>
                  <a:tcPr/>
                </a:tc>
                <a:tc>
                  <a:txBody>
                    <a:bodyPr/>
                    <a:lstStyle/>
                    <a:p>
                      <a:r>
                        <a:rPr lang="en-US" dirty="0" smtClean="0"/>
                        <a:t>Naomi Hanson,</a:t>
                      </a:r>
                      <a:r>
                        <a:rPr lang="en-US" baseline="0" dirty="0" smtClean="0"/>
                        <a:t> MS</a:t>
                      </a:r>
                      <a:endParaRPr lang="en-US"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MESA Core</a:t>
                      </a:r>
                      <a:r>
                        <a:rPr lang="en-US" baseline="0" dirty="0" smtClean="0"/>
                        <a:t> Lab</a:t>
                      </a:r>
                      <a:endParaRPr lang="en-US" dirty="0" smtClean="0"/>
                    </a:p>
                  </a:txBody>
                  <a:tcPr>
                    <a:solidFill>
                      <a:schemeClr val="accent4">
                        <a:lumMod val="40000"/>
                        <a:lumOff val="60000"/>
                      </a:schemeClr>
                    </a:solidFill>
                  </a:tcPr>
                </a:tc>
              </a:tr>
              <a:tr h="351857">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James S.</a:t>
                      </a:r>
                      <a:r>
                        <a:rPr lang="en-US" baseline="0" dirty="0" smtClean="0"/>
                        <a:t> Pankow, PhD</a:t>
                      </a:r>
                      <a:endParaRPr lang="en-US" dirty="0"/>
                    </a:p>
                  </a:txBody>
                  <a:tcPr>
                    <a:solidFill>
                      <a:schemeClr val="accent4">
                        <a:lumMod val="40000"/>
                        <a:lumOff val="60000"/>
                      </a:schemeClr>
                    </a:solidFill>
                  </a:tcPr>
                </a:tc>
                <a:tc>
                  <a:txBody>
                    <a:bodyPr/>
                    <a:lstStyle/>
                    <a:p>
                      <a:r>
                        <a:rPr lang="en-US" dirty="0" smtClean="0"/>
                        <a:t>Co-Investigator</a:t>
                      </a:r>
                      <a:endParaRPr lang="en-US" dirty="0"/>
                    </a:p>
                  </a:txBody>
                  <a:tcPr>
                    <a:solidFill>
                      <a:schemeClr val="accent4">
                        <a:lumMod val="40000"/>
                        <a:lumOff val="60000"/>
                      </a:schemeClr>
                    </a:solidFill>
                  </a:tcPr>
                </a:tc>
              </a:tr>
              <a:tr h="351857">
                <a:tc vMerge="1">
                  <a:txBody>
                    <a:bodyPr/>
                    <a:lstStyle/>
                    <a:p>
                      <a:endParaRPr lang="en-US" dirty="0"/>
                    </a:p>
                  </a:txBody>
                  <a:tcPr/>
                </a:tc>
                <a:tc>
                  <a:txBody>
                    <a:bodyPr/>
                    <a:lstStyle/>
                    <a:p>
                      <a:r>
                        <a:rPr lang="en-US" dirty="0" err="1" smtClean="0"/>
                        <a:t>Weihong</a:t>
                      </a:r>
                      <a:r>
                        <a:rPr lang="en-US" dirty="0" smtClean="0"/>
                        <a:t> Tang, PhD</a:t>
                      </a:r>
                      <a:endParaRPr lang="en-US"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Co-Investigator</a:t>
                      </a:r>
                    </a:p>
                  </a:txBody>
                  <a:tcPr>
                    <a:solidFill>
                      <a:schemeClr val="accent4">
                        <a:lumMod val="40000"/>
                        <a:lumOff val="60000"/>
                      </a:schemeClr>
                    </a:solidFill>
                  </a:tcPr>
                </a:tc>
              </a:tr>
              <a:tr h="351857">
                <a:tc>
                  <a:txBody>
                    <a:bodyPr/>
                    <a:lstStyle/>
                    <a:p>
                      <a:r>
                        <a:rPr lang="en-US" dirty="0" smtClean="0"/>
                        <a:t>University</a:t>
                      </a:r>
                      <a:r>
                        <a:rPr lang="en-US" baseline="0" dirty="0" smtClean="0"/>
                        <a:t> of Virginia</a:t>
                      </a:r>
                      <a:endParaRPr lang="en-US" dirty="0"/>
                    </a:p>
                  </a:txBody>
                  <a:tcPr>
                    <a:solidFill>
                      <a:schemeClr val="accent4">
                        <a:lumMod val="20000"/>
                        <a:lumOff val="80000"/>
                      </a:schemeClr>
                    </a:solidFill>
                  </a:tcPr>
                </a:tc>
                <a:tc>
                  <a:txBody>
                    <a:bodyPr/>
                    <a:lstStyle/>
                    <a:p>
                      <a:r>
                        <a:rPr lang="en-US" dirty="0" smtClean="0"/>
                        <a:t>Michele Sale, PhD</a:t>
                      </a:r>
                      <a:endParaRPr lang="en-US" dirty="0"/>
                    </a:p>
                  </a:txBody>
                  <a:tcPr>
                    <a:solidFill>
                      <a:schemeClr val="accent4">
                        <a:lumMod val="20000"/>
                        <a:lumOff val="80000"/>
                      </a:schemeClr>
                    </a:solidFill>
                  </a:tcPr>
                </a:tc>
                <a:tc>
                  <a:txBody>
                    <a:bodyPr/>
                    <a:lstStyle/>
                    <a:p>
                      <a:r>
                        <a:rPr lang="en-US" dirty="0" smtClean="0"/>
                        <a:t>MESA Genotype Lab</a:t>
                      </a:r>
                      <a:endParaRPr lang="en-US" dirty="0"/>
                    </a:p>
                  </a:txBody>
                  <a:tcPr>
                    <a:solidFill>
                      <a:schemeClr val="accent4">
                        <a:lumMod val="20000"/>
                        <a:lumOff val="80000"/>
                      </a:schemeClr>
                    </a:solidFill>
                  </a:tcPr>
                </a:tc>
              </a:tr>
              <a:tr h="350920">
                <a:tc>
                  <a:txBody>
                    <a:bodyPr/>
                    <a:lstStyle/>
                    <a:p>
                      <a:r>
                        <a:rPr lang="en-US" dirty="0" smtClean="0"/>
                        <a:t>University</a:t>
                      </a:r>
                      <a:r>
                        <a:rPr lang="en-US" baseline="0" dirty="0" smtClean="0"/>
                        <a:t> of Pittsburgh</a:t>
                      </a:r>
                      <a:endParaRPr lang="en-US" dirty="0"/>
                    </a:p>
                  </a:txBody>
                  <a:tcPr>
                    <a:solidFill>
                      <a:schemeClr val="accent4">
                        <a:lumMod val="40000"/>
                        <a:lumOff val="60000"/>
                      </a:schemeClr>
                    </a:solidFill>
                  </a:tcPr>
                </a:tc>
                <a:tc>
                  <a:txBody>
                    <a:bodyPr/>
                    <a:lstStyle/>
                    <a:p>
                      <a:r>
                        <a:rPr lang="en-US" dirty="0" smtClean="0"/>
                        <a:t>Christina</a:t>
                      </a:r>
                      <a:r>
                        <a:rPr lang="en-US" baseline="0" dirty="0" smtClean="0"/>
                        <a:t> Wassel, PhD</a:t>
                      </a:r>
                      <a:endParaRPr lang="en-US"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Co-Investigator</a:t>
                      </a:r>
                      <a:endParaRPr lang="en-US" dirty="0"/>
                    </a:p>
                  </a:txBody>
                  <a:tcPr>
                    <a:solidFill>
                      <a:schemeClr val="accent4">
                        <a:lumMod val="40000"/>
                        <a:lumOff val="6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3</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506910"/>
            <a:ext cx="748286" cy="815342"/>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99" y="4114800"/>
            <a:ext cx="869659" cy="86965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87" y="5105400"/>
            <a:ext cx="901554" cy="901554"/>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847" y="3408263"/>
            <a:ext cx="916633" cy="554137"/>
          </a:xfrm>
          <a:prstGeom prst="rect">
            <a:avLst/>
          </a:prstGeom>
        </p:spPr>
      </p:pic>
    </p:spTree>
    <p:extLst>
      <p:ext uri="{BB962C8B-B14F-4D97-AF65-F5344CB8AC3E}">
        <p14:creationId xmlns:p14="http://schemas.microsoft.com/office/powerpoint/2010/main" val="1855050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bodyPr>
          <a:lstStyle/>
          <a:p>
            <a:r>
              <a:rPr lang="en-US" sz="3400" dirty="0" smtClean="0">
                <a:effectLst/>
              </a:rPr>
              <a:t>Background – Cellular Adhesion and Atherosclerosis</a:t>
            </a:r>
          </a:p>
        </p:txBody>
      </p:sp>
      <p:pic>
        <p:nvPicPr>
          <p:cNvPr id="62467" name="Picture 3" descr="fatty streak"/>
          <p:cNvPicPr>
            <a:picLocks noGrp="1" noChangeAspect="1" noChangeArrowheads="1"/>
          </p:cNvPicPr>
          <p:nvPr>
            <p:ph idx="4294967295"/>
          </p:nvPr>
        </p:nvPicPr>
        <p:blipFill>
          <a:blip r:embed="rId3"/>
          <a:srcRect/>
          <a:stretch>
            <a:fillRect/>
          </a:stretch>
        </p:blipFill>
        <p:spPr>
          <a:xfrm>
            <a:off x="1066800" y="1710732"/>
            <a:ext cx="7239000" cy="4613868"/>
          </a:xfrm>
        </p:spPr>
      </p:pic>
      <p:sp>
        <p:nvSpPr>
          <p:cNvPr id="62468" name="Text Box 4"/>
          <p:cNvSpPr txBox="1">
            <a:spLocks noChangeArrowheads="1"/>
          </p:cNvSpPr>
          <p:nvPr/>
        </p:nvSpPr>
        <p:spPr bwMode="auto">
          <a:xfrm>
            <a:off x="990600" y="6400800"/>
            <a:ext cx="8153400" cy="244475"/>
          </a:xfrm>
          <a:prstGeom prst="rect">
            <a:avLst/>
          </a:prstGeom>
          <a:noFill/>
          <a:ln w="9525">
            <a:noFill/>
            <a:miter lim="800000"/>
            <a:headEnd/>
            <a:tailEnd/>
          </a:ln>
          <a:effectLst/>
        </p:spPr>
        <p:txBody>
          <a:bodyPr>
            <a:spAutoFit/>
          </a:bodyPr>
          <a:lstStyle/>
          <a:p>
            <a:pPr eaLnBrk="0" hangingPunct="0">
              <a:spcBef>
                <a:spcPct val="50000"/>
              </a:spcBef>
            </a:pPr>
            <a:r>
              <a:rPr lang="en-US" sz="1000">
                <a:latin typeface="Tahoma" pitchFamily="34" charset="0"/>
              </a:rPr>
              <a:t>Reprinted from Cell, Vol 104, CK Glass et al, Atherosclerosis: The Road Ahead, pp 503-516, 2001, with permission from Elsevier.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normAutofit/>
          </a:bodyPr>
          <a:lstStyle/>
          <a:p>
            <a:r>
              <a:rPr lang="en-US" sz="3400" dirty="0" smtClean="0">
                <a:effectLst/>
              </a:rPr>
              <a:t>Background- Immunoglobulin Superfamily</a:t>
            </a:r>
            <a:br>
              <a:rPr lang="en-US" sz="3400" dirty="0" smtClean="0">
                <a:effectLst/>
              </a:rPr>
            </a:br>
            <a:r>
              <a:rPr lang="en-US" sz="3400" dirty="0" smtClean="0">
                <a:effectLst/>
              </a:rPr>
              <a:t>Intercellular Adhesion Protein 1 (ICAM1)</a:t>
            </a:r>
          </a:p>
        </p:txBody>
      </p:sp>
      <p:sp>
        <p:nvSpPr>
          <p:cNvPr id="64515" name="Rectangle 3"/>
          <p:cNvSpPr>
            <a:spLocks noGrp="1"/>
          </p:cNvSpPr>
          <p:nvPr>
            <p:ph type="body" idx="4294967295"/>
          </p:nvPr>
        </p:nvSpPr>
        <p:spPr>
          <a:xfrm>
            <a:off x="1066800" y="1981200"/>
            <a:ext cx="7543800" cy="4648200"/>
          </a:xfrm>
        </p:spPr>
        <p:txBody>
          <a:bodyPr/>
          <a:lstStyle/>
          <a:p>
            <a:r>
              <a:rPr lang="en-US" sz="2400" smtClean="0"/>
              <a:t>Atherosclerosis Risk In Communities (ARIC) Study Population cohort of n = 15,792, </a:t>
            </a:r>
            <a:r>
              <a:rPr lang="en-US" sz="1200" smtClean="0"/>
              <a:t>(Hwang et al., 1997)</a:t>
            </a:r>
            <a:endParaRPr lang="en-US" sz="2400" smtClean="0"/>
          </a:p>
          <a:p>
            <a:pPr lvl="1"/>
            <a:r>
              <a:rPr lang="en-US" sz="2400" smtClean="0"/>
              <a:t>*OR = 5.5 for incident CHD </a:t>
            </a:r>
          </a:p>
          <a:p>
            <a:pPr lvl="1"/>
            <a:r>
              <a:rPr lang="en-US" sz="2400" smtClean="0"/>
              <a:t>*OR = 2.6 for carotid IMT</a:t>
            </a:r>
            <a:endParaRPr lang="en-US" sz="1000" smtClean="0"/>
          </a:p>
          <a:p>
            <a:r>
              <a:rPr lang="en-US" sz="2400" smtClean="0"/>
              <a:t>Physicians Health Study,  </a:t>
            </a:r>
            <a:r>
              <a:rPr lang="en-US" sz="1200" smtClean="0"/>
              <a:t>(Ridker et al., 1998)</a:t>
            </a:r>
          </a:p>
          <a:p>
            <a:pPr lvl="1"/>
            <a:r>
              <a:rPr lang="en-US" sz="2400" smtClean="0"/>
              <a:t>*RR = 1.8 for incident MI </a:t>
            </a:r>
          </a:p>
          <a:p>
            <a:r>
              <a:rPr lang="en-US" sz="2400" smtClean="0"/>
              <a:t>Women’s Health Study, </a:t>
            </a:r>
            <a:r>
              <a:rPr lang="en-US" sz="1200" smtClean="0"/>
              <a:t>(Ridker et al., 2000)</a:t>
            </a:r>
            <a:endParaRPr lang="en-US" sz="2400" smtClean="0"/>
          </a:p>
          <a:p>
            <a:pPr lvl="1"/>
            <a:r>
              <a:rPr lang="en-US" sz="2400" smtClean="0"/>
              <a:t>*RR = 2.6 for cardiovascular events</a:t>
            </a:r>
            <a:r>
              <a:rPr lang="en-US" sz="2000" smtClean="0"/>
              <a:t> </a:t>
            </a:r>
          </a:p>
        </p:txBody>
      </p:sp>
      <p:sp>
        <p:nvSpPr>
          <p:cNvPr id="64516" name="Text Box 4"/>
          <p:cNvSpPr txBox="1">
            <a:spLocks noChangeArrowheads="1"/>
          </p:cNvSpPr>
          <p:nvPr/>
        </p:nvSpPr>
        <p:spPr bwMode="auto">
          <a:xfrm>
            <a:off x="990600" y="6172200"/>
            <a:ext cx="7696200" cy="366713"/>
          </a:xfrm>
          <a:prstGeom prst="rect">
            <a:avLst/>
          </a:prstGeom>
          <a:noFill/>
          <a:ln w="9525">
            <a:noFill/>
            <a:miter lim="800000"/>
            <a:headEnd/>
            <a:tailEnd/>
          </a:ln>
          <a:effectLst/>
        </p:spPr>
        <p:txBody>
          <a:bodyPr>
            <a:spAutoFit/>
          </a:bodyPr>
          <a:lstStyle/>
          <a:p>
            <a:pPr eaLnBrk="0" hangingPunct="0">
              <a:spcBef>
                <a:spcPct val="50000"/>
              </a:spcBef>
            </a:pPr>
            <a:r>
              <a:rPr lang="en-US" b="1">
                <a:latin typeface="Tahoma" pitchFamily="34" charset="0"/>
              </a:rPr>
              <a:t>*Highest quartile compared to lowest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 Cellular Adhesion</a:t>
            </a:r>
            <a:endParaRPr lang="en-US" dirty="0"/>
          </a:p>
        </p:txBody>
      </p:sp>
      <p:sp>
        <p:nvSpPr>
          <p:cNvPr id="3" name="Content Placeholder 2"/>
          <p:cNvSpPr>
            <a:spLocks noGrp="1"/>
          </p:cNvSpPr>
          <p:nvPr>
            <p:ph idx="1"/>
          </p:nvPr>
        </p:nvSpPr>
        <p:spPr/>
        <p:txBody>
          <a:bodyPr/>
          <a:lstStyle/>
          <a:p>
            <a:pPr marL="596900" indent="-514350">
              <a:buFont typeface="+mj-lt"/>
              <a:buAutoNum type="arabicPeriod"/>
            </a:pPr>
            <a:r>
              <a:rPr lang="en-US" dirty="0" smtClean="0"/>
              <a:t>Immunoglobulin superfamily</a:t>
            </a:r>
          </a:p>
          <a:p>
            <a:pPr marL="596900" indent="-514350">
              <a:buFont typeface="+mj-lt"/>
              <a:buAutoNum type="arabicPeriod"/>
            </a:pPr>
            <a:r>
              <a:rPr lang="en-US" dirty="0" err="1" smtClean="0"/>
              <a:t>Selectins</a:t>
            </a:r>
            <a:endParaRPr lang="en-US" dirty="0" smtClean="0"/>
          </a:p>
          <a:p>
            <a:pPr marL="596900" indent="-514350">
              <a:buFont typeface="+mj-lt"/>
              <a:buAutoNum type="arabicPeriod"/>
            </a:pPr>
            <a:r>
              <a:rPr lang="en-US" dirty="0" err="1" smtClean="0"/>
              <a:t>Integrins</a:t>
            </a:r>
            <a:endParaRPr lang="en-US" dirty="0" smtClean="0"/>
          </a:p>
          <a:p>
            <a:pPr marL="596900" indent="-514350">
              <a:buFont typeface="+mj-lt"/>
              <a:buAutoNum type="arabicPeriod"/>
            </a:pPr>
            <a:r>
              <a:rPr lang="en-US" dirty="0" err="1" smtClean="0"/>
              <a:t>Cadherins</a:t>
            </a:r>
            <a:endParaRPr lang="en-US" dirty="0" smtClean="0"/>
          </a:p>
          <a:p>
            <a:pPr marL="596900" indent="-514350">
              <a:buFont typeface="+mj-lt"/>
              <a:buAutoNum type="arabicPeriod"/>
            </a:pPr>
            <a:endParaRPr lang="en-US" dirty="0"/>
          </a:p>
          <a:p>
            <a:r>
              <a:rPr lang="en-US" dirty="0" smtClean="0"/>
              <a:t>Linking the processes of </a:t>
            </a:r>
            <a:r>
              <a:rPr lang="en-US" dirty="0" err="1" smtClean="0"/>
              <a:t>homostasis</a:t>
            </a:r>
            <a:r>
              <a:rPr lang="en-US" dirty="0" smtClean="0"/>
              <a:t>, thrombosis, and inflammation include </a:t>
            </a:r>
            <a:r>
              <a:rPr lang="en-US" dirty="0" err="1" smtClean="0"/>
              <a:t>chemokines</a:t>
            </a:r>
            <a:r>
              <a:rPr lang="en-US" dirty="0" smtClean="0"/>
              <a:t>, kinases, cytokines, growth factors, matrix </a:t>
            </a:r>
            <a:r>
              <a:rPr lang="en-US" dirty="0" err="1" smtClean="0"/>
              <a:t>metalloproteinases</a:t>
            </a:r>
            <a:r>
              <a:rPr lang="en-US" dirty="0" smtClean="0"/>
              <a:t>, </a:t>
            </a:r>
            <a:r>
              <a:rPr lang="en-US" dirty="0" err="1" smtClean="0"/>
              <a:t>etc</a:t>
            </a:r>
            <a:endParaRPr lang="en-US" dirty="0" smtClean="0"/>
          </a:p>
          <a:p>
            <a:pPr marL="59690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6</a:t>
            </a:fld>
            <a:endParaRPr lang="en-US"/>
          </a:p>
        </p:txBody>
      </p:sp>
    </p:spTree>
    <p:extLst>
      <p:ext uri="{BB962C8B-B14F-4D97-AF65-F5344CB8AC3E}">
        <p14:creationId xmlns:p14="http://schemas.microsoft.com/office/powerpoint/2010/main" val="454699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Cellular Adhesion Pathway</a:t>
            </a:r>
            <a:endParaRPr lang="en-US" dirty="0"/>
          </a:p>
        </p:txBody>
      </p:sp>
      <p:sp>
        <p:nvSpPr>
          <p:cNvPr id="3" name="Content Placeholder 2"/>
          <p:cNvSpPr>
            <a:spLocks noGrp="1"/>
          </p:cNvSpPr>
          <p:nvPr>
            <p:ph idx="1"/>
          </p:nvPr>
        </p:nvSpPr>
        <p:spPr/>
        <p:txBody>
          <a:bodyPr/>
          <a:lstStyle/>
          <a:p>
            <a:r>
              <a:rPr lang="en-US" dirty="0" smtClean="0"/>
              <a:t>Ingenuity Neighborhood Explorer and </a:t>
            </a:r>
            <a:r>
              <a:rPr lang="en-US" dirty="0" err="1" smtClean="0"/>
              <a:t>MetaCore</a:t>
            </a:r>
            <a:r>
              <a:rPr lang="en-US" dirty="0" smtClean="0"/>
              <a:t>™</a:t>
            </a:r>
          </a:p>
          <a:p>
            <a:r>
              <a:rPr lang="en-US" dirty="0" smtClean="0"/>
              <a:t>Pathway Protein Selection</a:t>
            </a:r>
          </a:p>
          <a:p>
            <a:pPr marL="917575" lvl="1" indent="-514350">
              <a:buFont typeface="+mj-lt"/>
              <a:buAutoNum type="arabicPeriod"/>
            </a:pPr>
            <a:r>
              <a:rPr lang="en-US" dirty="0" smtClean="0"/>
              <a:t>Extracellular or cleaved proteins</a:t>
            </a:r>
          </a:p>
          <a:p>
            <a:pPr marL="917575" lvl="1" indent="-514350">
              <a:buFont typeface="+mj-lt"/>
              <a:buAutoNum type="arabicPeriod"/>
            </a:pPr>
            <a:r>
              <a:rPr lang="en-US" dirty="0" smtClean="0"/>
              <a:t>Biologic Plausibility</a:t>
            </a:r>
          </a:p>
          <a:p>
            <a:pPr marL="917575" lvl="1" indent="-514350">
              <a:buFont typeface="+mj-lt"/>
              <a:buAutoNum type="arabicPeriod"/>
            </a:pPr>
            <a:r>
              <a:rPr lang="en-US" dirty="0" smtClean="0"/>
              <a:t>Circulates in serum or plasma</a:t>
            </a:r>
          </a:p>
          <a:p>
            <a:pPr marL="917575" lvl="1" indent="-514350">
              <a:buFont typeface="+mj-lt"/>
              <a:buAutoNum type="arabicPeriod"/>
            </a:pPr>
            <a:r>
              <a:rPr lang="en-US" dirty="0" smtClean="0"/>
              <a:t>Availability of high quality commercial assay</a:t>
            </a:r>
          </a:p>
          <a:p>
            <a:pPr marL="642937" indent="-514350"/>
            <a:r>
              <a:rPr lang="en-US" dirty="0" smtClean="0"/>
              <a:t>Proposed to measure 15 adhesion pathway proteins</a:t>
            </a:r>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7</a:t>
            </a:fld>
            <a:endParaRPr lang="en-US"/>
          </a:p>
        </p:txBody>
      </p:sp>
    </p:spTree>
    <p:extLst>
      <p:ext uri="{BB962C8B-B14F-4D97-AF65-F5344CB8AC3E}">
        <p14:creationId xmlns:p14="http://schemas.microsoft.com/office/powerpoint/2010/main" val="3746967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en-US" smtClean="0"/>
              <a:t>Specific Aims</a:t>
            </a:r>
            <a:endParaRPr lang="en-US" dirty="0" smtClean="0"/>
          </a:p>
        </p:txBody>
      </p:sp>
      <p:sp>
        <p:nvSpPr>
          <p:cNvPr id="17411" name="Rectangle 3"/>
          <p:cNvSpPr>
            <a:spLocks noGrp="1"/>
          </p:cNvSpPr>
          <p:nvPr>
            <p:ph idx="1"/>
          </p:nvPr>
        </p:nvSpPr>
        <p:spPr/>
        <p:txBody>
          <a:bodyPr>
            <a:normAutofit fontScale="92500" lnSpcReduction="10000"/>
          </a:bodyPr>
          <a:lstStyle/>
          <a:p>
            <a:pPr>
              <a:spcAft>
                <a:spcPts val="600"/>
              </a:spcAft>
            </a:pPr>
            <a:r>
              <a:rPr lang="en-US" u="sng" dirty="0" smtClean="0"/>
              <a:t>Aim 1</a:t>
            </a:r>
            <a:r>
              <a:rPr lang="en-US" dirty="0" smtClean="0"/>
              <a:t>:  To test the hypothesis that the adhesion pathway is associated with subclinical atherosclerosis</a:t>
            </a:r>
          </a:p>
          <a:p>
            <a:pPr>
              <a:spcAft>
                <a:spcPts val="600"/>
              </a:spcAft>
            </a:pPr>
            <a:r>
              <a:rPr lang="en-US" u="sng" dirty="0" smtClean="0"/>
              <a:t>Aim 2</a:t>
            </a:r>
            <a:r>
              <a:rPr lang="en-US" dirty="0" smtClean="0"/>
              <a:t>:  To test the hypothesis that variants in adhesion genes account for a significant portion of the variation in adhesion protein level and that these variants are associated with subclinical atherosclerosis</a:t>
            </a:r>
          </a:p>
          <a:p>
            <a:pPr>
              <a:spcAft>
                <a:spcPts val="600"/>
              </a:spcAft>
            </a:pPr>
            <a:r>
              <a:rPr lang="en-US" u="sng" dirty="0" smtClean="0"/>
              <a:t>Aim 3</a:t>
            </a:r>
            <a:r>
              <a:rPr lang="en-US" dirty="0" smtClean="0"/>
              <a:t>:  To replicate the strongest associations from Aims 1 &amp; 2</a:t>
            </a:r>
          </a:p>
        </p:txBody>
      </p:sp>
      <p:sp>
        <p:nvSpPr>
          <p:cNvPr id="4" name="Slide Number Placeholder 9"/>
          <p:cNvSpPr>
            <a:spLocks noGrp="1"/>
          </p:cNvSpPr>
          <p:nvPr>
            <p:ph type="sldNum" sz="quarter" idx="12"/>
          </p:nvPr>
        </p:nvSpPr>
        <p:spPr/>
        <p:txBody>
          <a:bodyPr/>
          <a:lstStyle/>
          <a:p>
            <a:fld id="{A847FE94-4FA6-4783-B256-45286383B42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normAutofit fontScale="90000"/>
          </a:bodyPr>
          <a:lstStyle/>
          <a:p>
            <a:r>
              <a:rPr lang="en-US" dirty="0" smtClean="0">
                <a:effectLst/>
              </a:rPr>
              <a:t>MESA Adhesion Study Population </a:t>
            </a:r>
          </a:p>
        </p:txBody>
      </p:sp>
      <p:sp>
        <p:nvSpPr>
          <p:cNvPr id="80902" name="Rectangle 6"/>
          <p:cNvSpPr>
            <a:spLocks noChangeArrowheads="1"/>
          </p:cNvSpPr>
          <p:nvPr/>
        </p:nvSpPr>
        <p:spPr bwMode="auto">
          <a:xfrm>
            <a:off x="0" y="2524125"/>
            <a:ext cx="9144000" cy="0"/>
          </a:xfrm>
          <a:prstGeom prst="rect">
            <a:avLst/>
          </a:prstGeom>
          <a:noFill/>
          <a:ln w="9525">
            <a:noFill/>
            <a:miter lim="800000"/>
            <a:headEnd/>
            <a:tailEnd/>
          </a:ln>
          <a:effectLst/>
        </p:spPr>
        <p:txBody>
          <a:bodyPr wrap="none">
            <a:spAutoFit/>
          </a:bodyPr>
          <a:lstStyle/>
          <a:p>
            <a:endParaRPr lang="en-US"/>
          </a:p>
        </p:txBody>
      </p:sp>
      <p:pic>
        <p:nvPicPr>
          <p:cNvPr id="80900" name="Picture 4" descr="MESA CHART"/>
          <p:cNvPicPr>
            <a:picLocks noChangeAspect="1" noChangeArrowheads="1"/>
          </p:cNvPicPr>
          <p:nvPr/>
        </p:nvPicPr>
        <p:blipFill>
          <a:blip r:embed="rId2"/>
          <a:srcRect/>
          <a:stretch>
            <a:fillRect/>
          </a:stretch>
        </p:blipFill>
        <p:spPr bwMode="auto">
          <a:xfrm>
            <a:off x="1600200" y="2362200"/>
            <a:ext cx="7162800" cy="333533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61">
      <a:dk1>
        <a:srgbClr val="000000"/>
      </a:dk1>
      <a:lt1>
        <a:sysClr val="window" lastClr="FFFFFF"/>
      </a:lt1>
      <a:dk2>
        <a:srgbClr val="00B0F0"/>
      </a:dk2>
      <a:lt2>
        <a:srgbClr val="DC920E"/>
      </a:lt2>
      <a:accent1>
        <a:srgbClr val="FFC000"/>
      </a:accent1>
      <a:accent2>
        <a:srgbClr val="9FB8CD"/>
      </a:accent2>
      <a:accent3>
        <a:srgbClr val="D2DA7A"/>
      </a:accent3>
      <a:accent4>
        <a:srgbClr val="FFCC00"/>
      </a:accent4>
      <a:accent5>
        <a:srgbClr val="B88472"/>
      </a:accent5>
      <a:accent6>
        <a:srgbClr val="8E736A"/>
      </a:accent6>
      <a:hlink>
        <a:srgbClr val="B292CA"/>
      </a:hlink>
      <a:folHlink>
        <a:srgbClr val="6B56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3230</TotalTime>
  <Words>2266</Words>
  <Application>Microsoft Office PowerPoint</Application>
  <PresentationFormat>On-screen Show (4:3)</PresentationFormat>
  <Paragraphs>602</Paragraphs>
  <Slides>20</Slides>
  <Notes>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Multi-Scale Biology of Atherosclerosis in the Cellular Adhesion Pathway MESA Adhesion Ancillary Study Design and Preliminary Results</vt:lpstr>
      <vt:lpstr>Outline</vt:lpstr>
      <vt:lpstr>MESA Adhesion Research Team</vt:lpstr>
      <vt:lpstr>Background – Cellular Adhesion and Atherosclerosis</vt:lpstr>
      <vt:lpstr>Background- Immunoglobulin Superfamily Intercellular Adhesion Protein 1 (ICAM1)</vt:lpstr>
      <vt:lpstr>Background – Cellular Adhesion</vt:lpstr>
      <vt:lpstr>Cellular Adhesion Pathway</vt:lpstr>
      <vt:lpstr>Specific Aims</vt:lpstr>
      <vt:lpstr>MESA Adhesion Study Population </vt:lpstr>
      <vt:lpstr>MESA Adhesion Proteins</vt:lpstr>
      <vt:lpstr>MESA Adhesion Proteins</vt:lpstr>
      <vt:lpstr>Subclinical Measures and Events</vt:lpstr>
      <vt:lpstr>Preliminary Data – VCAM1</vt:lpstr>
      <vt:lpstr>Preliminary Data – VCAM1</vt:lpstr>
      <vt:lpstr>Preliminary Data – VCAM1</vt:lpstr>
      <vt:lpstr>Genetic Data</vt:lpstr>
      <vt:lpstr>Preliminary Data –E-Cadherin</vt:lpstr>
      <vt:lpstr>Predicting ABO Phenotypes</vt:lpstr>
      <vt:lpstr>Future Plans</vt:lpstr>
      <vt:lpstr>Questions  </vt:lpstr>
    </vt:vector>
  </TitlesOfParts>
  <Company>University of Minnesota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Multi-Scale Biology of Atherosclerosis on the Cellular Adhesion Pathway</dc:title>
  <dc:creator>Lynesha Oudavanh</dc:creator>
  <cp:lastModifiedBy>Suzette J Bielinski</cp:lastModifiedBy>
  <cp:revision>212</cp:revision>
  <dcterms:created xsi:type="dcterms:W3CDTF">2011-01-12T21:15:21Z</dcterms:created>
  <dcterms:modified xsi:type="dcterms:W3CDTF">2013-10-02T20:49:04Z</dcterms:modified>
</cp:coreProperties>
</file>