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1" r:id="rId3"/>
    <p:sldId id="263" r:id="rId4"/>
    <p:sldId id="262" r:id="rId5"/>
    <p:sldId id="257" r:id="rId6"/>
    <p:sldId id="259" r:id="rId7"/>
    <p:sldId id="269" r:id="rId8"/>
    <p:sldId id="258" r:id="rId9"/>
    <p:sldId id="260" r:id="rId10"/>
    <p:sldId id="270" r:id="rId11"/>
    <p:sldId id="265" r:id="rId12"/>
    <p:sldId id="284" r:id="rId13"/>
    <p:sldId id="272" r:id="rId14"/>
    <p:sldId id="266" r:id="rId15"/>
    <p:sldId id="264" r:id="rId16"/>
    <p:sldId id="274" r:id="rId17"/>
    <p:sldId id="273" r:id="rId18"/>
    <p:sldId id="276" r:id="rId19"/>
    <p:sldId id="277" r:id="rId20"/>
    <p:sldId id="278" r:id="rId21"/>
    <p:sldId id="283" r:id="rId22"/>
    <p:sldId id="282" r:id="rId23"/>
    <p:sldId id="279" r:id="rId24"/>
    <p:sldId id="280" r:id="rId25"/>
    <p:sldId id="28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1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ctr.ad.wfubmc.edu\dfs\phsvol3$\abertoni\mesa\ml0125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ctr.ad.wfubmc.edu\dfs\phsvol3$\abertoni\Mesa\ml062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ctr.ad.wfubmc.edu\dfs\phsvol3$\abertoni\Mesa\ml062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Median MET-Hours Per Week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9.8039215686274613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9.8039215686274613E-3"/>
                </c:manualLayout>
              </c:layout>
              <c:showVal val="1"/>
            </c:dLbl>
            <c:dLbl>
              <c:idx val="3"/>
              <c:layout>
                <c:manualLayout>
                  <c:x val="-3.6182722749886972E-3"/>
                  <c:y val="-2.6143790849673373E-2"/>
                </c:manualLayout>
              </c:layout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Mod-Vig</c:v>
                </c:pt>
                <c:pt idx="1">
                  <c:v> Exercice</c:v>
                </c:pt>
                <c:pt idx="2">
                  <c:v>Vigorous</c:v>
                </c:pt>
                <c:pt idx="3">
                  <c:v>Leisure</c:v>
                </c:pt>
              </c:strCache>
            </c:strRef>
          </c:cat>
          <c:val>
            <c:numRef>
              <c:f>Sheet1!$B$2:$E$2</c:f>
              <c:numCache>
                <c:formatCode>0</c:formatCode>
                <c:ptCount val="4"/>
                <c:pt idx="0">
                  <c:v>71.5</c:v>
                </c:pt>
                <c:pt idx="1">
                  <c:v>17.5</c:v>
                </c:pt>
                <c:pt idx="2">
                  <c:v>0</c:v>
                </c:pt>
                <c:pt idx="3">
                  <c:v>24.5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Chinese</c:v>
                </c:pt>
              </c:strCache>
            </c:strRef>
          </c:tx>
          <c:dLbls>
            <c:dLbl>
              <c:idx val="0"/>
              <c:layout>
                <c:manualLayout>
                  <c:x val="-1.6583556352373623E-17"/>
                  <c:y val="-1.307189542483660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9411764705882356E-2"/>
                </c:manualLayout>
              </c:layout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Mod-Vig</c:v>
                </c:pt>
                <c:pt idx="1">
                  <c:v> Exercice</c:v>
                </c:pt>
                <c:pt idx="2">
                  <c:v>Vigorous</c:v>
                </c:pt>
                <c:pt idx="3">
                  <c:v>Leisure</c:v>
                </c:pt>
              </c:strCache>
            </c:strRef>
          </c:cat>
          <c:val>
            <c:numRef>
              <c:f>Sheet1!$B$3:$E$3</c:f>
              <c:numCache>
                <c:formatCode>0</c:formatCode>
                <c:ptCount val="4"/>
                <c:pt idx="0">
                  <c:v>45.6</c:v>
                </c:pt>
                <c:pt idx="1">
                  <c:v>12.3</c:v>
                </c:pt>
                <c:pt idx="2">
                  <c:v>0</c:v>
                </c:pt>
                <c:pt idx="3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Black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1.307189542483660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9.8039215686274231E-3"/>
                </c:manualLayout>
              </c:layout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Mod-Vig</c:v>
                </c:pt>
                <c:pt idx="1">
                  <c:v> Exercice</c:v>
                </c:pt>
                <c:pt idx="2">
                  <c:v>Vigorous</c:v>
                </c:pt>
                <c:pt idx="3">
                  <c:v>Leisure</c:v>
                </c:pt>
              </c:strCache>
            </c:strRef>
          </c:cat>
          <c:val>
            <c:numRef>
              <c:f>Sheet1!$B$4:$E$4</c:f>
              <c:numCache>
                <c:formatCode>0</c:formatCode>
                <c:ptCount val="4"/>
                <c:pt idx="0">
                  <c:v>77.099999999999994</c:v>
                </c:pt>
                <c:pt idx="1">
                  <c:v>15.9</c:v>
                </c:pt>
                <c:pt idx="2">
                  <c:v>0</c:v>
                </c:pt>
                <c:pt idx="3">
                  <c:v>28.7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Hispanic</c:v>
                </c:pt>
              </c:strCache>
            </c:strRef>
          </c:tx>
          <c:dLbls>
            <c:dLbl>
              <c:idx val="1"/>
              <c:layout>
                <c:manualLayout>
                  <c:x val="-6.6334225409494357E-17"/>
                  <c:y val="9.8039215686274613E-3"/>
                </c:manualLayout>
              </c:layout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Mod-Vig</c:v>
                </c:pt>
                <c:pt idx="1">
                  <c:v> Exercice</c:v>
                </c:pt>
                <c:pt idx="2">
                  <c:v>Vigorous</c:v>
                </c:pt>
                <c:pt idx="3">
                  <c:v>Leisure</c:v>
                </c:pt>
              </c:strCache>
            </c:strRef>
          </c:cat>
          <c:val>
            <c:numRef>
              <c:f>Sheet1!$B$5:$E$5</c:f>
              <c:numCache>
                <c:formatCode>0</c:formatCode>
                <c:ptCount val="4"/>
                <c:pt idx="0">
                  <c:v>76.8</c:v>
                </c:pt>
                <c:pt idx="1">
                  <c:v>10.5</c:v>
                </c:pt>
                <c:pt idx="2">
                  <c:v>0</c:v>
                </c:pt>
                <c:pt idx="3">
                  <c:v>21</c:v>
                </c:pt>
              </c:numCache>
            </c:numRef>
          </c:val>
        </c:ser>
        <c:gapWidth val="75"/>
        <c:overlap val="-25"/>
        <c:axId val="48260608"/>
        <c:axId val="48262144"/>
      </c:barChart>
      <c:catAx>
        <c:axId val="48260608"/>
        <c:scaling>
          <c:orientation val="minMax"/>
        </c:scaling>
        <c:axPos val="b"/>
        <c:majorTickMark val="none"/>
        <c:tickLblPos val="nextTo"/>
        <c:crossAx val="48262144"/>
        <c:crosses val="autoZero"/>
        <c:auto val="1"/>
        <c:lblAlgn val="ctr"/>
        <c:lblOffset val="100"/>
      </c:catAx>
      <c:valAx>
        <c:axId val="48262144"/>
        <c:scaling>
          <c:orientation val="minMax"/>
        </c:scaling>
        <c:axPos val="l"/>
        <c:majorGridlines/>
        <c:numFmt formatCode="0" sourceLinked="1"/>
        <c:majorTickMark val="none"/>
        <c:tickLblPos val="nextTo"/>
        <c:spPr>
          <a:ln w="9525">
            <a:noFill/>
          </a:ln>
        </c:spPr>
        <c:crossAx val="482606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 baseline="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/>
      <c:stockChart>
        <c:ser>
          <c:idx val="0"/>
          <c:order val="0"/>
          <c:tx>
            <c:strRef>
              <c:f>Sheet1!$B$8</c:f>
              <c:strCache>
                <c:ptCount val="1"/>
                <c:pt idx="0">
                  <c:v> 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Sheet1!$A$9:$A$12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Sheet1!$B$9:$B$12</c:f>
              <c:numCache>
                <c:formatCode>General</c:formatCode>
                <c:ptCount val="4"/>
                <c:pt idx="0">
                  <c:v>13.3</c:v>
                </c:pt>
                <c:pt idx="1">
                  <c:v>21.6</c:v>
                </c:pt>
                <c:pt idx="2">
                  <c:v>26.2</c:v>
                </c:pt>
                <c:pt idx="3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Sheet1!$C$8</c:f>
              <c:strCache>
                <c:ptCount val="1"/>
                <c:pt idx="0">
                  <c:v> 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Sheet1!$A$9:$A$12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Sheet1!$C$9:$C$12</c:f>
              <c:numCache>
                <c:formatCode>General</c:formatCode>
                <c:ptCount val="4"/>
                <c:pt idx="0">
                  <c:v>9.3000000000000007</c:v>
                </c:pt>
                <c:pt idx="1">
                  <c:v>12.2</c:v>
                </c:pt>
                <c:pt idx="2">
                  <c:v>18.8</c:v>
                </c:pt>
                <c:pt idx="3">
                  <c:v>18.7</c:v>
                </c:pt>
              </c:numCache>
            </c:numRef>
          </c:val>
        </c:ser>
        <c:ser>
          <c:idx val="2"/>
          <c:order val="2"/>
          <c:tx>
            <c:strRef>
              <c:f>Sheet1!$D$8</c:f>
              <c:strCache>
                <c:ptCount val="1"/>
                <c:pt idx="0">
                  <c:v>Rate per 1000 PY</c:v>
                </c:pt>
              </c:strCache>
            </c:strRef>
          </c:tx>
          <c:spPr>
            <a:ln w="47625">
              <a:noFill/>
            </a:ln>
          </c:spPr>
          <c:dLbls>
            <c:showVal val="1"/>
          </c:dLbls>
          <c:cat>
            <c:strRef>
              <c:f>Sheet1!$A$9:$A$12</c:f>
              <c:strCache>
                <c:ptCount val="4"/>
                <c:pt idx="0">
                  <c:v>White</c:v>
                </c:pt>
                <c:pt idx="1">
                  <c:v>Chinese</c:v>
                </c:pt>
                <c:pt idx="2">
                  <c:v>Black</c:v>
                </c:pt>
                <c:pt idx="3">
                  <c:v>Hispanic</c:v>
                </c:pt>
              </c:strCache>
            </c:strRef>
          </c:cat>
          <c:val>
            <c:numRef>
              <c:f>Sheet1!$D$9:$D$12</c:f>
              <c:numCache>
                <c:formatCode>General</c:formatCode>
                <c:ptCount val="4"/>
                <c:pt idx="0">
                  <c:v>11.1</c:v>
                </c:pt>
                <c:pt idx="1">
                  <c:v>16.2</c:v>
                </c:pt>
                <c:pt idx="2">
                  <c:v>22.2</c:v>
                </c:pt>
                <c:pt idx="3">
                  <c:v>22.4</c:v>
                </c:pt>
              </c:numCache>
            </c:numRef>
          </c:val>
        </c:ser>
        <c:hiLowLines/>
        <c:axId val="60991360"/>
        <c:axId val="60992896"/>
      </c:stockChart>
      <c:catAx>
        <c:axId val="60991360"/>
        <c:scaling>
          <c:orientation val="minMax"/>
        </c:scaling>
        <c:axPos val="b"/>
        <c:tickLblPos val="nextTo"/>
        <c:crossAx val="60992896"/>
        <c:crosses val="autoZero"/>
        <c:auto val="1"/>
        <c:lblAlgn val="ctr"/>
        <c:lblOffset val="100"/>
      </c:catAx>
      <c:valAx>
        <c:axId val="60992896"/>
        <c:scaling>
          <c:orientation val="minMax"/>
        </c:scaling>
        <c:axPos val="l"/>
        <c:majorGridlines/>
        <c:numFmt formatCode="General" sourceLinked="1"/>
        <c:tickLblPos val="nextTo"/>
        <c:crossAx val="60991360"/>
        <c:crosses val="autoZero"/>
        <c:crossBetween val="between"/>
      </c:valAx>
      <c:spPr>
        <a:ln w="3175" cmpd="dbl"/>
      </c:spPr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title>
      <c:tx>
        <c:rich>
          <a:bodyPr/>
          <a:lstStyle/>
          <a:p>
            <a:pPr>
              <a:defRPr/>
            </a:pPr>
            <a:r>
              <a:rPr lang="en-US"/>
              <a:t>Exercise Quartiles and</a:t>
            </a:r>
            <a:r>
              <a:rPr lang="en-US" baseline="0"/>
              <a:t> Incident DM Rates</a:t>
            </a:r>
            <a:endParaRPr lang="en-US"/>
          </a:p>
        </c:rich>
      </c:tx>
      <c:layout/>
    </c:title>
    <c:plotArea>
      <c:layout/>
      <c:stockChart>
        <c:ser>
          <c:idx val="0"/>
          <c:order val="0"/>
          <c:tx>
            <c:strRef>
              <c:f>Sheet3!$H$24</c:f>
              <c:strCache>
                <c:ptCount val="1"/>
                <c:pt idx="0">
                  <c:v> 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Sheet3!$G$25:$G$32</c:f>
              <c:strCache>
                <c:ptCount val="8"/>
                <c:pt idx="0">
                  <c:v>Female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Male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</c:strCache>
            </c:strRef>
          </c:cat>
          <c:val>
            <c:numRef>
              <c:f>Sheet3!$H$25:$H$32</c:f>
              <c:numCache>
                <c:formatCode>0</c:formatCode>
                <c:ptCount val="8"/>
                <c:pt idx="0">
                  <c:v>27.6</c:v>
                </c:pt>
                <c:pt idx="1">
                  <c:v>24.3</c:v>
                </c:pt>
                <c:pt idx="2">
                  <c:v>18.8</c:v>
                </c:pt>
                <c:pt idx="3">
                  <c:v>11.8</c:v>
                </c:pt>
                <c:pt idx="4">
                  <c:v>25.1</c:v>
                </c:pt>
                <c:pt idx="5">
                  <c:v>28.3</c:v>
                </c:pt>
                <c:pt idx="6">
                  <c:v>18.100000000000001</c:v>
                </c:pt>
                <c:pt idx="7">
                  <c:v>21.5</c:v>
                </c:pt>
              </c:numCache>
            </c:numRef>
          </c:val>
        </c:ser>
        <c:ser>
          <c:idx val="1"/>
          <c:order val="1"/>
          <c:tx>
            <c:strRef>
              <c:f>Sheet3!$I$24</c:f>
              <c:strCache>
                <c:ptCount val="1"/>
                <c:pt idx="0">
                  <c:v> 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Sheet3!$G$25:$G$32</c:f>
              <c:strCache>
                <c:ptCount val="8"/>
                <c:pt idx="0">
                  <c:v>Female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Male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</c:strCache>
            </c:strRef>
          </c:cat>
          <c:val>
            <c:numRef>
              <c:f>Sheet3!$I$25:$I$32</c:f>
              <c:numCache>
                <c:formatCode>0</c:formatCode>
                <c:ptCount val="8"/>
                <c:pt idx="0">
                  <c:v>17.7</c:v>
                </c:pt>
                <c:pt idx="1">
                  <c:v>15.2</c:v>
                </c:pt>
                <c:pt idx="2">
                  <c:v>10.7</c:v>
                </c:pt>
                <c:pt idx="3">
                  <c:v>5</c:v>
                </c:pt>
                <c:pt idx="4">
                  <c:v>14.4</c:v>
                </c:pt>
                <c:pt idx="5">
                  <c:v>15.7</c:v>
                </c:pt>
                <c:pt idx="6">
                  <c:v>9.5</c:v>
                </c:pt>
                <c:pt idx="7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Sheet3!$J$24</c:f>
              <c:strCache>
                <c:ptCount val="1"/>
                <c:pt idx="0">
                  <c:v> </c:v>
                </c:pt>
              </c:strCache>
            </c:strRef>
          </c:tx>
          <c:spPr>
            <a:ln w="28575">
              <a:noFill/>
            </a:ln>
          </c:spPr>
          <c:dPt>
            <c:idx val="4"/>
            <c:marker>
              <c:symbol val="square"/>
              <c:size val="10"/>
            </c:marker>
          </c:dPt>
          <c:dPt>
            <c:idx val="5"/>
            <c:marker>
              <c:symbol val="square"/>
              <c:size val="9"/>
            </c:marker>
          </c:dPt>
          <c:dPt>
            <c:idx val="6"/>
            <c:marker>
              <c:symbol val="square"/>
              <c:size val="9"/>
            </c:marker>
          </c:dPt>
          <c:dPt>
            <c:idx val="7"/>
            <c:marker>
              <c:symbol val="square"/>
              <c:size val="9"/>
            </c:marker>
          </c:dPt>
          <c:cat>
            <c:strRef>
              <c:f>Sheet3!$G$25:$G$32</c:f>
              <c:strCache>
                <c:ptCount val="8"/>
                <c:pt idx="0">
                  <c:v>Female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Male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</c:strCache>
            </c:strRef>
          </c:cat>
          <c:val>
            <c:numRef>
              <c:f>Sheet3!$J$25:$J$32</c:f>
              <c:numCache>
                <c:formatCode>0</c:formatCode>
                <c:ptCount val="8"/>
                <c:pt idx="0">
                  <c:v>22.1</c:v>
                </c:pt>
                <c:pt idx="1">
                  <c:v>19.2</c:v>
                </c:pt>
                <c:pt idx="2">
                  <c:v>14.1</c:v>
                </c:pt>
                <c:pt idx="3">
                  <c:v>7.7</c:v>
                </c:pt>
                <c:pt idx="4">
                  <c:v>19</c:v>
                </c:pt>
                <c:pt idx="5">
                  <c:v>21.7</c:v>
                </c:pt>
                <c:pt idx="6">
                  <c:v>13.2</c:v>
                </c:pt>
                <c:pt idx="7">
                  <c:v>16.5</c:v>
                </c:pt>
              </c:numCache>
            </c:numRef>
          </c:val>
        </c:ser>
        <c:hiLowLines/>
        <c:axId val="61101184"/>
        <c:axId val="61102720"/>
      </c:stockChart>
      <c:catAx>
        <c:axId val="61101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1102720"/>
        <c:crosses val="autoZero"/>
        <c:auto val="1"/>
        <c:lblAlgn val="ctr"/>
        <c:lblOffset val="100"/>
      </c:catAx>
      <c:valAx>
        <c:axId val="61102720"/>
        <c:scaling>
          <c:orientation val="minMax"/>
        </c:scaling>
        <c:axPos val="l"/>
        <c:majorGridlines/>
        <c:numFmt formatCode="0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10118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Sedentary </a:t>
            </a:r>
            <a:r>
              <a:rPr lang="en-US" dirty="0"/>
              <a:t>Activity Quartiles and DM Incidence Rates </a:t>
            </a:r>
          </a:p>
        </c:rich>
      </c:tx>
      <c:layout/>
    </c:title>
    <c:plotArea>
      <c:layout/>
      <c:stockChart>
        <c:ser>
          <c:idx val="0"/>
          <c:order val="0"/>
          <c:tx>
            <c:strRef>
              <c:f>Sheet3!$B$24</c:f>
              <c:strCache>
                <c:ptCount val="1"/>
                <c:pt idx="0">
                  <c:v>Hi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Sheet3!$A$25:$A$40</c:f>
              <c:strCache>
                <c:ptCount val="16"/>
                <c:pt idx="0">
                  <c:v>White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Chinese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Black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Hispanic Q 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</c:strCache>
            </c:strRef>
          </c:cat>
          <c:val>
            <c:numRef>
              <c:f>Sheet3!$B$25:$B$40</c:f>
              <c:numCache>
                <c:formatCode>0</c:formatCode>
                <c:ptCount val="16"/>
                <c:pt idx="0">
                  <c:v>8.3000000000000007</c:v>
                </c:pt>
                <c:pt idx="1">
                  <c:v>16</c:v>
                </c:pt>
                <c:pt idx="2">
                  <c:v>16.399999999999999</c:v>
                </c:pt>
                <c:pt idx="3">
                  <c:v>22.6</c:v>
                </c:pt>
                <c:pt idx="4">
                  <c:v>31.7</c:v>
                </c:pt>
                <c:pt idx="5">
                  <c:v>23</c:v>
                </c:pt>
                <c:pt idx="6">
                  <c:v>27.6</c:v>
                </c:pt>
                <c:pt idx="7">
                  <c:v>35.700000000000003</c:v>
                </c:pt>
                <c:pt idx="8">
                  <c:v>35.4</c:v>
                </c:pt>
                <c:pt idx="9">
                  <c:v>29.7</c:v>
                </c:pt>
                <c:pt idx="10">
                  <c:v>27.5</c:v>
                </c:pt>
                <c:pt idx="11">
                  <c:v>31.7</c:v>
                </c:pt>
                <c:pt idx="12">
                  <c:v>25.3</c:v>
                </c:pt>
                <c:pt idx="13">
                  <c:v>28.3</c:v>
                </c:pt>
                <c:pt idx="14">
                  <c:v>42.8</c:v>
                </c:pt>
                <c:pt idx="15">
                  <c:v>41.4</c:v>
                </c:pt>
              </c:numCache>
            </c:numRef>
          </c:val>
        </c:ser>
        <c:ser>
          <c:idx val="1"/>
          <c:order val="1"/>
          <c:tx>
            <c:strRef>
              <c:f>Sheet3!$C$24</c:f>
              <c:strCache>
                <c:ptCount val="1"/>
                <c:pt idx="0">
                  <c:v>Lo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Sheet3!$A$25:$A$40</c:f>
              <c:strCache>
                <c:ptCount val="16"/>
                <c:pt idx="0">
                  <c:v>White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Chinese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Black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Hispanic Q 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</c:strCache>
            </c:strRef>
          </c:cat>
          <c:val>
            <c:numRef>
              <c:f>Sheet3!$C$25:$C$40</c:f>
              <c:numCache>
                <c:formatCode>0</c:formatCode>
                <c:ptCount val="16"/>
                <c:pt idx="0">
                  <c:v>2.7</c:v>
                </c:pt>
                <c:pt idx="1">
                  <c:v>8.2000000000000011</c:v>
                </c:pt>
                <c:pt idx="2">
                  <c:v>8</c:v>
                </c:pt>
                <c:pt idx="3">
                  <c:v>12.5</c:v>
                </c:pt>
                <c:pt idx="4">
                  <c:v>12.6</c:v>
                </c:pt>
                <c:pt idx="5">
                  <c:v>7.4</c:v>
                </c:pt>
                <c:pt idx="6">
                  <c:v>7.5</c:v>
                </c:pt>
                <c:pt idx="7">
                  <c:v>8.9</c:v>
                </c:pt>
                <c:pt idx="8">
                  <c:v>17.3</c:v>
                </c:pt>
                <c:pt idx="9">
                  <c:v>14.5</c:v>
                </c:pt>
                <c:pt idx="10">
                  <c:v>12.5</c:v>
                </c:pt>
                <c:pt idx="11">
                  <c:v>18.5</c:v>
                </c:pt>
                <c:pt idx="12">
                  <c:v>12.5</c:v>
                </c:pt>
                <c:pt idx="13">
                  <c:v>13.5</c:v>
                </c:pt>
                <c:pt idx="14">
                  <c:v>20.9</c:v>
                </c:pt>
                <c:pt idx="15">
                  <c:v>18.899999999999999</c:v>
                </c:pt>
              </c:numCache>
            </c:numRef>
          </c:val>
        </c:ser>
        <c:ser>
          <c:idx val="2"/>
          <c:order val="2"/>
          <c:tx>
            <c:strRef>
              <c:f>Sheet3!$D$24</c:f>
              <c:strCache>
                <c:ptCount val="1"/>
                <c:pt idx="0">
                  <c:v>Rate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</c:marker>
          <c:dPt>
            <c:idx val="4"/>
            <c:marker>
              <c:spPr>
                <a:noFill/>
              </c:spPr>
            </c:marker>
          </c:dPt>
          <c:dPt>
            <c:idx val="5"/>
            <c:marker>
              <c:spPr>
                <a:noFill/>
              </c:spPr>
            </c:marker>
          </c:dPt>
          <c:dPt>
            <c:idx val="6"/>
            <c:marker>
              <c:spPr>
                <a:noFill/>
              </c:spPr>
            </c:marker>
          </c:dPt>
          <c:dPt>
            <c:idx val="7"/>
            <c:marker>
              <c:spPr>
                <a:noFill/>
              </c:spPr>
            </c:marker>
          </c:dPt>
          <c:dPt>
            <c:idx val="8"/>
            <c:marker>
              <c:symbol val="triangle"/>
              <c:size val="8"/>
            </c:marker>
          </c:dPt>
          <c:dPt>
            <c:idx val="9"/>
            <c:marker>
              <c:symbol val="triangle"/>
              <c:size val="8"/>
            </c:marker>
          </c:dPt>
          <c:dPt>
            <c:idx val="10"/>
            <c:marker>
              <c:symbol val="triangle"/>
              <c:size val="8"/>
            </c:marker>
          </c:dPt>
          <c:dPt>
            <c:idx val="11"/>
            <c:marker>
              <c:symbol val="triangle"/>
              <c:size val="8"/>
            </c:marker>
          </c:dPt>
          <c:dPt>
            <c:idx val="12"/>
            <c:marker>
              <c:symbol val="diamond"/>
              <c:size val="8"/>
            </c:marker>
          </c:dPt>
          <c:dPt>
            <c:idx val="13"/>
            <c:marker>
              <c:symbol val="diamond"/>
              <c:size val="8"/>
            </c:marker>
          </c:dPt>
          <c:dPt>
            <c:idx val="14"/>
            <c:marker>
              <c:symbol val="diamond"/>
              <c:size val="8"/>
            </c:marker>
          </c:dPt>
          <c:dPt>
            <c:idx val="15"/>
            <c:marker>
              <c:symbol val="diamond"/>
              <c:size val="8"/>
            </c:marker>
          </c:dPt>
          <c:cat>
            <c:strRef>
              <c:f>Sheet3!$A$25:$A$40</c:f>
              <c:strCache>
                <c:ptCount val="16"/>
                <c:pt idx="0">
                  <c:v>White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Chinese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Black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Hispanic Q 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</c:strCache>
            </c:strRef>
          </c:cat>
          <c:val>
            <c:numRef>
              <c:f>Sheet3!$D$25:$D$40</c:f>
              <c:numCache>
                <c:formatCode>0</c:formatCode>
                <c:ptCount val="16"/>
                <c:pt idx="0">
                  <c:v>4.7</c:v>
                </c:pt>
                <c:pt idx="1">
                  <c:v>11.5</c:v>
                </c:pt>
                <c:pt idx="2">
                  <c:v>11.4</c:v>
                </c:pt>
                <c:pt idx="3">
                  <c:v>16.8</c:v>
                </c:pt>
                <c:pt idx="4">
                  <c:v>20</c:v>
                </c:pt>
                <c:pt idx="5">
                  <c:v>13</c:v>
                </c:pt>
                <c:pt idx="6">
                  <c:v>14.4</c:v>
                </c:pt>
                <c:pt idx="7">
                  <c:v>17.8</c:v>
                </c:pt>
                <c:pt idx="8">
                  <c:v>24.7</c:v>
                </c:pt>
                <c:pt idx="9">
                  <c:v>20.8</c:v>
                </c:pt>
                <c:pt idx="10">
                  <c:v>18.600000000000001</c:v>
                </c:pt>
                <c:pt idx="11">
                  <c:v>24.2</c:v>
                </c:pt>
                <c:pt idx="12">
                  <c:v>17.8</c:v>
                </c:pt>
                <c:pt idx="13">
                  <c:v>19.5</c:v>
                </c:pt>
                <c:pt idx="14">
                  <c:v>29.9</c:v>
                </c:pt>
                <c:pt idx="15">
                  <c:v>28</c:v>
                </c:pt>
              </c:numCache>
            </c:numRef>
          </c:val>
        </c:ser>
        <c:hiLowLines/>
        <c:axId val="61237888"/>
        <c:axId val="61239680"/>
      </c:stockChart>
      <c:catAx>
        <c:axId val="61237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1239680"/>
        <c:crosses val="autoZero"/>
        <c:auto val="1"/>
        <c:lblAlgn val="ctr"/>
        <c:lblOffset val="100"/>
      </c:catAx>
      <c:valAx>
        <c:axId val="6123968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123788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77516-2986-475B-A890-48C9ED563793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4F77E-1EB6-4442-A853-81E9A05AA2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vigorous</a:t>
            </a:r>
            <a:r>
              <a:rPr lang="en-US" baseline="0" dirty="0" smtClean="0"/>
              <a:t> PA Men: 46%, women 23%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4F77E-1EB6-4442-A853-81E9A05AA2B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Rate not markedly different by gender:</a:t>
            </a:r>
            <a:r>
              <a:rPr lang="en-US" baseline="0" dirty="0" smtClean="0"/>
              <a:t> Women 16.3/1000, Men 17.4/1000 , p=0.6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4F77E-1EB6-4442-A853-81E9A05AA2B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C7A85-F49A-4FD1-A21C-9B0E5D6B9A5A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35822-C0B6-4329-999E-BED024ACF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F706-B887-4C36-92FF-2F5A9950B9BA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4817-3B8C-4082-8F34-6166286AF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8B253-695C-4CCB-9150-A000D20D637E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1D151-F102-42B0-95DA-C80A574FB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C57E-7261-45FB-90BF-743121F7B646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FE51-1965-45A7-BA13-E01064A2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6DC43-0BAE-4588-A485-AF4AA0882504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BA2D-E6D2-4171-8E48-50A6E4E2F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17A9-EE0C-4DDB-B611-391FA4EE2F2E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451F3-F456-4C4F-A82C-79E4E4565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9135E-5253-4483-9D80-DF7C763DB273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D547-C47E-4081-808B-37ED74C06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404D-497A-4780-9DAC-B522696B3DE0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33D8-7CE4-40C7-9550-188732E16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3BC7-05B7-4281-9ED8-BA9ADCFAE71B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A8058-72DD-4290-872E-EA8FB5083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5BC7-B9A9-4D54-BF13-5A1C97A2E7BC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8193F-C9D7-48F5-857D-5FCE92292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456F-2F0A-4C28-84D4-CF40FF15BEFB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C814-0131-4B4B-8713-F599FC20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5C024-8650-425E-B5E3-DFFC6A86AD5E}" type="datetimeFigureOut">
              <a:rPr lang="en-US"/>
              <a:pPr>
                <a:defRPr/>
              </a:pPr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053A60-A6ED-4DEC-B59A-037DBEBAA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sa-nhlbi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755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Physical Activity and the Incidence of Type 2 Diabetes: The Multi-Ethnic Study of Atherosclerosis (MESA)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90800"/>
            <a:ext cx="7772400" cy="3581400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dirty="0">
                <a:solidFill>
                  <a:schemeClr val="tx1"/>
                </a:solidFill>
              </a:rPr>
              <a:t>Alain G Bertoni (</a:t>
            </a:r>
            <a:r>
              <a:rPr lang="en-US" sz="6000" dirty="0" smtClean="0">
                <a:solidFill>
                  <a:schemeClr val="tx1"/>
                </a:solidFill>
              </a:rPr>
              <a:t>1,2)  </a:t>
            </a:r>
            <a:r>
              <a:rPr lang="en-US" sz="6000" dirty="0">
                <a:solidFill>
                  <a:schemeClr val="tx1"/>
                </a:solidFill>
              </a:rPr>
              <a:t>Matthew S. Kalapurakal, </a:t>
            </a:r>
            <a:r>
              <a:rPr lang="en-US" sz="6000" dirty="0" smtClean="0">
                <a:solidFill>
                  <a:schemeClr val="tx1"/>
                </a:solidFill>
              </a:rPr>
              <a:t>(</a:t>
            </a:r>
            <a:r>
              <a:rPr lang="en-US" sz="6000" dirty="0">
                <a:solidFill>
                  <a:schemeClr val="tx1"/>
                </a:solidFill>
              </a:rPr>
              <a:t>2</a:t>
            </a:r>
            <a:r>
              <a:rPr lang="en-US" sz="6000" dirty="0" smtClean="0">
                <a:solidFill>
                  <a:schemeClr val="tx1"/>
                </a:solidFill>
              </a:rPr>
              <a:t>) </a:t>
            </a:r>
            <a:r>
              <a:rPr lang="en-US" sz="6000" dirty="0">
                <a:solidFill>
                  <a:schemeClr val="tx1"/>
                </a:solidFill>
              </a:rPr>
              <a:t>Haiying Chen (</a:t>
            </a:r>
            <a:r>
              <a:rPr lang="en-US" sz="6000" dirty="0" smtClean="0">
                <a:solidFill>
                  <a:schemeClr val="tx1"/>
                </a:solidFill>
              </a:rPr>
              <a:t>1),  </a:t>
            </a:r>
            <a:r>
              <a:rPr lang="en-US" sz="6000" dirty="0">
                <a:solidFill>
                  <a:schemeClr val="tx1"/>
                </a:solidFill>
              </a:rPr>
              <a:t>Evrim Bengi Turkbey </a:t>
            </a:r>
            <a:r>
              <a:rPr lang="en-US" sz="6000" dirty="0" smtClean="0">
                <a:solidFill>
                  <a:schemeClr val="tx1"/>
                </a:solidFill>
              </a:rPr>
              <a:t>(3) </a:t>
            </a:r>
            <a:r>
              <a:rPr lang="en-US" sz="6000" dirty="0">
                <a:solidFill>
                  <a:schemeClr val="tx1"/>
                </a:solidFill>
              </a:rPr>
              <a:t>Nancy Swords Jenny </a:t>
            </a:r>
            <a:r>
              <a:rPr lang="en-US" sz="6000" dirty="0" smtClean="0">
                <a:solidFill>
                  <a:schemeClr val="tx1"/>
                </a:solidFill>
              </a:rPr>
              <a:t>(4), </a:t>
            </a:r>
            <a:r>
              <a:rPr lang="en-US" sz="6000" dirty="0">
                <a:solidFill>
                  <a:schemeClr val="tx1"/>
                </a:solidFill>
              </a:rPr>
              <a:t>Mercedes Carnethon </a:t>
            </a:r>
            <a:r>
              <a:rPr lang="en-US" sz="6000" dirty="0" smtClean="0">
                <a:solidFill>
                  <a:schemeClr val="tx1"/>
                </a:solidFill>
              </a:rPr>
              <a:t>(5) </a:t>
            </a:r>
            <a:r>
              <a:rPr lang="en-US" sz="6000" dirty="0">
                <a:solidFill>
                  <a:schemeClr val="tx1"/>
                </a:solidFill>
              </a:rPr>
              <a:t>, Sherita Hill Golden </a:t>
            </a:r>
            <a:r>
              <a:rPr lang="en-US" sz="6000" dirty="0" smtClean="0">
                <a:solidFill>
                  <a:schemeClr val="tx1"/>
                </a:solidFill>
              </a:rPr>
              <a:t>(6),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dirty="0" smtClean="0">
                <a:solidFill>
                  <a:schemeClr val="tx1"/>
                </a:solidFill>
              </a:rPr>
              <a:t>David </a:t>
            </a:r>
            <a:r>
              <a:rPr lang="en-US" sz="6000" dirty="0">
                <a:solidFill>
                  <a:schemeClr val="tx1"/>
                </a:solidFill>
              </a:rPr>
              <a:t>Jacobs Jr </a:t>
            </a:r>
            <a:r>
              <a:rPr lang="en-US" sz="6000" dirty="0" smtClean="0">
                <a:solidFill>
                  <a:schemeClr val="tx1"/>
                </a:solidFill>
              </a:rPr>
              <a:t>(7), </a:t>
            </a:r>
            <a:r>
              <a:rPr lang="en-US" sz="6000" dirty="0">
                <a:solidFill>
                  <a:schemeClr val="tx1"/>
                </a:solidFill>
              </a:rPr>
              <a:t>Gregory L. Burke(1</a:t>
            </a:r>
            <a:r>
              <a:rPr lang="en-US" sz="6000" dirty="0" smtClean="0">
                <a:solidFill>
                  <a:schemeClr val="tx1"/>
                </a:solidFill>
              </a:rPr>
              <a:t>)</a:t>
            </a:r>
          </a:p>
          <a:p>
            <a:pPr marL="914400" indent="-914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(1) Public </a:t>
            </a:r>
            <a:r>
              <a:rPr lang="en-US" sz="5000" dirty="0">
                <a:solidFill>
                  <a:schemeClr val="tx1"/>
                </a:solidFill>
              </a:rPr>
              <a:t>Health Sciences, (</a:t>
            </a:r>
            <a:r>
              <a:rPr lang="en-US" sz="5000" dirty="0" smtClean="0">
                <a:solidFill>
                  <a:schemeClr val="tx1"/>
                </a:solidFill>
              </a:rPr>
              <a:t>2) Internal Medicine, </a:t>
            </a:r>
          </a:p>
          <a:p>
            <a:pPr marL="914400" indent="-914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Wake Forest University School of Medicine</a:t>
            </a:r>
            <a:endParaRPr lang="en-US" sz="5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(3) National Institutes of Health,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(4) University </a:t>
            </a:r>
            <a:r>
              <a:rPr lang="en-US" sz="5000" dirty="0">
                <a:solidFill>
                  <a:schemeClr val="tx1"/>
                </a:solidFill>
              </a:rPr>
              <a:t>of Vermont College of </a:t>
            </a:r>
            <a:r>
              <a:rPr lang="en-US" sz="5000" dirty="0" smtClean="0">
                <a:solidFill>
                  <a:schemeClr val="tx1"/>
                </a:solidFill>
              </a:rPr>
              <a:t>Medicine</a:t>
            </a:r>
            <a:endParaRPr lang="en-US" sz="5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(5) </a:t>
            </a:r>
            <a:r>
              <a:rPr lang="en-US" sz="5000" dirty="0">
                <a:solidFill>
                  <a:schemeClr val="tx1"/>
                </a:solidFill>
              </a:rPr>
              <a:t>Northwestern </a:t>
            </a:r>
            <a:r>
              <a:rPr lang="en-US" sz="5000" dirty="0" smtClean="0">
                <a:solidFill>
                  <a:schemeClr val="tx1"/>
                </a:solidFill>
              </a:rPr>
              <a:t>University (6) Johns </a:t>
            </a:r>
            <a:r>
              <a:rPr lang="en-US" sz="5000" dirty="0">
                <a:solidFill>
                  <a:schemeClr val="tx1"/>
                </a:solidFill>
              </a:rPr>
              <a:t>Hopkins </a:t>
            </a:r>
            <a:r>
              <a:rPr lang="en-US" sz="5000" dirty="0" smtClean="0">
                <a:solidFill>
                  <a:schemeClr val="tx1"/>
                </a:solidFill>
              </a:rPr>
              <a:t>University</a:t>
            </a:r>
            <a:endParaRPr lang="en-US" sz="5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dirty="0" smtClean="0">
                <a:solidFill>
                  <a:schemeClr val="tx1"/>
                </a:solidFill>
              </a:rPr>
              <a:t>(7) </a:t>
            </a:r>
            <a:r>
              <a:rPr lang="en-US" sz="5000" dirty="0">
                <a:solidFill>
                  <a:schemeClr val="tx1"/>
                </a:solidFill>
              </a:rPr>
              <a:t>University of </a:t>
            </a:r>
            <a:r>
              <a:rPr lang="en-US" sz="5000" dirty="0" smtClean="0">
                <a:solidFill>
                  <a:schemeClr val="tx1"/>
                </a:solidFill>
              </a:rPr>
              <a:t>Minnesota</a:t>
            </a:r>
            <a:endParaRPr lang="en-US" sz="50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www.mesa-nhlbi.org/siteblocks/images/MesaLogo-100x6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5638800"/>
            <a:ext cx="164883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WFUSM dark go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5562600"/>
            <a:ext cx="2438400" cy="1177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Statistical Analysis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 smtClean="0"/>
              <a:t>Final study sample 5,557 individuals</a:t>
            </a:r>
          </a:p>
          <a:p>
            <a:pPr lvl="1"/>
            <a:r>
              <a:rPr lang="en-US" sz="2400" dirty="0" smtClean="0"/>
              <a:t>excluded 857 (12.5%) baseline DM</a:t>
            </a:r>
          </a:p>
          <a:p>
            <a:pPr lvl="1"/>
            <a:r>
              <a:rPr lang="en-US" sz="2400" dirty="0" smtClean="0"/>
              <a:t> 24 (0.4%) missing baseline DM status</a:t>
            </a:r>
          </a:p>
          <a:p>
            <a:pPr lvl="1"/>
            <a:r>
              <a:rPr lang="en-US" sz="2400" dirty="0" smtClean="0"/>
              <a:t>349 (5.1%) no follow-up, 14 (0.2%) no PA Data</a:t>
            </a:r>
          </a:p>
          <a:p>
            <a:r>
              <a:rPr lang="en-US" sz="2800" dirty="0" smtClean="0"/>
              <a:t>PA distribution skewed, categorized into quartiles except vigorous (none vs. any)</a:t>
            </a:r>
          </a:p>
          <a:p>
            <a:r>
              <a:rPr lang="en-US" sz="2800" dirty="0" smtClean="0"/>
              <a:t>Person-time analysis to calculate incidence rates</a:t>
            </a:r>
          </a:p>
          <a:p>
            <a:r>
              <a:rPr lang="en-US" sz="2800" dirty="0" smtClean="0"/>
              <a:t>Cox proportional hazards modeling to estimate risk associated with PA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05800" cy="3251200"/>
        </p:xfrm>
        <a:graphic>
          <a:graphicData uri="http://schemas.openxmlformats.org/drawingml/2006/table">
            <a:tbl>
              <a:tblPr/>
              <a:tblGrid>
                <a:gridCol w="2484062"/>
                <a:gridCol w="1275240"/>
                <a:gridCol w="1275240"/>
                <a:gridCol w="1753456"/>
                <a:gridCol w="1517802"/>
              </a:tblGrid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White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Chinese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African American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Hispanic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Characteristic</a:t>
                      </a:r>
                      <a:endParaRPr lang="en-US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N=2344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N=644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N=1434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N=1155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Age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61(10)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61(10)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Female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Current Smoking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Education </a:t>
                      </a:r>
                      <a:r>
                        <a:rPr lang="en-US" sz="1600" b="1" u="sng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&gt;</a:t>
                      </a: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Bachelors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BMI (</a:t>
                      </a:r>
                      <a:r>
                        <a:rPr lang="en-US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kg/m2</a:t>
                      </a: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27.5 (4.9)</a:t>
                      </a:r>
                      <a:endParaRPr lang="en-US" sz="18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23.9 (3.3)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29.8 (5.8)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29.1 (4.8)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Hypertension 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 II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8305802" cy="2367448"/>
        </p:xfrm>
        <a:graphic>
          <a:graphicData uri="http://schemas.openxmlformats.org/drawingml/2006/table">
            <a:tbl>
              <a:tblPr/>
              <a:tblGrid>
                <a:gridCol w="2667000"/>
                <a:gridCol w="1295401"/>
                <a:gridCol w="1524000"/>
                <a:gridCol w="1301599"/>
                <a:gridCol w="1517802"/>
              </a:tblGrid>
              <a:tr h="609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Chinese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African American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Hispanic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2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Characteristic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N=2344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N=644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N=1434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N=1155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Glucose (mg/dl)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11)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8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Impaired Fasting Glucose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8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DM Family </a:t>
                      </a: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History*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41%</a:t>
                      </a:r>
                      <a:endParaRPr lang="en-US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Activity at Baseline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533400" y="1219200"/>
          <a:ext cx="8077199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705600" y="5105400"/>
            <a:ext cx="1981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Sedentary Activity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066800" y="5105400"/>
            <a:ext cx="1981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Moderate + Vigorous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Activity at Baseline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752600"/>
          <a:ext cx="8077199" cy="2431472"/>
        </p:xfrm>
        <a:graphic>
          <a:graphicData uri="http://schemas.openxmlformats.org/drawingml/2006/table">
            <a:tbl>
              <a:tblPr/>
              <a:tblGrid>
                <a:gridCol w="2464006"/>
                <a:gridCol w="1264945"/>
                <a:gridCol w="1264945"/>
                <a:gridCol w="1739299"/>
                <a:gridCol w="1344004"/>
              </a:tblGrid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Chinese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African American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Hispanic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Physical Activity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N=2344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N=644</a:t>
                      </a:r>
                      <a:endParaRPr lang="en-US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N=1434</a:t>
                      </a:r>
                      <a:endParaRPr lang="en-US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N=1155</a:t>
                      </a:r>
                      <a:endParaRPr lang="en-US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Any Vigorous PA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Walking Pace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Walking &lt;2mph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Average Pace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Walking </a:t>
                      </a:r>
                      <a:r>
                        <a:rPr lang="fr-FR" sz="1600" b="1" u="sng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&gt;</a:t>
                      </a:r>
                      <a:r>
                        <a:rPr lang="fr-FR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4mph</a:t>
                      </a:r>
                      <a:endParaRPr lang="en-US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17%</a:t>
                      </a:r>
                      <a:endParaRPr lang="en-US" sz="2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200" b="1" dirty="0" smtClean="0"/>
              <a:t>Incident DM: 418 persons (16.8/1000 PY)</a:t>
            </a:r>
            <a:endParaRPr lang="en-US" b="1" dirty="0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676400"/>
          <a:ext cx="7620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Diabetes Incidence by PA</a:t>
            </a:r>
          </a:p>
        </p:txBody>
      </p:sp>
      <p:graphicFrame>
        <p:nvGraphicFramePr>
          <p:cNvPr id="30801" name="Object 81"/>
          <p:cNvGraphicFramePr>
            <a:graphicFrameLocks noChangeAspect="1"/>
          </p:cNvGraphicFramePr>
          <p:nvPr/>
        </p:nvGraphicFramePr>
        <p:xfrm>
          <a:off x="755650" y="1169988"/>
          <a:ext cx="7702550" cy="4048125"/>
        </p:xfrm>
        <a:graphic>
          <a:graphicData uri="http://schemas.openxmlformats.org/presentationml/2006/ole">
            <p:oleObj spid="_x0000_s30801" name="Chart" r:id="rId3" imgW="7181898" imgH="4057507" progId="MSGraph.Chart.8">
              <p:embed followColorScheme="full"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2057400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5181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p&lt;0.001 by Log Rank Test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181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p&lt;0.001 by Log Rank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77" name="Object 81"/>
          <p:cNvGraphicFramePr>
            <a:graphicFrameLocks noChangeAspect="1"/>
          </p:cNvGraphicFramePr>
          <p:nvPr/>
        </p:nvGraphicFramePr>
        <p:xfrm>
          <a:off x="228600" y="1228804"/>
          <a:ext cx="8229600" cy="4554459"/>
        </p:xfrm>
        <a:graphic>
          <a:graphicData uri="http://schemas.openxmlformats.org/presentationml/2006/ole">
            <p:oleObj spid="_x0000_s29777" name="Chart" r:id="rId3" imgW="7429595" imgH="4114848" progId="MSGraph.Chart.8">
              <p:embed followColorScheme="full"/>
            </p:oleObj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Diabetes Incidence by PA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514600"/>
            <a:ext cx="381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57912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p&lt;0.05 by Log Rank Test except Exercise: p&lt;0.001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Adjusted Hazards for DM incidence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5" cy="4267200"/>
        </p:xfrm>
        <a:graphic>
          <a:graphicData uri="http://schemas.openxmlformats.org/drawingml/2006/table">
            <a:tbl>
              <a:tblPr/>
              <a:tblGrid>
                <a:gridCol w="1828800"/>
                <a:gridCol w="1676400"/>
                <a:gridCol w="2209800"/>
                <a:gridCol w="2057405"/>
              </a:tblGrid>
              <a:tr h="28448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Activity type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Hazards Ratio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4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Model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Model 3*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Walking Pace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 or casual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average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0.71 (0.57-0.89)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0.89 (0.71-1.11)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brisk or striding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0.61 (0.46-0.82)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0.93 (0.69-1.25)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Exercise PA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1.07 (0.84-1.37)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1.17 (0.14-1.50)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0.74 (0.56-0.98)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0.88 (0.67-1.17)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0.69 (0.51-0.92)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0.91 (0.68-1.22)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Sedentary Activity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1.12 (0.84, 1.49)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1.03 (0.78-1.37)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1.22 (0.91-1.64)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1.13 (0.84-1.52)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1.49 (1.12-1.97)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1.24 (0.93-1.64)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Vigorous PA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0.62 (0.49-0.79)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0.75 (0.59-0.96)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5715000"/>
          <a:ext cx="6934200" cy="1066800"/>
        </p:xfrm>
        <a:graphic>
          <a:graphicData uri="http://schemas.openxmlformats.org/drawingml/2006/table">
            <a:tbl>
              <a:tblPr/>
              <a:tblGrid>
                <a:gridCol w="693420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Model 1=age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gender, race, education, site, smoking, anti-HTN med, SBP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Model 2=Model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bmi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Model 3=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Model 2+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homa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-IR (</a:t>
                      </a: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insulin </a:t>
                      </a: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mU</a:t>
                      </a: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/L *(glucose mg/dl*0.055))/22.5)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potentially adjusting for variables in causal pathway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and Gender Interaction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066800" y="1219200"/>
          <a:ext cx="6934200" cy="299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66800" y="4495800"/>
          <a:ext cx="6934200" cy="990599"/>
        </p:xfrm>
        <a:graphic>
          <a:graphicData uri="http://schemas.openxmlformats.org/drawingml/2006/table">
            <a:tbl>
              <a:tblPr/>
              <a:tblGrid>
                <a:gridCol w="1557718"/>
                <a:gridCol w="1871282"/>
                <a:gridCol w="1905000"/>
                <a:gridCol w="1600200"/>
              </a:tblGrid>
              <a:tr h="33507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Exercise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 (vs.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Quartile 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Model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18" marR="9518" marT="95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Model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Quartile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18" marR="9518" marT="95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0.40 (0.24, 0.65)</a:t>
                      </a: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0.58 (0.40, 0.95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Quartile 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18" marR="9518" marT="95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0.98 (0.66, 1.45)</a:t>
                      </a: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1.23 (0.83, 1.84)</a:t>
                      </a:r>
                    </a:p>
                  </a:txBody>
                  <a:tcPr marL="9518" marR="9518" marT="95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5715000"/>
          <a:ext cx="6934200" cy="792480"/>
        </p:xfrm>
        <a:graphic>
          <a:graphicData uri="http://schemas.openxmlformats.org/drawingml/2006/table">
            <a:tbl>
              <a:tblPr/>
              <a:tblGrid>
                <a:gridCol w="693420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Model 1=age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gender, race, education, site, smoking, anti-HTN med, SBP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Model 3=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Model 1+ BMI +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homa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-IR (</a:t>
                      </a: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insulin </a:t>
                      </a: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mU</a:t>
                      </a: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/L *(glucose mg/dl*0.055))/22.5)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potentially adjusting for variables in causal pathway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research was supported by contracts N01-HC-95159 through N01-HC-95165 and N01-HC-95169 from the National Heart, Lung, and Blood Institute. The authors thank the other investigators, the staff, and the participants of the MESA study for their valuable contributions. A full list of participating MESA investigators and institutions can be found at </a:t>
            </a:r>
            <a:r>
              <a:rPr lang="en-US" sz="2800" dirty="0" smtClean="0">
                <a:hlinkClick r:id="rId2"/>
              </a:rPr>
              <a:t>http://www.mesa-nhlbi.org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sz="3200" dirty="0" smtClean="0"/>
              <a:t>Sedentary Activity and Race/Ethnicity 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14400" y="838200"/>
          <a:ext cx="75438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4038599"/>
          <a:ext cx="7086601" cy="1828801"/>
        </p:xfrm>
        <a:graphic>
          <a:graphicData uri="http://schemas.openxmlformats.org/drawingml/2006/table">
            <a:tbl>
              <a:tblPr/>
              <a:tblGrid>
                <a:gridCol w="1287878"/>
                <a:gridCol w="1364537"/>
                <a:gridCol w="1995786"/>
                <a:gridCol w="2438400"/>
              </a:tblGrid>
              <a:tr h="762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Sedentary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Activity, Hazard Ratios</a:t>
                      </a:r>
                    </a:p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(vs. Quartile 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Model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Model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8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White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Quartile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4.23 (2.19-8.15)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2.35 (1.20-4.60)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Chinese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Quartile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0.90 (0.38, 2.13)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0.55 (0.23, 1.32)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Black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Quartile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 (0.62-1.58)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 (0.61, 1.55)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Hispanic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Quartile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1.35 (0.78, 2.36)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 (0.67, 2.03)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600" dirty="0" smtClean="0"/>
              <a:t>Several PA constructs modeled simultaneously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543805" cy="4267200"/>
        </p:xfrm>
        <a:graphic>
          <a:graphicData uri="http://schemas.openxmlformats.org/drawingml/2006/table">
            <a:tbl>
              <a:tblPr/>
              <a:tblGrid>
                <a:gridCol w="1905000"/>
                <a:gridCol w="1524000"/>
                <a:gridCol w="2133600"/>
                <a:gridCol w="1981205"/>
              </a:tblGrid>
              <a:tr h="28448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Activity type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Hazards Ratio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4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Model 1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Model 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Walking Pace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 or casual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average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0.75 (0.60-0.93)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0.90 (0.72-1.14)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brisk or striding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0.69 (0.51-0.92)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0.98 (0.72-1.33)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Exercise PA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1.16 (0.90-1.49)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1.21 (0.94-1.55)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0.84 (0.63-1.11)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0.92 (0.69-1.22)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0.80 (0.60-1.08)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0.96 (0.71-1.30)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Sedentary Activity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1.15 (0.86-1.53)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1.04 (0.78-1.38)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1.24 (0.92-1.66)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1.14 (0.84-1.53)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Quartile 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1.46 (1.10-1.94)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1.25 (0.94-1.66)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Vigorous PA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0.68 (0.51-0.92)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0.77 (0.59-0.99)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5943600"/>
          <a:ext cx="6096000" cy="6553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Model 1=age, gender, race, education, site, smoking, anti-HTN med, SBP</a:t>
                      </a: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Model 3=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Model 1+bmi +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homa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(potential mediators)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Stratification by Vigorous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vigorous PA (N=3719): exercise level, walking pace associated with risk of T2DM; sedentary activities not significant</a:t>
            </a:r>
          </a:p>
          <a:p>
            <a:pPr lvl="1"/>
            <a:r>
              <a:rPr lang="en-US" dirty="0" smtClean="0"/>
              <a:t>Quartile 4 exercise </a:t>
            </a:r>
            <a:r>
              <a:rPr lang="en-US" b="1" dirty="0" smtClean="0"/>
              <a:t>HR 0.66 </a:t>
            </a:r>
            <a:r>
              <a:rPr lang="en-US" dirty="0" smtClean="0"/>
              <a:t>(95%CI 0.45-0.96)</a:t>
            </a:r>
          </a:p>
          <a:p>
            <a:pPr lvl="1"/>
            <a:r>
              <a:rPr lang="en-US" dirty="0" smtClean="0"/>
              <a:t>Fast pace walking </a:t>
            </a:r>
            <a:r>
              <a:rPr lang="en-US" b="1" dirty="0" smtClean="0"/>
              <a:t>HR 0.63 </a:t>
            </a:r>
            <a:r>
              <a:rPr lang="en-US" dirty="0" smtClean="0"/>
              <a:t>(95% CI 0.44-0.90)</a:t>
            </a:r>
          </a:p>
          <a:p>
            <a:r>
              <a:rPr lang="en-US" dirty="0" smtClean="0"/>
              <a:t>Some vigorous PA (N=1872): exercise, walking pace not associated with DM, sedentary activity associated with T2DM</a:t>
            </a:r>
          </a:p>
          <a:p>
            <a:pPr lvl="1"/>
            <a:r>
              <a:rPr lang="en-US" dirty="0" smtClean="0"/>
              <a:t>Quartile 4 sedentary </a:t>
            </a:r>
            <a:r>
              <a:rPr lang="en-US" b="1" dirty="0" smtClean="0"/>
              <a:t>HR 2.23 </a:t>
            </a:r>
            <a:r>
              <a:rPr lang="en-US" dirty="0" smtClean="0"/>
              <a:t>(95%CI 1.23, 4.03)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PA measures associated with incident T2DM in multi-ethnic sample of U.S. adults</a:t>
            </a:r>
          </a:p>
          <a:p>
            <a:pPr lvl="1"/>
            <a:r>
              <a:rPr lang="en-US" dirty="0" smtClean="0"/>
              <a:t>Potentially mediated by obesity and insulin resistance</a:t>
            </a:r>
          </a:p>
          <a:p>
            <a:r>
              <a:rPr lang="en-US" dirty="0" smtClean="0"/>
              <a:t>Any vigorous PA remained protective against incident T2DM,  independent of other PA constructs, potential confounders, and baseline BMI, and insulin resistance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Promotion of vigorous PA in public health recommendations and clinical interventions aimed at preventing T2DM for those able to perform it </a:t>
            </a:r>
          </a:p>
          <a:p>
            <a:pPr lvl="1"/>
            <a:r>
              <a:rPr lang="en-US" sz="2400" dirty="0" smtClean="0"/>
              <a:t>non-white </a:t>
            </a:r>
            <a:r>
              <a:rPr lang="en-US" sz="2400" dirty="0" smtClean="0"/>
              <a:t>groups had higher T2DM incidence, reported less participation in vigorous PA</a:t>
            </a:r>
          </a:p>
          <a:p>
            <a:r>
              <a:rPr lang="en-US" dirty="0" smtClean="0"/>
              <a:t>Encourage moderate intensity exercise among those not partaking in vigorous PA</a:t>
            </a:r>
          </a:p>
          <a:p>
            <a:pPr lvl="1"/>
            <a:r>
              <a:rPr lang="en-US" dirty="0" smtClean="0"/>
              <a:t>If walking, best at a brisk pace</a:t>
            </a:r>
          </a:p>
          <a:p>
            <a:r>
              <a:rPr lang="en-US" dirty="0" smtClean="0"/>
              <a:t>Decreased time in sedentary activities for 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 descr="IMG_14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293909" cy="47204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Weight loss, increased moderate/vigorous intensity PA (MVPA) reduces short-term incidence of T2DM in high risk participants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MPVA is consistently inversely associated with T2DM risk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Sedentary activity (e.g. television) is positively associated with T2DM risk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Prior studies often conducted only in men or women, or did not include non-whites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investigate the differential associations of different PA and sedentary measures on incident T2DM in </a:t>
            </a:r>
            <a:r>
              <a:rPr lang="en-US" dirty="0">
                <a:latin typeface="Arial" pitchFamily="34" charset="0"/>
                <a:cs typeface="Arial" pitchFamily="34" charset="0"/>
              </a:rPr>
              <a:t>a large, contemporary multi-ethnic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population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Determine </a:t>
            </a:r>
            <a:r>
              <a:rPr lang="en-US" dirty="0"/>
              <a:t>the extent to which </a:t>
            </a:r>
            <a:r>
              <a:rPr lang="en-US" dirty="0" smtClean="0"/>
              <a:t>these associations are </a:t>
            </a:r>
            <a:r>
              <a:rPr lang="en-US" dirty="0"/>
              <a:t>similar across race and/or gender groups.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smtClean="0"/>
              <a:t>Multi-Ethnic Study of Atherosclerosis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marL="228600" indent="-228600" defTabSz="3055938" fontAlgn="auto">
              <a:lnSpc>
                <a:spcPct val="12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6814 participants aged 45-84 years without clinical CVD were identified from 6 field centers in 2000-2002</a:t>
            </a:r>
          </a:p>
          <a:p>
            <a:pPr marL="628650" lvl="1" indent="-228600" defTabSz="3055938" fontAlgn="auto">
              <a:lnSpc>
                <a:spcPct val="12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Forsyth County (NC), Baltimore, New York, Los Angeles, Chicago, and St. Paul (MN), USA</a:t>
            </a:r>
          </a:p>
          <a:p>
            <a:pPr marL="628650" lvl="1" indent="-228600" defTabSz="3055938" fontAlgn="auto">
              <a:lnSpc>
                <a:spcPct val="12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53% Female;  38% white 12% Chinese 28% black, 22%  Hispanic</a:t>
            </a:r>
          </a:p>
          <a:p>
            <a:pPr marL="228600" indent="-228600" defTabSz="3055938" fontAlgn="auto">
              <a:lnSpc>
                <a:spcPct val="12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3400" dirty="0" smtClean="0">
                <a:latin typeface="Arial" pitchFamily="34" charset="0"/>
                <a:cs typeface="Arial" pitchFamily="34" charset="0"/>
              </a:rPr>
              <a:t>Standard questionnaires and examination protocols used to determine anthropometric measures, medical history and medications, blood pressure</a:t>
            </a:r>
          </a:p>
        </p:txBody>
      </p:sp>
      <p:pic>
        <p:nvPicPr>
          <p:cNvPr id="17411" name="Picture 2" descr="http://www.mesa-nhlbi.org/siteblocks/images/MesaLogo-100x6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15240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Laboratory Assays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 rtlCol="0">
            <a:noAutofit/>
          </a:bodyPr>
          <a:lstStyle/>
          <a:p>
            <a:pPr marL="285750" indent="-285750" defTabSz="3055938" fontAlgn="auto">
              <a:lnSpc>
                <a:spcPct val="11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Participants reported to clinic after overnight (8+ hours) fast, phlebotomy performed and blood sent to central laboratories for analysis.</a:t>
            </a:r>
          </a:p>
          <a:p>
            <a:pPr marL="285750" indent="-285750" defTabSz="3055938" fontAlgn="auto">
              <a:lnSpc>
                <a:spcPct val="11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Serum glucose measured by rate reflectance spectrophotometry using the glucose oxidase method on the Vitros analyzer (Johnson &amp; Johnson Clinical Diagnostics)</a:t>
            </a:r>
          </a:p>
          <a:p>
            <a:pPr marL="285750" indent="-285750" defTabSz="3055938" fontAlgn="auto">
              <a:lnSpc>
                <a:spcPct val="11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Serum Insulin determined by a radioimmunoassay method using the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Human Insulin Specific RIA Kit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Linco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Research). </a:t>
            </a:r>
          </a:p>
        </p:txBody>
      </p:sp>
      <p:pic>
        <p:nvPicPr>
          <p:cNvPr id="18435" name="Picture 2" descr="http://www.mesa-nhlbi.org/siteblocks/images/MesaLogo-100x6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15240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Physical Activity Survey</a:t>
            </a:r>
          </a:p>
        </p:txBody>
      </p:sp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83788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http://www.mesa-nhlbi.org/siteblocks/images/MesaLogo-100x6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15240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5715000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/>
              <a:t>27 questions about activities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/>
              <a:t>  1 question about usual walking 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Physical Activity 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Time for each activity multiplied by activity specific Metabolic Equivalent (MET) value , then summed by light/moderate/ vigorous intensity categories.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Derived variables: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Moderate plus Vigorous PA MET-hours/wk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Intentional </a:t>
            </a:r>
            <a:r>
              <a:rPr lang="en-US" dirty="0"/>
              <a:t>exercise </a:t>
            </a:r>
            <a:r>
              <a:rPr lang="en-US" dirty="0" smtClean="0"/>
              <a:t>MET-hrs/wk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sum </a:t>
            </a:r>
            <a:r>
              <a:rPr lang="en-US" dirty="0"/>
              <a:t>of walking for exercise, sports/dancing, and conditioning 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Sedentary activities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sum of television, non-work computer, reading, sewing, and do-nothing time</a:t>
            </a:r>
            <a:endParaRPr lang="en-US" dirty="0"/>
          </a:p>
        </p:txBody>
      </p:sp>
      <p:pic>
        <p:nvPicPr>
          <p:cNvPr id="20483" name="Picture 2" descr="http://www.mesa-nhlbi.org/siteblocks/images/MesaLogo-100x6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15240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Incident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28600" indent="-2286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2003 ADA definition: use of hypoglycemic meds or insulin or glucose </a:t>
            </a:r>
            <a:r>
              <a:rPr lang="en-US" u="sng" dirty="0" smtClean="0"/>
              <a:t>&gt;</a:t>
            </a:r>
            <a:r>
              <a:rPr lang="en-US" dirty="0" smtClean="0"/>
              <a:t> 7.0mmol/l (126mg/dl)</a:t>
            </a:r>
          </a:p>
          <a:p>
            <a:pPr marL="228600" indent="-2286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Incidence at exam 2 (2003-04), 3 (2004-05) and 4 (2005-07) defined among those who did not have diabetes at baseline</a:t>
            </a:r>
          </a:p>
          <a:p>
            <a:pPr marL="628650" lvl="1" indent="-228600" fontAlgn="auto"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Assume Type 2 Diabetes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1602</Words>
  <Application>Microsoft Office PowerPoint</Application>
  <PresentationFormat>On-screen Show (4:3)</PresentationFormat>
  <Paragraphs>326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Chart</vt:lpstr>
      <vt:lpstr>Physical Activity and the Incidence of Type 2 Diabetes: The Multi-Ethnic Study of Atherosclerosis (MESA)</vt:lpstr>
      <vt:lpstr>Acknowledgement</vt:lpstr>
      <vt:lpstr>Background</vt:lpstr>
      <vt:lpstr>Objective</vt:lpstr>
      <vt:lpstr>Multi-Ethnic Study of Atherosclerosis</vt:lpstr>
      <vt:lpstr>Laboratory Assays</vt:lpstr>
      <vt:lpstr>     Physical Activity Survey</vt:lpstr>
      <vt:lpstr>           Physical Activity  Survey</vt:lpstr>
      <vt:lpstr>Incident Diabetes</vt:lpstr>
      <vt:lpstr>Statistical Analysis</vt:lpstr>
      <vt:lpstr>Baseline Characteristics I</vt:lpstr>
      <vt:lpstr>Baseline Characteristics II</vt:lpstr>
      <vt:lpstr>Physical Activity at Baseline</vt:lpstr>
      <vt:lpstr>Physical Activity at Baseline</vt:lpstr>
      <vt:lpstr>Incident DM: 418 persons (16.8/1000 PY)</vt:lpstr>
      <vt:lpstr>Diabetes Incidence by PA</vt:lpstr>
      <vt:lpstr>Slide 17</vt:lpstr>
      <vt:lpstr>Adjusted Hazards for DM incidence</vt:lpstr>
      <vt:lpstr>Exercise and Gender Interaction</vt:lpstr>
      <vt:lpstr>Sedentary Activity and Race/Ethnicity </vt:lpstr>
      <vt:lpstr>Several PA constructs modeled simultaneously</vt:lpstr>
      <vt:lpstr>Stratification by Vigorous PA</vt:lpstr>
      <vt:lpstr>Conclusions</vt:lpstr>
      <vt:lpstr>Implications</vt:lpstr>
      <vt:lpstr>Questions?</vt:lpstr>
    </vt:vector>
  </TitlesOfParts>
  <Company>WFUBMC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Activity and the Incidence of Type 2 Diabetes: The Multi-Ethnic Study of Atherosclerosis (MESA)</dc:title>
  <dc:creator>abertoni</dc:creator>
  <cp:lastModifiedBy>abertoni</cp:lastModifiedBy>
  <cp:revision>16</cp:revision>
  <dcterms:created xsi:type="dcterms:W3CDTF">2011-02-15T19:55:11Z</dcterms:created>
  <dcterms:modified xsi:type="dcterms:W3CDTF">2011-03-08T00:41:08Z</dcterms:modified>
</cp:coreProperties>
</file>