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779" r:id="rId2"/>
  </p:sldMasterIdLst>
  <p:notesMasterIdLst>
    <p:notesMasterId r:id="rId20"/>
  </p:notesMasterIdLst>
  <p:handoutMasterIdLst>
    <p:handoutMasterId r:id="rId21"/>
  </p:handoutMasterIdLst>
  <p:sldIdLst>
    <p:sldId id="473" r:id="rId3"/>
    <p:sldId id="280" r:id="rId4"/>
    <p:sldId id="594" r:id="rId5"/>
    <p:sldId id="593" r:id="rId6"/>
    <p:sldId id="597" r:id="rId7"/>
    <p:sldId id="591" r:id="rId8"/>
    <p:sldId id="598" r:id="rId9"/>
    <p:sldId id="604" r:id="rId10"/>
    <p:sldId id="599" r:id="rId11"/>
    <p:sldId id="602" r:id="rId12"/>
    <p:sldId id="595" r:id="rId13"/>
    <p:sldId id="608" r:id="rId14"/>
    <p:sldId id="530" r:id="rId15"/>
    <p:sldId id="605" r:id="rId16"/>
    <p:sldId id="607" r:id="rId17"/>
    <p:sldId id="606" r:id="rId18"/>
    <p:sldId id="559" r:id="rId19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FFC"/>
    <a:srgbClr val="FFFFFF"/>
    <a:srgbClr val="FFFEFB"/>
    <a:srgbClr val="CC00CC"/>
    <a:srgbClr val="FF00FF"/>
    <a:srgbClr val="FF9933"/>
    <a:srgbClr val="FFCC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849" autoAdjust="0"/>
  </p:normalViewPr>
  <p:slideViewPr>
    <p:cSldViewPr>
      <p:cViewPr varScale="1">
        <p:scale>
          <a:sx n="59" d="100"/>
          <a:sy n="59" d="100"/>
        </p:scale>
        <p:origin x="-96" y="-6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6" d="100"/>
        <a:sy n="10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208.129.41\users\ndermond\MESA\Steering%20Committee\Oct%202013\ExamStatu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208.129.41\users\ndermond\MESA\Steering%20Committee\Sept%202011\Operations\FollowupRetentionCalculations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208.129.41\users\ndermond\MESA\Steering%20Committee\Sept%202011\Operations\FollowupRetentionCalculations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208.129.41\users\ndermond\MESA\Steering%20Committee\Sept%202011\Operations\FollowupRetentionCalculations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208.129.41\users\ndermond\MESA\Steering%20Committee\Sept%202011\Operations\FollowupRetentionCalculations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208.129.41\users\ndermond\MESA\Steering%20Committee\Sept%202011\Operations\FollowupRetentionCalculations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208.129.41\users\ndermond\MESA\Steering%20Committee\Sept%202011\Operations\FollowupRetentionCalculations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208.129.41\users\ndermond\MESA\Steering%20Committee\Sept%202011\Operations\FollowupRetentionCalculation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dbo_tExamStatus!$G$6818</c:f>
              <c:strCache>
                <c:ptCount val="1"/>
                <c:pt idx="0">
                  <c:v>Done</c:v>
                </c:pt>
              </c:strCache>
            </c:strRef>
          </c:tx>
          <c:invertIfNegative val="0"/>
          <c:cat>
            <c:strRef>
              <c:f>dbo_tExamStatus!$F$6819:$F$6830</c:f>
              <c:strCache>
                <c:ptCount val="12"/>
                <c:pt idx="0">
                  <c:v>FU1</c:v>
                </c:pt>
                <c:pt idx="1">
                  <c:v>FU2</c:v>
                </c:pt>
                <c:pt idx="2">
                  <c:v>FU3</c:v>
                </c:pt>
                <c:pt idx="3">
                  <c:v>FU4</c:v>
                </c:pt>
                <c:pt idx="4">
                  <c:v>FU5</c:v>
                </c:pt>
                <c:pt idx="5">
                  <c:v>FU6</c:v>
                </c:pt>
                <c:pt idx="6">
                  <c:v>FU7</c:v>
                </c:pt>
                <c:pt idx="7">
                  <c:v>FU8</c:v>
                </c:pt>
                <c:pt idx="8">
                  <c:v>FU9</c:v>
                </c:pt>
                <c:pt idx="9">
                  <c:v>FU10</c:v>
                </c:pt>
                <c:pt idx="10">
                  <c:v>FU11</c:v>
                </c:pt>
                <c:pt idx="11">
                  <c:v>FU12</c:v>
                </c:pt>
              </c:strCache>
            </c:strRef>
          </c:cat>
          <c:val>
            <c:numRef>
              <c:f>dbo_tExamStatus!$G$6819:$G$6830</c:f>
              <c:numCache>
                <c:formatCode>0%</c:formatCode>
                <c:ptCount val="12"/>
                <c:pt idx="0">
                  <c:v>0.978826643140715</c:v>
                </c:pt>
                <c:pt idx="1">
                  <c:v>0.971862109605185</c:v>
                </c:pt>
                <c:pt idx="2">
                  <c:v>0.93655499555292</c:v>
                </c:pt>
                <c:pt idx="3">
                  <c:v>0.952409368939281</c:v>
                </c:pt>
                <c:pt idx="4">
                  <c:v>0.913324320264383</c:v>
                </c:pt>
                <c:pt idx="5">
                  <c:v>0.922250794130994</c:v>
                </c:pt>
                <c:pt idx="6">
                  <c:v>0.899540581929556</c:v>
                </c:pt>
                <c:pt idx="7">
                  <c:v>0.909020578678632</c:v>
                </c:pt>
                <c:pt idx="8">
                  <c:v>0.882279469164715</c:v>
                </c:pt>
                <c:pt idx="9">
                  <c:v>0.768366054464851</c:v>
                </c:pt>
                <c:pt idx="10">
                  <c:v>0.848107408605629</c:v>
                </c:pt>
                <c:pt idx="11">
                  <c:v>0.844663382594417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5838152"/>
        <c:axId val="2115841160"/>
      </c:barChart>
      <c:catAx>
        <c:axId val="2115838152"/>
        <c:scaling>
          <c:orientation val="minMax"/>
        </c:scaling>
        <c:delete val="0"/>
        <c:axPos val="b"/>
        <c:majorTickMark val="out"/>
        <c:minorTickMark val="none"/>
        <c:tickLblPos val="nextTo"/>
        <c:crossAx val="2115841160"/>
        <c:crosses val="autoZero"/>
        <c:auto val="0"/>
        <c:lblAlgn val="ctr"/>
        <c:lblOffset val="100"/>
        <c:noMultiLvlLbl val="0"/>
      </c:catAx>
      <c:valAx>
        <c:axId val="211584116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1158381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r>
              <a:rPr lang="en-US">
                <a:solidFill>
                  <a:schemeClr val="tx1"/>
                </a:solidFill>
              </a:rPr>
              <a:t>All Sites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Sheet3!$A$12</c:f>
              <c:strCache>
                <c:ptCount val="1"/>
                <c:pt idx="0">
                  <c:v>White</c:v>
                </c:pt>
              </c:strCache>
            </c:strRef>
          </c:tx>
          <c:marker>
            <c:symbol val="none"/>
          </c:marker>
          <c:cat>
            <c:strRef>
              <c:f>Sheet3!$B$11:$H$11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FU12</c:v>
                </c:pt>
                <c:pt idx="6">
                  <c:v>FU13</c:v>
                </c:pt>
              </c:strCache>
            </c:strRef>
          </c:cat>
          <c:val>
            <c:numRef>
              <c:f>Sheet3!$B$12:$H$12</c:f>
              <c:numCache>
                <c:formatCode>General</c:formatCode>
                <c:ptCount val="7"/>
                <c:pt idx="0">
                  <c:v>95.0</c:v>
                </c:pt>
                <c:pt idx="1">
                  <c:v>97.0</c:v>
                </c:pt>
                <c:pt idx="2">
                  <c:v>96.0</c:v>
                </c:pt>
                <c:pt idx="3">
                  <c:v>87.0</c:v>
                </c:pt>
                <c:pt idx="4">
                  <c:v>92.0</c:v>
                </c:pt>
                <c:pt idx="5">
                  <c:v>90.0</c:v>
                </c:pt>
                <c:pt idx="6">
                  <c:v>85.0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Sheet3!$A$13</c:f>
              <c:strCache>
                <c:ptCount val="1"/>
                <c:pt idx="0">
                  <c:v>A-A</c:v>
                </c:pt>
              </c:strCache>
            </c:strRef>
          </c:tx>
          <c:marker>
            <c:symbol val="none"/>
          </c:marker>
          <c:cat>
            <c:strRef>
              <c:f>Sheet3!$B$11:$H$11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FU12</c:v>
                </c:pt>
                <c:pt idx="6">
                  <c:v>FU13</c:v>
                </c:pt>
              </c:strCache>
            </c:strRef>
          </c:cat>
          <c:val>
            <c:numRef>
              <c:f>Sheet3!$B$13:$H$13</c:f>
              <c:numCache>
                <c:formatCode>General</c:formatCode>
                <c:ptCount val="7"/>
                <c:pt idx="0">
                  <c:v>91.0</c:v>
                </c:pt>
                <c:pt idx="1">
                  <c:v>93.0</c:v>
                </c:pt>
                <c:pt idx="2">
                  <c:v>89.0</c:v>
                </c:pt>
                <c:pt idx="3">
                  <c:v>77.0</c:v>
                </c:pt>
                <c:pt idx="4">
                  <c:v>86.0</c:v>
                </c:pt>
                <c:pt idx="5">
                  <c:v>84.0</c:v>
                </c:pt>
                <c:pt idx="6">
                  <c:v>80.0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Sheet3!$A$14</c:f>
              <c:strCache>
                <c:ptCount val="1"/>
                <c:pt idx="0">
                  <c:v>Hisp.</c:v>
                </c:pt>
              </c:strCache>
            </c:strRef>
          </c:tx>
          <c:marker>
            <c:symbol val="none"/>
          </c:marker>
          <c:cat>
            <c:strRef>
              <c:f>Sheet3!$B$11:$H$11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FU12</c:v>
                </c:pt>
                <c:pt idx="6">
                  <c:v>FU13</c:v>
                </c:pt>
              </c:strCache>
            </c:strRef>
          </c:cat>
          <c:val>
            <c:numRef>
              <c:f>Sheet3!$B$14:$H$14</c:f>
              <c:numCache>
                <c:formatCode>General</c:formatCode>
                <c:ptCount val="7"/>
                <c:pt idx="0">
                  <c:v>89.0</c:v>
                </c:pt>
                <c:pt idx="1">
                  <c:v>90.0</c:v>
                </c:pt>
                <c:pt idx="2">
                  <c:v>86.0</c:v>
                </c:pt>
                <c:pt idx="3">
                  <c:v>69.0</c:v>
                </c:pt>
                <c:pt idx="4">
                  <c:v>83.0</c:v>
                </c:pt>
                <c:pt idx="5">
                  <c:v>78.0</c:v>
                </c:pt>
                <c:pt idx="6">
                  <c:v>77.0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Sheet3!$A$15</c:f>
              <c:strCache>
                <c:ptCount val="1"/>
                <c:pt idx="0">
                  <c:v>Chin.</c:v>
                </c:pt>
              </c:strCache>
            </c:strRef>
          </c:tx>
          <c:marker>
            <c:symbol val="none"/>
          </c:marker>
          <c:cat>
            <c:strRef>
              <c:f>Sheet3!$B$11:$H$11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FU12</c:v>
                </c:pt>
                <c:pt idx="6">
                  <c:v>FU13</c:v>
                </c:pt>
              </c:strCache>
            </c:strRef>
          </c:cat>
          <c:val>
            <c:numRef>
              <c:f>Sheet3!$B$15:$H$15</c:f>
              <c:numCache>
                <c:formatCode>General</c:formatCode>
                <c:ptCount val="7"/>
                <c:pt idx="0">
                  <c:v>94.0</c:v>
                </c:pt>
                <c:pt idx="1">
                  <c:v>94.0</c:v>
                </c:pt>
                <c:pt idx="2">
                  <c:v>94.0</c:v>
                </c:pt>
                <c:pt idx="3">
                  <c:v>83.0</c:v>
                </c:pt>
                <c:pt idx="4">
                  <c:v>84.0</c:v>
                </c:pt>
                <c:pt idx="5">
                  <c:v>86.0</c:v>
                </c:pt>
                <c:pt idx="6">
                  <c:v>84.0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3182552"/>
        <c:axId val="2093179272"/>
      </c:lineChart>
      <c:catAx>
        <c:axId val="2093182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200" b="0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93179272"/>
        <c:crosses val="autoZero"/>
        <c:auto val="1"/>
        <c:lblAlgn val="ctr"/>
        <c:lblOffset val="100"/>
        <c:noMultiLvlLbl val="0"/>
      </c:catAx>
      <c:valAx>
        <c:axId val="2093179272"/>
        <c:scaling>
          <c:orientation val="minMax"/>
          <c:max val="100.0"/>
          <c:min val="40.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>
                    <a:solidFill>
                      <a:schemeClr val="tx1"/>
                    </a:solidFill>
                  </a:rPr>
                  <a:t>Retention Rate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200" b="0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9318255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r>
              <a:rPr lang="en-US">
                <a:solidFill>
                  <a:schemeClr val="tx1"/>
                </a:solidFill>
              </a:rPr>
              <a:t>WFU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Sheet3!$A$35</c:f>
              <c:strCache>
                <c:ptCount val="1"/>
                <c:pt idx="0">
                  <c:v>White</c:v>
                </c:pt>
              </c:strCache>
            </c:strRef>
          </c:tx>
          <c:marker>
            <c:symbol val="none"/>
          </c:marker>
          <c:cat>
            <c:strRef>
              <c:f>Sheet3!$B$34:$H$34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Sheet3!$B$35:$H$35</c:f>
              <c:numCache>
                <c:formatCode>General</c:formatCode>
                <c:ptCount val="7"/>
                <c:pt idx="0">
                  <c:v>95.0</c:v>
                </c:pt>
                <c:pt idx="1">
                  <c:v>97.0</c:v>
                </c:pt>
                <c:pt idx="2">
                  <c:v>95.0</c:v>
                </c:pt>
                <c:pt idx="3">
                  <c:v>95.0</c:v>
                </c:pt>
                <c:pt idx="4">
                  <c:v>91.0</c:v>
                </c:pt>
                <c:pt idx="5">
                  <c:v>93.0</c:v>
                </c:pt>
                <c:pt idx="6">
                  <c:v>81.0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Sheet3!$A$36</c:f>
              <c:strCache>
                <c:ptCount val="1"/>
                <c:pt idx="0">
                  <c:v>A-A</c:v>
                </c:pt>
              </c:strCache>
            </c:strRef>
          </c:tx>
          <c:marker>
            <c:symbol val="none"/>
          </c:marker>
          <c:cat>
            <c:strRef>
              <c:f>Sheet3!$B$34:$H$34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Sheet3!$B$36:$H$36</c:f>
              <c:numCache>
                <c:formatCode>General</c:formatCode>
                <c:ptCount val="7"/>
                <c:pt idx="0">
                  <c:v>92.0</c:v>
                </c:pt>
                <c:pt idx="1">
                  <c:v>97.0</c:v>
                </c:pt>
                <c:pt idx="2">
                  <c:v>90.0</c:v>
                </c:pt>
                <c:pt idx="3">
                  <c:v>90.0</c:v>
                </c:pt>
                <c:pt idx="4">
                  <c:v>89.0</c:v>
                </c:pt>
                <c:pt idx="5">
                  <c:v>89.0</c:v>
                </c:pt>
                <c:pt idx="6">
                  <c:v>81.0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Sheet3!$A$37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Sheet3!$B$34:$H$34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Sheet3!$B$37:$G$37</c:f>
              <c:numCache>
                <c:formatCode>General</c:formatCode>
                <c:ptCount val="6"/>
              </c:numCache>
            </c:numRef>
          </c:val>
          <c:smooth val="0"/>
        </c:ser>
        <c:ser>
          <c:idx val="3"/>
          <c:order val="3"/>
          <c:tx>
            <c:strRef>
              <c:f>Sheet3!$A$38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Sheet3!$B$34:$H$34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Sheet3!$B$38:$G$38</c:f>
              <c:numCache>
                <c:formatCode>General</c:formatCode>
                <c:ptCount val="6"/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3111912"/>
        <c:axId val="2093108632"/>
      </c:lineChart>
      <c:catAx>
        <c:axId val="2093111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93108632"/>
        <c:crosses val="autoZero"/>
        <c:auto val="1"/>
        <c:lblAlgn val="ctr"/>
        <c:lblOffset val="100"/>
        <c:noMultiLvlLbl val="0"/>
      </c:catAx>
      <c:valAx>
        <c:axId val="2093108632"/>
        <c:scaling>
          <c:orientation val="minMax"/>
          <c:max val="100.0"/>
          <c:min val="40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9311191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r>
              <a:rPr lang="en-US">
                <a:solidFill>
                  <a:schemeClr val="tx1"/>
                </a:solidFill>
              </a:rPr>
              <a:t>Columbia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Sheet3!$A$57</c:f>
              <c:strCache>
                <c:ptCount val="1"/>
                <c:pt idx="0">
                  <c:v>White</c:v>
                </c:pt>
              </c:strCache>
            </c:strRef>
          </c:tx>
          <c:marker>
            <c:symbol val="none"/>
          </c:marker>
          <c:cat>
            <c:strRef>
              <c:f>Sheet3!$B$56:$H$56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Sheet3!$B$57:$H$57</c:f>
              <c:numCache>
                <c:formatCode>General</c:formatCode>
                <c:ptCount val="7"/>
                <c:pt idx="0">
                  <c:v>94.0</c:v>
                </c:pt>
                <c:pt idx="1">
                  <c:v>94.0</c:v>
                </c:pt>
                <c:pt idx="2">
                  <c:v>90.0</c:v>
                </c:pt>
                <c:pt idx="3">
                  <c:v>58.0</c:v>
                </c:pt>
                <c:pt idx="4">
                  <c:v>90.0</c:v>
                </c:pt>
                <c:pt idx="5">
                  <c:v>90.0</c:v>
                </c:pt>
                <c:pt idx="6">
                  <c:v>86.0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Sheet3!$A$58</c:f>
              <c:strCache>
                <c:ptCount val="1"/>
                <c:pt idx="0">
                  <c:v>A-A</c:v>
                </c:pt>
              </c:strCache>
            </c:strRef>
          </c:tx>
          <c:marker>
            <c:symbol val="none"/>
          </c:marker>
          <c:cat>
            <c:strRef>
              <c:f>Sheet3!$B$56:$H$56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Sheet3!$B$58:$H$58</c:f>
              <c:numCache>
                <c:formatCode>General</c:formatCode>
                <c:ptCount val="7"/>
                <c:pt idx="0">
                  <c:v>88.0</c:v>
                </c:pt>
                <c:pt idx="1">
                  <c:v>88.0</c:v>
                </c:pt>
                <c:pt idx="2">
                  <c:v>84.0</c:v>
                </c:pt>
                <c:pt idx="3">
                  <c:v>50.0</c:v>
                </c:pt>
                <c:pt idx="4">
                  <c:v>82.0</c:v>
                </c:pt>
                <c:pt idx="5">
                  <c:v>84.0</c:v>
                </c:pt>
                <c:pt idx="6">
                  <c:v>81.0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Sheet3!$A$59</c:f>
              <c:strCache>
                <c:ptCount val="1"/>
                <c:pt idx="0">
                  <c:v>Hisp.</c:v>
                </c:pt>
              </c:strCache>
            </c:strRef>
          </c:tx>
          <c:marker>
            <c:symbol val="none"/>
          </c:marker>
          <c:cat>
            <c:strRef>
              <c:f>Sheet3!$B$56:$H$56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Sheet3!$B$59:$H$59</c:f>
              <c:numCache>
                <c:formatCode>General</c:formatCode>
                <c:ptCount val="7"/>
                <c:pt idx="0">
                  <c:v>91.0</c:v>
                </c:pt>
                <c:pt idx="1">
                  <c:v>90.0</c:v>
                </c:pt>
                <c:pt idx="2">
                  <c:v>85.0</c:v>
                </c:pt>
                <c:pt idx="3">
                  <c:v>52.0</c:v>
                </c:pt>
                <c:pt idx="4">
                  <c:v>84.0</c:v>
                </c:pt>
                <c:pt idx="5">
                  <c:v>86.0</c:v>
                </c:pt>
                <c:pt idx="6">
                  <c:v>78.0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3079240"/>
        <c:axId val="2093076040"/>
      </c:lineChart>
      <c:catAx>
        <c:axId val="2093079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93076040"/>
        <c:crosses val="autoZero"/>
        <c:auto val="1"/>
        <c:lblAlgn val="ctr"/>
        <c:lblOffset val="100"/>
        <c:noMultiLvlLbl val="0"/>
      </c:catAx>
      <c:valAx>
        <c:axId val="2093076040"/>
        <c:scaling>
          <c:orientation val="minMax"/>
          <c:max val="100.0"/>
          <c:min val="40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930792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r>
              <a:rPr lang="en-US">
                <a:solidFill>
                  <a:schemeClr val="tx1"/>
                </a:solidFill>
              </a:rPr>
              <a:t>JHU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Sheet3!$M$35</c:f>
              <c:strCache>
                <c:ptCount val="1"/>
                <c:pt idx="0">
                  <c:v>White</c:v>
                </c:pt>
              </c:strCache>
            </c:strRef>
          </c:tx>
          <c:marker>
            <c:symbol val="none"/>
          </c:marker>
          <c:cat>
            <c:strRef>
              <c:f>Sheet3!$N$34:$T$34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Sheet3!$N$35:$T$35</c:f>
              <c:numCache>
                <c:formatCode>General</c:formatCode>
                <c:ptCount val="7"/>
                <c:pt idx="0">
                  <c:v>97.0</c:v>
                </c:pt>
                <c:pt idx="1">
                  <c:v>98.0</c:v>
                </c:pt>
                <c:pt idx="2">
                  <c:v>97.0</c:v>
                </c:pt>
                <c:pt idx="3">
                  <c:v>93.0</c:v>
                </c:pt>
                <c:pt idx="4">
                  <c:v>92.0</c:v>
                </c:pt>
                <c:pt idx="5">
                  <c:v>87.0</c:v>
                </c:pt>
                <c:pt idx="6">
                  <c:v>85.0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Sheet3!$M$36</c:f>
              <c:strCache>
                <c:ptCount val="1"/>
                <c:pt idx="0">
                  <c:v>A-A</c:v>
                </c:pt>
              </c:strCache>
            </c:strRef>
          </c:tx>
          <c:marker>
            <c:symbol val="none"/>
          </c:marker>
          <c:cat>
            <c:strRef>
              <c:f>Sheet3!$N$34:$T$34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Sheet3!$N$36:$T$36</c:f>
              <c:numCache>
                <c:formatCode>General</c:formatCode>
                <c:ptCount val="7"/>
                <c:pt idx="0">
                  <c:v>91.0</c:v>
                </c:pt>
                <c:pt idx="1">
                  <c:v>93.0</c:v>
                </c:pt>
                <c:pt idx="2">
                  <c:v>92.0</c:v>
                </c:pt>
                <c:pt idx="3">
                  <c:v>86.0</c:v>
                </c:pt>
                <c:pt idx="4">
                  <c:v>88.0</c:v>
                </c:pt>
                <c:pt idx="5">
                  <c:v>79.0</c:v>
                </c:pt>
                <c:pt idx="6">
                  <c:v>78.0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3049768"/>
        <c:axId val="2093046568"/>
      </c:lineChart>
      <c:catAx>
        <c:axId val="2093049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93046568"/>
        <c:crosses val="autoZero"/>
        <c:auto val="1"/>
        <c:lblAlgn val="ctr"/>
        <c:lblOffset val="100"/>
        <c:noMultiLvlLbl val="0"/>
      </c:catAx>
      <c:valAx>
        <c:axId val="2093046568"/>
        <c:scaling>
          <c:orientation val="minMax"/>
          <c:max val="100.0"/>
          <c:min val="40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930497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r>
              <a:rPr lang="en-US">
                <a:solidFill>
                  <a:schemeClr val="tx1"/>
                </a:solidFill>
              </a:rPr>
              <a:t>Minnesota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Sheet3!$M$58</c:f>
              <c:strCache>
                <c:ptCount val="1"/>
                <c:pt idx="0">
                  <c:v>White</c:v>
                </c:pt>
              </c:strCache>
            </c:strRef>
          </c:tx>
          <c:marker>
            <c:symbol val="none"/>
          </c:marker>
          <c:cat>
            <c:strRef>
              <c:f>Sheet3!$N$57:$T$57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Sheet3!$N$58:$T$58</c:f>
              <c:numCache>
                <c:formatCode>General</c:formatCode>
                <c:ptCount val="7"/>
                <c:pt idx="0">
                  <c:v>91.0</c:v>
                </c:pt>
                <c:pt idx="1">
                  <c:v>97.0</c:v>
                </c:pt>
                <c:pt idx="2">
                  <c:v>98.0</c:v>
                </c:pt>
                <c:pt idx="3">
                  <c:v>95.0</c:v>
                </c:pt>
                <c:pt idx="4">
                  <c:v>94.0</c:v>
                </c:pt>
                <c:pt idx="5">
                  <c:v>91.0</c:v>
                </c:pt>
                <c:pt idx="6">
                  <c:v>93.0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Sheet3!$M$59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Sheet3!$N$57:$T$57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Sheet3!$N$59:$S$59</c:f>
              <c:numCache>
                <c:formatCode>General</c:formatCode>
                <c:ptCount val="6"/>
              </c:numCache>
            </c:numRef>
          </c:val>
          <c:smooth val="0"/>
        </c:ser>
        <c:ser>
          <c:idx val="2"/>
          <c:order val="2"/>
          <c:tx>
            <c:strRef>
              <c:f>Sheet3!$M$60</c:f>
              <c:strCache>
                <c:ptCount val="1"/>
                <c:pt idx="0">
                  <c:v>Hisp.</c:v>
                </c:pt>
              </c:strCache>
            </c:strRef>
          </c:tx>
          <c:marker>
            <c:symbol val="none"/>
          </c:marker>
          <c:cat>
            <c:strRef>
              <c:f>Sheet3!$N$57:$T$57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Sheet3!$N$60:$T$60</c:f>
              <c:numCache>
                <c:formatCode>General</c:formatCode>
                <c:ptCount val="7"/>
                <c:pt idx="0">
                  <c:v>89.0</c:v>
                </c:pt>
                <c:pt idx="1">
                  <c:v>91.0</c:v>
                </c:pt>
                <c:pt idx="2">
                  <c:v>87.0</c:v>
                </c:pt>
                <c:pt idx="3">
                  <c:v>75.0</c:v>
                </c:pt>
                <c:pt idx="4">
                  <c:v>83.0</c:v>
                </c:pt>
                <c:pt idx="5">
                  <c:v>77.0</c:v>
                </c:pt>
                <c:pt idx="6">
                  <c:v>80.0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3014072"/>
        <c:axId val="2093010872"/>
      </c:lineChart>
      <c:catAx>
        <c:axId val="2093014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93010872"/>
        <c:crosses val="autoZero"/>
        <c:auto val="1"/>
        <c:lblAlgn val="ctr"/>
        <c:lblOffset val="100"/>
        <c:noMultiLvlLbl val="0"/>
      </c:catAx>
      <c:valAx>
        <c:axId val="2093010872"/>
        <c:scaling>
          <c:orientation val="minMax"/>
          <c:max val="100.0"/>
          <c:min val="40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930140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r>
              <a:rPr lang="en-US">
                <a:solidFill>
                  <a:schemeClr val="tx1"/>
                </a:solidFill>
              </a:rPr>
              <a:t>NWU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Sheet3!$X$34</c:f>
              <c:strCache>
                <c:ptCount val="1"/>
                <c:pt idx="0">
                  <c:v>White</c:v>
                </c:pt>
              </c:strCache>
            </c:strRef>
          </c:tx>
          <c:marker>
            <c:symbol val="none"/>
          </c:marker>
          <c:cat>
            <c:strRef>
              <c:f>Sheet3!$Y$33:$AE$33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Sheet3!$Y$34:$AE$34</c:f>
              <c:numCache>
                <c:formatCode>General</c:formatCode>
                <c:ptCount val="7"/>
                <c:pt idx="0">
                  <c:v>97.0</c:v>
                </c:pt>
                <c:pt idx="1">
                  <c:v>97.0</c:v>
                </c:pt>
                <c:pt idx="2">
                  <c:v>97.0</c:v>
                </c:pt>
                <c:pt idx="3">
                  <c:v>80.0</c:v>
                </c:pt>
                <c:pt idx="4">
                  <c:v>90.0</c:v>
                </c:pt>
                <c:pt idx="5">
                  <c:v>91.0</c:v>
                </c:pt>
                <c:pt idx="6">
                  <c:v>81.0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Sheet3!$X$35</c:f>
              <c:strCache>
                <c:ptCount val="1"/>
                <c:pt idx="0">
                  <c:v>A-A</c:v>
                </c:pt>
              </c:strCache>
            </c:strRef>
          </c:tx>
          <c:marker>
            <c:symbol val="none"/>
          </c:marker>
          <c:cat>
            <c:strRef>
              <c:f>Sheet3!$Y$33:$AE$33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Sheet3!$Y$35:$AE$35</c:f>
              <c:numCache>
                <c:formatCode>General</c:formatCode>
                <c:ptCount val="7"/>
                <c:pt idx="0">
                  <c:v>95.0</c:v>
                </c:pt>
                <c:pt idx="1">
                  <c:v>94.0</c:v>
                </c:pt>
                <c:pt idx="2">
                  <c:v>92.0</c:v>
                </c:pt>
                <c:pt idx="3">
                  <c:v>68.0</c:v>
                </c:pt>
                <c:pt idx="4">
                  <c:v>82.0</c:v>
                </c:pt>
                <c:pt idx="5">
                  <c:v>86.0</c:v>
                </c:pt>
                <c:pt idx="6">
                  <c:v>76.0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Sheet3!$X$36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Sheet3!$Y$33:$AE$33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Sheet3!$Y$36:$AD$36</c:f>
              <c:numCache>
                <c:formatCode>General</c:formatCode>
                <c:ptCount val="6"/>
              </c:numCache>
            </c:numRef>
          </c:val>
          <c:smooth val="0"/>
        </c:ser>
        <c:ser>
          <c:idx val="3"/>
          <c:order val="3"/>
          <c:tx>
            <c:strRef>
              <c:f>Sheet3!$X$37</c:f>
              <c:strCache>
                <c:ptCount val="1"/>
                <c:pt idx="0">
                  <c:v>Chin.</c:v>
                </c:pt>
              </c:strCache>
            </c:strRef>
          </c:tx>
          <c:marker>
            <c:symbol val="none"/>
          </c:marker>
          <c:cat>
            <c:strRef>
              <c:f>Sheet3!$Y$33:$AE$33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Sheet3!$Y$37:$AE$37</c:f>
              <c:numCache>
                <c:formatCode>General</c:formatCode>
                <c:ptCount val="7"/>
                <c:pt idx="0">
                  <c:v>96.0</c:v>
                </c:pt>
                <c:pt idx="1">
                  <c:v>97.0</c:v>
                </c:pt>
                <c:pt idx="2">
                  <c:v>98.0</c:v>
                </c:pt>
                <c:pt idx="3">
                  <c:v>86.0</c:v>
                </c:pt>
                <c:pt idx="4">
                  <c:v>95.0</c:v>
                </c:pt>
                <c:pt idx="5">
                  <c:v>93.0</c:v>
                </c:pt>
                <c:pt idx="6">
                  <c:v>91.0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2974632"/>
        <c:axId val="2092971352"/>
      </c:lineChart>
      <c:catAx>
        <c:axId val="2092974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92971352"/>
        <c:crosses val="autoZero"/>
        <c:auto val="1"/>
        <c:lblAlgn val="ctr"/>
        <c:lblOffset val="100"/>
        <c:noMultiLvlLbl val="0"/>
      </c:catAx>
      <c:valAx>
        <c:axId val="2092971352"/>
        <c:scaling>
          <c:orientation val="minMax"/>
          <c:max val="100.0"/>
          <c:min val="40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929746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r>
              <a:rPr lang="en-US">
                <a:solidFill>
                  <a:schemeClr val="tx1"/>
                </a:solidFill>
              </a:rPr>
              <a:t>UCLA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67205397402248"/>
          <c:y val="0.261541994750656"/>
          <c:w val="0.820573389864728"/>
          <c:h val="0.627059930008749"/>
        </c:manualLayout>
      </c:layout>
      <c:lineChart>
        <c:grouping val="standard"/>
        <c:varyColors val="0"/>
        <c:ser>
          <c:idx val="0"/>
          <c:order val="0"/>
          <c:tx>
            <c:strRef>
              <c:f>Sheet3!$W$57</c:f>
              <c:strCache>
                <c:ptCount val="1"/>
                <c:pt idx="0">
                  <c:v>White</c:v>
                </c:pt>
              </c:strCache>
            </c:strRef>
          </c:tx>
          <c:marker>
            <c:symbol val="none"/>
          </c:marker>
          <c:cat>
            <c:strRef>
              <c:f>Sheet3!$X$56:$AD$56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Sheet3!$X$57:$AD$57</c:f>
              <c:numCache>
                <c:formatCode>General</c:formatCode>
                <c:ptCount val="7"/>
                <c:pt idx="0">
                  <c:v>98.0</c:v>
                </c:pt>
                <c:pt idx="1">
                  <c:v>99.0</c:v>
                </c:pt>
                <c:pt idx="2">
                  <c:v>99.0</c:v>
                </c:pt>
                <c:pt idx="3">
                  <c:v>97.0</c:v>
                </c:pt>
                <c:pt idx="4">
                  <c:v>91.0</c:v>
                </c:pt>
                <c:pt idx="5">
                  <c:v>88.0</c:v>
                </c:pt>
                <c:pt idx="6">
                  <c:v>87.0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Sheet3!$W$58</c:f>
              <c:strCache>
                <c:ptCount val="1"/>
                <c:pt idx="0">
                  <c:v>A-A</c:v>
                </c:pt>
              </c:strCache>
            </c:strRef>
          </c:tx>
          <c:marker>
            <c:symbol val="none"/>
          </c:marker>
          <c:cat>
            <c:strRef>
              <c:f>Sheet3!$X$56:$AD$56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Sheet3!$X$58:$AD$58</c:f>
              <c:numCache>
                <c:formatCode>General</c:formatCode>
                <c:ptCount val="7"/>
                <c:pt idx="0">
                  <c:v>92.0</c:v>
                </c:pt>
                <c:pt idx="1">
                  <c:v>95.0</c:v>
                </c:pt>
                <c:pt idx="2">
                  <c:v>86.0</c:v>
                </c:pt>
                <c:pt idx="3">
                  <c:v>90.0</c:v>
                </c:pt>
                <c:pt idx="4">
                  <c:v>84.0</c:v>
                </c:pt>
                <c:pt idx="5">
                  <c:v>82.0</c:v>
                </c:pt>
                <c:pt idx="6">
                  <c:v>85.0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Sheet3!$W$59</c:f>
              <c:strCache>
                <c:ptCount val="1"/>
                <c:pt idx="0">
                  <c:v>Hisp.</c:v>
                </c:pt>
              </c:strCache>
            </c:strRef>
          </c:tx>
          <c:marker>
            <c:symbol val="none"/>
          </c:marker>
          <c:cat>
            <c:strRef>
              <c:f>Sheet3!$X$56:$AD$56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Sheet3!$X$59:$AD$59</c:f>
              <c:numCache>
                <c:formatCode>General</c:formatCode>
                <c:ptCount val="7"/>
                <c:pt idx="0">
                  <c:v>89.0</c:v>
                </c:pt>
                <c:pt idx="1">
                  <c:v>89.0</c:v>
                </c:pt>
                <c:pt idx="2">
                  <c:v>88.0</c:v>
                </c:pt>
                <c:pt idx="3">
                  <c:v>84.0</c:v>
                </c:pt>
                <c:pt idx="4">
                  <c:v>81.0</c:v>
                </c:pt>
                <c:pt idx="5">
                  <c:v>72.0</c:v>
                </c:pt>
                <c:pt idx="6">
                  <c:v>75.0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Sheet3!$W$60</c:f>
              <c:strCache>
                <c:ptCount val="1"/>
                <c:pt idx="0">
                  <c:v>Chin.</c:v>
                </c:pt>
              </c:strCache>
            </c:strRef>
          </c:tx>
          <c:marker>
            <c:symbol val="none"/>
          </c:marker>
          <c:cat>
            <c:strRef>
              <c:f>Sheet3!$X$56:$AD$56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Sheet3!$X$60:$AD$60</c:f>
              <c:numCache>
                <c:formatCode>General</c:formatCode>
                <c:ptCount val="7"/>
                <c:pt idx="0">
                  <c:v>93.0</c:v>
                </c:pt>
                <c:pt idx="1">
                  <c:v>93.0</c:v>
                </c:pt>
                <c:pt idx="2">
                  <c:v>91.0</c:v>
                </c:pt>
                <c:pt idx="3">
                  <c:v>81.0</c:v>
                </c:pt>
                <c:pt idx="4">
                  <c:v>78.0</c:v>
                </c:pt>
                <c:pt idx="5">
                  <c:v>82.0</c:v>
                </c:pt>
                <c:pt idx="6">
                  <c:v>80.0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16504072"/>
        <c:axId val="2116507336"/>
      </c:lineChart>
      <c:catAx>
        <c:axId val="2116504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116507336"/>
        <c:crosses val="autoZero"/>
        <c:auto val="1"/>
        <c:lblAlgn val="ctr"/>
        <c:lblOffset val="100"/>
        <c:noMultiLvlLbl val="0"/>
      </c:catAx>
      <c:valAx>
        <c:axId val="2116507336"/>
        <c:scaling>
          <c:orientation val="minMax"/>
          <c:max val="100.0"/>
          <c:min val="40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1165040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482B8BE-87BB-48A5-9AC0-175AA852D9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0842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387850"/>
            <a:ext cx="5607050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03BB3E9-E6B0-4251-94C1-FA28CE8C62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3275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1263" y="688975"/>
            <a:ext cx="4587875" cy="3440113"/>
          </a:xfrm>
          <a:ln w="12700"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359275"/>
            <a:ext cx="5140325" cy="4210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475" tIns="46738" rIns="93475" bIns="46738"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Updated for Oct. 2013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BB3E9-E6B0-4251-94C1-FA28CE8C625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7092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Updated for Oct. 2013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BB3E9-E6B0-4251-94C1-FA28CE8C625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7092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Updated for Oct., 2013</a:t>
            </a:r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433EB5A4-0F42-4198-B83C-C0C4D46A5B05}" type="slidenum">
              <a:rPr lang="en-US" sz="1200"/>
              <a:pPr eaLnBrk="1" hangingPunct="1"/>
              <a:t>13</a:t>
            </a:fld>
            <a:endParaRPr lang="en-US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New for Oct. </a:t>
            </a:r>
            <a:r>
              <a:rPr lang="en-US" smtClean="0"/>
              <a:t>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BB3E9-E6B0-4251-94C1-FA28CE8C625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422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329905A9-796D-482E-8F13-B12E4E26C2F0}" type="slidenum">
              <a:rPr lang="en-US" sz="1200"/>
              <a:pPr eaLnBrk="1" hangingPunct="1"/>
              <a:t>2</a:t>
            </a:fld>
            <a:endParaRPr lang="en-US" sz="1200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Updated for Oct. 2013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Updated for October, 2013; New line added to show slope (visually, not mathematically!)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BB3E9-E6B0-4251-94C1-FA28CE8C625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6469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Updated for October– Includes FU13 or all participants with closed windows (including study dropouts)</a:t>
            </a:r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D49BA5FE-BA18-4FA2-9CD2-FA704ADF43EA}" type="slidenum">
              <a:rPr lang="en-US" sz="1200"/>
              <a:pPr eaLnBrk="1" hangingPunct="1"/>
              <a:t>4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Updated for October, 2013</a:t>
            </a:r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0B061ACE-5983-40C7-938A-A9AD19F30607}" type="slidenum">
              <a:rPr lang="en-US" sz="1200"/>
              <a:pPr eaLnBrk="1" hangingPunct="1"/>
              <a:t>5</a:t>
            </a:fld>
            <a:endParaRPr 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Updated for Oct, 2013</a:t>
            </a:r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8EE2F7F9-76E9-4181-850D-66849E45CC7C}" type="slidenum">
              <a:rPr lang="en-US" sz="1200"/>
              <a:pPr eaLnBrk="1" hangingPunct="1"/>
              <a:t>6</a:t>
            </a:fld>
            <a:endParaRPr 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Updated for Oct. 2013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BB3E9-E6B0-4251-94C1-FA28CE8C625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2680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Updated for Oct. 2013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BB3E9-E6B0-4251-94C1-FA28CE8C625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7267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Updated for Oct, 2013</a:t>
            </a:r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5DAAE70-7390-463B-81BD-7C585E5F4641}" type="slidenum">
              <a:rPr lang="en-US" sz="1200"/>
              <a:pPr eaLnBrk="1" hangingPunct="1"/>
              <a:t>9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447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657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E69543-FC5B-4562-A378-BB5595F345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351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EF45F9-AAE0-432F-95AE-4441E7D095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005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9AD5FE-44F8-46D4-986E-5CB8E5DD5C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120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2C5AA0-8D9B-47EC-9E0A-C68BA5BAB5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8934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384499-C78D-447B-8E89-8EC336C614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5436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C6FBE-7913-4DEB-BFDC-2962336398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27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pitchFamily="34" charset="0"/>
              </a:defRPr>
            </a:lvl1pPr>
          </a:lstStyle>
          <a:p>
            <a:fld id="{2ED7D2F6-265C-4ECA-805A-9D1C47928B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272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F86169-411C-48DF-88C3-C18973526D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306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DAE0E0-5EBE-45C9-BD63-B1AE265AA6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518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D38045-A7E3-4B73-BFC8-6D744B7DF7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945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E875D9-AFBE-4648-92F7-D8D8FDF13D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741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45BB00-9AE3-4D38-861B-53869442C7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978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7B8D3B-DAE6-4F34-AFC3-7BC823FC9F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446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7D759E-173B-4DE5-9235-E19D91C2A5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706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1B1D77-DEF7-4622-B3C9-B2ED4E08C0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235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Times New Roman" pitchFamily="18" charset="0"/>
              </a:defRPr>
            </a:lvl1pPr>
          </a:lstStyle>
          <a:p>
            <a:fld id="{1C17F5DA-0112-4C14-94C8-64F0E0BC211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685800" y="1447800"/>
            <a:ext cx="7772400" cy="0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81" r:id="rId1"/>
    <p:sldLayoutId id="2147484282" r:id="rId2"/>
    <p:sldLayoutId id="2147484283" r:id="rId3"/>
    <p:sldLayoutId id="2147484284" r:id="rId4"/>
    <p:sldLayoutId id="2147484285" r:id="rId5"/>
    <p:sldLayoutId id="2147484286" r:id="rId6"/>
    <p:sldLayoutId id="2147484287" r:id="rId7"/>
    <p:sldLayoutId id="2147484288" r:id="rId8"/>
    <p:sldLayoutId id="2147484289" r:id="rId9"/>
    <p:sldLayoutId id="2147484290" r:id="rId10"/>
    <p:sldLayoutId id="2147484291" r:id="rId11"/>
    <p:sldLayoutId id="2147484292" r:id="rId12"/>
    <p:sldLayoutId id="2147484293" r:id="rId13"/>
    <p:sldLayoutId id="2147484294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fld id="{E2227E54-0298-4418-8765-B725AEFDCAA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>
            <a:off x="685800" y="1447800"/>
            <a:ext cx="7772400" cy="0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95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chart" Target="../charts/chart3.xml"/><Relationship Id="rId5" Type="http://schemas.openxmlformats.org/officeDocument/2006/relationships/chart" Target="../charts/chart4.xml"/><Relationship Id="rId6" Type="http://schemas.openxmlformats.org/officeDocument/2006/relationships/chart" Target="../charts/chart5.xml"/><Relationship Id="rId7" Type="http://schemas.openxmlformats.org/officeDocument/2006/relationships/chart" Target="../charts/chart6.xml"/><Relationship Id="rId8" Type="http://schemas.openxmlformats.org/officeDocument/2006/relationships/chart" Target="../charts/chart7.xml"/><Relationship Id="rId9" Type="http://schemas.openxmlformats.org/officeDocument/2006/relationships/chart" Target="../charts/chart8.xml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1"/>
          <p:cNvSpPr>
            <a:spLocks noChangeArrowheads="1"/>
          </p:cNvSpPr>
          <p:nvPr/>
        </p:nvSpPr>
        <p:spPr bwMode="auto">
          <a:xfrm>
            <a:off x="381000" y="1371600"/>
            <a:ext cx="8382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en-US" sz="4800" dirty="0">
                <a:solidFill>
                  <a:srgbClr val="FFFF00"/>
                </a:solidFill>
                <a:latin typeface="Times New Roman" pitchFamily="18" charset="0"/>
              </a:rPr>
              <a:t>MESA Operations </a:t>
            </a:r>
          </a:p>
          <a:p>
            <a:pPr algn="ctr" eaLnBrk="0" hangingPunct="0"/>
            <a:r>
              <a:rPr lang="en-US" sz="4800" dirty="0">
                <a:solidFill>
                  <a:srgbClr val="FFFF00"/>
                </a:solidFill>
                <a:latin typeface="Times New Roman" pitchFamily="18" charset="0"/>
              </a:rPr>
              <a:t>Subcommittee </a:t>
            </a:r>
            <a:r>
              <a:rPr lang="en-US" sz="4800" dirty="0" smtClean="0">
                <a:solidFill>
                  <a:srgbClr val="FFFF00"/>
                </a:solidFill>
                <a:latin typeface="Times New Roman" pitchFamily="18" charset="0"/>
              </a:rPr>
              <a:t>Report</a:t>
            </a:r>
            <a:endParaRPr lang="en-US" sz="4800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0482" name="Rectangle 12"/>
          <p:cNvSpPr>
            <a:spLocks noChangeArrowheads="1"/>
          </p:cNvSpPr>
          <p:nvPr/>
        </p:nvSpPr>
        <p:spPr bwMode="auto">
          <a:xfrm>
            <a:off x="1219200" y="3276600"/>
            <a:ext cx="65532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600">
              <a:solidFill>
                <a:srgbClr val="FFFFFF"/>
              </a:solidFill>
              <a:latin typeface="Arial Unicode MS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Retention Obstacles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Declining cognitive function</a:t>
            </a:r>
          </a:p>
          <a:p>
            <a:r>
              <a:rPr lang="en-US" dirty="0" smtClean="0">
                <a:latin typeface="Arial"/>
                <a:cs typeface="Arial"/>
              </a:rPr>
              <a:t>Hearing loss</a:t>
            </a:r>
          </a:p>
          <a:p>
            <a:r>
              <a:rPr lang="en-US" dirty="0" smtClean="0">
                <a:latin typeface="Arial"/>
                <a:cs typeface="Arial"/>
              </a:rPr>
              <a:t>Aging, health issues, and life events require all available time and energy</a:t>
            </a:r>
          </a:p>
          <a:p>
            <a:r>
              <a:rPr lang="en-US" dirty="0" smtClean="0">
                <a:latin typeface="Arial"/>
                <a:cs typeface="Arial"/>
              </a:rPr>
              <a:t>Cultural and Immigration issues</a:t>
            </a:r>
          </a:p>
          <a:p>
            <a:r>
              <a:rPr lang="en-US" dirty="0" smtClean="0">
                <a:latin typeface="Arial"/>
                <a:cs typeface="Arial"/>
              </a:rPr>
              <a:t>Search options less effective with dropping of land lines</a:t>
            </a:r>
          </a:p>
          <a:p>
            <a:r>
              <a:rPr lang="en-US" dirty="0" smtClean="0">
                <a:latin typeface="Arial"/>
                <a:cs typeface="Arial"/>
              </a:rPr>
              <a:t>Insufficient number of contact people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3435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Approaches for 85%+ FU Retention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09600" y="1752600"/>
            <a:ext cx="7772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Revised Web Reports (for PIs and Coordinators) and Software Updates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Abbreviated FU call “Have you been hospitalized”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Letter/email asking the same (handwritten notes have been most effective)</a:t>
            </a:r>
          </a:p>
        </p:txBody>
      </p:sp>
    </p:spTree>
    <p:extLst>
      <p:ext uri="{BB962C8B-B14F-4D97-AF65-F5344CB8AC3E}">
        <p14:creationId xmlns:p14="http://schemas.microsoft.com/office/powerpoint/2010/main" val="640121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Follow-up 14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09600" y="1752600"/>
            <a:ext cx="80772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Call to discuss streamlining of electronic form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Issues with collection of medication data</a:t>
            </a:r>
          </a:p>
        </p:txBody>
      </p:sp>
    </p:spTree>
    <p:extLst>
      <p:ext uri="{BB962C8B-B14F-4D97-AF65-F5344CB8AC3E}">
        <p14:creationId xmlns:p14="http://schemas.microsoft.com/office/powerpoint/2010/main" val="13314952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algn="ctr"/>
            <a:r>
              <a:rPr lang="en-US" dirty="0" smtClean="0">
                <a:ea typeface="ＭＳ Ｐゴシック" pitchFamily="34" charset="-128"/>
              </a:rPr>
              <a:t>Newsletter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495800" y="1524000"/>
            <a:ext cx="4419600" cy="5555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Last issue mailed in July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Current issue in near final draft – will mail in November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/>
              <a:t>Reformatted for greater participant appeal: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dirty="0" smtClean="0"/>
              <a:t>Full color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dirty="0" smtClean="0"/>
              <a:t>More graphics and pictures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dirty="0" smtClean="0"/>
              <a:t>More white space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dirty="0" smtClean="0"/>
              <a:t>Articles contained on a single page if possible, no skipping pages to continue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294" y="1524000"/>
            <a:ext cx="4083506" cy="527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Participant Summary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3886200" cy="2057400"/>
          </a:xfrm>
        </p:spPr>
        <p:txBody>
          <a:bodyPr/>
          <a:lstStyle/>
          <a:p>
            <a:r>
              <a:rPr lang="en-US" sz="2400" dirty="0" smtClean="0">
                <a:latin typeface="Arial"/>
                <a:cs typeface="Arial"/>
              </a:rPr>
              <a:t>Summarizes data from all five exams</a:t>
            </a:r>
          </a:p>
          <a:p>
            <a:r>
              <a:rPr lang="en-US" sz="2400" dirty="0" smtClean="0">
                <a:latin typeface="Arial"/>
                <a:cs typeface="Arial"/>
              </a:rPr>
              <a:t>November 1, 2013</a:t>
            </a:r>
            <a:endParaRPr lang="en-US" sz="2400" dirty="0">
              <a:latin typeface="Arial"/>
              <a:cs typeface="Arial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955728"/>
            <a:ext cx="3962400" cy="386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6413" y="1600199"/>
            <a:ext cx="4273927" cy="5224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06060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Ancillary Study Status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302169"/>
              </p:ext>
            </p:extLst>
          </p:nvPr>
        </p:nvGraphicFramePr>
        <p:xfrm>
          <a:off x="304800" y="1524000"/>
          <a:ext cx="8610600" cy="50291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"/>
                <a:gridCol w="1905000"/>
                <a:gridCol w="3810000"/>
                <a:gridCol w="1676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Study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Site(s)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Current Activities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Enrollment / participation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MESA Kidney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JHU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6-7 hour clinic visit to collect blood at 6-7 time</a:t>
                      </a:r>
                      <a:r>
                        <a:rPr lang="en-US" baseline="0" dirty="0" smtClean="0"/>
                        <a:t> points. DEXA scan and arterial elasticity included. Blood samples are analyzed to measure the rate of </a:t>
                      </a:r>
                      <a:r>
                        <a:rPr lang="en-US" baseline="0" dirty="0" err="1" smtClean="0"/>
                        <a:t>iohexol</a:t>
                      </a:r>
                      <a:r>
                        <a:rPr lang="en-US" baseline="0" dirty="0" smtClean="0"/>
                        <a:t> clearing to determine a precise measure of kidney function.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~375 participants (actual enrollment likely closer to 325)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MESA Air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Col. &amp; UCLA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Mailed Health &amp; Life Questionnaire. Data collection underway at Col. And will begin soon at UCLA. Participants receive gift card</a:t>
                      </a:r>
                      <a:r>
                        <a:rPr lang="en-US" baseline="0" dirty="0" smtClean="0"/>
                        <a:t> to Target or Starbucks upon completion.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MESA Air New Recruits only - ~250 expected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MESA Air / CCAR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WFU &amp; UCLA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(WFU complete, LA to commence Jan.</a:t>
                      </a:r>
                      <a:r>
                        <a:rPr lang="en-US" baseline="0" dirty="0" smtClean="0"/>
                        <a:t> 2014)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Home/Personal/Vehicle</a:t>
                      </a:r>
                      <a:r>
                        <a:rPr lang="en-US" baseline="0" dirty="0" smtClean="0"/>
                        <a:t> Air Quality Monitoring in each of two seasons via GPS tracking unit, proximity monitor, and self-reported time-location diary.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 participants at each site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6395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Ancillary Study Status (</a:t>
            </a:r>
            <a:r>
              <a:rPr lang="en-US" dirty="0"/>
              <a:t>cont.)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3699554"/>
              </p:ext>
            </p:extLst>
          </p:nvPr>
        </p:nvGraphicFramePr>
        <p:xfrm>
          <a:off x="304800" y="1752600"/>
          <a:ext cx="8610600" cy="38404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  <a:gridCol w="1905000"/>
                <a:gridCol w="3505200"/>
                <a:gridCol w="1676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Study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Site(s)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Current Activities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Enrollment / participation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MESA COPD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Col., JHU, NWU, UCLA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Follow-up to original COPD ancillary study. Recruitment to begin shortly. Procedures include clinical measures, blood draw,</a:t>
                      </a:r>
                      <a:r>
                        <a:rPr lang="en-US" baseline="0" dirty="0" smtClean="0"/>
                        <a:t> MR with gadolinium, </a:t>
                      </a:r>
                      <a:r>
                        <a:rPr lang="en-US" baseline="0" dirty="0" err="1" smtClean="0"/>
                        <a:t>spirometry</a:t>
                      </a:r>
                      <a:r>
                        <a:rPr lang="en-US" baseline="0" dirty="0" smtClean="0"/>
                        <a:t>, ECG, lung CT, questionnaires.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n=265, including </a:t>
                      </a:r>
                      <a:r>
                        <a:rPr lang="en-US" baseline="0" dirty="0" smtClean="0"/>
                        <a:t>160 MESA Classic participants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MESA Lung Fibrosis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Col. only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Case/control</a:t>
                      </a:r>
                      <a:r>
                        <a:rPr lang="en-US" baseline="0" dirty="0" smtClean="0"/>
                        <a:t> study. </a:t>
                      </a:r>
                      <a:r>
                        <a:rPr lang="en-US" dirty="0" smtClean="0"/>
                        <a:t>Recruitment just</a:t>
                      </a:r>
                      <a:r>
                        <a:rPr lang="en-US" baseline="0" dirty="0" smtClean="0"/>
                        <a:t> completed. Selected participants had two exercise tests in the clinic to measure lung function. Lung fields from previous CT scans were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83</a:t>
                      </a:r>
                      <a:r>
                        <a:rPr lang="en-US" baseline="0" dirty="0" smtClean="0"/>
                        <a:t> participants enrolled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6936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>
                <a:ea typeface="ＭＳ Ｐゴシック" pitchFamily="34" charset="-128"/>
              </a:rPr>
              <a:t>Thank You!!!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>Operations Subcommittee Meeting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772400" cy="53340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Retention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Follow-up calls </a:t>
            </a:r>
          </a:p>
          <a:p>
            <a:pPr marL="933450" lvl="1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F/U 13 progress</a:t>
            </a:r>
          </a:p>
          <a:p>
            <a:pPr marL="1333500" lvl="2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Currently at 82%; working to hit 85% in F/U 13</a:t>
            </a:r>
          </a:p>
          <a:p>
            <a:pPr marL="933450" lvl="1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F/U 14 underway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MESA Air Report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Participant Communications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Ancillary Studies Ongoing	</a:t>
            </a:r>
          </a:p>
          <a:p>
            <a:pPr marL="933450" lvl="1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endParaRPr lang="en-US" sz="2400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Follow-up Call Retention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438400" y="6336268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Retention = Completed / (Enrolled – Dead)</a:t>
            </a:r>
            <a:endParaRPr lang="en-US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1512340"/>
              </p:ext>
            </p:extLst>
          </p:nvPr>
        </p:nvGraphicFramePr>
        <p:xfrm>
          <a:off x="533400" y="1567934"/>
          <a:ext cx="7924800" cy="4768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38389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ea typeface="ＭＳ Ｐゴシック" pitchFamily="34" charset="-128"/>
              </a:rPr>
              <a:t>Follow-up Retention by Ethnicity</a:t>
            </a:r>
            <a:endParaRPr lang="en-US" sz="3200" dirty="0" smtClean="0">
              <a:ea typeface="ＭＳ Ｐゴシック" pitchFamily="34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6400800"/>
            <a:ext cx="77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Retention = Completed / (Enrolled – Dead) except FU 13 (windowed)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4992545"/>
              </p:ext>
            </p:extLst>
          </p:nvPr>
        </p:nvGraphicFramePr>
        <p:xfrm>
          <a:off x="685800" y="1600200"/>
          <a:ext cx="77724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2980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6553200" cy="1143000"/>
          </a:xfrm>
        </p:spPr>
        <p:txBody>
          <a:bodyPr/>
          <a:lstStyle/>
          <a:p>
            <a:pPr algn="ctr"/>
            <a:r>
              <a:rPr lang="en-US" dirty="0" err="1" smtClean="0">
                <a:ea typeface="ＭＳ Ｐゴシック" pitchFamily="34" charset="-128"/>
              </a:rPr>
              <a:t>Followup</a:t>
            </a:r>
            <a:r>
              <a:rPr lang="en-US" dirty="0" smtClean="0">
                <a:ea typeface="ＭＳ Ｐゴシック" pitchFamily="34" charset="-128"/>
              </a:rPr>
              <a:t> Retention by Site</a:t>
            </a:r>
          </a:p>
        </p:txBody>
      </p:sp>
      <p:pic>
        <p:nvPicPr>
          <p:cNvPr id="4505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661628"/>
            <a:ext cx="762000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838200" y="6355318"/>
            <a:ext cx="77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Retention = Completed / (Enrolled – Dead) except FU 13 (windowed)</a:t>
            </a:r>
            <a:endParaRPr lang="en-US" dirty="0"/>
          </a:p>
        </p:txBody>
      </p: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6336325"/>
              </p:ext>
            </p:extLst>
          </p:nvPr>
        </p:nvGraphicFramePr>
        <p:xfrm>
          <a:off x="-76200" y="1524000"/>
          <a:ext cx="32766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2865824"/>
              </p:ext>
            </p:extLst>
          </p:nvPr>
        </p:nvGraphicFramePr>
        <p:xfrm>
          <a:off x="3048000" y="1526876"/>
          <a:ext cx="32004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0897093"/>
              </p:ext>
            </p:extLst>
          </p:nvPr>
        </p:nvGraphicFramePr>
        <p:xfrm>
          <a:off x="6096000" y="1542691"/>
          <a:ext cx="30480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8" name="Chart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2630446"/>
              </p:ext>
            </p:extLst>
          </p:nvPr>
        </p:nvGraphicFramePr>
        <p:xfrm>
          <a:off x="-76199" y="3960050"/>
          <a:ext cx="3276599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9" name="Chart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245559"/>
              </p:ext>
            </p:extLst>
          </p:nvPr>
        </p:nvGraphicFramePr>
        <p:xfrm>
          <a:off x="3124200" y="3962400"/>
          <a:ext cx="3124200" cy="2392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20" name="Chart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8555011"/>
              </p:ext>
            </p:extLst>
          </p:nvPr>
        </p:nvGraphicFramePr>
        <p:xfrm>
          <a:off x="6019800" y="3810000"/>
          <a:ext cx="3048000" cy="25453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  <p:extLst>
      <p:ext uri="{BB962C8B-B14F-4D97-AF65-F5344CB8AC3E}">
        <p14:creationId xmlns:p14="http://schemas.microsoft.com/office/powerpoint/2010/main" val="3310961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077200" cy="1143000"/>
          </a:xfrm>
        </p:spPr>
        <p:txBody>
          <a:bodyPr/>
          <a:lstStyle/>
          <a:p>
            <a:pPr algn="ctr"/>
            <a:r>
              <a:rPr lang="en-US" dirty="0" smtClean="0">
                <a:ea typeface="ＭＳ Ｐゴシック" pitchFamily="34" charset="-128"/>
              </a:rPr>
              <a:t>Follow-up 13 Productivity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Closed Windows </a:t>
            </a:r>
          </a:p>
        </p:txBody>
      </p:sp>
      <p:sp>
        <p:nvSpPr>
          <p:cNvPr id="47106" name="Rectangle 1"/>
          <p:cNvSpPr>
            <a:spLocks noChangeArrowheads="1"/>
          </p:cNvSpPr>
          <p:nvPr/>
        </p:nvSpPr>
        <p:spPr bwMode="auto">
          <a:xfrm>
            <a:off x="685800" y="1897063"/>
            <a:ext cx="8077200" cy="4570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b="1" dirty="0"/>
              <a:t>	         </a:t>
            </a:r>
            <a:r>
              <a:rPr lang="en-US" sz="2800" b="1" dirty="0" smtClean="0"/>
              <a:t>		Expected*</a:t>
            </a:r>
            <a:r>
              <a:rPr lang="en-US" sz="2800" b="1" dirty="0"/>
              <a:t>	 </a:t>
            </a:r>
            <a:r>
              <a:rPr lang="en-US" sz="2800" b="1" dirty="0" smtClean="0"/>
              <a:t>  Contacts Made</a:t>
            </a:r>
            <a:endParaRPr lang="da-DK" sz="2800" dirty="0" smtClean="0"/>
          </a:p>
          <a:p>
            <a:r>
              <a:rPr lang="da-DK" sz="2800" dirty="0" smtClean="0"/>
              <a:t>3</a:t>
            </a:r>
            <a:r>
              <a:rPr lang="da-DK" sz="2800" dirty="0"/>
              <a:t>: Wake Forest	</a:t>
            </a:r>
            <a:r>
              <a:rPr lang="da-DK" sz="2800" dirty="0" smtClean="0"/>
              <a:t>	 769</a:t>
            </a:r>
            <a:r>
              <a:rPr lang="da-DK" sz="2800" dirty="0"/>
              <a:t>	</a:t>
            </a:r>
            <a:r>
              <a:rPr lang="da-DK" sz="2800" dirty="0" smtClean="0"/>
              <a:t>   639</a:t>
            </a:r>
            <a:r>
              <a:rPr lang="da-DK" sz="2800" dirty="0"/>
              <a:t>	</a:t>
            </a:r>
            <a:r>
              <a:rPr lang="da-DK" sz="2800" dirty="0" smtClean="0"/>
              <a:t>   83%</a:t>
            </a:r>
            <a:r>
              <a:rPr lang="da-DK" sz="2800" dirty="0"/>
              <a:t>	</a:t>
            </a:r>
          </a:p>
          <a:p>
            <a:r>
              <a:rPr lang="da-DK" sz="2800" dirty="0"/>
              <a:t>4: Columbia	</a:t>
            </a:r>
            <a:r>
              <a:rPr lang="da-DK" sz="2800" dirty="0" smtClean="0"/>
              <a:t>	 776</a:t>
            </a:r>
            <a:r>
              <a:rPr lang="da-DK" sz="2800" dirty="0"/>
              <a:t>	</a:t>
            </a:r>
            <a:r>
              <a:rPr lang="da-DK" sz="2800" dirty="0" smtClean="0"/>
              <a:t>   667</a:t>
            </a:r>
            <a:r>
              <a:rPr lang="da-DK" sz="2800" dirty="0"/>
              <a:t>	</a:t>
            </a:r>
            <a:r>
              <a:rPr lang="da-DK" sz="2800" dirty="0" smtClean="0"/>
              <a:t>   86%</a:t>
            </a:r>
            <a:r>
              <a:rPr lang="da-DK" sz="2800" dirty="0"/>
              <a:t>	</a:t>
            </a:r>
          </a:p>
          <a:p>
            <a:r>
              <a:rPr lang="da-DK" sz="2800" dirty="0"/>
              <a:t>5: Johns Hopkins	</a:t>
            </a:r>
            <a:r>
              <a:rPr lang="da-DK" sz="2800" dirty="0" smtClean="0"/>
              <a:t>	 691</a:t>
            </a:r>
            <a:r>
              <a:rPr lang="da-DK" sz="2800" dirty="0"/>
              <a:t>	</a:t>
            </a:r>
            <a:r>
              <a:rPr lang="da-DK" sz="2800" dirty="0" smtClean="0"/>
              <a:t>   657   95%</a:t>
            </a:r>
            <a:r>
              <a:rPr lang="da-DK" sz="2800" dirty="0"/>
              <a:t>	</a:t>
            </a:r>
          </a:p>
          <a:p>
            <a:r>
              <a:rPr lang="fi-FI" sz="2800" dirty="0"/>
              <a:t>6: Minnesota	</a:t>
            </a:r>
            <a:r>
              <a:rPr lang="fi-FI" sz="2800" dirty="0" smtClean="0"/>
              <a:t>	 774</a:t>
            </a:r>
            <a:r>
              <a:rPr lang="fi-FI" sz="2800" dirty="0"/>
              <a:t>	</a:t>
            </a:r>
            <a:r>
              <a:rPr lang="fi-FI" sz="2800" dirty="0" smtClean="0"/>
              <a:t>   713</a:t>
            </a:r>
            <a:r>
              <a:rPr lang="fi-FI" sz="2800" dirty="0"/>
              <a:t>	</a:t>
            </a:r>
            <a:r>
              <a:rPr lang="fi-FI" sz="2800" dirty="0" smtClean="0"/>
              <a:t>   92%</a:t>
            </a:r>
            <a:r>
              <a:rPr lang="fi-FI" sz="2800" dirty="0"/>
              <a:t>	</a:t>
            </a:r>
          </a:p>
          <a:p>
            <a:r>
              <a:rPr lang="en-US" sz="2800" dirty="0"/>
              <a:t>7: Northwestern	</a:t>
            </a:r>
            <a:r>
              <a:rPr lang="en-US" sz="2800" dirty="0" smtClean="0"/>
              <a:t>	 841</a:t>
            </a:r>
            <a:r>
              <a:rPr lang="en-US" sz="2800" dirty="0"/>
              <a:t>	</a:t>
            </a:r>
            <a:r>
              <a:rPr lang="en-US" sz="2800" dirty="0" smtClean="0"/>
              <a:t>   739</a:t>
            </a:r>
            <a:r>
              <a:rPr lang="en-US" sz="2800" dirty="0"/>
              <a:t>	</a:t>
            </a:r>
            <a:r>
              <a:rPr lang="en-US" sz="2800" dirty="0" smtClean="0"/>
              <a:t>   88%</a:t>
            </a:r>
            <a:r>
              <a:rPr lang="en-US" sz="2800" dirty="0"/>
              <a:t>	</a:t>
            </a:r>
          </a:p>
          <a:p>
            <a:r>
              <a:rPr lang="en-US" sz="2800" dirty="0"/>
              <a:t>8: UCLA		</a:t>
            </a:r>
            <a:r>
              <a:rPr lang="en-US" sz="2800" dirty="0" smtClean="0"/>
              <a:t>	 903</a:t>
            </a:r>
            <a:r>
              <a:rPr lang="en-US" sz="2800" dirty="0"/>
              <a:t>	</a:t>
            </a:r>
            <a:r>
              <a:rPr lang="en-US" sz="2800" dirty="0" smtClean="0"/>
              <a:t>   807</a:t>
            </a:r>
            <a:r>
              <a:rPr lang="en-US" sz="2800" dirty="0"/>
              <a:t>	</a:t>
            </a:r>
            <a:r>
              <a:rPr lang="en-US" sz="2800" dirty="0" smtClean="0"/>
              <a:t>   89%</a:t>
            </a:r>
          </a:p>
          <a:p>
            <a:pPr>
              <a:spcBef>
                <a:spcPts val="1200"/>
              </a:spcBef>
            </a:pPr>
            <a:r>
              <a:rPr lang="en-US" sz="2800" dirty="0" smtClean="0"/>
              <a:t>TOTAL			4754</a:t>
            </a:r>
            <a:r>
              <a:rPr lang="en-US" sz="2800" dirty="0"/>
              <a:t>	 </a:t>
            </a:r>
            <a:r>
              <a:rPr lang="en-US" sz="2800" dirty="0" smtClean="0"/>
              <a:t> 4222   89%</a:t>
            </a:r>
          </a:p>
          <a:p>
            <a:endParaRPr lang="en-US" sz="2400" i="1" dirty="0" smtClean="0"/>
          </a:p>
          <a:p>
            <a:r>
              <a:rPr lang="en-US" sz="2400" i="1" dirty="0" smtClean="0"/>
              <a:t>* Study dropouts not included in these numbers</a:t>
            </a:r>
            <a:r>
              <a:rPr lang="en-US" sz="2800" dirty="0"/>
              <a:t>	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Follow-up 13 Productivity</a:t>
            </a:r>
            <a:endParaRPr lang="en-US" dirty="0"/>
          </a:p>
        </p:txBody>
      </p:sp>
      <p:graphicFrame>
        <p:nvGraphicFramePr>
          <p:cNvPr id="6" name="Chart Placeholder 5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787648180"/>
              </p:ext>
            </p:extLst>
          </p:nvPr>
        </p:nvGraphicFramePr>
        <p:xfrm>
          <a:off x="228600" y="1752600"/>
          <a:ext cx="8686800" cy="4465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  <a:gridCol w="2057400"/>
                <a:gridCol w="1828800"/>
                <a:gridCol w="2057400"/>
                <a:gridCol w="1600200"/>
              </a:tblGrid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Site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Window Closed  Interview Done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All Interviews Done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Additional interviews </a:t>
                      </a:r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done and not included </a:t>
                      </a:r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in retention slide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% of FU13 Completed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WFU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652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13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74%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Col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748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81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82%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JHU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719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62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89%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Minn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728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15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81%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NWU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763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24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78%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UCLA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905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98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86%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4222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4515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293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82%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524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557876"/>
              </p:ext>
            </p:extLst>
          </p:nvPr>
        </p:nvGraphicFramePr>
        <p:xfrm>
          <a:off x="399750" y="1600200"/>
          <a:ext cx="8458200" cy="49008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4550"/>
                <a:gridCol w="2114550"/>
                <a:gridCol w="2114550"/>
                <a:gridCol w="2114550"/>
              </a:tblGrid>
              <a:tr h="531996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Target </a:t>
                      </a:r>
                      <a:r>
                        <a:rPr lang="en-US" sz="2000" u="none" strike="noStrike" dirty="0" smtClean="0">
                          <a:effectLst/>
                        </a:rPr>
                        <a:t> Cumulative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Completed Cumulative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Percent of Goal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94948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MESA Air</a:t>
                      </a:r>
                      <a:r>
                        <a:rPr lang="en-US" sz="2000" u="none" strike="noStrike" baseline="0" dirty="0" smtClean="0">
                          <a:effectLst/>
                        </a:rPr>
                        <a:t> – Recruited from MESA</a:t>
                      </a:r>
                      <a:r>
                        <a:rPr lang="en-US" sz="2000" u="none" strike="noStrike" dirty="0" smtClean="0">
                          <a:effectLst/>
                        </a:rPr>
                        <a:t> Family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Wake Forest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44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44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100%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Columbia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139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96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69%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Northwestern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146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146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100%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UCLA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100</a:t>
                      </a:r>
                      <a:r>
                        <a:rPr lang="en-US" sz="2000" u="none" strike="noStrike" dirty="0">
                          <a:effectLst/>
                        </a:rPr>
                        <a:t>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Minnesota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80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58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73%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Johns Hopkins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47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43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91%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94948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MESA</a:t>
                      </a:r>
                      <a:r>
                        <a:rPr lang="en-US" sz="2000" u="none" strike="noStrike" baseline="0" dirty="0" smtClean="0">
                          <a:effectLst/>
                        </a:rPr>
                        <a:t> Air New Recruits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UCLA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152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148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97%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Columbia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95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83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87%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381000" y="228600"/>
            <a:ext cx="84769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kern="0" dirty="0">
                <a:latin typeface="Times New Roman"/>
                <a:ea typeface="ＭＳ Ｐゴシック" charset="-128"/>
                <a:cs typeface="ＭＳ Ｐゴシック" charset="-128"/>
              </a:rPr>
              <a:t>Follow-up 13 </a:t>
            </a:r>
            <a:r>
              <a:rPr lang="en-US" sz="4000" kern="0" dirty="0" smtClean="0">
                <a:latin typeface="Times New Roman"/>
                <a:ea typeface="ＭＳ Ｐゴシック" charset="-128"/>
                <a:cs typeface="ＭＳ Ｐゴシック" charset="-128"/>
              </a:rPr>
              <a:t>– Air/Family Participants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190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Follow-up Retention</a:t>
            </a:r>
          </a:p>
        </p:txBody>
      </p:sp>
      <p:sp>
        <p:nvSpPr>
          <p:cNvPr id="70658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534400" cy="5257800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F/U 13</a:t>
            </a:r>
          </a:p>
          <a:p>
            <a:pPr lvl="1">
              <a:defRPr/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Heterogeneity across sites improved</a:t>
            </a:r>
          </a:p>
          <a:p>
            <a:pPr lvl="1"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MESA Air follow-up is on track for most sites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  <a:sym typeface="Wingdings"/>
              </a:rPr>
              <a:t> Those not finished by Oct 15 should be coded as not done.</a:t>
            </a:r>
            <a:endParaRPr lang="en-US" b="1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F/U 14 has commenced</a:t>
            </a:r>
          </a:p>
          <a:p>
            <a:pPr lvl="1">
              <a:defRPr/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Considerable heterogeneity across sites in startup and completion rates</a:t>
            </a:r>
          </a:p>
          <a:p>
            <a:pPr lvl="1">
              <a:defRPr/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Includes medications inventory and residential history review</a:t>
            </a:r>
          </a:p>
          <a:p>
            <a:pPr>
              <a:defRPr/>
            </a:pP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F/U 15 due to start January 2014</a:t>
            </a:r>
            <a:endParaRPr lang="en-US" sz="28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208084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template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33"/>
      </a:hlink>
      <a:folHlink>
        <a:srgbClr val="969696"/>
      </a:folHlink>
    </a:clrScheme>
    <a:fontScheme name="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emplate">
  <a:themeElements>
    <a:clrScheme name="template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33"/>
      </a:hlink>
      <a:folHlink>
        <a:srgbClr val="969696"/>
      </a:folHlink>
    </a:clrScheme>
    <a:fontScheme name="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14840</TotalTime>
  <Words>860</Words>
  <Application>Microsoft Macintosh PowerPoint</Application>
  <PresentationFormat>On-screen Show (4:3)</PresentationFormat>
  <Paragraphs>209</Paragraphs>
  <Slides>17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template</vt:lpstr>
      <vt:lpstr>1_template</vt:lpstr>
      <vt:lpstr>PowerPoint Presentation</vt:lpstr>
      <vt:lpstr>Operations Subcommittee Meeting</vt:lpstr>
      <vt:lpstr>Follow-up Call Retention</vt:lpstr>
      <vt:lpstr>Follow-up Retention by Ethnicity</vt:lpstr>
      <vt:lpstr>Followup Retention by Site</vt:lpstr>
      <vt:lpstr>Follow-up 13 Productivity  Closed Windows </vt:lpstr>
      <vt:lpstr>Follow-up 13 Productivity</vt:lpstr>
      <vt:lpstr>PowerPoint Presentation</vt:lpstr>
      <vt:lpstr>Follow-up Retention</vt:lpstr>
      <vt:lpstr>Common Retention Obstacles</vt:lpstr>
      <vt:lpstr>Approaches for 85%+ FU Retention</vt:lpstr>
      <vt:lpstr>Follow-up 14</vt:lpstr>
      <vt:lpstr>Newsletter</vt:lpstr>
      <vt:lpstr>Participant Summary Report</vt:lpstr>
      <vt:lpstr>Ancillary Study Status</vt:lpstr>
      <vt:lpstr>Ancillary Study Status (cont.)</vt:lpstr>
      <vt:lpstr>Thank You!!!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Introductions</dc:title>
  <dc:creator>R. Graham</dc:creator>
  <cp:lastModifiedBy>R Graham Barr</cp:lastModifiedBy>
  <cp:revision>542</cp:revision>
  <cp:lastPrinted>2012-02-24T22:33:20Z</cp:lastPrinted>
  <dcterms:created xsi:type="dcterms:W3CDTF">2010-09-15T12:03:53Z</dcterms:created>
  <dcterms:modified xsi:type="dcterms:W3CDTF">2013-10-03T11:52:29Z</dcterms:modified>
</cp:coreProperties>
</file>