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80" r:id="rId2"/>
    <p:sldId id="424" r:id="rId3"/>
    <p:sldId id="425" r:id="rId4"/>
    <p:sldId id="427" r:id="rId5"/>
    <p:sldId id="408" r:id="rId6"/>
    <p:sldId id="263" r:id="rId7"/>
    <p:sldId id="428" r:id="rId8"/>
    <p:sldId id="430" r:id="rId9"/>
    <p:sldId id="308" r:id="rId10"/>
    <p:sldId id="431" r:id="rId11"/>
    <p:sldId id="432" r:id="rId12"/>
    <p:sldId id="433" r:id="rId13"/>
    <p:sldId id="42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00CC"/>
    <a:srgbClr val="FF00FF"/>
    <a:srgbClr val="000000"/>
    <a:srgbClr val="FFCC00"/>
    <a:srgbClr val="FF6600"/>
    <a:srgbClr val="6600CC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8655" autoAdjust="0"/>
  </p:normalViewPr>
  <p:slideViewPr>
    <p:cSldViewPr>
      <p:cViewPr varScale="1">
        <p:scale>
          <a:sx n="81" d="100"/>
          <a:sy n="81" d="100"/>
        </p:scale>
        <p:origin x="-37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320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B761429-574E-4C76-800A-3B1786B5C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9140E1-9AB4-4754-B6A8-286C4DB71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C7907-74BF-41C5-B980-5D33E715C2F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9F3F3-FB34-43B6-BFE2-53238E30462C}" type="slidenum">
              <a:rPr lang="en-US"/>
              <a:pPr/>
              <a:t>2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ND – Updated 2/22/2008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9F3F3-FB34-43B6-BFE2-53238E30462C}" type="slidenum">
              <a:rPr lang="en-US"/>
              <a:pPr/>
              <a:t>3</a:t>
            </a:fld>
            <a:endParaRPr lang="en-US"/>
          </a:p>
        </p:txBody>
      </p:sp>
      <p:sp>
        <p:nvSpPr>
          <p:cNvPr id="44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ND – Updated 2/22/2008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E30955-2B53-4903-8649-E7EF4918846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ND - Moved white line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34B7FC-733E-4881-815D-6041B5F5CAD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 change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D17064-5F3D-4B96-9FE6-194156AF22F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4C6C9-A27A-43C9-9158-C6CC8F43A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E8CB7-37BC-4555-922F-7DCA44057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D126D-A0A6-4615-8B43-D58312027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9CAF6-0996-44B9-82B7-881228CFE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2763B-A559-4A34-BC7F-390D466A8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2625B-E3DB-45D8-A4C5-49C7096A0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FD8C-76EA-40DA-9BD4-DB4F8FDBF9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41EAA-4CC2-40C5-A934-03ED09744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D087D-6307-4665-8318-6542889EE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6AF75-5FA5-4530-A47E-F8664D240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C73F3-E4CA-4B49-9AB6-B89B7F2A6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156B8-DDFD-406D-87E3-0A46DE5FF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A3CA8-60AB-49B1-AF38-FD4DA025C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1A3BD-7BE1-4DEE-8A6F-4B57767B9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0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+mn-lt"/>
              </a:defRPr>
            </a:lvl1pPr>
          </a:lstStyle>
          <a:p>
            <a:pPr>
              <a:defRPr/>
            </a:pPr>
            <a:fld id="{C15E6C75-4F49-4221-814C-9DF2F0FC1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685800" y="1447800"/>
            <a:ext cx="7772400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8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Operations Subcommittee </a:t>
            </a:r>
            <a:r>
              <a:rPr lang="en-US" dirty="0" smtClean="0"/>
              <a:t>Report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53340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sz="2800" dirty="0" smtClean="0">
                <a:latin typeface="Arial" charset="0"/>
              </a:rPr>
              <a:t>Follow-up calls </a:t>
            </a:r>
          </a:p>
          <a:p>
            <a:pPr marL="758825" lvl="1" indent="-301625"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>
                <a:latin typeface="Arial" charset="0"/>
              </a:rPr>
              <a:t>F/U 7 Final numbers</a:t>
            </a:r>
          </a:p>
          <a:p>
            <a:pPr marL="758825" lvl="1" indent="-301625"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>
                <a:latin typeface="Arial" charset="0"/>
              </a:rPr>
              <a:t>F/U 8 Status</a:t>
            </a:r>
          </a:p>
          <a:p>
            <a:pPr marL="758825" lvl="1" indent="-301625"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>
                <a:latin typeface="Arial" charset="0"/>
              </a:rPr>
              <a:t>F/U 9 Status 					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sz="2800" dirty="0" smtClean="0">
                <a:latin typeface="Arial" charset="0"/>
              </a:rPr>
              <a:t>Exam </a:t>
            </a:r>
            <a:r>
              <a:rPr lang="en-US" sz="2800" dirty="0" smtClean="0">
                <a:latin typeface="Arial" charset="0"/>
              </a:rPr>
              <a:t>5 </a:t>
            </a:r>
            <a:r>
              <a:rPr lang="en-US" sz="2400" dirty="0" smtClean="0">
                <a:latin typeface="Arial" charset="0"/>
              </a:rPr>
              <a:t>		</a:t>
            </a:r>
          </a:p>
          <a:p>
            <a:pPr marL="758825" lvl="1" indent="-301625"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>
                <a:latin typeface="Arial" charset="0"/>
              </a:rPr>
              <a:t>Timelines</a:t>
            </a:r>
          </a:p>
          <a:p>
            <a:pPr marL="758825" lvl="1" indent="-301625" eaLnBrk="1" hangingPunct="1">
              <a:lnSpc>
                <a:spcPct val="90000"/>
              </a:lnSpc>
              <a:buFontTx/>
              <a:buChar char="•"/>
            </a:pPr>
            <a:r>
              <a:rPr lang="en-US" sz="2400" dirty="0" smtClean="0">
                <a:latin typeface="Arial" charset="0"/>
              </a:rPr>
              <a:t>Components / Participant Burden		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sz="2800" dirty="0" smtClean="0">
                <a:latin typeface="Arial" charset="0"/>
              </a:rPr>
              <a:t>“Gap” Incentives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sz="2800" dirty="0" smtClean="0">
                <a:latin typeface="Arial" charset="0"/>
              </a:rPr>
              <a:t>Newsletter / website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sz="2800" dirty="0" smtClean="0">
                <a:latin typeface="Arial" charset="0"/>
              </a:rPr>
              <a:t>Participant Relations Committee</a:t>
            </a:r>
            <a:endParaRPr lang="en-US" sz="28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 Website</a:t>
            </a:r>
            <a:endParaRPr 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 l="10001" t="23772" r="38857" b="20114"/>
          <a:stretch>
            <a:fillRect/>
          </a:stretch>
        </p:blipFill>
        <p:spPr bwMode="auto">
          <a:xfrm>
            <a:off x="838200" y="1596495"/>
            <a:ext cx="7521157" cy="5185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 Relations Committee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 meeting tonight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Purpose – Advocate for participants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Reports; burden; other pt issues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Proposal composition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Chair: Study coordinator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Members: 1-2 investigators, PO, study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coordinator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? Participants vs. Site-specific participant groups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1.	Exam 4 Final Numbers </a:t>
            </a:r>
          </a:p>
          <a:p>
            <a:r>
              <a:rPr lang="en-US" dirty="0" smtClean="0"/>
              <a:t>2.	Follow-up calls </a:t>
            </a:r>
          </a:p>
          <a:p>
            <a:r>
              <a:rPr lang="en-US" dirty="0" smtClean="0"/>
              <a:t>•	F/U 7 Final numbers</a:t>
            </a:r>
          </a:p>
          <a:p>
            <a:r>
              <a:rPr lang="en-US" dirty="0" smtClean="0"/>
              <a:t>•	F/U 8 Status</a:t>
            </a:r>
          </a:p>
          <a:p>
            <a:r>
              <a:rPr lang="en-US" dirty="0" smtClean="0"/>
              <a:t>•	F/U 9 Status 					</a:t>
            </a:r>
          </a:p>
          <a:p>
            <a:r>
              <a:rPr lang="en-US" dirty="0" smtClean="0"/>
              <a:t>3.	Exam 5 				 </a:t>
            </a:r>
          </a:p>
          <a:p>
            <a:r>
              <a:rPr lang="en-US" dirty="0" smtClean="0"/>
              <a:t>•	Timelines</a:t>
            </a:r>
          </a:p>
          <a:p>
            <a:r>
              <a:rPr lang="en-US" dirty="0" smtClean="0"/>
              <a:t>•	Components/Burden  				</a:t>
            </a:r>
          </a:p>
          <a:p>
            <a:r>
              <a:rPr lang="en-US" dirty="0" smtClean="0"/>
              <a:t>4.	Participant Relations Committee 				 </a:t>
            </a:r>
          </a:p>
          <a:p>
            <a:r>
              <a:rPr lang="en-US" dirty="0" smtClean="0"/>
              <a:t>•	Membership</a:t>
            </a:r>
          </a:p>
          <a:p>
            <a:r>
              <a:rPr lang="en-US" dirty="0" smtClean="0"/>
              <a:t>•	Charges / Tasks  				</a:t>
            </a:r>
          </a:p>
          <a:p>
            <a:r>
              <a:rPr lang="en-US" dirty="0" smtClean="0"/>
              <a:t>&amp;#61692;	Participant Results</a:t>
            </a:r>
          </a:p>
          <a:p>
            <a:r>
              <a:rPr lang="en-US" dirty="0" smtClean="0"/>
              <a:t>&amp;#61692;	Participant Web site</a:t>
            </a:r>
          </a:p>
          <a:p>
            <a:r>
              <a:rPr lang="en-US" dirty="0" smtClean="0"/>
              <a:t>&amp;#61692;	Newsletter</a:t>
            </a:r>
          </a:p>
          <a:p>
            <a:r>
              <a:rPr lang="en-US" dirty="0" smtClean="0"/>
              <a:t>&amp;#61692;	Translations</a:t>
            </a:r>
          </a:p>
          <a:p>
            <a:r>
              <a:rPr lang="en-US" dirty="0" smtClean="0"/>
              <a:t>&amp;#61692;	Other</a:t>
            </a:r>
          </a:p>
          <a:p>
            <a:r>
              <a:rPr lang="en-US" dirty="0" smtClean="0"/>
              <a:t>5.	Ancillary Studies – Impact on Exam 5</a:t>
            </a:r>
          </a:p>
          <a:p>
            <a:r>
              <a:rPr lang="en-US" dirty="0" smtClean="0"/>
              <a:t>6.	Newsletter</a:t>
            </a:r>
          </a:p>
          <a:p>
            <a:r>
              <a:rPr lang="en-US" dirty="0" smtClean="0"/>
              <a:t>7.	</a:t>
            </a:r>
            <a:r>
              <a:rPr lang="en-US" smtClean="0"/>
              <a:t>Other issues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Follow-up </a:t>
            </a:r>
            <a:r>
              <a:rPr lang="en-US" sz="3600" dirty="0" smtClean="0"/>
              <a:t>7 </a:t>
            </a:r>
            <a:r>
              <a:rPr lang="en-US" sz="3600" dirty="0"/>
              <a:t>Retention by Site, Ethnicity</a:t>
            </a:r>
          </a:p>
        </p:txBody>
      </p:sp>
      <p:graphicFrame>
        <p:nvGraphicFramePr>
          <p:cNvPr id="448515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685800" y="1668463"/>
          <a:ext cx="7772400" cy="4268787"/>
        </p:xfrm>
        <a:graphic>
          <a:graphicData uri="http://schemas.openxmlformats.org/presentationml/2006/ole">
            <p:oleObj spid="_x0000_s35842" name="Chart" r:id="rId4" imgW="8239125" imgH="4524375" progId="MSGraph.Chart.8">
              <p:embed followColorScheme="full"/>
            </p:oleObj>
          </a:graphicData>
        </a:graphic>
      </p:graphicFrame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6992938" y="2514600"/>
            <a:ext cx="1389062" cy="3460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Overall </a:t>
            </a:r>
            <a:r>
              <a:rPr lang="en-US" sz="1600" b="1" dirty="0" smtClean="0"/>
              <a:t>93%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Follow-up </a:t>
            </a:r>
            <a:r>
              <a:rPr lang="en-US" sz="3600" dirty="0" smtClean="0"/>
              <a:t>8 </a:t>
            </a:r>
            <a:r>
              <a:rPr lang="en-US" sz="3600" dirty="0"/>
              <a:t>Retention by Site, Ethnicity</a:t>
            </a:r>
          </a:p>
        </p:txBody>
      </p:sp>
      <p:graphicFrame>
        <p:nvGraphicFramePr>
          <p:cNvPr id="448515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685800" y="1668463"/>
          <a:ext cx="7772400" cy="4268787"/>
        </p:xfrm>
        <a:graphic>
          <a:graphicData uri="http://schemas.openxmlformats.org/presentationml/2006/ole">
            <p:oleObj spid="_x0000_s36866" name="Chart" r:id="rId4" imgW="8239125" imgH="4524375" progId="MSGraph.Chart.8">
              <p:embed followColorScheme="full"/>
            </p:oleObj>
          </a:graphicData>
        </a:graphic>
      </p:graphicFrame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6992938" y="2514600"/>
            <a:ext cx="1389062" cy="3460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/>
              <a:t>Overall </a:t>
            </a:r>
            <a:r>
              <a:rPr lang="en-US" sz="1600" b="1" dirty="0" smtClean="0"/>
              <a:t>92%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Pilot test of direct data entry completed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Follow-up 9 interviews are underway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Air Questionnaire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built in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Data being received at CC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Weekly reports of data received sent to FCs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Follow-up </a:t>
            </a:r>
            <a:r>
              <a:rPr lang="en-US" dirty="0" smtClean="0"/>
              <a:t>Calls in MESA II</a:t>
            </a:r>
            <a:endParaRPr lang="en-US" dirty="0" smtClean="0"/>
          </a:p>
        </p:txBody>
      </p:sp>
      <p:pic>
        <p:nvPicPr>
          <p:cNvPr id="31758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981200"/>
            <a:ext cx="875131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6" name="Line 16"/>
          <p:cNvSpPr>
            <a:spLocks noChangeShapeType="1"/>
          </p:cNvSpPr>
          <p:nvPr/>
        </p:nvSpPr>
        <p:spPr bwMode="auto">
          <a:xfrm flipH="1">
            <a:off x="2743200" y="1676400"/>
            <a:ext cx="45719" cy="4800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 5 Timeline</a:t>
            </a:r>
          </a:p>
        </p:txBody>
      </p:sp>
      <p:sp>
        <p:nvSpPr>
          <p:cNvPr id="9220" name="Rectangle 721"/>
          <p:cNvSpPr>
            <a:spLocks noChangeArrowheads="1"/>
          </p:cNvSpPr>
          <p:nvPr/>
        </p:nvSpPr>
        <p:spPr bwMode="auto">
          <a:xfrm>
            <a:off x="687388" y="2516188"/>
            <a:ext cx="277812" cy="0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Rectangle 726"/>
          <p:cNvSpPr>
            <a:spLocks noChangeArrowheads="1"/>
          </p:cNvSpPr>
          <p:nvPr/>
        </p:nvSpPr>
        <p:spPr bwMode="auto">
          <a:xfrm>
            <a:off x="687388" y="2516188"/>
            <a:ext cx="522287" cy="0"/>
          </a:xfrm>
          <a:prstGeom prst="rect">
            <a:avLst/>
          </a:prstGeom>
          <a:solidFill>
            <a:srgbClr val="FFB3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600200"/>
          <a:ext cx="7696200" cy="4897116"/>
        </p:xfrm>
        <a:graphic>
          <a:graphicData uri="http://schemas.openxmlformats.org/drawingml/2006/table">
            <a:tbl>
              <a:tblPr/>
              <a:tblGrid>
                <a:gridCol w="4343400"/>
                <a:gridCol w="3352800"/>
              </a:tblGrid>
              <a:tr h="541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August 15, 2008 – August 14, </a:t>
                      </a:r>
                      <a:r>
                        <a:rPr lang="en-US" sz="18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2009 </a:t>
                      </a:r>
                      <a:endParaRPr lang="en-US" sz="1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Protocol development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November 1, 2008 – November 30, 2009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Software development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December 31, 2009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Forms, consents, &amp; results reports finalized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January 1, 2010 – January 31, 2010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Translation of forms, consents, &amp; results reports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February 1, 2010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IRB submissions at sites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February, 2010 (2</a:t>
                      </a:r>
                      <a:r>
                        <a:rPr lang="en-US" sz="18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</a:t>
                      </a: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or 3</a:t>
                      </a:r>
                      <a:r>
                        <a:rPr lang="en-US" sz="18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rd</a:t>
                      </a: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week)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Central Training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March, 2010 (1</a:t>
                      </a:r>
                      <a:r>
                        <a:rPr lang="en-US" sz="1800" baseline="30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</a:t>
                      </a: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week)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Pilot Study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April 15, 2010 – September 15, 2011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Exam 5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September 30, 2011 – October 31, 2011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Closeout at FCs and final data check</a:t>
                      </a:r>
                    </a:p>
                  </a:txBody>
                  <a:tcPr marL="68239" marR="68239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124200" y="2986726"/>
            <a:ext cx="2786406" cy="366074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29698" y="4710260"/>
            <a:ext cx="2813901" cy="1665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8600" y="6362307"/>
            <a:ext cx="2743200" cy="1853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4200" y="1981199"/>
            <a:ext cx="2786406" cy="384929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1600200"/>
            <a:ext cx="8534400" cy="3810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83"/>
          <p:cNvPicPr>
            <a:picLocks noChangeAspect="1" noChangeArrowheads="1"/>
          </p:cNvPicPr>
          <p:nvPr/>
        </p:nvPicPr>
        <p:blipFill>
          <a:blip r:embed="rId2"/>
          <a:srcRect l="67857" t="7042"/>
          <a:stretch>
            <a:fillRect/>
          </a:stretch>
        </p:blipFill>
        <p:spPr bwMode="auto">
          <a:xfrm>
            <a:off x="6019800" y="1524000"/>
            <a:ext cx="2743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095" name="Picture 183"/>
          <p:cNvPicPr>
            <a:picLocks noChangeAspect="1" noChangeArrowheads="1"/>
          </p:cNvPicPr>
          <p:nvPr/>
        </p:nvPicPr>
        <p:blipFill>
          <a:blip r:embed="rId2"/>
          <a:srcRect t="7042" r="31250"/>
          <a:stretch>
            <a:fillRect/>
          </a:stretch>
        </p:blipFill>
        <p:spPr bwMode="auto">
          <a:xfrm>
            <a:off x="228600" y="1524000"/>
            <a:ext cx="5867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6069291" y="4724400"/>
            <a:ext cx="2693709" cy="3645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Maximum Total Hours	    8.0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5 Components and Timing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172200" y="3048000"/>
            <a:ext cx="2575874" cy="28987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“Gap Incentive”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Each FC to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finalise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gift/reminder during the Classic “Gap”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Newsletter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20574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English version done and at printer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Spanish and Chinese versions in final formatting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Spanish and Chinese to printer this week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All versions in homes this month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EC00C-A861-4FE0-8520-324FE7390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657600"/>
            <a:ext cx="8198738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808080"/>
      </a:dk1>
      <a:lt1>
        <a:srgbClr val="FFFFFF"/>
      </a:lt1>
      <a:dk2>
        <a:srgbClr val="000080"/>
      </a:dk2>
      <a:lt2>
        <a:srgbClr val="FFFF00"/>
      </a:lt2>
      <a:accent1>
        <a:srgbClr val="00CC99"/>
      </a:accent1>
      <a:accent2>
        <a:srgbClr val="3333CC"/>
      </a:accent2>
      <a:accent3>
        <a:srgbClr val="AAAAC0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4302</TotalTime>
  <Words>298</Words>
  <Application>Microsoft Office PowerPoint</Application>
  <PresentationFormat>On-screen Show (4:3)</PresentationFormat>
  <Paragraphs>90</Paragraphs>
  <Slides>13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template</vt:lpstr>
      <vt:lpstr>Chart</vt:lpstr>
      <vt:lpstr>Operations Subcommittee Report</vt:lpstr>
      <vt:lpstr>Follow-up 7 Retention by Site, Ethnicity</vt:lpstr>
      <vt:lpstr>Follow-up 8 Retention by Site, Ethnicity</vt:lpstr>
      <vt:lpstr>Follow-up 9</vt:lpstr>
      <vt:lpstr>Follow-up Calls in MESA II</vt:lpstr>
      <vt:lpstr>Exam 5 Timeline</vt:lpstr>
      <vt:lpstr>Exam 5 Components and Timing</vt:lpstr>
      <vt:lpstr>“Gap Incentive”</vt:lpstr>
      <vt:lpstr>Newsletter</vt:lpstr>
      <vt:lpstr>Participant Website</vt:lpstr>
      <vt:lpstr>Participant Relations Committee </vt:lpstr>
      <vt:lpstr>Slide 12</vt:lpstr>
      <vt:lpstr>Agenda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R. Graham</dc:creator>
  <cp:lastModifiedBy>rgb</cp:lastModifiedBy>
  <cp:revision>139</cp:revision>
  <dcterms:created xsi:type="dcterms:W3CDTF">2005-01-30T18:39:32Z</dcterms:created>
  <dcterms:modified xsi:type="dcterms:W3CDTF">2008-09-04T18:02:39Z</dcterms:modified>
</cp:coreProperties>
</file>