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79" r:id="rId2"/>
    <p:sldMasterId id="2147484296" r:id="rId3"/>
  </p:sldMasterIdLst>
  <p:notesMasterIdLst>
    <p:notesMasterId r:id="rId18"/>
  </p:notesMasterIdLst>
  <p:handoutMasterIdLst>
    <p:handoutMasterId r:id="rId19"/>
  </p:handoutMasterIdLst>
  <p:sldIdLst>
    <p:sldId id="473" r:id="rId4"/>
    <p:sldId id="280" r:id="rId5"/>
    <p:sldId id="594" r:id="rId6"/>
    <p:sldId id="593" r:id="rId7"/>
    <p:sldId id="597" r:id="rId8"/>
    <p:sldId id="591" r:id="rId9"/>
    <p:sldId id="598" r:id="rId10"/>
    <p:sldId id="604" r:id="rId11"/>
    <p:sldId id="599" r:id="rId12"/>
    <p:sldId id="602" r:id="rId13"/>
    <p:sldId id="595" r:id="rId14"/>
    <p:sldId id="603" r:id="rId15"/>
    <p:sldId id="530" r:id="rId16"/>
    <p:sldId id="559" r:id="rId17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FFC"/>
    <a:srgbClr val="FFFFFF"/>
    <a:srgbClr val="FFFEFB"/>
    <a:srgbClr val="CC00CC"/>
    <a:srgbClr val="FF00FF"/>
    <a:srgbClr val="FF9933"/>
    <a:srgbClr val="FFCC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849" autoAdjust="0"/>
  </p:normalViewPr>
  <p:slideViewPr>
    <p:cSldViewPr>
      <p:cViewPr varScale="1">
        <p:scale>
          <a:sx n="64" d="100"/>
          <a:sy n="64" d="100"/>
        </p:scale>
        <p:origin x="-6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08.129.41\users\ndermond\MESA\Steering%20Committee\Sept%202011\Operations\FollowupRetentionCalculation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Sheet3!$A$12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Sheet3!$B$11:$H$11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FU12</c:v>
                </c:pt>
                <c:pt idx="6">
                  <c:v>FU13</c:v>
                </c:pt>
              </c:strCache>
            </c:strRef>
          </c:cat>
          <c:val>
            <c:numRef>
              <c:f>Sheet3!$B$12:$H$12</c:f>
              <c:numCache>
                <c:formatCode>General</c:formatCode>
                <c:ptCount val="7"/>
                <c:pt idx="0">
                  <c:v>95.0</c:v>
                </c:pt>
                <c:pt idx="1">
                  <c:v>97.0</c:v>
                </c:pt>
                <c:pt idx="2">
                  <c:v>96.0</c:v>
                </c:pt>
                <c:pt idx="3">
                  <c:v>87.0</c:v>
                </c:pt>
                <c:pt idx="4">
                  <c:v>92.0</c:v>
                </c:pt>
                <c:pt idx="5">
                  <c:v>89.0</c:v>
                </c:pt>
                <c:pt idx="6">
                  <c:v>85.0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Sheet3!$A$13</c:f>
              <c:strCache>
                <c:ptCount val="1"/>
                <c:pt idx="0">
                  <c:v>A-A</c:v>
                </c:pt>
              </c:strCache>
            </c:strRef>
          </c:tx>
          <c:marker>
            <c:symbol val="none"/>
          </c:marker>
          <c:cat>
            <c:strRef>
              <c:f>Sheet3!$B$11:$H$11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FU12</c:v>
                </c:pt>
                <c:pt idx="6">
                  <c:v>FU13</c:v>
                </c:pt>
              </c:strCache>
            </c:strRef>
          </c:cat>
          <c:val>
            <c:numRef>
              <c:f>Sheet3!$B$13:$H$13</c:f>
              <c:numCache>
                <c:formatCode>General</c:formatCode>
                <c:ptCount val="7"/>
                <c:pt idx="0">
                  <c:v>91.0</c:v>
                </c:pt>
                <c:pt idx="1">
                  <c:v>93.0</c:v>
                </c:pt>
                <c:pt idx="2">
                  <c:v>89.0</c:v>
                </c:pt>
                <c:pt idx="3">
                  <c:v>77.0</c:v>
                </c:pt>
                <c:pt idx="4">
                  <c:v>86.0</c:v>
                </c:pt>
                <c:pt idx="5">
                  <c:v>83.0</c:v>
                </c:pt>
                <c:pt idx="6">
                  <c:v>77.0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Sheet3!$A$14</c:f>
              <c:strCache>
                <c:ptCount val="1"/>
                <c:pt idx="0">
                  <c:v>Hisp.</c:v>
                </c:pt>
              </c:strCache>
            </c:strRef>
          </c:tx>
          <c:marker>
            <c:symbol val="none"/>
          </c:marker>
          <c:cat>
            <c:strRef>
              <c:f>Sheet3!$B$11:$H$11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FU12</c:v>
                </c:pt>
                <c:pt idx="6">
                  <c:v>FU13</c:v>
                </c:pt>
              </c:strCache>
            </c:strRef>
          </c:cat>
          <c:val>
            <c:numRef>
              <c:f>Sheet3!$B$14:$H$14</c:f>
              <c:numCache>
                <c:formatCode>General</c:formatCode>
                <c:ptCount val="7"/>
                <c:pt idx="0">
                  <c:v>89.0</c:v>
                </c:pt>
                <c:pt idx="1">
                  <c:v>90.0</c:v>
                </c:pt>
                <c:pt idx="2">
                  <c:v>86.0</c:v>
                </c:pt>
                <c:pt idx="3">
                  <c:v>69.0</c:v>
                </c:pt>
                <c:pt idx="4">
                  <c:v>83.0</c:v>
                </c:pt>
                <c:pt idx="5">
                  <c:v>76.0</c:v>
                </c:pt>
                <c:pt idx="6">
                  <c:v>70.0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Sheet3!$A$15</c:f>
              <c:strCache>
                <c:ptCount val="1"/>
                <c:pt idx="0">
                  <c:v>Chin.</c:v>
                </c:pt>
              </c:strCache>
            </c:strRef>
          </c:tx>
          <c:marker>
            <c:symbol val="none"/>
          </c:marker>
          <c:cat>
            <c:strRef>
              <c:f>Sheet3!$B$11:$H$11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FU12</c:v>
                </c:pt>
                <c:pt idx="6">
                  <c:v>FU13</c:v>
                </c:pt>
              </c:strCache>
            </c:strRef>
          </c:cat>
          <c:val>
            <c:numRef>
              <c:f>Sheet3!$B$15:$H$15</c:f>
              <c:numCache>
                <c:formatCode>General</c:formatCode>
                <c:ptCount val="7"/>
                <c:pt idx="0">
                  <c:v>94.0</c:v>
                </c:pt>
                <c:pt idx="1">
                  <c:v>94.0</c:v>
                </c:pt>
                <c:pt idx="2">
                  <c:v>94.0</c:v>
                </c:pt>
                <c:pt idx="3">
                  <c:v>83.0</c:v>
                </c:pt>
                <c:pt idx="4">
                  <c:v>84.0</c:v>
                </c:pt>
                <c:pt idx="5">
                  <c:v>85.0</c:v>
                </c:pt>
                <c:pt idx="6">
                  <c:v>84.0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6393688"/>
        <c:axId val="2087946792"/>
      </c:lineChart>
      <c:catAx>
        <c:axId val="2086393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800"/>
            </a:pPr>
            <a:endParaRPr lang="en-US"/>
          </a:p>
        </c:txPr>
        <c:crossAx val="2087946792"/>
        <c:crosses val="autoZero"/>
        <c:auto val="1"/>
        <c:lblAlgn val="ctr"/>
        <c:lblOffset val="100"/>
        <c:noMultiLvlLbl val="0"/>
      </c:catAx>
      <c:valAx>
        <c:axId val="2087946792"/>
        <c:scaling>
          <c:orientation val="minMax"/>
          <c:max val="100.0"/>
          <c:min val="40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800" dirty="0"/>
                  <a:t>Retention Rate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800"/>
            </a:pPr>
            <a:endParaRPr lang="en-US"/>
          </a:p>
        </c:txPr>
        <c:crossAx val="20863936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WFU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Sheet3!$A$35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Sheet3!$B$34:$H$34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Sheet3!$B$35:$H$35</c:f>
              <c:numCache>
                <c:formatCode>General</c:formatCode>
                <c:ptCount val="7"/>
                <c:pt idx="0">
                  <c:v>95.0</c:v>
                </c:pt>
                <c:pt idx="1">
                  <c:v>97.0</c:v>
                </c:pt>
                <c:pt idx="2">
                  <c:v>95.0</c:v>
                </c:pt>
                <c:pt idx="3">
                  <c:v>95.0</c:v>
                </c:pt>
                <c:pt idx="4">
                  <c:v>91.0</c:v>
                </c:pt>
                <c:pt idx="5">
                  <c:v>93.0</c:v>
                </c:pt>
                <c:pt idx="6">
                  <c:v>69.0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Sheet3!$A$36</c:f>
              <c:strCache>
                <c:ptCount val="1"/>
                <c:pt idx="0">
                  <c:v>A-A</c:v>
                </c:pt>
              </c:strCache>
            </c:strRef>
          </c:tx>
          <c:marker>
            <c:symbol val="none"/>
          </c:marker>
          <c:cat>
            <c:strRef>
              <c:f>Sheet3!$B$34:$H$34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Sheet3!$B$36:$H$36</c:f>
              <c:numCache>
                <c:formatCode>General</c:formatCode>
                <c:ptCount val="7"/>
                <c:pt idx="0">
                  <c:v>92.0</c:v>
                </c:pt>
                <c:pt idx="1">
                  <c:v>97.0</c:v>
                </c:pt>
                <c:pt idx="2">
                  <c:v>90.0</c:v>
                </c:pt>
                <c:pt idx="3">
                  <c:v>90.0</c:v>
                </c:pt>
                <c:pt idx="4">
                  <c:v>89.0</c:v>
                </c:pt>
                <c:pt idx="5">
                  <c:v>89.0</c:v>
                </c:pt>
                <c:pt idx="6">
                  <c:v>58.0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Sheet3!$A$37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Sheet3!$B$34:$H$34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Sheet3!$B$37:$G$37</c:f>
              <c:numCache>
                <c:formatCode>General</c:formatCode>
                <c:ptCount val="6"/>
              </c:numCache>
            </c:numRef>
          </c:val>
          <c:smooth val="0"/>
        </c:ser>
        <c:ser>
          <c:idx val="3"/>
          <c:order val="3"/>
          <c:tx>
            <c:strRef>
              <c:f>Sheet3!$A$38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Sheet3!$B$34:$H$34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Sheet3!$B$38:$G$38</c:f>
              <c:numCache>
                <c:formatCode>General</c:formatCode>
                <c:ptCount val="6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2506872"/>
        <c:axId val="2092116712"/>
      </c:lineChart>
      <c:catAx>
        <c:axId val="2092506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92116712"/>
        <c:crosses val="autoZero"/>
        <c:auto val="1"/>
        <c:lblAlgn val="ctr"/>
        <c:lblOffset val="100"/>
        <c:noMultiLvlLbl val="0"/>
      </c:catAx>
      <c:valAx>
        <c:axId val="2092116712"/>
        <c:scaling>
          <c:orientation val="minMax"/>
          <c:max val="100.0"/>
          <c:min val="4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925068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Columbia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Sheet3!$A$57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Sheet3!$B$56:$H$56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Sheet3!$B$57:$H$57</c:f>
              <c:numCache>
                <c:formatCode>General</c:formatCode>
                <c:ptCount val="7"/>
                <c:pt idx="0">
                  <c:v>94.0</c:v>
                </c:pt>
                <c:pt idx="1">
                  <c:v>94.0</c:v>
                </c:pt>
                <c:pt idx="2">
                  <c:v>90.0</c:v>
                </c:pt>
                <c:pt idx="3">
                  <c:v>58.0</c:v>
                </c:pt>
                <c:pt idx="4">
                  <c:v>90.0</c:v>
                </c:pt>
                <c:pt idx="5">
                  <c:v>86.0</c:v>
                </c:pt>
                <c:pt idx="6">
                  <c:v>80.0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Sheet3!$A$58</c:f>
              <c:strCache>
                <c:ptCount val="1"/>
                <c:pt idx="0">
                  <c:v>A-A</c:v>
                </c:pt>
              </c:strCache>
            </c:strRef>
          </c:tx>
          <c:marker>
            <c:symbol val="none"/>
          </c:marker>
          <c:cat>
            <c:strRef>
              <c:f>Sheet3!$B$56:$H$56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Sheet3!$B$58:$H$58</c:f>
              <c:numCache>
                <c:formatCode>General</c:formatCode>
                <c:ptCount val="7"/>
                <c:pt idx="0">
                  <c:v>88.0</c:v>
                </c:pt>
                <c:pt idx="1">
                  <c:v>88.0</c:v>
                </c:pt>
                <c:pt idx="2">
                  <c:v>84.0</c:v>
                </c:pt>
                <c:pt idx="3">
                  <c:v>50.0</c:v>
                </c:pt>
                <c:pt idx="4">
                  <c:v>82.0</c:v>
                </c:pt>
                <c:pt idx="5">
                  <c:v>80.0</c:v>
                </c:pt>
                <c:pt idx="6">
                  <c:v>70.0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Sheet3!$A$59</c:f>
              <c:strCache>
                <c:ptCount val="1"/>
                <c:pt idx="0">
                  <c:v>Hisp.</c:v>
                </c:pt>
              </c:strCache>
            </c:strRef>
          </c:tx>
          <c:marker>
            <c:symbol val="none"/>
          </c:marker>
          <c:cat>
            <c:strRef>
              <c:f>Sheet3!$B$56:$H$56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Sheet3!$B$59:$H$59</c:f>
              <c:numCache>
                <c:formatCode>General</c:formatCode>
                <c:ptCount val="7"/>
                <c:pt idx="0">
                  <c:v>91.0</c:v>
                </c:pt>
                <c:pt idx="1">
                  <c:v>90.0</c:v>
                </c:pt>
                <c:pt idx="2">
                  <c:v>85.0</c:v>
                </c:pt>
                <c:pt idx="3">
                  <c:v>52.0</c:v>
                </c:pt>
                <c:pt idx="4">
                  <c:v>84.0</c:v>
                </c:pt>
                <c:pt idx="5">
                  <c:v>82.0</c:v>
                </c:pt>
                <c:pt idx="6">
                  <c:v>59.0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2709048"/>
        <c:axId val="2085990296"/>
      </c:lineChart>
      <c:catAx>
        <c:axId val="2092709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85990296"/>
        <c:crosses val="autoZero"/>
        <c:auto val="1"/>
        <c:lblAlgn val="ctr"/>
        <c:lblOffset val="100"/>
        <c:noMultiLvlLbl val="0"/>
      </c:catAx>
      <c:valAx>
        <c:axId val="2085990296"/>
        <c:scaling>
          <c:orientation val="minMax"/>
          <c:max val="100.0"/>
          <c:min val="4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927090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JHU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Sheet3!$L$35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Sheet3!$M$34:$S$34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Sheet3!$M$35:$S$35</c:f>
              <c:numCache>
                <c:formatCode>General</c:formatCode>
                <c:ptCount val="7"/>
                <c:pt idx="0">
                  <c:v>97.0</c:v>
                </c:pt>
                <c:pt idx="1">
                  <c:v>98.0</c:v>
                </c:pt>
                <c:pt idx="2">
                  <c:v>97.0</c:v>
                </c:pt>
                <c:pt idx="3">
                  <c:v>93.0</c:v>
                </c:pt>
                <c:pt idx="4">
                  <c:v>92.0</c:v>
                </c:pt>
                <c:pt idx="5">
                  <c:v>86.0</c:v>
                </c:pt>
                <c:pt idx="6">
                  <c:v>86.0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Sheet3!$L$36</c:f>
              <c:strCache>
                <c:ptCount val="1"/>
                <c:pt idx="0">
                  <c:v>A-A</c:v>
                </c:pt>
              </c:strCache>
            </c:strRef>
          </c:tx>
          <c:marker>
            <c:symbol val="none"/>
          </c:marker>
          <c:cat>
            <c:strRef>
              <c:f>Sheet3!$M$34:$S$34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Sheet3!$M$36:$S$36</c:f>
              <c:numCache>
                <c:formatCode>General</c:formatCode>
                <c:ptCount val="7"/>
                <c:pt idx="0">
                  <c:v>91.0</c:v>
                </c:pt>
                <c:pt idx="1">
                  <c:v>93.0</c:v>
                </c:pt>
                <c:pt idx="2">
                  <c:v>92.0</c:v>
                </c:pt>
                <c:pt idx="3">
                  <c:v>86.0</c:v>
                </c:pt>
                <c:pt idx="4">
                  <c:v>88.0</c:v>
                </c:pt>
                <c:pt idx="5">
                  <c:v>78.0</c:v>
                </c:pt>
                <c:pt idx="6">
                  <c:v>85.0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9581496"/>
        <c:axId val="2089172664"/>
      </c:lineChart>
      <c:catAx>
        <c:axId val="2089581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89172664"/>
        <c:crosses val="autoZero"/>
        <c:auto val="1"/>
        <c:lblAlgn val="ctr"/>
        <c:lblOffset val="100"/>
        <c:noMultiLvlLbl val="0"/>
      </c:catAx>
      <c:valAx>
        <c:axId val="2089172664"/>
        <c:scaling>
          <c:orientation val="minMax"/>
          <c:max val="100.0"/>
          <c:min val="4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895814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Minnesota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Sheet3!$L$58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Sheet3!$M$57:$S$57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Sheet3!$M$58:$S$58</c:f>
              <c:numCache>
                <c:formatCode>General</c:formatCode>
                <c:ptCount val="7"/>
                <c:pt idx="0">
                  <c:v>91.0</c:v>
                </c:pt>
                <c:pt idx="1">
                  <c:v>97.0</c:v>
                </c:pt>
                <c:pt idx="2">
                  <c:v>98.0</c:v>
                </c:pt>
                <c:pt idx="3">
                  <c:v>95.0</c:v>
                </c:pt>
                <c:pt idx="4">
                  <c:v>94.0</c:v>
                </c:pt>
                <c:pt idx="5">
                  <c:v>89.0</c:v>
                </c:pt>
                <c:pt idx="6">
                  <c:v>90.0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Sheet3!$L$59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Sheet3!$M$57:$S$57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Sheet3!$M$59:$R$59</c:f>
              <c:numCache>
                <c:formatCode>General</c:formatCode>
                <c:ptCount val="6"/>
              </c:numCache>
            </c:numRef>
          </c:val>
          <c:smooth val="0"/>
        </c:ser>
        <c:ser>
          <c:idx val="2"/>
          <c:order val="2"/>
          <c:tx>
            <c:strRef>
              <c:f>Sheet3!$L$60</c:f>
              <c:strCache>
                <c:ptCount val="1"/>
                <c:pt idx="0">
                  <c:v>Hisp.</c:v>
                </c:pt>
              </c:strCache>
            </c:strRef>
          </c:tx>
          <c:marker>
            <c:symbol val="none"/>
          </c:marker>
          <c:cat>
            <c:strRef>
              <c:f>Sheet3!$M$57:$S$57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Sheet3!$M$60:$S$60</c:f>
              <c:numCache>
                <c:formatCode>General</c:formatCode>
                <c:ptCount val="7"/>
                <c:pt idx="0">
                  <c:v>89.0</c:v>
                </c:pt>
                <c:pt idx="1">
                  <c:v>91.0</c:v>
                </c:pt>
                <c:pt idx="2">
                  <c:v>87.0</c:v>
                </c:pt>
                <c:pt idx="3">
                  <c:v>75.0</c:v>
                </c:pt>
                <c:pt idx="4">
                  <c:v>83.0</c:v>
                </c:pt>
                <c:pt idx="5">
                  <c:v>77.0</c:v>
                </c:pt>
                <c:pt idx="6">
                  <c:v>65.0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9610248"/>
        <c:axId val="2089566376"/>
      </c:lineChart>
      <c:catAx>
        <c:axId val="2089610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89566376"/>
        <c:crosses val="autoZero"/>
        <c:auto val="1"/>
        <c:lblAlgn val="ctr"/>
        <c:lblOffset val="100"/>
        <c:noMultiLvlLbl val="0"/>
      </c:catAx>
      <c:valAx>
        <c:axId val="2089566376"/>
        <c:scaling>
          <c:orientation val="minMax"/>
          <c:max val="100.0"/>
          <c:min val="4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896102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NWU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Sheet3!$U$34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Sheet3!$V$33:$AB$33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Sheet3!$V$34:$AB$34</c:f>
              <c:numCache>
                <c:formatCode>General</c:formatCode>
                <c:ptCount val="7"/>
                <c:pt idx="0">
                  <c:v>97.0</c:v>
                </c:pt>
                <c:pt idx="1">
                  <c:v>97.0</c:v>
                </c:pt>
                <c:pt idx="2">
                  <c:v>97.0</c:v>
                </c:pt>
                <c:pt idx="3">
                  <c:v>80.0</c:v>
                </c:pt>
                <c:pt idx="4">
                  <c:v>90.0</c:v>
                </c:pt>
                <c:pt idx="5">
                  <c:v>91.0</c:v>
                </c:pt>
                <c:pt idx="6">
                  <c:v>95.0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Sheet3!$U$35</c:f>
              <c:strCache>
                <c:ptCount val="1"/>
                <c:pt idx="0">
                  <c:v>A-A</c:v>
                </c:pt>
              </c:strCache>
            </c:strRef>
          </c:tx>
          <c:marker>
            <c:symbol val="none"/>
          </c:marker>
          <c:cat>
            <c:strRef>
              <c:f>Sheet3!$V$33:$AB$33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Sheet3!$V$35:$AB$35</c:f>
              <c:numCache>
                <c:formatCode>General</c:formatCode>
                <c:ptCount val="7"/>
                <c:pt idx="0">
                  <c:v>95.0</c:v>
                </c:pt>
                <c:pt idx="1">
                  <c:v>94.0</c:v>
                </c:pt>
                <c:pt idx="2">
                  <c:v>92.0</c:v>
                </c:pt>
                <c:pt idx="3">
                  <c:v>68.0</c:v>
                </c:pt>
                <c:pt idx="4">
                  <c:v>82.0</c:v>
                </c:pt>
                <c:pt idx="5">
                  <c:v>86.0</c:v>
                </c:pt>
                <c:pt idx="6">
                  <c:v>96.0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Sheet3!$U$36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Sheet3!$V$33:$AB$33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Sheet3!$V$36:$AA$36</c:f>
              <c:numCache>
                <c:formatCode>General</c:formatCode>
                <c:ptCount val="6"/>
              </c:numCache>
            </c:numRef>
          </c:val>
          <c:smooth val="0"/>
        </c:ser>
        <c:ser>
          <c:idx val="3"/>
          <c:order val="3"/>
          <c:tx>
            <c:strRef>
              <c:f>Sheet3!$U$37</c:f>
              <c:strCache>
                <c:ptCount val="1"/>
                <c:pt idx="0">
                  <c:v>Chin.</c:v>
                </c:pt>
              </c:strCache>
            </c:strRef>
          </c:tx>
          <c:marker>
            <c:symbol val="none"/>
          </c:marker>
          <c:cat>
            <c:strRef>
              <c:f>Sheet3!$V$33:$AB$33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Sheet3!$V$37:$AB$37</c:f>
              <c:numCache>
                <c:formatCode>General</c:formatCode>
                <c:ptCount val="7"/>
                <c:pt idx="0">
                  <c:v>96.0</c:v>
                </c:pt>
                <c:pt idx="1">
                  <c:v>97.0</c:v>
                </c:pt>
                <c:pt idx="2">
                  <c:v>98.0</c:v>
                </c:pt>
                <c:pt idx="3">
                  <c:v>86.0</c:v>
                </c:pt>
                <c:pt idx="4">
                  <c:v>95.0</c:v>
                </c:pt>
                <c:pt idx="5">
                  <c:v>93.0</c:v>
                </c:pt>
                <c:pt idx="6">
                  <c:v>98.0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7455864"/>
        <c:axId val="2107458984"/>
      </c:lineChart>
      <c:catAx>
        <c:axId val="2107455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07458984"/>
        <c:crosses val="autoZero"/>
        <c:auto val="1"/>
        <c:lblAlgn val="ctr"/>
        <c:lblOffset val="100"/>
        <c:noMultiLvlLbl val="0"/>
      </c:catAx>
      <c:valAx>
        <c:axId val="2107458984"/>
        <c:scaling>
          <c:orientation val="minMax"/>
          <c:max val="100.0"/>
          <c:min val="4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07455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UCLA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Sheet3!$T$57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Sheet3!$U$56:$AA$56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Sheet3!$U$57:$AA$57</c:f>
              <c:numCache>
                <c:formatCode>General</c:formatCode>
                <c:ptCount val="7"/>
                <c:pt idx="0">
                  <c:v>98.0</c:v>
                </c:pt>
                <c:pt idx="1">
                  <c:v>99.0</c:v>
                </c:pt>
                <c:pt idx="2">
                  <c:v>99.0</c:v>
                </c:pt>
                <c:pt idx="3">
                  <c:v>97.0</c:v>
                </c:pt>
                <c:pt idx="4">
                  <c:v>91.0</c:v>
                </c:pt>
                <c:pt idx="5">
                  <c:v>88.0</c:v>
                </c:pt>
                <c:pt idx="6">
                  <c:v>90.0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Sheet3!$T$58</c:f>
              <c:strCache>
                <c:ptCount val="1"/>
                <c:pt idx="0">
                  <c:v>A-A</c:v>
                </c:pt>
              </c:strCache>
            </c:strRef>
          </c:tx>
          <c:marker>
            <c:symbol val="none"/>
          </c:marker>
          <c:cat>
            <c:strRef>
              <c:f>Sheet3!$U$56:$AA$56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Sheet3!$U$58:$AA$58</c:f>
              <c:numCache>
                <c:formatCode>General</c:formatCode>
                <c:ptCount val="7"/>
                <c:pt idx="0">
                  <c:v>92.0</c:v>
                </c:pt>
                <c:pt idx="1">
                  <c:v>95.0</c:v>
                </c:pt>
                <c:pt idx="2">
                  <c:v>86.0</c:v>
                </c:pt>
                <c:pt idx="3">
                  <c:v>90.0</c:v>
                </c:pt>
                <c:pt idx="4">
                  <c:v>84.0</c:v>
                </c:pt>
                <c:pt idx="5">
                  <c:v>79.0</c:v>
                </c:pt>
                <c:pt idx="6">
                  <c:v>77.0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Sheet3!$T$59</c:f>
              <c:strCache>
                <c:ptCount val="1"/>
                <c:pt idx="0">
                  <c:v>Hisp.</c:v>
                </c:pt>
              </c:strCache>
            </c:strRef>
          </c:tx>
          <c:marker>
            <c:symbol val="none"/>
          </c:marker>
          <c:cat>
            <c:strRef>
              <c:f>Sheet3!$U$56:$AA$56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Sheet3!$U$59:$AA$59</c:f>
              <c:numCache>
                <c:formatCode>General</c:formatCode>
                <c:ptCount val="7"/>
                <c:pt idx="0">
                  <c:v>89.0</c:v>
                </c:pt>
                <c:pt idx="1">
                  <c:v>89.0</c:v>
                </c:pt>
                <c:pt idx="2">
                  <c:v>88.0</c:v>
                </c:pt>
                <c:pt idx="3">
                  <c:v>84.0</c:v>
                </c:pt>
                <c:pt idx="4">
                  <c:v>81.0</c:v>
                </c:pt>
                <c:pt idx="5">
                  <c:v>71.0</c:v>
                </c:pt>
                <c:pt idx="6">
                  <c:v>81.0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Sheet3!$T$60</c:f>
              <c:strCache>
                <c:ptCount val="1"/>
                <c:pt idx="0">
                  <c:v>Chin.</c:v>
                </c:pt>
              </c:strCache>
            </c:strRef>
          </c:tx>
          <c:marker>
            <c:symbol val="none"/>
          </c:marker>
          <c:cat>
            <c:strRef>
              <c:f>Sheet3!$U$56:$AA$56</c:f>
              <c:strCache>
                <c:ptCount val="7"/>
                <c:pt idx="0">
                  <c:v>FU 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 11</c:v>
                </c:pt>
                <c:pt idx="5">
                  <c:v>FU 12</c:v>
                </c:pt>
                <c:pt idx="6">
                  <c:v>FU13</c:v>
                </c:pt>
              </c:strCache>
            </c:strRef>
          </c:cat>
          <c:val>
            <c:numRef>
              <c:f>Sheet3!$U$60:$AA$60</c:f>
              <c:numCache>
                <c:formatCode>General</c:formatCode>
                <c:ptCount val="7"/>
                <c:pt idx="0">
                  <c:v>93.0</c:v>
                </c:pt>
                <c:pt idx="1">
                  <c:v>93.0</c:v>
                </c:pt>
                <c:pt idx="2">
                  <c:v>91.0</c:v>
                </c:pt>
                <c:pt idx="3">
                  <c:v>81.0</c:v>
                </c:pt>
                <c:pt idx="4">
                  <c:v>78.0</c:v>
                </c:pt>
                <c:pt idx="5">
                  <c:v>79.0</c:v>
                </c:pt>
                <c:pt idx="6">
                  <c:v>73.0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2399144"/>
        <c:axId val="2092402264"/>
      </c:lineChart>
      <c:catAx>
        <c:axId val="2092399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92402264"/>
        <c:crosses val="autoZero"/>
        <c:auto val="1"/>
        <c:lblAlgn val="ctr"/>
        <c:lblOffset val="100"/>
        <c:noMultiLvlLbl val="0"/>
      </c:catAx>
      <c:valAx>
        <c:axId val="2092402264"/>
        <c:scaling>
          <c:orientation val="minMax"/>
          <c:max val="100.0"/>
          <c:min val="4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92399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82B8BE-87BB-48A5-9AC0-175AA852D9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84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3BB3E9-E6B0-4251-94C1-FA28CE8C62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275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688975"/>
            <a:ext cx="4587875" cy="3440113"/>
          </a:xfrm>
          <a:ln w="12700"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59275"/>
            <a:ext cx="5140325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75" tIns="46738" rIns="93475" bIns="46738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29905A9-796D-482E-8F13-B12E4E26C2F0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Updated for April 2013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New for April,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46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Updated for April – Includes FU13 for all participants with closed windows (including study dropouts)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49BA5FE-BA18-4FA2-9CD2-FA704ADF43EA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Updated for April, 2013 – FU 13 added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B061ACE-5983-40C7-938A-A9AD19F30607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Updated for April, 2013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EE2F7F9-76E9-4181-850D-66849E45CC7C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Updated for April, 2013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5DAAE70-7390-463B-81BD-7C585E5F4641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Updated for April, 2013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33EB5A4-0F42-4198-B83C-C0C4D46A5B05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E69543-FC5B-4562-A378-BB5595F345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51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EF45F9-AAE0-432F-95AE-4441E7D095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0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9AD5FE-44F8-46D4-986E-5CB8E5DD5C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20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2C5AA0-8D9B-47EC-9E0A-C68BA5BAB5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93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384499-C78D-447B-8E89-8EC336C614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43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C6FBE-7913-4DEB-BFDC-2962336398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7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pitchFamily="34" charset="0"/>
              </a:defRPr>
            </a:lvl1pPr>
          </a:lstStyle>
          <a:p>
            <a:fld id="{2ED7D2F6-265C-4ECA-805A-9D1C47928B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72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A9FA-2739-4120-9DC4-95A5A17BE3E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4/25/13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10AE-9F1C-45DA-9818-6A876A21A36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0102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A9FA-2739-4120-9DC4-95A5A17BE3E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4/25/13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10AE-9F1C-45DA-9818-6A876A21A36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05854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A9FA-2739-4120-9DC4-95A5A17BE3E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4/25/13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10AE-9F1C-45DA-9818-6A876A21A36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62908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A9FA-2739-4120-9DC4-95A5A17BE3E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4/25/13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10AE-9F1C-45DA-9818-6A876A21A36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968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86169-411C-48DF-88C3-C18973526D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061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A9FA-2739-4120-9DC4-95A5A17BE3E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4/25/13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10AE-9F1C-45DA-9818-6A876A21A36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9045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A9FA-2739-4120-9DC4-95A5A17BE3E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4/25/13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10AE-9F1C-45DA-9818-6A876A21A36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44935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A9FA-2739-4120-9DC4-95A5A17BE3E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4/25/13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10AE-9F1C-45DA-9818-6A876A21A36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46149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A9FA-2739-4120-9DC4-95A5A17BE3E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4/25/13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10AE-9F1C-45DA-9818-6A876A21A36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55158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A9FA-2739-4120-9DC4-95A5A17BE3E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4/25/13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10AE-9F1C-45DA-9818-6A876A21A36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51854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A9FA-2739-4120-9DC4-95A5A17BE3E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4/25/13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10AE-9F1C-45DA-9818-6A876A21A36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67423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A9FA-2739-4120-9DC4-95A5A17BE3E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4/25/13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10AE-9F1C-45DA-9818-6A876A21A36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2621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DAE0E0-5EBE-45C9-BD63-B1AE265AA6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18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D38045-A7E3-4B73-BFC8-6D744B7DF7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4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E875D9-AFBE-4648-92F7-D8D8FDF13D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4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45BB00-9AE3-4D38-861B-53869442C7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7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7B8D3B-DAE6-4F34-AFC3-7BC823FC9F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4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7D759E-173B-4DE5-9235-E19D91C2A5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0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1B1D77-DEF7-4622-B3C9-B2ED4E08C0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3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9.xml"/><Relationship Id="rId5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</a:defRPr>
            </a:lvl1pPr>
          </a:lstStyle>
          <a:p>
            <a:fld id="{1C17F5DA-0112-4C14-94C8-64F0E0BC211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1447800"/>
            <a:ext cx="77724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81" r:id="rId1"/>
    <p:sldLayoutId id="2147484282" r:id="rId2"/>
    <p:sldLayoutId id="2147484283" r:id="rId3"/>
    <p:sldLayoutId id="2147484284" r:id="rId4"/>
    <p:sldLayoutId id="2147484285" r:id="rId5"/>
    <p:sldLayoutId id="2147484286" r:id="rId6"/>
    <p:sldLayoutId id="2147484287" r:id="rId7"/>
    <p:sldLayoutId id="2147484288" r:id="rId8"/>
    <p:sldLayoutId id="2147484289" r:id="rId9"/>
    <p:sldLayoutId id="2147484290" r:id="rId10"/>
    <p:sldLayoutId id="2147484291" r:id="rId11"/>
    <p:sldLayoutId id="2147484292" r:id="rId12"/>
    <p:sldLayoutId id="2147484293" r:id="rId13"/>
    <p:sldLayoutId id="214748429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fld id="{E2227E54-0298-4418-8765-B725AEFDCA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685800" y="1447800"/>
            <a:ext cx="77724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9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704A9FA-2739-4120-9DC4-95A5A17BE3E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4/25/13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FF810AE-9F1C-45DA-9818-6A876A21A36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76423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chart" Target="../charts/chart2.xml"/><Relationship Id="rId5" Type="http://schemas.openxmlformats.org/officeDocument/2006/relationships/chart" Target="../charts/chart3.xml"/><Relationship Id="rId6" Type="http://schemas.openxmlformats.org/officeDocument/2006/relationships/chart" Target="../charts/chart4.xml"/><Relationship Id="rId7" Type="http://schemas.openxmlformats.org/officeDocument/2006/relationships/chart" Target="../charts/chart5.xml"/><Relationship Id="rId8" Type="http://schemas.openxmlformats.org/officeDocument/2006/relationships/chart" Target="../charts/chart6.xml"/><Relationship Id="rId9" Type="http://schemas.openxmlformats.org/officeDocument/2006/relationships/chart" Target="../charts/chart7.xm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1"/>
          <p:cNvSpPr>
            <a:spLocks noChangeArrowheads="1"/>
          </p:cNvSpPr>
          <p:nvPr/>
        </p:nvSpPr>
        <p:spPr bwMode="auto">
          <a:xfrm>
            <a:off x="381000" y="1371600"/>
            <a:ext cx="8382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4800" dirty="0">
                <a:solidFill>
                  <a:srgbClr val="FFFF00"/>
                </a:solidFill>
                <a:latin typeface="Times New Roman" pitchFamily="18" charset="0"/>
              </a:rPr>
              <a:t>MESA Operations </a:t>
            </a:r>
          </a:p>
          <a:p>
            <a:pPr algn="ctr" eaLnBrk="0" hangingPunct="0"/>
            <a:r>
              <a:rPr lang="en-US" sz="4800" dirty="0">
                <a:solidFill>
                  <a:srgbClr val="FFFF00"/>
                </a:solidFill>
                <a:latin typeface="Times New Roman" pitchFamily="18" charset="0"/>
              </a:rPr>
              <a:t>Subcommittee </a:t>
            </a:r>
            <a:r>
              <a:rPr lang="en-US" sz="4800" dirty="0" smtClean="0">
                <a:solidFill>
                  <a:srgbClr val="FFFF00"/>
                </a:solidFill>
                <a:latin typeface="Times New Roman" pitchFamily="18" charset="0"/>
              </a:rPr>
              <a:t>Meeting</a:t>
            </a:r>
            <a:endParaRPr lang="en-US" sz="48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482" name="Rectangle 12"/>
          <p:cNvSpPr>
            <a:spLocks noChangeArrowheads="1"/>
          </p:cNvSpPr>
          <p:nvPr/>
        </p:nvSpPr>
        <p:spPr bwMode="auto">
          <a:xfrm>
            <a:off x="1219200" y="3276600"/>
            <a:ext cx="65532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600">
              <a:solidFill>
                <a:srgbClr val="FFFFFF"/>
              </a:solidFill>
              <a:latin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Retention Obstacles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Declining cognitive function</a:t>
            </a:r>
          </a:p>
          <a:p>
            <a:r>
              <a:rPr lang="en-US" dirty="0" smtClean="0">
                <a:latin typeface="Arial"/>
                <a:cs typeface="Arial"/>
              </a:rPr>
              <a:t>Hearing loss</a:t>
            </a:r>
          </a:p>
          <a:p>
            <a:r>
              <a:rPr lang="en-US" dirty="0" smtClean="0">
                <a:latin typeface="Arial"/>
                <a:cs typeface="Arial"/>
              </a:rPr>
              <a:t>Aging, health issues, and life events require all available time and energy</a:t>
            </a:r>
          </a:p>
          <a:p>
            <a:r>
              <a:rPr lang="en-US" dirty="0" smtClean="0">
                <a:latin typeface="Arial"/>
                <a:cs typeface="Arial"/>
              </a:rPr>
              <a:t>Cultural </a:t>
            </a:r>
            <a:r>
              <a:rPr lang="en-US" dirty="0" smtClean="0">
                <a:latin typeface="Arial"/>
                <a:cs typeface="Arial"/>
              </a:rPr>
              <a:t>and Immigration issues</a:t>
            </a:r>
          </a:p>
          <a:p>
            <a:r>
              <a:rPr lang="en-US" dirty="0" smtClean="0">
                <a:latin typeface="Arial"/>
                <a:cs typeface="Arial"/>
              </a:rPr>
              <a:t>Search </a:t>
            </a:r>
            <a:r>
              <a:rPr lang="en-US" dirty="0" smtClean="0">
                <a:latin typeface="Arial"/>
                <a:cs typeface="Arial"/>
              </a:rPr>
              <a:t>options less effective with dropping of land lines</a:t>
            </a:r>
          </a:p>
          <a:p>
            <a:r>
              <a:rPr lang="en-US" dirty="0" smtClean="0">
                <a:latin typeface="Arial"/>
                <a:cs typeface="Arial"/>
              </a:rPr>
              <a:t>Insufficient number of contact people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3435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Approaches for 85</a:t>
            </a:r>
            <a:r>
              <a:rPr lang="en-US" dirty="0" smtClean="0"/>
              <a:t>%+ FU Retention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09600" y="15240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Revised Web Reports (for PIs and Coordinators) and Software Updates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Abbreviated FU call “Have you been hospitalized”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Letter/email asking the same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Systematic reexamination of “Dropped” </a:t>
            </a:r>
            <a:r>
              <a:rPr lang="en-US" dirty="0" err="1" smtClean="0">
                <a:latin typeface="Arial" pitchFamily="34" charset="0"/>
                <a:ea typeface="ＭＳ Ｐゴシック" pitchFamily="34" charset="-128"/>
              </a:rPr>
              <a:t>ppts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  <a:p>
            <a:pPr marL="933450" lvl="1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endParaRPr lang="en-US" sz="24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0121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/>
          <a:lstStyle/>
          <a:p>
            <a:r>
              <a:rPr lang="en-US" dirty="0" smtClean="0"/>
              <a:t>If money were no object……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5486400"/>
          </a:xfrm>
        </p:spPr>
        <p:txBody>
          <a:bodyPr/>
          <a:lstStyle/>
          <a:p>
            <a:r>
              <a:rPr lang="en-US" sz="3600" dirty="0" smtClean="0">
                <a:latin typeface="Arial"/>
                <a:cs typeface="Arial"/>
              </a:rPr>
              <a:t>Incentives and strategies: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Informative breakfast or </a:t>
            </a:r>
            <a:r>
              <a:rPr lang="en-US" dirty="0" smtClean="0">
                <a:latin typeface="Arial"/>
                <a:cs typeface="Arial"/>
              </a:rPr>
              <a:t>event</a:t>
            </a:r>
            <a:endParaRPr lang="en-US" dirty="0" smtClean="0">
              <a:latin typeface="Arial"/>
              <a:cs typeface="Arial"/>
            </a:endParaRPr>
          </a:p>
          <a:p>
            <a:pPr lvl="1"/>
            <a:r>
              <a:rPr lang="en-US" dirty="0" smtClean="0">
                <a:latin typeface="Arial"/>
                <a:cs typeface="Arial"/>
              </a:rPr>
              <a:t>Consider using social media to help find people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Payment or gift card for completed interview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Give certificates or reward milestones (e.g. specific # of FU)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Send them to </a:t>
            </a:r>
            <a:r>
              <a:rPr lang="en-US" dirty="0" smtClean="0">
                <a:latin typeface="Arial"/>
                <a:cs typeface="Arial"/>
              </a:rPr>
              <a:t>lunch/dinner </a:t>
            </a:r>
            <a:r>
              <a:rPr lang="en-US" dirty="0" smtClean="0">
                <a:latin typeface="Arial"/>
                <a:cs typeface="Arial"/>
              </a:rPr>
              <a:t>at a nice restaurant </a:t>
            </a:r>
            <a:endParaRPr lang="en-US" dirty="0" smtClean="0">
              <a:latin typeface="Arial"/>
              <a:cs typeface="Arial"/>
            </a:endParaRPr>
          </a:p>
          <a:p>
            <a:pPr lvl="1"/>
            <a:r>
              <a:rPr lang="en-US" dirty="0" smtClean="0">
                <a:latin typeface="Arial"/>
                <a:cs typeface="Arial"/>
              </a:rPr>
              <a:t>Enter </a:t>
            </a:r>
            <a:r>
              <a:rPr lang="en-US" dirty="0" smtClean="0">
                <a:latin typeface="Arial"/>
                <a:cs typeface="Arial"/>
              </a:rPr>
              <a:t>them into a drawing for a scooter or car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Give them cell phones (with GPS)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Create MESA app or game for cell phone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4676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Newsletter</a:t>
            </a:r>
          </a:p>
        </p:txBody>
      </p:sp>
      <p:pic>
        <p:nvPicPr>
          <p:cNvPr id="553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44" y="1524000"/>
            <a:ext cx="3926225" cy="509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95800" y="1524000"/>
            <a:ext cx="4419600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Will be mailed in May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Translation underway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Reformatted for greater participant appeal: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Full color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More graphics and pictures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More white space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Articles contained on a single page if possible, no skipping pages to continue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ea typeface="ＭＳ Ｐゴシック" pitchFamily="34" charset="-128"/>
              </a:rPr>
              <a:t>Thank You!!!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Operations Subcommittee Report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5334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Retention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Follow-up calls </a:t>
            </a:r>
          </a:p>
          <a:p>
            <a:pPr marL="933450" lvl="1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F/U 13 progress</a:t>
            </a:r>
          </a:p>
          <a:p>
            <a:pPr marL="933450" lvl="1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Approaching to hit 85% in F/U 13</a:t>
            </a:r>
          </a:p>
          <a:p>
            <a:pPr marL="933450" lvl="1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Starting F/U 14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MESA Air Report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Participant Communications	</a:t>
            </a:r>
          </a:p>
          <a:p>
            <a:pPr marL="933450" lvl="1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endParaRPr lang="en-US" sz="24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Follow-up Call Retention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6336268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</a:t>
            </a:r>
            <a:endParaRPr lang="en-US" dirty="0"/>
          </a:p>
        </p:txBody>
      </p:sp>
      <p:pic>
        <p:nvPicPr>
          <p:cNvPr id="6" name="Chart 1"/>
          <p:cNvPicPr>
            <a:picLocks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00"/>
          <a:stretch/>
        </p:blipFill>
        <p:spPr bwMode="auto">
          <a:xfrm>
            <a:off x="304800" y="1784982"/>
            <a:ext cx="8534400" cy="4234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1219200" y="2438400"/>
            <a:ext cx="5867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389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Follow-up Retention by Ethnicity</a:t>
            </a:r>
            <a:endParaRPr lang="en-US" sz="3200" dirty="0" smtClean="0"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6336268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 except FU 13 (windowed)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2276052"/>
              </p:ext>
            </p:extLst>
          </p:nvPr>
        </p:nvGraphicFramePr>
        <p:xfrm>
          <a:off x="685800" y="1295400"/>
          <a:ext cx="77724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980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6553200" cy="1143000"/>
          </a:xfrm>
        </p:spPr>
        <p:txBody>
          <a:bodyPr/>
          <a:lstStyle/>
          <a:p>
            <a:pPr algn="ctr"/>
            <a:r>
              <a:rPr lang="en-US" smtClean="0">
                <a:ea typeface="ＭＳ Ｐゴシック" pitchFamily="34" charset="-128"/>
              </a:rPr>
              <a:t>Followup Retention by Site</a:t>
            </a:r>
          </a:p>
        </p:txBody>
      </p:sp>
      <p:pic>
        <p:nvPicPr>
          <p:cNvPr id="4505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2743200"/>
            <a:ext cx="76200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112992"/>
              </p:ext>
            </p:extLst>
          </p:nvPr>
        </p:nvGraphicFramePr>
        <p:xfrm>
          <a:off x="0" y="1600200"/>
          <a:ext cx="30480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3769619"/>
              </p:ext>
            </p:extLst>
          </p:nvPr>
        </p:nvGraphicFramePr>
        <p:xfrm>
          <a:off x="2971800" y="1562100"/>
          <a:ext cx="32004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2584363"/>
              </p:ext>
            </p:extLst>
          </p:nvPr>
        </p:nvGraphicFramePr>
        <p:xfrm>
          <a:off x="6096000" y="1638300"/>
          <a:ext cx="3048000" cy="232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8846954"/>
              </p:ext>
            </p:extLst>
          </p:nvPr>
        </p:nvGraphicFramePr>
        <p:xfrm>
          <a:off x="0" y="4038600"/>
          <a:ext cx="3124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300635"/>
              </p:ext>
            </p:extLst>
          </p:nvPr>
        </p:nvGraphicFramePr>
        <p:xfrm>
          <a:off x="3048000" y="4038600"/>
          <a:ext cx="3124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465281"/>
              </p:ext>
            </p:extLst>
          </p:nvPr>
        </p:nvGraphicFramePr>
        <p:xfrm>
          <a:off x="6096000" y="4038600"/>
          <a:ext cx="30480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371600" y="6336268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 except FU 13 (windowed)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961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077200" cy="1143000"/>
          </a:xfrm>
        </p:spPr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Follow-up 13 Expected*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Closed Windows </a:t>
            </a:r>
          </a:p>
        </p:txBody>
      </p:sp>
      <p:sp>
        <p:nvSpPr>
          <p:cNvPr id="47106" name="Rectangle 1"/>
          <p:cNvSpPr>
            <a:spLocks noChangeArrowheads="1"/>
          </p:cNvSpPr>
          <p:nvPr/>
        </p:nvSpPr>
        <p:spPr bwMode="auto">
          <a:xfrm>
            <a:off x="685800" y="1897063"/>
            <a:ext cx="80772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/>
              <a:t>	         </a:t>
            </a:r>
            <a:r>
              <a:rPr lang="en-US" sz="2800" b="1" u="sng" dirty="0"/>
              <a:t>Expected	Contacts Made</a:t>
            </a:r>
            <a:r>
              <a:rPr lang="en-US" sz="2800" b="1" dirty="0"/>
              <a:t>		</a:t>
            </a:r>
          </a:p>
          <a:p>
            <a:endParaRPr lang="da-DK" sz="2800" dirty="0" smtClean="0"/>
          </a:p>
          <a:p>
            <a:r>
              <a:rPr lang="da-DK" sz="2800" dirty="0" smtClean="0"/>
              <a:t>3</a:t>
            </a:r>
            <a:r>
              <a:rPr lang="da-DK" sz="2800" dirty="0"/>
              <a:t>: Wake Forest	</a:t>
            </a:r>
            <a:r>
              <a:rPr lang="da-DK" sz="2800" dirty="0" smtClean="0"/>
              <a:t>465</a:t>
            </a:r>
            <a:r>
              <a:rPr lang="da-DK" sz="2800" dirty="0"/>
              <a:t>	</a:t>
            </a:r>
            <a:r>
              <a:rPr lang="da-DK" sz="2800" dirty="0" smtClean="0"/>
              <a:t>272</a:t>
            </a:r>
            <a:r>
              <a:rPr lang="da-DK" sz="2800" dirty="0"/>
              <a:t>	</a:t>
            </a:r>
            <a:r>
              <a:rPr lang="da-DK" sz="2800" dirty="0" smtClean="0"/>
              <a:t>58%</a:t>
            </a:r>
            <a:r>
              <a:rPr lang="da-DK" sz="2800" dirty="0"/>
              <a:t>		</a:t>
            </a:r>
          </a:p>
          <a:p>
            <a:r>
              <a:rPr lang="da-DK" sz="2800" dirty="0"/>
              <a:t>4: Columbia	</a:t>
            </a:r>
            <a:r>
              <a:rPr lang="da-DK" sz="2800" dirty="0" smtClean="0"/>
              <a:t>448</a:t>
            </a:r>
            <a:r>
              <a:rPr lang="da-DK" sz="2800" dirty="0"/>
              <a:t>	</a:t>
            </a:r>
            <a:r>
              <a:rPr lang="da-DK" sz="2800" dirty="0" smtClean="0"/>
              <a:t>317</a:t>
            </a:r>
            <a:r>
              <a:rPr lang="da-DK" sz="2800" dirty="0"/>
              <a:t>	</a:t>
            </a:r>
            <a:r>
              <a:rPr lang="da-DK" sz="2800" dirty="0" smtClean="0"/>
              <a:t>71%</a:t>
            </a:r>
            <a:r>
              <a:rPr lang="da-DK" sz="2800" dirty="0"/>
              <a:t>		</a:t>
            </a:r>
          </a:p>
          <a:p>
            <a:r>
              <a:rPr lang="da-DK" sz="2800" dirty="0"/>
              <a:t>5: Johns Hopkins	</a:t>
            </a:r>
            <a:r>
              <a:rPr lang="da-DK" sz="2800" dirty="0" smtClean="0"/>
              <a:t>411</a:t>
            </a:r>
            <a:r>
              <a:rPr lang="da-DK" sz="2800" dirty="0"/>
              <a:t>	</a:t>
            </a:r>
            <a:r>
              <a:rPr lang="da-DK" sz="2800" dirty="0" smtClean="0"/>
              <a:t>408</a:t>
            </a:r>
            <a:r>
              <a:rPr lang="da-DK" sz="2800" dirty="0"/>
              <a:t>	</a:t>
            </a:r>
            <a:r>
              <a:rPr lang="da-DK" sz="2800" dirty="0" smtClean="0"/>
              <a:t>99%</a:t>
            </a:r>
            <a:r>
              <a:rPr lang="da-DK" sz="2800" dirty="0"/>
              <a:t>		</a:t>
            </a:r>
          </a:p>
          <a:p>
            <a:r>
              <a:rPr lang="fi-FI" sz="2800" dirty="0"/>
              <a:t>6: Minnesota	</a:t>
            </a:r>
            <a:r>
              <a:rPr lang="fi-FI" sz="2800" dirty="0" smtClean="0"/>
              <a:t>460</a:t>
            </a:r>
            <a:r>
              <a:rPr lang="fi-FI" sz="2800" dirty="0"/>
              <a:t>	</a:t>
            </a:r>
            <a:r>
              <a:rPr lang="fi-FI" sz="2800" dirty="0" smtClean="0"/>
              <a:t>391</a:t>
            </a:r>
            <a:r>
              <a:rPr lang="fi-FI" sz="2800" dirty="0"/>
              <a:t>	</a:t>
            </a:r>
            <a:r>
              <a:rPr lang="fi-FI" sz="2800" dirty="0" smtClean="0"/>
              <a:t>85%</a:t>
            </a:r>
            <a:r>
              <a:rPr lang="fi-FI" sz="2800" dirty="0"/>
              <a:t>		</a:t>
            </a:r>
          </a:p>
          <a:p>
            <a:r>
              <a:rPr lang="en-US" sz="2800" dirty="0"/>
              <a:t>7: Northwestern	</a:t>
            </a:r>
            <a:r>
              <a:rPr lang="en-US" sz="2800" dirty="0" smtClean="0"/>
              <a:t>505</a:t>
            </a:r>
            <a:r>
              <a:rPr lang="en-US" sz="2800" dirty="0"/>
              <a:t>	</a:t>
            </a:r>
            <a:r>
              <a:rPr lang="en-US" sz="2800" dirty="0" smtClean="0"/>
              <a:t>494</a:t>
            </a:r>
            <a:r>
              <a:rPr lang="en-US" sz="2800" dirty="0"/>
              <a:t>	</a:t>
            </a:r>
            <a:r>
              <a:rPr lang="en-US" sz="2800" dirty="0" smtClean="0"/>
              <a:t>98%</a:t>
            </a:r>
            <a:r>
              <a:rPr lang="en-US" sz="2800" dirty="0"/>
              <a:t>		</a:t>
            </a:r>
          </a:p>
          <a:p>
            <a:r>
              <a:rPr lang="en-US" sz="2800" dirty="0"/>
              <a:t>8: UCLA		</a:t>
            </a:r>
            <a:r>
              <a:rPr lang="en-US" sz="2800" dirty="0" smtClean="0"/>
              <a:t>533</a:t>
            </a:r>
            <a:r>
              <a:rPr lang="en-US" sz="2800" dirty="0"/>
              <a:t>	</a:t>
            </a:r>
            <a:r>
              <a:rPr lang="en-US" sz="2800" dirty="0" smtClean="0"/>
              <a:t>472</a:t>
            </a:r>
            <a:r>
              <a:rPr lang="en-US" sz="2800" dirty="0"/>
              <a:t>	</a:t>
            </a:r>
            <a:r>
              <a:rPr lang="en-US" sz="2800" dirty="0" smtClean="0"/>
              <a:t>89%</a:t>
            </a:r>
            <a:r>
              <a:rPr lang="en-US" sz="2800" dirty="0"/>
              <a:t>			</a:t>
            </a:r>
          </a:p>
          <a:p>
            <a:endParaRPr lang="en-US" sz="2800" dirty="0" smtClean="0"/>
          </a:p>
          <a:p>
            <a:r>
              <a:rPr lang="en-US" sz="2400" i="1" dirty="0" smtClean="0"/>
              <a:t>* Study dropouts not included in these numbers</a:t>
            </a:r>
            <a:r>
              <a:rPr lang="en-US" sz="2800" dirty="0"/>
              <a:t>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Follow-up 13 Productivity</a:t>
            </a:r>
            <a:endParaRPr lang="en-US" dirty="0"/>
          </a:p>
        </p:txBody>
      </p:sp>
      <p:graphicFrame>
        <p:nvGraphicFramePr>
          <p:cNvPr id="6" name="Chart Placeholder 5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069009829"/>
              </p:ext>
            </p:extLst>
          </p:nvPr>
        </p:nvGraphicFramePr>
        <p:xfrm>
          <a:off x="228600" y="1752600"/>
          <a:ext cx="8686800" cy="37242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2057400"/>
                <a:gridCol w="1828800"/>
                <a:gridCol w="20574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Site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Window Closed  Interview Done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All Interviews Done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Additional interviews not reported in retention slide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% of FU13 Completed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WFU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Col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JHU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Minn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NWU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UCLA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524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205909"/>
              </p:ext>
            </p:extLst>
          </p:nvPr>
        </p:nvGraphicFramePr>
        <p:xfrm>
          <a:off x="457200" y="1144404"/>
          <a:ext cx="8458200" cy="5713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50"/>
                <a:gridCol w="2114550"/>
                <a:gridCol w="2114550"/>
                <a:gridCol w="2114550"/>
              </a:tblGrid>
              <a:tr h="826324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Target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Cumulative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Completed Cumulative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Percent of Goal</a:t>
                      </a:r>
                    </a:p>
                  </a:txBody>
                  <a:tcPr marL="9525" marR="9525" marT="9525" marB="0" anchor="b"/>
                </a:tc>
              </a:tr>
              <a:tr h="49494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MESA Air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Recruited from MESA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Family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494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Wake Forest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31%</a:t>
                      </a:r>
                    </a:p>
                  </a:txBody>
                  <a:tcPr marL="9525" marR="9525" marT="9525" marB="0" anchor="b"/>
                </a:tc>
              </a:tr>
              <a:tr h="49494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Columbia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7%</a:t>
                      </a:r>
                    </a:p>
                  </a:txBody>
                  <a:tcPr marL="9525" marR="9525" marT="9525" marB="0" anchor="b"/>
                </a:tc>
              </a:tr>
              <a:tr h="46978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Northwestern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85%</a:t>
                      </a:r>
                    </a:p>
                  </a:txBody>
                  <a:tcPr marL="9525" marR="9525" marT="9525" marB="0" anchor="b"/>
                </a:tc>
              </a:tr>
              <a:tr h="49494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UCLA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</a:tr>
              <a:tr h="49494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Minnesota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56%</a:t>
                      </a:r>
                    </a:p>
                  </a:txBody>
                  <a:tcPr marL="9525" marR="9525" marT="9525" marB="0" anchor="b"/>
                </a:tc>
              </a:tr>
              <a:tr h="45790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Johns Hopkins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86%</a:t>
                      </a:r>
                    </a:p>
                  </a:txBody>
                  <a:tcPr marL="9525" marR="9525" marT="9525" marB="0" anchor="b"/>
                </a:tc>
              </a:tr>
              <a:tr h="49494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MESA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Air New Recruits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494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UCLA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</a:tr>
              <a:tr h="49494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Columbia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81000" y="228600"/>
            <a:ext cx="84769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kern="0" dirty="0">
                <a:latin typeface="Times New Roman"/>
                <a:ea typeface="ＭＳ Ｐゴシック" charset="-128"/>
                <a:cs typeface="ＭＳ Ｐゴシック" charset="-128"/>
              </a:rPr>
              <a:t>Follow-up 13 </a:t>
            </a:r>
            <a:r>
              <a:rPr lang="en-US" sz="4000" kern="0" dirty="0" smtClean="0">
                <a:latin typeface="Times New Roman"/>
                <a:ea typeface="ＭＳ Ｐゴシック" charset="-128"/>
                <a:cs typeface="ＭＳ Ｐゴシック" charset="-128"/>
              </a:rPr>
              <a:t>– Air/</a:t>
            </a:r>
            <a:r>
              <a:rPr lang="en-US" sz="4000" kern="0" dirty="0" err="1" smtClean="0">
                <a:latin typeface="Times New Roman"/>
                <a:ea typeface="ＭＳ Ｐゴシック" charset="-128"/>
                <a:cs typeface="ＭＳ Ｐゴシック" charset="-128"/>
              </a:rPr>
              <a:t>Farmily</a:t>
            </a:r>
            <a:r>
              <a:rPr lang="en-US" sz="4000" kern="0" dirty="0" smtClean="0">
                <a:latin typeface="Times New Roman"/>
                <a:ea typeface="ＭＳ Ｐゴシック" charset="-128"/>
                <a:cs typeface="ＭＳ Ｐゴシック" charset="-128"/>
              </a:rPr>
              <a:t> Participants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786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Follow-up Retention</a:t>
            </a: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257800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/U 12 </a:t>
            </a:r>
            <a:r>
              <a:rPr lang="en-US" sz="3600" dirty="0" smtClean="0">
                <a:latin typeface="Arial" charset="0"/>
                <a:ea typeface="ＭＳ Ｐゴシック" charset="0"/>
                <a:cs typeface="ＭＳ Ｐゴシック" charset="0"/>
              </a:rPr>
              <a:t>finished</a:t>
            </a:r>
            <a:endParaRPr lang="en-US" sz="36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3600" dirty="0" smtClean="0">
                <a:latin typeface="Arial" charset="0"/>
                <a:ea typeface="ＭＳ Ｐゴシック" charset="0"/>
                <a:cs typeface="ＭＳ Ｐゴシック" charset="0"/>
              </a:rPr>
              <a:t>F/U </a:t>
            </a:r>
            <a:r>
              <a:rPr lang="en-US" sz="3600" dirty="0" smtClean="0">
                <a:latin typeface="Arial" charset="0"/>
                <a:ea typeface="ＭＳ Ｐゴシック" charset="0"/>
                <a:cs typeface="ＭＳ Ｐゴシック" charset="0"/>
              </a:rPr>
              <a:t>13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Heterogeneity across sites improving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MESA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Air follow-up is on track for some sites and extremely behind for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others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  <a:sym typeface="Wingdings"/>
              </a:rPr>
              <a:t> Need to finish by </a:t>
            </a: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  <a:sym typeface="Wingdings"/>
              </a:rPr>
              <a:t>July 1</a:t>
            </a:r>
            <a:endParaRPr lang="en-US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3600" dirty="0" smtClean="0">
                <a:latin typeface="Arial" charset="0"/>
                <a:ea typeface="ＭＳ Ｐゴシック" charset="0"/>
                <a:cs typeface="ＭＳ Ｐゴシック" charset="0"/>
              </a:rPr>
              <a:t>F/U 14 starting soon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IRB approval received at three sites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Will include medications inventory and residential history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review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208084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mplate">
  <a:themeElements>
    <a:clrScheme name="templat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14164</TotalTime>
  <Words>553</Words>
  <Application>Microsoft Macintosh PowerPoint</Application>
  <PresentationFormat>On-screen Show (4:3)</PresentationFormat>
  <Paragraphs>166</Paragraphs>
  <Slides>14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template</vt:lpstr>
      <vt:lpstr>1_template</vt:lpstr>
      <vt:lpstr>Office Theme</vt:lpstr>
      <vt:lpstr>PowerPoint Presentation</vt:lpstr>
      <vt:lpstr>Operations Subcommittee Report</vt:lpstr>
      <vt:lpstr>Follow-up Call Retention</vt:lpstr>
      <vt:lpstr>Follow-up Retention by Ethnicity</vt:lpstr>
      <vt:lpstr>Followup Retention by Site</vt:lpstr>
      <vt:lpstr>Follow-up 13 Expected*  Closed Windows </vt:lpstr>
      <vt:lpstr>Follow-up 13 Productivity</vt:lpstr>
      <vt:lpstr>PowerPoint Presentation</vt:lpstr>
      <vt:lpstr>Follow-up Retention</vt:lpstr>
      <vt:lpstr>Common Retention Obstacles</vt:lpstr>
      <vt:lpstr>Approaches for 85%+ FU Retention</vt:lpstr>
      <vt:lpstr>If money were no object……</vt:lpstr>
      <vt:lpstr>Newsletter</vt:lpstr>
      <vt:lpstr>Thank You!!!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Introductions</dc:title>
  <dc:creator>R. Graham</dc:creator>
  <cp:lastModifiedBy>R Graham Barr</cp:lastModifiedBy>
  <cp:revision>500</cp:revision>
  <cp:lastPrinted>2012-02-24T22:33:20Z</cp:lastPrinted>
  <dcterms:created xsi:type="dcterms:W3CDTF">2010-09-15T12:03:53Z</dcterms:created>
  <dcterms:modified xsi:type="dcterms:W3CDTF">2013-04-25T14:33:47Z</dcterms:modified>
</cp:coreProperties>
</file>