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0" r:id="rId2"/>
    <p:sldId id="261" r:id="rId3"/>
    <p:sldId id="262" r:id="rId4"/>
    <p:sldId id="292" r:id="rId5"/>
    <p:sldId id="294" r:id="rId6"/>
    <p:sldId id="263" r:id="rId7"/>
    <p:sldId id="296" r:id="rId8"/>
    <p:sldId id="29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99" r:id="rId17"/>
    <p:sldId id="275" r:id="rId18"/>
    <p:sldId id="300" r:id="rId19"/>
    <p:sldId id="301" r:id="rId20"/>
    <p:sldId id="278" r:id="rId21"/>
    <p:sldId id="279" r:id="rId22"/>
    <p:sldId id="280" r:id="rId23"/>
    <p:sldId id="305" r:id="rId24"/>
    <p:sldId id="290" r:id="rId25"/>
    <p:sldId id="283" r:id="rId26"/>
    <p:sldId id="284" r:id="rId27"/>
    <p:sldId id="286" r:id="rId28"/>
    <p:sldId id="303" r:id="rId29"/>
    <p:sldId id="304" r:id="rId30"/>
    <p:sldId id="295" r:id="rId31"/>
    <p:sldId id="302" r:id="rId32"/>
    <p:sldId id="289" r:id="rId33"/>
  </p:sldIdLst>
  <p:sldSz cx="9144000" cy="6858000" type="screen4x3"/>
  <p:notesSz cx="7010400" cy="9296400"/>
  <p:custDataLst>
    <p:tags r:id="rId3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43C"/>
    <a:srgbClr val="CC0000"/>
    <a:srgbClr val="575A5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5" autoAdjust="0"/>
  </p:normalViewPr>
  <p:slideViewPr>
    <p:cSldViewPr snapToGrid="0" snapToObjects="1" showGuides="1">
      <p:cViewPr varScale="1">
        <p:scale>
          <a:sx n="98" d="100"/>
          <a:sy n="98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3781EB-4FB3-3648-A6F1-521C35AF4CD7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F0F673-3FE3-4644-A0AD-C862DAC4A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128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91D6BE-35D6-7746-85CA-91EA11600B8F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6D829D-6F50-6945-B415-7FF26FA418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4403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D829D-6F50-6945-B415-7FF26FA41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7F1F49-B0AC-4582-8484-921CCC1F97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95300" y="165100"/>
            <a:ext cx="4110038" cy="3082925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9467" y="3408680"/>
            <a:ext cx="6231467" cy="5267960"/>
          </a:xfrm>
          <a:noFill/>
        </p:spPr>
        <p:txBody>
          <a:bodyPr wrap="square" lIns="92200" tIns="45291" rIns="92200" bIns="45291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Overlapping participation in the clinical trials offers a cost-efficient design.</a:t>
            </a:r>
          </a:p>
          <a:p>
            <a:pPr>
              <a:spcBef>
                <a:spcPct val="0"/>
              </a:spcBef>
            </a:pPr>
            <a:r>
              <a:rPr lang="en-US" smtClean="0"/>
              <a:t>Women invited to participate in HT and DM after meeting eligibility criteria and providing informed consent.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75" y="0"/>
            <a:ext cx="9159875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6998" y="0"/>
            <a:ext cx="9159876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793" y="381000"/>
            <a:ext cx="6824663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</a:t>
            </a:r>
            <a:r>
              <a:rPr lang="en-US" dirty="0" smtClean="0"/>
              <a:t> add title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53" y="6224522"/>
            <a:ext cx="1894128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97" y="6006580"/>
            <a:ext cx="693291" cy="6995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82599" y="6384925"/>
            <a:ext cx="584200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169327" y="3958755"/>
            <a:ext cx="838154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20" y="4098036"/>
            <a:ext cx="2400155" cy="5595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22275" y="144463"/>
            <a:ext cx="8294688" cy="846137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2600" y="1357313"/>
            <a:ext cx="8234363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82600" y="5854700"/>
            <a:ext cx="8234363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10" y="196347"/>
            <a:ext cx="82296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6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2642"/>
            <a:ext cx="5111750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6177"/>
            <a:ext cx="3008313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552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BEBA8EAE-BF5A-486C-A8C5-ECC9F3942E4B}">
                <a14:imgProps xmlns=""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533400" y="6311900"/>
            <a:ext cx="6261100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1800"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27" y="6093522"/>
            <a:ext cx="1873290" cy="4367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935039" y="381000"/>
            <a:ext cx="7352928" cy="1822450"/>
          </a:xfrm>
        </p:spPr>
        <p:txBody>
          <a:bodyPr>
            <a:normAutofit/>
          </a:bodyPr>
          <a:lstStyle/>
          <a:p>
            <a:r>
              <a:rPr lang="en-US" dirty="0" smtClean="0"/>
              <a:t>How Well Do Medicare Claims Identify Cardiovascular Outcomes in the Women’s Health Initiative?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35038" y="3015573"/>
            <a:ext cx="716915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rgbClr val="CC0000"/>
                </a:solidFill>
                <a:cs typeface="Arial" pitchFamily="34" charset="0"/>
              </a:rPr>
              <a:t>Dale Burwen, MD, MPH</a:t>
            </a:r>
            <a:endParaRPr lang="en-US" sz="2400" dirty="0">
              <a:solidFill>
                <a:srgbClr val="CC0000"/>
              </a:solidFill>
              <a:cs typeface="Arial" pitchFamily="34" charset="0"/>
            </a:endParaRPr>
          </a:p>
          <a:p>
            <a:pPr algn="ctr"/>
            <a:r>
              <a:rPr lang="en-US" sz="2000" dirty="0" smtClean="0">
                <a:cs typeface="Arial"/>
              </a:rPr>
              <a:t>National Heart, Lung, and Blood Institute</a:t>
            </a:r>
          </a:p>
          <a:p>
            <a:pPr algn="ctr"/>
            <a:endParaRPr lang="en-US" sz="2000" dirty="0" smtClean="0">
              <a:solidFill>
                <a:schemeClr val="accent2"/>
              </a:solidFill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cs typeface="Arial" pitchFamily="34" charset="0"/>
              </a:rPr>
              <a:t>Presented by Garnet Anderson, PhD</a:t>
            </a:r>
          </a:p>
          <a:p>
            <a:pPr algn="ctr"/>
            <a:r>
              <a:rPr lang="en-US" sz="2000" dirty="0" smtClean="0">
                <a:cs typeface="Arial" pitchFamily="34" charset="0"/>
              </a:rPr>
              <a:t>WHI Clinical Coordinating Center</a:t>
            </a:r>
            <a:endParaRPr lang="en-US" sz="2000" dirty="0"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000" b="1" i="1" dirty="0" smtClean="0">
              <a:solidFill>
                <a:srgbClr val="333399"/>
              </a:solidFill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333399"/>
                </a:solidFill>
                <a:cs typeface="Arial" pitchFamily="34" charset="0"/>
              </a:rPr>
              <a:t>MESA </a:t>
            </a:r>
            <a:r>
              <a:rPr lang="en-US" sz="2000" dirty="0" smtClean="0">
                <a:solidFill>
                  <a:srgbClr val="333399"/>
                </a:solidFill>
                <a:cs typeface="Arial" pitchFamily="34" charset="0"/>
              </a:rPr>
              <a:t>Steering Committee </a:t>
            </a:r>
            <a:r>
              <a:rPr lang="en-US" sz="2000" dirty="0" smtClean="0">
                <a:solidFill>
                  <a:srgbClr val="333399"/>
                </a:solidFill>
                <a:cs typeface="Arial" pitchFamily="34" charset="0"/>
              </a:rPr>
              <a:t>Meeting</a:t>
            </a:r>
            <a:endParaRPr lang="en-US" sz="2000" dirty="0">
              <a:solidFill>
                <a:srgbClr val="333399"/>
              </a:solidFill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 smtClean="0">
                <a:cs typeface="Arial" pitchFamily="34" charset="0"/>
              </a:rPr>
              <a:t>April 24-26, 2013  </a:t>
            </a:r>
            <a:endParaRPr lang="en-US" dirty="0">
              <a:cs typeface="Arial" pitchFamily="34" charset="0"/>
            </a:endParaRPr>
          </a:p>
        </p:txBody>
      </p:sp>
      <p:pic>
        <p:nvPicPr>
          <p:cNvPr id="7" name="Picture 1" descr="H:\slide_template\whi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8225" y="6113532"/>
            <a:ext cx="463106" cy="56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505 participants had stroke in WHI and CMS</a:t>
            </a:r>
          </a:p>
          <a:p>
            <a:pPr lvl="1"/>
            <a:r>
              <a:rPr lang="en-US" dirty="0" smtClean="0"/>
              <a:t>83% on same date</a:t>
            </a:r>
          </a:p>
          <a:p>
            <a:pPr lvl="1"/>
            <a:r>
              <a:rPr lang="en-US" dirty="0" smtClean="0"/>
              <a:t>88% within +/- 1 day</a:t>
            </a:r>
          </a:p>
          <a:p>
            <a:pPr lvl="1"/>
            <a:r>
              <a:rPr lang="en-US" dirty="0" smtClean="0"/>
              <a:t>91% within +/- 3 days</a:t>
            </a:r>
          </a:p>
          <a:p>
            <a:pPr lvl="1"/>
            <a:r>
              <a:rPr lang="en-US" dirty="0" smtClean="0"/>
              <a:t>95% within +/- 7 days</a:t>
            </a:r>
          </a:p>
          <a:p>
            <a:pPr lvl="1"/>
            <a:r>
              <a:rPr lang="en-US" dirty="0" smtClean="0"/>
              <a:t>96% within +/- 30 days</a:t>
            </a:r>
          </a:p>
          <a:p>
            <a:pPr lvl="1"/>
            <a:r>
              <a:rPr lang="en-US" dirty="0" smtClean="0"/>
              <a:t>Range* -4269 to 682 days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Between WHI and CMS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89818" y="5971484"/>
            <a:ext cx="2047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WHI date – CMS date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455"/>
                <a:gridCol w="1420239"/>
                <a:gridCol w="1789889"/>
                <a:gridCol w="885217"/>
                <a:gridCol w="836579"/>
                <a:gridCol w="99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r>
                        <a:rPr lang="en-US" baseline="0" dirty="0" smtClean="0"/>
                        <a:t> (any diagnosis position)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WHI</a:t>
                      </a:r>
                    </a:p>
                    <a:p>
                      <a:r>
                        <a:rPr lang="en-US" dirty="0" smtClean="0"/>
                        <a:t>Yes       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</a:t>
                      </a:r>
                    </a:p>
                    <a:p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PPV</a:t>
                      </a:r>
                    </a:p>
                    <a:p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Kappa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    Yes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     No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505      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  77      23606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08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08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Set Results:  Stroke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704" y="4006533"/>
            <a:ext cx="82650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dirty="0" smtClean="0"/>
              <a:t>SP = 99%; NPV = &gt;99%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SN, sensitivity; SP, specificity; PPV, positive predictive value; NPV, negative predictive value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455"/>
                <a:gridCol w="1420239"/>
                <a:gridCol w="1789889"/>
                <a:gridCol w="885217"/>
                <a:gridCol w="836579"/>
                <a:gridCol w="99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r>
                        <a:rPr lang="en-US" baseline="0" dirty="0" smtClean="0"/>
                        <a:t> (any diagnosis position)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WHI</a:t>
                      </a:r>
                    </a:p>
                    <a:p>
                      <a:r>
                        <a:rPr lang="en-US" dirty="0" smtClean="0"/>
                        <a:t>Yes       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</a:t>
                      </a:r>
                    </a:p>
                    <a:p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PPV</a:t>
                      </a:r>
                    </a:p>
                    <a:p>
                      <a:r>
                        <a:rPr lang="en-US" dirty="0" smtClean="0"/>
                        <a:t>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Kappa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    Yes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     No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505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  77      23606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reported*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    Yes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     No 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505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125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  73      23606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adjudicated†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    Yes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     No 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505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  73      23606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Set Results:  Stroke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4338536"/>
            <a:ext cx="82296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Excludes strokes managed in the outpatient setting only.  Also, excludes discordant events for which no WHI hospitalization was reported within +/- 30 days of the Medicare admission. </a:t>
            </a:r>
          </a:p>
          <a:p>
            <a:endParaRPr lang="en-US" sz="1400" dirty="0" smtClean="0"/>
          </a:p>
          <a:p>
            <a:r>
              <a:rPr lang="en-US" sz="1400" dirty="0" smtClean="0"/>
              <a:t>† Excludes discordant events for which WHI stroke adjudication was planned but no medical records were received, as well as events for which no stroke adjudication was attempted.</a:t>
            </a: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003720"/>
            <a:ext cx="8259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SN, sensitivity; PPV, positive predictive value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521"/>
            <a:ext cx="8394970" cy="48288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Stroke date mostly same in WHI and CMS data</a:t>
            </a:r>
          </a:p>
          <a:p>
            <a:pPr lvl="1"/>
            <a:r>
              <a:rPr lang="en-US" dirty="0" smtClean="0"/>
              <a:t>Longer intervals may be date errors or separate events</a:t>
            </a:r>
          </a:p>
          <a:p>
            <a:r>
              <a:rPr lang="en-US" dirty="0" smtClean="0"/>
              <a:t>Although WHI diagnosis defined as “gold standard”, ascertainment of hospitalizations was imperfect</a:t>
            </a:r>
          </a:p>
          <a:p>
            <a:r>
              <a:rPr lang="en-US" dirty="0" smtClean="0"/>
              <a:t>Key reason for a CMS event without WHI match was lack of WHI report of hospitalization</a:t>
            </a:r>
          </a:p>
          <a:p>
            <a:pPr lvl="1"/>
            <a:r>
              <a:rPr lang="en-US" dirty="0" smtClean="0"/>
              <a:t>E.g., Inadequate recall, disability/death and lack of proxy report</a:t>
            </a:r>
          </a:p>
          <a:p>
            <a:r>
              <a:rPr lang="en-US" dirty="0" smtClean="0"/>
              <a:t>Even if hospitalization reported to WHI, it was not necessarily adjudicated by the stroke committee</a:t>
            </a:r>
          </a:p>
          <a:p>
            <a:pPr lvl="1"/>
            <a:r>
              <a:rPr lang="en-US" dirty="0" smtClean="0"/>
              <a:t>E.g., No medical records received; records reviewed by another committee only; reported reason for hospitalization did not trigger stroke review.</a:t>
            </a:r>
          </a:p>
          <a:p>
            <a:r>
              <a:rPr lang="en-US" dirty="0" smtClean="0"/>
              <a:t>Limiting analysis to CMS events that could be evaluated with WHI adjudicated records increased PPV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Summary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739303"/>
                <a:gridCol w="875489"/>
                <a:gridCol w="729574"/>
                <a:gridCol w="768486"/>
                <a:gridCol w="661480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PPV (%)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reported*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adjudicated†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r>
                        <a:rPr lang="en-US" baseline="30000" dirty="0" smtClean="0"/>
                        <a:t>§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82</a:t>
                      </a:r>
                      <a:r>
                        <a:rPr lang="en-US" baseline="30000" dirty="0" smtClean="0"/>
                        <a:t>§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Outcomes:  PPV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704" y="4134255"/>
            <a:ext cx="8722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Participants with CMS-only events were excluded if no WHI hospitalization reported within +/-30 days.            † Participants with CMS-only events were excluded if no WHI hospitalization adjudicated within +/-30 days.  § Further evaluation by reviewing CMS physician claims and selected medical records yielded PPV estimate  </a:t>
            </a:r>
          </a:p>
          <a:p>
            <a:r>
              <a:rPr lang="en-US" sz="1400" dirty="0" smtClean="0"/>
              <a:t>   of 91%-94% for AAA and 92%-95% for LE PAD.             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21706" y="5379396"/>
            <a:ext cx="8265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Stroke (any diagnosis position); MI, myocardial infarction (any diagnosis position; WHI clinical MI); VTE, venous </a:t>
            </a:r>
            <a:r>
              <a:rPr lang="en-US" sz="1400" dirty="0" err="1" smtClean="0"/>
              <a:t>thromboembolism</a:t>
            </a:r>
            <a:r>
              <a:rPr lang="en-US" sz="1400" dirty="0" smtClean="0"/>
              <a:t> (pulmonary embolism or deep venous thrombosis [any diagnosis position]); Carotid (treatment procedure); AAA, abdominal aortic aneurysm (treatment procedure);     LE PAD, lower extremity peripheral artery disease (treatment procedure)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642026"/>
                <a:gridCol w="875489"/>
                <a:gridCol w="778213"/>
                <a:gridCol w="778213"/>
                <a:gridCol w="700391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Sensitivity</a:t>
                      </a:r>
                      <a:r>
                        <a:rPr lang="en-US" baseline="0" dirty="0" smtClean="0"/>
                        <a:t> (%)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Outcomes:  Sensitivity and Kappa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706" y="5379396"/>
            <a:ext cx="8265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Stroke (any diagnosis position); MI, myocardial infarction (any diagnosis position; WHI clinical MI); VTE, venous </a:t>
            </a:r>
            <a:r>
              <a:rPr lang="en-US" sz="1400" dirty="0" err="1" smtClean="0"/>
              <a:t>thromboembolism</a:t>
            </a:r>
            <a:r>
              <a:rPr lang="en-US" sz="1400" dirty="0" smtClean="0"/>
              <a:t> (pulmonary embolism or deep venous thrombosis [any diagnosis position]); Carotid (treatment procedure); AAA, abdominal aortic aneurysm (treatment procedure);     LE PAD, lower extremity peripheral artery disease (treatment procedure) </a:t>
            </a:r>
            <a:endParaRPr lang="en-US" sz="14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3142034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642026"/>
                <a:gridCol w="875489"/>
                <a:gridCol w="778213"/>
                <a:gridCol w="778213"/>
                <a:gridCol w="700391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Kappa*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0.75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525115"/>
            <a:ext cx="8294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Kappa increased if exclude discordant events with no WHI hospitalization reported or adjudicated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829" y="1371600"/>
            <a:ext cx="8852171" cy="53879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After limiting discordant events to those adjudicated, the PPV was </a:t>
            </a:r>
          </a:p>
          <a:p>
            <a:pPr lvl="1"/>
            <a:r>
              <a:rPr lang="en-US" dirty="0" smtClean="0"/>
              <a:t>Highest for certain procedures (CABG, PCI, carotid)</a:t>
            </a:r>
          </a:p>
          <a:p>
            <a:pPr lvl="1"/>
            <a:r>
              <a:rPr lang="en-US" dirty="0" smtClean="0"/>
              <a:t>Intermediate for MI and stroke</a:t>
            </a:r>
          </a:p>
          <a:p>
            <a:r>
              <a:rPr lang="en-US" dirty="0" smtClean="0"/>
              <a:t>Some AAA and LE PAD procedures found in CMS hospital data but not WHI data were corroborated by </a:t>
            </a:r>
          </a:p>
          <a:p>
            <a:pPr lvl="1"/>
            <a:r>
              <a:rPr lang="en-US" dirty="0" smtClean="0"/>
              <a:t>CMS physician claims or review of selected medical records (data not shown)</a:t>
            </a:r>
          </a:p>
          <a:p>
            <a:pPr lvl="1"/>
            <a:r>
              <a:rPr lang="en-US" dirty="0" smtClean="0"/>
              <a:t>Estimated PPV was high</a:t>
            </a:r>
          </a:p>
          <a:p>
            <a:r>
              <a:rPr lang="en-US" dirty="0" smtClean="0"/>
              <a:t>For VTE, larger proportion of hospitalizations reported not adjudicated</a:t>
            </a:r>
          </a:p>
          <a:p>
            <a:pPr lvl="1"/>
            <a:r>
              <a:rPr lang="en-US" dirty="0" smtClean="0"/>
              <a:t>More caution generalizing from subset adjudicated; best estimate of PPV may be lower</a:t>
            </a:r>
          </a:p>
          <a:p>
            <a:pPr lvl="1"/>
            <a:r>
              <a:rPr lang="en-US" dirty="0" smtClean="0"/>
              <a:t>Lower PPV especially due to codes in a secondary position (data not shown)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Sensitivity was </a:t>
            </a:r>
          </a:p>
          <a:p>
            <a:pPr lvl="1"/>
            <a:r>
              <a:rPr lang="en-US" dirty="0" smtClean="0"/>
              <a:t>Highest for certain procedures (CABG, PCI, AAA, carotid)</a:t>
            </a:r>
          </a:p>
          <a:p>
            <a:pPr lvl="1"/>
            <a:r>
              <a:rPr lang="en-US" dirty="0" smtClean="0"/>
              <a:t>Intermediate for Stroke and VTE</a:t>
            </a:r>
          </a:p>
          <a:p>
            <a:pPr lvl="1"/>
            <a:r>
              <a:rPr lang="en-US" dirty="0" smtClean="0"/>
              <a:t>Lower for MI and LE PAD</a:t>
            </a:r>
          </a:p>
          <a:p>
            <a:pPr lvl="2"/>
            <a:r>
              <a:rPr lang="en-US" dirty="0" smtClean="0"/>
              <a:t>For LE PAD, physician claims may augment ascertainment (data not shown)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Summary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521"/>
            <a:ext cx="8229600" cy="49394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Study population</a:t>
            </a:r>
          </a:p>
          <a:p>
            <a:pPr lvl="1"/>
            <a:r>
              <a:rPr lang="en-US" dirty="0" smtClean="0"/>
              <a:t>WHI HT participants age </a:t>
            </a:r>
            <a:r>
              <a:rPr lang="en-US" u="sng" dirty="0" smtClean="0"/>
              <a:t>&gt;</a:t>
            </a:r>
            <a:r>
              <a:rPr lang="en-US" dirty="0" smtClean="0"/>
              <a:t>65 at baseline </a:t>
            </a:r>
          </a:p>
          <a:p>
            <a:pPr lvl="1"/>
            <a:r>
              <a:rPr lang="en-US" dirty="0" smtClean="0"/>
              <a:t>Enrolled in fee-for-service Medicare Part A at baseline</a:t>
            </a:r>
          </a:p>
          <a:p>
            <a:r>
              <a:rPr lang="en-US" dirty="0" smtClean="0"/>
              <a:t>Intention-to-treat analysis using either</a:t>
            </a:r>
          </a:p>
          <a:p>
            <a:pPr lvl="1"/>
            <a:r>
              <a:rPr lang="en-US" dirty="0" smtClean="0"/>
              <a:t>WHI outcomes</a:t>
            </a:r>
          </a:p>
          <a:p>
            <a:pPr lvl="1"/>
            <a:r>
              <a:rPr lang="en-US" dirty="0" smtClean="0"/>
              <a:t>Medicare outcomes </a:t>
            </a:r>
          </a:p>
          <a:p>
            <a:pPr lvl="1"/>
            <a:r>
              <a:rPr lang="en-US" dirty="0" smtClean="0"/>
              <a:t>Until intervention stopped</a:t>
            </a:r>
          </a:p>
          <a:p>
            <a:r>
              <a:rPr lang="en-US" dirty="0" smtClean="0"/>
              <a:t>Outcomes</a:t>
            </a:r>
          </a:p>
          <a:p>
            <a:pPr lvl="1"/>
            <a:r>
              <a:rPr lang="en-US" dirty="0" smtClean="0"/>
              <a:t>Myocardial infarction (MI)</a:t>
            </a:r>
          </a:p>
          <a:p>
            <a:pPr lvl="1"/>
            <a:r>
              <a:rPr lang="en-US" dirty="0" smtClean="0"/>
              <a:t>Revascularization (CABG/PCI)</a:t>
            </a:r>
          </a:p>
          <a:p>
            <a:r>
              <a:rPr lang="en-US" dirty="0" smtClean="0"/>
              <a:t>Primary analysis </a:t>
            </a:r>
            <a:r>
              <a:rPr lang="en-US" dirty="0" smtClean="0"/>
              <a:t>pooled </a:t>
            </a:r>
            <a:r>
              <a:rPr lang="en-US" dirty="0" smtClean="0"/>
              <a:t>HT trials</a:t>
            </a:r>
          </a:p>
          <a:p>
            <a:pPr lvl="1"/>
            <a:r>
              <a:rPr lang="en-US" dirty="0" smtClean="0"/>
              <a:t>Estrogen alone (E-alone)</a:t>
            </a:r>
          </a:p>
          <a:p>
            <a:pPr lvl="1"/>
            <a:r>
              <a:rPr lang="en-US" dirty="0" smtClean="0"/>
              <a:t>Estrogen and Progestin (E+P)</a:t>
            </a:r>
          </a:p>
          <a:p>
            <a:r>
              <a:rPr lang="en-US" dirty="0" smtClean="0"/>
              <a:t>Hazard ratios using WHI outcomes were compared to hazard ratios using Medicare outcomes</a:t>
            </a:r>
          </a:p>
          <a:p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 CHD Hormone Trial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970"/>
                <a:gridCol w="175487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Pooled </a:t>
                      </a:r>
                      <a:r>
                        <a:rPr lang="en-US" baseline="0" dirty="0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1.03, 1.67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1.00,</a:t>
                      </a:r>
                      <a:r>
                        <a:rPr lang="en-US" baseline="0" dirty="0" smtClean="0"/>
                        <a:t> 1.68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CHD Hormone Trial Analysis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889115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698"/>
                <a:gridCol w="174514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E-alone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0.88, 1.71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0.94, 1.95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33853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426"/>
                <a:gridCol w="1735414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0.99, 2.01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0.85, 1.80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53328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MI, WHI clinical MI (excludes silent MI); Medicare MI any diagnosis position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21705" y="5583996"/>
            <a:ext cx="820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Difference between hazard ratios not significant in 1000 bootstrap replications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970"/>
                <a:gridCol w="175487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Revasc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Pooled </a:t>
                      </a:r>
                      <a:r>
                        <a:rPr lang="en-US" baseline="0" dirty="0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0.88, 1.35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0.89, 1.35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CHD Hormone Trial Analysis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889115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698"/>
                <a:gridCol w="174514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Revasc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E-alone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0.95, 1.67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0.92, 1.58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33853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426"/>
                <a:gridCol w="1735414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Revasc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0.67, 1.25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0.71, 1.33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53328"/>
            <a:ext cx="2616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Revascularization, CABG/PCI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21705" y="5583996"/>
            <a:ext cx="820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Difference between hazard ratios not significant in 1000 bootstrap replications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4281" y="1600200"/>
            <a:ext cx="1799617" cy="3720829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WHI CMS Implementation WG</a:t>
            </a:r>
          </a:p>
          <a:p>
            <a:r>
              <a:rPr lang="en-US" dirty="0" smtClean="0"/>
              <a:t>Garnet Anderson</a:t>
            </a:r>
          </a:p>
          <a:p>
            <a:r>
              <a:rPr lang="en-US" dirty="0" smtClean="0"/>
              <a:t>Mary Pettinger</a:t>
            </a:r>
          </a:p>
          <a:p>
            <a:r>
              <a:rPr lang="en-US" dirty="0" smtClean="0"/>
              <a:t>Ross Prentice</a:t>
            </a:r>
          </a:p>
          <a:p>
            <a:r>
              <a:rPr lang="en-US" dirty="0" smtClean="0"/>
              <a:t>Marian Limacher</a:t>
            </a:r>
          </a:p>
          <a:p>
            <a:r>
              <a:rPr lang="en-US" dirty="0" smtClean="0"/>
              <a:t>Karen Margolis</a:t>
            </a:r>
          </a:p>
          <a:p>
            <a:r>
              <a:rPr lang="en-US" dirty="0" smtClean="0"/>
              <a:t>Beth Virnig</a:t>
            </a:r>
          </a:p>
          <a:p>
            <a:r>
              <a:rPr lang="en-US" dirty="0" smtClean="0"/>
              <a:t>CCC analysts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HSR SIG</a:t>
            </a:r>
          </a:p>
          <a:p>
            <a:r>
              <a:rPr lang="en-US" dirty="0" smtClean="0"/>
              <a:t>Karen Margolis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NHLBI</a:t>
            </a:r>
          </a:p>
          <a:p>
            <a:r>
              <a:rPr lang="en-US" dirty="0" smtClean="0"/>
              <a:t>Jacques Rossouw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03898" y="1600200"/>
            <a:ext cx="2258386" cy="5159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CHD WG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Mark Hlatky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Roberta Ray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Matthew Allison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Timothy </a:t>
            </a:r>
            <a:r>
              <a:rPr lang="en-US" sz="2800" dirty="0" err="1" smtClean="0">
                <a:latin typeface="Arial"/>
                <a:cs typeface="Arial"/>
              </a:rPr>
              <a:t>Assimes</a:t>
            </a: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Anthony </a:t>
            </a:r>
            <a:r>
              <a:rPr lang="en-US" sz="2800" dirty="0" err="1" smtClean="0">
                <a:latin typeface="Arial"/>
                <a:cs typeface="Arial"/>
              </a:rPr>
              <a:t>Bavry</a:t>
            </a: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Jeffrey Berger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Rhonda Cooper-</a:t>
            </a:r>
            <a:r>
              <a:rPr lang="en-US" sz="2800" dirty="0" err="1" smtClean="0">
                <a:latin typeface="Arial"/>
                <a:cs typeface="Arial"/>
              </a:rPr>
              <a:t>DeHoff</a:t>
            </a: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Susan Heckbert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Karen Johnson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Anna Kucharska-Newton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err="1" smtClean="0">
                <a:latin typeface="Arial"/>
                <a:cs typeface="Arial"/>
              </a:rPr>
              <a:t>Wenjun</a:t>
            </a:r>
            <a:r>
              <a:rPr lang="en-US" sz="2800" dirty="0" smtClean="0">
                <a:latin typeface="Arial"/>
                <a:cs typeface="Arial"/>
              </a:rPr>
              <a:t> Li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err="1" smtClean="0">
                <a:latin typeface="Arial"/>
                <a:cs typeface="Arial"/>
              </a:rPr>
              <a:t>Simin</a:t>
            </a:r>
            <a:r>
              <a:rPr lang="en-US" sz="2800" dirty="0" smtClean="0">
                <a:latin typeface="Arial"/>
                <a:cs typeface="Arial"/>
              </a:rPr>
              <a:t> Liu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JoAnn Manson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Karen Margolis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Lisa Martin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Marco Perez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Jennifer Robinson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Monika Safford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Marcia Stefanick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Hillary Tindle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Wolfgang Winkelmayer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667327" y="1600201"/>
            <a:ext cx="1799617" cy="2631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STROKE WG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Kamakshi Lakshminarayan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Joseph Larson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Beth Virnig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Norrina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Allen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Marian Limacher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Monika Safford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800" dirty="0" smtClean="0">
                <a:latin typeface="Arial"/>
                <a:cs typeface="Arial"/>
              </a:rPr>
              <a:t>Wolfgang Winkelmayer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lang="en-US" sz="2800" dirty="0" smtClean="0">
              <a:latin typeface="Arial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466944" y="1600201"/>
            <a:ext cx="1799617" cy="2631331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PAD WG</a:t>
            </a:r>
          </a:p>
          <a:p>
            <a:r>
              <a:rPr lang="en-US" dirty="0" smtClean="0"/>
              <a:t>Matthew Mell</a:t>
            </a:r>
          </a:p>
          <a:p>
            <a:r>
              <a:rPr lang="en-US" dirty="0" smtClean="0"/>
              <a:t>Mary Pettinger</a:t>
            </a:r>
          </a:p>
          <a:p>
            <a:r>
              <a:rPr lang="en-US" dirty="0" err="1" smtClean="0"/>
              <a:t>Golareh</a:t>
            </a:r>
            <a:r>
              <a:rPr lang="en-US" dirty="0" smtClean="0"/>
              <a:t> </a:t>
            </a:r>
            <a:r>
              <a:rPr lang="en-US" dirty="0" err="1" smtClean="0"/>
              <a:t>Agha</a:t>
            </a:r>
            <a:endParaRPr lang="en-US" dirty="0" smtClean="0"/>
          </a:p>
          <a:p>
            <a:r>
              <a:rPr lang="en-US" dirty="0" smtClean="0"/>
              <a:t>Matthew Allison</a:t>
            </a:r>
          </a:p>
          <a:p>
            <a:r>
              <a:rPr lang="en-US" dirty="0" smtClean="0"/>
              <a:t>Michael Criqui</a:t>
            </a:r>
          </a:p>
          <a:p>
            <a:r>
              <a:rPr lang="en-US" dirty="0" smtClean="0"/>
              <a:t>Susan Heckbert</a:t>
            </a:r>
          </a:p>
          <a:p>
            <a:r>
              <a:rPr lang="en-US" dirty="0" smtClean="0"/>
              <a:t>Mark Hlatky</a:t>
            </a:r>
          </a:p>
          <a:p>
            <a:r>
              <a:rPr lang="en-US" dirty="0" smtClean="0"/>
              <a:t>JoAnn Manson </a:t>
            </a:r>
          </a:p>
          <a:p>
            <a:r>
              <a:rPr lang="en-US" dirty="0" smtClean="0"/>
              <a:t>Lisa Martin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7129965" y="1600200"/>
            <a:ext cx="1799617" cy="3720829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VTE WG</a:t>
            </a:r>
          </a:p>
          <a:p>
            <a:r>
              <a:rPr lang="en-US" dirty="0" smtClean="0"/>
              <a:t>Dominic Cirillo</a:t>
            </a:r>
          </a:p>
          <a:p>
            <a:r>
              <a:rPr lang="en-US" dirty="0" smtClean="0"/>
              <a:t>Chunyuan Wu</a:t>
            </a:r>
          </a:p>
          <a:p>
            <a:r>
              <a:rPr lang="en-US" dirty="0" smtClean="0"/>
              <a:t>Matthew Allison</a:t>
            </a:r>
          </a:p>
          <a:p>
            <a:r>
              <a:rPr lang="en-US" dirty="0" smtClean="0"/>
              <a:t>Jeffrey Berger</a:t>
            </a:r>
          </a:p>
          <a:p>
            <a:r>
              <a:rPr lang="en-US" dirty="0" smtClean="0"/>
              <a:t>Charles Eaton</a:t>
            </a:r>
          </a:p>
          <a:p>
            <a:r>
              <a:rPr lang="en-US" dirty="0" smtClean="0"/>
              <a:t>Matthew Freiberg</a:t>
            </a:r>
          </a:p>
          <a:p>
            <a:r>
              <a:rPr lang="en-US" dirty="0" smtClean="0"/>
              <a:t>Elizabeth Habermann</a:t>
            </a:r>
          </a:p>
          <a:p>
            <a:r>
              <a:rPr lang="en-US" dirty="0" smtClean="0"/>
              <a:t>Marian Limacher</a:t>
            </a:r>
          </a:p>
          <a:p>
            <a:r>
              <a:rPr lang="en-US" dirty="0" smtClean="0"/>
              <a:t>Karen Margolis</a:t>
            </a:r>
          </a:p>
          <a:p>
            <a:r>
              <a:rPr lang="en-US" dirty="0" smtClean="0"/>
              <a:t>Jennifer Robinson</a:t>
            </a:r>
          </a:p>
          <a:p>
            <a:r>
              <a:rPr lang="en-US" dirty="0" smtClean="0"/>
              <a:t>Monika Safford</a:t>
            </a:r>
          </a:p>
          <a:p>
            <a:r>
              <a:rPr lang="en-US" dirty="0" smtClean="0"/>
              <a:t>Robert Wallace</a:t>
            </a:r>
          </a:p>
          <a:p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4163BB-A9E4-45FA-A154-B7168CE686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4281" y="6384925"/>
            <a:ext cx="8725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Abbreviations:  CHD, coronary heart disease; CMS, Centers for Medicare &amp; Medicaid Services; HSR SIG, </a:t>
            </a:r>
          </a:p>
          <a:p>
            <a:r>
              <a:rPr lang="en-US" sz="1100" dirty="0" smtClean="0"/>
              <a:t>Health Services Research Scientific Interest Group; PAD, peripheral artery disease; VTE, venous </a:t>
            </a:r>
            <a:r>
              <a:rPr lang="en-US" sz="1100" dirty="0" err="1" smtClean="0"/>
              <a:t>thromboembolism</a:t>
            </a:r>
            <a:r>
              <a:rPr lang="en-US" sz="1100" dirty="0" smtClean="0"/>
              <a:t>; WG, working group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854102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DVT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  VTE Incidence Analysis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45521"/>
            <a:ext cx="8229600" cy="3252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Number of participants with VTE important for incidence analysis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 using 50% HT cohort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3000" dirty="0" smtClean="0">
                <a:latin typeface="Arial"/>
                <a:cs typeface="Arial"/>
              </a:rPr>
              <a:t>Incidence estimate may be higher using Medicare hospital claims</a:t>
            </a:r>
          </a:p>
          <a:p>
            <a:pPr marL="798513" lvl="1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VTE	 	</a:t>
            </a:r>
            <a:r>
              <a:rPr lang="en-US" sz="3000" dirty="0" smtClean="0">
                <a:latin typeface="Arial"/>
                <a:cs typeface="Arial"/>
              </a:rPr>
              <a:t>36% higher</a:t>
            </a:r>
          </a:p>
          <a:p>
            <a:pPr marL="798513" lvl="1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		23% higher</a:t>
            </a:r>
          </a:p>
          <a:p>
            <a:pPr marL="798513" lvl="1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lang="en-US" sz="3000" dirty="0" smtClean="0">
                <a:latin typeface="Arial"/>
                <a:cs typeface="Arial"/>
              </a:rPr>
              <a:t>DVT		36% higher</a:t>
            </a:r>
          </a:p>
          <a:p>
            <a:pPr marL="341313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lang="en-US" sz="3000" dirty="0" smtClean="0">
                <a:latin typeface="Arial"/>
                <a:cs typeface="Arial"/>
              </a:rPr>
              <a:t>Also, some differences in the persons identified with the events</a:t>
            </a:r>
          </a:p>
          <a:p>
            <a:pPr marL="341313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lang="en-US" sz="3000" dirty="0" smtClean="0">
                <a:latin typeface="Arial"/>
                <a:cs typeface="Arial"/>
              </a:rPr>
              <a:t>Additional algorithms being tested</a:t>
            </a:r>
          </a:p>
          <a:p>
            <a:pPr marL="798513" lvl="1" indent="-341313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</a:pPr>
            <a:r>
              <a:rPr lang="en-US" sz="3000" dirty="0" smtClean="0">
                <a:latin typeface="Arial"/>
                <a:cs typeface="Arial"/>
              </a:rPr>
              <a:t>E.g., Only count hospital DVT code if corroborated by subsequent ambulatory diagnosis or </a:t>
            </a:r>
            <a:r>
              <a:rPr lang="en-US" sz="3000" dirty="0" err="1" smtClean="0">
                <a:latin typeface="Arial"/>
                <a:cs typeface="Arial"/>
              </a:rPr>
              <a:t>prothrombin</a:t>
            </a:r>
            <a:r>
              <a:rPr lang="en-US" sz="3000" dirty="0" smtClean="0">
                <a:latin typeface="Arial"/>
                <a:cs typeface="Arial"/>
              </a:rPr>
              <a:t>/INR test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0"/>
              </a:buClr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0"/>
              </a:buClr>
              <a:buSzTx/>
              <a:buFont typeface="Wingdings" charset="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0"/>
              </a:buClr>
              <a:buSzTx/>
              <a:buFont typeface="Wingdings" charset="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521"/>
            <a:ext cx="8229600" cy="48190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Relatively high agreement between WHI and Medicare data for MI, CABG, PCI</a:t>
            </a:r>
          </a:p>
          <a:p>
            <a:r>
              <a:rPr lang="en-US" dirty="0" smtClean="0"/>
              <a:t>Translated into similar hazard ratios in HT</a:t>
            </a:r>
          </a:p>
          <a:p>
            <a:r>
              <a:rPr lang="en-US" dirty="0" smtClean="0"/>
              <a:t>Caution needed with small relative risks, such as those in clinical trials</a:t>
            </a:r>
          </a:p>
          <a:p>
            <a:pPr lvl="1"/>
            <a:r>
              <a:rPr lang="en-US" dirty="0" smtClean="0"/>
              <a:t>E.g., point estimate 1.41 </a:t>
            </a:r>
            <a:r>
              <a:rPr lang="en-US" dirty="0" err="1" smtClean="0"/>
              <a:t>vs</a:t>
            </a:r>
            <a:r>
              <a:rPr lang="en-US" dirty="0" smtClean="0"/>
              <a:t> 1.23 </a:t>
            </a:r>
          </a:p>
          <a:p>
            <a:r>
              <a:rPr lang="en-US" dirty="0" smtClean="0"/>
              <a:t>Caution generalizing to other outcomes</a:t>
            </a:r>
          </a:p>
          <a:p>
            <a:pPr lvl="1"/>
            <a:r>
              <a:rPr lang="en-US" dirty="0" smtClean="0"/>
              <a:t>Performance of each likely specific</a:t>
            </a:r>
          </a:p>
          <a:p>
            <a:pPr lvl="1"/>
            <a:r>
              <a:rPr lang="en-US" dirty="0" smtClean="0"/>
              <a:t>More example applications would be useful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Absolute counts more critical for incidence analysis</a:t>
            </a:r>
          </a:p>
          <a:p>
            <a:pPr lvl="1"/>
            <a:r>
              <a:rPr lang="en-US" dirty="0" smtClean="0"/>
              <a:t>Further work ongoing to try to improve VTE coding algorithm and increase specificity and PPV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Summary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521"/>
            <a:ext cx="8229600" cy="486789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WHI events are ~100% true, but there is some </a:t>
            </a:r>
            <a:r>
              <a:rPr lang="en-US" dirty="0" err="1" smtClean="0"/>
              <a:t>underascertainment</a:t>
            </a:r>
            <a:endParaRPr lang="en-US" dirty="0" smtClean="0"/>
          </a:p>
          <a:p>
            <a:pPr lvl="1"/>
            <a:r>
              <a:rPr lang="en-US" dirty="0" smtClean="0"/>
              <a:t>This type of error may have little effect on relative risk of rare events in cohort analyses*</a:t>
            </a:r>
          </a:p>
          <a:p>
            <a:r>
              <a:rPr lang="en-US" dirty="0" smtClean="0"/>
              <a:t>Using Medicare data, there is both </a:t>
            </a:r>
            <a:r>
              <a:rPr lang="en-US" dirty="0" err="1" smtClean="0"/>
              <a:t>underascertainment</a:t>
            </a:r>
            <a:r>
              <a:rPr lang="en-US" dirty="0" smtClean="0"/>
              <a:t> and imperfect PPV</a:t>
            </a:r>
          </a:p>
          <a:p>
            <a:r>
              <a:rPr lang="en-US" dirty="0" smtClean="0"/>
              <a:t>PPV results for MI and Stroke were similar to published literature only after limiting analysis of discordant events to adjudicated records</a:t>
            </a:r>
          </a:p>
          <a:p>
            <a:r>
              <a:rPr lang="en-US" dirty="0" smtClean="0"/>
              <a:t>Cardiovascular procedures generally performed well</a:t>
            </a:r>
          </a:p>
          <a:p>
            <a:pPr lvl="1"/>
            <a:r>
              <a:rPr lang="en-US" dirty="0" smtClean="0"/>
              <a:t>CABG, PCI, Carotid, AAA, LE PAD</a:t>
            </a:r>
          </a:p>
          <a:p>
            <a:r>
              <a:rPr lang="en-US" dirty="0" smtClean="0"/>
              <a:t>Future validation projects: heart failure, </a:t>
            </a:r>
            <a:r>
              <a:rPr lang="en-US" dirty="0" err="1" smtClean="0"/>
              <a:t>valvular</a:t>
            </a:r>
            <a:r>
              <a:rPr lang="en-US" dirty="0" smtClean="0"/>
              <a:t> heart disease, </a:t>
            </a:r>
            <a:r>
              <a:rPr lang="en-US" dirty="0" err="1" smtClean="0"/>
              <a:t>atrial</a:t>
            </a:r>
            <a:r>
              <a:rPr lang="en-US" dirty="0" smtClean="0"/>
              <a:t> fibrillation, dementia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2599" y="6005634"/>
            <a:ext cx="4493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Copeland, et al. Am J </a:t>
            </a:r>
            <a:r>
              <a:rPr lang="en-US" sz="1400" dirty="0" err="1" smtClean="0"/>
              <a:t>Epidemiol</a:t>
            </a:r>
            <a:r>
              <a:rPr lang="en-US" sz="1400" dirty="0" smtClean="0"/>
              <a:t>. 1977:105;488-495. 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Not all participants have fee-for-service Medicare coverage</a:t>
            </a:r>
          </a:p>
          <a:p>
            <a:pPr lvl="1"/>
            <a:r>
              <a:rPr lang="en-US" dirty="0" smtClean="0"/>
              <a:t>Claims data routinely available only yearly 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Identify outcomes without need for participant recall</a:t>
            </a:r>
          </a:p>
          <a:p>
            <a:pPr lvl="1"/>
            <a:r>
              <a:rPr lang="en-US" dirty="0" smtClean="0"/>
              <a:t>Provide outcomes on an expanded sample </a:t>
            </a:r>
          </a:p>
          <a:p>
            <a:pPr lvl="1"/>
            <a:r>
              <a:rPr lang="en-US" dirty="0" smtClean="0"/>
              <a:t>Enable long-term monitoring at relatively low cost</a:t>
            </a:r>
          </a:p>
          <a:p>
            <a:pPr lvl="1"/>
            <a:r>
              <a:rPr lang="en-US" dirty="0" smtClean="0"/>
              <a:t>Record all episodes of care, including subsequent events that may not be ascertained in WHI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(cont.)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62655"/>
            <a:ext cx="7772400" cy="83843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Any Questions?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4F199F-5620-4BF4-87B3-75C3427C29E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838436"/>
          </a:xfrm>
        </p:spPr>
        <p:txBody>
          <a:bodyPr/>
          <a:lstStyle/>
          <a:p>
            <a:pPr algn="ctr"/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4F199F-5620-4BF4-87B3-75C3427C29E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328"/>
                <a:gridCol w="68482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Outcome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ICD-9-CM codes*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Stroke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</a:rPr>
                        <a:t>430, 431, 433.x1, 434.x1, 436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410.x0, 410.x1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36.1x, 36.2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PCI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00.66, 36.0, 36.00, 36.01, 36.02, 36.05, 36.06, 36.07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(441.3, 441.4, 441.5, or 441.9) AND (38.34, 38.44, 39.25, 39.52</a:t>
                      </a:r>
                      <a:r>
                        <a:rPr lang="en-US" sz="1600" baseline="0" dirty="0" smtClean="0"/>
                        <a:t> or 39.71)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 PAD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(440.20-440.24, 440.9, 444.22, 444.81, 443.81, 443.9, 447.1, or 250.70) AND (39.50, 39.90, 00.55, 17.56, 99.10, 38.08, 38.14, 38.16, 38.18, 39.25, 39.29, 84.11, 84.12, 84.15, or 84.17)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Carotid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(433.10, 433.11, 433.30, or 447.1) AND (38.42, 38.12, or 00.63)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VTE</a:t>
                      </a:r>
                      <a:r>
                        <a:rPr lang="en-US" sz="1600" baseline="30000" dirty="0" smtClean="0"/>
                        <a:t>†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415.11, 415.19, 451.11, 451.19, 451.2, 451.9, 453.1, 453.2, 453.40, 453.41, 453.42, 453.8, 453.9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 (Preliminary)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700409"/>
            <a:ext cx="4251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 MEDPAR database </a:t>
            </a:r>
          </a:p>
          <a:p>
            <a:r>
              <a:rPr lang="en-US" sz="1400" dirty="0" smtClean="0"/>
              <a:t>† Further work ongoing to test additional algorithms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739303"/>
                <a:gridCol w="875489"/>
                <a:gridCol w="729574"/>
                <a:gridCol w="768486"/>
                <a:gridCol w="661480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PPV (%)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reported*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hospitalization adjudicated†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81</a:t>
                      </a:r>
                      <a:endParaRPr lang="en-US" baseline="300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 Results:  PPV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704" y="4134255"/>
            <a:ext cx="8722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Participants with CMS-only events were excluded if no WHI hospitalization reported within +/-30 days.            † Participants with CMS-only events were excluded if no WHI hospitalization adjudicated within +/-30 days. 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21706" y="5379396"/>
            <a:ext cx="8265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Stroke (any diagnosis position); MI, myocardial infarction (any diagnosis position; WHI clinical MI); VTE, venous </a:t>
            </a:r>
            <a:r>
              <a:rPr lang="en-US" sz="1400" dirty="0" err="1" smtClean="0"/>
              <a:t>thromboembolism</a:t>
            </a:r>
            <a:r>
              <a:rPr lang="en-US" sz="1400" dirty="0" smtClean="0"/>
              <a:t> (pulmonary embolism or deep venous thrombosis [any diagnosis position]); Carotid (treatment procedure); AAA, abdominal aortic aneurysm (treatment procedure);     LE PAD, lower extremity peripheral artery disease (treatment procedure)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642026"/>
                <a:gridCol w="875489"/>
                <a:gridCol w="778213"/>
                <a:gridCol w="778213"/>
                <a:gridCol w="700391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Sensitivity</a:t>
                      </a:r>
                      <a:r>
                        <a:rPr lang="en-US" baseline="0" dirty="0" smtClean="0"/>
                        <a:t> (%)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 Results:  Sensitivity and Kappa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706" y="5379396"/>
            <a:ext cx="8265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Stroke (any diagnosis position); MI, myocardial infarction (any diagnosis position; WHI clinical MI); VTE, venous </a:t>
            </a:r>
            <a:r>
              <a:rPr lang="en-US" sz="1400" dirty="0" err="1" smtClean="0"/>
              <a:t>thromboembolism</a:t>
            </a:r>
            <a:r>
              <a:rPr lang="en-US" sz="1400" dirty="0" smtClean="0"/>
              <a:t> (pulmonary embolism or deep venous thrombosis [any diagnosis position]); Carotid (treatment procedure); AAA, abdominal aortic aneurysm (treatment procedure);     LE PAD, lower extremity peripheral artery disease (treatment procedure)</a:t>
            </a:r>
            <a:endParaRPr lang="en-US" sz="14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3142034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13"/>
                <a:gridCol w="894944"/>
                <a:gridCol w="642026"/>
                <a:gridCol w="875489"/>
                <a:gridCol w="778213"/>
                <a:gridCol w="778213"/>
                <a:gridCol w="700391"/>
                <a:gridCol w="719847"/>
                <a:gridCol w="6906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Kappa*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 PAD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0.74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525115"/>
            <a:ext cx="8294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Kappa increased if exclude discordant events with no WHI hospitalization reported or adjudicated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Women’s Health Initiative (WHI)</a:t>
            </a:r>
          </a:p>
          <a:p>
            <a:pPr lvl="1"/>
            <a:r>
              <a:rPr lang="en-US" dirty="0" smtClean="0"/>
              <a:t>Medicare Validation Effort</a:t>
            </a:r>
          </a:p>
          <a:p>
            <a:r>
              <a:rPr lang="en-US" dirty="0" smtClean="0"/>
              <a:t>Agreement Between WHI and Medicare Data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Preliminary Results (Stroke, CHD, PAD, VTE)</a:t>
            </a:r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CHD hormone trial analysis</a:t>
            </a:r>
          </a:p>
          <a:p>
            <a:pPr lvl="1"/>
            <a:r>
              <a:rPr lang="en-US" dirty="0" smtClean="0"/>
              <a:t>VTE incidence analysis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413"/>
                <a:gridCol w="1507787"/>
                <a:gridCol w="1371600"/>
                <a:gridCol w="1750979"/>
                <a:gridCol w="1147864"/>
                <a:gridCol w="1215957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Algorithm Development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Algorithm Testing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Planned</a:t>
                      </a:r>
                      <a:r>
                        <a:rPr lang="en-US" sz="1600" baseline="0" dirty="0" smtClean="0"/>
                        <a:t> Analysis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  Aged</a:t>
                      </a:r>
                      <a:r>
                        <a:rPr lang="en-US" sz="1600" baseline="0" dirty="0" smtClean="0"/>
                        <a:t> In (Yes/No)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Medicare Parts required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</a:t>
                      </a:r>
                    </a:p>
                    <a:p>
                      <a:r>
                        <a:rPr lang="en-US" sz="1600" dirty="0" smtClean="0"/>
                        <a:t>DM (not HT)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Stroke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 </a:t>
                      </a:r>
                    </a:p>
                    <a:p>
                      <a:r>
                        <a:rPr lang="en-US" sz="1600" dirty="0" smtClean="0"/>
                        <a:t>50%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 </a:t>
                      </a:r>
                    </a:p>
                    <a:p>
                      <a:r>
                        <a:rPr lang="en-US" sz="1600" dirty="0" smtClean="0"/>
                        <a:t>50%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 &amp; 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DM (not HT),</a:t>
                      </a:r>
                    </a:p>
                    <a:p>
                      <a:r>
                        <a:rPr lang="en-US" sz="1600" dirty="0" smtClean="0"/>
                        <a:t>OS subset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HT,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OS subset</a:t>
                      </a:r>
                      <a:r>
                        <a:rPr lang="en-US" sz="1600" baseline="30000" dirty="0" smtClean="0"/>
                        <a:t>†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HT, OS</a:t>
                      </a:r>
                      <a:r>
                        <a:rPr lang="en-US" sz="1600" baseline="0" dirty="0" smtClean="0"/>
                        <a:t> subset</a:t>
                      </a:r>
                      <a:r>
                        <a:rPr lang="en-US" sz="1600" baseline="30000" dirty="0" smtClean="0"/>
                        <a:t>†</a:t>
                      </a:r>
                      <a:r>
                        <a:rPr lang="en-US" sz="1600" baseline="0" dirty="0" smtClean="0"/>
                        <a:t>;</a:t>
                      </a:r>
                    </a:p>
                    <a:p>
                      <a:r>
                        <a:rPr lang="en-US" sz="1600" dirty="0" smtClean="0"/>
                        <a:t>hormone therapy analysis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 &amp; 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</a:t>
                      </a:r>
                    </a:p>
                    <a:p>
                      <a:r>
                        <a:rPr lang="en-US" sz="1600" dirty="0" smtClean="0"/>
                        <a:t>50%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</a:t>
                      </a:r>
                    </a:p>
                    <a:p>
                      <a:r>
                        <a:rPr lang="en-US" sz="1600" dirty="0" smtClean="0"/>
                        <a:t>50%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OS,</a:t>
                      </a:r>
                      <a:r>
                        <a:rPr lang="en-US" sz="1600" baseline="0" dirty="0" smtClean="0"/>
                        <a:t> DM (not HT) incidence, recurrence, mortality, risk factors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 &amp; 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Analysis:  Cohorts*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561014"/>
            <a:ext cx="8387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Cohorts for algorithm development selected based on availability of WHI adjudicated outcomes, separation from planned</a:t>
            </a:r>
          </a:p>
          <a:p>
            <a:r>
              <a:rPr lang="en-US" sz="1200" dirty="0" smtClean="0"/>
              <a:t>  analyses where possible, and rarity of outcome.</a:t>
            </a:r>
          </a:p>
          <a:p>
            <a:r>
              <a:rPr lang="en-US" sz="1200" dirty="0" smtClean="0"/>
              <a:t>† Algorithm testing, same cohort as combined HT/OS hormone therapy analysis; algorithm development, separate cohort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970"/>
                <a:gridCol w="175487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 (1</a:t>
                      </a:r>
                      <a:r>
                        <a:rPr lang="en-US" baseline="30000" dirty="0" smtClean="0"/>
                        <a:t>0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Pooled </a:t>
                      </a:r>
                      <a:r>
                        <a:rPr lang="en-US" baseline="0" dirty="0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0.99, 1.66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1.03, 1.83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CHD Hormone Trial Analysis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889115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698"/>
                <a:gridCol w="174514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 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(1</a:t>
                      </a:r>
                      <a:r>
                        <a:rPr lang="en-US" baseline="30000" dirty="0" smtClean="0"/>
                        <a:t>0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E-alone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0.87, 1.76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0.93, 2.09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338536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426"/>
                <a:gridCol w="1735414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  </a:t>
                      </a:r>
                      <a:r>
                        <a:rPr lang="en-US" baseline="0" dirty="0" smtClean="0"/>
                        <a:t>(1</a:t>
                      </a:r>
                      <a:r>
                        <a:rPr lang="en-US" baseline="30000" dirty="0" smtClean="0"/>
                        <a:t>0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95%CI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0.92, 1.95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0.91, 2.04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53328"/>
            <a:ext cx="7516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MI, WHI clinical MI (excluding procedure-related and silent MIs); Medicare principal diagnosis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46" y="6384925"/>
            <a:ext cx="5805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Preliminary results:  Please do not distribute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21705" y="5583996"/>
            <a:ext cx="820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Difference between hazard ratios not significant in 1000 bootstrap replications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identify strategies for preventing chronic diseases in postmenopausal women which are the major causes of death, disability and frailty</a:t>
            </a:r>
          </a:p>
          <a:p>
            <a:r>
              <a:rPr lang="en-US" dirty="0" smtClean="0"/>
              <a:t>161,808 women ages 50-79 enrolled 1993-1998</a:t>
            </a:r>
          </a:p>
          <a:p>
            <a:pPr lvl="1"/>
            <a:r>
              <a:rPr lang="en-US" dirty="0" smtClean="0"/>
              <a:t>68,132 in Clinical Trials (CT)</a:t>
            </a:r>
          </a:p>
          <a:p>
            <a:pPr lvl="2"/>
            <a:r>
              <a:rPr lang="en-US" dirty="0" smtClean="0"/>
              <a:t>Hormone Therapy Trials (HT)</a:t>
            </a:r>
          </a:p>
          <a:p>
            <a:pPr lvl="2"/>
            <a:r>
              <a:rPr lang="en-US" dirty="0" smtClean="0"/>
              <a:t>Dietary Modification Trial (DM)</a:t>
            </a:r>
          </a:p>
          <a:p>
            <a:pPr lvl="2"/>
            <a:r>
              <a:rPr lang="en-US" dirty="0" smtClean="0"/>
              <a:t>Calcium/Vitamin D Trial (</a:t>
            </a:r>
            <a:r>
              <a:rPr lang="en-US" dirty="0" err="1" smtClean="0"/>
              <a:t>CaD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93,676 in Observational Study (OS)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Background:  WHI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Oval 2"/>
          <p:cNvSpPr>
            <a:spLocks noChangeArrowheads="1"/>
          </p:cNvSpPr>
          <p:nvPr/>
        </p:nvSpPr>
        <p:spPr bwMode="auto">
          <a:xfrm>
            <a:off x="1066800" y="1447800"/>
            <a:ext cx="3352800" cy="3935413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  <a:cs typeface="+mn-cs"/>
              </a:rPr>
              <a:t>**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2286000" y="2438400"/>
            <a:ext cx="1600200" cy="1995488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b="1">
              <a:solidFill>
                <a:srgbClr val="00001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962400" y="1295400"/>
            <a:ext cx="1905000" cy="396875"/>
          </a:xfrm>
          <a:prstGeom prst="rect">
            <a:avLst/>
          </a:prstGeom>
          <a:noFill/>
          <a:ln w="31750">
            <a:solidFill>
              <a:srgbClr val="99CCFF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000" b="1" dirty="0" smtClean="0"/>
              <a:t>93,558 </a:t>
            </a:r>
            <a:r>
              <a:rPr lang="en-US" sz="2000" b="1" dirty="0"/>
              <a:t>TOTAL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876800" y="3733800"/>
            <a:ext cx="3352800" cy="396875"/>
          </a:xfrm>
          <a:prstGeom prst="rect">
            <a:avLst/>
          </a:prstGeom>
          <a:noFill/>
          <a:ln w="31750">
            <a:solidFill>
              <a:srgbClr val="FF99FF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000" b="1"/>
              <a:t>Long Life Study (age </a:t>
            </a:r>
            <a:r>
              <a:rPr lang="en-US" sz="2000" b="1" u="sng"/>
              <a:t>&gt;</a:t>
            </a:r>
            <a:r>
              <a:rPr lang="en-US" sz="2000" b="1"/>
              <a:t>63)</a:t>
            </a: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2743200" y="1447800"/>
            <a:ext cx="1219200" cy="0"/>
          </a:xfrm>
          <a:prstGeom prst="line">
            <a:avLst/>
          </a:prstGeom>
          <a:noFill/>
          <a:ln w="3175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0937" name="Line 9"/>
          <p:cNvSpPr>
            <a:spLocks noChangeShapeType="1"/>
          </p:cNvSpPr>
          <p:nvPr/>
        </p:nvSpPr>
        <p:spPr bwMode="auto">
          <a:xfrm>
            <a:off x="4419600" y="3352800"/>
            <a:ext cx="881063" cy="0"/>
          </a:xfrm>
          <a:prstGeom prst="line">
            <a:avLst/>
          </a:prstGeom>
          <a:noFill/>
          <a:ln w="3175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2514600" y="2743200"/>
            <a:ext cx="124745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22,313*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cs typeface="+mn-cs"/>
            </a:endParaRPr>
          </a:p>
        </p:txBody>
      </p:sp>
      <p:sp>
        <p:nvSpPr>
          <p:cNvPr id="8201" name="Oval 14"/>
          <p:cNvSpPr>
            <a:spLocks noChangeArrowheads="1"/>
          </p:cNvSpPr>
          <p:nvPr/>
        </p:nvSpPr>
        <p:spPr bwMode="auto">
          <a:xfrm>
            <a:off x="2895600" y="3200400"/>
            <a:ext cx="838200" cy="9144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/>
              <a:t>8,000</a:t>
            </a:r>
          </a:p>
        </p:txBody>
      </p:sp>
      <p:sp>
        <p:nvSpPr>
          <p:cNvPr id="8202" name="AutoShape 15"/>
          <p:cNvSpPr>
            <a:spLocks/>
          </p:cNvSpPr>
          <p:nvPr/>
        </p:nvSpPr>
        <p:spPr bwMode="auto">
          <a:xfrm>
            <a:off x="762000" y="1828800"/>
            <a:ext cx="271463" cy="3124200"/>
          </a:xfrm>
          <a:prstGeom prst="leftBracket">
            <a:avLst>
              <a:gd name="adj" fmla="val 852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8"/>
          <p:cNvSpPr txBox="1">
            <a:spLocks noChangeArrowheads="1"/>
          </p:cNvSpPr>
          <p:nvPr/>
        </p:nvSpPr>
        <p:spPr bwMode="auto">
          <a:xfrm rot="-5400000">
            <a:off x="-1019969" y="3229769"/>
            <a:ext cx="289718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 Observational Study</a:t>
            </a:r>
          </a:p>
        </p:txBody>
      </p:sp>
      <p:sp>
        <p:nvSpPr>
          <p:cNvPr id="8204" name="Text Box 21"/>
          <p:cNvSpPr txBox="1">
            <a:spLocks noChangeArrowheads="1"/>
          </p:cNvSpPr>
          <p:nvPr/>
        </p:nvSpPr>
        <p:spPr bwMode="auto">
          <a:xfrm>
            <a:off x="369651" y="184826"/>
            <a:ext cx="82282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WHI now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205" name="TextBox 23"/>
          <p:cNvSpPr txBox="1">
            <a:spLocks noChangeArrowheads="1"/>
          </p:cNvSpPr>
          <p:nvPr/>
        </p:nvSpPr>
        <p:spPr bwMode="auto">
          <a:xfrm>
            <a:off x="4800599" y="2438400"/>
            <a:ext cx="3925111" cy="707886"/>
          </a:xfrm>
          <a:prstGeom prst="rect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Medical Records </a:t>
            </a:r>
            <a:r>
              <a:rPr lang="en-US" sz="2000" b="1" dirty="0" smtClean="0"/>
              <a:t>Cohort (24%)</a:t>
            </a:r>
            <a:endParaRPr lang="en-US" sz="2000" b="1" dirty="0"/>
          </a:p>
          <a:p>
            <a:r>
              <a:rPr lang="en-US" sz="2000" b="1" dirty="0"/>
              <a:t>(AA, Hispanic, HT women)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10800000" flipV="1">
            <a:off x="3657600" y="2743200"/>
            <a:ext cx="1143000" cy="762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201" idx="5"/>
            <a:endCxn id="8197" idx="1"/>
          </p:cNvCxnSpPr>
          <p:nvPr/>
        </p:nvCxnSpPr>
        <p:spPr>
          <a:xfrm rot="5400000" flipH="1" flipV="1">
            <a:off x="4219576" y="3324225"/>
            <a:ext cx="49212" cy="1265237"/>
          </a:xfrm>
          <a:prstGeom prst="line">
            <a:avLst/>
          </a:prstGeom>
          <a:ln w="25400">
            <a:solidFill>
              <a:srgbClr val="F8A4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8" name="TextBox 35"/>
          <p:cNvSpPr txBox="1">
            <a:spLocks noChangeArrowheads="1"/>
          </p:cNvSpPr>
          <p:nvPr/>
        </p:nvSpPr>
        <p:spPr bwMode="auto">
          <a:xfrm>
            <a:off x="4419600" y="4648200"/>
            <a:ext cx="41783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*</a:t>
            </a:r>
            <a:r>
              <a:rPr lang="en-US"/>
              <a:t>Self-report followed by documentation</a:t>
            </a:r>
          </a:p>
          <a:p>
            <a:r>
              <a:rPr lang="en-US"/>
              <a:t>    and central adjudication+CMS+NDI</a:t>
            </a:r>
          </a:p>
          <a:p>
            <a:r>
              <a:rPr lang="en-US" sz="2400"/>
              <a:t>**</a:t>
            </a:r>
            <a:r>
              <a:rPr lang="en-US"/>
              <a:t>Self-report+CMS+NDI </a:t>
            </a:r>
          </a:p>
          <a:p>
            <a:r>
              <a:rPr lang="en-US"/>
              <a:t>    (except cancer fully documented)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1965" y="1313411"/>
            <a:ext cx="8579387" cy="50715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Adjudication of cardiovascular outcomes limited to a quarter of participants starting in 2010</a:t>
            </a:r>
          </a:p>
          <a:p>
            <a:r>
              <a:rPr lang="en-US" dirty="0" smtClean="0"/>
              <a:t>Key outcomes increase substantially with age, outpacing resources for medical record review</a:t>
            </a:r>
          </a:p>
          <a:p>
            <a:r>
              <a:rPr lang="en-US" dirty="0" smtClean="0"/>
              <a:t>Medicare data can potentially provide outcome data on a large proportion of WHI participants</a:t>
            </a:r>
          </a:p>
          <a:p>
            <a:r>
              <a:rPr lang="en-US" dirty="0" smtClean="0"/>
              <a:t>Validation effort initiated to assess whether Medicare data can be used for cardiovascular outcomes in WHI</a:t>
            </a:r>
          </a:p>
          <a:p>
            <a:pPr lvl="1"/>
            <a:r>
              <a:rPr lang="en-US" dirty="0" smtClean="0"/>
              <a:t>Identify useful coding algorithm</a:t>
            </a:r>
          </a:p>
          <a:p>
            <a:pPr lvl="1"/>
            <a:r>
              <a:rPr lang="en-US" dirty="0" smtClean="0"/>
              <a:t>Assess and publish algorithm performance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Validation Effort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1557" y="1313235"/>
            <a:ext cx="8677073" cy="52626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Four projects contributed to the comparison; others planned</a:t>
            </a:r>
          </a:p>
          <a:p>
            <a:pPr lvl="1"/>
            <a:r>
              <a:rPr lang="en-US" dirty="0" smtClean="0"/>
              <a:t>CHD, Stroke, PAD, VTE</a:t>
            </a:r>
          </a:p>
          <a:p>
            <a:r>
              <a:rPr lang="en-US" dirty="0" smtClean="0"/>
              <a:t>Study population</a:t>
            </a:r>
          </a:p>
          <a:p>
            <a:pPr lvl="1"/>
            <a:r>
              <a:rPr lang="en-US" dirty="0" smtClean="0"/>
              <a:t>WHI participants in fee-for-service Medicare at baseline (1993-1998)</a:t>
            </a:r>
          </a:p>
          <a:p>
            <a:pPr lvl="2"/>
            <a:r>
              <a:rPr lang="en-US" dirty="0" smtClean="0"/>
              <a:t>Some analyses also included participants who aged in</a:t>
            </a:r>
          </a:p>
          <a:p>
            <a:pPr lvl="1"/>
            <a:r>
              <a:rPr lang="en-US" dirty="0" smtClean="0"/>
              <a:t>Excluded participants who had WHI outcome of interest prior to entering Medicare</a:t>
            </a:r>
          </a:p>
          <a:p>
            <a:pPr lvl="1"/>
            <a:r>
              <a:rPr lang="en-US" dirty="0" smtClean="0"/>
              <a:t>Medicare data through 2007 or 2010</a:t>
            </a:r>
          </a:p>
          <a:p>
            <a:pPr lvl="1"/>
            <a:r>
              <a:rPr lang="en-US" dirty="0" smtClean="0"/>
              <a:t>Project specific cohorts selected based on availability of WHI adjudicated outcomes and other factors</a:t>
            </a:r>
          </a:p>
          <a:p>
            <a:pPr lvl="1"/>
            <a:r>
              <a:rPr lang="en-US" dirty="0" smtClean="0"/>
              <a:t>Divided into training and test sets</a:t>
            </a:r>
          </a:p>
          <a:p>
            <a:r>
              <a:rPr lang="en-US" dirty="0" smtClean="0"/>
              <a:t>Coding algorithms</a:t>
            </a:r>
          </a:p>
          <a:p>
            <a:pPr lvl="1"/>
            <a:r>
              <a:rPr lang="en-US" dirty="0" smtClean="0"/>
              <a:t>Evaluated and modified as needed in training set</a:t>
            </a:r>
          </a:p>
          <a:p>
            <a:pPr lvl="1"/>
            <a:r>
              <a:rPr lang="en-US" dirty="0" smtClean="0"/>
              <a:t>Used hospital claims (</a:t>
            </a:r>
            <a:r>
              <a:rPr lang="en-US" dirty="0" err="1" smtClean="0"/>
              <a:t>MedPAR</a:t>
            </a:r>
            <a:r>
              <a:rPr lang="en-US" dirty="0" smtClean="0"/>
              <a:t> file) and ICD-9-CM discharge diagnoses and procedure codes </a:t>
            </a:r>
          </a:p>
          <a:p>
            <a:pPr lvl="1"/>
            <a:r>
              <a:rPr lang="en-US" dirty="0" smtClean="0"/>
              <a:t>Some analyses also used CPT/HCPCS codes from  Carrier/Outpatient claims files</a:t>
            </a:r>
          </a:p>
          <a:p>
            <a:pPr lvl="1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Analysis: 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1557" y="1313234"/>
            <a:ext cx="8677073" cy="47860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Performed person-based analysis</a:t>
            </a:r>
          </a:p>
          <a:p>
            <a:r>
              <a:rPr lang="en-US" dirty="0" smtClean="0"/>
              <a:t>Assessed agreement </a:t>
            </a:r>
          </a:p>
          <a:p>
            <a:pPr lvl="1"/>
            <a:r>
              <a:rPr lang="en-US" dirty="0" smtClean="0"/>
              <a:t>Kappa statistic</a:t>
            </a:r>
          </a:p>
          <a:p>
            <a:pPr lvl="1"/>
            <a:r>
              <a:rPr lang="en-US" dirty="0" smtClean="0"/>
              <a:t>Sensitivity (SN), specificity (SP), positive predictive value (PPV), negative predictive value (NPV)</a:t>
            </a:r>
          </a:p>
          <a:p>
            <a:pPr lvl="2"/>
            <a:r>
              <a:rPr lang="en-US" dirty="0" smtClean="0"/>
              <a:t>WHI diagnosis defined as “gold standard”</a:t>
            </a:r>
          </a:p>
          <a:p>
            <a:r>
              <a:rPr lang="en-US" dirty="0" smtClean="0"/>
              <a:t>Assessed reasons for disagreement</a:t>
            </a:r>
          </a:p>
          <a:p>
            <a:r>
              <a:rPr lang="en-US" dirty="0" smtClean="0"/>
              <a:t>Additional analyses excluded records that were not informative with regard to performance of Medicare data</a:t>
            </a:r>
          </a:p>
          <a:p>
            <a:pPr lvl="1"/>
            <a:r>
              <a:rPr lang="en-US" dirty="0" smtClean="0"/>
              <a:t>E.g., WHI medical record not received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Analysis:  Methods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6213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455"/>
                <a:gridCol w="1420239"/>
                <a:gridCol w="1789889"/>
                <a:gridCol w="885217"/>
                <a:gridCol w="836579"/>
                <a:gridCol w="99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Stroke</a:t>
                      </a:r>
                      <a:r>
                        <a:rPr lang="en-US" baseline="0" dirty="0" smtClean="0"/>
                        <a:t> (any diagnosis position)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WHI</a:t>
                      </a:r>
                    </a:p>
                    <a:p>
                      <a:r>
                        <a:rPr lang="en-US" dirty="0" smtClean="0"/>
                        <a:t>Yes       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    Yes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     No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505      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  77      23606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08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08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Set Results:  Stroke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3660" y="4595761"/>
            <a:ext cx="4204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 strokes  = 582  (~100% true)</a:t>
            </a:r>
          </a:p>
          <a:p>
            <a:r>
              <a:rPr lang="en-US" dirty="0" smtClean="0"/>
              <a:t>CMS strokes = 745  (how many true?)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2790</Words>
  <Application>Microsoft Office PowerPoint</Application>
  <PresentationFormat>On-screen Show (4:3)</PresentationFormat>
  <Paragraphs>733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Acknowledgements </vt:lpstr>
      <vt:lpstr>Outline</vt:lpstr>
      <vt:lpstr>Background:  WHI</vt:lpstr>
      <vt:lpstr>Slide 5</vt:lpstr>
      <vt:lpstr>Medicare Validation Effort</vt:lpstr>
      <vt:lpstr>Agreement Analysis:  Methods</vt:lpstr>
      <vt:lpstr>Agreement Analysis:  Methods (cont.)</vt:lpstr>
      <vt:lpstr>Training Set Results:  Stroke</vt:lpstr>
      <vt:lpstr>Interval Between WHI and CMS Event</vt:lpstr>
      <vt:lpstr>Training Set Results:  Stroke</vt:lpstr>
      <vt:lpstr>Training Set Results:  Stroke</vt:lpstr>
      <vt:lpstr>Interim Summary 1</vt:lpstr>
      <vt:lpstr>Various Outcomes:  PPV</vt:lpstr>
      <vt:lpstr>Various Outcomes:  Sensitivity and Kappa</vt:lpstr>
      <vt:lpstr>Interim Summary 2</vt:lpstr>
      <vt:lpstr>Applications: CHD Hormone Trial Analysis</vt:lpstr>
      <vt:lpstr>CHD Hormone Trial Analysis</vt:lpstr>
      <vt:lpstr>CHD Hormone Trial Analysis</vt:lpstr>
      <vt:lpstr>Applications:  VTE Incidence Analysis</vt:lpstr>
      <vt:lpstr>Interim Summary 3</vt:lpstr>
      <vt:lpstr>Discussion</vt:lpstr>
      <vt:lpstr>Discussion (cont.)</vt:lpstr>
      <vt:lpstr>Slide 24</vt:lpstr>
      <vt:lpstr>Slide 25</vt:lpstr>
      <vt:lpstr>Slide 26</vt:lpstr>
      <vt:lpstr>Codes (Preliminary)</vt:lpstr>
      <vt:lpstr>Test Set Results:  PPV</vt:lpstr>
      <vt:lpstr>Test Set Results:  Sensitivity and Kappa</vt:lpstr>
      <vt:lpstr>Agreement Analysis:  Cohorts*</vt:lpstr>
      <vt:lpstr>CHD Hormone Trial Analysis</vt:lpstr>
      <vt:lpstr>Slide 32</vt:lpstr>
    </vt:vector>
  </TitlesOfParts>
  <Company>vsb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burwendr</cp:lastModifiedBy>
  <cp:revision>385</cp:revision>
  <cp:lastPrinted>2012-12-19T20:38:54Z</cp:lastPrinted>
  <dcterms:created xsi:type="dcterms:W3CDTF">2010-08-11T18:34:18Z</dcterms:created>
  <dcterms:modified xsi:type="dcterms:W3CDTF">2013-04-24T20:36:41Z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