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4" r:id="rId7"/>
    <p:sldId id="265" r:id="rId8"/>
    <p:sldId id="261" r:id="rId9"/>
    <p:sldId id="259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6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4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1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9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4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2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5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9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2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10A1-A4C0-407B-9DE8-4C902B2BA589}" type="datetimeFigureOut">
              <a:rPr lang="en-US" smtClean="0"/>
              <a:t>9/21/2011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F27C-C27B-4347-90B6-E3DCA1F55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9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Association between Calcium Intake and Coronary Artery Calcification (CAC)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MESA 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3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Additional of socioeconomic variables and total energy intake weaken but do not eliminate the non-linear association</a:t>
            </a:r>
          </a:p>
          <a:p>
            <a:endParaRPr lang="en-US" dirty="0"/>
          </a:p>
          <a:p>
            <a:r>
              <a:rPr lang="en-US" dirty="0" smtClean="0"/>
              <a:t>Longitudinal results are preliminary and included for context</a:t>
            </a:r>
          </a:p>
          <a:p>
            <a:pPr lvl="1"/>
            <a:r>
              <a:rPr lang="en-US" dirty="0" smtClean="0"/>
              <a:t>Q4 still seems different in this group as well but power is reduced compared with cross-sectional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7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Cross-sectional, Multi-Center Study of</a:t>
            </a:r>
            <a:br>
              <a:rPr lang="en-US" dirty="0" smtClean="0"/>
            </a:br>
            <a:r>
              <a:rPr lang="en-US" dirty="0" smtClean="0"/>
              <a:t>Older Adults (45 to 85 Years)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Six US communities and 4 ethnic groups</a:t>
            </a:r>
          </a:p>
          <a:p>
            <a:r>
              <a:rPr lang="en-US" dirty="0" smtClean="0"/>
              <a:t>5561 adults (51.7% female) with no CVD </a:t>
            </a:r>
            <a:r>
              <a:rPr lang="en-US" dirty="0" err="1" smtClean="0"/>
              <a:t>Dx</a:t>
            </a:r>
            <a:endParaRPr lang="en-US" dirty="0" smtClean="0"/>
          </a:p>
          <a:p>
            <a:r>
              <a:rPr lang="en-US" dirty="0" smtClean="0"/>
              <a:t>CAC measured by CT (2 different machines)</a:t>
            </a:r>
          </a:p>
          <a:p>
            <a:r>
              <a:rPr lang="en-US" dirty="0" smtClean="0"/>
              <a:t>Quintiles: median total calcium intakes, mg/d :</a:t>
            </a:r>
          </a:p>
          <a:p>
            <a:pPr marL="0" indent="0">
              <a:buNone/>
            </a:pPr>
            <a:r>
              <a:rPr lang="en-US" dirty="0" smtClean="0"/>
              <a:t>         Q1 300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Q2 530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Q3 790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Q4 1205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Q5 2100</a:t>
            </a:r>
          </a:p>
        </p:txBody>
      </p:sp>
    </p:spTree>
    <p:extLst>
      <p:ext uri="{BB962C8B-B14F-4D97-AF65-F5344CB8AC3E}">
        <p14:creationId xmlns:p14="http://schemas.microsoft.com/office/powerpoint/2010/main" val="419545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Finding, though Statistically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inverse, non-linear association is found between calcium intake and CAC in middle-aged and older adults—in cross-sectional analysis.</a:t>
            </a:r>
          </a:p>
          <a:p>
            <a:r>
              <a:rPr lang="en-US" dirty="0" smtClean="0"/>
              <a:t>Calcium supplements contribute, especially in women.</a:t>
            </a:r>
          </a:p>
          <a:p>
            <a:r>
              <a:rPr lang="en-US" dirty="0" smtClean="0"/>
              <a:t>Why the lowest calcium consumers (Q1) should have a high CAC (set at 1.0) is not readily apparent.</a:t>
            </a:r>
          </a:p>
          <a:p>
            <a:r>
              <a:rPr lang="en-US" dirty="0" smtClean="0"/>
              <a:t>Calcium intakes of the middle quintiles (2-4) seem to be sufficient for bone health, but not excessive for CAC.</a:t>
            </a:r>
          </a:p>
          <a:p>
            <a:r>
              <a:rPr lang="en-US" dirty="0" smtClean="0"/>
              <a:t>Calcium intakes of Q5 appear to be excessive and may contribute to greater CAC.  Supplement intake is high.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1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 2C. Male Total Calcium Intake by Quintile: Diet &amp; Supplemental Calcium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704895"/>
              </p:ext>
            </p:extLst>
          </p:nvPr>
        </p:nvGraphicFramePr>
        <p:xfrm>
          <a:off x="838200" y="1600200"/>
          <a:ext cx="7543800" cy="451850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73055"/>
                <a:gridCol w="1350259"/>
                <a:gridCol w="1229728"/>
                <a:gridCol w="1229728"/>
                <a:gridCol w="1230515"/>
                <a:gridCol w="1230515"/>
              </a:tblGrid>
              <a:tr h="1042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Quintile of Calcium Intake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 Supplement Users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Mean Dietary Calcium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Mean Supplementary Calcium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Mean Total Calcium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Q1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546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12%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291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[SD=79]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[SD=41]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303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[SD=78]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Q2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608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27%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488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[SD=91]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[SD=78]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530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[SD=61]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Q3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617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43%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687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[SD=142]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[SD=134]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779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[SD=85]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Q4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541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48%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973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[SD=291]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189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[SD=275]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1162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[SD=150]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951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Q5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371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58%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1563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[SD=786]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580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[SD=786]</a:t>
                      </a:r>
                      <a:endParaRPr lang="en-US" sz="1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2173 mg/day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[SD=687]</a:t>
                      </a:r>
                      <a:endParaRPr lang="en-US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34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Table </a:t>
            </a:r>
            <a:r>
              <a:rPr lang="en-US" b="1" dirty="0"/>
              <a:t>3</a:t>
            </a:r>
            <a:r>
              <a:rPr lang="en-US" dirty="0"/>
              <a:t>.  Fully </a:t>
            </a:r>
            <a:r>
              <a:rPr lang="en-US" dirty="0" smtClean="0"/>
              <a:t>Adjusted </a:t>
            </a:r>
            <a:r>
              <a:rPr lang="en-US" dirty="0"/>
              <a:t>R</a:t>
            </a:r>
            <a:r>
              <a:rPr lang="en-US" dirty="0" smtClean="0"/>
              <a:t>elative </a:t>
            </a:r>
            <a:r>
              <a:rPr lang="en-US" dirty="0"/>
              <a:t>R</a:t>
            </a:r>
            <a:r>
              <a:rPr lang="en-US" dirty="0" smtClean="0"/>
              <a:t>isk </a:t>
            </a:r>
            <a:r>
              <a:rPr lang="en-US" dirty="0"/>
              <a:t>R</a:t>
            </a:r>
            <a:r>
              <a:rPr lang="en-US" dirty="0" smtClean="0"/>
              <a:t>egression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P</a:t>
            </a:r>
            <a:r>
              <a:rPr lang="en-US" dirty="0" smtClean="0"/>
              <a:t>redicting CAC &gt;0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   Calcium Intake	  Median	 Relative 	95% Confidence	</a:t>
            </a:r>
            <a:r>
              <a:rPr lang="en-US" b="1" dirty="0" smtClean="0"/>
              <a:t>    P </a:t>
            </a:r>
            <a:r>
              <a:rPr lang="en-US" b="1" dirty="0"/>
              <a:t>Value</a:t>
            </a:r>
            <a:endParaRPr lang="en-US" dirty="0"/>
          </a:p>
          <a:p>
            <a:pPr marL="0" indent="0">
              <a:buNone/>
            </a:pPr>
            <a:r>
              <a:rPr lang="en-US" b="1" u="sng" dirty="0"/>
              <a:t>         Quintile	</a:t>
            </a:r>
            <a:r>
              <a:rPr lang="en-US" b="1" u="sng" dirty="0" err="1" smtClean="0"/>
              <a:t>Ca</a:t>
            </a:r>
            <a:r>
              <a:rPr lang="en-US" b="1" u="sng" dirty="0" smtClean="0"/>
              <a:t> </a:t>
            </a:r>
            <a:r>
              <a:rPr lang="en-US" b="1" u="sng" dirty="0"/>
              <a:t>Intake    	   Risk	 </a:t>
            </a:r>
            <a:r>
              <a:rPr lang="en-US" b="1" u="sng" dirty="0" smtClean="0"/>
              <a:t> Limits_______________________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Q1   &lt; </a:t>
            </a:r>
            <a:r>
              <a:rPr lang="en-US" dirty="0"/>
              <a:t>424 mg	 </a:t>
            </a:r>
            <a:r>
              <a:rPr lang="en-US" dirty="0" smtClean="0"/>
              <a:t>   300</a:t>
            </a:r>
            <a:r>
              <a:rPr lang="en-US" dirty="0"/>
              <a:t>	</a:t>
            </a:r>
            <a:r>
              <a:rPr lang="en-US" dirty="0" smtClean="0"/>
              <a:t>1.00</a:t>
            </a:r>
            <a:r>
              <a:rPr lang="en-US" dirty="0"/>
              <a:t>	</a:t>
            </a:r>
            <a:r>
              <a:rPr lang="en-US" dirty="0" smtClean="0"/>
              <a:t>Reference</a:t>
            </a:r>
            <a:r>
              <a:rPr lang="en-US" dirty="0"/>
              <a:t>		  </a:t>
            </a:r>
            <a:r>
              <a:rPr lang="en-US" dirty="0" smtClean="0"/>
              <a:t>      ----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Q2   424 to 639 mg	    530	</a:t>
            </a:r>
            <a:r>
              <a:rPr lang="en-US" dirty="0" smtClean="0"/>
              <a:t>0.94</a:t>
            </a:r>
            <a:r>
              <a:rPr lang="en-US" dirty="0"/>
              <a:t>	</a:t>
            </a:r>
            <a:r>
              <a:rPr lang="en-US" dirty="0" smtClean="0"/>
              <a:t>0.87 </a:t>
            </a:r>
            <a:r>
              <a:rPr lang="en-US" dirty="0"/>
              <a:t>to 1.01	</a:t>
            </a:r>
            <a:r>
              <a:rPr lang="en-US" dirty="0" smtClean="0"/>
              <a:t>      0.1046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Q3   640 to939 mg	    790	</a:t>
            </a:r>
            <a:r>
              <a:rPr lang="en-US" dirty="0" smtClean="0"/>
              <a:t>0.92</a:t>
            </a:r>
            <a:r>
              <a:rPr lang="en-US" dirty="0"/>
              <a:t>	</a:t>
            </a:r>
            <a:r>
              <a:rPr lang="en-US" dirty="0" smtClean="0"/>
              <a:t>0.85 </a:t>
            </a:r>
            <a:r>
              <a:rPr lang="en-US" dirty="0"/>
              <a:t>to 0.997	</a:t>
            </a:r>
            <a:r>
              <a:rPr lang="en-US" dirty="0" smtClean="0"/>
              <a:t>      0.0249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Q4   940 to 1472 </a:t>
            </a:r>
            <a:r>
              <a:rPr lang="en-US" dirty="0" smtClean="0"/>
              <a:t>mg</a:t>
            </a:r>
            <a:r>
              <a:rPr lang="en-US" dirty="0"/>
              <a:t> </a:t>
            </a:r>
            <a:r>
              <a:rPr lang="en-US" dirty="0" smtClean="0"/>
              <a:t>          1205        0.89</a:t>
            </a:r>
            <a:r>
              <a:rPr lang="en-US" dirty="0"/>
              <a:t>	</a:t>
            </a:r>
            <a:r>
              <a:rPr lang="en-US" dirty="0" smtClean="0"/>
              <a:t> 0.82 </a:t>
            </a:r>
            <a:r>
              <a:rPr lang="en-US" dirty="0"/>
              <a:t>to 0.97	</a:t>
            </a:r>
            <a:r>
              <a:rPr lang="en-US" dirty="0" smtClean="0"/>
              <a:t>      0.0063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Q5   &gt; 1473 mg	  </a:t>
            </a:r>
            <a:r>
              <a:rPr lang="en-US" dirty="0" smtClean="0"/>
              <a:t>  2100</a:t>
            </a:r>
            <a:r>
              <a:rPr lang="en-US" dirty="0"/>
              <a:t> </a:t>
            </a:r>
            <a:r>
              <a:rPr lang="en-US" dirty="0" smtClean="0"/>
              <a:t>       0.92</a:t>
            </a:r>
            <a:r>
              <a:rPr lang="en-US" dirty="0"/>
              <a:t>	 </a:t>
            </a:r>
            <a:r>
              <a:rPr lang="en-US" dirty="0" smtClean="0"/>
              <a:t>0.85 </a:t>
            </a:r>
            <a:r>
              <a:rPr lang="en-US" dirty="0"/>
              <a:t>to 1.01	</a:t>
            </a:r>
            <a:r>
              <a:rPr lang="en-US" dirty="0" smtClean="0"/>
              <a:t>      0.0689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* Adjusted for age, gender, study site, BMI, exercise, smoking. Alcohol use, systolic BP, anti-hypertensive drug use, total cholesterol-to-HDL cholesterol ratio, lipid-lowering drug use, diabetes drug use, family history of MI, aspirin use, GFR, and serum </a:t>
            </a:r>
            <a:r>
              <a:rPr lang="en-US" dirty="0" err="1"/>
              <a:t>homocysteine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8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Table </a:t>
            </a:r>
            <a:r>
              <a:rPr lang="en-US" sz="3100" b="1" dirty="0"/>
              <a:t>4</a:t>
            </a:r>
            <a:r>
              <a:rPr lang="en-US" sz="3100" dirty="0" smtClean="0"/>
              <a:t>.  </a:t>
            </a:r>
            <a:r>
              <a:rPr lang="en-US" sz="3100" dirty="0"/>
              <a:t>Fully </a:t>
            </a:r>
            <a:r>
              <a:rPr lang="en-US" sz="3100" dirty="0" smtClean="0"/>
              <a:t>Adjusted </a:t>
            </a:r>
            <a:r>
              <a:rPr lang="en-US" sz="3100" dirty="0"/>
              <a:t>R</a:t>
            </a:r>
            <a:r>
              <a:rPr lang="en-US" sz="3100" dirty="0" smtClean="0"/>
              <a:t>elative </a:t>
            </a:r>
            <a:r>
              <a:rPr lang="en-US" sz="3100" dirty="0"/>
              <a:t>R</a:t>
            </a:r>
            <a:r>
              <a:rPr lang="en-US" sz="3100" dirty="0" smtClean="0"/>
              <a:t>isk </a:t>
            </a:r>
            <a:r>
              <a:rPr lang="en-US" sz="3100" dirty="0"/>
              <a:t>R</a:t>
            </a:r>
            <a:r>
              <a:rPr lang="en-US" sz="3100" dirty="0" smtClean="0"/>
              <a:t>egression </a:t>
            </a:r>
            <a:r>
              <a:rPr lang="en-US" sz="3100" dirty="0"/>
              <a:t>M</a:t>
            </a:r>
            <a:r>
              <a:rPr lang="en-US" sz="3100" dirty="0" smtClean="0"/>
              <a:t>odel </a:t>
            </a:r>
            <a:r>
              <a:rPr lang="en-US" sz="3100" dirty="0"/>
              <a:t>P</a:t>
            </a:r>
            <a:r>
              <a:rPr lang="en-US" sz="3100" dirty="0" smtClean="0"/>
              <a:t>redicting CAC &gt;0: </a:t>
            </a:r>
            <a:r>
              <a:rPr lang="en-US" sz="3100" u="sng" dirty="0" smtClean="0"/>
              <a:t>Further adjustment for socio-economic variables and energy intake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   Calcium Intake	  Median	 Relative 	95% Confidence	</a:t>
            </a:r>
            <a:r>
              <a:rPr lang="en-US" b="1" dirty="0" smtClean="0"/>
              <a:t>    P </a:t>
            </a:r>
            <a:r>
              <a:rPr lang="en-US" b="1" dirty="0"/>
              <a:t>Value</a:t>
            </a:r>
            <a:endParaRPr lang="en-US" dirty="0"/>
          </a:p>
          <a:p>
            <a:pPr marL="0" indent="0">
              <a:buNone/>
            </a:pPr>
            <a:r>
              <a:rPr lang="en-US" b="1" u="sng" dirty="0"/>
              <a:t>         Quintile	</a:t>
            </a:r>
            <a:r>
              <a:rPr lang="en-US" b="1" u="sng" dirty="0" err="1" smtClean="0"/>
              <a:t>Ca</a:t>
            </a:r>
            <a:r>
              <a:rPr lang="en-US" b="1" u="sng" dirty="0" smtClean="0"/>
              <a:t> </a:t>
            </a:r>
            <a:r>
              <a:rPr lang="en-US" b="1" u="sng" dirty="0"/>
              <a:t>Intake    	   Risk	 </a:t>
            </a:r>
            <a:r>
              <a:rPr lang="en-US" b="1" u="sng" dirty="0" smtClean="0"/>
              <a:t> Limits_______________________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Q1   &lt; </a:t>
            </a:r>
            <a:r>
              <a:rPr lang="en-US" dirty="0"/>
              <a:t>424 mg	 </a:t>
            </a:r>
            <a:r>
              <a:rPr lang="en-US" dirty="0" smtClean="0"/>
              <a:t>   300	1.00</a:t>
            </a:r>
            <a:r>
              <a:rPr lang="en-US" dirty="0"/>
              <a:t>	</a:t>
            </a:r>
            <a:r>
              <a:rPr lang="en-US" dirty="0" smtClean="0"/>
              <a:t>Reference</a:t>
            </a:r>
            <a:r>
              <a:rPr lang="en-US" dirty="0"/>
              <a:t>		  </a:t>
            </a:r>
            <a:r>
              <a:rPr lang="en-US" dirty="0" smtClean="0"/>
              <a:t>      ----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Q2   424 to 639 mg	    530	</a:t>
            </a:r>
            <a:r>
              <a:rPr lang="en-US" dirty="0" smtClean="0"/>
              <a:t>0.95</a:t>
            </a:r>
            <a:r>
              <a:rPr lang="en-US" dirty="0"/>
              <a:t>	</a:t>
            </a:r>
            <a:r>
              <a:rPr lang="en-US" dirty="0" smtClean="0"/>
              <a:t>0.85 </a:t>
            </a:r>
            <a:r>
              <a:rPr lang="en-US" dirty="0"/>
              <a:t>to </a:t>
            </a:r>
            <a:r>
              <a:rPr lang="en-US" dirty="0" smtClean="0"/>
              <a:t>1.05</a:t>
            </a:r>
            <a:r>
              <a:rPr lang="en-US" dirty="0"/>
              <a:t>	</a:t>
            </a:r>
            <a:r>
              <a:rPr lang="en-US" dirty="0" smtClean="0"/>
              <a:t>      0.3211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Q3   640 to939 mg	    790	</a:t>
            </a:r>
            <a:r>
              <a:rPr lang="en-US" dirty="0" smtClean="0"/>
              <a:t>1.01</a:t>
            </a:r>
            <a:r>
              <a:rPr lang="en-US" dirty="0"/>
              <a:t>	</a:t>
            </a:r>
            <a:r>
              <a:rPr lang="en-US" dirty="0" smtClean="0"/>
              <a:t>0.90 </a:t>
            </a:r>
            <a:r>
              <a:rPr lang="en-US" dirty="0"/>
              <a:t>to </a:t>
            </a:r>
            <a:r>
              <a:rPr lang="en-US" dirty="0" smtClean="0"/>
              <a:t>1.13</a:t>
            </a:r>
            <a:r>
              <a:rPr lang="en-US" dirty="0"/>
              <a:t>	</a:t>
            </a:r>
            <a:r>
              <a:rPr lang="en-US" dirty="0" smtClean="0"/>
              <a:t>      0.9229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Q4   940 to 1472 </a:t>
            </a:r>
            <a:r>
              <a:rPr lang="en-US" dirty="0" smtClean="0"/>
              <a:t>mg</a:t>
            </a:r>
            <a:r>
              <a:rPr lang="en-US" dirty="0"/>
              <a:t> </a:t>
            </a:r>
            <a:r>
              <a:rPr lang="en-US" dirty="0" smtClean="0"/>
              <a:t>	   1205         0.92</a:t>
            </a:r>
            <a:r>
              <a:rPr lang="en-US" dirty="0"/>
              <a:t>	</a:t>
            </a:r>
            <a:r>
              <a:rPr lang="en-US" dirty="0" smtClean="0"/>
              <a:t> 0.82 </a:t>
            </a:r>
            <a:r>
              <a:rPr lang="en-US" dirty="0"/>
              <a:t>to </a:t>
            </a:r>
            <a:r>
              <a:rPr lang="en-US" dirty="0" smtClean="0"/>
              <a:t>0.9997</a:t>
            </a:r>
            <a:r>
              <a:rPr lang="en-US" dirty="0"/>
              <a:t>	</a:t>
            </a:r>
            <a:r>
              <a:rPr lang="en-US" dirty="0" smtClean="0"/>
              <a:t>      0.0493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Q5   &gt; 1473 mg	   </a:t>
            </a:r>
            <a:r>
              <a:rPr lang="en-US" dirty="0" smtClean="0"/>
              <a:t>2100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 </a:t>
            </a:r>
            <a:r>
              <a:rPr lang="en-US" dirty="0" smtClean="0"/>
              <a:t>1.10</a:t>
            </a:r>
            <a:r>
              <a:rPr lang="en-US" dirty="0"/>
              <a:t>	 </a:t>
            </a:r>
            <a:r>
              <a:rPr lang="en-US" dirty="0" smtClean="0"/>
              <a:t>0.97 </a:t>
            </a:r>
            <a:r>
              <a:rPr lang="en-US" dirty="0"/>
              <a:t>to </a:t>
            </a:r>
            <a:r>
              <a:rPr lang="en-US" dirty="0" smtClean="0"/>
              <a:t>1.25</a:t>
            </a:r>
            <a:r>
              <a:rPr lang="en-US" dirty="0"/>
              <a:t>	</a:t>
            </a:r>
            <a:r>
              <a:rPr lang="en-US" dirty="0" smtClean="0"/>
              <a:t>      0.1553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_______________________________________________________________________</a:t>
            </a:r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/>
              <a:t>Adjusted for age, gender, study site, BMI, exercise, smoking. Alcohol use, systolic BP, anti-hypertensive drug use, total cholesterol-to-HDL cholesterol ratio, lipid-lowering drug use, diabetes drug use, family history of MI, aspirin use, GFR, and serum </a:t>
            </a:r>
            <a:r>
              <a:rPr lang="en-US" dirty="0" err="1"/>
              <a:t>homocysteine</a:t>
            </a:r>
            <a:r>
              <a:rPr lang="en-US" dirty="0" smtClean="0"/>
              <a:t>. </a:t>
            </a:r>
            <a:r>
              <a:rPr lang="en-US" b="1" dirty="0" smtClean="0"/>
              <a:t>Additional adjustment for SES (income, education, no health insurance) and  daily energy intake (in kilocalories)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Table </a:t>
            </a:r>
            <a:r>
              <a:rPr lang="en-US" sz="3100" b="1" dirty="0"/>
              <a:t>5</a:t>
            </a:r>
            <a:r>
              <a:rPr lang="en-US" sz="3100" dirty="0" smtClean="0"/>
              <a:t>.  </a:t>
            </a:r>
            <a:r>
              <a:rPr lang="en-US" sz="3100" dirty="0"/>
              <a:t>Fully </a:t>
            </a:r>
            <a:r>
              <a:rPr lang="en-US" sz="3100" dirty="0" smtClean="0"/>
              <a:t>Adjusted </a:t>
            </a:r>
            <a:r>
              <a:rPr lang="en-US" sz="3100" dirty="0"/>
              <a:t>R</a:t>
            </a:r>
            <a:r>
              <a:rPr lang="en-US" sz="3100" dirty="0" smtClean="0"/>
              <a:t>elative </a:t>
            </a:r>
            <a:r>
              <a:rPr lang="en-US" sz="3100" dirty="0"/>
              <a:t>R</a:t>
            </a:r>
            <a:r>
              <a:rPr lang="en-US" sz="3100" dirty="0" smtClean="0"/>
              <a:t>isk </a:t>
            </a:r>
            <a:r>
              <a:rPr lang="en-US" sz="3100" dirty="0"/>
              <a:t>R</a:t>
            </a:r>
            <a:r>
              <a:rPr lang="en-US" sz="3100" dirty="0" smtClean="0"/>
              <a:t>egression </a:t>
            </a:r>
            <a:r>
              <a:rPr lang="en-US" sz="3100" dirty="0"/>
              <a:t>M</a:t>
            </a:r>
            <a:r>
              <a:rPr lang="en-US" sz="3100" dirty="0" smtClean="0"/>
              <a:t>odel </a:t>
            </a:r>
            <a:r>
              <a:rPr lang="en-US" sz="3100" dirty="0"/>
              <a:t>P</a:t>
            </a:r>
            <a:r>
              <a:rPr lang="en-US" sz="3100" dirty="0" smtClean="0"/>
              <a:t>redicting </a:t>
            </a:r>
            <a:r>
              <a:rPr lang="en-US" sz="3100" dirty="0" smtClean="0"/>
              <a:t>Incident </a:t>
            </a:r>
            <a:r>
              <a:rPr lang="en-US" sz="3100" dirty="0" smtClean="0"/>
              <a:t>CAC (longitudinal)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   Calcium Intake	  Median	 Relative 	95% Confidence	</a:t>
            </a:r>
            <a:r>
              <a:rPr lang="en-US" b="1" dirty="0" smtClean="0"/>
              <a:t>    P </a:t>
            </a:r>
            <a:r>
              <a:rPr lang="en-US" b="1" dirty="0"/>
              <a:t>Value</a:t>
            </a:r>
            <a:endParaRPr lang="en-US" dirty="0"/>
          </a:p>
          <a:p>
            <a:pPr marL="0" indent="0">
              <a:buNone/>
            </a:pPr>
            <a:r>
              <a:rPr lang="en-US" b="1" u="sng" dirty="0"/>
              <a:t>         Quintile	</a:t>
            </a:r>
            <a:r>
              <a:rPr lang="en-US" b="1" u="sng" dirty="0" err="1" smtClean="0"/>
              <a:t>Ca</a:t>
            </a:r>
            <a:r>
              <a:rPr lang="en-US" b="1" u="sng" dirty="0" smtClean="0"/>
              <a:t> </a:t>
            </a:r>
            <a:r>
              <a:rPr lang="en-US" b="1" u="sng" dirty="0"/>
              <a:t>Intake    	   Risk	 </a:t>
            </a:r>
            <a:r>
              <a:rPr lang="en-US" b="1" u="sng" dirty="0" smtClean="0"/>
              <a:t> Limits_______________________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Q1   &lt; </a:t>
            </a:r>
            <a:r>
              <a:rPr lang="en-US" dirty="0"/>
              <a:t>424 mg	 </a:t>
            </a:r>
            <a:r>
              <a:rPr lang="en-US" dirty="0" smtClean="0"/>
              <a:t>   300	1.00</a:t>
            </a:r>
            <a:r>
              <a:rPr lang="en-US" dirty="0"/>
              <a:t>	</a:t>
            </a:r>
            <a:r>
              <a:rPr lang="en-US" dirty="0" smtClean="0"/>
              <a:t>Reference</a:t>
            </a:r>
            <a:r>
              <a:rPr lang="en-US" dirty="0"/>
              <a:t>		  </a:t>
            </a:r>
            <a:r>
              <a:rPr lang="en-US" dirty="0" smtClean="0"/>
              <a:t>      ----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Q2   424 to 639 mg	    530	</a:t>
            </a:r>
            <a:r>
              <a:rPr lang="en-US" dirty="0" smtClean="0"/>
              <a:t>1.15</a:t>
            </a:r>
            <a:r>
              <a:rPr lang="en-US" dirty="0"/>
              <a:t>	</a:t>
            </a:r>
            <a:r>
              <a:rPr lang="en-US" dirty="0" smtClean="0"/>
              <a:t>0.88 </a:t>
            </a:r>
            <a:r>
              <a:rPr lang="en-US" dirty="0"/>
              <a:t>to </a:t>
            </a:r>
            <a:r>
              <a:rPr lang="en-US" dirty="0" smtClean="0"/>
              <a:t>1.51</a:t>
            </a:r>
            <a:r>
              <a:rPr lang="en-US" dirty="0"/>
              <a:t>	</a:t>
            </a:r>
            <a:r>
              <a:rPr lang="en-US" dirty="0" smtClean="0"/>
              <a:t>      0.3130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Q3   640 to939 mg	    790	</a:t>
            </a:r>
            <a:r>
              <a:rPr lang="en-US" dirty="0" smtClean="0"/>
              <a:t>1.21</a:t>
            </a:r>
            <a:r>
              <a:rPr lang="en-US" dirty="0"/>
              <a:t>	</a:t>
            </a:r>
            <a:r>
              <a:rPr lang="en-US" dirty="0" smtClean="0"/>
              <a:t>0.92 </a:t>
            </a:r>
            <a:r>
              <a:rPr lang="en-US" dirty="0"/>
              <a:t>to </a:t>
            </a:r>
            <a:r>
              <a:rPr lang="en-US" dirty="0" smtClean="0"/>
              <a:t>1.59</a:t>
            </a:r>
            <a:r>
              <a:rPr lang="en-US" dirty="0"/>
              <a:t>	</a:t>
            </a:r>
            <a:r>
              <a:rPr lang="en-US" dirty="0" smtClean="0"/>
              <a:t>      0.1636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Q4   940 to 1472 </a:t>
            </a:r>
            <a:r>
              <a:rPr lang="en-US" dirty="0" smtClean="0"/>
              <a:t>mg</a:t>
            </a:r>
            <a:r>
              <a:rPr lang="en-US" dirty="0"/>
              <a:t> </a:t>
            </a:r>
            <a:r>
              <a:rPr lang="en-US" dirty="0" smtClean="0"/>
              <a:t>	   1205         1.02</a:t>
            </a:r>
            <a:r>
              <a:rPr lang="en-US" dirty="0"/>
              <a:t>	</a:t>
            </a:r>
            <a:r>
              <a:rPr lang="en-US" dirty="0" smtClean="0"/>
              <a:t> 0.75 </a:t>
            </a:r>
            <a:r>
              <a:rPr lang="en-US" dirty="0"/>
              <a:t>to </a:t>
            </a:r>
            <a:r>
              <a:rPr lang="en-US" dirty="0" smtClean="0"/>
              <a:t>1.36</a:t>
            </a:r>
            <a:r>
              <a:rPr lang="en-US" dirty="0"/>
              <a:t>	</a:t>
            </a:r>
            <a:r>
              <a:rPr lang="en-US" dirty="0" smtClean="0"/>
              <a:t>      0.9152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Q5   &gt; 1473 mg	   </a:t>
            </a:r>
            <a:r>
              <a:rPr lang="en-US" dirty="0" smtClean="0"/>
              <a:t>2100</a:t>
            </a: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 </a:t>
            </a:r>
            <a:r>
              <a:rPr lang="en-US" dirty="0" smtClean="0"/>
              <a:t>1.21</a:t>
            </a:r>
            <a:r>
              <a:rPr lang="en-US" dirty="0"/>
              <a:t>	 </a:t>
            </a:r>
            <a:r>
              <a:rPr lang="en-US" dirty="0" smtClean="0"/>
              <a:t>0.90 </a:t>
            </a:r>
            <a:r>
              <a:rPr lang="en-US" dirty="0"/>
              <a:t>to </a:t>
            </a:r>
            <a:r>
              <a:rPr lang="en-US" dirty="0" smtClean="0"/>
              <a:t>1.64</a:t>
            </a:r>
            <a:r>
              <a:rPr lang="en-US" dirty="0"/>
              <a:t>	</a:t>
            </a:r>
            <a:r>
              <a:rPr lang="en-US" dirty="0" smtClean="0"/>
              <a:t>      0.2098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_______________________________________________________________________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Adjusted </a:t>
            </a:r>
            <a:r>
              <a:rPr lang="en-US" dirty="0"/>
              <a:t>for age, gender, study site, BMI, exercise, smoking. Alcohol use, systolic BP, anti-hypertensive drug use, total cholesterol-to-HDL cholesterol ratio, lipid-lowering drug use, diabetes drug use, family history of MI, aspirin use, GFR, and serum </a:t>
            </a:r>
            <a:r>
              <a:rPr lang="en-US" dirty="0" err="1"/>
              <a:t>homocysteine</a:t>
            </a:r>
            <a:r>
              <a:rPr lang="en-US" dirty="0" smtClean="0"/>
              <a:t>.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Same </a:t>
            </a:r>
            <a:r>
              <a:rPr lang="en-US" dirty="0" err="1" smtClean="0"/>
              <a:t>Ca</a:t>
            </a:r>
            <a:r>
              <a:rPr lang="en-US" dirty="0" smtClean="0"/>
              <a:t> quartiles identical to cross sectional analysis for comparability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Confidence intervals are wide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70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1.  Median Calcium Intakes for Each Quintile in Model [CAC &gt; 0]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600200"/>
            <a:ext cx="72390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283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exploratory, hypothesis-generating study is based on cross-sectional data and it should serve as a base for prospective MESA data that hopefully will be able to answer whether high intakes of dietary calcium (&gt; RDAs) modify the risk of CAC. Role of supplements remains unclear.</a:t>
            </a:r>
          </a:p>
          <a:p>
            <a:r>
              <a:rPr lang="en-US" dirty="0" smtClean="0"/>
              <a:t>While </a:t>
            </a:r>
            <a:r>
              <a:rPr lang="en-US" dirty="0" smtClean="0"/>
              <a:t>non-</a:t>
            </a:r>
            <a:r>
              <a:rPr lang="en-US" dirty="0" smtClean="0"/>
              <a:t>significant</a:t>
            </a:r>
            <a:r>
              <a:rPr lang="en-US" dirty="0" smtClean="0"/>
              <a:t>, our current observation of a non-linear association suggests the possibility that excessive intakes of dietary calcium from foods plus supplements may impact on CAC in older adults. </a:t>
            </a:r>
            <a:r>
              <a:rPr lang="en-US" dirty="0"/>
              <a:t>P</a:t>
            </a:r>
            <a:r>
              <a:rPr lang="en-US" dirty="0" smtClean="0"/>
              <a:t>articipants in Q5 are of interest.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03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445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Association between Calcium Intake and Coronary Artery Calcification (CAC)</vt:lpstr>
      <vt:lpstr>Cross-sectional, Multi-Center Study of Older Adults (45 to 85 Years)</vt:lpstr>
      <vt:lpstr>Major Finding, though Statistically Weak</vt:lpstr>
      <vt:lpstr>Table 2C. Male Total Calcium Intake by Quintile: Diet &amp; Supplemental Calcium</vt:lpstr>
      <vt:lpstr>   Table 3.  Fully Adjusted Relative Risk Regression Model Predicting CAC &gt;0   </vt:lpstr>
      <vt:lpstr>   Table 4.  Fully Adjusted Relative Risk Regression Model Predicting CAC &gt;0: Further adjustment for socio-economic variables and energy intake   </vt:lpstr>
      <vt:lpstr>   Table 5.  Fully Adjusted Relative Risk Regression Model Predicting Incident CAC (longitudinal)   </vt:lpstr>
      <vt:lpstr>Figure 1.  Median Calcium Intakes for Each Quintile in Model [CAC &gt; 0]</vt:lpstr>
      <vt:lpstr>Summary</vt:lpstr>
      <vt:lpstr>Summary: Part 2</vt:lpstr>
    </vt:vector>
  </TitlesOfParts>
  <Company>The University of North Carolina at 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between Calcium Intake and Coronary Artery Calcification</dc:title>
  <dc:creator>Anderson, John J</dc:creator>
  <cp:lastModifiedBy>Anderson, John J</cp:lastModifiedBy>
  <cp:revision>18</cp:revision>
  <dcterms:created xsi:type="dcterms:W3CDTF">2011-09-15T14:30:43Z</dcterms:created>
  <dcterms:modified xsi:type="dcterms:W3CDTF">2011-09-21T18:07:07Z</dcterms:modified>
</cp:coreProperties>
</file>