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08" r:id="rId2"/>
    <p:sldMasterId id="2147483720" r:id="rId3"/>
    <p:sldMasterId id="2147483767" r:id="rId4"/>
  </p:sldMasterIdLst>
  <p:notesMasterIdLst>
    <p:notesMasterId r:id="rId20"/>
  </p:notesMasterIdLst>
  <p:sldIdLst>
    <p:sldId id="303" r:id="rId5"/>
    <p:sldId id="263" r:id="rId6"/>
    <p:sldId id="265" r:id="rId7"/>
    <p:sldId id="277" r:id="rId8"/>
    <p:sldId id="309" r:id="rId9"/>
    <p:sldId id="282" r:id="rId10"/>
    <p:sldId id="280" r:id="rId11"/>
    <p:sldId id="257" r:id="rId12"/>
    <p:sldId id="310" r:id="rId13"/>
    <p:sldId id="311" r:id="rId14"/>
    <p:sldId id="312" r:id="rId15"/>
    <p:sldId id="313" r:id="rId16"/>
    <p:sldId id="307" r:id="rId17"/>
    <p:sldId id="314" r:id="rId18"/>
    <p:sldId id="31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17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292" autoAdjust="0"/>
  </p:normalViewPr>
  <p:slideViewPr>
    <p:cSldViewPr>
      <p:cViewPr>
        <p:scale>
          <a:sx n="79" d="100"/>
          <a:sy n="79" d="100"/>
        </p:scale>
        <p:origin x="-2360" y="-17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B40AA6-0E5D-4ACC-9CEE-9F2405D3CC13}" type="datetimeFigureOut">
              <a:rPr lang="en-US" smtClean="0"/>
              <a:t>3/22/16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E78A6E-3D19-40A8-AB18-9981A46B7B45}" type="slidenum">
              <a:rPr lang="en-US" smtClean="0"/>
              <a:t>‹#›</a:t>
            </a:fld>
            <a:endParaRPr lang="en-US"/>
          </a:p>
        </p:txBody>
      </p:sp>
    </p:spTree>
    <p:extLst>
      <p:ext uri="{BB962C8B-B14F-4D97-AF65-F5344CB8AC3E}">
        <p14:creationId xmlns:p14="http://schemas.microsoft.com/office/powerpoint/2010/main" val="4130266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BB7021-353E-4798-90A1-E6BB1525AEEC}" type="slidenum">
              <a:rPr lang="en-US" smtClean="0"/>
              <a:t>1</a:t>
            </a:fld>
            <a:endParaRPr lang="en-US"/>
          </a:p>
        </p:txBody>
      </p:sp>
    </p:spTree>
    <p:extLst>
      <p:ext uri="{BB962C8B-B14F-4D97-AF65-F5344CB8AC3E}">
        <p14:creationId xmlns:p14="http://schemas.microsoft.com/office/powerpoint/2010/main" val="21503962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E78A6E-3D19-40A8-AB18-9981A46B7B45}" type="slidenum">
              <a:rPr lang="en-US" smtClean="0"/>
              <a:t>10</a:t>
            </a:fld>
            <a:endParaRPr lang="en-US"/>
          </a:p>
        </p:txBody>
      </p:sp>
    </p:spTree>
    <p:extLst>
      <p:ext uri="{BB962C8B-B14F-4D97-AF65-F5344CB8AC3E}">
        <p14:creationId xmlns:p14="http://schemas.microsoft.com/office/powerpoint/2010/main" val="42778493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ln w="9525"/>
        </p:spPr>
        <p:txBody>
          <a:bodyPr/>
          <a:lstStyle/>
          <a:p>
            <a:pPr marL="228580" indent="-228580">
              <a:defRPr/>
            </a:pP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96E78A6E-3D19-40A8-AB18-9981A46B7B45}" type="slidenum">
              <a:rPr lang="en-US" smtClean="0"/>
              <a:t>12</a:t>
            </a:fld>
            <a:endParaRPr lang="en-US"/>
          </a:p>
        </p:txBody>
      </p:sp>
    </p:spTree>
    <p:extLst>
      <p:ext uri="{BB962C8B-B14F-4D97-AF65-F5344CB8AC3E}">
        <p14:creationId xmlns:p14="http://schemas.microsoft.com/office/powerpoint/2010/main" val="34793437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E78A6E-3D19-40A8-AB18-9981A46B7B45}" type="slidenum">
              <a:rPr lang="en-US" smtClean="0"/>
              <a:t>13</a:t>
            </a:fld>
            <a:endParaRPr lang="en-US"/>
          </a:p>
        </p:txBody>
      </p:sp>
    </p:spTree>
    <p:extLst>
      <p:ext uri="{BB962C8B-B14F-4D97-AF65-F5344CB8AC3E}">
        <p14:creationId xmlns:p14="http://schemas.microsoft.com/office/powerpoint/2010/main" val="34819418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E78A6E-3D19-40A8-AB18-9981A46B7B45}" type="slidenum">
              <a:rPr lang="en-US" smtClean="0"/>
              <a:t>14</a:t>
            </a:fld>
            <a:endParaRPr lang="en-US"/>
          </a:p>
        </p:txBody>
      </p:sp>
    </p:spTree>
    <p:extLst>
      <p:ext uri="{BB962C8B-B14F-4D97-AF65-F5344CB8AC3E}">
        <p14:creationId xmlns:p14="http://schemas.microsoft.com/office/powerpoint/2010/main" val="14174540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E78A6E-3D19-40A8-AB18-9981A46B7B45}" type="slidenum">
              <a:rPr lang="en-US" smtClean="0"/>
              <a:t>15</a:t>
            </a:fld>
            <a:endParaRPr lang="en-US"/>
          </a:p>
        </p:txBody>
      </p:sp>
    </p:spTree>
    <p:extLst>
      <p:ext uri="{BB962C8B-B14F-4D97-AF65-F5344CB8AC3E}">
        <p14:creationId xmlns:p14="http://schemas.microsoft.com/office/powerpoint/2010/main" val="188847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E78A6E-3D19-40A8-AB18-9981A46B7B45}" type="slidenum">
              <a:rPr lang="en-US" smtClean="0"/>
              <a:t>2</a:t>
            </a:fld>
            <a:endParaRPr lang="en-US"/>
          </a:p>
        </p:txBody>
      </p:sp>
    </p:spTree>
    <p:extLst>
      <p:ext uri="{BB962C8B-B14F-4D97-AF65-F5344CB8AC3E}">
        <p14:creationId xmlns:p14="http://schemas.microsoft.com/office/powerpoint/2010/main" val="1808919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96E78A6E-3D19-40A8-AB18-9981A46B7B45}" type="slidenum">
              <a:rPr lang="en-US" smtClean="0"/>
              <a:t>3</a:t>
            </a:fld>
            <a:endParaRPr lang="en-US"/>
          </a:p>
        </p:txBody>
      </p:sp>
    </p:spTree>
    <p:extLst>
      <p:ext uri="{BB962C8B-B14F-4D97-AF65-F5344CB8AC3E}">
        <p14:creationId xmlns:p14="http://schemas.microsoft.com/office/powerpoint/2010/main" val="744668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Placeholder 2"/>
          <p:cNvSpPr>
            <a:spLocks noGrp="1" noRot="1" noChangeAspect="1" noChangeArrowheads="1" noTextEdit="1"/>
          </p:cNvSpPr>
          <p:nvPr>
            <p:ph type="sldImg"/>
          </p:nvPr>
        </p:nvSpPr>
        <p:spPr>
          <a:ln/>
        </p:spPr>
      </p:sp>
      <p:sp>
        <p:nvSpPr>
          <p:cNvPr id="324611" name="Placeholder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E78A6E-3D19-40A8-AB18-9981A46B7B45}" type="slidenum">
              <a:rPr lang="en-US" smtClean="0"/>
              <a:t>5</a:t>
            </a:fld>
            <a:endParaRPr lang="en-US"/>
          </a:p>
        </p:txBody>
      </p:sp>
    </p:spTree>
    <p:extLst>
      <p:ext uri="{BB962C8B-B14F-4D97-AF65-F5344CB8AC3E}">
        <p14:creationId xmlns:p14="http://schemas.microsoft.com/office/powerpoint/2010/main" val="1632237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smtClean="0"/>
          </a:p>
        </p:txBody>
      </p:sp>
      <p:sp>
        <p:nvSpPr>
          <p:cNvPr id="46084" name="Slide Number Placeholder 3"/>
          <p:cNvSpPr>
            <a:spLocks noGrp="1"/>
          </p:cNvSpPr>
          <p:nvPr>
            <p:ph type="sldNum" sz="quarter" idx="4294967295"/>
          </p:nvPr>
        </p:nvSpPr>
        <p:spPr bwMode="auto">
          <a:xfrm>
            <a:off x="3884414" y="8685894"/>
            <a:ext cx="2972098" cy="45659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300">
                <a:solidFill>
                  <a:schemeClr val="tx1"/>
                </a:solidFill>
                <a:latin typeface="Book Antiqua" pitchFamily="18" charset="0"/>
              </a:defRPr>
            </a:lvl1pPr>
            <a:lvl2pPr marL="702756" indent="-270291">
              <a:defRPr sz="2300">
                <a:solidFill>
                  <a:schemeClr val="tx1"/>
                </a:solidFill>
                <a:latin typeface="Book Antiqua" pitchFamily="18" charset="0"/>
              </a:defRPr>
            </a:lvl2pPr>
            <a:lvl3pPr marL="1081164" indent="-216233">
              <a:defRPr sz="2300">
                <a:solidFill>
                  <a:schemeClr val="tx1"/>
                </a:solidFill>
                <a:latin typeface="Book Antiqua" pitchFamily="18" charset="0"/>
              </a:defRPr>
            </a:lvl3pPr>
            <a:lvl4pPr marL="1513629" indent="-216233">
              <a:defRPr sz="2300">
                <a:solidFill>
                  <a:schemeClr val="tx1"/>
                </a:solidFill>
                <a:latin typeface="Book Antiqua" pitchFamily="18" charset="0"/>
              </a:defRPr>
            </a:lvl4pPr>
            <a:lvl5pPr marL="1946095" indent="-216233">
              <a:defRPr sz="2300">
                <a:solidFill>
                  <a:schemeClr val="tx1"/>
                </a:solidFill>
                <a:latin typeface="Book Antiqua" pitchFamily="18" charset="0"/>
              </a:defRPr>
            </a:lvl5pPr>
            <a:lvl6pPr marL="2378560" indent="-216233" eaLnBrk="0" fontAlgn="base" hangingPunct="0">
              <a:spcBef>
                <a:spcPct val="0"/>
              </a:spcBef>
              <a:spcAft>
                <a:spcPct val="0"/>
              </a:spcAft>
              <a:defRPr sz="2300">
                <a:solidFill>
                  <a:schemeClr val="tx1"/>
                </a:solidFill>
                <a:latin typeface="Book Antiqua" pitchFamily="18" charset="0"/>
              </a:defRPr>
            </a:lvl6pPr>
            <a:lvl7pPr marL="2811026" indent="-216233" eaLnBrk="0" fontAlgn="base" hangingPunct="0">
              <a:spcBef>
                <a:spcPct val="0"/>
              </a:spcBef>
              <a:spcAft>
                <a:spcPct val="0"/>
              </a:spcAft>
              <a:defRPr sz="2300">
                <a:solidFill>
                  <a:schemeClr val="tx1"/>
                </a:solidFill>
                <a:latin typeface="Book Antiqua" pitchFamily="18" charset="0"/>
              </a:defRPr>
            </a:lvl7pPr>
            <a:lvl8pPr marL="3243491" indent="-216233" eaLnBrk="0" fontAlgn="base" hangingPunct="0">
              <a:spcBef>
                <a:spcPct val="0"/>
              </a:spcBef>
              <a:spcAft>
                <a:spcPct val="0"/>
              </a:spcAft>
              <a:defRPr sz="2300">
                <a:solidFill>
                  <a:schemeClr val="tx1"/>
                </a:solidFill>
                <a:latin typeface="Book Antiqua" pitchFamily="18" charset="0"/>
              </a:defRPr>
            </a:lvl8pPr>
            <a:lvl9pPr marL="3675957" indent="-216233" eaLnBrk="0" fontAlgn="base" hangingPunct="0">
              <a:spcBef>
                <a:spcPct val="0"/>
              </a:spcBef>
              <a:spcAft>
                <a:spcPct val="0"/>
              </a:spcAft>
              <a:defRPr sz="2300">
                <a:solidFill>
                  <a:schemeClr val="tx1"/>
                </a:solidFill>
                <a:latin typeface="Book Antiqua" pitchFamily="18" charset="0"/>
              </a:defRPr>
            </a:lvl9pPr>
          </a:lstStyle>
          <a:p>
            <a:fld id="{F2FCFC83-5ECF-4A32-9741-04D922052B49}" type="slidenum">
              <a:rPr lang="en-US" altLang="en-US"/>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Placeholder 2"/>
          <p:cNvSpPr>
            <a:spLocks noGrp="1" noRot="1" noChangeAspect="1" noChangeArrowheads="1" noTextEdit="1"/>
          </p:cNvSpPr>
          <p:nvPr>
            <p:ph type="sldImg"/>
          </p:nvPr>
        </p:nvSpPr>
        <p:spPr>
          <a:ln/>
        </p:spPr>
      </p:sp>
      <p:sp>
        <p:nvSpPr>
          <p:cNvPr id="324611" name="Placeholder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E78A6E-3D19-40A8-AB18-9981A46B7B45}" type="slidenum">
              <a:rPr lang="en-US" smtClean="0"/>
              <a:t>8</a:t>
            </a:fld>
            <a:endParaRPr lang="en-US"/>
          </a:p>
        </p:txBody>
      </p:sp>
    </p:spTree>
    <p:extLst>
      <p:ext uri="{BB962C8B-B14F-4D97-AF65-F5344CB8AC3E}">
        <p14:creationId xmlns:p14="http://schemas.microsoft.com/office/powerpoint/2010/main" val="1680765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E78A6E-3D19-40A8-AB18-9981A46B7B45}" type="slidenum">
              <a:rPr lang="en-US" smtClean="0"/>
              <a:t>9</a:t>
            </a:fld>
            <a:endParaRPr lang="en-US"/>
          </a:p>
        </p:txBody>
      </p:sp>
    </p:spTree>
    <p:extLst>
      <p:ext uri="{BB962C8B-B14F-4D97-AF65-F5344CB8AC3E}">
        <p14:creationId xmlns:p14="http://schemas.microsoft.com/office/powerpoint/2010/main" val="4277849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70ECBF7-ED38-4945-957D-42C8A21E801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575147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DCB93C7-174E-490B-BB2B-A66A00481FD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061196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BA853D6-59C4-40B2-85D8-D322C9977BF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2275219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3D044A4-D6A7-4BBA-B1C3-DCD4A73EC78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981910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A1C363-B3E0-4D13-8DB7-141E716C7C8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975579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8F832E7-1A49-44A7-B7E9-8C8DC92168A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017005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CA86EE6-805F-4310-B60F-74EDFDE67DF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698539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9039F262-3C2A-43A7-A4ED-851E73CF3A2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0917560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90448674-B9CB-4F6E-90E9-46AE6636E33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9693344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BAC17C11-9234-4852-AF03-82281635664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320964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C116C70A-8425-492D-97A9-D11013A25D6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811444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5DEA8CC-0179-42A0-8D17-B228AE6F4AA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07935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877AD7F-09DA-472D-B647-61B5AA16880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467286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2C13F5A-20E4-4344-879E-6455AF41196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611640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10E9EA4-E0C8-4754-9C45-FFF075CE4D6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5232503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8D3446ED-CCD0-4A11-970A-EA21A9C6C27A}" type="datetimeFigureOut">
              <a:rPr lang="en-US"/>
              <a:pPr>
                <a:defRPr/>
              </a:pPr>
              <a:t>3/22/16</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B5F415B6-B4AD-4218-AA85-BCF7D5014E5D}" type="slidenum">
              <a:rPr lang="en-US"/>
              <a:pPr>
                <a:defRPr/>
              </a:pPr>
              <a:t>‹#›</a:t>
            </a:fld>
            <a:endParaRPr lang="en-US"/>
          </a:p>
        </p:txBody>
      </p:sp>
    </p:spTree>
    <p:extLst>
      <p:ext uri="{BB962C8B-B14F-4D97-AF65-F5344CB8AC3E}">
        <p14:creationId xmlns:p14="http://schemas.microsoft.com/office/powerpoint/2010/main" val="15012872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8C3872AD-947E-4674-9CB5-B2293B519EDC}" type="datetimeFigureOut">
              <a:rPr lang="en-US"/>
              <a:pPr>
                <a:defRPr/>
              </a:pPr>
              <a:t>3/22/16</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AB78B1B2-CD42-4FEB-9EFD-71E81BA7936F}" type="slidenum">
              <a:rPr lang="en-US"/>
              <a:pPr>
                <a:defRPr/>
              </a:pPr>
              <a:t>‹#›</a:t>
            </a:fld>
            <a:endParaRPr lang="en-US"/>
          </a:p>
        </p:txBody>
      </p:sp>
    </p:spTree>
    <p:extLst>
      <p:ext uri="{BB962C8B-B14F-4D97-AF65-F5344CB8AC3E}">
        <p14:creationId xmlns:p14="http://schemas.microsoft.com/office/powerpoint/2010/main" val="8857187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90DD7D46-5D2E-4C43-8F4A-BBB61A54C349}" type="datetimeFigureOut">
              <a:rPr lang="en-US"/>
              <a:pPr>
                <a:defRPr/>
              </a:pPr>
              <a:t>3/22/16</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26AC6059-D356-4601-AB19-079B63593A76}" type="slidenum">
              <a:rPr lang="en-US"/>
              <a:pPr>
                <a:defRPr/>
              </a:pPr>
              <a:t>‹#›</a:t>
            </a:fld>
            <a:endParaRPr lang="en-US"/>
          </a:p>
        </p:txBody>
      </p:sp>
    </p:spTree>
    <p:extLst>
      <p:ext uri="{BB962C8B-B14F-4D97-AF65-F5344CB8AC3E}">
        <p14:creationId xmlns:p14="http://schemas.microsoft.com/office/powerpoint/2010/main" val="7985890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FDC6E798-49DF-4CFA-87A5-192B7FC8E55B}" type="datetimeFigureOut">
              <a:rPr lang="en-US"/>
              <a:pPr>
                <a:defRPr/>
              </a:pPr>
              <a:t>3/22/16</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D0A74B1D-CFE4-4411-AC27-9FBA0719797E}" type="slidenum">
              <a:rPr lang="en-US"/>
              <a:pPr>
                <a:defRPr/>
              </a:pPr>
              <a:t>‹#›</a:t>
            </a:fld>
            <a:endParaRPr lang="en-US"/>
          </a:p>
        </p:txBody>
      </p:sp>
    </p:spTree>
    <p:extLst>
      <p:ext uri="{BB962C8B-B14F-4D97-AF65-F5344CB8AC3E}">
        <p14:creationId xmlns:p14="http://schemas.microsoft.com/office/powerpoint/2010/main" val="20337900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81EBEF3F-70A9-4C0A-BE68-A9B94EAED4DE}" type="datetimeFigureOut">
              <a:rPr lang="en-US"/>
              <a:pPr>
                <a:defRPr/>
              </a:pPr>
              <a:t>3/22/16</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7FFE07F9-8157-4DF9-866C-93EF072D16C7}" type="slidenum">
              <a:rPr lang="en-US"/>
              <a:pPr>
                <a:defRPr/>
              </a:pPr>
              <a:t>‹#›</a:t>
            </a:fld>
            <a:endParaRPr lang="en-US"/>
          </a:p>
        </p:txBody>
      </p:sp>
    </p:spTree>
    <p:extLst>
      <p:ext uri="{BB962C8B-B14F-4D97-AF65-F5344CB8AC3E}">
        <p14:creationId xmlns:p14="http://schemas.microsoft.com/office/powerpoint/2010/main" val="34986851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44A4F8E1-A2B4-4E79-B95F-679B9B5E2A7E}" type="datetimeFigureOut">
              <a:rPr lang="en-US"/>
              <a:pPr>
                <a:defRPr/>
              </a:pPr>
              <a:t>3/22/16</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E56C66EE-1481-4A81-9835-56D5803B4884}" type="slidenum">
              <a:rPr lang="en-US"/>
              <a:pPr>
                <a:defRPr/>
              </a:pPr>
              <a:t>‹#›</a:t>
            </a:fld>
            <a:endParaRPr lang="en-US"/>
          </a:p>
        </p:txBody>
      </p:sp>
    </p:spTree>
    <p:extLst>
      <p:ext uri="{BB962C8B-B14F-4D97-AF65-F5344CB8AC3E}">
        <p14:creationId xmlns:p14="http://schemas.microsoft.com/office/powerpoint/2010/main" val="34179429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15C7C8B1-28DA-4302-A5F6-5204FE749C4A}" type="datetimeFigureOut">
              <a:rPr lang="en-US"/>
              <a:pPr>
                <a:defRPr/>
              </a:pPr>
              <a:t>3/22/16</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66BA0323-3149-4283-BFDE-A0440026B422}" type="slidenum">
              <a:rPr lang="en-US"/>
              <a:pPr>
                <a:defRPr/>
              </a:pPr>
              <a:t>‹#›</a:t>
            </a:fld>
            <a:endParaRPr lang="en-US"/>
          </a:p>
        </p:txBody>
      </p:sp>
    </p:spTree>
    <p:extLst>
      <p:ext uri="{BB962C8B-B14F-4D97-AF65-F5344CB8AC3E}">
        <p14:creationId xmlns:p14="http://schemas.microsoft.com/office/powerpoint/2010/main" val="51927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63A37B-329D-4BF6-89C9-55EDF7F03B1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8835445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78C3DE7E-89A8-43F2-ADD5-ABC61A1E26C6}" type="datetimeFigureOut">
              <a:rPr lang="en-US"/>
              <a:pPr>
                <a:defRPr/>
              </a:pPr>
              <a:t>3/22/16</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A2BD25C7-DA62-4B2B-9B7D-27720567D0A7}" type="slidenum">
              <a:rPr lang="en-US"/>
              <a:pPr>
                <a:defRPr/>
              </a:pPr>
              <a:t>‹#›</a:t>
            </a:fld>
            <a:endParaRPr lang="en-US"/>
          </a:p>
        </p:txBody>
      </p:sp>
    </p:spTree>
    <p:extLst>
      <p:ext uri="{BB962C8B-B14F-4D97-AF65-F5344CB8AC3E}">
        <p14:creationId xmlns:p14="http://schemas.microsoft.com/office/powerpoint/2010/main" val="41294299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2F64F98B-E345-4E94-9A26-209791FC4530}" type="datetimeFigureOut">
              <a:rPr lang="en-US"/>
              <a:pPr>
                <a:defRPr/>
              </a:pPr>
              <a:t>3/22/16</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6816A41F-0305-4AB7-8E61-5210F5B697B1}" type="slidenum">
              <a:rPr lang="en-US"/>
              <a:pPr>
                <a:defRPr/>
              </a:pPr>
              <a:t>‹#›</a:t>
            </a:fld>
            <a:endParaRPr lang="en-US"/>
          </a:p>
        </p:txBody>
      </p:sp>
    </p:spTree>
    <p:extLst>
      <p:ext uri="{BB962C8B-B14F-4D97-AF65-F5344CB8AC3E}">
        <p14:creationId xmlns:p14="http://schemas.microsoft.com/office/powerpoint/2010/main" val="41372542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endParaRPr lang="en-US"/>
          </a:p>
        </p:txBody>
      </p:sp>
      <p:sp>
        <p:nvSpPr>
          <p:cNvPr id="6" name="Rectangle 5"/>
          <p:cNvSpPr>
            <a:spLocks noGrp="1" noChangeArrowheads="1"/>
          </p:cNvSpPr>
          <p:nvPr>
            <p:ph type="ftr" sz="quarter" idx="11"/>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endParaRPr lang="en-US"/>
          </a:p>
        </p:txBody>
      </p:sp>
      <p:sp>
        <p:nvSpPr>
          <p:cNvPr id="7" name="Rectangle 6"/>
          <p:cNvSpPr>
            <a:spLocks noGrp="1" noChangeArrowheads="1"/>
          </p:cNvSpPr>
          <p:nvPr>
            <p:ph type="sldNum" sz="quarter" idx="12"/>
          </p:nvPr>
        </p:nvSpPr>
        <p:spPr/>
        <p:txBody>
          <a:bodyPr/>
          <a:lstStyle>
            <a:lvl1pPr eaLnBrk="0" fontAlgn="base" hangingPunct="0">
              <a:spcBef>
                <a:spcPct val="0"/>
              </a:spcBef>
              <a:spcAft>
                <a:spcPct val="0"/>
              </a:spcAft>
              <a:defRPr i="1">
                <a:latin typeface="Comic Sans MS" pitchFamily="66" charset="0"/>
                <a:ea typeface="ＭＳ Ｐゴシック" charset="-128"/>
              </a:defRPr>
            </a:lvl1pPr>
          </a:lstStyle>
          <a:p>
            <a:pPr>
              <a:defRPr/>
            </a:pPr>
            <a:fld id="{9BF57237-D46E-4359-9C0E-A4122CB2EDD9}" type="slidenum">
              <a:rPr lang="en-US"/>
              <a:pPr>
                <a:defRPr/>
              </a:pPr>
              <a:t>‹#›</a:t>
            </a:fld>
            <a:endParaRPr lang="en-US"/>
          </a:p>
        </p:txBody>
      </p:sp>
    </p:spTree>
    <p:extLst>
      <p:ext uri="{BB962C8B-B14F-4D97-AF65-F5344CB8AC3E}">
        <p14:creationId xmlns:p14="http://schemas.microsoft.com/office/powerpoint/2010/main" val="32522773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A9126121-2607-46E8-B140-C7E4362245F2}" type="datetimeFigureOut">
              <a:rPr lang="en-US" altLang="en-US">
                <a:solidFill>
                  <a:srgbClr val="000000"/>
                </a:solidFill>
              </a:rPr>
              <a:pPr/>
              <a:t>3/22/16</a:t>
            </a:fld>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768E2AA-B405-48C0-8C9E-626BA1E727E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077753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D9C3C16-E2E1-4DB8-AC56-3D5E2BC98664}" type="datetimeFigureOut">
              <a:rPr lang="en-US" altLang="en-US">
                <a:solidFill>
                  <a:srgbClr val="000000"/>
                </a:solidFill>
              </a:rPr>
              <a:pPr/>
              <a:t>3/22/16</a:t>
            </a:fld>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508A8EE-E791-4522-B7B2-78FB8E146BC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611712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1BB8166-4BE2-40EB-8939-36ADDE8229B0}" type="datetimeFigureOut">
              <a:rPr lang="en-US" altLang="en-US">
                <a:solidFill>
                  <a:srgbClr val="000000"/>
                </a:solidFill>
              </a:rPr>
              <a:pPr/>
              <a:t>3/22/16</a:t>
            </a:fld>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9E7B6D3-7C19-4AB6-9A5B-A407F587740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3643401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A567E965-FD5D-481F-90F2-71EC76A8C6D7}" type="datetimeFigureOut">
              <a:rPr lang="en-US" altLang="en-US">
                <a:solidFill>
                  <a:srgbClr val="000000"/>
                </a:solidFill>
              </a:rPr>
              <a:pPr/>
              <a:t>3/22/16</a:t>
            </a:fld>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FCDE72AF-64A7-409B-8753-7460800FFA1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267133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0B73914A-A087-4B62-AB36-5BDBEFBDF519}" type="datetimeFigureOut">
              <a:rPr lang="en-US" altLang="en-US">
                <a:solidFill>
                  <a:srgbClr val="000000"/>
                </a:solidFill>
              </a:rPr>
              <a:pPr/>
              <a:t>3/22/16</a:t>
            </a:fld>
            <a:endParaRPr lang="en-US"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050A3748-001E-48FF-A87C-9BE6D434CFBA}"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0138630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32FE1772-616F-4803-B0AE-8C4588B792C5}" type="datetimeFigureOut">
              <a:rPr lang="en-US" altLang="en-US">
                <a:solidFill>
                  <a:srgbClr val="000000"/>
                </a:solidFill>
              </a:rPr>
              <a:pPr/>
              <a:t>3/22/16</a:t>
            </a:fld>
            <a:endParaRPr lang="en-US"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CEF24999-11DE-4F0A-BF05-87A4185000E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717583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11AAC48-13B3-494F-8304-A99F9AFD2FB6}" type="datetimeFigureOut">
              <a:rPr lang="en-US" altLang="en-US">
                <a:solidFill>
                  <a:srgbClr val="000000"/>
                </a:solidFill>
              </a:rPr>
              <a:pPr/>
              <a:t>3/22/16</a:t>
            </a:fld>
            <a:endParaRPr lang="en-US"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09859C7C-45CD-4CF9-83B0-3790B2F73AD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020057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D95794-7211-4F80-9174-DF3160800BD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296343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B760B73F-0C0F-4FDD-A00B-F70C90A22BDF}" type="datetimeFigureOut">
              <a:rPr lang="en-US" altLang="en-US">
                <a:solidFill>
                  <a:srgbClr val="000000"/>
                </a:solidFill>
              </a:rPr>
              <a:pPr/>
              <a:t>3/22/16</a:t>
            </a:fld>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9754D5A6-D158-4295-BECA-83A27FA14FA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9143902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8D805F8-5CC8-43FE-9694-98BAF0E61D48}" type="datetimeFigureOut">
              <a:rPr lang="en-US" altLang="en-US">
                <a:solidFill>
                  <a:srgbClr val="000000"/>
                </a:solidFill>
              </a:rPr>
              <a:pPr/>
              <a:t>3/22/16</a:t>
            </a:fld>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31A0E95-6965-42A2-97D4-410D356DB30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70929811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BE5EAAC-A77F-4811-A328-A14D4AC3341C}" type="datetimeFigureOut">
              <a:rPr lang="en-US" altLang="en-US">
                <a:solidFill>
                  <a:srgbClr val="000000"/>
                </a:solidFill>
              </a:rPr>
              <a:pPr/>
              <a:t>3/22/16</a:t>
            </a:fld>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C77E5C7-9A70-44A7-9B44-907D475803B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10352353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AA004E2-A4DE-475C-8B63-75BE3DEEC59F}" type="datetimeFigureOut">
              <a:rPr lang="en-US" altLang="en-US">
                <a:solidFill>
                  <a:srgbClr val="000000"/>
                </a:solidFill>
              </a:rPr>
              <a:pPr/>
              <a:t>3/22/16</a:t>
            </a:fld>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DFE21D5-04F3-4E39-BFC0-EAED66FCEF3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102266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C68EB5-C402-4017-B05D-C2BC710028D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40151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7EDFA01-8254-40BF-952E-3E07F1B354F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646779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32CF950E-014E-4F10-9200-2423AD52571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926159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9657DC9-52CD-46EF-824C-ED1DC03CDB6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524476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lIns="91440" tIns="45720" rIns="91440" bIns="4572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0B7437C-AD7F-4349-A0B8-EEE191413D9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0574445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3.xml"/><Relationship Id="rId12" Type="http://schemas.openxmlformats.org/officeDocument/2006/relationships/theme" Target="../theme/theme4.xml"/><Relationship Id="rId1" Type="http://schemas.openxmlformats.org/officeDocument/2006/relationships/slideLayout" Target="../slideLayouts/slideLayout33.xml"/><Relationship Id="rId2" Type="http://schemas.openxmlformats.org/officeDocument/2006/relationships/slideLayout" Target="../slideLayouts/slideLayout34.xml"/><Relationship Id="rId3" Type="http://schemas.openxmlformats.org/officeDocument/2006/relationships/slideLayout" Target="../slideLayouts/slideLayout35.xml"/><Relationship Id="rId4" Type="http://schemas.openxmlformats.org/officeDocument/2006/relationships/slideLayout" Target="../slideLayouts/slideLayout36.xml"/><Relationship Id="rId5" Type="http://schemas.openxmlformats.org/officeDocument/2006/relationships/slideLayout" Target="../slideLayouts/slideLayout37.xml"/><Relationship Id="rId6" Type="http://schemas.openxmlformats.org/officeDocument/2006/relationships/slideLayout" Target="../slideLayouts/slideLayout38.xml"/><Relationship Id="rId7" Type="http://schemas.openxmlformats.org/officeDocument/2006/relationships/slideLayout" Target="../slideLayouts/slideLayout39.xml"/><Relationship Id="rId8" Type="http://schemas.openxmlformats.org/officeDocument/2006/relationships/slideLayout" Target="../slideLayouts/slideLayout40.xml"/><Relationship Id="rId9" Type="http://schemas.openxmlformats.org/officeDocument/2006/relationships/slideLayout" Target="../slideLayouts/slideLayout41.xml"/><Relationship Id="rId10"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0" tIns="45711" rIns="91420" bIns="45711"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0" tIns="45711" rIns="91420" bIns="4571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2340"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0" tIns="45711" rIns="91420" bIns="45711" numCol="1" anchor="t" anchorCtr="0" compatLnSpc="1">
            <a:prstTxWarp prst="textNoShape">
              <a:avLst/>
            </a:prstTxWarp>
          </a:bodyPr>
          <a:lstStyle>
            <a:lvl1pPr algn="l">
              <a:defRPr sz="1400" smtClean="0">
                <a:latin typeface="+mn-lt"/>
              </a:defRPr>
            </a:lvl1pPr>
          </a:lstStyle>
          <a:p>
            <a:pPr eaLnBrk="0" fontAlgn="base" hangingPunct="0">
              <a:spcBef>
                <a:spcPct val="0"/>
              </a:spcBef>
              <a:spcAft>
                <a:spcPct val="0"/>
              </a:spcAft>
              <a:defRPr/>
            </a:pPr>
            <a:endParaRPr lang="en-US" altLang="en-US">
              <a:solidFill>
                <a:srgbClr val="000000"/>
              </a:solidFill>
              <a:ea typeface="ＭＳ Ｐゴシック" charset="-128"/>
            </a:endParaRPr>
          </a:p>
        </p:txBody>
      </p:sp>
      <p:sp>
        <p:nvSpPr>
          <p:cNvPr id="142341"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0" tIns="45711" rIns="91420" bIns="45711" numCol="1" anchor="t" anchorCtr="0" compatLnSpc="1">
            <a:prstTxWarp prst="textNoShape">
              <a:avLst/>
            </a:prstTxWarp>
          </a:bodyPr>
          <a:lstStyle>
            <a:lvl1pPr>
              <a:defRPr sz="1400" smtClean="0">
                <a:latin typeface="+mn-lt"/>
              </a:defRPr>
            </a:lvl1pPr>
          </a:lstStyle>
          <a:p>
            <a:pPr algn="ctr" eaLnBrk="0" fontAlgn="base" hangingPunct="0">
              <a:spcBef>
                <a:spcPct val="0"/>
              </a:spcBef>
              <a:spcAft>
                <a:spcPct val="0"/>
              </a:spcAft>
              <a:defRPr/>
            </a:pPr>
            <a:endParaRPr lang="en-US" altLang="en-US">
              <a:solidFill>
                <a:srgbClr val="000000"/>
              </a:solidFill>
              <a:ea typeface="ＭＳ Ｐゴシック" charset="-128"/>
            </a:endParaRPr>
          </a:p>
        </p:txBody>
      </p:sp>
      <p:sp>
        <p:nvSpPr>
          <p:cNvPr id="142342"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0" tIns="45711" rIns="91420" bIns="45711" numCol="1" anchor="t" anchorCtr="0" compatLnSpc="1">
            <a:prstTxWarp prst="textNoShape">
              <a:avLst/>
            </a:prstTxWarp>
          </a:bodyPr>
          <a:lstStyle>
            <a:lvl1pPr algn="r">
              <a:defRPr sz="1400" smtClean="0">
                <a:latin typeface="+mn-lt"/>
              </a:defRPr>
            </a:lvl1pPr>
          </a:lstStyle>
          <a:p>
            <a:pPr eaLnBrk="0" fontAlgn="base" hangingPunct="0">
              <a:spcBef>
                <a:spcPct val="0"/>
              </a:spcBef>
              <a:spcAft>
                <a:spcPct val="0"/>
              </a:spcAft>
              <a:defRPr/>
            </a:pPr>
            <a:fld id="{0C0413D6-A191-460A-8ABB-1CD4A3535A8C}" type="slidenum">
              <a:rPr lang="en-US" altLang="en-US">
                <a:solidFill>
                  <a:srgbClr val="000000"/>
                </a:solidFill>
                <a:ea typeface="ＭＳ Ｐゴシック" charset="-128"/>
              </a:rPr>
              <a:pPr eaLnBrk="0" fontAlgn="base" hangingPunct="0">
                <a:spcBef>
                  <a:spcPct val="0"/>
                </a:spcBef>
                <a:spcAft>
                  <a:spcPct val="0"/>
                </a:spcAft>
                <a:defRPr/>
              </a:pPr>
              <a:t>‹#›</a:t>
            </a:fld>
            <a:endParaRPr lang="en-US" altLang="en-US">
              <a:solidFill>
                <a:srgbClr val="000000"/>
              </a:solidFill>
              <a:ea typeface="ＭＳ Ｐゴシック" charset="-128"/>
            </a:endParaRPr>
          </a:p>
        </p:txBody>
      </p:sp>
    </p:spTree>
    <p:extLst>
      <p:ext uri="{BB962C8B-B14F-4D97-AF65-F5344CB8AC3E}">
        <p14:creationId xmlns:p14="http://schemas.microsoft.com/office/powerpoint/2010/main" val="1179485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defRPr>
      </a:lvl2pPr>
      <a:lvl3pPr algn="ctr" rtl="0" eaLnBrk="0" fontAlgn="base" hangingPunct="0">
        <a:spcBef>
          <a:spcPct val="0"/>
        </a:spcBef>
        <a:spcAft>
          <a:spcPct val="0"/>
        </a:spcAft>
        <a:defRPr sz="4400">
          <a:solidFill>
            <a:schemeClr val="tx2"/>
          </a:solidFill>
          <a:latin typeface="Times" charset="0"/>
        </a:defRPr>
      </a:lvl3pPr>
      <a:lvl4pPr algn="ctr" rtl="0" eaLnBrk="0" fontAlgn="base" hangingPunct="0">
        <a:spcBef>
          <a:spcPct val="0"/>
        </a:spcBef>
        <a:spcAft>
          <a:spcPct val="0"/>
        </a:spcAft>
        <a:defRPr sz="4400">
          <a:solidFill>
            <a:schemeClr val="tx2"/>
          </a:solidFill>
          <a:latin typeface="Times" charset="0"/>
        </a:defRPr>
      </a:lvl4pPr>
      <a:lvl5pPr algn="ctr" rtl="0" eaLnBrk="0" fontAlgn="base" hangingPunct="0">
        <a:spcBef>
          <a:spcPct val="0"/>
        </a:spcBef>
        <a:spcAft>
          <a:spcPct val="0"/>
        </a:spcAft>
        <a:defRPr sz="4400">
          <a:solidFill>
            <a:schemeClr val="tx2"/>
          </a:solidFill>
          <a:latin typeface="Times" charset="0"/>
        </a:defRPr>
      </a:lvl5pPr>
      <a:lvl6pPr marL="457200" algn="ctr" rtl="0" fontAlgn="base">
        <a:spcBef>
          <a:spcPct val="0"/>
        </a:spcBef>
        <a:spcAft>
          <a:spcPct val="0"/>
        </a:spcAft>
        <a:defRPr sz="4400">
          <a:solidFill>
            <a:schemeClr val="tx2"/>
          </a:solidFill>
          <a:latin typeface="Times" charset="0"/>
        </a:defRPr>
      </a:lvl6pPr>
      <a:lvl7pPr marL="914400" algn="ctr" rtl="0" fontAlgn="base">
        <a:spcBef>
          <a:spcPct val="0"/>
        </a:spcBef>
        <a:spcAft>
          <a:spcPct val="0"/>
        </a:spcAft>
        <a:defRPr sz="4400">
          <a:solidFill>
            <a:schemeClr val="tx2"/>
          </a:solidFill>
          <a:latin typeface="Times" charset="0"/>
        </a:defRPr>
      </a:lvl7pPr>
      <a:lvl8pPr marL="1371600" algn="ctr" rtl="0" fontAlgn="base">
        <a:spcBef>
          <a:spcPct val="0"/>
        </a:spcBef>
        <a:spcAft>
          <a:spcPct val="0"/>
        </a:spcAft>
        <a:defRPr sz="4400">
          <a:solidFill>
            <a:schemeClr val="tx2"/>
          </a:solidFill>
          <a:latin typeface="Times" charset="0"/>
        </a:defRPr>
      </a:lvl8pPr>
      <a:lvl9pPr marL="1828800" algn="ctr" rtl="0" fontAlgn="base">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solidFill>
                <a:srgbClr val="000000"/>
              </a:solidFill>
              <a:ea typeface="ＭＳ Ｐゴシック" charset="-128"/>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solidFill>
                <a:srgbClr val="000000"/>
              </a:solidFill>
              <a:ea typeface="ＭＳ Ｐゴシック" charset="-128"/>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CEC76662-199D-4FF8-83B5-D7F11E7B8E11}" type="slidenum">
              <a:rPr lang="en-US">
                <a:solidFill>
                  <a:srgbClr val="000000"/>
                </a:solidFill>
                <a:ea typeface="ＭＳ Ｐゴシック" charset="-128"/>
              </a:rPr>
              <a:pPr fontAlgn="base">
                <a:spcBef>
                  <a:spcPct val="0"/>
                </a:spcBef>
                <a:spcAft>
                  <a:spcPct val="0"/>
                </a:spcAft>
              </a:pPr>
              <a:t>‹#›</a:t>
            </a:fld>
            <a:endParaRPr lang="en-US">
              <a:solidFill>
                <a:srgbClr val="000000"/>
              </a:solidFill>
              <a:ea typeface="ＭＳ Ｐゴシック" charset="-128"/>
            </a:endParaRPr>
          </a:p>
        </p:txBody>
      </p:sp>
    </p:spTree>
    <p:extLst>
      <p:ext uri="{BB962C8B-B14F-4D97-AF65-F5344CB8AC3E}">
        <p14:creationId xmlns:p14="http://schemas.microsoft.com/office/powerpoint/2010/main" val="413443531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48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0" tIns="45711" rIns="91420" bIns="45711" numCol="1" anchor="ctr" anchorCtr="0" compatLnSpc="1">
            <a:prstTxWarp prst="textNoShape">
              <a:avLst/>
            </a:prstTxWarp>
          </a:bodyPr>
          <a:lstStyle/>
          <a:p>
            <a:pPr lvl="0"/>
            <a:r>
              <a:rPr lang="en-US" smtClean="0"/>
              <a:t>Click to edit Master title style</a:t>
            </a:r>
          </a:p>
        </p:txBody>
      </p:sp>
      <p:sp>
        <p:nvSpPr>
          <p:cNvPr id="2048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0" tIns="45711" rIns="91420" bIns="4571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0" tIns="45711" rIns="91420" bIns="45711" numCol="1" anchor="ctr" anchorCtr="0" compatLnSpc="1">
            <a:prstTxWarp prst="textNoShape">
              <a:avLst/>
            </a:prstTxWarp>
          </a:bodyPr>
          <a:lstStyle>
            <a:lvl1pPr algn="l" eaLnBrk="1" fontAlgn="auto" hangingPunct="1">
              <a:spcBef>
                <a:spcPts val="0"/>
              </a:spcBef>
              <a:spcAft>
                <a:spcPts val="0"/>
              </a:spcAft>
              <a:defRPr sz="1200" i="0">
                <a:solidFill>
                  <a:prstClr val="black">
                    <a:tint val="75000"/>
                  </a:prstClr>
                </a:solidFill>
                <a:latin typeface="Calibri"/>
                <a:ea typeface="+mn-ea"/>
              </a:defRPr>
            </a:lvl1pPr>
          </a:lstStyle>
          <a:p>
            <a:pPr>
              <a:defRPr/>
            </a:pPr>
            <a:fld id="{E34D27F3-232D-40AC-9DAE-425F1C22715A}" type="datetimeFigureOut">
              <a:rPr lang="en-US"/>
              <a:pPr>
                <a:defRPr/>
              </a:pPr>
              <a:t>3/22/16</a:t>
            </a:fld>
            <a:endParaRPr lang="en-US"/>
          </a:p>
        </p:txBody>
      </p:sp>
      <p:sp>
        <p:nvSpPr>
          <p:cNvPr id="5" name="Footer Placeholder 4"/>
          <p:cNvSpPr>
            <a:spLocks noGrp="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0" tIns="45711" rIns="91420" bIns="45711" numCol="1" anchor="ctr" anchorCtr="0" compatLnSpc="1">
            <a:prstTxWarp prst="textNoShape">
              <a:avLst/>
            </a:prstTxWarp>
          </a:bodyPr>
          <a:lstStyle>
            <a:lvl1pPr algn="ctr" eaLnBrk="1" fontAlgn="auto" hangingPunct="1">
              <a:spcBef>
                <a:spcPts val="0"/>
              </a:spcBef>
              <a:spcAft>
                <a:spcPts val="0"/>
              </a:spcAft>
              <a:defRPr sz="1200" i="0">
                <a:solidFill>
                  <a:prstClr val="black">
                    <a:tint val="75000"/>
                  </a:prstClr>
                </a:solidFill>
                <a:latin typeface="Calibri"/>
                <a:ea typeface="+mn-ea"/>
              </a:defRPr>
            </a:lvl1pPr>
          </a:lstStyle>
          <a:p>
            <a:pPr>
              <a:defRPr/>
            </a:pPr>
            <a:endParaRPr lang="en-US"/>
          </a:p>
        </p:txBody>
      </p:sp>
      <p:sp>
        <p:nvSpPr>
          <p:cNvPr id="6" name="Slide Number Placeholder 5"/>
          <p:cNvSpPr>
            <a:spLocks noGrp="1"/>
          </p:cNvSpPr>
          <p:nvPr>
            <p:ph type="sldNum" sz="quarter" idx="4"/>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0" tIns="45711" rIns="91420" bIns="45711" numCol="1" anchor="ctr" anchorCtr="0" compatLnSpc="1">
            <a:prstTxWarp prst="textNoShape">
              <a:avLst/>
            </a:prstTxWarp>
          </a:bodyPr>
          <a:lstStyle>
            <a:lvl1pPr algn="r" eaLnBrk="1" fontAlgn="auto" hangingPunct="1">
              <a:spcBef>
                <a:spcPts val="0"/>
              </a:spcBef>
              <a:spcAft>
                <a:spcPts val="0"/>
              </a:spcAft>
              <a:defRPr sz="1200" i="0">
                <a:solidFill>
                  <a:prstClr val="black">
                    <a:tint val="75000"/>
                  </a:prstClr>
                </a:solidFill>
                <a:latin typeface="Calibri"/>
                <a:ea typeface="+mn-ea"/>
              </a:defRPr>
            </a:lvl1pPr>
          </a:lstStyle>
          <a:p>
            <a:pPr>
              <a:defRPr/>
            </a:pPr>
            <a:fld id="{4BA0C0E6-0888-457D-B89F-CA3FEB2CED30}" type="slidenum">
              <a:rPr lang="en-US"/>
              <a:pPr>
                <a:defRPr/>
              </a:pPr>
              <a:t>‹#›</a:t>
            </a:fld>
            <a:endParaRPr lang="en-US"/>
          </a:p>
        </p:txBody>
      </p:sp>
    </p:spTree>
    <p:extLst>
      <p:ext uri="{BB962C8B-B14F-4D97-AF65-F5344CB8AC3E}">
        <p14:creationId xmlns:p14="http://schemas.microsoft.com/office/powerpoint/2010/main" val="61896058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12323"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23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atin typeface="+mn-lt"/>
              </a:defRPr>
            </a:lvl1pPr>
          </a:lstStyle>
          <a:p>
            <a:pPr eaLnBrk="0" fontAlgn="base" hangingPunct="0">
              <a:spcBef>
                <a:spcPct val="0"/>
              </a:spcBef>
              <a:spcAft>
                <a:spcPct val="0"/>
              </a:spcAft>
            </a:pPr>
            <a:fld id="{49133D4C-26B3-41DE-AF80-77CACB1F9534}" type="datetimeFigureOut">
              <a:rPr lang="en-US" altLang="en-US" smtClean="0">
                <a:solidFill>
                  <a:srgbClr val="000000"/>
                </a:solidFill>
                <a:ea typeface="ＭＳ Ｐゴシック" charset="-128"/>
              </a:rPr>
              <a:pPr eaLnBrk="0" fontAlgn="base" hangingPunct="0">
                <a:spcBef>
                  <a:spcPct val="0"/>
                </a:spcBef>
                <a:spcAft>
                  <a:spcPct val="0"/>
                </a:spcAft>
              </a:pPr>
              <a:t>3/22/16</a:t>
            </a:fld>
            <a:endParaRPr lang="en-US" altLang="en-US" smtClean="0">
              <a:solidFill>
                <a:srgbClr val="000000"/>
              </a:solidFill>
              <a:ea typeface="ＭＳ Ｐゴシック" charset="-128"/>
            </a:endParaRPr>
          </a:p>
        </p:txBody>
      </p:sp>
      <p:sp>
        <p:nvSpPr>
          <p:cNvPr id="3123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lgn="ctr" eaLnBrk="0" fontAlgn="base" hangingPunct="0">
              <a:spcBef>
                <a:spcPct val="0"/>
              </a:spcBef>
              <a:spcAft>
                <a:spcPct val="0"/>
              </a:spcAft>
            </a:pPr>
            <a:endParaRPr lang="en-US" altLang="en-US" smtClean="0">
              <a:solidFill>
                <a:srgbClr val="000000"/>
              </a:solidFill>
              <a:ea typeface="ＭＳ Ｐゴシック" charset="-128"/>
            </a:endParaRPr>
          </a:p>
        </p:txBody>
      </p:sp>
      <p:sp>
        <p:nvSpPr>
          <p:cNvPr id="3123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eaLnBrk="0" fontAlgn="base" hangingPunct="0">
              <a:spcBef>
                <a:spcPct val="0"/>
              </a:spcBef>
              <a:spcAft>
                <a:spcPct val="0"/>
              </a:spcAft>
            </a:pPr>
            <a:fld id="{C0C48EEB-C7E0-4DFB-8287-5831D2B94E70}" type="slidenum">
              <a:rPr lang="en-US" altLang="en-US" smtClean="0">
                <a:solidFill>
                  <a:srgbClr val="000000"/>
                </a:solidFill>
                <a:ea typeface="ＭＳ Ｐゴシック" charset="-128"/>
              </a:rPr>
              <a:pPr eaLnBrk="0" fontAlgn="base" hangingPunct="0">
                <a:spcBef>
                  <a:spcPct val="0"/>
                </a:spcBef>
                <a:spcAft>
                  <a:spcPct val="0"/>
                </a:spcAft>
              </a:pPr>
              <a:t>‹#›</a:t>
            </a:fld>
            <a:endParaRPr lang="en-US" altLang="en-US" smtClean="0">
              <a:solidFill>
                <a:srgbClr val="000000"/>
              </a:solidFill>
              <a:ea typeface="ＭＳ Ｐゴシック" charset="-128"/>
            </a:endParaRPr>
          </a:p>
        </p:txBody>
      </p:sp>
    </p:spTree>
    <p:extLst>
      <p:ext uri="{BB962C8B-B14F-4D97-AF65-F5344CB8AC3E}">
        <p14:creationId xmlns:p14="http://schemas.microsoft.com/office/powerpoint/2010/main" val="1507406562"/>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charset="0"/>
        </a:defRPr>
      </a:lvl2pPr>
      <a:lvl3pPr algn="ctr" rtl="0" fontAlgn="base">
        <a:spcBef>
          <a:spcPct val="0"/>
        </a:spcBef>
        <a:spcAft>
          <a:spcPct val="0"/>
        </a:spcAft>
        <a:defRPr sz="4400">
          <a:solidFill>
            <a:schemeClr val="tx2"/>
          </a:solidFill>
          <a:latin typeface="Times" charset="0"/>
        </a:defRPr>
      </a:lvl3pPr>
      <a:lvl4pPr algn="ctr" rtl="0" fontAlgn="base">
        <a:spcBef>
          <a:spcPct val="0"/>
        </a:spcBef>
        <a:spcAft>
          <a:spcPct val="0"/>
        </a:spcAft>
        <a:defRPr sz="4400">
          <a:solidFill>
            <a:schemeClr val="tx2"/>
          </a:solidFill>
          <a:latin typeface="Times" charset="0"/>
        </a:defRPr>
      </a:lvl4pPr>
      <a:lvl5pPr algn="ctr" rtl="0" fontAlgn="base">
        <a:spcBef>
          <a:spcPct val="0"/>
        </a:spcBef>
        <a:spcAft>
          <a:spcPct val="0"/>
        </a:spcAft>
        <a:defRPr sz="4400">
          <a:solidFill>
            <a:schemeClr val="tx2"/>
          </a:solidFill>
          <a:latin typeface="Times" charset="0"/>
        </a:defRPr>
      </a:lvl5pPr>
      <a:lvl6pPr marL="457200" algn="ctr" rtl="0" fontAlgn="base">
        <a:spcBef>
          <a:spcPct val="0"/>
        </a:spcBef>
        <a:spcAft>
          <a:spcPct val="0"/>
        </a:spcAft>
        <a:defRPr sz="4400">
          <a:solidFill>
            <a:schemeClr val="tx2"/>
          </a:solidFill>
          <a:latin typeface="Times" charset="0"/>
        </a:defRPr>
      </a:lvl6pPr>
      <a:lvl7pPr marL="914400" algn="ctr" rtl="0" fontAlgn="base">
        <a:spcBef>
          <a:spcPct val="0"/>
        </a:spcBef>
        <a:spcAft>
          <a:spcPct val="0"/>
        </a:spcAft>
        <a:defRPr sz="4400">
          <a:solidFill>
            <a:schemeClr val="tx2"/>
          </a:solidFill>
          <a:latin typeface="Times" charset="0"/>
        </a:defRPr>
      </a:lvl7pPr>
      <a:lvl8pPr marL="1371600" algn="ctr" rtl="0" fontAlgn="base">
        <a:spcBef>
          <a:spcPct val="0"/>
        </a:spcBef>
        <a:spcAft>
          <a:spcPct val="0"/>
        </a:spcAft>
        <a:defRPr sz="4400">
          <a:solidFill>
            <a:schemeClr val="tx2"/>
          </a:solidFill>
          <a:latin typeface="Times" charset="0"/>
        </a:defRPr>
      </a:lvl8pPr>
      <a:lvl9pPr marL="1828800" algn="ctr" rtl="0" fontAlgn="base">
        <a:spcBef>
          <a:spcPct val="0"/>
        </a:spcBef>
        <a:spcAft>
          <a:spcPct val="0"/>
        </a:spcAft>
        <a:defRPr sz="4400">
          <a:solidFill>
            <a:schemeClr val="tx2"/>
          </a:solidFill>
          <a:latin typeface="Times"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 Id="rId2" Type="http://schemas.openxmlformats.org/officeDocument/2006/relationships/notesSlide" Target="../notesSlides/notesSlide3.xml"/><Relationship Id="rId3"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www.roadmapepigenomics.org/" TargetMode="External"/><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47800"/>
            <a:ext cx="9144000" cy="2057400"/>
          </a:xfrm>
        </p:spPr>
        <p:txBody>
          <a:bodyPr>
            <a:normAutofit fontScale="90000"/>
          </a:bodyPr>
          <a:lstStyle/>
          <a:p>
            <a:r>
              <a:rPr lang="en-US" sz="4000" b="1" dirty="0" smtClean="0">
                <a:solidFill>
                  <a:srgbClr val="000000"/>
                </a:solidFill>
              </a:rPr>
              <a:t>A synopsis of MESA Epigenetic Studies</a:t>
            </a:r>
            <a:br>
              <a:rPr lang="en-US" sz="4000" b="1" dirty="0" smtClean="0">
                <a:solidFill>
                  <a:srgbClr val="000000"/>
                </a:solidFill>
              </a:rPr>
            </a:br>
            <a:r>
              <a:rPr lang="en-US" sz="4000" b="1" dirty="0" smtClean="0">
                <a:solidFill>
                  <a:srgbClr val="000000"/>
                </a:solidFill>
              </a:rPr>
              <a:t/>
            </a:r>
            <a:br>
              <a:rPr lang="en-US" sz="4000" b="1" dirty="0" smtClean="0">
                <a:solidFill>
                  <a:srgbClr val="000000"/>
                </a:solidFill>
              </a:rPr>
            </a:br>
            <a:endParaRPr lang="en-US" sz="2800" dirty="0">
              <a:solidFill>
                <a:srgbClr val="000000"/>
              </a:solidFill>
            </a:endParaRPr>
          </a:p>
        </p:txBody>
      </p:sp>
      <p:sp>
        <p:nvSpPr>
          <p:cNvPr id="3" name="Subtitle 2"/>
          <p:cNvSpPr>
            <a:spLocks noGrp="1"/>
          </p:cNvSpPr>
          <p:nvPr>
            <p:ph type="subTitle" idx="1"/>
          </p:nvPr>
        </p:nvSpPr>
        <p:spPr>
          <a:xfrm>
            <a:off x="723900" y="3993078"/>
            <a:ext cx="7772400" cy="2057400"/>
          </a:xfrm>
        </p:spPr>
        <p:txBody>
          <a:bodyPr>
            <a:normAutofit/>
          </a:bodyPr>
          <a:lstStyle/>
          <a:p>
            <a:pPr>
              <a:spcBef>
                <a:spcPts val="0"/>
              </a:spcBef>
            </a:pPr>
            <a:r>
              <a:rPr lang="en-US" sz="2800" b="1" dirty="0" smtClean="0">
                <a:solidFill>
                  <a:schemeClr val="tx1"/>
                </a:solidFill>
              </a:rPr>
              <a:t>Yongmei Liu, MD PhD FAHA</a:t>
            </a:r>
          </a:p>
          <a:p>
            <a:pPr>
              <a:spcBef>
                <a:spcPts val="0"/>
              </a:spcBef>
            </a:pPr>
            <a:r>
              <a:rPr lang="en-US" sz="2800" b="1" dirty="0"/>
              <a:t>Department of Epidemiology and Prevention</a:t>
            </a:r>
          </a:p>
          <a:p>
            <a:pPr>
              <a:spcBef>
                <a:spcPts val="0"/>
              </a:spcBef>
            </a:pPr>
            <a:r>
              <a:rPr lang="en-US" sz="2800" b="1" dirty="0"/>
              <a:t>Division of Public Health Sciences</a:t>
            </a:r>
          </a:p>
          <a:p>
            <a:pPr>
              <a:spcBef>
                <a:spcPts val="0"/>
              </a:spcBef>
            </a:pPr>
            <a:r>
              <a:rPr lang="en-US" sz="2800" b="1" dirty="0"/>
              <a:t>Wake Forest School of Medicine </a:t>
            </a:r>
          </a:p>
          <a:p>
            <a:pPr>
              <a:spcBef>
                <a:spcPts val="0"/>
              </a:spcBef>
            </a:pPr>
            <a:endParaRPr lang="en-US" sz="2800" b="1" dirty="0" smtClean="0">
              <a:solidFill>
                <a:schemeClr val="tx1"/>
              </a:solidFill>
            </a:endParaRPr>
          </a:p>
          <a:p>
            <a:pPr>
              <a:spcBef>
                <a:spcPts val="0"/>
              </a:spcBef>
            </a:pPr>
            <a:endParaRPr lang="en-US" sz="2800" b="1" dirty="0" smtClean="0">
              <a:solidFill>
                <a:schemeClr val="tx1"/>
              </a:solidFill>
            </a:endParaRPr>
          </a:p>
          <a:p>
            <a:pPr>
              <a:spcBef>
                <a:spcPts val="0"/>
              </a:spcBef>
            </a:pPr>
            <a:endParaRPr lang="en-US" sz="2800" b="1" dirty="0" smtClean="0">
              <a:solidFill>
                <a:schemeClr val="tx1"/>
              </a:solidFill>
            </a:endParaRPr>
          </a:p>
          <a:p>
            <a:pPr>
              <a:spcBef>
                <a:spcPts val="0"/>
              </a:spcBef>
            </a:pPr>
            <a:endParaRPr lang="en-US" sz="2800" dirty="0" smtClean="0">
              <a:solidFill>
                <a:schemeClr val="tx1"/>
              </a:solidFill>
            </a:endParaRPr>
          </a:p>
        </p:txBody>
      </p:sp>
    </p:spTree>
    <p:extLst>
      <p:ext uri="{BB962C8B-B14F-4D97-AF65-F5344CB8AC3E}">
        <p14:creationId xmlns:p14="http://schemas.microsoft.com/office/powerpoint/2010/main" val="3769527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b="1" dirty="0" smtClean="0">
                <a:solidFill>
                  <a:srgbClr val="0617BA"/>
                </a:solidFill>
              </a:rPr>
              <a:t>Manuscripts Under Review</a:t>
            </a:r>
            <a:endParaRPr lang="en-US" b="1" dirty="0">
              <a:solidFill>
                <a:srgbClr val="0617BA"/>
              </a:solidFill>
            </a:endParaRPr>
          </a:p>
        </p:txBody>
      </p:sp>
      <p:sp>
        <p:nvSpPr>
          <p:cNvPr id="3" name="Content Placeholder 2"/>
          <p:cNvSpPr>
            <a:spLocks noGrp="1"/>
          </p:cNvSpPr>
          <p:nvPr>
            <p:ph idx="1"/>
          </p:nvPr>
        </p:nvSpPr>
        <p:spPr>
          <a:xfrm>
            <a:off x="0" y="1371600"/>
            <a:ext cx="9067800" cy="4114800"/>
          </a:xfrm>
        </p:spPr>
        <p:txBody>
          <a:bodyPr/>
          <a:lstStyle/>
          <a:p>
            <a:pPr lvl="0"/>
            <a:r>
              <a:rPr lang="en-US" sz="1600" dirty="0">
                <a:latin typeface="Arial" panose="020B0604020202020204" pitchFamily="34" charset="0"/>
                <a:cs typeface="Arial" panose="020B0604020202020204" pitchFamily="34" charset="0"/>
              </a:rPr>
              <a:t>Liu Y, Reynolds LM, Ding J, Hou L, Lohman K, Young T, Cui W, Wan M, </a:t>
            </a:r>
            <a:r>
              <a:rPr lang="en-US" sz="1600" dirty="0" err="1">
                <a:latin typeface="Arial" panose="020B0604020202020204" pitchFamily="34" charset="0"/>
                <a:cs typeface="Arial" panose="020B0604020202020204" pitchFamily="34" charset="0"/>
              </a:rPr>
              <a:t>Stunnenberg</a:t>
            </a:r>
            <a:r>
              <a:rPr lang="en-US" sz="1600" dirty="0">
                <a:latin typeface="Arial" panose="020B0604020202020204" pitchFamily="34" charset="0"/>
                <a:cs typeface="Arial" panose="020B0604020202020204" pitchFamily="34" charset="0"/>
              </a:rPr>
              <a:t> HG, Parks JS, Siscovick D, Hou L, </a:t>
            </a:r>
            <a:r>
              <a:rPr lang="en-US" sz="1600" dirty="0" err="1">
                <a:latin typeface="Arial" panose="020B0604020202020204" pitchFamily="34" charset="0"/>
                <a:cs typeface="Arial" panose="020B0604020202020204" pitchFamily="34" charset="0"/>
              </a:rPr>
              <a:t>Psaty</a:t>
            </a:r>
            <a:r>
              <a:rPr lang="en-US" sz="1600" dirty="0">
                <a:latin typeface="Arial" panose="020B0604020202020204" pitchFamily="34" charset="0"/>
                <a:cs typeface="Arial" panose="020B0604020202020204" pitchFamily="34" charset="0"/>
              </a:rPr>
              <a:t> BM, Rich SS, Rotter JI, Kaufman JD, Burke GL, Jacobs DR, Post W, </a:t>
            </a:r>
            <a:r>
              <a:rPr lang="en-US" sz="1600" dirty="0" err="1">
                <a:latin typeface="Arial" panose="020B0604020202020204" pitchFamily="34" charset="0"/>
                <a:cs typeface="Arial" panose="020B0604020202020204" pitchFamily="34" charset="0"/>
              </a:rPr>
              <a:t>Hoeschele</a:t>
            </a:r>
            <a:r>
              <a:rPr lang="en-US" sz="1600" dirty="0">
                <a:latin typeface="Arial" panose="020B0604020202020204" pitchFamily="34" charset="0"/>
                <a:cs typeface="Arial" panose="020B0604020202020204" pitchFamily="34" charset="0"/>
              </a:rPr>
              <a:t> I, Bell DA, Herrington D, Tracy RP, McCall CE, Stein JH.  </a:t>
            </a:r>
            <a:r>
              <a:rPr lang="en-US" sz="1600" dirty="0" err="1">
                <a:latin typeface="Arial" panose="020B0604020202020204" pitchFamily="34" charset="0"/>
                <a:cs typeface="Arial" panose="020B0604020202020204" pitchFamily="34" charset="0"/>
              </a:rPr>
              <a:t>Transcriptomics</a:t>
            </a:r>
            <a:r>
              <a:rPr lang="en-US" sz="1600" dirty="0">
                <a:latin typeface="Arial" panose="020B0604020202020204" pitchFamily="34" charset="0"/>
                <a:cs typeface="Arial" panose="020B0604020202020204" pitchFamily="34" charset="0"/>
              </a:rPr>
              <a:t> and </a:t>
            </a:r>
            <a:r>
              <a:rPr lang="en-US" sz="1600" dirty="0" err="1">
                <a:latin typeface="Arial" panose="020B0604020202020204" pitchFamily="34" charset="0"/>
                <a:cs typeface="Arial" panose="020B0604020202020204" pitchFamily="34" charset="0"/>
              </a:rPr>
              <a:t>Methylomics</a:t>
            </a:r>
            <a:r>
              <a:rPr lang="en-US" sz="1600" dirty="0">
                <a:latin typeface="Arial" panose="020B0604020202020204" pitchFamily="34" charset="0"/>
                <a:cs typeface="Arial" panose="020B0604020202020204" pitchFamily="34" charset="0"/>
              </a:rPr>
              <a:t> of Atherosclerosis in Human Blood Monocytes; manuscript under review at </a:t>
            </a:r>
            <a:r>
              <a:rPr lang="en-US" sz="1600" dirty="0" smtClean="0">
                <a:latin typeface="Arial" panose="020B0604020202020204" pitchFamily="34" charset="0"/>
                <a:cs typeface="Arial" panose="020B0604020202020204" pitchFamily="34" charset="0"/>
              </a:rPr>
              <a:t>Nature Communication. </a:t>
            </a:r>
            <a:endParaRPr lang="en-US" sz="1600" dirty="0">
              <a:latin typeface="Arial" panose="020B0604020202020204" pitchFamily="34" charset="0"/>
              <a:cs typeface="Arial" panose="020B0604020202020204" pitchFamily="34" charset="0"/>
            </a:endParaRPr>
          </a:p>
          <a:p>
            <a:pPr lvl="0"/>
            <a:r>
              <a:rPr lang="en-US" sz="1600" dirty="0">
                <a:latin typeface="Arial" panose="020B0604020202020204" pitchFamily="34" charset="0"/>
                <a:cs typeface="Arial" panose="020B0604020202020204" pitchFamily="34" charset="0"/>
              </a:rPr>
              <a:t>Liu C*, </a:t>
            </a:r>
            <a:r>
              <a:rPr lang="en-US" sz="1600" dirty="0" err="1">
                <a:latin typeface="Arial" panose="020B0604020202020204" pitchFamily="34" charset="0"/>
                <a:cs typeface="Arial" panose="020B0604020202020204" pitchFamily="34" charset="0"/>
              </a:rPr>
              <a:t>Marioni</a:t>
            </a:r>
            <a:r>
              <a:rPr lang="en-US" sz="1600" dirty="0">
                <a:latin typeface="Arial" panose="020B0604020202020204" pitchFamily="34" charset="0"/>
                <a:cs typeface="Arial" panose="020B0604020202020204" pitchFamily="34" charset="0"/>
              </a:rPr>
              <a:t> RE*, </a:t>
            </a:r>
            <a:r>
              <a:rPr lang="en-US" sz="1600" dirty="0" err="1">
                <a:latin typeface="Arial" panose="020B0604020202020204" pitchFamily="34" charset="0"/>
                <a:cs typeface="Arial" panose="020B0604020202020204" pitchFamily="34" charset="0"/>
              </a:rPr>
              <a:t>Hedman</a:t>
            </a:r>
            <a:r>
              <a:rPr lang="en-US" sz="1600" dirty="0">
                <a:latin typeface="Arial" panose="020B0604020202020204" pitchFamily="34" charset="0"/>
                <a:cs typeface="Arial" panose="020B0604020202020204" pitchFamily="34" charset="0"/>
              </a:rPr>
              <a:t> A*, Pfeiffer L*, Tsai P *, Reynolds L*, Just AC*, </a:t>
            </a:r>
            <a:r>
              <a:rPr lang="en-US" sz="1600" dirty="0" err="1">
                <a:latin typeface="Arial" panose="020B0604020202020204" pitchFamily="34" charset="0"/>
                <a:cs typeface="Arial" panose="020B0604020202020204" pitchFamily="34" charset="0"/>
              </a:rPr>
              <a:t>Duan</a:t>
            </a:r>
            <a:r>
              <a:rPr lang="en-US" sz="1600" dirty="0">
                <a:latin typeface="Arial" panose="020B0604020202020204" pitchFamily="34" charset="0"/>
                <a:cs typeface="Arial" panose="020B0604020202020204" pitchFamily="34" charset="0"/>
              </a:rPr>
              <a:t> Q*, Boer CG*, Tanaka T,….</a:t>
            </a:r>
            <a:r>
              <a:rPr lang="en-US" sz="1600" dirty="0" err="1">
                <a:latin typeface="Arial" panose="020B0604020202020204" pitchFamily="34" charset="0"/>
                <a:cs typeface="Arial" panose="020B0604020202020204" pitchFamily="34" charset="0"/>
              </a:rPr>
              <a:t>Conneely</a:t>
            </a:r>
            <a:r>
              <a:rPr lang="en-US" sz="1600" dirty="0">
                <a:latin typeface="Arial" panose="020B0604020202020204" pitchFamily="34" charset="0"/>
                <a:cs typeface="Arial" panose="020B0604020202020204" pitchFamily="34" charset="0"/>
              </a:rPr>
              <a:t> KN†, </a:t>
            </a:r>
            <a:r>
              <a:rPr lang="en-US" sz="1600" dirty="0" err="1">
                <a:latin typeface="Arial" panose="020B0604020202020204" pitchFamily="34" charset="0"/>
                <a:cs typeface="Arial" panose="020B0604020202020204" pitchFamily="34" charset="0"/>
              </a:rPr>
              <a:t>Baccarelli</a:t>
            </a:r>
            <a:r>
              <a:rPr lang="en-US" sz="1600" dirty="0">
                <a:latin typeface="Arial" panose="020B0604020202020204" pitchFamily="34" charset="0"/>
                <a:cs typeface="Arial" panose="020B0604020202020204" pitchFamily="34" charset="0"/>
              </a:rPr>
              <a:t> AA†, </a:t>
            </a:r>
            <a:r>
              <a:rPr lang="en-US" sz="1600" dirty="0" err="1">
                <a:latin typeface="Arial" panose="020B0604020202020204" pitchFamily="34" charset="0"/>
                <a:cs typeface="Arial" panose="020B0604020202020204" pitchFamily="34" charset="0"/>
              </a:rPr>
              <a:t>Deary</a:t>
            </a:r>
            <a:r>
              <a:rPr lang="en-US" sz="1600" dirty="0">
                <a:latin typeface="Arial" panose="020B0604020202020204" pitchFamily="34" charset="0"/>
                <a:cs typeface="Arial" panose="020B0604020202020204" pitchFamily="34" charset="0"/>
              </a:rPr>
              <a:t> IJ†, Bell JT†, North KE†, Liu Y†, </a:t>
            </a:r>
            <a:r>
              <a:rPr lang="en-US" sz="1600" dirty="0" err="1">
                <a:latin typeface="Arial" panose="020B0604020202020204" pitchFamily="34" charset="0"/>
                <a:cs typeface="Arial" panose="020B0604020202020204" pitchFamily="34" charset="0"/>
              </a:rPr>
              <a:t>Waldenberger</a:t>
            </a:r>
            <a:r>
              <a:rPr lang="en-US" sz="1600" dirty="0">
                <a:latin typeface="Arial" panose="020B0604020202020204" pitchFamily="34" charset="0"/>
                <a:cs typeface="Arial" panose="020B0604020202020204" pitchFamily="34" charset="0"/>
              </a:rPr>
              <a:t> M†, London S†, </a:t>
            </a:r>
            <a:r>
              <a:rPr lang="en-US" sz="1600" dirty="0" err="1">
                <a:latin typeface="Arial" panose="020B0604020202020204" pitchFamily="34" charset="0"/>
                <a:cs typeface="Arial" panose="020B0604020202020204" pitchFamily="34" charset="0"/>
              </a:rPr>
              <a:t>Ingelsson</a:t>
            </a:r>
            <a:r>
              <a:rPr lang="en-US" sz="1600" dirty="0">
                <a:latin typeface="Arial" panose="020B0604020202020204" pitchFamily="34" charset="0"/>
                <a:cs typeface="Arial" panose="020B0604020202020204" pitchFamily="34" charset="0"/>
              </a:rPr>
              <a:t> E†, Levy D†. A DNA Methylation Biomarker of Alcohol Consumption; manuscript submitted to Nature Communication (Feb 2016). *co-first authors; †co-senior authors</a:t>
            </a:r>
          </a:p>
          <a:p>
            <a:pPr lvl="0"/>
            <a:r>
              <a:rPr lang="en-US" sz="1600" dirty="0">
                <a:latin typeface="Arial" panose="020B0604020202020204" pitchFamily="34" charset="0"/>
                <a:cs typeface="Arial" panose="020B0604020202020204" pitchFamily="34" charset="0"/>
              </a:rPr>
              <a:t>Joehanes R*, Just A*, Pilling LC*, Reynolds LM*, </a:t>
            </a:r>
            <a:r>
              <a:rPr lang="en-US" sz="1600" dirty="0" err="1">
                <a:latin typeface="Arial" panose="020B0604020202020204" pitchFamily="34" charset="0"/>
                <a:cs typeface="Arial" panose="020B0604020202020204" pitchFamily="34" charset="0"/>
              </a:rPr>
              <a:t>Mandaviya</a:t>
            </a:r>
            <a:r>
              <a:rPr lang="en-US" sz="1600" dirty="0">
                <a:latin typeface="Arial" panose="020B0604020202020204" pitchFamily="34" charset="0"/>
                <a:cs typeface="Arial" panose="020B0604020202020204" pitchFamily="34" charset="0"/>
              </a:rPr>
              <a:t> PR*, Guan W*, Xu T*, Elks CE*, </a:t>
            </a:r>
            <a:r>
              <a:rPr lang="en-US" sz="1600" dirty="0" err="1">
                <a:latin typeface="Arial" panose="020B0604020202020204" pitchFamily="34" charset="0"/>
                <a:cs typeface="Arial" panose="020B0604020202020204" pitchFamily="34" charset="0"/>
              </a:rPr>
              <a:t>Aslibekyan</a:t>
            </a:r>
            <a:r>
              <a:rPr lang="en-US" sz="1600" dirty="0">
                <a:latin typeface="Arial" panose="020B0604020202020204" pitchFamily="34" charset="0"/>
                <a:cs typeface="Arial" panose="020B0604020202020204" pitchFamily="34" charset="0"/>
              </a:rPr>
              <a:t> S*, Moreno-Macias H*, Smith JA*, Brody JA*, </a:t>
            </a:r>
            <a:r>
              <a:rPr lang="en-US" sz="1600" dirty="0" err="1">
                <a:latin typeface="Arial" panose="020B0604020202020204" pitchFamily="34" charset="0"/>
                <a:cs typeface="Arial" panose="020B0604020202020204" pitchFamily="34" charset="0"/>
              </a:rPr>
              <a:t>Dhingra</a:t>
            </a:r>
            <a:r>
              <a:rPr lang="en-US" sz="1600" dirty="0">
                <a:latin typeface="Arial" panose="020B0604020202020204" pitchFamily="34" charset="0"/>
                <a:cs typeface="Arial" panose="020B0604020202020204" pitchFamily="34" charset="0"/>
              </a:rPr>
              <a:t> R*,…,</a:t>
            </a:r>
            <a:r>
              <a:rPr lang="en-US" sz="1600" dirty="0" err="1">
                <a:latin typeface="Arial" panose="020B0604020202020204" pitchFamily="34" charset="0"/>
                <a:cs typeface="Arial" panose="020B0604020202020204" pitchFamily="34" charset="0"/>
              </a:rPr>
              <a:t>Conneely</a:t>
            </a:r>
            <a:r>
              <a:rPr lang="en-US" sz="1600" dirty="0">
                <a:latin typeface="Arial" panose="020B0604020202020204" pitchFamily="34" charset="0"/>
                <a:cs typeface="Arial" panose="020B0604020202020204" pitchFamily="34" charset="0"/>
              </a:rPr>
              <a:t> K#, </a:t>
            </a:r>
            <a:r>
              <a:rPr lang="en-US" sz="1600" dirty="0" err="1">
                <a:latin typeface="Arial" panose="020B0604020202020204" pitchFamily="34" charset="0"/>
                <a:cs typeface="Arial" panose="020B0604020202020204" pitchFamily="34" charset="0"/>
              </a:rPr>
              <a:t>Sotoodehnia</a:t>
            </a:r>
            <a:r>
              <a:rPr lang="en-US" sz="1600" dirty="0">
                <a:latin typeface="Arial" panose="020B0604020202020204" pitchFamily="34" charset="0"/>
                <a:cs typeface="Arial" panose="020B0604020202020204" pitchFamily="34" charset="0"/>
              </a:rPr>
              <a:t> N#, </a:t>
            </a:r>
            <a:r>
              <a:rPr lang="en-US" sz="1600" dirty="0" err="1">
                <a:latin typeface="Arial" panose="020B0604020202020204" pitchFamily="34" charset="0"/>
                <a:cs typeface="Arial" panose="020B0604020202020204" pitchFamily="34" charset="0"/>
              </a:rPr>
              <a:t>Kardia</a:t>
            </a:r>
            <a:r>
              <a:rPr lang="en-US" sz="1600" dirty="0">
                <a:latin typeface="Arial" panose="020B0604020202020204" pitchFamily="34" charset="0"/>
                <a:cs typeface="Arial" panose="020B0604020202020204" pitchFamily="34" charset="0"/>
              </a:rPr>
              <a:t> SLR#, Melzer D#, </a:t>
            </a:r>
            <a:r>
              <a:rPr lang="en-US" sz="1600" dirty="0" err="1">
                <a:latin typeface="Arial" panose="020B0604020202020204" pitchFamily="34" charset="0"/>
                <a:cs typeface="Arial" panose="020B0604020202020204" pitchFamily="34" charset="0"/>
              </a:rPr>
              <a:t>Baccarelli</a:t>
            </a:r>
            <a:r>
              <a:rPr lang="en-US" sz="1600" dirty="0">
                <a:latin typeface="Arial" panose="020B0604020202020204" pitchFamily="34" charset="0"/>
                <a:cs typeface="Arial" panose="020B0604020202020204" pitchFamily="34" charset="0"/>
              </a:rPr>
              <a:t> AA#, van </a:t>
            </a:r>
            <a:r>
              <a:rPr lang="en-US" sz="1600" dirty="0" err="1">
                <a:latin typeface="Arial" panose="020B0604020202020204" pitchFamily="34" charset="0"/>
                <a:cs typeface="Arial" panose="020B0604020202020204" pitchFamily="34" charset="0"/>
              </a:rPr>
              <a:t>Meurs</a:t>
            </a:r>
            <a:r>
              <a:rPr lang="en-US" sz="1600" dirty="0">
                <a:latin typeface="Arial" panose="020B0604020202020204" pitchFamily="34" charset="0"/>
                <a:cs typeface="Arial" panose="020B0604020202020204" pitchFamily="34" charset="0"/>
              </a:rPr>
              <a:t> J#, </a:t>
            </a:r>
            <a:r>
              <a:rPr lang="en-US" sz="1600" dirty="0" err="1">
                <a:latin typeface="Arial" panose="020B0604020202020204" pitchFamily="34" charset="0"/>
                <a:cs typeface="Arial" panose="020B0604020202020204" pitchFamily="34" charset="0"/>
              </a:rPr>
              <a:t>Romieu</a:t>
            </a:r>
            <a:r>
              <a:rPr lang="en-US" sz="1600" dirty="0">
                <a:latin typeface="Arial" panose="020B0604020202020204" pitchFamily="34" charset="0"/>
                <a:cs typeface="Arial" panose="020B0604020202020204" pitchFamily="34" charset="0"/>
              </a:rPr>
              <a:t> I#, Arnett D#, Ong KK#, Liu Y#, </a:t>
            </a:r>
            <a:r>
              <a:rPr lang="en-US" sz="1600" dirty="0" err="1">
                <a:latin typeface="Arial" panose="020B0604020202020204" pitchFamily="34" charset="0"/>
                <a:cs typeface="Arial" panose="020B0604020202020204" pitchFamily="34" charset="0"/>
              </a:rPr>
              <a:t>Waldenberger</a:t>
            </a:r>
            <a:r>
              <a:rPr lang="en-US" sz="1600" dirty="0">
                <a:latin typeface="Arial" panose="020B0604020202020204" pitchFamily="34" charset="0"/>
                <a:cs typeface="Arial" panose="020B0604020202020204" pitchFamily="34" charset="0"/>
              </a:rPr>
              <a:t> M#, </a:t>
            </a:r>
            <a:r>
              <a:rPr lang="en-US" sz="1600" dirty="0" err="1">
                <a:latin typeface="Arial" panose="020B0604020202020204" pitchFamily="34" charset="0"/>
                <a:cs typeface="Arial" panose="020B0604020202020204" pitchFamily="34" charset="0"/>
              </a:rPr>
              <a:t>Deary</a:t>
            </a:r>
            <a:r>
              <a:rPr lang="en-US" sz="1600" dirty="0">
                <a:latin typeface="Arial" panose="020B0604020202020204" pitchFamily="34" charset="0"/>
                <a:cs typeface="Arial" panose="020B0604020202020204" pitchFamily="34" charset="0"/>
              </a:rPr>
              <a:t> I#, Fornage M#, Levy D#, London SJ#. Epigenetic Signatures of Cigarette Smoking; manuscript submitted to Circulation (January 2016). *co-first authors; #co-senior authors</a:t>
            </a:r>
          </a:p>
          <a:p>
            <a:pPr lvl="0"/>
            <a:r>
              <a:rPr lang="en-US" sz="1600" dirty="0">
                <a:latin typeface="Arial" panose="020B0604020202020204" pitchFamily="34" charset="0"/>
                <a:cs typeface="Arial" panose="020B0604020202020204" pitchFamily="34" charset="0"/>
              </a:rPr>
              <a:t>Chi GC, Liu Y, MacDonald JW, Reynolds LM, Barr RG, Donohue KM, Hensley MD, Hou L, McCall CE, Siscovick DS, Kaufman JD.  Long-term outdoor air pollution and DNA methylation in circulating monocytes: Results from the Multi-ethnic Study of Atherosclerosis (MESA); manuscript under review at Am J </a:t>
            </a:r>
            <a:r>
              <a:rPr lang="en-US" sz="1600" dirty="0" err="1">
                <a:latin typeface="Arial" panose="020B0604020202020204" pitchFamily="34" charset="0"/>
                <a:cs typeface="Arial" panose="020B0604020202020204" pitchFamily="34" charset="0"/>
              </a:rPr>
              <a:t>Physiol</a:t>
            </a:r>
            <a:r>
              <a:rPr lang="en-US" sz="1600" dirty="0">
                <a:latin typeface="Arial" panose="020B0604020202020204" pitchFamily="34" charset="0"/>
                <a:cs typeface="Arial" panose="020B0604020202020204" pitchFamily="34" charset="0"/>
              </a:rPr>
              <a:t> Heart </a:t>
            </a:r>
            <a:r>
              <a:rPr lang="en-US" sz="1600" dirty="0" err="1">
                <a:latin typeface="Arial" panose="020B0604020202020204" pitchFamily="34" charset="0"/>
                <a:cs typeface="Arial" panose="020B0604020202020204" pitchFamily="34" charset="0"/>
              </a:rPr>
              <a:t>Circ</a:t>
            </a:r>
            <a:r>
              <a:rPr lang="en-US" sz="1600" dirty="0">
                <a:latin typeface="Arial" panose="020B0604020202020204" pitchFamily="34" charset="0"/>
                <a:cs typeface="Arial" panose="020B0604020202020204" pitchFamily="34" charset="0"/>
              </a:rPr>
              <a:t> Physiol.</a:t>
            </a:r>
          </a:p>
          <a:p>
            <a:endParaRPr lang="en-US" sz="1100" dirty="0"/>
          </a:p>
        </p:txBody>
      </p:sp>
    </p:spTree>
    <p:extLst>
      <p:ext uri="{BB962C8B-B14F-4D97-AF65-F5344CB8AC3E}">
        <p14:creationId xmlns:p14="http://schemas.microsoft.com/office/powerpoint/2010/main" val="50151671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533400" y="0"/>
            <a:ext cx="7772400" cy="990600"/>
          </a:xfrm>
          <a:prstGeom prst="rect">
            <a:avLst/>
          </a:prstGeom>
        </p:spPr>
        <p:txBody>
          <a:bodyPr anchor="ctr">
            <a:normAutofit/>
            <a:scene3d>
              <a:camera prst="orthographicFront"/>
              <a:lightRig rig="soft" dir="t"/>
            </a:scene3d>
            <a:sp3d prstMaterial="softEdge">
              <a:bevelT w="25400" h="25400"/>
            </a:sp3d>
          </a:bodyPr>
          <a:lstStyle/>
          <a:p>
            <a:pPr algn="ctr" fontAlgn="auto">
              <a:spcAft>
                <a:spcPts val="0"/>
              </a:spcAft>
              <a:defRPr/>
            </a:pPr>
            <a:r>
              <a:rPr lang="en-US" sz="3600" b="1" dirty="0" smtClean="0">
                <a:effectLst>
                  <a:outerShdw blurRad="31750" dist="25400" dir="5400000" algn="tl" rotWithShape="0">
                    <a:srgbClr val="000000">
                      <a:alpha val="25000"/>
                    </a:srgbClr>
                  </a:outerShdw>
                </a:effectLst>
                <a:latin typeface="Arial" charset="0"/>
                <a:ea typeface="+mj-ea"/>
                <a:cs typeface="+mj-cs"/>
              </a:rPr>
              <a:t>Cross-sectional study findings </a:t>
            </a:r>
            <a:endParaRPr lang="en-US" sz="3600" b="1" dirty="0">
              <a:effectLst>
                <a:outerShdw blurRad="31750" dist="25400" dir="5400000" algn="tl" rotWithShape="0">
                  <a:srgbClr val="000000">
                    <a:alpha val="25000"/>
                  </a:srgbClr>
                </a:outerShdw>
              </a:effectLst>
              <a:latin typeface="Arial" charset="0"/>
              <a:ea typeface="+mj-ea"/>
              <a:cs typeface="+mj-cs"/>
            </a:endParaRPr>
          </a:p>
        </p:txBody>
      </p:sp>
      <p:sp>
        <p:nvSpPr>
          <p:cNvPr id="10" name="TextBox 4"/>
          <p:cNvSpPr txBox="1">
            <a:spLocks noChangeArrowheads="1"/>
          </p:cNvSpPr>
          <p:nvPr/>
        </p:nvSpPr>
        <p:spPr bwMode="auto">
          <a:xfrm>
            <a:off x="5791200" y="2293938"/>
            <a:ext cx="3048000" cy="707886"/>
          </a:xfrm>
          <a:prstGeom prst="rect">
            <a:avLst/>
          </a:prstGeom>
          <a:solidFill>
            <a:schemeClr val="accent1">
              <a:lumMod val="20000"/>
              <a:lumOff val="80000"/>
            </a:schemeClr>
          </a:solidFill>
          <a:ln w="9525">
            <a:noFill/>
            <a:miter lim="800000"/>
            <a:headEnd/>
            <a:tailEnd/>
          </a:ln>
        </p:spPr>
        <p:txBody>
          <a:bodyPr>
            <a:spAutoFit/>
          </a:bodyPr>
          <a:lstStyle/>
          <a:p>
            <a:pPr algn="ctr">
              <a:defRPr/>
            </a:pPr>
            <a:r>
              <a:rPr lang="en-US" sz="2000" dirty="0">
                <a:latin typeface="Arial"/>
                <a:cs typeface="Arial"/>
              </a:rPr>
              <a:t>Genetic Sequence </a:t>
            </a:r>
          </a:p>
          <a:p>
            <a:pPr algn="ctr">
              <a:defRPr/>
            </a:pPr>
            <a:r>
              <a:rPr lang="en-US" sz="2000" dirty="0">
                <a:latin typeface="Arial"/>
                <a:cs typeface="Arial"/>
              </a:rPr>
              <a:t>Variants</a:t>
            </a:r>
          </a:p>
        </p:txBody>
      </p:sp>
      <p:sp>
        <p:nvSpPr>
          <p:cNvPr id="11" name="TextBox 5"/>
          <p:cNvSpPr txBox="1">
            <a:spLocks noChangeArrowheads="1"/>
          </p:cNvSpPr>
          <p:nvPr/>
        </p:nvSpPr>
        <p:spPr bwMode="auto">
          <a:xfrm>
            <a:off x="1066800" y="2303463"/>
            <a:ext cx="2743200" cy="400110"/>
          </a:xfrm>
          <a:prstGeom prst="rect">
            <a:avLst/>
          </a:prstGeom>
          <a:solidFill>
            <a:schemeClr val="accent1">
              <a:lumMod val="20000"/>
              <a:lumOff val="80000"/>
            </a:schemeClr>
          </a:solidFill>
          <a:ln w="9525">
            <a:noFill/>
            <a:miter lim="800000"/>
            <a:headEnd/>
            <a:tailEnd/>
          </a:ln>
        </p:spPr>
        <p:txBody>
          <a:bodyPr>
            <a:spAutoFit/>
          </a:bodyPr>
          <a:lstStyle/>
          <a:p>
            <a:pPr algn="ctr">
              <a:defRPr/>
            </a:pPr>
            <a:r>
              <a:rPr lang="en-US" sz="2000" dirty="0">
                <a:latin typeface="Arial"/>
                <a:cs typeface="Arial"/>
              </a:rPr>
              <a:t>Environmental factors</a:t>
            </a:r>
          </a:p>
        </p:txBody>
      </p:sp>
      <p:sp>
        <p:nvSpPr>
          <p:cNvPr id="26631" name="TextBox 8"/>
          <p:cNvSpPr txBox="1">
            <a:spLocks noChangeArrowheads="1"/>
          </p:cNvSpPr>
          <p:nvPr/>
        </p:nvSpPr>
        <p:spPr bwMode="auto">
          <a:xfrm>
            <a:off x="533400" y="5953125"/>
            <a:ext cx="8077200" cy="523875"/>
          </a:xfrm>
          <a:prstGeom prst="rect">
            <a:avLst/>
          </a:prstGeom>
          <a:solidFill>
            <a:schemeClr val="accent1">
              <a:lumMod val="20000"/>
              <a:lumOff val="80000"/>
            </a:schemeClr>
          </a:solidFill>
          <a:ln w="9525">
            <a:noFill/>
            <a:miter lim="800000"/>
            <a:headEnd/>
            <a:tailEnd/>
          </a:ln>
        </p:spPr>
        <p:txBody>
          <a:bodyPr>
            <a:spAutoFit/>
          </a:bodyPr>
          <a:lstStyle/>
          <a:p>
            <a:pPr algn="ctr">
              <a:defRPr/>
            </a:pPr>
            <a:r>
              <a:rPr lang="en-US" sz="2800" b="1" dirty="0" smtClean="0">
                <a:latin typeface="Arial"/>
                <a:cs typeface="Arial"/>
              </a:rPr>
              <a:t>T2DM or Atherosclerosis</a:t>
            </a:r>
            <a:endParaRPr lang="en-US" sz="2800" b="1" dirty="0">
              <a:latin typeface="Arial"/>
              <a:cs typeface="Arial"/>
            </a:endParaRPr>
          </a:p>
        </p:txBody>
      </p:sp>
      <p:cxnSp>
        <p:nvCxnSpPr>
          <p:cNvPr id="14" name="Straight Connector 13"/>
          <p:cNvCxnSpPr/>
          <p:nvPr/>
        </p:nvCxnSpPr>
        <p:spPr>
          <a:xfrm>
            <a:off x="0" y="914400"/>
            <a:ext cx="9144000" cy="0"/>
          </a:xfrm>
          <a:prstGeom prst="line">
            <a:avLst/>
          </a:prstGeom>
          <a:ln w="28575"/>
        </p:spPr>
        <p:style>
          <a:lnRef idx="1">
            <a:schemeClr val="accent2"/>
          </a:lnRef>
          <a:fillRef idx="0">
            <a:schemeClr val="accent2"/>
          </a:fillRef>
          <a:effectRef idx="0">
            <a:schemeClr val="accent2"/>
          </a:effectRef>
          <a:fontRef idx="minor">
            <a:schemeClr val="tx1"/>
          </a:fontRef>
        </p:style>
      </p:cxnSp>
      <p:sp>
        <p:nvSpPr>
          <p:cNvPr id="32" name="TextBox 5"/>
          <p:cNvSpPr txBox="1">
            <a:spLocks noChangeArrowheads="1"/>
          </p:cNvSpPr>
          <p:nvPr/>
        </p:nvSpPr>
        <p:spPr bwMode="auto">
          <a:xfrm>
            <a:off x="1371600" y="3403937"/>
            <a:ext cx="1371600" cy="1015663"/>
          </a:xfrm>
          <a:prstGeom prst="rect">
            <a:avLst/>
          </a:prstGeom>
          <a:solidFill>
            <a:schemeClr val="accent1">
              <a:lumMod val="20000"/>
              <a:lumOff val="80000"/>
            </a:schemeClr>
          </a:solidFill>
          <a:ln w="9525">
            <a:noFill/>
            <a:miter lim="800000"/>
            <a:headEnd/>
            <a:tailEnd/>
          </a:ln>
        </p:spPr>
        <p:txBody>
          <a:bodyPr>
            <a:spAutoFit/>
          </a:bodyPr>
          <a:lstStyle/>
          <a:p>
            <a:pPr algn="ctr">
              <a:defRPr/>
            </a:pPr>
            <a:r>
              <a:rPr lang="en-US" sz="2000" dirty="0">
                <a:latin typeface="Arial"/>
                <a:cs typeface="Arial"/>
              </a:rPr>
              <a:t>Age, Gender, Race</a:t>
            </a:r>
          </a:p>
        </p:txBody>
      </p:sp>
      <p:sp>
        <p:nvSpPr>
          <p:cNvPr id="40" name="Down Arrow 39"/>
          <p:cNvSpPr/>
          <p:nvPr/>
        </p:nvSpPr>
        <p:spPr>
          <a:xfrm rot="-5400000">
            <a:off x="2819400" y="3505199"/>
            <a:ext cx="304800" cy="609600"/>
          </a:xfrm>
          <a:prstGeom prst="downArrow">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0000"/>
              </a:solidFill>
            </a:endParaRPr>
          </a:p>
        </p:txBody>
      </p:sp>
      <p:sp>
        <p:nvSpPr>
          <p:cNvPr id="49" name="Down Arrow 48"/>
          <p:cNvSpPr/>
          <p:nvPr/>
        </p:nvSpPr>
        <p:spPr>
          <a:xfrm rot="-2160000">
            <a:off x="3856038" y="2730500"/>
            <a:ext cx="288925" cy="509588"/>
          </a:xfrm>
          <a:prstGeom prst="downArrow">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0000"/>
              </a:solidFill>
            </a:endParaRPr>
          </a:p>
        </p:txBody>
      </p:sp>
      <p:sp>
        <p:nvSpPr>
          <p:cNvPr id="50" name="Down Arrow 49"/>
          <p:cNvSpPr/>
          <p:nvPr/>
        </p:nvSpPr>
        <p:spPr>
          <a:xfrm rot="1620000">
            <a:off x="5556250" y="2795588"/>
            <a:ext cx="219075" cy="455612"/>
          </a:xfrm>
          <a:prstGeom prst="downArrow">
            <a:avLst/>
          </a:prstGeom>
          <a:solidFill>
            <a:srgbClr val="FF0000"/>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0000"/>
              </a:solidFill>
            </a:endParaRPr>
          </a:p>
        </p:txBody>
      </p:sp>
      <p:sp>
        <p:nvSpPr>
          <p:cNvPr id="18" name="TextBox 8"/>
          <p:cNvSpPr txBox="1">
            <a:spLocks noChangeArrowheads="1"/>
          </p:cNvSpPr>
          <p:nvPr/>
        </p:nvSpPr>
        <p:spPr bwMode="auto">
          <a:xfrm>
            <a:off x="1752600" y="1152525"/>
            <a:ext cx="6019800" cy="707886"/>
          </a:xfrm>
          <a:prstGeom prst="rect">
            <a:avLst/>
          </a:prstGeom>
          <a:solidFill>
            <a:schemeClr val="accent1">
              <a:lumMod val="20000"/>
              <a:lumOff val="80000"/>
            </a:schemeClr>
          </a:solidFill>
          <a:ln w="9525">
            <a:noFill/>
            <a:miter lim="800000"/>
            <a:headEnd/>
            <a:tailEnd/>
          </a:ln>
        </p:spPr>
        <p:txBody>
          <a:bodyPr>
            <a:spAutoFit/>
          </a:bodyPr>
          <a:lstStyle/>
          <a:p>
            <a:pPr algn="ctr">
              <a:defRPr/>
            </a:pPr>
            <a:r>
              <a:rPr lang="en-US" sz="2000" dirty="0">
                <a:latin typeface="Arial"/>
                <a:cs typeface="Arial"/>
              </a:rPr>
              <a:t>CVD risk Factors</a:t>
            </a:r>
          </a:p>
          <a:p>
            <a:pPr algn="ctr">
              <a:defRPr/>
            </a:pPr>
            <a:r>
              <a:rPr lang="en-US" sz="2000" dirty="0">
                <a:latin typeface="Arial"/>
                <a:cs typeface="Arial"/>
              </a:rPr>
              <a:t> (</a:t>
            </a:r>
            <a:r>
              <a:rPr lang="en-US" sz="2000" dirty="0" smtClean="0">
                <a:latin typeface="Arial"/>
                <a:cs typeface="Arial"/>
              </a:rPr>
              <a:t>e.g. </a:t>
            </a:r>
            <a:r>
              <a:rPr lang="en-US" sz="2000" b="1" dirty="0" smtClean="0">
                <a:latin typeface="Arial"/>
                <a:cs typeface="Arial"/>
              </a:rPr>
              <a:t>Obesity</a:t>
            </a:r>
            <a:r>
              <a:rPr lang="en-US" sz="2000" dirty="0" smtClean="0">
                <a:latin typeface="Arial"/>
                <a:cs typeface="Arial"/>
              </a:rPr>
              <a:t>, Smoking, Lipids</a:t>
            </a:r>
            <a:r>
              <a:rPr lang="en-US" sz="2000" dirty="0">
                <a:latin typeface="Arial"/>
                <a:cs typeface="Arial"/>
              </a:rPr>
              <a:t>, </a:t>
            </a:r>
            <a:r>
              <a:rPr lang="en-US" sz="2000" dirty="0" smtClean="0">
                <a:latin typeface="Arial"/>
                <a:cs typeface="Arial"/>
              </a:rPr>
              <a:t>et.al</a:t>
            </a:r>
            <a:r>
              <a:rPr lang="en-US" sz="2000" dirty="0">
                <a:latin typeface="Arial"/>
                <a:cs typeface="Arial"/>
              </a:rPr>
              <a:t>)</a:t>
            </a:r>
          </a:p>
        </p:txBody>
      </p:sp>
      <p:cxnSp>
        <p:nvCxnSpPr>
          <p:cNvPr id="22" name="Straight Arrow Connector 21"/>
          <p:cNvCxnSpPr/>
          <p:nvPr/>
        </p:nvCxnSpPr>
        <p:spPr>
          <a:xfrm rot="5400000">
            <a:off x="6634163" y="4576763"/>
            <a:ext cx="2886075" cy="3175"/>
          </a:xfrm>
          <a:prstGeom prst="straightConnector1">
            <a:avLst/>
          </a:prstGeom>
          <a:ln w="28575">
            <a:tailEnd type="triangle" w="lg"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1219200" y="2667000"/>
            <a:ext cx="0" cy="3362325"/>
          </a:xfrm>
          <a:prstGeom prst="straightConnector1">
            <a:avLst/>
          </a:prstGeom>
          <a:ln w="28575">
            <a:tailEnd type="triangle" w="lg"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a:off x="1335088" y="5229225"/>
            <a:ext cx="1446212" cy="1588"/>
          </a:xfrm>
          <a:prstGeom prst="straightConnector1">
            <a:avLst/>
          </a:prstGeom>
          <a:ln w="28575">
            <a:tailEnd type="triangle" w="lg"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flipH="1" flipV="1">
            <a:off x="1295400" y="1838325"/>
            <a:ext cx="533400" cy="381000"/>
          </a:xfrm>
          <a:prstGeom prst="straightConnector1">
            <a:avLst/>
          </a:prstGeom>
          <a:ln w="28575">
            <a:tailEnd type="triangle" w="lg"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6200000" flipV="1">
            <a:off x="7696200" y="1838325"/>
            <a:ext cx="533400" cy="381000"/>
          </a:xfrm>
          <a:prstGeom prst="straightConnector1">
            <a:avLst/>
          </a:prstGeom>
          <a:ln w="28575">
            <a:tailEnd type="triangle" w="lg" len="med"/>
          </a:ln>
        </p:spPr>
        <p:style>
          <a:lnRef idx="1">
            <a:schemeClr val="accent1"/>
          </a:lnRef>
          <a:fillRef idx="0">
            <a:schemeClr val="accent1"/>
          </a:fillRef>
          <a:effectRef idx="0">
            <a:schemeClr val="accent1"/>
          </a:effectRef>
          <a:fontRef idx="minor">
            <a:schemeClr val="tx1"/>
          </a:fontRef>
        </p:style>
      </p:cxnSp>
      <p:cxnSp>
        <p:nvCxnSpPr>
          <p:cNvPr id="47" name="Elbow Connector 46"/>
          <p:cNvCxnSpPr>
            <a:stCxn id="18" idx="1"/>
          </p:cNvCxnSpPr>
          <p:nvPr/>
        </p:nvCxnSpPr>
        <p:spPr>
          <a:xfrm rot="10800000" flipV="1">
            <a:off x="838200" y="1506467"/>
            <a:ext cx="914400" cy="4522857"/>
          </a:xfrm>
          <a:prstGeom prst="bentConnector2">
            <a:avLst/>
          </a:prstGeom>
          <a:ln w="28575">
            <a:tailEnd type="triangle" w="lg"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rot="5400000">
            <a:off x="4114801" y="2514600"/>
            <a:ext cx="1066800" cy="3175"/>
          </a:xfrm>
          <a:prstGeom prst="straightConnector1">
            <a:avLst/>
          </a:prstGeom>
          <a:ln w="88900">
            <a:solidFill>
              <a:srgbClr val="FF0000"/>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rot="5400000">
            <a:off x="4375944" y="5606257"/>
            <a:ext cx="695325" cy="1587"/>
          </a:xfrm>
          <a:prstGeom prst="straightConnector1">
            <a:avLst/>
          </a:prstGeom>
          <a:ln w="66675">
            <a:solidFill>
              <a:srgbClr val="FFC000"/>
            </a:solidFill>
            <a:headEnd type="triangle" w="lg" len="med"/>
            <a:tailEnd type="triangle" w="lg" len="med"/>
          </a:ln>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3200400" y="3048000"/>
            <a:ext cx="3200400" cy="228600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285" name="TextBox 79"/>
          <p:cNvSpPr txBox="1">
            <a:spLocks noChangeArrowheads="1"/>
          </p:cNvSpPr>
          <p:nvPr/>
        </p:nvSpPr>
        <p:spPr bwMode="auto">
          <a:xfrm>
            <a:off x="3429000" y="2895600"/>
            <a:ext cx="27432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Book Antiqua" pitchFamily="18" charset="0"/>
              </a:defRPr>
            </a:lvl1pPr>
            <a:lvl2pPr marL="742950" indent="-285750">
              <a:defRPr sz="2400">
                <a:solidFill>
                  <a:schemeClr val="tx1"/>
                </a:solidFill>
                <a:latin typeface="Book Antiqua" pitchFamily="18" charset="0"/>
              </a:defRPr>
            </a:lvl2pPr>
            <a:lvl3pPr marL="1143000" indent="-228600">
              <a:defRPr sz="2400">
                <a:solidFill>
                  <a:schemeClr val="tx1"/>
                </a:solidFill>
                <a:latin typeface="Book Antiqua" pitchFamily="18" charset="0"/>
              </a:defRPr>
            </a:lvl3pPr>
            <a:lvl4pPr marL="1600200" indent="-228600">
              <a:defRPr sz="2400">
                <a:solidFill>
                  <a:schemeClr val="tx1"/>
                </a:solidFill>
                <a:latin typeface="Book Antiqua" pitchFamily="18" charset="0"/>
              </a:defRPr>
            </a:lvl4pPr>
            <a:lvl5pPr marL="2057400" indent="-228600">
              <a:defRPr sz="2400">
                <a:solidFill>
                  <a:schemeClr val="tx1"/>
                </a:solidFill>
                <a:latin typeface="Book Antiqua" pitchFamily="18" charset="0"/>
              </a:defRPr>
            </a:lvl5pPr>
            <a:lvl6pPr marL="2514600" indent="-228600" eaLnBrk="0" fontAlgn="base" hangingPunct="0">
              <a:spcBef>
                <a:spcPct val="0"/>
              </a:spcBef>
              <a:spcAft>
                <a:spcPct val="0"/>
              </a:spcAft>
              <a:defRPr sz="2400">
                <a:solidFill>
                  <a:schemeClr val="tx1"/>
                </a:solidFill>
                <a:latin typeface="Book Antiqua" pitchFamily="18" charset="0"/>
              </a:defRPr>
            </a:lvl6pPr>
            <a:lvl7pPr marL="2971800" indent="-228600" eaLnBrk="0" fontAlgn="base" hangingPunct="0">
              <a:spcBef>
                <a:spcPct val="0"/>
              </a:spcBef>
              <a:spcAft>
                <a:spcPct val="0"/>
              </a:spcAft>
              <a:defRPr sz="2400">
                <a:solidFill>
                  <a:schemeClr val="tx1"/>
                </a:solidFill>
                <a:latin typeface="Book Antiqua" pitchFamily="18" charset="0"/>
              </a:defRPr>
            </a:lvl7pPr>
            <a:lvl8pPr marL="3429000" indent="-228600" eaLnBrk="0" fontAlgn="base" hangingPunct="0">
              <a:spcBef>
                <a:spcPct val="0"/>
              </a:spcBef>
              <a:spcAft>
                <a:spcPct val="0"/>
              </a:spcAft>
              <a:defRPr sz="2400">
                <a:solidFill>
                  <a:schemeClr val="tx1"/>
                </a:solidFill>
                <a:latin typeface="Book Antiqua" pitchFamily="18" charset="0"/>
              </a:defRPr>
            </a:lvl8pPr>
            <a:lvl9pPr marL="3886200" indent="-228600" eaLnBrk="0" fontAlgn="base" hangingPunct="0">
              <a:spcBef>
                <a:spcPct val="0"/>
              </a:spcBef>
              <a:spcAft>
                <a:spcPct val="0"/>
              </a:spcAft>
              <a:defRPr sz="2400">
                <a:solidFill>
                  <a:schemeClr val="tx1"/>
                </a:solidFill>
                <a:latin typeface="Book Antiqua" pitchFamily="18" charset="0"/>
              </a:defRPr>
            </a:lvl9pPr>
          </a:lstStyle>
          <a:p>
            <a:pPr algn="ctr"/>
            <a:endParaRPr lang="en-US" altLang="en-US" b="1" dirty="0"/>
          </a:p>
          <a:p>
            <a:pPr algn="ctr"/>
            <a:r>
              <a:rPr lang="en-US" altLang="en-US" sz="2800" b="1" dirty="0">
                <a:latin typeface="Arial"/>
                <a:cs typeface="Arial"/>
              </a:rPr>
              <a:t>Epigenetic modifications</a:t>
            </a:r>
          </a:p>
          <a:p>
            <a:pPr algn="ctr"/>
            <a:endParaRPr lang="en-US" altLang="en-US" b="1" dirty="0"/>
          </a:p>
          <a:p>
            <a:pPr algn="ctr"/>
            <a:r>
              <a:rPr lang="en-US" altLang="en-US" sz="2800" b="1" dirty="0" err="1">
                <a:latin typeface="Arial"/>
                <a:cs typeface="Arial"/>
              </a:rPr>
              <a:t>Transcriptome</a:t>
            </a:r>
            <a:endParaRPr lang="en-US" altLang="en-US" dirty="0">
              <a:latin typeface="Arial"/>
              <a:cs typeface="Arial"/>
            </a:endParaRPr>
          </a:p>
        </p:txBody>
      </p:sp>
      <p:sp>
        <p:nvSpPr>
          <p:cNvPr id="31" name="Down Arrow 30"/>
          <p:cNvSpPr/>
          <p:nvPr/>
        </p:nvSpPr>
        <p:spPr>
          <a:xfrm>
            <a:off x="4495800" y="4114800"/>
            <a:ext cx="381000" cy="6096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rgbClr val="FF0000"/>
              </a:solidFill>
            </a:endParaRPr>
          </a:p>
        </p:txBody>
      </p:sp>
      <p:cxnSp>
        <p:nvCxnSpPr>
          <p:cNvPr id="34" name="Straight Arrow Connector 33"/>
          <p:cNvCxnSpPr/>
          <p:nvPr/>
        </p:nvCxnSpPr>
        <p:spPr>
          <a:xfrm flipV="1">
            <a:off x="4953000" y="4114800"/>
            <a:ext cx="1588" cy="457200"/>
          </a:xfrm>
          <a:prstGeom prst="straightConnector1">
            <a:avLst/>
          </a:prstGeom>
          <a:ln w="47625">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85" name="TextBox 84"/>
          <p:cNvSpPr txBox="1"/>
          <p:nvPr/>
        </p:nvSpPr>
        <p:spPr>
          <a:xfrm>
            <a:off x="5334000" y="4840069"/>
            <a:ext cx="2057400" cy="646331"/>
          </a:xfrm>
          <a:prstGeom prst="rect">
            <a:avLst/>
          </a:prstGeom>
          <a:noFill/>
          <a:scene3d>
            <a:camera prst="orthographicFront">
              <a:rot lat="0" lon="0" rev="1500000"/>
            </a:camera>
            <a:lightRig rig="threePt" dir="t"/>
          </a:scene3d>
        </p:spPr>
        <p:txBody>
          <a:bodyPr wrap="square">
            <a:spAutoFit/>
          </a:bodyPr>
          <a:lstStyle/>
          <a:p>
            <a:pPr>
              <a:defRPr/>
            </a:pPr>
            <a:r>
              <a:rPr lang="en-US" b="1" i="1" dirty="0" smtClean="0">
                <a:latin typeface="Arial"/>
                <a:cs typeface="Arial"/>
              </a:rPr>
              <a:t>Monocytes At MESA Exam 5</a:t>
            </a:r>
            <a:endParaRPr lang="en-US" b="1" i="1" dirty="0">
              <a:latin typeface="Arial"/>
              <a:cs typeface="Arial"/>
            </a:endParaRPr>
          </a:p>
        </p:txBody>
      </p:sp>
    </p:spTree>
    <p:extLst>
      <p:ext uri="{BB962C8B-B14F-4D97-AF65-F5344CB8AC3E}">
        <p14:creationId xmlns:p14="http://schemas.microsoft.com/office/powerpoint/2010/main" val="19855847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solidFill>
                  <a:srgbClr val="0617BA"/>
                </a:solidFill>
                <a:latin typeface="Arial" panose="020B0604020202020204" pitchFamily="34" charset="0"/>
                <a:cs typeface="Arial" panose="020B0604020202020204" pitchFamily="34" charset="0"/>
              </a:rPr>
              <a:t>RATIONALE</a:t>
            </a:r>
            <a:endParaRPr lang="en-US" b="1" dirty="0">
              <a:solidFill>
                <a:srgbClr val="0617BA"/>
              </a:solidFill>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096000"/>
            <a:ext cx="95250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 y="1981200"/>
            <a:ext cx="7696200" cy="3276600"/>
          </a:xfrm>
          <a:prstGeom prst="rect">
            <a:avLst/>
          </a:prstGeom>
          <a:noFill/>
        </p:spPr>
      </p:pic>
      <p:sp>
        <p:nvSpPr>
          <p:cNvPr id="7" name="Rectangle 6"/>
          <p:cNvSpPr/>
          <p:nvPr/>
        </p:nvSpPr>
        <p:spPr>
          <a:xfrm>
            <a:off x="1485900" y="5257800"/>
            <a:ext cx="7429500" cy="1200329"/>
          </a:xfrm>
          <a:prstGeom prst="rect">
            <a:avLst/>
          </a:prstGeom>
          <a:solidFill>
            <a:srgbClr val="C3F8FF"/>
          </a:solidFill>
        </p:spPr>
        <p:txBody>
          <a:bodyPr wrap="square">
            <a:spAutoFit/>
          </a:bodyPr>
          <a:lstStyle/>
          <a:p>
            <a:pPr>
              <a:buSzTx/>
            </a:pPr>
            <a:r>
              <a:rPr lang="en-US" sz="2400" b="1" dirty="0" smtClean="0">
                <a:latin typeface="Arial" panose="020B0604020202020204" pitchFamily="34" charset="0"/>
                <a:cs typeface="Arial" panose="020B0604020202020204" pitchFamily="34" charset="0"/>
              </a:rPr>
              <a:t>Goal</a:t>
            </a:r>
            <a:r>
              <a:rPr lang="en-US" sz="2400" dirty="0">
                <a:latin typeface="Arial" panose="020B0604020202020204" pitchFamily="34" charset="0"/>
                <a:cs typeface="Arial" panose="020B0604020202020204" pitchFamily="34" charset="0"/>
              </a:rPr>
              <a:t>: to elucidate the temporal relationship between </a:t>
            </a:r>
            <a:r>
              <a:rPr lang="en-US" sz="2400" dirty="0" smtClean="0">
                <a:latin typeface="Arial" panose="020B0604020202020204" pitchFamily="34" charset="0"/>
                <a:cs typeface="Arial" panose="020B0604020202020204" pitchFamily="34" charset="0"/>
              </a:rPr>
              <a:t>obesity/inflammation, molecular </a:t>
            </a:r>
            <a:r>
              <a:rPr lang="en-US" sz="2400" dirty="0">
                <a:latin typeface="Arial" panose="020B0604020202020204" pitchFamily="34" charset="0"/>
                <a:cs typeface="Arial" panose="020B0604020202020204" pitchFamily="34" charset="0"/>
              </a:rPr>
              <a:t>features </a:t>
            </a:r>
            <a:r>
              <a:rPr lang="en-US" sz="2400" dirty="0" smtClean="0">
                <a:latin typeface="Arial" panose="020B0604020202020204" pitchFamily="34" charset="0"/>
                <a:cs typeface="Arial" panose="020B0604020202020204" pitchFamily="34" charset="0"/>
              </a:rPr>
              <a:t>(</a:t>
            </a:r>
            <a:r>
              <a:rPr lang="en-US" sz="2400" dirty="0" err="1" smtClean="0">
                <a:latin typeface="Arial" panose="020B0604020202020204" pitchFamily="34" charset="0"/>
                <a:cs typeface="Arial" panose="020B0604020202020204" pitchFamily="34" charset="0"/>
              </a:rPr>
              <a:t>e.g.CMTN</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and </a:t>
            </a:r>
            <a:r>
              <a:rPr lang="en-US" sz="2400" dirty="0" smtClean="0">
                <a:latin typeface="Arial" panose="020B0604020202020204" pitchFamily="34" charset="0"/>
                <a:cs typeface="Arial" panose="020B0604020202020204" pitchFamily="34" charset="0"/>
              </a:rPr>
              <a:t>T2DM</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63825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0"/>
            <a:ext cx="8686800" cy="2739211"/>
          </a:xfrm>
          <a:prstGeom prst="rect">
            <a:avLst/>
          </a:prstGeom>
        </p:spPr>
        <p:txBody>
          <a:bodyPr wrap="square">
            <a:spAutoFit/>
          </a:bodyPr>
          <a:lstStyle/>
          <a:p>
            <a:pPr algn="ctr"/>
            <a:r>
              <a:rPr lang="en-US" sz="4400" b="1" dirty="0" smtClean="0">
                <a:solidFill>
                  <a:srgbClr val="0617BA"/>
                </a:solidFill>
                <a:latin typeface="Arial" panose="020B0604020202020204" pitchFamily="34" charset="0"/>
                <a:cs typeface="Arial" panose="020B0604020202020204" pitchFamily="34" charset="0"/>
              </a:rPr>
              <a:t>Grant Title:</a:t>
            </a:r>
          </a:p>
          <a:p>
            <a:pPr algn="ctr"/>
            <a:r>
              <a:rPr lang="en-US" sz="4400" b="1" i="1" dirty="0" smtClean="0">
                <a:solidFill>
                  <a:srgbClr val="0617BA"/>
                </a:solidFill>
                <a:latin typeface="Arial" panose="020B0604020202020204" pitchFamily="34" charset="0"/>
                <a:cs typeface="Arial" panose="020B0604020202020204" pitchFamily="34" charset="0"/>
              </a:rPr>
              <a:t>Obesity-related Epigenetic Changes </a:t>
            </a:r>
            <a:r>
              <a:rPr lang="en-US" sz="4400" b="1" i="1" dirty="0">
                <a:solidFill>
                  <a:srgbClr val="0617BA"/>
                </a:solidFill>
                <a:latin typeface="Arial" panose="020B0604020202020204" pitchFamily="34" charset="0"/>
                <a:cs typeface="Arial" panose="020B0604020202020204" pitchFamily="34" charset="0"/>
              </a:rPr>
              <a:t>and type-2 </a:t>
            </a:r>
            <a:r>
              <a:rPr lang="en-US" sz="4400" b="1" i="1" dirty="0" smtClean="0">
                <a:solidFill>
                  <a:srgbClr val="0617BA"/>
                </a:solidFill>
                <a:latin typeface="Arial" panose="020B0604020202020204" pitchFamily="34" charset="0"/>
                <a:cs typeface="Arial" panose="020B0604020202020204" pitchFamily="34" charset="0"/>
              </a:rPr>
              <a:t>Diabetes</a:t>
            </a:r>
          </a:p>
          <a:p>
            <a:pPr algn="ctr"/>
            <a:r>
              <a:rPr lang="en-US" sz="4000" b="1" dirty="0" smtClean="0">
                <a:solidFill>
                  <a:srgbClr val="0617BA"/>
                </a:solidFill>
                <a:latin typeface="Arial" panose="020B0604020202020204" pitchFamily="34" charset="0"/>
                <a:cs typeface="Arial" panose="020B0604020202020204" pitchFamily="34" charset="0"/>
              </a:rPr>
              <a:t>(R01 DK101921: 7/2015-5/2020)</a:t>
            </a:r>
            <a:endParaRPr lang="en-US" sz="4000" dirty="0">
              <a:solidFill>
                <a:srgbClr val="0617BA"/>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24793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686800" cy="4334933"/>
          </a:xfrm>
        </p:spPr>
        <p:txBody>
          <a:bodyPr>
            <a:normAutofit fontScale="92500" lnSpcReduction="20000"/>
          </a:bodyPr>
          <a:lstStyle/>
          <a:p>
            <a:pPr marL="457200" lvl="0" indent="-457200">
              <a:buFont typeface="+mj-lt"/>
              <a:buAutoNum type="arabicPeriod"/>
            </a:pPr>
            <a:r>
              <a:rPr lang="en-US" dirty="0">
                <a:latin typeface="Arial" panose="020B0604020202020204" pitchFamily="34" charset="0"/>
                <a:cs typeface="Arial" panose="020B0604020202020204" pitchFamily="34" charset="0"/>
              </a:rPr>
              <a:t>Replicate cross-sectional associations of T2DM with </a:t>
            </a:r>
            <a:r>
              <a:rPr lang="en-US" dirty="0" smtClean="0">
                <a:latin typeface="Arial" panose="020B0604020202020204" pitchFamily="34" charset="0"/>
                <a:cs typeface="Arial" panose="020B0604020202020204" pitchFamily="34" charset="0"/>
              </a:rPr>
              <a:t>molecular features </a:t>
            </a:r>
            <a:r>
              <a:rPr lang="en-US" dirty="0">
                <a:latin typeface="Arial" panose="020B0604020202020204" pitchFamily="34" charset="0"/>
                <a:cs typeface="Arial" panose="020B0604020202020204" pitchFamily="34" charset="0"/>
              </a:rPr>
              <a:t>in an independent set of 1, 526 MESA participants. </a:t>
            </a:r>
          </a:p>
          <a:p>
            <a:pPr marL="457200" lvl="0" indent="-457200">
              <a:buFont typeface="+mj-lt"/>
              <a:buAutoNum type="arabicPeriod"/>
            </a:pPr>
            <a:r>
              <a:rPr lang="en-US" dirty="0" smtClean="0">
                <a:latin typeface="Arial" panose="020B0604020202020204" pitchFamily="34" charset="0"/>
                <a:cs typeface="Arial" panose="020B0604020202020204" pitchFamily="34" charset="0"/>
              </a:rPr>
              <a:t>Determine whether molecular features predict incident T2DM in a 6-year follow-up (N=~2,200). </a:t>
            </a:r>
          </a:p>
          <a:p>
            <a:pPr marL="457200" lvl="0" indent="-457200">
              <a:buFont typeface="+mj-lt"/>
              <a:buAutoNum type="arabicPeriod"/>
            </a:pPr>
            <a:r>
              <a:rPr lang="en-US" dirty="0" smtClean="0">
                <a:solidFill>
                  <a:srgbClr val="FF0000"/>
                </a:solidFill>
                <a:latin typeface="Arial" panose="020B0604020202020204" pitchFamily="34" charset="0"/>
                <a:cs typeface="Arial" panose="020B0604020202020204" pitchFamily="34" charset="0"/>
              </a:rPr>
              <a:t>New Aim: </a:t>
            </a:r>
            <a:r>
              <a:rPr lang="en-US" dirty="0" smtClean="0">
                <a:latin typeface="Arial" panose="020B0604020202020204" pitchFamily="34" charset="0"/>
                <a:cs typeface="Arial" panose="020B0604020202020204" pitchFamily="34" charset="0"/>
              </a:rPr>
              <a:t>Determine </a:t>
            </a:r>
            <a:r>
              <a:rPr lang="en-US" dirty="0">
                <a:latin typeface="Arial" panose="020B0604020202020204" pitchFamily="34" charset="0"/>
                <a:cs typeface="Arial" panose="020B0604020202020204" pitchFamily="34" charset="0"/>
              </a:rPr>
              <a:t>effects of </a:t>
            </a:r>
            <a:r>
              <a:rPr lang="en-US" dirty="0" smtClean="0">
                <a:latin typeface="Arial" panose="020B0604020202020204" pitchFamily="34" charset="0"/>
                <a:cs typeface="Arial" panose="020B0604020202020204" pitchFamily="34" charset="0"/>
              </a:rPr>
              <a:t>BMI and inflammatory mediators (plasma IL-6 ) </a:t>
            </a:r>
            <a:r>
              <a:rPr lang="en-US" dirty="0">
                <a:latin typeface="Arial" panose="020B0604020202020204" pitchFamily="34" charset="0"/>
                <a:cs typeface="Arial" panose="020B0604020202020204" pitchFamily="34" charset="0"/>
              </a:rPr>
              <a:t>at Exam 5 on changes in </a:t>
            </a:r>
            <a:r>
              <a:rPr lang="en-US" dirty="0" smtClean="0">
                <a:latin typeface="Arial" panose="020B0604020202020204" pitchFamily="34" charset="0"/>
                <a:cs typeface="Arial" panose="020B0604020202020204" pitchFamily="34" charset="0"/>
              </a:rPr>
              <a:t>molecular features from Exam 5 to Exam 6 (N=~1,100-1,500).</a:t>
            </a:r>
          </a:p>
        </p:txBody>
      </p:sp>
      <p:sp>
        <p:nvSpPr>
          <p:cNvPr id="3" name="Title 2"/>
          <p:cNvSpPr>
            <a:spLocks noGrp="1"/>
          </p:cNvSpPr>
          <p:nvPr>
            <p:ph type="title"/>
          </p:nvPr>
        </p:nvSpPr>
        <p:spPr/>
        <p:txBody>
          <a:bodyPr/>
          <a:lstStyle/>
          <a:p>
            <a:r>
              <a:rPr lang="en-US" b="1" dirty="0" smtClean="0">
                <a:solidFill>
                  <a:srgbClr val="0617BA"/>
                </a:solidFill>
                <a:latin typeface="Arial" panose="020B0604020202020204" pitchFamily="34" charset="0"/>
                <a:cs typeface="Arial" panose="020B0604020202020204" pitchFamily="34" charset="0"/>
              </a:rPr>
              <a:t>AIMS</a:t>
            </a:r>
            <a:endParaRPr lang="en-US" b="1" dirty="0">
              <a:solidFill>
                <a:srgbClr val="0617BA"/>
              </a:solidFill>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6200775"/>
            <a:ext cx="95250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150255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00200"/>
            <a:ext cx="8458200" cy="5181600"/>
          </a:xfrm>
        </p:spPr>
        <p:txBody>
          <a:bodyPr>
            <a:normAutofit/>
          </a:bodyPr>
          <a:lstStyle/>
          <a:p>
            <a:pPr lvl="1"/>
            <a:r>
              <a:rPr lang="en-US" sz="2800" dirty="0" smtClean="0">
                <a:latin typeface="Arial" panose="020B0604020202020204" pitchFamily="34" charset="0"/>
                <a:cs typeface="Arial" panose="020B0604020202020204" pitchFamily="34" charset="0"/>
              </a:rPr>
              <a:t>Aim 1&amp;2: </a:t>
            </a:r>
          </a:p>
          <a:p>
            <a:pPr lvl="2"/>
            <a:r>
              <a:rPr lang="en-US" dirty="0">
                <a:latin typeface="Arial" panose="020B0604020202020204" pitchFamily="34" charset="0"/>
                <a:cs typeface="Arial" panose="020B0604020202020204" pitchFamily="34" charset="0"/>
              </a:rPr>
              <a:t>Quantify </a:t>
            </a:r>
            <a:r>
              <a:rPr lang="en-US" dirty="0" smtClean="0">
                <a:latin typeface="Arial" panose="020B0604020202020204" pitchFamily="34" charset="0"/>
                <a:cs typeface="Arial" panose="020B0604020202020204" pitchFamily="34" charset="0"/>
              </a:rPr>
              <a:t>molecular features (DNA methylation and mRNA expression) </a:t>
            </a:r>
            <a:r>
              <a:rPr lang="en-US" dirty="0">
                <a:latin typeface="Arial" panose="020B0604020202020204" pitchFamily="34" charset="0"/>
                <a:cs typeface="Arial" panose="020B0604020202020204" pitchFamily="34" charset="0"/>
              </a:rPr>
              <a:t>in the remaining </a:t>
            </a:r>
            <a:r>
              <a:rPr lang="en-US" dirty="0" smtClean="0">
                <a:latin typeface="Arial" panose="020B0604020202020204" pitchFamily="34" charset="0"/>
                <a:cs typeface="Arial" panose="020B0604020202020204" pitchFamily="34" charset="0"/>
              </a:rPr>
              <a:t>monocyte samples at MESA Exam 5</a:t>
            </a:r>
          </a:p>
          <a:p>
            <a:pPr lvl="2"/>
            <a:r>
              <a:rPr lang="en-US" sz="2400" dirty="0" smtClean="0">
                <a:latin typeface="Arial" panose="020B0604020202020204" pitchFamily="34" charset="0"/>
                <a:cs typeface="Arial" panose="020B0604020202020204" pitchFamily="34" charset="0"/>
              </a:rPr>
              <a:t>Measure plasma IL-6 at </a:t>
            </a:r>
            <a:r>
              <a:rPr lang="en-US" sz="2400" dirty="0">
                <a:latin typeface="Arial" panose="020B0604020202020204" pitchFamily="34" charset="0"/>
                <a:cs typeface="Arial" panose="020B0604020202020204" pitchFamily="34" charset="0"/>
              </a:rPr>
              <a:t>MESA Exam 5 </a:t>
            </a:r>
            <a:endParaRPr lang="en-US" sz="2400" dirty="0" smtClean="0">
              <a:latin typeface="Arial" panose="020B0604020202020204" pitchFamily="34" charset="0"/>
              <a:cs typeface="Arial" panose="020B0604020202020204" pitchFamily="34" charset="0"/>
            </a:endParaRPr>
          </a:p>
          <a:p>
            <a:pPr lvl="2"/>
            <a:r>
              <a:rPr lang="en-US" sz="2400" dirty="0" smtClean="0">
                <a:latin typeface="Arial" panose="020B0604020202020204" pitchFamily="34" charset="0"/>
                <a:cs typeface="Arial" panose="020B0604020202020204" pitchFamily="34" charset="0"/>
              </a:rPr>
              <a:t>Assess </a:t>
            </a:r>
            <a:r>
              <a:rPr lang="en-US" sz="2400" dirty="0">
                <a:latin typeface="Arial" panose="020B0604020202020204" pitchFamily="34" charset="0"/>
                <a:cs typeface="Arial" panose="020B0604020202020204" pitchFamily="34" charset="0"/>
              </a:rPr>
              <a:t>fasting </a:t>
            </a:r>
            <a:r>
              <a:rPr lang="en-US" sz="2400" dirty="0" smtClean="0">
                <a:latin typeface="Arial" panose="020B0604020202020204" pitchFamily="34" charset="0"/>
                <a:cs typeface="Arial" panose="020B0604020202020204" pitchFamily="34" charset="0"/>
              </a:rPr>
              <a:t>glucose/HbA1C </a:t>
            </a:r>
            <a:r>
              <a:rPr lang="en-US" sz="2400" dirty="0">
                <a:latin typeface="Arial" panose="020B0604020202020204" pitchFamily="34" charset="0"/>
                <a:cs typeface="Arial" panose="020B0604020202020204" pitchFamily="34" charset="0"/>
              </a:rPr>
              <a:t>and insulin measures </a:t>
            </a:r>
            <a:r>
              <a:rPr lang="en-US" sz="2400" dirty="0" smtClean="0">
                <a:latin typeface="Arial" panose="020B0604020202020204" pitchFamily="34" charset="0"/>
                <a:cs typeface="Arial" panose="020B0604020202020204" pitchFamily="34" charset="0"/>
              </a:rPr>
              <a:t>at </a:t>
            </a:r>
            <a:r>
              <a:rPr lang="en-US" sz="2400" dirty="0">
                <a:latin typeface="Arial" panose="020B0604020202020204" pitchFamily="34" charset="0"/>
                <a:cs typeface="Arial" panose="020B0604020202020204" pitchFamily="34" charset="0"/>
              </a:rPr>
              <a:t>Exam </a:t>
            </a:r>
            <a:r>
              <a:rPr lang="en-US" sz="2400" dirty="0" smtClean="0">
                <a:latin typeface="Arial" panose="020B0604020202020204" pitchFamily="34" charset="0"/>
                <a:cs typeface="Arial" panose="020B0604020202020204" pitchFamily="34" charset="0"/>
              </a:rPr>
              <a:t>6</a:t>
            </a:r>
            <a:endParaRPr lang="en-US" sz="2400" dirty="0">
              <a:latin typeface="Arial" panose="020B0604020202020204" pitchFamily="34" charset="0"/>
              <a:cs typeface="Arial" panose="020B0604020202020204" pitchFamily="34" charset="0"/>
            </a:endParaRPr>
          </a:p>
          <a:p>
            <a:pPr lvl="1"/>
            <a:r>
              <a:rPr lang="en-US" sz="2800" dirty="0" smtClean="0">
                <a:latin typeface="Arial" panose="020B0604020202020204" pitchFamily="34" charset="0"/>
                <a:cs typeface="Arial" panose="020B0604020202020204" pitchFamily="34" charset="0"/>
              </a:rPr>
              <a:t>Aim 3:</a:t>
            </a:r>
            <a:endParaRPr lang="en-US" sz="2800" dirty="0">
              <a:latin typeface="Arial" panose="020B0604020202020204" pitchFamily="34" charset="0"/>
              <a:cs typeface="Arial" panose="020B0604020202020204" pitchFamily="34" charset="0"/>
            </a:endParaRPr>
          </a:p>
          <a:p>
            <a:pPr lvl="2"/>
            <a:r>
              <a:rPr lang="en-US" sz="2400" dirty="0" smtClean="0">
                <a:latin typeface="Arial" panose="020B0604020202020204" pitchFamily="34" charset="0"/>
                <a:cs typeface="Arial" panose="020B0604020202020204" pitchFamily="34" charset="0"/>
              </a:rPr>
              <a:t>Conduct </a:t>
            </a:r>
            <a:r>
              <a:rPr lang="en-US" sz="2400" dirty="0">
                <a:latin typeface="Arial" panose="020B0604020202020204" pitchFamily="34" charset="0"/>
                <a:cs typeface="Arial" panose="020B0604020202020204" pitchFamily="34" charset="0"/>
              </a:rPr>
              <a:t>a follow-up assessment of </a:t>
            </a:r>
            <a:r>
              <a:rPr lang="en-US" sz="2400" dirty="0" smtClean="0">
                <a:latin typeface="Arial" panose="020B0604020202020204" pitchFamily="34" charset="0"/>
                <a:cs typeface="Arial" panose="020B0604020202020204" pitchFamily="34" charset="0"/>
              </a:rPr>
              <a:t>molecular changes </a:t>
            </a:r>
            <a:r>
              <a:rPr lang="en-US" dirty="0">
                <a:latin typeface="Arial" panose="020B0604020202020204" pitchFamily="34" charset="0"/>
                <a:cs typeface="Arial" panose="020B0604020202020204" pitchFamily="34" charset="0"/>
              </a:rPr>
              <a:t>(DNA methylation and mRNA expression) </a:t>
            </a:r>
            <a:r>
              <a:rPr lang="en-US" sz="2400" dirty="0" smtClean="0">
                <a:latin typeface="Arial" panose="020B0604020202020204" pitchFamily="34" charset="0"/>
                <a:cs typeface="Arial" panose="020B0604020202020204" pitchFamily="34" charset="0"/>
              </a:rPr>
              <a:t>in </a:t>
            </a:r>
            <a:r>
              <a:rPr lang="en-US" sz="2400" dirty="0">
                <a:latin typeface="Arial" panose="020B0604020202020204" pitchFamily="34" charset="0"/>
                <a:cs typeface="Arial" panose="020B0604020202020204" pitchFamily="34" charset="0"/>
              </a:rPr>
              <a:t>monocytes </a:t>
            </a:r>
            <a:r>
              <a:rPr lang="en-US" sz="2400" dirty="0" smtClean="0">
                <a:latin typeface="Arial" panose="020B0604020202020204" pitchFamily="34" charset="0"/>
                <a:cs typeface="Arial" panose="020B0604020202020204" pitchFamily="34" charset="0"/>
              </a:rPr>
              <a:t>at </a:t>
            </a:r>
            <a:r>
              <a:rPr lang="en-US" sz="2400" dirty="0">
                <a:latin typeface="Arial" panose="020B0604020202020204" pitchFamily="34" charset="0"/>
                <a:cs typeface="Arial" panose="020B0604020202020204" pitchFamily="34" charset="0"/>
              </a:rPr>
              <a:t>Exam </a:t>
            </a:r>
            <a:r>
              <a:rPr lang="en-US" sz="2400" dirty="0" smtClean="0">
                <a:latin typeface="Arial" panose="020B0604020202020204" pitchFamily="34" charset="0"/>
                <a:cs typeface="Arial" panose="020B0604020202020204" pitchFamily="34" charset="0"/>
              </a:rPr>
              <a:t>6.  </a:t>
            </a:r>
            <a:endParaRPr lang="en-US" sz="24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p:txBody>
          <a:bodyPr/>
          <a:lstStyle/>
          <a:p>
            <a:r>
              <a:rPr lang="en-US" b="1" dirty="0" smtClean="0">
                <a:solidFill>
                  <a:srgbClr val="0617BA"/>
                </a:solidFill>
                <a:latin typeface="Arial" panose="020B0604020202020204" pitchFamily="34" charset="0"/>
                <a:cs typeface="Arial" panose="020B0604020202020204" pitchFamily="34" charset="0"/>
              </a:rPr>
              <a:t>METHODS</a:t>
            </a: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6096000"/>
            <a:ext cx="95250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219449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ltLang="en-US" sz="4000" b="1" dirty="0" smtClean="0">
                <a:solidFill>
                  <a:srgbClr val="0617BA"/>
                </a:solidFill>
                <a:latin typeface="Arial" panose="020B0604020202020204" pitchFamily="34" charset="0"/>
                <a:cs typeface="Arial" panose="020B0604020202020204" pitchFamily="34" charset="0"/>
              </a:rPr>
              <a:t>What is Epigenetics?</a:t>
            </a:r>
          </a:p>
        </p:txBody>
      </p:sp>
      <p:sp>
        <p:nvSpPr>
          <p:cNvPr id="143363" name="Rectangle 3"/>
          <p:cNvSpPr>
            <a:spLocks noGrp="1" noChangeArrowheads="1"/>
          </p:cNvSpPr>
          <p:nvPr>
            <p:ph idx="1"/>
          </p:nvPr>
        </p:nvSpPr>
        <p:spPr>
          <a:noFill/>
        </p:spPr>
        <p:txBody>
          <a:bodyPr/>
          <a:lstStyle/>
          <a:p>
            <a:pPr marL="0" indent="0" eaLnBrk="1" hangingPunct="1">
              <a:buClr>
                <a:srgbClr val="FF9900"/>
              </a:buClr>
              <a:buNone/>
            </a:pPr>
            <a:r>
              <a:rPr lang="en-US" altLang="en-US" dirty="0" smtClean="0">
                <a:latin typeface="Arial" panose="020B0604020202020204" pitchFamily="34" charset="0"/>
                <a:cs typeface="Arial" panose="020B0604020202020204" pitchFamily="34" charset="0"/>
              </a:rPr>
              <a:t>A heritable state of gene expression (phenotype) that cannot be ascribed to differences in DNA sequence (genotype) – </a:t>
            </a:r>
            <a:r>
              <a:rPr lang="en-US" altLang="en-US" sz="3600" i="1" dirty="0" smtClean="0">
                <a:latin typeface="Arial" panose="020B0604020202020204" pitchFamily="34" charset="0"/>
                <a:cs typeface="Arial" panose="020B0604020202020204" pitchFamily="34" charset="0"/>
              </a:rPr>
              <a:t>Conrad Waddington, 1942</a:t>
            </a:r>
          </a:p>
          <a:p>
            <a:pPr marL="0" indent="0" eaLnBrk="1" hangingPunct="1">
              <a:buClr>
                <a:srgbClr val="FF9900"/>
              </a:buClr>
              <a:buNone/>
            </a:pPr>
            <a:endParaRPr lang="en-US" altLang="en-US" dirty="0">
              <a:latin typeface="Arial" panose="020B0604020202020204" pitchFamily="34" charset="0"/>
              <a:cs typeface="Arial" panose="020B0604020202020204" pitchFamily="34" charset="0"/>
            </a:endParaRPr>
          </a:p>
          <a:p>
            <a:pPr marL="0" indent="0" eaLnBrk="1" hangingPunct="1">
              <a:buClr>
                <a:srgbClr val="FF9900"/>
              </a:buClr>
              <a:buNone/>
            </a:pPr>
            <a:r>
              <a:rPr lang="en-US" altLang="en-US" dirty="0">
                <a:latin typeface="Arial" panose="020B0604020202020204" pitchFamily="34" charset="0"/>
                <a:cs typeface="Arial" panose="020B0604020202020204" pitchFamily="34" charset="0"/>
              </a:rPr>
              <a:t>Epigenetic changes influence the phenotype without altering the genotype. </a:t>
            </a:r>
            <a:endParaRPr lang="en-US" altLang="en-US" b="1" dirty="0">
              <a:latin typeface="Arial" panose="020B0604020202020204" pitchFamily="34" charset="0"/>
              <a:cs typeface="Arial" panose="020B0604020202020204" pitchFamily="34" charset="0"/>
            </a:endParaRPr>
          </a:p>
          <a:p>
            <a:pPr marL="0" indent="0" eaLnBrk="1" hangingPunct="1">
              <a:buClr>
                <a:srgbClr val="FF9900"/>
              </a:buClr>
              <a:buNone/>
            </a:pPr>
            <a:endParaRPr lang="en-US" altLang="en-US" dirty="0" smtClean="0">
              <a:latin typeface="Arial" panose="020B0604020202020204" pitchFamily="34" charset="0"/>
              <a:cs typeface="Arial" panose="020B0604020202020204" pitchFamily="34" charset="0"/>
            </a:endParaRPr>
          </a:p>
          <a:p>
            <a:pPr eaLnBrk="1" hangingPunct="1"/>
            <a:endParaRPr lang="en-US" altLang="en-US" dirty="0" smtClean="0">
              <a:latin typeface="Arial" panose="020B0604020202020204" pitchFamily="34" charset="0"/>
              <a:cs typeface="Arial" panose="020B0604020202020204" pitchFamily="34" charset="0"/>
            </a:endParaRPr>
          </a:p>
          <a:p>
            <a:pPr eaLnBrk="1" hangingPunct="1">
              <a:buFontTx/>
              <a:buNone/>
            </a:pPr>
            <a:endParaRPr lang="en-US" altLang="en-US" b="1" dirty="0" smtClean="0">
              <a:solidFill>
                <a:schemeClr val="bg1"/>
              </a:solidFill>
              <a:latin typeface="Arial" panose="020B0604020202020204" pitchFamily="34" charset="0"/>
              <a:cs typeface="Arial" panose="020B0604020202020204" pitchFamily="34" charset="0"/>
            </a:endParaRPr>
          </a:p>
        </p:txBody>
      </p:sp>
      <p:sp>
        <p:nvSpPr>
          <p:cNvPr id="143364" name="Text Box 4"/>
          <p:cNvSpPr txBox="1">
            <a:spLocks noChangeArrowheads="1"/>
          </p:cNvSpPr>
          <p:nvPr/>
        </p:nvSpPr>
        <p:spPr bwMode="auto">
          <a:xfrm>
            <a:off x="685800" y="3429000"/>
            <a:ext cx="184690" cy="584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endParaRPr lang="en-US" altLang="en-US" sz="3200">
              <a:solidFill>
                <a:prstClr val="black"/>
              </a:solidFill>
              <a:latin typeface="Calibri" panose="020F0502020204030204" pitchFamily="34" charset="0"/>
              <a:ea typeface="ＭＳ Ｐゴシック" charset="-128"/>
            </a:endParaRPr>
          </a:p>
        </p:txBody>
      </p:sp>
    </p:spTree>
    <p:extLst>
      <p:ext uri="{BB962C8B-B14F-4D97-AF65-F5344CB8AC3E}">
        <p14:creationId xmlns:p14="http://schemas.microsoft.com/office/powerpoint/2010/main" val="16411326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336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14336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uiExpand="1" build="p" autoUpdateAnimBg="0"/>
      <p:bldP spid="143364"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21186" name="Picture 2" descr="454711a-f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8650" y="304800"/>
            <a:ext cx="4386263"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1187" name="Text Box 3"/>
          <p:cNvSpPr txBox="1">
            <a:spLocks noChangeArrowheads="1"/>
          </p:cNvSpPr>
          <p:nvPr/>
        </p:nvSpPr>
        <p:spPr bwMode="auto">
          <a:xfrm>
            <a:off x="6552235" y="4111842"/>
            <a:ext cx="1220165" cy="30775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0" tIns="45711" rIns="91420" bIns="45711">
            <a:spAutoFit/>
          </a:bodyPr>
          <a:lstStyle>
            <a:lvl1pPr eaLnBrk="0" hangingPunct="0">
              <a:defRPr i="1">
                <a:solidFill>
                  <a:schemeClr val="tx1"/>
                </a:solidFill>
                <a:latin typeface="Comic Sans MS" pitchFamily="66" charset="0"/>
                <a:ea typeface="ＭＳ Ｐゴシック" charset="-128"/>
              </a:defRPr>
            </a:lvl1pPr>
            <a:lvl2pPr marL="742950" indent="-285750" eaLnBrk="0" hangingPunct="0">
              <a:defRPr i="1">
                <a:solidFill>
                  <a:schemeClr val="tx1"/>
                </a:solidFill>
                <a:latin typeface="Comic Sans MS" pitchFamily="66" charset="0"/>
                <a:ea typeface="ＭＳ Ｐゴシック" charset="-128"/>
              </a:defRPr>
            </a:lvl2pPr>
            <a:lvl3pPr marL="1143000" indent="-228600" eaLnBrk="0" hangingPunct="0">
              <a:defRPr i="1">
                <a:solidFill>
                  <a:schemeClr val="tx1"/>
                </a:solidFill>
                <a:latin typeface="Comic Sans MS" pitchFamily="66" charset="0"/>
                <a:ea typeface="ＭＳ Ｐゴシック" charset="-128"/>
              </a:defRPr>
            </a:lvl3pPr>
            <a:lvl4pPr marL="1600200" indent="-228600" eaLnBrk="0" hangingPunct="0">
              <a:defRPr i="1">
                <a:solidFill>
                  <a:schemeClr val="tx1"/>
                </a:solidFill>
                <a:latin typeface="Comic Sans MS" pitchFamily="66" charset="0"/>
                <a:ea typeface="ＭＳ Ｐゴシック" charset="-128"/>
              </a:defRPr>
            </a:lvl4pPr>
            <a:lvl5pPr marL="2057400" indent="-228600" eaLnBrk="0" hangingPunct="0">
              <a:defRPr i="1">
                <a:solidFill>
                  <a:schemeClr val="tx1"/>
                </a:solidFill>
                <a:latin typeface="Comic Sans MS" pitchFamily="66" charset="0"/>
                <a:ea typeface="ＭＳ Ｐゴシック" charset="-128"/>
              </a:defRPr>
            </a:lvl5pPr>
            <a:lvl6pPr marL="2514600" indent="-228600" eaLnBrk="0" fontAlgn="base" hangingPunct="0">
              <a:spcBef>
                <a:spcPct val="0"/>
              </a:spcBef>
              <a:spcAft>
                <a:spcPct val="0"/>
              </a:spcAft>
              <a:defRPr i="1">
                <a:solidFill>
                  <a:schemeClr val="tx1"/>
                </a:solidFill>
                <a:latin typeface="Comic Sans MS" pitchFamily="66" charset="0"/>
                <a:ea typeface="ＭＳ Ｐゴシック" charset="-128"/>
              </a:defRPr>
            </a:lvl6pPr>
            <a:lvl7pPr marL="2971800" indent="-228600" eaLnBrk="0" fontAlgn="base" hangingPunct="0">
              <a:spcBef>
                <a:spcPct val="0"/>
              </a:spcBef>
              <a:spcAft>
                <a:spcPct val="0"/>
              </a:spcAft>
              <a:defRPr i="1">
                <a:solidFill>
                  <a:schemeClr val="tx1"/>
                </a:solidFill>
                <a:latin typeface="Comic Sans MS" pitchFamily="66" charset="0"/>
                <a:ea typeface="ＭＳ Ｐゴシック" charset="-128"/>
              </a:defRPr>
            </a:lvl7pPr>
            <a:lvl8pPr marL="3429000" indent="-228600" eaLnBrk="0" fontAlgn="base" hangingPunct="0">
              <a:spcBef>
                <a:spcPct val="0"/>
              </a:spcBef>
              <a:spcAft>
                <a:spcPct val="0"/>
              </a:spcAft>
              <a:defRPr i="1">
                <a:solidFill>
                  <a:schemeClr val="tx1"/>
                </a:solidFill>
                <a:latin typeface="Comic Sans MS" pitchFamily="66" charset="0"/>
                <a:ea typeface="ＭＳ Ｐゴシック" charset="-128"/>
              </a:defRPr>
            </a:lvl8pPr>
            <a:lvl9pPr marL="3886200" indent="-228600" eaLnBrk="0" fontAlgn="base" hangingPunct="0">
              <a:spcBef>
                <a:spcPct val="0"/>
              </a:spcBef>
              <a:spcAft>
                <a:spcPct val="0"/>
              </a:spcAft>
              <a:defRPr i="1">
                <a:solidFill>
                  <a:schemeClr val="tx1"/>
                </a:solidFill>
                <a:latin typeface="Comic Sans MS" pitchFamily="66" charset="0"/>
                <a:ea typeface="ＭＳ Ｐゴシック" charset="-128"/>
              </a:defRPr>
            </a:lvl9pPr>
          </a:lstStyle>
          <a:p>
            <a:pPr eaLnBrk="1" fontAlgn="base" hangingPunct="1">
              <a:spcBef>
                <a:spcPct val="0"/>
              </a:spcBef>
              <a:spcAft>
                <a:spcPct val="0"/>
              </a:spcAft>
            </a:pPr>
            <a:r>
              <a:rPr lang="en-US" sz="1400" i="0" dirty="0" smtClean="0">
                <a:solidFill>
                  <a:srgbClr val="000000"/>
                </a:solidFill>
                <a:latin typeface="Arial" charset="0"/>
                <a:cs typeface="Arial" charset="0"/>
              </a:rPr>
              <a:t>--</a:t>
            </a:r>
            <a:r>
              <a:rPr lang="en-US" sz="1400" b="1" i="0" dirty="0" smtClean="0">
                <a:solidFill>
                  <a:srgbClr val="000000"/>
                </a:solidFill>
                <a:latin typeface="Arial" charset="0"/>
                <a:cs typeface="Arial" charset="0"/>
              </a:rPr>
              <a:t> remodeler</a:t>
            </a:r>
          </a:p>
        </p:txBody>
      </p:sp>
      <p:sp>
        <p:nvSpPr>
          <p:cNvPr id="221189" name="Text Box 5"/>
          <p:cNvSpPr txBox="1">
            <a:spLocks noChangeArrowheads="1"/>
          </p:cNvSpPr>
          <p:nvPr/>
        </p:nvSpPr>
        <p:spPr bwMode="auto">
          <a:xfrm>
            <a:off x="7239000" y="4343400"/>
            <a:ext cx="1811802" cy="40009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0" tIns="45711" rIns="91420" bIns="45711">
            <a:spAutoFit/>
          </a:bodyPr>
          <a:lstStyle>
            <a:lvl1pPr eaLnBrk="0" hangingPunct="0">
              <a:defRPr i="1">
                <a:solidFill>
                  <a:schemeClr val="tx1"/>
                </a:solidFill>
                <a:latin typeface="Comic Sans MS" pitchFamily="66" charset="0"/>
                <a:ea typeface="ＭＳ Ｐゴシック" charset="-128"/>
              </a:defRPr>
            </a:lvl1pPr>
            <a:lvl2pPr marL="742950" indent="-285750" eaLnBrk="0" hangingPunct="0">
              <a:defRPr i="1">
                <a:solidFill>
                  <a:schemeClr val="tx1"/>
                </a:solidFill>
                <a:latin typeface="Comic Sans MS" pitchFamily="66" charset="0"/>
                <a:ea typeface="ＭＳ Ｐゴシック" charset="-128"/>
              </a:defRPr>
            </a:lvl2pPr>
            <a:lvl3pPr marL="1143000" indent="-228600" eaLnBrk="0" hangingPunct="0">
              <a:defRPr i="1">
                <a:solidFill>
                  <a:schemeClr val="tx1"/>
                </a:solidFill>
                <a:latin typeface="Comic Sans MS" pitchFamily="66" charset="0"/>
                <a:ea typeface="ＭＳ Ｐゴシック" charset="-128"/>
              </a:defRPr>
            </a:lvl3pPr>
            <a:lvl4pPr marL="1600200" indent="-228600" eaLnBrk="0" hangingPunct="0">
              <a:defRPr i="1">
                <a:solidFill>
                  <a:schemeClr val="tx1"/>
                </a:solidFill>
                <a:latin typeface="Comic Sans MS" pitchFamily="66" charset="0"/>
                <a:ea typeface="ＭＳ Ｐゴシック" charset="-128"/>
              </a:defRPr>
            </a:lvl4pPr>
            <a:lvl5pPr marL="2057400" indent="-228600" eaLnBrk="0" hangingPunct="0">
              <a:defRPr i="1">
                <a:solidFill>
                  <a:schemeClr val="tx1"/>
                </a:solidFill>
                <a:latin typeface="Comic Sans MS" pitchFamily="66" charset="0"/>
                <a:ea typeface="ＭＳ Ｐゴシック" charset="-128"/>
              </a:defRPr>
            </a:lvl5pPr>
            <a:lvl6pPr marL="2514600" indent="-228600" eaLnBrk="0" fontAlgn="base" hangingPunct="0">
              <a:spcBef>
                <a:spcPct val="0"/>
              </a:spcBef>
              <a:spcAft>
                <a:spcPct val="0"/>
              </a:spcAft>
              <a:defRPr i="1">
                <a:solidFill>
                  <a:schemeClr val="tx1"/>
                </a:solidFill>
                <a:latin typeface="Comic Sans MS" pitchFamily="66" charset="0"/>
                <a:ea typeface="ＭＳ Ｐゴシック" charset="-128"/>
              </a:defRPr>
            </a:lvl6pPr>
            <a:lvl7pPr marL="2971800" indent="-228600" eaLnBrk="0" fontAlgn="base" hangingPunct="0">
              <a:spcBef>
                <a:spcPct val="0"/>
              </a:spcBef>
              <a:spcAft>
                <a:spcPct val="0"/>
              </a:spcAft>
              <a:defRPr i="1">
                <a:solidFill>
                  <a:schemeClr val="tx1"/>
                </a:solidFill>
                <a:latin typeface="Comic Sans MS" pitchFamily="66" charset="0"/>
                <a:ea typeface="ＭＳ Ｐゴシック" charset="-128"/>
              </a:defRPr>
            </a:lvl7pPr>
            <a:lvl8pPr marL="3429000" indent="-228600" eaLnBrk="0" fontAlgn="base" hangingPunct="0">
              <a:spcBef>
                <a:spcPct val="0"/>
              </a:spcBef>
              <a:spcAft>
                <a:spcPct val="0"/>
              </a:spcAft>
              <a:defRPr i="1">
                <a:solidFill>
                  <a:schemeClr val="tx1"/>
                </a:solidFill>
                <a:latin typeface="Comic Sans MS" pitchFamily="66" charset="0"/>
                <a:ea typeface="ＭＳ Ｐゴシック" charset="-128"/>
              </a:defRPr>
            </a:lvl8pPr>
            <a:lvl9pPr marL="3886200" indent="-228600" eaLnBrk="0" fontAlgn="base" hangingPunct="0">
              <a:spcBef>
                <a:spcPct val="0"/>
              </a:spcBef>
              <a:spcAft>
                <a:spcPct val="0"/>
              </a:spcAft>
              <a:defRPr i="1">
                <a:solidFill>
                  <a:schemeClr val="tx1"/>
                </a:solidFill>
                <a:latin typeface="Comic Sans MS" pitchFamily="66" charset="0"/>
                <a:ea typeface="ＭＳ Ｐゴシック" charset="-128"/>
              </a:defRPr>
            </a:lvl9pPr>
          </a:lstStyle>
          <a:p>
            <a:pPr eaLnBrk="1" fontAlgn="base" hangingPunct="1">
              <a:spcBef>
                <a:spcPct val="0"/>
              </a:spcBef>
              <a:spcAft>
                <a:spcPct val="0"/>
              </a:spcAft>
            </a:pPr>
            <a:r>
              <a:rPr lang="en-US" i="0" dirty="0" smtClean="0">
                <a:solidFill>
                  <a:srgbClr val="000000"/>
                </a:solidFill>
                <a:latin typeface="Arial" charset="0"/>
                <a:cs typeface="Arial" charset="0"/>
              </a:rPr>
              <a:t>--</a:t>
            </a:r>
            <a:r>
              <a:rPr lang="en-US" sz="2000" i="0" dirty="0" smtClean="0">
                <a:solidFill>
                  <a:srgbClr val="FF0000"/>
                </a:solidFill>
                <a:latin typeface="Arial" charset="0"/>
                <a:cs typeface="Arial" charset="0"/>
              </a:rPr>
              <a:t>Transcription</a:t>
            </a:r>
          </a:p>
        </p:txBody>
      </p:sp>
      <p:sp>
        <p:nvSpPr>
          <p:cNvPr id="221191" name="Text Box 8"/>
          <p:cNvSpPr txBox="1">
            <a:spLocks noChangeArrowheads="1"/>
          </p:cNvSpPr>
          <p:nvPr/>
        </p:nvSpPr>
        <p:spPr bwMode="auto">
          <a:xfrm>
            <a:off x="7105650" y="5424488"/>
            <a:ext cx="1555750" cy="3667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0" tIns="45711" rIns="91420" bIns="45711">
            <a:spAutoFit/>
          </a:bodyPr>
          <a:lstStyle>
            <a:lvl1pPr eaLnBrk="0" hangingPunct="0">
              <a:defRPr i="1">
                <a:solidFill>
                  <a:schemeClr val="tx1"/>
                </a:solidFill>
                <a:latin typeface="Comic Sans MS" pitchFamily="66" charset="0"/>
                <a:ea typeface="ＭＳ Ｐゴシック" charset="-128"/>
              </a:defRPr>
            </a:lvl1pPr>
            <a:lvl2pPr marL="742950" indent="-285750" eaLnBrk="0" hangingPunct="0">
              <a:defRPr i="1">
                <a:solidFill>
                  <a:schemeClr val="tx1"/>
                </a:solidFill>
                <a:latin typeface="Comic Sans MS" pitchFamily="66" charset="0"/>
                <a:ea typeface="ＭＳ Ｐゴシック" charset="-128"/>
              </a:defRPr>
            </a:lvl2pPr>
            <a:lvl3pPr marL="1143000" indent="-228600" eaLnBrk="0" hangingPunct="0">
              <a:defRPr i="1">
                <a:solidFill>
                  <a:schemeClr val="tx1"/>
                </a:solidFill>
                <a:latin typeface="Comic Sans MS" pitchFamily="66" charset="0"/>
                <a:ea typeface="ＭＳ Ｐゴシック" charset="-128"/>
              </a:defRPr>
            </a:lvl3pPr>
            <a:lvl4pPr marL="1600200" indent="-228600" eaLnBrk="0" hangingPunct="0">
              <a:defRPr i="1">
                <a:solidFill>
                  <a:schemeClr val="tx1"/>
                </a:solidFill>
                <a:latin typeface="Comic Sans MS" pitchFamily="66" charset="0"/>
                <a:ea typeface="ＭＳ Ｐゴシック" charset="-128"/>
              </a:defRPr>
            </a:lvl4pPr>
            <a:lvl5pPr marL="2057400" indent="-228600" eaLnBrk="0" hangingPunct="0">
              <a:defRPr i="1">
                <a:solidFill>
                  <a:schemeClr val="tx1"/>
                </a:solidFill>
                <a:latin typeface="Comic Sans MS" pitchFamily="66" charset="0"/>
                <a:ea typeface="ＭＳ Ｐゴシック" charset="-128"/>
              </a:defRPr>
            </a:lvl5pPr>
            <a:lvl6pPr marL="2514600" indent="-228600" eaLnBrk="0" fontAlgn="base" hangingPunct="0">
              <a:spcBef>
                <a:spcPct val="0"/>
              </a:spcBef>
              <a:spcAft>
                <a:spcPct val="0"/>
              </a:spcAft>
              <a:defRPr i="1">
                <a:solidFill>
                  <a:schemeClr val="tx1"/>
                </a:solidFill>
                <a:latin typeface="Comic Sans MS" pitchFamily="66" charset="0"/>
                <a:ea typeface="ＭＳ Ｐゴシック" charset="-128"/>
              </a:defRPr>
            </a:lvl6pPr>
            <a:lvl7pPr marL="2971800" indent="-228600" eaLnBrk="0" fontAlgn="base" hangingPunct="0">
              <a:spcBef>
                <a:spcPct val="0"/>
              </a:spcBef>
              <a:spcAft>
                <a:spcPct val="0"/>
              </a:spcAft>
              <a:defRPr i="1">
                <a:solidFill>
                  <a:schemeClr val="tx1"/>
                </a:solidFill>
                <a:latin typeface="Comic Sans MS" pitchFamily="66" charset="0"/>
                <a:ea typeface="ＭＳ Ｐゴシック" charset="-128"/>
              </a:defRPr>
            </a:lvl7pPr>
            <a:lvl8pPr marL="3429000" indent="-228600" eaLnBrk="0" fontAlgn="base" hangingPunct="0">
              <a:spcBef>
                <a:spcPct val="0"/>
              </a:spcBef>
              <a:spcAft>
                <a:spcPct val="0"/>
              </a:spcAft>
              <a:defRPr i="1">
                <a:solidFill>
                  <a:schemeClr val="tx1"/>
                </a:solidFill>
                <a:latin typeface="Comic Sans MS" pitchFamily="66" charset="0"/>
                <a:ea typeface="ＭＳ Ｐゴシック" charset="-128"/>
              </a:defRPr>
            </a:lvl8pPr>
            <a:lvl9pPr marL="3886200" indent="-228600" eaLnBrk="0" fontAlgn="base" hangingPunct="0">
              <a:spcBef>
                <a:spcPct val="0"/>
              </a:spcBef>
              <a:spcAft>
                <a:spcPct val="0"/>
              </a:spcAft>
              <a:defRPr i="1">
                <a:solidFill>
                  <a:schemeClr val="tx1"/>
                </a:solidFill>
                <a:latin typeface="Comic Sans MS" pitchFamily="66" charset="0"/>
                <a:ea typeface="ＭＳ Ｐゴシック" charset="-128"/>
              </a:defRPr>
            </a:lvl9pPr>
          </a:lstStyle>
          <a:p>
            <a:pPr eaLnBrk="1" fontAlgn="base" hangingPunct="1">
              <a:spcBef>
                <a:spcPct val="0"/>
              </a:spcBef>
              <a:spcAft>
                <a:spcPct val="0"/>
              </a:spcAft>
            </a:pPr>
            <a:r>
              <a:rPr lang="en-US" i="0" smtClean="0">
                <a:solidFill>
                  <a:srgbClr val="000000"/>
                </a:solidFill>
                <a:latin typeface="Arial" charset="0"/>
                <a:cs typeface="Arial" charset="0"/>
              </a:rPr>
              <a:t>Chromosome</a:t>
            </a:r>
          </a:p>
        </p:txBody>
      </p:sp>
      <p:sp>
        <p:nvSpPr>
          <p:cNvPr id="221192" name="Text Box 9"/>
          <p:cNvSpPr txBox="1">
            <a:spLocks noChangeArrowheads="1"/>
          </p:cNvSpPr>
          <p:nvPr/>
        </p:nvSpPr>
        <p:spPr bwMode="auto">
          <a:xfrm>
            <a:off x="6248400" y="196850"/>
            <a:ext cx="2035517" cy="6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0" tIns="45711" rIns="91420" bIns="45711">
            <a:spAutoFit/>
          </a:bodyPr>
          <a:lstStyle>
            <a:lvl1pPr eaLnBrk="0" hangingPunct="0">
              <a:defRPr i="1">
                <a:solidFill>
                  <a:schemeClr val="tx1"/>
                </a:solidFill>
                <a:latin typeface="Comic Sans MS" pitchFamily="66" charset="0"/>
                <a:ea typeface="ＭＳ Ｐゴシック" charset="-128"/>
              </a:defRPr>
            </a:lvl1pPr>
            <a:lvl2pPr marL="742950" indent="-285750" eaLnBrk="0" hangingPunct="0">
              <a:defRPr i="1">
                <a:solidFill>
                  <a:schemeClr val="tx1"/>
                </a:solidFill>
                <a:latin typeface="Comic Sans MS" pitchFamily="66" charset="0"/>
                <a:ea typeface="ＭＳ Ｐゴシック" charset="-128"/>
              </a:defRPr>
            </a:lvl2pPr>
            <a:lvl3pPr marL="1143000" indent="-228600" eaLnBrk="0" hangingPunct="0">
              <a:defRPr i="1">
                <a:solidFill>
                  <a:schemeClr val="tx1"/>
                </a:solidFill>
                <a:latin typeface="Comic Sans MS" pitchFamily="66" charset="0"/>
                <a:ea typeface="ＭＳ Ｐゴシック" charset="-128"/>
              </a:defRPr>
            </a:lvl3pPr>
            <a:lvl4pPr marL="1600200" indent="-228600" eaLnBrk="0" hangingPunct="0">
              <a:defRPr i="1">
                <a:solidFill>
                  <a:schemeClr val="tx1"/>
                </a:solidFill>
                <a:latin typeface="Comic Sans MS" pitchFamily="66" charset="0"/>
                <a:ea typeface="ＭＳ Ｐゴシック" charset="-128"/>
              </a:defRPr>
            </a:lvl4pPr>
            <a:lvl5pPr marL="2057400" indent="-228600" eaLnBrk="0" hangingPunct="0">
              <a:defRPr i="1">
                <a:solidFill>
                  <a:schemeClr val="tx1"/>
                </a:solidFill>
                <a:latin typeface="Comic Sans MS" pitchFamily="66" charset="0"/>
                <a:ea typeface="ＭＳ Ｐゴシック" charset="-128"/>
              </a:defRPr>
            </a:lvl5pPr>
            <a:lvl6pPr marL="2514600" indent="-228600" eaLnBrk="0" fontAlgn="base" hangingPunct="0">
              <a:spcBef>
                <a:spcPct val="0"/>
              </a:spcBef>
              <a:spcAft>
                <a:spcPct val="0"/>
              </a:spcAft>
              <a:defRPr i="1">
                <a:solidFill>
                  <a:schemeClr val="tx1"/>
                </a:solidFill>
                <a:latin typeface="Comic Sans MS" pitchFamily="66" charset="0"/>
                <a:ea typeface="ＭＳ Ｐゴシック" charset="-128"/>
              </a:defRPr>
            </a:lvl6pPr>
            <a:lvl7pPr marL="2971800" indent="-228600" eaLnBrk="0" fontAlgn="base" hangingPunct="0">
              <a:spcBef>
                <a:spcPct val="0"/>
              </a:spcBef>
              <a:spcAft>
                <a:spcPct val="0"/>
              </a:spcAft>
              <a:defRPr i="1">
                <a:solidFill>
                  <a:schemeClr val="tx1"/>
                </a:solidFill>
                <a:latin typeface="Comic Sans MS" pitchFamily="66" charset="0"/>
                <a:ea typeface="ＭＳ Ｐゴシック" charset="-128"/>
              </a:defRPr>
            </a:lvl7pPr>
            <a:lvl8pPr marL="3429000" indent="-228600" eaLnBrk="0" fontAlgn="base" hangingPunct="0">
              <a:spcBef>
                <a:spcPct val="0"/>
              </a:spcBef>
              <a:spcAft>
                <a:spcPct val="0"/>
              </a:spcAft>
              <a:defRPr i="1">
                <a:solidFill>
                  <a:schemeClr val="tx1"/>
                </a:solidFill>
                <a:latin typeface="Comic Sans MS" pitchFamily="66" charset="0"/>
                <a:ea typeface="ＭＳ Ｐゴシック" charset="-128"/>
              </a:defRPr>
            </a:lvl8pPr>
            <a:lvl9pPr marL="3886200" indent="-228600" eaLnBrk="0" fontAlgn="base" hangingPunct="0">
              <a:spcBef>
                <a:spcPct val="0"/>
              </a:spcBef>
              <a:spcAft>
                <a:spcPct val="0"/>
              </a:spcAft>
              <a:defRPr i="1">
                <a:solidFill>
                  <a:schemeClr val="tx1"/>
                </a:solidFill>
                <a:latin typeface="Comic Sans MS" pitchFamily="66" charset="0"/>
                <a:ea typeface="ＭＳ Ｐゴシック" charset="-128"/>
              </a:defRPr>
            </a:lvl9pPr>
          </a:lstStyle>
          <a:p>
            <a:pPr eaLnBrk="1" fontAlgn="base" hangingPunct="1">
              <a:spcBef>
                <a:spcPct val="0"/>
              </a:spcBef>
              <a:spcAft>
                <a:spcPct val="0"/>
              </a:spcAft>
            </a:pPr>
            <a:r>
              <a:rPr lang="en-US" b="1" i="0" dirty="0" smtClean="0">
                <a:solidFill>
                  <a:srgbClr val="000000"/>
                </a:solidFill>
                <a:latin typeface="Arial" charset="0"/>
                <a:cs typeface="Arial" charset="0"/>
              </a:rPr>
              <a:t>DNA methylation</a:t>
            </a:r>
          </a:p>
          <a:p>
            <a:pPr eaLnBrk="1" fontAlgn="base" hangingPunct="1">
              <a:spcBef>
                <a:spcPct val="0"/>
              </a:spcBef>
              <a:spcAft>
                <a:spcPct val="0"/>
              </a:spcAft>
            </a:pPr>
            <a:endParaRPr lang="en-US" i="0" dirty="0" smtClean="0">
              <a:solidFill>
                <a:srgbClr val="000000"/>
              </a:solidFill>
              <a:latin typeface="Arial" charset="0"/>
              <a:cs typeface="Arial" charset="0"/>
            </a:endParaRPr>
          </a:p>
        </p:txBody>
      </p:sp>
      <p:sp>
        <p:nvSpPr>
          <p:cNvPr id="56329" name="Rectangle 10"/>
          <p:cNvSpPr>
            <a:spLocks noChangeArrowheads="1"/>
          </p:cNvSpPr>
          <p:nvPr/>
        </p:nvSpPr>
        <p:spPr bwMode="auto">
          <a:xfrm>
            <a:off x="5657850" y="5334000"/>
            <a:ext cx="838200" cy="152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0" tIns="45711" rIns="91420" bIns="45711" anchor="ctr"/>
          <a:lstStyle/>
          <a:p>
            <a:pPr fontAlgn="base">
              <a:spcBef>
                <a:spcPct val="0"/>
              </a:spcBef>
              <a:spcAft>
                <a:spcPct val="0"/>
              </a:spcAft>
              <a:defRPr/>
            </a:pPr>
            <a:endParaRPr lang="en-US">
              <a:solidFill>
                <a:srgbClr val="000000"/>
              </a:solidFill>
              <a:latin typeface="Arial" pitchFamily="34" charset="0"/>
              <a:ea typeface="ＭＳ Ｐゴシック" charset="-128"/>
              <a:cs typeface="Arial" pitchFamily="34" charset="0"/>
            </a:endParaRPr>
          </a:p>
        </p:txBody>
      </p:sp>
      <p:sp>
        <p:nvSpPr>
          <p:cNvPr id="56330" name="Rectangle 11"/>
          <p:cNvSpPr>
            <a:spLocks noChangeArrowheads="1"/>
          </p:cNvSpPr>
          <p:nvPr/>
        </p:nvSpPr>
        <p:spPr bwMode="auto">
          <a:xfrm>
            <a:off x="5810250" y="4572000"/>
            <a:ext cx="838200" cy="152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0" tIns="45711" rIns="91420" bIns="45711" anchor="ctr"/>
          <a:lstStyle/>
          <a:p>
            <a:pPr fontAlgn="base">
              <a:spcBef>
                <a:spcPct val="0"/>
              </a:spcBef>
              <a:spcAft>
                <a:spcPct val="0"/>
              </a:spcAft>
              <a:defRPr/>
            </a:pPr>
            <a:endParaRPr lang="en-US">
              <a:solidFill>
                <a:srgbClr val="000000"/>
              </a:solidFill>
              <a:latin typeface="Arial" pitchFamily="34" charset="0"/>
              <a:ea typeface="ＭＳ Ｐゴシック" charset="-128"/>
              <a:cs typeface="Arial" pitchFamily="34" charset="0"/>
            </a:endParaRPr>
          </a:p>
        </p:txBody>
      </p:sp>
      <p:sp>
        <p:nvSpPr>
          <p:cNvPr id="221195" name="Text Box 13"/>
          <p:cNvSpPr txBox="1">
            <a:spLocks noChangeArrowheads="1"/>
          </p:cNvSpPr>
          <p:nvPr/>
        </p:nvSpPr>
        <p:spPr bwMode="auto">
          <a:xfrm>
            <a:off x="5334000" y="6491288"/>
            <a:ext cx="14732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0" tIns="45711" rIns="91420" bIns="45711">
            <a:spAutoFit/>
          </a:bodyPr>
          <a:lstStyle>
            <a:lvl1pPr eaLnBrk="0" hangingPunct="0">
              <a:defRPr i="1">
                <a:solidFill>
                  <a:schemeClr val="tx1"/>
                </a:solidFill>
                <a:latin typeface="Comic Sans MS" pitchFamily="66" charset="0"/>
                <a:ea typeface="ＭＳ Ｐゴシック" charset="-128"/>
              </a:defRPr>
            </a:lvl1pPr>
            <a:lvl2pPr marL="742950" indent="-285750" eaLnBrk="0" hangingPunct="0">
              <a:defRPr i="1">
                <a:solidFill>
                  <a:schemeClr val="tx1"/>
                </a:solidFill>
                <a:latin typeface="Comic Sans MS" pitchFamily="66" charset="0"/>
                <a:ea typeface="ＭＳ Ｐゴシック" charset="-128"/>
              </a:defRPr>
            </a:lvl2pPr>
            <a:lvl3pPr marL="1143000" indent="-228600" eaLnBrk="0" hangingPunct="0">
              <a:defRPr i="1">
                <a:solidFill>
                  <a:schemeClr val="tx1"/>
                </a:solidFill>
                <a:latin typeface="Comic Sans MS" pitchFamily="66" charset="0"/>
                <a:ea typeface="ＭＳ Ｐゴシック" charset="-128"/>
              </a:defRPr>
            </a:lvl3pPr>
            <a:lvl4pPr marL="1600200" indent="-228600" eaLnBrk="0" hangingPunct="0">
              <a:defRPr i="1">
                <a:solidFill>
                  <a:schemeClr val="tx1"/>
                </a:solidFill>
                <a:latin typeface="Comic Sans MS" pitchFamily="66" charset="0"/>
                <a:ea typeface="ＭＳ Ｐゴシック" charset="-128"/>
              </a:defRPr>
            </a:lvl4pPr>
            <a:lvl5pPr marL="2057400" indent="-228600" eaLnBrk="0" hangingPunct="0">
              <a:defRPr i="1">
                <a:solidFill>
                  <a:schemeClr val="tx1"/>
                </a:solidFill>
                <a:latin typeface="Comic Sans MS" pitchFamily="66" charset="0"/>
                <a:ea typeface="ＭＳ Ｐゴシック" charset="-128"/>
              </a:defRPr>
            </a:lvl5pPr>
            <a:lvl6pPr marL="2514600" indent="-228600" eaLnBrk="0" fontAlgn="base" hangingPunct="0">
              <a:spcBef>
                <a:spcPct val="0"/>
              </a:spcBef>
              <a:spcAft>
                <a:spcPct val="0"/>
              </a:spcAft>
              <a:defRPr i="1">
                <a:solidFill>
                  <a:schemeClr val="tx1"/>
                </a:solidFill>
                <a:latin typeface="Comic Sans MS" pitchFamily="66" charset="0"/>
                <a:ea typeface="ＭＳ Ｐゴシック" charset="-128"/>
              </a:defRPr>
            </a:lvl6pPr>
            <a:lvl7pPr marL="2971800" indent="-228600" eaLnBrk="0" fontAlgn="base" hangingPunct="0">
              <a:spcBef>
                <a:spcPct val="0"/>
              </a:spcBef>
              <a:spcAft>
                <a:spcPct val="0"/>
              </a:spcAft>
              <a:defRPr i="1">
                <a:solidFill>
                  <a:schemeClr val="tx1"/>
                </a:solidFill>
                <a:latin typeface="Comic Sans MS" pitchFamily="66" charset="0"/>
                <a:ea typeface="ＭＳ Ｐゴシック" charset="-128"/>
              </a:defRPr>
            </a:lvl7pPr>
            <a:lvl8pPr marL="3429000" indent="-228600" eaLnBrk="0" fontAlgn="base" hangingPunct="0">
              <a:spcBef>
                <a:spcPct val="0"/>
              </a:spcBef>
              <a:spcAft>
                <a:spcPct val="0"/>
              </a:spcAft>
              <a:defRPr i="1">
                <a:solidFill>
                  <a:schemeClr val="tx1"/>
                </a:solidFill>
                <a:latin typeface="Comic Sans MS" pitchFamily="66" charset="0"/>
                <a:ea typeface="ＭＳ Ｐゴシック" charset="-128"/>
              </a:defRPr>
            </a:lvl8pPr>
            <a:lvl9pPr marL="3886200" indent="-228600" eaLnBrk="0" fontAlgn="base" hangingPunct="0">
              <a:spcBef>
                <a:spcPct val="0"/>
              </a:spcBef>
              <a:spcAft>
                <a:spcPct val="0"/>
              </a:spcAft>
              <a:defRPr i="1">
                <a:solidFill>
                  <a:schemeClr val="tx1"/>
                </a:solidFill>
                <a:latin typeface="Comic Sans MS" pitchFamily="66" charset="0"/>
                <a:ea typeface="ＭＳ Ｐゴシック" charset="-128"/>
              </a:defRPr>
            </a:lvl9pPr>
          </a:lstStyle>
          <a:p>
            <a:pPr eaLnBrk="1" fontAlgn="base" hangingPunct="1">
              <a:spcBef>
                <a:spcPct val="0"/>
              </a:spcBef>
              <a:spcAft>
                <a:spcPct val="0"/>
              </a:spcAft>
            </a:pPr>
            <a:r>
              <a:rPr lang="en-US" sz="1600" smtClean="0">
                <a:solidFill>
                  <a:srgbClr val="000000"/>
                </a:solidFill>
                <a:cs typeface="Arial" charset="0"/>
              </a:rPr>
              <a:t>Nature</a:t>
            </a:r>
            <a:r>
              <a:rPr lang="en-US" sz="1600" i="0" smtClean="0">
                <a:solidFill>
                  <a:srgbClr val="000000"/>
                </a:solidFill>
                <a:cs typeface="Arial" charset="0"/>
              </a:rPr>
              <a:t>, 2008</a:t>
            </a:r>
          </a:p>
        </p:txBody>
      </p:sp>
      <p:grpSp>
        <p:nvGrpSpPr>
          <p:cNvPr id="2" name="Group 24"/>
          <p:cNvGrpSpPr>
            <a:grpSpLocks/>
          </p:cNvGrpSpPr>
          <p:nvPr/>
        </p:nvGrpSpPr>
        <p:grpSpPr bwMode="auto">
          <a:xfrm>
            <a:off x="2362200" y="3733800"/>
            <a:ext cx="2457450" cy="1371600"/>
            <a:chOff x="1676400" y="3352800"/>
            <a:chExt cx="2457450" cy="1371600"/>
          </a:xfrm>
        </p:grpSpPr>
        <p:cxnSp>
          <p:nvCxnSpPr>
            <p:cNvPr id="21" name="Straight Connector 20"/>
            <p:cNvCxnSpPr/>
            <p:nvPr/>
          </p:nvCxnSpPr>
          <p:spPr>
            <a:xfrm flipH="1" flipV="1">
              <a:off x="3657600" y="3352801"/>
              <a:ext cx="476250" cy="718056"/>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3657600" y="4191000"/>
              <a:ext cx="476250" cy="53340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Rectangle 14"/>
            <p:cNvSpPr>
              <a:spLocks noChangeArrowheads="1"/>
            </p:cNvSpPr>
            <p:nvPr/>
          </p:nvSpPr>
          <p:spPr bwMode="auto">
            <a:xfrm>
              <a:off x="1676400" y="3352800"/>
              <a:ext cx="1981200" cy="1371600"/>
            </a:xfrm>
            <a:prstGeom prst="rect">
              <a:avLst/>
            </a:prstGeom>
            <a:solidFill>
              <a:srgbClr val="C6D9F1"/>
            </a:solidFill>
            <a:ln w="25400" algn="ctr">
              <a:solidFill>
                <a:schemeClr val="tx1"/>
              </a:solidFill>
              <a:miter lim="800000"/>
              <a:headEnd/>
              <a:tailEnd/>
            </a:ln>
          </p:spPr>
          <p:txBody>
            <a:bodyPr lIns="91420" tIns="45711" rIns="91420" bIns="45711" anchor="ctr"/>
            <a:lstStyle/>
            <a:p>
              <a:pPr algn="ctr">
                <a:defRPr/>
              </a:pPr>
              <a:endParaRPr lang="en-US" dirty="0">
                <a:solidFill>
                  <a:srgbClr val="080808"/>
                </a:solidFill>
                <a:latin typeface="Arial" pitchFamily="34" charset="0"/>
                <a:ea typeface="ＭＳ Ｐゴシック" charset="-128"/>
                <a:cs typeface="Arial" pitchFamily="34" charset="0"/>
              </a:endParaRPr>
            </a:p>
            <a:p>
              <a:pPr algn="ctr">
                <a:defRPr/>
              </a:pPr>
              <a:r>
                <a:rPr lang="en-US" dirty="0" smtClean="0">
                  <a:solidFill>
                    <a:srgbClr val="080808"/>
                  </a:solidFill>
                  <a:latin typeface="Arial" pitchFamily="34" charset="0"/>
                  <a:ea typeface="ＭＳ Ｐゴシック" charset="-128"/>
                  <a:cs typeface="Arial" pitchFamily="34" charset="0"/>
                </a:rPr>
                <a:t>Methylation</a:t>
              </a:r>
              <a:endParaRPr lang="en-US" dirty="0">
                <a:solidFill>
                  <a:srgbClr val="080808"/>
                </a:solidFill>
                <a:latin typeface="Arial" pitchFamily="34" charset="0"/>
                <a:ea typeface="ＭＳ Ｐゴシック" charset="-128"/>
                <a:cs typeface="Arial" pitchFamily="34" charset="0"/>
              </a:endParaRPr>
            </a:p>
            <a:p>
              <a:pPr algn="ctr">
                <a:defRPr/>
              </a:pPr>
              <a:r>
                <a:rPr lang="en-US" dirty="0" err="1">
                  <a:solidFill>
                    <a:srgbClr val="080808"/>
                  </a:solidFill>
                  <a:latin typeface="Arial" pitchFamily="34" charset="0"/>
                  <a:ea typeface="ＭＳ Ｐゴシック" charset="-128"/>
                  <a:cs typeface="Arial" pitchFamily="34" charset="0"/>
                </a:rPr>
                <a:t>Acetylation</a:t>
              </a:r>
              <a:endParaRPr lang="en-US" dirty="0">
                <a:solidFill>
                  <a:srgbClr val="080808"/>
                </a:solidFill>
                <a:latin typeface="Arial" pitchFamily="34" charset="0"/>
                <a:ea typeface="ＭＳ Ｐゴシック" charset="-128"/>
                <a:cs typeface="Arial" pitchFamily="34" charset="0"/>
              </a:endParaRPr>
            </a:p>
            <a:p>
              <a:pPr algn="ctr">
                <a:defRPr/>
              </a:pPr>
              <a:r>
                <a:rPr lang="en-US" dirty="0" err="1">
                  <a:solidFill>
                    <a:srgbClr val="080808"/>
                  </a:solidFill>
                  <a:latin typeface="Arial" pitchFamily="34" charset="0"/>
                  <a:ea typeface="ＭＳ Ｐゴシック" charset="-128"/>
                  <a:cs typeface="Arial" pitchFamily="34" charset="0"/>
                </a:rPr>
                <a:t>Phosphorylation</a:t>
              </a:r>
              <a:endParaRPr lang="en-US" dirty="0">
                <a:solidFill>
                  <a:srgbClr val="080808"/>
                </a:solidFill>
                <a:latin typeface="Arial" pitchFamily="34" charset="0"/>
                <a:ea typeface="ＭＳ Ｐゴシック" charset="-128"/>
                <a:cs typeface="Arial" pitchFamily="34" charset="0"/>
              </a:endParaRPr>
            </a:p>
            <a:p>
              <a:pPr algn="ctr">
                <a:defRPr/>
              </a:pPr>
              <a:r>
                <a:rPr lang="en-US" dirty="0" err="1">
                  <a:solidFill>
                    <a:srgbClr val="080808"/>
                  </a:solidFill>
                  <a:latin typeface="Arial" pitchFamily="34" charset="0"/>
                  <a:ea typeface="ＭＳ Ｐゴシック" charset="-128"/>
                  <a:cs typeface="Arial" pitchFamily="34" charset="0"/>
                </a:rPr>
                <a:t>Sumoylation</a:t>
              </a:r>
              <a:endParaRPr lang="en-US" dirty="0">
                <a:solidFill>
                  <a:srgbClr val="080808"/>
                </a:solidFill>
                <a:latin typeface="Arial" pitchFamily="34" charset="0"/>
                <a:ea typeface="ＭＳ Ｐゴシック" charset="-128"/>
                <a:cs typeface="Arial" pitchFamily="34" charset="0"/>
              </a:endParaRPr>
            </a:p>
            <a:p>
              <a:pPr algn="ctr">
                <a:defRPr/>
              </a:pPr>
              <a:r>
                <a:rPr lang="en-US" dirty="0">
                  <a:solidFill>
                    <a:srgbClr val="080808"/>
                  </a:solidFill>
                  <a:latin typeface="Arial" pitchFamily="34" charset="0"/>
                  <a:ea typeface="ＭＳ Ｐゴシック" charset="-128"/>
                  <a:cs typeface="Arial" pitchFamily="34" charset="0"/>
                </a:rPr>
                <a:t>Ubiquitination</a:t>
              </a:r>
            </a:p>
            <a:p>
              <a:pPr algn="ctr">
                <a:defRPr/>
              </a:pPr>
              <a:endParaRPr lang="en-US" dirty="0">
                <a:solidFill>
                  <a:srgbClr val="080808"/>
                </a:solidFill>
                <a:latin typeface="Arial" pitchFamily="34" charset="0"/>
                <a:ea typeface="ＭＳ Ｐゴシック" charset="-128"/>
                <a:cs typeface="Arial" pitchFamily="34" charset="0"/>
              </a:endParaRPr>
            </a:p>
          </p:txBody>
        </p:sp>
      </p:grpSp>
      <p:sp>
        <p:nvSpPr>
          <p:cNvPr id="221197" name="Text Box 17"/>
          <p:cNvSpPr txBox="1">
            <a:spLocks noChangeArrowheads="1"/>
          </p:cNvSpPr>
          <p:nvPr/>
        </p:nvSpPr>
        <p:spPr bwMode="auto">
          <a:xfrm>
            <a:off x="174735" y="563563"/>
            <a:ext cx="4544794" cy="553980"/>
          </a:xfrm>
          <a:prstGeom prst="rect">
            <a:avLst/>
          </a:prstGeom>
          <a:solidFill>
            <a:schemeClr val="bg2">
              <a:alpha val="3686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spAutoFit/>
          </a:bodyPr>
          <a:lstStyle>
            <a:lvl1pPr eaLnBrk="0" hangingPunct="0">
              <a:defRPr i="1">
                <a:solidFill>
                  <a:schemeClr val="tx1"/>
                </a:solidFill>
                <a:latin typeface="Comic Sans MS" pitchFamily="66" charset="0"/>
                <a:ea typeface="ＭＳ Ｐゴシック" charset="-128"/>
              </a:defRPr>
            </a:lvl1pPr>
            <a:lvl2pPr marL="742950" indent="-285750" eaLnBrk="0" hangingPunct="0">
              <a:defRPr i="1">
                <a:solidFill>
                  <a:schemeClr val="tx1"/>
                </a:solidFill>
                <a:latin typeface="Comic Sans MS" pitchFamily="66" charset="0"/>
                <a:ea typeface="ＭＳ Ｐゴシック" charset="-128"/>
              </a:defRPr>
            </a:lvl2pPr>
            <a:lvl3pPr marL="1143000" indent="-228600" eaLnBrk="0" hangingPunct="0">
              <a:defRPr i="1">
                <a:solidFill>
                  <a:schemeClr val="tx1"/>
                </a:solidFill>
                <a:latin typeface="Comic Sans MS" pitchFamily="66" charset="0"/>
                <a:ea typeface="ＭＳ Ｐゴシック" charset="-128"/>
              </a:defRPr>
            </a:lvl3pPr>
            <a:lvl4pPr marL="1600200" indent="-228600" eaLnBrk="0" hangingPunct="0">
              <a:defRPr i="1">
                <a:solidFill>
                  <a:schemeClr val="tx1"/>
                </a:solidFill>
                <a:latin typeface="Comic Sans MS" pitchFamily="66" charset="0"/>
                <a:ea typeface="ＭＳ Ｐゴシック" charset="-128"/>
              </a:defRPr>
            </a:lvl4pPr>
            <a:lvl5pPr marL="2057400" indent="-228600" eaLnBrk="0" hangingPunct="0">
              <a:defRPr i="1">
                <a:solidFill>
                  <a:schemeClr val="tx1"/>
                </a:solidFill>
                <a:latin typeface="Comic Sans MS" pitchFamily="66" charset="0"/>
                <a:ea typeface="ＭＳ Ｐゴシック" charset="-128"/>
              </a:defRPr>
            </a:lvl5pPr>
            <a:lvl6pPr marL="2514600" indent="-228600" eaLnBrk="0" fontAlgn="base" hangingPunct="0">
              <a:spcBef>
                <a:spcPct val="0"/>
              </a:spcBef>
              <a:spcAft>
                <a:spcPct val="0"/>
              </a:spcAft>
              <a:defRPr i="1">
                <a:solidFill>
                  <a:schemeClr val="tx1"/>
                </a:solidFill>
                <a:latin typeface="Comic Sans MS" pitchFamily="66" charset="0"/>
                <a:ea typeface="ＭＳ Ｐゴシック" charset="-128"/>
              </a:defRPr>
            </a:lvl6pPr>
            <a:lvl7pPr marL="2971800" indent="-228600" eaLnBrk="0" fontAlgn="base" hangingPunct="0">
              <a:spcBef>
                <a:spcPct val="0"/>
              </a:spcBef>
              <a:spcAft>
                <a:spcPct val="0"/>
              </a:spcAft>
              <a:defRPr i="1">
                <a:solidFill>
                  <a:schemeClr val="tx1"/>
                </a:solidFill>
                <a:latin typeface="Comic Sans MS" pitchFamily="66" charset="0"/>
                <a:ea typeface="ＭＳ Ｐゴシック" charset="-128"/>
              </a:defRPr>
            </a:lvl7pPr>
            <a:lvl8pPr marL="3429000" indent="-228600" eaLnBrk="0" fontAlgn="base" hangingPunct="0">
              <a:spcBef>
                <a:spcPct val="0"/>
              </a:spcBef>
              <a:spcAft>
                <a:spcPct val="0"/>
              </a:spcAft>
              <a:defRPr i="1">
                <a:solidFill>
                  <a:schemeClr val="tx1"/>
                </a:solidFill>
                <a:latin typeface="Comic Sans MS" pitchFamily="66" charset="0"/>
                <a:ea typeface="ＭＳ Ｐゴシック" charset="-128"/>
              </a:defRPr>
            </a:lvl8pPr>
            <a:lvl9pPr marL="3886200" indent="-228600" eaLnBrk="0" fontAlgn="base" hangingPunct="0">
              <a:spcBef>
                <a:spcPct val="0"/>
              </a:spcBef>
              <a:spcAft>
                <a:spcPct val="0"/>
              </a:spcAft>
              <a:defRPr i="1">
                <a:solidFill>
                  <a:schemeClr val="tx1"/>
                </a:solidFill>
                <a:latin typeface="Comic Sans MS" pitchFamily="66" charset="0"/>
                <a:ea typeface="ＭＳ Ｐゴシック" charset="-128"/>
              </a:defRPr>
            </a:lvl9pPr>
          </a:lstStyle>
          <a:p>
            <a:pPr algn="ctr" eaLnBrk="1" fontAlgn="base" hangingPunct="1">
              <a:spcBef>
                <a:spcPct val="0"/>
              </a:spcBef>
              <a:spcAft>
                <a:spcPct val="0"/>
              </a:spcAft>
            </a:pPr>
            <a:r>
              <a:rPr lang="en-US" sz="3000" b="1" i="0" dirty="0" smtClean="0">
                <a:solidFill>
                  <a:srgbClr val="0617BA"/>
                </a:solidFill>
                <a:latin typeface="Arial" pitchFamily="34" charset="0"/>
                <a:cs typeface="Arial" pitchFamily="34" charset="0"/>
              </a:rPr>
              <a:t>Epigenetic Mechanisms</a:t>
            </a:r>
          </a:p>
        </p:txBody>
      </p:sp>
      <p:sp>
        <p:nvSpPr>
          <p:cNvPr id="3" name="TextBox 2"/>
          <p:cNvSpPr txBox="1">
            <a:spLocks noChangeArrowheads="1"/>
          </p:cNvSpPr>
          <p:nvPr/>
        </p:nvSpPr>
        <p:spPr bwMode="auto">
          <a:xfrm>
            <a:off x="1828800" y="1759821"/>
            <a:ext cx="3429001" cy="892534"/>
          </a:xfrm>
          <a:prstGeom prst="rect">
            <a:avLst/>
          </a:prstGeom>
          <a:solidFill>
            <a:srgbClr val="FFFF66"/>
          </a:solidFill>
          <a:ln w="38100">
            <a:solidFill>
              <a:srgbClr val="FF0000"/>
            </a:solidFill>
            <a:miter lim="800000"/>
            <a:headEnd/>
            <a:tailEnd/>
          </a:ln>
        </p:spPr>
        <p:txBody>
          <a:bodyPr wrap="square" lIns="91420" tIns="45711" rIns="91420" bIns="45711">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fontAlgn="base">
              <a:spcBef>
                <a:spcPct val="0"/>
              </a:spcBef>
              <a:spcAft>
                <a:spcPct val="0"/>
              </a:spcAft>
              <a:defRPr/>
            </a:pPr>
            <a:r>
              <a:rPr lang="en-US" sz="2600" dirty="0" smtClean="0">
                <a:solidFill>
                  <a:srgbClr val="000000"/>
                </a:solidFill>
                <a:latin typeface="Arial" pitchFamily="34" charset="0"/>
                <a:ea typeface="ＭＳ Ｐゴシック" charset="-128"/>
                <a:cs typeface="Arial" pitchFamily="34" charset="0"/>
              </a:rPr>
              <a:t>Gene expression; Chromosome stability</a:t>
            </a:r>
          </a:p>
        </p:txBody>
      </p:sp>
      <p:sp>
        <p:nvSpPr>
          <p:cNvPr id="4" name="Bent Arrow 3"/>
          <p:cNvSpPr/>
          <p:nvPr/>
        </p:nvSpPr>
        <p:spPr>
          <a:xfrm rot="10800000" flipH="1">
            <a:off x="762001" y="1295400"/>
            <a:ext cx="1066800" cy="1304925"/>
          </a:xfrm>
          <a:prstGeom prst="bentArrow">
            <a:avLst>
              <a:gd name="adj1" fmla="val 25804"/>
              <a:gd name="adj2" fmla="val 25000"/>
              <a:gd name="adj3" fmla="val 25000"/>
              <a:gd name="adj4" fmla="val 43750"/>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solidFill>
                <a:prstClr val="black"/>
              </a:solidFill>
            </a:endParaRPr>
          </a:p>
        </p:txBody>
      </p:sp>
      <p:sp>
        <p:nvSpPr>
          <p:cNvPr id="221188" name="Text Box 4"/>
          <p:cNvSpPr txBox="1">
            <a:spLocks noChangeArrowheads="1"/>
          </p:cNvSpPr>
          <p:nvPr/>
        </p:nvSpPr>
        <p:spPr bwMode="auto">
          <a:xfrm>
            <a:off x="4819650" y="4267200"/>
            <a:ext cx="1543972" cy="6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0" tIns="45711" rIns="91420" bIns="45711">
            <a:spAutoFit/>
          </a:bodyPr>
          <a:lstStyle>
            <a:lvl1pPr eaLnBrk="0" hangingPunct="0">
              <a:defRPr i="1">
                <a:solidFill>
                  <a:schemeClr val="tx1"/>
                </a:solidFill>
                <a:latin typeface="Comic Sans MS" pitchFamily="66" charset="0"/>
                <a:ea typeface="ＭＳ Ｐゴシック" charset="-128"/>
              </a:defRPr>
            </a:lvl1pPr>
            <a:lvl2pPr marL="742950" indent="-285750" eaLnBrk="0" hangingPunct="0">
              <a:defRPr i="1">
                <a:solidFill>
                  <a:schemeClr val="tx1"/>
                </a:solidFill>
                <a:latin typeface="Comic Sans MS" pitchFamily="66" charset="0"/>
                <a:ea typeface="ＭＳ Ｐゴシック" charset="-128"/>
              </a:defRPr>
            </a:lvl2pPr>
            <a:lvl3pPr marL="1143000" indent="-228600" eaLnBrk="0" hangingPunct="0">
              <a:defRPr i="1">
                <a:solidFill>
                  <a:schemeClr val="tx1"/>
                </a:solidFill>
                <a:latin typeface="Comic Sans MS" pitchFamily="66" charset="0"/>
                <a:ea typeface="ＭＳ Ｐゴシック" charset="-128"/>
              </a:defRPr>
            </a:lvl3pPr>
            <a:lvl4pPr marL="1600200" indent="-228600" eaLnBrk="0" hangingPunct="0">
              <a:defRPr i="1">
                <a:solidFill>
                  <a:schemeClr val="tx1"/>
                </a:solidFill>
                <a:latin typeface="Comic Sans MS" pitchFamily="66" charset="0"/>
                <a:ea typeface="ＭＳ Ｐゴシック" charset="-128"/>
              </a:defRPr>
            </a:lvl4pPr>
            <a:lvl5pPr marL="2057400" indent="-228600" eaLnBrk="0" hangingPunct="0">
              <a:defRPr i="1">
                <a:solidFill>
                  <a:schemeClr val="tx1"/>
                </a:solidFill>
                <a:latin typeface="Comic Sans MS" pitchFamily="66" charset="0"/>
                <a:ea typeface="ＭＳ Ｐゴシック" charset="-128"/>
              </a:defRPr>
            </a:lvl5pPr>
            <a:lvl6pPr marL="2514600" indent="-228600" eaLnBrk="0" fontAlgn="base" hangingPunct="0">
              <a:spcBef>
                <a:spcPct val="0"/>
              </a:spcBef>
              <a:spcAft>
                <a:spcPct val="0"/>
              </a:spcAft>
              <a:defRPr i="1">
                <a:solidFill>
                  <a:schemeClr val="tx1"/>
                </a:solidFill>
                <a:latin typeface="Comic Sans MS" pitchFamily="66" charset="0"/>
                <a:ea typeface="ＭＳ Ｐゴシック" charset="-128"/>
              </a:defRPr>
            </a:lvl6pPr>
            <a:lvl7pPr marL="2971800" indent="-228600" eaLnBrk="0" fontAlgn="base" hangingPunct="0">
              <a:spcBef>
                <a:spcPct val="0"/>
              </a:spcBef>
              <a:spcAft>
                <a:spcPct val="0"/>
              </a:spcAft>
              <a:defRPr i="1">
                <a:solidFill>
                  <a:schemeClr val="tx1"/>
                </a:solidFill>
                <a:latin typeface="Comic Sans MS" pitchFamily="66" charset="0"/>
                <a:ea typeface="ＭＳ Ｐゴシック" charset="-128"/>
              </a:defRPr>
            </a:lvl7pPr>
            <a:lvl8pPr marL="3429000" indent="-228600" eaLnBrk="0" fontAlgn="base" hangingPunct="0">
              <a:spcBef>
                <a:spcPct val="0"/>
              </a:spcBef>
              <a:spcAft>
                <a:spcPct val="0"/>
              </a:spcAft>
              <a:defRPr i="1">
                <a:solidFill>
                  <a:schemeClr val="tx1"/>
                </a:solidFill>
                <a:latin typeface="Comic Sans MS" pitchFamily="66" charset="0"/>
                <a:ea typeface="ＭＳ Ｐゴシック" charset="-128"/>
              </a:defRPr>
            </a:lvl8pPr>
            <a:lvl9pPr marL="3886200" indent="-228600" eaLnBrk="0" fontAlgn="base" hangingPunct="0">
              <a:spcBef>
                <a:spcPct val="0"/>
              </a:spcBef>
              <a:spcAft>
                <a:spcPct val="0"/>
              </a:spcAft>
              <a:defRPr i="1">
                <a:solidFill>
                  <a:schemeClr val="tx1"/>
                </a:solidFill>
                <a:latin typeface="Comic Sans MS" pitchFamily="66" charset="0"/>
                <a:ea typeface="ＭＳ Ｐゴシック" charset="-128"/>
              </a:defRPr>
            </a:lvl9pPr>
          </a:lstStyle>
          <a:p>
            <a:pPr eaLnBrk="1" fontAlgn="base" hangingPunct="1">
              <a:spcBef>
                <a:spcPct val="0"/>
              </a:spcBef>
              <a:spcAft>
                <a:spcPct val="0"/>
              </a:spcAft>
            </a:pPr>
            <a:r>
              <a:rPr lang="en-US" b="1" i="0" dirty="0" smtClean="0">
                <a:solidFill>
                  <a:srgbClr val="000000"/>
                </a:solidFill>
                <a:latin typeface="Arial" charset="0"/>
                <a:cs typeface="Arial" charset="0"/>
              </a:rPr>
              <a:t>Histone</a:t>
            </a:r>
          </a:p>
          <a:p>
            <a:pPr eaLnBrk="1" fontAlgn="base" hangingPunct="1">
              <a:spcBef>
                <a:spcPct val="0"/>
              </a:spcBef>
              <a:spcAft>
                <a:spcPct val="0"/>
              </a:spcAft>
            </a:pPr>
            <a:r>
              <a:rPr lang="en-US" b="1" i="0" dirty="0" smtClean="0">
                <a:solidFill>
                  <a:srgbClr val="000000"/>
                </a:solidFill>
                <a:latin typeface="Arial" charset="0"/>
                <a:cs typeface="Arial" charset="0"/>
              </a:rPr>
              <a:t>Modification</a:t>
            </a:r>
          </a:p>
        </p:txBody>
      </p:sp>
      <p:sp>
        <p:nvSpPr>
          <p:cNvPr id="25" name="Text Box 3"/>
          <p:cNvSpPr txBox="1">
            <a:spLocks noChangeArrowheads="1"/>
          </p:cNvSpPr>
          <p:nvPr/>
        </p:nvSpPr>
        <p:spPr bwMode="auto">
          <a:xfrm>
            <a:off x="6324600" y="3821686"/>
            <a:ext cx="2646838" cy="36931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0" tIns="45711" rIns="91420" bIns="45711">
            <a:spAutoFit/>
          </a:bodyPr>
          <a:lstStyle>
            <a:lvl1pPr eaLnBrk="0" hangingPunct="0">
              <a:defRPr i="1">
                <a:solidFill>
                  <a:schemeClr val="tx1"/>
                </a:solidFill>
                <a:latin typeface="Comic Sans MS" pitchFamily="66" charset="0"/>
                <a:ea typeface="ＭＳ Ｐゴシック" charset="-128"/>
              </a:defRPr>
            </a:lvl1pPr>
            <a:lvl2pPr marL="742950" indent="-285750" eaLnBrk="0" hangingPunct="0">
              <a:defRPr i="1">
                <a:solidFill>
                  <a:schemeClr val="tx1"/>
                </a:solidFill>
                <a:latin typeface="Comic Sans MS" pitchFamily="66" charset="0"/>
                <a:ea typeface="ＭＳ Ｐゴシック" charset="-128"/>
              </a:defRPr>
            </a:lvl2pPr>
            <a:lvl3pPr marL="1143000" indent="-228600" eaLnBrk="0" hangingPunct="0">
              <a:defRPr i="1">
                <a:solidFill>
                  <a:schemeClr val="tx1"/>
                </a:solidFill>
                <a:latin typeface="Comic Sans MS" pitchFamily="66" charset="0"/>
                <a:ea typeface="ＭＳ Ｐゴシック" charset="-128"/>
              </a:defRPr>
            </a:lvl3pPr>
            <a:lvl4pPr marL="1600200" indent="-228600" eaLnBrk="0" hangingPunct="0">
              <a:defRPr i="1">
                <a:solidFill>
                  <a:schemeClr val="tx1"/>
                </a:solidFill>
                <a:latin typeface="Comic Sans MS" pitchFamily="66" charset="0"/>
                <a:ea typeface="ＭＳ Ｐゴシック" charset="-128"/>
              </a:defRPr>
            </a:lvl4pPr>
            <a:lvl5pPr marL="2057400" indent="-228600" eaLnBrk="0" hangingPunct="0">
              <a:defRPr i="1">
                <a:solidFill>
                  <a:schemeClr val="tx1"/>
                </a:solidFill>
                <a:latin typeface="Comic Sans MS" pitchFamily="66" charset="0"/>
                <a:ea typeface="ＭＳ Ｐゴシック" charset="-128"/>
              </a:defRPr>
            </a:lvl5pPr>
            <a:lvl6pPr marL="2514600" indent="-228600" eaLnBrk="0" fontAlgn="base" hangingPunct="0">
              <a:spcBef>
                <a:spcPct val="0"/>
              </a:spcBef>
              <a:spcAft>
                <a:spcPct val="0"/>
              </a:spcAft>
              <a:defRPr i="1">
                <a:solidFill>
                  <a:schemeClr val="tx1"/>
                </a:solidFill>
                <a:latin typeface="Comic Sans MS" pitchFamily="66" charset="0"/>
                <a:ea typeface="ＭＳ Ｐゴシック" charset="-128"/>
              </a:defRPr>
            </a:lvl6pPr>
            <a:lvl7pPr marL="2971800" indent="-228600" eaLnBrk="0" fontAlgn="base" hangingPunct="0">
              <a:spcBef>
                <a:spcPct val="0"/>
              </a:spcBef>
              <a:spcAft>
                <a:spcPct val="0"/>
              </a:spcAft>
              <a:defRPr i="1">
                <a:solidFill>
                  <a:schemeClr val="tx1"/>
                </a:solidFill>
                <a:latin typeface="Comic Sans MS" pitchFamily="66" charset="0"/>
                <a:ea typeface="ＭＳ Ｐゴシック" charset="-128"/>
              </a:defRPr>
            </a:lvl7pPr>
            <a:lvl8pPr marL="3429000" indent="-228600" eaLnBrk="0" fontAlgn="base" hangingPunct="0">
              <a:spcBef>
                <a:spcPct val="0"/>
              </a:spcBef>
              <a:spcAft>
                <a:spcPct val="0"/>
              </a:spcAft>
              <a:defRPr i="1">
                <a:solidFill>
                  <a:schemeClr val="tx1"/>
                </a:solidFill>
                <a:latin typeface="Comic Sans MS" pitchFamily="66" charset="0"/>
                <a:ea typeface="ＭＳ Ｐゴシック" charset="-128"/>
              </a:defRPr>
            </a:lvl8pPr>
            <a:lvl9pPr marL="3886200" indent="-228600" eaLnBrk="0" fontAlgn="base" hangingPunct="0">
              <a:spcBef>
                <a:spcPct val="0"/>
              </a:spcBef>
              <a:spcAft>
                <a:spcPct val="0"/>
              </a:spcAft>
              <a:defRPr i="1">
                <a:solidFill>
                  <a:schemeClr val="tx1"/>
                </a:solidFill>
                <a:latin typeface="Comic Sans MS" pitchFamily="66" charset="0"/>
                <a:ea typeface="ＭＳ Ｐゴシック" charset="-128"/>
              </a:defRPr>
            </a:lvl9pPr>
          </a:lstStyle>
          <a:p>
            <a:pPr eaLnBrk="1" fontAlgn="base" hangingPunct="1">
              <a:spcBef>
                <a:spcPct val="0"/>
              </a:spcBef>
              <a:spcAft>
                <a:spcPct val="0"/>
              </a:spcAft>
            </a:pPr>
            <a:r>
              <a:rPr lang="en-US" b="1" i="0" dirty="0" smtClean="0">
                <a:solidFill>
                  <a:srgbClr val="000000"/>
                </a:solidFill>
                <a:latin typeface="Arial" charset="0"/>
                <a:cs typeface="Arial" charset="0"/>
              </a:rPr>
              <a:t>Chromatin remodeling</a:t>
            </a:r>
          </a:p>
        </p:txBody>
      </p:sp>
    </p:spTree>
    <p:extLst>
      <p:ext uri="{BB962C8B-B14F-4D97-AF65-F5344CB8AC3E}">
        <p14:creationId xmlns:p14="http://schemas.microsoft.com/office/powerpoint/2010/main" val="38091190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457200" y="1496132"/>
            <a:ext cx="8470900" cy="4508923"/>
          </a:xfrm>
          <a:prstGeom prst="rect">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91435" tIns="45718" rIns="91435" bIns="45718">
            <a:spAutoFit/>
          </a:bodyPr>
          <a:lstStyle/>
          <a:p>
            <a:pPr marL="341313" indent="-341313" defTabSz="455613" eaLnBrk="0" fontAlgn="base" hangingPunct="0">
              <a:lnSpc>
                <a:spcPct val="65000"/>
              </a:lnSpc>
              <a:spcBef>
                <a:spcPct val="20000"/>
              </a:spcBef>
              <a:spcAft>
                <a:spcPct val="0"/>
              </a:spcAft>
              <a:buFont typeface="Wingdings" pitchFamily="2" charset="2"/>
              <a:buChar char="Ø"/>
            </a:pPr>
            <a:endParaRPr lang="en-US" sz="2800" dirty="0" smtClean="0">
              <a:solidFill>
                <a:srgbClr val="000000"/>
              </a:solidFill>
              <a:latin typeface="Arial" pitchFamily="34" charset="0"/>
              <a:ea typeface="ＭＳ Ｐゴシック" charset="-128"/>
              <a:cs typeface="Arial" pitchFamily="34" charset="0"/>
            </a:endParaRPr>
          </a:p>
          <a:p>
            <a:pPr marL="341313" indent="-341313" defTabSz="455613" eaLnBrk="0" fontAlgn="base" hangingPunct="0">
              <a:lnSpc>
                <a:spcPct val="65000"/>
              </a:lnSpc>
              <a:spcBef>
                <a:spcPct val="20000"/>
              </a:spcBef>
              <a:spcAft>
                <a:spcPct val="0"/>
              </a:spcAft>
              <a:buFont typeface="Wingdings" pitchFamily="2" charset="2"/>
              <a:buChar char="Ø"/>
            </a:pPr>
            <a:r>
              <a:rPr lang="en-US" sz="2800" dirty="0" smtClean="0">
                <a:solidFill>
                  <a:srgbClr val="000000"/>
                </a:solidFill>
                <a:latin typeface="Arial" pitchFamily="34" charset="0"/>
                <a:ea typeface="ＭＳ Ｐゴシック" charset="-128"/>
                <a:cs typeface="Arial" pitchFamily="34" charset="0"/>
              </a:rPr>
              <a:t>DNA </a:t>
            </a:r>
            <a:r>
              <a:rPr lang="en-US" sz="2800" dirty="0">
                <a:solidFill>
                  <a:srgbClr val="000000"/>
                </a:solidFill>
                <a:latin typeface="Arial" pitchFamily="34" charset="0"/>
                <a:ea typeface="ＭＳ Ｐゴシック" charset="-128"/>
                <a:cs typeface="Arial" pitchFamily="34" charset="0"/>
              </a:rPr>
              <a:t>methylation (shotgun bisulfite, RRBS, </a:t>
            </a:r>
            <a:r>
              <a:rPr lang="en-US" sz="2800" dirty="0" err="1">
                <a:solidFill>
                  <a:srgbClr val="000000"/>
                </a:solidFill>
                <a:latin typeface="Arial" pitchFamily="34" charset="0"/>
                <a:ea typeface="ＭＳ Ｐゴシック" charset="-128"/>
                <a:cs typeface="Arial" pitchFamily="34" charset="0"/>
              </a:rPr>
              <a:t>MeDIP</a:t>
            </a:r>
            <a:r>
              <a:rPr lang="en-US" sz="2800" dirty="0">
                <a:solidFill>
                  <a:srgbClr val="000000"/>
                </a:solidFill>
                <a:latin typeface="Arial" pitchFamily="34" charset="0"/>
                <a:ea typeface="ＭＳ Ｐゴシック" charset="-128"/>
                <a:cs typeface="Arial" pitchFamily="34" charset="0"/>
              </a:rPr>
              <a:t>/MRE)</a:t>
            </a:r>
          </a:p>
          <a:p>
            <a:pPr marL="341313" indent="-341313" defTabSz="455613" eaLnBrk="0" fontAlgn="base" hangingPunct="0">
              <a:lnSpc>
                <a:spcPct val="65000"/>
              </a:lnSpc>
              <a:spcBef>
                <a:spcPct val="20000"/>
              </a:spcBef>
              <a:spcAft>
                <a:spcPct val="0"/>
              </a:spcAft>
            </a:pPr>
            <a:endParaRPr lang="en-US" sz="2800" dirty="0">
              <a:solidFill>
                <a:srgbClr val="000000"/>
              </a:solidFill>
              <a:latin typeface="Arial" pitchFamily="34" charset="0"/>
              <a:ea typeface="ＭＳ Ｐゴシック" charset="-128"/>
              <a:cs typeface="Arial" pitchFamily="34" charset="0"/>
            </a:endParaRPr>
          </a:p>
          <a:p>
            <a:pPr marL="341313" indent="-341313" defTabSz="455613" eaLnBrk="0" fontAlgn="base" hangingPunct="0">
              <a:lnSpc>
                <a:spcPct val="65000"/>
              </a:lnSpc>
              <a:spcBef>
                <a:spcPct val="20000"/>
              </a:spcBef>
              <a:spcAft>
                <a:spcPct val="0"/>
              </a:spcAft>
              <a:buFont typeface="Wingdings" pitchFamily="2" charset="2"/>
              <a:buChar char="Ø"/>
            </a:pPr>
            <a:r>
              <a:rPr lang="en-US" sz="2800" dirty="0">
                <a:solidFill>
                  <a:srgbClr val="000000"/>
                </a:solidFill>
                <a:latin typeface="Arial" pitchFamily="34" charset="0"/>
                <a:ea typeface="ＭＳ Ｐゴシック" charset="-128"/>
                <a:cs typeface="Arial" pitchFamily="34" charset="0"/>
              </a:rPr>
              <a:t>Histone modifications by </a:t>
            </a:r>
            <a:r>
              <a:rPr lang="en-US" sz="2800" dirty="0" err="1">
                <a:solidFill>
                  <a:srgbClr val="000000"/>
                </a:solidFill>
                <a:latin typeface="Arial" pitchFamily="34" charset="0"/>
                <a:ea typeface="ＭＳ Ｐゴシック" charset="-128"/>
                <a:cs typeface="Arial" pitchFamily="34" charset="0"/>
              </a:rPr>
              <a:t>ChIP-seq</a:t>
            </a:r>
            <a:r>
              <a:rPr lang="en-US" sz="2800" dirty="0">
                <a:solidFill>
                  <a:srgbClr val="000000"/>
                </a:solidFill>
                <a:latin typeface="Arial" pitchFamily="34" charset="0"/>
                <a:ea typeface="ＭＳ Ｐゴシック" charset="-128"/>
                <a:cs typeface="Arial" pitchFamily="34" charset="0"/>
              </a:rPr>
              <a:t> (e.g. H3K4me1H3K4me3, </a:t>
            </a:r>
            <a:r>
              <a:rPr lang="en-US" sz="2800" dirty="0" smtClean="0">
                <a:solidFill>
                  <a:srgbClr val="000000"/>
                </a:solidFill>
                <a:latin typeface="Arial" pitchFamily="34" charset="0"/>
                <a:ea typeface="ＭＳ Ｐゴシック" charset="-128"/>
                <a:cs typeface="Arial" pitchFamily="34" charset="0"/>
              </a:rPr>
              <a:t>H3K27Ac)</a:t>
            </a:r>
            <a:endParaRPr lang="en-US" sz="2800" dirty="0">
              <a:solidFill>
                <a:srgbClr val="000000"/>
              </a:solidFill>
              <a:latin typeface="Arial" pitchFamily="34" charset="0"/>
              <a:ea typeface="ＭＳ Ｐゴシック" charset="-128"/>
              <a:cs typeface="Arial" pitchFamily="34" charset="0"/>
            </a:endParaRPr>
          </a:p>
          <a:p>
            <a:pPr marL="341313" indent="-341313" defTabSz="455613" eaLnBrk="0" fontAlgn="base" hangingPunct="0">
              <a:lnSpc>
                <a:spcPct val="65000"/>
              </a:lnSpc>
              <a:spcBef>
                <a:spcPct val="20000"/>
              </a:spcBef>
              <a:spcAft>
                <a:spcPct val="0"/>
              </a:spcAft>
            </a:pPr>
            <a:endParaRPr lang="en-US" sz="2800" dirty="0">
              <a:solidFill>
                <a:srgbClr val="000000"/>
              </a:solidFill>
              <a:latin typeface="Arial" pitchFamily="34" charset="0"/>
              <a:ea typeface="ＭＳ Ｐゴシック" charset="-128"/>
              <a:cs typeface="Arial" pitchFamily="34" charset="0"/>
            </a:endParaRPr>
          </a:p>
          <a:p>
            <a:pPr marL="341313" indent="-341313" defTabSz="455613" eaLnBrk="0" fontAlgn="base" hangingPunct="0">
              <a:lnSpc>
                <a:spcPct val="65000"/>
              </a:lnSpc>
              <a:spcBef>
                <a:spcPct val="20000"/>
              </a:spcBef>
              <a:spcAft>
                <a:spcPct val="0"/>
              </a:spcAft>
              <a:buFont typeface="Wingdings" pitchFamily="2" charset="2"/>
              <a:buChar char="Ø"/>
            </a:pPr>
            <a:r>
              <a:rPr lang="en-US" sz="2800" dirty="0">
                <a:solidFill>
                  <a:srgbClr val="000000"/>
                </a:solidFill>
                <a:latin typeface="Arial" pitchFamily="34" charset="0"/>
                <a:ea typeface="ＭＳ Ｐゴシック" charset="-128"/>
                <a:cs typeface="Arial" pitchFamily="34" charset="0"/>
              </a:rPr>
              <a:t>Chromatin accessibility by </a:t>
            </a:r>
            <a:r>
              <a:rPr lang="en-US" sz="2800" dirty="0" err="1">
                <a:solidFill>
                  <a:srgbClr val="000000"/>
                </a:solidFill>
                <a:latin typeface="Arial" pitchFamily="34" charset="0"/>
                <a:ea typeface="ＭＳ Ｐゴシック" charset="-128"/>
                <a:cs typeface="Arial" pitchFamily="34" charset="0"/>
              </a:rPr>
              <a:t>DNAseI</a:t>
            </a:r>
            <a:r>
              <a:rPr lang="en-US" sz="2800" dirty="0">
                <a:solidFill>
                  <a:srgbClr val="000000"/>
                </a:solidFill>
                <a:latin typeface="Arial" pitchFamily="34" charset="0"/>
                <a:ea typeface="ＭＳ Ｐゴシック" charset="-128"/>
                <a:cs typeface="Arial" pitchFamily="34" charset="0"/>
              </a:rPr>
              <a:t> hypersensitivity</a:t>
            </a:r>
          </a:p>
          <a:p>
            <a:pPr marL="341313" indent="-341313" defTabSz="455613" eaLnBrk="0" fontAlgn="base" hangingPunct="0">
              <a:lnSpc>
                <a:spcPct val="65000"/>
              </a:lnSpc>
              <a:spcBef>
                <a:spcPct val="20000"/>
              </a:spcBef>
              <a:spcAft>
                <a:spcPct val="0"/>
              </a:spcAft>
            </a:pPr>
            <a:endParaRPr lang="en-US" sz="2800" dirty="0">
              <a:solidFill>
                <a:srgbClr val="000000"/>
              </a:solidFill>
              <a:latin typeface="Arial" pitchFamily="34" charset="0"/>
              <a:ea typeface="ＭＳ Ｐゴシック" charset="-128"/>
              <a:cs typeface="Arial" pitchFamily="34" charset="0"/>
            </a:endParaRPr>
          </a:p>
          <a:p>
            <a:pPr marL="341313" indent="-341313" defTabSz="455613" eaLnBrk="0" fontAlgn="base" hangingPunct="0">
              <a:lnSpc>
                <a:spcPct val="65000"/>
              </a:lnSpc>
              <a:spcBef>
                <a:spcPct val="20000"/>
              </a:spcBef>
              <a:spcAft>
                <a:spcPct val="0"/>
              </a:spcAft>
              <a:buFont typeface="Wingdings" pitchFamily="2" charset="2"/>
              <a:buChar char="Ø"/>
            </a:pPr>
            <a:r>
              <a:rPr lang="en-US" sz="2800" dirty="0" smtClean="0">
                <a:solidFill>
                  <a:srgbClr val="000000"/>
                </a:solidFill>
                <a:latin typeface="Arial" pitchFamily="34" charset="0"/>
                <a:ea typeface="ＭＳ Ｐゴシック" charset="-128"/>
                <a:cs typeface="Arial" pitchFamily="34" charset="0"/>
              </a:rPr>
              <a:t>RNA </a:t>
            </a:r>
            <a:r>
              <a:rPr lang="en-US" sz="2800" dirty="0">
                <a:solidFill>
                  <a:srgbClr val="000000"/>
                </a:solidFill>
                <a:latin typeface="Arial" pitchFamily="34" charset="0"/>
                <a:ea typeface="ＭＳ Ｐゴシック" charset="-128"/>
                <a:cs typeface="Arial" pitchFamily="34" charset="0"/>
              </a:rPr>
              <a:t>by </a:t>
            </a:r>
            <a:r>
              <a:rPr lang="en-US" sz="2800" dirty="0" err="1">
                <a:solidFill>
                  <a:srgbClr val="000000"/>
                </a:solidFill>
                <a:latin typeface="Arial" pitchFamily="34" charset="0"/>
                <a:ea typeface="ＭＳ Ｐゴシック" charset="-128"/>
                <a:cs typeface="Arial" pitchFamily="34" charset="0"/>
              </a:rPr>
              <a:t>ssRNA-seq</a:t>
            </a:r>
            <a:r>
              <a:rPr lang="en-US" sz="2800" dirty="0">
                <a:solidFill>
                  <a:srgbClr val="000000"/>
                </a:solidFill>
                <a:latin typeface="Arial" pitchFamily="34" charset="0"/>
                <a:ea typeface="ＭＳ Ｐゴシック" charset="-128"/>
                <a:cs typeface="Arial" pitchFamily="34" charset="0"/>
              </a:rPr>
              <a:t> </a:t>
            </a:r>
          </a:p>
          <a:p>
            <a:pPr marL="341313" indent="-341313" defTabSz="455613" eaLnBrk="0" fontAlgn="base" hangingPunct="0">
              <a:lnSpc>
                <a:spcPct val="65000"/>
              </a:lnSpc>
              <a:spcBef>
                <a:spcPct val="20000"/>
              </a:spcBef>
              <a:spcAft>
                <a:spcPct val="0"/>
              </a:spcAft>
            </a:pPr>
            <a:endParaRPr lang="en-US" sz="2800" dirty="0">
              <a:solidFill>
                <a:srgbClr val="000000"/>
              </a:solidFill>
              <a:latin typeface="Arial" pitchFamily="34" charset="0"/>
              <a:ea typeface="ＭＳ Ｐゴシック" charset="-128"/>
              <a:cs typeface="Arial" pitchFamily="34" charset="0"/>
            </a:endParaRPr>
          </a:p>
          <a:p>
            <a:pPr marL="341313" indent="-341313" defTabSz="455613" eaLnBrk="0" fontAlgn="base" hangingPunct="0">
              <a:lnSpc>
                <a:spcPct val="65000"/>
              </a:lnSpc>
              <a:spcBef>
                <a:spcPct val="20000"/>
              </a:spcBef>
              <a:spcAft>
                <a:spcPct val="0"/>
              </a:spcAft>
              <a:buFont typeface="Wingdings" pitchFamily="2" charset="2"/>
              <a:buChar char="Ø"/>
            </a:pPr>
            <a:r>
              <a:rPr lang="en-US" sz="2800" dirty="0" err="1">
                <a:solidFill>
                  <a:srgbClr val="000000"/>
                </a:solidFill>
                <a:latin typeface="Arial" pitchFamily="34" charset="0"/>
                <a:ea typeface="ＭＳ Ｐゴシック" charset="-128"/>
                <a:cs typeface="Arial" pitchFamily="34" charset="0"/>
              </a:rPr>
              <a:t>miRNA</a:t>
            </a:r>
            <a:r>
              <a:rPr lang="en-US" sz="2800" dirty="0">
                <a:solidFill>
                  <a:srgbClr val="000000"/>
                </a:solidFill>
                <a:latin typeface="Arial" pitchFamily="34" charset="0"/>
                <a:ea typeface="ＭＳ Ｐゴシック" charset="-128"/>
                <a:cs typeface="Arial" pitchFamily="34" charset="0"/>
              </a:rPr>
              <a:t> by </a:t>
            </a:r>
            <a:r>
              <a:rPr lang="en-US" sz="2800" dirty="0" err="1">
                <a:solidFill>
                  <a:srgbClr val="000000"/>
                </a:solidFill>
                <a:latin typeface="Arial" pitchFamily="34" charset="0"/>
                <a:ea typeface="ＭＳ Ｐゴシック" charset="-128"/>
                <a:cs typeface="Arial" pitchFamily="34" charset="0"/>
              </a:rPr>
              <a:t>miRNA-seq</a:t>
            </a:r>
            <a:endParaRPr lang="en-US" sz="2800" dirty="0">
              <a:solidFill>
                <a:srgbClr val="000000"/>
              </a:solidFill>
              <a:latin typeface="Arial" pitchFamily="34" charset="0"/>
              <a:ea typeface="ＭＳ Ｐゴシック" charset="-128"/>
              <a:cs typeface="Arial" pitchFamily="34" charset="0"/>
            </a:endParaRPr>
          </a:p>
        </p:txBody>
      </p:sp>
      <p:sp>
        <p:nvSpPr>
          <p:cNvPr id="289795" name="Rectangle 2"/>
          <p:cNvSpPr>
            <a:spLocks noChangeArrowheads="1"/>
          </p:cNvSpPr>
          <p:nvPr/>
        </p:nvSpPr>
        <p:spPr bwMode="auto">
          <a:xfrm>
            <a:off x="1109464" y="381000"/>
            <a:ext cx="7502878" cy="108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spAutoFit/>
          </a:bodyPr>
          <a:lstStyle/>
          <a:p>
            <a:pPr marL="341313" indent="-341313" defTabSz="455613" eaLnBrk="0" fontAlgn="base" hangingPunct="0">
              <a:lnSpc>
                <a:spcPct val="80000"/>
              </a:lnSpc>
              <a:spcBef>
                <a:spcPct val="20000"/>
              </a:spcBef>
              <a:spcAft>
                <a:spcPct val="0"/>
              </a:spcAft>
            </a:pPr>
            <a:r>
              <a:rPr lang="en-US" sz="3600" b="1" dirty="0">
                <a:solidFill>
                  <a:srgbClr val="0617BA"/>
                </a:solidFill>
                <a:latin typeface="Arial" panose="020B0604020202020204" pitchFamily="34" charset="0"/>
                <a:ea typeface="ＭＳ Ｐゴシック" charset="-128"/>
                <a:cs typeface="Arial" panose="020B0604020202020204" pitchFamily="34" charset="0"/>
              </a:rPr>
              <a:t>A “Complete” Human </a:t>
            </a:r>
            <a:r>
              <a:rPr lang="en-US" sz="3600" b="1" dirty="0" err="1" smtClean="0">
                <a:solidFill>
                  <a:srgbClr val="0617BA"/>
                </a:solidFill>
                <a:latin typeface="Arial" panose="020B0604020202020204" pitchFamily="34" charset="0"/>
                <a:ea typeface="ＭＳ Ｐゴシック" charset="-128"/>
                <a:cs typeface="Arial" panose="020B0604020202020204" pitchFamily="34" charset="0"/>
              </a:rPr>
              <a:t>Epigenome</a:t>
            </a:r>
            <a:endParaRPr lang="en-US" sz="3600" b="1" dirty="0" smtClean="0">
              <a:solidFill>
                <a:srgbClr val="0617BA"/>
              </a:solidFill>
              <a:latin typeface="Arial" panose="020B0604020202020204" pitchFamily="34" charset="0"/>
              <a:ea typeface="ＭＳ Ｐゴシック" charset="-128"/>
              <a:cs typeface="Arial" panose="020B0604020202020204" pitchFamily="34" charset="0"/>
            </a:endParaRPr>
          </a:p>
          <a:p>
            <a:pPr marL="341313" indent="-341313" defTabSz="455613" eaLnBrk="0" fontAlgn="base" hangingPunct="0">
              <a:lnSpc>
                <a:spcPct val="80000"/>
              </a:lnSpc>
              <a:spcBef>
                <a:spcPct val="20000"/>
              </a:spcBef>
              <a:spcAft>
                <a:spcPct val="0"/>
              </a:spcAft>
            </a:pPr>
            <a:r>
              <a:rPr lang="en-US" sz="3600" b="1" dirty="0" smtClean="0">
                <a:solidFill>
                  <a:srgbClr val="0617BA"/>
                </a:solidFill>
                <a:latin typeface="Arial" panose="020B0604020202020204" pitchFamily="34" charset="0"/>
                <a:ea typeface="ＭＳ Ｐゴシック" charset="-128"/>
                <a:cs typeface="Arial" panose="020B0604020202020204" pitchFamily="34" charset="0"/>
              </a:rPr>
              <a:t>				--- Cell Type-specific</a:t>
            </a:r>
            <a:endParaRPr lang="en-US" sz="3600" b="1" dirty="0">
              <a:solidFill>
                <a:srgbClr val="0617BA"/>
              </a:solidFill>
              <a:latin typeface="Arial" panose="020B0604020202020204" pitchFamily="34" charset="0"/>
              <a:ea typeface="ＭＳ Ｐゴシック" charset="-128"/>
              <a:cs typeface="Arial" panose="020B0604020202020204" pitchFamily="34" charset="0"/>
            </a:endParaRPr>
          </a:p>
        </p:txBody>
      </p:sp>
      <p:sp>
        <p:nvSpPr>
          <p:cNvPr id="5" name="Rectangle 4"/>
          <p:cNvSpPr/>
          <p:nvPr/>
        </p:nvSpPr>
        <p:spPr>
          <a:xfrm>
            <a:off x="775350" y="6305550"/>
            <a:ext cx="7726977" cy="400105"/>
          </a:xfrm>
          <a:prstGeom prst="rect">
            <a:avLst/>
          </a:prstGeom>
        </p:spPr>
        <p:txBody>
          <a:bodyPr wrap="none" lIns="91435" tIns="45718" rIns="91435" bIns="45718">
            <a:spAutoFit/>
          </a:bodyPr>
          <a:lstStyle/>
          <a:p>
            <a:pPr defTabSz="457177">
              <a:defRPr/>
            </a:pPr>
            <a:r>
              <a:rPr lang="en-US" sz="2000" dirty="0">
                <a:solidFill>
                  <a:prstClr val="black"/>
                </a:solidFill>
                <a:latin typeface="Arial" pitchFamily="34" charset="0"/>
                <a:ea typeface="ＭＳ Ｐゴシック" charset="-128"/>
                <a:cs typeface="Arial" pitchFamily="34" charset="0"/>
              </a:rPr>
              <a:t>BE Bernstein et al, Nat Biotech 2010; Zhou, Nature Methods, 2011</a:t>
            </a:r>
          </a:p>
        </p:txBody>
      </p:sp>
    </p:spTree>
    <p:extLst>
      <p:ext uri="{BB962C8B-B14F-4D97-AF65-F5344CB8AC3E}">
        <p14:creationId xmlns:p14="http://schemas.microsoft.com/office/powerpoint/2010/main" val="41358397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6385">
                                            <p:txEl>
                                              <p:pRg st="3" end="3"/>
                                            </p:txEl>
                                          </p:spTgt>
                                        </p:tgtEl>
                                        <p:attrNameLst>
                                          <p:attrName>style.visibility</p:attrName>
                                        </p:attrNameLst>
                                      </p:cBhvr>
                                      <p:to>
                                        <p:strVal val="visible"/>
                                      </p:to>
                                    </p:set>
                                    <p:animEffect transition="in" filter="wipe(up)">
                                      <p:cBhvr>
                                        <p:cTn id="7" dur="500"/>
                                        <p:tgtEl>
                                          <p:spTgt spid="16385">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16385">
                                            <p:txEl>
                                              <p:pRg st="5" end="5"/>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16385">
                                            <p:txEl>
                                              <p:pRg st="7" end="7"/>
                                            </p:txEl>
                                          </p:spTgt>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1638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X-chromosome Inactivation</a:t>
            </a:r>
          </a:p>
          <a:p>
            <a:r>
              <a:rPr lang="en-US" dirty="0">
                <a:latin typeface="Arial" panose="020B0604020202020204" pitchFamily="34" charset="0"/>
                <a:cs typeface="Arial" panose="020B0604020202020204" pitchFamily="34" charset="0"/>
              </a:rPr>
              <a:t>Imprinting</a:t>
            </a:r>
          </a:p>
          <a:p>
            <a:r>
              <a:rPr lang="en-US" dirty="0">
                <a:latin typeface="Arial" panose="020B0604020202020204" pitchFamily="34" charset="0"/>
                <a:cs typeface="Arial" panose="020B0604020202020204" pitchFamily="34" charset="0"/>
              </a:rPr>
              <a:t>Chromosome Stability and organization </a:t>
            </a:r>
          </a:p>
          <a:p>
            <a:r>
              <a:rPr lang="en-US" dirty="0">
                <a:latin typeface="Arial" panose="020B0604020202020204" pitchFamily="34" charset="0"/>
                <a:cs typeface="Arial" panose="020B0604020202020204" pitchFamily="34" charset="0"/>
              </a:rPr>
              <a:t>Gene expression</a:t>
            </a:r>
          </a:p>
          <a:p>
            <a:r>
              <a:rPr lang="en-US" dirty="0">
                <a:latin typeface="Arial" panose="020B0604020202020204" pitchFamily="34" charset="0"/>
                <a:cs typeface="Arial" panose="020B0604020202020204" pitchFamily="34" charset="0"/>
              </a:rPr>
              <a:t>Exon usage/splicing</a:t>
            </a:r>
          </a:p>
          <a:p>
            <a:endParaRPr lang="en-US" dirty="0"/>
          </a:p>
        </p:txBody>
      </p:sp>
      <p:sp>
        <p:nvSpPr>
          <p:cNvPr id="4" name="Rectangle 2"/>
          <p:cNvSpPr>
            <a:spLocks noGrp="1" noChangeArrowheads="1"/>
          </p:cNvSpPr>
          <p:nvPr>
            <p:ph type="title"/>
          </p:nvPr>
        </p:nvSpPr>
        <p:spPr>
          <a:xfrm>
            <a:off x="152400" y="609600"/>
            <a:ext cx="8839200" cy="1143000"/>
          </a:xfrm>
        </p:spPr>
        <p:txBody>
          <a:bodyPr/>
          <a:lstStyle/>
          <a:p>
            <a:r>
              <a:rPr lang="en-US" altLang="en-US" sz="3200" b="1" dirty="0">
                <a:solidFill>
                  <a:srgbClr val="0000CC"/>
                </a:solidFill>
                <a:latin typeface="Arial" panose="020B0604020202020204" pitchFamily="34" charset="0"/>
                <a:cs typeface="Arial" panose="020B0604020202020204" pitchFamily="34" charset="0"/>
              </a:rPr>
              <a:t>Function of DNA </a:t>
            </a:r>
            <a:r>
              <a:rPr lang="en-US" altLang="en-US" sz="3200" b="1" dirty="0" smtClean="0">
                <a:solidFill>
                  <a:srgbClr val="0000CC"/>
                </a:solidFill>
                <a:latin typeface="Arial" panose="020B0604020202020204" pitchFamily="34" charset="0"/>
                <a:cs typeface="Arial" panose="020B0604020202020204" pitchFamily="34" charset="0"/>
              </a:rPr>
              <a:t>Methylation in </a:t>
            </a:r>
            <a:r>
              <a:rPr lang="en-US" altLang="en-US" sz="3200" b="1" dirty="0">
                <a:solidFill>
                  <a:srgbClr val="0000CC"/>
                </a:solidFill>
                <a:latin typeface="Arial" panose="020B0604020202020204" pitchFamily="34" charset="0"/>
                <a:cs typeface="Arial" panose="020B0604020202020204" pitchFamily="34" charset="0"/>
              </a:rPr>
              <a:t>Eukaryotes</a:t>
            </a:r>
          </a:p>
        </p:txBody>
      </p:sp>
    </p:spTree>
    <p:extLst>
      <p:ext uri="{BB962C8B-B14F-4D97-AF65-F5344CB8AC3E}">
        <p14:creationId xmlns:p14="http://schemas.microsoft.com/office/powerpoint/2010/main" val="76378350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914400" y="533400"/>
            <a:ext cx="7772400" cy="554038"/>
          </a:xfrm>
        </p:spPr>
        <p:txBody>
          <a:bodyPr/>
          <a:lstStyle/>
          <a:p>
            <a:pPr eaLnBrk="1" hangingPunct="1"/>
            <a:r>
              <a:rPr lang="en-US" altLang="en-US" b="1" dirty="0" smtClean="0">
                <a:solidFill>
                  <a:srgbClr val="0617BA"/>
                </a:solidFill>
                <a:latin typeface="Arial" charset="0"/>
                <a:cs typeface="Arial" charset="0"/>
              </a:rPr>
              <a:t>Study Design</a:t>
            </a:r>
          </a:p>
        </p:txBody>
      </p:sp>
      <p:pic>
        <p:nvPicPr>
          <p:cNvPr id="19459" name="Picture 4" descr="http://www.roadmapepigenomics.org/media/images/layout/logo.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781175"/>
            <a:ext cx="1975491"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1752600"/>
            <a:ext cx="4038600" cy="698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152400" y="2408238"/>
            <a:ext cx="8839200" cy="4525962"/>
          </a:xfrm>
        </p:spPr>
        <p:txBody>
          <a:bodyPr rtlCol="0">
            <a:normAutofit/>
          </a:bodyPr>
          <a:lstStyle/>
          <a:p>
            <a:pPr eaLnBrk="1" fontAlgn="auto" hangingPunct="1">
              <a:spcBef>
                <a:spcPts val="0"/>
              </a:spcBef>
              <a:buFont typeface="Arial" pitchFamily="34" charset="0"/>
              <a:buChar char="•"/>
              <a:defRPr/>
            </a:pPr>
            <a:r>
              <a:rPr lang="en-US" dirty="0" smtClean="0">
                <a:latin typeface="Arial" panose="020B0604020202020204" pitchFamily="34" charset="0"/>
                <a:cs typeface="Arial" panose="020B0604020202020204" pitchFamily="34" charset="0"/>
              </a:rPr>
              <a:t>MESA </a:t>
            </a:r>
            <a:r>
              <a:rPr lang="en-US" dirty="0" err="1" smtClean="0">
                <a:latin typeface="Arial" panose="020B0604020202020204" pitchFamily="34" charset="0"/>
                <a:cs typeface="Arial" panose="020B0604020202020204" pitchFamily="34" charset="0"/>
              </a:rPr>
              <a:t>epigenomics</a:t>
            </a:r>
            <a:r>
              <a:rPr lang="en-US" dirty="0" smtClean="0">
                <a:latin typeface="Arial" panose="020B0604020202020204" pitchFamily="34" charset="0"/>
                <a:cs typeface="Arial" panose="020B0604020202020204" pitchFamily="34" charset="0"/>
              </a:rPr>
              <a:t> study funded by NIH Roadmap </a:t>
            </a:r>
            <a:r>
              <a:rPr lang="en-US" dirty="0" err="1" smtClean="0">
                <a:latin typeface="Arial" panose="020B0604020202020204" pitchFamily="34" charset="0"/>
                <a:cs typeface="Arial" panose="020B0604020202020204" pitchFamily="34" charset="0"/>
              </a:rPr>
              <a:t>Epigenomic</a:t>
            </a:r>
            <a:r>
              <a:rPr lang="en-US" dirty="0" smtClean="0">
                <a:latin typeface="Arial" panose="020B0604020202020204" pitchFamily="34" charset="0"/>
                <a:cs typeface="Arial" panose="020B0604020202020204" pitchFamily="34" charset="0"/>
              </a:rPr>
              <a:t> Program </a:t>
            </a:r>
            <a:r>
              <a:rPr lang="en-US" dirty="0" smtClean="0">
                <a:effectLst>
                  <a:outerShdw blurRad="31750" dist="25400" dir="5400000" algn="tl" rotWithShape="0">
                    <a:srgbClr val="000000">
                      <a:alpha val="25000"/>
                    </a:srgbClr>
                  </a:outerShdw>
                </a:effectLst>
                <a:latin typeface="Arial" panose="020B0604020202020204" pitchFamily="34" charset="0"/>
                <a:cs typeface="Arial" panose="020B0604020202020204" pitchFamily="34" charset="0"/>
              </a:rPr>
              <a:t>and </a:t>
            </a:r>
            <a:r>
              <a:rPr lang="en-US" dirty="0" smtClean="0">
                <a:latin typeface="Arial" panose="020B0604020202020204" pitchFamily="34" charset="0"/>
                <a:cs typeface="Arial" panose="020B0604020202020204" pitchFamily="34" charset="0"/>
              </a:rPr>
              <a:t>NHLBI </a:t>
            </a:r>
          </a:p>
          <a:p>
            <a:pPr eaLnBrk="1" fontAlgn="auto" hangingPunct="1">
              <a:spcBef>
                <a:spcPts val="0"/>
              </a:spcBef>
              <a:buFont typeface="Arial" pitchFamily="34" charset="0"/>
              <a:buChar char="•"/>
              <a:defRPr/>
            </a:pPr>
            <a:r>
              <a:rPr lang="en-US" dirty="0" smtClean="0">
                <a:latin typeface="Arial" panose="020B0604020202020204" pitchFamily="34" charset="0"/>
                <a:cs typeface="Arial" panose="020B0604020202020204" pitchFamily="34" charset="0"/>
              </a:rPr>
              <a:t>2,500 MESA  participants at Exam 5</a:t>
            </a:r>
          </a:p>
          <a:p>
            <a:pPr lvl="1" eaLnBrk="1" fontAlgn="auto" hangingPunct="1">
              <a:spcBef>
                <a:spcPts val="0"/>
              </a:spcBef>
              <a:buFont typeface="Arial" pitchFamily="34" charset="0"/>
              <a:buChar char="•"/>
              <a:defRPr/>
            </a:pPr>
            <a:r>
              <a:rPr lang="en-US" dirty="0" smtClean="0">
                <a:latin typeface="Arial" panose="020B0604020202020204" pitchFamily="34" charset="0"/>
                <a:cs typeface="Arial" panose="020B0604020202020204" pitchFamily="34" charset="0"/>
              </a:rPr>
              <a:t>Age: 55-94 years</a:t>
            </a:r>
          </a:p>
          <a:p>
            <a:pPr lvl="1" eaLnBrk="1" fontAlgn="auto" hangingPunct="1">
              <a:spcBef>
                <a:spcPts val="0"/>
              </a:spcBef>
              <a:buFont typeface="Arial" pitchFamily="34" charset="0"/>
              <a:buChar char="•"/>
              <a:defRPr/>
            </a:pPr>
            <a:r>
              <a:rPr lang="en-US" dirty="0" smtClean="0">
                <a:latin typeface="Arial" panose="020B0604020202020204" pitchFamily="34" charset="0"/>
                <a:cs typeface="Arial" panose="020B0604020202020204" pitchFamily="34" charset="0"/>
              </a:rPr>
              <a:t>51% Female, 49% Male</a:t>
            </a:r>
          </a:p>
          <a:p>
            <a:pPr lvl="1" eaLnBrk="1" fontAlgn="auto" hangingPunct="1">
              <a:spcBef>
                <a:spcPts val="0"/>
              </a:spcBef>
              <a:buFont typeface="Arial" pitchFamily="34" charset="0"/>
              <a:buChar char="•"/>
              <a:defRPr/>
            </a:pPr>
            <a:r>
              <a:rPr lang="en-US" dirty="0" smtClean="0">
                <a:latin typeface="Arial" panose="020B0604020202020204" pitchFamily="34" charset="0"/>
                <a:cs typeface="Arial" panose="020B0604020202020204" pitchFamily="34" charset="0"/>
              </a:rPr>
              <a:t>47% Caucasians, 21% AAs, 32% Hispanics</a:t>
            </a:r>
          </a:p>
          <a:p>
            <a:pPr lvl="1" eaLnBrk="1" fontAlgn="auto" hangingPunct="1">
              <a:spcBef>
                <a:spcPts val="0"/>
              </a:spcBef>
              <a:buFont typeface="Arial" pitchFamily="34" charset="0"/>
              <a:buChar char="•"/>
              <a:defRPr/>
            </a:pPr>
            <a:r>
              <a:rPr lang="en-US" dirty="0" smtClean="0">
                <a:latin typeface="Arial" panose="020B0604020202020204" pitchFamily="34" charset="0"/>
                <a:cs typeface="Arial" panose="020B0604020202020204" pitchFamily="34" charset="0"/>
              </a:rPr>
              <a:t>WFU, JHU, Columbia, UMN</a:t>
            </a:r>
          </a:p>
          <a:p>
            <a:pPr eaLnBrk="1" fontAlgn="auto" hangingPunct="1">
              <a:spcBef>
                <a:spcPts val="0"/>
              </a:spcBef>
              <a:buFont typeface="Arial" pitchFamily="34" charset="0"/>
              <a:buChar char="•"/>
              <a:defRPr/>
            </a:pPr>
            <a:r>
              <a:rPr lang="en-US" dirty="0" smtClean="0">
                <a:latin typeface="Arial" panose="020B0604020202020204" pitchFamily="34" charset="0"/>
                <a:cs typeface="Arial" panose="020B0604020202020204" pitchFamily="34" charset="0"/>
              </a:rPr>
              <a:t>Monocytes/CD4+ T cells: anti-CD14/CD4 </a:t>
            </a:r>
            <a:r>
              <a:rPr lang="en-US" dirty="0">
                <a:latin typeface="Arial" panose="020B0604020202020204" pitchFamily="34" charset="0"/>
                <a:cs typeface="Arial" panose="020B0604020202020204" pitchFamily="34" charset="0"/>
              </a:rPr>
              <a:t>coated magnetic </a:t>
            </a:r>
            <a:r>
              <a:rPr lang="en-US" dirty="0" smtClean="0">
                <a:latin typeface="Arial" panose="020B0604020202020204" pitchFamily="34" charset="0"/>
                <a:cs typeface="Arial" panose="020B0604020202020204" pitchFamily="34" charset="0"/>
              </a:rPr>
              <a:t>beads; PBMC stored</a:t>
            </a:r>
          </a:p>
          <a:p>
            <a:pPr lvl="1" eaLnBrk="1" fontAlgn="auto" hangingPunct="1">
              <a:spcBef>
                <a:spcPts val="0"/>
              </a:spcBef>
              <a:buFont typeface="Arial" pitchFamily="34" charset="0"/>
              <a:buChar char="•"/>
              <a:defRPr/>
            </a:pPr>
            <a:endParaRPr lang="en-US" dirty="0" smtClean="0"/>
          </a:p>
          <a:p>
            <a:pPr eaLnBrk="1" fontAlgn="auto" hangingPunct="1">
              <a:spcBef>
                <a:spcPts val="0"/>
              </a:spcBef>
              <a:buFont typeface="Arial" pitchFamily="34" charset="0"/>
              <a:buNone/>
              <a:defRPr/>
            </a:pPr>
            <a:endParaRPr lang="en-US" dirty="0" smtClean="0"/>
          </a:p>
          <a:p>
            <a:pPr eaLnBrk="1" fontAlgn="auto" hangingPunct="1">
              <a:spcBef>
                <a:spcPts val="0"/>
              </a:spcBef>
              <a:buFont typeface="Arial" pitchFamily="34" charset="0"/>
              <a:buChar char="•"/>
              <a:defRPr/>
            </a:pPr>
            <a:endParaRPr lang="en-US" dirty="0"/>
          </a:p>
        </p:txBody>
      </p:sp>
    </p:spTree>
    <p:extLst>
      <p:ext uri="{BB962C8B-B14F-4D97-AF65-F5344CB8AC3E}">
        <p14:creationId xmlns:p14="http://schemas.microsoft.com/office/powerpoint/2010/main" val="2209898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457200" y="1918631"/>
            <a:ext cx="8470900" cy="4595100"/>
          </a:xfrm>
          <a:prstGeom prst="rect">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91435" tIns="45718" rIns="91435" bIns="45718">
            <a:spAutoFit/>
          </a:bodyPr>
          <a:lstStyle/>
          <a:p>
            <a:pPr marL="341313" indent="-341313" defTabSz="455613" eaLnBrk="0" fontAlgn="base" hangingPunct="0">
              <a:lnSpc>
                <a:spcPct val="65000"/>
              </a:lnSpc>
              <a:spcBef>
                <a:spcPct val="20000"/>
              </a:spcBef>
              <a:spcAft>
                <a:spcPct val="0"/>
              </a:spcAft>
            </a:pPr>
            <a:endParaRPr lang="en-US" sz="2800" dirty="0">
              <a:solidFill>
                <a:srgbClr val="000000"/>
              </a:solidFill>
              <a:latin typeface="Arial" pitchFamily="34" charset="0"/>
              <a:ea typeface="ＭＳ Ｐゴシック" charset="-128"/>
              <a:cs typeface="Arial" pitchFamily="34" charset="0"/>
            </a:endParaRPr>
          </a:p>
          <a:p>
            <a:pPr marL="341313" indent="-341313" defTabSz="455613" eaLnBrk="0" fontAlgn="base" hangingPunct="0">
              <a:lnSpc>
                <a:spcPct val="65000"/>
              </a:lnSpc>
              <a:spcBef>
                <a:spcPct val="20000"/>
              </a:spcBef>
              <a:spcAft>
                <a:spcPct val="0"/>
              </a:spcAft>
              <a:buFont typeface="Wingdings" pitchFamily="2" charset="2"/>
              <a:buChar char="Ø"/>
            </a:pPr>
            <a:r>
              <a:rPr lang="en-US" sz="2800" dirty="0">
                <a:solidFill>
                  <a:srgbClr val="000000"/>
                </a:solidFill>
                <a:latin typeface="Arial" pitchFamily="34" charset="0"/>
                <a:ea typeface="ＭＳ Ｐゴシック" charset="-128"/>
                <a:cs typeface="Arial" pitchFamily="34" charset="0"/>
              </a:rPr>
              <a:t>RNA expression (</a:t>
            </a:r>
            <a:r>
              <a:rPr lang="en-US" sz="2800" dirty="0">
                <a:solidFill>
                  <a:srgbClr val="00B050"/>
                </a:solidFill>
                <a:latin typeface="Arial" pitchFamily="34" charset="0"/>
                <a:ea typeface="ＭＳ Ｐゴシック" charset="-128"/>
                <a:cs typeface="Arial" pitchFamily="34" charset="0"/>
              </a:rPr>
              <a:t>Illumina 48K microarray &amp; RNA-</a:t>
            </a:r>
            <a:r>
              <a:rPr lang="en-US" sz="2800" dirty="0" err="1">
                <a:solidFill>
                  <a:srgbClr val="00B050"/>
                </a:solidFill>
                <a:latin typeface="Arial" pitchFamily="34" charset="0"/>
                <a:ea typeface="ＭＳ Ｐゴシック" charset="-128"/>
                <a:cs typeface="Arial" pitchFamily="34" charset="0"/>
              </a:rPr>
              <a:t>seq</a:t>
            </a:r>
            <a:r>
              <a:rPr lang="en-US" sz="2800" dirty="0">
                <a:solidFill>
                  <a:srgbClr val="000000"/>
                </a:solidFill>
                <a:latin typeface="Arial" pitchFamily="34" charset="0"/>
                <a:ea typeface="ＭＳ Ｐゴシック" charset="-128"/>
                <a:cs typeface="Arial" pitchFamily="34" charset="0"/>
              </a:rPr>
              <a:t>): N=1, 269 </a:t>
            </a:r>
            <a:endParaRPr lang="en-US" sz="2800" dirty="0" smtClean="0">
              <a:solidFill>
                <a:srgbClr val="000000"/>
              </a:solidFill>
              <a:latin typeface="Arial" pitchFamily="34" charset="0"/>
              <a:ea typeface="ＭＳ Ｐゴシック" charset="-128"/>
              <a:cs typeface="Arial" pitchFamily="34" charset="0"/>
            </a:endParaRPr>
          </a:p>
          <a:p>
            <a:pPr defTabSz="455613" eaLnBrk="0" fontAlgn="base" hangingPunct="0">
              <a:lnSpc>
                <a:spcPct val="65000"/>
              </a:lnSpc>
              <a:spcBef>
                <a:spcPct val="20000"/>
              </a:spcBef>
              <a:spcAft>
                <a:spcPct val="0"/>
              </a:spcAft>
            </a:pPr>
            <a:endParaRPr lang="en-US" sz="2800" dirty="0">
              <a:solidFill>
                <a:srgbClr val="000000"/>
              </a:solidFill>
              <a:latin typeface="Arial" pitchFamily="34" charset="0"/>
              <a:ea typeface="ＭＳ Ｐゴシック" charset="-128"/>
              <a:cs typeface="Arial" pitchFamily="34" charset="0"/>
            </a:endParaRPr>
          </a:p>
          <a:p>
            <a:pPr marL="341313" indent="-341313" defTabSz="455613" eaLnBrk="0" fontAlgn="base" hangingPunct="0">
              <a:lnSpc>
                <a:spcPct val="65000"/>
              </a:lnSpc>
              <a:spcBef>
                <a:spcPct val="20000"/>
              </a:spcBef>
              <a:spcAft>
                <a:spcPct val="0"/>
              </a:spcAft>
              <a:buFont typeface="Wingdings" pitchFamily="2" charset="2"/>
              <a:buChar char="Ø"/>
            </a:pPr>
            <a:r>
              <a:rPr lang="en-US" sz="2800" dirty="0" smtClean="0">
                <a:solidFill>
                  <a:srgbClr val="000000"/>
                </a:solidFill>
                <a:latin typeface="Arial" pitchFamily="34" charset="0"/>
                <a:ea typeface="ＭＳ Ｐゴシック" charset="-128"/>
                <a:cs typeface="Arial" pitchFamily="34" charset="0"/>
              </a:rPr>
              <a:t>DNA </a:t>
            </a:r>
            <a:r>
              <a:rPr lang="en-US" sz="2800" dirty="0">
                <a:solidFill>
                  <a:srgbClr val="000000"/>
                </a:solidFill>
                <a:latin typeface="Arial" pitchFamily="34" charset="0"/>
                <a:ea typeface="ＭＳ Ｐゴシック" charset="-128"/>
                <a:cs typeface="Arial" pitchFamily="34" charset="0"/>
              </a:rPr>
              <a:t>methylation </a:t>
            </a:r>
            <a:r>
              <a:rPr lang="en-US" sz="2800" dirty="0" smtClean="0">
                <a:solidFill>
                  <a:srgbClr val="000000"/>
                </a:solidFill>
                <a:latin typeface="Arial" pitchFamily="34" charset="0"/>
                <a:ea typeface="ＭＳ Ｐゴシック" charset="-128"/>
                <a:cs typeface="Arial" pitchFamily="34" charset="0"/>
              </a:rPr>
              <a:t>(</a:t>
            </a:r>
            <a:r>
              <a:rPr lang="en-US" sz="2800" dirty="0" smtClean="0">
                <a:solidFill>
                  <a:srgbClr val="00B050"/>
                </a:solidFill>
                <a:latin typeface="Arial" pitchFamily="34" charset="0"/>
                <a:ea typeface="ＭＳ Ｐゴシック" charset="-128"/>
                <a:cs typeface="Arial" pitchFamily="34" charset="0"/>
              </a:rPr>
              <a:t>Illumina 450K</a:t>
            </a:r>
            <a:r>
              <a:rPr lang="en-US" sz="2800" dirty="0" smtClean="0">
                <a:solidFill>
                  <a:srgbClr val="000000"/>
                </a:solidFill>
                <a:latin typeface="Arial" pitchFamily="34" charset="0"/>
                <a:ea typeface="ＭＳ Ｐゴシック" charset="-128"/>
                <a:cs typeface="Arial" pitchFamily="34" charset="0"/>
              </a:rPr>
              <a:t>): N=1,269</a:t>
            </a:r>
            <a:endParaRPr lang="en-US" sz="2800" dirty="0">
              <a:solidFill>
                <a:srgbClr val="000000"/>
              </a:solidFill>
              <a:latin typeface="Arial" pitchFamily="34" charset="0"/>
              <a:ea typeface="ＭＳ Ｐゴシック" charset="-128"/>
              <a:cs typeface="Arial" pitchFamily="34" charset="0"/>
            </a:endParaRPr>
          </a:p>
          <a:p>
            <a:pPr marL="341313" indent="-341313" defTabSz="455613" eaLnBrk="0" fontAlgn="base" hangingPunct="0">
              <a:lnSpc>
                <a:spcPct val="65000"/>
              </a:lnSpc>
              <a:spcBef>
                <a:spcPct val="20000"/>
              </a:spcBef>
              <a:spcAft>
                <a:spcPct val="0"/>
              </a:spcAft>
            </a:pPr>
            <a:endParaRPr lang="en-US" sz="2800" dirty="0">
              <a:solidFill>
                <a:srgbClr val="000000"/>
              </a:solidFill>
              <a:latin typeface="Arial" pitchFamily="34" charset="0"/>
              <a:ea typeface="ＭＳ Ｐゴシック" charset="-128"/>
              <a:cs typeface="Arial" pitchFamily="34" charset="0"/>
            </a:endParaRPr>
          </a:p>
          <a:p>
            <a:pPr marL="341313" indent="-341313" defTabSz="455613" eaLnBrk="0" fontAlgn="base" hangingPunct="0">
              <a:lnSpc>
                <a:spcPct val="65000"/>
              </a:lnSpc>
              <a:spcBef>
                <a:spcPct val="20000"/>
              </a:spcBef>
              <a:spcAft>
                <a:spcPct val="0"/>
              </a:spcAft>
              <a:buFont typeface="Wingdings" pitchFamily="2" charset="2"/>
              <a:buChar char="Ø"/>
            </a:pPr>
            <a:r>
              <a:rPr lang="en-US" sz="2800" dirty="0">
                <a:solidFill>
                  <a:srgbClr val="000000"/>
                </a:solidFill>
                <a:latin typeface="Arial" pitchFamily="34" charset="0"/>
                <a:ea typeface="ＭＳ Ｐゴシック" charset="-128"/>
                <a:cs typeface="Arial" pitchFamily="34" charset="0"/>
              </a:rPr>
              <a:t>miRNA </a:t>
            </a:r>
            <a:r>
              <a:rPr lang="en-US" sz="2800" dirty="0" smtClean="0">
                <a:solidFill>
                  <a:srgbClr val="000000"/>
                </a:solidFill>
                <a:latin typeface="Arial" pitchFamily="34" charset="0"/>
                <a:ea typeface="ＭＳ Ｐゴシック" charset="-128"/>
                <a:cs typeface="Arial" pitchFamily="34" charset="0"/>
              </a:rPr>
              <a:t>(</a:t>
            </a:r>
            <a:r>
              <a:rPr lang="en-US" sz="2800" dirty="0" smtClean="0">
                <a:solidFill>
                  <a:srgbClr val="00B050"/>
                </a:solidFill>
                <a:latin typeface="Arial" pitchFamily="34" charset="0"/>
                <a:ea typeface="ＭＳ Ｐゴシック" charset="-128"/>
                <a:cs typeface="Arial" pitchFamily="34" charset="0"/>
              </a:rPr>
              <a:t>miRNA-</a:t>
            </a:r>
            <a:r>
              <a:rPr lang="en-US" sz="2800" dirty="0" err="1" smtClean="0">
                <a:solidFill>
                  <a:srgbClr val="00B050"/>
                </a:solidFill>
                <a:latin typeface="Arial" pitchFamily="34" charset="0"/>
                <a:ea typeface="ＭＳ Ｐゴシック" charset="-128"/>
                <a:cs typeface="Arial" pitchFamily="34" charset="0"/>
              </a:rPr>
              <a:t>seq</a:t>
            </a:r>
            <a:r>
              <a:rPr lang="en-US" sz="2800" dirty="0" smtClean="0">
                <a:solidFill>
                  <a:srgbClr val="000000"/>
                </a:solidFill>
                <a:latin typeface="Arial" pitchFamily="34" charset="0"/>
                <a:ea typeface="ＭＳ Ｐゴシック" charset="-128"/>
                <a:cs typeface="Arial" pitchFamily="34" charset="0"/>
              </a:rPr>
              <a:t>): </a:t>
            </a:r>
            <a:r>
              <a:rPr lang="en-US" sz="2800" dirty="0">
                <a:solidFill>
                  <a:srgbClr val="000000"/>
                </a:solidFill>
                <a:latin typeface="Arial" pitchFamily="34" charset="0"/>
                <a:ea typeface="ＭＳ Ｐゴシック" charset="-128"/>
                <a:cs typeface="Arial" pitchFamily="34" charset="0"/>
              </a:rPr>
              <a:t>N=842 </a:t>
            </a:r>
            <a:endParaRPr lang="en-US" sz="2800" dirty="0" smtClean="0">
              <a:solidFill>
                <a:srgbClr val="000000"/>
              </a:solidFill>
              <a:latin typeface="Arial" pitchFamily="34" charset="0"/>
              <a:ea typeface="ＭＳ Ｐゴシック" charset="-128"/>
              <a:cs typeface="Arial" pitchFamily="34" charset="0"/>
            </a:endParaRPr>
          </a:p>
          <a:p>
            <a:pPr marL="341313" indent="-341313" defTabSz="455613" eaLnBrk="0" fontAlgn="base" hangingPunct="0">
              <a:lnSpc>
                <a:spcPct val="65000"/>
              </a:lnSpc>
              <a:spcBef>
                <a:spcPct val="20000"/>
              </a:spcBef>
              <a:spcAft>
                <a:spcPct val="0"/>
              </a:spcAft>
              <a:buFont typeface="Wingdings" pitchFamily="2" charset="2"/>
              <a:buChar char="Ø"/>
            </a:pPr>
            <a:endParaRPr lang="en-US" sz="2800" dirty="0" smtClean="0">
              <a:solidFill>
                <a:srgbClr val="000000"/>
              </a:solidFill>
              <a:latin typeface="Arial" pitchFamily="34" charset="0"/>
              <a:ea typeface="ＭＳ Ｐゴシック" charset="-128"/>
              <a:cs typeface="Arial" pitchFamily="34" charset="0"/>
            </a:endParaRPr>
          </a:p>
          <a:p>
            <a:pPr marL="341313" indent="-341313" defTabSz="455613" eaLnBrk="0" fontAlgn="base" hangingPunct="0">
              <a:lnSpc>
                <a:spcPct val="65000"/>
              </a:lnSpc>
              <a:spcBef>
                <a:spcPct val="20000"/>
              </a:spcBef>
              <a:spcAft>
                <a:spcPct val="0"/>
              </a:spcAft>
              <a:buFont typeface="Wingdings" pitchFamily="2" charset="2"/>
              <a:buChar char="Ø"/>
            </a:pPr>
            <a:r>
              <a:rPr lang="en-US" sz="2800" dirty="0" smtClean="0">
                <a:solidFill>
                  <a:srgbClr val="000000"/>
                </a:solidFill>
                <a:latin typeface="Arial" pitchFamily="34" charset="0"/>
                <a:ea typeface="ＭＳ Ｐゴシック" charset="-128"/>
                <a:cs typeface="Arial" pitchFamily="34" charset="0"/>
              </a:rPr>
              <a:t>Histone </a:t>
            </a:r>
            <a:r>
              <a:rPr lang="en-US" sz="2800" dirty="0">
                <a:solidFill>
                  <a:srgbClr val="000000"/>
                </a:solidFill>
                <a:latin typeface="Arial" pitchFamily="34" charset="0"/>
                <a:ea typeface="ＭＳ Ｐゴシック" charset="-128"/>
                <a:cs typeface="Arial" pitchFamily="34" charset="0"/>
              </a:rPr>
              <a:t>modifications by </a:t>
            </a:r>
            <a:r>
              <a:rPr lang="en-US" sz="2800" dirty="0" err="1">
                <a:solidFill>
                  <a:srgbClr val="000000"/>
                </a:solidFill>
                <a:latin typeface="Arial" pitchFamily="34" charset="0"/>
                <a:ea typeface="ＭＳ Ｐゴシック" charset="-128"/>
                <a:cs typeface="Arial" pitchFamily="34" charset="0"/>
              </a:rPr>
              <a:t>ChIP-seq</a:t>
            </a:r>
            <a:r>
              <a:rPr lang="en-US" sz="2800" dirty="0">
                <a:solidFill>
                  <a:srgbClr val="000000"/>
                </a:solidFill>
                <a:latin typeface="Arial" pitchFamily="34" charset="0"/>
                <a:ea typeface="ＭＳ Ｐゴシック" charset="-128"/>
                <a:cs typeface="Arial" pitchFamily="34" charset="0"/>
              </a:rPr>
              <a:t> (</a:t>
            </a:r>
            <a:r>
              <a:rPr lang="en-US" sz="2800" dirty="0">
                <a:solidFill>
                  <a:srgbClr val="FF0000"/>
                </a:solidFill>
                <a:latin typeface="Arial" pitchFamily="34" charset="0"/>
                <a:ea typeface="ＭＳ Ｐゴシック" charset="-128"/>
                <a:cs typeface="Arial" pitchFamily="34" charset="0"/>
              </a:rPr>
              <a:t>e.g. H3K4me1H3K4me3, H3K27Ac</a:t>
            </a:r>
            <a:r>
              <a:rPr lang="en-US" sz="2800" dirty="0">
                <a:solidFill>
                  <a:srgbClr val="000000"/>
                </a:solidFill>
                <a:latin typeface="Arial" pitchFamily="34" charset="0"/>
                <a:ea typeface="ＭＳ Ｐゴシック" charset="-128"/>
                <a:cs typeface="Arial" pitchFamily="34" charset="0"/>
              </a:rPr>
              <a:t>)</a:t>
            </a:r>
          </a:p>
          <a:p>
            <a:pPr marL="341313" indent="-341313" defTabSz="455613" eaLnBrk="0" fontAlgn="base" hangingPunct="0">
              <a:lnSpc>
                <a:spcPct val="65000"/>
              </a:lnSpc>
              <a:spcBef>
                <a:spcPct val="20000"/>
              </a:spcBef>
              <a:spcAft>
                <a:spcPct val="0"/>
              </a:spcAft>
            </a:pPr>
            <a:endParaRPr lang="en-US" sz="2800" dirty="0">
              <a:solidFill>
                <a:srgbClr val="000000"/>
              </a:solidFill>
              <a:latin typeface="Arial" pitchFamily="34" charset="0"/>
              <a:ea typeface="ＭＳ Ｐゴシック" charset="-128"/>
              <a:cs typeface="Arial" pitchFamily="34" charset="0"/>
            </a:endParaRPr>
          </a:p>
          <a:p>
            <a:pPr marL="341313" indent="-341313" defTabSz="455613" eaLnBrk="0" fontAlgn="base" hangingPunct="0">
              <a:lnSpc>
                <a:spcPct val="65000"/>
              </a:lnSpc>
              <a:spcBef>
                <a:spcPct val="20000"/>
              </a:spcBef>
              <a:spcAft>
                <a:spcPct val="0"/>
              </a:spcAft>
              <a:buFont typeface="Wingdings" pitchFamily="2" charset="2"/>
              <a:buChar char="Ø"/>
            </a:pPr>
            <a:r>
              <a:rPr lang="en-US" sz="2800" dirty="0">
                <a:solidFill>
                  <a:srgbClr val="000000"/>
                </a:solidFill>
                <a:latin typeface="Arial" pitchFamily="34" charset="0"/>
                <a:ea typeface="ＭＳ Ｐゴシック" charset="-128"/>
                <a:cs typeface="Arial" pitchFamily="34" charset="0"/>
              </a:rPr>
              <a:t>Chromatin accessibility (</a:t>
            </a:r>
            <a:r>
              <a:rPr lang="en-US" sz="2800" dirty="0">
                <a:solidFill>
                  <a:srgbClr val="FF0000"/>
                </a:solidFill>
                <a:latin typeface="Arial" pitchFamily="34" charset="0"/>
                <a:ea typeface="ＭＳ Ｐゴシック" charset="-128"/>
                <a:cs typeface="Arial" pitchFamily="34" charset="0"/>
              </a:rPr>
              <a:t>ATAC-</a:t>
            </a:r>
            <a:r>
              <a:rPr lang="en-US" sz="2800" dirty="0" err="1">
                <a:solidFill>
                  <a:srgbClr val="FF0000"/>
                </a:solidFill>
                <a:latin typeface="Arial" pitchFamily="34" charset="0"/>
                <a:ea typeface="ＭＳ Ｐゴシック" charset="-128"/>
                <a:cs typeface="Arial" pitchFamily="34" charset="0"/>
              </a:rPr>
              <a:t>seq</a:t>
            </a:r>
            <a:r>
              <a:rPr lang="en-US" sz="2800" dirty="0">
                <a:solidFill>
                  <a:srgbClr val="000000"/>
                </a:solidFill>
                <a:latin typeface="Arial" pitchFamily="34" charset="0"/>
                <a:ea typeface="ＭＳ Ｐゴシック" charset="-128"/>
                <a:cs typeface="Arial" pitchFamily="34" charset="0"/>
              </a:rPr>
              <a:t>)</a:t>
            </a:r>
          </a:p>
          <a:p>
            <a:pPr marL="341313" indent="-341313" defTabSz="455613" eaLnBrk="0" fontAlgn="base" hangingPunct="0">
              <a:lnSpc>
                <a:spcPct val="65000"/>
              </a:lnSpc>
              <a:spcBef>
                <a:spcPct val="20000"/>
              </a:spcBef>
              <a:spcAft>
                <a:spcPct val="0"/>
              </a:spcAft>
              <a:buFont typeface="Wingdings" pitchFamily="2" charset="2"/>
              <a:buChar char="Ø"/>
            </a:pPr>
            <a:endParaRPr lang="en-US" sz="2800" dirty="0">
              <a:solidFill>
                <a:srgbClr val="000000"/>
              </a:solidFill>
              <a:latin typeface="Arial" pitchFamily="34" charset="0"/>
              <a:ea typeface="ＭＳ Ｐゴシック" charset="-128"/>
              <a:cs typeface="Arial" pitchFamily="34" charset="0"/>
            </a:endParaRPr>
          </a:p>
        </p:txBody>
      </p:sp>
      <p:sp>
        <p:nvSpPr>
          <p:cNvPr id="289795" name="Rectangle 2"/>
          <p:cNvSpPr>
            <a:spLocks noChangeArrowheads="1"/>
          </p:cNvSpPr>
          <p:nvPr/>
        </p:nvSpPr>
        <p:spPr bwMode="auto">
          <a:xfrm>
            <a:off x="1302337" y="544490"/>
            <a:ext cx="6040939" cy="12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5" tIns="45718" rIns="91435" bIns="45718">
            <a:spAutoFit/>
          </a:bodyPr>
          <a:lstStyle/>
          <a:p>
            <a:pPr algn="ctr" fontAlgn="base">
              <a:spcBef>
                <a:spcPct val="0"/>
              </a:spcBef>
              <a:spcAft>
                <a:spcPct val="0"/>
              </a:spcAft>
            </a:pPr>
            <a:r>
              <a:rPr lang="en-US" sz="3600" b="1" dirty="0">
                <a:solidFill>
                  <a:srgbClr val="0617BA"/>
                </a:solidFill>
                <a:latin typeface="Arial" pitchFamily="34" charset="0"/>
                <a:cs typeface="Arial" pitchFamily="34" charset="0"/>
              </a:rPr>
              <a:t>MESA </a:t>
            </a:r>
            <a:r>
              <a:rPr lang="en-US" sz="3600" b="1" dirty="0" err="1">
                <a:solidFill>
                  <a:srgbClr val="0617BA"/>
                </a:solidFill>
                <a:latin typeface="Arial" pitchFamily="34" charset="0"/>
                <a:cs typeface="Arial" pitchFamily="34" charset="0"/>
              </a:rPr>
              <a:t>Epigenomic</a:t>
            </a:r>
            <a:r>
              <a:rPr lang="en-US" sz="3600" b="1" dirty="0">
                <a:solidFill>
                  <a:srgbClr val="0617BA"/>
                </a:solidFill>
                <a:latin typeface="Arial" pitchFamily="34" charset="0"/>
                <a:cs typeface="Arial" pitchFamily="34" charset="0"/>
              </a:rPr>
              <a:t> </a:t>
            </a:r>
            <a:r>
              <a:rPr lang="en-US" sz="3600" b="1" dirty="0" smtClean="0">
                <a:solidFill>
                  <a:srgbClr val="0617BA"/>
                </a:solidFill>
                <a:latin typeface="Arial" pitchFamily="34" charset="0"/>
                <a:cs typeface="Arial" pitchFamily="34" charset="0"/>
              </a:rPr>
              <a:t>Studies</a:t>
            </a:r>
          </a:p>
          <a:p>
            <a:pPr algn="ctr" fontAlgn="base">
              <a:spcBef>
                <a:spcPct val="0"/>
              </a:spcBef>
              <a:spcAft>
                <a:spcPct val="0"/>
              </a:spcAft>
            </a:pPr>
            <a:r>
              <a:rPr lang="en-US" sz="3600" b="1" dirty="0" smtClean="0">
                <a:solidFill>
                  <a:srgbClr val="0617BA"/>
                </a:solidFill>
                <a:latin typeface="Arial" pitchFamily="34" charset="0"/>
                <a:cs typeface="Arial" pitchFamily="34" charset="0"/>
              </a:rPr>
              <a:t>Exam 5 (N</a:t>
            </a:r>
            <a:r>
              <a:rPr lang="en-US" sz="3600" b="1" baseline="-25000" dirty="0" smtClean="0">
                <a:solidFill>
                  <a:srgbClr val="0617BA"/>
                </a:solidFill>
                <a:latin typeface="Arial" pitchFamily="34" charset="0"/>
                <a:cs typeface="Arial" pitchFamily="34" charset="0"/>
              </a:rPr>
              <a:t>(max)=</a:t>
            </a:r>
            <a:r>
              <a:rPr lang="en-US" sz="3600" b="1" dirty="0" smtClean="0">
                <a:solidFill>
                  <a:srgbClr val="0617BA"/>
                </a:solidFill>
                <a:latin typeface="Arial" pitchFamily="34" charset="0"/>
                <a:cs typeface="Arial" pitchFamily="34" charset="0"/>
              </a:rPr>
              <a:t>~2500)</a:t>
            </a:r>
            <a:endParaRPr lang="en-US" sz="3600" b="1" baseline="-25000" dirty="0">
              <a:solidFill>
                <a:srgbClr val="0617BA"/>
              </a:solidFill>
              <a:latin typeface="Arial" pitchFamily="34" charset="0"/>
              <a:cs typeface="Arial" pitchFamily="34" charset="0"/>
            </a:endParaRPr>
          </a:p>
        </p:txBody>
      </p:sp>
    </p:spTree>
    <p:extLst>
      <p:ext uri="{BB962C8B-B14F-4D97-AF65-F5344CB8AC3E}">
        <p14:creationId xmlns:p14="http://schemas.microsoft.com/office/powerpoint/2010/main" val="27983464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5">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p:cNvSpPr>
          <p:nvPr/>
        </p:nvSpPr>
        <p:spPr bwMode="auto">
          <a:xfrm>
            <a:off x="1676400" y="4495800"/>
            <a:ext cx="3276600" cy="2209800"/>
          </a:xfrm>
          <a:prstGeom prst="rect">
            <a:avLst/>
          </a:prstGeom>
          <a:gradFill rotWithShape="1">
            <a:gsLst>
              <a:gs pos="0">
                <a:schemeClr val="bg2"/>
              </a:gs>
              <a:gs pos="50000">
                <a:srgbClr val="B2B2B2"/>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lstStyle/>
          <a:p>
            <a:pPr algn="ctr" fontAlgn="base">
              <a:spcBef>
                <a:spcPct val="0"/>
              </a:spcBef>
              <a:spcAft>
                <a:spcPct val="0"/>
              </a:spcAft>
              <a:defRPr/>
            </a:pPr>
            <a:endParaRPr lang="en-US" sz="2000">
              <a:solidFill>
                <a:srgbClr val="FFFFFF"/>
              </a:solidFill>
              <a:latin typeface="Arial" pitchFamily="34" charset="0"/>
              <a:ea typeface="ＭＳ Ｐゴシック" charset="-128"/>
            </a:endParaRPr>
          </a:p>
        </p:txBody>
      </p:sp>
      <p:sp>
        <p:nvSpPr>
          <p:cNvPr id="131075" name="Rectangle 3"/>
          <p:cNvSpPr>
            <a:spLocks noChangeArrowheads="1"/>
          </p:cNvSpPr>
          <p:nvPr/>
        </p:nvSpPr>
        <p:spPr bwMode="auto">
          <a:xfrm>
            <a:off x="1752600" y="1447800"/>
            <a:ext cx="2819400" cy="1219200"/>
          </a:xfrm>
          <a:prstGeom prst="rect">
            <a:avLst/>
          </a:prstGeom>
          <a:gradFill rotWithShape="1">
            <a:gsLst>
              <a:gs pos="0">
                <a:schemeClr val="bg2"/>
              </a:gs>
              <a:gs pos="50000">
                <a:srgbClr val="B2B2B2"/>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lstStyle/>
          <a:p>
            <a:pPr algn="ctr" fontAlgn="base">
              <a:spcBef>
                <a:spcPct val="0"/>
              </a:spcBef>
              <a:spcAft>
                <a:spcPct val="0"/>
              </a:spcAft>
              <a:defRPr/>
            </a:pPr>
            <a:endParaRPr lang="en-US" sz="2000">
              <a:solidFill>
                <a:srgbClr val="FFFFFF"/>
              </a:solidFill>
              <a:latin typeface="Arial" pitchFamily="34" charset="0"/>
              <a:ea typeface="ＭＳ Ｐゴシック" charset="-128"/>
            </a:endParaRPr>
          </a:p>
        </p:txBody>
      </p:sp>
      <p:sp>
        <p:nvSpPr>
          <p:cNvPr id="377860" name="Rectangle 4"/>
          <p:cNvSpPr>
            <a:spLocks noChangeArrowheads="1"/>
          </p:cNvSpPr>
          <p:nvPr/>
        </p:nvSpPr>
        <p:spPr bwMode="auto">
          <a:xfrm>
            <a:off x="5822950" y="2286000"/>
            <a:ext cx="3321050" cy="35052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grpSp>
        <p:nvGrpSpPr>
          <p:cNvPr id="377861" name="Group 5"/>
          <p:cNvGrpSpPr>
            <a:grpSpLocks/>
          </p:cNvGrpSpPr>
          <p:nvPr/>
        </p:nvGrpSpPr>
        <p:grpSpPr bwMode="auto">
          <a:xfrm flipH="1">
            <a:off x="1295400" y="2643188"/>
            <a:ext cx="3421062" cy="1854200"/>
            <a:chOff x="641" y="415"/>
            <a:chExt cx="3919" cy="2595"/>
          </a:xfrm>
        </p:grpSpPr>
        <p:pic>
          <p:nvPicPr>
            <p:cNvPr id="377862" name="Picture 6" descr="0410"/>
            <p:cNvPicPr>
              <a:picLocks noChangeAspect="1" noChangeArrowheads="1"/>
            </p:cNvPicPr>
            <p:nvPr/>
          </p:nvPicPr>
          <p:blipFill>
            <a:blip r:embed="rId3">
              <a:clrChange>
                <a:clrFrom>
                  <a:srgbClr val="0D090A"/>
                </a:clrFrom>
                <a:clrTo>
                  <a:srgbClr val="0D090A">
                    <a:alpha val="0"/>
                  </a:srgbClr>
                </a:clrTo>
              </a:clrChange>
              <a:extLst>
                <a:ext uri="{28A0092B-C50C-407E-A947-70E740481C1C}">
                  <a14:useLocalDpi xmlns:a14="http://schemas.microsoft.com/office/drawing/2010/main" val="0"/>
                </a:ext>
              </a:extLst>
            </a:blip>
            <a:srcRect l="1961" t="3464" r="1961" b="16859"/>
            <a:stretch>
              <a:fillRect/>
            </a:stretch>
          </p:blipFill>
          <p:spPr bwMode="auto">
            <a:xfrm>
              <a:off x="960" y="789"/>
              <a:ext cx="3600" cy="1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bg1"/>
                  </a:solidFill>
                  <a:miter lim="800000"/>
                  <a:headEnd/>
                  <a:tailEnd/>
                </a14:hiddenLine>
              </a:ext>
            </a:extLst>
          </p:spPr>
        </p:pic>
        <p:sp>
          <p:nvSpPr>
            <p:cNvPr id="377863" name="Oval 7"/>
            <p:cNvSpPr>
              <a:spLocks noChangeArrowheads="1"/>
            </p:cNvSpPr>
            <p:nvPr/>
          </p:nvSpPr>
          <p:spPr bwMode="auto">
            <a:xfrm>
              <a:off x="2218" y="941"/>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64" name="Oval 8"/>
            <p:cNvSpPr>
              <a:spLocks noChangeArrowheads="1"/>
            </p:cNvSpPr>
            <p:nvPr/>
          </p:nvSpPr>
          <p:spPr bwMode="auto">
            <a:xfrm>
              <a:off x="1929" y="959"/>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65" name="Oval 9"/>
            <p:cNvSpPr>
              <a:spLocks noChangeArrowheads="1"/>
            </p:cNvSpPr>
            <p:nvPr/>
          </p:nvSpPr>
          <p:spPr bwMode="auto">
            <a:xfrm>
              <a:off x="1641" y="950"/>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66" name="Oval 10"/>
            <p:cNvSpPr>
              <a:spLocks noChangeArrowheads="1"/>
            </p:cNvSpPr>
            <p:nvPr/>
          </p:nvSpPr>
          <p:spPr bwMode="auto">
            <a:xfrm>
              <a:off x="3709" y="1035"/>
              <a:ext cx="211" cy="673"/>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lgn="ctr" fontAlgn="base">
                <a:spcBef>
                  <a:spcPct val="0"/>
                </a:spcBef>
                <a:spcAft>
                  <a:spcPct val="0"/>
                </a:spcAft>
              </a:pPr>
              <a:endParaRPr lang="en-US" altLang="en-US" sz="1800" b="1" smtClean="0">
                <a:solidFill>
                  <a:srgbClr val="000000"/>
                </a:solidFill>
                <a:latin typeface="Times New Roman" pitchFamily="18" charset="0"/>
                <a:ea typeface="ＭＳ Ｐゴシック" pitchFamily="34" charset="-128"/>
              </a:endParaRPr>
            </a:p>
          </p:txBody>
        </p:sp>
        <p:sp>
          <p:nvSpPr>
            <p:cNvPr id="377867" name="Oval 11"/>
            <p:cNvSpPr>
              <a:spLocks noChangeArrowheads="1"/>
            </p:cNvSpPr>
            <p:nvPr/>
          </p:nvSpPr>
          <p:spPr bwMode="auto">
            <a:xfrm>
              <a:off x="1018" y="941"/>
              <a:ext cx="210"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68" name="Oval 12"/>
            <p:cNvSpPr>
              <a:spLocks noChangeArrowheads="1"/>
            </p:cNvSpPr>
            <p:nvPr/>
          </p:nvSpPr>
          <p:spPr bwMode="auto">
            <a:xfrm>
              <a:off x="727" y="941"/>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69" name="Oval 13"/>
            <p:cNvSpPr>
              <a:spLocks noChangeArrowheads="1"/>
            </p:cNvSpPr>
            <p:nvPr/>
          </p:nvSpPr>
          <p:spPr bwMode="auto">
            <a:xfrm>
              <a:off x="727" y="1375"/>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70" name="Oval 14"/>
            <p:cNvSpPr>
              <a:spLocks noChangeArrowheads="1"/>
            </p:cNvSpPr>
            <p:nvPr/>
          </p:nvSpPr>
          <p:spPr bwMode="auto">
            <a:xfrm>
              <a:off x="681" y="1806"/>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71" name="Oval 15"/>
            <p:cNvSpPr>
              <a:spLocks noChangeArrowheads="1"/>
            </p:cNvSpPr>
            <p:nvPr/>
          </p:nvSpPr>
          <p:spPr bwMode="auto">
            <a:xfrm>
              <a:off x="705" y="1799"/>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72" name="Oval 16"/>
            <p:cNvSpPr>
              <a:spLocks noChangeArrowheads="1"/>
            </p:cNvSpPr>
            <p:nvPr/>
          </p:nvSpPr>
          <p:spPr bwMode="auto">
            <a:xfrm>
              <a:off x="641" y="2141"/>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73" name="Oval 17"/>
            <p:cNvSpPr>
              <a:spLocks noChangeArrowheads="1"/>
            </p:cNvSpPr>
            <p:nvPr/>
          </p:nvSpPr>
          <p:spPr bwMode="auto">
            <a:xfrm>
              <a:off x="706" y="2159"/>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74" name="Oval 18"/>
            <p:cNvSpPr>
              <a:spLocks noChangeArrowheads="1"/>
            </p:cNvSpPr>
            <p:nvPr/>
          </p:nvSpPr>
          <p:spPr bwMode="auto">
            <a:xfrm>
              <a:off x="1136" y="2095"/>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75" name="Oval 19"/>
            <p:cNvSpPr>
              <a:spLocks noChangeArrowheads="1"/>
            </p:cNvSpPr>
            <p:nvPr/>
          </p:nvSpPr>
          <p:spPr bwMode="auto">
            <a:xfrm>
              <a:off x="1427" y="2095"/>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76" name="Oval 20"/>
            <p:cNvSpPr>
              <a:spLocks noChangeArrowheads="1"/>
            </p:cNvSpPr>
            <p:nvPr/>
          </p:nvSpPr>
          <p:spPr bwMode="auto">
            <a:xfrm>
              <a:off x="1867" y="2119"/>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77" name="Oval 21"/>
            <p:cNvSpPr>
              <a:spLocks noChangeArrowheads="1"/>
            </p:cNvSpPr>
            <p:nvPr/>
          </p:nvSpPr>
          <p:spPr bwMode="auto">
            <a:xfrm>
              <a:off x="2138" y="2119"/>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78" name="Oval 22"/>
            <p:cNvSpPr>
              <a:spLocks noChangeArrowheads="1"/>
            </p:cNvSpPr>
            <p:nvPr/>
          </p:nvSpPr>
          <p:spPr bwMode="auto">
            <a:xfrm>
              <a:off x="2290" y="1950"/>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79" name="Oval 23"/>
            <p:cNvSpPr>
              <a:spLocks noChangeArrowheads="1"/>
            </p:cNvSpPr>
            <p:nvPr/>
          </p:nvSpPr>
          <p:spPr bwMode="auto">
            <a:xfrm>
              <a:off x="2114" y="1790"/>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80" name="Oval 24"/>
            <p:cNvSpPr>
              <a:spLocks noChangeArrowheads="1"/>
            </p:cNvSpPr>
            <p:nvPr/>
          </p:nvSpPr>
          <p:spPr bwMode="auto">
            <a:xfrm>
              <a:off x="2147" y="1406"/>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81" name="Oval 25"/>
            <p:cNvSpPr>
              <a:spLocks noChangeArrowheads="1"/>
            </p:cNvSpPr>
            <p:nvPr/>
          </p:nvSpPr>
          <p:spPr bwMode="auto">
            <a:xfrm>
              <a:off x="1999" y="941"/>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82" name="Oval 26"/>
            <p:cNvSpPr>
              <a:spLocks noChangeArrowheads="1"/>
            </p:cNvSpPr>
            <p:nvPr/>
          </p:nvSpPr>
          <p:spPr bwMode="auto">
            <a:xfrm>
              <a:off x="1490" y="415"/>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83" name="Oval 27"/>
            <p:cNvSpPr>
              <a:spLocks noChangeArrowheads="1"/>
            </p:cNvSpPr>
            <p:nvPr/>
          </p:nvSpPr>
          <p:spPr bwMode="auto">
            <a:xfrm>
              <a:off x="923" y="1375"/>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84" name="Oval 28"/>
            <p:cNvSpPr>
              <a:spLocks noChangeArrowheads="1"/>
            </p:cNvSpPr>
            <p:nvPr/>
          </p:nvSpPr>
          <p:spPr bwMode="auto">
            <a:xfrm>
              <a:off x="850" y="1790"/>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85" name="Oval 29"/>
            <p:cNvSpPr>
              <a:spLocks noChangeArrowheads="1"/>
            </p:cNvSpPr>
            <p:nvPr/>
          </p:nvSpPr>
          <p:spPr bwMode="auto">
            <a:xfrm>
              <a:off x="1136" y="1781"/>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86" name="Oval 30"/>
            <p:cNvSpPr>
              <a:spLocks noChangeArrowheads="1"/>
            </p:cNvSpPr>
            <p:nvPr/>
          </p:nvSpPr>
          <p:spPr bwMode="auto">
            <a:xfrm>
              <a:off x="1618" y="1799"/>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87" name="Oval 31"/>
            <p:cNvSpPr>
              <a:spLocks noChangeArrowheads="1"/>
            </p:cNvSpPr>
            <p:nvPr/>
          </p:nvSpPr>
          <p:spPr bwMode="auto">
            <a:xfrm>
              <a:off x="1834" y="1806"/>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88" name="Oval 32"/>
            <p:cNvSpPr>
              <a:spLocks noChangeArrowheads="1"/>
            </p:cNvSpPr>
            <p:nvPr/>
          </p:nvSpPr>
          <p:spPr bwMode="auto">
            <a:xfrm>
              <a:off x="1907" y="1415"/>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89" name="Oval 33"/>
            <p:cNvSpPr>
              <a:spLocks noChangeArrowheads="1"/>
            </p:cNvSpPr>
            <p:nvPr/>
          </p:nvSpPr>
          <p:spPr bwMode="auto">
            <a:xfrm>
              <a:off x="1667" y="1399"/>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90" name="Oval 34"/>
            <p:cNvSpPr>
              <a:spLocks noChangeArrowheads="1"/>
            </p:cNvSpPr>
            <p:nvPr/>
          </p:nvSpPr>
          <p:spPr bwMode="auto">
            <a:xfrm>
              <a:off x="1410" y="1375"/>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91" name="Oval 35"/>
            <p:cNvSpPr>
              <a:spLocks noChangeArrowheads="1"/>
            </p:cNvSpPr>
            <p:nvPr/>
          </p:nvSpPr>
          <p:spPr bwMode="auto">
            <a:xfrm>
              <a:off x="1154" y="1375"/>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92" name="Rectangle 36"/>
            <p:cNvSpPr>
              <a:spLocks noChangeArrowheads="1"/>
            </p:cNvSpPr>
            <p:nvPr/>
          </p:nvSpPr>
          <p:spPr bwMode="auto">
            <a:xfrm>
              <a:off x="2360" y="1408"/>
              <a:ext cx="210" cy="640"/>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93" name="Oval 37"/>
            <p:cNvSpPr>
              <a:spLocks noChangeArrowheads="1"/>
            </p:cNvSpPr>
            <p:nvPr/>
          </p:nvSpPr>
          <p:spPr bwMode="auto">
            <a:xfrm>
              <a:off x="2445" y="437"/>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sp>
          <p:nvSpPr>
            <p:cNvPr id="377894" name="Oval 38"/>
            <p:cNvSpPr>
              <a:spLocks noChangeArrowheads="1"/>
            </p:cNvSpPr>
            <p:nvPr/>
          </p:nvSpPr>
          <p:spPr bwMode="auto">
            <a:xfrm>
              <a:off x="3762" y="2095"/>
              <a:ext cx="211" cy="851"/>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endParaRPr lang="en-US" altLang="en-US" sz="2400" smtClean="0">
                <a:solidFill>
                  <a:srgbClr val="000000"/>
                </a:solidFill>
                <a:latin typeface="Arial" pitchFamily="34" charset="0"/>
                <a:ea typeface="ＭＳ Ｐゴシック" pitchFamily="34" charset="-128"/>
              </a:endParaRPr>
            </a:p>
          </p:txBody>
        </p:sp>
      </p:grpSp>
      <p:sp>
        <p:nvSpPr>
          <p:cNvPr id="377895" name="Text Box 39"/>
          <p:cNvSpPr txBox="1">
            <a:spLocks noChangeArrowheads="1"/>
          </p:cNvSpPr>
          <p:nvPr/>
        </p:nvSpPr>
        <p:spPr bwMode="auto">
          <a:xfrm>
            <a:off x="1808163" y="1371600"/>
            <a:ext cx="2865437" cy="13112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91420" tIns="45711" rIns="91420" bIns="45711">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fontAlgn="base">
              <a:spcBef>
                <a:spcPct val="0"/>
              </a:spcBef>
              <a:spcAft>
                <a:spcPct val="0"/>
              </a:spcAft>
            </a:pPr>
            <a:r>
              <a:rPr lang="en-US" altLang="en-US" b="1" dirty="0" smtClean="0">
                <a:solidFill>
                  <a:srgbClr val="FFFFFF"/>
                </a:solidFill>
                <a:ea typeface="ＭＳ Ｐゴシック" pitchFamily="34" charset="-128"/>
              </a:rPr>
              <a:t>Development</a:t>
            </a:r>
          </a:p>
          <a:p>
            <a:pPr fontAlgn="base">
              <a:spcBef>
                <a:spcPct val="0"/>
              </a:spcBef>
              <a:spcAft>
                <a:spcPct val="0"/>
              </a:spcAft>
            </a:pPr>
            <a:r>
              <a:rPr lang="en-US" altLang="en-US" b="1" dirty="0" smtClean="0">
                <a:solidFill>
                  <a:srgbClr val="FFFFFF"/>
                </a:solidFill>
                <a:ea typeface="ＭＳ Ｐゴシック" pitchFamily="34" charset="-128"/>
              </a:rPr>
              <a:t>Cell Differentiation</a:t>
            </a:r>
          </a:p>
          <a:p>
            <a:pPr fontAlgn="base">
              <a:spcBef>
                <a:spcPct val="0"/>
              </a:spcBef>
              <a:spcAft>
                <a:spcPct val="0"/>
              </a:spcAft>
            </a:pPr>
            <a:r>
              <a:rPr lang="en-US" altLang="en-US" b="1" smtClean="0">
                <a:solidFill>
                  <a:srgbClr val="FFFFFF"/>
                </a:solidFill>
                <a:ea typeface="ＭＳ Ｐゴシック" pitchFamily="34" charset="-128"/>
              </a:rPr>
              <a:t>Aging</a:t>
            </a:r>
          </a:p>
          <a:p>
            <a:pPr fontAlgn="base">
              <a:spcBef>
                <a:spcPct val="0"/>
              </a:spcBef>
              <a:spcAft>
                <a:spcPct val="0"/>
              </a:spcAft>
            </a:pPr>
            <a:r>
              <a:rPr lang="en-US" altLang="en-US" b="1" smtClean="0">
                <a:solidFill>
                  <a:srgbClr val="FFFFFF"/>
                </a:solidFill>
                <a:ea typeface="ＭＳ Ｐゴシック" pitchFamily="34" charset="-128"/>
              </a:rPr>
              <a:t>Reprogramming </a:t>
            </a:r>
            <a:r>
              <a:rPr lang="en-US" altLang="en-US" b="1" dirty="0" smtClean="0">
                <a:solidFill>
                  <a:srgbClr val="FFFFFF"/>
                </a:solidFill>
                <a:ea typeface="ＭＳ Ｐゴシック" pitchFamily="34" charset="-128"/>
              </a:rPr>
              <a:t>to </a:t>
            </a:r>
            <a:r>
              <a:rPr lang="en-US" altLang="en-US" b="1" dirty="0" err="1" smtClean="0">
                <a:solidFill>
                  <a:srgbClr val="FFFFFF"/>
                </a:solidFill>
                <a:ea typeface="ＭＳ Ｐゴシック" pitchFamily="34" charset="-128"/>
              </a:rPr>
              <a:t>iPS</a:t>
            </a:r>
            <a:endParaRPr lang="en-US" altLang="en-US" b="1" dirty="0" smtClean="0">
              <a:solidFill>
                <a:srgbClr val="FFFFFF"/>
              </a:solidFill>
              <a:ea typeface="ＭＳ Ｐゴシック" pitchFamily="34" charset="-128"/>
            </a:endParaRPr>
          </a:p>
        </p:txBody>
      </p:sp>
      <p:sp>
        <p:nvSpPr>
          <p:cNvPr id="131112" name="Text Box 40"/>
          <p:cNvSpPr txBox="1">
            <a:spLocks noChangeArrowheads="1"/>
          </p:cNvSpPr>
          <p:nvPr/>
        </p:nvSpPr>
        <p:spPr bwMode="auto">
          <a:xfrm>
            <a:off x="1770063" y="4487863"/>
            <a:ext cx="3175000" cy="2225675"/>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gradFill rotWithShape="1">
                  <a:gsLst>
                    <a:gs pos="0">
                      <a:schemeClr val="bg2"/>
                    </a:gs>
                    <a:gs pos="50000">
                      <a:srgbClr val="B2B2B2"/>
                    </a:gs>
                    <a:gs pos="100000">
                      <a:schemeClr val="bg2"/>
                    </a:gs>
                  </a:gsLst>
                  <a:lin ang="5400000" scaled="1"/>
                </a:gradFill>
              </a14:hiddenFill>
            </a:ext>
            <a:ext uri="{91240B29-F687-4f45-9708-019B960494DF}">
              <a14:hiddenLine xmlns:a14="http://schemas.microsoft.com/office/drawing/2010/main" w="9525">
                <a:solidFill>
                  <a:schemeClr val="tx1"/>
                </a:solidFill>
                <a:miter lim="800000"/>
                <a:headEnd/>
                <a:tailEnd/>
              </a14:hiddenLine>
            </a:ext>
          </a:extLst>
        </p:spPr>
        <p:txBody>
          <a:bodyPr wrap="none" lIns="91420" tIns="45711" rIns="91420" bIns="45711">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fontAlgn="base">
              <a:spcBef>
                <a:spcPct val="0"/>
              </a:spcBef>
              <a:spcAft>
                <a:spcPct val="0"/>
              </a:spcAft>
            </a:pPr>
            <a:r>
              <a:rPr lang="en-US" altLang="en-US" b="1" dirty="0" smtClean="0">
                <a:solidFill>
                  <a:srgbClr val="FFFFFF"/>
                </a:solidFill>
                <a:ea typeface="ＭＳ Ｐゴシック" pitchFamily="34" charset="-128"/>
              </a:rPr>
              <a:t>Environmental exposures</a:t>
            </a:r>
          </a:p>
          <a:p>
            <a:pPr fontAlgn="base">
              <a:spcBef>
                <a:spcPct val="0"/>
              </a:spcBef>
              <a:spcAft>
                <a:spcPct val="0"/>
              </a:spcAft>
            </a:pPr>
            <a:r>
              <a:rPr lang="en-US" altLang="en-US" b="1" dirty="0" smtClean="0">
                <a:solidFill>
                  <a:srgbClr val="FFFFFF"/>
                </a:solidFill>
                <a:ea typeface="ＭＳ Ｐゴシック" pitchFamily="34" charset="-128"/>
              </a:rPr>
              <a:t>Nutrition/Diet</a:t>
            </a:r>
          </a:p>
          <a:p>
            <a:pPr fontAlgn="base">
              <a:spcBef>
                <a:spcPct val="0"/>
              </a:spcBef>
              <a:spcAft>
                <a:spcPct val="0"/>
              </a:spcAft>
            </a:pPr>
            <a:r>
              <a:rPr lang="en-US" altLang="en-US" b="1" dirty="0" smtClean="0">
                <a:solidFill>
                  <a:srgbClr val="FFFFFF"/>
                </a:solidFill>
                <a:ea typeface="ＭＳ Ｐゴシック" pitchFamily="34" charset="-128"/>
              </a:rPr>
              <a:t>Chemical toxins</a:t>
            </a:r>
          </a:p>
          <a:p>
            <a:pPr fontAlgn="base">
              <a:spcBef>
                <a:spcPct val="0"/>
              </a:spcBef>
              <a:spcAft>
                <a:spcPct val="0"/>
              </a:spcAft>
            </a:pPr>
            <a:r>
              <a:rPr lang="en-US" altLang="en-US" b="1" dirty="0" smtClean="0">
                <a:solidFill>
                  <a:srgbClr val="FFFFFF"/>
                </a:solidFill>
                <a:ea typeface="ＭＳ Ｐゴシック" pitchFamily="34" charset="-128"/>
              </a:rPr>
              <a:t>Metals</a:t>
            </a:r>
          </a:p>
          <a:p>
            <a:pPr fontAlgn="base">
              <a:spcBef>
                <a:spcPct val="0"/>
              </a:spcBef>
              <a:spcAft>
                <a:spcPct val="0"/>
              </a:spcAft>
            </a:pPr>
            <a:r>
              <a:rPr lang="en-US" altLang="en-US" b="1" dirty="0" smtClean="0">
                <a:solidFill>
                  <a:srgbClr val="FFFFFF"/>
                </a:solidFill>
                <a:ea typeface="ＭＳ Ｐゴシック" pitchFamily="34" charset="-128"/>
              </a:rPr>
              <a:t>Mediators of stress</a:t>
            </a:r>
          </a:p>
          <a:p>
            <a:pPr fontAlgn="base">
              <a:spcBef>
                <a:spcPct val="0"/>
              </a:spcBef>
              <a:spcAft>
                <a:spcPct val="0"/>
              </a:spcAft>
            </a:pPr>
            <a:r>
              <a:rPr lang="en-US" altLang="en-US" b="1" dirty="0" smtClean="0">
                <a:solidFill>
                  <a:srgbClr val="FFFFFF"/>
                </a:solidFill>
                <a:ea typeface="ＭＳ Ｐゴシック" pitchFamily="34" charset="-128"/>
              </a:rPr>
              <a:t>Infection</a:t>
            </a:r>
          </a:p>
          <a:p>
            <a:pPr fontAlgn="base">
              <a:spcBef>
                <a:spcPct val="0"/>
              </a:spcBef>
              <a:spcAft>
                <a:spcPct val="0"/>
              </a:spcAft>
            </a:pPr>
            <a:r>
              <a:rPr lang="en-US" altLang="en-US" b="1" dirty="0" smtClean="0">
                <a:solidFill>
                  <a:srgbClr val="FFFFFF"/>
                </a:solidFill>
                <a:ea typeface="ＭＳ Ｐゴシック" pitchFamily="34" charset="-128"/>
              </a:rPr>
              <a:t>HIV latency</a:t>
            </a:r>
          </a:p>
        </p:txBody>
      </p:sp>
      <p:sp>
        <p:nvSpPr>
          <p:cNvPr id="377897" name="Text Box 41"/>
          <p:cNvSpPr txBox="1">
            <a:spLocks noChangeArrowheads="1"/>
          </p:cNvSpPr>
          <p:nvPr/>
        </p:nvSpPr>
        <p:spPr bwMode="auto">
          <a:xfrm>
            <a:off x="5822950" y="2260600"/>
            <a:ext cx="3854450" cy="377983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20" tIns="45711" rIns="91420" bIns="45711">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fontAlgn="base">
              <a:spcBef>
                <a:spcPct val="0"/>
              </a:spcBef>
              <a:spcAft>
                <a:spcPct val="0"/>
              </a:spcAft>
            </a:pPr>
            <a:r>
              <a:rPr lang="en-US" altLang="en-US" b="1" dirty="0" smtClean="0">
                <a:solidFill>
                  <a:srgbClr val="FFFFFF"/>
                </a:solidFill>
                <a:ea typeface="ＭＳ Ｐゴシック" pitchFamily="34" charset="-128"/>
              </a:rPr>
              <a:t>Cancer</a:t>
            </a:r>
          </a:p>
          <a:p>
            <a:pPr fontAlgn="base">
              <a:spcBef>
                <a:spcPct val="0"/>
              </a:spcBef>
              <a:spcAft>
                <a:spcPct val="0"/>
              </a:spcAft>
            </a:pPr>
            <a:r>
              <a:rPr lang="en-US" altLang="en-US" b="1" dirty="0" smtClean="0">
                <a:solidFill>
                  <a:srgbClr val="FFFFFF"/>
                </a:solidFill>
                <a:ea typeface="ＭＳ Ｐゴシック" pitchFamily="34" charset="-128"/>
              </a:rPr>
              <a:t>Cardiopulmonary disease</a:t>
            </a:r>
          </a:p>
          <a:p>
            <a:pPr fontAlgn="base">
              <a:spcBef>
                <a:spcPct val="0"/>
              </a:spcBef>
              <a:spcAft>
                <a:spcPct val="0"/>
              </a:spcAft>
            </a:pPr>
            <a:r>
              <a:rPr lang="en-US" altLang="en-US" b="1" dirty="0" smtClean="0">
                <a:solidFill>
                  <a:srgbClr val="FFFFFF"/>
                </a:solidFill>
                <a:ea typeface="ＭＳ Ｐゴシック" pitchFamily="34" charset="-128"/>
              </a:rPr>
              <a:t>Autoimmune disease</a:t>
            </a:r>
          </a:p>
          <a:p>
            <a:pPr fontAlgn="base">
              <a:spcBef>
                <a:spcPct val="0"/>
              </a:spcBef>
              <a:spcAft>
                <a:spcPct val="0"/>
              </a:spcAft>
            </a:pPr>
            <a:r>
              <a:rPr lang="en-US" altLang="en-US" b="1" dirty="0" smtClean="0">
                <a:solidFill>
                  <a:srgbClr val="FFFFFF"/>
                </a:solidFill>
                <a:ea typeface="ＭＳ Ｐゴシック" pitchFamily="34" charset="-128"/>
              </a:rPr>
              <a:t>Obesity</a:t>
            </a:r>
          </a:p>
          <a:p>
            <a:pPr fontAlgn="base">
              <a:spcBef>
                <a:spcPct val="0"/>
              </a:spcBef>
              <a:spcAft>
                <a:spcPct val="0"/>
              </a:spcAft>
            </a:pPr>
            <a:r>
              <a:rPr lang="en-US" altLang="en-US" b="1" dirty="0" smtClean="0">
                <a:solidFill>
                  <a:srgbClr val="FFFFFF"/>
                </a:solidFill>
                <a:ea typeface="ＭＳ Ｐゴシック" pitchFamily="34" charset="-128"/>
              </a:rPr>
              <a:t>Diabetes</a:t>
            </a:r>
          </a:p>
          <a:p>
            <a:pPr fontAlgn="base">
              <a:spcBef>
                <a:spcPct val="0"/>
              </a:spcBef>
              <a:spcAft>
                <a:spcPct val="0"/>
              </a:spcAft>
            </a:pPr>
            <a:r>
              <a:rPr lang="en-US" altLang="en-US" b="1" dirty="0" smtClean="0">
                <a:solidFill>
                  <a:srgbClr val="FFFFFF"/>
                </a:solidFill>
                <a:ea typeface="ＭＳ Ｐゴシック" pitchFamily="34" charset="-128"/>
              </a:rPr>
              <a:t>Neurodevelopmental disorders</a:t>
            </a:r>
          </a:p>
          <a:p>
            <a:pPr fontAlgn="base">
              <a:spcBef>
                <a:spcPct val="0"/>
              </a:spcBef>
              <a:spcAft>
                <a:spcPct val="0"/>
              </a:spcAft>
            </a:pPr>
            <a:r>
              <a:rPr lang="en-US" altLang="en-US" b="1" dirty="0" smtClean="0">
                <a:solidFill>
                  <a:srgbClr val="FFFFFF"/>
                </a:solidFill>
                <a:ea typeface="ＭＳ Ｐゴシック" pitchFamily="34" charset="-128"/>
              </a:rPr>
              <a:t>Schizophrenia</a:t>
            </a:r>
          </a:p>
          <a:p>
            <a:pPr fontAlgn="base">
              <a:spcBef>
                <a:spcPct val="0"/>
              </a:spcBef>
              <a:spcAft>
                <a:spcPct val="0"/>
              </a:spcAft>
            </a:pPr>
            <a:r>
              <a:rPr lang="en-US" altLang="en-US" b="1" dirty="0" smtClean="0">
                <a:solidFill>
                  <a:srgbClr val="FFFFFF"/>
                </a:solidFill>
                <a:ea typeface="ＭＳ Ｐゴシック" pitchFamily="34" charset="-128"/>
              </a:rPr>
              <a:t>Addiction</a:t>
            </a:r>
          </a:p>
          <a:p>
            <a:pPr fontAlgn="base">
              <a:spcBef>
                <a:spcPct val="0"/>
              </a:spcBef>
              <a:spcAft>
                <a:spcPct val="0"/>
              </a:spcAft>
            </a:pPr>
            <a:r>
              <a:rPr lang="en-US" altLang="en-US" b="1" dirty="0" smtClean="0">
                <a:solidFill>
                  <a:srgbClr val="FFFFFF"/>
                </a:solidFill>
                <a:ea typeface="ＭＳ Ｐゴシック" pitchFamily="34" charset="-128"/>
              </a:rPr>
              <a:t>Depression</a:t>
            </a:r>
          </a:p>
          <a:p>
            <a:pPr fontAlgn="base">
              <a:spcBef>
                <a:spcPct val="0"/>
              </a:spcBef>
              <a:spcAft>
                <a:spcPct val="0"/>
              </a:spcAft>
            </a:pPr>
            <a:r>
              <a:rPr lang="en-US" altLang="en-US" b="1" dirty="0" smtClean="0">
                <a:solidFill>
                  <a:srgbClr val="FFFFFF"/>
                </a:solidFill>
                <a:ea typeface="ＭＳ Ｐゴシック" pitchFamily="34" charset="-128"/>
              </a:rPr>
              <a:t>Autism</a:t>
            </a:r>
          </a:p>
          <a:p>
            <a:pPr fontAlgn="base">
              <a:spcBef>
                <a:spcPct val="0"/>
              </a:spcBef>
              <a:spcAft>
                <a:spcPct val="0"/>
              </a:spcAft>
            </a:pPr>
            <a:endParaRPr lang="en-US" altLang="en-US" sz="2200" b="1" dirty="0" smtClean="0">
              <a:solidFill>
                <a:srgbClr val="FFFFFF"/>
              </a:solidFill>
              <a:ea typeface="ＭＳ Ｐゴシック" pitchFamily="34" charset="-128"/>
            </a:endParaRPr>
          </a:p>
        </p:txBody>
      </p:sp>
      <p:sp>
        <p:nvSpPr>
          <p:cNvPr id="377898" name="Text Box 42"/>
          <p:cNvSpPr txBox="1">
            <a:spLocks noChangeArrowheads="1"/>
          </p:cNvSpPr>
          <p:nvPr/>
        </p:nvSpPr>
        <p:spPr bwMode="auto">
          <a:xfrm>
            <a:off x="152400" y="3352800"/>
            <a:ext cx="1371600" cy="352425"/>
          </a:xfrm>
          <a:prstGeom prst="rect">
            <a:avLst/>
          </a:prstGeom>
          <a:solidFill>
            <a:srgbClr val="0000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0" tIns="45711" rIns="91420" bIns="45711">
            <a:spAutoFit/>
          </a:bodyPr>
          <a:lstStyle>
            <a:lvl1pPr marL="225425" indent="-225425">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lgn="ctr" fontAlgn="base">
              <a:lnSpc>
                <a:spcPct val="95000"/>
              </a:lnSpc>
              <a:spcBef>
                <a:spcPct val="50000"/>
              </a:spcBef>
              <a:spcAft>
                <a:spcPct val="0"/>
              </a:spcAft>
              <a:buClr>
                <a:srgbClr val="0066FF"/>
              </a:buClr>
              <a:buSzPct val="130000"/>
            </a:pPr>
            <a:r>
              <a:rPr lang="en-US" altLang="en-US" sz="1800" b="1" dirty="0" smtClean="0">
                <a:solidFill>
                  <a:srgbClr val="FFFFFF"/>
                </a:solidFill>
                <a:latin typeface="Arial" pitchFamily="34" charset="0"/>
                <a:ea typeface="ＭＳ Ｐゴシック" pitchFamily="34" charset="-128"/>
              </a:rPr>
              <a:t>GENOME</a:t>
            </a:r>
          </a:p>
        </p:txBody>
      </p:sp>
      <p:sp>
        <p:nvSpPr>
          <p:cNvPr id="377899" name="Text Box 43"/>
          <p:cNvSpPr txBox="1">
            <a:spLocks noChangeArrowheads="1"/>
          </p:cNvSpPr>
          <p:nvPr/>
        </p:nvSpPr>
        <p:spPr bwMode="auto">
          <a:xfrm>
            <a:off x="4445000" y="3343275"/>
            <a:ext cx="1422400" cy="366713"/>
          </a:xfrm>
          <a:prstGeom prst="rect">
            <a:avLst/>
          </a:prstGeom>
          <a:solidFill>
            <a:srgbClr val="FF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0" tIns="45711" rIns="91420" bIns="45711">
            <a:spAutoFit/>
          </a:bodyPr>
          <a:lstStyle>
            <a:lvl1pPr marL="225425" indent="-225425">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lgn="ctr" fontAlgn="base">
              <a:spcBef>
                <a:spcPct val="50000"/>
              </a:spcBef>
              <a:spcAft>
                <a:spcPct val="50000"/>
              </a:spcAft>
              <a:buClr>
                <a:srgbClr val="0066FF"/>
              </a:buClr>
              <a:buSzPct val="130000"/>
            </a:pPr>
            <a:r>
              <a:rPr lang="en-US" altLang="en-US" sz="1800" b="1" dirty="0" smtClean="0">
                <a:solidFill>
                  <a:srgbClr val="FFFFFF"/>
                </a:solidFill>
                <a:latin typeface="Arial" pitchFamily="34" charset="0"/>
                <a:ea typeface="ＭＳ Ｐゴシック" pitchFamily="34" charset="-128"/>
              </a:rPr>
              <a:t>DISEASE</a:t>
            </a:r>
          </a:p>
        </p:txBody>
      </p:sp>
      <p:sp>
        <p:nvSpPr>
          <p:cNvPr id="131116" name="AutoShape 44"/>
          <p:cNvSpPr>
            <a:spLocks noChangeArrowheads="1"/>
          </p:cNvSpPr>
          <p:nvPr/>
        </p:nvSpPr>
        <p:spPr bwMode="auto">
          <a:xfrm>
            <a:off x="1600200" y="3084513"/>
            <a:ext cx="2761593" cy="906462"/>
          </a:xfrm>
          <a:prstGeom prst="rightArrow">
            <a:avLst>
              <a:gd name="adj1" fmla="val 50000"/>
              <a:gd name="adj2" fmla="val 52802"/>
            </a:avLst>
          </a:prstGeom>
          <a:gradFill rotWithShape="1">
            <a:gsLst>
              <a:gs pos="0">
                <a:schemeClr val="bg2"/>
              </a:gs>
              <a:gs pos="100000">
                <a:srgbClr val="3B3B3B"/>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nchor="ctr"/>
          <a:lstStyle/>
          <a:p>
            <a:pPr eaLnBrk="0" fontAlgn="base" hangingPunct="0">
              <a:spcBef>
                <a:spcPct val="0"/>
              </a:spcBef>
              <a:spcAft>
                <a:spcPct val="0"/>
              </a:spcAft>
              <a:defRPr/>
            </a:pPr>
            <a:endParaRPr lang="en-US" sz="2400">
              <a:solidFill>
                <a:srgbClr val="000000"/>
              </a:solidFill>
              <a:latin typeface="Arial" pitchFamily="34" charset="0"/>
              <a:ea typeface="ＭＳ Ｐゴシック" charset="-128"/>
            </a:endParaRPr>
          </a:p>
        </p:txBody>
      </p:sp>
      <p:sp>
        <p:nvSpPr>
          <p:cNvPr id="377901" name="Text Box 45"/>
          <p:cNvSpPr txBox="1">
            <a:spLocks noChangeArrowheads="1"/>
          </p:cNvSpPr>
          <p:nvPr/>
        </p:nvSpPr>
        <p:spPr bwMode="auto">
          <a:xfrm>
            <a:off x="1524000" y="3352800"/>
            <a:ext cx="1640681"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0" tIns="45711" rIns="91420" bIns="45711">
            <a:spAutoFit/>
          </a:bodyPr>
          <a:lstStyle>
            <a:lvl1pPr marL="225425" indent="-225425">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fontAlgn="base">
              <a:lnSpc>
                <a:spcPct val="95000"/>
              </a:lnSpc>
              <a:spcBef>
                <a:spcPct val="50000"/>
              </a:spcBef>
              <a:spcAft>
                <a:spcPct val="0"/>
              </a:spcAft>
              <a:buClr>
                <a:srgbClr val="0066FF"/>
              </a:buClr>
              <a:buSzPct val="130000"/>
            </a:pPr>
            <a:r>
              <a:rPr lang="en-US" altLang="en-US" sz="1800" b="1" dirty="0" smtClean="0">
                <a:solidFill>
                  <a:srgbClr val="FFFFFF"/>
                </a:solidFill>
                <a:latin typeface="Arial" pitchFamily="34" charset="0"/>
                <a:ea typeface="ＭＳ Ｐゴシック" pitchFamily="34" charset="-128"/>
              </a:rPr>
              <a:t>EPIGENOME</a:t>
            </a:r>
          </a:p>
        </p:txBody>
      </p:sp>
      <p:sp>
        <p:nvSpPr>
          <p:cNvPr id="377902" name="Line 46"/>
          <p:cNvSpPr>
            <a:spLocks noChangeShapeType="1"/>
          </p:cNvSpPr>
          <p:nvPr/>
        </p:nvSpPr>
        <p:spPr bwMode="auto">
          <a:xfrm flipV="1">
            <a:off x="2563813" y="3886200"/>
            <a:ext cx="0" cy="533400"/>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sz="2000">
              <a:solidFill>
                <a:srgbClr val="000000"/>
              </a:solidFill>
              <a:latin typeface="Comic Sans MS" pitchFamily="66" charset="0"/>
              <a:ea typeface="ＭＳ Ｐゴシック" charset="-128"/>
            </a:endParaRPr>
          </a:p>
        </p:txBody>
      </p:sp>
      <p:sp>
        <p:nvSpPr>
          <p:cNvPr id="377903" name="Line 47"/>
          <p:cNvSpPr>
            <a:spLocks noChangeShapeType="1"/>
          </p:cNvSpPr>
          <p:nvPr/>
        </p:nvSpPr>
        <p:spPr bwMode="auto">
          <a:xfrm>
            <a:off x="2563813" y="2667000"/>
            <a:ext cx="0" cy="533400"/>
          </a:xfrm>
          <a:prstGeom prst="line">
            <a:avLst/>
          </a:prstGeom>
          <a:noFill/>
          <a:ln w="635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fontAlgn="base" hangingPunct="0">
              <a:spcBef>
                <a:spcPct val="0"/>
              </a:spcBef>
              <a:spcAft>
                <a:spcPct val="0"/>
              </a:spcAft>
            </a:pPr>
            <a:endParaRPr lang="en-US" sz="2000">
              <a:solidFill>
                <a:srgbClr val="000000"/>
              </a:solidFill>
              <a:latin typeface="Comic Sans MS" pitchFamily="66" charset="0"/>
              <a:ea typeface="ＭＳ Ｐゴシック" charset="-128"/>
            </a:endParaRPr>
          </a:p>
        </p:txBody>
      </p:sp>
      <p:sp>
        <p:nvSpPr>
          <p:cNvPr id="377904" name="Rectangle 48"/>
          <p:cNvSpPr>
            <a:spLocks noGrp="1" noChangeArrowheads="1"/>
          </p:cNvSpPr>
          <p:nvPr>
            <p:ph type="title" idx="4294967295"/>
          </p:nvPr>
        </p:nvSpPr>
        <p:spPr>
          <a:xfrm>
            <a:off x="152400" y="0"/>
            <a:ext cx="8763000" cy="1143000"/>
          </a:xfrm>
          <a:noFill/>
        </p:spPr>
        <p:txBody>
          <a:bodyPr/>
          <a:lstStyle/>
          <a:p>
            <a:pPr eaLnBrk="1" hangingPunct="1">
              <a:lnSpc>
                <a:spcPct val="85000"/>
              </a:lnSpc>
            </a:pPr>
            <a:r>
              <a:rPr lang="en-US" altLang="en-US" sz="3200" b="1" dirty="0" err="1" smtClean="0">
                <a:solidFill>
                  <a:srgbClr val="0617BA"/>
                </a:solidFill>
                <a:latin typeface="Arial" panose="020B0604020202020204" pitchFamily="34" charset="0"/>
                <a:cs typeface="Arial" panose="020B0604020202020204" pitchFamily="34" charset="0"/>
              </a:rPr>
              <a:t>Epigenomic</a:t>
            </a:r>
            <a:r>
              <a:rPr lang="en-US" altLang="en-US" sz="3200" b="1" dirty="0" smtClean="0">
                <a:solidFill>
                  <a:srgbClr val="0617BA"/>
                </a:solidFill>
                <a:latin typeface="Arial" panose="020B0604020202020204" pitchFamily="34" charset="0"/>
                <a:cs typeface="Arial" panose="020B0604020202020204" pitchFamily="34" charset="0"/>
              </a:rPr>
              <a:t> Changes Have Been Implicated in a Wide Variety of Human Diseases</a:t>
            </a:r>
          </a:p>
        </p:txBody>
      </p:sp>
      <p:sp>
        <p:nvSpPr>
          <p:cNvPr id="377905" name="Line 49"/>
          <p:cNvSpPr>
            <a:spLocks noChangeShapeType="1"/>
          </p:cNvSpPr>
          <p:nvPr/>
        </p:nvSpPr>
        <p:spPr bwMode="auto">
          <a:xfrm>
            <a:off x="0" y="1143000"/>
            <a:ext cx="9144000" cy="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endParaRPr lang="en-US" sz="2000">
              <a:solidFill>
                <a:srgbClr val="000000"/>
              </a:solidFill>
              <a:latin typeface="Comic Sans MS" pitchFamily="66" charset="0"/>
              <a:ea typeface="ＭＳ Ｐゴシック" charset="-128"/>
            </a:endParaRPr>
          </a:p>
        </p:txBody>
      </p:sp>
      <p:sp>
        <p:nvSpPr>
          <p:cNvPr id="377906" name="Text Box 50"/>
          <p:cNvSpPr txBox="1">
            <a:spLocks noChangeArrowheads="1"/>
          </p:cNvSpPr>
          <p:nvPr/>
        </p:nvSpPr>
        <p:spPr bwMode="auto">
          <a:xfrm>
            <a:off x="7105650" y="6361113"/>
            <a:ext cx="1733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0" tIns="45711" rIns="91420" bIns="45711">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eaLnBrk="0" fontAlgn="base" hangingPunct="0">
              <a:spcBef>
                <a:spcPct val="0"/>
              </a:spcBef>
              <a:spcAft>
                <a:spcPct val="0"/>
              </a:spcAft>
            </a:pPr>
            <a:r>
              <a:rPr lang="en-US" altLang="en-US" sz="1800" smtClean="0">
                <a:solidFill>
                  <a:srgbClr val="000000"/>
                </a:solidFill>
                <a:latin typeface="Arial" pitchFamily="34" charset="0"/>
                <a:ea typeface="ＭＳ Ｐゴシック" pitchFamily="34" charset="-128"/>
              </a:rPr>
              <a:t>NIH: </a:t>
            </a:r>
            <a:r>
              <a:rPr lang="en-US" altLang="en-US" sz="1800" i="1" smtClean="0">
                <a:solidFill>
                  <a:srgbClr val="000000"/>
                </a:solidFill>
                <a:latin typeface="Arial" pitchFamily="34" charset="0"/>
                <a:ea typeface="ＭＳ Ｐゴシック" pitchFamily="34" charset="-128"/>
              </a:rPr>
              <a:t>N. Volkow</a:t>
            </a:r>
          </a:p>
        </p:txBody>
      </p:sp>
      <p:sp>
        <p:nvSpPr>
          <p:cNvPr id="51" name="Text Box 45"/>
          <p:cNvSpPr txBox="1">
            <a:spLocks noChangeArrowheads="1"/>
          </p:cNvSpPr>
          <p:nvPr/>
        </p:nvSpPr>
        <p:spPr bwMode="auto">
          <a:xfrm>
            <a:off x="3048000" y="3352800"/>
            <a:ext cx="1392343" cy="355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0" tIns="45711" rIns="91420" bIns="45711">
            <a:spAutoFit/>
          </a:bodyPr>
          <a:lstStyle>
            <a:lvl1pPr marL="225425" indent="-225425">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fontAlgn="base">
              <a:lnSpc>
                <a:spcPct val="95000"/>
              </a:lnSpc>
              <a:spcBef>
                <a:spcPct val="50000"/>
              </a:spcBef>
              <a:spcAft>
                <a:spcPct val="0"/>
              </a:spcAft>
              <a:buClr>
                <a:srgbClr val="0066FF"/>
              </a:buClr>
              <a:buSzPct val="130000"/>
            </a:pPr>
            <a:r>
              <a:rPr lang="en-US" altLang="en-US" sz="1800" b="1" dirty="0" smtClean="0">
                <a:solidFill>
                  <a:srgbClr val="00B050"/>
                </a:solidFill>
                <a:latin typeface="Arial" pitchFamily="34" charset="0"/>
                <a:ea typeface="ＭＳ Ｐゴシック" pitchFamily="34" charset="-128"/>
              </a:rPr>
              <a:t>GENE Exp.</a:t>
            </a:r>
          </a:p>
        </p:txBody>
      </p:sp>
    </p:spTree>
    <p:extLst>
      <p:ext uri="{BB962C8B-B14F-4D97-AF65-F5344CB8AC3E}">
        <p14:creationId xmlns:p14="http://schemas.microsoft.com/office/powerpoint/2010/main" val="125772843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b="1" dirty="0" smtClean="0">
                <a:solidFill>
                  <a:srgbClr val="0617BA"/>
                </a:solidFill>
              </a:rPr>
              <a:t>Publications</a:t>
            </a:r>
            <a:endParaRPr lang="en-US" b="1" dirty="0">
              <a:solidFill>
                <a:srgbClr val="0617BA"/>
              </a:solidFill>
            </a:endParaRPr>
          </a:p>
        </p:txBody>
      </p:sp>
      <p:sp>
        <p:nvSpPr>
          <p:cNvPr id="3" name="Content Placeholder 2"/>
          <p:cNvSpPr>
            <a:spLocks noGrp="1"/>
          </p:cNvSpPr>
          <p:nvPr>
            <p:ph idx="1"/>
          </p:nvPr>
        </p:nvSpPr>
        <p:spPr>
          <a:xfrm>
            <a:off x="0" y="1219200"/>
            <a:ext cx="9067800" cy="4114800"/>
          </a:xfrm>
        </p:spPr>
        <p:txBody>
          <a:bodyPr/>
          <a:lstStyle/>
          <a:p>
            <a:r>
              <a:rPr lang="en-US" sz="1100" dirty="0">
                <a:latin typeface="Arial" panose="020B0604020202020204" pitchFamily="34" charset="0"/>
                <a:cs typeface="Arial" panose="020B0604020202020204" pitchFamily="34" charset="0"/>
              </a:rPr>
              <a:t>Reynolds LM, Taylor JR, Ding J, Lohman K, Johnson C, Siscovick D, Burke G, Post W, Shea S, Jacobs DR, Jr., </a:t>
            </a:r>
            <a:r>
              <a:rPr lang="en-US" sz="1100" dirty="0" err="1">
                <a:latin typeface="Arial" panose="020B0604020202020204" pitchFamily="34" charset="0"/>
                <a:cs typeface="Arial" panose="020B0604020202020204" pitchFamily="34" charset="0"/>
              </a:rPr>
              <a:t>Stunnenberg</a:t>
            </a:r>
            <a:r>
              <a:rPr lang="en-US" sz="1100" dirty="0">
                <a:latin typeface="Arial" panose="020B0604020202020204" pitchFamily="34" charset="0"/>
                <a:cs typeface="Arial" panose="020B0604020202020204" pitchFamily="34" charset="0"/>
              </a:rPr>
              <a:t> H, Kritchevsky SB, </a:t>
            </a:r>
            <a:r>
              <a:rPr lang="en-US" sz="1100" dirty="0" err="1">
                <a:latin typeface="Arial" panose="020B0604020202020204" pitchFamily="34" charset="0"/>
                <a:cs typeface="Arial" panose="020B0604020202020204" pitchFamily="34" charset="0"/>
              </a:rPr>
              <a:t>Hoeschele</a:t>
            </a:r>
            <a:r>
              <a:rPr lang="en-US" sz="1100" dirty="0">
                <a:latin typeface="Arial" panose="020B0604020202020204" pitchFamily="34" charset="0"/>
                <a:cs typeface="Arial" panose="020B0604020202020204" pitchFamily="34" charset="0"/>
              </a:rPr>
              <a:t> I, McCall CE, Herrington DM, Tracy RP, Liu Y. Age-related variations in the </a:t>
            </a:r>
            <a:r>
              <a:rPr lang="en-US" sz="1100" dirty="0" err="1">
                <a:latin typeface="Arial" panose="020B0604020202020204" pitchFamily="34" charset="0"/>
                <a:cs typeface="Arial" panose="020B0604020202020204" pitchFamily="34" charset="0"/>
              </a:rPr>
              <a:t>methylome</a:t>
            </a:r>
            <a:r>
              <a:rPr lang="en-US" sz="1100" dirty="0">
                <a:latin typeface="Arial" panose="020B0604020202020204" pitchFamily="34" charset="0"/>
                <a:cs typeface="Arial" panose="020B0604020202020204" pitchFamily="34" charset="0"/>
              </a:rPr>
              <a:t> associated with gene expression in human monocytes and T cells. </a:t>
            </a:r>
            <a:r>
              <a:rPr lang="en-US" sz="1100" i="1" dirty="0">
                <a:latin typeface="Arial" panose="020B0604020202020204" pitchFamily="34" charset="0"/>
                <a:cs typeface="Arial" panose="020B0604020202020204" pitchFamily="34" charset="0"/>
              </a:rPr>
              <a:t>Nature Communications</a:t>
            </a:r>
            <a:r>
              <a:rPr lang="en-US" sz="1100" dirty="0">
                <a:latin typeface="Arial" panose="020B0604020202020204" pitchFamily="34" charset="0"/>
                <a:cs typeface="Arial" panose="020B0604020202020204" pitchFamily="34" charset="0"/>
              </a:rPr>
              <a:t>. 2014;5:5366. (PMCID: PMC4280798).</a:t>
            </a:r>
          </a:p>
          <a:p>
            <a:pPr lvl="0"/>
            <a:r>
              <a:rPr lang="en-US" sz="1100" dirty="0" smtClean="0">
                <a:latin typeface="Arial" panose="020B0604020202020204" pitchFamily="34" charset="0"/>
                <a:cs typeface="Arial" panose="020B0604020202020204" pitchFamily="34" charset="0"/>
              </a:rPr>
              <a:t>Ding </a:t>
            </a:r>
            <a:r>
              <a:rPr lang="en-US" sz="1100" dirty="0">
                <a:latin typeface="Arial" panose="020B0604020202020204" pitchFamily="34" charset="0"/>
                <a:cs typeface="Arial" panose="020B0604020202020204" pitchFamily="34" charset="0"/>
              </a:rPr>
              <a:t>J, Reynolds LM, Zeller T, Muller C, </a:t>
            </a:r>
            <a:r>
              <a:rPr lang="en-US" sz="1100" dirty="0" err="1">
                <a:latin typeface="Arial" panose="020B0604020202020204" pitchFamily="34" charset="0"/>
                <a:cs typeface="Arial" panose="020B0604020202020204" pitchFamily="34" charset="0"/>
              </a:rPr>
              <a:t>Mstat</a:t>
            </a:r>
            <a:r>
              <a:rPr lang="en-US" sz="1100" dirty="0">
                <a:latin typeface="Arial" panose="020B0604020202020204" pitchFamily="34" charset="0"/>
                <a:cs typeface="Arial" panose="020B0604020202020204" pitchFamily="34" charset="0"/>
              </a:rPr>
              <a:t> KL, Nicklas BJ, Kritchevsky SB, Huang Z, Fuente A, </a:t>
            </a:r>
            <a:r>
              <a:rPr lang="en-US" sz="1100" dirty="0" err="1">
                <a:latin typeface="Arial" panose="020B0604020202020204" pitchFamily="34" charset="0"/>
                <a:cs typeface="Arial" panose="020B0604020202020204" pitchFamily="34" charset="0"/>
              </a:rPr>
              <a:t>Soranzo</a:t>
            </a:r>
            <a:r>
              <a:rPr lang="en-US" sz="1100" dirty="0">
                <a:latin typeface="Arial" panose="020B0604020202020204" pitchFamily="34" charset="0"/>
                <a:cs typeface="Arial" panose="020B0604020202020204" pitchFamily="34" charset="0"/>
              </a:rPr>
              <a:t> N, Settlage RE, Chuang CC, Howard T, Xu N, </a:t>
            </a:r>
            <a:r>
              <a:rPr lang="en-US" sz="1100" dirty="0" err="1">
                <a:latin typeface="Arial" panose="020B0604020202020204" pitchFamily="34" charset="0"/>
                <a:cs typeface="Arial" panose="020B0604020202020204" pitchFamily="34" charset="0"/>
              </a:rPr>
              <a:t>Goodarzi</a:t>
            </a:r>
            <a:r>
              <a:rPr lang="en-US" sz="1100" dirty="0">
                <a:latin typeface="Arial" panose="020B0604020202020204" pitchFamily="34" charset="0"/>
                <a:cs typeface="Arial" panose="020B0604020202020204" pitchFamily="34" charset="0"/>
              </a:rPr>
              <a:t> MO, Ida Chen YD, Rotter JI, Siscovick DS, Parks JS, Murphy S, Jacobs DR, Jr., Post W, </a:t>
            </a:r>
            <a:r>
              <a:rPr lang="en-US" sz="1100" u="sng" dirty="0">
                <a:latin typeface="Arial" panose="020B0604020202020204" pitchFamily="34" charset="0"/>
                <a:cs typeface="Arial" panose="020B0604020202020204" pitchFamily="34" charset="0"/>
              </a:rPr>
              <a:t>Tracy RP</a:t>
            </a:r>
            <a:r>
              <a:rPr lang="en-US" sz="1100" dirty="0">
                <a:latin typeface="Arial" panose="020B0604020202020204" pitchFamily="34" charset="0"/>
                <a:cs typeface="Arial" panose="020B0604020202020204" pitchFamily="34" charset="0"/>
              </a:rPr>
              <a:t>, Wild PS, Blankenberg S, </a:t>
            </a:r>
            <a:r>
              <a:rPr lang="en-US" sz="1100" dirty="0" err="1">
                <a:latin typeface="Arial" panose="020B0604020202020204" pitchFamily="34" charset="0"/>
                <a:cs typeface="Arial" panose="020B0604020202020204" pitchFamily="34" charset="0"/>
              </a:rPr>
              <a:t>Hoeschele</a:t>
            </a:r>
            <a:r>
              <a:rPr lang="en-US" sz="1100" dirty="0">
                <a:latin typeface="Arial" panose="020B0604020202020204" pitchFamily="34" charset="0"/>
                <a:cs typeface="Arial" panose="020B0604020202020204" pitchFamily="34" charset="0"/>
              </a:rPr>
              <a:t> I, Herrington D, McCall CE and Liu Y. Alterations of a cellular cholesterol metabolism network is a molecular feature of obesity-related type 2 diabetes and cardiovascular disease. </a:t>
            </a:r>
            <a:r>
              <a:rPr lang="en-US" sz="1100" i="1" dirty="0">
                <a:latin typeface="Arial" panose="020B0604020202020204" pitchFamily="34" charset="0"/>
                <a:cs typeface="Arial" panose="020B0604020202020204" pitchFamily="34" charset="0"/>
              </a:rPr>
              <a:t>Diabetes</a:t>
            </a:r>
            <a:r>
              <a:rPr lang="en-US" sz="1100" dirty="0">
                <a:latin typeface="Arial" panose="020B0604020202020204" pitchFamily="34" charset="0"/>
                <a:cs typeface="Arial" panose="020B0604020202020204" pitchFamily="34" charset="0"/>
              </a:rPr>
              <a:t>. In press, 2015.</a:t>
            </a:r>
          </a:p>
          <a:p>
            <a:pPr lvl="0"/>
            <a:r>
              <a:rPr lang="en-US" sz="1100" dirty="0">
                <a:latin typeface="Arial" panose="020B0604020202020204" pitchFamily="34" charset="0"/>
                <a:cs typeface="Arial" panose="020B0604020202020204" pitchFamily="34" charset="0"/>
              </a:rPr>
              <a:t>Reynolds LM, Wan M, Ding J, Taylor JR, Lohman K, Su D, Bennett, BD, Porter DK, Gimple R, Pittman GS, Wang X, Howard TD, Siscovick D, </a:t>
            </a:r>
            <a:r>
              <a:rPr lang="en-US" sz="1100" dirty="0" err="1">
                <a:latin typeface="Arial" panose="020B0604020202020204" pitchFamily="34" charset="0"/>
                <a:cs typeface="Arial" panose="020B0604020202020204" pitchFamily="34" charset="0"/>
              </a:rPr>
              <a:t>Psaty</a:t>
            </a:r>
            <a:r>
              <a:rPr lang="en-US" sz="1100" dirty="0">
                <a:latin typeface="Arial" panose="020B0604020202020204" pitchFamily="34" charset="0"/>
                <a:cs typeface="Arial" panose="020B0604020202020204" pitchFamily="34" charset="0"/>
              </a:rPr>
              <a:t> BM, Shea S, Burke G, Jacobs DR, Rich SS, Hixson JE, Stein JH, </a:t>
            </a:r>
            <a:r>
              <a:rPr lang="en-US" sz="1100" dirty="0" err="1">
                <a:latin typeface="Arial" panose="020B0604020202020204" pitchFamily="34" charset="0"/>
                <a:cs typeface="Arial" panose="020B0604020202020204" pitchFamily="34" charset="0"/>
              </a:rPr>
              <a:t>Stunnenberg</a:t>
            </a:r>
            <a:r>
              <a:rPr lang="en-US" sz="1100" dirty="0">
                <a:latin typeface="Arial" panose="020B0604020202020204" pitchFamily="34" charset="0"/>
                <a:cs typeface="Arial" panose="020B0604020202020204" pitchFamily="34" charset="0"/>
              </a:rPr>
              <a:t> H, Barr RG, Kaufman J, Post W, </a:t>
            </a:r>
            <a:r>
              <a:rPr lang="en-US" sz="1100" dirty="0" err="1">
                <a:latin typeface="Arial" panose="020B0604020202020204" pitchFamily="34" charset="0"/>
                <a:cs typeface="Arial" panose="020B0604020202020204" pitchFamily="34" charset="0"/>
              </a:rPr>
              <a:t>Hoeschele</a:t>
            </a:r>
            <a:r>
              <a:rPr lang="en-US" sz="1100" dirty="0">
                <a:latin typeface="Arial" panose="020B0604020202020204" pitchFamily="34" charset="0"/>
                <a:cs typeface="Arial" panose="020B0604020202020204" pitchFamily="34" charset="0"/>
              </a:rPr>
              <a:t> I, Herrington D, Bell DA, Liu Y. DNA Methylation of the Aryl Hydrocarbon Receptor Repressor Links Cigarette Smoking to Subclinical Atherosclerosis. </a:t>
            </a:r>
            <a:r>
              <a:rPr lang="en-US" sz="1100" i="1" dirty="0" err="1">
                <a:latin typeface="Arial" panose="020B0604020202020204" pitchFamily="34" charset="0"/>
                <a:cs typeface="Arial" panose="020B0604020202020204" pitchFamily="34" charset="0"/>
              </a:rPr>
              <a:t>Circ</a:t>
            </a:r>
            <a:r>
              <a:rPr lang="en-US" sz="1100" i="1" dirty="0">
                <a:latin typeface="Arial" panose="020B0604020202020204" pitchFamily="34" charset="0"/>
                <a:cs typeface="Arial" panose="020B0604020202020204" pitchFamily="34" charset="0"/>
              </a:rPr>
              <a:t> </a:t>
            </a:r>
            <a:r>
              <a:rPr lang="en-US" sz="1100" i="1" dirty="0" err="1">
                <a:latin typeface="Arial" panose="020B0604020202020204" pitchFamily="34" charset="0"/>
                <a:cs typeface="Arial" panose="020B0604020202020204" pitchFamily="34" charset="0"/>
              </a:rPr>
              <a:t>Cardiovas</a:t>
            </a:r>
            <a:r>
              <a:rPr lang="en-US" sz="1100" i="1" dirty="0">
                <a:latin typeface="Arial" panose="020B0604020202020204" pitchFamily="34" charset="0"/>
                <a:cs typeface="Arial" panose="020B0604020202020204" pitchFamily="34" charset="0"/>
              </a:rPr>
              <a:t> Genet.</a:t>
            </a:r>
            <a:r>
              <a:rPr lang="en-US" sz="1100" dirty="0">
                <a:latin typeface="Arial" panose="020B0604020202020204" pitchFamily="34" charset="0"/>
                <a:cs typeface="Arial" panose="020B0604020202020204" pitchFamily="34" charset="0"/>
              </a:rPr>
              <a:t>  2015. </a:t>
            </a:r>
          </a:p>
          <a:p>
            <a:pPr lvl="0"/>
            <a:r>
              <a:rPr lang="en-US" sz="1100" dirty="0">
                <a:latin typeface="Arial" panose="020B0604020202020204" pitchFamily="34" charset="0"/>
                <a:cs typeface="Arial" panose="020B0604020202020204" pitchFamily="34" charset="0"/>
              </a:rPr>
              <a:t>Reynolds LM, Ding J, Taylor JR, Lohman K, </a:t>
            </a:r>
            <a:r>
              <a:rPr lang="en-US" sz="1100" dirty="0" err="1">
                <a:latin typeface="Arial" panose="020B0604020202020204" pitchFamily="34" charset="0"/>
                <a:cs typeface="Arial" panose="020B0604020202020204" pitchFamily="34" charset="0"/>
              </a:rPr>
              <a:t>Soranzo</a:t>
            </a:r>
            <a:r>
              <a:rPr lang="en-US" sz="1100" dirty="0">
                <a:latin typeface="Arial" panose="020B0604020202020204" pitchFamily="34" charset="0"/>
                <a:cs typeface="Arial" panose="020B0604020202020204" pitchFamily="34" charset="0"/>
              </a:rPr>
              <a:t> N, de la Fuente A, Liu TF, Johnson C, Barr RG, Register TC, Donohue KM, Talor MV, Cihakova D, </a:t>
            </a:r>
            <a:r>
              <a:rPr lang="en-US" sz="1100" dirty="0" err="1">
                <a:latin typeface="Arial" panose="020B0604020202020204" pitchFamily="34" charset="0"/>
                <a:cs typeface="Arial" panose="020B0604020202020204" pitchFamily="34" charset="0"/>
              </a:rPr>
              <a:t>Gu</a:t>
            </a:r>
            <a:r>
              <a:rPr lang="en-US" sz="1100" dirty="0">
                <a:latin typeface="Arial" panose="020B0604020202020204" pitchFamily="34" charset="0"/>
                <a:cs typeface="Arial" panose="020B0604020202020204" pitchFamily="34" charset="0"/>
              </a:rPr>
              <a:t> C, Divers J, Siscovick D, Burke G, Post W, Shea S, Jacobs DR, Jr., </a:t>
            </a:r>
            <a:r>
              <a:rPr lang="en-US" sz="1100" dirty="0" err="1">
                <a:latin typeface="Arial" panose="020B0604020202020204" pitchFamily="34" charset="0"/>
                <a:cs typeface="Arial" panose="020B0604020202020204" pitchFamily="34" charset="0"/>
              </a:rPr>
              <a:t>Hoeschele</a:t>
            </a:r>
            <a:r>
              <a:rPr lang="en-US" sz="1100" dirty="0">
                <a:latin typeface="Arial" panose="020B0604020202020204" pitchFamily="34" charset="0"/>
                <a:cs typeface="Arial" panose="020B0604020202020204" pitchFamily="34" charset="0"/>
              </a:rPr>
              <a:t> I, McCall CE, Kritchevsky SB, Herrington D, Tracy RP, Liu Y. Transcriptomic profiles of aging in purified human immune cells. </a:t>
            </a:r>
            <a:r>
              <a:rPr lang="en-US" sz="1100" i="1" dirty="0">
                <a:latin typeface="Arial" panose="020B0604020202020204" pitchFamily="34" charset="0"/>
                <a:cs typeface="Arial" panose="020B0604020202020204" pitchFamily="34" charset="0"/>
              </a:rPr>
              <a:t>BMC genomics</a:t>
            </a:r>
            <a:r>
              <a:rPr lang="en-US" sz="1100" dirty="0">
                <a:latin typeface="Arial" panose="020B0604020202020204" pitchFamily="34" charset="0"/>
                <a:cs typeface="Arial" panose="020B0604020202020204" pitchFamily="34" charset="0"/>
              </a:rPr>
              <a:t>. 2015;16:333 (PMCID: PMC4417516).</a:t>
            </a:r>
          </a:p>
          <a:p>
            <a:pPr lvl="0"/>
            <a:r>
              <a:rPr lang="en-US" sz="1100" dirty="0" err="1">
                <a:latin typeface="Arial" panose="020B0604020202020204" pitchFamily="34" charset="0"/>
                <a:cs typeface="Arial" panose="020B0604020202020204" pitchFamily="34" charset="0"/>
              </a:rPr>
              <a:t>Yi,H</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Breheny,P</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Imam,N</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Liu,Y</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Hoeschele,I</a:t>
            </a:r>
            <a:r>
              <a:rPr lang="en-US" sz="1100" dirty="0">
                <a:latin typeface="Arial" panose="020B0604020202020204" pitchFamily="34" charset="0"/>
                <a:cs typeface="Arial" panose="020B0604020202020204" pitchFamily="34" charset="0"/>
              </a:rPr>
              <a:t>: Penalized Multi-Marker Versus Single-Marker Regression Methods for Genome-Wide Association Studies of Quantitative Traits. </a:t>
            </a:r>
            <a:r>
              <a:rPr lang="en-US" sz="1100" i="1" dirty="0">
                <a:latin typeface="Arial" panose="020B0604020202020204" pitchFamily="34" charset="0"/>
                <a:cs typeface="Arial" panose="020B0604020202020204" pitchFamily="34" charset="0"/>
              </a:rPr>
              <a:t>Genetics </a:t>
            </a:r>
            <a:r>
              <a:rPr lang="en-US" sz="1100" dirty="0">
                <a:latin typeface="Arial" panose="020B0604020202020204" pitchFamily="34" charset="0"/>
                <a:cs typeface="Arial" panose="020B0604020202020204" pitchFamily="34" charset="0"/>
              </a:rPr>
              <a:t>2014.</a:t>
            </a:r>
          </a:p>
          <a:p>
            <a:r>
              <a:rPr lang="en-US" sz="1100" dirty="0" smtClean="0">
                <a:latin typeface="Arial" panose="020B0604020202020204" pitchFamily="34" charset="0"/>
                <a:cs typeface="Arial" panose="020B0604020202020204" pitchFamily="34" charset="0"/>
              </a:rPr>
              <a:t>Liu </a:t>
            </a:r>
            <a:r>
              <a:rPr lang="en-US" sz="1100" dirty="0">
                <a:latin typeface="Arial" panose="020B0604020202020204" pitchFamily="34" charset="0"/>
                <a:cs typeface="Arial" panose="020B0604020202020204" pitchFamily="34" charset="0"/>
              </a:rPr>
              <a:t>Y, Ding J, Reynolds LM, Lohman K, Register TC, de la Fuente A, Howard TD, Hawkins GA, Cui W, Morris J, Smith SG, Barr RG, Kaufman JD, Burke GL, Post W, Shea S, McCall CE, Siscovick D, Jacobs DR, Jr., Tracy RP, Herrington DM, </a:t>
            </a:r>
            <a:r>
              <a:rPr lang="en-US" sz="1100" dirty="0" err="1">
                <a:latin typeface="Arial" panose="020B0604020202020204" pitchFamily="34" charset="0"/>
                <a:cs typeface="Arial" panose="020B0604020202020204" pitchFamily="34" charset="0"/>
              </a:rPr>
              <a:t>Hoeschele</a:t>
            </a:r>
            <a:r>
              <a:rPr lang="en-US" sz="1100" dirty="0">
                <a:latin typeface="Arial" panose="020B0604020202020204" pitchFamily="34" charset="0"/>
                <a:cs typeface="Arial" panose="020B0604020202020204" pitchFamily="34" charset="0"/>
              </a:rPr>
              <a:t> I. </a:t>
            </a:r>
            <a:r>
              <a:rPr lang="en-US" sz="1100" dirty="0" err="1">
                <a:latin typeface="Arial" panose="020B0604020202020204" pitchFamily="34" charset="0"/>
                <a:cs typeface="Arial" panose="020B0604020202020204" pitchFamily="34" charset="0"/>
              </a:rPr>
              <a:t>Methylomics</a:t>
            </a:r>
            <a:r>
              <a:rPr lang="en-US" sz="1100" dirty="0">
                <a:latin typeface="Arial" panose="020B0604020202020204" pitchFamily="34" charset="0"/>
                <a:cs typeface="Arial" panose="020B0604020202020204" pitchFamily="34" charset="0"/>
              </a:rPr>
              <a:t> of gene expression in human monocytes. </a:t>
            </a:r>
            <a:r>
              <a:rPr lang="en-US" sz="1100" i="1" dirty="0">
                <a:latin typeface="Arial" panose="020B0604020202020204" pitchFamily="34" charset="0"/>
                <a:cs typeface="Arial" panose="020B0604020202020204" pitchFamily="34" charset="0"/>
              </a:rPr>
              <a:t>Hum </a:t>
            </a:r>
            <a:r>
              <a:rPr lang="en-US" sz="1100" i="1" dirty="0" err="1">
                <a:latin typeface="Arial" panose="020B0604020202020204" pitchFamily="34" charset="0"/>
                <a:cs typeface="Arial" panose="020B0604020202020204" pitchFamily="34" charset="0"/>
              </a:rPr>
              <a:t>Mol</a:t>
            </a:r>
            <a:r>
              <a:rPr lang="en-US" sz="1100" i="1" dirty="0">
                <a:latin typeface="Arial" panose="020B0604020202020204" pitchFamily="34" charset="0"/>
                <a:cs typeface="Arial" panose="020B0604020202020204" pitchFamily="34" charset="0"/>
              </a:rPr>
              <a:t> Genet</a:t>
            </a:r>
            <a:r>
              <a:rPr lang="en-US" sz="1100" dirty="0">
                <a:latin typeface="Arial" panose="020B0604020202020204" pitchFamily="34" charset="0"/>
                <a:cs typeface="Arial" panose="020B0604020202020204" pitchFamily="34" charset="0"/>
              </a:rPr>
              <a:t>.  22(24): 5065-5074, 2013. (PMCID: PMC3836482).</a:t>
            </a:r>
          </a:p>
          <a:p>
            <a:pPr lvl="0"/>
            <a:r>
              <a:rPr lang="en-US" sz="1100" dirty="0" smtClean="0">
                <a:latin typeface="Arial" panose="020B0604020202020204" pitchFamily="34" charset="0"/>
                <a:cs typeface="Arial" panose="020B0604020202020204" pitchFamily="34" charset="0"/>
              </a:rPr>
              <a:t>Ma </a:t>
            </a:r>
            <a:r>
              <a:rPr lang="en-US" sz="1100" dirty="0">
                <a:latin typeface="Arial" panose="020B0604020202020204" pitchFamily="34" charset="0"/>
                <a:cs typeface="Arial" panose="020B0604020202020204" pitchFamily="34" charset="0"/>
              </a:rPr>
              <a:t>Y, </a:t>
            </a:r>
            <a:r>
              <a:rPr lang="en-US" sz="1100" dirty="0" err="1">
                <a:latin typeface="Arial" panose="020B0604020202020204" pitchFamily="34" charset="0"/>
                <a:cs typeface="Arial" panose="020B0604020202020204" pitchFamily="34" charset="0"/>
              </a:rPr>
              <a:t>Follis</a:t>
            </a:r>
            <a:r>
              <a:rPr lang="en-US" sz="1100" dirty="0">
                <a:latin typeface="Arial" panose="020B0604020202020204" pitchFamily="34" charset="0"/>
                <a:cs typeface="Arial" panose="020B0604020202020204" pitchFamily="34" charset="0"/>
              </a:rPr>
              <a:t> JL, Smith CE, Tanaka T, Manichaikul AW, Chu AY, </a:t>
            </a:r>
            <a:r>
              <a:rPr lang="en-US" sz="1100" dirty="0" err="1">
                <a:latin typeface="Arial" panose="020B0604020202020204" pitchFamily="34" charset="0"/>
                <a:cs typeface="Arial" panose="020B0604020202020204" pitchFamily="34" charset="0"/>
              </a:rPr>
              <a:t>Samieri</a:t>
            </a:r>
            <a:r>
              <a:rPr lang="en-US" sz="1100" dirty="0">
                <a:latin typeface="Arial" panose="020B0604020202020204" pitchFamily="34" charset="0"/>
                <a:cs typeface="Arial" panose="020B0604020202020204" pitchFamily="34" charset="0"/>
              </a:rPr>
              <a:t> C, Zhou X, Guan W, Wang L, Biggs ML, Chen YI, Hernandez DG, Borecki I, </a:t>
            </a:r>
            <a:r>
              <a:rPr lang="en-US" sz="1100" dirty="0" err="1">
                <a:latin typeface="Arial" panose="020B0604020202020204" pitchFamily="34" charset="0"/>
                <a:cs typeface="Arial" panose="020B0604020202020204" pitchFamily="34" charset="0"/>
              </a:rPr>
              <a:t>Chasman</a:t>
            </a:r>
            <a:r>
              <a:rPr lang="en-US" sz="1100" dirty="0">
                <a:latin typeface="Arial" panose="020B0604020202020204" pitchFamily="34" charset="0"/>
                <a:cs typeface="Arial" panose="020B0604020202020204" pitchFamily="34" charset="0"/>
              </a:rPr>
              <a:t> DI, Rich SS, </a:t>
            </a:r>
            <a:r>
              <a:rPr lang="en-US" sz="1100" dirty="0" err="1">
                <a:latin typeface="Arial" panose="020B0604020202020204" pitchFamily="34" charset="0"/>
                <a:cs typeface="Arial" panose="020B0604020202020204" pitchFamily="34" charset="0"/>
              </a:rPr>
              <a:t>Ferrucci</a:t>
            </a:r>
            <a:r>
              <a:rPr lang="en-US" sz="1100" dirty="0">
                <a:latin typeface="Arial" panose="020B0604020202020204" pitchFamily="34" charset="0"/>
                <a:cs typeface="Arial" panose="020B0604020202020204" pitchFamily="34" charset="0"/>
              </a:rPr>
              <a:t> L, Irvin MR, </a:t>
            </a:r>
            <a:r>
              <a:rPr lang="en-US" sz="1100" dirty="0" err="1">
                <a:latin typeface="Arial" panose="020B0604020202020204" pitchFamily="34" charset="0"/>
                <a:cs typeface="Arial" panose="020B0604020202020204" pitchFamily="34" charset="0"/>
              </a:rPr>
              <a:t>Aslibekyan</a:t>
            </a:r>
            <a:r>
              <a:rPr lang="en-US" sz="1100" dirty="0">
                <a:latin typeface="Arial" panose="020B0604020202020204" pitchFamily="34" charset="0"/>
                <a:cs typeface="Arial" panose="020B0604020202020204" pitchFamily="34" charset="0"/>
              </a:rPr>
              <a:t> S, Zhi D, Tiwari HK, </a:t>
            </a:r>
            <a:r>
              <a:rPr lang="en-US" sz="1100" dirty="0" err="1">
                <a:latin typeface="Arial" panose="020B0604020202020204" pitchFamily="34" charset="0"/>
                <a:cs typeface="Arial" panose="020B0604020202020204" pitchFamily="34" charset="0"/>
              </a:rPr>
              <a:t>Claas</a:t>
            </a:r>
            <a:r>
              <a:rPr lang="en-US" sz="1100" dirty="0">
                <a:latin typeface="Arial" panose="020B0604020202020204" pitchFamily="34" charset="0"/>
                <a:cs typeface="Arial" panose="020B0604020202020204" pitchFamily="34" charset="0"/>
              </a:rPr>
              <a:t> SA, </a:t>
            </a:r>
            <a:r>
              <a:rPr lang="en-US" sz="1100" dirty="0" err="1">
                <a:latin typeface="Arial" panose="020B0604020202020204" pitchFamily="34" charset="0"/>
                <a:cs typeface="Arial" panose="020B0604020202020204" pitchFamily="34" charset="0"/>
              </a:rPr>
              <a:t>Sha</a:t>
            </a:r>
            <a:r>
              <a:rPr lang="en-US" sz="1100" dirty="0">
                <a:latin typeface="Arial" panose="020B0604020202020204" pitchFamily="34" charset="0"/>
                <a:cs typeface="Arial" panose="020B0604020202020204" pitchFamily="34" charset="0"/>
              </a:rPr>
              <a:t> J, </a:t>
            </a:r>
            <a:r>
              <a:rPr lang="en-US" sz="1100" dirty="0" err="1">
                <a:latin typeface="Arial" panose="020B0604020202020204" pitchFamily="34" charset="0"/>
                <a:cs typeface="Arial" panose="020B0604020202020204" pitchFamily="34" charset="0"/>
              </a:rPr>
              <a:t>Kabagambe</a:t>
            </a:r>
            <a:r>
              <a:rPr lang="en-US" sz="1100" dirty="0">
                <a:latin typeface="Arial" panose="020B0604020202020204" pitchFamily="34" charset="0"/>
                <a:cs typeface="Arial" panose="020B0604020202020204" pitchFamily="34" charset="0"/>
              </a:rPr>
              <a:t> EK, Lai CQ, Parnell LD, Lee YC, </a:t>
            </a:r>
            <a:r>
              <a:rPr lang="en-US" sz="1100" dirty="0" err="1">
                <a:latin typeface="Arial" panose="020B0604020202020204" pitchFamily="34" charset="0"/>
                <a:cs typeface="Arial" panose="020B0604020202020204" pitchFamily="34" charset="0"/>
              </a:rPr>
              <a:t>Amouyel</a:t>
            </a:r>
            <a:r>
              <a:rPr lang="en-US" sz="1100" dirty="0">
                <a:latin typeface="Arial" panose="020B0604020202020204" pitchFamily="34" charset="0"/>
                <a:cs typeface="Arial" panose="020B0604020202020204" pitchFamily="34" charset="0"/>
              </a:rPr>
              <a:t> P, Lambert JC, </a:t>
            </a:r>
            <a:r>
              <a:rPr lang="en-US" sz="1100" dirty="0" err="1">
                <a:latin typeface="Arial" panose="020B0604020202020204" pitchFamily="34" charset="0"/>
                <a:cs typeface="Arial" panose="020B0604020202020204" pitchFamily="34" charset="0"/>
              </a:rPr>
              <a:t>Psaty</a:t>
            </a:r>
            <a:r>
              <a:rPr lang="en-US" sz="1100" dirty="0">
                <a:latin typeface="Arial" panose="020B0604020202020204" pitchFamily="34" charset="0"/>
                <a:cs typeface="Arial" panose="020B0604020202020204" pitchFamily="34" charset="0"/>
              </a:rPr>
              <a:t> BM, King IB, </a:t>
            </a:r>
            <a:r>
              <a:rPr lang="en-US" sz="1100" dirty="0" err="1">
                <a:latin typeface="Arial" panose="020B0604020202020204" pitchFamily="34" charset="0"/>
                <a:cs typeface="Arial" panose="020B0604020202020204" pitchFamily="34" charset="0"/>
              </a:rPr>
              <a:t>Mozaffarian</a:t>
            </a:r>
            <a:r>
              <a:rPr lang="en-US" sz="1100" dirty="0">
                <a:latin typeface="Arial" panose="020B0604020202020204" pitchFamily="34" charset="0"/>
                <a:cs typeface="Arial" panose="020B0604020202020204" pitchFamily="34" charset="0"/>
              </a:rPr>
              <a:t> D, McKnight B, </a:t>
            </a:r>
            <a:r>
              <a:rPr lang="en-US" sz="1100" dirty="0" err="1">
                <a:latin typeface="Arial" panose="020B0604020202020204" pitchFamily="34" charset="0"/>
                <a:cs typeface="Arial" panose="020B0604020202020204" pitchFamily="34" charset="0"/>
              </a:rPr>
              <a:t>Bandinelli</a:t>
            </a:r>
            <a:r>
              <a:rPr lang="en-US" sz="1100" dirty="0">
                <a:latin typeface="Arial" panose="020B0604020202020204" pitchFamily="34" charset="0"/>
                <a:cs typeface="Arial" panose="020B0604020202020204" pitchFamily="34" charset="0"/>
              </a:rPr>
              <a:t> S, Tsai MY, </a:t>
            </a:r>
            <a:r>
              <a:rPr lang="en-US" sz="1100" dirty="0" err="1">
                <a:latin typeface="Arial" panose="020B0604020202020204" pitchFamily="34" charset="0"/>
                <a:cs typeface="Arial" panose="020B0604020202020204" pitchFamily="34" charset="0"/>
              </a:rPr>
              <a:t>Ridker</a:t>
            </a:r>
            <a:r>
              <a:rPr lang="en-US" sz="1100" dirty="0">
                <a:latin typeface="Arial" panose="020B0604020202020204" pitchFamily="34" charset="0"/>
                <a:cs typeface="Arial" panose="020B0604020202020204" pitchFamily="34" charset="0"/>
              </a:rPr>
              <a:t> PM, Ding J, </a:t>
            </a:r>
            <a:r>
              <a:rPr lang="en-US" sz="1100" dirty="0" err="1">
                <a:latin typeface="Arial" panose="020B0604020202020204" pitchFamily="34" charset="0"/>
                <a:cs typeface="Arial" panose="020B0604020202020204" pitchFamily="34" charset="0"/>
              </a:rPr>
              <a:t>Mstat</a:t>
            </a:r>
            <a:r>
              <a:rPr lang="en-US" sz="1100" dirty="0">
                <a:latin typeface="Arial" panose="020B0604020202020204" pitchFamily="34" charset="0"/>
                <a:cs typeface="Arial" panose="020B0604020202020204" pitchFamily="34" charset="0"/>
              </a:rPr>
              <a:t> KL, Liu Y, </a:t>
            </a:r>
            <a:r>
              <a:rPr lang="en-US" sz="1100" dirty="0" err="1">
                <a:latin typeface="Arial" panose="020B0604020202020204" pitchFamily="34" charset="0"/>
                <a:cs typeface="Arial" panose="020B0604020202020204" pitchFamily="34" charset="0"/>
              </a:rPr>
              <a:t>Sotoodehnia</a:t>
            </a:r>
            <a:r>
              <a:rPr lang="en-US" sz="1100" dirty="0">
                <a:latin typeface="Arial" panose="020B0604020202020204" pitchFamily="34" charset="0"/>
                <a:cs typeface="Arial" panose="020B0604020202020204" pitchFamily="34" charset="0"/>
              </a:rPr>
              <a:t> N, </a:t>
            </a:r>
            <a:r>
              <a:rPr lang="en-US" sz="1100" dirty="0" err="1">
                <a:latin typeface="Arial" panose="020B0604020202020204" pitchFamily="34" charset="0"/>
                <a:cs typeface="Arial" panose="020B0604020202020204" pitchFamily="34" charset="0"/>
              </a:rPr>
              <a:t>Barberger</a:t>
            </a:r>
            <a:r>
              <a:rPr lang="en-US" sz="1100" dirty="0">
                <a:latin typeface="Arial" panose="020B0604020202020204" pitchFamily="34" charset="0"/>
                <a:cs typeface="Arial" panose="020B0604020202020204" pitchFamily="34" charset="0"/>
              </a:rPr>
              <a:t>-Gateau P, Steffen LM, Siscovick DS, </a:t>
            </a:r>
            <a:r>
              <a:rPr lang="en-US" sz="1100" dirty="0" err="1">
                <a:latin typeface="Arial" panose="020B0604020202020204" pitchFamily="34" charset="0"/>
                <a:cs typeface="Arial" panose="020B0604020202020204" pitchFamily="34" charset="0"/>
              </a:rPr>
              <a:t>Absher</a:t>
            </a:r>
            <a:r>
              <a:rPr lang="en-US" sz="1100" dirty="0">
                <a:latin typeface="Arial" panose="020B0604020202020204" pitchFamily="34" charset="0"/>
                <a:cs typeface="Arial" panose="020B0604020202020204" pitchFamily="34" charset="0"/>
              </a:rPr>
              <a:t> D, Arnett DK, </a:t>
            </a:r>
            <a:r>
              <a:rPr lang="en-US" sz="1100" dirty="0" err="1">
                <a:latin typeface="Arial" panose="020B0604020202020204" pitchFamily="34" charset="0"/>
                <a:cs typeface="Arial" panose="020B0604020202020204" pitchFamily="34" charset="0"/>
              </a:rPr>
              <a:t>Ordovas</a:t>
            </a:r>
            <a:r>
              <a:rPr lang="en-US" sz="1100" dirty="0">
                <a:latin typeface="Arial" panose="020B0604020202020204" pitchFamily="34" charset="0"/>
                <a:cs typeface="Arial" panose="020B0604020202020204" pitchFamily="34" charset="0"/>
              </a:rPr>
              <a:t> JM, Lemaitre RN: Interaction of methylation-related genetic variants with circulating fatty acids on plasma lipids: a meta-analysis of 7 studies and methylation analysis of 3 studies in the Cohorts for Heart and Aging Research in Genomic Epidemiology consortium. Am J </a:t>
            </a:r>
            <a:r>
              <a:rPr lang="en-US" sz="1100" dirty="0" err="1">
                <a:latin typeface="Arial" panose="020B0604020202020204" pitchFamily="34" charset="0"/>
                <a:cs typeface="Arial" panose="020B0604020202020204" pitchFamily="34" charset="0"/>
              </a:rPr>
              <a:t>Clin</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Nutr</a:t>
            </a:r>
            <a:r>
              <a:rPr lang="en-US" sz="1100" dirty="0">
                <a:latin typeface="Arial" panose="020B0604020202020204" pitchFamily="34" charset="0"/>
                <a:cs typeface="Arial" panose="020B0604020202020204" pitchFamily="34" charset="0"/>
              </a:rPr>
              <a:t> 2016: PMID:26791180. [</a:t>
            </a:r>
            <a:r>
              <a:rPr lang="en-US" sz="1100" dirty="0" err="1">
                <a:latin typeface="Arial" panose="020B0604020202020204" pitchFamily="34" charset="0"/>
                <a:cs typeface="Arial" panose="020B0604020202020204" pitchFamily="34" charset="0"/>
              </a:rPr>
              <a:t>Epub</a:t>
            </a:r>
            <a:r>
              <a:rPr lang="en-US" sz="1100" dirty="0">
                <a:latin typeface="Arial" panose="020B0604020202020204" pitchFamily="34" charset="0"/>
                <a:cs typeface="Arial" panose="020B0604020202020204" pitchFamily="34" charset="0"/>
              </a:rPr>
              <a:t> ahead of print].</a:t>
            </a:r>
          </a:p>
          <a:p>
            <a:pPr lvl="0"/>
            <a:r>
              <a:rPr lang="en-US" sz="1100" dirty="0" err="1">
                <a:latin typeface="Arial" panose="020B0604020202020204" pitchFamily="34" charset="0"/>
                <a:cs typeface="Arial" panose="020B0604020202020204" pitchFamily="34" charset="0"/>
              </a:rPr>
              <a:t>Needham,BL</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Smith,JA</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Zhao,W</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Wang,X</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Mukherjee,B</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Kardia,SL</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Shively,CA</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Seeman,TE</a:t>
            </a:r>
            <a:r>
              <a:rPr lang="en-US" sz="1100" dirty="0">
                <a:latin typeface="Arial" panose="020B0604020202020204" pitchFamily="34" charset="0"/>
                <a:cs typeface="Arial" panose="020B0604020202020204" pitchFamily="34" charset="0"/>
              </a:rPr>
              <a:t>, </a:t>
            </a:r>
            <a:r>
              <a:rPr lang="en-US" sz="1100" dirty="0" err="1">
                <a:latin typeface="Arial" panose="020B0604020202020204" pitchFamily="34" charset="0"/>
                <a:cs typeface="Arial" panose="020B0604020202020204" pitchFamily="34" charset="0"/>
              </a:rPr>
              <a:t>Liu,Y</a:t>
            </a:r>
            <a:r>
              <a:rPr lang="en-US" sz="1100" dirty="0">
                <a:latin typeface="Arial" panose="020B0604020202020204" pitchFamily="34" charset="0"/>
                <a:cs typeface="Arial" panose="020B0604020202020204" pitchFamily="34" charset="0"/>
              </a:rPr>
              <a:t>*, Diez </a:t>
            </a:r>
            <a:r>
              <a:rPr lang="en-US" sz="1100" dirty="0" err="1">
                <a:latin typeface="Arial" panose="020B0604020202020204" pitchFamily="34" charset="0"/>
                <a:cs typeface="Arial" panose="020B0604020202020204" pitchFamily="34" charset="0"/>
              </a:rPr>
              <a:t>Roux,AV</a:t>
            </a:r>
            <a:r>
              <a:rPr lang="en-US" sz="1100" dirty="0">
                <a:latin typeface="Arial" panose="020B0604020202020204" pitchFamily="34" charset="0"/>
                <a:cs typeface="Arial" panose="020B0604020202020204" pitchFamily="34" charset="0"/>
              </a:rPr>
              <a:t>*: Life Course Socioeconomic Status and DNA Methylation in Genes Related to Stress Reactivity and Inflammation: The Multi-Ethnic Study of Atherosclerosis. </a:t>
            </a:r>
            <a:r>
              <a:rPr lang="en-US" sz="1100" i="1" dirty="0">
                <a:latin typeface="Arial" panose="020B0604020202020204" pitchFamily="34" charset="0"/>
                <a:cs typeface="Arial" panose="020B0604020202020204" pitchFamily="34" charset="0"/>
              </a:rPr>
              <a:t>Epigenetics</a:t>
            </a:r>
            <a:r>
              <a:rPr lang="en-US" sz="1100" dirty="0">
                <a:latin typeface="Arial" panose="020B0604020202020204" pitchFamily="34" charset="0"/>
                <a:cs typeface="Arial" panose="020B0604020202020204" pitchFamily="34" charset="0"/>
              </a:rPr>
              <a:t>. In press, 2015. *These authors jointly contributed to the work. </a:t>
            </a:r>
          </a:p>
          <a:p>
            <a:pPr lvl="0"/>
            <a:r>
              <a:rPr lang="en-US" sz="1100" dirty="0">
                <a:latin typeface="Arial" panose="020B0604020202020204" pitchFamily="34" charset="0"/>
                <a:cs typeface="Arial" panose="020B0604020202020204" pitchFamily="34" charset="0"/>
              </a:rPr>
              <a:t>CHARGE consortium. The transcriptional landscape of human age.</a:t>
            </a:r>
            <a:r>
              <a:rPr lang="en-US" sz="1100" i="1" dirty="0">
                <a:latin typeface="Arial" panose="020B0604020202020204" pitchFamily="34" charset="0"/>
                <a:cs typeface="Arial" panose="020B0604020202020204" pitchFamily="34" charset="0"/>
              </a:rPr>
              <a:t> Nat. Commun.</a:t>
            </a:r>
            <a:r>
              <a:rPr lang="en-US" sz="1100" dirty="0">
                <a:latin typeface="Arial" panose="020B0604020202020204" pitchFamily="34" charset="0"/>
                <a:cs typeface="Arial" panose="020B0604020202020204" pitchFamily="34" charset="0"/>
              </a:rPr>
              <a:t>2015.</a:t>
            </a:r>
          </a:p>
          <a:p>
            <a:endParaRPr lang="en-US"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633089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9_Blank Presentation">
  <a:themeElements>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7_Blank Presentation">
  <a:themeElements>
    <a:clrScheme name="2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38861</TotalTime>
  <Words>1903</Words>
  <Application>Microsoft Macintosh PowerPoint</Application>
  <PresentationFormat>On-screen Show (4:3)</PresentationFormat>
  <Paragraphs>151</Paragraphs>
  <Slides>15</Slides>
  <Notes>15</Notes>
  <HiddenSlides>0</HiddenSlides>
  <MMClips>0</MMClips>
  <ScaleCrop>false</ScaleCrop>
  <HeadingPairs>
    <vt:vector size="4" baseType="variant">
      <vt:variant>
        <vt:lpstr>Theme</vt:lpstr>
      </vt:variant>
      <vt:variant>
        <vt:i4>4</vt:i4>
      </vt:variant>
      <vt:variant>
        <vt:lpstr>Slide Titles</vt:lpstr>
      </vt:variant>
      <vt:variant>
        <vt:i4>15</vt:i4>
      </vt:variant>
    </vt:vector>
  </HeadingPairs>
  <TitlesOfParts>
    <vt:vector size="19" baseType="lpstr">
      <vt:lpstr>9_Blank Presentation</vt:lpstr>
      <vt:lpstr>Default Design</vt:lpstr>
      <vt:lpstr>4_Office Theme</vt:lpstr>
      <vt:lpstr>7_Blank Presentation</vt:lpstr>
      <vt:lpstr>A synopsis of MESA Epigenetic Studies  </vt:lpstr>
      <vt:lpstr>What is Epigenetics?</vt:lpstr>
      <vt:lpstr>PowerPoint Presentation</vt:lpstr>
      <vt:lpstr>PowerPoint Presentation</vt:lpstr>
      <vt:lpstr>Function of DNA Methylation in Eukaryotes</vt:lpstr>
      <vt:lpstr>Study Design</vt:lpstr>
      <vt:lpstr>PowerPoint Presentation</vt:lpstr>
      <vt:lpstr>Epigenomic Changes Have Been Implicated in a Wide Variety of Human Diseases</vt:lpstr>
      <vt:lpstr>Publications</vt:lpstr>
      <vt:lpstr>Manuscripts Under Review</vt:lpstr>
      <vt:lpstr>PowerPoint Presentation</vt:lpstr>
      <vt:lpstr>RATIONALE</vt:lpstr>
      <vt:lpstr>PowerPoint Presentation</vt:lpstr>
      <vt:lpstr>AIMS</vt:lpstr>
      <vt:lpstr>METHODS </vt:lpstr>
    </vt:vector>
  </TitlesOfParts>
  <Company>UCSF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Costello, Joseph</dc:creator>
  <cp:lastModifiedBy>Yongme Liu</cp:lastModifiedBy>
  <cp:revision>53</cp:revision>
  <cp:lastPrinted>2016-03-22T14:58:06Z</cp:lastPrinted>
  <dcterms:created xsi:type="dcterms:W3CDTF">2016-02-13T06:56:51Z</dcterms:created>
  <dcterms:modified xsi:type="dcterms:W3CDTF">2016-03-22T19:30:18Z</dcterms:modified>
</cp:coreProperties>
</file>