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sldIdLst>
    <p:sldId id="274" r:id="rId2"/>
    <p:sldId id="375" r:id="rId3"/>
    <p:sldId id="526" r:id="rId4"/>
    <p:sldId id="549" r:id="rId5"/>
    <p:sldId id="527" r:id="rId6"/>
    <p:sldId id="548" r:id="rId7"/>
    <p:sldId id="550" r:id="rId8"/>
    <p:sldId id="528" r:id="rId9"/>
    <p:sldId id="546" r:id="rId10"/>
    <p:sldId id="547" r:id="rId11"/>
    <p:sldId id="534" r:id="rId12"/>
    <p:sldId id="535" r:id="rId13"/>
    <p:sldId id="536" r:id="rId14"/>
    <p:sldId id="537" r:id="rId15"/>
    <p:sldId id="533" r:id="rId16"/>
    <p:sldId id="540" r:id="rId17"/>
    <p:sldId id="541" r:id="rId18"/>
    <p:sldId id="542" r:id="rId19"/>
    <p:sldId id="543" r:id="rId20"/>
    <p:sldId id="544" r:id="rId21"/>
    <p:sldId id="551" r:id="rId22"/>
    <p:sldId id="55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7EFF6"/>
    <a:srgbClr val="CBDEEC"/>
    <a:srgbClr val="CBE8EC"/>
    <a:srgbClr val="00FF00"/>
    <a:srgbClr val="CC0000"/>
    <a:srgbClr val="6699FF"/>
    <a:srgbClr val="3366CC"/>
    <a:srgbClr val="0000CC"/>
    <a:srgbClr val="CC33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27" autoAdjust="0"/>
    <p:restoredTop sz="94454" autoAdjust="0"/>
  </p:normalViewPr>
  <p:slideViewPr>
    <p:cSldViewPr snapToGrid="0">
      <p:cViewPr>
        <p:scale>
          <a:sx n="80" d="100"/>
          <a:sy n="80" d="100"/>
        </p:scale>
        <p:origin x="-60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081B4A8-D180-435B-BFC7-671225F28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85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81B4A8-D180-435B-BFC7-671225F28E6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7D21-C515-4D4B-A731-D89BA201F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CBBF-A4B5-43FC-BF0F-A7E357121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29355-A631-4DC4-922C-676EAC8A6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6A1F-DCDF-495A-990C-2555A54A6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E5009-FC59-4A6F-BD38-82CBB9047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C3E57-DDC1-45B9-9D9E-ACF85FB6E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54740-A442-4B62-AE71-DB914F198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74506-1616-43EE-A197-DAB1CC41B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88B06-8568-405A-B325-0DC36A900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6022F-AAF4-4576-B46E-91FC0B114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8EEAA-22E0-40B9-A5A7-6AECA75D1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E58D102-4009-4F40-B086-9560B6E00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5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5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19088" y="1861851"/>
            <a:ext cx="8458200" cy="2216117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MESA </a:t>
            </a:r>
            <a:br>
              <a:rPr lang="en-US" sz="54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en-US" sz="5400" b="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Steering Committee Meeting</a:t>
            </a:r>
            <a:endParaRPr lang="en-US" sz="5400" b="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07867" y="4217638"/>
            <a:ext cx="6400800" cy="208401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/>
                <a:latin typeface="+mj-lt"/>
                <a:cs typeface="Times New Roman" pitchFamily="18" charset="0"/>
              </a:rPr>
              <a:t>Exam 5 MRI</a:t>
            </a:r>
          </a:p>
          <a:p>
            <a:pPr eaLnBrk="1" hangingPunct="1">
              <a:defRPr/>
            </a:pPr>
            <a:r>
              <a:rPr lang="en-US" dirty="0" err="1" smtClean="0">
                <a:effectLst/>
                <a:latin typeface="+mj-lt"/>
                <a:cs typeface="Times New Roman" pitchFamily="18" charset="0"/>
              </a:rPr>
              <a:t>João</a:t>
            </a:r>
            <a:r>
              <a:rPr lang="en-US" dirty="0" smtClean="0">
                <a:effectLst/>
                <a:latin typeface="+mj-lt"/>
                <a:cs typeface="Times New Roman" pitchFamily="18" charset="0"/>
              </a:rPr>
              <a:t> A.C. Lima, MD, MBA</a:t>
            </a:r>
          </a:p>
          <a:p>
            <a:pPr eaLnBrk="1" hangingPunct="1">
              <a:defRPr/>
            </a:pPr>
            <a:r>
              <a:rPr lang="en-US" dirty="0" smtClean="0">
                <a:effectLst/>
                <a:latin typeface="+mj-lt"/>
                <a:cs typeface="Times New Roman" pitchFamily="18" charset="0"/>
              </a:rPr>
              <a:t>March 1</a:t>
            </a:r>
            <a:r>
              <a:rPr lang="en-US" baseline="30000" dirty="0" smtClean="0">
                <a:effectLst/>
                <a:latin typeface="+mj-lt"/>
                <a:cs typeface="Times New Roman" pitchFamily="18" charset="0"/>
              </a:rPr>
              <a:t>st</a:t>
            </a:r>
            <a:r>
              <a:rPr lang="en-US" dirty="0" smtClean="0">
                <a:effectLst/>
                <a:latin typeface="+mj-lt"/>
                <a:cs typeface="Times New Roman" pitchFamily="18" charset="0"/>
              </a:rPr>
              <a:t>, 2012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3076" name="Picture 5" descr="MesaLogo-100x61"/>
          <p:cNvPicPr>
            <a:picLocks noChangeAspect="1" noChangeArrowheads="1"/>
          </p:cNvPicPr>
          <p:nvPr/>
        </p:nvPicPr>
        <p:blipFill>
          <a:blip r:embed="rId2" cstate="print">
            <a:lum bright="-4000"/>
          </a:blip>
          <a:srcRect/>
          <a:stretch>
            <a:fillRect/>
          </a:stretch>
        </p:blipFill>
        <p:spPr bwMode="auto">
          <a:xfrm>
            <a:off x="165100" y="215900"/>
            <a:ext cx="2706688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intranet.cc.nih.gov/radiology/images/NIH-RAD-color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650" y="397099"/>
            <a:ext cx="1596272" cy="1586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4" descr="C:\Documents and Settings\nacifms\Desktop\JHM-SOM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0596" y="5177307"/>
            <a:ext cx="1769404" cy="135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51" y="142504"/>
            <a:ext cx="8229600" cy="1548266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Main Measures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Preliminary Analyses</a:t>
            </a:r>
            <a:endParaRPr lang="en-US" sz="40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127655"/>
              </p:ext>
            </p:extLst>
          </p:nvPr>
        </p:nvGraphicFramePr>
        <p:xfrm>
          <a:off x="344385" y="2351313"/>
          <a:ext cx="839585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426"/>
                <a:gridCol w="1543792"/>
                <a:gridCol w="1686296"/>
                <a:gridCol w="1710047"/>
                <a:gridCol w="1591293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Mean ± SD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Measure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Caucasian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(n=1,275)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Chinese</a:t>
                      </a:r>
                    </a:p>
                    <a:p>
                      <a:pPr algn="ctr"/>
                      <a:r>
                        <a:rPr lang="en-US" sz="2200" b="1" dirty="0" smtClean="0"/>
                        <a:t>(n=240)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African-American</a:t>
                      </a:r>
                    </a:p>
                    <a:p>
                      <a:pPr algn="ctr"/>
                      <a:r>
                        <a:rPr lang="en-US" sz="2200" b="1" dirty="0" smtClean="0"/>
                        <a:t>(n=755)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Hispanic</a:t>
                      </a:r>
                    </a:p>
                    <a:p>
                      <a:pPr algn="ctr"/>
                      <a:r>
                        <a:rPr lang="en-US" sz="2200" b="1" dirty="0" smtClean="0"/>
                        <a:t>(n=505)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EDV(ml)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118.9±32.1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119.5±29.8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120.7±32.1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118.3±31.0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ESV(ml)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46.3±18.6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44.2±16.6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46.5±18.2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46.0±18.0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SV(ml)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72.7±18.5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75.3±17.5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74.2±19.1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72.3±17.7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EF(%)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61.7±7.3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63.6±7.0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62.0±7.5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61.7±7.2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mass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121.7±33.7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119.2±30.3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125.0±34.2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123.6±35.0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91346" y="1710047"/>
            <a:ext cx="1579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by race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Myocardial Scar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Preliminary Analyses</a:t>
            </a:r>
            <a:endParaRPr lang="en-US" sz="40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0496" y="1800328"/>
            <a:ext cx="268137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Gad Images: 1,659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0496" y="5558135"/>
            <a:ext cx="7016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none" strike="noStrike" dirty="0" smtClean="0">
                <a:solidFill>
                  <a:schemeClr val="tx1"/>
                </a:solidFill>
                <a:effectLst/>
              </a:rPr>
              <a:t>Clinically significant scar (&gt;5% LVM): 43 (2.6%)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8821" y="1817062"/>
            <a:ext cx="245202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No Scar: 1,522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(91.7%)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959403" y="2244434"/>
            <a:ext cx="1395584" cy="1139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0497" y="3650006"/>
            <a:ext cx="268137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Scar: 137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(8.3%)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2100040" y="3196850"/>
            <a:ext cx="681175" cy="1138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2052212" y="5057151"/>
            <a:ext cx="736753" cy="277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90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effectLst/>
              </a:rPr>
              <a:t>Myocardial Scar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Preliminary Analyses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60212451"/>
              </p:ext>
            </p:extLst>
          </p:nvPr>
        </p:nvGraphicFramePr>
        <p:xfrm>
          <a:off x="308758" y="2359232"/>
          <a:ext cx="856804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119"/>
                <a:gridCol w="2434442"/>
                <a:gridCol w="2491839"/>
                <a:gridCol w="1557646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Non-clinically significant (n=94)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Clinically significant (n=43)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 (years)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71.4 ± 10.4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72.3 ± 9.0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p=0.412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Ischemic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 (24.5%)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 (97.6%)</a:t>
                      </a:r>
                      <a:endParaRPr lang="en-US" sz="2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p&lt;0.001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 ischemic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 (75.5%)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(0.4%)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05694" y="1662545"/>
            <a:ext cx="4156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n=137 with scar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147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379"/>
            <a:ext cx="8229600" cy="192827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Myocardial Deformation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MRI Tagging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Preliminary Analyses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4869955"/>
              </p:ext>
            </p:extLst>
          </p:nvPr>
        </p:nvGraphicFramePr>
        <p:xfrm>
          <a:off x="1236022" y="2980707"/>
          <a:ext cx="6257307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000"/>
                <a:gridCol w="22723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Circumferential</a:t>
                      </a:r>
                      <a:r>
                        <a:rPr lang="en-US" sz="2800" baseline="0" dirty="0" smtClean="0"/>
                        <a:t> Strain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Mean ± SD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Base (average)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-17.1 ± 2.9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Mid (average)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-18.3 ± 3.3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Apex (average)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-18.9 ± 3.9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Whole (average)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-18.1 ± 2.7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40727" y="2220685"/>
            <a:ext cx="1626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n=2,125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4020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Myocardial Deformation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MRI Tagging – Repeat Exams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075" y="2502725"/>
            <a:ext cx="8229600" cy="2223655"/>
          </a:xfrm>
        </p:spPr>
        <p:txBody>
          <a:bodyPr/>
          <a:lstStyle/>
          <a:p>
            <a:r>
              <a:rPr lang="en-US" dirty="0" smtClean="0">
                <a:effectLst/>
              </a:rPr>
              <a:t>MESA 1+5: n=834</a:t>
            </a:r>
          </a:p>
          <a:p>
            <a:r>
              <a:rPr lang="en-US" dirty="0" smtClean="0">
                <a:effectLst/>
              </a:rPr>
              <a:t>MESA 4+5: n=591</a:t>
            </a:r>
          </a:p>
          <a:p>
            <a:r>
              <a:rPr lang="en-US" dirty="0" smtClean="0">
                <a:effectLst/>
              </a:rPr>
              <a:t>MESA 1+4+5: n=533</a:t>
            </a: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516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MESA Exam 5 MRI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Ancillary Studies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329" y="2193970"/>
            <a:ext cx="7772401" cy="2188026"/>
          </a:xfrm>
        </p:spPr>
        <p:txBody>
          <a:bodyPr/>
          <a:lstStyle/>
          <a:p>
            <a:r>
              <a:rPr lang="en-US" dirty="0" smtClean="0"/>
              <a:t>Myocardial fibrosis - T1 mapping </a:t>
            </a:r>
          </a:p>
          <a:p>
            <a:endParaRPr lang="en-US" dirty="0" smtClean="0"/>
          </a:p>
          <a:p>
            <a:r>
              <a:rPr lang="en-US" dirty="0" smtClean="0"/>
              <a:t>Aortic structure and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Aortic Structure and Function</a:t>
            </a:r>
            <a:endParaRPr lang="en-US" sz="40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3003" y="1796855"/>
            <a:ext cx="47421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Total MR scans available: 2,803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6935" y="3232158"/>
            <a:ext cx="478575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Aortic imaging available: 2,214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6754" y="4830287"/>
            <a:ext cx="480156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Total aortic cases analyzed by ARTFUN 2 to date: 714 (32.2%)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4161578" y="2785489"/>
            <a:ext cx="634337" cy="349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4218975" y="4327303"/>
            <a:ext cx="634337" cy="349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408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6" y="464643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Aortic Structure and Function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Data Points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325" y="2051462"/>
            <a:ext cx="8229600" cy="4123707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effectLst/>
              </a:rPr>
              <a:t>Maximum and Minimum Ascending Aortic Area (cm</a:t>
            </a:r>
            <a:r>
              <a:rPr lang="en-US" sz="3000" baseline="30000" dirty="0" smtClean="0">
                <a:effectLst/>
              </a:rPr>
              <a:t>2</a:t>
            </a:r>
            <a:r>
              <a:rPr lang="en-US" sz="3000" dirty="0" smtClean="0">
                <a:effectLst/>
              </a:rPr>
              <a:t>)</a:t>
            </a:r>
          </a:p>
          <a:p>
            <a:r>
              <a:rPr lang="en-US" sz="3000" dirty="0" smtClean="0">
                <a:effectLst/>
              </a:rPr>
              <a:t>Maximum and Minimum Descending Aortic Area (cm</a:t>
            </a:r>
            <a:r>
              <a:rPr lang="en-US" sz="3000" baseline="30000" dirty="0" smtClean="0">
                <a:effectLst/>
              </a:rPr>
              <a:t>2</a:t>
            </a:r>
            <a:r>
              <a:rPr lang="en-US" sz="3000" dirty="0" smtClean="0">
                <a:effectLst/>
              </a:rPr>
              <a:t>)</a:t>
            </a:r>
          </a:p>
          <a:p>
            <a:r>
              <a:rPr lang="en-US" sz="3000" dirty="0" smtClean="0">
                <a:effectLst/>
              </a:rPr>
              <a:t>Length of the Aortic Arch (mm)</a:t>
            </a:r>
          </a:p>
          <a:p>
            <a:r>
              <a:rPr lang="en-US" sz="3000" dirty="0" smtClean="0">
                <a:effectLst/>
              </a:rPr>
              <a:t>Aortic Strain: [At Ascending and Descending Aortic Levels]</a:t>
            </a:r>
          </a:p>
          <a:p>
            <a:r>
              <a:rPr lang="en-US" sz="3000" dirty="0" smtClean="0">
                <a:effectLst/>
              </a:rPr>
              <a:t>Aortic Distensibility: [At Ascending and Descending Aortic Levels- 10(-3) mmHg(-1)]</a:t>
            </a:r>
          </a:p>
          <a:p>
            <a:r>
              <a:rPr lang="en-US" sz="3000" dirty="0" smtClean="0">
                <a:effectLst/>
              </a:rPr>
              <a:t>Pulse Wave Velocity (m/s)</a:t>
            </a:r>
          </a:p>
        </p:txBody>
      </p:sp>
    </p:spTree>
    <p:extLst>
      <p:ext uri="{BB962C8B-B14F-4D97-AF65-F5344CB8AC3E}">
        <p14:creationId xmlns:p14="http://schemas.microsoft.com/office/powerpoint/2010/main" xmlns="" val="103547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50" y="368368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Aortic Structure and Function Preliminary Analyses</a:t>
            </a:r>
            <a:endParaRPr lang="en-US" sz="4000" dirty="0">
              <a:effectLst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5802721"/>
              </p:ext>
            </p:extLst>
          </p:nvPr>
        </p:nvGraphicFramePr>
        <p:xfrm>
          <a:off x="728353" y="2138549"/>
          <a:ext cx="7786254" cy="39207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60571"/>
                <a:gridCol w="2125683"/>
              </a:tblGrid>
              <a:tr h="72034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r>
                        <a:rPr lang="en-US" sz="4000" b="0" baseline="0" dirty="0" smtClean="0">
                          <a:solidFill>
                            <a:schemeClr val="tx1"/>
                          </a:solidFill>
                        </a:rPr>
                        <a:t> Characteristics (n=221)</a:t>
                      </a:r>
                      <a:endParaRPr lang="en-US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5056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Mean Age (</a:t>
                      </a:r>
                      <a:r>
                        <a:rPr lang="en-US" sz="2400" b="0" dirty="0" err="1" smtClean="0">
                          <a:solidFill>
                            <a:schemeClr val="bg2"/>
                          </a:solidFill>
                        </a:rPr>
                        <a:t>yrs</a:t>
                      </a:r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69.4 ± 8.4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</a:tr>
              <a:tr h="31887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Femal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e 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58.2% 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</a:tr>
              <a:tr h="31887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Non-Caucasian 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44.4%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</a:tr>
              <a:tr h="36892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Average Systolic Blood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 Pressure (mm Hg)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127 ± 17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</a:tr>
              <a:tr h="374624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Average Diastolic Blood Pressure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 (mm Hg) 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71 ± 13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</a:tr>
              <a:tr h="361958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Aortic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 Distensibility (</a:t>
                      </a:r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10</a:t>
                      </a:r>
                      <a:r>
                        <a:rPr lang="en-US" sz="2400" b="0" baseline="30000" dirty="0" smtClean="0">
                          <a:solidFill>
                            <a:schemeClr val="bg2"/>
                          </a:solidFill>
                        </a:rPr>
                        <a:t>−3</a:t>
                      </a:r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mm Hg</a:t>
                      </a:r>
                      <a:r>
                        <a:rPr lang="en-US" sz="2400" b="0" baseline="30000" dirty="0" smtClean="0">
                          <a:solidFill>
                            <a:schemeClr val="bg2"/>
                          </a:solidFill>
                        </a:rPr>
                        <a:t>−1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)</a:t>
                      </a:r>
                      <a:endParaRPr lang="en-US" sz="2400" b="0" baseline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1.5 ± 1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E7EFF6"/>
                    </a:solidFill>
                  </a:tcPr>
                </a:tc>
              </a:tr>
              <a:tr h="424819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Aortic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</a:rPr>
                        <a:t> Pulse Wave Velocity (</a:t>
                      </a:r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m/sec)</a:t>
                      </a:r>
                      <a:endParaRPr lang="en-US" sz="24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2"/>
                          </a:solidFill>
                        </a:rPr>
                        <a:t>8 ± 4</a:t>
                      </a:r>
                    </a:p>
                  </a:txBody>
                  <a:tcPr>
                    <a:solidFill>
                      <a:srgbClr val="CBDE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71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Myocardial fibrosis - T1 mapping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3003" y="1761229"/>
            <a:ext cx="47065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Total MR scans available: 2,803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4175" y="2935275"/>
            <a:ext cx="4737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T1 images </a:t>
            </a:r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vailable: 1,393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3900" y="5020293"/>
            <a:ext cx="554379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Total T1 cases analyzed: 922 (66.2%)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1400000">
            <a:off x="5854535" y="3657600"/>
            <a:ext cx="319840" cy="113154"/>
          </a:xfrm>
          <a:prstGeom prst="line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48003" y="3993078"/>
            <a:ext cx="383474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T1 </a:t>
            </a:r>
            <a:r>
              <a:rPr lang="en-US" sz="2800" dirty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mages with scar: 116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692481" y="4220938"/>
            <a:ext cx="1419100" cy="27225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216972" y="2615788"/>
            <a:ext cx="441373" cy="742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408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effectLst/>
              </a:rPr>
              <a:t>MESA Exam 5 MRI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Operations Update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051462"/>
            <a:ext cx="8229600" cy="4040579"/>
          </a:xfrm>
        </p:spPr>
        <p:txBody>
          <a:bodyPr/>
          <a:lstStyle/>
          <a:p>
            <a:pPr eaLnBrk="1" hangingPunct="1"/>
            <a:r>
              <a:rPr lang="en-US" dirty="0" smtClean="0">
                <a:effectLst/>
              </a:rPr>
              <a:t>2,803 Exam 5 MRI studies of acceptable quality</a:t>
            </a:r>
          </a:p>
          <a:p>
            <a:pPr lvl="2" eaLnBrk="1" hangingPunct="1"/>
            <a:r>
              <a:rPr lang="en-US" dirty="0" smtClean="0">
                <a:effectLst/>
              </a:rPr>
              <a:t>1,659 studies are with gadolinium (59.2%)</a:t>
            </a:r>
          </a:p>
          <a:p>
            <a:pPr lvl="1" eaLnBrk="1" hangingPunct="1"/>
            <a:r>
              <a:rPr lang="en-US" dirty="0" smtClean="0">
                <a:effectLst/>
              </a:rPr>
              <a:t>2,775 (99.0%) results have been sent to the CC for participant results letters</a:t>
            </a:r>
          </a:p>
          <a:p>
            <a:pPr eaLnBrk="1" hangingPunct="1"/>
            <a:r>
              <a:rPr lang="en-US" dirty="0" smtClean="0">
                <a:effectLst/>
              </a:rPr>
              <a:t>210 COPD MRI studies of acceptable </a:t>
            </a:r>
            <a:r>
              <a:rPr lang="en-US" dirty="0" smtClean="0">
                <a:effectLst/>
              </a:rPr>
              <a:t>quality</a:t>
            </a:r>
          </a:p>
          <a:p>
            <a:pPr eaLnBrk="1" hangingPunct="1"/>
            <a:endParaRPr lang="en-US" dirty="0" smtClean="0">
              <a:effectLst/>
            </a:endParaRP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effectLst/>
              </a:rPr>
              <a:t>Total number of MRIs for analysis = 3,013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5" y="417142"/>
            <a:ext cx="8229600" cy="1143000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Myocardial fibrosis - T1 mapping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Data Points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01" y="2336470"/>
            <a:ext cx="8229600" cy="2603665"/>
          </a:xfrm>
        </p:spPr>
        <p:txBody>
          <a:bodyPr>
            <a:normAutofit/>
          </a:bodyPr>
          <a:lstStyle/>
          <a:p>
            <a:r>
              <a:rPr lang="en-US" dirty="0" smtClean="0"/>
              <a:t>Pre-contrast T1</a:t>
            </a:r>
          </a:p>
          <a:p>
            <a:r>
              <a:rPr lang="en-US" dirty="0" smtClean="0"/>
              <a:t>Post-contrast T1 at 12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Post-contrast T1 at 25 </a:t>
            </a:r>
            <a:r>
              <a:rPr lang="en-US" dirty="0" err="1" smtClean="0"/>
              <a:t>mins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47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Involvement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75630"/>
            <a:ext cx="8229600" cy="337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Involvement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385" y="1698170"/>
            <a:ext cx="8495513" cy="4310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MESA Exam 5 MRI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Gadolinium Status by Site</a:t>
            </a:r>
            <a:endParaRPr lang="en-US" sz="40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0772438"/>
              </p:ext>
            </p:extLst>
          </p:nvPr>
        </p:nvGraphicFramePr>
        <p:xfrm>
          <a:off x="433449" y="1890512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Site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Number of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scans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Number with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Gd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Percent with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Gd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Wake Forest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chemeClr val="bg2"/>
                          </a:solidFill>
                          <a:latin typeface="Garamond"/>
                        </a:rPr>
                        <a:t>449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310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69.0%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Columbia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514"/>
                          </a:solidFill>
                          <a:latin typeface="Garamond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272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59.6%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Johns 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Hopkins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>
                          <a:solidFill>
                            <a:srgbClr val="000514"/>
                          </a:solidFill>
                          <a:latin typeface="Garamond"/>
                        </a:rPr>
                        <a:t>383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273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71.3%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Minnesota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514"/>
                          </a:solidFill>
                          <a:latin typeface="Garamond"/>
                        </a:rPr>
                        <a:t>489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317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64.8%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Northwestern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>
                          <a:solidFill>
                            <a:srgbClr val="000514"/>
                          </a:solidFill>
                          <a:latin typeface="Garamond"/>
                        </a:rPr>
                        <a:t>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268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49.7%</a:t>
                      </a:r>
                    </a:p>
                  </a:txBody>
                  <a:tcPr anchor="ctr"/>
                </a:tc>
              </a:tr>
              <a:tr h="499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UCLA</a:t>
                      </a:r>
                      <a:endParaRPr lang="en-US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>
                          <a:solidFill>
                            <a:srgbClr val="000514"/>
                          </a:solidFill>
                          <a:latin typeface="Garamond"/>
                        </a:rPr>
                        <a:t>487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219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45.0%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1" dirty="0" smtClean="0">
                          <a:latin typeface="+mn-lt"/>
                          <a:ea typeface="Calibri"/>
                          <a:cs typeface="Calibri"/>
                        </a:rPr>
                        <a:t>Overall</a:t>
                      </a:r>
                      <a:endParaRPr lang="en-US" sz="2800" b="1" i="1" dirty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0" i="0" u="none" strike="noStrike" dirty="0">
                          <a:solidFill>
                            <a:srgbClr val="000514"/>
                          </a:solidFill>
                          <a:latin typeface="Garamond"/>
                        </a:rPr>
                        <a:t>2,803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1,659</a:t>
                      </a:r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59.2%</a:t>
                      </a:r>
                      <a:endParaRPr lang="en-US" sz="28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MESA Exam 5 MRI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Close out at the Field Centers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49" y="2075213"/>
            <a:ext cx="8229600" cy="4525963"/>
          </a:xfrm>
        </p:spPr>
        <p:txBody>
          <a:bodyPr/>
          <a:lstStyle/>
          <a:p>
            <a:r>
              <a:rPr lang="en-US" dirty="0" smtClean="0"/>
              <a:t>MIRC computer and monitor in the MRI suites</a:t>
            </a:r>
          </a:p>
          <a:p>
            <a:r>
              <a:rPr lang="en-US" dirty="0" smtClean="0"/>
              <a:t>“Leftover” contrast</a:t>
            </a:r>
          </a:p>
          <a:p>
            <a:pPr lvl="1"/>
            <a:r>
              <a:rPr lang="en-US" dirty="0" smtClean="0"/>
              <a:t>Must be destroyed</a:t>
            </a:r>
          </a:p>
          <a:p>
            <a:pPr lvl="1"/>
            <a:r>
              <a:rPr lang="en-US" dirty="0" smtClean="0"/>
              <a:t>Form filled out and signed to verify it was destroyed</a:t>
            </a:r>
          </a:p>
          <a:p>
            <a:pPr lvl="1"/>
            <a:r>
              <a:rPr lang="en-US" dirty="0" smtClean="0"/>
              <a:t>In the next few weeks, Erin </a:t>
            </a:r>
            <a:r>
              <a:rPr lang="en-US" dirty="0" smtClean="0"/>
              <a:t>will email procedure to MRI techs and CC: MRI investigators and PIs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MESA Exam 5 MRI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Alerts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325" y="1908958"/>
            <a:ext cx="8229600" cy="4373089"/>
          </a:xfrm>
        </p:spPr>
        <p:txBody>
          <a:bodyPr/>
          <a:lstStyle/>
          <a:p>
            <a:pPr eaLnBrk="1" hangingPunct="1"/>
            <a:r>
              <a:rPr lang="en-US" dirty="0" smtClean="0">
                <a:effectLst/>
              </a:rPr>
              <a:t>86 alerts issued</a:t>
            </a:r>
          </a:p>
          <a:p>
            <a:pPr lvl="2" eaLnBrk="1" hangingPunct="1">
              <a:buNone/>
            </a:pPr>
            <a:r>
              <a:rPr lang="en-US" sz="2800" dirty="0" smtClean="0">
                <a:effectLst/>
              </a:rPr>
              <a:t>Wake Forest = 12		Minnesota = 14</a:t>
            </a:r>
          </a:p>
          <a:p>
            <a:pPr lvl="2" eaLnBrk="1" hangingPunct="1">
              <a:buNone/>
            </a:pPr>
            <a:r>
              <a:rPr lang="en-US" sz="2800" dirty="0" smtClean="0">
                <a:effectLst/>
              </a:rPr>
              <a:t>Columbia = 16		Northwestern = 9</a:t>
            </a:r>
          </a:p>
          <a:p>
            <a:pPr lvl="2" eaLnBrk="1" hangingPunct="1">
              <a:buNone/>
            </a:pPr>
            <a:r>
              <a:rPr lang="en-US" sz="2800" dirty="0" smtClean="0">
                <a:effectLst/>
              </a:rPr>
              <a:t>Johns Hopkins = 23	UCLA = 12</a:t>
            </a:r>
          </a:p>
          <a:p>
            <a:pPr eaLnBrk="1" hangingPunct="1"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MESA Exam 5 MRI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951" y="1992086"/>
            <a:ext cx="8229600" cy="4525963"/>
          </a:xfrm>
        </p:spPr>
        <p:txBody>
          <a:bodyPr/>
          <a:lstStyle/>
          <a:p>
            <a:pPr eaLnBrk="1" hangingPunct="1">
              <a:buSzPct val="130000"/>
              <a:buFont typeface="Wingdings" pitchFamily="2" charset="2"/>
              <a:buChar char="§"/>
            </a:pPr>
            <a:r>
              <a:rPr lang="en-US" dirty="0" smtClean="0">
                <a:effectLst/>
              </a:rPr>
              <a:t>231 referrals issued to date</a:t>
            </a:r>
          </a:p>
          <a:p>
            <a:pPr eaLnBrk="1" hangingPunct="1">
              <a:buSzPct val="130000"/>
              <a:buFont typeface="Wingdings" pitchFamily="2" charset="2"/>
              <a:buChar char="§"/>
            </a:pPr>
            <a:r>
              <a:rPr lang="en-US" dirty="0" smtClean="0">
                <a:effectLst/>
              </a:rPr>
              <a:t>Largest reasons for referrals (categories are not mutually exclusive)</a:t>
            </a:r>
          </a:p>
          <a:p>
            <a:pPr lvl="2" eaLnBrk="1" hangingPunct="1">
              <a:buSzPct val="130000"/>
              <a:buNone/>
            </a:pPr>
            <a:r>
              <a:rPr lang="en-US" sz="2800" dirty="0" smtClean="0">
                <a:effectLst/>
              </a:rPr>
              <a:t>52 - ejection fraction &lt; 45%</a:t>
            </a:r>
          </a:p>
          <a:p>
            <a:pPr lvl="2" eaLnBrk="1" hangingPunct="1">
              <a:buSzPct val="130000"/>
              <a:buNone/>
            </a:pPr>
            <a:r>
              <a:rPr lang="en-US" sz="2800" dirty="0" smtClean="0">
                <a:effectLst/>
              </a:rPr>
              <a:t>65 - myocardial scar &gt; 5% or non-ischemic</a:t>
            </a:r>
          </a:p>
          <a:p>
            <a:pPr lvl="2" eaLnBrk="1" hangingPunct="1">
              <a:buSzPct val="130000"/>
              <a:buNone/>
            </a:pPr>
            <a:r>
              <a:rPr lang="en-US" sz="2800" dirty="0" smtClean="0">
                <a:effectLst/>
              </a:rPr>
              <a:t>70 - left ventricular hypertrophy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 Echo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Referrals comparison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66455"/>
          <a:ext cx="8354291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675"/>
                <a:gridCol w="2303813"/>
                <a:gridCol w="1923803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endParaRPr lang="en-US" sz="24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aramond" pitchFamily="18" charset="0"/>
                          <a:ea typeface="Times New Roman"/>
                        </a:rPr>
                        <a:t>CARDIA referring value</a:t>
                      </a:r>
                      <a:endParaRPr lang="en-US" sz="24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aramond" pitchFamily="18" charset="0"/>
                          <a:ea typeface="Times New Roman"/>
                        </a:rPr>
                        <a:t>Number of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Garamond" pitchFamily="18" charset="0"/>
                          <a:ea typeface="Times New Roman"/>
                        </a:rPr>
                        <a:t>referrals</a:t>
                      </a:r>
                      <a:endParaRPr lang="en-US" sz="24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Left ventricular internal dimension in diastole </a:t>
                      </a:r>
                      <a:endParaRPr lang="en-US" sz="24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&gt; 6.0 cm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102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Ejection fraction</a:t>
                      </a:r>
                      <a:endParaRPr lang="en-US" sz="24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≤ 45%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41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Left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atrial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dimension</a:t>
                      </a:r>
                      <a:endParaRPr lang="en-US" sz="24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&gt; 4.5 cm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104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Clinical findings (i.e., pericardial effusion, wall motion abnormality, severe arrhythmias, bicuspid aortic valve, etc.) </a:t>
                      </a:r>
                      <a:endParaRPr lang="en-US" sz="24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Significant</a:t>
                      </a:r>
                      <a:endParaRPr lang="en-US" sz="2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94560" algn="l"/>
                          <a:tab pos="4937760" algn="l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ahoma"/>
                        </a:rPr>
                        <a:t>53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MESA Exam 5 MRI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Primary Dataset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075" y="1813957"/>
            <a:ext cx="8229600" cy="4301836"/>
          </a:xfrm>
        </p:spPr>
        <p:txBody>
          <a:bodyPr/>
          <a:lstStyle/>
          <a:p>
            <a:r>
              <a:rPr lang="en-US" dirty="0" smtClean="0"/>
              <a:t>Left ventricular (LV) end diastolic volume</a:t>
            </a:r>
          </a:p>
          <a:p>
            <a:r>
              <a:rPr lang="en-US" dirty="0" smtClean="0"/>
              <a:t>LV end systolic volume</a:t>
            </a:r>
          </a:p>
          <a:p>
            <a:r>
              <a:rPr lang="en-US" dirty="0" smtClean="0"/>
              <a:t>Stroke volume</a:t>
            </a:r>
          </a:p>
          <a:p>
            <a:r>
              <a:rPr lang="en-US" dirty="0" smtClean="0"/>
              <a:t>Ejection fraction</a:t>
            </a:r>
          </a:p>
          <a:p>
            <a:r>
              <a:rPr lang="en-US" dirty="0" smtClean="0"/>
              <a:t>LV mass</a:t>
            </a:r>
          </a:p>
          <a:p>
            <a:r>
              <a:rPr lang="en-US" dirty="0" smtClean="0"/>
              <a:t>Myocardial scar</a:t>
            </a:r>
          </a:p>
          <a:p>
            <a:r>
              <a:rPr lang="en-US" dirty="0" smtClean="0"/>
              <a:t>Myocardial deformation – MRI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51" y="142504"/>
            <a:ext cx="8229600" cy="1548266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Main Measures </a:t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Preliminary Analyses</a:t>
            </a:r>
            <a:endParaRPr lang="en-US" sz="40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127655"/>
              </p:ext>
            </p:extLst>
          </p:nvPr>
        </p:nvGraphicFramePr>
        <p:xfrm>
          <a:off x="178130" y="2434441"/>
          <a:ext cx="879367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4156"/>
                <a:gridCol w="1805049"/>
                <a:gridCol w="1698171"/>
                <a:gridCol w="1876302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Mean ± SD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Measure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Overall</a:t>
                      </a:r>
                    </a:p>
                    <a:p>
                      <a:pPr algn="ctr"/>
                      <a:r>
                        <a:rPr lang="en-US" sz="2200" b="1" dirty="0" smtClean="0"/>
                        <a:t>(n=2,775)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Male</a:t>
                      </a:r>
                    </a:p>
                    <a:p>
                      <a:pPr algn="ctr"/>
                      <a:r>
                        <a:rPr lang="en-US" sz="2200" b="1" dirty="0" smtClean="0"/>
                        <a:t>(n=1,313)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Female</a:t>
                      </a:r>
                    </a:p>
                    <a:p>
                      <a:pPr algn="ctr"/>
                      <a:r>
                        <a:rPr lang="en-US" sz="2200" b="1" dirty="0" smtClean="0"/>
                        <a:t>(n=1,462)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end diastolic volume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119.4 ± 31.7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120.4 ± 32.9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118.4 ± 30.6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end systolic volume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46.1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± 18.2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46.7 ± 19.1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45.6 ±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17.4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Stroke volume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73.2 ± 18.5 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73.7 ± 18.9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72.8 ± 18.1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Ejection fraction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62.0 ± 7.3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61.9 ± 7.5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62.0 ±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7.2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LV mass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122.7 ± 33.8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123.0 ± 33.9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122.4±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33.8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91346" y="1710047"/>
            <a:ext cx="1579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by gender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4245</TotalTime>
  <Words>812</Words>
  <Application>Microsoft Office PowerPoint</Application>
  <PresentationFormat>On-screen Show (4:3)</PresentationFormat>
  <Paragraphs>232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Stream</vt:lpstr>
      <vt:lpstr>MESA  Steering Committee Meeting</vt:lpstr>
      <vt:lpstr>MESA Exam 5 MRI  Operations Update</vt:lpstr>
      <vt:lpstr>MESA Exam 5 MRI Gadolinium Status by Site</vt:lpstr>
      <vt:lpstr>MESA Exam 5 MRI Close out at the Field Centers</vt:lpstr>
      <vt:lpstr>MESA Exam 5 MRI  Alerts</vt:lpstr>
      <vt:lpstr>MESA Exam 5 MRI  Referrals</vt:lpstr>
      <vt:lpstr>CARDIA Echo Referrals comparison</vt:lpstr>
      <vt:lpstr>MESA Exam 5 MRI  Primary Dataset</vt:lpstr>
      <vt:lpstr>Main Measures  Preliminary Analyses</vt:lpstr>
      <vt:lpstr>Main Measures  Preliminary Analyses</vt:lpstr>
      <vt:lpstr>Myocardial Scar  Preliminary Analyses</vt:lpstr>
      <vt:lpstr> Myocardial Scar  Preliminary Analyses </vt:lpstr>
      <vt:lpstr>Myocardial Deformation MRI Tagging  Preliminary Analyses</vt:lpstr>
      <vt:lpstr>Myocardial Deformation MRI Tagging – Repeat Exams</vt:lpstr>
      <vt:lpstr>MESA Exam 5 MRI Ancillary Studies</vt:lpstr>
      <vt:lpstr>Aortic Structure and Function</vt:lpstr>
      <vt:lpstr>Aortic Structure and Function  Data Points</vt:lpstr>
      <vt:lpstr>Aortic Structure and Function Preliminary Analyses</vt:lpstr>
      <vt:lpstr>Myocardial fibrosis - T1 mapping </vt:lpstr>
      <vt:lpstr>Myocardial fibrosis - T1 mapping Data Points</vt:lpstr>
      <vt:lpstr>Mesa Involvement</vt:lpstr>
      <vt:lpstr>Mesa Involvement</vt:lpstr>
    </vt:vector>
  </TitlesOfParts>
  <Company>Johns Hopkins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cmiao2</dc:creator>
  <cp:lastModifiedBy>Erin P. Ricketts</cp:lastModifiedBy>
  <cp:revision>253</cp:revision>
  <dcterms:created xsi:type="dcterms:W3CDTF">2008-08-13T13:33:23Z</dcterms:created>
  <dcterms:modified xsi:type="dcterms:W3CDTF">2012-02-29T20:41:45Z</dcterms:modified>
</cp:coreProperties>
</file>