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29" r:id="rId3"/>
    <p:sldId id="330" r:id="rId4"/>
    <p:sldId id="331" r:id="rId5"/>
    <p:sldId id="332" r:id="rId6"/>
    <p:sldId id="333" r:id="rId7"/>
    <p:sldId id="334" r:id="rId8"/>
    <p:sldId id="340" r:id="rId9"/>
    <p:sldId id="335" r:id="rId10"/>
    <p:sldId id="307" r:id="rId11"/>
    <p:sldId id="337" r:id="rId12"/>
    <p:sldId id="346" r:id="rId13"/>
    <p:sldId id="338" r:id="rId14"/>
    <p:sldId id="300" r:id="rId15"/>
    <p:sldId id="325" r:id="rId16"/>
    <p:sldId id="304" r:id="rId17"/>
    <p:sldId id="341" r:id="rId18"/>
    <p:sldId id="342" r:id="rId19"/>
    <p:sldId id="343" r:id="rId20"/>
    <p:sldId id="326" r:id="rId21"/>
    <p:sldId id="344" r:id="rId22"/>
    <p:sldId id="322" r:id="rId23"/>
    <p:sldId id="324" r:id="rId24"/>
    <p:sldId id="345" r:id="rId25"/>
    <p:sldId id="339" r:id="rId26"/>
    <p:sldId id="259" r:id="rId27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5766" autoAdjust="0"/>
  </p:normalViewPr>
  <p:slideViewPr>
    <p:cSldViewPr snapToGrid="0" snapToObjects="1" showGuides="1">
      <p:cViewPr varScale="1">
        <p:scale>
          <a:sx n="58" d="100"/>
          <a:sy n="58" d="100"/>
        </p:scale>
        <p:origin x="-15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781EB-4FB3-3648-A6F1-521C35AF4CD7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0F673-3FE3-4644-A0AD-C862DAC4A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7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D6BE-35D6-7746-85CA-91EA11600B8F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29D-6F50-6945-B415-7FF26FA41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0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29D-6F50-6945-B415-7FF26FA4187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</a:rPr>
              <a:t>Adapted from NIH 101 slide 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29D-6F50-6945-B415-7FF26FA4187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226001">
              <a:defRPr/>
            </a:pPr>
            <a:r>
              <a:rPr lang="en-US" dirty="0" smtClean="0">
                <a:ea typeface="ＭＳ Ｐゴシック" pitchFamily="48" charset="-128"/>
              </a:rPr>
              <a:t>Deaths from cancer, adjusted for the size and age of the population, have changed little since 1950s, while death rates from heart disease and stroke have dropped significantly</a:t>
            </a:r>
          </a:p>
          <a:p>
            <a:pPr indent="226001"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226001">
              <a:defRPr/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Why the drop in mortality rates?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Antibiotics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Surgical techniques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Artificial heart valve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Life support for open-heart operations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Blood pressure and cholesterol drugs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Intensive coronary care units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Increased public awareness of prevention methods</a:t>
            </a:r>
          </a:p>
          <a:p>
            <a:pPr>
              <a:lnSpc>
                <a:spcPts val="2571"/>
              </a:lnSpc>
              <a:buFont typeface="Arial" charset="0"/>
              <a:buChar char="•"/>
              <a:defRPr/>
            </a:pPr>
            <a:r>
              <a:rPr lang="en-US" dirty="0" smtClean="0"/>
              <a:t> Classic concepts challenged</a:t>
            </a:r>
          </a:p>
          <a:p>
            <a:pPr indent="226001"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29D-6F50-6945-B415-7FF26FA4187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w title bgd large copy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877" y="0"/>
            <a:ext cx="915987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7" y="6006580"/>
            <a:ext cx="693291" cy="699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53" y="6224522"/>
            <a:ext cx="1894128" cy="441614"/>
          </a:xfrm>
          <a:prstGeom prst="rect">
            <a:avLst/>
          </a:prstGeom>
        </p:spPr>
      </p:pic>
      <p:sp>
        <p:nvSpPr>
          <p:cNvPr id="10" name="Rectangle 45"/>
          <p:cNvSpPr>
            <a:spLocks noChangeArrowheads="1"/>
          </p:cNvSpPr>
          <p:nvPr userDrawn="1"/>
        </p:nvSpPr>
        <p:spPr bwMode="auto">
          <a:xfrm>
            <a:off x="-15876" y="0"/>
            <a:ext cx="9159876" cy="1524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43793" y="381000"/>
            <a:ext cx="6824663" cy="182245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n-US" dirty="0" smtClean="0"/>
              <a:t>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w bgd lrg copy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5" descr="DHHS 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169327" y="3958755"/>
            <a:ext cx="838154" cy="83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20" y="4098036"/>
            <a:ext cx="2400155" cy="559594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2599" y="6384925"/>
            <a:ext cx="584200" cy="374650"/>
          </a:xfrm>
        </p:spPr>
        <p:txBody>
          <a:bodyPr/>
          <a:lstStyle/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45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2599" y="6384925"/>
            <a:ext cx="584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21705" y="144463"/>
            <a:ext cx="829468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2275" y="144463"/>
            <a:ext cx="8294688" cy="846137"/>
          </a:xfrm>
        </p:spPr>
        <p:txBody>
          <a:bodyPr/>
          <a:lstStyle/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82600" y="1357313"/>
            <a:ext cx="8234363" cy="4367212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82600" y="5854700"/>
            <a:ext cx="8234363" cy="295275"/>
          </a:xfrm>
        </p:spPr>
        <p:txBody>
          <a:bodyPr>
            <a:noAutofit/>
          </a:bodyPr>
          <a:lstStyle>
            <a:lvl1pPr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199F-5620-4BF4-87B3-75C3427C2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63BB-A9E4-45FA-A154-B7168CE68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710" y="196347"/>
            <a:ext cx="8229600" cy="72573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30698-E3C1-4D28-AAE8-F64A5063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42AFF-E73B-487B-9783-10FFC85EF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DED65-1D12-479A-8F23-EE0EEE44F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64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52642"/>
            <a:ext cx="5111750" cy="4873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66177"/>
            <a:ext cx="3008313" cy="35599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2D15B-4040-4AA2-96A9-33723CFC8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552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2599" y="6384925"/>
            <a:ext cx="584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30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10160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2"/>
          <p:cNvSpPr>
            <a:spLocks noChangeArrowheads="1"/>
          </p:cNvSpPr>
          <p:nvPr userDrawn="1"/>
        </p:nvSpPr>
        <p:spPr bwMode="auto">
          <a:xfrm>
            <a:off x="0" y="0"/>
            <a:ext cx="9144000" cy="10477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pitchFamily="48" charset="-128"/>
              <a:cs typeface="+mn-cs"/>
            </a:endParaRPr>
          </a:p>
        </p:txBody>
      </p:sp>
      <p:sp>
        <p:nvSpPr>
          <p:cNvPr id="11" name="Line 33"/>
          <p:cNvSpPr>
            <a:spLocks noChangeShapeType="1"/>
          </p:cNvSpPr>
          <p:nvPr userDrawn="1"/>
        </p:nvSpPr>
        <p:spPr bwMode="auto">
          <a:xfrm flipH="1">
            <a:off x="533400" y="6311900"/>
            <a:ext cx="62611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421705" y="144463"/>
            <a:ext cx="829468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pic>
        <p:nvPicPr>
          <p:cNvPr id="12" name="Picture 3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5842" y="104648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1" y="6114494"/>
            <a:ext cx="1894128" cy="4416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1313" indent="-341313" algn="l" defTabSz="457200" rtl="0" eaLnBrk="1" latinLnBrk="0" hangingPunct="1">
        <a:spcBef>
          <a:spcPct val="20000"/>
        </a:spcBef>
        <a:buClr>
          <a:srgbClr val="CC0000"/>
        </a:buClr>
        <a:buFont typeface="Wingdings" charset="2"/>
        <a:buChar char="§"/>
        <a:defRPr sz="30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Wingdings" charset="2"/>
        <a:buChar char="§"/>
        <a:defRPr sz="26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-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reader/0062060244/ref=sib_dp_p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fchronicle.com/author/drew-joseph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ealth-eheartstudy.org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amazon.com/gp/reader/0062060244/ref=sib_dp_p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152400" y="381000"/>
            <a:ext cx="8780585" cy="1822450"/>
          </a:xfrm>
        </p:spPr>
        <p:txBody>
          <a:bodyPr/>
          <a:lstStyle/>
          <a:p>
            <a:r>
              <a:rPr lang="en-US" dirty="0" smtClean="0"/>
              <a:t>Thoughts </a:t>
            </a:r>
            <a:r>
              <a:rPr lang="en-US" dirty="0" smtClean="0"/>
              <a:t>about </a:t>
            </a:r>
            <a:r>
              <a:rPr lang="en-US" dirty="0" smtClean="0"/>
              <a:t>NHLBI </a:t>
            </a:r>
            <a:r>
              <a:rPr lang="en-US" dirty="0" smtClean="0"/>
              <a:t>and 21</a:t>
            </a:r>
            <a:r>
              <a:rPr lang="en-US" baseline="30000" dirty="0" smtClean="0"/>
              <a:t>st</a:t>
            </a:r>
            <a:r>
              <a:rPr lang="en-US" dirty="0" smtClean="0"/>
              <a:t> Century </a:t>
            </a:r>
            <a:r>
              <a:rPr lang="en-US" dirty="0" smtClean="0"/>
              <a:t>Epidemiology: </a:t>
            </a:r>
            <a:r>
              <a:rPr lang="en-US" dirty="0" smtClean="0"/>
              <a:t>“</a:t>
            </a:r>
            <a:r>
              <a:rPr lang="en-US" dirty="0" smtClean="0"/>
              <a:t>Big Picture</a:t>
            </a:r>
            <a:r>
              <a:rPr lang="en-US" dirty="0" smtClean="0"/>
              <a:t>”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35038" y="3271838"/>
            <a:ext cx="716915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>
                <a:solidFill>
                  <a:srgbClr val="CC0000"/>
                </a:solidFill>
                <a:cs typeface="Arial" pitchFamily="34" charset="0"/>
              </a:rPr>
              <a:t>Michael S Lauer, MD, FACC, FAHA</a:t>
            </a:r>
          </a:p>
          <a:p>
            <a:pPr algn="ctr"/>
            <a:r>
              <a:rPr lang="en-US" sz="2000" dirty="0">
                <a:cs typeface="Arial" pitchFamily="34" charset="0"/>
              </a:rPr>
              <a:t>Director, Division of Cardiovascular </a:t>
            </a:r>
            <a:r>
              <a:rPr lang="en-US" sz="2000" dirty="0" smtClean="0">
                <a:cs typeface="Arial" pitchFamily="34" charset="0"/>
              </a:rPr>
              <a:t>Sciences</a:t>
            </a:r>
            <a:endParaRPr lang="en-US" sz="2000" dirty="0">
              <a:cs typeface="Arial" pitchFamily="34" charset="0"/>
            </a:endParaRPr>
          </a:p>
          <a:p>
            <a:pPr algn="ctr"/>
            <a:r>
              <a:rPr lang="en-US" sz="2000" dirty="0" smtClean="0">
                <a:cs typeface="Arial"/>
              </a:rPr>
              <a:t>National Heart, Lung, and Blood Institute</a:t>
            </a:r>
          </a:p>
          <a:p>
            <a:pPr algn="ctr"/>
            <a:endParaRPr lang="en-US" sz="2000" dirty="0">
              <a:cs typeface="Arial" pitchFamily="34" charset="0"/>
            </a:endParaRPr>
          </a:p>
          <a:p>
            <a:pPr algn="ctr"/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Financial disclosures: None</a:t>
            </a:r>
            <a:endParaRPr lang="en-US" sz="2000" dirty="0">
              <a:solidFill>
                <a:schemeClr val="accent2"/>
              </a:solidFill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333399"/>
                </a:solidFill>
                <a:cs typeface="Arial" pitchFamily="34" charset="0"/>
              </a:rPr>
              <a:t>NHLBI </a:t>
            </a:r>
            <a:r>
              <a:rPr lang="en-US" sz="2000" dirty="0" smtClean="0">
                <a:solidFill>
                  <a:srgbClr val="333399"/>
                </a:solidFill>
                <a:cs typeface="Arial" pitchFamily="34" charset="0"/>
              </a:rPr>
              <a:t>MESA Steering Committee</a:t>
            </a:r>
            <a:endParaRPr lang="en-US" sz="2000" dirty="0">
              <a:solidFill>
                <a:srgbClr val="333399"/>
              </a:solidFill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 smtClean="0">
                <a:cs typeface="Arial" pitchFamily="34" charset="0"/>
              </a:rPr>
              <a:t>February 7</a:t>
            </a:r>
            <a:r>
              <a:rPr lang="en-US" dirty="0" smtClean="0">
                <a:cs typeface="Arial" pitchFamily="34" charset="0"/>
              </a:rPr>
              <a:t>, 2014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Must Pay Attention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2599" y="6384925"/>
            <a:ext cx="584200" cy="374650"/>
          </a:xfrm>
        </p:spPr>
        <p:txBody>
          <a:bodyPr/>
          <a:lstStyle/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377950"/>
            <a:ext cx="11033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514600"/>
            <a:ext cx="579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1662113"/>
            <a:ext cx="2581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65163" y="3606800"/>
            <a:ext cx="78168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With 10 to 15% paylines at some institutes (or even less), the current situation makes grant evaluation nearly impossible and is putting truly excellent laboratories out of business. In the spirit of “never waste a good crisis,” a serious evaluation of many NIH extramural policies and programs is warranted. They include centers and other large collective funding efforts as well as</a:t>
            </a:r>
          </a:p>
          <a:p>
            <a:pPr eaLnBrk="1" hangingPunct="1"/>
            <a:r>
              <a:rPr lang="en-US" sz="2000" b="1" i="1"/>
              <a:t>expensive clinical and epidemiological research</a:t>
            </a:r>
            <a:r>
              <a:rPr lang="en-US" sz="2000"/>
              <a:t>.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388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err="1"/>
              <a:t>Rosbash</a:t>
            </a:r>
            <a:r>
              <a:rPr lang="en-US" sz="1800" dirty="0"/>
              <a:t> M.  Science 2011; 333:136</a:t>
            </a:r>
          </a:p>
        </p:txBody>
      </p:sp>
    </p:spTree>
    <p:extLst>
      <p:ext uri="{BB962C8B-B14F-4D97-AF65-F5344CB8AC3E}">
        <p14:creationId xmlns:p14="http://schemas.microsoft.com/office/powerpoint/2010/main" val="7035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 Evaluation of Clinical Research …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30" y="1428246"/>
            <a:ext cx="4944862" cy="45875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2" y="897195"/>
            <a:ext cx="3695113" cy="17128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4" y="2956264"/>
            <a:ext cx="3695863" cy="23282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53238" y="6348413"/>
            <a:ext cx="5650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Gordon </a:t>
            </a:r>
            <a:r>
              <a:rPr lang="en-US" sz="1600" dirty="0" smtClean="0">
                <a:ea typeface="MS PGothic" pitchFamily="34" charset="-128"/>
              </a:rPr>
              <a:t>D, Lauer MS </a:t>
            </a:r>
            <a:r>
              <a:rPr lang="en-US" sz="1600" dirty="0" smtClean="0">
                <a:ea typeface="MS PGothic" pitchFamily="34" charset="-128"/>
              </a:rPr>
              <a:t>et al.  N </a:t>
            </a:r>
            <a:r>
              <a:rPr lang="en-US" sz="1600" dirty="0" err="1" smtClean="0">
                <a:ea typeface="MS PGothic" pitchFamily="34" charset="-128"/>
              </a:rPr>
              <a:t>Engl</a:t>
            </a:r>
            <a:r>
              <a:rPr lang="en-US" sz="1600" dirty="0" smtClean="0">
                <a:ea typeface="MS PGothic" pitchFamily="34" charset="-128"/>
              </a:rPr>
              <a:t> J Med 2013;369:1926-34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43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Our Business Models…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/>
          <a:stretch/>
        </p:blipFill>
        <p:spPr bwMode="auto">
          <a:xfrm>
            <a:off x="734569" y="1191986"/>
            <a:ext cx="7685567" cy="48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53238" y="6348413"/>
            <a:ext cx="56327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Danthi S, Wu C</a:t>
            </a:r>
            <a:r>
              <a:rPr lang="en-US" sz="1600" dirty="0" smtClean="0">
                <a:ea typeface="MS PGothic" pitchFamily="34" charset="-128"/>
              </a:rPr>
              <a:t>, Lauer MS </a:t>
            </a:r>
            <a:r>
              <a:rPr lang="en-US" sz="1600" dirty="0" smtClean="0">
                <a:ea typeface="MS PGothic" pitchFamily="34" charset="-128"/>
              </a:rPr>
              <a:t>et al.  </a:t>
            </a:r>
            <a:r>
              <a:rPr lang="en-US" sz="1600" dirty="0" smtClean="0">
                <a:ea typeface="MS PGothic" pitchFamily="34" charset="-128"/>
              </a:rPr>
              <a:t>Circulation Research 2014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165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to Serious Questions …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9" y="1294329"/>
            <a:ext cx="8630816" cy="9712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8" y="2610828"/>
            <a:ext cx="7835722" cy="34129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4736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 err="1" smtClean="0"/>
              <a:t>Devereaux</a:t>
            </a:r>
            <a:r>
              <a:rPr lang="en-US" sz="1200" dirty="0" smtClean="0"/>
              <a:t> PJ, Yusuf Y.  N </a:t>
            </a:r>
            <a:r>
              <a:rPr lang="en-US" sz="1200" dirty="0" err="1" smtClean="0"/>
              <a:t>Engl</a:t>
            </a:r>
            <a:r>
              <a:rPr lang="en-US" sz="1200" dirty="0" smtClean="0"/>
              <a:t> J Med 2013;369:1962-3</a:t>
            </a:r>
          </a:p>
          <a:p>
            <a:pPr eaLnBrk="1" hangingPunct="1"/>
            <a:r>
              <a:rPr lang="en-US" sz="1200" dirty="0" smtClean="0"/>
              <a:t>Manolio TA et al.  Am J </a:t>
            </a:r>
            <a:r>
              <a:rPr lang="en-US" sz="1200" dirty="0" err="1" smtClean="0"/>
              <a:t>Epidemiol</a:t>
            </a:r>
            <a:r>
              <a:rPr lang="en-US" sz="1200" dirty="0" smtClean="0"/>
              <a:t> 2012; DOI</a:t>
            </a:r>
            <a:r>
              <a:rPr lang="en-US" sz="1200" dirty="0"/>
              <a:t>: 10.1093/</a:t>
            </a:r>
            <a:r>
              <a:rPr lang="en-US" sz="1200" dirty="0" err="1"/>
              <a:t>aje</a:t>
            </a:r>
            <a:r>
              <a:rPr lang="en-US" sz="1200" dirty="0"/>
              <a:t>/kwr453</a:t>
            </a:r>
          </a:p>
        </p:txBody>
      </p:sp>
    </p:spTree>
    <p:extLst>
      <p:ext uri="{BB962C8B-B14F-4D97-AF65-F5344CB8AC3E}">
        <p14:creationId xmlns:p14="http://schemas.microsoft.com/office/powerpoint/2010/main" val="2434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73" y="1282172"/>
            <a:ext cx="2936619" cy="1985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Second, There is … “</a:t>
            </a:r>
            <a:r>
              <a:rPr lang="en-US" dirty="0" err="1" smtClean="0"/>
              <a:t>Datafication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300813" cy="4525963"/>
          </a:xfrm>
        </p:spPr>
        <p:txBody>
          <a:bodyPr/>
          <a:lstStyle/>
          <a:p>
            <a:r>
              <a:rPr lang="en-US" dirty="0" smtClean="0"/>
              <a:t>Render virtually anything into data</a:t>
            </a:r>
          </a:p>
          <a:p>
            <a:r>
              <a:rPr lang="en-US" dirty="0" smtClean="0"/>
              <a:t>“Like other infrastructural advances it will bring fundamental changes … different  mindset”</a:t>
            </a:r>
          </a:p>
          <a:p>
            <a:r>
              <a:rPr lang="en-US" dirty="0" smtClean="0"/>
              <a:t>OK to re-use data</a:t>
            </a:r>
          </a:p>
          <a:p>
            <a:r>
              <a:rPr lang="en-US" dirty="0" smtClean="0"/>
              <a:t>N = All</a:t>
            </a:r>
            <a:endParaRPr lang="en-US" dirty="0"/>
          </a:p>
        </p:txBody>
      </p:sp>
      <p:pic>
        <p:nvPicPr>
          <p:cNvPr id="1028" name="Picture 4" descr="Image of Kenneth Cuk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/>
          <a:stretch/>
        </p:blipFill>
        <p:spPr bwMode="auto">
          <a:xfrm>
            <a:off x="6995160" y="3497062"/>
            <a:ext cx="1629728" cy="2314575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cx.images-amazon.com/images/I/51yX%2BupkrlL._BO2,204,203,200_PIsitb-sticker-arrow-click,TopRight,35,-76_AA278_PIkin4,BottomRight,-65,22_AA300_SH20_OU01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3305" r="22270"/>
          <a:stretch/>
        </p:blipFill>
        <p:spPr bwMode="auto">
          <a:xfrm>
            <a:off x="4758013" y="2529153"/>
            <a:ext cx="2043520" cy="3282484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33450" y="6348413"/>
            <a:ext cx="5806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Mayer-</a:t>
            </a:r>
            <a:r>
              <a:rPr lang="en-US" sz="1800" dirty="0" err="1" smtClean="0"/>
              <a:t>Schonberger</a:t>
            </a:r>
            <a:r>
              <a:rPr lang="en-US" sz="1800" dirty="0" smtClean="0"/>
              <a:t> V, </a:t>
            </a:r>
            <a:r>
              <a:rPr lang="en-US" sz="1800" dirty="0" err="1" smtClean="0"/>
              <a:t>Cukier</a:t>
            </a:r>
            <a:r>
              <a:rPr lang="en-US" sz="1800" dirty="0"/>
              <a:t> </a:t>
            </a:r>
            <a:r>
              <a:rPr lang="en-US" sz="1800" dirty="0" smtClean="0"/>
              <a:t>K, Houghton </a:t>
            </a:r>
            <a:r>
              <a:rPr lang="en-US" sz="1800" dirty="0" err="1" smtClean="0"/>
              <a:t>Miflin</a:t>
            </a:r>
            <a:r>
              <a:rPr lang="en-US" sz="1800" dirty="0" smtClean="0"/>
              <a:t>, 2013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866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705" y="144463"/>
            <a:ext cx="8548559" cy="846137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Arial" pitchFamily="34" charset="0"/>
              </a:rPr>
              <a:t>Disruptive Technologies, Creative Destruction</a:t>
            </a:r>
            <a:endParaRPr lang="en-US" dirty="0"/>
          </a:p>
        </p:txBody>
      </p:sp>
      <p:pic>
        <p:nvPicPr>
          <p:cNvPr id="7" name="Picture 8" descr="The Innovator's Dilemma: The Revolutionary Book That Will Change the Way You Do Business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/>
          <a:srcRect l="20600" t="13071" r="28281"/>
          <a:stretch/>
        </p:blipFill>
        <p:spPr bwMode="auto">
          <a:xfrm>
            <a:off x="1066799" y="1334404"/>
            <a:ext cx="2756217" cy="4687108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2599" y="6384925"/>
            <a:ext cx="584200" cy="374650"/>
          </a:xfrm>
        </p:spPr>
        <p:txBody>
          <a:bodyPr/>
          <a:lstStyle/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0" t="16833" r="13538" b="5971"/>
          <a:stretch/>
        </p:blipFill>
        <p:spPr bwMode="auto">
          <a:xfrm>
            <a:off x="4928616" y="1398412"/>
            <a:ext cx="3530751" cy="44549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28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EMR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5" y="1955800"/>
            <a:ext cx="7553895" cy="40339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3" y="144463"/>
            <a:ext cx="5211191" cy="2160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53238" y="6348413"/>
            <a:ext cx="49648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err="1" smtClean="0">
                <a:ea typeface="MS PGothic" pitchFamily="34" charset="-128"/>
              </a:rPr>
              <a:t>Frolkis</a:t>
            </a:r>
            <a:r>
              <a:rPr lang="en-US" sz="1600" dirty="0" smtClean="0">
                <a:ea typeface="MS PGothic" pitchFamily="34" charset="-128"/>
              </a:rPr>
              <a:t> J, Lauer MS.  N </a:t>
            </a:r>
            <a:r>
              <a:rPr lang="en-US" sz="1600" dirty="0" err="1" smtClean="0">
                <a:ea typeface="MS PGothic" pitchFamily="34" charset="-128"/>
              </a:rPr>
              <a:t>Engl</a:t>
            </a:r>
            <a:r>
              <a:rPr lang="en-US" sz="1600" dirty="0" smtClean="0">
                <a:ea typeface="MS PGothic" pitchFamily="34" charset="-128"/>
              </a:rPr>
              <a:t> J Med 2003;348:781-90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90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Mega-Electronic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90" y="226435"/>
            <a:ext cx="4889241" cy="17088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origin-ars.els-cdn.com/content/image/1-s2.0-S0092867413010246-f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60" y="2396363"/>
            <a:ext cx="3571875" cy="3571875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1" y="1618488"/>
            <a:ext cx="4501899" cy="46175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53238" y="6348413"/>
            <a:ext cx="34099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Blair DR et al.  Cell 2013;155:70-80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07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7" y="250150"/>
            <a:ext cx="6125143" cy="1480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9" y="1731050"/>
            <a:ext cx="5205936" cy="44386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88" y="3751326"/>
            <a:ext cx="2733675" cy="1714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36" y="1942911"/>
            <a:ext cx="3567777" cy="14405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53238" y="6348413"/>
            <a:ext cx="38917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Jaffe MG et al.  JAMA 2013;310:699-705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813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98" y="484271"/>
            <a:ext cx="6021044" cy="10126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1" y="1722804"/>
            <a:ext cx="6417713" cy="37966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53238" y="6348413"/>
            <a:ext cx="4119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Safford MM et al.  JAMA 2012;308:1768-74</a:t>
            </a:r>
            <a:endParaRPr lang="en-US" sz="1600" dirty="0">
              <a:ea typeface="MS PGothic" pitchFamily="34" charset="-128"/>
            </a:endParaRPr>
          </a:p>
        </p:txBody>
      </p:sp>
      <p:pic>
        <p:nvPicPr>
          <p:cNvPr id="4101" name="Picture 5" descr="http://www.regardsstudy.org/images/part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40" y="3264203"/>
            <a:ext cx="3810000" cy="2905125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3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Ah Yes, The Budget … </a:t>
            </a:r>
            <a:endParaRPr lang="en-US" dirty="0"/>
          </a:p>
        </p:txBody>
      </p:sp>
      <p:pic>
        <p:nvPicPr>
          <p:cNvPr id="3" name="Picture 2" descr="chart_2.jpg"/>
          <p:cNvPicPr/>
          <p:nvPr/>
        </p:nvPicPr>
        <p:blipFill rotWithShape="1">
          <a:blip r:embed="rId2" cstate="print"/>
          <a:srcRect l="9672" r="11238" b="3907"/>
          <a:stretch/>
        </p:blipFill>
        <p:spPr>
          <a:xfrm>
            <a:off x="2103120" y="1316736"/>
            <a:ext cx="5340096" cy="470916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495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Thanks to Ross </a:t>
            </a:r>
            <a:r>
              <a:rPr lang="en-US" sz="1800" dirty="0" err="1" smtClean="0"/>
              <a:t>Frommer</a:t>
            </a:r>
            <a:r>
              <a:rPr lang="en-US" sz="1800" dirty="0" smtClean="0"/>
              <a:t>, Columbia University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71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PCORI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 bwMode="auto">
          <a:xfrm>
            <a:off x="604585" y="1371599"/>
            <a:ext cx="6561104" cy="47914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2"/>
          <a:stretch/>
        </p:blipFill>
        <p:spPr bwMode="auto">
          <a:xfrm>
            <a:off x="3172968" y="144463"/>
            <a:ext cx="5708016" cy="1654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194714" y="6326641"/>
            <a:ext cx="4438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/>
              <a:t>Selby JV et al.  </a:t>
            </a:r>
            <a:r>
              <a:rPr lang="en-US" sz="1600" dirty="0" err="1" smtClean="0"/>
              <a:t>Sci</a:t>
            </a:r>
            <a:r>
              <a:rPr lang="en-US" sz="1600" dirty="0" smtClean="0"/>
              <a:t> </a:t>
            </a:r>
            <a:r>
              <a:rPr lang="en-US" sz="1600" dirty="0" err="1" smtClean="0"/>
              <a:t>Transl</a:t>
            </a:r>
            <a:r>
              <a:rPr lang="en-US" sz="1600" dirty="0" smtClean="0"/>
              <a:t> Med 2013;5:182fs13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66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Portals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84" y="3283182"/>
            <a:ext cx="4038687" cy="27657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14786" y="1959097"/>
            <a:ext cx="3701606" cy="52322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 smtClean="0"/>
              <a:t>UCSF begins huge Health </a:t>
            </a:r>
            <a:r>
              <a:rPr lang="en-US" sz="1400" b="1" dirty="0" err="1" smtClean="0"/>
              <a:t>eHeart</a:t>
            </a:r>
            <a:r>
              <a:rPr lang="en-US" sz="1400" b="1" dirty="0" smtClean="0"/>
              <a:t> study</a:t>
            </a:r>
          </a:p>
          <a:p>
            <a:r>
              <a:rPr lang="en-US" sz="1400" dirty="0" smtClean="0"/>
              <a:t>By </a:t>
            </a:r>
            <a:r>
              <a:rPr lang="en-US" sz="1400" dirty="0" smtClean="0">
                <a:hlinkClick r:id="rId3" action="ppaction://hlinkfile"/>
              </a:rPr>
              <a:t>Drew Joseph</a:t>
            </a:r>
            <a:endParaRPr lang="en-US" sz="1400" dirty="0"/>
          </a:p>
        </p:txBody>
      </p:sp>
      <p:pic>
        <p:nvPicPr>
          <p:cNvPr id="5130" name="Picture 10" descr="http://markgoldman.com/wp/wp-content/uploads/2012/05/124553SanFranciscoChronicleLogo2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90" y="1243584"/>
            <a:ext cx="3258073" cy="493648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4" t="14079" r="17742" b="2694"/>
          <a:stretch/>
        </p:blipFill>
        <p:spPr bwMode="auto">
          <a:xfrm>
            <a:off x="421705" y="1115751"/>
            <a:ext cx="4224940" cy="50769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8077" y="6337432"/>
            <a:ext cx="3732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http://www.health-eheartstudy.org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http://d1gcr3u0xjkqg0.cloudfront.net/wp-content/uploads/2010/12/New-York-Times-Log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8" b="39318"/>
          <a:stretch/>
        </p:blipFill>
        <p:spPr bwMode="auto">
          <a:xfrm>
            <a:off x="5384394" y="2645625"/>
            <a:ext cx="2888464" cy="501768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43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>
              <a:defRPr/>
            </a:pPr>
            <a:r>
              <a:rPr lang="en-US" kern="0" dirty="0" smtClean="0">
                <a:latin typeface="Arial" charset="0"/>
                <a:ea typeface="ＭＳ Ｐゴシック" pitchFamily="48" charset="-128"/>
              </a:rPr>
              <a:t/>
            </a:r>
            <a:br>
              <a:rPr lang="en-US" kern="0" dirty="0" smtClean="0">
                <a:latin typeface="Arial" charset="0"/>
                <a:ea typeface="ＭＳ Ｐゴシック" pitchFamily="48" charset="-128"/>
              </a:rPr>
            </a:br>
            <a:r>
              <a:rPr lang="en-US" kern="0" dirty="0">
                <a:latin typeface="Arial" charset="0"/>
                <a:ea typeface="ＭＳ Ｐゴシック" pitchFamily="48" charset="-128"/>
              </a:rPr>
              <a:t>Patient-Initiated Internet Research</a:t>
            </a:r>
            <a:r>
              <a:rPr lang="en-US" kern="0" dirty="0" smtClean="0">
                <a:latin typeface="Arial" charset="0"/>
                <a:ea typeface="ＭＳ Ｐゴシック" pitchFamily="48" charset="-128"/>
              </a:rPr>
              <a:t/>
            </a:r>
            <a:br>
              <a:rPr lang="en-US" kern="0" dirty="0" smtClean="0">
                <a:latin typeface="Arial" charset="0"/>
                <a:ea typeface="ＭＳ Ｐゴシック" pitchFamily="48" charset="-128"/>
              </a:rPr>
            </a:b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2599" y="6384925"/>
            <a:ext cx="584200" cy="374650"/>
          </a:xfrm>
        </p:spPr>
        <p:txBody>
          <a:bodyPr/>
          <a:lstStyle/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1204913"/>
            <a:ext cx="4027487" cy="1697037"/>
          </a:xfrm>
          <a:prstGeom prst="rect">
            <a:avLst/>
          </a:prstGeom>
          <a:noFill/>
          <a:ln>
            <a:noFill/>
          </a:ln>
          <a:effectLst>
            <a:outerShdw blurRad="292100" dist="1524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88" y="3228975"/>
            <a:ext cx="3598862" cy="2965450"/>
          </a:xfrm>
          <a:prstGeom prst="rect">
            <a:avLst/>
          </a:prstGeom>
          <a:noFill/>
          <a:ln>
            <a:noFill/>
          </a:ln>
          <a:effectLst>
            <a:outerShdw blurRad="292100" dist="1524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9500" y="1204913"/>
            <a:ext cx="3068638" cy="2894012"/>
          </a:xfrm>
          <a:prstGeom prst="rect">
            <a:avLst/>
          </a:prstGeom>
          <a:noFill/>
          <a:ln>
            <a:noFill/>
          </a:ln>
          <a:effectLst>
            <a:outerShdw blurRad="292100" dist="1524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1227372" y="6348413"/>
            <a:ext cx="51341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ea typeface="MS PGothic" pitchFamily="34" charset="-128"/>
              </a:rPr>
              <a:t>Wicks P et al.  Nature Biotechnology  2011;29:411-414</a:t>
            </a:r>
          </a:p>
        </p:txBody>
      </p:sp>
      <p:sp>
        <p:nvSpPr>
          <p:cNvPr id="32" name="TextBox 3"/>
          <p:cNvSpPr txBox="1">
            <a:spLocks noChangeArrowheads="1"/>
          </p:cNvSpPr>
          <p:nvPr/>
        </p:nvSpPr>
        <p:spPr bwMode="auto">
          <a:xfrm rot="10800000" flipV="1">
            <a:off x="4635500" y="4448175"/>
            <a:ext cx="43973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>
                <a:ea typeface="MS PGothic" pitchFamily="34" charset="-128"/>
              </a:rPr>
              <a:t>“Attempting to establish the efficacy of a treatment in a prospective manner inevitably draws comparisons with methodologies that have the highest standards of rigor, and by comparison this discipline is in its infancy.” </a:t>
            </a:r>
          </a:p>
        </p:txBody>
      </p:sp>
    </p:spTree>
    <p:extLst>
      <p:ext uri="{BB962C8B-B14F-4D97-AF65-F5344CB8AC3E}">
        <p14:creationId xmlns:p14="http://schemas.microsoft.com/office/powerpoint/2010/main" val="29775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Win with Disruptive Technologies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2599" y="6384925"/>
            <a:ext cx="584200" cy="374650"/>
          </a:xfrm>
        </p:spPr>
        <p:txBody>
          <a:bodyPr/>
          <a:lstStyle/>
          <a:p>
            <a:pPr>
              <a:defRPr/>
            </a:pPr>
            <a:fld id="{49C0EE74-1F2C-4D2D-91EC-B282DFC749D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1313" indent="-341313" algn="l" defTabSz="457200" rtl="0" eaLnBrk="1" latinLnBrk="0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Char char="§"/>
              <a:defRPr sz="3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mtClean="0"/>
              <a:t>Embed into existing projects</a:t>
            </a:r>
          </a:p>
          <a:p>
            <a:pPr marL="0" indent="0">
              <a:buFontTx/>
              <a:buNone/>
              <a:defRPr/>
            </a:pPr>
            <a:r>
              <a:rPr lang="en-US" smtClean="0"/>
              <a:t>Create “small sub-organizations”</a:t>
            </a:r>
          </a:p>
          <a:p>
            <a:pPr marL="857250" lvl="1" indent="-457200">
              <a:defRPr/>
            </a:pPr>
            <a:r>
              <a:rPr lang="en-US" smtClean="0"/>
              <a:t>Generate excitement</a:t>
            </a:r>
          </a:p>
          <a:p>
            <a:pPr marL="857250" lvl="1" indent="-457200">
              <a:defRPr/>
            </a:pPr>
            <a:r>
              <a:rPr lang="en-US" smtClean="0"/>
              <a:t>Thrilled with “small wins”</a:t>
            </a:r>
          </a:p>
          <a:p>
            <a:pPr marL="0" indent="0">
              <a:buFontTx/>
              <a:buNone/>
              <a:defRPr/>
            </a:pPr>
            <a:r>
              <a:rPr lang="en-US" smtClean="0"/>
              <a:t>Fail early, often, and inexpensively</a:t>
            </a:r>
          </a:p>
          <a:p>
            <a:pPr marL="0" indent="0">
              <a:buFontTx/>
              <a:buNone/>
              <a:defRPr/>
            </a:pPr>
            <a:r>
              <a:rPr lang="en-US" smtClean="0"/>
              <a:t>Utilize resources, but not processes/values</a:t>
            </a:r>
          </a:p>
          <a:p>
            <a:pPr marL="0" indent="0">
              <a:buFontTx/>
              <a:buNone/>
              <a:defRPr/>
            </a:pPr>
            <a:r>
              <a:rPr lang="en-US" smtClean="0"/>
              <a:t>Look for new markets, compete elsewhere</a:t>
            </a:r>
          </a:p>
          <a:p>
            <a:pPr lvl="1">
              <a:defRPr/>
            </a:pPr>
            <a:r>
              <a:rPr lang="en-US" smtClean="0"/>
              <a:t>Existing markets can mislead us</a:t>
            </a:r>
            <a:endParaRPr lang="en-US" dirty="0"/>
          </a:p>
        </p:txBody>
      </p:sp>
      <p:pic>
        <p:nvPicPr>
          <p:cNvPr id="10" name="Picture 8" descr="The Innovator's Dilemma: The Revolutionary Book That Will Change the Way You Do Busines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/>
          <a:srcRect l="20600" t="13071" r="28281"/>
          <a:stretch/>
        </p:blipFill>
        <p:spPr bwMode="auto">
          <a:xfrm>
            <a:off x="7205663" y="1401763"/>
            <a:ext cx="1533525" cy="2608262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336232" y="6348413"/>
            <a:ext cx="418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/>
              <a:t>Christensen C.  Harper Business 2000.</a:t>
            </a:r>
          </a:p>
        </p:txBody>
      </p:sp>
    </p:spTree>
    <p:extLst>
      <p:ext uri="{BB962C8B-B14F-4D97-AF65-F5344CB8AC3E}">
        <p14:creationId xmlns:p14="http://schemas.microsoft.com/office/powerpoint/2010/main" val="9285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Holding on new initiatives</a:t>
            </a:r>
          </a:p>
          <a:p>
            <a:r>
              <a:rPr lang="en-US" dirty="0" smtClean="0"/>
              <a:t>Holding pattern on renewals</a:t>
            </a:r>
          </a:p>
          <a:p>
            <a:pPr lvl="1"/>
            <a:r>
              <a:rPr lang="en-US" dirty="0" smtClean="0"/>
              <a:t>FHS, MESA, WHI</a:t>
            </a:r>
          </a:p>
          <a:p>
            <a:pPr lvl="1"/>
            <a:r>
              <a:rPr lang="en-US" dirty="0" smtClean="0"/>
              <a:t>Shorter-than usual renewals</a:t>
            </a:r>
          </a:p>
          <a:p>
            <a:r>
              <a:rPr lang="en-US" dirty="0" smtClean="0"/>
              <a:t>Epidemiology branch portfolio analysis</a:t>
            </a:r>
          </a:p>
          <a:p>
            <a:pPr lvl="1"/>
            <a:r>
              <a:rPr lang="en-US" dirty="0" smtClean="0"/>
              <a:t>Analogous to our NEJM-published work on RCTs</a:t>
            </a:r>
          </a:p>
          <a:p>
            <a:pPr lvl="1"/>
            <a:r>
              <a:rPr lang="en-US" dirty="0" smtClean="0"/>
              <a:t>And our work on R01s</a:t>
            </a:r>
          </a:p>
          <a:p>
            <a:r>
              <a:rPr lang="en-US" dirty="0" smtClean="0"/>
              <a:t>NHLBI Advisory Council BEE Working Group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Now</a:t>
            </a:r>
            <a:r>
              <a:rPr lang="en-US" dirty="0" smtClean="0"/>
              <a:t> 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201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Twin Challenges</a:t>
            </a:r>
          </a:p>
          <a:p>
            <a:pPr lvl="1"/>
            <a:r>
              <a:rPr lang="en-US" dirty="0" smtClean="0"/>
              <a:t>Shrinking resources ($)</a:t>
            </a:r>
          </a:p>
          <a:p>
            <a:pPr lvl="1"/>
            <a:r>
              <a:rPr lang="en-US" dirty="0" smtClean="0"/>
              <a:t>Increasing resources (data)</a:t>
            </a:r>
          </a:p>
          <a:p>
            <a:r>
              <a:rPr lang="en-US" dirty="0" smtClean="0"/>
              <a:t>Disruption must happen</a:t>
            </a:r>
          </a:p>
          <a:p>
            <a:pPr lvl="1"/>
            <a:r>
              <a:rPr lang="en-US" dirty="0" smtClean="0"/>
              <a:t>It’s already happening</a:t>
            </a:r>
          </a:p>
          <a:p>
            <a:pPr lvl="1"/>
            <a:r>
              <a:rPr lang="en-US" dirty="0" smtClean="0"/>
              <a:t>… but for the better?</a:t>
            </a:r>
          </a:p>
          <a:p>
            <a:r>
              <a:rPr lang="en-US" dirty="0" smtClean="0"/>
              <a:t>How will we scientists own this conversation?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For Now</a:t>
            </a:r>
            <a:r>
              <a:rPr lang="en-US" dirty="0" smtClean="0"/>
              <a:t> </a:t>
            </a:r>
            <a:r>
              <a:rPr lang="en-US" dirty="0" smtClean="0"/>
              <a:t>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Target: “Discretionary” Spending</a:t>
            </a:r>
            <a:endParaRPr lang="en-US" dirty="0"/>
          </a:p>
        </p:txBody>
      </p:sp>
      <p:pic>
        <p:nvPicPr>
          <p:cNvPr id="3" name="Picture 2" descr="chart_1.jpg"/>
          <p:cNvPicPr/>
          <p:nvPr/>
        </p:nvPicPr>
        <p:blipFill rotWithShape="1">
          <a:blip r:embed="rId2" cstate="print"/>
          <a:srcRect l="15906" r="6519"/>
          <a:stretch/>
        </p:blipFill>
        <p:spPr>
          <a:xfrm>
            <a:off x="1993392" y="1356360"/>
            <a:ext cx="5440680" cy="460552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495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Thanks to Ross </a:t>
            </a:r>
            <a:r>
              <a:rPr lang="en-US" sz="1800" dirty="0" err="1" smtClean="0"/>
              <a:t>Frommer</a:t>
            </a:r>
            <a:r>
              <a:rPr lang="en-US" sz="1800" dirty="0" smtClean="0"/>
              <a:t>, Columbia University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29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For Science We Have … </a:t>
            </a:r>
            <a:endParaRPr lang="en-US" dirty="0"/>
          </a:p>
        </p:txBody>
      </p:sp>
      <p:pic>
        <p:nvPicPr>
          <p:cNvPr id="3" name="Picture 2" descr="chart_3.jpg"/>
          <p:cNvPicPr/>
          <p:nvPr/>
        </p:nvPicPr>
        <p:blipFill rotWithShape="1">
          <a:blip r:embed="rId2" cstate="print"/>
          <a:srcRect l="10505" r="9841"/>
          <a:stretch/>
        </p:blipFill>
        <p:spPr>
          <a:xfrm>
            <a:off x="1847088" y="1298449"/>
            <a:ext cx="5477256" cy="478231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495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Thanks to Ross </a:t>
            </a:r>
            <a:r>
              <a:rPr lang="en-US" sz="1800" dirty="0" err="1" smtClean="0"/>
              <a:t>Frommer</a:t>
            </a:r>
            <a:r>
              <a:rPr lang="en-US" sz="1800" dirty="0" smtClean="0"/>
              <a:t>, Columbia University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729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Perspective …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92" y="1133856"/>
            <a:ext cx="6418004" cy="50109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Press WH.  Science 2013;342:817- 22</a:t>
            </a:r>
            <a:endParaRPr lang="en-US" sz="1800" dirty="0"/>
          </a:p>
        </p:txBody>
      </p:sp>
      <p:pic>
        <p:nvPicPr>
          <p:cNvPr id="1028" name="Picture 4" descr="http://www.nr.com/whp/CandidPhoto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7" y="1568671"/>
            <a:ext cx="1726577" cy="2398459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xQTEhUUExQUFhUXGRwbEhgYGRsaGhgeGBocGhkfGRkZHCghGxomGxgXIjEhJiorLi4uHB8zODMtNygtLisBCgoKDg0OGxAQGTckICU1NDAvLCw0LSwsLzQ0Lyw0LDQsLCw0LC8sLCwsLCwsLCwsLCwsLCwsLCwsLCwsLCwsLP/AABEIALsBDgMBEQACEQEDEQH/xAAcAAEAAwEAAwEAAAAAAAAAAAAABQYHBAECAwj/xABKEAACAAQBBggKCAQGAgMBAAABAgADBBESBQYTITFRByJBYXGBkZIUFjJSVHKhsdHSNEJic4KissEjM5OzFRc1U2PCQ6N0g9Mk/8QAGwEBAAMBAQEBAAAAAAAAAAAAAAMEBQIGAQf/xAA4EQACAQIDBAULBQEBAQEAAAAAAQIDEQQSUQUhMUETcYGh0RQVIjIzU2GRscHwIzRCUuFy8WIk/9oADAMBAAIRAxEAPwDi8Ifzm7x+MZd2foGSOg07+e3ePxhdjJHQad/PbvH4wuxkjoNO/nt3j8YXYyR0Gnfz27x+MLsZI6DTv57d4/GF2MkdBp389u8fjC7GSOg07+e3ePxhdjJHQad/PbvH4wuxkjoNO/nt3j8YXYyR0Gnfz27x+MLsZI6DTv57d4/GF2MkdBp389u8fjC7GSOg07+e3ePxhdjJHQad/PbvH4wuxkjoNO/nt3j8YXYyR0Gnfz27x+MLsZI6DTv57d4/GF2MkdBp389u8fjC7GSOg07+e3ePxhdjJHQad/PbvH4wuxkjoNO/nt3j8YXYyR0Gnfz27x+MLsZI6DTv57d4/GF2MkdBp389u8fjC7GSOg07+e3ePxhdjJHQad/PbvH4wuxkjoNO/nt3j8YXYyR0Gnfz27x+MLsZI6DTv57d4/GF2MkdBp389u8fjC7GSOg07+e3ePxhdjJHQad/PbvH4wuxkjoeRUP5zd4/GF2MkdD5R8OhACAEAIAQAgBACAEAIAQAgBACAEAIAQAgBACAEAIAQAgBACAEAIAQAgBACAEAIAQBJ5HyBUVP8qWSuwueKg6zt6BeO4U5S4Iq4jG0cP7SW/Ti/wA6yfHB9NGp58hW3az77e6JfJ3zZnvbVN+rBtHmZwcVH1Zsk9OIf9TDyaWojtyjzi+4h8r5qVNOhmTFUoLYmVgQLkAajY7SOSI5UpRV2XMPtGhXlkg9+jX4iEiMvCAEAIAQB35EyTMqZolS7XIuxOxQNpPaOsiOoQcnZEGJxMMPTzz/APSxZZzAmSZTTEmibhF3XCVNhtK8Y36NX7RNPDuKumZuH2zTq1FCUct+Dvf58CnRXNkQAgBACAEAIAQAgBACAEAIAQAgBACAEAIAQAgBAExmnkbwqoWWb4AMUy3mi2oHeSQO2JKUM8rFPH4ryei5rjwXX/ho+eNYaSiOgAQ3VEsNSA7hyagbc8W6sskNx5rZ1JYnE/q7+LfxMgfWSW1k7SdZPSTrMUD2K3Ky3EpkfOGopj/DclRtltrQ9X1ekWjuFSUeBVxGBo4hemt+q4/72mjZ61AmZMd12OJTL0NMQj3xbrO9O/Ueb2ZBwxyi+Kuu5mSxRPXCAEAIAQBNZpZbFJP0jKWRlKuBtsSDcc4IGrpiSlPJK5S2hhHiaWROzW9Fxy5n5IMl1kYndlIF1Khbi1zi223CLE68ctkYuF2PW6ROruS+N7maCKZ6gQPggBACAEAIAQAgBACAEAIAQAgBACAEAIAQAgBAF14LJoFRNU7Wlgr+FtfvEWMM/SZibdi3Si9H9jQMs5NSokvKfYw2jaCNYI5wQItzipKzPPYevKhUVSPFGRZdzbn0pONcSckxdanp808x9sUJ05Q4nsMLj6OIXouz0fH/AEh4jLhYZmdBag8DMu+wCZi5FcOBhtuAG2Jel9DIZ0dnqOL8oUuy3wtx7yvREaJdc3cwXmqJlQxlqdYQeWR9onyeixPRFinh298jExm2Y03koq715dmv5xO/LsrJ1DZPBxNmEXwkk2G9mYm1+YR3NU6e612V8LLHYy8ukyx14fKxH5Pyxk2YwWdSLJB+sDdR6xWxHTa0cRnSfGNixWwuPprNTq5vhz+5353ZqUkmmedLDqwthAckEswAuGvq18lo7q0oRjdEGz9o4mrWjTk011eFiJzPyLR1RwO0/ShSzrxQlgQOKQL8o2xHShCe58S3tDF4rDrNFLLeye+5dafMyiT/AMIb1mZvYTaLKoQXIxJ7UxUv526rIyGpADtuDH3mKB7CG+KLnm3mE0xRMqSyKdayxqYj7RPk9G3oixTw998jFxm2VB5KKu9eXZr9D7ZenZPo30K0izXAGO7Hi31gFmuS1tducR9m6cHZRuR4WONxUekdXKuXx7FbcSVBm9QV0kTZUtpd7g4SQUYbQRcru5NhEdRp05q6K9XG4zCVck5X6+D+5S85825lGwucctvIcC3Uw5Gt29tq9Sm4G1gsfDFR3bmuK8PgTeaGQaKqBBM8zEVTNBIVbnzSouRcHlvElKnCZS2hjMXh3ys+HN9ty1PmdSLLbBIUthOHESxvbV5R3xP0MEtyMlbTxMpJynu+Fl9CqUmbVHT28PqF0ltcpWNl6cPGPTqEQKnCPrs1qmPxNe/ktP0f7P8A3d9S2UOb9BNQNLlSnQ7GGvp13veJ1TptbkZFTG42nPLObT0KvnpmakmWZ9PcKv8AMQkmwJtdSdeonWDydEQ1qKis0TV2btSdWapVeL4P7MptDRvOdZctSztsA95PIOeK6Tbsjaq1YUoOc3ZI0PI/B3LUA1DF25VUlUHWOMenV0Rbjh1/I85iNt1JO1FWWr3vw+pE5Syvk6U5SVRpNCmxYmwNvNJuWHPEcp007KNy3Rw2OqRzTrON+XjwsSGQ0yZWHB4OJcy3kXK3ttwlW1+w80dwVKe6xXxT2hhFmz3jrx+d0QWfeRZFLMlrJxcZSzBmuAAQFtqvr4208kRVoRg1Yv7LxVXEQk6nLh9/sdWbGYzT1E2eTLlnWqjy2G838ke3ojqnQct7IsbteNJuFJXevJeJ35f/AMPoSJQpROmWuwZjqB2XZr6zuA7NUdT6OG61yvhPLcWnN1cq/OSsdmSsi5Pr5OOXJMog4WCsQUNr7L4SLEEG0dRhTqK6RDXxWNwdTJOebr4P7lTzqzWejIa+OUxsr2sQdzDfz7DzRBUpOHUa+B2hDFK3CS5eBX4iNAQAgDpybXPImrNlmzKbjceQg8xGqOoycXdEdajGtB058Ga7m7nPJqlAU4Zn1pbHjc+HzhzjrtF6nVjPrPH4vAVcM96vHXx0ZNkRKUSsZazGp512QaF96DinpTZ2WiCdCMuG41MNtavS3S9JfHj8/G5neXs3Z9If4i3QnizF1qeY+aeY9V4qzpyhxPR4XHUsSvQe/R8f9JPg7yUJ1TjcXWSMVt7E2S/RZj0gR3Qhmld8irtjEOlQyx4y3dnPwNZi8eSMLy5VmbUTph+s7W6AbL+UCMybvJs93haap0YQXJf+95wkRyWC0Zx51CpppUlVdSpUzCbWbCpGqx2XN9e4RNOrmikZWD2c6FeVRtNO9vhv8D78F/0t/uW/WkdYf1yPbn7df9L6M1OLp5UyfMrJYn1zFhdZRZyOQnFZAevX+GKFGOaZ63aWIdLCpR4ysu7f4dprEXzyRmOVMyaybOmzP4XHdmF3Owk4fq7rRSlQm22eoobWwtOlGG/cly+fMsuYmQ59Ks1Z2CzFSmFiddiGvqG5YmowlC9zM2pi6OJlGVO+7jfu+5I53UQm0k5SNYQsvMUGIe63XHdWN4MrbPquniYNa2+e4p/BR/MqPVT3tFfDcWbO3vUh1v7Gh1JsjEeafdFt8DzkN8kYCrE6ySSdZJ1kk7SSdpjLP0FpLcjSeCljop45A4I611+4Rcw3Bnmdur9SD+H3LLnUP/46n7l/0mJavqMzMD+5p/8AS+pBcGeSwlOZ5HHmkgHcqmwHWQT2bojw8LRuX9tYhzrdFyj9WTGeVYZVFOYGxw4Qd2MhbjvRJVdoMp7OpKpiYRfC9/lvMXjOPakhm/lEU9RLnEEhCbgbSCpXl6Y7hLLJMr4ug69GVNc/FMsdJNXKWU1cqRLRASrWvhTkNtWt37IlVqtS/IzakZYDAuKfpN8V8f8AF8zT4unlzN84MzaufUzZo0WF24t3INgAFuMO4CKc6M5SbPSYTamGo0Y03e6Wn+kzmJm/PpGm6XBhcLhwsTrXFvA5GiSjTlC9yntTG0cSo9He6vx7CwZdohOp5ss/WQ25iNanqIBiWcc0WjOwtV0q0Zrk/wD0wtTGae8Z5gfBACAAPLyjZzQBaMi581EmyzDpk3OeOOh+XrvE8K8o8d5l4nZFCrvj6L+HD5eFjQ8g5xSasfw2sw8pG1MOrlHOItQqRnwPOYrBVcM/TW7VcCSqqZZiMjqGVhZgeUR20mrMrQnKElKLs0UvMWj8HrKynJvbAUvtKjEQex1vzxXoxyzlE29qVenw1Gtre/Xu8GXmLJhGBVUsq7qdqswPSCQYy3xP0Cm80E1zSPlHw6EAW/gv+lv9y360ixh/XMfbn7df9L6M1OLp5Uzng1mgVNSvKwuOhXN/1CKeHfpM9HtmLdCnLT7r/DRouHnDD8p1c5J01dLNGGY4tjbkYjfGbJtNq57mhTpSpRllW9LktDm/xCd/vTf6jfGOcz1JOgpf0XyR4avmnUZs0g7QXb4wu9T6qNNfxXyRcuCj+ZUeqnvaLGG4sxtvepDrf2NDq/If1T7oty4HnIesjAJewdEZZ+gviaTwU/y5/rr+mLeG4M81t314dT+pZ86vodT9zM/SYmq+ozLwP7mn/wBL6nHmFNDUMm3JiB6nYR8ov0ETbVi44qfZ9EenCDLJoJtuQoT0B1vHyuvQZ1smSWLjf4/RmQRQPYCALfwYTgKtgfrSmt0hlNuy56onw79Mx9txbw6ej+zNTi8eVMXzjqpyVU9dLNFpjWGNhYE4hYX2WIjOqNqTPa4OnSnh4SyrguSI7/EJ3+9N/qN8Y4zPUsdBS/ovkh/iE7/em/1G+MMz1PvQUv6L5I5o+EggBAE/mPSSptUJc5A6sjWBuOMLEHUdwaJaKTlZmftOrUpYfPTdmmj5Z35I8GqWRRZG40roPJ1EEdFo+VYZZWO9nYnyigpPitz/AD4kLEZdO/IE9kqZDJfFpEGrlDMAR0EEiOoNqSsV8XCM6E1LhZ/Q3ONM8KZXlXL+hyq89OMqkS3A+soUK46Qw1c6iKMqlqrkj1VDBdLgFSlub3r4b93d9TS6CulzkEyUwZTsI9x3Hmi7GSkro8zVpTpScJqzKXnfmS82Y06nwktrmITbXylTs18oNtd9cVqtBt3ibez9rRpwVOty4PxKsM0K29vB27yW7cUQdDPQ1fOeEtfpO5+B11WZkyTIebPmypZA4iXviO6+867AXjp0Wo3bIYbVhVqqnSi3q9PzsOrgvlnwp2scOiYYrG18Sar7L6jqjrD+sRbckugSvvv9majF08sYjSV0ylqtIAQyu11YEYlJIIN945egxmqThK57ipRhicPkb3NcdGbBkjKsqoliZKa45RyqdzDkMaEZqSujxuIw9ShPJNf71FPz1zOmTZhn04DFv5iXANwLXUnVrAFxq9sV61Ft5omzs3akKcFSrbrcH4lTTNWsJsKeZfnwgdpNog6KehrvaOFSv0i7yVOZDS5TTKmfLk2BwDbdragT08i3Md9A0rydip52VSooUYOWvV8P9sd3BQpxzzY2woL8l7tqvvjrDcWQbeaywXxf2NCqhxG9U+6LcuB52HrIwFRYWIII2g6iOkckZZ+gt33o0ngpU6KcbGxdbHkNhrtFvDcGeZ2610kF8PuWfOdSaOoABJMp7AayeKdgiep6jMzBNLE029V9Sg8H2cayGaRNNpbm6MditsIO4Gw6COfVVoVMu5m/tfAyrRVWmrtcVqv8/OBpdTIWYjIwurghhvBFjFxpNWPMQnKElKPFGXZVzCqZbHRATU+qQQGt9oMQL9HsilKhJcN56qhtihOP6nov5rsscdPmZWsbaHDzsygewk+yOVRm+RNPauEir579SZ9cpZLbJ0yTME6W84G7IPq/uVIxC9hH2UXTad95zRxEcfCcHBqOv5zXHmaZkLLUqqlh5Z1/XU+Uh3EfvsMXITU1dHmMVhamHnlmup8mVrPfNB576eRYuQBMQkDFbUCpOq9rCx3DrhrUXJ5omnszaUaMeiq8OT06ymDNasJt4PMv1AdpNor9FPQ2ntHC2v0i7yXkZiuqNMqp0uQoG/Eb21XOwa+QXvHaoO15OxTnteMpKFCDk/z85FQMQGwIAQBKZr1YlVcl2IVQ9mJ1ABgVJJ5Brjum7STKuOpuph5wSu7f6ajl7IkivlqcYut9HMQhrX28zA2Gr2iLs4RqI8rhcXVwc3u48U/zcUifweVQaytJYchxMvaMJt2mKzw8zdjtvDtb00+pP7k/m3melI2nqJiFl8nXZE58TWuey3tiWnRUPSkzOxm05YldFRi7P5v5Hwzpz6QKZdKcTHUZv1V9Tzm59nTHypXVrRJMDsiTanXVlpzfXou8zmKh6Q6qDKM2Q2KTMZDy4TqPSDqPWI6jJx4EVWhTqq1SNyelZ+1gFsUtudk1/lIESKvMoS2NhXya6n43PnUZ81jCwmInqIP+14OvN8zqGyMLH+LfW/CxA1dU81sUx2dt7Ek9V9g5oibb4l+nThTWWCsvgSdNnVVy0VEnlVUBVGCXqAFgNa3jtVZpWTK09nYacnKULt/F+J9PHGt9IbuS/kj7009TnzXhPd978TiynlqfUBROmFwtyt1UWvt8lRHEpylxZNQwlGg26cbX6/uc1HWTJTY5Tsjb1Nu3eOYx8Tad0S1KUKkcs1dfEsEnP2sUWLS252TX+UgRKq8zOlsbCt3s11PxuelRnzWMNUxE9RB/2vB15vmdQ2RhY/xb634WIKsq5k1sU12dt7Em3RfYOYRE23xL9OlCmrQVl8CUpc7ayWiok6yqAFGCXqA1DasSKtNKyZUns3DTk5ShvfxfifXx1rv9/wD9cv5IdPPU581YT+ne/EisqZTm1D45zYmAw3sq6gSfqgbzHEpOTuy3Qw9OhHLTVl2v6klJzwrEUKs6yqAFGCXqA1D6sdqtNcyrLZmFk3Jw3v4vxPfx1rv9/wD9cv5IdPPU+easJ/TvfiQ9fWvOczJhxO1sRsBewsNSgDYIjbbd2XKVKFKChBWSOzJmcVTIAEqawUbFNmXqDA2HRaOo1JR4Mhr4GhWd5x368H3ce0lhwgVn/D3D80SeUTKnmXC/H5/4cVbnfWTBYzio3IAvtAxe2OXWm+ZPT2Zhae9Qv17/APO4g2NySdZO0naemIi8tysj6UtS8tg8tmRhsKmx9nJzR9Ta3o5nTjUjlmrr4lhkZ91iixeW/O6C/wCUrEqrzRnT2PhZO9mup+NzxPz6rGGp0TnVB/2xQdebENj4WL4N9b8LEFW10yccU2Y7nkxG9ugbB1RE5N8S/So06StTil1HPHwkEAIAQB5lsVN1JB3jUe0QDV1ZnSMozhsnTh0TH+MdZnqROhSf8F8kfCdNZzd2ZjvYkn2x8e8kjGMd0VbqPSPh9EAIAQAgBACAEAIAQAgBACAEAIAQAgBACAEAIAQAgBACAEAIAQAgBACAEAIAQAgBACAEAIAQAgBACAEAIAQAgBACAEAIAQAgBACAEAIAQAgBACAEAIA78mZFn1AYyZZcLbFYqLX2eURHcYSlwRBWxVGjZVJWv1/Y7fE+t9Hbvy/njroZ6EHnPCe87n4DxPrfR278v54dDPQec8J7zufgPE+t9Hbvy/nh0M9B5zwnvO5+A8T630du/L+eHQz0HnPCe87n4DxPrfR278v54dDPQec8J7zufgPE+t9Hbvy/nh0M9B5zwnvO5+A8T630du/L+eHQz0HnPCe87n4DxPrfR278v54dDPQec8J7zufgPE+t9Hbvy/nh0M9B5zwnvO5+A8T630du/L+eHQz0HnPCe87n4DxPrfR278v54dDPQec8J7zufgPE+t9Hbvy/nh0M9B5zwnvO5+A8T630du/L+eHQz0HnPCe87n4DxPrfR278v54dDPQec8J7zufgPE+t9Hbvy/nh0M9B5zwnvO5+A8T630du/L+eHQz0HnPCe87n4DxPrfR278v54dDPQec8J7zufgPE+t9Hbvy/nh0M9B5zwnvO5+A8T630du/L+eHQz0HnPCe87n4DxPrfR278v54dDPQec8J7zufgPE+t9Hbvy/nh0M9B5zwnvO5+A8T630du/L+eHQz0HnPCe87n4DxPrfR278v54dDPQec8J7zufgPE+t9Hbvy/nh0M9B5zwnvO5+A8T630du/L+eHQz0HnPCe87n4DxPrfR278v54dDPQec8J7zufgPE+t9Hbvy/nh0M9B5zwnvO5+A8T630du/L+eHQz0HnPCe87n4DxPrfR278v54dDPQec8J7zufgPE+t9Hbvy/nh0M9B5zwnvO5+A8T630du/L+eHQz0HnPCe87n4DxPrfR278v54dDPQec8J7zufgRddQzJLmXNXC4tcXB26xrBIiNxcXZlqlVhVjng7ovvBR5FR6ye4xaw3BmBt31odv2L7FowBACAEAIAQAgBACAEAIAQAgBACAEAIAQAgBACAEAIAQAgBACAEAIAQAgBAGRcIf06Z6qfpEUK/rnr9kftY9v1LBwUeRUesnuMS4bgzP2760O37Hdwo1kyVQlpTvLbSIMSMVNje+sRqYOKlVs0eVxsnGldOxkHjJWelVP9V/jGr0NP8AqvkY/T1f7P5jxkrPSqn+q/xh0NP+q+Q6er/Z/M66HOGrCvNNVPOjw4QZjEF2PFBBNiMKubHzY4lRp3Ucq3/AkhWqWcnJ7vibdmzlgVVOk22FvJmr5jrqYduscxEY9Wn0csptUanSQUiTmJiBBvYixsSDr3EawecRGSveYVnXU1tHUvJNXUlRrlsZr8ZD5J27doPODG1QjSqQUsq+RhV3VpTccz+ZEeMlZ6VU/wBV/jEvQ0/6r5EPT1f7P5njxkrPSqn+q/xh0NP+q+Q6er/Z/M33NmaWo6ZmJZmkSixJuSSikkk7STGJWVqkktWb9F3pxb0RJRGSCAEAIAQAgBACAEAIAQAgBACAEAIAQAgBACAEAIAyLhD+nTPVT9IihX9c9fsj9rHt+pYOCjyKj1k9xiXDcGZ+3fWh2/Y6OF3/AE8/eJ+8auC9qeUx3sWYjGyYYgCwyaUKtPLYasLVVQPs24inpRBb76K7ldya6l+fnAtqNlGL/wCn+fnEs3BVlZpdRopjX8KDTFG51J1/iCv3V3xWxlNOOZfx3FjBVGpZX/Lea5GYapQOF/IukplqFHGknjc6MbHsax5hii7gamWeXUoY+lmhmXIxuNcxhAH6OzU+g0v3Er+2sYFb2kutno6Hs49S+hKxESiAEAIAQAgBACAEAIAQAgBACAEAIAQAgBACAEAIAyLhD+nTPVT9IihX9c9fsj9rHt+pYOCjyKj1k9xiXDcGZ+3fWh2/Y6OF3/Tz94n7xq4L2p5THexZiMbJhndkTJ5qKiVJGrGwBO5drHqUE9UcVJ5IORJShnmok9WEzxNmSxxqyesmmGy0qUV9l9Av4TFePo2T/irvrf4yzL0rtfydl1L8Rw1FTo5jVErZLmpLpTzSbHF3Ul3+8MdqN1kfNXfb+dxw5ZW5rk7Ls/O83zJtas6VLmp5MxQy/iF+2MWUXGTi+RuQkpRTR71lMsyW8txdXUqw3hhY+wx8i3F3R9klJWZ+bMq0LSJ0yS/lS2KnnsdR6CLHrj0EJqcVJczzdSDhJxZyx2cH6OzU+g0v3Er+2sYFb2kutno6Hs49S+hKxESiAODL2UhTU82cf/GhIG87FHWxA647pwzzUdTirNQg5PkQnBznE1ZTEzSDNlsVmEAC99amw2ajb8JibFUVTnZcCDC1nVhd8S1RWLQgBACAKNnvnm1HV00pSMF8VTqvxGOEAbiLM2rcvJtuYfDdJCUn2FLEYno6kY/MvAMUy6eYAQAgD5z5wRWdjZVBLHcALk9kfUruyPjdldlN4Os7nrTPWbbErY5YsB/DY2A1bcJtr+0ItYrDqlZoqYXEurdMu0VC4IAQBT8r52zDP8GopYmzASGY+SCNttY2cpJAvvivOq75YLebGH2bBUumxMssdOf49OJ8plNlm2ITpB+yAvZrl/vC1bU7VTZfDI+vf4/Y980s4KqbUvT1KopRCzcUhrgqBy2Is19XNClUm5ZZHOPwWHp0FWotu713c+3kXKLBjGRcIf06Z6qfpEUK/rnr9kftY9v1LBwUeRUesnuMS4bgzP2760O37HRwu/6efvE/eNXBe1PKY72LMRjZMMsubUoy6aqqQOMQKan3l53l4ftCXfvRWrO84w7X2FugssJT7F2/4S9ZLEh5hHk5PphKQjYaifcMw5wzzD+ARFH00v8A6d+xE0lkb/8AlW7WVvOGVotDT8sqWDNH/JNtMbrCmWv4YsUnmvPV9yKtb0bQ0+rNM4Hcq6SleQTxpLcX1JlyPzB/ZGdjqdp5tTSwFTNDLoX+KRfMf4Y8k4KiXUKNU1cL+smy/Stu7GrgKl4uOhkbQp2kprmZ5F8zj9HZqfQaX7iV/bWMCt7SXWz0dD2cepfQlYiJRAGfcK1W0zwahlnjz5gLdAOFb82I3/BF7BxSzVHyKGNk5ZaS5lW4M69qXKDU8zUJhaU45A6E4faGX8UWcXFVKSkuW8q4Obp1XB89xtUZBsiAEAeCbbYA/P2chmVb1NcNcrTCWvQQcH5VW/O4jco2pqNPnYwa2ao5VeV7Gs8G2V/CKGXc3eV/Cf8ABbCetCuvfeMzFU8lR/HeauEqZ6S+G4tMViyIAQBTOFbKuhojLXy55wC23Dtf2DD+KLeDp5ql9CnjamWnZcXuM6zfmPk3KarN1WYJN3YZgGvoF1bqi/VSr0boz6V6FezN4jFNwQBy5UmlJM1l2qjEdIUkRzJ2TZLRipVIxfNr6lB4KXXSTwfLKqVvtsCcXtK36oq4a12eg28pZINcLv7W+5pEXDzRHDJQFUam+sytGVtt42K9/ZHGX0sxY8ofk/Q2537rEjHZXMi4Q/p0z1U/SIoV/XPX7I/ax7fqWDgo8io9ZPcYlw3Bmft31odv2Ojhd/08/eJ+8auC9qeUx3sWYjGyYZqNFQCQaSTMHEo5L1tX9419Gp+0pBtzCMyUs2aS/k8qNaMMmWL4RWZnHR0WMUkqbtnu9fW8yC5S/wBki/W0dSlbM1y9FHMY3yxfP0mUTKdaZ06ZNbbMdmPNiN7dWyL8I5YqOhnVJZ5OWpYuDHKmgr5YJss0GW3S2tOvGFHWYr4ynmpP4byxgqmSqlruN3jFN0rPCLknwihmgC7yxpE6U1m3OVxDrixhamSovkVsVTz0mu0wKNwwD9HZqfQaX7iV/bWMCt7SXWz0dD2cepfQlYiJRAGZZvN4dlqdUbZdOCsvdqvLXqP8V40Kv6WHUeb/ADwM6l+riXPkiB4UsnmnrxPl8XSgTEO50IDW6wrfiifByU6WV8txXxsHCrnXM13IeUVqKeVOXZMUNbcfrDqNx1Rl1IZJOL5GtTmpxUlzO6ODsQBV+EjK3g9DMINnmfw0/HfEepAxixhaeeovhvK2LqZKT+O4j8381w2RvByBjnIZmvkduNLv0WljqiSrWtiM2hHSof8A58j5lR4IsqmVVtIbUJy2API8u5HRxcY6bRax1PNDMuRUwFTLNwfM2aMk2BACAMyyw3h2W5MnbLptb7rrZ2/No0PRGhD9LDuXN/niZ0/1cSo8onHw0ZKtMk1IGpxo36V4y9ZBbux3gJ7nDtI9o096mXnMPK/hNFKcm7qMEzfiTVc85Fm64p4inkqNF7DVOkpplgiAnPWYgYEHYRY9cD6m07oxfKFLOyfVWUlSpvKbkZTsvv1aiOmM6SdOW49rRqUsbQ9JXvxWj/OBpOa2dMurXCbJOA4yb+dDyj2j2m5TqqfWeZx2z6mGd+MdfH83lhiUzxAGRcIf06Z6qfpEUK/rnr9kftY9v1LBwUeRUesnuMS4bgzP2760O37HRwu/6efvE/eNXBe1PKY72LMxzEyT4TWykIuinSTPVTXr5i2FeuNLE1MlNszMLTz1Uu0vU6WaiWxHlZSqgoI1EU0jl7iE/wD2CKKeR/8AC73+dxoNZ1/0+5HGtX4VU5TRLIglaPTnWsmVK1MAotfGQx2jVr5LR3lyQpt63tq/8OM3STqJdV9EZjGkZJ7S5hUhlNmUgqdxGsHtj41dWZ9Ts7o/SmRq8T5EqcuyYitbcSNY6jcdUefnHJJx0PSU554qWp2EXjg7PzjnRkvwaqnSeRXOD1W4yflIjfozz01I87Xp9HUcTes1PoNL9xK/trGLW9pLrZu0PZx6l9CViIlIPPXK3g1FOmg2bDhl+s/FXsvfqiahTz1FEhxFTo6bkZtwfZ4UlDIdZizTMd7sVVSLAWUXLjnPXGhicPOrK64GbhcTTpRs+LPOf+eFJXSFWWs4TUfEhZVAsRZhcOTuPUI+YbD1KUrvgfcViadWFle5N8DOV8UubTMdaHHL9VtTAdDWP44ix9O0lPUm2fUvFwfI0mM80RAGQ8LGVkeskyHJ0UmxnYdt3ILWG8IBb1jGpgqbVNyXF8DJx1ROoovguJYV4VqICwSotycRP/0iDyGpqix5fS0ZmOVsqp4c1TS4lXSCbLDAAhrhmuATqx35dkaMKb6PJPqMypUXS54dZ+gsm1qzpUuankzFDL+IX188YcouMnF8jfhJSipLmdMcnRyZWrlkSZk5tktCx57C4HSTqjqEXKSiuZzOSjFyfIxzMTOyRSzKidUiY82adqKptclnvdhtYjsjWxNCU0ox4Ix8NiIU3KUuLJfPHPyjrKSZJCTw5sZZKpYMpuL2c2B1jriGhhalOaluJq+LpVKbjZnPwOZXwT5lMx1TRiT1k2gdK3P4I7x9O8VPQ42fUtJwfM1+Mo1xAEbl7Isqql4Jg1jWjDylO8fDljicFNWZZwuKqYaeaHauTMlyzkedRTRiuNd5UxbgG3KDyNze8a4ozhKDPXYbFUsXTdu1P84fE0fMnOTwqWVewnJbHuYcjAe8b+kRbo1M638Tze0sD5NO8fVfD4fDwLLExmGRcIf06Z6qfpEUK/rnr9kftY9v1LBwUeRUesnuMS4bgzP2760O37HRwu/6efvE/eNXBe1PKY72LKxmFk9pdBPnLqm1LCnpzyjEcBYcwLMx+7ixiZqVVR5Le/z84lbCQcaTlze5fn5wLNXzlpzUTlsJdDTiRTjk0jhWPs8HXraK8U55Y85O76vy5anJQzSXCKsuv8sU3KSeA5JSUdU+tOObvEtbEA9q6j5zxbh+rXb5R4fn5yKU/wBKhbnIokXjPEAbLwO5Tx0rySdcl9XqzLsPzY4yMdC082ps7Pnenl0L9FIvmT8NGS7TJNQBqYGW/SvGXrILd2NPAT3OHaZW0ae9T7DQ81PoNL9xK/trFGt7SXWzQoezj1L6ErERKZdws1bT6imoZZ1lgzes5wJfoGI9BjRwUcsZVGZmOk5yjSRpFHRJLlpLVRhRQq6uRRYe6KEpOTuzRjFJWR7VNIjoyMoKsCrC20EWPsj4pNO6DimrMwnIdQ2TcpAObCXMMuad6MbYuixD9QjaqLpqO7rMSm3Qr2fUb6IxDdPlV1Cy0aY5sqKWY7goufYI+pNuyPkmkrszLgupzU1dVXTBykLfWMUw4jb1VAHQ0aGLeSEaaM3BJ1KkqrNP0Y3DsjPuaVkUDhgyOHpknqNclrNbzHsPY2HtMXcDUtPK+ZRx9K8My5Dgdyvjp3p2PGktdPUfX7Gxdohjqdp5lzGz6maDi+RoUUS+Z7wx5VwU8unXbOa7D7Muxt1uV7DF7A07zcnyKGPnaCguZa818kCmpJMkgYlQY/WPGf8AMTFarUzzci1RpqEFElNGNw7IjuSWRgucEhsnZTLSxYJME2UNgKMcWHo8pOoxtUmq1Gz6jDqp0K911m70lSsxEmIbq6hlO8MLj2GMVpp2ZuRaauj2qJ6ouJ2CqLXLEAC5sNZ5yBHLaXE7jCU3aKuz6R9OTjyrk5KiU0qYLqw6weQjcRHMoqSsyWhXnRmpwe9GX5lBpOUll8oMyW/PhVr9WJAYpUbqpY9VtJxqYJz6mu77M1yL55AyLhD+nTPVT9IihX9c9fsj9rHt+pYOCjyKj1k9xiXDcGZ+3fWh2/Y7OFWSz0QRRdmnS1UbyxIHtMamDaVS70Z5XGRcqdlqjupqJJGhl3/hUckux+2ylQ3ThE4n1xHDk5XfOT/PsdxioWXKK/PuR9bktpq0tK4/mO1TWjaLBsZQ8xmTEUfZQ7o7jPK5TXLcvzqOHByUYPnvfh8zMuEDLHhNbMYG6J/Dl9CE3PW2I9BEaWFp5Ka1e8y8XVz1HotxXIsFYQBcuCjKWirghPFnKUPSOMp/KR+KKmNhmp30LuAnlqW1NxjGNsrnCDkvwignKBdkGkTfdNernK4h1xPhp5KiZXxNPPSaO7NP6DSf/Hlf21jmt7SXWzuj7OPUvoSFVUrLRndgqKLsx2ACI0m3ZEjaSuzJcxp3huWJlS/1Q8xAeQcWWgPQrdojTxC6KgoIysM+lxDmzX4yzWEAZBwyZIwT5dQo1TRhf1k2X6VsPwxq4CpeLg+Rk7Qp2kprmXLg3ziWqpVRm/jSgFmDlIGpW5wRa53gxUxVF0535MuYSsqkLc0QvCjnbLElqSS4aY+qaVNwig3IJH1ja1t1721XlweHblnlwRBjcRFRyR4sn+DWhErJ8m22YDMY7yx1dihR1RDi5Zqr+BYwkFGkviWiKxZObKVEs6VMlP5MxSrfiFu2OoycZKS5HM4qUXF8zCM18ptk6vvM1BWaVUAbr2YjfYgNz2jarQValu60YdCp0FXf1M3yXUKyB1ZShFwwIsRtvfZa0YjTTsbqaaujIHrVyjlyVrvKVrS9xWSrTOsM4J6CI1Mro4Z6+Jk51WxS08DY4yjXEAZrwzZJxS5VSo1ocEz1W1qTzBrj8caGAqWk4MztoU7xU1yPvwSZxK8nwV2/iSrmVc+UhN9W8qb6t1o5xtFqWdcGfcDWUoZHxRP8IcwihmEbcUv2TFP7Rl1/UPR7ISeKino/ozuyBnBKqkDIwD246E8ZTy6uUbjHcKiktxXxWDqYebUlu5Pkz6Zay1KpkLzGF7cVQeMx3AfvsEJzUVdnOGwtTETywXbyRT+D3JbzJ0ytmCwYto+cubsR9kawDy3O6IKEW25s2Nr4iEKccNB8LX7OHbzNCi0eeMi4Q/p0z1U/SIoV/XPX7I/ax7fqWDgo8io9ZPcYlw3Bmft31odv2LtVUizMGIXwMHX1gDY9V79kW02uB59xT4nq9EpDg347Avr22Ci3q2UC3Tvj7mZ8yoPRKS7awzqELA6wBith3WLseuGZ7kMq3sqf+WFDum/1D8Is+W1Sr5DR0H+WFDum/wBQ/CHltUeQ0dB/lhQ7pv8AUPwh5bVHkNHQ+1Hwc0cuYkxNKGRgynHyqbjk3iPksZUkrM+xwdKLui3xVLZ4IgD40VKsqWktNSoqog26lAA19Aj7KTk22fIxUUkiHyvmfS1Ll5wmMWsSNLMC6hbUoaw2ckSwxE4K0foiKdCE36RySuD2hQ4klzEO9Z00HtDx28XVfF9yOFhKS3pFpUWFt0ViyeYAi8uZvU9WFFRLx4L4eM62vt8lhfZyxJTrTp+qyKpRhU9ZEOODmgBuJTg802Zy7frRL5XV17kReR0lwX1PA4N8n/7Lf1ZnzR98srajyKjoSuQ82pFISZImKCLYTMdlFzc2VmIBvy2vEVStKp6xLTowp+qTEREogCsVPB/QOzM0k4mJLHSTNZJuT5e+LCxVVKyf0KzwdFu9vqeg4PqIKUCTQh2rppuE9WK0ffKql7/ZH3yWna3LrZ6pwdUCkFZTqRsImzAR0HFB4uq+L7kfFg6S3pFmpKcS0VFvhUADExY6t7MSSemK7d3csJWVj7R8PpwZZyPJqpejnpjS4a2Jl1i9takHlMdwqSg7xOKlONRWkQX+XOT73ElgRsImzNXRxom8sq69yIPI6On1JyVkWSJGgKl5fKJjM5Ou/lOSduzXqivUef1i5RlKi1Km7NEBU8HdKxurTU5gwI/OpPtis8PA1obbxEVvSfZ4WPvk/MOklnEVaaf+Q3HWqgA9d46jQgiOrtjE1FZNR6v9uWdVAFhqA2CJjLbvvPMAZFwh/Tpnqp+kRQr+uev2R+1j2/UnuCpwEn3IHGT3GJcNwZn7dTcodv2L5pV3jti1cwcr0GlXeO2Fxleg0q7x2wuMr0GlXeO2Fxleg0q7x2wuMr0GlXeO2Fxleg0q7x2wuMr0GlXeO2Fxleg0q7x2wuMr0GlXeO2Fxleg0q7x2wuMr0GlXeO2Fxleg0q7x2wuMr0GlXeO2Fxleg0q7x2wuMr0GlXeO2Fxleg0q7x2wuMr0GlXeO2Fxleg0q7x2wuMr0GlXeO2Fxleg0q7x2wuMr0GlXeO2Fxleg0q7x2wuMr0GlXeO2Fxleg0q7x2wuMr0GlXeO2Fxleg0q7x2wuMr0GlXeO2Fxleg0q7x2wuMr0GlXeO2Fxleg0q7x2wuMr0GlXeO2FxlehknCCb10y3mp+kRQr+uev2T+1j2/UrhUbohNK7PGjG4QGZ6jRjcIDM9RoxuEBmeo0Y3CAzPUaMbhAZnqNGNwgMz1GjG4QGZ6jRjcIDM9RoxuEBmeo0Y3CAzPUaMbhAZnqNGNwgMz1GjG4QGZ6jRjcIDM9RoxuEBmeo0Y3CAzPUaMbhAZnqNGNwgMz1GjG4QGZ6jRjcIDM9RoxuEBmeo0Y3CAzPUaMbhAZnqNGNwgMz1GjG4QGZ6jRjcIDM9RoxuEBmeo0Y3CAzPUaMbhAZnqNGNwgMz1GjG4QGZ6jRjcIDM9T2VYHxs//Z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letubeu.files.wordpress.com/2012/09/aaas_sci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4" y="4336932"/>
            <a:ext cx="2020062" cy="1395238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Perhaps the Most Important Trend …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160526"/>
            <a:ext cx="6467475" cy="5067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Press WH.  Science 2013;342:817- 22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03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Translated to Us Means …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1" y="1245210"/>
            <a:ext cx="7589519" cy="4895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928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FASEB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134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4" t="13030" r="19949"/>
          <a:stretch/>
        </p:blipFill>
        <p:spPr bwMode="auto">
          <a:xfrm>
            <a:off x="5988935" y="144462"/>
            <a:ext cx="2907278" cy="37490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Or … </a:t>
            </a:r>
            <a:endParaRPr lang="en-US" dirty="0"/>
          </a:p>
        </p:txBody>
      </p:sp>
      <p:pic>
        <p:nvPicPr>
          <p:cNvPr id="1026" name="Picture 2" descr="http://d1435t697bgi2o.cloudfront.net/wp-content/uploads/2013/11/NIHBudget-MAW-edi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5" y="1424623"/>
            <a:ext cx="5924231" cy="4763201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2296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NIH Office of Budget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6648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to Our Investigators Means …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5" y="1283645"/>
            <a:ext cx="7772399" cy="47901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33450" y="6348413"/>
            <a:ext cx="928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FASEB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585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4736</TotalTime>
  <Words>662</Words>
  <Application>Microsoft Office PowerPoint</Application>
  <PresentationFormat>On-screen Show (4:3)</PresentationFormat>
  <Paragraphs>105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First, Ah Yes, The Budget … </vt:lpstr>
      <vt:lpstr>The Target: “Discretionary” Spending</vt:lpstr>
      <vt:lpstr>And For Science We Have … </vt:lpstr>
      <vt:lpstr>Another Perspective … </vt:lpstr>
      <vt:lpstr>Perhaps the Most Important Trend … </vt:lpstr>
      <vt:lpstr>Which Translated to Us Means … </vt:lpstr>
      <vt:lpstr>… Or … </vt:lpstr>
      <vt:lpstr>And to Our Investigators Means … </vt:lpstr>
      <vt:lpstr>Why We Must Pay Attention</vt:lpstr>
      <vt:lpstr>Serious Evaluation of Clinical Research … </vt:lpstr>
      <vt:lpstr>…And Our Business Models…</vt:lpstr>
      <vt:lpstr>Leading to Serious Questions … </vt:lpstr>
      <vt:lpstr>And Second, There is … “Datafication”</vt:lpstr>
      <vt:lpstr>Disruptive Technologies, Creative Destruction</vt:lpstr>
      <vt:lpstr>Use the EMR</vt:lpstr>
      <vt:lpstr>Mega-Electronic</vt:lpstr>
      <vt:lpstr>Systems</vt:lpstr>
      <vt:lpstr>Populations</vt:lpstr>
      <vt:lpstr>PCORI</vt:lpstr>
      <vt:lpstr>Web Portals</vt:lpstr>
      <vt:lpstr> Patient-Initiated Internet Research </vt:lpstr>
      <vt:lpstr>How to Win with Disruptive Technologies</vt:lpstr>
      <vt:lpstr>So What Now …</vt:lpstr>
      <vt:lpstr>So For Now … </vt:lpstr>
      <vt:lpstr>PowerPoint Presentation</vt:lpstr>
    </vt:vector>
  </TitlesOfParts>
  <Company>NHLBI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the NHLBI Slide Deck</dc:title>
  <dc:subject>An Introduction to the NHLBI Slide Deck</dc:subject>
  <dc:creator>dutchens</dc:creator>
  <cp:lastModifiedBy>Lauer, Michael (NIH/NHLBI) [E]</cp:lastModifiedBy>
  <cp:revision>345</cp:revision>
  <dcterms:created xsi:type="dcterms:W3CDTF">2010-08-11T18:34:18Z</dcterms:created>
  <dcterms:modified xsi:type="dcterms:W3CDTF">2014-01-22T19:54:34Z</dcterms:modified>
  <cp:category>introduction, NHLBI, national, heart, lung, blood, institute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755938220</vt:i4>
  </property>
  <property fmtid="{D5CDD505-2E9C-101B-9397-08002B2CF9AE}" pid="4" name="_EmailSubject">
    <vt:lpwstr>MESA Steering Committee Presentation</vt:lpwstr>
  </property>
  <property fmtid="{D5CDD505-2E9C-101B-9397-08002B2CF9AE}" pid="5" name="_AuthorEmail">
    <vt:lpwstr>olsonj@nhlbi.nih.gov</vt:lpwstr>
  </property>
  <property fmtid="{D5CDD505-2E9C-101B-9397-08002B2CF9AE}" pid="6" name="_AuthorEmailDisplayName">
    <vt:lpwstr>Olson, Jean (NIH/NHLBI) [E]</vt:lpwstr>
  </property>
</Properties>
</file>