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4"/>
  </p:notesMasterIdLst>
  <p:handoutMasterIdLst>
    <p:handoutMasterId r:id="rId35"/>
  </p:handoutMasterIdLst>
  <p:sldIdLst>
    <p:sldId id="360" r:id="rId3"/>
    <p:sldId id="332" r:id="rId4"/>
    <p:sldId id="367" r:id="rId5"/>
    <p:sldId id="372" r:id="rId6"/>
    <p:sldId id="368" r:id="rId7"/>
    <p:sldId id="369" r:id="rId8"/>
    <p:sldId id="370" r:id="rId9"/>
    <p:sldId id="373" r:id="rId10"/>
    <p:sldId id="392" r:id="rId11"/>
    <p:sldId id="380" r:id="rId12"/>
    <p:sldId id="374" r:id="rId13"/>
    <p:sldId id="364" r:id="rId14"/>
    <p:sldId id="381" r:id="rId15"/>
    <p:sldId id="375" r:id="rId16"/>
    <p:sldId id="362" r:id="rId17"/>
    <p:sldId id="378" r:id="rId18"/>
    <p:sldId id="384" r:id="rId19"/>
    <p:sldId id="379" r:id="rId20"/>
    <p:sldId id="386" r:id="rId21"/>
    <p:sldId id="383" r:id="rId22"/>
    <p:sldId id="387" r:id="rId23"/>
    <p:sldId id="388" r:id="rId24"/>
    <p:sldId id="377" r:id="rId25"/>
    <p:sldId id="401" r:id="rId26"/>
    <p:sldId id="396" r:id="rId27"/>
    <p:sldId id="402" r:id="rId28"/>
    <p:sldId id="397" r:id="rId29"/>
    <p:sldId id="403" r:id="rId30"/>
    <p:sldId id="404" r:id="rId31"/>
    <p:sldId id="314" r:id="rId32"/>
    <p:sldId id="406" r:id="rId33"/>
  </p:sldIdLst>
  <p:sldSz cx="9144000" cy="6858000" type="screen4x3"/>
  <p:notesSz cx="6985000" cy="9271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7E38"/>
    <a:srgbClr val="990033"/>
    <a:srgbClr val="4261AD"/>
    <a:srgbClr val="0000FF"/>
    <a:srgbClr val="00CC00"/>
    <a:srgbClr val="FF0000"/>
    <a:srgbClr val="FFCC00"/>
    <a:srgbClr val="006666"/>
    <a:srgbClr val="0066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9843" autoAdjust="0"/>
    <p:restoredTop sz="86679" autoAdjust="0"/>
  </p:normalViewPr>
  <p:slideViewPr>
    <p:cSldViewPr showGuides="1">
      <p:cViewPr>
        <p:scale>
          <a:sx n="100" d="100"/>
          <a:sy n="100" d="100"/>
        </p:scale>
        <p:origin x="-882" y="516"/>
      </p:cViewPr>
      <p:guideLst>
        <p:guide orient="horz" pos="432"/>
        <p:guide orient="horz" pos="3888"/>
        <p:guide pos="576"/>
        <p:guide pos="4032"/>
        <p:guide pos="7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73080708661437E-2"/>
          <c:y val="0.16794586614173376"/>
          <c:w val="0.88135252624671867"/>
          <c:h val="0.68931717519684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Phylloquinone</c:v>
                </c:pt>
              </c:strCache>
            </c:strRef>
          </c:tx>
          <c:spPr>
            <a:solidFill>
              <a:srgbClr val="FFCC00"/>
            </a:solidFill>
          </c:spPr>
          <c:invertIfNegative val="0"/>
          <c:errBars>
            <c:errBarType val="both"/>
            <c:errValType val="fixedVal"/>
            <c:noEndCap val="0"/>
            <c:val val="6.3"/>
          </c:errBars>
          <c:cat>
            <c:strRef>
              <c:f>Sheet1!$A$2:$A$3</c:f>
              <c:strCache>
                <c:ptCount val="2"/>
                <c:pt idx="0">
                  <c:v>Unadjusted</c:v>
                </c:pt>
                <c:pt idx="1">
                  <c:v>Baseline-adjusted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</c:v>
                </c:pt>
                <c:pt idx="1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errBars>
            <c:errBarType val="both"/>
            <c:errValType val="fixedVal"/>
            <c:noEndCap val="0"/>
            <c:val val="6.2"/>
          </c:errBars>
          <c:cat>
            <c:strRef>
              <c:f>Sheet1!$A$2:$A$3</c:f>
              <c:strCache>
                <c:ptCount val="2"/>
                <c:pt idx="0">
                  <c:v>Unadjusted</c:v>
                </c:pt>
                <c:pt idx="1">
                  <c:v>Baseline-adjusted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37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771456"/>
        <c:axId val="32777344"/>
      </c:barChart>
      <c:catAx>
        <c:axId val="32771456"/>
        <c:scaling>
          <c:orientation val="minMax"/>
        </c:scaling>
        <c:delete val="0"/>
        <c:axPos val="b"/>
        <c:majorTickMark val="out"/>
        <c:minorTickMark val="none"/>
        <c:tickLblPos val="nextTo"/>
        <c:crossAx val="32777344"/>
        <c:crosses val="autoZero"/>
        <c:auto val="1"/>
        <c:lblAlgn val="ctr"/>
        <c:lblOffset val="100"/>
        <c:noMultiLvlLbl val="0"/>
      </c:catAx>
      <c:valAx>
        <c:axId val="32777344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crossAx val="3277145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0.24375</cdr:x>
      <cdr:y>0.1125</cdr:y>
    </cdr:from>
    <cdr:to>
      <cdr:x>0.375</cdr:x>
      <cdr:y>0.42188</cdr:y>
    </cdr:to>
    <cdr:grpSp>
      <cdr:nvGrpSpPr>
        <cdr:cNvPr id="10" name="Group 9"/>
        <cdr:cNvGrpSpPr/>
      </cdr:nvGrpSpPr>
      <cdr:grpSpPr>
        <a:xfrm xmlns:a="http://schemas.openxmlformats.org/drawingml/2006/main">
          <a:off x="1485900" y="457200"/>
          <a:ext cx="800100" cy="1257320"/>
          <a:chOff x="1485900" y="457200"/>
          <a:chExt cx="800101" cy="1257300"/>
        </a:xfrm>
      </cdr:grpSpPr>
      <cdr:sp macro="" textlink="">
        <cdr:nvSpPr>
          <cdr:cNvPr id="3" name="Straight Connector 2"/>
          <cdr:cNvSpPr/>
        </cdr:nvSpPr>
        <cdr:spPr>
          <a:xfrm xmlns:a="http://schemas.openxmlformats.org/drawingml/2006/main" rot="5400000" flipH="1" flipV="1">
            <a:off x="971550" y="1200150"/>
            <a:ext cx="1028700" cy="0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  <cdr:grpSp>
        <cdr:nvGrpSpPr>
          <cdr:cNvPr id="8" name="Group 7"/>
          <cdr:cNvGrpSpPr/>
        </cdr:nvGrpSpPr>
        <cdr:grpSpPr>
          <a:xfrm xmlns:a="http://schemas.openxmlformats.org/drawingml/2006/main">
            <a:off x="1485900" y="685800"/>
            <a:ext cx="800101" cy="228600"/>
            <a:chOff x="1485900" y="685800"/>
            <a:chExt cx="800101" cy="228600"/>
          </a:xfrm>
        </cdr:grpSpPr>
        <cdr:sp macro="" textlink="">
          <cdr:nvSpPr>
            <cdr:cNvPr id="5" name="Straight Connector 4"/>
            <cdr:cNvSpPr/>
          </cdr:nvSpPr>
          <cdr:spPr>
            <a:xfrm xmlns:a="http://schemas.openxmlformats.org/drawingml/2006/main">
              <a:off x="1485900" y="685800"/>
              <a:ext cx="800100" cy="0"/>
            </a:xfrm>
            <a:prstGeom xmlns:a="http://schemas.openxmlformats.org/drawingml/2006/main" prst="line">
              <a:avLst/>
            </a:prstGeom>
            <a:ln xmlns:a="http://schemas.openxmlformats.org/drawingml/2006/main">
              <a:solidFill>
                <a:schemeClr val="tx1"/>
              </a:solidFill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en-US"/>
            </a:p>
          </cdr:txBody>
        </cdr:sp>
        <cdr:sp macro="" textlink="">
          <cdr:nvSpPr>
            <cdr:cNvPr id="7" name="Straight Connector 6"/>
            <cdr:cNvSpPr/>
          </cdr:nvSpPr>
          <cdr:spPr>
            <a:xfrm xmlns:a="http://schemas.openxmlformats.org/drawingml/2006/main" rot="5400000">
              <a:off x="2171701" y="800099"/>
              <a:ext cx="228600" cy="1"/>
            </a:xfrm>
            <a:prstGeom xmlns:a="http://schemas.openxmlformats.org/drawingml/2006/main" prst="line">
              <a:avLst/>
            </a:prstGeom>
            <a:ln xmlns:a="http://schemas.openxmlformats.org/drawingml/2006/main">
              <a:solidFill>
                <a:schemeClr val="tx1"/>
              </a:solidFill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en-US"/>
            </a:p>
          </cdr:txBody>
        </cdr:sp>
      </cdr:grpSp>
      <cdr:sp macro="" textlink="">
        <cdr:nvSpPr>
          <cdr:cNvPr id="9" name="TextBox 8"/>
          <cdr:cNvSpPr txBox="1"/>
        </cdr:nvSpPr>
        <cdr:spPr>
          <a:xfrm xmlns:a="http://schemas.openxmlformats.org/drawingml/2006/main">
            <a:off x="1600200" y="457200"/>
            <a:ext cx="571500" cy="2286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en-US" sz="1100" dirty="0" smtClean="0"/>
              <a:t>P=0.03</a:t>
            </a:r>
            <a:endParaRPr lang="en-US" sz="1100" dirty="0"/>
          </a:p>
        </cdr:txBody>
      </cdr:sp>
    </cdr:grpSp>
  </cdr:relSizeAnchor>
  <cdr:relSizeAnchor xmlns:cdr="http://schemas.openxmlformats.org/drawingml/2006/chartDrawing">
    <cdr:from>
      <cdr:x>0.69375</cdr:x>
      <cdr:y>0.19688</cdr:y>
    </cdr:from>
    <cdr:to>
      <cdr:x>0.69375</cdr:x>
      <cdr:y>0.45</cdr:y>
    </cdr:to>
    <cdr:sp macro="" textlink="">
      <cdr:nvSpPr>
        <cdr:cNvPr id="12" name="Straight Connector 11"/>
        <cdr:cNvSpPr/>
      </cdr:nvSpPr>
      <cdr:spPr>
        <a:xfrm xmlns:a="http://schemas.openxmlformats.org/drawingml/2006/main" rot="5400000" flipH="1" flipV="1">
          <a:off x="3714750" y="1314450"/>
          <a:ext cx="102870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5" name="Straight Connector 14"/>
        <cdr:cNvSpPr/>
      </cdr:nvSpPr>
      <cdr:spPr>
        <a:xfrm xmlns:a="http://schemas.openxmlformats.org/drawingml/2006/main">
          <a:off x="-1485900" y="-1828800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0.7125</cdr:x>
      <cdr:y>0.14063</cdr:y>
    </cdr:from>
    <cdr:to>
      <cdr:x>0.80625</cdr:x>
      <cdr:y>0.19688</cdr:y>
    </cdr:to>
    <cdr:sp macro="" textlink="">
      <cdr:nvSpPr>
        <cdr:cNvPr id="14" name="TextBox 4"/>
        <cdr:cNvSpPr txBox="1"/>
      </cdr:nvSpPr>
      <cdr:spPr>
        <a:xfrm xmlns:a="http://schemas.openxmlformats.org/drawingml/2006/main">
          <a:off x="4343400" y="571500"/>
          <a:ext cx="5715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 smtClean="0"/>
            <a:t>P=0.05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0.69375</cdr:x>
      <cdr:y>0.19688</cdr:y>
    </cdr:from>
    <cdr:to>
      <cdr:x>0.825</cdr:x>
      <cdr:y>0.25313</cdr:y>
    </cdr:to>
    <cdr:grpSp>
      <cdr:nvGrpSpPr>
        <cdr:cNvPr id="19" name="Group 18"/>
        <cdr:cNvGrpSpPr/>
      </cdr:nvGrpSpPr>
      <cdr:grpSpPr>
        <a:xfrm xmlns:a="http://schemas.openxmlformats.org/drawingml/2006/main">
          <a:off x="4229100" y="800120"/>
          <a:ext cx="800100" cy="228600"/>
          <a:chOff x="4229100" y="800100"/>
          <a:chExt cx="800100" cy="228601"/>
        </a:xfrm>
      </cdr:grpSpPr>
      <cdr:sp macro="" textlink="">
        <cdr:nvSpPr>
          <cdr:cNvPr id="16" name="Straight Connector 15"/>
          <cdr:cNvSpPr/>
        </cdr:nvSpPr>
        <cdr:spPr>
          <a:xfrm xmlns:a="http://schemas.openxmlformats.org/drawingml/2006/main" rot="5400000">
            <a:off x="4914900" y="914400"/>
            <a:ext cx="228600" cy="1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ysClr val="windowText" lastClr="000000"/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18" name="Straight Connector 17"/>
          <cdr:cNvSpPr/>
        </cdr:nvSpPr>
        <cdr:spPr>
          <a:xfrm xmlns:a="http://schemas.openxmlformats.org/drawingml/2006/main">
            <a:off x="4229100" y="800100"/>
            <a:ext cx="800100" cy="0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74" tIns="46438" rIns="92874" bIns="464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3550"/>
          </a:xfrm>
          <a:prstGeom prst="rect">
            <a:avLst/>
          </a:prstGeom>
        </p:spPr>
        <p:txBody>
          <a:bodyPr vert="horz" lIns="92874" tIns="46438" rIns="92874" bIns="46438" rtlCol="0"/>
          <a:lstStyle>
            <a:lvl1pPr algn="r">
              <a:defRPr sz="1200"/>
            </a:lvl1pPr>
          </a:lstStyle>
          <a:p>
            <a:fld id="{34EE19FC-9D0F-4DFE-8C06-E32C10D589D4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74" tIns="46438" rIns="92874" bIns="464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05841"/>
            <a:ext cx="3026833" cy="463550"/>
          </a:xfrm>
          <a:prstGeom prst="rect">
            <a:avLst/>
          </a:prstGeom>
        </p:spPr>
        <p:txBody>
          <a:bodyPr vert="horz" lIns="92874" tIns="46438" rIns="92874" bIns="46438" rtlCol="0" anchor="b"/>
          <a:lstStyle>
            <a:lvl1pPr algn="r">
              <a:defRPr sz="1200"/>
            </a:lvl1pPr>
          </a:lstStyle>
          <a:p>
            <a:fld id="{1B0C9B90-645F-4682-86D4-DBABBEDF8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3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74" tIns="46438" rIns="92874" bIns="464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3550"/>
          </a:xfrm>
          <a:prstGeom prst="rect">
            <a:avLst/>
          </a:prstGeom>
        </p:spPr>
        <p:txBody>
          <a:bodyPr vert="horz" lIns="92874" tIns="46438" rIns="92874" bIns="46438" rtlCol="0"/>
          <a:lstStyle>
            <a:lvl1pPr algn="r">
              <a:defRPr sz="1200"/>
            </a:lvl1pPr>
          </a:lstStyle>
          <a:p>
            <a:fld id="{716E8BA2-6EC2-458F-AEC0-A1574E3FEDD1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74" tIns="46438" rIns="92874" bIns="464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74" tIns="46438" rIns="92874" bIns="464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74" tIns="46438" rIns="92874" bIns="464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05841"/>
            <a:ext cx="3026833" cy="463550"/>
          </a:xfrm>
          <a:prstGeom prst="rect">
            <a:avLst/>
          </a:prstGeom>
        </p:spPr>
        <p:txBody>
          <a:bodyPr vert="horz" lIns="92874" tIns="46438" rIns="92874" bIns="46438" rtlCol="0" anchor="b"/>
          <a:lstStyle>
            <a:lvl1pPr algn="r">
              <a:defRPr sz="1200"/>
            </a:lvl1pPr>
          </a:lstStyle>
          <a:p>
            <a:fld id="{562FC642-B776-4CDF-9C61-1F988B6324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0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99DF6-2E63-4CA3-BC46-FE72A531D01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this</a:t>
            </a:r>
            <a:r>
              <a:rPr lang="en-US" baseline="0" dirty="0" smtClean="0"/>
              <a:t> part of my talk I’m going to discuss analyses that utilized only the participants selected in the random sub-cohort.</a:t>
            </a:r>
          </a:p>
          <a:p>
            <a:r>
              <a:rPr lang="en-US" baseline="0" dirty="0" smtClean="0"/>
              <a:t>The details of the rest of this diagram I’ll discuss in a few minutes.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C642-B776-4CDF-9C61-1F988B6324C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distribution in MESA…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C642-B776-4CDF-9C61-1F988B6324C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Total </a:t>
            </a:r>
            <a:r>
              <a:rPr lang="en-US" baseline="0" dirty="0" smtClean="0"/>
              <a:t>n was 704 – excluded people with missing pertinent covariate data.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C642-B776-4CDF-9C61-1F988B6324C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consistently, Chinese had higher serum K1 than other groups;</a:t>
            </a:r>
            <a:r>
              <a:rPr lang="en-US" baseline="0" dirty="0" smtClean="0"/>
              <a:t> lower odds for low serum K1.</a:t>
            </a:r>
          </a:p>
          <a:p>
            <a:r>
              <a:rPr lang="en-US" baseline="0" dirty="0" smtClean="0"/>
              <a:t>Hispanics had higher OR for low K than whites, but it was not statistically significant in fully adjusted model, primarily due to SES/education.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Among those with detectable serum K1, when analyzed continuously geo mean serum K1 by race/ethnicity were:</a:t>
            </a:r>
          </a:p>
          <a:p>
            <a:r>
              <a:rPr lang="en-US" baseline="0" dirty="0" smtClean="0"/>
              <a:t>Whites: 1.2 </a:t>
            </a:r>
            <a:r>
              <a:rPr lang="en-US" baseline="0" dirty="0" err="1" smtClean="0"/>
              <a:t>nmol</a:t>
            </a:r>
            <a:r>
              <a:rPr lang="en-US" baseline="0" dirty="0" smtClean="0"/>
              <a:t>/L (fully adjusted)</a:t>
            </a:r>
          </a:p>
          <a:p>
            <a:r>
              <a:rPr lang="en-US" baseline="0" dirty="0" smtClean="0"/>
              <a:t>Chinese: 2.2</a:t>
            </a:r>
          </a:p>
          <a:p>
            <a:r>
              <a:rPr lang="en-US" baseline="0" dirty="0" smtClean="0"/>
              <a:t>Black: 1.5</a:t>
            </a:r>
          </a:p>
          <a:p>
            <a:r>
              <a:rPr lang="en-US" baseline="0" dirty="0" smtClean="0"/>
              <a:t>Hispanic: 1.1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significant differences in energy adjusted  K1 intakes in blacks, whites, Chinese; </a:t>
            </a:r>
            <a:r>
              <a:rPr lang="en-US" baseline="0" dirty="0" err="1" smtClean="0"/>
              <a:t>hispanics</a:t>
            </a:r>
            <a:r>
              <a:rPr lang="en-US" baseline="0" dirty="0" smtClean="0"/>
              <a:t> did self-report lower intakes than the other 3 groups.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C642-B776-4CDF-9C61-1F988B6324C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analyzed as a continuous measure</a:t>
            </a:r>
            <a:r>
              <a:rPr lang="en-US" baseline="0" dirty="0" smtClean="0"/>
              <a:t> among persons with detectable concentrations, the model explained ~20@ variability. In that analysis, predictors of serum K1 were similar, except black race was also identified (compared to white, 2.7%), as was BMI (only ~1%). Site was not a significant predictor in that model.</a:t>
            </a:r>
          </a:p>
          <a:p>
            <a:r>
              <a:rPr lang="en-US" baseline="0" dirty="0" smtClean="0"/>
              <a:t>WRT to site – driven by Minnesota, which </a:t>
            </a:r>
            <a:r>
              <a:rPr lang="en-US" baseline="0" dirty="0" err="1" smtClean="0"/>
              <a:t>hispanic</a:t>
            </a:r>
            <a:r>
              <a:rPr lang="en-US" baseline="0" dirty="0" smtClean="0"/>
              <a:t> ethnicity … MN was 43% </a:t>
            </a:r>
            <a:r>
              <a:rPr lang="en-US" baseline="0" dirty="0" err="1" smtClean="0"/>
              <a:t>hispanic</a:t>
            </a:r>
            <a:r>
              <a:rPr lang="en-US" baseline="0" dirty="0" smtClean="0"/>
              <a:t> and the remainder white. When we excluded MN from the model, </a:t>
            </a:r>
            <a:r>
              <a:rPr lang="en-US" baseline="0" dirty="0" err="1" smtClean="0"/>
              <a:t>hispanic</a:t>
            </a:r>
            <a:r>
              <a:rPr lang="en-US" baseline="0" dirty="0" smtClean="0"/>
              <a:t> became significant predictor.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C642-B776-4CDF-9C61-1F988B6324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13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6FE879-ABEF-415F-8F85-C9BDADAD9A45}" type="slidenum">
              <a:rPr lang="en-US"/>
              <a:pPr/>
              <a:t>16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There</a:t>
            </a:r>
            <a:r>
              <a:rPr lang="en-US" b="0" baseline="0" dirty="0" smtClean="0"/>
              <a:t> are several VKD proteins in vascular tissue….</a:t>
            </a:r>
          </a:p>
          <a:p>
            <a:r>
              <a:rPr lang="en-US" b="0" baseline="0" dirty="0" smtClean="0"/>
              <a:t>MGP (matrix </a:t>
            </a:r>
            <a:r>
              <a:rPr lang="en-US" b="0" baseline="0" dirty="0" err="1" smtClean="0"/>
              <a:t>gla</a:t>
            </a:r>
            <a:r>
              <a:rPr lang="en-US" b="0" baseline="0" dirty="0" smtClean="0"/>
              <a:t> protein, which functions as a calcification inhibitor) is probably the most studied VKD with respect to CVD.</a:t>
            </a:r>
          </a:p>
          <a:p>
            <a:r>
              <a:rPr lang="en-US" b="0" baseline="0" dirty="0" smtClean="0"/>
              <a:t>However, I think its important to realize there are several VKD proteins in vascular tissue, and implicated in atherosclerosis.</a:t>
            </a:r>
          </a:p>
          <a:p>
            <a:r>
              <a:rPr lang="en-US" b="0" baseline="0" dirty="0" smtClean="0"/>
              <a:t>Emphasize we’re not proposing VKD proteins are implicated in initiation of calcifications, they’re more implicated in proliferation, differentiation, etc.</a:t>
            </a:r>
          </a:p>
          <a:p>
            <a:endParaRPr lang="en-US" b="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6666" indent="-346666">
              <a:spcAft>
                <a:spcPts val="609"/>
              </a:spcAft>
            </a:pPr>
            <a:endParaRPr lang="en-US" b="1" dirty="0" smtClean="0">
              <a:sym typeface="Symbol"/>
            </a:endParaRPr>
          </a:p>
          <a:p>
            <a:pPr marL="346666" lvl="1" indent="-346666">
              <a:spcAft>
                <a:spcPts val="609"/>
              </a:spcAft>
              <a:tabLst>
                <a:tab pos="401487" algn="l"/>
              </a:tabLst>
            </a:pPr>
            <a:endParaRPr lang="en-US" dirty="0" smtClean="0"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C642-B776-4CDF-9C61-1F988B6324C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482DFD-56D3-43BB-97F5-A8A17B2688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C642-B776-4CDF-9C61-1F988B6324C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C642-B776-4CDF-9C61-1F988B6324C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C642-B776-4CDF-9C61-1F988B6324C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Range</a:t>
            </a:r>
            <a:r>
              <a:rPr lang="en-US" baseline="0" smtClean="0"/>
              <a:t> of</a:t>
            </a:r>
            <a:r>
              <a:rPr lang="en-US" smtClean="0"/>
              <a:t> </a:t>
            </a:r>
            <a:endParaRPr lang="en-US" dirty="0" smtClean="0"/>
          </a:p>
          <a:p>
            <a:r>
              <a:rPr lang="en-US" dirty="0" smtClean="0"/>
              <a:t>CAC progression: </a:t>
            </a:r>
            <a:r>
              <a:rPr lang="en-US" baseline="0" dirty="0" smtClean="0"/>
              <a:t>cases = 74-&gt;800; controls = 0-160</a:t>
            </a:r>
          </a:p>
          <a:p>
            <a:r>
              <a:rPr lang="en-US" baseline="0" dirty="0" smtClean="0"/>
              <a:t>Baseline CAC: cases = 34-6000; controls = 0-4000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C642-B776-4CDF-9C61-1F988B6324C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C642-B776-4CDF-9C61-1F988B6324C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did check for potential effect modification by demographics and prevalent comorbidities. We did not detect any significant interactions between serum K1 and gender, age (above/below the median), race </a:t>
            </a:r>
            <a:r>
              <a:rPr lang="en-US" baseline="0" dirty="0" err="1" smtClean="0"/>
              <a:t>wrt</a:t>
            </a:r>
            <a:r>
              <a:rPr lang="en-US" baseline="0" dirty="0" smtClean="0"/>
              <a:t>  CAC progression. Interestingly, we found higher K appeared to be more protective in </a:t>
            </a:r>
            <a:r>
              <a:rPr lang="en-US" baseline="0" dirty="0" err="1" smtClean="0"/>
              <a:t>hypertensives</a:t>
            </a:r>
            <a:r>
              <a:rPr lang="en-US" baseline="0" dirty="0" smtClean="0"/>
              <a:t> and diabetics (both interactions p-values were 0.03). Full disclosure, this wasn’t based on an a priori hypothesis so at this point these findings are considered hypothesis generating.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C642-B776-4CDF-9C61-1F988B6324C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756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C642-B776-4CDF-9C61-1F988B6324C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C642-B776-4CDF-9C61-1F988B6324C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C642-B776-4CDF-9C61-1F988B6324CD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C642-B776-4CDF-9C61-1F988B6324C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C642-B776-4CDF-9C61-1F988B6324C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C642-B776-4CDF-9C61-1F988B6324C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more than one form</a:t>
            </a:r>
            <a:r>
              <a:rPr lang="en-US" baseline="0" dirty="0" smtClean="0"/>
              <a:t> of vitamin K.</a:t>
            </a:r>
          </a:p>
          <a:p>
            <a:r>
              <a:rPr lang="en-US" baseline="0" dirty="0" err="1" smtClean="0"/>
              <a:t>Phylloquionone</a:t>
            </a:r>
            <a:r>
              <a:rPr lang="en-US" baseline="0" dirty="0" smtClean="0"/>
              <a:t> (K1) is the most common form in western diet, found in green leafy and cruciferous vegetables and vegetable oils.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Menaquinones</a:t>
            </a:r>
            <a:r>
              <a:rPr lang="en-US" baseline="0" dirty="0" smtClean="0"/>
              <a:t> are a class of vitamin K compounds known as vitamin K2 collectively; differ from phylloquinone in length and saturation of the side chain.</a:t>
            </a:r>
          </a:p>
          <a:p>
            <a:r>
              <a:rPr lang="en-US" baseline="0" dirty="0" smtClean="0"/>
              <a:t>MK4 is most structurally similar to K1, found in chicken meat and also some cheeses.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99DF6-2E63-4CA3-BC46-FE72A531D01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Current recommendations</a:t>
            </a:r>
            <a:r>
              <a:rPr lang="en-US" baseline="0" dirty="0" smtClean="0"/>
              <a:t>: (based on maintaining coagulation)</a:t>
            </a:r>
          </a:p>
          <a:p>
            <a:pPr defTabSz="911474">
              <a:defRPr/>
            </a:pPr>
            <a:r>
              <a:rPr lang="en-US" dirty="0" smtClean="0"/>
              <a:t>United States (IOM, 2003):Men: AI = 120 mcg/day; Women: AI = 90 mcg/day (based on median intakes from food, as estimated from NHANES III (1988–1994))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C642-B776-4CDF-9C61-1F988B6324C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Although new roles</a:t>
            </a:r>
            <a:r>
              <a:rPr lang="en-US" baseline="0" dirty="0" smtClean="0"/>
              <a:t> for vitamin K are emerging, right now its only known function is to </a:t>
            </a:r>
            <a:r>
              <a:rPr lang="en-US" baseline="0" dirty="0" err="1" smtClean="0"/>
              <a:t>carboxylate</a:t>
            </a:r>
            <a:r>
              <a:rPr lang="en-US" baseline="0" dirty="0" smtClean="0"/>
              <a:t> VKD proteins. This is a diagram of that process… </a:t>
            </a:r>
            <a:r>
              <a:rPr lang="en-US" baseline="0" dirty="0" err="1" smtClean="0"/>
              <a:t>vit</a:t>
            </a:r>
            <a:r>
              <a:rPr lang="en-US" baseline="0" dirty="0" smtClean="0"/>
              <a:t> K (can be K1 or K2) enters the cycle …. Its reduced to HQ, the HQ functions as the enzymatic cofactor for the carboxylation. The </a:t>
            </a:r>
            <a:r>
              <a:rPr lang="en-US" baseline="0" dirty="0" err="1" smtClean="0"/>
              <a:t>epoxide</a:t>
            </a:r>
            <a:r>
              <a:rPr lang="en-US" baseline="0" dirty="0" smtClean="0"/>
              <a:t> is then reduced back to the vitamin K form. This carboxylation confers function to the protein … uncarboxylated forms are less functional. The </a:t>
            </a:r>
            <a:r>
              <a:rPr lang="en-US" baseline="0" dirty="0" err="1" smtClean="0"/>
              <a:t>reductase</a:t>
            </a:r>
            <a:r>
              <a:rPr lang="en-US" baseline="0" dirty="0" smtClean="0"/>
              <a:t> enzyme is inhibited by warfarin. So when people take warfarin, the cycle is interrupted and VKD proteins are not fully </a:t>
            </a:r>
            <a:r>
              <a:rPr lang="en-US" baseline="0" dirty="0" err="1" smtClean="0"/>
              <a:t>carboxylated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99DF6-2E63-4CA3-BC46-FE72A531D01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Although the most well-known VKD proteins are part of the coagulation cascade,</a:t>
            </a:r>
            <a:r>
              <a:rPr lang="en-US" baseline="0" dirty="0" smtClean="0"/>
              <a:t> there are several other VKD proteins present throughout the body, including in vascular tissue.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99DF6-2E63-4CA3-BC46-FE72A531D01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99DF6-2E63-4CA3-BC46-FE72A531D01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There is no single robust biomarker of vitamin K status…</a:t>
            </a:r>
          </a:p>
          <a:p>
            <a:r>
              <a:rPr lang="en-US" baseline="0" dirty="0" smtClean="0"/>
              <a:t>We measured circulating K1-a more global measure- in MESA.</a:t>
            </a:r>
          </a:p>
          <a:p>
            <a:r>
              <a:rPr lang="en-US" baseline="0" dirty="0" smtClean="0"/>
              <a:t>There are assays that measure the </a:t>
            </a:r>
            <a:r>
              <a:rPr lang="en-US" baseline="0" dirty="0" err="1" smtClean="0"/>
              <a:t>undercarboxylated</a:t>
            </a:r>
            <a:r>
              <a:rPr lang="en-US" baseline="0" dirty="0" smtClean="0"/>
              <a:t> fractions of VKD proteins which are considered functional measures of vitamin K status. For example, OC is the most common VKD in bone and </a:t>
            </a:r>
            <a:r>
              <a:rPr lang="en-US" baseline="0" dirty="0" err="1" smtClean="0"/>
              <a:t>ucOC</a:t>
            </a:r>
            <a:r>
              <a:rPr lang="en-US" baseline="0" dirty="0" smtClean="0"/>
              <a:t> is considered a measure of VK status of bone. Assays that measure the </a:t>
            </a:r>
            <a:r>
              <a:rPr lang="en-US" baseline="0" dirty="0" err="1" smtClean="0"/>
              <a:t>ucMGP</a:t>
            </a:r>
            <a:r>
              <a:rPr lang="en-US" baseline="0" dirty="0" smtClean="0"/>
              <a:t> (which is found in vascular tissue) are now available, although still not validated.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Due to bias</a:t>
            </a:r>
            <a:r>
              <a:rPr lang="en-US" baseline="0" dirty="0" smtClean="0"/>
              <a:t> associated with self-reported dietary intake, m</a:t>
            </a:r>
            <a:r>
              <a:rPr lang="en-US" dirty="0" smtClean="0"/>
              <a:t>any</a:t>
            </a:r>
            <a:r>
              <a:rPr lang="en-US" baseline="0" dirty="0" smtClean="0"/>
              <a:t> population-based nutrition studies use biomarkers…not subject to reporting bias (although biomarkers are not perfect).</a:t>
            </a:r>
          </a:p>
          <a:p>
            <a:r>
              <a:rPr lang="en-US" dirty="0" smtClean="0"/>
              <a:t>Serum</a:t>
            </a:r>
            <a:r>
              <a:rPr lang="en-US" baseline="0" dirty="0" smtClean="0"/>
              <a:t> K1 is better measure of exposure and has been validated against FFQs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C642-B776-4CDF-9C61-1F988B6324C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Primarily</a:t>
            </a:r>
            <a:r>
              <a:rPr lang="en-US" baseline="0" dirty="0" smtClean="0"/>
              <a:t> focus on race/ethnicity since race/ethnic differences in K status would be important for clinical trial design &amp; interpretation.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C642-B776-4CDF-9C61-1F988B6324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6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1808-0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ediatric Clin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D030502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ediatrian/Pat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D04120103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mploy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05280804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020808-15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26CC-23D5-4FCA-967A-8AD7D8CBC63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1D64-90BD-4045-A04C-1296822BE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26CC-23D5-4FCA-967A-8AD7D8CBC63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1D64-90BD-4045-A04C-1296822BE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>
            <a:lvl1pPr>
              <a:defRPr b="0"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Health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4" descr="wfsom_p_clr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29400" y="6069330"/>
            <a:ext cx="2493818" cy="78867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800100" y="6515100"/>
            <a:ext cx="19431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26CC-23D5-4FCA-967A-8AD7D8CBC63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1D64-90BD-4045-A04C-1296822BE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26CC-23D5-4FCA-967A-8AD7D8CBC63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1D64-90BD-4045-A04C-1296822BE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26CC-23D5-4FCA-967A-8AD7D8CBC63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1D64-90BD-4045-A04C-1296822BE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26CC-23D5-4FCA-967A-8AD7D8CBC63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1D64-90BD-4045-A04C-1296822BE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26CC-23D5-4FCA-967A-8AD7D8CBC63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1D64-90BD-4045-A04C-1296822BE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26CC-23D5-4FCA-967A-8AD7D8CBC63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1D64-90BD-4045-A04C-1296822BE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26CC-23D5-4FCA-967A-8AD7D8CBC63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1D64-90BD-4045-A04C-1296822BE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26CC-23D5-4FCA-967A-8AD7D8CBC63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1D64-90BD-4045-A04C-1296822BE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26CC-23D5-4FCA-967A-8AD7D8CBC63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1D64-90BD-4045-A04C-1296822BE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Health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Health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R111704060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7" r:id="rId7"/>
    <p:sldLayoutId id="2147483660" r:id="rId8"/>
    <p:sldLayoutId id="2147483658" r:id="rId9"/>
    <p:sldLayoutId id="2147483668" r:id="rId10"/>
    <p:sldLayoutId id="2147483669" r:id="rId11"/>
    <p:sldLayoutId id="2147483670" r:id="rId12"/>
    <p:sldLayoutId id="2147483657" r:id="rId13"/>
    <p:sldLayoutId id="2147483661" r:id="rId14"/>
    <p:sldLayoutId id="2147483659" r:id="rId15"/>
    <p:sldLayoutId id="2147483663" r:id="rId16"/>
    <p:sldLayoutId id="2147483662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126CC-23D5-4FCA-967A-8AD7D8CBC63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01D64-90BD-4045-A04C-1296822BE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514600"/>
            <a:ext cx="5486400" cy="9144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</a:rPr>
              <a:t>Kyla Shea, PhD</a:t>
            </a:r>
          </a:p>
          <a:p>
            <a:pPr>
              <a:spcAft>
                <a:spcPts val="0"/>
              </a:spcAft>
            </a:pP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</a:rPr>
              <a:t>Department of Internal Medicine/Gerontology Section</a:t>
            </a:r>
          </a:p>
          <a:p>
            <a:pPr>
              <a:spcAft>
                <a:spcPts val="0"/>
              </a:spcAft>
            </a:pPr>
            <a:r>
              <a:rPr lang="en-US" sz="1700" dirty="0" err="1" smtClean="0">
                <a:solidFill>
                  <a:schemeClr val="accent5">
                    <a:lumMod val="50000"/>
                  </a:schemeClr>
                </a:solidFill>
              </a:rPr>
              <a:t>Sticht</a:t>
            </a: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</a:rPr>
              <a:t> Center on Aging; Wake Forest School of Medicine</a:t>
            </a:r>
            <a:endParaRPr lang="en-US" sz="1700" dirty="0">
              <a:solidFill>
                <a:srgbClr val="0033CC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6858000" cy="1107996"/>
          </a:xfrm>
        </p:spPr>
        <p:txBody>
          <a:bodyPr/>
          <a:lstStyle/>
          <a:p>
            <a:pPr algn="ctr"/>
            <a:r>
              <a:rPr lang="en-US" dirty="0" smtClean="0">
                <a:latin typeface="Franklin Gothic Demi Cond" pitchFamily="34" charset="0"/>
              </a:rPr>
              <a:t>Vitamin K, Race/Ethnicity and Coronary Calcium in MESA</a:t>
            </a:r>
            <a:endParaRPr lang="en-US" dirty="0"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28600"/>
            <a:ext cx="6972300" cy="553998"/>
          </a:xfrm>
        </p:spPr>
        <p:txBody>
          <a:bodyPr/>
          <a:lstStyle/>
          <a:p>
            <a:pPr algn="ctr"/>
            <a:r>
              <a:rPr lang="en-US" dirty="0" smtClean="0"/>
              <a:t>Case-cohort Design</a:t>
            </a:r>
            <a:endParaRPr lang="en-US" dirty="0"/>
          </a:p>
        </p:txBody>
      </p:sp>
      <p:pic>
        <p:nvPicPr>
          <p:cNvPr id="4" name="Picture 3" descr="Figure 1_cons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914400"/>
            <a:ext cx="7005523" cy="53033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714500" y="1943100"/>
            <a:ext cx="3200400" cy="1028700"/>
          </a:xfrm>
          <a:prstGeom prst="ellipse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29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Serum phylloquinone (PK) in MESA</a:t>
            </a:r>
            <a:endParaRPr lang="en-US" dirty="0"/>
          </a:p>
        </p:txBody>
      </p:sp>
      <p:pic>
        <p:nvPicPr>
          <p:cNvPr id="6" name="Picture 5" descr="serum k1 histo_MESA_w.omedi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7300" y="1028700"/>
            <a:ext cx="6950561" cy="49149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800600" y="1600200"/>
            <a:ext cx="430887" cy="3429000"/>
            <a:chOff x="4800600" y="1600200"/>
            <a:chExt cx="430887" cy="342900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5048250" y="2057400"/>
              <a:ext cx="0" cy="2971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6200000">
              <a:off x="4641079" y="1759721"/>
              <a:ext cx="74993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1.0 </a:t>
              </a:r>
              <a:r>
                <a:rPr lang="en-US" sz="1100" dirty="0" err="1" smtClean="0">
                  <a:latin typeface="Arial" pitchFamily="34" charset="0"/>
                  <a:cs typeface="Arial" pitchFamily="34" charset="0"/>
                </a:rPr>
                <a:t>nmol</a:t>
              </a:r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/L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00651" y="1714500"/>
            <a:ext cx="430887" cy="3324225"/>
            <a:chOff x="5200651" y="1714500"/>
            <a:chExt cx="430887" cy="332422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391150" y="2066925"/>
              <a:ext cx="0" cy="2971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16200000">
              <a:off x="5112567" y="1802584"/>
              <a:ext cx="607056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1.4 </a:t>
              </a:r>
              <a:r>
                <a:rPr lang="en-US" sz="1100" dirty="0" err="1" smtClean="0">
                  <a:latin typeface="Arial" pitchFamily="34" charset="0"/>
                  <a:cs typeface="Arial" pitchFamily="34" charset="0"/>
                </a:rPr>
                <a:t>nmol</a:t>
              </a:r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/L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286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Race/Ethnic Differences</a:t>
            </a:r>
            <a:endParaRPr lang="en-US" dirty="0"/>
          </a:p>
        </p:txBody>
      </p:sp>
      <p:pic>
        <p:nvPicPr>
          <p:cNvPr id="4" name="Content Placeholder 3" descr="Fig1A-D_resubmi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914400"/>
            <a:ext cx="8281721" cy="5176418"/>
          </a:xfrm>
        </p:spPr>
      </p:pic>
      <p:sp>
        <p:nvSpPr>
          <p:cNvPr id="5" name="TextBox 4"/>
          <p:cNvSpPr txBox="1"/>
          <p:nvPr/>
        </p:nvSpPr>
        <p:spPr>
          <a:xfrm>
            <a:off x="457200" y="800100"/>
            <a:ext cx="2171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White (n=262)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800100"/>
            <a:ext cx="2171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Hispanic (n=169)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500250"/>
            <a:ext cx="2628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African American (n=180)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516868"/>
            <a:ext cx="2628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Chinese American </a:t>
            </a:r>
            <a:r>
              <a:rPr lang="en-US" dirty="0" smtClean="0"/>
              <a:t>(n=93)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6400800"/>
            <a:ext cx="37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Shea MK et al, </a:t>
            </a:r>
            <a:r>
              <a:rPr lang="en-US" sz="1400" i="1" dirty="0" smtClean="0"/>
              <a:t>J </a:t>
            </a:r>
            <a:r>
              <a:rPr lang="en-US" sz="1400" i="1" dirty="0" err="1" smtClean="0"/>
              <a:t>Nutr</a:t>
            </a:r>
            <a:r>
              <a:rPr lang="en-US" sz="1400" dirty="0" smtClean="0"/>
              <a:t>, in revision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07996"/>
          </a:xfrm>
        </p:spPr>
        <p:txBody>
          <a:bodyPr/>
          <a:lstStyle/>
          <a:p>
            <a:r>
              <a:rPr lang="en-US" dirty="0" smtClean="0">
                <a:ea typeface="Times New Roman"/>
                <a:cs typeface="Times New Roman"/>
              </a:rPr>
              <a:t>OR(95%CI) for low serum PK according to Race/Ethnicity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042960"/>
              </p:ext>
            </p:extLst>
          </p:nvPr>
        </p:nvGraphicFramePr>
        <p:xfrm>
          <a:off x="685800" y="1600200"/>
          <a:ext cx="8115300" cy="379830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286000"/>
                <a:gridCol w="1173892"/>
                <a:gridCol w="1297460"/>
                <a:gridCol w="1297460"/>
                <a:gridCol w="1231814"/>
                <a:gridCol w="828674"/>
              </a:tblGrid>
              <a:tr h="109373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n</a:t>
                      </a:r>
                      <a:endParaRPr lang="en-US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White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262</a:t>
                      </a:r>
                      <a:endParaRPr lang="en-US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African American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180</a:t>
                      </a:r>
                      <a:endParaRPr lang="en-US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Hispanic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 </a:t>
                      </a:r>
                      <a:endParaRPr lang="en-US" sz="1800" b="1" dirty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169</a:t>
                      </a:r>
                      <a:endParaRPr lang="en-US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Chinese American</a:t>
                      </a:r>
                      <a:endParaRPr lang="en-US" sz="1800" b="1" dirty="0" smtClean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smtClean="0"/>
                        <a:t>93</a:t>
                      </a:r>
                      <a:endParaRPr lang="en-US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p-value</a:t>
                      </a:r>
                      <a:endParaRPr lang="en-US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0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95488" algn="l"/>
                        </a:tabLst>
                        <a:defRPr/>
                      </a:pPr>
                      <a:r>
                        <a:rPr lang="fi-FI" sz="1800" b="1" dirty="0" smtClean="0"/>
                        <a:t>Serum PK &lt;</a:t>
                      </a:r>
                      <a:r>
                        <a:rPr lang="fi-FI" sz="1800" b="1" baseline="0" dirty="0" smtClean="0"/>
                        <a:t> 0.1nmol/L</a:t>
                      </a:r>
                      <a:endParaRPr lang="fi-FI" sz="1800" baseline="0" dirty="0" smtClean="0"/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2113" algn="l"/>
                        </a:tabLst>
                      </a:pPr>
                      <a:r>
                        <a:rPr lang="fi-FI" sz="1800" dirty="0"/>
                        <a:t>	</a:t>
                      </a:r>
                      <a:r>
                        <a:rPr lang="fi-FI" sz="1800" dirty="0" smtClean="0"/>
                        <a:t>n (%)</a:t>
                      </a:r>
                      <a:endParaRPr lang="en-US" sz="18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b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62 (24)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b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53 (29)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b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59 (33)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b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7 (4)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b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b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291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/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Unadjusted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1.00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1.35 </a:t>
                      </a:r>
                      <a:endParaRPr lang="en-US" sz="1800" dirty="0" smtClean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(</a:t>
                      </a:r>
                      <a:r>
                        <a:rPr lang="en-US" sz="1800" dirty="0"/>
                        <a:t>0.88-2.07)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1.73 </a:t>
                      </a:r>
                      <a:endParaRPr lang="en-US" sz="1800" dirty="0" smtClean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(</a:t>
                      </a:r>
                      <a:r>
                        <a:rPr lang="en-US" sz="1800" dirty="0"/>
                        <a:t>1.13-2.65)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0.26 </a:t>
                      </a:r>
                      <a:endParaRPr lang="en-US" sz="1800" dirty="0" smtClean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(</a:t>
                      </a:r>
                      <a:r>
                        <a:rPr lang="en-US" sz="1800" dirty="0"/>
                        <a:t>0.12-0.60)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&lt;0.001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b"/>
                </a:tc>
              </a:tr>
              <a:tr h="6688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/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Model </a:t>
                      </a: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1.00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1.17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(</a:t>
                      </a:r>
                      <a:r>
                        <a:rPr lang="en-US" sz="1800" dirty="0"/>
                        <a:t>0.75-1.82)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1.95 </a:t>
                      </a:r>
                      <a:endParaRPr lang="en-US" sz="1800" dirty="0" smtClean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(</a:t>
                      </a:r>
                      <a:r>
                        <a:rPr lang="en-US" sz="1800" dirty="0"/>
                        <a:t>1.25-3.04)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0.26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(</a:t>
                      </a:r>
                      <a:r>
                        <a:rPr lang="en-US" sz="1800" dirty="0"/>
                        <a:t>0.11-0.59)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&lt;0.001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b"/>
                </a:tc>
              </a:tr>
              <a:tr h="685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Model 3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1.00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1.30 </a:t>
                      </a:r>
                      <a:endParaRPr lang="en-US" sz="1800" dirty="0" smtClean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(</a:t>
                      </a:r>
                      <a:r>
                        <a:rPr lang="en-US" sz="1800" dirty="0"/>
                        <a:t>0.79-2.15)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1.19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 </a:t>
                      </a:r>
                      <a:r>
                        <a:rPr lang="en-US" sz="1800" dirty="0"/>
                        <a:t>(0.66-2.15)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b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0.23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(0.09-0.60)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0.005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4864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2: adjusted for triglycerides and PK intake</a:t>
            </a:r>
          </a:p>
          <a:p>
            <a:r>
              <a:rPr lang="en-US" dirty="0" smtClean="0"/>
              <a:t>Model 3: additionally adjusted for education (SES), age, gender, BMI, smoking status, total cholesterol, site, season, lipid lowering medication use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14300"/>
            <a:ext cx="8572500" cy="492443"/>
          </a:xfrm>
        </p:spPr>
        <p:txBody>
          <a:bodyPr/>
          <a:lstStyle/>
          <a:p>
            <a:pPr algn="ctr"/>
            <a:r>
              <a:rPr lang="en-US" sz="3200" dirty="0" smtClean="0"/>
              <a:t>Predictors of serum PK &lt;0.1 </a:t>
            </a:r>
            <a:r>
              <a:rPr lang="en-US" sz="3200" dirty="0" err="1" smtClean="0"/>
              <a:t>nmol</a:t>
            </a:r>
            <a:r>
              <a:rPr lang="en-US" sz="3200" dirty="0" smtClean="0"/>
              <a:t>/L in MESA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281077"/>
              </p:ext>
            </p:extLst>
          </p:nvPr>
        </p:nvGraphicFramePr>
        <p:xfrm>
          <a:off x="800100" y="685800"/>
          <a:ext cx="7886700" cy="499628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086100"/>
                <a:gridCol w="1714500"/>
                <a:gridCol w="1485900"/>
                <a:gridCol w="1600200"/>
              </a:tblGrid>
              <a:tr h="243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OR(95%CI)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p-value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% variability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Race (compared to white)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Chinese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0.23 (0.09-0.53)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&lt;0.001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</a:tr>
              <a:tr h="83211"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Hispanic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</a:tr>
              <a:tr h="170074"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African American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</a:tr>
              <a:tr h="2157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(ln) Triglycerides, mmol/L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0.51 (0.34-0.74)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&lt;0.001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1.6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(</a:t>
                      </a:r>
                      <a:r>
                        <a:rPr lang="en-US" sz="1600" dirty="0" err="1"/>
                        <a:t>ln</a:t>
                      </a:r>
                      <a:r>
                        <a:rPr lang="en-US" sz="1600" dirty="0"/>
                        <a:t>) </a:t>
                      </a:r>
                      <a:r>
                        <a:rPr lang="en-US" sz="1600" dirty="0" smtClean="0"/>
                        <a:t>PK </a:t>
                      </a:r>
                      <a:r>
                        <a:rPr lang="en-US" sz="1600" dirty="0"/>
                        <a:t>intake, µg/day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0.74 (0.59-0.94)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0.01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0.8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</a:tr>
              <a:tr h="832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Total cholesterol, mg/dl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0.99 (0.98-1.00)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0.02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0.7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</a:tr>
              <a:tr h="1664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Lipid lowering medication use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0.46 (0.26-0.79)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0.005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0.7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</a:tr>
              <a:tr h="1664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Season (compared to Jan.-Mar.)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1.2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</a:tr>
              <a:tr h="83211"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April-June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0.58 (0.37-0.93)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0.02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</a:tr>
              <a:tr h="83211"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July-Sept.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0.49 (0.29-0.83)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0.008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</a:tr>
              <a:tr h="84629"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Oct.-Dec.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0.58 (0.35-0.98)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0.04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</a:tr>
              <a:tr h="1664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Site (compared to St. Paul, MN)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2.7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</a:tr>
              <a:tr h="83211">
                <a:tc>
                  <a:txBody>
                    <a:bodyPr/>
                    <a:lstStyle/>
                    <a:p>
                      <a:pPr marL="17145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Los Angeles, CA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0.53 (0.29-0.97)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0.04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</a:tr>
              <a:tr h="137341">
                <a:tc>
                  <a:txBody>
                    <a:bodyPr/>
                    <a:lstStyle/>
                    <a:p>
                      <a:pPr marL="17145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Forsyth County, NC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0.44 (0.24-0.81)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0.01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</a:tr>
              <a:tr h="83211">
                <a:tc>
                  <a:txBody>
                    <a:bodyPr/>
                    <a:lstStyle/>
                    <a:p>
                      <a:pPr marL="17145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New York, NY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0.79 (0.44-1.43)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0.43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</a:tr>
              <a:tr h="83211">
                <a:tc>
                  <a:txBody>
                    <a:bodyPr/>
                    <a:lstStyle/>
                    <a:p>
                      <a:pPr marL="17145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Chicago, IL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0.36 (0.19-0.69)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0.002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/>
                </a:tc>
              </a:tr>
              <a:tr h="137341">
                <a:tc>
                  <a:txBody>
                    <a:bodyPr/>
                    <a:lstStyle/>
                    <a:p>
                      <a:pPr marL="17145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Baltimore County, MD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0.35 (0.18-0.67)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0.001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8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Total % variability explained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 anchor="b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10.8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09" marR="15109" marT="0" marB="0" anchor="b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900" y="57150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Based on stepwise logistic regression, the following exposures were entered: triglycerides, race (Chinese, Hispanic, African American), total cholesterol, BMI, age, gender, education (category), lipid lowering medication use, current smoker, season, study site; entry p&lt;0.15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luid energy lines internal horz.png"/>
          <p:cNvPicPr>
            <a:picLocks noChangeAspect="1"/>
          </p:cNvPicPr>
          <p:nvPr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85901" y="2171700"/>
            <a:ext cx="6492868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  <a:latin typeface="Franklin Gothic Demi" pitchFamily="34" charset="0"/>
              </a:rPr>
              <a:t>Vitamin K and CAC </a:t>
            </a:r>
            <a:r>
              <a:rPr lang="en-US" sz="3600" dirty="0" smtClean="0">
                <a:solidFill>
                  <a:schemeClr val="accent1"/>
                </a:solidFill>
                <a:latin typeface="Franklin Gothic Demi" pitchFamily="34" charset="0"/>
              </a:rPr>
              <a:t>Progression</a:t>
            </a:r>
            <a:endParaRPr lang="en-US" sz="3600" dirty="0">
              <a:ln w="12700">
                <a:solidFill>
                  <a:schemeClr val="tx2"/>
                </a:solidFill>
                <a:prstDash val="solid"/>
              </a:ln>
              <a:solidFill>
                <a:schemeClr val="accent1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42900"/>
            <a:ext cx="7772400" cy="55399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Vitamin </a:t>
            </a:r>
            <a:r>
              <a:rPr lang="en-US" sz="4000" dirty="0" smtClean="0"/>
              <a:t>K Dependent Proteins in CVD</a:t>
            </a:r>
            <a:endParaRPr lang="en-US" sz="4000" dirty="0"/>
          </a:p>
        </p:txBody>
      </p:sp>
      <p:pic>
        <p:nvPicPr>
          <p:cNvPr id="6" name="Picture 5" descr="vitK and CVD mechanis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028700"/>
            <a:ext cx="6629400" cy="4962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354723" y="3945523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Berkner</a:t>
            </a:r>
            <a:r>
              <a:rPr lang="en-US" sz="1600" dirty="0" smtClean="0"/>
              <a:t> &amp; </a:t>
            </a:r>
            <a:r>
              <a:rPr lang="en-US" sz="1600" dirty="0" err="1" smtClean="0"/>
              <a:t>Runge</a:t>
            </a:r>
            <a:r>
              <a:rPr lang="en-US" sz="1600" dirty="0" smtClean="0"/>
              <a:t>, </a:t>
            </a:r>
            <a:r>
              <a:rPr lang="en-US" sz="1600" i="1" dirty="0" smtClean="0"/>
              <a:t>J </a:t>
            </a:r>
            <a:r>
              <a:rPr lang="en-US" sz="1600" i="1" dirty="0" err="1" smtClean="0"/>
              <a:t>Thromb</a:t>
            </a:r>
            <a:r>
              <a:rPr lang="en-US" sz="1600" i="1" dirty="0" smtClean="0"/>
              <a:t> &amp; </a:t>
            </a:r>
            <a:r>
              <a:rPr lang="en-US" sz="1600" i="1" dirty="0" err="1" smtClean="0"/>
              <a:t>Haemos</a:t>
            </a:r>
            <a:r>
              <a:rPr lang="en-US" sz="1600" i="1" dirty="0" smtClean="0"/>
              <a:t> </a:t>
            </a:r>
            <a:r>
              <a:rPr lang="en-US" sz="1600" dirty="0" smtClean="0"/>
              <a:t>2004: 2118-32 </a:t>
            </a:r>
            <a:endParaRPr lang="en-US" dirty="0"/>
          </a:p>
        </p:txBody>
      </p:sp>
      <p:grpSp>
        <p:nvGrpSpPr>
          <p:cNvPr id="2" name="Group 16"/>
          <p:cNvGrpSpPr/>
          <p:nvPr/>
        </p:nvGrpSpPr>
        <p:grpSpPr>
          <a:xfrm>
            <a:off x="1943100" y="952500"/>
            <a:ext cx="5715000" cy="5105400"/>
            <a:chOff x="1905000" y="1524000"/>
            <a:chExt cx="5715000" cy="5105400"/>
          </a:xfrm>
        </p:grpSpPr>
        <p:sp>
          <p:nvSpPr>
            <p:cNvPr id="10" name="Oval 9"/>
            <p:cNvSpPr/>
            <p:nvPr/>
          </p:nvSpPr>
          <p:spPr>
            <a:xfrm>
              <a:off x="6553200" y="2667000"/>
              <a:ext cx="1066800" cy="838200"/>
            </a:xfrm>
            <a:prstGeom prst="ellipse">
              <a:avLst/>
            </a:prstGeom>
            <a:noFill/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943600" y="6019800"/>
              <a:ext cx="1066800" cy="609600"/>
            </a:xfrm>
            <a:prstGeom prst="ellipse">
              <a:avLst/>
            </a:prstGeom>
            <a:noFill/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0" y="5410200"/>
              <a:ext cx="1066800" cy="609600"/>
            </a:xfrm>
            <a:prstGeom prst="ellipse">
              <a:avLst/>
            </a:prstGeom>
            <a:noFill/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743200" y="4876800"/>
              <a:ext cx="1066800" cy="609600"/>
            </a:xfrm>
            <a:prstGeom prst="ellipse">
              <a:avLst/>
            </a:prstGeom>
            <a:noFill/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0400" y="1752600"/>
              <a:ext cx="1066800" cy="838200"/>
            </a:xfrm>
            <a:prstGeom prst="ellipse">
              <a:avLst/>
            </a:prstGeom>
            <a:noFill/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05000" y="1524000"/>
              <a:ext cx="1066800" cy="838200"/>
            </a:xfrm>
            <a:prstGeom prst="ellipse">
              <a:avLst/>
            </a:prstGeom>
            <a:noFill/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0" y="6172200"/>
            <a:ext cx="2286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801100" cy="914400"/>
          </a:xfrm>
        </p:spPr>
        <p:txBody>
          <a:bodyPr/>
          <a:lstStyle/>
          <a:p>
            <a:pPr algn="ctr"/>
            <a:r>
              <a:rPr lang="en-US" sz="3000" dirty="0" smtClean="0"/>
              <a:t>Cross-sectional studies find dietary MK, but not PK, intake is associated with vascular calcification.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489214"/>
              </p:ext>
            </p:extLst>
          </p:nvPr>
        </p:nvGraphicFramePr>
        <p:xfrm>
          <a:off x="342900" y="1257300"/>
          <a:ext cx="8572500" cy="50918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500"/>
                <a:gridCol w="1028700"/>
                <a:gridCol w="1371600"/>
                <a:gridCol w="2857500"/>
                <a:gridCol w="1600200"/>
              </a:tblGrid>
              <a:tr h="802689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Participants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Form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Outcome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measure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Results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Reference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74259">
                <a:tc rowSpan="2">
                  <a:txBody>
                    <a:bodyPr/>
                    <a:lstStyle/>
                    <a:p>
                      <a:pPr algn="l"/>
                      <a:r>
                        <a:rPr lang="en-US" sz="1800" smtClean="0">
                          <a:sym typeface="Symbol"/>
                        </a:rPr>
                        <a:t>4473 men and women, &gt;55 yrs (38%</a:t>
                      </a:r>
                      <a:r>
                        <a:rPr lang="en-US" sz="1800" baseline="0" smtClean="0">
                          <a:sym typeface="Symbol"/>
                        </a:rPr>
                        <a:t> male)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Abdominal</a:t>
                      </a:r>
                      <a:r>
                        <a:rPr lang="en-US" baseline="0" dirty="0" smtClean="0"/>
                        <a:t> aortic calcification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 association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sz="1800" dirty="0" smtClean="0"/>
                        <a:t>1.03(0.72,1.48)]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ym typeface="Symbol"/>
                        </a:rPr>
                        <a:t>Geleijnse</a:t>
                      </a:r>
                      <a:r>
                        <a:rPr lang="en-US" sz="1600" dirty="0" smtClean="0">
                          <a:sym typeface="Symbol"/>
                        </a:rPr>
                        <a:t> JM et al, </a:t>
                      </a:r>
                      <a:r>
                        <a:rPr lang="en-US" sz="1600" i="1" dirty="0" smtClean="0">
                          <a:sym typeface="Symbol"/>
                        </a:rPr>
                        <a:t>J </a:t>
                      </a:r>
                      <a:r>
                        <a:rPr lang="en-US" sz="1600" i="1" dirty="0" err="1" smtClean="0">
                          <a:sym typeface="Symbol"/>
                        </a:rPr>
                        <a:t>Nutr</a:t>
                      </a:r>
                      <a:r>
                        <a:rPr lang="en-US" sz="1600" i="1" dirty="0" smtClean="0">
                          <a:sym typeface="Symbol"/>
                        </a:rPr>
                        <a:t> </a:t>
                      </a:r>
                      <a:r>
                        <a:rPr lang="en-US" sz="1600" dirty="0" smtClean="0">
                          <a:sym typeface="Symbol"/>
                        </a:rPr>
                        <a:t>2004: 3100-05</a:t>
                      </a:r>
                      <a:endParaRPr lang="en-US" sz="1600" dirty="0"/>
                    </a:p>
                  </a:txBody>
                  <a:tcPr marL="45720" marR="45720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52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MK</a:t>
                      </a:r>
                      <a:endParaRPr lang="en-US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Lower</a:t>
                      </a:r>
                      <a:r>
                        <a:rPr lang="en-US" sz="1800" baseline="0" dirty="0" smtClean="0"/>
                        <a:t> odds in highest </a:t>
                      </a:r>
                      <a:r>
                        <a:rPr lang="en-US" sz="1800" baseline="0" dirty="0" err="1" smtClean="0"/>
                        <a:t>tertile</a:t>
                      </a:r>
                      <a:r>
                        <a:rPr lang="en-US" sz="1800" baseline="0" dirty="0" smtClean="0"/>
                        <a:t> MK intake [</a:t>
                      </a:r>
                      <a:r>
                        <a:rPr lang="en-US" sz="1800" dirty="0" smtClean="0"/>
                        <a:t>0.48(0.32-0.71)]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63227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564 post-menopausal women </a:t>
                      </a:r>
                      <a:endParaRPr lang="en-US" dirty="0" smtClean="0"/>
                    </a:p>
                    <a:p>
                      <a:pPr algn="l"/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CAC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No </a:t>
                      </a:r>
                      <a:r>
                        <a:rPr lang="en-US" sz="1800" b="0" smtClean="0">
                          <a:solidFill>
                            <a:schemeClr val="tx1"/>
                          </a:solidFill>
                          <a:sym typeface="Symbol"/>
                        </a:rPr>
                        <a:t>association</a:t>
                      </a:r>
                      <a:r>
                        <a:rPr lang="en-US" sz="1800" b="0" baseline="0" smtClean="0">
                          <a:solidFill>
                            <a:schemeClr val="tx1"/>
                          </a:solidFill>
                          <a:sym typeface="Symbol"/>
                        </a:rPr>
                        <a:t> [</a:t>
                      </a:r>
                      <a:r>
                        <a:rPr lang="en-US" sz="1800" b="0" smtClean="0">
                          <a:solidFill>
                            <a:schemeClr val="tx1"/>
                          </a:solidFill>
                          <a:sym typeface="Symbol"/>
                        </a:rPr>
                        <a:t>1.17(0.96,1.42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), Q4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 compared to Q1]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ym typeface="Symbol"/>
                        </a:rPr>
                        <a:t>Beulens</a:t>
                      </a:r>
                      <a:r>
                        <a:rPr lang="en-US" sz="1600" dirty="0" smtClean="0">
                          <a:sym typeface="Symbol"/>
                        </a:rPr>
                        <a:t> JW et al,</a:t>
                      </a:r>
                      <a:r>
                        <a:rPr lang="en-US" sz="1600" i="1" dirty="0" smtClean="0">
                          <a:sym typeface="Symbol"/>
                        </a:rPr>
                        <a:t> Atherosclerosis </a:t>
                      </a:r>
                      <a:r>
                        <a:rPr lang="en-US" sz="1600" dirty="0" smtClean="0">
                          <a:sym typeface="Symbol"/>
                        </a:rPr>
                        <a:t>2009: 489-93</a:t>
                      </a:r>
                      <a:endParaRPr lang="en-US" sz="1600" dirty="0"/>
                    </a:p>
                  </a:txBody>
                  <a:tcPr marL="45720" marR="45720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322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MK</a:t>
                      </a:r>
                      <a:endParaRPr lang="en-US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Lower prevalence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in Q4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 compared to Q1 [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0.80(0.65,0.98)]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227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ym typeface="Symbol"/>
                        </a:rPr>
                        <a:t>807 men and women (83% male), 39-45 yrs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CAC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No association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 [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1.03(0.62, 1.72), comparing  Q4 to Q1]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ym typeface="Symbol"/>
                        </a:rPr>
                        <a:t>Villines</a:t>
                      </a:r>
                      <a:r>
                        <a:rPr lang="en-US" sz="1600" dirty="0" smtClean="0">
                          <a:sym typeface="Symbol"/>
                        </a:rPr>
                        <a:t> TC et al,</a:t>
                      </a:r>
                      <a:r>
                        <a:rPr lang="en-US" sz="1600" i="1" dirty="0" smtClean="0">
                          <a:sym typeface="Symbol"/>
                        </a:rPr>
                        <a:t> </a:t>
                      </a:r>
                      <a:r>
                        <a:rPr lang="en-US" sz="1600" i="1" dirty="0" err="1" smtClean="0">
                          <a:sym typeface="Symbol"/>
                        </a:rPr>
                        <a:t>Coron</a:t>
                      </a:r>
                      <a:r>
                        <a:rPr lang="en-US" sz="1600" i="1" dirty="0" smtClean="0">
                          <a:sym typeface="Symbol"/>
                        </a:rPr>
                        <a:t>. Artery Dis.</a:t>
                      </a:r>
                      <a:r>
                        <a:rPr lang="en-US" sz="1600" i="1" baseline="0" dirty="0" smtClean="0">
                          <a:sym typeface="Symbol"/>
                        </a:rPr>
                        <a:t> </a:t>
                      </a:r>
                      <a:r>
                        <a:rPr lang="en-US" sz="1600" dirty="0" smtClean="0">
                          <a:sym typeface="Symbol"/>
                        </a:rPr>
                        <a:t>2005: 199-03</a:t>
                      </a:r>
                      <a:endParaRPr lang="en-US" sz="1800" dirty="0"/>
                    </a:p>
                  </a:txBody>
                  <a:tcPr marL="45720" marR="45720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14300"/>
            <a:ext cx="8229600" cy="1066800"/>
          </a:xfrm>
        </p:spPr>
        <p:txBody>
          <a:bodyPr>
            <a:normAutofit/>
          </a:bodyPr>
          <a:lstStyle/>
          <a:p>
            <a:pPr algn="ctr" defTabSz="914363" fontAlgn="auto">
              <a:spcAft>
                <a:spcPts val="0"/>
              </a:spcAft>
              <a:defRPr/>
            </a:pPr>
            <a:r>
              <a:rPr lang="en-US" sz="3400" dirty="0" smtClean="0"/>
              <a:t>PK </a:t>
            </a:r>
            <a:r>
              <a:rPr sz="3400" dirty="0" smtClean="0"/>
              <a:t>supplementation reduced </a:t>
            </a:r>
            <a:br>
              <a:rPr sz="3400" dirty="0" smtClean="0"/>
            </a:br>
            <a:r>
              <a:rPr lang="en-US" sz="3400" dirty="0" smtClean="0"/>
              <a:t>CAC </a:t>
            </a:r>
            <a:r>
              <a:rPr sz="3400" dirty="0" smtClean="0"/>
              <a:t>progression.</a:t>
            </a:r>
            <a:endParaRPr sz="3400" dirty="0"/>
          </a:p>
        </p:txBody>
      </p:sp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342900" y="617220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Shea et al. </a:t>
            </a:r>
            <a:r>
              <a:rPr lang="en-US" sz="1600" dirty="0" smtClean="0">
                <a:latin typeface="Calibri" pitchFamily="34" charset="0"/>
              </a:rPr>
              <a:t>Am J </a:t>
            </a:r>
            <a:r>
              <a:rPr lang="en-US" sz="1600" dirty="0" err="1" smtClean="0">
                <a:latin typeface="Calibri" pitchFamily="34" charset="0"/>
              </a:rPr>
              <a:t>Clin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Nutr</a:t>
            </a:r>
            <a:r>
              <a:rPr lang="en-US" sz="1600" dirty="0" smtClean="0">
                <a:latin typeface="Calibri" pitchFamily="34" charset="0"/>
              </a:rPr>
              <a:t>., 2009</a:t>
            </a:r>
            <a:endParaRPr lang="en-US" sz="1600" dirty="0">
              <a:latin typeface="Calibri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1485900" y="1828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118246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(SEM) 3-year change in CAC in older men and women (60-80 yrs old); Vitamin D and calcium replete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20908" y="3993893"/>
            <a:ext cx="218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3 yr change in AS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200900" cy="553998"/>
          </a:xfrm>
        </p:spPr>
        <p:txBody>
          <a:bodyPr/>
          <a:lstStyle/>
          <a:p>
            <a:pPr algn="ctr"/>
            <a:r>
              <a:rPr lang="en-US" dirty="0" smtClean="0"/>
              <a:t>CAC Progression in MESA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" y="5943600"/>
            <a:ext cx="582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Kronmal</a:t>
            </a:r>
            <a:r>
              <a:rPr lang="en-US" dirty="0" smtClean="0"/>
              <a:t> RA et al., </a:t>
            </a:r>
            <a:r>
              <a:rPr lang="en-US" i="1" dirty="0" smtClean="0"/>
              <a:t>Circulation</a:t>
            </a:r>
            <a:r>
              <a:rPr lang="en-US" dirty="0" smtClean="0"/>
              <a:t>, May 2007; p. 2722- 30.</a:t>
            </a:r>
            <a:endParaRPr lang="en-US" dirty="0"/>
          </a:p>
        </p:txBody>
      </p:sp>
      <p:pic>
        <p:nvPicPr>
          <p:cNvPr id="7" name="Content Placeholder 6" descr="histo CAC prog_MESA_Kronmal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257300"/>
            <a:ext cx="6286500" cy="44577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457200"/>
            <a:ext cx="1828800" cy="553998"/>
          </a:xfrm>
        </p:spPr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1"/>
            <a:ext cx="7772400" cy="2769989"/>
          </a:xfrm>
        </p:spPr>
        <p:txBody>
          <a:bodyPr/>
          <a:lstStyle/>
          <a:p>
            <a:r>
              <a:rPr lang="en-US" dirty="0" smtClean="0"/>
              <a:t>Vitamin K overview</a:t>
            </a:r>
          </a:p>
          <a:p>
            <a:pPr marL="225425" lvl="2" indent="-225425"/>
            <a:r>
              <a:rPr lang="en-US" dirty="0" smtClean="0"/>
              <a:t>Determinants of </a:t>
            </a:r>
            <a:r>
              <a:rPr lang="en-US" dirty="0" smtClean="0"/>
              <a:t>vitamin </a:t>
            </a:r>
            <a:r>
              <a:rPr lang="en-US" dirty="0" smtClean="0"/>
              <a:t>K status in MESA</a:t>
            </a:r>
          </a:p>
          <a:p>
            <a:pPr marL="225425" lvl="2" indent="-225425"/>
            <a:r>
              <a:rPr lang="en-US" dirty="0" smtClean="0"/>
              <a:t>Vitamin K and CAC in MESA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28600"/>
            <a:ext cx="6972300" cy="553998"/>
          </a:xfrm>
        </p:spPr>
        <p:txBody>
          <a:bodyPr/>
          <a:lstStyle/>
          <a:p>
            <a:pPr algn="ctr"/>
            <a:r>
              <a:rPr lang="en-US" dirty="0" smtClean="0"/>
              <a:t>Case-cohort Design</a:t>
            </a:r>
            <a:endParaRPr lang="en-US" dirty="0"/>
          </a:p>
        </p:txBody>
      </p:sp>
      <p:pic>
        <p:nvPicPr>
          <p:cNvPr id="4" name="Picture 3" descr="Figure 1_cons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914400"/>
            <a:ext cx="7005523" cy="5303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8284" y="6483925"/>
            <a:ext cx="5696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presented as median (IQR); </a:t>
            </a:r>
            <a:r>
              <a:rPr lang="en-US" b="1" dirty="0" smtClean="0"/>
              <a:t>significantly different p&lt;0.05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743700" y="6172200"/>
            <a:ext cx="24003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674932"/>
              </p:ext>
            </p:extLst>
          </p:nvPr>
        </p:nvGraphicFramePr>
        <p:xfrm>
          <a:off x="914400" y="571500"/>
          <a:ext cx="7658100" cy="594913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71900"/>
                <a:gridCol w="2057400"/>
                <a:gridCol w="1828800"/>
              </a:tblGrid>
              <a:tr h="6345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Mean(SD), unless</a:t>
                      </a:r>
                      <a:r>
                        <a:rPr lang="en-US" sz="1800" baseline="0" dirty="0" smtClean="0"/>
                        <a:t> otherwise indicated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Cases </a:t>
                      </a:r>
                    </a:p>
                    <a:p>
                      <a:pPr algn="ctr"/>
                      <a:r>
                        <a:rPr lang="en-US" sz="1800" dirty="0" smtClean="0"/>
                        <a:t>(n=296)</a:t>
                      </a:r>
                      <a:endParaRPr lang="en-US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Controls</a:t>
                      </a:r>
                    </a:p>
                    <a:p>
                      <a:pPr algn="ctr"/>
                      <a:r>
                        <a:rPr lang="en-US" sz="1800" dirty="0" smtClean="0"/>
                        <a:t> (n=561)</a:t>
                      </a:r>
                      <a:endParaRPr lang="en-US" sz="1800" dirty="0"/>
                    </a:p>
                  </a:txBody>
                  <a:tcPr/>
                </a:tc>
              </a:tr>
              <a:tr h="385263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Baseline CAC (</a:t>
                      </a:r>
                      <a:r>
                        <a:rPr lang="en-US" sz="1900" dirty="0" err="1" smtClean="0"/>
                        <a:t>Agatson</a:t>
                      </a:r>
                      <a:r>
                        <a:rPr lang="en-US" sz="1900" baseline="0" dirty="0" smtClean="0"/>
                        <a:t> Score, AS) *</a:t>
                      </a:r>
                      <a:endParaRPr lang="en-US" sz="190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764 (968)</a:t>
                      </a:r>
                      <a:endParaRPr lang="en-US" sz="1900" b="1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0 (62)</a:t>
                      </a:r>
                      <a:endParaRPr lang="en-US" sz="1900" b="1" dirty="0"/>
                    </a:p>
                  </a:txBody>
                  <a:tcPr marL="45720" marR="45720" marT="27432" marB="27432"/>
                </a:tc>
              </a:tr>
              <a:tr h="377709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Yearly CAC increase (AS)</a:t>
                      </a:r>
                      <a:r>
                        <a:rPr lang="en-US" sz="1900" baseline="0" dirty="0" smtClean="0"/>
                        <a:t> *</a:t>
                      </a:r>
                      <a:endParaRPr lang="en-US" sz="190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181 (140)</a:t>
                      </a:r>
                      <a:endParaRPr lang="en-US" sz="1900" b="1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0 (12)</a:t>
                      </a:r>
                      <a:endParaRPr lang="en-US" sz="1900" b="1" dirty="0"/>
                    </a:p>
                  </a:txBody>
                  <a:tcPr marL="45720" marR="45720" marT="27432" marB="27432"/>
                </a:tc>
              </a:tr>
              <a:tr h="377709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Serum PK</a:t>
                      </a:r>
                      <a:r>
                        <a:rPr lang="en-US" sz="1900" baseline="0" dirty="0" smtClean="0"/>
                        <a:t>, </a:t>
                      </a:r>
                      <a:r>
                        <a:rPr lang="en-US" sz="1900" baseline="0" dirty="0" err="1" smtClean="0"/>
                        <a:t>nmol</a:t>
                      </a:r>
                      <a:r>
                        <a:rPr lang="en-US" sz="1900" baseline="0" dirty="0" smtClean="0"/>
                        <a:t>/L*</a:t>
                      </a:r>
                      <a:endParaRPr lang="en-US" sz="190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0.9 (1.7)</a:t>
                      </a:r>
                      <a:endParaRPr lang="en-US" sz="190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1.1 (1.6)</a:t>
                      </a:r>
                      <a:endParaRPr lang="en-US" sz="1900" dirty="0"/>
                    </a:p>
                  </a:txBody>
                  <a:tcPr marL="45720" marR="45720" marT="27432" marB="27432"/>
                </a:tc>
              </a:tr>
              <a:tr h="377709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PK intake,</a:t>
                      </a:r>
                      <a:r>
                        <a:rPr lang="en-US" sz="1900" baseline="0" dirty="0" smtClean="0"/>
                        <a:t> mcg/d*</a:t>
                      </a:r>
                      <a:endParaRPr lang="en-US" sz="190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87 (95)</a:t>
                      </a:r>
                      <a:endParaRPr lang="en-US" sz="190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97 (100)</a:t>
                      </a:r>
                      <a:endParaRPr lang="en-US" sz="1900" dirty="0"/>
                    </a:p>
                  </a:txBody>
                  <a:tcPr marL="45720" marR="45720" marT="27432" marB="27432"/>
                </a:tc>
              </a:tr>
              <a:tr h="377709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Age, yr</a:t>
                      </a:r>
                      <a:endParaRPr lang="en-US" sz="1900" dirty="0">
                        <a:solidFill>
                          <a:srgbClr val="990033"/>
                        </a:solidFill>
                      </a:endParaRPr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69 (9)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61 (10)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7432" marB="27432"/>
                </a:tc>
              </a:tr>
              <a:tr h="377709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BMI, kg/m</a:t>
                      </a:r>
                      <a:r>
                        <a:rPr lang="en-US" sz="1900" baseline="30000" dirty="0" smtClean="0"/>
                        <a:t>2</a:t>
                      </a:r>
                      <a:endParaRPr lang="en-US" sz="1900" baseline="3000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28.7 (5.2)</a:t>
                      </a:r>
                      <a:endParaRPr lang="en-US" sz="190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28.4 (5.5)</a:t>
                      </a:r>
                      <a:endParaRPr lang="en-US" sz="1900" dirty="0"/>
                    </a:p>
                  </a:txBody>
                  <a:tcPr marL="45720" marR="45720" marT="27432" marB="27432"/>
                </a:tc>
              </a:tr>
              <a:tr h="377709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Triglycerides,  mg/dl*</a:t>
                      </a:r>
                      <a:endParaRPr lang="en-US" sz="1900" dirty="0">
                        <a:solidFill>
                          <a:srgbClr val="990033"/>
                        </a:solidFill>
                      </a:endParaRPr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123 (86)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110 (81)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7432" marB="27432"/>
                </a:tc>
              </a:tr>
              <a:tr h="377709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Systolic</a:t>
                      </a:r>
                      <a:r>
                        <a:rPr lang="en-US" sz="1900" baseline="0" dirty="0" smtClean="0"/>
                        <a:t> blood pressure, mmHg</a:t>
                      </a:r>
                      <a:endParaRPr lang="en-US" sz="1900" dirty="0">
                        <a:solidFill>
                          <a:srgbClr val="990033"/>
                        </a:solidFill>
                      </a:endParaRPr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135</a:t>
                      </a:r>
                      <a:r>
                        <a:rPr lang="en-US" sz="1900" b="1" baseline="0" dirty="0" smtClean="0">
                          <a:solidFill>
                            <a:schemeClr val="tx1"/>
                          </a:solidFill>
                        </a:rPr>
                        <a:t> (78)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126</a:t>
                      </a:r>
                      <a:r>
                        <a:rPr lang="en-US" sz="1900" b="1" baseline="0" dirty="0" smtClean="0">
                          <a:solidFill>
                            <a:schemeClr val="tx1"/>
                          </a:solidFill>
                        </a:rPr>
                        <a:t> (21)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7432" marB="27432"/>
                </a:tc>
              </a:tr>
              <a:tr h="377709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Male, n(%)</a:t>
                      </a:r>
                      <a:endParaRPr lang="en-US" sz="1900" dirty="0">
                        <a:solidFill>
                          <a:srgbClr val="990033"/>
                        </a:solidFill>
                      </a:endParaRPr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214 (69)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281 (45)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7432" marB="27432"/>
                </a:tc>
              </a:tr>
              <a:tr h="377709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Caucasian,</a:t>
                      </a:r>
                      <a:r>
                        <a:rPr lang="en-US" sz="1900" baseline="0" dirty="0" smtClean="0"/>
                        <a:t> n(%)</a:t>
                      </a:r>
                      <a:endParaRPr lang="en-US" sz="1900" dirty="0">
                        <a:solidFill>
                          <a:srgbClr val="990033"/>
                        </a:solidFill>
                      </a:endParaRPr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149 (48)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219 (35)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7432" marB="27432"/>
                </a:tc>
              </a:tr>
              <a:tr h="377709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Hypertension,</a:t>
                      </a:r>
                      <a:r>
                        <a:rPr lang="en-US" sz="1900" baseline="0" dirty="0" smtClean="0">
                          <a:solidFill>
                            <a:schemeClr val="tx1"/>
                          </a:solidFill>
                        </a:rPr>
                        <a:t> n(%)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199 (67)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237 (42)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7432" marB="27432"/>
                </a:tc>
              </a:tr>
              <a:tr h="377709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Diabetes,</a:t>
                      </a:r>
                      <a:r>
                        <a:rPr lang="en-US" sz="1900" baseline="0" dirty="0" smtClean="0">
                          <a:solidFill>
                            <a:schemeClr val="tx1"/>
                          </a:solidFill>
                        </a:rPr>
                        <a:t> n(%)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84 (28)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63 (11)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7432" marB="27432"/>
                </a:tc>
              </a:tr>
              <a:tr h="377709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Lipid lowering</a:t>
                      </a:r>
                      <a:r>
                        <a:rPr lang="en-US" sz="1900" baseline="0" dirty="0" smtClean="0"/>
                        <a:t> medication</a:t>
                      </a:r>
                      <a:r>
                        <a:rPr lang="en-US" sz="1900" dirty="0" smtClean="0"/>
                        <a:t>, n(%)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86 (29)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94 (17)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7432" marB="27432"/>
                </a:tc>
              </a:tr>
              <a:tr h="391282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Current smoker, n(%)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34 (11)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71 (13)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7432" marB="27432"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200900" cy="553998"/>
          </a:xfrm>
        </p:spPr>
        <p:txBody>
          <a:bodyPr/>
          <a:lstStyle/>
          <a:p>
            <a:pPr algn="ctr"/>
            <a:r>
              <a:rPr lang="en-US" dirty="0" smtClean="0"/>
              <a:t>Participant Characteristics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850" y="5486400"/>
            <a:ext cx="882485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Covariates:</a:t>
            </a:r>
          </a:p>
          <a:p>
            <a:r>
              <a:rPr lang="en-US" sz="1600" dirty="0" smtClean="0"/>
              <a:t>Model 1: triglycerides and lipid lowering medication use</a:t>
            </a:r>
          </a:p>
          <a:p>
            <a:r>
              <a:rPr lang="en-US" sz="1600" dirty="0" smtClean="0"/>
              <a:t>Model 2: model 1 + age, race, gender, </a:t>
            </a:r>
            <a:r>
              <a:rPr lang="en-US" sz="1600" dirty="0" err="1" smtClean="0"/>
              <a:t>bmi</a:t>
            </a:r>
            <a:r>
              <a:rPr lang="en-US" sz="1600" dirty="0" smtClean="0"/>
              <a:t>, systolic blood pressure, hypertension </a:t>
            </a:r>
          </a:p>
          <a:p>
            <a:r>
              <a:rPr lang="en-US" sz="1600" dirty="0" smtClean="0"/>
              <a:t>medication use, diabetes status, kidney function (GFR &lt;60), total cholesterol, study site</a:t>
            </a:r>
          </a:p>
          <a:p>
            <a:r>
              <a:rPr lang="en-US" sz="1600" dirty="0" smtClean="0"/>
              <a:t>Model 3: model 2 + energy adjusted PK intake, physical activity, season, education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3750"/>
            <a:ext cx="7772400" cy="984885"/>
          </a:xfrm>
        </p:spPr>
        <p:txBody>
          <a:bodyPr/>
          <a:lstStyle/>
          <a:p>
            <a:pPr algn="ctr"/>
            <a:r>
              <a:rPr lang="en-US" sz="3200" dirty="0" smtClean="0"/>
              <a:t>Low serum PK is associated with </a:t>
            </a:r>
            <a:br>
              <a:rPr lang="en-US" sz="3200" dirty="0" smtClean="0"/>
            </a:br>
            <a:r>
              <a:rPr lang="en-US" sz="3200" dirty="0" smtClean="0"/>
              <a:t>rapid CAC progression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416681"/>
              </p:ext>
            </p:extLst>
          </p:nvPr>
        </p:nvGraphicFramePr>
        <p:xfrm>
          <a:off x="342900" y="1028700"/>
          <a:ext cx="8458200" cy="450015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85900"/>
                <a:gridCol w="1714500"/>
                <a:gridCol w="1828800"/>
                <a:gridCol w="1618964"/>
                <a:gridCol w="1810036"/>
              </a:tblGrid>
              <a:tr h="287661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smtClean="0"/>
                        <a:t>HR(95%CI</a:t>
                      </a:r>
                      <a:r>
                        <a:rPr lang="en-US" sz="2000" dirty="0"/>
                        <a:t>) for rapid CAC progression according to serum </a:t>
                      </a:r>
                      <a:r>
                        <a:rPr lang="en-US" sz="2000" dirty="0" smtClean="0"/>
                        <a:t>PK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062" marR="68062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525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/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n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062" marR="68062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&lt;1.0 </a:t>
                      </a:r>
                      <a:r>
                        <a:rPr lang="en-US" sz="2000" dirty="0" err="1"/>
                        <a:t>nmol</a:t>
                      </a:r>
                      <a:r>
                        <a:rPr lang="en-US" sz="2000" dirty="0"/>
                        <a:t>/L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436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062" marR="68062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0" indent="-304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≥ 1.0 </a:t>
                      </a:r>
                      <a:r>
                        <a:rPr lang="en-US" sz="2000" dirty="0" err="1"/>
                        <a:t>nmol</a:t>
                      </a:r>
                      <a:r>
                        <a:rPr lang="en-US" sz="2000" dirty="0"/>
                        <a:t>/L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452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062" marR="68062" marT="0" marB="0"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&lt; 0.1 </a:t>
                      </a:r>
                      <a:r>
                        <a:rPr lang="en-US" sz="2000" dirty="0" err="1"/>
                        <a:t>nmol</a:t>
                      </a:r>
                      <a:r>
                        <a:rPr lang="en-US" sz="2000" dirty="0"/>
                        <a:t>/L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223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062" marR="68062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≥ 0.1 </a:t>
                      </a:r>
                      <a:r>
                        <a:rPr lang="en-US" sz="2000" dirty="0" err="1" smtClean="0"/>
                        <a:t>nmol</a:t>
                      </a:r>
                      <a:r>
                        <a:rPr lang="en-US" sz="2000" dirty="0" smtClean="0"/>
                        <a:t>/L</a:t>
                      </a:r>
                      <a:endParaRPr lang="en-US" sz="2000" dirty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665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062" marR="68062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127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unadjusted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062" marR="68062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1.20 </a:t>
                      </a:r>
                      <a:endParaRPr lang="en-US" sz="2000" dirty="0" smtClean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(</a:t>
                      </a:r>
                      <a:r>
                        <a:rPr lang="en-US" sz="2000" dirty="0"/>
                        <a:t>0.85-1.67)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062" marR="68062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1.00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062" marR="68062" marT="0" marB="0"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1.26 </a:t>
                      </a:r>
                      <a:endParaRPr lang="en-US" sz="2000" dirty="0" smtClean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(</a:t>
                      </a:r>
                      <a:r>
                        <a:rPr lang="en-US" sz="2000" dirty="0"/>
                        <a:t>0.86-1.84)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062" marR="68062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1.00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062" marR="68062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Model 1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062" marR="680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1.47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(</a:t>
                      </a:r>
                      <a:r>
                        <a:rPr lang="en-US" sz="2000" dirty="0"/>
                        <a:t>1.03-2.10)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062" marR="680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1.00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062" marR="68062" marT="0" marB="0"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1.55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 </a:t>
                      </a:r>
                      <a:r>
                        <a:rPr lang="en-US" sz="2000" dirty="0"/>
                        <a:t>(1.05-2.29)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062" marR="68062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1.00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062" marR="68062" marT="0" marB="0" anchor="ctr">
                    <a:solidFill>
                      <a:schemeClr val="bg1"/>
                    </a:solidFill>
                  </a:tcPr>
                </a:tc>
              </a:tr>
              <a:tr h="9257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Model 2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062" marR="6806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1.71 </a:t>
                      </a:r>
                      <a:endParaRPr lang="en-US" sz="2000" dirty="0" smtClean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(</a:t>
                      </a:r>
                      <a:r>
                        <a:rPr lang="en-US" sz="2000" dirty="0"/>
                        <a:t>1.05-2.77)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062" marR="6806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1.00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062" marR="68062" marT="0" marB="0"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1.73 </a:t>
                      </a:r>
                      <a:endParaRPr lang="en-US" sz="2000" dirty="0" smtClean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(</a:t>
                      </a:r>
                      <a:r>
                        <a:rPr lang="en-US" sz="2000" dirty="0"/>
                        <a:t>1.04-2.90)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062" marR="68062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1.00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062" marR="6806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454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Model 3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062" marR="68062" marT="0" marB="0"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1.73 </a:t>
                      </a:r>
                      <a:endParaRPr lang="en-US" sz="2000" dirty="0" smtClean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(</a:t>
                      </a:r>
                      <a:r>
                        <a:rPr lang="en-US" sz="2000" dirty="0"/>
                        <a:t>1.04-2.89)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062" marR="68062" marT="0" marB="0"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1.00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062" marR="68062" marT="0" marB="0"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1.74 </a:t>
                      </a:r>
                      <a:endParaRPr lang="en-US" sz="2000" dirty="0" smtClean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(</a:t>
                      </a:r>
                      <a:r>
                        <a:rPr lang="en-US" sz="2000" dirty="0"/>
                        <a:t>1.05-2.91)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062" marR="68062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1.00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062" marR="68062" marT="0" marB="0"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Exploratory Analyses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" y="800100"/>
            <a:ext cx="857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HR(95%CI) for rapid CAC progression for those with &lt; 1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nmol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/L serum PK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725857"/>
            <a:ext cx="6743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Adjusted for triglycerides, lipid </a:t>
            </a:r>
            <a:r>
              <a:rPr lang="en-US" sz="1600" dirty="0"/>
              <a:t>lowering medication </a:t>
            </a:r>
            <a:r>
              <a:rPr lang="en-US" sz="1600" dirty="0" smtClean="0"/>
              <a:t>use, age</a:t>
            </a:r>
            <a:r>
              <a:rPr lang="en-US" sz="1600" dirty="0"/>
              <a:t>, race, gender, </a:t>
            </a:r>
            <a:r>
              <a:rPr lang="en-US" sz="1600" dirty="0" smtClean="0"/>
              <a:t>BMI, SBP, hypertension medication </a:t>
            </a:r>
            <a:r>
              <a:rPr lang="en-US" sz="1600" dirty="0"/>
              <a:t>use, diabetes status, kidney function (GFR &lt;60), total cholesterol, study </a:t>
            </a:r>
            <a:r>
              <a:rPr lang="en-US" sz="1600" dirty="0" smtClean="0"/>
              <a:t>site, energy </a:t>
            </a:r>
            <a:r>
              <a:rPr lang="en-US" sz="1600" dirty="0"/>
              <a:t>adjusted </a:t>
            </a:r>
            <a:r>
              <a:rPr lang="en-US" sz="1600" dirty="0" smtClean="0"/>
              <a:t>PK </a:t>
            </a:r>
            <a:r>
              <a:rPr lang="en-US" sz="1600" dirty="0"/>
              <a:t>intake, physical activity, season, </a:t>
            </a:r>
            <a:r>
              <a:rPr lang="en-US" sz="1600" dirty="0" smtClean="0"/>
              <a:t>education (unless stratified on that variable)</a:t>
            </a:r>
            <a:endParaRPr lang="en-US" sz="16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867525"/>
            <a:ext cx="78867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tratified HRs pl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" y="1232867"/>
            <a:ext cx="8412480" cy="4529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143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In the random sub-cohort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034956"/>
              </p:ext>
            </p:extLst>
          </p:nvPr>
        </p:nvGraphicFramePr>
        <p:xfrm>
          <a:off x="457200" y="800100"/>
          <a:ext cx="8115299" cy="5029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00400"/>
                <a:gridCol w="1600200"/>
                <a:gridCol w="1371599"/>
                <a:gridCol w="1943100"/>
              </a:tblGrid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Annual CAC increase </a:t>
                      </a:r>
                    </a:p>
                    <a:p>
                      <a:pPr algn="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Agatson</a:t>
                      </a:r>
                      <a:r>
                        <a:rPr lang="en-US" baseline="0" dirty="0" smtClean="0"/>
                        <a:t> units, AU) </a:t>
                      </a:r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≤ 10</a:t>
                      </a:r>
                    </a:p>
                    <a:p>
                      <a:pPr algn="ctr"/>
                      <a:r>
                        <a:rPr lang="en-US" baseline="0" dirty="0" smtClean="0"/>
                        <a:t>n=409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11-99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n=146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≥ 100</a:t>
                      </a:r>
                    </a:p>
                    <a:p>
                      <a:pPr algn="ctr"/>
                      <a:r>
                        <a:rPr lang="en-US" dirty="0" smtClean="0"/>
                        <a:t>n=37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Age, y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59</a:t>
                      </a:r>
                      <a:r>
                        <a:rPr lang="en-US" b="1" baseline="0" dirty="0" smtClean="0"/>
                        <a:t> (9)</a:t>
                      </a:r>
                      <a:endParaRPr lang="en-US" b="1" dirty="0"/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66 (9)</a:t>
                      </a:r>
                      <a:endParaRPr lang="en-US" b="1" dirty="0"/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71 (8)</a:t>
                      </a:r>
                      <a:endParaRPr lang="en-US" b="1" dirty="0"/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6776">
                <a:tc>
                  <a:txBody>
                    <a:bodyPr/>
                    <a:lstStyle/>
                    <a:p>
                      <a:r>
                        <a:rPr lang="en-US" dirty="0" smtClean="0"/>
                        <a:t>Female, n(%)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248(61)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54 (37)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 (32)</a:t>
                      </a:r>
                      <a:endParaRPr lang="en-US" b="1" dirty="0"/>
                    </a:p>
                  </a:txBody>
                  <a:tcPr/>
                </a:tc>
              </a:tr>
              <a:tr h="349431">
                <a:tc>
                  <a:txBody>
                    <a:bodyPr/>
                    <a:lstStyle/>
                    <a:p>
                      <a:r>
                        <a:rPr lang="en-US" dirty="0" smtClean="0"/>
                        <a:t>Caucasian, n(%)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137 (34)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70 (48)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 (55)</a:t>
                      </a:r>
                      <a:endParaRPr lang="en-US" b="1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 smtClean="0"/>
                        <a:t>Triglycerides, mg/dl*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109 (77)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 (87)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 (110)</a:t>
                      </a:r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 smtClean="0"/>
                        <a:t>Cholesterol,</a:t>
                      </a:r>
                      <a:r>
                        <a:rPr lang="en-US" baseline="0" dirty="0" smtClean="0"/>
                        <a:t> mg/dl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195 (33)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188 (32)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188 (36)</a:t>
                      </a: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 smtClean="0"/>
                        <a:t>Systolic</a:t>
                      </a:r>
                      <a:r>
                        <a:rPr lang="en-US" baseline="0" dirty="0" smtClean="0"/>
                        <a:t> blood pressure, mmHg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122 (20)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133 (21)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138 (24)</a:t>
                      </a:r>
                      <a:endParaRPr lang="en-US" b="1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 smtClean="0"/>
                        <a:t>Hypertension, n(%)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142 (35)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92 (63)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26 (70)</a:t>
                      </a:r>
                      <a:endParaRPr lang="en-US" b="1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 smtClean="0"/>
                        <a:t>Diabetes, n(%)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31 (8)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 (20)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 (30)</a:t>
                      </a:r>
                      <a:endParaRPr lang="en-US" b="1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Serum PK &lt;1 </a:t>
                      </a:r>
                      <a:r>
                        <a:rPr lang="en-US" dirty="0" err="1" smtClean="0"/>
                        <a:t>nmol</a:t>
                      </a:r>
                      <a:r>
                        <a:rPr lang="en-US" dirty="0" smtClean="0"/>
                        <a:t>/L,</a:t>
                      </a:r>
                      <a:r>
                        <a:rPr lang="en-US" baseline="0" dirty="0" smtClean="0"/>
                        <a:t> n(%)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195 (48)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 (45)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 (57)</a:t>
                      </a:r>
                      <a:endParaRPr lang="en-US" dirty="0"/>
                    </a:p>
                  </a:txBody>
                  <a:tcPr/>
                </a:tc>
              </a:tr>
              <a:tr h="352695">
                <a:tc>
                  <a:txBody>
                    <a:bodyPr/>
                    <a:lstStyle/>
                    <a:p>
                      <a:r>
                        <a:rPr lang="en-US" dirty="0" smtClean="0"/>
                        <a:t>PK intake, mcg/day 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103 (3)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93 (6)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77 (9)</a:t>
                      </a:r>
                      <a:endParaRPr lang="en-US" b="1" dirty="0"/>
                    </a:p>
                  </a:txBody>
                  <a:tcPr/>
                </a:tc>
              </a:tr>
              <a:tr h="352695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Baseline CAC (AS)*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 (0)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103 (197)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926 (849)</a:t>
                      </a:r>
                      <a:endParaRPr lang="en-US" b="1" dirty="0"/>
                    </a:p>
                  </a:txBody>
                  <a:tcPr/>
                </a:tc>
              </a:tr>
              <a:tr h="352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Yearly</a:t>
                      </a:r>
                      <a:r>
                        <a:rPr lang="en-US" baseline="0" dirty="0" smtClean="0"/>
                        <a:t> CAC increase (AS)*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 (1)</a:t>
                      </a:r>
                      <a:endParaRPr lang="en-US" b="1" dirty="0"/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31 (42)</a:t>
                      </a:r>
                      <a:endParaRPr lang="en-US" b="1" dirty="0"/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160 (165)</a:t>
                      </a:r>
                      <a:endParaRPr lang="en-US" b="1" dirty="0"/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5886594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presented as median (IQR)</a:t>
            </a:r>
          </a:p>
          <a:p>
            <a:r>
              <a:rPr lang="en-US" dirty="0" smtClean="0"/>
              <a:t>** energy-adjusted, geometric mean (SEM)</a:t>
            </a:r>
          </a:p>
          <a:p>
            <a:r>
              <a:rPr lang="en-US" b="1" dirty="0" smtClean="0"/>
              <a:t>significantly different, p-trend&lt;0.001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125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Serum PK and CAC progression in the random sub-cohort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992851"/>
              </p:ext>
            </p:extLst>
          </p:nvPr>
        </p:nvGraphicFramePr>
        <p:xfrm>
          <a:off x="368136" y="1371600"/>
          <a:ext cx="8547264" cy="34442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97078"/>
                <a:gridCol w="3420526"/>
                <a:gridCol w="3629660"/>
              </a:tblGrid>
              <a:tr h="26083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/>
                        <a:t>OR (95%CI) for annual CAC progression ≥ 100 AU (n=37),  compared </a:t>
                      </a:r>
                      <a:r>
                        <a:rPr lang="en-US" sz="2000" b="1" dirty="0"/>
                        <a:t>to </a:t>
                      </a:r>
                      <a:r>
                        <a:rPr lang="en-US" sz="2000" b="1" dirty="0" smtClean="0"/>
                        <a:t>CAC </a:t>
                      </a:r>
                      <a:r>
                        <a:rPr lang="en-US" sz="2000" b="1" dirty="0"/>
                        <a:t>progression </a:t>
                      </a:r>
                      <a:r>
                        <a:rPr lang="en-US" sz="2000" b="1" dirty="0" smtClean="0"/>
                        <a:t>≤ 10 AU (n=409), according to serum PK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78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&lt;1.0 </a:t>
                      </a:r>
                      <a:r>
                        <a:rPr lang="en-US" sz="2000" dirty="0" err="1"/>
                        <a:t>nmol</a:t>
                      </a:r>
                      <a:r>
                        <a:rPr lang="en-US" sz="2000" dirty="0"/>
                        <a:t>/L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serum </a:t>
                      </a:r>
                      <a:r>
                        <a:rPr lang="en-US" sz="2000" dirty="0" smtClean="0"/>
                        <a:t>PK</a:t>
                      </a:r>
                      <a:endParaRPr lang="en-US" sz="2000" dirty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n=216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0" indent="-304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≥ 1.0 </a:t>
                      </a:r>
                      <a:r>
                        <a:rPr lang="en-US" sz="2000" dirty="0" err="1"/>
                        <a:t>nmol</a:t>
                      </a:r>
                      <a:r>
                        <a:rPr lang="en-US" sz="2000" dirty="0"/>
                        <a:t>/L </a:t>
                      </a:r>
                    </a:p>
                    <a:p>
                      <a:pPr marL="30480" marR="0" indent="-304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serum </a:t>
                      </a:r>
                      <a:r>
                        <a:rPr lang="en-US" sz="2000" dirty="0" smtClean="0"/>
                        <a:t>PK</a:t>
                      </a:r>
                      <a:endParaRPr lang="en-US" sz="2000" dirty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n=230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1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unadjusted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1.44 </a:t>
                      </a:r>
                      <a:r>
                        <a:rPr lang="en-US" sz="2000" dirty="0"/>
                        <a:t>(</a:t>
                      </a:r>
                      <a:r>
                        <a:rPr lang="en-US" sz="2000" dirty="0" smtClean="0"/>
                        <a:t>0.73-2.84)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1.00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361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Model 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1.68 (0.82-3.44)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1.00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</a:tr>
              <a:tr h="45361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Model 2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1.73 (0.71-4.19)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1.00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9150" y="4914900"/>
            <a:ext cx="756755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Covariates:</a:t>
            </a:r>
          </a:p>
          <a:p>
            <a:r>
              <a:rPr lang="en-US" sz="1600" dirty="0" smtClean="0"/>
              <a:t>Model 1: triglycerides and lipid lowering medication use</a:t>
            </a:r>
          </a:p>
          <a:p>
            <a:r>
              <a:rPr lang="en-US" sz="1600" dirty="0" smtClean="0"/>
              <a:t>Model 2: model 1 + age, race, gender, BMI, SBP, hypertension </a:t>
            </a:r>
          </a:p>
          <a:p>
            <a:r>
              <a:rPr lang="en-US" sz="1600" dirty="0" smtClean="0"/>
              <a:t>medication use, diabetes status, kidney function (GFR &lt;60), total cholesterol, study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125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Serum PK and CAC progression in the random sub-cohort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621897"/>
              </p:ext>
            </p:extLst>
          </p:nvPr>
        </p:nvGraphicFramePr>
        <p:xfrm>
          <a:off x="342900" y="1371600"/>
          <a:ext cx="8481950" cy="34442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85638"/>
                <a:gridCol w="3394388"/>
                <a:gridCol w="3601924"/>
              </a:tblGrid>
              <a:tr h="26083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/>
                        <a:t>OR (95%CI) for annual CAC progression ≥ 100 AU (n=37),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compared </a:t>
                      </a:r>
                      <a:r>
                        <a:rPr lang="en-US" sz="2000" b="1" dirty="0"/>
                        <a:t>to </a:t>
                      </a:r>
                      <a:r>
                        <a:rPr lang="en-US" sz="2000" b="1" dirty="0" smtClean="0"/>
                        <a:t>CAC </a:t>
                      </a:r>
                      <a:r>
                        <a:rPr lang="en-US" sz="2000" b="1" dirty="0"/>
                        <a:t>progression </a:t>
                      </a:r>
                      <a:r>
                        <a:rPr lang="en-US" sz="2000" b="1" dirty="0" smtClean="0"/>
                        <a:t>11 – 99 AU (n=146), according to serum PK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78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&lt;1.0 </a:t>
                      </a:r>
                      <a:r>
                        <a:rPr lang="en-US" sz="2000" dirty="0" err="1"/>
                        <a:t>nmol</a:t>
                      </a:r>
                      <a:r>
                        <a:rPr lang="en-US" sz="2000" dirty="0"/>
                        <a:t>/L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serum </a:t>
                      </a:r>
                      <a:r>
                        <a:rPr lang="en-US" sz="2000" dirty="0" smtClean="0"/>
                        <a:t>PK</a:t>
                      </a:r>
                      <a:endParaRPr lang="en-US" sz="2000" dirty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n=87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0" indent="-304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≥ 1.0 </a:t>
                      </a:r>
                      <a:r>
                        <a:rPr lang="en-US" sz="2000" dirty="0" err="1"/>
                        <a:t>nmol</a:t>
                      </a:r>
                      <a:r>
                        <a:rPr lang="en-US" sz="2000" dirty="0"/>
                        <a:t>/L </a:t>
                      </a:r>
                    </a:p>
                    <a:p>
                      <a:pPr marL="30480" marR="0" indent="-304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serum </a:t>
                      </a:r>
                      <a:r>
                        <a:rPr lang="en-US" sz="2000" dirty="0" smtClean="0"/>
                        <a:t>PK</a:t>
                      </a:r>
                      <a:endParaRPr lang="en-US" sz="2000" dirty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n=96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1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unadjusted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1.59 </a:t>
                      </a:r>
                      <a:r>
                        <a:rPr lang="en-US" sz="2000" dirty="0"/>
                        <a:t>(</a:t>
                      </a:r>
                      <a:r>
                        <a:rPr lang="en-US" sz="2000" dirty="0" smtClean="0"/>
                        <a:t>0.77-3.29)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1.00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361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Model 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1.87 </a:t>
                      </a:r>
                      <a:r>
                        <a:rPr lang="en-US" sz="2000" dirty="0"/>
                        <a:t>(</a:t>
                      </a:r>
                      <a:r>
                        <a:rPr lang="en-US" sz="2000" dirty="0" smtClean="0"/>
                        <a:t>0.85-4.13)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1.00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</a:tr>
              <a:tr h="45361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Model 2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1.82 (0.85-3.89)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1.00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9150" y="4914900"/>
            <a:ext cx="882485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Covariates:</a:t>
            </a:r>
          </a:p>
          <a:p>
            <a:r>
              <a:rPr lang="en-US" sz="1600" dirty="0"/>
              <a:t>Model 1: triglycerides and lipid lowering medication use</a:t>
            </a:r>
          </a:p>
          <a:p>
            <a:r>
              <a:rPr lang="en-US" sz="1600" dirty="0"/>
              <a:t>Model 2: model 1 + age, race, gender, BMI, SBP, hypertension </a:t>
            </a:r>
          </a:p>
          <a:p>
            <a:r>
              <a:rPr lang="en-US" sz="1600" dirty="0"/>
              <a:t>medication use, diabetes status, kidney function (GFR &lt;60), total cholesterol, study </a:t>
            </a:r>
            <a:r>
              <a:rPr lang="en-US" sz="1600" dirty="0" smtClean="0"/>
              <a:t>site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51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125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Serum PK and CAC progression in the random sub-cohort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878923"/>
              </p:ext>
            </p:extLst>
          </p:nvPr>
        </p:nvGraphicFramePr>
        <p:xfrm>
          <a:off x="350323" y="1371600"/>
          <a:ext cx="8343900" cy="34442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1458"/>
                <a:gridCol w="3339142"/>
                <a:gridCol w="3543300"/>
              </a:tblGrid>
              <a:tr h="26083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/>
                        <a:t>OR (95%CI) for annual CAC progression 11-99 AU (n=146),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compared to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/>
                        <a:t> CAC </a:t>
                      </a:r>
                      <a:r>
                        <a:rPr lang="en-US" sz="2000" b="1" dirty="0"/>
                        <a:t>progression </a:t>
                      </a:r>
                      <a:r>
                        <a:rPr lang="en-US" sz="2000" b="1" dirty="0" smtClean="0"/>
                        <a:t>≤ 10 AU (n=409), according to serum PK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78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&lt;1.0 </a:t>
                      </a:r>
                      <a:r>
                        <a:rPr lang="en-US" sz="2000" dirty="0" err="1"/>
                        <a:t>nmol</a:t>
                      </a:r>
                      <a:r>
                        <a:rPr lang="en-US" sz="2000" dirty="0"/>
                        <a:t>/L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serum </a:t>
                      </a:r>
                      <a:r>
                        <a:rPr lang="en-US" sz="2000" dirty="0" smtClean="0"/>
                        <a:t>PK</a:t>
                      </a:r>
                      <a:endParaRPr lang="en-US" sz="2000" dirty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n=261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0" indent="-304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≥ 1.0 </a:t>
                      </a:r>
                      <a:r>
                        <a:rPr lang="en-US" sz="2000" dirty="0" err="1"/>
                        <a:t>nmol</a:t>
                      </a:r>
                      <a:r>
                        <a:rPr lang="en-US" sz="2000" dirty="0"/>
                        <a:t>/L </a:t>
                      </a:r>
                    </a:p>
                    <a:p>
                      <a:pPr marL="30480" marR="0" indent="-304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serum </a:t>
                      </a:r>
                      <a:r>
                        <a:rPr lang="en-US" sz="2000" dirty="0" smtClean="0"/>
                        <a:t>PK</a:t>
                      </a:r>
                      <a:endParaRPr lang="en-US" sz="2000" dirty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n=294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1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unadjusted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0.91 </a:t>
                      </a:r>
                      <a:r>
                        <a:rPr lang="en-US" sz="2000" dirty="0"/>
                        <a:t>(</a:t>
                      </a:r>
                      <a:r>
                        <a:rPr lang="en-US" sz="2000" dirty="0" smtClean="0"/>
                        <a:t>0.62-1.32)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1.00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361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Model 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1.08 </a:t>
                      </a:r>
                      <a:r>
                        <a:rPr lang="en-US" sz="2000" dirty="0"/>
                        <a:t>(</a:t>
                      </a:r>
                      <a:r>
                        <a:rPr lang="en-US" sz="2000" dirty="0" smtClean="0"/>
                        <a:t>0.73-1.61)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1.00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</a:tr>
              <a:tr h="45361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Model 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0.95 (0.58-1.55)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1.00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9150" y="5029200"/>
            <a:ext cx="882485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Covariates:</a:t>
            </a:r>
          </a:p>
          <a:p>
            <a:r>
              <a:rPr lang="en-US" sz="1600" dirty="0"/>
              <a:t>Model 1: triglycerides and lipid lowering medication use</a:t>
            </a:r>
          </a:p>
          <a:p>
            <a:r>
              <a:rPr lang="en-US" sz="1600" dirty="0"/>
              <a:t>Model 2: model 1 + age, race, gender, BMI, SBP, hypertension </a:t>
            </a:r>
          </a:p>
          <a:p>
            <a:r>
              <a:rPr lang="en-US" sz="1600" dirty="0"/>
              <a:t>medication use, diabetes status, kidney function (GFR &lt;60), total cholesterol, study </a:t>
            </a:r>
            <a:r>
              <a:rPr lang="en-US" sz="1600" dirty="0" smtClean="0"/>
              <a:t>site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Caveats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3200876"/>
          </a:xfrm>
        </p:spPr>
        <p:txBody>
          <a:bodyPr/>
          <a:lstStyle/>
          <a:p>
            <a:r>
              <a:rPr lang="en-US" dirty="0" smtClean="0"/>
              <a:t>Case cohort design – strengths &amp; limitations.</a:t>
            </a:r>
          </a:p>
          <a:p>
            <a:r>
              <a:rPr lang="en-US" dirty="0" smtClean="0"/>
              <a:t>This is a first step – clinical relevance needs to be established.</a:t>
            </a:r>
          </a:p>
          <a:p>
            <a:r>
              <a:rPr lang="en-US" dirty="0" smtClean="0"/>
              <a:t>Relied on a single biomarker at one time point.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2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057400"/>
            <a:ext cx="7886700" cy="2031325"/>
          </a:xfrm>
        </p:spPr>
        <p:txBody>
          <a:bodyPr/>
          <a:lstStyle/>
          <a:p>
            <a:r>
              <a:rPr lang="en-US" dirty="0" smtClean="0"/>
              <a:t>Expand beyond this case-cohort </a:t>
            </a:r>
            <a:r>
              <a:rPr lang="en-US" dirty="0" smtClean="0"/>
              <a:t>design</a:t>
            </a:r>
            <a:endParaRPr lang="en-US" dirty="0" smtClean="0"/>
          </a:p>
          <a:p>
            <a:r>
              <a:rPr lang="en-US" dirty="0" smtClean="0"/>
              <a:t>Association between serum PK and clinical CVD events</a:t>
            </a:r>
          </a:p>
          <a:p>
            <a:pPr marL="225425" indent="-225425"/>
            <a:r>
              <a:rPr lang="en-US" dirty="0" smtClean="0"/>
              <a:t>Extend findings using exam 5 measures</a:t>
            </a:r>
          </a:p>
        </p:txBody>
      </p:sp>
    </p:spTree>
    <p:extLst>
      <p:ext uri="{BB962C8B-B14F-4D97-AF65-F5344CB8AC3E}">
        <p14:creationId xmlns:p14="http://schemas.microsoft.com/office/powerpoint/2010/main" val="6146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Dietary forms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648200" y="1028700"/>
            <a:ext cx="4495800" cy="400110"/>
          </a:xfrm>
        </p:spPr>
        <p:txBody>
          <a:bodyPr/>
          <a:lstStyle/>
          <a:p>
            <a:pPr>
              <a:buNone/>
            </a:pPr>
            <a:r>
              <a:rPr lang="en-US" sz="2600" dirty="0" err="1" smtClean="0"/>
              <a:t>Menaquinones</a:t>
            </a:r>
            <a:r>
              <a:rPr lang="en-US" sz="2600" dirty="0" smtClean="0"/>
              <a:t> (Vitamin K2)</a:t>
            </a:r>
            <a:endParaRPr lang="en-US" sz="2600" dirty="0"/>
          </a:p>
        </p:txBody>
      </p:sp>
      <p:grpSp>
        <p:nvGrpSpPr>
          <p:cNvPr id="3" name="Group 13"/>
          <p:cNvGrpSpPr/>
          <p:nvPr/>
        </p:nvGrpSpPr>
        <p:grpSpPr>
          <a:xfrm>
            <a:off x="323849" y="2498725"/>
            <a:ext cx="3390901" cy="3276600"/>
            <a:chOff x="342900" y="2865755"/>
            <a:chExt cx="3390901" cy="3276600"/>
          </a:xfrm>
        </p:grpSpPr>
        <p:pic>
          <p:nvPicPr>
            <p:cNvPr id="1028" name="Picture 4" descr="http://www.broccolicity.com/blog/wp-content/uploads/2009/10/broccol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3601" y="4457700"/>
              <a:ext cx="1600200" cy="1668780"/>
            </a:xfrm>
            <a:prstGeom prst="rect">
              <a:avLst/>
            </a:prstGeom>
            <a:noFill/>
          </p:spPr>
        </p:pic>
        <p:pic>
          <p:nvPicPr>
            <p:cNvPr id="1030" name="Picture 6" descr="http://www.noonewatching.com/archives/2009/03/kal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7300" y="2865755"/>
              <a:ext cx="1901078" cy="1457325"/>
            </a:xfrm>
            <a:prstGeom prst="rect">
              <a:avLst/>
            </a:prstGeom>
            <a:noFill/>
          </p:spPr>
        </p:pic>
        <p:pic>
          <p:nvPicPr>
            <p:cNvPr id="1032" name="Picture 8" descr="http://www.networlddirectory.com/images/blogs/2-2009/soybean-oi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900" y="4465955"/>
              <a:ext cx="1676400" cy="1676400"/>
            </a:xfrm>
            <a:prstGeom prst="rect">
              <a:avLst/>
            </a:prstGeom>
            <a:noFill/>
          </p:spPr>
        </p:pic>
      </p:grpSp>
      <p:sp>
        <p:nvSpPr>
          <p:cNvPr id="16" name="Content Placeholder 5"/>
          <p:cNvSpPr>
            <a:spLocks noGrp="1"/>
          </p:cNvSpPr>
          <p:nvPr>
            <p:ph sz="half" idx="4294967295"/>
          </p:nvPr>
        </p:nvSpPr>
        <p:spPr>
          <a:xfrm>
            <a:off x="228600" y="1028700"/>
            <a:ext cx="4495800" cy="400110"/>
          </a:xfrm>
        </p:spPr>
        <p:txBody>
          <a:bodyPr/>
          <a:lstStyle/>
          <a:p>
            <a:pPr>
              <a:buNone/>
            </a:pPr>
            <a:r>
              <a:rPr lang="en-US" sz="2600" dirty="0" smtClean="0"/>
              <a:t>Phylloquinone (Vitamin K1)</a:t>
            </a:r>
            <a:endParaRPr lang="en-US" sz="26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439757"/>
            <a:ext cx="1560743" cy="156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0" y="1445007"/>
            <a:ext cx="3429000" cy="955293"/>
            <a:chOff x="342900" y="1371599"/>
            <a:chExt cx="3429000" cy="955293"/>
          </a:xfrm>
        </p:grpSpPr>
        <p:pic>
          <p:nvPicPr>
            <p:cNvPr id="11" name="Picture 10" descr="k1_formula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900" y="1371599"/>
              <a:ext cx="3429000" cy="95529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42900" y="1600200"/>
              <a:ext cx="723900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43400" y="1485900"/>
            <a:ext cx="3793067" cy="914400"/>
            <a:chOff x="4686300" y="1485900"/>
            <a:chExt cx="3793067" cy="914400"/>
          </a:xfrm>
        </p:grpSpPr>
        <p:pic>
          <p:nvPicPr>
            <p:cNvPr id="12" name="Picture 11" descr="mk4_formula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86300" y="1485900"/>
              <a:ext cx="3793067" cy="9144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686300" y="1657350"/>
              <a:ext cx="723900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95374" y="2971800"/>
            <a:ext cx="82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MK4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0" y="4572000"/>
            <a:ext cx="99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MK7-10</a:t>
            </a:r>
            <a:endParaRPr lang="en-US" dirty="0"/>
          </a:p>
        </p:txBody>
      </p:sp>
      <p:pic>
        <p:nvPicPr>
          <p:cNvPr id="57346" name="Picture 2" descr="http://www.foodsubs.com/Photos/cheese-semifirmgrou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4457700"/>
            <a:ext cx="2273878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86300" y="494310"/>
            <a:ext cx="29718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Arial" pitchFamily="34" charset="0"/>
              </a:rPr>
              <a:t>Funding: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ranklin Gothic Demi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714500"/>
            <a:ext cx="4038600" cy="335476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Steve Kritchevsky, PhD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Sarah Booth, PhD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aseline="0" dirty="0" smtClean="0">
                <a:latin typeface="Arial" pitchFamily="34" charset="0"/>
                <a:cs typeface="Arial" pitchFamily="34" charset="0"/>
              </a:rPr>
              <a:t>Greg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Burke, MD, MS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Jennifer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Nettleton, PhD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Mike Miller, PhD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aseline="0" dirty="0" smtClean="0">
                <a:latin typeface="Arial" pitchFamily="34" charset="0"/>
                <a:cs typeface="Arial" pitchFamily="34" charset="0"/>
              </a:rPr>
              <a:t>Haying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Chen, PhD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457700" y="1714500"/>
            <a:ext cx="4457700" cy="4739759"/>
          </a:xfrm>
          <a:prstGeom prst="rect">
            <a:avLst/>
          </a:prstGeom>
        </p:spPr>
        <p:txBody>
          <a:bodyPr/>
          <a:lstStyle/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American Heart Association: 09CRP2070013, 0515605T 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National Institutes of Health:  N01HC95159-95169, P30AG021332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U.S. Department of Agriculture, Agricultural Research Service under Cooperative Agreement No. 58-1950-7-707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57200"/>
            <a:ext cx="33147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Arial" pitchFamily="34" charset="0"/>
              </a:rPr>
              <a:t>Collaborators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luid energy lines internal horz.png"/>
          <p:cNvPicPr>
            <a:picLocks noChangeAspect="1"/>
          </p:cNvPicPr>
          <p:nvPr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8609" y="2171700"/>
            <a:ext cx="4767459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solidFill>
                  <a:srgbClr val="4261AD"/>
                </a:solidFill>
                <a:latin typeface="Franklin Gothic Demi" pitchFamily="34" charset="0"/>
              </a:rPr>
              <a:t>Questions? Feedback?</a:t>
            </a:r>
            <a:endParaRPr lang="en-US" sz="3600" dirty="0">
              <a:ln w="12700">
                <a:solidFill>
                  <a:srgbClr val="4261AD"/>
                </a:solidFill>
                <a:prstDash val="solid"/>
              </a:ln>
              <a:solidFill>
                <a:srgbClr val="4261AD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Dietary Sources of Vitamin K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00100" y="1600200"/>
          <a:ext cx="7658100" cy="3657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686300"/>
                <a:gridCol w="2971800"/>
              </a:tblGrid>
              <a:tr h="370840">
                <a:tc gridSpan="2">
                  <a:txBody>
                    <a:bodyPr/>
                    <a:lstStyle/>
                    <a:p>
                      <a:pPr>
                        <a:tabLst>
                          <a:tab pos="4745038" algn="l"/>
                        </a:tabLs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cup (200 g) collard greens (cooked)	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830 µg PK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 cup (160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g)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broccoli (cooked)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220 </a:t>
                      </a:r>
                      <a:r>
                        <a:rPr lang="en-US" sz="2400" dirty="0" smtClean="0"/>
                        <a:t>µ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g PK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cup (72 g) green leaf</a:t>
                      </a:r>
                      <a:r>
                        <a:rPr lang="en-US" sz="2400" baseline="0" dirty="0" smtClean="0"/>
                        <a:t> lettuce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71 µg PK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tbsp (14</a:t>
                      </a:r>
                      <a:r>
                        <a:rPr lang="en-US" sz="2400" baseline="0" dirty="0" smtClean="0"/>
                        <a:t> g) </a:t>
                      </a:r>
                      <a:r>
                        <a:rPr lang="en-US" sz="2400" dirty="0" smtClean="0"/>
                        <a:t>soybean oil 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 µg PK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tbsp (14 g) canola oil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17 µg PK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 oz. (84 g)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chicken (white) 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 µg MK4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oz. (28 g)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 cheese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20-25 µg MK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 g </a:t>
                      </a:r>
                      <a:r>
                        <a:rPr lang="en-US" sz="2400" dirty="0" err="1" smtClean="0"/>
                        <a:t>natto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380 µg MK7 + 20 µg PK</a:t>
                      </a:r>
                      <a:endParaRPr lang="en-US" sz="2400" dirty="0"/>
                    </a:p>
                  </a:txBody>
                  <a:tcPr marL="45720" marR="4572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256" y="5418553"/>
            <a:ext cx="5272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PK= phylloquinone</a:t>
            </a:r>
          </a:p>
          <a:p>
            <a:r>
              <a:rPr lang="en-US" dirty="0" smtClean="0"/>
              <a:t>MK= menaquinone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1725" y="950025"/>
            <a:ext cx="880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Recommended Intakes: 90 µg/day (women); 120 µg/day (men)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53998"/>
          </a:xfrm>
        </p:spPr>
        <p:txBody>
          <a:bodyPr/>
          <a:lstStyle/>
          <a:p>
            <a:pPr algn="ctr"/>
            <a:r>
              <a:rPr lang="en-US" dirty="0" smtClean="0"/>
              <a:t>The Vitamin K Cycle</a:t>
            </a:r>
            <a:endParaRPr lang="en-US" dirty="0"/>
          </a:p>
        </p:txBody>
      </p:sp>
      <p:pic>
        <p:nvPicPr>
          <p:cNvPr id="16386" name="Picture 2" descr="http://lpi.oregonstate.edu/infocenter/vitamins/vitaminK/kcy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6705600" cy="4665980"/>
          </a:xfrm>
          <a:prstGeom prst="rect">
            <a:avLst/>
          </a:prstGeom>
          <a:noFill/>
        </p:spPr>
      </p:pic>
      <p:sp>
        <p:nvSpPr>
          <p:cNvPr id="3" name="Right Arrow 2"/>
          <p:cNvSpPr/>
          <p:nvPr/>
        </p:nvSpPr>
        <p:spPr>
          <a:xfrm>
            <a:off x="914400" y="3429000"/>
            <a:ext cx="1028700" cy="5715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8403163">
            <a:off x="7250282" y="2110747"/>
            <a:ext cx="1028700" cy="5715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2900"/>
            <a:ext cx="7772400" cy="55399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Vitamin K-dependent proteins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857961"/>
              </p:ext>
            </p:extLst>
          </p:nvPr>
        </p:nvGraphicFramePr>
        <p:xfrm>
          <a:off x="381000" y="1752600"/>
          <a:ext cx="8458200" cy="27051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90800"/>
                <a:gridCol w="586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Tissue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Proteins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Blood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Factor</a:t>
                      </a:r>
                      <a:r>
                        <a:rPr lang="en-US" sz="2000" baseline="0" dirty="0" smtClean="0"/>
                        <a:t> II (</a:t>
                      </a:r>
                      <a:r>
                        <a:rPr lang="en-US" sz="2000" baseline="0" dirty="0" err="1" smtClean="0"/>
                        <a:t>prothrombin</a:t>
                      </a:r>
                      <a:r>
                        <a:rPr lang="en-US" sz="2000" baseline="0" dirty="0" smtClean="0"/>
                        <a:t>), VII, IX, X, proteins  C, S, Z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Vascular tissue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Growth Arrest Specific protein-6 (GAS-6), matrix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</a:rPr>
                        <a:t>gla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protein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(MGP),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</a:rPr>
                        <a:t>Gla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-rich protein (GRP),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</a:rPr>
                        <a:t>periostin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Cartilage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MGP,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GAS-6,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</a:rPr>
                        <a:t>periostin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, GRP,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</a:rPr>
                        <a:t>osteocalcin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Bone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31775" indent="-231775" algn="ctr">
                        <a:tabLst>
                          <a:tab pos="231775" algn="l"/>
                        </a:tabLst>
                      </a:pP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</a:rPr>
                        <a:t>Osteocalcin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, MGP, GRP,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</a:rPr>
                        <a:t>periostin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, protein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Pancreas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31775" indent="-231775" algn="ctr">
                        <a:tabLst>
                          <a:tab pos="231775" algn="l"/>
                        </a:tabLst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protein S, GAS-6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2900"/>
            <a:ext cx="7772400" cy="55399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Vitamin K-dependent proteins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752600"/>
          <a:ext cx="8458200" cy="26822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90800"/>
                <a:gridCol w="586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Tissue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Proteins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Blood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Factor</a:t>
                      </a:r>
                      <a:r>
                        <a:rPr lang="en-US" sz="2000" baseline="0" dirty="0" smtClean="0"/>
                        <a:t> II (</a:t>
                      </a:r>
                      <a:r>
                        <a:rPr lang="en-US" sz="2000" baseline="0" dirty="0" err="1" smtClean="0"/>
                        <a:t>prothrombin</a:t>
                      </a:r>
                      <a:r>
                        <a:rPr lang="en-US" sz="2000" baseline="0" dirty="0" smtClean="0"/>
                        <a:t>), VII, IX, X, proteins  C, S, Z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Vascular tissue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Growth arrest specific protein-6 (GAS-6), matrix 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gla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 protein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(MGP),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Gla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-rich protein (GRP),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periostin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Cartilage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MGP,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GAS-6,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</a:rPr>
                        <a:t>periostin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, GRP,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</a:rPr>
                        <a:t>osteocalcin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Bone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31775" indent="-231775" algn="ctr">
                        <a:tabLst>
                          <a:tab pos="231775" algn="l"/>
                        </a:tabLst>
                      </a:pP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</a:rPr>
                        <a:t>Osteocalcin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, MGP, GRP,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</a:rPr>
                        <a:t>periostin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, protein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Pancreas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31775" indent="-231775" algn="ctr">
                        <a:tabLst>
                          <a:tab pos="231775" algn="l"/>
                        </a:tabLst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protein S, GAS-6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2900"/>
            <a:ext cx="6972300" cy="553998"/>
          </a:xfrm>
        </p:spPr>
        <p:txBody>
          <a:bodyPr/>
          <a:lstStyle/>
          <a:p>
            <a:pPr algn="ctr"/>
            <a:r>
              <a:rPr lang="en-US" dirty="0" smtClean="0"/>
              <a:t>Biomarkers of Vitamin K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43900" cy="2769989"/>
          </a:xfrm>
        </p:spPr>
        <p:txBody>
          <a:bodyPr/>
          <a:lstStyle/>
          <a:p>
            <a:pPr marL="231775" lvl="1" indent="-231775"/>
            <a:r>
              <a:rPr lang="en-US" dirty="0" smtClean="0"/>
              <a:t>Plasma/serum phylloquinone</a:t>
            </a:r>
          </a:p>
          <a:p>
            <a:r>
              <a:rPr lang="en-US" dirty="0" smtClean="0"/>
              <a:t>Under-carboxylated vitamin K dependent proteins:</a:t>
            </a:r>
          </a:p>
          <a:p>
            <a:pPr lvl="1" indent="61913">
              <a:buNone/>
              <a:tabLst>
                <a:tab pos="968375" algn="l"/>
              </a:tabLst>
            </a:pPr>
            <a:r>
              <a:rPr lang="en-US" dirty="0" err="1" smtClean="0"/>
              <a:t>Osteocalcin</a:t>
            </a:r>
            <a:r>
              <a:rPr lang="en-US" dirty="0" smtClean="0"/>
              <a:t> (</a:t>
            </a:r>
            <a:r>
              <a:rPr lang="en-US" dirty="0" err="1" smtClean="0"/>
              <a:t>ucOC</a:t>
            </a:r>
            <a:r>
              <a:rPr lang="en-US" dirty="0" smtClean="0"/>
              <a:t>)</a:t>
            </a:r>
          </a:p>
          <a:p>
            <a:pPr lvl="1" indent="61913">
              <a:buNone/>
              <a:tabLst>
                <a:tab pos="968375" algn="l"/>
              </a:tabLst>
            </a:pPr>
            <a:r>
              <a:rPr lang="en-US" dirty="0" smtClean="0"/>
              <a:t>Matrix </a:t>
            </a:r>
            <a:r>
              <a:rPr lang="en-US" dirty="0" err="1" smtClean="0"/>
              <a:t>Gla</a:t>
            </a:r>
            <a:r>
              <a:rPr lang="en-US" dirty="0" smtClean="0"/>
              <a:t> Protein (</a:t>
            </a:r>
            <a:r>
              <a:rPr lang="en-US" dirty="0" err="1" smtClean="0"/>
              <a:t>ucMGP</a:t>
            </a:r>
            <a:r>
              <a:rPr lang="en-US" dirty="0" smtClean="0"/>
              <a:t>) </a:t>
            </a:r>
          </a:p>
          <a:p>
            <a:pPr marL="236538" lvl="1" indent="-236538">
              <a:tabLst>
                <a:tab pos="968375" algn="l"/>
              </a:tabLst>
            </a:pPr>
            <a:r>
              <a:rPr lang="en-US" dirty="0" smtClean="0"/>
              <a:t>Urinary metabolites </a:t>
            </a:r>
          </a:p>
        </p:txBody>
      </p:sp>
      <p:sp>
        <p:nvSpPr>
          <p:cNvPr id="4" name="Oval 3"/>
          <p:cNvSpPr/>
          <p:nvPr/>
        </p:nvSpPr>
        <p:spPr>
          <a:xfrm>
            <a:off x="1943100" y="1600200"/>
            <a:ext cx="3429000" cy="9144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luid energy lines internal horz.png"/>
          <p:cNvPicPr>
            <a:picLocks noChangeAspect="1"/>
          </p:cNvPicPr>
          <p:nvPr/>
        </p:nvPicPr>
        <p:blipFill>
          <a:blip r:embed="rId3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67509" y="2171700"/>
            <a:ext cx="5129674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  <a:latin typeface="Franklin Gothic Demi" pitchFamily="34" charset="0"/>
              </a:rPr>
              <a:t>Race/ethnic differences</a:t>
            </a:r>
          </a:p>
          <a:p>
            <a:pPr algn="ctr"/>
            <a:r>
              <a:rPr lang="en-US" sz="3600" dirty="0" smtClean="0">
                <a:solidFill>
                  <a:schemeClr val="accent1"/>
                </a:solidFill>
                <a:latin typeface="Franklin Gothic Demi" pitchFamily="34" charset="0"/>
              </a:rPr>
              <a:t> in serum phylloquinone </a:t>
            </a:r>
            <a:endParaRPr lang="en-US" sz="3600" dirty="0">
              <a:ln w="12700">
                <a:solidFill>
                  <a:schemeClr val="tx2"/>
                </a:solidFill>
                <a:prstDash val="solid"/>
              </a:ln>
              <a:solidFill>
                <a:schemeClr val="accent1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9131</TotalTime>
  <Words>2973</Words>
  <Application>Microsoft Office PowerPoint</Application>
  <PresentationFormat>On-screen Show (4:3)</PresentationFormat>
  <Paragraphs>536</Paragraphs>
  <Slides>31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Custom Design</vt:lpstr>
      <vt:lpstr>Vitamin K, Race/Ethnicity and Coronary Calcium in MESA</vt:lpstr>
      <vt:lpstr>Outline</vt:lpstr>
      <vt:lpstr>Dietary forms</vt:lpstr>
      <vt:lpstr>Dietary Sources of Vitamin K</vt:lpstr>
      <vt:lpstr>The Vitamin K Cycle</vt:lpstr>
      <vt:lpstr>Vitamin K-dependent proteins</vt:lpstr>
      <vt:lpstr>Vitamin K-dependent proteins</vt:lpstr>
      <vt:lpstr>Biomarkers of Vitamin K Status</vt:lpstr>
      <vt:lpstr>PowerPoint Presentation</vt:lpstr>
      <vt:lpstr>Case-cohort Design</vt:lpstr>
      <vt:lpstr>Serum phylloquinone (PK) in MESA</vt:lpstr>
      <vt:lpstr>Race/Ethnic Differences</vt:lpstr>
      <vt:lpstr>OR(95%CI) for low serum PK according to Race/Ethnicity </vt:lpstr>
      <vt:lpstr>Predictors of serum PK &lt;0.1 nmol/L in MESA</vt:lpstr>
      <vt:lpstr>PowerPoint Presentation</vt:lpstr>
      <vt:lpstr>Vitamin K Dependent Proteins in CVD</vt:lpstr>
      <vt:lpstr>Cross-sectional studies find dietary MK, but not PK, intake is associated with vascular calcification.</vt:lpstr>
      <vt:lpstr>PK supplementation reduced  CAC progression.</vt:lpstr>
      <vt:lpstr>CAC Progression in MESA</vt:lpstr>
      <vt:lpstr>Case-cohort Design</vt:lpstr>
      <vt:lpstr>Participant Characteristics</vt:lpstr>
      <vt:lpstr>Low serum PK is associated with  rapid CAC progression</vt:lpstr>
      <vt:lpstr>Exploratory Analyses</vt:lpstr>
      <vt:lpstr>In the random sub-cohort</vt:lpstr>
      <vt:lpstr>Serum PK and CAC progression in the random sub-cohort</vt:lpstr>
      <vt:lpstr>Serum PK and CAC progression in the random sub-cohort</vt:lpstr>
      <vt:lpstr>Serum PK and CAC progression in the random sub-cohort</vt:lpstr>
      <vt:lpstr>Caveats</vt:lpstr>
      <vt:lpstr>Next steps</vt:lpstr>
      <vt:lpstr>PowerPoint Presentation</vt:lpstr>
      <vt:lpstr>PowerPoint Presentation</vt:lpstr>
    </vt:vector>
  </TitlesOfParts>
  <Company>WFUBMC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Roth</dc:creator>
  <cp:lastModifiedBy>Kyla</cp:lastModifiedBy>
  <cp:revision>272</cp:revision>
  <dcterms:created xsi:type="dcterms:W3CDTF">2010-10-12T15:40:17Z</dcterms:created>
  <dcterms:modified xsi:type="dcterms:W3CDTF">2012-03-01T00:30:01Z</dcterms:modified>
</cp:coreProperties>
</file>