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74" r:id="rId3"/>
    <p:sldId id="297" r:id="rId4"/>
    <p:sldId id="300" r:id="rId5"/>
    <p:sldId id="288" r:id="rId6"/>
    <p:sldId id="292" r:id="rId7"/>
    <p:sldId id="259" r:id="rId8"/>
    <p:sldId id="281" r:id="rId9"/>
    <p:sldId id="305" r:id="rId10"/>
    <p:sldId id="273" r:id="rId11"/>
    <p:sldId id="301" r:id="rId12"/>
    <p:sldId id="272" r:id="rId13"/>
    <p:sldId id="258" r:id="rId14"/>
    <p:sldId id="271" r:id="rId15"/>
    <p:sldId id="264" r:id="rId16"/>
    <p:sldId id="265" r:id="rId17"/>
    <p:sldId id="267" r:id="rId18"/>
    <p:sldId id="266" r:id="rId19"/>
    <p:sldId id="284" r:id="rId20"/>
    <p:sldId id="285" r:id="rId21"/>
    <p:sldId id="286" r:id="rId22"/>
    <p:sldId id="276" r:id="rId23"/>
    <p:sldId id="277" r:id="rId24"/>
    <p:sldId id="278" r:id="rId25"/>
    <p:sldId id="291" r:id="rId26"/>
    <p:sldId id="293" r:id="rId27"/>
    <p:sldId id="287" r:id="rId28"/>
    <p:sldId id="290" r:id="rId29"/>
    <p:sldId id="282" r:id="rId30"/>
    <p:sldId id="270" r:id="rId31"/>
    <p:sldId id="302" r:id="rId32"/>
    <p:sldId id="263" r:id="rId33"/>
    <p:sldId id="280" r:id="rId34"/>
    <p:sldId id="30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1" autoAdjust="0"/>
    <p:restoredTop sz="82648" autoAdjust="0"/>
  </p:normalViewPr>
  <p:slideViewPr>
    <p:cSldViewPr>
      <p:cViewPr>
        <p:scale>
          <a:sx n="70" d="100"/>
          <a:sy n="70" d="100"/>
        </p:scale>
        <p:origin x="-1386"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wonx208\Documents\YK\MESA%20Sleep%20Active\MESA%20SDB%20AF\Analysis\140911%20SDB%20AF%20with%20DJ.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Sheet5!$L$21</c:f>
              <c:strCache>
                <c:ptCount val="1"/>
                <c:pt idx="0">
                  <c:v>Low Arousal Index</c:v>
                </c:pt>
              </c:strCache>
            </c:strRef>
          </c:tx>
          <c:cat>
            <c:strRef>
              <c:f>Sheet5!$K$22:$K$25</c:f>
              <c:strCache>
                <c:ptCount val="4"/>
                <c:pt idx="0">
                  <c:v>1st quartile</c:v>
                </c:pt>
                <c:pt idx="1">
                  <c:v>2nd quartile</c:v>
                </c:pt>
                <c:pt idx="2">
                  <c:v>3rd quartile</c:v>
                </c:pt>
                <c:pt idx="3">
                  <c:v>4th quartile</c:v>
                </c:pt>
              </c:strCache>
            </c:strRef>
          </c:cat>
          <c:val>
            <c:numRef>
              <c:f>Sheet5!$L$22:$L$25</c:f>
              <c:numCache>
                <c:formatCode>0.0%</c:formatCode>
                <c:ptCount val="4"/>
                <c:pt idx="0">
                  <c:v>3.3240997229916906E-2</c:v>
                </c:pt>
                <c:pt idx="1">
                  <c:v>6.1688311688311695E-2</c:v>
                </c:pt>
                <c:pt idx="2">
                  <c:v>4.5643153526970945E-2</c:v>
                </c:pt>
                <c:pt idx="3">
                  <c:v>7.766990291262138E-2</c:v>
                </c:pt>
              </c:numCache>
            </c:numRef>
          </c:val>
        </c:ser>
        <c:ser>
          <c:idx val="1"/>
          <c:order val="1"/>
          <c:tx>
            <c:strRef>
              <c:f>Sheet5!$M$21</c:f>
              <c:strCache>
                <c:ptCount val="1"/>
                <c:pt idx="0">
                  <c:v>High Arousal Index</c:v>
                </c:pt>
              </c:strCache>
            </c:strRef>
          </c:tx>
          <c:cat>
            <c:strRef>
              <c:f>Sheet5!$K$22:$K$25</c:f>
              <c:strCache>
                <c:ptCount val="4"/>
                <c:pt idx="0">
                  <c:v>1st quartile</c:v>
                </c:pt>
                <c:pt idx="1">
                  <c:v>2nd quartile</c:v>
                </c:pt>
                <c:pt idx="2">
                  <c:v>3rd quartile</c:v>
                </c:pt>
                <c:pt idx="3">
                  <c:v>4th quartile</c:v>
                </c:pt>
              </c:strCache>
            </c:strRef>
          </c:cat>
          <c:val>
            <c:numRef>
              <c:f>Sheet5!$M$22:$M$25</c:f>
              <c:numCache>
                <c:formatCode>0.0%</c:formatCode>
                <c:ptCount val="4"/>
                <c:pt idx="0">
                  <c:v>2.6666666666666675E-2</c:v>
                </c:pt>
                <c:pt idx="1">
                  <c:v>4.9504950495049514E-2</c:v>
                </c:pt>
                <c:pt idx="2">
                  <c:v>3.759398496240602E-2</c:v>
                </c:pt>
                <c:pt idx="3">
                  <c:v>6.0759493670886081E-2</c:v>
                </c:pt>
              </c:numCache>
            </c:numRef>
          </c:val>
        </c:ser>
        <c:dLbls/>
        <c:axId val="69698304"/>
        <c:axId val="69699840"/>
      </c:barChart>
      <c:catAx>
        <c:axId val="69698304"/>
        <c:scaling>
          <c:orientation val="minMax"/>
        </c:scaling>
        <c:axPos val="b"/>
        <c:tickLblPos val="nextTo"/>
        <c:txPr>
          <a:bodyPr/>
          <a:lstStyle/>
          <a:p>
            <a:pPr>
              <a:defRPr sz="1400"/>
            </a:pPr>
            <a:endParaRPr lang="en-US"/>
          </a:p>
        </c:txPr>
        <c:crossAx val="69699840"/>
        <c:crosses val="autoZero"/>
        <c:auto val="1"/>
        <c:lblAlgn val="ctr"/>
        <c:lblOffset val="100"/>
      </c:catAx>
      <c:valAx>
        <c:axId val="69699840"/>
        <c:scaling>
          <c:orientation val="minMax"/>
        </c:scaling>
        <c:axPos val="l"/>
        <c:majorGridlines/>
        <c:numFmt formatCode="0.0%" sourceLinked="1"/>
        <c:tickLblPos val="nextTo"/>
        <c:txPr>
          <a:bodyPr/>
          <a:lstStyle/>
          <a:p>
            <a:pPr>
              <a:defRPr sz="1400"/>
            </a:pPr>
            <a:endParaRPr lang="en-US"/>
          </a:p>
        </c:txPr>
        <c:crossAx val="69698304"/>
        <c:crosses val="autoZero"/>
        <c:crossBetween val="between"/>
      </c:valAx>
    </c:plotArea>
    <c:legend>
      <c:legendPos val="r"/>
      <c:txPr>
        <a:bodyPr/>
        <a:lstStyle/>
        <a:p>
          <a:pPr>
            <a:defRPr sz="1400"/>
          </a:pPr>
          <a:endParaRPr lang="en-US"/>
        </a:p>
      </c:txPr>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01C146-7844-4865-9E7E-75BBE441BB27}" type="datetimeFigureOut">
              <a:rPr lang="en-US" smtClean="0"/>
              <a:pPr/>
              <a:t>9/18/2014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5681A2-9A32-4DA8-B4D9-C63D511684A4}" type="slidenum">
              <a:rPr lang="en-US" smtClean="0"/>
              <a:pPr/>
              <a:t>‹#›</a:t>
            </a:fld>
            <a:endParaRPr lang="en-US"/>
          </a:p>
        </p:txBody>
      </p:sp>
    </p:spTree>
    <p:extLst>
      <p:ext uri="{BB962C8B-B14F-4D97-AF65-F5344CB8AC3E}">
        <p14:creationId xmlns:p14="http://schemas.microsoft.com/office/powerpoint/2010/main" xmlns="" val="83415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cbi.nlm.nih.gov/books/n/nap11617/glossary/def-item/gl82/"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ncbi.nlm.nih.gov/books/n/nap11617/glossary/def-item/gl98/"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3</a:t>
            </a:fld>
            <a:endParaRPr lang="en-US"/>
          </a:p>
        </p:txBody>
      </p:sp>
    </p:spTree>
    <p:extLst>
      <p:ext uri="{BB962C8B-B14F-4D97-AF65-F5344CB8AC3E}">
        <p14:creationId xmlns:p14="http://schemas.microsoft.com/office/powerpoint/2010/main" xmlns="" val="425869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23</a:t>
            </a:fld>
            <a:endParaRPr lang="en-US"/>
          </a:p>
        </p:txBody>
      </p:sp>
    </p:spTree>
    <p:extLst>
      <p:ext uri="{BB962C8B-B14F-4D97-AF65-F5344CB8AC3E}">
        <p14:creationId xmlns:p14="http://schemas.microsoft.com/office/powerpoint/2010/main" xmlns="" val="2215258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Prevalence Ratios (95% CI's)</a:t>
            </a:r>
            <a:r>
              <a:rPr lang="en-US" sz="1200" b="1"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of measures of sleep disordered breathing, sleep architecture, sleep fragmentation and sleep duration and high coronary artery calcification burden (CAC &gt; 400): The Multi-Ethnic Study of Atherosclerosis 2010-2013</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a:lnSpc>
                <a:spcPct val="200000"/>
              </a:lnSpc>
              <a:spcBef>
                <a:spcPts val="0"/>
              </a:spcBef>
              <a:spcAft>
                <a:spcPts val="0"/>
              </a:spcAft>
            </a:pPr>
            <a:endParaRPr lang="en-US" sz="1200" b="1" dirty="0" smtClean="0">
              <a:effectLst/>
              <a:latin typeface="Times New Roman"/>
              <a:ea typeface="Times New Roman"/>
              <a:cs typeface="Times New Roman"/>
            </a:endParaRPr>
          </a:p>
          <a:p>
            <a:pPr marL="0" marR="0">
              <a:lnSpc>
                <a:spcPct val="200000"/>
              </a:lnSpc>
              <a:spcBef>
                <a:spcPts val="0"/>
              </a:spcBef>
              <a:spcAft>
                <a:spcPts val="0"/>
              </a:spcAft>
            </a:pPr>
            <a:r>
              <a:rPr lang="en-US" sz="1200" b="1" dirty="0" smtClean="0">
                <a:effectLst/>
                <a:latin typeface="Times New Roman"/>
                <a:ea typeface="Times New Roman"/>
                <a:cs typeface="Times New Roman"/>
              </a:rPr>
              <a:t>All continuous variables have PR expressed per SD increment</a:t>
            </a:r>
            <a:endParaRPr lang="en-US" sz="1200" dirty="0" smtClean="0">
              <a:effectLst/>
              <a:latin typeface="+mn-lt"/>
              <a:ea typeface="Malgun Gothic"/>
              <a:cs typeface="Times New Roman"/>
            </a:endParaRPr>
          </a:p>
          <a:p>
            <a:pPr marL="0" marR="0">
              <a:lnSpc>
                <a:spcPct val="200000"/>
              </a:lnSpc>
              <a:spcBef>
                <a:spcPts val="0"/>
              </a:spcBef>
              <a:spcAft>
                <a:spcPts val="0"/>
              </a:spcAft>
            </a:pPr>
            <a:r>
              <a:rPr lang="en-US" sz="1200" dirty="0" smtClean="0">
                <a:effectLst/>
                <a:latin typeface="Times New Roman"/>
                <a:ea typeface="Malgun Gothic"/>
                <a:cs typeface="Times New Roman"/>
              </a:rPr>
              <a:t>Model 1: adjusted for age, race/ethnicity, sex, center, education (&lt; HS, HS or some college, college degree or higher), income (&lt;$20K, 20K to &lt;$50K, ≥$50K) and smoking status (current, former, never).</a:t>
            </a:r>
            <a:endParaRPr lang="en-US" sz="1200" dirty="0" smtClean="0">
              <a:effectLst/>
              <a:latin typeface="+mn-lt"/>
              <a:ea typeface="Malgun Gothic"/>
              <a:cs typeface="Times New Roman"/>
            </a:endParaRPr>
          </a:p>
          <a:p>
            <a:pPr marL="0" marR="0">
              <a:lnSpc>
                <a:spcPct val="200000"/>
              </a:lnSpc>
              <a:spcBef>
                <a:spcPts val="0"/>
              </a:spcBef>
              <a:spcAft>
                <a:spcPts val="0"/>
              </a:spcAft>
            </a:pPr>
            <a:r>
              <a:rPr lang="en-US" sz="1200" dirty="0" smtClean="0">
                <a:effectLst/>
                <a:latin typeface="Times New Roman"/>
                <a:ea typeface="Malgun Gothic"/>
                <a:cs typeface="Times New Roman"/>
              </a:rPr>
              <a:t>Model 2: Adjusted for Model 1 + BMI</a:t>
            </a:r>
            <a:endParaRPr lang="en-US" sz="1200" dirty="0" smtClean="0">
              <a:effectLst/>
              <a:latin typeface="+mn-lt"/>
              <a:ea typeface="Malgun Gothic"/>
              <a:cs typeface="Times New Roman"/>
            </a:endParaRPr>
          </a:p>
          <a:p>
            <a:pPr marL="0" marR="0">
              <a:lnSpc>
                <a:spcPct val="200000"/>
              </a:lnSpc>
              <a:spcBef>
                <a:spcPts val="0"/>
              </a:spcBef>
              <a:spcAft>
                <a:spcPts val="0"/>
              </a:spcAft>
            </a:pPr>
            <a:r>
              <a:rPr lang="en-US" sz="1200" dirty="0" smtClean="0">
                <a:effectLst/>
                <a:latin typeface="Times New Roman"/>
                <a:ea typeface="Malgun Gothic"/>
                <a:cs typeface="Times New Roman"/>
              </a:rPr>
              <a:t>Model 3: Adjusted for Model 2 + traditional CVD risk factors (prevalent diabetes, systolic BP, hypertension medication use, HDL-C, LDL-C, use of lipid-lowering medications)</a:t>
            </a:r>
            <a:endParaRPr lang="en-US" sz="1200" dirty="0" smtClean="0">
              <a:effectLst/>
              <a:latin typeface="+mn-lt"/>
              <a:ea typeface="Malgun Gothic"/>
              <a:cs typeface="Times New Roman"/>
            </a:endParaRPr>
          </a:p>
          <a:p>
            <a:pPr marL="0" marR="0">
              <a:lnSpc>
                <a:spcPct val="200000"/>
              </a:lnSpc>
              <a:spcBef>
                <a:spcPts val="0"/>
              </a:spcBef>
              <a:spcAft>
                <a:spcPts val="0"/>
              </a:spcAft>
            </a:pPr>
            <a:r>
              <a:rPr lang="en-US" sz="1200" dirty="0" smtClean="0">
                <a:effectLst/>
                <a:latin typeface="Times New Roman"/>
                <a:ea typeface="Malgun Gothic"/>
                <a:cs typeface="Times New Roman"/>
              </a:rPr>
              <a:t>Model 4:  Adjusted for Model 3+sleep duration category</a:t>
            </a:r>
            <a:endParaRPr lang="en-US" sz="1200" dirty="0" smtClean="0">
              <a:effectLst/>
              <a:latin typeface="+mn-lt"/>
              <a:ea typeface="Malgun Gothic"/>
              <a:cs typeface="Times New Roman"/>
            </a:endParaRPr>
          </a:p>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27</a:t>
            </a:fld>
            <a:endParaRPr lang="en-US"/>
          </a:p>
        </p:txBody>
      </p:sp>
    </p:spTree>
    <p:extLst>
      <p:ext uri="{BB962C8B-B14F-4D97-AF65-F5344CB8AC3E}">
        <p14:creationId xmlns:p14="http://schemas.microsoft.com/office/powerpoint/2010/main" xmlns="" val="3756368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33</a:t>
            </a:fld>
            <a:endParaRPr lang="en-US"/>
          </a:p>
        </p:txBody>
      </p:sp>
    </p:spTree>
    <p:extLst>
      <p:ext uri="{BB962C8B-B14F-4D97-AF65-F5344CB8AC3E}">
        <p14:creationId xmlns:p14="http://schemas.microsoft.com/office/powerpoint/2010/main" xmlns="" val="3735588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Sleep architecture refers to the basic structural organization of normal sleep. There are two types of sleep, non-rapid eye-movement (</a:t>
            </a:r>
            <a:r>
              <a:rPr lang="en-US" dirty="0" smtClean="0">
                <a:hlinkClick r:id="rId3"/>
              </a:rPr>
              <a:t>NREM</a:t>
            </a:r>
            <a:r>
              <a:rPr lang="en-US" dirty="0" smtClean="0"/>
              <a:t>) sleep and rapid eye-movement (</a:t>
            </a:r>
            <a:r>
              <a:rPr lang="en-US" dirty="0" smtClean="0">
                <a:hlinkClick r:id="rId4"/>
              </a:rPr>
              <a:t>REM</a:t>
            </a:r>
            <a:r>
              <a:rPr lang="en-US" dirty="0" smtClean="0"/>
              <a:t>) sleep. NREM sleep is divided into stages 1, 2, 3, and 4, representing a continuum of relative depth. Each has unique characteristics including variations in brain wave patterns, eye movements, and muscle tone. Sleep cycles and stages were uncovered with the use of electroencephalographic (EEG) recordings that trace the electrical patterns of brain activity</a:t>
            </a:r>
          </a:p>
          <a:p>
            <a:endParaRPr lang="en-US" dirty="0" smtClean="0"/>
          </a:p>
          <a:p>
            <a:r>
              <a:rPr lang="en-US" dirty="0" smtClean="0"/>
              <a:t>Sleep architecture represents the structure of sleep and is generally composed of a somewhat cyclical pattern of the various NREM and REM sleep stages. It is typically summarized by a chart called a </a:t>
            </a:r>
            <a:r>
              <a:rPr lang="en-US" dirty="0" err="1" smtClean="0"/>
              <a:t>hypnogram</a:t>
            </a:r>
            <a:r>
              <a:rPr lang="en-US" dirty="0" smtClean="0"/>
              <a:t>.</a:t>
            </a:r>
          </a:p>
          <a:p>
            <a:endParaRPr lang="en-US" dirty="0" smtClean="0"/>
          </a:p>
          <a:p>
            <a:r>
              <a:rPr lang="en-US" dirty="0" smtClean="0"/>
              <a:t>During this stage, known as deep sleep or slow-wave sleep, the brain becomes less responsive to external stimuli, making it difficult to wake the sleeper.</a:t>
            </a:r>
          </a:p>
          <a:p>
            <a:endParaRPr lang="en-US" dirty="0" smtClean="0"/>
          </a:p>
          <a:p>
            <a:r>
              <a:rPr lang="en-US" dirty="0" smtClean="0"/>
              <a:t>During the night, a normal sleeper moves between different sleep stages in a fairly predictable pattern, alternating between quiet sleep (non-REM) and dreaming sleep (REM).</a:t>
            </a:r>
          </a:p>
          <a:p>
            <a:endParaRPr lang="en-US" dirty="0" smtClean="0"/>
          </a:p>
          <a:p>
            <a:r>
              <a:rPr lang="en-US" dirty="0" smtClean="0"/>
              <a:t>Large, slow brain waves called delta waves become a major feature on the EEG.</a:t>
            </a:r>
          </a:p>
          <a:p>
            <a:endParaRPr lang="en-US" dirty="0" smtClean="0"/>
          </a:p>
          <a:p>
            <a:r>
              <a:rPr lang="en-US" dirty="0" smtClean="0"/>
              <a:t>Normally, young people spend about 20% of their sleep time in half-hour stretches of deep sleep lasting up to half an hour, but deep sleep is nearly absent in most people over age 65. </a:t>
            </a:r>
          </a:p>
          <a:p>
            <a:endParaRPr lang="en-US" dirty="0" smtClean="0"/>
          </a:p>
          <a:p>
            <a:r>
              <a:rPr lang="en-US" dirty="0" smtClean="0"/>
              <a:t>Breathing becomes more regular. Blood pressure falls, and pulse rate slows to about 20% to 30% below the waking rate. </a:t>
            </a:r>
          </a:p>
          <a:p>
            <a:r>
              <a:rPr lang="en-US" dirty="0" smtClean="0"/>
              <a:t>Blood flow is directed less toward your brain, which cools measurably.</a:t>
            </a:r>
          </a:p>
          <a:p>
            <a:r>
              <a:rPr lang="en-US" dirty="0" smtClean="0"/>
              <a:t>At the beginning of this stage, the pituitary gland releases a pulse of growth hormone that stimulates tissue growth and muscle repair. </a:t>
            </a:r>
          </a:p>
          <a:p>
            <a:r>
              <a:rPr lang="en-US" dirty="0" smtClean="0"/>
              <a:t>Blood levels of substances that activate your immune system increase, raising the possibility that slow-wave sleep helps the body defend itself against infection.</a:t>
            </a:r>
          </a:p>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7</a:t>
            </a:fld>
            <a:endParaRPr lang="en-US"/>
          </a:p>
        </p:txBody>
      </p:sp>
    </p:spTree>
    <p:extLst>
      <p:ext uri="{BB962C8B-B14F-4D97-AF65-F5344CB8AC3E}">
        <p14:creationId xmlns:p14="http://schemas.microsoft.com/office/powerpoint/2010/main" xmlns="" val="311574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mean age of the analytical sample was 68.4 ±9.2, 46.4 % were men,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95681A2-9A32-4DA8-B4D9-C63D511684A4}" type="slidenum">
              <a:rPr lang="en-US" smtClean="0"/>
              <a:pPr/>
              <a:t>10</a:t>
            </a:fld>
            <a:endParaRPr lang="en-US"/>
          </a:p>
        </p:txBody>
      </p:sp>
    </p:spTree>
    <p:extLst>
      <p:ext uri="{BB962C8B-B14F-4D97-AF65-F5344CB8AC3E}">
        <p14:creationId xmlns:p14="http://schemas.microsoft.com/office/powerpoint/2010/main" xmlns="" val="231726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and the mean BMI was 28.7 ±10 kg/m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These characteristics were similar to the entire MESA exam 5 cohort (n = 4651). Participants belonging to the more severe SDB group tended to have worse CVD risk profiles. Despite a high prevalence of hypertension and diabetes, overt CVD was low. With increasing AHI severity, participants were more likely to be male, and to have higher BMI, blood pressure, and fasting glucose level, and lower HDL. Similar trends were observed for prevalence of hypertension and diabetes.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95681A2-9A32-4DA8-B4D9-C63D511684A4}" type="slidenum">
              <a:rPr lang="en-US" smtClean="0"/>
              <a:pPr/>
              <a:t>11</a:t>
            </a:fld>
            <a:endParaRPr lang="en-US"/>
          </a:p>
        </p:txBody>
      </p:sp>
    </p:spTree>
    <p:extLst>
      <p:ext uri="{BB962C8B-B14F-4D97-AF65-F5344CB8AC3E}">
        <p14:creationId xmlns:p14="http://schemas.microsoft.com/office/powerpoint/2010/main" xmlns="" val="691000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12</a:t>
            </a:fld>
            <a:endParaRPr lang="en-US"/>
          </a:p>
        </p:txBody>
      </p:sp>
    </p:spTree>
    <p:extLst>
      <p:ext uri="{BB962C8B-B14F-4D97-AF65-F5344CB8AC3E}">
        <p14:creationId xmlns:p14="http://schemas.microsoft.com/office/powerpoint/2010/main" xmlns="" val="2322406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adjusted models, each SD increase (16.7/</a:t>
            </a:r>
            <a:r>
              <a:rPr lang="en-US" sz="1200" kern="1200" dirty="0" err="1" smtClean="0">
                <a:solidFill>
                  <a:schemeClr val="tx1"/>
                </a:solidFill>
                <a:effectLst/>
                <a:latin typeface="+mn-lt"/>
                <a:ea typeface="+mn-ea"/>
                <a:cs typeface="+mn-cs"/>
              </a:rPr>
              <a:t>hr</a:t>
            </a:r>
            <a:r>
              <a:rPr lang="en-US" sz="1200" kern="1200" dirty="0" smtClean="0">
                <a:solidFill>
                  <a:schemeClr val="tx1"/>
                </a:solidFill>
                <a:effectLst/>
                <a:latin typeface="+mn-lt"/>
                <a:ea typeface="+mn-ea"/>
                <a:cs typeface="+mn-cs"/>
              </a:rPr>
              <a:t>) in AHI was associated with a modest increase in the odds of prevalent AF in all models, although statistical significance was attenuated to borderline in a model accounting for prevalent CVD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Higher ODI, a measure of intermittent hypoxemia, also was associated with significantly higher odds of prevalent AF in both unadjusted and all adjusted models. Minimum SpO2 during sleep was associated with higher odds of AF but statistical significance was lost after accounting for prevalent CVD. No significant association was observed for % time SpO2 &lt; 90%, a measure of cumulative time at low hemoglobin oxygen saturation.	</a:t>
            </a:r>
          </a:p>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13</a:t>
            </a:fld>
            <a:endParaRPr lang="en-US"/>
          </a:p>
        </p:txBody>
      </p:sp>
    </p:spTree>
    <p:extLst>
      <p:ext uri="{BB962C8B-B14F-4D97-AF65-F5344CB8AC3E}">
        <p14:creationId xmlns:p14="http://schemas.microsoft.com/office/powerpoint/2010/main" xmlns="" val="3582513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Greater SWS time was significantly associated with lower odds of AF in all models (OR: 0.66 [0.50,0.89] per 1 SD increase in model 4).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Higher sleep efficiency was significantly associated with lower likelihood of AF. Surprisingly, a higher arousal index was associated with lower likelihood of AF, though this was statistically not significant. No association between average daily sleep duration and AF was found.</a:t>
            </a:r>
          </a:p>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14</a:t>
            </a:fld>
            <a:endParaRPr lang="en-US"/>
          </a:p>
        </p:txBody>
      </p:sp>
    </p:spTree>
    <p:extLst>
      <p:ext uri="{BB962C8B-B14F-4D97-AF65-F5344CB8AC3E}">
        <p14:creationId xmlns:p14="http://schemas.microsoft.com/office/powerpoint/2010/main" xmlns="" val="144654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category-based analyses of SWS time, there was a significant linear trend of lower likelihood of AF with higher quartile of SWS time (Figure 1). % SWS time showed a similar albeit slightly weaker association with AF</a:t>
            </a:r>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17</a:t>
            </a:fld>
            <a:endParaRPr lang="en-US"/>
          </a:p>
        </p:txBody>
      </p:sp>
    </p:spTree>
    <p:extLst>
      <p:ext uri="{BB962C8B-B14F-4D97-AF65-F5344CB8AC3E}">
        <p14:creationId xmlns:p14="http://schemas.microsoft.com/office/powerpoint/2010/main" xmlns="" val="3133078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5681A2-9A32-4DA8-B4D9-C63D511684A4}" type="slidenum">
              <a:rPr lang="en-US" smtClean="0"/>
              <a:pPr/>
              <a:t>19</a:t>
            </a:fld>
            <a:endParaRPr lang="en-US"/>
          </a:p>
        </p:txBody>
      </p:sp>
    </p:spTree>
    <p:extLst>
      <p:ext uri="{BB962C8B-B14F-4D97-AF65-F5344CB8AC3E}">
        <p14:creationId xmlns:p14="http://schemas.microsoft.com/office/powerpoint/2010/main" xmlns="" val="3980890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082224-671A-43FF-9585-86755B8AE630}"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433175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82224-671A-43FF-9585-86755B8AE630}"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2751446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82224-671A-43FF-9585-86755B8AE630}"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1328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82224-671A-43FF-9585-86755B8AE630}"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342383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082224-671A-43FF-9585-86755B8AE630}" type="datetimeFigureOut">
              <a:rPr lang="en-US" smtClean="0"/>
              <a:pPr/>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349340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082224-671A-43FF-9585-86755B8AE630}"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58131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082224-671A-43FF-9585-86755B8AE630}" type="datetimeFigureOut">
              <a:rPr lang="en-US" smtClean="0"/>
              <a:pPr/>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132117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082224-671A-43FF-9585-86755B8AE630}" type="datetimeFigureOut">
              <a:rPr lang="en-US" smtClean="0"/>
              <a:pPr/>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37029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82224-671A-43FF-9585-86755B8AE630}" type="datetimeFigureOut">
              <a:rPr lang="en-US" smtClean="0"/>
              <a:pPr/>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1126649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82224-671A-43FF-9585-86755B8AE630}"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108186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82224-671A-43FF-9585-86755B8AE630}" type="datetimeFigureOut">
              <a:rPr lang="en-US" smtClean="0"/>
              <a:pPr/>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757730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82224-671A-43FF-9585-86755B8AE630}" type="datetimeFigureOut">
              <a:rPr lang="en-US" smtClean="0"/>
              <a:pPr/>
              <a:t>9/18/2014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A14EB-EAC2-4CA8-B0A7-39CED21DE49F}" type="slidenum">
              <a:rPr lang="en-US" smtClean="0"/>
              <a:pPr/>
              <a:t>‹#›</a:t>
            </a:fld>
            <a:endParaRPr lang="en-US"/>
          </a:p>
        </p:txBody>
      </p:sp>
    </p:spTree>
    <p:extLst>
      <p:ext uri="{BB962C8B-B14F-4D97-AF65-F5344CB8AC3E}">
        <p14:creationId xmlns:p14="http://schemas.microsoft.com/office/powerpoint/2010/main" xmlns="" val="1719922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143000"/>
            <a:ext cx="8610600" cy="1470025"/>
          </a:xfrm>
        </p:spPr>
        <p:txBody>
          <a:bodyPr>
            <a:normAutofit fontScale="90000"/>
          </a:bodyPr>
          <a:lstStyle/>
          <a:p>
            <a:r>
              <a:rPr lang="en-US" dirty="0" smtClean="0"/>
              <a:t>Sleep Architecture: </a:t>
            </a:r>
            <a:br>
              <a:rPr lang="en-US" dirty="0" smtClean="0"/>
            </a:br>
            <a:r>
              <a:rPr lang="en-US" dirty="0" smtClean="0"/>
              <a:t>A Novel Marker in Cardiovascular Risk: </a:t>
            </a:r>
            <a:br>
              <a:rPr lang="en-US" dirty="0" smtClean="0"/>
            </a:br>
            <a:r>
              <a:rPr lang="en-US" dirty="0" smtClean="0"/>
              <a:t>Findings from MESA Sleep</a:t>
            </a:r>
            <a:endParaRPr lang="en-US" dirty="0"/>
          </a:p>
        </p:txBody>
      </p:sp>
      <p:sp>
        <p:nvSpPr>
          <p:cNvPr id="3" name="Subtitle 2"/>
          <p:cNvSpPr>
            <a:spLocks noGrp="1"/>
          </p:cNvSpPr>
          <p:nvPr>
            <p:ph type="subTitle" idx="1"/>
          </p:nvPr>
        </p:nvSpPr>
        <p:spPr>
          <a:xfrm>
            <a:off x="1371600" y="4648200"/>
            <a:ext cx="6477000" cy="1371600"/>
          </a:xfrm>
        </p:spPr>
        <p:txBody>
          <a:bodyPr>
            <a:normAutofit/>
          </a:bodyPr>
          <a:lstStyle/>
          <a:p>
            <a:r>
              <a:rPr lang="en-US" sz="2400" dirty="0" smtClean="0"/>
              <a:t>Young Kwon, MD</a:t>
            </a:r>
          </a:p>
          <a:p>
            <a:r>
              <a:rPr lang="en-US" sz="2400" dirty="0" smtClean="0"/>
              <a:t>University of Minnesota </a:t>
            </a:r>
            <a:endParaRPr lang="en-US" sz="2400"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5200" y="5562600"/>
            <a:ext cx="1371600" cy="1029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5"/>
          <p:cNvSpPr txBox="1"/>
          <p:nvPr/>
        </p:nvSpPr>
        <p:spPr>
          <a:xfrm>
            <a:off x="152400" y="3643745"/>
            <a:ext cx="91440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MESA Steering Committee Meeting, Arlington, VA</a:t>
            </a:r>
          </a:p>
          <a:p>
            <a:pPr algn="ctr"/>
            <a:r>
              <a:rPr lang="en-US" dirty="0" smtClean="0"/>
              <a:t>September 2014  </a:t>
            </a:r>
            <a:endParaRPr lang="en-US" dirty="0"/>
          </a:p>
        </p:txBody>
      </p:sp>
    </p:spTree>
    <p:extLst>
      <p:ext uri="{BB962C8B-B14F-4D97-AF65-F5344CB8AC3E}">
        <p14:creationId xmlns:p14="http://schemas.microsoft.com/office/powerpoint/2010/main" xmlns="" val="3574377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Characteristics</a:t>
            </a:r>
            <a:br>
              <a:rPr lang="en-US" dirty="0" smtClean="0"/>
            </a:br>
            <a:r>
              <a:rPr lang="en-US" sz="2700" dirty="0" smtClean="0"/>
              <a:t>based on severity of sleep disordered breathing (SDB)</a:t>
            </a:r>
            <a:br>
              <a:rPr lang="en-US" sz="2700" dirty="0" smtClean="0"/>
            </a:br>
            <a:r>
              <a:rPr lang="en-US" sz="2700" dirty="0" smtClean="0"/>
              <a:t>apnea hypopnea index (AHI)</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14476181"/>
              </p:ext>
            </p:extLst>
          </p:nvPr>
        </p:nvGraphicFramePr>
        <p:xfrm>
          <a:off x="304800" y="1828803"/>
          <a:ext cx="8382000" cy="3230500"/>
        </p:xfrm>
        <a:graphic>
          <a:graphicData uri="http://schemas.openxmlformats.org/drawingml/2006/table">
            <a:tbl>
              <a:tblPr firstRow="1" firstCol="1" bandRow="1"/>
              <a:tblGrid>
                <a:gridCol w="1371600"/>
                <a:gridCol w="1422400"/>
                <a:gridCol w="1397000"/>
                <a:gridCol w="1397000"/>
                <a:gridCol w="1397000"/>
                <a:gridCol w="1397000"/>
              </a:tblGrid>
              <a:tr h="321292">
                <a:tc>
                  <a:txBody>
                    <a:bodyPr/>
                    <a:lstStyle/>
                    <a:p>
                      <a:endParaRPr lang="en-US" sz="1400" dirty="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Overall</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&lt;</a:t>
                      </a:r>
                      <a:r>
                        <a:rPr lang="en-US" sz="1400" dirty="0" smtClean="0">
                          <a:effectLst/>
                          <a:latin typeface="Times New Roman"/>
                          <a:ea typeface="Malgun Gothic"/>
                          <a:cs typeface="Times New Roman"/>
                        </a:rPr>
                        <a:t>5 (Normal)</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Times New Roman"/>
                          <a:ea typeface="Malgun Gothic"/>
                          <a:cs typeface="Times New Roman"/>
                        </a:rPr>
                        <a:t>5-14 (Mild)</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Times New Roman"/>
                          <a:ea typeface="Malgun Gothic"/>
                          <a:cs typeface="Times New Roman"/>
                        </a:rPr>
                        <a:t>15-29 (Moderate)</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&gt;=</a:t>
                      </a:r>
                      <a:r>
                        <a:rPr lang="en-US" sz="1400" dirty="0" smtClean="0">
                          <a:effectLst/>
                          <a:latin typeface="Times New Roman"/>
                          <a:ea typeface="Malgun Gothic"/>
                          <a:cs typeface="Times New Roman"/>
                        </a:rPr>
                        <a:t>30 (Severe)</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21292">
                <a:tc>
                  <a:txBody>
                    <a:bodyPr/>
                    <a:lstStyle/>
                    <a:p>
                      <a:endParaRPr lang="en-US" sz="140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n=2048</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n=707</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n=650</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n=384</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n=307</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Age</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68.4 ± 9.2</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67.2 ± 9.1</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69.3 ± 9.2</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69.2 ± 9.0</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68.8 ± 9.1</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Male</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950 (46.4%)</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231 (32.7%)</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288 (44.3%)</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220 (57.3%)</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211 (68.7%)</a:t>
                      </a:r>
                      <a:endParaRPr lang="en-US" sz="1400">
                        <a:effectLst/>
                        <a:latin typeface="Calibri"/>
                        <a:ea typeface="Malgun Gothic"/>
                        <a:cs typeface="Times New Roman"/>
                      </a:endParaRPr>
                    </a:p>
                  </a:txBody>
                  <a:tcPr marL="68580" marR="68580" marT="0" marB="0">
                    <a:lnL>
                      <a:noFill/>
                    </a:lnL>
                    <a:lnR>
                      <a:noFill/>
                    </a:lnR>
                    <a:lnT>
                      <a:noFill/>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Race / ethnicity</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 </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 </a:t>
                      </a:r>
                      <a:endParaRPr lang="en-US" sz="1400">
                        <a:effectLst/>
                        <a:latin typeface="Calibri"/>
                        <a:ea typeface="Malgun Gothic"/>
                        <a:cs typeface="Times New Roman"/>
                      </a:endParaRPr>
                    </a:p>
                  </a:txBody>
                  <a:tcPr marL="68580" marR="68580" marT="0" marB="0">
                    <a:lnL>
                      <a:noFill/>
                    </a:lnL>
                    <a:lnR>
                      <a:noFill/>
                    </a:lnR>
                    <a:lnT>
                      <a:noFill/>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White</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742 (36.2%)</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273 (38.6%)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244 (37.5%)</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132 (34.4%)</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93 (30.3%)</a:t>
                      </a:r>
                      <a:endParaRPr lang="en-US" sz="1400">
                        <a:effectLst/>
                        <a:latin typeface="Calibri"/>
                        <a:ea typeface="Malgun Gothic"/>
                        <a:cs typeface="Times New Roman"/>
                      </a:endParaRPr>
                    </a:p>
                  </a:txBody>
                  <a:tcPr marL="68580" marR="68580" marT="0" marB="0">
                    <a:lnL>
                      <a:noFill/>
                    </a:lnL>
                    <a:lnR>
                      <a:noFill/>
                    </a:lnR>
                    <a:lnT>
                      <a:noFill/>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Chinese-American</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249 (12.2%)</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86 (12.2%)</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67 (10.3%)</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53 (13.8%)</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43 (14.0%)</a:t>
                      </a:r>
                      <a:endParaRPr lang="en-US" sz="1400">
                        <a:effectLst/>
                        <a:latin typeface="Calibri"/>
                        <a:ea typeface="Malgun Gothic"/>
                        <a:cs typeface="Times New Roman"/>
                      </a:endParaRPr>
                    </a:p>
                  </a:txBody>
                  <a:tcPr marL="68580" marR="68580" marT="0" marB="0">
                    <a:lnL>
                      <a:noFill/>
                    </a:lnL>
                    <a:lnR>
                      <a:noFill/>
                    </a:lnR>
                    <a:lnT>
                      <a:noFill/>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African-American</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568 (27.7%)</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207 (29.3%)</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178 (27.4%)</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99 (25.8%)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84 (27.4%)</a:t>
                      </a:r>
                      <a:endParaRPr lang="en-US" sz="1400">
                        <a:effectLst/>
                        <a:latin typeface="Calibri"/>
                        <a:ea typeface="Malgun Gothic"/>
                        <a:cs typeface="Times New Roman"/>
                      </a:endParaRPr>
                    </a:p>
                  </a:txBody>
                  <a:tcPr marL="68580" marR="68580" marT="0" marB="0">
                    <a:lnL>
                      <a:noFill/>
                    </a:lnL>
                    <a:lnR>
                      <a:noFill/>
                    </a:lnR>
                    <a:lnT>
                      <a:noFill/>
                    </a:lnT>
                    <a:lnB>
                      <a:noFill/>
                    </a:lnB>
                  </a:tcPr>
                </a:tc>
              </a:tr>
              <a:tr h="321292">
                <a:tc>
                  <a:txBody>
                    <a:bodyPr/>
                    <a:lstStyle/>
                    <a:p>
                      <a:pPr marL="0" marR="0">
                        <a:lnSpc>
                          <a:spcPct val="115000"/>
                        </a:lnSpc>
                        <a:spcBef>
                          <a:spcPts val="0"/>
                        </a:spcBef>
                        <a:spcAft>
                          <a:spcPts val="0"/>
                        </a:spcAft>
                      </a:pPr>
                      <a:r>
                        <a:rPr lang="en-US" sz="1400">
                          <a:effectLst/>
                          <a:latin typeface="Times New Roman"/>
                          <a:ea typeface="Malgun Gothic"/>
                          <a:cs typeface="Times New Roman"/>
                        </a:rPr>
                        <a:t>   Hispanic</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489 (23.9%)</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141 (19.9%)</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161 (24.8%)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100 (26.0%)</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87 (28.3%)</a:t>
                      </a:r>
                      <a:endParaRPr lang="en-US" sz="14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xmlns="" val="2169601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1845"/>
            <a:ext cx="8229600" cy="1143000"/>
          </a:xfrm>
        </p:spPr>
        <p:txBody>
          <a:bodyPr/>
          <a:lstStyle/>
          <a:p>
            <a:r>
              <a:rPr lang="en-US" dirty="0" smtClean="0"/>
              <a:t>Participants Characteristics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63375543"/>
              </p:ext>
            </p:extLst>
          </p:nvPr>
        </p:nvGraphicFramePr>
        <p:xfrm>
          <a:off x="152400" y="1143000"/>
          <a:ext cx="8610606" cy="5678424"/>
        </p:xfrm>
        <a:graphic>
          <a:graphicData uri="http://schemas.openxmlformats.org/drawingml/2006/table">
            <a:tbl>
              <a:tblPr firstRow="1" firstCol="1" bandRow="1"/>
              <a:tblGrid>
                <a:gridCol w="1435101"/>
                <a:gridCol w="1435101"/>
                <a:gridCol w="1435101"/>
                <a:gridCol w="1435101"/>
                <a:gridCol w="1435101"/>
                <a:gridCol w="1435101"/>
              </a:tblGrid>
              <a:tr h="209023">
                <a:tc>
                  <a:txBody>
                    <a:bodyPr/>
                    <a:lstStyle/>
                    <a:p>
                      <a:endParaRPr lang="en-US" sz="1200" dirty="0">
                        <a:effectLst/>
                        <a:latin typeface="Calibri"/>
                      </a:endParaRPr>
                    </a:p>
                  </a:txBody>
                  <a:tcPr marL="67107" marR="6710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Overall</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&lt;</a:t>
                      </a:r>
                      <a:r>
                        <a:rPr lang="en-US" sz="1200" dirty="0" smtClean="0">
                          <a:effectLst/>
                          <a:latin typeface="Times New Roman"/>
                          <a:ea typeface="Malgun Gothic"/>
                          <a:cs typeface="Times New Roman"/>
                        </a:rPr>
                        <a:t>5 (Normal)</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Times New Roman"/>
                          <a:ea typeface="Malgun Gothic"/>
                          <a:cs typeface="Times New Roman"/>
                        </a:rPr>
                        <a:t>5-14 (Mild)</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Times New Roman"/>
                          <a:ea typeface="Malgun Gothic"/>
                          <a:cs typeface="Times New Roman"/>
                        </a:rPr>
                        <a:t>15-29 (Moderate)</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&gt;=</a:t>
                      </a:r>
                      <a:r>
                        <a:rPr lang="en-US" sz="1200" dirty="0" smtClean="0">
                          <a:effectLst/>
                          <a:latin typeface="Times New Roman"/>
                          <a:ea typeface="Malgun Gothic"/>
                          <a:cs typeface="Times New Roman"/>
                        </a:rPr>
                        <a:t>30 (Severe)</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endParaRPr lang="en-US" sz="1200">
                        <a:effectLst/>
                        <a:latin typeface="Calibri"/>
                      </a:endParaRPr>
                    </a:p>
                  </a:txBody>
                  <a:tcPr marL="67107" marR="6710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n=2048</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n=707</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n=650</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n=384</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n=307</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Body mass index (kg/m^2)</a:t>
                      </a:r>
                      <a:endParaRPr lang="en-US" sz="1200" dirty="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28.7 ± 5.6</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26.7 ± 5.0</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28.8 ± 5.1</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29.7 ± 5.6</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31.5 ± 6.1</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a:effectLst/>
                          <a:latin typeface="Times New Roman"/>
                          <a:ea typeface="Malgun Gothic"/>
                          <a:cs typeface="Times New Roman"/>
                        </a:rPr>
                        <a:t>Seated systolic blood pressure (mmHg)</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122.8 ± 20.2</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121. 0± 21.5</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123.6 ± 19.7</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122.6 ± 18.9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125.8 ± 19.7</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a:effectLst/>
                          <a:latin typeface="Times New Roman"/>
                          <a:ea typeface="Malgun Gothic"/>
                          <a:cs typeface="Times New Roman"/>
                        </a:rPr>
                        <a:t>Seated diastolic blood pressure (mmHg)</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68.3 ± 9.9</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67.2 ± 9.9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68.2 ± 9.8</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68.9 ± 9.9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70.1 ± 10.0</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Total cholesterol (mg/dl)</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184.0 ± 36.9</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188.8 ± 36.7</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185.0 ± 35.8</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179.4 ± 37.6</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176.6 ± 36.8</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HDL (mg/dl)</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55.6 ± 16.3</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59.9 ± 17.8</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55.5 ± 15.6</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51.7 ± 14.4</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50.6 ± 13.6</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Fasting glucose (mg/dl)</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102.0 ± 28.4</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98.3 ± 23.9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101.1 ± 27.2</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104.1 ± 28.4</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109.8 ± 37.2</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a:effectLst/>
                          <a:latin typeface="Times New Roman"/>
                          <a:ea typeface="Malgun Gothic"/>
                          <a:cs typeface="Times New Roman"/>
                        </a:rPr>
                        <a:t>Hypertension by JNC VII (2004) criteria</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1161 (56.7%)</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362 (51.2%)</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378 (58.2%)</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228 (59.4%)</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193 (62.9%)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Hypertension medication</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1093 (53.4%)</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336 (47.5%)</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358 (55.1%)</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212 (55.2%)</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187 (60.9%)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a:effectLst/>
                          <a:latin typeface="Times New Roman"/>
                          <a:ea typeface="Malgun Gothic"/>
                          <a:cs typeface="Times New Roman"/>
                        </a:rPr>
                        <a:t>Lipid-lowering medication</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763 (37.3%)</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230 (32.5%)</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246 (37.8%)</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159 (41.4%)</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128 (41.7%)</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Diabetes</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407 (19.9%)</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101 (14.3%)</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126 (19.4%)</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93 (24.2%)</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87 (28.3%)</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742">
                <a:tc>
                  <a:txBody>
                    <a:bodyPr/>
                    <a:lstStyle/>
                    <a:p>
                      <a:pPr marL="0" marR="0">
                        <a:lnSpc>
                          <a:spcPct val="115000"/>
                        </a:lnSpc>
                        <a:spcBef>
                          <a:spcPts val="0"/>
                        </a:spcBef>
                        <a:spcAft>
                          <a:spcPts val="0"/>
                        </a:spcAft>
                      </a:pPr>
                      <a:r>
                        <a:rPr lang="en-US" sz="1200">
                          <a:effectLst/>
                          <a:latin typeface="Times New Roman"/>
                          <a:ea typeface="Malgun Gothic"/>
                          <a:cs typeface="Times New Roman"/>
                        </a:rPr>
                        <a:t>Prevalent coronary heart disease</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32 (1.6%)</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 (1.0%)</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 (1.5%)</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 (2.3%)</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6 (2.0%)</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Prevalent stroke</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 (1.0%)</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 (1.3%)</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 (0.9%)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 (0.5%)</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3 (1.0%)</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023">
                <a:tc>
                  <a:txBody>
                    <a:bodyPr/>
                    <a:lstStyle/>
                    <a:p>
                      <a:pPr marL="0" marR="0">
                        <a:lnSpc>
                          <a:spcPct val="115000"/>
                        </a:lnSpc>
                        <a:spcBef>
                          <a:spcPts val="0"/>
                        </a:spcBef>
                        <a:spcAft>
                          <a:spcPts val="0"/>
                        </a:spcAft>
                      </a:pPr>
                      <a:r>
                        <a:rPr lang="en-US" sz="1200">
                          <a:effectLst/>
                          <a:latin typeface="Times New Roman"/>
                          <a:ea typeface="Malgun Gothic"/>
                          <a:cs typeface="Times New Roman"/>
                        </a:rPr>
                        <a:t>Prevalent heart failure</a:t>
                      </a:r>
                      <a:endParaRPr lang="en-US" sz="1200">
                        <a:effectLst/>
                        <a:latin typeface="Calibri"/>
                        <a:ea typeface="Malgun Gothic"/>
                        <a:cs typeface="Times New Roman"/>
                      </a:endParaRPr>
                    </a:p>
                  </a:txBody>
                  <a:tcPr marL="67107" marR="67107"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27 (1.3%)</a:t>
                      </a:r>
                      <a:endParaRPr lang="en-US" sz="1200">
                        <a:effectLst/>
                        <a:latin typeface="Calibri"/>
                        <a:ea typeface="Malgun Gothic"/>
                        <a:cs typeface="Times New Roman"/>
                      </a:endParaRPr>
                    </a:p>
                  </a:txBody>
                  <a:tcPr marL="67107" marR="67107"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 (0.4%)</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 (0.9%)</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 (2.6%)</a:t>
                      </a:r>
                      <a:endParaRPr lang="en-US" sz="120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8 (2.6%)</a:t>
                      </a:r>
                      <a:endParaRPr lang="en-US" sz="1200" dirty="0">
                        <a:effectLst/>
                        <a:latin typeface="Calibri"/>
                        <a:ea typeface="Malgun Gothic"/>
                        <a:cs typeface="Times New Roman"/>
                      </a:endParaRPr>
                    </a:p>
                  </a:txBody>
                  <a:tcPr marL="67107" marR="6710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560870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Characteristics by AF</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91572979"/>
              </p:ext>
            </p:extLst>
          </p:nvPr>
        </p:nvGraphicFramePr>
        <p:xfrm>
          <a:off x="228600" y="1544698"/>
          <a:ext cx="8229601" cy="4449067"/>
        </p:xfrm>
        <a:graphic>
          <a:graphicData uri="http://schemas.openxmlformats.org/drawingml/2006/table">
            <a:tbl>
              <a:tblPr firstRow="1" firstCol="1" bandRow="1"/>
              <a:tblGrid>
                <a:gridCol w="2181340"/>
                <a:gridCol w="694063"/>
                <a:gridCol w="793215"/>
                <a:gridCol w="594911"/>
                <a:gridCol w="809385"/>
                <a:gridCol w="876196"/>
                <a:gridCol w="793215"/>
                <a:gridCol w="594911"/>
                <a:gridCol w="892365"/>
              </a:tblGrid>
              <a:tr h="251967">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 </a:t>
                      </a:r>
                      <a:endParaRPr lang="en-US" sz="14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1400">
                          <a:effectLst/>
                          <a:latin typeface="Times New Roman"/>
                          <a:ea typeface="Malgun Gothic"/>
                          <a:cs typeface="Times New Roman"/>
                        </a:rPr>
                        <a:t>Overall (n=2048)</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a:lnSpc>
                          <a:spcPct val="115000"/>
                        </a:lnSpc>
                        <a:spcBef>
                          <a:spcPts val="0"/>
                        </a:spcBef>
                        <a:spcAft>
                          <a:spcPts val="0"/>
                        </a:spcAft>
                      </a:pPr>
                      <a:r>
                        <a:rPr lang="en-US" sz="1400" dirty="0">
                          <a:effectLst/>
                          <a:latin typeface="Times New Roman"/>
                          <a:ea typeface="Malgun Gothic"/>
                          <a:cs typeface="Times New Roman"/>
                        </a:rPr>
                        <a:t>No AF (n = 1948)</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15000"/>
                        </a:lnSpc>
                        <a:spcBef>
                          <a:spcPts val="0"/>
                        </a:spcBef>
                        <a:spcAft>
                          <a:spcPts val="0"/>
                        </a:spcAft>
                      </a:pPr>
                      <a:r>
                        <a:rPr lang="en-US" sz="1400" dirty="0">
                          <a:effectLst/>
                          <a:latin typeface="Times New Roman"/>
                          <a:ea typeface="Malgun Gothic"/>
                          <a:cs typeface="Times New Roman"/>
                        </a:rPr>
                        <a:t>AF (n = 100)</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P value</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654">
                <a:tc>
                  <a:txBody>
                    <a:bodyPr/>
                    <a:lstStyle/>
                    <a:p>
                      <a:endParaRPr lang="en-US" sz="1400" dirty="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N</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Mean</a:t>
                      </a:r>
                      <a:endParaRPr lang="en-US" sz="14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SD</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Mean</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SD</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Mean</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SD</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 </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654">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AHI (events/</a:t>
                      </a:r>
                      <a:r>
                        <a:rPr lang="en-US" sz="1400" dirty="0" err="1">
                          <a:effectLst/>
                          <a:latin typeface="Times New Roman"/>
                          <a:ea typeface="Malgun Gothic"/>
                          <a:cs typeface="Times New Roman"/>
                        </a:rPr>
                        <a:t>hr</a:t>
                      </a:r>
                      <a:r>
                        <a:rPr lang="en-US" sz="1400" dirty="0">
                          <a:effectLst/>
                          <a:latin typeface="Times New Roman"/>
                          <a:ea typeface="Malgun Gothic"/>
                          <a:cs typeface="Times New Roman"/>
                        </a:rPr>
                        <a:t>)</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2048</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14.8</a:t>
                      </a:r>
                      <a:endParaRPr lang="en-US" sz="14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16.7</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14.6</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16.5</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20.0</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20.6</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0.01</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1967">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ODI (events/</a:t>
                      </a:r>
                      <a:r>
                        <a:rPr lang="en-US" sz="1400" dirty="0" err="1">
                          <a:effectLst/>
                          <a:latin typeface="Times New Roman"/>
                          <a:ea typeface="Malgun Gothic"/>
                          <a:cs typeface="Times New Roman"/>
                        </a:rPr>
                        <a:t>hr</a:t>
                      </a:r>
                      <a:r>
                        <a:rPr lang="en-US" sz="1400" dirty="0">
                          <a:effectLst/>
                          <a:latin typeface="Times New Roman"/>
                          <a:ea typeface="Malgun Gothic"/>
                          <a:cs typeface="Times New Roman"/>
                        </a:rPr>
                        <a:t>)</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2018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14.2</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16.2</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13.9</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15.9</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19.7</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20.3</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0.004</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51967">
                <a:tc>
                  <a:txBody>
                    <a:bodyPr/>
                    <a:lstStyle/>
                    <a:p>
                      <a:pPr marL="0" marR="0">
                        <a:lnSpc>
                          <a:spcPct val="115000"/>
                        </a:lnSpc>
                        <a:spcBef>
                          <a:spcPts val="0"/>
                        </a:spcBef>
                        <a:spcAft>
                          <a:spcPts val="0"/>
                        </a:spcAft>
                      </a:pPr>
                      <a:r>
                        <a:rPr lang="en-US" sz="1400">
                          <a:effectLst/>
                          <a:latin typeface="Times New Roman"/>
                          <a:ea typeface="Malgun Gothic"/>
                          <a:cs typeface="Times New Roman"/>
                        </a:rPr>
                        <a:t>% time SpO2&lt; 90%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2048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9.0</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3.7</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8.8</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6.4</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12.8</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0.003</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a:effectLst/>
                          <a:latin typeface="Times New Roman"/>
                          <a:ea typeface="Malgun Gothic"/>
                          <a:cs typeface="Times New Roman"/>
                        </a:rPr>
                        <a:t>Minimum SpO2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2048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82.9</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8.1</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83.0</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8.0</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80.8</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9.8</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0.04</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SWS time  (min)</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2026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36.9</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34.2</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37.6</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34.4</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23.9</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26.5</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&lt;.0001</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51967">
                <a:tc>
                  <a:txBody>
                    <a:bodyPr/>
                    <a:lstStyle/>
                    <a:p>
                      <a:pPr marL="0" marR="0">
                        <a:lnSpc>
                          <a:spcPct val="115000"/>
                        </a:lnSpc>
                        <a:spcBef>
                          <a:spcPts val="0"/>
                        </a:spcBef>
                        <a:spcAft>
                          <a:spcPts val="0"/>
                        </a:spcAft>
                      </a:pPr>
                      <a:r>
                        <a:rPr lang="en-US" sz="1400">
                          <a:effectLst/>
                          <a:latin typeface="Times New Roman"/>
                          <a:ea typeface="Malgun Gothic"/>
                          <a:cs typeface="Times New Roman"/>
                        </a:rPr>
                        <a:t> % SWS time</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2026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10.0</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9.0</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10.2</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9.0</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7.3</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8.0</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0.0004</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a:effectLst/>
                          <a:latin typeface="Times New Roman"/>
                          <a:ea typeface="Malgun Gothic"/>
                          <a:cs typeface="Times New Roman"/>
                        </a:rPr>
                        <a:t>REM time (min)</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2026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66.4</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29.9</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66.7</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30.0</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60.5</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28.7</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0.05</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51967">
                <a:tc>
                  <a:txBody>
                    <a:bodyPr/>
                    <a:lstStyle/>
                    <a:p>
                      <a:pPr marL="0" marR="0">
                        <a:lnSpc>
                          <a:spcPct val="115000"/>
                        </a:lnSpc>
                        <a:spcBef>
                          <a:spcPts val="0"/>
                        </a:spcBef>
                        <a:spcAft>
                          <a:spcPts val="0"/>
                        </a:spcAft>
                      </a:pPr>
                      <a:r>
                        <a:rPr lang="en-US" sz="1400">
                          <a:effectLst/>
                          <a:latin typeface="Times New Roman"/>
                          <a:ea typeface="Malgun Gothic"/>
                          <a:cs typeface="Times New Roman"/>
                        </a:rPr>
                        <a:t>% REM time</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2026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18.0</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6.7</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18.0</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17.7</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17.6</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6.4</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0.6</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a:effectLst/>
                          <a:latin typeface="Times New Roman"/>
                          <a:ea typeface="Malgun Gothic"/>
                          <a:cs typeface="Times New Roman"/>
                        </a:rPr>
                        <a:t>Arousal index (events/hr)</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2026</a:t>
                      </a:r>
                      <a:endParaRPr lang="en-US" sz="14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22.3</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12.0</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22.3</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12.0</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22.1</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12.3</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0.7</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a:effectLst/>
                          <a:latin typeface="Times New Roman"/>
                          <a:ea typeface="Malgun Gothic"/>
                          <a:cs typeface="Times New Roman"/>
                        </a:rPr>
                        <a:t>Sleep efficiency (%)</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2026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79.6</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12.7</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79.9</a:t>
                      </a:r>
                      <a:endParaRPr lang="en-US" sz="140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12.6</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73.4</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13.3</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&lt;.0001</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8654">
                <a:tc>
                  <a:txBody>
                    <a:bodyPr/>
                    <a:lstStyle/>
                    <a:p>
                      <a:pPr marL="0" marR="0">
                        <a:lnSpc>
                          <a:spcPct val="115000"/>
                        </a:lnSpc>
                        <a:spcBef>
                          <a:spcPts val="0"/>
                        </a:spcBef>
                        <a:spcAft>
                          <a:spcPts val="0"/>
                        </a:spcAft>
                      </a:pPr>
                      <a:r>
                        <a:rPr lang="en-US" sz="1400">
                          <a:effectLst/>
                          <a:latin typeface="Times New Roman"/>
                          <a:ea typeface="Malgun Gothic"/>
                          <a:cs typeface="Times New Roman"/>
                        </a:rPr>
                        <a:t>Sleep duration (hr)</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1938</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6.5</a:t>
                      </a:r>
                      <a:endParaRPr lang="en-US" sz="14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effectLst/>
                          <a:latin typeface="Times New Roman"/>
                          <a:ea typeface="Malgun Gothic"/>
                          <a:cs typeface="Times New Roman"/>
                        </a:rPr>
                        <a:t>1.4</a:t>
                      </a:r>
                      <a:endParaRPr lang="en-US" sz="140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400" dirty="0" smtClean="0">
                          <a:effectLst/>
                          <a:latin typeface="Times New Roman"/>
                          <a:ea typeface="Malgun Gothic"/>
                          <a:cs typeface="Times New Roman"/>
                        </a:rPr>
                        <a:t>6.5</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Times New Roman"/>
                          <a:ea typeface="Malgun Gothic"/>
                          <a:cs typeface="Times New Roman"/>
                        </a:rPr>
                        <a:t>1.3</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smtClean="0">
                          <a:effectLst/>
                          <a:latin typeface="Times New Roman"/>
                          <a:ea typeface="Malgun Gothic"/>
                          <a:cs typeface="Times New Roman"/>
                        </a:rPr>
                        <a:t>6.4</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smtClean="0">
                          <a:effectLst/>
                          <a:latin typeface="Times New Roman"/>
                          <a:ea typeface="Malgun Gothic"/>
                          <a:cs typeface="Times New Roman"/>
                        </a:rPr>
                        <a:t>1.6</a:t>
                      </a:r>
                      <a:endParaRPr lang="en-US" sz="1400" dirty="0">
                        <a:effectLst/>
                        <a:latin typeface="Calibri"/>
                        <a:ea typeface="Malgun Gothic"/>
                        <a:cs typeface="Times New Roman"/>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Times New Roman"/>
                          <a:ea typeface="Malgun Gothic"/>
                          <a:cs typeface="Times New Roman"/>
                        </a:rPr>
                        <a:t>0.8</a:t>
                      </a:r>
                      <a:endParaRPr lang="en-US" sz="1400" dirty="0">
                        <a:effectLst/>
                        <a:latin typeface="Calibri"/>
                        <a:ea typeface="Malgun Gothic"/>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697172" y="6324600"/>
            <a:ext cx="3722428" cy="369332"/>
          </a:xfrm>
          <a:prstGeom prst="rect">
            <a:avLst/>
          </a:prstGeom>
          <a:noFill/>
        </p:spPr>
        <p:txBody>
          <a:bodyPr wrap="square" rtlCol="0">
            <a:spAutoFit/>
          </a:bodyPr>
          <a:lstStyle/>
          <a:p>
            <a:r>
              <a:rPr lang="en-US" dirty="0" smtClean="0"/>
              <a:t>ODI: Oxygen desaturation index</a:t>
            </a:r>
            <a:endParaRPr lang="en-US" dirty="0"/>
          </a:p>
        </p:txBody>
      </p:sp>
      <p:sp>
        <p:nvSpPr>
          <p:cNvPr id="7" name="Rectangle 6"/>
          <p:cNvSpPr/>
          <p:nvPr/>
        </p:nvSpPr>
        <p:spPr>
          <a:xfrm>
            <a:off x="145576" y="2133601"/>
            <a:ext cx="8312624" cy="12191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45576" y="3505199"/>
            <a:ext cx="8312624" cy="6858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45576" y="5181600"/>
            <a:ext cx="8312624" cy="4572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38880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Multivariate Analysis </a:t>
            </a:r>
            <a:br>
              <a:rPr lang="en-US" dirty="0" smtClean="0"/>
            </a:br>
            <a:r>
              <a:rPr lang="en-US" sz="2200" dirty="0" smtClean="0"/>
              <a:t>(per 1 SD increment) </a:t>
            </a:r>
            <a:r>
              <a:rPr lang="en-US" dirty="0" smtClean="0"/>
              <a:t/>
            </a:r>
            <a:br>
              <a:rPr lang="en-US" dirty="0" smtClean="0"/>
            </a:br>
            <a:r>
              <a:rPr lang="en-US" dirty="0" smtClean="0"/>
              <a:t>AHI / Hypoxemia and AF </a:t>
            </a:r>
            <a:endParaRPr lang="en-US" dirty="0"/>
          </a:p>
        </p:txBody>
      </p:sp>
      <p:pic>
        <p:nvPicPr>
          <p:cNvPr id="1026" name="Picture 2" descr="http://www.ncbi.nlm.nih.gov/projects/gap/cgi-bin/GetLogo.cgi?logo_name=mesalogo.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xmlns="" val="2933698656"/>
              </p:ext>
            </p:extLst>
          </p:nvPr>
        </p:nvGraphicFramePr>
        <p:xfrm>
          <a:off x="152399" y="1981200"/>
          <a:ext cx="8991601" cy="2743199"/>
        </p:xfrm>
        <a:graphic>
          <a:graphicData uri="http://schemas.openxmlformats.org/drawingml/2006/table">
            <a:tbl>
              <a:tblPr firstRow="1" firstCol="1" bandRow="1"/>
              <a:tblGrid>
                <a:gridCol w="633693"/>
                <a:gridCol w="539121"/>
                <a:gridCol w="547315"/>
                <a:gridCol w="974779"/>
                <a:gridCol w="593453"/>
                <a:gridCol w="386465"/>
                <a:gridCol w="880922"/>
                <a:gridCol w="604648"/>
                <a:gridCol w="469127"/>
                <a:gridCol w="827305"/>
                <a:gridCol w="633693"/>
                <a:gridCol w="493699"/>
                <a:gridCol w="781879"/>
                <a:gridCol w="625502"/>
              </a:tblGrid>
              <a:tr h="211015">
                <a:tc>
                  <a:txBody>
                    <a:bodyPr/>
                    <a:lstStyle/>
                    <a:p>
                      <a:endParaRPr lang="en-US" sz="1200" dirty="0">
                        <a:effectLst/>
                        <a:latin typeface="Calibri"/>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effectLst/>
                        <a:latin typeface="Calibri"/>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3</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11015">
                <a:tc>
                  <a:txBody>
                    <a:bodyPr/>
                    <a:lstStyle/>
                    <a:p>
                      <a:endParaRPr lang="en-US" sz="1200">
                        <a:effectLst/>
                        <a:latin typeface="Calibri"/>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N</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95% CI</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p-value</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p-value</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95% CI</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p-value</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p-value</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3046">
                <a:tc>
                  <a:txBody>
                    <a:bodyPr/>
                    <a:lstStyle/>
                    <a:p>
                      <a:pPr marL="0" marR="0">
                        <a:lnSpc>
                          <a:spcPct val="115000"/>
                        </a:lnSpc>
                        <a:spcBef>
                          <a:spcPts val="0"/>
                        </a:spcBef>
                        <a:spcAft>
                          <a:spcPts val="0"/>
                        </a:spcAft>
                      </a:pPr>
                      <a:r>
                        <a:rPr lang="en-US" sz="1200">
                          <a:effectLst/>
                          <a:latin typeface="Times New Roman"/>
                          <a:ea typeface="Malgun Gothic"/>
                          <a:cs typeface="Times New Roman"/>
                        </a:rPr>
                        <a:t>AHI (events/hr)</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1.30</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[1.08,1.56]</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1.22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[1.00,1.49]</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1.23</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[1.01,1.50]</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1.22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[0.99,1.49]</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0.06</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3046">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ODI (events/</a:t>
                      </a:r>
                      <a:r>
                        <a:rPr lang="en-US" sz="1200" dirty="0" err="1">
                          <a:effectLst/>
                          <a:latin typeface="Times New Roman"/>
                          <a:ea typeface="Malgun Gothic"/>
                          <a:cs typeface="Times New Roman"/>
                        </a:rPr>
                        <a:t>hr</a:t>
                      </a:r>
                      <a:r>
                        <a:rPr lang="en-US" sz="1200" dirty="0">
                          <a:effectLst/>
                          <a:latin typeface="Times New Roman"/>
                          <a:ea typeface="Malgun Gothic"/>
                          <a:cs typeface="Times New Roman"/>
                        </a:rPr>
                        <a:t>)</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2018</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1.33</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[1.11,1.60]</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0.002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1.25</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[1.03,1.52]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1.26</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[1.03,1.54]</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1.24</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[1.01,1.52]</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0.04</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3046">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 time SpO2&lt; 90% </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1.16</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[1.00,1.34]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1.11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[0.95,1.29]</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effectLst/>
                          <a:latin typeface="Times New Roman"/>
                          <a:ea typeface="Malgun Gothic"/>
                          <a:cs typeface="Times New Roman"/>
                        </a:rPr>
                        <a:t>0.20</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1.1</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[0.94,1.29]</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0.23</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1.06</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[0.90,1.25]</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effectLst/>
                          <a:latin typeface="Times New Roman"/>
                          <a:ea typeface="Malgun Gothic"/>
                          <a:cs typeface="Times New Roman"/>
                        </a:rPr>
                        <a:t>0.50</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2031">
                <a:tc>
                  <a:txBody>
                    <a:bodyPr/>
                    <a:lstStyle/>
                    <a:p>
                      <a:pPr marL="0" marR="0">
                        <a:lnSpc>
                          <a:spcPct val="115000"/>
                        </a:lnSpc>
                        <a:spcBef>
                          <a:spcPts val="0"/>
                        </a:spcBef>
                        <a:spcAft>
                          <a:spcPts val="0"/>
                        </a:spcAft>
                      </a:pPr>
                      <a:r>
                        <a:rPr lang="en-US" sz="1200">
                          <a:effectLst/>
                          <a:latin typeface="Times New Roman"/>
                          <a:ea typeface="Malgun Gothic"/>
                          <a:cs typeface="Times New Roman"/>
                        </a:rPr>
                        <a:t>Minimum SpO2</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0.77</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[0.63,0.93]</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[0.66,1.00]</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[0.66,1.00]</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0.84</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[0.68,1.04]</a:t>
                      </a:r>
                      <a:endParaRPr lang="en-US" sz="120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0.12</a:t>
                      </a:r>
                      <a:endParaRPr lang="en-US" sz="1200" dirty="0">
                        <a:effectLst/>
                        <a:latin typeface="Calibri"/>
                        <a:ea typeface="Malgun Gothic"/>
                        <a:cs typeface="Times New Roman"/>
                      </a:endParaRPr>
                    </a:p>
                  </a:txBody>
                  <a:tcPr marL="53590" marR="5359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228600" y="5029200"/>
            <a:ext cx="8686800" cy="1600438"/>
          </a:xfrm>
          <a:prstGeom prst="rect">
            <a:avLst/>
          </a:prstGeom>
          <a:noFill/>
        </p:spPr>
        <p:txBody>
          <a:bodyPr wrap="square" rtlCol="0">
            <a:spAutoFit/>
          </a:bodyPr>
          <a:lstStyle/>
          <a:p>
            <a:r>
              <a:rPr lang="en-US" sz="1400" dirty="0"/>
              <a:t>Model 1 adjusted for age, age squared, field center, race/ethnicity, sex; </a:t>
            </a:r>
            <a:endParaRPr lang="en-US" sz="1400" dirty="0" smtClean="0"/>
          </a:p>
          <a:p>
            <a:r>
              <a:rPr lang="en-US" sz="1400" dirty="0" smtClean="0"/>
              <a:t>Model </a:t>
            </a:r>
            <a:r>
              <a:rPr lang="en-US" sz="1400" dirty="0"/>
              <a:t>2 adjusted for Model 1 covariates plus BMI and height; </a:t>
            </a:r>
            <a:endParaRPr lang="en-US" sz="1400" dirty="0" smtClean="0"/>
          </a:p>
          <a:p>
            <a:r>
              <a:rPr lang="en-US" sz="1400" dirty="0" smtClean="0"/>
              <a:t>Model </a:t>
            </a:r>
            <a:r>
              <a:rPr lang="en-US" sz="1400" dirty="0"/>
              <a:t>3 adjusted for Model 2 covariates plus smoking status, diabetes, systolic blood pressure, hypertension medication; </a:t>
            </a:r>
            <a:endParaRPr lang="en-US" sz="1400" dirty="0" smtClean="0"/>
          </a:p>
          <a:p>
            <a:r>
              <a:rPr lang="en-US" sz="1400" dirty="0" smtClean="0"/>
              <a:t>Model </a:t>
            </a:r>
            <a:r>
              <a:rPr lang="en-US" sz="1400" dirty="0"/>
              <a:t>4 adjusted for Model 3 covariates plus prevalent coronary heart disease, prevalent stroke, prevalent heart failure. </a:t>
            </a:r>
            <a:r>
              <a:rPr lang="en-US" sz="1400" dirty="0" smtClean="0"/>
              <a:t> </a:t>
            </a:r>
          </a:p>
          <a:p>
            <a:r>
              <a:rPr lang="en-US" sz="1400" dirty="0" smtClean="0"/>
              <a:t>ODI: Oxygen desaturation index </a:t>
            </a:r>
            <a:endParaRPr lang="en-US" sz="1400" dirty="0"/>
          </a:p>
        </p:txBody>
      </p:sp>
      <p:sp>
        <p:nvSpPr>
          <p:cNvPr id="9" name="Rectangle 8"/>
          <p:cNvSpPr/>
          <p:nvPr/>
        </p:nvSpPr>
        <p:spPr>
          <a:xfrm>
            <a:off x="152400" y="2375848"/>
            <a:ext cx="8991600" cy="1295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Multivariate Analysis </a:t>
            </a:r>
            <a:r>
              <a:rPr lang="en-US" sz="2200" dirty="0" smtClean="0"/>
              <a:t>(per 1 SD increment) </a:t>
            </a:r>
            <a:r>
              <a:rPr lang="en-US" dirty="0" smtClean="0"/>
              <a:t/>
            </a:r>
            <a:br>
              <a:rPr lang="en-US" dirty="0" smtClean="0"/>
            </a:br>
            <a:r>
              <a:rPr lang="en-US" dirty="0" smtClean="0"/>
              <a:t>Sleep Quality/Quantity and AF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74299316"/>
              </p:ext>
            </p:extLst>
          </p:nvPr>
        </p:nvGraphicFramePr>
        <p:xfrm>
          <a:off x="76200" y="1600200"/>
          <a:ext cx="8915405" cy="4311564"/>
        </p:xfrm>
        <a:graphic>
          <a:graphicData uri="http://schemas.openxmlformats.org/drawingml/2006/table">
            <a:tbl>
              <a:tblPr firstRow="1" firstCol="1" bandRow="1"/>
              <a:tblGrid>
                <a:gridCol w="762000"/>
                <a:gridCol w="457200"/>
                <a:gridCol w="457200"/>
                <a:gridCol w="989993"/>
                <a:gridCol w="580884"/>
                <a:gridCol w="486523"/>
                <a:gridCol w="914400"/>
                <a:gridCol w="488453"/>
                <a:gridCol w="502147"/>
                <a:gridCol w="838200"/>
                <a:gridCol w="549029"/>
                <a:gridCol w="441571"/>
                <a:gridCol w="914400"/>
                <a:gridCol w="533405"/>
              </a:tblGrid>
              <a:tr h="190557">
                <a:tc>
                  <a:txBody>
                    <a:bodyPr/>
                    <a:lstStyle/>
                    <a:p>
                      <a:endParaRPr lang="en-US" sz="1200" dirty="0">
                        <a:effectLst/>
                        <a:latin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a:effectLst/>
                        <a:latin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200">
                          <a:effectLst/>
                          <a:latin typeface="Times New Roman"/>
                          <a:ea typeface="Malgun Gothic"/>
                          <a:cs typeface="Times New Roman"/>
                        </a:rPr>
                        <a:t>Model 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r>
              <a:tr h="190557">
                <a:tc>
                  <a:txBody>
                    <a:bodyPr/>
                    <a:lstStyle/>
                    <a:p>
                      <a:endParaRPr lang="en-US" sz="1200">
                        <a:effectLst/>
                        <a:latin typeface="Calibri"/>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N</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smtClean="0">
                          <a:effectLst/>
                          <a:latin typeface="Times New Roman"/>
                          <a:ea typeface="Malgun Gothic"/>
                          <a:cs typeface="Times New Roman"/>
                        </a:rPr>
                        <a:t>p-value</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p-value</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p-value</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OR</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95% CI</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p-value</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5636">
                <a:tc>
                  <a:txBody>
                    <a:bodyPr/>
                    <a:lstStyle/>
                    <a:p>
                      <a:pPr marL="0" marR="0">
                        <a:lnSpc>
                          <a:spcPct val="115000"/>
                        </a:lnSpc>
                        <a:spcBef>
                          <a:spcPts val="0"/>
                        </a:spcBef>
                        <a:spcAft>
                          <a:spcPts val="0"/>
                        </a:spcAft>
                      </a:pPr>
                      <a:r>
                        <a:rPr lang="en-US" sz="1200">
                          <a:effectLst/>
                          <a:latin typeface="Times New Roman"/>
                          <a:ea typeface="Malgun Gothic"/>
                          <a:cs typeface="Times New Roman"/>
                        </a:rPr>
                        <a:t>SWS time </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[0.49,0.86]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0.003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[0.51,0.90]</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0.01</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[0.52,0.92]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[0.50,0.89]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5636">
                <a:tc>
                  <a:txBody>
                    <a:bodyPr/>
                    <a:lstStyle/>
                    <a:p>
                      <a:pPr marL="0" marR="0">
                        <a:lnSpc>
                          <a:spcPct val="115000"/>
                        </a:lnSpc>
                        <a:spcBef>
                          <a:spcPts val="0"/>
                        </a:spcBef>
                        <a:spcAft>
                          <a:spcPts val="0"/>
                        </a:spcAft>
                      </a:pPr>
                      <a:r>
                        <a:rPr lang="en-US" sz="1200">
                          <a:effectLst/>
                          <a:latin typeface="Times New Roman"/>
                          <a:ea typeface="Malgun Gothic"/>
                          <a:cs typeface="Times New Roman"/>
                        </a:rPr>
                        <a:t> % SWS time</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[0.58,0.96]</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[0.60,0.99]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[0.61,1.02]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[0.59,1.00]</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5636">
                <a:tc>
                  <a:txBody>
                    <a:bodyPr/>
                    <a:lstStyle/>
                    <a:p>
                      <a:pPr marL="0" marR="0">
                        <a:lnSpc>
                          <a:spcPct val="115000"/>
                        </a:lnSpc>
                        <a:spcBef>
                          <a:spcPts val="0"/>
                        </a:spcBef>
                        <a:spcAft>
                          <a:spcPts val="0"/>
                        </a:spcAft>
                      </a:pPr>
                      <a:r>
                        <a:rPr lang="en-US" sz="1200">
                          <a:effectLst/>
                          <a:latin typeface="Times New Roman"/>
                          <a:ea typeface="Malgun Gothic"/>
                          <a:cs typeface="Times New Roman"/>
                        </a:rPr>
                        <a:t>REM time </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[0.79,1.24]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[0.81,1.27]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[0.81,1.29]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1.01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[0.80,1.28]</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5636">
                <a:tc>
                  <a:txBody>
                    <a:bodyPr/>
                    <a:lstStyle/>
                    <a:p>
                      <a:pPr marL="0" marR="0">
                        <a:lnSpc>
                          <a:spcPct val="115000"/>
                        </a:lnSpc>
                        <a:spcBef>
                          <a:spcPts val="0"/>
                        </a:spcBef>
                        <a:spcAft>
                          <a:spcPts val="0"/>
                        </a:spcAft>
                      </a:pPr>
                      <a:r>
                        <a:rPr lang="en-US" sz="1200">
                          <a:effectLst/>
                          <a:latin typeface="Times New Roman"/>
                          <a:ea typeface="Malgun Gothic"/>
                          <a:cs typeface="Times New Roman"/>
                        </a:rPr>
                        <a:t>% REM time</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1.12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[0.90,1.39]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0.31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1.13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[0.91,1.41]</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0.25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1.14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[0.91,1.41]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0.25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1.13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[0.91,1.41]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0.27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31272">
                <a:tc>
                  <a:txBody>
                    <a:bodyPr/>
                    <a:lstStyle/>
                    <a:p>
                      <a:pPr marL="0" marR="0">
                        <a:lnSpc>
                          <a:spcPct val="115000"/>
                        </a:lnSpc>
                        <a:spcBef>
                          <a:spcPts val="0"/>
                        </a:spcBef>
                        <a:spcAft>
                          <a:spcPts val="0"/>
                        </a:spcAft>
                      </a:pPr>
                      <a:r>
                        <a:rPr lang="en-US" sz="1200">
                          <a:effectLst/>
                          <a:latin typeface="Times New Roman"/>
                          <a:ea typeface="Malgun Gothic"/>
                          <a:cs typeface="Times New Roman"/>
                        </a:rPr>
                        <a:t>Arousal index (events/hr)</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[0.69,1.09]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0.21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[0.67,1.05]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0.12</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[0.67,1.05]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0.12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[0.66,1.05]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0.12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73454">
                <a:tc>
                  <a:txBody>
                    <a:bodyPr/>
                    <a:lstStyle/>
                    <a:p>
                      <a:pPr marL="0" marR="0">
                        <a:lnSpc>
                          <a:spcPct val="115000"/>
                        </a:lnSpc>
                        <a:spcBef>
                          <a:spcPts val="0"/>
                        </a:spcBef>
                        <a:spcAft>
                          <a:spcPts val="0"/>
                        </a:spcAft>
                      </a:pPr>
                      <a:r>
                        <a:rPr lang="en-US" sz="1200">
                          <a:effectLst/>
                          <a:latin typeface="Times New Roman"/>
                          <a:ea typeface="Malgun Gothic"/>
                          <a:cs typeface="Times New Roman"/>
                        </a:rPr>
                        <a:t>Sleep efficiency (%)</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[0.66,0.97]</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[0.67,0.98]</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0.82</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[0.68,1.00]</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0.81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[0.66,0.99]</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73454">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Sleep duration (</a:t>
                      </a:r>
                      <a:r>
                        <a:rPr lang="en-US" sz="1200" dirty="0" err="1">
                          <a:effectLst/>
                          <a:latin typeface="Times New Roman"/>
                          <a:ea typeface="Malgun Gothic"/>
                          <a:cs typeface="Times New Roman"/>
                        </a:rPr>
                        <a:t>hr</a:t>
                      </a:r>
                      <a:r>
                        <a:rPr lang="en-US" sz="1200" dirty="0">
                          <a:effectLst/>
                          <a:latin typeface="Times New Roman"/>
                          <a:ea typeface="Malgun Gothic"/>
                          <a:cs typeface="Times New Roman"/>
                        </a:rPr>
                        <a:t>)</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1938</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[0.74,1.11]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0.35</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0.92</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[0.75,1.13]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0.43</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0.91</a:t>
                      </a:r>
                      <a:endParaRPr lang="en-US" sz="120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[0.75,1.12]</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0.39</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0.92</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[0.75,1.14]</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0.44</a:t>
                      </a:r>
                      <a:endParaRPr lang="en-US" sz="1200" dirty="0">
                        <a:effectLst/>
                        <a:latin typeface="Calibri"/>
                        <a:ea typeface="Malgun Gothic"/>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Rectangle 4"/>
          <p:cNvSpPr/>
          <p:nvPr/>
        </p:nvSpPr>
        <p:spPr>
          <a:xfrm>
            <a:off x="76200" y="2209800"/>
            <a:ext cx="8915400" cy="76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88025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Apnea Hypopnea Index:</a:t>
            </a:r>
            <a:br>
              <a:rPr lang="en-US" dirty="0" smtClean="0"/>
            </a:br>
            <a:r>
              <a:rPr lang="en-US" sz="3100" dirty="0" smtClean="0"/>
              <a:t>Quartile Analysis </a:t>
            </a:r>
            <a:endParaRPr lang="en-US" sz="3100" dirty="0"/>
          </a:p>
        </p:txBody>
      </p:sp>
      <p:sp>
        <p:nvSpPr>
          <p:cNvPr id="3" name="Content Placeholder 2"/>
          <p:cNvSpPr>
            <a:spLocks noGrp="1"/>
          </p:cNvSpPr>
          <p:nvPr>
            <p:ph idx="1"/>
          </p:nvPr>
        </p:nvSpPr>
        <p:spPr/>
        <p:txBody>
          <a:bodyPr/>
          <a:lstStyle/>
          <a:p>
            <a:endParaRPr lang="en-US" dirty="0"/>
          </a:p>
        </p:txBody>
      </p:sp>
      <p:pic>
        <p:nvPicPr>
          <p:cNvPr id="1026" name="Picture 2" descr="http://www.ncbi.nlm.nih.gov/projects/gap/cgi-bin/GetLogo.cgi?logo_name=mesa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1645091"/>
            <a:ext cx="7524750" cy="45581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Oxygen Desaturation Index: </a:t>
            </a:r>
            <a:br>
              <a:rPr lang="en-US" dirty="0" smtClean="0"/>
            </a:br>
            <a:r>
              <a:rPr lang="en-US" sz="3100" dirty="0" smtClean="0"/>
              <a:t>Quartile Analysis </a:t>
            </a:r>
            <a:endParaRPr lang="en-US" sz="3100" dirty="0"/>
          </a:p>
        </p:txBody>
      </p:sp>
      <p:sp>
        <p:nvSpPr>
          <p:cNvPr id="3" name="Content Placeholder 2"/>
          <p:cNvSpPr>
            <a:spLocks noGrp="1"/>
          </p:cNvSpPr>
          <p:nvPr>
            <p:ph idx="1"/>
          </p:nvPr>
        </p:nvSpPr>
        <p:spPr/>
        <p:txBody>
          <a:bodyPr/>
          <a:lstStyle/>
          <a:p>
            <a:endParaRPr lang="en-US" dirty="0"/>
          </a:p>
        </p:txBody>
      </p:sp>
      <p:pic>
        <p:nvPicPr>
          <p:cNvPr id="1026" name="Picture 2" descr="http://www.ncbi.nlm.nih.gov/projects/gap/cgi-bin/GetLogo.cgi?logo_name=mesa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5800" y="1615188"/>
            <a:ext cx="7556426" cy="4542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Slow Wave Sleep: </a:t>
            </a:r>
            <a:br>
              <a:rPr lang="en-US" dirty="0" smtClean="0"/>
            </a:br>
            <a:r>
              <a:rPr lang="en-US" sz="3100" dirty="0" smtClean="0"/>
              <a:t>Quartile Analysis </a:t>
            </a:r>
            <a:endParaRPr lang="en-US" sz="3100" dirty="0"/>
          </a:p>
        </p:txBody>
      </p:sp>
      <p:sp>
        <p:nvSpPr>
          <p:cNvPr id="3" name="Content Placeholder 2"/>
          <p:cNvSpPr>
            <a:spLocks noGrp="1"/>
          </p:cNvSpPr>
          <p:nvPr>
            <p:ph idx="1"/>
          </p:nvPr>
        </p:nvSpPr>
        <p:spPr/>
        <p:txBody>
          <a:bodyPr/>
          <a:lstStyle/>
          <a:p>
            <a:endParaRPr lang="en-US" dirty="0"/>
          </a:p>
        </p:txBody>
      </p:sp>
      <p:pic>
        <p:nvPicPr>
          <p:cNvPr id="1026" name="Picture 2" descr="http://www.ncbi.nlm.nih.gov/projects/gap/cgi-bin/GetLogo.cgi?logo_name=mesalogo.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04800" y="1600199"/>
            <a:ext cx="7543800" cy="45346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Arousal Index: </a:t>
            </a:r>
            <a:br>
              <a:rPr lang="en-US" dirty="0" smtClean="0"/>
            </a:br>
            <a:r>
              <a:rPr lang="en-US" sz="3100" dirty="0" smtClean="0"/>
              <a:t>Quartile Analysis</a:t>
            </a:r>
            <a:endParaRPr lang="en-US" sz="3100" dirty="0"/>
          </a:p>
        </p:txBody>
      </p:sp>
      <p:sp>
        <p:nvSpPr>
          <p:cNvPr id="3" name="Content Placeholder 2"/>
          <p:cNvSpPr>
            <a:spLocks noGrp="1"/>
          </p:cNvSpPr>
          <p:nvPr>
            <p:ph idx="1"/>
          </p:nvPr>
        </p:nvSpPr>
        <p:spPr/>
        <p:txBody>
          <a:bodyPr/>
          <a:lstStyle/>
          <a:p>
            <a:endParaRPr lang="en-US" dirty="0"/>
          </a:p>
        </p:txBody>
      </p:sp>
      <p:pic>
        <p:nvPicPr>
          <p:cNvPr id="1026" name="Picture 2" descr="http://www.ncbi.nlm.nih.gov/projects/gap/cgi-bin/GetLogo.cgi?logo_name=mesa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1600200"/>
            <a:ext cx="7524750" cy="4523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Characteristics </a:t>
            </a:r>
            <a:br>
              <a:rPr lang="en-US" dirty="0" smtClean="0"/>
            </a:br>
            <a:r>
              <a:rPr lang="en-US" dirty="0" smtClean="0"/>
              <a:t>by SWS time Quartiles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003543969"/>
              </p:ext>
            </p:extLst>
          </p:nvPr>
        </p:nvGraphicFramePr>
        <p:xfrm>
          <a:off x="609602" y="1752604"/>
          <a:ext cx="8077197" cy="4495792"/>
        </p:xfrm>
        <a:graphic>
          <a:graphicData uri="http://schemas.openxmlformats.org/drawingml/2006/table">
            <a:tbl>
              <a:tblPr firstRow="1" firstCol="1" bandRow="1"/>
              <a:tblGrid>
                <a:gridCol w="3154155"/>
                <a:gridCol w="982890"/>
                <a:gridCol w="1004766"/>
                <a:gridCol w="1004766"/>
                <a:gridCol w="1004766"/>
                <a:gridCol w="925854"/>
              </a:tblGrid>
              <a:tr h="321128">
                <a:tc>
                  <a:txBody>
                    <a:bodyPr/>
                    <a:lstStyle/>
                    <a:p>
                      <a:endParaRPr lang="en-US" sz="1200" dirty="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sz="120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200">
                          <a:effectLst/>
                          <a:latin typeface="Times New Roman"/>
                          <a:ea typeface="Malgun Gothic"/>
                          <a:cs typeface="Times New Roman"/>
                        </a:rPr>
                        <a:t>SWS (min)</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21128">
                <a:tc>
                  <a:txBody>
                    <a:bodyPr/>
                    <a:lstStyle/>
                    <a:p>
                      <a:endParaRPr lang="en-US" sz="120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Overall</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&lt;=7 </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&gt;7-29</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&gt;29-57 </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&gt;57 </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21128">
                <a:tc>
                  <a:txBody>
                    <a:bodyPr/>
                    <a:lstStyle/>
                    <a:p>
                      <a:endParaRPr lang="en-US" sz="1200" dirty="0">
                        <a:effectLst/>
                        <a:latin typeface="Calibri"/>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(n=513)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(n=502)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(n=509)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(n=502)</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Age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68.4 ± 9.2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69.9 ± 9.3</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69.1 ± 9.2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67.9 ± 8.8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66.9 ± 8.9</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Male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950 (46.4%)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346 (67.4%)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269 (53.6%)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210 (41.3%)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112(22.3%)</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Race / ethnicity</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1:White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742 (36.2%)</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137 (26.7%)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179 (35.7%)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200 (39.3%)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224 (44.6%)</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2: Chinese-American</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249 (12.2%)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50 (9.7%)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54 (10.8%)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72 (14.1%)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70 (13.9%)</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3: African-American</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568 (27.7%)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185 (36.1%)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143 (28.5%)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135 (26.5%)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96 (19.1%)</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   4: Hispanic</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489 (23.9%)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141 (27.5%)</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126 (25.1%)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102 (20.0%)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112 (22.3%)</a:t>
                      </a:r>
                      <a:endParaRPr lang="en-US" sz="1200" dirty="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Attained education</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dirty="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c>
                  <a:txBody>
                    <a:bodyPr/>
                    <a:lstStyle/>
                    <a:p>
                      <a:endParaRPr lang="en-US" sz="1200">
                        <a:effectLst/>
                        <a:latin typeface="Calibri"/>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High school or less</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640 (31.3%)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169 (32.9%)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156 (31.1%)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136 (26.9%)</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169 (33.7%)</a:t>
                      </a:r>
                      <a:endParaRPr lang="en-US" sz="120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At least some college or technical school</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992 (48.5%)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245 (47.8%)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240 (47.9%)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253 (50.0%)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243 (48.4%)</a:t>
                      </a:r>
                      <a:endParaRPr lang="en-US" sz="1200" dirty="0">
                        <a:effectLst/>
                        <a:latin typeface="Calibri"/>
                        <a:ea typeface="Malgun Gothic"/>
                        <a:cs typeface="Times New Roman"/>
                      </a:endParaRPr>
                    </a:p>
                  </a:txBody>
                  <a:tcPr marL="68580" marR="68580" marT="0" marB="0">
                    <a:lnL>
                      <a:noFill/>
                    </a:lnL>
                    <a:lnR>
                      <a:noFill/>
                    </a:lnR>
                    <a:lnT>
                      <a:noFill/>
                    </a:lnT>
                    <a:lnB>
                      <a:noFill/>
                    </a:lnB>
                  </a:tcPr>
                </a:tc>
              </a:tr>
              <a:tr h="321128">
                <a:tc>
                  <a:txBody>
                    <a:bodyPr/>
                    <a:lstStyle/>
                    <a:p>
                      <a:pPr marL="0" marR="0">
                        <a:lnSpc>
                          <a:spcPct val="115000"/>
                        </a:lnSpc>
                        <a:spcBef>
                          <a:spcPts val="0"/>
                        </a:spcBef>
                        <a:spcAft>
                          <a:spcPts val="0"/>
                        </a:spcAft>
                      </a:pPr>
                      <a:r>
                        <a:rPr lang="en-US" sz="1200">
                          <a:effectLst/>
                          <a:latin typeface="Times New Roman"/>
                          <a:ea typeface="Malgun Gothic"/>
                          <a:cs typeface="Times New Roman"/>
                        </a:rPr>
                        <a:t>   Graduate or professional school</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412 (20.2%)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99 (19.3%)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105 (21.0%)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117 (23.1%)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90 (17.9%)</a:t>
                      </a:r>
                      <a:endParaRPr lang="en-US" sz="12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sp>
        <p:nvSpPr>
          <p:cNvPr id="6" name="Rectangle 5"/>
          <p:cNvSpPr/>
          <p:nvPr/>
        </p:nvSpPr>
        <p:spPr>
          <a:xfrm>
            <a:off x="305936" y="2667000"/>
            <a:ext cx="8609463" cy="1295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920804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and Cardiovascular Health</a:t>
            </a:r>
            <a:endParaRPr lang="en-US" dirty="0"/>
          </a:p>
        </p:txBody>
      </p:sp>
      <p:sp>
        <p:nvSpPr>
          <p:cNvPr id="3" name="Content Placeholder 2"/>
          <p:cNvSpPr>
            <a:spLocks noGrp="1"/>
          </p:cNvSpPr>
          <p:nvPr>
            <p:ph idx="1"/>
          </p:nvPr>
        </p:nvSpPr>
        <p:spPr/>
        <p:txBody>
          <a:bodyPr>
            <a:normAutofit/>
          </a:bodyPr>
          <a:lstStyle/>
          <a:p>
            <a:r>
              <a:rPr lang="en-US" dirty="0" smtClean="0"/>
              <a:t>Sleep and cardiovascular </a:t>
            </a:r>
            <a:r>
              <a:rPr lang="en-US" dirty="0"/>
              <a:t>h</a:t>
            </a:r>
            <a:r>
              <a:rPr lang="en-US" dirty="0" smtClean="0"/>
              <a:t>ealth is increasingly being recognized</a:t>
            </a:r>
          </a:p>
          <a:p>
            <a:r>
              <a:rPr lang="en-US" dirty="0" smtClean="0"/>
              <a:t>Sleep disordered breathing (SDB)  </a:t>
            </a:r>
          </a:p>
          <a:p>
            <a:pPr lvl="1"/>
            <a:r>
              <a:rPr lang="en-US" dirty="0" smtClean="0"/>
              <a:t>Hypertension, HF, stroke, CHD</a:t>
            </a:r>
          </a:p>
          <a:p>
            <a:r>
              <a:rPr lang="en-US" dirty="0" smtClean="0"/>
              <a:t>Short (or long) sleep duration</a:t>
            </a:r>
          </a:p>
          <a:p>
            <a:pPr lvl="1"/>
            <a:r>
              <a:rPr lang="en-US" dirty="0" smtClean="0"/>
              <a:t> CVD /Metabolic syndrome/Diabetes</a:t>
            </a:r>
          </a:p>
          <a:p>
            <a:r>
              <a:rPr lang="en-US" dirty="0" smtClean="0"/>
              <a:t>Sleep disturbance (arousal / deep sleep)</a:t>
            </a:r>
          </a:p>
          <a:p>
            <a:pPr lvl="1"/>
            <a:r>
              <a:rPr lang="en-US" dirty="0" smtClean="0"/>
              <a:t>Hypertension</a:t>
            </a:r>
          </a:p>
          <a:p>
            <a:endParaRPr lang="en-US" dirty="0" smtClean="0"/>
          </a:p>
          <a:p>
            <a:endParaRPr lang="en-US" dirty="0"/>
          </a:p>
        </p:txBody>
      </p:sp>
    </p:spTree>
    <p:extLst>
      <p:ext uri="{BB962C8B-B14F-4D97-AF65-F5344CB8AC3E}">
        <p14:creationId xmlns:p14="http://schemas.microsoft.com/office/powerpoint/2010/main" xmlns="" val="122515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Characteristics </a:t>
            </a:r>
            <a:br>
              <a:rPr lang="en-US" dirty="0" smtClean="0"/>
            </a:br>
            <a:r>
              <a:rPr lang="en-US" dirty="0" smtClean="0"/>
              <a:t>by SWS time Quartiles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53111780"/>
              </p:ext>
            </p:extLst>
          </p:nvPr>
        </p:nvGraphicFramePr>
        <p:xfrm>
          <a:off x="304799" y="1676402"/>
          <a:ext cx="8458200" cy="4876797"/>
        </p:xfrm>
        <a:graphic>
          <a:graphicData uri="http://schemas.openxmlformats.org/drawingml/2006/table">
            <a:tbl>
              <a:tblPr firstRow="1" firstCol="1" bandRow="1"/>
              <a:tblGrid>
                <a:gridCol w="3302936"/>
                <a:gridCol w="1029253"/>
                <a:gridCol w="1052161"/>
                <a:gridCol w="1052161"/>
                <a:gridCol w="1052161"/>
                <a:gridCol w="969528"/>
              </a:tblGrid>
              <a:tr h="392750">
                <a:tc>
                  <a:txBody>
                    <a:bodyPr/>
                    <a:lstStyle/>
                    <a:p>
                      <a:endParaRPr lang="en-US" sz="1300" dirty="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sz="130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300">
                          <a:effectLst/>
                          <a:latin typeface="Times New Roman"/>
                          <a:ea typeface="Malgun Gothic"/>
                          <a:cs typeface="Times New Roman"/>
                        </a:rPr>
                        <a:t>SWS (min)</a:t>
                      </a:r>
                      <a:endParaRPr lang="en-US" sz="13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2750">
                <a:tc>
                  <a:txBody>
                    <a:bodyPr/>
                    <a:lstStyle/>
                    <a:p>
                      <a:endParaRPr lang="en-US" sz="1300" dirty="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Overall</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&lt;=7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&gt;7-29</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&gt;29-57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&gt;57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92750">
                <a:tc>
                  <a:txBody>
                    <a:bodyPr/>
                    <a:lstStyle/>
                    <a:p>
                      <a:endParaRPr lang="en-US" sz="1300">
                        <a:effectLst/>
                        <a:latin typeface="Calibri"/>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n=2026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(n=513)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 (n=502)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(n=509)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(n=502)</a:t>
                      </a:r>
                      <a:endParaRPr lang="en-US" sz="130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a:effectLst/>
                          <a:latin typeface="Times New Roman"/>
                          <a:ea typeface="Malgun Gothic"/>
                          <a:cs typeface="Times New Roman"/>
                        </a:rPr>
                        <a:t>Cigarette smoking status, exam 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endParaRPr lang="en-US" sz="1300">
                        <a:effectLst/>
                        <a:latin typeface="Calibri"/>
                      </a:endParaRPr>
                    </a:p>
                  </a:txBody>
                  <a:tcPr marL="68580" marR="68580" marT="0" marB="0">
                    <a:lnL>
                      <a:noFill/>
                    </a:lnL>
                    <a:lnR>
                      <a:noFill/>
                    </a:lnR>
                    <a:lnT>
                      <a:noFill/>
                    </a:lnT>
                    <a:lnB>
                      <a:noFill/>
                    </a:lnB>
                  </a:tcPr>
                </a:tc>
                <a:tc>
                  <a:txBody>
                    <a:bodyPr/>
                    <a:lstStyle/>
                    <a:p>
                      <a:endParaRPr lang="en-US" sz="1300">
                        <a:effectLst/>
                        <a:latin typeface="Calibri"/>
                      </a:endParaRPr>
                    </a:p>
                  </a:txBody>
                  <a:tcPr marL="68580" marR="68580" marT="0" marB="0">
                    <a:lnL>
                      <a:noFill/>
                    </a:lnL>
                    <a:lnR>
                      <a:noFill/>
                    </a:lnR>
                    <a:lnT>
                      <a:noFill/>
                    </a:lnT>
                    <a:lnB>
                      <a:noFill/>
                    </a:lnB>
                  </a:tcPr>
                </a:tc>
                <a:tc>
                  <a:txBody>
                    <a:bodyPr/>
                    <a:lstStyle/>
                    <a:p>
                      <a:endParaRPr lang="en-US" sz="1300">
                        <a:effectLst/>
                        <a:latin typeface="Calibri"/>
                      </a:endParaRPr>
                    </a:p>
                  </a:txBody>
                  <a:tcPr marL="68580" marR="68580" marT="0" marB="0">
                    <a:lnL>
                      <a:noFill/>
                    </a:lnL>
                    <a:lnR>
                      <a:noFill/>
                    </a:lnR>
                    <a:lnT>
                      <a:noFill/>
                    </a:lnT>
                    <a:lnB>
                      <a:noFill/>
                    </a:lnB>
                  </a:tcPr>
                </a:tc>
                <a:tc>
                  <a:txBody>
                    <a:bodyPr/>
                    <a:lstStyle/>
                    <a:p>
                      <a:endParaRPr lang="en-US" sz="1300">
                        <a:effectLst/>
                        <a:latin typeface="Calibri"/>
                      </a:endParaRPr>
                    </a:p>
                  </a:txBody>
                  <a:tcPr marL="68580" marR="68580" marT="0" marB="0">
                    <a:lnL>
                      <a:noFill/>
                    </a:lnL>
                    <a:lnR>
                      <a:noFill/>
                    </a:lnR>
                    <a:lnT>
                      <a:noFill/>
                    </a:lnT>
                    <a:lnB>
                      <a:noFill/>
                    </a:lnB>
                  </a:tcPr>
                </a:tc>
                <a:tc>
                  <a:txBody>
                    <a:bodyPr/>
                    <a:lstStyle/>
                    <a:p>
                      <a:endParaRPr lang="en-US" sz="1300">
                        <a:effectLst/>
                        <a:latin typeface="Calibri"/>
                      </a:endParaRPr>
                    </a:p>
                  </a:txBody>
                  <a:tcPr marL="68580" marR="68580" marT="0" marB="0">
                    <a:lnL>
                      <a:noFill/>
                    </a:lnL>
                    <a:lnR>
                      <a:noFill/>
                    </a:lnR>
                    <a:lnT>
                      <a:noFill/>
                    </a:lnT>
                    <a:lnB>
                      <a:noFill/>
                    </a:lnB>
                  </a:tcPr>
                </a:tc>
              </a:tr>
              <a:tr h="447349">
                <a:tc>
                  <a:txBody>
                    <a:bodyPr/>
                    <a:lstStyle/>
                    <a:p>
                      <a:pPr marL="0" marR="0">
                        <a:lnSpc>
                          <a:spcPct val="115000"/>
                        </a:lnSpc>
                        <a:spcBef>
                          <a:spcPts val="0"/>
                        </a:spcBef>
                        <a:spcAft>
                          <a:spcPts val="0"/>
                        </a:spcAft>
                      </a:pPr>
                      <a:r>
                        <a:rPr lang="en-US" sz="1300">
                          <a:effectLst/>
                          <a:latin typeface="Times New Roman"/>
                          <a:ea typeface="Malgun Gothic"/>
                          <a:cs typeface="Times New Roman"/>
                        </a:rPr>
                        <a:t>   Never</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962 (47.0%)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208 (40.5%)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220 (43.8%)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248 (48.7%)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277 (55.2%)</a:t>
                      </a:r>
                      <a:endParaRPr lang="en-US" sz="1300">
                        <a:effectLst/>
                        <a:latin typeface="Calibri"/>
                        <a:ea typeface="Malgun Gothic"/>
                        <a:cs typeface="Times New Roman"/>
                      </a:endParaRPr>
                    </a:p>
                  </a:txBody>
                  <a:tcPr marL="68580" marR="68580" marT="0" marB="0">
                    <a:lnL>
                      <a:noFill/>
                    </a:lnL>
                    <a:lnR>
                      <a:noFill/>
                    </a:lnR>
                    <a:lnT>
                      <a:noFill/>
                    </a:lnT>
                    <a:lnB>
                      <a:noFill/>
                    </a:lnB>
                  </a:tcPr>
                </a:tc>
              </a:tr>
              <a:tr h="447349">
                <a:tc>
                  <a:txBody>
                    <a:bodyPr/>
                    <a:lstStyle/>
                    <a:p>
                      <a:pPr marL="0" marR="0">
                        <a:lnSpc>
                          <a:spcPct val="115000"/>
                        </a:lnSpc>
                        <a:spcBef>
                          <a:spcPts val="0"/>
                        </a:spcBef>
                        <a:spcAft>
                          <a:spcPts val="0"/>
                        </a:spcAft>
                      </a:pPr>
                      <a:r>
                        <a:rPr lang="en-US" sz="1300">
                          <a:effectLst/>
                          <a:latin typeface="Times New Roman"/>
                          <a:ea typeface="Malgun Gothic"/>
                          <a:cs typeface="Times New Roman"/>
                        </a:rPr>
                        <a:t>   Former</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941 (45.9%)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264 (51.5%)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240 (47.8%)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224 (44.0%)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202 (40.2%)</a:t>
                      </a:r>
                      <a:endParaRPr lang="en-US" sz="130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   Current</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145 (7.1%)</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41 (8.0%)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42 (8.4%)</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37 (7.3%)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23 (4.6%)</a:t>
                      </a:r>
                      <a:endParaRPr lang="en-US" sz="1300" dirty="0">
                        <a:effectLst/>
                        <a:latin typeface="Calibri"/>
                        <a:ea typeface="Malgun Gothic"/>
                        <a:cs typeface="Times New Roman"/>
                      </a:endParaRPr>
                    </a:p>
                  </a:txBody>
                  <a:tcPr marL="68580" marR="68580" marT="0" marB="0">
                    <a:lnL>
                      <a:noFill/>
                    </a:lnL>
                    <a:lnR>
                      <a:noFill/>
                    </a:lnR>
                    <a:lnT>
                      <a:noFill/>
                    </a:lnT>
                    <a:lnB>
                      <a:noFill/>
                    </a:lnB>
                  </a:tcPr>
                </a:tc>
              </a:tr>
              <a:tr h="447349">
                <a:tc>
                  <a:txBody>
                    <a:bodyPr/>
                    <a:lstStyle/>
                    <a:p>
                      <a:pPr marL="0" marR="0">
                        <a:lnSpc>
                          <a:spcPct val="115000"/>
                        </a:lnSpc>
                        <a:spcBef>
                          <a:spcPts val="0"/>
                        </a:spcBef>
                        <a:spcAft>
                          <a:spcPts val="0"/>
                        </a:spcAft>
                      </a:pPr>
                      <a:r>
                        <a:rPr lang="en-US" sz="1300">
                          <a:effectLst/>
                          <a:latin typeface="Times New Roman"/>
                          <a:ea typeface="Malgun Gothic"/>
                          <a:cs typeface="Times New Roman"/>
                        </a:rPr>
                        <a:t>Alcohol (current use)</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881 (43.2%)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233 (45.7%)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220 (44.3%)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210 (41.3%)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214 (42.8%)</a:t>
                      </a:r>
                      <a:endParaRPr lang="en-US" sz="130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a:effectLst/>
                          <a:latin typeface="Times New Roman"/>
                          <a:ea typeface="Malgun Gothic"/>
                          <a:cs typeface="Times New Roman"/>
                        </a:rPr>
                        <a:t>Height (cm)</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165.4 ± 10.1</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168.5 ± 10.2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166.3 ± 10.3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164.7 ± 9.9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162.1 ± 8.6</a:t>
                      </a:r>
                      <a:endParaRPr lang="en-US" sz="130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a:effectLst/>
                          <a:latin typeface="Times New Roman"/>
                          <a:ea typeface="Malgun Gothic"/>
                          <a:cs typeface="Times New Roman"/>
                        </a:rPr>
                        <a:t>Body mass index (kg/m^2)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28.7 ± 5.6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28.9 ± 5.3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28.9 ± 5.6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28.6 ± 5.7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28.1 ± 5.5</a:t>
                      </a:r>
                      <a:endParaRPr lang="en-US" sz="130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a:effectLst/>
                          <a:latin typeface="Times New Roman"/>
                          <a:ea typeface="Malgun Gothic"/>
                          <a:cs typeface="Times New Roman"/>
                        </a:rPr>
                        <a:t>Seated systolic blood pressure (mmHg)</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122.8 ± 20.2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122.8 ± 19.2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124.6 ± 21.7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121.9 ± 20.1</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122.0 ± 9.8</a:t>
                      </a:r>
                      <a:endParaRPr lang="en-US" sz="1300" dirty="0">
                        <a:effectLst/>
                        <a:latin typeface="Calibri"/>
                        <a:ea typeface="Malgun Gothic"/>
                        <a:cs typeface="Times New Roman"/>
                      </a:endParaRPr>
                    </a:p>
                  </a:txBody>
                  <a:tcPr marL="68580" marR="68580" marT="0" marB="0">
                    <a:lnL>
                      <a:noFill/>
                    </a:lnL>
                    <a:lnR>
                      <a:noFill/>
                    </a:lnR>
                    <a:lnT>
                      <a:noFill/>
                    </a:lnT>
                    <a:lnB>
                      <a:noFill/>
                    </a:lnB>
                  </a:tcPr>
                </a:tc>
              </a:tr>
              <a:tr h="392750">
                <a:tc>
                  <a:txBody>
                    <a:bodyPr/>
                    <a:lstStyle/>
                    <a:p>
                      <a:pPr marL="0" marR="0">
                        <a:lnSpc>
                          <a:spcPct val="115000"/>
                        </a:lnSpc>
                        <a:spcBef>
                          <a:spcPts val="0"/>
                        </a:spcBef>
                        <a:spcAft>
                          <a:spcPts val="0"/>
                        </a:spcAft>
                      </a:pPr>
                      <a:r>
                        <a:rPr lang="en-US" sz="1300">
                          <a:effectLst/>
                          <a:latin typeface="Times New Roman"/>
                          <a:ea typeface="Malgun Gothic"/>
                          <a:cs typeface="Times New Roman"/>
                        </a:rPr>
                        <a:t>Seated diastolic blood pressure (mmHg)</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68.3 ± 9.9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69.2 ± 9.9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68.9 ± 9.7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68.1 ± 10.5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66.8 ± 9.1</a:t>
                      </a:r>
                      <a:endParaRPr lang="en-US" sz="13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xmlns="" val="4254494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Participants Characteristics </a:t>
            </a:r>
            <a:br>
              <a:rPr lang="en-US" dirty="0" smtClean="0"/>
            </a:br>
            <a:r>
              <a:rPr lang="en-US" dirty="0" smtClean="0"/>
              <a:t>by SWS time Quartiles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088240320"/>
              </p:ext>
            </p:extLst>
          </p:nvPr>
        </p:nvGraphicFramePr>
        <p:xfrm>
          <a:off x="304799" y="1600200"/>
          <a:ext cx="8610600" cy="5105400"/>
        </p:xfrm>
        <a:graphic>
          <a:graphicData uri="http://schemas.openxmlformats.org/drawingml/2006/table">
            <a:tbl>
              <a:tblPr firstRow="1" firstCol="1" bandRow="1"/>
              <a:tblGrid>
                <a:gridCol w="3362449"/>
                <a:gridCol w="1047799"/>
                <a:gridCol w="1071119"/>
                <a:gridCol w="1071119"/>
                <a:gridCol w="1071119"/>
                <a:gridCol w="986995"/>
              </a:tblGrid>
              <a:tr h="328009">
                <a:tc>
                  <a:txBody>
                    <a:bodyPr/>
                    <a:lstStyle/>
                    <a:p>
                      <a:endParaRPr lang="en-US" sz="1300" dirty="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sz="1300">
                        <a:effectLst/>
                        <a:latin typeface="Calibri"/>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300">
                          <a:effectLst/>
                          <a:latin typeface="Times New Roman"/>
                          <a:ea typeface="Malgun Gothic"/>
                          <a:cs typeface="Times New Roman"/>
                        </a:rPr>
                        <a:t>SWS (min)</a:t>
                      </a:r>
                      <a:endParaRPr lang="en-US" sz="13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28009">
                <a:tc>
                  <a:txBody>
                    <a:bodyPr/>
                    <a:lstStyle/>
                    <a:p>
                      <a:endParaRPr lang="en-US" sz="1300" dirty="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Overall</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&lt;=7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&gt;7-29</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&gt;29-57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&gt;57 </a:t>
                      </a:r>
                      <a:endParaRPr lang="en-US" sz="13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28009">
                <a:tc>
                  <a:txBody>
                    <a:bodyPr/>
                    <a:lstStyle/>
                    <a:p>
                      <a:endParaRPr lang="en-US" sz="1300">
                        <a:effectLst/>
                        <a:latin typeface="Calibri"/>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n=2026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(n=513)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 (n=502)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(n=509)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(n=502)</a:t>
                      </a:r>
                      <a:endParaRPr lang="en-US" sz="1300">
                        <a:effectLst/>
                        <a:latin typeface="Calibri"/>
                        <a:ea typeface="Malgun Gothic"/>
                        <a:cs typeface="Times New Roman"/>
                      </a:endParaRPr>
                    </a:p>
                  </a:txBody>
                  <a:tcPr marL="68580" marR="68580" marT="0" marB="0">
                    <a:lnL>
                      <a:noFill/>
                    </a:lnL>
                    <a:lnR>
                      <a:noFill/>
                    </a:lnR>
                    <a:lnT>
                      <a:noFill/>
                    </a:lnT>
                    <a:lnB>
                      <a:noFill/>
                    </a:lnB>
                  </a:tcPr>
                </a:tc>
              </a:tr>
              <a:tr h="440880">
                <a:tc>
                  <a:txBody>
                    <a:bodyPr/>
                    <a:lstStyle/>
                    <a:p>
                      <a:pPr marL="0" marR="0">
                        <a:lnSpc>
                          <a:spcPct val="115000"/>
                        </a:lnSpc>
                        <a:spcBef>
                          <a:spcPts val="0"/>
                        </a:spcBef>
                        <a:spcAft>
                          <a:spcPts val="0"/>
                        </a:spcAft>
                      </a:pPr>
                      <a:r>
                        <a:rPr lang="en-US" sz="1300">
                          <a:effectLst/>
                          <a:latin typeface="Times New Roman"/>
                          <a:ea typeface="Malgun Gothic"/>
                          <a:cs typeface="Times New Roman"/>
                        </a:rPr>
                        <a:t>Total cholesterol(mg/dl)</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184.0 ± 36.9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177.1 ± 35.8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180.6 ± 36.2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187.0 ± 37.8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191.5 ± 6.0</a:t>
                      </a:r>
                      <a:endParaRPr lang="en-US" sz="1300">
                        <a:effectLst/>
                        <a:latin typeface="Calibri"/>
                        <a:ea typeface="Malgun Gothic"/>
                        <a:cs typeface="Times New Roman"/>
                      </a:endParaRPr>
                    </a:p>
                  </a:txBody>
                  <a:tcPr marL="68580" marR="68580" marT="0" marB="0">
                    <a:lnL>
                      <a:noFill/>
                    </a:lnL>
                    <a:lnR>
                      <a:noFill/>
                    </a:lnR>
                    <a:lnT>
                      <a:noFill/>
                    </a:lnT>
                    <a:lnB>
                      <a:noFill/>
                    </a:lnB>
                  </a:tcPr>
                </a:tc>
              </a:tr>
              <a:tr h="440880">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HDL (mg/dl)</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55.6 ± 16.3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53.3 ± 14.8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54.6 ± 16.5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56.2 ± 17.0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58.4 ± 16.9</a:t>
                      </a:r>
                      <a:endParaRPr lang="en-US" sz="1300">
                        <a:effectLst/>
                        <a:latin typeface="Calibri"/>
                        <a:ea typeface="Malgun Gothic"/>
                        <a:cs typeface="Times New Roman"/>
                      </a:endParaRPr>
                    </a:p>
                  </a:txBody>
                  <a:tcPr marL="68580" marR="68580" marT="0" marB="0">
                    <a:lnL>
                      <a:noFill/>
                    </a:lnL>
                    <a:lnR>
                      <a:noFill/>
                    </a:lnR>
                    <a:lnT>
                      <a:noFill/>
                    </a:lnT>
                    <a:lnB>
                      <a:noFill/>
                    </a:lnB>
                  </a:tcPr>
                </a:tc>
              </a:tr>
              <a:tr h="440880">
                <a:tc>
                  <a:txBody>
                    <a:bodyPr/>
                    <a:lstStyle/>
                    <a:p>
                      <a:pPr marL="0" marR="0">
                        <a:lnSpc>
                          <a:spcPct val="115000"/>
                        </a:lnSpc>
                        <a:spcBef>
                          <a:spcPts val="0"/>
                        </a:spcBef>
                        <a:spcAft>
                          <a:spcPts val="0"/>
                        </a:spcAft>
                      </a:pPr>
                      <a:r>
                        <a:rPr lang="en-US" sz="1300">
                          <a:effectLst/>
                          <a:latin typeface="Times New Roman"/>
                          <a:ea typeface="Malgun Gothic"/>
                          <a:cs typeface="Times New Roman"/>
                        </a:rPr>
                        <a:t>Fasting glucose (mg/dl)</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102.0 ± 28.4</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103.6 ± 28.4</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102.8 ± 27.6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102.3 ± 31.6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99.0 ± 25.3</a:t>
                      </a:r>
                      <a:endParaRPr lang="en-US" sz="1300">
                        <a:effectLst/>
                        <a:latin typeface="Calibri"/>
                        <a:ea typeface="Malgun Gothic"/>
                        <a:cs typeface="Times New Roman"/>
                      </a:endParaRPr>
                    </a:p>
                  </a:txBody>
                  <a:tcPr marL="68580" marR="68580" marT="0" marB="0">
                    <a:lnL>
                      <a:noFill/>
                    </a:lnL>
                    <a:lnR>
                      <a:noFill/>
                    </a:lnR>
                    <a:lnT>
                      <a:noFill/>
                    </a:lnT>
                    <a:lnB>
                      <a:noFill/>
                    </a:lnB>
                  </a:tcPr>
                </a:tc>
              </a:tr>
              <a:tr h="457942">
                <a:tc>
                  <a:txBody>
                    <a:bodyPr/>
                    <a:lstStyle/>
                    <a:p>
                      <a:pPr marL="0" marR="0">
                        <a:lnSpc>
                          <a:spcPct val="115000"/>
                        </a:lnSpc>
                        <a:spcBef>
                          <a:spcPts val="0"/>
                        </a:spcBef>
                        <a:spcAft>
                          <a:spcPts val="0"/>
                        </a:spcAft>
                      </a:pPr>
                      <a:r>
                        <a:rPr lang="en-US" sz="1300">
                          <a:effectLst/>
                          <a:latin typeface="Times New Roman"/>
                          <a:ea typeface="Malgun Gothic"/>
                          <a:cs typeface="Times New Roman"/>
                        </a:rPr>
                        <a:t>Hypertension by JNC VI (1997) criteria, exam 5</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1161 (56.7%)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319 (62.2%)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300 (59.8%)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273 (53.6%)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252 (50.2%)</a:t>
                      </a:r>
                      <a:endParaRPr lang="en-US" sz="1300">
                        <a:effectLst/>
                        <a:latin typeface="Calibri"/>
                        <a:ea typeface="Malgun Gothic"/>
                        <a:cs typeface="Times New Roman"/>
                      </a:endParaRPr>
                    </a:p>
                  </a:txBody>
                  <a:tcPr marL="68580" marR="68580" marT="0" marB="0">
                    <a:lnL>
                      <a:noFill/>
                    </a:lnL>
                    <a:lnR>
                      <a:noFill/>
                    </a:lnR>
                    <a:lnT>
                      <a:noFill/>
                    </a:lnT>
                    <a:lnB>
                      <a:noFill/>
                    </a:lnB>
                  </a:tcPr>
                </a:tc>
              </a:tr>
              <a:tr h="457942">
                <a:tc>
                  <a:txBody>
                    <a:bodyPr/>
                    <a:lstStyle/>
                    <a:p>
                      <a:pPr marL="0" marR="0">
                        <a:lnSpc>
                          <a:spcPct val="115000"/>
                        </a:lnSpc>
                        <a:spcBef>
                          <a:spcPts val="0"/>
                        </a:spcBef>
                        <a:spcAft>
                          <a:spcPts val="0"/>
                        </a:spcAft>
                      </a:pPr>
                      <a:r>
                        <a:rPr lang="en-US" sz="1300">
                          <a:effectLst/>
                          <a:latin typeface="Times New Roman"/>
                          <a:ea typeface="Malgun Gothic"/>
                          <a:cs typeface="Times New Roman"/>
                        </a:rPr>
                        <a:t>Any hypertension medication</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1093 (53.4%)</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306 (59.6%)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277 (55.2%)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258 (50.7%)</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235 (46.8%)</a:t>
                      </a:r>
                      <a:endParaRPr lang="en-US" sz="1300">
                        <a:effectLst/>
                        <a:latin typeface="Calibri"/>
                        <a:ea typeface="Malgun Gothic"/>
                        <a:cs typeface="Times New Roman"/>
                      </a:endParaRPr>
                    </a:p>
                  </a:txBody>
                  <a:tcPr marL="68580" marR="68580" marT="0" marB="0">
                    <a:lnL>
                      <a:noFill/>
                    </a:lnL>
                    <a:lnR>
                      <a:noFill/>
                    </a:lnR>
                    <a:lnT>
                      <a:noFill/>
                    </a:lnT>
                    <a:lnB>
                      <a:noFill/>
                    </a:lnB>
                  </a:tcPr>
                </a:tc>
              </a:tr>
              <a:tr h="457942">
                <a:tc>
                  <a:txBody>
                    <a:bodyPr/>
                    <a:lstStyle/>
                    <a:p>
                      <a:pPr marL="0" marR="0">
                        <a:lnSpc>
                          <a:spcPct val="115000"/>
                        </a:lnSpc>
                        <a:spcBef>
                          <a:spcPts val="0"/>
                        </a:spcBef>
                        <a:spcAft>
                          <a:spcPts val="0"/>
                        </a:spcAft>
                      </a:pPr>
                      <a:r>
                        <a:rPr lang="en-US" sz="1300">
                          <a:effectLst/>
                          <a:latin typeface="Times New Roman"/>
                          <a:ea typeface="Malgun Gothic"/>
                          <a:cs typeface="Times New Roman"/>
                        </a:rPr>
                        <a:t>Any lipid-lowering medication</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763 (37.3%)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201 (39.2%)</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196 (39.0%)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176 (34.6%)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179 (35.7%)</a:t>
                      </a:r>
                      <a:endParaRPr lang="en-US" sz="1300">
                        <a:effectLst/>
                        <a:latin typeface="Calibri"/>
                        <a:ea typeface="Malgun Gothic"/>
                        <a:cs typeface="Times New Roman"/>
                      </a:endParaRPr>
                    </a:p>
                  </a:txBody>
                  <a:tcPr marL="68580" marR="68580" marT="0" marB="0">
                    <a:lnL>
                      <a:noFill/>
                    </a:lnL>
                    <a:lnR>
                      <a:noFill/>
                    </a:lnR>
                    <a:lnT>
                      <a:noFill/>
                    </a:lnT>
                    <a:lnB>
                      <a:noFill/>
                    </a:lnB>
                  </a:tcPr>
                </a:tc>
              </a:tr>
              <a:tr h="440880">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Diabetes</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407 (19.9%)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125 (24.4%)</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107 (21.3%)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93 (18.3%)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74 (14.7%)</a:t>
                      </a:r>
                      <a:endParaRPr lang="en-US" sz="1300">
                        <a:effectLst/>
                        <a:latin typeface="Calibri"/>
                        <a:ea typeface="Malgun Gothic"/>
                        <a:cs typeface="Times New Roman"/>
                      </a:endParaRPr>
                    </a:p>
                  </a:txBody>
                  <a:tcPr marL="68580" marR="68580" marT="0" marB="0">
                    <a:lnL>
                      <a:noFill/>
                    </a:lnL>
                    <a:lnR>
                      <a:noFill/>
                    </a:lnR>
                    <a:lnT>
                      <a:noFill/>
                    </a:lnT>
                    <a:lnB>
                      <a:noFill/>
                    </a:lnB>
                  </a:tcPr>
                </a:tc>
              </a:tr>
              <a:tr h="328009">
                <a:tc>
                  <a:txBody>
                    <a:bodyPr/>
                    <a:lstStyle/>
                    <a:p>
                      <a:pPr marL="0" marR="0">
                        <a:lnSpc>
                          <a:spcPct val="115000"/>
                        </a:lnSpc>
                        <a:spcBef>
                          <a:spcPts val="0"/>
                        </a:spcBef>
                        <a:spcAft>
                          <a:spcPts val="0"/>
                        </a:spcAft>
                      </a:pPr>
                      <a:r>
                        <a:rPr lang="en-US" sz="1300">
                          <a:effectLst/>
                          <a:latin typeface="Times New Roman"/>
                          <a:ea typeface="Malgun Gothic"/>
                          <a:cs typeface="Times New Roman"/>
                        </a:rPr>
                        <a:t>Prevalent coronary heart disease</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32 (1.6%)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8 (1.6%)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8 (1.6%)</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11 (2.2%)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4 (0.8%)</a:t>
                      </a:r>
                      <a:endParaRPr lang="en-US" sz="1300" dirty="0">
                        <a:effectLst/>
                        <a:latin typeface="Calibri"/>
                        <a:ea typeface="Malgun Gothic"/>
                        <a:cs typeface="Times New Roman"/>
                      </a:endParaRPr>
                    </a:p>
                  </a:txBody>
                  <a:tcPr marL="68580" marR="68580" marT="0" marB="0">
                    <a:lnL>
                      <a:noFill/>
                    </a:lnL>
                    <a:lnR>
                      <a:noFill/>
                    </a:lnR>
                    <a:lnT>
                      <a:noFill/>
                    </a:lnT>
                    <a:lnB>
                      <a:noFill/>
                    </a:lnB>
                  </a:tcPr>
                </a:tc>
              </a:tr>
              <a:tr h="328009">
                <a:tc>
                  <a:txBody>
                    <a:bodyPr/>
                    <a:lstStyle/>
                    <a:p>
                      <a:pPr marL="0" marR="0">
                        <a:lnSpc>
                          <a:spcPct val="115000"/>
                        </a:lnSpc>
                        <a:spcBef>
                          <a:spcPts val="0"/>
                        </a:spcBef>
                        <a:spcAft>
                          <a:spcPts val="0"/>
                        </a:spcAft>
                      </a:pPr>
                      <a:r>
                        <a:rPr lang="en-US" sz="1300">
                          <a:effectLst/>
                          <a:latin typeface="Times New Roman"/>
                          <a:ea typeface="Malgun Gothic"/>
                          <a:cs typeface="Times New Roman"/>
                        </a:rPr>
                        <a:t>Prevalent stroke</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20 (1.0%)</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10 (1.9%)</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3 (0.6%)</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1 (0.2%)</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5 (1.0%)</a:t>
                      </a:r>
                      <a:endParaRPr lang="en-US" sz="1300">
                        <a:effectLst/>
                        <a:latin typeface="Calibri"/>
                        <a:ea typeface="Malgun Gothic"/>
                        <a:cs typeface="Times New Roman"/>
                      </a:endParaRPr>
                    </a:p>
                  </a:txBody>
                  <a:tcPr marL="68580" marR="68580" marT="0" marB="0">
                    <a:lnL>
                      <a:noFill/>
                    </a:lnL>
                    <a:lnR>
                      <a:noFill/>
                    </a:lnR>
                    <a:lnT>
                      <a:noFill/>
                    </a:lnT>
                    <a:lnB>
                      <a:noFill/>
                    </a:lnB>
                  </a:tcPr>
                </a:tc>
              </a:tr>
              <a:tr h="328009">
                <a:tc>
                  <a:txBody>
                    <a:bodyPr/>
                    <a:lstStyle/>
                    <a:p>
                      <a:pPr marL="0" marR="0">
                        <a:lnSpc>
                          <a:spcPct val="115000"/>
                        </a:lnSpc>
                        <a:spcBef>
                          <a:spcPts val="0"/>
                        </a:spcBef>
                        <a:spcAft>
                          <a:spcPts val="0"/>
                        </a:spcAft>
                      </a:pPr>
                      <a:r>
                        <a:rPr lang="en-US" sz="1300">
                          <a:effectLst/>
                          <a:latin typeface="Times New Roman"/>
                          <a:ea typeface="Malgun Gothic"/>
                          <a:cs typeface="Times New Roman"/>
                        </a:rPr>
                        <a:t>Prevalent heart failure</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27 (1.3%)</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9 (1.8%)</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a:effectLst/>
                          <a:latin typeface="Times New Roman"/>
                          <a:ea typeface="Malgun Gothic"/>
                          <a:cs typeface="Times New Roman"/>
                        </a:rPr>
                        <a:t>6 (1.2%)</a:t>
                      </a:r>
                      <a:endParaRPr lang="en-US" sz="13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7 (1.4%)</a:t>
                      </a:r>
                      <a:endParaRPr lang="en-US" sz="13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300" dirty="0">
                          <a:effectLst/>
                          <a:latin typeface="Times New Roman"/>
                          <a:ea typeface="Malgun Gothic"/>
                          <a:cs typeface="Times New Roman"/>
                        </a:rPr>
                        <a:t>4 (0.8%)</a:t>
                      </a:r>
                      <a:endParaRPr lang="en-US" sz="13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xmlns="" val="31125582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SWS adjusting for AHI</a:t>
            </a:r>
            <a:br>
              <a:rPr lang="en-US" dirty="0" smtClean="0"/>
            </a:br>
            <a:r>
              <a:rPr lang="en-US" dirty="0"/>
              <a:t>	</a:t>
            </a:r>
            <a:r>
              <a:rPr lang="en-US" sz="2700" dirty="0" smtClean="0"/>
              <a:t>(OR per 1 SD increment)</a:t>
            </a:r>
            <a:endParaRPr lang="en-US" sz="2700" dirty="0"/>
          </a:p>
        </p:txBody>
      </p:sp>
      <p:sp>
        <p:nvSpPr>
          <p:cNvPr id="5" name="Content Placeholder 4"/>
          <p:cNvSpPr>
            <a:spLocks noGrp="1"/>
          </p:cNvSpPr>
          <p:nvPr>
            <p:ph idx="1"/>
          </p:nvPr>
        </p:nvSpPr>
        <p:spPr>
          <a:xfrm>
            <a:off x="457200" y="1646237"/>
            <a:ext cx="8229600" cy="4525963"/>
          </a:xfrm>
        </p:spPr>
        <p:txBody>
          <a:bodyPr/>
          <a:lstStyle/>
          <a:p>
            <a:endParaRPr lang="en-US" dirty="0"/>
          </a:p>
        </p:txBody>
      </p:sp>
      <p:pic>
        <p:nvPicPr>
          <p:cNvPr id="23553" name="Pictur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52599" y="1455636"/>
            <a:ext cx="6460191" cy="41069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9" name="Straight Connector 8"/>
          <p:cNvCxnSpPr/>
          <p:nvPr/>
        </p:nvCxnSpPr>
        <p:spPr>
          <a:xfrm>
            <a:off x="2438400" y="1646830"/>
            <a:ext cx="4953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06432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SWS adjusting for Sleep Duration</a:t>
            </a:r>
            <a:br>
              <a:rPr lang="en-US" dirty="0" smtClean="0"/>
            </a:br>
            <a:r>
              <a:rPr lang="en-US" sz="2700" dirty="0">
                <a:solidFill>
                  <a:prstClr val="black"/>
                </a:solidFill>
              </a:rPr>
              <a:t>(OR per 1 SD increment)</a:t>
            </a:r>
            <a:endParaRPr lang="en-US" dirty="0"/>
          </a:p>
        </p:txBody>
      </p:sp>
      <p:pic>
        <p:nvPicPr>
          <p:cNvPr id="24577" name="Picture 1"/>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1447800" y="1791269"/>
            <a:ext cx="6280030" cy="396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0" name="Straight Connector 9"/>
          <p:cNvCxnSpPr/>
          <p:nvPr/>
        </p:nvCxnSpPr>
        <p:spPr>
          <a:xfrm>
            <a:off x="2209800" y="1981200"/>
            <a:ext cx="4953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33965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Arousal Index adjusting for AHI</a:t>
            </a:r>
            <a:br>
              <a:rPr lang="en-US" dirty="0" smtClean="0"/>
            </a:br>
            <a:r>
              <a:rPr lang="en-US" sz="2700" dirty="0">
                <a:solidFill>
                  <a:prstClr val="black"/>
                </a:solidFill>
              </a:rPr>
              <a:t>(OR per 1 SD increment)</a:t>
            </a:r>
            <a:endParaRPr lang="en-US" dirty="0"/>
          </a:p>
        </p:txBody>
      </p:sp>
      <p:sp>
        <p:nvSpPr>
          <p:cNvPr id="6" name="Content Placeholder 5"/>
          <p:cNvSpPr>
            <a:spLocks noGrp="1"/>
          </p:cNvSpPr>
          <p:nvPr>
            <p:ph idx="1"/>
          </p:nvPr>
        </p:nvSpPr>
        <p:spPr/>
        <p:txBody>
          <a:bodyPr/>
          <a:lstStyle/>
          <a:p>
            <a:endParaRPr lang="en-US" dirty="0"/>
          </a:p>
        </p:txBody>
      </p:sp>
      <p:pic>
        <p:nvPicPr>
          <p:cNvPr id="25601" name="Pictur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47800" y="1447800"/>
            <a:ext cx="6372868" cy="4051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9" name="Straight Connector 8"/>
          <p:cNvCxnSpPr/>
          <p:nvPr/>
        </p:nvCxnSpPr>
        <p:spPr>
          <a:xfrm>
            <a:off x="2157734" y="1630907"/>
            <a:ext cx="4953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736747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Findings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Higher AHI and ODI </a:t>
            </a:r>
          </a:p>
          <a:p>
            <a:pPr lvl="1"/>
            <a:r>
              <a:rPr lang="en-US" dirty="0" smtClean="0"/>
              <a:t>Adjusting for arousal index increases strength </a:t>
            </a:r>
          </a:p>
          <a:p>
            <a:r>
              <a:rPr lang="en-US" dirty="0" smtClean="0">
                <a:solidFill>
                  <a:srgbClr val="FF0000"/>
                </a:solidFill>
              </a:rPr>
              <a:t>Lower slow wave sleep time (deep sleep)</a:t>
            </a:r>
          </a:p>
          <a:p>
            <a:pPr lvl="1"/>
            <a:r>
              <a:rPr lang="en-US" dirty="0" smtClean="0">
                <a:solidFill>
                  <a:srgbClr val="FF0000"/>
                </a:solidFill>
              </a:rPr>
              <a:t>Even after adjusting for AHI or sleep duration</a:t>
            </a:r>
          </a:p>
          <a:p>
            <a:r>
              <a:rPr lang="en-US" dirty="0" smtClean="0"/>
              <a:t>Lower arousal index (Inverse association)</a:t>
            </a:r>
          </a:p>
          <a:p>
            <a:pPr lvl="1"/>
            <a:r>
              <a:rPr lang="en-US" dirty="0" smtClean="0"/>
              <a:t>Significant association after adjusting for AHI</a:t>
            </a:r>
          </a:p>
          <a:p>
            <a:r>
              <a:rPr lang="en-US" dirty="0"/>
              <a:t>S</a:t>
            </a:r>
            <a:r>
              <a:rPr lang="en-US" dirty="0" smtClean="0"/>
              <a:t>tronger AHI/ODI and AF association after adjusting for arousal index </a:t>
            </a:r>
          </a:p>
          <a:p>
            <a:r>
              <a:rPr lang="en-US" dirty="0" smtClean="0"/>
              <a:t>Sleep duration no association with AF</a:t>
            </a:r>
          </a:p>
          <a:p>
            <a:pPr marL="457200" lvl="1" indent="0">
              <a:buNone/>
            </a:pPr>
            <a:endParaRPr lang="en-US" dirty="0" smtClean="0"/>
          </a:p>
          <a:p>
            <a:pPr marL="0" indent="0">
              <a:buNone/>
            </a:pPr>
            <a:r>
              <a:rPr lang="en-US" dirty="0" smtClean="0"/>
              <a:t> </a:t>
            </a:r>
          </a:p>
        </p:txBody>
      </p:sp>
    </p:spTree>
    <p:extLst>
      <p:ext uri="{BB962C8B-B14F-4D97-AF65-F5344CB8AC3E}">
        <p14:creationId xmlns:p14="http://schemas.microsoft.com/office/powerpoint/2010/main" xmlns="" val="11731894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Strength of the Study</a:t>
            </a:r>
            <a:endParaRPr lang="en-US" dirty="0"/>
          </a:p>
        </p:txBody>
      </p:sp>
      <p:sp>
        <p:nvSpPr>
          <p:cNvPr id="3" name="Content Placeholder 2"/>
          <p:cNvSpPr>
            <a:spLocks noGrp="1"/>
          </p:cNvSpPr>
          <p:nvPr>
            <p:ph idx="1"/>
          </p:nvPr>
        </p:nvSpPr>
        <p:spPr/>
        <p:txBody>
          <a:bodyPr/>
          <a:lstStyle/>
          <a:p>
            <a:r>
              <a:rPr lang="en-US" dirty="0" smtClean="0"/>
              <a:t>Multi-Ethnic Population</a:t>
            </a:r>
          </a:p>
          <a:p>
            <a:r>
              <a:rPr lang="en-US" dirty="0" smtClean="0"/>
              <a:t>Objective measurement of all the sleep indices</a:t>
            </a:r>
          </a:p>
          <a:p>
            <a:r>
              <a:rPr lang="en-US" dirty="0" smtClean="0"/>
              <a:t>AF: Diagnosis from various sources </a:t>
            </a:r>
          </a:p>
          <a:p>
            <a:endParaRPr lang="en-US" dirty="0"/>
          </a:p>
        </p:txBody>
      </p:sp>
    </p:spTree>
    <p:extLst>
      <p:ext uri="{BB962C8B-B14F-4D97-AF65-F5344CB8AC3E}">
        <p14:creationId xmlns:p14="http://schemas.microsoft.com/office/powerpoint/2010/main" xmlns="" val="1785222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Sleep Architecture and CAC</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542951221"/>
              </p:ext>
            </p:extLst>
          </p:nvPr>
        </p:nvGraphicFramePr>
        <p:xfrm>
          <a:off x="381000" y="1295400"/>
          <a:ext cx="7467597" cy="5129348"/>
        </p:xfrm>
        <a:graphic>
          <a:graphicData uri="http://schemas.openxmlformats.org/drawingml/2006/table">
            <a:tbl>
              <a:tblPr firstRow="1" firstCol="1" lastRow="1" bandRow="1"/>
              <a:tblGrid>
                <a:gridCol w="1849743"/>
                <a:gridCol w="580971"/>
                <a:gridCol w="1070698"/>
                <a:gridCol w="631658"/>
                <a:gridCol w="1070698"/>
                <a:gridCol w="589547"/>
                <a:gridCol w="1070698"/>
                <a:gridCol w="603584"/>
              </a:tblGrid>
              <a:tr h="185058">
                <a:tc>
                  <a:txBody>
                    <a:bodyPr/>
                    <a:lstStyle/>
                    <a:p>
                      <a:pPr marL="0" marR="0">
                        <a:lnSpc>
                          <a:spcPct val="200000"/>
                        </a:lnSpc>
                        <a:spcBef>
                          <a:spcPts val="0"/>
                        </a:spcBef>
                        <a:spcAft>
                          <a:spcPts val="0"/>
                        </a:spcAft>
                      </a:pPr>
                      <a:r>
                        <a:rPr lang="en-US" sz="1200" b="1" dirty="0">
                          <a:solidFill>
                            <a:srgbClr val="365F91"/>
                          </a:solidFill>
                          <a:effectLst/>
                          <a:latin typeface="Times New Roman"/>
                          <a:ea typeface="Malgun Gothic"/>
                          <a:cs typeface="Times New Roman"/>
                        </a:rPr>
                        <a:t> </a:t>
                      </a:r>
                      <a:endParaRPr lang="en-US" sz="1200" dirty="0">
                        <a:effectLst/>
                        <a:latin typeface="Calibri"/>
                        <a:ea typeface="Malgun Gothic"/>
                        <a:cs typeface="Times New Roman"/>
                      </a:endParaRPr>
                    </a:p>
                  </a:txBody>
                  <a:tcPr marL="33063" marR="33063"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CAC &gt; </a:t>
                      </a:r>
                      <a:r>
                        <a:rPr lang="en-US" sz="1200" dirty="0" smtClean="0">
                          <a:solidFill>
                            <a:srgbClr val="000000"/>
                          </a:solidFill>
                          <a:effectLst/>
                          <a:latin typeface="Times New Roman"/>
                          <a:ea typeface="Malgun Gothic"/>
                          <a:cs typeface="Times New Roman"/>
                        </a:rPr>
                        <a:t>400</a:t>
                      </a:r>
                      <a:endParaRPr lang="en-US" sz="1200" dirty="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200" b="1">
                          <a:solidFill>
                            <a:srgbClr val="FFFFFF"/>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85058">
                <a:tc>
                  <a:txBody>
                    <a:bodyPr/>
                    <a:lstStyle/>
                    <a:p>
                      <a:pPr marL="0" marR="0">
                        <a:lnSpc>
                          <a:spcPct val="200000"/>
                        </a:lnSpc>
                        <a:spcBef>
                          <a:spcPts val="0"/>
                        </a:spcBef>
                        <a:spcAft>
                          <a:spcPts val="0"/>
                        </a:spcAft>
                      </a:pPr>
                      <a:r>
                        <a:rPr lang="en-US" sz="1200" b="1" dirty="0">
                          <a:solidFill>
                            <a:srgbClr val="365F91"/>
                          </a:solidFill>
                          <a:effectLst/>
                          <a:latin typeface="Times New Roman"/>
                          <a:ea typeface="Malgun Gothic"/>
                          <a:cs typeface="Times New Roman"/>
                        </a:rPr>
                        <a:t> </a:t>
                      </a:r>
                      <a:endParaRPr lang="en-US" sz="1200" dirty="0">
                        <a:effectLst/>
                        <a:latin typeface="Calibri"/>
                        <a:ea typeface="Malgun Gothic"/>
                        <a:cs typeface="Times New Roman"/>
                      </a:endParaRPr>
                    </a:p>
                  </a:txBody>
                  <a:tcPr marL="33063" marR="33063" marT="0" marB="0">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Model 1</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Model 2</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Model 3</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w="12700" cap="flat" cmpd="sng" algn="ctr">
                      <a:solidFill>
                        <a:srgbClr val="4F81BD"/>
                      </a:solidFill>
                      <a:prstDash val="solid"/>
                      <a:round/>
                      <a:headEnd type="none" w="med" len="med"/>
                      <a:tailEnd type="none" w="med" len="med"/>
                    </a:lnT>
                    <a:lnB>
                      <a:noFill/>
                    </a:lnB>
                  </a:tcPr>
                </a:tc>
              </a:tr>
              <a:tr h="370114">
                <a:tc>
                  <a:txBody>
                    <a:bodyPr/>
                    <a:lstStyle/>
                    <a:p>
                      <a:pPr marL="0" marR="0">
                        <a:lnSpc>
                          <a:spcPct val="200000"/>
                        </a:lnSpc>
                        <a:spcBef>
                          <a:spcPts val="0"/>
                        </a:spcBef>
                        <a:spcAft>
                          <a:spcPts val="0"/>
                        </a:spcAft>
                      </a:pPr>
                      <a:r>
                        <a:rPr lang="en-US" sz="1200" b="1">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 SD</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PR (95% CI)</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p-value</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PR (95% CI)</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p-value</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PR (95% CI)</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p-value</a:t>
                      </a:r>
                      <a:endParaRPr lang="en-US" sz="1200">
                        <a:effectLst/>
                        <a:latin typeface="Calibri"/>
                        <a:ea typeface="Malgun Gothic"/>
                        <a:cs typeface="Times New Roman"/>
                      </a:endParaRPr>
                    </a:p>
                  </a:txBody>
                  <a:tcPr marL="33063" marR="33063" marT="0" marB="0" anchor="b">
                    <a:lnL>
                      <a:noFill/>
                    </a:lnL>
                    <a:lnR>
                      <a:noFill/>
                    </a:lnR>
                    <a:lnT>
                      <a:noFill/>
                    </a:lnT>
                    <a:lnB>
                      <a:noFill/>
                    </a:lnB>
                  </a:tcPr>
                </a:tc>
              </a:tr>
              <a:tr h="185058">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r>
              <a:tr h="185058">
                <a:tc>
                  <a:txBody>
                    <a:bodyPr/>
                    <a:lstStyle/>
                    <a:p>
                      <a:pPr marL="0" marR="0">
                        <a:lnSpc>
                          <a:spcPct val="200000"/>
                        </a:lnSpc>
                        <a:spcBef>
                          <a:spcPts val="0"/>
                        </a:spcBef>
                        <a:spcAft>
                          <a:spcPts val="0"/>
                        </a:spcAft>
                      </a:pPr>
                      <a:r>
                        <a:rPr lang="en-US" sz="1200" b="1" dirty="0">
                          <a:solidFill>
                            <a:srgbClr val="000000"/>
                          </a:solidFill>
                          <a:effectLst/>
                          <a:latin typeface="Times New Roman"/>
                          <a:ea typeface="Malgun Gothic"/>
                          <a:cs typeface="Times New Roman"/>
                        </a:rPr>
                        <a:t>Sleep Architecture</a:t>
                      </a:r>
                      <a:endParaRPr lang="en-US" sz="1200" dirty="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 </a:t>
                      </a:r>
                      <a:endParaRPr lang="en-US" sz="1200" dirty="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r>
              <a:tr h="370114">
                <a:tc>
                  <a:txBody>
                    <a:bodyPr/>
                    <a:lstStyle/>
                    <a:p>
                      <a:pPr marL="0" marR="0">
                        <a:lnSpc>
                          <a:spcPct val="200000"/>
                        </a:lnSpc>
                        <a:spcBef>
                          <a:spcPts val="0"/>
                        </a:spcBef>
                        <a:spcAft>
                          <a:spcPts val="0"/>
                        </a:spcAft>
                      </a:pPr>
                      <a:r>
                        <a:rPr lang="en-US" sz="1200">
                          <a:solidFill>
                            <a:srgbClr val="000000"/>
                          </a:solidFill>
                          <a:effectLst/>
                          <a:latin typeface="Times New Roman"/>
                          <a:ea typeface="Malgun Gothic"/>
                          <a:cs typeface="Times New Roman"/>
                        </a:rPr>
                        <a:t>Percent Time in Stage N3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9.0</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0.86 [0.70,1.06]</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0.15</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0.86 [0.70,1.06]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0.15</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 0.77 [0.64,0.92] </a:t>
                      </a:r>
                      <a:endParaRPr lang="en-US" sz="1200" dirty="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0.005</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r>
              <a:tr h="185058">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c>
                  <a:txBody>
                    <a:bodyPr/>
                    <a:lstStyle/>
                    <a:p>
                      <a:pPr marL="0" marR="0">
                        <a:lnSpc>
                          <a:spcPct val="200000"/>
                        </a:lnSpc>
                        <a:spcBef>
                          <a:spcPts val="0"/>
                        </a:spcBef>
                        <a:spcAft>
                          <a:spcPts val="0"/>
                        </a:spcAft>
                      </a:pPr>
                      <a:r>
                        <a:rPr lang="en-US" sz="1200">
                          <a:solidFill>
                            <a:srgbClr val="365F91"/>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lnL>
                      <a:noFill/>
                    </a:lnL>
                    <a:lnR>
                      <a:noFill/>
                    </a:lnR>
                    <a:lnT>
                      <a:noFill/>
                    </a:lnT>
                    <a:lnB>
                      <a:noFill/>
                    </a:lnB>
                  </a:tcPr>
                </a:tc>
              </a:tr>
              <a:tr h="185058">
                <a:tc>
                  <a:txBody>
                    <a:bodyPr/>
                    <a:lstStyle/>
                    <a:p>
                      <a:pPr marL="0" marR="0">
                        <a:lnSpc>
                          <a:spcPct val="200000"/>
                        </a:lnSpc>
                        <a:spcBef>
                          <a:spcPts val="0"/>
                        </a:spcBef>
                        <a:spcAft>
                          <a:spcPts val="0"/>
                        </a:spcAft>
                      </a:pPr>
                      <a:r>
                        <a:rPr lang="en-US" sz="1200" b="1">
                          <a:solidFill>
                            <a:srgbClr val="000000"/>
                          </a:solidFill>
                          <a:effectLst/>
                          <a:latin typeface="Times New Roman"/>
                          <a:ea typeface="Malgun Gothic"/>
                          <a:cs typeface="Times New Roman"/>
                        </a:rPr>
                        <a:t>Sleep Fragmentation</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 </a:t>
                      </a:r>
                      <a:endParaRPr lang="en-US" sz="1200" dirty="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a:t>
                      </a:r>
                      <a:endParaRPr lang="en-US" sz="1200">
                        <a:effectLst/>
                        <a:latin typeface="Calibri"/>
                        <a:ea typeface="Malgun Gothic"/>
                        <a:cs typeface="Times New Roman"/>
                      </a:endParaRPr>
                    </a:p>
                  </a:txBody>
                  <a:tcPr marL="33063" marR="33063" marT="0" marB="0" anchor="b">
                    <a:lnL>
                      <a:noFill/>
                    </a:lnL>
                    <a:lnR>
                      <a:noFill/>
                    </a:lnR>
                    <a:lnT>
                      <a:noFill/>
                    </a:lnT>
                    <a:lnB>
                      <a:noFill/>
                    </a:lnB>
                  </a:tcPr>
                </a:tc>
              </a:tr>
              <a:tr h="370114">
                <a:tc>
                  <a:txBody>
                    <a:bodyPr/>
                    <a:lstStyle/>
                    <a:p>
                      <a:pPr marL="0" marR="0">
                        <a:lnSpc>
                          <a:spcPct val="200000"/>
                        </a:lnSpc>
                        <a:spcBef>
                          <a:spcPts val="0"/>
                        </a:spcBef>
                        <a:spcAft>
                          <a:spcPts val="0"/>
                        </a:spcAft>
                      </a:pPr>
                      <a:r>
                        <a:rPr lang="en-US" sz="1200">
                          <a:solidFill>
                            <a:srgbClr val="000000"/>
                          </a:solidFill>
                          <a:effectLst/>
                          <a:latin typeface="Times New Roman"/>
                          <a:ea typeface="Malgun Gothic"/>
                          <a:cs typeface="Times New Roman"/>
                        </a:rPr>
                        <a:t>Arousal Index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12.0</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1.09 [0.97,1.21] </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0.15</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1.09 [0.97,1.21]</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0.15</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1.14 [1.02,1.27] </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0.02</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r>
              <a:tr h="370114">
                <a:tc>
                  <a:txBody>
                    <a:bodyPr/>
                    <a:lstStyle/>
                    <a:p>
                      <a:pPr marL="0" marR="0">
                        <a:lnSpc>
                          <a:spcPct val="200000"/>
                        </a:lnSpc>
                        <a:spcBef>
                          <a:spcPts val="0"/>
                        </a:spcBef>
                        <a:spcAft>
                          <a:spcPts val="0"/>
                        </a:spcAft>
                      </a:pPr>
                      <a:r>
                        <a:rPr lang="en-US" sz="1200">
                          <a:solidFill>
                            <a:srgbClr val="000000"/>
                          </a:solidFill>
                          <a:effectLst/>
                          <a:latin typeface="Times New Roman"/>
                          <a:ea typeface="Malgun Gothic"/>
                          <a:cs typeface="Times New Roman"/>
                        </a:rPr>
                        <a:t>Arousal Index—REM</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11.8</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1.14 [1.01,1.30] </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0.04</a:t>
                      </a:r>
                      <a:endParaRPr lang="en-US" sz="1200" dirty="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1.15 [1.01,1.30]</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0.04</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1.15 [1.02,1.29]</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0.02</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r>
              <a:tr h="370114">
                <a:tc>
                  <a:txBody>
                    <a:bodyPr/>
                    <a:lstStyle/>
                    <a:p>
                      <a:pPr marL="0" marR="0">
                        <a:lnSpc>
                          <a:spcPct val="200000"/>
                        </a:lnSpc>
                        <a:spcBef>
                          <a:spcPts val="0"/>
                        </a:spcBef>
                        <a:spcAft>
                          <a:spcPts val="0"/>
                        </a:spcAft>
                      </a:pPr>
                      <a:r>
                        <a:rPr lang="en-US" sz="1200">
                          <a:solidFill>
                            <a:srgbClr val="000000"/>
                          </a:solidFill>
                          <a:effectLst/>
                          <a:latin typeface="Times New Roman"/>
                          <a:ea typeface="Malgun Gothic"/>
                          <a:cs typeface="Times New Roman"/>
                        </a:rPr>
                        <a:t>Arousal Index—NREM</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12.8</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1.08 [0.96,1.22]</a:t>
                      </a:r>
                      <a:endParaRPr lang="en-US" sz="1200" dirty="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0.18</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1.08 [0.96,1.21]</a:t>
                      </a:r>
                      <a:endParaRPr lang="en-US" sz="1200" dirty="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0.18</a:t>
                      </a:r>
                      <a:endParaRPr lang="en-US" sz="1200">
                        <a:effectLst/>
                        <a:latin typeface="Calibri"/>
                        <a:ea typeface="Malgun Gothic"/>
                        <a:cs typeface="Times New Roman"/>
                      </a:endParaRPr>
                    </a:p>
                  </a:txBody>
                  <a:tcPr marL="33063" marR="33063" marT="0" marB="0" anchor="b">
                    <a:lnL>
                      <a:noFill/>
                    </a:lnL>
                    <a:lnR>
                      <a:noFill/>
                    </a:lnR>
                    <a:lnT>
                      <a:noFill/>
                    </a:lnT>
                    <a:lnB>
                      <a:noFill/>
                    </a:lnB>
                  </a:tcPr>
                </a:tc>
                <a:tc>
                  <a:txBody>
                    <a:bodyPr/>
                    <a:lstStyle/>
                    <a:p>
                      <a:pPr marL="0" marR="0" algn="ctr">
                        <a:lnSpc>
                          <a:spcPct val="200000"/>
                        </a:lnSpc>
                        <a:spcBef>
                          <a:spcPts val="0"/>
                        </a:spcBef>
                        <a:spcAft>
                          <a:spcPts val="0"/>
                        </a:spcAft>
                      </a:pPr>
                      <a:r>
                        <a:rPr lang="en-US" sz="1200">
                          <a:solidFill>
                            <a:srgbClr val="000000"/>
                          </a:solidFill>
                          <a:effectLst/>
                          <a:latin typeface="Times New Roman"/>
                          <a:ea typeface="Malgun Gothic"/>
                          <a:cs typeface="Times New Roman"/>
                        </a:rPr>
                        <a:t> 1.14 [1.02,1.28]</a:t>
                      </a:r>
                      <a:endParaRPr lang="en-US" sz="120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c>
                  <a:txBody>
                    <a:bodyPr/>
                    <a:lstStyle/>
                    <a:p>
                      <a:pPr marL="0" marR="0" algn="ctr">
                        <a:lnSpc>
                          <a:spcPct val="200000"/>
                        </a:lnSpc>
                        <a:spcBef>
                          <a:spcPts val="0"/>
                        </a:spcBef>
                        <a:spcAft>
                          <a:spcPts val="0"/>
                        </a:spcAft>
                      </a:pPr>
                      <a:r>
                        <a:rPr lang="en-US" sz="1200" dirty="0">
                          <a:solidFill>
                            <a:srgbClr val="000000"/>
                          </a:solidFill>
                          <a:effectLst/>
                          <a:latin typeface="Times New Roman"/>
                          <a:ea typeface="Malgun Gothic"/>
                          <a:cs typeface="Times New Roman"/>
                        </a:rPr>
                        <a:t>0.03</a:t>
                      </a:r>
                      <a:endParaRPr lang="en-US" sz="1200" dirty="0">
                        <a:effectLst/>
                        <a:latin typeface="Calibri"/>
                        <a:ea typeface="Malgun Gothic"/>
                        <a:cs typeface="Times New Roman"/>
                      </a:endParaRPr>
                    </a:p>
                  </a:txBody>
                  <a:tcPr marL="33063" marR="33063" marT="0" marB="0" anchor="b">
                    <a:lnL>
                      <a:noFill/>
                    </a:lnL>
                    <a:lnR>
                      <a:noFill/>
                    </a:lnR>
                    <a:lnT>
                      <a:noFill/>
                    </a:lnT>
                    <a:lnB>
                      <a:noFill/>
                    </a:lnB>
                    <a:solidFill>
                      <a:srgbClr val="FFFFCC"/>
                    </a:solidFill>
                  </a:tcPr>
                </a:tc>
              </a:tr>
            </a:tbl>
          </a:graphicData>
        </a:graphic>
      </p:graphicFrame>
      <p:sp>
        <p:nvSpPr>
          <p:cNvPr id="6" name="TextBox 5"/>
          <p:cNvSpPr txBox="1"/>
          <p:nvPr/>
        </p:nvSpPr>
        <p:spPr>
          <a:xfrm>
            <a:off x="228600" y="1676400"/>
            <a:ext cx="1828800" cy="738664"/>
          </a:xfrm>
          <a:prstGeom prst="rect">
            <a:avLst/>
          </a:prstGeom>
          <a:noFill/>
        </p:spPr>
        <p:txBody>
          <a:bodyPr wrap="square" rtlCol="0">
            <a:spAutoFit/>
          </a:bodyPr>
          <a:lstStyle/>
          <a:p>
            <a:r>
              <a:rPr lang="en-US" sz="1400" dirty="0" smtClean="0">
                <a:solidFill>
                  <a:srgbClr val="0070C0"/>
                </a:solidFill>
              </a:rPr>
              <a:t>Adopted from </a:t>
            </a:r>
            <a:r>
              <a:rPr lang="en-US" sz="1400" dirty="0" err="1" smtClean="0">
                <a:solidFill>
                  <a:srgbClr val="0070C0"/>
                </a:solidFill>
              </a:rPr>
              <a:t>Lutsey</a:t>
            </a:r>
            <a:r>
              <a:rPr lang="en-US" sz="1400" dirty="0" smtClean="0">
                <a:solidFill>
                  <a:srgbClr val="0070C0"/>
                </a:solidFill>
              </a:rPr>
              <a:t>/ Redline “Sleep  and CAC Prevalence” </a:t>
            </a:r>
            <a:endParaRPr lang="en-US" sz="1400" dirty="0">
              <a:solidFill>
                <a:srgbClr val="0070C0"/>
              </a:solidFill>
            </a:endParaRPr>
          </a:p>
        </p:txBody>
      </p:sp>
      <p:sp>
        <p:nvSpPr>
          <p:cNvPr id="7" name="Rectangle 6"/>
          <p:cNvSpPr/>
          <p:nvPr/>
        </p:nvSpPr>
        <p:spPr>
          <a:xfrm>
            <a:off x="228600" y="2667000"/>
            <a:ext cx="7848600" cy="1295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9084680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Prior studies on SWS - Cardiovascular</a:t>
            </a:r>
            <a:endParaRPr lang="en-US" dirty="0"/>
          </a:p>
        </p:txBody>
      </p:sp>
      <p:sp>
        <p:nvSpPr>
          <p:cNvPr id="3" name="Content Placeholder 2"/>
          <p:cNvSpPr>
            <a:spLocks noGrp="1"/>
          </p:cNvSpPr>
          <p:nvPr>
            <p:ph idx="1"/>
          </p:nvPr>
        </p:nvSpPr>
        <p:spPr/>
        <p:txBody>
          <a:bodyPr/>
          <a:lstStyle/>
          <a:p>
            <a:r>
              <a:rPr lang="en-US" dirty="0" smtClean="0"/>
              <a:t>Incident hypertension</a:t>
            </a:r>
          </a:p>
          <a:p>
            <a:pPr lvl="1"/>
            <a:r>
              <a:rPr lang="en-US" dirty="0" err="1" smtClean="0"/>
              <a:t>MrOS</a:t>
            </a:r>
            <a:r>
              <a:rPr lang="en-US" dirty="0" smtClean="0"/>
              <a:t> Fung et al. </a:t>
            </a:r>
            <a:endParaRPr lang="en-US" dirty="0"/>
          </a:p>
        </p:txBody>
      </p:sp>
      <p:pic>
        <p:nvPicPr>
          <p:cNvPr id="276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43400" y="2057400"/>
            <a:ext cx="4343400" cy="426196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89214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Studies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Analysis based on prospective  design</a:t>
            </a:r>
          </a:p>
          <a:p>
            <a:r>
              <a:rPr lang="en-US" dirty="0"/>
              <a:t>More formal quantitative analysis employing EEG power spectral analysis of slow wave activity </a:t>
            </a:r>
            <a:endParaRPr lang="en-US" dirty="0" smtClean="0"/>
          </a:p>
          <a:p>
            <a:r>
              <a:rPr lang="en-US" dirty="0" smtClean="0"/>
              <a:t>Autonomic Measurements </a:t>
            </a:r>
          </a:p>
          <a:p>
            <a:pPr lvl="1"/>
            <a:r>
              <a:rPr lang="en-US" dirty="0" smtClean="0"/>
              <a:t>Mediating mechanism</a:t>
            </a:r>
          </a:p>
          <a:p>
            <a:r>
              <a:rPr lang="en-US" dirty="0" smtClean="0"/>
              <a:t>Extend to other cardiovascular problems beyond AF ?</a:t>
            </a:r>
          </a:p>
          <a:p>
            <a:r>
              <a:rPr lang="en-US" dirty="0" smtClean="0"/>
              <a:t>Can SWS help predict incident AF / recurrence of AF in general population &amp; people with SDB?</a:t>
            </a:r>
          </a:p>
          <a:p>
            <a:pPr marL="0" indent="0">
              <a:buNone/>
            </a:pPr>
            <a:endParaRPr lang="en-US" dirty="0" smtClean="0"/>
          </a:p>
          <a:p>
            <a:endParaRPr lang="en-US" dirty="0"/>
          </a:p>
        </p:txBody>
      </p:sp>
    </p:spTree>
    <p:extLst>
      <p:ext uri="{BB962C8B-B14F-4D97-AF65-F5344CB8AC3E}">
        <p14:creationId xmlns:p14="http://schemas.microsoft.com/office/powerpoint/2010/main" xmlns="" val="3098431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and AF</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r>
              <a:rPr lang="en-US" dirty="0" smtClean="0"/>
              <a:t>Atrial Fibrillation (AF) burden increasing </a:t>
            </a:r>
          </a:p>
          <a:p>
            <a:r>
              <a:rPr lang="en-US" dirty="0" smtClean="0"/>
              <a:t>Sleep and AF  </a:t>
            </a:r>
          </a:p>
          <a:p>
            <a:pPr lvl="1"/>
            <a:r>
              <a:rPr lang="en-US" dirty="0" smtClean="0"/>
              <a:t>SDB associated with </a:t>
            </a:r>
          </a:p>
          <a:p>
            <a:pPr lvl="2"/>
            <a:r>
              <a:rPr lang="en-US" dirty="0" smtClean="0"/>
              <a:t>higher odds of “</a:t>
            </a:r>
            <a:r>
              <a:rPr lang="en-US" dirty="0" smtClean="0">
                <a:solidFill>
                  <a:srgbClr val="0070C0"/>
                </a:solidFill>
              </a:rPr>
              <a:t>nocturnal AF</a:t>
            </a:r>
            <a:r>
              <a:rPr lang="en-US" dirty="0" smtClean="0"/>
              <a:t>” (</a:t>
            </a:r>
            <a:r>
              <a:rPr lang="en-US" dirty="0" err="1" smtClean="0"/>
              <a:t>Mehra</a:t>
            </a:r>
            <a:r>
              <a:rPr lang="en-US" dirty="0" smtClean="0"/>
              <a:t>/ Redline. Sleep Heart Health Study)</a:t>
            </a:r>
          </a:p>
          <a:p>
            <a:pPr lvl="2"/>
            <a:r>
              <a:rPr lang="en-US" dirty="0" smtClean="0"/>
              <a:t>Increased recurrence of AF following DC Cardioversion or ablation (Clinical studies)</a:t>
            </a:r>
          </a:p>
          <a:p>
            <a:pPr lvl="1"/>
            <a:r>
              <a:rPr lang="en-US" dirty="0" smtClean="0"/>
              <a:t>Long sleep duration associated with</a:t>
            </a:r>
          </a:p>
          <a:p>
            <a:pPr lvl="2"/>
            <a:r>
              <a:rPr lang="en-US" dirty="0" smtClean="0"/>
              <a:t>Incident AF (Physician Health Study)</a:t>
            </a:r>
          </a:p>
          <a:p>
            <a:endParaRPr lang="en-US" dirty="0"/>
          </a:p>
        </p:txBody>
      </p:sp>
    </p:spTree>
    <p:extLst>
      <p:ext uri="{BB962C8B-B14F-4D97-AF65-F5344CB8AC3E}">
        <p14:creationId xmlns:p14="http://schemas.microsoft.com/office/powerpoint/2010/main" xmlns="" val="4080090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Younghoon</a:t>
            </a:r>
            <a:r>
              <a:rPr lang="en-US" dirty="0"/>
              <a:t> </a:t>
            </a:r>
            <a:r>
              <a:rPr lang="en-US" dirty="0" smtClean="0"/>
              <a:t>Kwon, David R. Jacobs Jr., Alvaro Alonso, Daniel </a:t>
            </a:r>
            <a:r>
              <a:rPr lang="en-US" dirty="0" err="1" smtClean="0"/>
              <a:t>Duprez</a:t>
            </a:r>
            <a:r>
              <a:rPr lang="en-US" dirty="0" smtClean="0"/>
              <a:t> : </a:t>
            </a:r>
            <a:r>
              <a:rPr lang="en-US" dirty="0" err="1" smtClean="0"/>
              <a:t>Univ</a:t>
            </a:r>
            <a:r>
              <a:rPr lang="en-US" dirty="0" smtClean="0"/>
              <a:t> of MN</a:t>
            </a:r>
          </a:p>
          <a:p>
            <a:r>
              <a:rPr lang="en-US" dirty="0" err="1" smtClean="0"/>
              <a:t>Sina</a:t>
            </a:r>
            <a:r>
              <a:rPr lang="en-US" dirty="0" smtClean="0"/>
              <a:t> </a:t>
            </a:r>
            <a:r>
              <a:rPr lang="en-US" dirty="0"/>
              <a:t>A. </a:t>
            </a:r>
            <a:r>
              <a:rPr lang="en-US" dirty="0" err="1" smtClean="0"/>
              <a:t>Gharib</a:t>
            </a:r>
            <a:r>
              <a:rPr lang="en-US" dirty="0" smtClean="0"/>
              <a:t>, </a:t>
            </a:r>
            <a:r>
              <a:rPr lang="en-US" dirty="0"/>
              <a:t>Mary </a:t>
            </a:r>
            <a:r>
              <a:rPr lang="en-US" dirty="0" err="1" smtClean="0"/>
              <a:t>L.Biggs</a:t>
            </a:r>
            <a:r>
              <a:rPr lang="en-US" dirty="0" smtClean="0"/>
              <a:t>, </a:t>
            </a:r>
            <a:r>
              <a:rPr lang="en-US" b="1" dirty="0" smtClean="0"/>
              <a:t>Susan R. </a:t>
            </a:r>
            <a:r>
              <a:rPr lang="en-US" b="1" dirty="0" err="1" smtClean="0"/>
              <a:t>Heckbert</a:t>
            </a:r>
            <a:r>
              <a:rPr lang="en-US" dirty="0" smtClean="0"/>
              <a:t>: </a:t>
            </a:r>
            <a:r>
              <a:rPr lang="en-US" dirty="0" err="1" smtClean="0"/>
              <a:t>Univ</a:t>
            </a:r>
            <a:r>
              <a:rPr lang="en-US" dirty="0" smtClean="0"/>
              <a:t> of WA</a:t>
            </a:r>
          </a:p>
          <a:p>
            <a:r>
              <a:rPr lang="en-US" dirty="0" smtClean="0"/>
              <a:t>Joao Lima: Johns Hopkins </a:t>
            </a:r>
            <a:r>
              <a:rPr lang="en-US" dirty="0" err="1" smtClean="0"/>
              <a:t>Univ</a:t>
            </a:r>
            <a:endParaRPr lang="en-US" dirty="0" smtClean="0"/>
          </a:p>
          <a:p>
            <a:r>
              <a:rPr lang="en-US" dirty="0" smtClean="0"/>
              <a:t>Gen-Min Lin: Northwestern </a:t>
            </a:r>
            <a:r>
              <a:rPr lang="en-US" dirty="0" err="1" smtClean="0"/>
              <a:t>Univ</a:t>
            </a:r>
            <a:endParaRPr lang="en-US" dirty="0" smtClean="0"/>
          </a:p>
          <a:p>
            <a:r>
              <a:rPr lang="en-US" dirty="0" err="1" smtClean="0"/>
              <a:t>Elsayed</a:t>
            </a:r>
            <a:r>
              <a:rPr lang="en-US" dirty="0" smtClean="0"/>
              <a:t> </a:t>
            </a:r>
            <a:r>
              <a:rPr lang="en-US" dirty="0"/>
              <a:t>Z. </a:t>
            </a:r>
            <a:r>
              <a:rPr lang="en-US" dirty="0" err="1" smtClean="0"/>
              <a:t>Soliman</a:t>
            </a:r>
            <a:r>
              <a:rPr lang="en-US" dirty="0" smtClean="0"/>
              <a:t>: Wake Forest </a:t>
            </a:r>
            <a:r>
              <a:rPr lang="en-US" dirty="0" err="1" smtClean="0"/>
              <a:t>Univ</a:t>
            </a:r>
            <a:r>
              <a:rPr lang="en-US" dirty="0" smtClean="0"/>
              <a:t> </a:t>
            </a:r>
          </a:p>
          <a:p>
            <a:r>
              <a:rPr lang="en-US" dirty="0" err="1" smtClean="0"/>
              <a:t>Reena</a:t>
            </a:r>
            <a:r>
              <a:rPr lang="en-US" dirty="0" smtClean="0"/>
              <a:t> </a:t>
            </a:r>
            <a:r>
              <a:rPr lang="en-US" dirty="0" err="1" smtClean="0"/>
              <a:t>Mehra</a:t>
            </a:r>
            <a:r>
              <a:rPr lang="en-US" dirty="0" smtClean="0"/>
              <a:t>: Cleveland Clinic</a:t>
            </a:r>
          </a:p>
          <a:p>
            <a:r>
              <a:rPr lang="en-US" b="1" dirty="0" smtClean="0"/>
              <a:t>Susan Redline</a:t>
            </a:r>
            <a:r>
              <a:rPr lang="en-US" dirty="0" smtClean="0"/>
              <a:t>: Harvard Medical School </a:t>
            </a:r>
          </a:p>
          <a:p>
            <a:r>
              <a:rPr lang="en-US" dirty="0" smtClean="0"/>
              <a:t>All MESA participants and investigators</a:t>
            </a:r>
            <a:endParaRPr lang="en-US" dirty="0"/>
          </a:p>
        </p:txBody>
      </p:sp>
      <p:pic>
        <p:nvPicPr>
          <p:cNvPr id="1026" name="Picture 2" descr="http://www.ncbi.nlm.nih.gov/projects/gap/cgi-bin/GetLogo.cgi?logo_name=mesa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variables Distribution</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140710295"/>
              </p:ext>
            </p:extLst>
          </p:nvPr>
        </p:nvGraphicFramePr>
        <p:xfrm>
          <a:off x="228600" y="1295400"/>
          <a:ext cx="8839197" cy="5360065"/>
        </p:xfrm>
        <a:graphic>
          <a:graphicData uri="http://schemas.openxmlformats.org/drawingml/2006/table">
            <a:tbl>
              <a:tblPr firstRow="1" firstCol="1" bandRow="1"/>
              <a:tblGrid>
                <a:gridCol w="1752600"/>
                <a:gridCol w="533400"/>
                <a:gridCol w="533400"/>
                <a:gridCol w="609600"/>
                <a:gridCol w="762000"/>
                <a:gridCol w="713626"/>
                <a:gridCol w="831236"/>
                <a:gridCol w="677365"/>
                <a:gridCol w="602102"/>
                <a:gridCol w="526840"/>
                <a:gridCol w="456595"/>
                <a:gridCol w="840433"/>
              </a:tblGrid>
              <a:tr h="420831">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200">
                          <a:effectLst/>
                          <a:latin typeface="Times New Roman"/>
                          <a:ea typeface="Malgun Gothic"/>
                          <a:cs typeface="Times New Roman"/>
                        </a:rPr>
                        <a:t>Overall (n=2048)</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nSpc>
                          <a:spcPct val="115000"/>
                        </a:lnSpc>
                        <a:spcBef>
                          <a:spcPts val="0"/>
                        </a:spcBef>
                        <a:spcAft>
                          <a:spcPts val="0"/>
                        </a:spcAft>
                      </a:pPr>
                      <a:r>
                        <a:rPr lang="en-US" sz="1200">
                          <a:effectLst/>
                          <a:latin typeface="Times New Roman"/>
                          <a:ea typeface="Malgun Gothic"/>
                          <a:cs typeface="Times New Roman"/>
                        </a:rPr>
                        <a:t>No AF (n = 1948)</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15000"/>
                        </a:lnSpc>
                        <a:spcBef>
                          <a:spcPts val="0"/>
                        </a:spcBef>
                        <a:spcAft>
                          <a:spcPts val="0"/>
                        </a:spcAft>
                      </a:pPr>
                      <a:r>
                        <a:rPr lang="en-US" sz="1200">
                          <a:effectLst/>
                          <a:latin typeface="Times New Roman"/>
                          <a:ea typeface="Malgun Gothic"/>
                          <a:cs typeface="Times New Roman"/>
                        </a:rPr>
                        <a:t>AF (n = 100)</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P value</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428183">
                <a:tc>
                  <a:txBody>
                    <a:bodyPr/>
                    <a:lstStyle/>
                    <a:p>
                      <a:endParaRPr lang="en-US" sz="1200">
                        <a:effectLst/>
                        <a:latin typeface="Calibri"/>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N</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Mean</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SD</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Range</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Median</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IQR </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Mean</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SD</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Mean</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SD</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AHI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14.8</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16.7</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0-102.9</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9.1</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3.3-19.7</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14.6</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16.5</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20.0</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20.6</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0.01</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CAI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0-49.1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0.02</a:t>
                      </a:r>
                      <a:endParaRPr lang="en-US" sz="1200">
                        <a:effectLst/>
                        <a:latin typeface="Calibri"/>
                        <a:ea typeface="Malgun Gothic"/>
                        <a:cs typeface="Times New Roman"/>
                      </a:endParaRPr>
                    </a:p>
                  </a:txBody>
                  <a:tcPr marL="68580" marR="68580" marT="0" marB="0">
                    <a:lnL>
                      <a:noFill/>
                    </a:lnL>
                    <a:lnR>
                      <a:noFill/>
                    </a:lnR>
                    <a:lnT>
                      <a:noFill/>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ODI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2018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14.2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16.2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0-99.4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3.1-19.1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15.9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19.7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0.004</a:t>
                      </a:r>
                      <a:endParaRPr lang="en-US" sz="1200">
                        <a:effectLst/>
                        <a:latin typeface="Calibri"/>
                        <a:ea typeface="Malgun Gothic"/>
                        <a:cs typeface="Times New Roman"/>
                      </a:endParaRPr>
                    </a:p>
                  </a:txBody>
                  <a:tcPr marL="68580" marR="68580" marT="0" marB="0">
                    <a:lnL>
                      <a:noFill/>
                    </a:lnL>
                    <a:lnR>
                      <a:noFill/>
                    </a:lnR>
                    <a:lnT>
                      <a:noFill/>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 time SpO2&lt; 90%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9.0</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0-99.9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0-3.2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0.003</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Minimum SpO2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2048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82.9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40.0-96.0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85.0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80.0-89.0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83.0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80.8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0.04</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SWS time  (min)</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36.9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34.2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0-212.0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29.0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7.0-57.0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37.6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34.4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23.9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26.5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&lt;.0001</a:t>
                      </a:r>
                      <a:endParaRPr lang="en-US" sz="1200">
                        <a:effectLst/>
                        <a:latin typeface="Calibri"/>
                        <a:ea typeface="Malgun Gothic"/>
                        <a:cs typeface="Times New Roman"/>
                      </a:endParaRPr>
                    </a:p>
                  </a:txBody>
                  <a:tcPr marL="68580" marR="68580" marT="0" marB="0">
                    <a:lnL>
                      <a:noFill/>
                    </a:lnL>
                    <a:lnR>
                      <a:noFill/>
                    </a:lnR>
                    <a:lnT>
                      <a:noFill/>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 % SWS time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0-51.3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2.0-15.5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0.0004</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REM time (min)</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66.4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29.9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0-261.0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66.0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45.0-86.0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66.7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30.0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60.5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28.7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a:noFill/>
                    </a:lnL>
                    <a:lnR>
                      <a:noFill/>
                    </a:lnR>
                    <a:lnT>
                      <a:noFill/>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 REM time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0-58.6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13.8-22.4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18.0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0.6</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Arousal index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1.7-97.7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19.8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13.8-27.9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22.1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0.7</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Sleep efficiency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2026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79.6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10.6-99.0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82.2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73.5-89.2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79.9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12.6</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73.4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13.3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&lt;.0001</a:t>
                      </a:r>
                      <a:endParaRPr lang="en-US" sz="1200">
                        <a:effectLst/>
                        <a:latin typeface="Calibri"/>
                        <a:ea typeface="Malgun Gothic"/>
                        <a:cs typeface="Times New Roman"/>
                      </a:endParaRPr>
                    </a:p>
                  </a:txBody>
                  <a:tcPr marL="68580" marR="68580" marT="0" marB="0">
                    <a:lnL>
                      <a:noFill/>
                    </a:lnL>
                    <a:lnR>
                      <a:noFill/>
                    </a:lnR>
                    <a:lnT>
                      <a:noFill/>
                    </a:lnT>
                    <a:lnB>
                      <a:noFill/>
                    </a:lnB>
                  </a:tcPr>
                </a:tc>
              </a:tr>
              <a:tr h="428183">
                <a:tc>
                  <a:txBody>
                    <a:bodyPr/>
                    <a:lstStyle/>
                    <a:p>
                      <a:pPr marL="0" marR="0">
                        <a:lnSpc>
                          <a:spcPct val="115000"/>
                        </a:lnSpc>
                        <a:spcBef>
                          <a:spcPts val="0"/>
                        </a:spcBef>
                        <a:spcAft>
                          <a:spcPts val="0"/>
                        </a:spcAft>
                      </a:pPr>
                      <a:r>
                        <a:rPr lang="en-US" sz="1200">
                          <a:effectLst/>
                          <a:latin typeface="Times New Roman"/>
                          <a:ea typeface="Malgun Gothic"/>
                          <a:cs typeface="Times New Roman"/>
                        </a:rPr>
                        <a:t>Sleep duration (hr)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1938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1.2-10.6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6.6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5.7-7.4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389.1</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80.7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385.9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95.2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0.8</a:t>
                      </a:r>
                      <a:endParaRPr lang="en-US" sz="1200">
                        <a:effectLst/>
                        <a:latin typeface="Calibri"/>
                        <a:ea typeface="Malgun Gothic"/>
                        <a:cs typeface="Times New Roman"/>
                      </a:endParaRPr>
                    </a:p>
                  </a:txBody>
                  <a:tcPr marL="68580" marR="68580" marT="0" marB="0">
                    <a:lnL>
                      <a:noFill/>
                    </a:lnL>
                    <a:lnR>
                      <a:noFill/>
                    </a:lnR>
                    <a:lnT>
                      <a:noFill/>
                    </a:lnT>
                    <a:lnB>
                      <a:noFill/>
                    </a:lnB>
                  </a:tcPr>
                </a:tc>
              </a:tr>
              <a:tr h="252295">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spTree>
    <p:extLst>
      <p:ext uri="{BB962C8B-B14F-4D97-AF65-F5344CB8AC3E}">
        <p14:creationId xmlns:p14="http://schemas.microsoft.com/office/powerpoint/2010/main" xmlns="" val="16755310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dirty="0" smtClean="0"/>
              <a:t>Correlation(r) between Sleep Measures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260165135"/>
              </p:ext>
            </p:extLst>
          </p:nvPr>
        </p:nvGraphicFramePr>
        <p:xfrm>
          <a:off x="1143004" y="1447801"/>
          <a:ext cx="7162800" cy="4941320"/>
        </p:xfrm>
        <a:graphic>
          <a:graphicData uri="http://schemas.openxmlformats.org/drawingml/2006/table">
            <a:tbl>
              <a:tblPr firstRow="1" firstCol="1" bandRow="1"/>
              <a:tblGrid>
                <a:gridCol w="895350"/>
                <a:gridCol w="895350"/>
                <a:gridCol w="895350"/>
                <a:gridCol w="895350"/>
                <a:gridCol w="895350"/>
                <a:gridCol w="895350"/>
                <a:gridCol w="895350"/>
                <a:gridCol w="895350"/>
              </a:tblGrid>
              <a:tr h="374650">
                <a:tc>
                  <a:txBody>
                    <a:bodyPr/>
                    <a:lstStyle/>
                    <a:p>
                      <a:endParaRPr lang="en-US" sz="1200" dirty="0">
                        <a:effectLst/>
                        <a:latin typeface="Calibri"/>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AHI</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ODI</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SWS time</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REM time</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Arousal index</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Sleep efficiency</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Sleep duration</a:t>
                      </a:r>
                      <a:endParaRPr lang="en-US" sz="1200">
                        <a:effectLst/>
                        <a:latin typeface="Calibri"/>
                        <a:ea typeface="Malgun Gothic"/>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561974">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AHI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NA</a:t>
                      </a:r>
                      <a:endParaRPr lang="en-US" sz="12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0.98</a:t>
                      </a:r>
                      <a:endParaRPr lang="en-US" sz="12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-0.18</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-0.24</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0.58</a:t>
                      </a:r>
                      <a:endParaRPr lang="en-US" sz="1200" dirty="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-0.22</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-0.13</a:t>
                      </a:r>
                      <a:endParaRPr lang="en-US" sz="1200">
                        <a:effectLst/>
                        <a:latin typeface="Calibri"/>
                        <a:ea typeface="Malgun Gothic"/>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561974">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ODI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0.98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NA</a:t>
                      </a:r>
                      <a:endParaRPr lang="en-US" sz="1200" dirty="0">
                        <a:effectLst/>
                        <a:latin typeface="Calibri"/>
                        <a:ea typeface="Malgun Gothic"/>
                        <a:cs typeface="Times New Roman"/>
                      </a:endParaRPr>
                    </a:p>
                  </a:txBody>
                  <a:tcPr marL="68580" marR="68580" marT="0" marB="0">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-0.17</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-0.23</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0.55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-0.15</a:t>
                      </a:r>
                      <a:endParaRPr lang="en-US" sz="1200">
                        <a:effectLst/>
                        <a:latin typeface="Calibri"/>
                        <a:ea typeface="Malgun Gothic"/>
                        <a:cs typeface="Times New Roman"/>
                      </a:endParaRPr>
                    </a:p>
                  </a:txBody>
                  <a:tcPr marL="68580" marR="68580" marT="0" marB="0">
                    <a:lnL>
                      <a:noFill/>
                    </a:lnL>
                    <a:lnR>
                      <a:noFill/>
                    </a:lnR>
                    <a:lnT>
                      <a:noFill/>
                    </a:lnT>
                    <a:lnB>
                      <a:noFill/>
                    </a:lnB>
                  </a:tcPr>
                </a:tc>
              </a:tr>
              <a:tr h="374650">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SWS time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 NA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0.05*</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0.14</a:t>
                      </a:r>
                      <a:endParaRPr lang="en-US" sz="1200">
                        <a:effectLst/>
                        <a:latin typeface="Calibri"/>
                        <a:ea typeface="Malgun Gothic"/>
                        <a:cs typeface="Times New Roman"/>
                      </a:endParaRPr>
                    </a:p>
                  </a:txBody>
                  <a:tcPr marL="68580" marR="68580" marT="0" marB="0">
                    <a:lnL>
                      <a:noFill/>
                    </a:lnL>
                    <a:lnR>
                      <a:noFill/>
                    </a:lnR>
                    <a:lnT>
                      <a:noFill/>
                    </a:lnT>
                    <a:lnB>
                      <a:noFill/>
                    </a:lnB>
                  </a:tcPr>
                </a:tc>
              </a:tr>
              <a:tr h="374650">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REM time</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NA</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-0.38</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0.09</a:t>
                      </a:r>
                      <a:endParaRPr lang="en-US" sz="1200">
                        <a:effectLst/>
                        <a:latin typeface="Calibri"/>
                        <a:ea typeface="Malgun Gothic"/>
                        <a:cs typeface="Times New Roman"/>
                      </a:endParaRPr>
                    </a:p>
                  </a:txBody>
                  <a:tcPr marL="68580" marR="68580" marT="0" marB="0">
                    <a:lnL>
                      <a:noFill/>
                    </a:lnL>
                    <a:lnR>
                      <a:noFill/>
                    </a:lnR>
                    <a:lnT>
                      <a:noFill/>
                    </a:lnT>
                    <a:lnB>
                      <a:noFill/>
                    </a:lnB>
                  </a:tcPr>
                </a:tc>
              </a:tr>
              <a:tr h="749300">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Arousal index (events/hr)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0.58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0.55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-0.38</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NA</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-0.36</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a:noFill/>
                    </a:lnL>
                    <a:lnR>
                      <a:noFill/>
                    </a:lnR>
                    <a:lnT>
                      <a:noFill/>
                    </a:lnT>
                    <a:lnB>
                      <a:noFill/>
                    </a:lnB>
                  </a:tcPr>
                </a:tc>
              </a:tr>
              <a:tr h="749300">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Sleep efficiency (%)</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-0.22</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-0.20</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0.27</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-0.36</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NA</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0.19</a:t>
                      </a:r>
                      <a:endParaRPr lang="en-US" sz="1200" dirty="0">
                        <a:effectLst/>
                        <a:latin typeface="Calibri"/>
                        <a:ea typeface="Malgun Gothic"/>
                        <a:cs typeface="Times New Roman"/>
                      </a:endParaRPr>
                    </a:p>
                  </a:txBody>
                  <a:tcPr marL="68580" marR="68580" marT="0" marB="0">
                    <a:lnL>
                      <a:noFill/>
                    </a:lnL>
                    <a:lnR>
                      <a:noFill/>
                    </a:lnR>
                    <a:lnT>
                      <a:noFill/>
                    </a:lnT>
                    <a:lnB>
                      <a:noFill/>
                    </a:lnB>
                  </a:tcPr>
                </a:tc>
              </a:tr>
              <a:tr h="749300">
                <a:tc>
                  <a:txBody>
                    <a:bodyPr/>
                    <a:lstStyle/>
                    <a:p>
                      <a:pPr marL="0" marR="0">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nSpc>
                          <a:spcPct val="115000"/>
                        </a:lnSpc>
                        <a:spcBef>
                          <a:spcPts val="0"/>
                        </a:spcBef>
                        <a:spcAft>
                          <a:spcPts val="0"/>
                        </a:spcAft>
                      </a:pPr>
                      <a:r>
                        <a:rPr lang="en-US" sz="1200">
                          <a:effectLst/>
                          <a:latin typeface="Times New Roman"/>
                          <a:ea typeface="Malgun Gothic"/>
                          <a:cs typeface="Times New Roman"/>
                        </a:rPr>
                        <a:t>Sleep duration (hr)</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-0.13</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0.14</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0.09</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a:effectLst/>
                          <a:latin typeface="Times New Roman"/>
                          <a:ea typeface="Malgun Gothic"/>
                          <a:cs typeface="Times New Roman"/>
                        </a:rPr>
                        <a:t> </a:t>
                      </a:r>
                      <a:endParaRPr lang="en-US" sz="1200">
                        <a:effectLst/>
                        <a:latin typeface="Calibri"/>
                        <a:ea typeface="Malgun Gothic"/>
                        <a:cs typeface="Times New Roman"/>
                      </a:endParaRPr>
                    </a:p>
                    <a:p>
                      <a:pPr marL="0" marR="0" algn="ctr">
                        <a:lnSpc>
                          <a:spcPct val="115000"/>
                        </a:lnSpc>
                        <a:spcBef>
                          <a:spcPts val="0"/>
                        </a:spcBef>
                        <a:spcAft>
                          <a:spcPts val="0"/>
                        </a:spcAft>
                      </a:pPr>
                      <a:r>
                        <a:rPr lang="en-US" sz="1200">
                          <a:effectLst/>
                          <a:latin typeface="Times New Roman"/>
                          <a:ea typeface="Malgun Gothic"/>
                          <a:cs typeface="Times New Roman"/>
                        </a:rPr>
                        <a:t>-0.05*</a:t>
                      </a:r>
                      <a:endParaRPr lang="en-US" sz="120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0.19</a:t>
                      </a:r>
                      <a:endParaRPr lang="en-US" sz="1200" dirty="0">
                        <a:effectLst/>
                        <a:latin typeface="Calibri"/>
                        <a:ea typeface="Malgun Gothic"/>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200" dirty="0">
                          <a:effectLst/>
                          <a:latin typeface="Times New Roman"/>
                          <a:ea typeface="Malgun Gothic"/>
                          <a:cs typeface="Times New Roman"/>
                        </a:rPr>
                        <a:t> </a:t>
                      </a:r>
                      <a:endParaRPr lang="en-US" sz="1200" dirty="0">
                        <a:effectLst/>
                        <a:latin typeface="Calibri"/>
                        <a:ea typeface="Malgun Gothic"/>
                        <a:cs typeface="Times New Roman"/>
                      </a:endParaRPr>
                    </a:p>
                    <a:p>
                      <a:pPr marL="0" marR="0" algn="ctr">
                        <a:lnSpc>
                          <a:spcPct val="115000"/>
                        </a:lnSpc>
                        <a:spcBef>
                          <a:spcPts val="0"/>
                        </a:spcBef>
                        <a:spcAft>
                          <a:spcPts val="0"/>
                        </a:spcAft>
                      </a:pPr>
                      <a:r>
                        <a:rPr lang="en-US" sz="1200" dirty="0">
                          <a:effectLst/>
                          <a:latin typeface="Times New Roman"/>
                          <a:ea typeface="Malgun Gothic"/>
                          <a:cs typeface="Times New Roman"/>
                        </a:rPr>
                        <a:t>NA</a:t>
                      </a:r>
                      <a:endParaRPr lang="en-US" sz="1200" dirty="0">
                        <a:effectLst/>
                        <a:latin typeface="Calibri"/>
                        <a:ea typeface="Malgun Gothic"/>
                        <a:cs typeface="Times New Roman"/>
                      </a:endParaRPr>
                    </a:p>
                  </a:txBody>
                  <a:tcPr marL="68580" marR="68580" marT="0" marB="0">
                    <a:lnL>
                      <a:noFill/>
                    </a:lnL>
                    <a:lnR>
                      <a:noFill/>
                    </a:lnR>
                    <a:lnT>
                      <a:noFill/>
                    </a:lnT>
                    <a:lnB>
                      <a:noFill/>
                    </a:lnB>
                  </a:tcPr>
                </a:tc>
              </a:tr>
            </a:tbl>
          </a:graphicData>
        </a:graphic>
      </p:graphicFrame>
      <p:pic>
        <p:nvPicPr>
          <p:cNvPr id="1026" name="Picture 2" descr="http://www.ncbi.nlm.nih.gov/projects/gap/cgi-bin/GetLogo.cgi?logo_name=mesa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5638800" y="1981200"/>
            <a:ext cx="8382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 frequency by AHI quartiles</a:t>
            </a:r>
            <a:endParaRPr lang="en-US" dirty="0"/>
          </a:p>
        </p:txBody>
      </p:sp>
      <p:sp>
        <p:nvSpPr>
          <p:cNvPr id="3" name="Content Placeholder 2"/>
          <p:cNvSpPr>
            <a:spLocks noGrp="1"/>
          </p:cNvSpPr>
          <p:nvPr>
            <p:ph idx="1"/>
          </p:nvPr>
        </p:nvSpPr>
        <p:spPr>
          <a:xfrm>
            <a:off x="457200" y="1295400"/>
            <a:ext cx="8229600" cy="4830763"/>
          </a:xfrm>
        </p:spPr>
        <p:txBody>
          <a:bodyPr/>
          <a:lstStyle/>
          <a:p>
            <a:endParaRPr lang="en-US" dirty="0"/>
          </a:p>
        </p:txBody>
      </p:sp>
      <p:graphicFrame>
        <p:nvGraphicFramePr>
          <p:cNvPr id="4" name="Chart 3"/>
          <p:cNvGraphicFramePr>
            <a:graphicFrameLocks/>
          </p:cNvGraphicFramePr>
          <p:nvPr>
            <p:extLst>
              <p:ext uri="{D42A27DB-BD31-4B8C-83A1-F6EECF244321}">
                <p14:modId xmlns:p14="http://schemas.microsoft.com/office/powerpoint/2010/main" xmlns="" val="2044619597"/>
              </p:ext>
            </p:extLst>
          </p:nvPr>
        </p:nvGraphicFramePr>
        <p:xfrm>
          <a:off x="1066800" y="1905000"/>
          <a:ext cx="6934200" cy="396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9233590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Prior studies on SWS - Cardiovascular</a:t>
            </a:r>
            <a:endParaRPr lang="en-US" dirty="0"/>
          </a:p>
        </p:txBody>
      </p:sp>
      <p:sp>
        <p:nvSpPr>
          <p:cNvPr id="3" name="Content Placeholder 2"/>
          <p:cNvSpPr>
            <a:spLocks noGrp="1"/>
          </p:cNvSpPr>
          <p:nvPr>
            <p:ph idx="1"/>
          </p:nvPr>
        </p:nvSpPr>
        <p:spPr/>
        <p:txBody>
          <a:bodyPr/>
          <a:lstStyle/>
          <a:p>
            <a:r>
              <a:rPr lang="en-US" dirty="0" smtClean="0"/>
              <a:t>Incident hypertension</a:t>
            </a:r>
          </a:p>
          <a:p>
            <a:pPr lvl="1"/>
            <a:r>
              <a:rPr lang="en-US" dirty="0" err="1" smtClean="0"/>
              <a:t>MrOS</a:t>
            </a:r>
            <a:r>
              <a:rPr lang="en-US" dirty="0" smtClean="0"/>
              <a:t> Fung et al. </a:t>
            </a:r>
            <a:endParaRPr lang="en-US" dirty="0"/>
          </a:p>
        </p:txBody>
      </p:sp>
      <p:pic>
        <p:nvPicPr>
          <p:cNvPr id="276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75112" y="1219200"/>
            <a:ext cx="2968888" cy="291322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7652"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85382" y="3124200"/>
            <a:ext cx="5880829" cy="229680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71567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Sleep and AF (</a:t>
            </a:r>
            <a:r>
              <a:rPr lang="en-US" b="1" dirty="0" smtClean="0"/>
              <a:t>beyond nocturnal AF</a:t>
            </a:r>
            <a:r>
              <a:rPr lang="en-US" dirty="0" smtClean="0"/>
              <a:t>) prevalent association?</a:t>
            </a:r>
          </a:p>
          <a:p>
            <a:pPr lvl="1"/>
            <a:r>
              <a:rPr lang="en-US" dirty="0" smtClean="0"/>
              <a:t>In addition to SDB, </a:t>
            </a:r>
            <a:r>
              <a:rPr lang="en-US" dirty="0" smtClean="0">
                <a:solidFill>
                  <a:srgbClr val="FF0000"/>
                </a:solidFill>
              </a:rPr>
              <a:t>objectively measured </a:t>
            </a:r>
            <a:r>
              <a:rPr lang="en-US" dirty="0" smtClean="0"/>
              <a:t>sleep quality /quantity and AF?</a:t>
            </a:r>
          </a:p>
          <a:p>
            <a:r>
              <a:rPr lang="en-US" dirty="0" smtClean="0"/>
              <a:t>Hypothesis </a:t>
            </a:r>
          </a:p>
          <a:p>
            <a:pPr lvl="1"/>
            <a:r>
              <a:rPr lang="en-US" dirty="0" smtClean="0"/>
              <a:t>Both measures of SDB and Sleep quality/ quantity would be associated with AF.</a:t>
            </a:r>
          </a:p>
          <a:p>
            <a:r>
              <a:rPr lang="en-US" dirty="0" smtClean="0"/>
              <a:t>MESA provides unique opportunity</a:t>
            </a:r>
            <a:endParaRPr lang="en-US" dirty="0"/>
          </a:p>
          <a:p>
            <a:pPr marL="457200" lvl="1" indent="0">
              <a:buNone/>
            </a:pPr>
            <a:endParaRPr lang="en-US" dirty="0" smtClean="0"/>
          </a:p>
          <a:p>
            <a:pPr marL="457200" lvl="1" indent="0">
              <a:buNone/>
            </a:pPr>
            <a:endParaRPr lang="en-US" dirty="0" smtClean="0"/>
          </a:p>
          <a:p>
            <a:pPr marL="457200" lvl="1" indent="0">
              <a:buNone/>
            </a:pPr>
            <a:endParaRPr lang="en-US" dirty="0"/>
          </a:p>
        </p:txBody>
      </p:sp>
      <p:sp>
        <p:nvSpPr>
          <p:cNvPr id="2" name="Title 1"/>
          <p:cNvSpPr>
            <a:spLocks noGrp="1"/>
          </p:cNvSpPr>
          <p:nvPr>
            <p:ph type="title"/>
          </p:nvPr>
        </p:nvSpPr>
        <p:spPr/>
        <p:txBody>
          <a:bodyPr/>
          <a:lstStyle/>
          <a:p>
            <a:r>
              <a:rPr lang="en-US" dirty="0" smtClean="0"/>
              <a:t>Questions and Hypothesis</a:t>
            </a:r>
            <a:endParaRPr lang="en-US" dirty="0"/>
          </a:p>
        </p:txBody>
      </p:sp>
    </p:spTree>
    <p:extLst>
      <p:ext uri="{BB962C8B-B14F-4D97-AF65-F5344CB8AC3E}">
        <p14:creationId xmlns:p14="http://schemas.microsoft.com/office/powerpoint/2010/main" xmlns="" val="161958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Cross-sectional </a:t>
            </a:r>
          </a:p>
          <a:p>
            <a:r>
              <a:rPr lang="en-US" dirty="0" smtClean="0"/>
              <a:t>MESA Sleep study (E5) participants with valid </a:t>
            </a:r>
            <a:r>
              <a:rPr lang="en-US" dirty="0" err="1" smtClean="0"/>
              <a:t>polysomnography</a:t>
            </a:r>
            <a:r>
              <a:rPr lang="en-US" dirty="0" smtClean="0"/>
              <a:t> (PSG) data (n=2057-9=2048)</a:t>
            </a:r>
          </a:p>
          <a:p>
            <a:r>
              <a:rPr lang="en-US" dirty="0" smtClean="0"/>
              <a:t>AF determined from </a:t>
            </a:r>
          </a:p>
          <a:p>
            <a:pPr lvl="1"/>
            <a:r>
              <a:rPr lang="en-US" dirty="0"/>
              <a:t>hospital discharge diagnosis ICD-9 codes from MESA events </a:t>
            </a:r>
            <a:r>
              <a:rPr lang="en-US" dirty="0" smtClean="0"/>
              <a:t>follow-up</a:t>
            </a:r>
            <a:endParaRPr lang="en-US" dirty="0"/>
          </a:p>
          <a:p>
            <a:pPr lvl="1"/>
            <a:r>
              <a:rPr lang="en-US" dirty="0" smtClean="0"/>
              <a:t> </a:t>
            </a:r>
            <a:r>
              <a:rPr lang="en-US" dirty="0"/>
              <a:t>inpatient and outpatient Medicare claims data. </a:t>
            </a:r>
            <a:endParaRPr lang="en-US" dirty="0" smtClean="0"/>
          </a:p>
          <a:p>
            <a:pPr lvl="1"/>
            <a:r>
              <a:rPr lang="en-US" dirty="0" smtClean="0"/>
              <a:t>12-lead </a:t>
            </a:r>
            <a:r>
              <a:rPr lang="en-US" dirty="0"/>
              <a:t>ECG during study examination </a:t>
            </a:r>
          </a:p>
          <a:p>
            <a:pPr lvl="1"/>
            <a:r>
              <a:rPr lang="en-US" dirty="0" err="1" smtClean="0"/>
              <a:t>Polysomnography</a:t>
            </a:r>
            <a:r>
              <a:rPr lang="en-US" dirty="0" smtClean="0"/>
              <a:t>-derived AF events </a:t>
            </a:r>
          </a:p>
          <a:p>
            <a:pPr marL="0" indent="0">
              <a:buNone/>
            </a:pPr>
            <a:r>
              <a:rPr lang="en-US" dirty="0" smtClean="0"/>
              <a:t> </a:t>
            </a:r>
          </a:p>
          <a:p>
            <a:pPr lvl="1"/>
            <a:endParaRPr lang="en-US" dirty="0"/>
          </a:p>
          <a:p>
            <a:pPr marL="457200" lvl="1" indent="0">
              <a:buNone/>
            </a:pPr>
            <a:endParaRPr lang="en-US" dirty="0"/>
          </a:p>
        </p:txBody>
      </p:sp>
    </p:spTree>
    <p:extLst>
      <p:ext uri="{BB962C8B-B14F-4D97-AF65-F5344CB8AC3E}">
        <p14:creationId xmlns:p14="http://schemas.microsoft.com/office/powerpoint/2010/main" xmlns="" val="1333356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Sleep Variables (Exposure) </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SDB and Hypoxemia </a:t>
            </a:r>
            <a:r>
              <a:rPr lang="en-US" dirty="0" smtClean="0">
                <a:solidFill>
                  <a:srgbClr val="FF0000"/>
                </a:solidFill>
              </a:rPr>
              <a:t>[↑sympathetic tone]</a:t>
            </a:r>
          </a:p>
          <a:p>
            <a:pPr lvl="1"/>
            <a:r>
              <a:rPr lang="en-US" dirty="0" smtClean="0"/>
              <a:t>Apnea hypopnea index (AHI)</a:t>
            </a:r>
          </a:p>
          <a:p>
            <a:pPr lvl="1"/>
            <a:r>
              <a:rPr lang="en-US" dirty="0" smtClean="0"/>
              <a:t>Oxygen (O</a:t>
            </a:r>
            <a:r>
              <a:rPr lang="en-US" sz="1900" dirty="0" smtClean="0"/>
              <a:t>2</a:t>
            </a:r>
            <a:r>
              <a:rPr lang="en-US" dirty="0" smtClean="0"/>
              <a:t>) desaturation index (ODI)</a:t>
            </a:r>
          </a:p>
          <a:p>
            <a:pPr lvl="1"/>
            <a:r>
              <a:rPr lang="en-US" dirty="0" smtClean="0"/>
              <a:t>% Time spent with O</a:t>
            </a:r>
            <a:r>
              <a:rPr lang="en-US" sz="1900" dirty="0" smtClean="0"/>
              <a:t>2</a:t>
            </a:r>
            <a:r>
              <a:rPr lang="en-US" dirty="0" smtClean="0"/>
              <a:t> saturation &lt; 90%</a:t>
            </a:r>
          </a:p>
          <a:p>
            <a:r>
              <a:rPr lang="en-US" b="1" dirty="0" smtClean="0"/>
              <a:t>Sleep quality</a:t>
            </a:r>
          </a:p>
          <a:p>
            <a:pPr lvl="1"/>
            <a:r>
              <a:rPr lang="en-US" dirty="0" smtClean="0"/>
              <a:t>Sleep architecture (Deep sleep = Slow wave sleep: SWS</a:t>
            </a:r>
            <a:r>
              <a:rPr lang="en-US" dirty="0" smtClean="0">
                <a:solidFill>
                  <a:schemeClr val="tx2"/>
                </a:solidFill>
              </a:rPr>
              <a:t>) [↑ parasympathetic tone]</a:t>
            </a:r>
            <a:endParaRPr lang="en-US" dirty="0" smtClean="0"/>
          </a:p>
          <a:p>
            <a:pPr lvl="1"/>
            <a:r>
              <a:rPr lang="en-US" dirty="0" smtClean="0"/>
              <a:t>Sleep fragmentation (Arousal Index) </a:t>
            </a:r>
            <a:r>
              <a:rPr lang="en-US" dirty="0" smtClean="0">
                <a:solidFill>
                  <a:srgbClr val="FF0000"/>
                </a:solidFill>
              </a:rPr>
              <a:t>[↑sympathetic tone]</a:t>
            </a:r>
            <a:endParaRPr lang="en-US" dirty="0" smtClean="0"/>
          </a:p>
          <a:p>
            <a:r>
              <a:rPr lang="en-US" b="1" dirty="0" smtClean="0"/>
              <a:t>Sleep quantity</a:t>
            </a:r>
          </a:p>
          <a:p>
            <a:pPr lvl="1"/>
            <a:r>
              <a:rPr lang="en-US" dirty="0" smtClean="0"/>
              <a:t>Sleep duration (Average based on </a:t>
            </a:r>
            <a:r>
              <a:rPr lang="en-US" dirty="0" err="1" smtClean="0"/>
              <a:t>Actigraphy</a:t>
            </a:r>
            <a:r>
              <a:rPr lang="en-US" dirty="0" smtClean="0"/>
              <a:t>)</a:t>
            </a:r>
          </a:p>
          <a:p>
            <a:pPr marL="457200" lvl="1" indent="0">
              <a:buNone/>
            </a:pPr>
            <a:r>
              <a:rPr lang="en-US" dirty="0"/>
              <a:t>	</a:t>
            </a:r>
            <a:endParaRPr lang="en-US" dirty="0" smtClean="0"/>
          </a:p>
          <a:p>
            <a:pPr marL="457200" lvl="1" indent="0">
              <a:buNone/>
            </a:pPr>
            <a:endParaRPr lang="en-US" dirty="0" smtClean="0"/>
          </a:p>
          <a:p>
            <a:pPr lvl="1"/>
            <a:endParaRPr lang="en-US" dirty="0" smtClean="0"/>
          </a:p>
          <a:p>
            <a:pPr lvl="1"/>
            <a:endParaRPr lang="en-US" dirty="0"/>
          </a:p>
          <a:p>
            <a:endParaRPr lang="en-US" dirty="0"/>
          </a:p>
        </p:txBody>
      </p:sp>
    </p:spTree>
    <p:extLst>
      <p:ext uri="{BB962C8B-B14F-4D97-AF65-F5344CB8AC3E}">
        <p14:creationId xmlns:p14="http://schemas.microsoft.com/office/powerpoint/2010/main" xmlns="" val="3672176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 Architecture</a:t>
            </a:r>
            <a:endParaRPr lang="en-US" dirty="0"/>
          </a:p>
        </p:txBody>
      </p:sp>
      <p:pic>
        <p:nvPicPr>
          <p:cNvPr id="1026" name="Picture 2" descr="http://www.ncbi.nlm.nih.gov/projects/gap/cgi-bin/GetLogo.cgi?logo_name=mesalogo.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67600" y="6157415"/>
            <a:ext cx="1181100" cy="648165"/>
          </a:xfrm>
          <a:prstGeom prst="rect">
            <a:avLst/>
          </a:prstGeom>
          <a:noFill/>
          <a:extLst>
            <a:ext uri="{909E8E84-426E-40DD-AFC4-6F175D3DCCD1}">
              <a14:hiddenFill xmlns:a14="http://schemas.microsoft.com/office/drawing/2010/main" xmlns="">
                <a:solidFill>
                  <a:srgbClr val="FFFFFF"/>
                </a:solidFill>
              </a14:hiddenFill>
            </a:ext>
          </a:extLst>
        </p:spPr>
      </p:pic>
      <p:pic>
        <p:nvPicPr>
          <p:cNvPr id="13315" name="Picture 3" descr="http://www.marriottsridge.net/%7Efalcon9xr/postsecret_archive/2011_12_03/brain-wave-patterns-during-sleep.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032664" y="1870364"/>
            <a:ext cx="3581400" cy="3261021"/>
          </a:xfrm>
          <a:prstGeom prst="rect">
            <a:avLst/>
          </a:prstGeom>
          <a:noFill/>
          <a:extLst>
            <a:ext uri="{909E8E84-426E-40DD-AFC4-6F175D3DCCD1}">
              <a14:hiddenFill xmlns:a14="http://schemas.microsoft.com/office/drawing/2010/main" xmlns="">
                <a:solidFill>
                  <a:srgbClr val="FFFFFF"/>
                </a:solidFill>
              </a14:hiddenFill>
            </a:ext>
          </a:extLst>
        </p:spPr>
      </p:pic>
      <p:pic>
        <p:nvPicPr>
          <p:cNvPr id="13318" name="Picture 6"/>
          <p:cNvPicPr>
            <a:picLocks noGrp="1" noChangeAspect="1" noChangeArrowheads="1"/>
          </p:cNvPicPr>
          <p:nvPr>
            <p:ph idx="1"/>
          </p:nvPr>
        </p:nvPicPr>
        <p:blipFill>
          <a:blip r:embed="rId5">
            <a:extLst>
              <a:ext uri="{28A0092B-C50C-407E-A947-70E740481C1C}">
                <a14:useLocalDpi xmlns:a14="http://schemas.microsoft.com/office/drawing/2010/main" xmlns="" val="0"/>
              </a:ext>
            </a:extLst>
          </a:blip>
          <a:srcRect/>
          <a:stretch>
            <a:fillRect/>
          </a:stretch>
        </p:blipFill>
        <p:spPr bwMode="auto">
          <a:xfrm>
            <a:off x="289859" y="2434074"/>
            <a:ext cx="4434541" cy="2133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TextBox 5"/>
          <p:cNvSpPr txBox="1"/>
          <p:nvPr/>
        </p:nvSpPr>
        <p:spPr>
          <a:xfrm>
            <a:off x="329046" y="5855947"/>
            <a:ext cx="5870863" cy="646331"/>
          </a:xfrm>
          <a:prstGeom prst="rect">
            <a:avLst/>
          </a:prstGeom>
          <a:noFill/>
        </p:spPr>
        <p:txBody>
          <a:bodyPr wrap="square" rtlCol="0">
            <a:spAutoFit/>
          </a:bodyPr>
          <a:lstStyle/>
          <a:p>
            <a:r>
              <a:rPr lang="en-US" dirty="0" smtClean="0"/>
              <a:t>Reference. Improving Sleep: A Guide to a Good Night’s Rest, Harvard Health Publications</a:t>
            </a:r>
            <a:endParaRPr lang="en-US" dirty="0"/>
          </a:p>
        </p:txBody>
      </p:sp>
      <p:sp>
        <p:nvSpPr>
          <p:cNvPr id="7" name="Rectangle 6"/>
          <p:cNvSpPr/>
          <p:nvPr/>
        </p:nvSpPr>
        <p:spPr>
          <a:xfrm>
            <a:off x="609600" y="3348474"/>
            <a:ext cx="5334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849092" y="3621740"/>
            <a:ext cx="3764972" cy="10264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9046" y="1394767"/>
            <a:ext cx="4703618" cy="369332"/>
          </a:xfrm>
          <a:prstGeom prst="rect">
            <a:avLst/>
          </a:prstGeom>
          <a:noFill/>
        </p:spPr>
        <p:txBody>
          <a:bodyPr wrap="square" rtlCol="0">
            <a:spAutoFit/>
          </a:bodyPr>
          <a:lstStyle/>
          <a:p>
            <a:r>
              <a:rPr lang="en-US" dirty="0" smtClean="0"/>
              <a:t>Rapid Eye Movement (REM) Sleep vs. Non-REM</a:t>
            </a:r>
            <a:endParaRPr lang="en-US" dirty="0"/>
          </a:p>
        </p:txBody>
      </p:sp>
    </p:spTree>
    <p:extLst>
      <p:ext uri="{BB962C8B-B14F-4D97-AF65-F5344CB8AC3E}">
        <p14:creationId xmlns:p14="http://schemas.microsoft.com/office/powerpoint/2010/main" xmlns="" val="531140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19200" y="990600"/>
            <a:ext cx="7391400" cy="551752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609600" y="382980"/>
            <a:ext cx="4229100" cy="369332"/>
          </a:xfrm>
          <a:prstGeom prst="rect">
            <a:avLst/>
          </a:prstGeom>
          <a:noFill/>
        </p:spPr>
        <p:txBody>
          <a:bodyPr wrap="square" rtlCol="0">
            <a:spAutoFit/>
          </a:bodyPr>
          <a:lstStyle/>
          <a:p>
            <a:r>
              <a:rPr lang="en-US" dirty="0" smtClean="0"/>
              <a:t>Example: Sleep Architecture of 39 </a:t>
            </a:r>
            <a:r>
              <a:rPr lang="en-US" dirty="0" err="1" smtClean="0"/>
              <a:t>yo</a:t>
            </a:r>
            <a:r>
              <a:rPr lang="en-US" dirty="0" smtClean="0"/>
              <a:t> Man</a:t>
            </a:r>
            <a:endParaRPr lang="en-US" dirty="0"/>
          </a:p>
        </p:txBody>
      </p:sp>
      <p:cxnSp>
        <p:nvCxnSpPr>
          <p:cNvPr id="7" name="Straight Arrow Connector 6"/>
          <p:cNvCxnSpPr/>
          <p:nvPr/>
        </p:nvCxnSpPr>
        <p:spPr>
          <a:xfrm flipV="1">
            <a:off x="3048000" y="2130188"/>
            <a:ext cx="15240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191000" y="2139855"/>
            <a:ext cx="15240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91457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bg2">
                    <a:lumMod val="75000"/>
                  </a:schemeClr>
                </a:solidFill>
              </a:rPr>
              <a:t>Sleep and AF (</a:t>
            </a:r>
            <a:r>
              <a:rPr lang="en-US" b="1" dirty="0" smtClean="0">
                <a:solidFill>
                  <a:schemeClr val="bg2">
                    <a:lumMod val="75000"/>
                  </a:schemeClr>
                </a:solidFill>
              </a:rPr>
              <a:t>beyond nocturnal AF</a:t>
            </a:r>
            <a:r>
              <a:rPr lang="en-US" dirty="0" smtClean="0">
                <a:solidFill>
                  <a:schemeClr val="bg2">
                    <a:lumMod val="75000"/>
                  </a:schemeClr>
                </a:solidFill>
              </a:rPr>
              <a:t>) prevalent association?</a:t>
            </a:r>
          </a:p>
          <a:p>
            <a:pPr lvl="1"/>
            <a:r>
              <a:rPr lang="en-US" dirty="0" smtClean="0">
                <a:solidFill>
                  <a:schemeClr val="bg2">
                    <a:lumMod val="75000"/>
                  </a:schemeClr>
                </a:solidFill>
              </a:rPr>
              <a:t>In addition to SDB, objectively measured sleep quality /quantity and AF?</a:t>
            </a:r>
          </a:p>
          <a:p>
            <a:r>
              <a:rPr lang="en-US" dirty="0" smtClean="0"/>
              <a:t>Hypothesis </a:t>
            </a:r>
          </a:p>
          <a:p>
            <a:pPr lvl="1"/>
            <a:r>
              <a:rPr lang="en-US" dirty="0" smtClean="0"/>
              <a:t>Both measures of SDB and Sleep quality/ quantity would be associated with AF.</a:t>
            </a:r>
          </a:p>
          <a:p>
            <a:r>
              <a:rPr lang="en-US" dirty="0" smtClean="0">
                <a:solidFill>
                  <a:schemeClr val="bg2">
                    <a:lumMod val="75000"/>
                  </a:schemeClr>
                </a:solidFill>
              </a:rPr>
              <a:t>MESA provides unique opportunity</a:t>
            </a:r>
            <a:endParaRPr lang="en-US" dirty="0">
              <a:solidFill>
                <a:schemeClr val="bg2">
                  <a:lumMod val="75000"/>
                </a:schemeClr>
              </a:solidFill>
            </a:endParaRPr>
          </a:p>
          <a:p>
            <a:pPr marL="457200" lvl="1" indent="0">
              <a:buNone/>
            </a:pPr>
            <a:endParaRPr lang="en-US" dirty="0" smtClean="0"/>
          </a:p>
          <a:p>
            <a:pPr marL="457200" lvl="1" indent="0">
              <a:buNone/>
            </a:pPr>
            <a:endParaRPr lang="en-US" dirty="0" smtClean="0"/>
          </a:p>
          <a:p>
            <a:pPr marL="457200" lvl="1" indent="0">
              <a:buNone/>
            </a:pPr>
            <a:endParaRPr lang="en-US" dirty="0"/>
          </a:p>
        </p:txBody>
      </p:sp>
      <p:sp>
        <p:nvSpPr>
          <p:cNvPr id="2" name="Title 1"/>
          <p:cNvSpPr>
            <a:spLocks noGrp="1"/>
          </p:cNvSpPr>
          <p:nvPr>
            <p:ph type="title"/>
          </p:nvPr>
        </p:nvSpPr>
        <p:spPr/>
        <p:txBody>
          <a:bodyPr/>
          <a:lstStyle/>
          <a:p>
            <a:r>
              <a:rPr lang="en-US" dirty="0" smtClean="0"/>
              <a:t>Questions and Hypothesis</a:t>
            </a:r>
            <a:endParaRPr lang="en-US" dirty="0"/>
          </a:p>
        </p:txBody>
      </p:sp>
    </p:spTree>
    <p:extLst>
      <p:ext uri="{BB962C8B-B14F-4D97-AF65-F5344CB8AC3E}">
        <p14:creationId xmlns:p14="http://schemas.microsoft.com/office/powerpoint/2010/main" xmlns="" val="1736209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2408</TotalTime>
  <Words>3487</Words>
  <Application>Microsoft Office PowerPoint</Application>
  <PresentationFormat>On-screen Show (4:3)</PresentationFormat>
  <Paragraphs>1185</Paragraphs>
  <Slides>34</Slides>
  <Notes>12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Sleep Architecture:  A Novel Marker in Cardiovascular Risk:  Findings from MESA Sleep</vt:lpstr>
      <vt:lpstr>Sleep and Cardiovascular Health</vt:lpstr>
      <vt:lpstr>Sleep and AF</vt:lpstr>
      <vt:lpstr>Questions and Hypothesis</vt:lpstr>
      <vt:lpstr>Methods</vt:lpstr>
      <vt:lpstr>Key Sleep Variables (Exposure) </vt:lpstr>
      <vt:lpstr>Sleep Architecture</vt:lpstr>
      <vt:lpstr>Slide 8</vt:lpstr>
      <vt:lpstr>Questions and Hypothesis</vt:lpstr>
      <vt:lpstr>Participants Characteristics based on severity of sleep disordered breathing (SDB) apnea hypopnea index (AHI)</vt:lpstr>
      <vt:lpstr>Participants Characteristics</vt:lpstr>
      <vt:lpstr>Sleep Characteristics by AF</vt:lpstr>
      <vt:lpstr>Multivariate Analysis  (per 1 SD increment)  AHI / Hypoxemia and AF </vt:lpstr>
      <vt:lpstr>Multivariate Analysis (per 1 SD increment)  Sleep Quality/Quantity and AF </vt:lpstr>
      <vt:lpstr>Apnea Hypopnea Index: Quartile Analysis </vt:lpstr>
      <vt:lpstr>Oxygen Desaturation Index:  Quartile Analysis </vt:lpstr>
      <vt:lpstr>Slow Wave Sleep:  Quartile Analysis </vt:lpstr>
      <vt:lpstr>Arousal Index:  Quartile Analysis</vt:lpstr>
      <vt:lpstr>Participants Characteristics  by SWS time Quartiles</vt:lpstr>
      <vt:lpstr>Participants Characteristics  by SWS time Quartiles</vt:lpstr>
      <vt:lpstr>Participants Characteristics  by SWS time Quartiles</vt:lpstr>
      <vt:lpstr>SWS adjusting for AHI  (OR per 1 SD increment)</vt:lpstr>
      <vt:lpstr>SWS adjusting for Sleep Duration (OR per 1 SD increment)</vt:lpstr>
      <vt:lpstr>Arousal Index adjusting for AHI (OR per 1 SD increment)</vt:lpstr>
      <vt:lpstr>Summary of Findings</vt:lpstr>
      <vt:lpstr>Major Strength of the Study</vt:lpstr>
      <vt:lpstr>Sleep Architecture and CAC</vt:lpstr>
      <vt:lpstr>Prior studies on SWS - Cardiovascular</vt:lpstr>
      <vt:lpstr>Future Studies </vt:lpstr>
      <vt:lpstr>Contributors</vt:lpstr>
      <vt:lpstr>Sleep variables Distribution</vt:lpstr>
      <vt:lpstr>Correlation(r) between Sleep Measures</vt:lpstr>
      <vt:lpstr>AF frequency by AHI quartiles</vt:lpstr>
      <vt:lpstr>Prior studies on SWS - Cardiovascular</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 Kwon</dc:creator>
  <cp:lastModifiedBy>Windows User</cp:lastModifiedBy>
  <cp:revision>92</cp:revision>
  <dcterms:created xsi:type="dcterms:W3CDTF">2014-09-16T20:07:41Z</dcterms:created>
  <dcterms:modified xsi:type="dcterms:W3CDTF">2014-09-18T12:17:39Z</dcterms:modified>
</cp:coreProperties>
</file>